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21" r:id="rId2"/>
    <p:sldId id="322" r:id="rId3"/>
    <p:sldId id="323" r:id="rId4"/>
    <p:sldId id="258" r:id="rId5"/>
    <p:sldId id="304" r:id="rId6"/>
    <p:sldId id="313" r:id="rId7"/>
    <p:sldId id="309" r:id="rId8"/>
    <p:sldId id="314" r:id="rId9"/>
    <p:sldId id="315" r:id="rId10"/>
    <p:sldId id="311" r:id="rId11"/>
    <p:sldId id="312" r:id="rId12"/>
    <p:sldId id="259" r:id="rId13"/>
    <p:sldId id="298" r:id="rId14"/>
    <p:sldId id="262" r:id="rId15"/>
    <p:sldId id="263" r:id="rId16"/>
    <p:sldId id="270" r:id="rId17"/>
    <p:sldId id="299" r:id="rId18"/>
    <p:sldId id="265" r:id="rId19"/>
    <p:sldId id="267" r:id="rId20"/>
    <p:sldId id="300" r:id="rId21"/>
    <p:sldId id="272" r:id="rId22"/>
    <p:sldId id="303" r:id="rId23"/>
    <p:sldId id="268" r:id="rId24"/>
    <p:sldId id="307" r:id="rId25"/>
    <p:sldId id="274" r:id="rId26"/>
    <p:sldId id="276" r:id="rId27"/>
    <p:sldId id="301" r:id="rId28"/>
    <p:sldId id="306" r:id="rId29"/>
    <p:sldId id="278" r:id="rId30"/>
    <p:sldId id="280" r:id="rId31"/>
    <p:sldId id="302" r:id="rId32"/>
    <p:sldId id="282" r:id="rId33"/>
    <p:sldId id="284" r:id="rId34"/>
    <p:sldId id="305" r:id="rId35"/>
    <p:sldId id="289" r:id="rId36"/>
    <p:sldId id="290" r:id="rId37"/>
    <p:sldId id="293" r:id="rId38"/>
    <p:sldId id="292" r:id="rId39"/>
    <p:sldId id="316" r:id="rId40"/>
    <p:sldId id="294" r:id="rId41"/>
    <p:sldId id="308" r:id="rId42"/>
    <p:sldId id="296" r:id="rId43"/>
    <p:sldId id="256" r:id="rId44"/>
    <p:sldId id="317" r:id="rId45"/>
    <p:sldId id="318" r:id="rId46"/>
    <p:sldId id="319" r:id="rId47"/>
    <p:sldId id="320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99FF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F82C3-8871-4FD3-9E8F-0F3ECD2B4AA6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9FBE2-EF16-4DA2-A2E7-09721AF87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2611-ABE7-4C03-AB98-21604D028967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61E7-3FDC-4D86-9E9D-19168F18E53A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1BD8-1341-469C-9BFF-298641FB84C6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D102-4B1B-4EB6-B9D7-3FEC1F72D7A9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1968-717F-4A30-8226-D1A2B66DA1B1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2011-7E1F-4ABD-9357-7653C293B77E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553F-66C8-44ED-A34F-A1B274B01556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9A246-AE65-4CD3-8A8F-0C23A3D33F54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752CF-743B-477A-98C4-C17864765FA7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3F81-29F6-4BC3-9EA8-0F8529B5DE33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CCA5-0C60-4883-84A8-C86A63600490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900C1-E5EC-4539-81AF-C801517ABE75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1295400"/>
            <a:ext cx="624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</a:rPr>
              <a:t>Fabrication in the nanoscale:</a:t>
            </a:r>
          </a:p>
          <a:p>
            <a:pPr algn="ctr"/>
            <a:r>
              <a:rPr lang="en-US" sz="2800" b="1" dirty="0" smtClean="0">
                <a:solidFill>
                  <a:srgbClr val="0033CC"/>
                </a:solidFill>
              </a:rPr>
              <a:t>principles, technology and applications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297180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0033CC"/>
                </a:solidFill>
              </a:rPr>
              <a:t>Textbook: Nanofabrication: principles, capabilities and limits, by Zheng Cui</a:t>
            </a:r>
          </a:p>
          <a:p>
            <a:pPr algn="ctr">
              <a:spcAft>
                <a:spcPts val="600"/>
              </a:spcAft>
            </a:pPr>
            <a:endParaRPr lang="en-US" b="1" dirty="0" smtClean="0">
              <a:solidFill>
                <a:srgbClr val="0033CC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0033CC"/>
                </a:solidFill>
              </a:rPr>
              <a:t>Course instructor: Bo Cui </a:t>
            </a:r>
          </a:p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0033CC"/>
                </a:solidFill>
              </a:rPr>
              <a:t>Office: EIT 4012    Ext. 38754</a:t>
            </a:r>
          </a:p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0033CC"/>
                </a:solidFill>
              </a:rPr>
              <a:t>Office hour: 11-12pm, Monday &amp; </a:t>
            </a:r>
            <a:r>
              <a:rPr lang="en-US" b="1" dirty="0" smtClean="0">
                <a:solidFill>
                  <a:srgbClr val="0033CC"/>
                </a:solidFill>
              </a:rPr>
              <a:t>Thursday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6119336"/>
            <a:ext cx="59060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ECE 730</a:t>
            </a:r>
            <a:r>
              <a:rPr lang="en-US" sz="1400" dirty="0" smtClean="0"/>
              <a:t>: Fabrication in the </a:t>
            </a:r>
            <a:r>
              <a:rPr lang="en-US" sz="1400" dirty="0" err="1" smtClean="0"/>
              <a:t>nanoscale</a:t>
            </a:r>
            <a:r>
              <a:rPr lang="en-US" sz="1400" dirty="0" smtClean="0"/>
              <a:t>: principles</a:t>
            </a:r>
            <a:r>
              <a:rPr lang="en-US" sz="1400" dirty="0" smtClean="0"/>
              <a:t>, technology and applications </a:t>
            </a:r>
          </a:p>
          <a:p>
            <a:r>
              <a:rPr lang="en-US" sz="1400" dirty="0" smtClean="0"/>
              <a:t>Instructor</a:t>
            </a:r>
            <a:r>
              <a:rPr lang="en-US" sz="1400" dirty="0" smtClean="0"/>
              <a:t>: Bo Cui, ECE, University of </a:t>
            </a:r>
            <a:r>
              <a:rPr lang="en-US" sz="1400" dirty="0" smtClean="0"/>
              <a:t>Waterloo; </a:t>
            </a:r>
            <a:r>
              <a:rPr lang="en-US" sz="1400" dirty="0" smtClean="0"/>
              <a:t>http://ece.uwaterloo.ca/~bcui</a:t>
            </a:r>
            <a:r>
              <a:rPr lang="en-US" sz="1400" dirty="0" smtClean="0"/>
              <a:t>/</a:t>
            </a:r>
            <a:endParaRPr lang="en-US" sz="1400" dirty="0" smtClean="0"/>
          </a:p>
          <a:p>
            <a:r>
              <a:rPr lang="en-US" sz="1400" dirty="0" smtClean="0"/>
              <a:t>Textbook: </a:t>
            </a:r>
            <a:r>
              <a:rPr lang="en-US" sz="1400" dirty="0" smtClean="0"/>
              <a:t>Nanofabrication: principles, capabilities and limits, by Zheng Cui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1600200"/>
            <a:ext cx="7543800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 smtClean="0">
                <a:solidFill>
                  <a:srgbClr val="C00000"/>
                </a:solidFill>
              </a:rPr>
              <a:t>Thin film deposition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Physical vapor deposition (PVD): sputtering, e-beam or thermal evaporation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Chemical vapor deposition (CVD): metal-organic CVD, plasma-enhanced CVD, low pressure CVD…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Epitaxy:  molecular beam epitaxy (MBE), liquid-phase epitaxy…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Electrochemical deposition: electro- and electroless plating (of metals)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Oxidation (growth of thermal SiO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)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Spin-on and spray-on film coating (resist coating)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Printing techniques</a:t>
            </a:r>
            <a:r>
              <a:rPr lang="en-US" dirty="0" smtClean="0">
                <a:solidFill>
                  <a:srgbClr val="0033CC"/>
                </a:solidFill>
              </a:rPr>
              <a:t>: ink-jet, micro-contact printing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Assembly</a:t>
            </a:r>
            <a:r>
              <a:rPr lang="en-US" dirty="0" smtClean="0">
                <a:solidFill>
                  <a:srgbClr val="0033CC"/>
                </a:solidFill>
              </a:rPr>
              <a:t>: wafer bonding, surface mount, wiring and bonding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71800" y="228600"/>
            <a:ext cx="2764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Additive methods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1447800"/>
            <a:ext cx="701040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</a:pPr>
            <a:r>
              <a:rPr lang="en-US" b="1" dirty="0" smtClean="0">
                <a:solidFill>
                  <a:srgbClr val="C00000"/>
                </a:solidFill>
              </a:rPr>
              <a:t>Subtractive methods: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Etching: wet chemical etching, reactive ion etching; ion beam sputter etching, focused ion beam etching.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Tool-assisted material removal: chemical-mechanical polishing, chipping, drilling, milling, sand blasting.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33CC"/>
                </a:solidFill>
              </a:rPr>
              <a:t>Radiative</a:t>
            </a:r>
            <a:r>
              <a:rPr lang="en-US" dirty="0" smtClean="0">
                <a:solidFill>
                  <a:srgbClr val="0033CC"/>
                </a:solidFill>
              </a:rPr>
              <a:t> and thermal treatment:  laser ablation, spark erosion.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>
              <a:solidFill>
                <a:srgbClr val="0033CC"/>
              </a:solidFill>
            </a:endParaRPr>
          </a:p>
          <a:p>
            <a:pPr marL="171450" indent="-171450">
              <a:spcAft>
                <a:spcPts val="600"/>
              </a:spcAft>
            </a:pPr>
            <a:r>
              <a:rPr lang="en-US" b="1" dirty="0" smtClean="0">
                <a:solidFill>
                  <a:srgbClr val="C00000"/>
                </a:solidFill>
              </a:rPr>
              <a:t>Modifying methods: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33CC"/>
                </a:solidFill>
              </a:rPr>
              <a:t>Radiative</a:t>
            </a:r>
            <a:r>
              <a:rPr lang="en-US" dirty="0" smtClean="0">
                <a:solidFill>
                  <a:srgbClr val="0033CC"/>
                </a:solidFill>
              </a:rPr>
              <a:t> treatment: resist exposure, polymer hardening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Thermal annealing: crystallization, diffusion, change of phase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Ion beam treatment: implantation, </a:t>
            </a:r>
            <a:r>
              <a:rPr lang="en-US" dirty="0" err="1" smtClean="0">
                <a:solidFill>
                  <a:srgbClr val="0033CC"/>
                </a:solidFill>
              </a:rPr>
              <a:t>amorphization</a:t>
            </a:r>
            <a:endParaRPr lang="en-US" dirty="0" smtClean="0">
              <a:solidFill>
                <a:srgbClr val="0033CC"/>
              </a:solidFill>
            </a:endParaRP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Mechanical modification: plastic forming and shaping, scanning probe manipulation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828800" y="228600"/>
            <a:ext cx="5372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Subtractive and modifying methods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62200" y="228600"/>
            <a:ext cx="4944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Lithography – general distinction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0800" y="838200"/>
            <a:ext cx="2743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Lithography on surfaces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Optical/UV lithography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E-beam lithography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FIB lithography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X-ray lithography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SPM-lithography</a:t>
            </a:r>
          </a:p>
          <a:p>
            <a:pPr marL="571500" lvl="1" indent="-22860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AFM</a:t>
            </a:r>
          </a:p>
          <a:p>
            <a:pPr marL="571500" lvl="1" indent="-22860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STM</a:t>
            </a:r>
          </a:p>
          <a:p>
            <a:pPr marL="571500" lvl="1" indent="-22860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DPN (dip-pen nanolithography)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Imprint lithography</a:t>
            </a:r>
          </a:p>
          <a:p>
            <a:pPr marL="571500" lvl="1" indent="-22860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Soft lithography</a:t>
            </a:r>
          </a:p>
          <a:p>
            <a:pPr marL="571500" lvl="1" indent="-22860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Hot embossing</a:t>
            </a:r>
          </a:p>
          <a:p>
            <a:pPr marL="571500" lvl="1" indent="-22860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UV imprinting</a:t>
            </a:r>
          </a:p>
          <a:p>
            <a:pPr marL="114300" indent="-22860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Stencil mask lithography</a:t>
            </a:r>
          </a:p>
          <a:p>
            <a:pPr marL="114300" indent="-228600">
              <a:buFont typeface="Arial" pitchFamily="34" charset="0"/>
              <a:buChar char="•"/>
            </a:pPr>
            <a:endParaRPr lang="en-US" dirty="0" smtClean="0">
              <a:solidFill>
                <a:srgbClr val="0033CC"/>
              </a:solidFill>
            </a:endParaRPr>
          </a:p>
          <a:p>
            <a:r>
              <a:rPr lang="en-US" b="1" dirty="0" smtClean="0">
                <a:solidFill>
                  <a:srgbClr val="0033CC"/>
                </a:solidFill>
              </a:rPr>
              <a:t>Lithography in volume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Two photon absorption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Stereo-lithography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76199" y="3810000"/>
            <a:ext cx="6096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948690"/>
            <a:ext cx="3124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Lithography with particles or waves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Photons: photolithography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X-rays: from synchrotron, x-ray lithography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Electrons: electron beam lithography (EBL)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Ions: focused ion beam (FIB) lithography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>
              <a:solidFill>
                <a:srgbClr val="0033CC"/>
              </a:solidFill>
            </a:endParaRPr>
          </a:p>
          <a:p>
            <a:r>
              <a:rPr lang="en-US" b="1" dirty="0" smtClean="0">
                <a:solidFill>
                  <a:srgbClr val="0033CC"/>
                </a:solidFill>
              </a:rPr>
              <a:t>Imprint lithography (molding)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Soft Lithography: micro-contact-printing…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Hot embossing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UV-curable imprinting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>
              <a:solidFill>
                <a:srgbClr val="0033CC"/>
              </a:solidFill>
            </a:endParaRPr>
          </a:p>
          <a:p>
            <a:r>
              <a:rPr lang="en-US" b="1" dirty="0" smtClean="0">
                <a:solidFill>
                  <a:srgbClr val="0033CC"/>
                </a:solidFill>
              </a:rPr>
              <a:t>SPM-lithography</a:t>
            </a:r>
          </a:p>
          <a:p>
            <a:pPr marL="171450" indent="-171450">
              <a:buFont typeface="Arial" pitchFamily="34" charset="0"/>
              <a:buChar char="•"/>
              <a:tabLst>
                <a:tab pos="171450" algn="l"/>
              </a:tabLst>
            </a:pPr>
            <a:r>
              <a:rPr lang="en-US" dirty="0" smtClean="0">
                <a:solidFill>
                  <a:srgbClr val="0033CC"/>
                </a:solidFill>
              </a:rPr>
              <a:t>AFM</a:t>
            </a:r>
          </a:p>
          <a:p>
            <a:pPr marL="171450" indent="-171450">
              <a:buFont typeface="Arial" pitchFamily="34" charset="0"/>
              <a:buChar char="•"/>
              <a:tabLst>
                <a:tab pos="171450" algn="l"/>
              </a:tabLst>
            </a:pPr>
            <a:r>
              <a:rPr lang="en-US" dirty="0" smtClean="0">
                <a:solidFill>
                  <a:srgbClr val="0033CC"/>
                </a:solidFill>
              </a:rPr>
              <a:t>STM</a:t>
            </a:r>
          </a:p>
          <a:p>
            <a:pPr marL="171450" indent="-171450">
              <a:buFont typeface="Arial" pitchFamily="34" charset="0"/>
              <a:buChar char="•"/>
              <a:tabLst>
                <a:tab pos="171450" algn="l"/>
              </a:tabLst>
            </a:pPr>
            <a:r>
              <a:rPr lang="en-US" dirty="0" smtClean="0">
                <a:solidFill>
                  <a:srgbClr val="0033CC"/>
                </a:solidFill>
              </a:rPr>
              <a:t>DPN (dip-pen nanolithography)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276600" y="3810001"/>
            <a:ext cx="6096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200400" y="948690"/>
            <a:ext cx="3124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Pattern replication: parallel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(masks/molds necessary)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High throughput, but not easy to change pattern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Optical lithography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X-ray lithography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Imprint lithography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Stencil mask lithography</a:t>
            </a:r>
          </a:p>
          <a:p>
            <a:endParaRPr lang="en-US" b="1" dirty="0" smtClean="0">
              <a:solidFill>
                <a:srgbClr val="0033CC"/>
              </a:solidFill>
            </a:endParaRPr>
          </a:p>
          <a:p>
            <a:r>
              <a:rPr lang="en-US" b="1" dirty="0" smtClean="0">
                <a:solidFill>
                  <a:srgbClr val="0033CC"/>
                </a:solidFill>
              </a:rPr>
              <a:t>Pattern generation: serial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(Slow, for mask/mold making)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E-beam lithography (EBL)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Ion beam lithography (FIB)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SPM-lithography</a:t>
            </a:r>
          </a:p>
          <a:p>
            <a:pPr marL="571500" lvl="1" indent="-22860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AFM, STM, DPN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b="1" dirty="0" smtClean="0">
                <a:solidFill>
                  <a:srgbClr val="0033CC"/>
                </a:solidFill>
              </a:rPr>
              <a:t>Multiple serial (array)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Electron-beam micro-column array (arrayed EBL)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Zone plate array lithography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Scanning probe array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1000" y="1524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Key requirements of lithography (for manufacturing ICs)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524000"/>
            <a:ext cx="70866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Critical dimension (CD) control</a:t>
            </a:r>
          </a:p>
          <a:p>
            <a:pPr marL="628650" lvl="1" indent="-171450"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Size of features must be controlled within wafer and wafer-to-wafer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Overlay (alignment between different layers)</a:t>
            </a:r>
          </a:p>
          <a:p>
            <a:pPr marL="628650" lvl="1" indent="-171450"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For high yield, alignment must be precisely controlled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Defect control</a:t>
            </a:r>
          </a:p>
          <a:p>
            <a:pPr marL="628650" lvl="1" indent="-171450"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Other than designed pattern, no additional patterns must be imaged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Low cost</a:t>
            </a:r>
          </a:p>
          <a:p>
            <a:pPr marL="628650" lvl="1" indent="-171450"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Tool, resist, mask; fast step-and-repeat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30-40% of total semiconductor manufacturing cost is due to lithography (masks, resists, metrology)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At the end of the roadmap, micro-processor will require 39 mask levels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743200" y="228600"/>
            <a:ext cx="3702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How lithography started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191000"/>
            <a:ext cx="7696200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Lithography (Greek for "stone drawing"); based on repulsion of oil and water.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Invented by </a:t>
            </a:r>
            <a:r>
              <a:rPr lang="en-US" dirty="0" err="1" smtClean="0">
                <a:solidFill>
                  <a:srgbClr val="0033CC"/>
                </a:solidFill>
              </a:rPr>
              <a:t>Alois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err="1" smtClean="0">
                <a:solidFill>
                  <a:srgbClr val="0033CC"/>
                </a:solidFill>
              </a:rPr>
              <a:t>Senefelder</a:t>
            </a:r>
            <a:r>
              <a:rPr lang="en-US" dirty="0" smtClean="0">
                <a:solidFill>
                  <a:srgbClr val="0033CC"/>
                </a:solidFill>
              </a:rPr>
              <a:t> in 1798.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Used for book illustrations, artist's prints, packaging, posters, etc.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In 1825, Goya produced a series of lithographs.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In the 20th and 21st century, become an important technique with unique expressive capabilities in the art field.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Nowadays used in semiconductor manufacturing (integrated circuit - IC).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776" y="838200"/>
            <a:ext cx="294042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Group 25"/>
          <p:cNvGrpSpPr>
            <a:grpSpLocks noChangeAspect="1"/>
          </p:cNvGrpSpPr>
          <p:nvPr/>
        </p:nvGrpSpPr>
        <p:grpSpPr bwMode="auto">
          <a:xfrm>
            <a:off x="2667000" y="990600"/>
            <a:ext cx="6320333" cy="3057297"/>
            <a:chOff x="1152" y="1910"/>
            <a:chExt cx="4608" cy="2229"/>
          </a:xfrm>
        </p:grpSpPr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04" y="1910"/>
              <a:ext cx="2681" cy="1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1152" y="3590"/>
              <a:ext cx="1344" cy="381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rgbClr val="0033CC"/>
                  </a:solidFill>
                </a:rPr>
                <a:t>193 nm Excimer Laser Source</a:t>
              </a:r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 flipV="1">
              <a:off x="2064" y="2966"/>
              <a:ext cx="624" cy="624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2544" y="3686"/>
              <a:ext cx="960" cy="381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 b="1">
                  <a:solidFill>
                    <a:srgbClr val="0033CC"/>
                  </a:solidFill>
                </a:rPr>
                <a:t>Computer Console</a:t>
              </a:r>
            </a:p>
          </p:txBody>
        </p:sp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3600" y="3600"/>
              <a:ext cx="875" cy="53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 b="1">
                  <a:solidFill>
                    <a:srgbClr val="0033CC"/>
                  </a:solidFill>
                </a:rPr>
                <a:t>Exposure Column</a:t>
              </a:r>
            </a:p>
            <a:p>
              <a:pPr algn="ctr" eaLnBrk="1" hangingPunct="1"/>
              <a:r>
                <a:rPr lang="en-US" sz="1400" b="1">
                  <a:solidFill>
                    <a:srgbClr val="0033CC"/>
                  </a:solidFill>
                </a:rPr>
                <a:t>(Lens)</a:t>
              </a:r>
            </a:p>
          </p:txBody>
        </p: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4992" y="3350"/>
              <a:ext cx="677" cy="22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 b="1">
                  <a:solidFill>
                    <a:srgbClr val="0033CC"/>
                  </a:solidFill>
                </a:rPr>
                <a:t>Wafer</a:t>
              </a:r>
            </a:p>
          </p:txBody>
        </p:sp>
        <p:sp>
          <p:nvSpPr>
            <p:cNvPr id="25" name="Line 15"/>
            <p:cNvSpPr>
              <a:spLocks noChangeShapeType="1"/>
            </p:cNvSpPr>
            <p:nvPr/>
          </p:nvSpPr>
          <p:spPr bwMode="auto">
            <a:xfrm flipV="1">
              <a:off x="2976" y="2726"/>
              <a:ext cx="27" cy="96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 flipV="1">
              <a:off x="3984" y="2679"/>
              <a:ext cx="143" cy="9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7"/>
            <p:cNvSpPr>
              <a:spLocks noChangeShapeType="1"/>
            </p:cNvSpPr>
            <p:nvPr/>
          </p:nvSpPr>
          <p:spPr bwMode="auto">
            <a:xfrm flipH="1">
              <a:off x="4128" y="2198"/>
              <a:ext cx="960" cy="298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4992" y="2006"/>
              <a:ext cx="768" cy="381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 b="1" dirty="0" err="1">
                  <a:solidFill>
                    <a:srgbClr val="0033CC"/>
                  </a:solidFill>
                </a:rPr>
                <a:t>Reticle</a:t>
              </a:r>
              <a:r>
                <a:rPr lang="en-US" sz="1400" b="1" dirty="0">
                  <a:solidFill>
                    <a:srgbClr val="0033CC"/>
                  </a:solidFill>
                </a:rPr>
                <a:t> </a:t>
              </a:r>
            </a:p>
            <a:p>
              <a:pPr algn="ctr" eaLnBrk="1" hangingPunct="1"/>
              <a:r>
                <a:rPr lang="en-US" sz="1400" b="1" dirty="0">
                  <a:solidFill>
                    <a:srgbClr val="0033CC"/>
                  </a:solidFill>
                </a:rPr>
                <a:t>(Mask)</a:t>
              </a:r>
            </a:p>
          </p:txBody>
        </p:sp>
        <p:sp>
          <p:nvSpPr>
            <p:cNvPr id="29" name="Line 19"/>
            <p:cNvSpPr>
              <a:spLocks noChangeShapeType="1"/>
            </p:cNvSpPr>
            <p:nvPr/>
          </p:nvSpPr>
          <p:spPr bwMode="auto">
            <a:xfrm flipH="1" flipV="1">
              <a:off x="4176" y="3254"/>
              <a:ext cx="912" cy="192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352800" y="9144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State-of-art lithography tool for IC industry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371600" y="228600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Optical/UV lithography (= photolithography)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914400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Process used to transfer a pattern from a photomask to the surface of a substrate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Formation of images with visible or ultraviolet radiation in a photoresist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No limitation of substrate (Si, glass, metal, plastic...)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Working horse of current chip manufacturing processes (45nm feature size)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Most widely used lithography system for R&amp;D (~1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m feature size, </a:t>
            </a:r>
            <a:r>
              <a:rPr lang="en-US" i="1" dirty="0" smtClean="0">
                <a:solidFill>
                  <a:srgbClr val="0033CC"/>
                </a:solidFill>
                <a:sym typeface="Symbol"/>
              </a:rPr>
              <a:t>micro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-fabrication</a:t>
            </a:r>
            <a:r>
              <a:rPr lang="en-US" dirty="0" smtClean="0">
                <a:solidFill>
                  <a:srgbClr val="0033CC"/>
                </a:solidFill>
              </a:rPr>
              <a:t>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667000"/>
            <a:ext cx="43005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85800" y="4800600"/>
            <a:ext cx="762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Block radiation where it is not wanted i.e. absorb radiation</a:t>
            </a:r>
          </a:p>
          <a:p>
            <a:pPr marL="628650" lvl="1" indent="-171450"/>
            <a:r>
              <a:rPr lang="en-US" dirty="0" smtClean="0">
                <a:solidFill>
                  <a:srgbClr val="0033CC"/>
                </a:solidFill>
              </a:rPr>
              <a:t>Need opaque material at the desired wavelength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Transmit radiation where it is needed</a:t>
            </a:r>
          </a:p>
          <a:p>
            <a:pPr marL="628650" lvl="1" indent="-171450"/>
            <a:r>
              <a:rPr lang="en-US" dirty="0" smtClean="0">
                <a:solidFill>
                  <a:srgbClr val="0033CC"/>
                </a:solidFill>
              </a:rPr>
              <a:t>Need material with high transmission at the desired wavelength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For optical lithography, mask is quartz glass (transparent) + Cr (opaque)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362200"/>
            <a:ext cx="31432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042962" y="228600"/>
            <a:ext cx="5196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Three optical lithography methods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4876800"/>
            <a:ext cx="8305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PR = photoresist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Photoresist is a light-sensitive material to form a patterned coating on a surface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Photoresists are classified into two groups: positive and negative resists.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Positive resists become more soluble on exposure to radiation (e.g. PMMA, S1805).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Negative resists become less soluble on exposure to radiation (e.g. SU-8).</a:t>
            </a:r>
            <a:endParaRPr lang="en-US" dirty="0">
              <a:solidFill>
                <a:srgbClr val="0033C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2000" y="990600"/>
            <a:ext cx="7586305" cy="3733800"/>
            <a:chOff x="762000" y="990600"/>
            <a:chExt cx="7586305" cy="37338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0" y="990600"/>
              <a:ext cx="7586305" cy="373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1219200" y="990600"/>
              <a:ext cx="668881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Contact aligner                  Proximity aligner                  Projection aligner</a:t>
              </a:r>
              <a:endParaRPr lang="en-US" dirty="0">
                <a:solidFill>
                  <a:srgbClr val="0033CC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38200" y="36576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CC"/>
                </a:solidFill>
              </a:rPr>
              <a:t>Mask in contact with photo-resist film</a:t>
            </a:r>
          </a:p>
          <a:p>
            <a:pPr algn="ctr"/>
            <a:r>
              <a:rPr lang="en-US" dirty="0" smtClean="0">
                <a:solidFill>
                  <a:srgbClr val="0033CC"/>
                </a:solidFill>
              </a:rPr>
              <a:t>(Gap=0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m</a:t>
            </a:r>
            <a:r>
              <a:rPr lang="en-US" dirty="0" smtClean="0">
                <a:solidFill>
                  <a:srgbClr val="0033CC"/>
                </a:solidFill>
              </a:rPr>
              <a:t>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36576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CC"/>
                </a:solidFill>
              </a:rPr>
              <a:t>Gap (order 10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m</a:t>
            </a:r>
            <a:r>
              <a:rPr lang="en-US" dirty="0" smtClean="0">
                <a:solidFill>
                  <a:srgbClr val="0033CC"/>
                </a:solidFill>
              </a:rPr>
              <a:t>) between mask photoresist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4724400"/>
            <a:ext cx="2635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Like photography, imaging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23878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Fresnel &amp; </a:t>
            </a:r>
            <a:r>
              <a:rPr lang="en-US" sz="2800" dirty="0" err="1" smtClean="0">
                <a:solidFill>
                  <a:srgbClr val="0033CC"/>
                </a:solidFill>
              </a:rPr>
              <a:t>Fraunhofer</a:t>
            </a:r>
            <a:r>
              <a:rPr lang="en-US" sz="2800" dirty="0" smtClean="0">
                <a:solidFill>
                  <a:srgbClr val="0033CC"/>
                </a:solidFill>
              </a:rPr>
              <a:t> diffraction (from an aperture)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81000" y="1219200"/>
            <a:ext cx="8372475" cy="4957465"/>
            <a:chOff x="381000" y="1219200"/>
            <a:chExt cx="8372475" cy="4957465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1219200"/>
              <a:ext cx="8372475" cy="4294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1295400" y="5715000"/>
              <a:ext cx="656769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33CC"/>
                  </a:solidFill>
                </a:rPr>
                <a:t>Contact          Proximity                                 Projection</a:t>
              </a:r>
              <a:endParaRPr lang="en-US" sz="2400" dirty="0">
                <a:solidFill>
                  <a:srgbClr val="0033CC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9253" y="5193268"/>
            <a:ext cx="2386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Light intensity profile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7884625">
            <a:off x="1375564" y="4991079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17600"/>
            <a:ext cx="35052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685772" y="152400"/>
            <a:ext cx="6010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Contact and proximity photolithography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784600"/>
            <a:ext cx="3429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Mask is brought into physical contact with photoresist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Mask image : resist image is 1:1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Not limited by diffraction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Damage of mask possible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Highest resolution: (t is resist thickness)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6200" y="3784600"/>
            <a:ext cx="495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Small gap (2-20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</a:t>
            </a:r>
            <a:r>
              <a:rPr lang="en-US" dirty="0" smtClean="0">
                <a:solidFill>
                  <a:srgbClr val="0033CC"/>
                </a:solidFill>
              </a:rPr>
              <a:t>m) between mask and photoresist (mask damage eliminated).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Near-field (Fresnel) diffraction effects.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Loss of exact mask reproduction for small feature size (i.e. reduced resolution).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As mask separation g (=gap) increases, quality of image degrades.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Resolution:  (t is resist thickness)</a:t>
            </a:r>
            <a:endParaRPr lang="en-US" dirty="0">
              <a:solidFill>
                <a:srgbClr val="0033CC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334000" y="6070600"/>
          <a:ext cx="1628274" cy="711200"/>
        </p:xfrm>
        <a:graphic>
          <a:graphicData uri="http://schemas.openxmlformats.org/presentationml/2006/ole">
            <p:oleObj spid="_x0000_s3074" name="Equation" r:id="rId4" imgW="1104840" imgH="482400" progId="Equation.3">
              <p:embed/>
            </p:oleObj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4267200" y="965200"/>
            <a:ext cx="4191000" cy="2579132"/>
            <a:chOff x="4267200" y="838200"/>
            <a:chExt cx="4191000" cy="2579132"/>
          </a:xfrm>
        </p:grpSpPr>
        <p:sp>
          <p:nvSpPr>
            <p:cNvPr id="10" name="TextBox 9"/>
            <p:cNvSpPr txBox="1"/>
            <p:nvPr/>
          </p:nvSpPr>
          <p:spPr>
            <a:xfrm>
              <a:off x="5393450" y="838200"/>
              <a:ext cx="3064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g </a:t>
              </a:r>
              <a:r>
                <a:rPr lang="en-US" sz="1200" dirty="0" smtClean="0">
                  <a:solidFill>
                    <a:schemeClr val="accent6">
                      <a:lumMod val="75000"/>
                    </a:schemeClr>
                  </a:solidFill>
                </a:rPr>
                <a:t>(=gap between mask and resist top surface)</a:t>
              </a:r>
              <a:endParaRPr lang="en-US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62615" y="3048000"/>
              <a:ext cx="40955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light    mask  resist  wafer      light intensity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67200" y="1143000"/>
              <a:ext cx="4086225" cy="195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13" name="Straight Connector 12"/>
          <p:cNvCxnSpPr/>
          <p:nvPr/>
        </p:nvCxnSpPr>
        <p:spPr>
          <a:xfrm rot="5400000">
            <a:off x="762000" y="3810000"/>
            <a:ext cx="6096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138238" y="5794375"/>
          <a:ext cx="1028700" cy="654050"/>
        </p:xfrm>
        <a:graphic>
          <a:graphicData uri="http://schemas.openxmlformats.org/presentationml/2006/ole">
            <p:oleObj spid="_x0000_s3076" name="Equation" r:id="rId6" imgW="698400" imgH="44424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33400" y="762000"/>
            <a:ext cx="1147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Contact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4670" y="762000"/>
            <a:ext cx="1363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Proximity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3048000"/>
            <a:ext cx="312420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33CC"/>
                </a:solidFill>
              </a:rPr>
              <a:t>light  mask resist  wafer      light intensity</a:t>
            </a:r>
            <a:endParaRPr lang="en-US" sz="1400" dirty="0">
              <a:solidFill>
                <a:srgbClr val="0033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9800" y="5924490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(&lt;</a:t>
            </a:r>
            <a:r>
              <a:rPr lang="en-US" sz="2000" dirty="0" smtClean="0">
                <a:solidFill>
                  <a:srgbClr val="C00000"/>
                </a:solidFill>
                <a:sym typeface="Symbol"/>
              </a:rPr>
              <a:t></a:t>
            </a:r>
            <a:r>
              <a:rPr lang="en-US" sz="2000" dirty="0" smtClean="0">
                <a:solidFill>
                  <a:srgbClr val="C00000"/>
                </a:solidFill>
              </a:rPr>
              <a:t>)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86600" y="6248400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(&gt;&gt;</a:t>
            </a:r>
            <a:r>
              <a:rPr lang="en-US" sz="2000" dirty="0" smtClean="0">
                <a:solidFill>
                  <a:srgbClr val="C00000"/>
                </a:solidFill>
                <a:sym typeface="Symbol"/>
              </a:rPr>
              <a:t></a:t>
            </a:r>
            <a:r>
              <a:rPr lang="en-US" sz="2000" dirty="0" smtClean="0">
                <a:solidFill>
                  <a:srgbClr val="C00000"/>
                </a:solidFill>
              </a:rPr>
              <a:t>)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124200" y="228600"/>
            <a:ext cx="2966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Projection printing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066800"/>
            <a:ext cx="5629275" cy="322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6200" y="4140875"/>
            <a:ext cx="8915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Similar to photography: image formation on the resist surface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Resolution is limited by far field diffraction (</a:t>
            </a:r>
            <a:r>
              <a:rPr lang="en-US" dirty="0" err="1" smtClean="0">
                <a:solidFill>
                  <a:srgbClr val="0033CC"/>
                </a:solidFill>
              </a:rPr>
              <a:t>Fraunhofer</a:t>
            </a:r>
            <a:r>
              <a:rPr lang="en-US" dirty="0" smtClean="0">
                <a:solidFill>
                  <a:srgbClr val="0033CC"/>
                </a:solidFill>
              </a:rPr>
              <a:t>), need good lens for high resolution.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Usually print small area (e.g. ¼ reduction), then step and repeat.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Very expensive, used mainly by semiconductor industry, unpopular for academic research.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Currently, IC industry uses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=</a:t>
            </a:r>
            <a:r>
              <a:rPr lang="en-US" dirty="0" smtClean="0">
                <a:solidFill>
                  <a:srgbClr val="0033CC"/>
                </a:solidFill>
              </a:rPr>
              <a:t>193nm deep UV light from </a:t>
            </a:r>
            <a:r>
              <a:rPr lang="en-US" dirty="0" err="1" smtClean="0">
                <a:solidFill>
                  <a:srgbClr val="0033CC"/>
                </a:solidFill>
              </a:rPr>
              <a:t>ArF</a:t>
            </a:r>
            <a:r>
              <a:rPr lang="en-US" dirty="0" smtClean="0">
                <a:solidFill>
                  <a:srgbClr val="0033CC"/>
                </a:solidFill>
              </a:rPr>
              <a:t> excimer laser (10s nano-second incoherent pulse) for exposure, with resolution (half-pitch of dense line array) 45nm.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2200" y="1752600"/>
            <a:ext cx="2653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Rayleigh resolution: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705600" y="2209800"/>
          <a:ext cx="1295400" cy="717096"/>
        </p:xfrm>
        <a:graphic>
          <a:graphicData uri="http://schemas.openxmlformats.org/presentationml/2006/ole">
            <p:oleObj spid="_x0000_s27650" name="Equation" r:id="rId4" imgW="711000" imgH="39348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48400" y="3200400"/>
            <a:ext cx="2412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Numerical aperture, NA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6896100" y="2933700"/>
            <a:ext cx="381000" cy="3048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3678" y="337602"/>
            <a:ext cx="7384522" cy="606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srgbClr val="C00000"/>
                </a:solidFill>
              </a:rPr>
              <a:t>Course outline</a:t>
            </a:r>
            <a:endParaRPr lang="en-US" sz="2000" dirty="0" smtClean="0">
              <a:solidFill>
                <a:srgbClr val="C00000"/>
              </a:solidFill>
            </a:endParaRPr>
          </a:p>
          <a:p>
            <a:pPr lvl="0"/>
            <a:endParaRPr lang="en-US" sz="1600" dirty="0" smtClean="0">
              <a:solidFill>
                <a:srgbClr val="0033CC"/>
              </a:solidFill>
            </a:endParaRPr>
          </a:p>
          <a:p>
            <a:pPr lvl="0"/>
            <a:r>
              <a:rPr lang="en-US" sz="1600" dirty="0" smtClean="0">
                <a:solidFill>
                  <a:srgbClr val="0033CC"/>
                </a:solidFill>
              </a:rPr>
              <a:t>Overview of nanofabrication. (3 hours)</a:t>
            </a:r>
          </a:p>
          <a:p>
            <a:pPr lvl="1"/>
            <a:r>
              <a:rPr lang="en-US" sz="1600" dirty="0" smtClean="0">
                <a:solidFill>
                  <a:srgbClr val="0033CC"/>
                </a:solidFill>
              </a:rPr>
              <a:t>Lithographies.</a:t>
            </a:r>
          </a:p>
          <a:p>
            <a:pPr lvl="1"/>
            <a:r>
              <a:rPr lang="en-US" sz="1600" dirty="0" smtClean="0">
                <a:solidFill>
                  <a:srgbClr val="0033CC"/>
                </a:solidFill>
              </a:rPr>
              <a:t>Thin film deposition techniques.</a:t>
            </a:r>
          </a:p>
          <a:p>
            <a:pPr lvl="1"/>
            <a:r>
              <a:rPr lang="en-US" sz="1600" dirty="0" smtClean="0">
                <a:solidFill>
                  <a:srgbClr val="0033CC"/>
                </a:solidFill>
              </a:rPr>
              <a:t>Etching techniques.</a:t>
            </a:r>
          </a:p>
          <a:p>
            <a:pPr lvl="0"/>
            <a:r>
              <a:rPr lang="en-US" sz="1600" dirty="0" smtClean="0">
                <a:solidFill>
                  <a:srgbClr val="0033CC"/>
                </a:solidFill>
              </a:rPr>
              <a:t>High resolution photon-based lithography. (7h)</a:t>
            </a:r>
          </a:p>
          <a:p>
            <a:pPr lvl="1"/>
            <a:r>
              <a:rPr lang="en-US" sz="1600" dirty="0" smtClean="0">
                <a:solidFill>
                  <a:srgbClr val="0033CC"/>
                </a:solidFill>
              </a:rPr>
              <a:t>Deep UV lithography with high NA and/or low k1 factor.</a:t>
            </a:r>
          </a:p>
          <a:p>
            <a:pPr lvl="1"/>
            <a:r>
              <a:rPr lang="en-US" sz="1600" dirty="0" smtClean="0">
                <a:solidFill>
                  <a:srgbClr val="0033CC"/>
                </a:solidFill>
              </a:rPr>
              <a:t>Extreme UV lithography, why selected as next generation lithography by industry.</a:t>
            </a:r>
          </a:p>
          <a:p>
            <a:pPr lvl="1"/>
            <a:r>
              <a:rPr lang="en-US" sz="1600" dirty="0" smtClean="0">
                <a:solidFill>
                  <a:srgbClr val="0033CC"/>
                </a:solidFill>
              </a:rPr>
              <a:t>X-ray lithography, X-ray optics, mask, LIGA process.</a:t>
            </a:r>
          </a:p>
          <a:p>
            <a:pPr lvl="0"/>
            <a:r>
              <a:rPr lang="en-US" sz="1600" dirty="0" smtClean="0">
                <a:solidFill>
                  <a:srgbClr val="0033CC"/>
                </a:solidFill>
              </a:rPr>
              <a:t>Electron beam lithography. (4h)</a:t>
            </a:r>
          </a:p>
          <a:p>
            <a:pPr lvl="1"/>
            <a:r>
              <a:rPr lang="en-US" sz="1600" dirty="0" smtClean="0">
                <a:solidFill>
                  <a:srgbClr val="0033CC"/>
                </a:solidFill>
              </a:rPr>
              <a:t>Electron optics, e-beam sources, instrumentation. </a:t>
            </a:r>
          </a:p>
          <a:p>
            <a:pPr lvl="1"/>
            <a:r>
              <a:rPr lang="en-US" sz="1600" dirty="0" smtClean="0">
                <a:solidFill>
                  <a:srgbClr val="0033CC"/>
                </a:solidFill>
              </a:rPr>
              <a:t>Electron-matter interaction, proximity effect, pattern design, alignment. </a:t>
            </a:r>
          </a:p>
          <a:p>
            <a:pPr lvl="1"/>
            <a:r>
              <a:rPr lang="en-US" sz="1600" dirty="0" smtClean="0">
                <a:solidFill>
                  <a:srgbClr val="0033CC"/>
                </a:solidFill>
              </a:rPr>
              <a:t>Resists and developers, resolution limits, contrast, sensitivity, etching selectivity. </a:t>
            </a:r>
          </a:p>
          <a:p>
            <a:pPr lvl="0"/>
            <a:r>
              <a:rPr lang="en-US" sz="1600" dirty="0" smtClean="0">
                <a:solidFill>
                  <a:srgbClr val="0033CC"/>
                </a:solidFill>
              </a:rPr>
              <a:t>Nano-patterning by focused ion beam. (6h)</a:t>
            </a:r>
          </a:p>
          <a:p>
            <a:pPr lvl="1"/>
            <a:r>
              <a:rPr lang="en-US" sz="1600" dirty="0" smtClean="0">
                <a:solidFill>
                  <a:srgbClr val="0033CC"/>
                </a:solidFill>
              </a:rPr>
              <a:t>Ion source, ion optics, instrumentation. </a:t>
            </a:r>
          </a:p>
          <a:p>
            <a:pPr lvl="1"/>
            <a:r>
              <a:rPr lang="en-US" sz="1600" dirty="0" smtClean="0">
                <a:solidFill>
                  <a:srgbClr val="0033CC"/>
                </a:solidFill>
              </a:rPr>
              <a:t>Ion-matter interaction, focused ion beam etching and lithography. </a:t>
            </a:r>
          </a:p>
          <a:p>
            <a:pPr lvl="1"/>
            <a:r>
              <a:rPr lang="en-US" sz="1600" dirty="0" smtClean="0">
                <a:solidFill>
                  <a:srgbClr val="0033CC"/>
                </a:solidFill>
              </a:rPr>
              <a:t>Focused ion beam induced deposition, mechanism and applications. </a:t>
            </a:r>
          </a:p>
          <a:p>
            <a:pPr lvl="1"/>
            <a:r>
              <a:rPr lang="en-US" sz="1600" dirty="0" smtClean="0">
                <a:solidFill>
                  <a:srgbClr val="0033CC"/>
                </a:solidFill>
              </a:rPr>
              <a:t>Focused electron beam induced deposition. </a:t>
            </a:r>
          </a:p>
          <a:p>
            <a:pPr lvl="0"/>
            <a:r>
              <a:rPr lang="en-US" sz="1600" dirty="0" smtClean="0">
                <a:solidFill>
                  <a:srgbClr val="0033CC"/>
                </a:solidFill>
              </a:rPr>
              <a:t>Nanoimprint lithography (NIL). (4h)</a:t>
            </a:r>
          </a:p>
          <a:p>
            <a:pPr lvl="1"/>
            <a:r>
              <a:rPr lang="en-US" sz="1600" dirty="0" smtClean="0">
                <a:solidFill>
                  <a:srgbClr val="0033CC"/>
                </a:solidFill>
              </a:rPr>
              <a:t>Thermal NIL, resist, thermoplastic properties of polymers, tools. </a:t>
            </a:r>
          </a:p>
          <a:p>
            <a:pPr lvl="1"/>
            <a:r>
              <a:rPr lang="en-US" sz="1600" dirty="0" smtClean="0">
                <a:solidFill>
                  <a:srgbClr val="0033CC"/>
                </a:solidFill>
              </a:rPr>
              <a:t>UV-curable NIL, resist, whole wafer vs. step-and-flash imprint, tools. </a:t>
            </a:r>
          </a:p>
          <a:p>
            <a:pPr lvl="1"/>
            <a:r>
              <a:rPr lang="en-US" sz="1600" dirty="0" smtClean="0">
                <a:solidFill>
                  <a:srgbClr val="0033CC"/>
                </a:solidFill>
              </a:rPr>
              <a:t>Alignment, mold fabrication, defects, limits. </a:t>
            </a:r>
          </a:p>
          <a:p>
            <a:pPr lvl="1"/>
            <a:r>
              <a:rPr lang="en-US" sz="1600" dirty="0" smtClean="0">
                <a:solidFill>
                  <a:srgbClr val="0033CC"/>
                </a:solidFill>
              </a:rPr>
              <a:t>Reverse NIL, NIL using thermal-set resist, pulsed laser assistant NIL of metals.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28600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Extreme ultraviolet (EUV) lithography (</a:t>
            </a:r>
            <a:r>
              <a:rPr lang="en-US" sz="2800" dirty="0" smtClean="0">
                <a:solidFill>
                  <a:srgbClr val="0033CC"/>
                </a:solidFill>
                <a:sym typeface="Symbol"/>
              </a:rPr>
              <a:t>=13.5nm</a:t>
            </a:r>
            <a:r>
              <a:rPr lang="en-US" sz="2800" dirty="0" smtClean="0">
                <a:solidFill>
                  <a:srgbClr val="0033CC"/>
                </a:solidFill>
              </a:rPr>
              <a:t>)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35" y="1143000"/>
            <a:ext cx="5439265" cy="340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962400" y="838200"/>
            <a:ext cx="495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Short wavelength (13.5 nm) permits high resolution even with small numerical apertures.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One candidate for next generation lithography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51054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Lens (transmission) is not possible at EUV.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So use reflection lens.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Bragg reflector made of alternating Mo/Si layers that enables high efficiency (68% at normal incidence) reflection of 13.5 nm light.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5706" y="3810000"/>
            <a:ext cx="3936991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828800"/>
            <a:ext cx="1866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7772400" y="3200400"/>
            <a:ext cx="1224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EUV mirror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971800" y="228600"/>
            <a:ext cx="3492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X-ray lithography (XRL)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066800"/>
            <a:ext cx="8610600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l-GR" dirty="0" smtClean="0">
                <a:solidFill>
                  <a:srgbClr val="0033CC"/>
                </a:solidFill>
              </a:rPr>
              <a:t>λ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l-GR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</a:t>
            </a:r>
            <a:r>
              <a:rPr lang="el-GR" dirty="0" smtClean="0">
                <a:solidFill>
                  <a:srgbClr val="0033CC"/>
                </a:solidFill>
              </a:rPr>
              <a:t>1</a:t>
            </a:r>
            <a:r>
              <a:rPr lang="en-US" dirty="0" smtClean="0">
                <a:solidFill>
                  <a:srgbClr val="0033CC"/>
                </a:solidFill>
              </a:rPr>
              <a:t>nm (extremely short wavelength for high resolution).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X-rays are produced by synchrotron radiation in a high energy electron storage ring.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Contamination becomes a smaller concern because X-rays will penetrate most dust particles (low atomic number).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No need for vacuum (little absorption of x-ray by air).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No lens (transmission or reflection), because for X- ray, refractive index n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</a:t>
            </a:r>
            <a:r>
              <a:rPr lang="en-US" dirty="0" smtClean="0">
                <a:solidFill>
                  <a:srgbClr val="0033CC"/>
                </a:solidFill>
              </a:rPr>
              <a:t>1; thus only proximity printing.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Proximity printing can still achieve high resolution (&lt;30nm) due to small </a:t>
            </a:r>
            <a:r>
              <a:rPr lang="el-GR" dirty="0" smtClean="0">
                <a:solidFill>
                  <a:srgbClr val="0033CC"/>
                </a:solidFill>
              </a:rPr>
              <a:t>λ</a:t>
            </a:r>
            <a:r>
              <a:rPr lang="en-US" dirty="0" smtClean="0">
                <a:solidFill>
                  <a:srgbClr val="0033CC"/>
                </a:solidFill>
              </a:rPr>
              <a:t> (proximity has much longer mask life than contact printing).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Deep penetrating power of the x-rays into the photoresist and low diffraction (spread of beam), thus good for creating microstructures with great height (</a:t>
            </a:r>
            <a:r>
              <a:rPr lang="en-US" dirty="0" smtClean="0">
                <a:solidFill>
                  <a:srgbClr val="C00000"/>
                </a:solidFill>
              </a:rPr>
              <a:t>high aspect ratio</a:t>
            </a:r>
            <a:r>
              <a:rPr lang="en-US" dirty="0" smtClean="0">
                <a:solidFill>
                  <a:srgbClr val="0033CC"/>
                </a:solidFill>
              </a:rPr>
              <a:t>).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Popular resist (PMMA) has very low sensitivity to X-rays (SU-8 is much more sensitive).</a:t>
            </a:r>
            <a:endParaRPr lang="en-US" dirty="0">
              <a:solidFill>
                <a:srgbClr val="0033CC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505200" y="5334000"/>
          <a:ext cx="1628274" cy="711200"/>
        </p:xfrm>
        <a:graphic>
          <a:graphicData uri="http://schemas.openxmlformats.org/presentationml/2006/ole">
            <p:oleObj spid="_x0000_s28675" name="Equation" r:id="rId3" imgW="1104840" imgH="4824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57800" y="5511800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(&gt;&gt;</a:t>
            </a:r>
            <a:r>
              <a:rPr lang="en-US" sz="2000" dirty="0" smtClean="0">
                <a:solidFill>
                  <a:srgbClr val="C00000"/>
                </a:solidFill>
                <a:sym typeface="Symbol"/>
              </a:rPr>
              <a:t></a:t>
            </a:r>
            <a:r>
              <a:rPr lang="en-US" sz="2000" dirty="0" smtClean="0">
                <a:solidFill>
                  <a:srgbClr val="C00000"/>
                </a:solidFill>
              </a:rPr>
              <a:t>)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5410200"/>
            <a:ext cx="1593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Resolution: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4038600"/>
            <a:ext cx="27729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638800" y="6581001"/>
            <a:ext cx="350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http://www.xraylith.wisc.edu/overview/cxrlibm.html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0" y="3764846"/>
            <a:ext cx="5715000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XRL masks are composed of thin membrane substrate/support (Si, Be, or </a:t>
            </a:r>
            <a:r>
              <a:rPr lang="en-US" dirty="0" err="1" smtClean="0">
                <a:solidFill>
                  <a:srgbClr val="0033CC"/>
                </a:solidFill>
              </a:rPr>
              <a:t>SiC</a:t>
            </a:r>
            <a:r>
              <a:rPr lang="en-US" dirty="0" smtClean="0">
                <a:solidFill>
                  <a:srgbClr val="0033CC"/>
                </a:solidFill>
              </a:rPr>
              <a:t>, Si</a:t>
            </a:r>
            <a:r>
              <a:rPr lang="en-US" baseline="-25000" dirty="0" smtClean="0">
                <a:solidFill>
                  <a:srgbClr val="0033CC"/>
                </a:solidFill>
              </a:rPr>
              <a:t>3</a:t>
            </a:r>
            <a:r>
              <a:rPr lang="en-US" dirty="0" smtClean="0">
                <a:solidFill>
                  <a:srgbClr val="0033CC"/>
                </a:solidFill>
              </a:rPr>
              <a:t>N</a:t>
            </a:r>
            <a:r>
              <a:rPr lang="en-US" baseline="-25000" dirty="0" smtClean="0">
                <a:solidFill>
                  <a:srgbClr val="0033CC"/>
                </a:solidFill>
              </a:rPr>
              <a:t>4</a:t>
            </a:r>
            <a:r>
              <a:rPr lang="en-US" dirty="0" smtClean="0">
                <a:solidFill>
                  <a:srgbClr val="0033CC"/>
                </a:solidFill>
              </a:rPr>
              <a:t> (few </a:t>
            </a:r>
            <a:r>
              <a:rPr lang="en-US" dirty="0" err="1" smtClean="0">
                <a:solidFill>
                  <a:srgbClr val="0033CC"/>
                </a:solidFill>
              </a:rPr>
              <a:t>μm</a:t>
            </a:r>
            <a:r>
              <a:rPr lang="en-US" dirty="0" smtClean="0">
                <a:solidFill>
                  <a:srgbClr val="0033CC"/>
                </a:solidFill>
              </a:rPr>
              <a:t>, very thin!) ) and X-ray absorbers (high Z atoms such as Au, W).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Strain in the thin membrane may warp the patterns.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Masks degrade due to repeated exposure to X-rays.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In one word, the high cost of </a:t>
            </a:r>
            <a:r>
              <a:rPr lang="en-US" i="1" dirty="0" smtClean="0">
                <a:solidFill>
                  <a:srgbClr val="0033CC"/>
                </a:solidFill>
              </a:rPr>
              <a:t>membrane</a:t>
            </a:r>
            <a:r>
              <a:rPr lang="en-US" dirty="0" smtClean="0">
                <a:solidFill>
                  <a:srgbClr val="0033CC"/>
                </a:solidFill>
              </a:rPr>
              <a:t> mask is the most serious issue that prevents XRL from application for semiconductor industry. (The other issue is bright X-ray source, need synchrotron radiation) 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14400"/>
            <a:ext cx="8436108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438400" y="228600"/>
            <a:ext cx="4474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X-ray lithography (XRL) masks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19800" y="36576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XRL mask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600200" y="228600"/>
            <a:ext cx="533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XRL: advantages and disadvantages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762000"/>
            <a:ext cx="449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Advantages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Good resolution (down to 30 nm)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No interference from dust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Relatively fast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Deep penetration to resist, high aspect ratio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No depth of focus problem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780871"/>
            <a:ext cx="426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Disadvantages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X-ray masks are very difficult to make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Conventional lenses cannot focus X-rays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Expensive (synchrotron radiation source)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95600"/>
            <a:ext cx="2300132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28600" y="5950803"/>
            <a:ext cx="251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rgbClr val="0033CC"/>
                </a:solidFill>
              </a:rPr>
              <a:t>80μ</a:t>
            </a:r>
            <a:r>
              <a:rPr lang="en-US" dirty="0" smtClean="0">
                <a:solidFill>
                  <a:srgbClr val="0033CC"/>
                </a:solidFill>
              </a:rPr>
              <a:t>m resist structure with aspect ratio &gt; 10.</a:t>
            </a:r>
          </a:p>
          <a:p>
            <a:r>
              <a:rPr lang="en-US" sz="1200" dirty="0" smtClean="0">
                <a:solidFill>
                  <a:srgbClr val="0033CC"/>
                </a:solidFill>
              </a:rPr>
              <a:t>White, APL, 66 (16) 1995.</a:t>
            </a:r>
            <a:endParaRPr lang="en-US" sz="1200" dirty="0">
              <a:solidFill>
                <a:srgbClr val="0033CC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895600"/>
            <a:ext cx="3162300" cy="233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2667000" y="5257800"/>
            <a:ext cx="434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Three-cylinder photonic crystal structure in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ceramic. Exposed by repeated exposures at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different tilt angles between the mask and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synchrotron. Almost like mechanical drilling.</a:t>
            </a:r>
          </a:p>
          <a:p>
            <a:r>
              <a:rPr lang="de-DE" sz="1200" dirty="0" smtClean="0">
                <a:solidFill>
                  <a:srgbClr val="0033CC"/>
                </a:solidFill>
              </a:rPr>
              <a:t>G. Feiertag, APL, 71 (11) 1997.</a:t>
            </a:r>
            <a:endParaRPr lang="en-US" sz="1200" dirty="0">
              <a:solidFill>
                <a:srgbClr val="0033CC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895600"/>
            <a:ext cx="2911003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5992560" y="2526268"/>
            <a:ext cx="3151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Intersection of the three beams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2438400"/>
            <a:ext cx="5316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High aspect ratio </a:t>
            </a:r>
            <a:r>
              <a:rPr lang="en-US" sz="2400" i="1" dirty="0" smtClean="0">
                <a:solidFill>
                  <a:srgbClr val="C00000"/>
                </a:solidFill>
              </a:rPr>
              <a:t>micro</a:t>
            </a:r>
            <a:r>
              <a:rPr lang="en-US" sz="2400" dirty="0" smtClean="0">
                <a:solidFill>
                  <a:srgbClr val="C00000"/>
                </a:solidFill>
              </a:rPr>
              <a:t>-structures by XRL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047" y="1219200"/>
            <a:ext cx="720975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flipV="1">
            <a:off x="0" y="1066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828800" y="76200"/>
            <a:ext cx="556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Lithography using </a:t>
            </a:r>
            <a:r>
              <a:rPr lang="en-US" sz="2800" dirty="0" smtClean="0">
                <a:solidFill>
                  <a:srgbClr val="C00000"/>
                </a:solidFill>
              </a:rPr>
              <a:t>charged particles</a:t>
            </a:r>
            <a:r>
              <a:rPr lang="en-US" sz="2800" dirty="0" smtClean="0">
                <a:solidFill>
                  <a:srgbClr val="0033CC"/>
                </a:solidFill>
              </a:rPr>
              <a:t> I: electron beam lithography (EBL)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295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Finely focused electron beam,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=2-5nm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61" y="2133600"/>
            <a:ext cx="102463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Resist</a:t>
            </a:r>
          </a:p>
          <a:p>
            <a:r>
              <a:rPr lang="en-US" sz="1600" dirty="0" smtClean="0">
                <a:solidFill>
                  <a:srgbClr val="0033CC"/>
                </a:solidFill>
              </a:rPr>
              <a:t>(PMMA…)</a:t>
            </a:r>
            <a:endParaRPr lang="en-US" sz="1600" dirty="0">
              <a:solidFill>
                <a:srgbClr val="0033CC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62000" y="2286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133600" y="1524000"/>
            <a:ext cx="838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000" y="6488668"/>
            <a:ext cx="3403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Metal patterning by EBL and liftoff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810000"/>
            <a:ext cx="424542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209800" y="228600"/>
            <a:ext cx="4957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Electron beam lithography (EBL)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914400"/>
            <a:ext cx="8610600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Electron beam has a wavelength so small that diffraction no longer defines the lithographic resolution.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Tool is just like an SEM with on-off capability controlled by a “beam blanker”.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 Accurate positioning, “see” the substrate first, then exposure.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Beam spot diameter of 2nm can be achieved, at typical acceleration voltage of &gt;20keV.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Typical resolution ~15nm, limited by proximity effect and lateral diffusion of secondary electrons (SE, energy ~tens of </a:t>
            </a:r>
            <a:r>
              <a:rPr lang="en-US" dirty="0" err="1" smtClean="0">
                <a:solidFill>
                  <a:srgbClr val="0033CC"/>
                </a:solidFill>
              </a:rPr>
              <a:t>eV</a:t>
            </a:r>
            <a:r>
              <a:rPr lang="en-US" dirty="0" smtClean="0">
                <a:solidFill>
                  <a:srgbClr val="0033CC"/>
                </a:solidFill>
              </a:rPr>
              <a:t>; actually, SE, rather than the primary electrons, contribute to the exposure of resist).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Most popular prototyping tool for R&amp;D, but too slow for mass production.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343400"/>
            <a:ext cx="1762125" cy="87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3962400"/>
            <a:ext cx="322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Wavelength of electrons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38200" y="5219700"/>
          <a:ext cx="1991591" cy="876300"/>
        </p:xfrm>
        <a:graphic>
          <a:graphicData uri="http://schemas.openxmlformats.org/presentationml/2006/ole">
            <p:oleObj spid="_x0000_s29698" name="Equation" r:id="rId5" imgW="952200" imgH="4190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" y="6096000"/>
            <a:ext cx="3738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Where V is electron energy in </a:t>
            </a:r>
            <a:r>
              <a:rPr lang="en-US" dirty="0" err="1" smtClean="0">
                <a:solidFill>
                  <a:srgbClr val="0033CC"/>
                </a:solidFill>
              </a:rPr>
              <a:t>eV</a:t>
            </a:r>
            <a:r>
              <a:rPr lang="en-US" dirty="0" smtClean="0">
                <a:solidFill>
                  <a:srgbClr val="0033CC"/>
                </a:solidFill>
              </a:rPr>
              <a:t> unit.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For example, 30keV →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=</a:t>
            </a:r>
            <a:r>
              <a:rPr lang="en-US" b="1" dirty="0" smtClean="0">
                <a:solidFill>
                  <a:srgbClr val="0033CC"/>
                </a:solidFill>
              </a:rPr>
              <a:t>0.007nm</a:t>
            </a:r>
            <a:r>
              <a:rPr lang="en-US" dirty="0" smtClean="0">
                <a:solidFill>
                  <a:srgbClr val="0033CC"/>
                </a:solidFill>
              </a:rPr>
              <a:t>!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743200"/>
            <a:ext cx="47207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 flipV="1">
            <a:off x="0" y="914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295400" y="114181"/>
            <a:ext cx="6324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E-beam lithography resolution</a:t>
            </a:r>
          </a:p>
          <a:p>
            <a:pPr algn="ctr"/>
            <a:r>
              <a:rPr lang="en-US" dirty="0" smtClean="0">
                <a:solidFill>
                  <a:srgbClr val="0033CC"/>
                </a:solidFill>
              </a:rPr>
              <a:t>(Why can’t we write 2nm lines when the beam width is 2nm?)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066800"/>
            <a:ext cx="7315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Interaction of electrons and resist leads to beam spreading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Elastic and in-elastic scattering in the resist and substrate.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In-elastic scattering generates secondary electrons.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Lateral diffusion of secondary electrons.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result: 2nm e-beam becomes 15nm line.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Features as small as 10nm are possible, but rarely demonstrated.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228272"/>
            <a:ext cx="373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Advantages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Direct write technique (no mask)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Computer controlled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Can image surface before exposing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High resolution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7200" y="5207675"/>
            <a:ext cx="4724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Disadvantages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Slow (but multiple beams can be used)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Expensive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Proximity effect (dense pattern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 </a:t>
            </a:r>
            <a:r>
              <a:rPr lang="en-US" dirty="0" smtClean="0">
                <a:solidFill>
                  <a:srgbClr val="0033CC"/>
                </a:solidFill>
              </a:rPr>
              <a:t>50nm pitch)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Lift off can be difficult for negative resists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35052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Monte Carlo simulation of electrons trajectory, showing forward and back scattering.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6059269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SCAPEL: Scattering with angular limitation projection electron beam lithography.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Dark and light regions differentiated by their scattering strength at the SCALPEL aperture.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06269"/>
            <a:ext cx="8724900" cy="489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331820" y="6581001"/>
            <a:ext cx="28121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Harriott</a:t>
            </a:r>
            <a:r>
              <a:rPr lang="en-US" sz="1200" dirty="0" smtClean="0"/>
              <a:t>, JVST B, 15(6), 2130-2135 (1997) 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2133600" y="162580"/>
            <a:ext cx="5208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Parallel e-beam lithography, faster.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685800"/>
            <a:ext cx="502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33CC"/>
                </a:solidFill>
              </a:rPr>
              <a:t>SCALPEL masks - membrane &amp; stencil</a:t>
            </a:r>
          </a:p>
          <a:p>
            <a:pPr algn="ctr"/>
            <a:r>
              <a:rPr lang="en-US" sz="2400" dirty="0" smtClean="0">
                <a:solidFill>
                  <a:srgbClr val="0033CC"/>
                </a:solidFill>
              </a:rPr>
              <a:t>(electron projection lithography - EPL)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791958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57200" y="685800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33CC"/>
                </a:solidFill>
              </a:rPr>
              <a:t>Ga</a:t>
            </a:r>
            <a:r>
              <a:rPr lang="en-US" baseline="30000" dirty="0" smtClean="0">
                <a:solidFill>
                  <a:srgbClr val="0033CC"/>
                </a:solidFill>
              </a:rPr>
              <a:t>+</a:t>
            </a:r>
            <a:r>
              <a:rPr lang="en-US" dirty="0" smtClean="0">
                <a:solidFill>
                  <a:srgbClr val="0033CC"/>
                </a:solidFill>
              </a:rPr>
              <a:t> ion beam (down to 5nm) to raster over the surface.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FIB can cut away (mill, sputter) material (electron is too light for this).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By introducing gases, FIB can selectively etch or deposit a metal or oxide.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863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Lithography using </a:t>
            </a:r>
            <a:r>
              <a:rPr lang="en-US" sz="2800" dirty="0" smtClean="0">
                <a:solidFill>
                  <a:srgbClr val="C00000"/>
                </a:solidFill>
              </a:rPr>
              <a:t>charged particles</a:t>
            </a:r>
            <a:r>
              <a:rPr lang="en-US" sz="2800" dirty="0" smtClean="0">
                <a:solidFill>
                  <a:srgbClr val="0033CC"/>
                </a:solidFill>
              </a:rPr>
              <a:t> II: focused ion beam (FIB)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8382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4800" y="914400"/>
            <a:ext cx="84582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Like electron beam lithography (EBL), direct write technique – no masks necessary.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Can expose a resist with higher sensitivity than EBL, but very low penetration depth (resist&lt;&lt;100nm, pattern transfer difficult).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In principle, FIB has better resolution than e-beam lithography because secondary electrons have lower energy (but it is easier to focus electron beams).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Re-deposition of sputtered material to other part of the device is a problem.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In summary, very versatile (deposition, etching, lithography, all in one tool); but slow and expensive, more complicated than EBL.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6101" y="228600"/>
            <a:ext cx="3582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Focused ion beam (FIB)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87" y="3657600"/>
            <a:ext cx="4227513" cy="291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419600" y="3505200"/>
            <a:ext cx="4572000" cy="317009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A FIB system is similar to SEM, but ion source is used to replace electron source.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Most lab systems have both ion source and electron source (dual beam).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SIM: scanning ion microscopy, similar to SEM except that now the secondary electrons (signal to form image) is generated by ion – matter interaction.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No back scattering, so no BSE image.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(BSE: back scattered electrons)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990600"/>
            <a:ext cx="708828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600" dirty="0" smtClean="0">
                <a:solidFill>
                  <a:srgbClr val="0033CC"/>
                </a:solidFill>
              </a:rPr>
              <a:t>Nano-patterning by scanning probes. (4h)</a:t>
            </a:r>
          </a:p>
          <a:p>
            <a:pPr lvl="1"/>
            <a:r>
              <a:rPr lang="en-US" sz="1600" dirty="0" smtClean="0">
                <a:solidFill>
                  <a:srgbClr val="0033CC"/>
                </a:solidFill>
              </a:rPr>
              <a:t>AFM-based, local oxidation and dip-pen lithography. </a:t>
            </a:r>
          </a:p>
          <a:p>
            <a:pPr lvl="1"/>
            <a:r>
              <a:rPr lang="en-US" sz="1600" dirty="0" smtClean="0">
                <a:solidFill>
                  <a:srgbClr val="0033CC"/>
                </a:solidFill>
              </a:rPr>
              <a:t>NSOM-based, near field optics, exposure of resist. </a:t>
            </a:r>
          </a:p>
          <a:p>
            <a:pPr lvl="1"/>
            <a:r>
              <a:rPr lang="en-US" sz="1600" dirty="0" smtClean="0">
                <a:solidFill>
                  <a:srgbClr val="0033CC"/>
                </a:solidFill>
              </a:rPr>
              <a:t>STM-based, manipulation of atoms and exposure of resist.</a:t>
            </a:r>
          </a:p>
          <a:p>
            <a:pPr lvl="0"/>
            <a:r>
              <a:rPr lang="en-US" sz="1600" dirty="0" smtClean="0">
                <a:solidFill>
                  <a:srgbClr val="0033CC"/>
                </a:solidFill>
              </a:rPr>
              <a:t>Soft lithography. (1h)</a:t>
            </a:r>
          </a:p>
          <a:p>
            <a:pPr lvl="1"/>
            <a:r>
              <a:rPr lang="en-US" sz="1600" dirty="0" smtClean="0">
                <a:solidFill>
                  <a:srgbClr val="0033CC"/>
                </a:solidFill>
              </a:rPr>
              <a:t>Micro-contact printing of chemical patterns, capabilities and resolution limits.</a:t>
            </a:r>
          </a:p>
          <a:p>
            <a:pPr lvl="1"/>
            <a:r>
              <a:rPr lang="en-US" sz="1600" dirty="0" smtClean="0">
                <a:solidFill>
                  <a:srgbClr val="0033CC"/>
                </a:solidFill>
              </a:rPr>
              <a:t>Nano-transfer printing. </a:t>
            </a:r>
          </a:p>
          <a:p>
            <a:pPr lvl="0"/>
            <a:r>
              <a:rPr lang="en-US" sz="1600" dirty="0" smtClean="0">
                <a:solidFill>
                  <a:srgbClr val="0033CC"/>
                </a:solidFill>
              </a:rPr>
              <a:t>Nano-patterning by self assembly. (4h)</a:t>
            </a:r>
          </a:p>
          <a:p>
            <a:pPr lvl="1"/>
            <a:r>
              <a:rPr lang="en-US" sz="1600" dirty="0" smtClean="0">
                <a:solidFill>
                  <a:srgbClr val="0033CC"/>
                </a:solidFill>
              </a:rPr>
              <a:t>Anodized aluminum oxide, application as template for nano-wire growth.</a:t>
            </a:r>
          </a:p>
          <a:p>
            <a:pPr lvl="1"/>
            <a:r>
              <a:rPr lang="en-US" sz="1600" dirty="0" smtClean="0">
                <a:solidFill>
                  <a:srgbClr val="0033CC"/>
                </a:solidFill>
              </a:rPr>
              <a:t>Nano-sphere lithography, fabrication of nanostructure of various shapes.</a:t>
            </a:r>
          </a:p>
          <a:p>
            <a:pPr lvl="1"/>
            <a:r>
              <a:rPr lang="en-US" sz="1600" dirty="0" smtClean="0">
                <a:solidFill>
                  <a:srgbClr val="0033CC"/>
                </a:solidFill>
              </a:rPr>
              <a:t>Block copolymer self assembly, how to achieve long-range ordering.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990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38201" y="76200"/>
            <a:ext cx="7162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Lithography by </a:t>
            </a:r>
            <a:r>
              <a:rPr lang="en-US" sz="2800" dirty="0" smtClean="0">
                <a:solidFill>
                  <a:srgbClr val="C00000"/>
                </a:solidFill>
              </a:rPr>
              <a:t>molding/material transferring </a:t>
            </a:r>
            <a:r>
              <a:rPr lang="en-US" sz="2800" dirty="0" smtClean="0">
                <a:solidFill>
                  <a:srgbClr val="0033CC"/>
                </a:solidFill>
              </a:rPr>
              <a:t>I: soft lithography (pattern duplication)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916668"/>
            <a:ext cx="2544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Stamp (mold) production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066800"/>
            <a:ext cx="891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 master mold is made by lithographic techniques and a stamp is cast from this master.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Poly </a:t>
            </a:r>
            <a:r>
              <a:rPr lang="en-US" dirty="0" err="1" smtClean="0">
                <a:solidFill>
                  <a:srgbClr val="0033CC"/>
                </a:solidFill>
              </a:rPr>
              <a:t>di</a:t>
            </a:r>
            <a:r>
              <a:rPr lang="en-US" dirty="0" smtClean="0">
                <a:solidFill>
                  <a:srgbClr val="0033CC"/>
                </a:solidFill>
              </a:rPr>
              <a:t>-methyl </a:t>
            </a:r>
            <a:r>
              <a:rPr lang="en-US" dirty="0" err="1" smtClean="0">
                <a:solidFill>
                  <a:srgbClr val="0033CC"/>
                </a:solidFill>
              </a:rPr>
              <a:t>siloxane</a:t>
            </a:r>
            <a:r>
              <a:rPr lang="en-US" dirty="0" smtClean="0">
                <a:solidFill>
                  <a:srgbClr val="0033CC"/>
                </a:solidFill>
              </a:rPr>
              <a:t> (PDMS) is most popular material for stamps.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Image reversal: fill PDMS stamp with PDMS pre-polymer, then peeled from PDMS stamp.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6200" y="2693075"/>
            <a:ext cx="51054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rgbClr val="0033CC"/>
                </a:solidFill>
              </a:rPr>
              <a:t>PDMS properties: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Soft and flexible.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Can be cured to create a robust PDMS stamp.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Chemically inert, non-hygroscopic, good thermal stability.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Can be bonded to a glass slide to create micro-fluidic components.</a:t>
            </a:r>
          </a:p>
          <a:p>
            <a:pPr marL="171450" indent="-171450"/>
            <a:r>
              <a:rPr lang="en-US" sz="1600" dirty="0" smtClean="0">
                <a:solidFill>
                  <a:srgbClr val="6666FF"/>
                </a:solidFill>
              </a:rPr>
              <a:t>(hygroscopic: readily taking up and retaining moisture)</a:t>
            </a:r>
            <a:endParaRPr lang="en-US" sz="1600" dirty="0">
              <a:solidFill>
                <a:srgbClr val="6666FF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5334000"/>
            <a:ext cx="3200400" cy="117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5395014"/>
            <a:ext cx="2753065" cy="110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5378664"/>
            <a:ext cx="2833688" cy="55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4420" y="2286000"/>
            <a:ext cx="3712396" cy="297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477000" y="6172200"/>
            <a:ext cx="2590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PDMS stamp (mold) after peel off from SU-8 master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477000"/>
            <a:ext cx="3050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Photolithography pattern SU-8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6477000"/>
            <a:ext cx="3290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Cast PDMS pre-polymer and cure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908256"/>
            <a:ext cx="7706667" cy="4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219200" y="23878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Soft-lithography I: micro-contact printing (</a:t>
            </a:r>
            <a:r>
              <a:rPr lang="el-GR" sz="2800" dirty="0" smtClean="0">
                <a:solidFill>
                  <a:srgbClr val="0033CC"/>
                </a:solidFill>
              </a:rPr>
              <a:t>μ</a:t>
            </a:r>
            <a:r>
              <a:rPr lang="en-US" sz="2800" dirty="0" smtClean="0">
                <a:solidFill>
                  <a:srgbClr val="0033CC"/>
                </a:solidFill>
              </a:rPr>
              <a:t>CP)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558147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Minimum resolution affected by diffusion of molecules, can reach sub-50nm.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PDMS is deformable – can accommodate rough surfaces or spherical substrates.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Self assembled mono-layers (SAM) are efficient barriers against chemical etches.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For example, SAM monolayer can be used as etching mask to pattern Au using wet-etch.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699496" y="3729336"/>
            <a:ext cx="3215904" cy="1680867"/>
            <a:chOff x="6172199" y="3663065"/>
            <a:chExt cx="2923549" cy="152806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72199" y="3810000"/>
              <a:ext cx="2923549" cy="138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6172200" y="3663065"/>
              <a:ext cx="1344016" cy="419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Roller </a:t>
              </a:r>
              <a:r>
                <a:rPr lang="en-US" sz="2400" dirty="0" smtClean="0">
                  <a:solidFill>
                    <a:srgbClr val="C00000"/>
                  </a:solidFill>
                  <a:sym typeface="Symbol"/>
                </a:rPr>
                <a:t>CP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400800" y="868740"/>
            <a:ext cx="2514600" cy="156966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Chemical patterning.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The chemical can be used as etching mask, or for bio-molecule attachment.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The “ink” itself can also be bio-molecules.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295400" y="228600"/>
            <a:ext cx="6736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Soft lithography II: replication molding (REM)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881896"/>
            <a:ext cx="5867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Replication molding transfers features from master to replica by curing a liquid.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Uses UV or thermally curable pre-polymers that contain no solvent.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Pre-polymer poured on top of master mold and cured.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resulting polymer can be peeled off.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It can be repeated to generate 3-D features in a single step.</a:t>
            </a:r>
            <a:endParaRPr lang="en-US" dirty="0">
              <a:solidFill>
                <a:srgbClr val="0033CC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37977" y="3124200"/>
            <a:ext cx="4429931" cy="3505200"/>
            <a:chOff x="304800" y="3124200"/>
            <a:chExt cx="4429931" cy="3505200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1800" y="3124200"/>
              <a:ext cx="3984000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304800" y="6229290"/>
              <a:ext cx="44299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</a:rPr>
                <a:t>Mold for REM, typically PDMS, SU-8 or Si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2529" y="2226733"/>
            <a:ext cx="2693142" cy="455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345680" y="3429000"/>
            <a:ext cx="13411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Mold pre-polymer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51192" y="5386628"/>
            <a:ext cx="17373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Cure, peel off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93992" y="2866813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Master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85432" y="4692041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Master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9800" y="2133600"/>
            <a:ext cx="76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REM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85432" y="2223161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&gt;50nm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524000"/>
            <a:ext cx="2590800" cy="382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09600" y="2286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Soft lithography III: micro-molding in capillaries (MIMIC)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066800"/>
            <a:ext cx="6477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PDMS mold is placed directly on top of the substrate and pre-polymer is placed at the open ends of the channel.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Due to the capillary effect, the pre-polymer completely fills in the channels of the stamp.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Pre-polymer: must have low viscosity and strong interactions with the PDMS mold; this ensures proper filling of channels.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After the pre-polymer has filled the channels of the PDMS mold, it is cured.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Can be used with UV- curable prepolymers, inorganic salts, colloidal particles, and other materials</a:t>
            </a:r>
            <a:endParaRPr lang="en-US" dirty="0">
              <a:solidFill>
                <a:srgbClr val="0033CC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33401" y="4191000"/>
            <a:ext cx="4552462" cy="2209800"/>
            <a:chOff x="533401" y="4191000"/>
            <a:chExt cx="4552462" cy="2209800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" y="4191000"/>
              <a:ext cx="4476263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533401" y="4572000"/>
              <a:ext cx="121919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Liquid pre-polymer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600200" y="5029200"/>
              <a:ext cx="762000" cy="3810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914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38200" y="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Lithography by </a:t>
            </a:r>
            <a:r>
              <a:rPr lang="en-US" sz="2800" dirty="0" smtClean="0">
                <a:solidFill>
                  <a:srgbClr val="C00000"/>
                </a:solidFill>
              </a:rPr>
              <a:t>molding/material transferring </a:t>
            </a:r>
            <a:r>
              <a:rPr lang="en-US" sz="2800" dirty="0" smtClean="0">
                <a:solidFill>
                  <a:srgbClr val="0033CC"/>
                </a:solidFill>
              </a:rPr>
              <a:t>II: nanoimprint lithography (thermal/hot embossing)</a:t>
            </a:r>
            <a:endParaRPr lang="en-US" sz="2800" dirty="0">
              <a:solidFill>
                <a:srgbClr val="0033CC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85800" y="990600"/>
            <a:ext cx="7848600" cy="5805488"/>
            <a:chOff x="685800" y="990600"/>
            <a:chExt cx="7848600" cy="5805488"/>
          </a:xfrm>
        </p:grpSpPr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2238" y="990600"/>
              <a:ext cx="7672162" cy="550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685800" y="6426756"/>
              <a:ext cx="32563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Mold = mask = template = stamp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81200" y="2286000"/>
              <a:ext cx="22860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Heat-up polymer resist and press down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57400" y="1435608"/>
              <a:ext cx="665567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mold</a:t>
              </a:r>
              <a:endParaRPr lang="en-US" sz="16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05000" y="3849469"/>
              <a:ext cx="16764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Cool-down and remove mold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5000" y="5144869"/>
              <a:ext cx="16764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Pattern transfer to substrate</a:t>
              </a:r>
              <a:endParaRPr lang="en-US" dirty="0">
                <a:solidFill>
                  <a:srgbClr val="0033CC"/>
                </a:solidFill>
              </a:endParaRP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1066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28800" y="76200"/>
            <a:ext cx="585519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UV-curable</a:t>
            </a:r>
            <a:r>
              <a:rPr lang="en-US" sz="2800" dirty="0" smtClean="0">
                <a:solidFill>
                  <a:srgbClr val="0033CC"/>
                </a:solidFill>
              </a:rPr>
              <a:t> nanoimprint lithography</a:t>
            </a:r>
          </a:p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(Au patterning by liftoff as an example)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062" y="1142814"/>
            <a:ext cx="6484938" cy="548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343400" y="4473476"/>
            <a:ext cx="464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Liquid resist, soft and deformable by mold.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Hardened by UV-curing (polymerization).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Molds must be transparent (PDMS, Quartz).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No temperature (thermal cycle) necessary.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Thus a very gentle process, and thermal expansion mismatch no longer an issue.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Many UV-curable resists are sensitive to oxygen – exposure under inert conditions.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286000" y="228600"/>
            <a:ext cx="495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Scanning probe lithography (SPL)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066800"/>
            <a:ext cx="716280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Mechanical patterning: scratching, nano-indentation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Chemical and molecular patterning (dip-pen nanolithography, DPN)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 Voltage bias application</a:t>
            </a:r>
          </a:p>
          <a:p>
            <a:pPr marL="571500" lvl="2" indent="-22860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Field enhanced oxidation (of silicon or metals)</a:t>
            </a:r>
          </a:p>
          <a:p>
            <a:pPr marL="571500" lvl="2" indent="-22860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Electron exposure of resist materials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 Manipulation of atoms/molecules by STM, or nanostructures by AFM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8600" y="3733800"/>
            <a:ext cx="8610600" cy="2984665"/>
            <a:chOff x="304800" y="762000"/>
            <a:chExt cx="8610600" cy="2984665"/>
          </a:xfrm>
        </p:grpSpPr>
        <p:graphicFrame>
          <p:nvGraphicFramePr>
            <p:cNvPr id="7" name="Object 3"/>
            <p:cNvGraphicFramePr>
              <a:graphicFrameLocks noChangeAspect="1"/>
            </p:cNvGraphicFramePr>
            <p:nvPr/>
          </p:nvGraphicFramePr>
          <p:xfrm>
            <a:off x="304800" y="762000"/>
            <a:ext cx="4419600" cy="2984665"/>
          </p:xfrm>
          <a:graphic>
            <a:graphicData uri="http://schemas.openxmlformats.org/presentationml/2006/ole">
              <p:oleObj spid="_x0000_s31746" name="Image" r:id="rId3" imgW="5866667" imgH="3961905" progId="">
                <p:embed/>
              </p:oleObj>
            </a:graphicData>
          </a:graphic>
        </p:graphicFrame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3000" y="762000"/>
              <a:ext cx="39624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TextBox 8"/>
          <p:cNvSpPr txBox="1"/>
          <p:nvPr/>
        </p:nvSpPr>
        <p:spPr>
          <a:xfrm>
            <a:off x="150166" y="3276600"/>
            <a:ext cx="891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AFM: atomic force microscopy (X-Y positioning by </a:t>
            </a:r>
            <a:r>
              <a:rPr lang="en-US" dirty="0" err="1" smtClean="0">
                <a:solidFill>
                  <a:srgbClr val="C00000"/>
                </a:solidFill>
              </a:rPr>
              <a:t>piezo</a:t>
            </a:r>
            <a:r>
              <a:rPr lang="en-US" dirty="0" smtClean="0">
                <a:solidFill>
                  <a:srgbClr val="C00000"/>
                </a:solidFill>
              </a:rPr>
              <a:t>; Z deflection by optical measurement)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1066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133600" y="76200"/>
            <a:ext cx="517622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AFM lithography – scratching</a:t>
            </a:r>
          </a:p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(simplest, mechanical lithography)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166843"/>
            <a:ext cx="8610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Material is removed from the substrate leaving deep trenches with the characteristic shape of the tip used.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advantages of nano-scratching for lithography</a:t>
            </a:r>
          </a:p>
          <a:p>
            <a:pPr marL="571500" lvl="1" indent="-22860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Precision of alignment, see using AFM imaging, then pattern wherever wanted.</a:t>
            </a:r>
          </a:p>
          <a:p>
            <a:pPr marL="571500" lvl="1" indent="-22860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The absence of additional processing steps, such as etching the substrate.</a:t>
            </a:r>
          </a:p>
          <a:p>
            <a:pPr marL="1143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But it is not a clean process (debris on wafer), and the AFM tip cannot last long.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581400"/>
            <a:ext cx="589254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41666"/>
            <a:ext cx="5410200" cy="311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438400" y="228600"/>
            <a:ext cx="4756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Dip-pen nanolithography (DPN)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1066800"/>
            <a:ext cx="419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Similar to micro-contact printing, and writing using a fountain pen.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AFM tip is “inked” with material to be deposited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Material is adsorbed on target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&lt;15nm features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Multiple DPN tip arrays for higher throughput production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500" y="3800475"/>
            <a:ext cx="81063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14400"/>
            <a:ext cx="6797086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4572000"/>
            <a:ext cx="6019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</a:rPr>
              <a:t>Resulting oxide affected by experimental parameters</a:t>
            </a:r>
          </a:p>
          <a:p>
            <a:pPr marL="635000" lvl="2" indent="-177800">
              <a:buFont typeface="Courier New" pitchFamily="49" charset="0"/>
              <a:buChar char="o"/>
              <a:defRPr/>
            </a:pPr>
            <a:r>
              <a:rPr lang="en-US" dirty="0" smtClean="0">
                <a:solidFill>
                  <a:srgbClr val="0033CC"/>
                </a:solidFill>
              </a:rPr>
              <a:t>Voltage (typically from 5-10V)</a:t>
            </a:r>
          </a:p>
          <a:p>
            <a:pPr marL="635000" lvl="2" indent="-177800">
              <a:buFont typeface="Courier New" pitchFamily="49" charset="0"/>
              <a:buChar char="o"/>
              <a:defRPr/>
            </a:pPr>
            <a:r>
              <a:rPr lang="en-US" dirty="0" smtClean="0">
                <a:solidFill>
                  <a:srgbClr val="0033CC"/>
                </a:solidFill>
              </a:rPr>
              <a:t>Tip scan speed (stationary to tens of </a:t>
            </a:r>
            <a:r>
              <a:rPr lang="en-US" dirty="0" smtClean="0">
                <a:solidFill>
                  <a:srgbClr val="0033CC"/>
                </a:solidFill>
                <a:cs typeface="Arial" charset="0"/>
              </a:rPr>
              <a:t>µm/s)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</a:p>
          <a:p>
            <a:pPr marL="635000" lvl="2" indent="-177800">
              <a:buFont typeface="Courier New" pitchFamily="49" charset="0"/>
              <a:buChar char="o"/>
              <a:defRPr/>
            </a:pPr>
            <a:r>
              <a:rPr lang="en-US" dirty="0" smtClean="0">
                <a:solidFill>
                  <a:srgbClr val="0033CC"/>
                </a:solidFill>
              </a:rPr>
              <a:t>Humidity (20% to 80%)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</a:rPr>
              <a:t>Detected current can be used for process control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</a:rPr>
              <a:t>Changes in translational velocity influence current flow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276600"/>
            <a:ext cx="30670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949013" y="76200"/>
            <a:ext cx="54423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AFM lithography: oxidation</a:t>
            </a:r>
          </a:p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(local electrochemical anodization)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1066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600200" y="228600"/>
            <a:ext cx="6684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Nanofabrication - two principal approaches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990600"/>
            <a:ext cx="3962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Bottom up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Atomic and molecular scale directed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assembly to create larger scale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structures with engineered properties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E.g. chemical self -assembly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990600"/>
            <a:ext cx="3962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Top Down: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Implementation of various techniques to remove, add or redistribute atoms or molecules in a bulk material to create a final structure.  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Miniaturizing existing processes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at the macro/micro-scale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124200"/>
            <a:ext cx="3429000" cy="286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124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019800" y="6019800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Assembled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6019800"/>
            <a:ext cx="1138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Machined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09600" y="228600"/>
            <a:ext cx="8175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STM lithography (STM: scanning tunneling microscopy)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838200"/>
            <a:ext cx="7086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By applying a voltage between tip and substrate it is possible to deposit or remove atoms or molecules.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Van </a:t>
            </a:r>
            <a:r>
              <a:rPr lang="en-US" dirty="0" err="1" smtClean="0">
                <a:solidFill>
                  <a:srgbClr val="0033CC"/>
                </a:solidFill>
              </a:rPr>
              <a:t>der</a:t>
            </a:r>
            <a:r>
              <a:rPr lang="en-US" dirty="0" smtClean="0">
                <a:solidFill>
                  <a:srgbClr val="0033CC"/>
                </a:solidFill>
              </a:rPr>
              <a:t> Waals force used to drag atoms/molecules.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b="1" dirty="0" smtClean="0">
                <a:solidFill>
                  <a:srgbClr val="0033CC"/>
                </a:solidFill>
              </a:rPr>
              <a:t>Advantages of STM Lithography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Information storage devices (one atom per bit, highest  storage density).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Nanometer patterning technique (highest resolution, ~Å).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Manipulations of big molecules and individual atoms.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276600"/>
            <a:ext cx="4460631" cy="322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505200"/>
            <a:ext cx="2286000" cy="281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410200" y="6336268"/>
            <a:ext cx="2134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Iron on copper (111)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838200"/>
            <a:ext cx="7723188" cy="527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09800" y="228600"/>
            <a:ext cx="5228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Scanning probe lithography (STM)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8191" y="6172200"/>
            <a:ext cx="381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STM manipulation of atoms/molecules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3810000"/>
            <a:ext cx="2134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Iron on copper (111)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8200" y="6553200"/>
            <a:ext cx="441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M.F. </a:t>
            </a:r>
            <a:r>
              <a:rPr lang="en-US" sz="1200" b="1" dirty="0" err="1" smtClean="0"/>
              <a:t>Crommie</a:t>
            </a:r>
            <a:r>
              <a:rPr lang="en-US" sz="1200" b="1" dirty="0" smtClean="0"/>
              <a:t>, C.P. Lutz, D.M. </a:t>
            </a:r>
            <a:r>
              <a:rPr lang="en-US" sz="1200" b="1" dirty="0" err="1" smtClean="0"/>
              <a:t>Eigler</a:t>
            </a:r>
            <a:r>
              <a:rPr lang="en-US" sz="1200" b="1" dirty="0" smtClean="0"/>
              <a:t>. Science 262, 218-220 (1993)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1447800" y="1066800"/>
            <a:ext cx="2240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6699FF"/>
                </a:solidFill>
              </a:rPr>
              <a:t>Xenon on Nickel (110)</a:t>
            </a:r>
            <a:endParaRPr lang="en-US" dirty="0">
              <a:solidFill>
                <a:srgbClr val="6699FF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22802" y="228600"/>
            <a:ext cx="6630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Pattern transfer (next step after lithography)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8871166" cy="492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" y="593467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Lithography create patterns generally in a resist (polymer) layer.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For device application, pattern needs to be transferred to another layer (metal, semiconductors…).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5040868"/>
            <a:ext cx="741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Liftoff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656" y="5029200"/>
            <a:ext cx="1208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Direct etch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4971" y="5029200"/>
            <a:ext cx="1655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Electroplating…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95600" y="228600"/>
            <a:ext cx="4018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Pattern transfer: summary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0" y="990600"/>
            <a:ext cx="9144000" cy="4999597"/>
            <a:chOff x="0" y="1142999"/>
            <a:chExt cx="9144000" cy="499959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42999"/>
              <a:ext cx="9144000" cy="4999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3810000" y="3821668"/>
              <a:ext cx="13475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Stencil mask</a:t>
              </a:r>
              <a:endParaRPr lang="en-US" dirty="0">
                <a:solidFill>
                  <a:srgbClr val="0033CC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59436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Liftoff is most popular for patterning metals.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Metal can either be used for device application, or as etch mask for further pattern transfer.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Etching is popular for patterning dielectric materials (Si…) that may etch faster than resist.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209800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Use resist as etching mask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695452" y="152400"/>
            <a:ext cx="3781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Pattern transfer by </a:t>
            </a:r>
            <a:r>
              <a:rPr lang="en-US" sz="2800" dirty="0" smtClean="0">
                <a:solidFill>
                  <a:srgbClr val="C00000"/>
                </a:solidFill>
              </a:rPr>
              <a:t>liftoff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38200"/>
            <a:ext cx="336613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" y="2133600"/>
            <a:ext cx="464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Tailoring of the resist profile: undercut desirable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Directional deposition : evaporation is preferred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276600"/>
            <a:ext cx="373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Bi-layer resist for </a:t>
            </a:r>
            <a:r>
              <a:rPr lang="en-US" dirty="0" smtClean="0">
                <a:solidFill>
                  <a:srgbClr val="C00000"/>
                </a:solidFill>
              </a:rPr>
              <a:t>undercut</a:t>
            </a:r>
            <a:r>
              <a:rPr lang="en-US" dirty="0" smtClean="0">
                <a:solidFill>
                  <a:srgbClr val="0033CC"/>
                </a:solidFill>
              </a:rPr>
              <a:t>: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Two layers with different sensitivity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– PMMA 15K/PMMA 950K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– MMA Copolymer / PMMA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– PMMA/PMGI (liftoff layer)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876800"/>
            <a:ext cx="26955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1154668"/>
            <a:ext cx="29433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257800" y="3516868"/>
            <a:ext cx="373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Non-directive deposition in sputtering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4400" y="6412468"/>
            <a:ext cx="426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Directive deposition with different sources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757535"/>
            <a:ext cx="1359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Problems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5562600" y="3897868"/>
            <a:ext cx="3005138" cy="2396678"/>
            <a:chOff x="5562600" y="3897868"/>
            <a:chExt cx="3005138" cy="2396678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62600" y="3897868"/>
              <a:ext cx="3005138" cy="2396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Rectangle 13"/>
            <p:cNvSpPr/>
            <p:nvPr/>
          </p:nvSpPr>
          <p:spPr>
            <a:xfrm>
              <a:off x="6400800" y="3962400"/>
              <a:ext cx="12145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Shadowing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81000" y="5638800"/>
            <a:ext cx="3157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Under-cut profile for easy liftoff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485" y="6550223"/>
            <a:ext cx="4250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PMGI: http://www.microchem.com/products/pmgi.htm</a:t>
            </a:r>
            <a:endParaRPr lang="en-US" sz="14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4375150" cy="157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" y="152400"/>
            <a:ext cx="8559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Controlled shadow evaporation (large undercut for liftoff)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728445"/>
            <a:ext cx="3587572" cy="290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914400"/>
            <a:ext cx="3524250" cy="297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4191000"/>
            <a:ext cx="3235238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2743200"/>
            <a:ext cx="3676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ZEP is an EBL resist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PMGI is an EBL resist AND liftoff layer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1752600"/>
            <a:ext cx="3894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(PMGI is developed by diluted PR developer)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1981200"/>
            <a:ext cx="1294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PR=photoresist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25258" y="2133600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a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61722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3352800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5000" y="60960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b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09600" y="152400"/>
            <a:ext cx="7780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Controlled shadow evaporation (for tunnel junction)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2743200" cy="208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955288"/>
            <a:ext cx="2667000" cy="20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7100" y="1063040"/>
            <a:ext cx="2984500" cy="194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048000"/>
            <a:ext cx="6248400" cy="354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553200" y="4114800"/>
            <a:ext cx="243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Circuit of SQUIDs and Josephson Tunnel Junctions (Al/Al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O</a:t>
            </a:r>
            <a:r>
              <a:rPr lang="en-US" baseline="-25000" dirty="0" smtClean="0">
                <a:solidFill>
                  <a:srgbClr val="C00000"/>
                </a:solidFill>
              </a:rPr>
              <a:t>3</a:t>
            </a:r>
            <a:r>
              <a:rPr lang="en-US" dirty="0" smtClean="0">
                <a:solidFill>
                  <a:srgbClr val="C00000"/>
                </a:solidFill>
              </a:rPr>
              <a:t>/Al), tunnel barrier is Al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O</a:t>
            </a:r>
            <a:r>
              <a:rPr lang="en-US" baseline="-25000" dirty="0" smtClean="0">
                <a:solidFill>
                  <a:srgbClr val="C00000"/>
                </a:solidFill>
              </a:rPr>
              <a:t>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8305800" cy="228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143000" y="3048000"/>
            <a:ext cx="693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Useful for lateral devices (tunnel junctions, superconductor circuitry…)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Lateral overlap determined by resist thickness and angle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In-situ interface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4724400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Ex : lateral spin-valve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T. Kimura et al.,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PRL 100, 66602 (2008)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038600"/>
            <a:ext cx="517267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90600" y="152400"/>
            <a:ext cx="6983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Controlled shadow evaporation (for spin-valve)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6019800"/>
            <a:ext cx="2581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Py</a:t>
            </a:r>
            <a:r>
              <a:rPr lang="en-US" dirty="0" smtClean="0"/>
              <a:t> = </a:t>
            </a:r>
            <a:r>
              <a:rPr lang="en-US" dirty="0" err="1" smtClean="0"/>
              <a:t>permalloy</a:t>
            </a:r>
            <a:r>
              <a:rPr lang="en-US" dirty="0" smtClean="0"/>
              <a:t>, </a:t>
            </a:r>
            <a:r>
              <a:rPr lang="en-US" dirty="0" err="1" smtClean="0"/>
              <a:t>NiFe</a:t>
            </a:r>
            <a:r>
              <a:rPr lang="en-US" dirty="0" smtClean="0"/>
              <a:t> alloy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228600"/>
            <a:ext cx="4253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Bottom-up nanofabrication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81000" y="1143000"/>
            <a:ext cx="5257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Chemical synthesis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Nanotubes and nanowires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Quantum dots and nanoparticles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Polymers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Proteins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33CC"/>
                </a:solidFill>
              </a:rPr>
              <a:t>Nanofibers</a:t>
            </a:r>
            <a:r>
              <a:rPr lang="en-US" dirty="0" smtClean="0">
                <a:solidFill>
                  <a:srgbClr val="0033CC"/>
                </a:solidFill>
              </a:rPr>
              <a:t> produced by proteins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b="1" dirty="0" smtClean="0">
                <a:solidFill>
                  <a:srgbClr val="0033CC"/>
                </a:solidFill>
              </a:rPr>
              <a:t>Functional arrangement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Self assembly</a:t>
            </a:r>
          </a:p>
          <a:p>
            <a:pPr marL="571500" lvl="1" indent="-22860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Mono-layers, e.g. nano-sphere lithography</a:t>
            </a:r>
          </a:p>
          <a:p>
            <a:pPr marL="571500" lvl="1" indent="-22860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Block copolymers</a:t>
            </a:r>
          </a:p>
          <a:p>
            <a:pPr marL="571500" lvl="1" indent="-22860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Functionalized nanoscale structures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Fluidic or field assisted assembly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Surface tension directed assembly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33CC"/>
                </a:solidFill>
              </a:rPr>
              <a:t>Templated</a:t>
            </a:r>
            <a:r>
              <a:rPr lang="en-US" dirty="0" smtClean="0">
                <a:solidFill>
                  <a:srgbClr val="0033CC"/>
                </a:solidFill>
              </a:rPr>
              <a:t> growth</a:t>
            </a:r>
          </a:p>
          <a:p>
            <a:pPr marL="571500" lvl="1" indent="-22860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Step edges and defect or strain fields</a:t>
            </a:r>
          </a:p>
          <a:p>
            <a:pPr marL="571500" lvl="1" indent="-22860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Porous materials, e.g. anodized aluminum oxide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Scanning probe manipulation</a:t>
            </a:r>
          </a:p>
          <a:p>
            <a:pPr marL="571500" lvl="1" indent="-22860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AFM, STM with atomic resolution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9784" y="1066800"/>
            <a:ext cx="23812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00800" y="3276600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Carbon nanotube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037959"/>
            <a:ext cx="2438400" cy="190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172200" y="6019800"/>
            <a:ext cx="2622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Anodized aluminum oxide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93610"/>
            <a:ext cx="7170738" cy="588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14400" y="228600"/>
            <a:ext cx="7657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Nanosphere lithography (</a:t>
            </a:r>
            <a:r>
              <a:rPr lang="en-US" sz="2800" dirty="0" smtClean="0">
                <a:solidFill>
                  <a:srgbClr val="C00000"/>
                </a:solidFill>
              </a:rPr>
              <a:t>bottom up</a:t>
            </a:r>
            <a:r>
              <a:rPr lang="en-US" sz="2800" dirty="0" smtClean="0">
                <a:solidFill>
                  <a:srgbClr val="0033CC"/>
                </a:solidFill>
              </a:rPr>
              <a:t>, self assembly)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28600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Top-down</a:t>
            </a:r>
            <a:r>
              <a:rPr lang="en-US" sz="2800" dirty="0" smtClean="0">
                <a:solidFill>
                  <a:srgbClr val="0033CC"/>
                </a:solidFill>
              </a:rPr>
              <a:t> nanofabrication (semiconductor industry) 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5257800" cy="268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657600"/>
            <a:ext cx="5257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638800" y="114300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Additive</a:t>
            </a:r>
            <a:r>
              <a:rPr lang="en-US" dirty="0" smtClean="0">
                <a:solidFill>
                  <a:srgbClr val="0033CC"/>
                </a:solidFill>
              </a:rPr>
              <a:t>: thin film deposition/ growth.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Subtractive</a:t>
            </a:r>
            <a:r>
              <a:rPr lang="en-US" dirty="0" smtClean="0">
                <a:solidFill>
                  <a:srgbClr val="0033CC"/>
                </a:solidFill>
              </a:rPr>
              <a:t>: material removal, etching/polishing.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Lateral patterning</a:t>
            </a:r>
            <a:r>
              <a:rPr lang="en-US" dirty="0" smtClean="0">
                <a:solidFill>
                  <a:srgbClr val="0033CC"/>
                </a:solidFill>
              </a:rPr>
              <a:t>: lithography.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6019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CMP: chemical mechanical polishing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1600200" y="0"/>
            <a:ext cx="601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99"/>
                </a:solidFill>
                <a:cs typeface="Angsana New" pitchFamily="18" charset="-34"/>
              </a:rPr>
              <a:t>Top down nanofabrication</a:t>
            </a:r>
            <a:r>
              <a:rPr lang="en-US" sz="2800" dirty="0">
                <a:solidFill>
                  <a:srgbClr val="000099"/>
                </a:solidFill>
                <a:cs typeface="Angsana New" pitchFamily="18" charset="-34"/>
              </a:rPr>
              <a:t>: one example</a:t>
            </a:r>
            <a:endParaRPr lang="th-TH" sz="2800" dirty="0">
              <a:solidFill>
                <a:srgbClr val="000099"/>
              </a:solidFill>
              <a:cs typeface="Angsana New" pitchFamily="18" charset="-34"/>
            </a:endParaRPr>
          </a:p>
        </p:txBody>
      </p:sp>
      <p:sp>
        <p:nvSpPr>
          <p:cNvPr id="157707" name="Rectangle 11"/>
          <p:cNvSpPr>
            <a:spLocks noChangeArrowheads="1"/>
          </p:cNvSpPr>
          <p:nvPr/>
        </p:nvSpPr>
        <p:spPr bwMode="auto">
          <a:xfrm>
            <a:off x="762000" y="2157413"/>
            <a:ext cx="25908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substrate</a:t>
            </a:r>
          </a:p>
        </p:txBody>
      </p:sp>
      <p:sp>
        <p:nvSpPr>
          <p:cNvPr id="157708" name="Rectangle 12"/>
          <p:cNvSpPr>
            <a:spLocks noChangeArrowheads="1"/>
          </p:cNvSpPr>
          <p:nvPr/>
        </p:nvSpPr>
        <p:spPr bwMode="auto">
          <a:xfrm>
            <a:off x="1219200" y="2081213"/>
            <a:ext cx="4572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09" name="Rectangle 13"/>
          <p:cNvSpPr>
            <a:spLocks noChangeArrowheads="1"/>
          </p:cNvSpPr>
          <p:nvPr/>
        </p:nvSpPr>
        <p:spPr bwMode="auto">
          <a:xfrm>
            <a:off x="2362200" y="2081213"/>
            <a:ext cx="4572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1219200" y="1371600"/>
            <a:ext cx="220765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Metal nanostructures</a:t>
            </a:r>
          </a:p>
        </p:txBody>
      </p:sp>
      <p:sp>
        <p:nvSpPr>
          <p:cNvPr id="157715" name="Line 19"/>
          <p:cNvSpPr>
            <a:spLocks noChangeShapeType="1"/>
          </p:cNvSpPr>
          <p:nvPr/>
        </p:nvSpPr>
        <p:spPr bwMode="auto">
          <a:xfrm flipH="1">
            <a:off x="1600200" y="1700213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716" name="Line 20"/>
          <p:cNvSpPr>
            <a:spLocks noChangeShapeType="1"/>
          </p:cNvSpPr>
          <p:nvPr/>
        </p:nvSpPr>
        <p:spPr bwMode="auto">
          <a:xfrm>
            <a:off x="2133600" y="1700213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719" name="Rectangle 23"/>
          <p:cNvSpPr>
            <a:spLocks noChangeArrowheads="1"/>
          </p:cNvSpPr>
          <p:nvPr/>
        </p:nvSpPr>
        <p:spPr bwMode="auto">
          <a:xfrm>
            <a:off x="5334000" y="3276600"/>
            <a:ext cx="25908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CA" sz="1800">
              <a:solidFill>
                <a:schemeClr val="bg1"/>
              </a:solidFill>
            </a:endParaRPr>
          </a:p>
        </p:txBody>
      </p:sp>
      <p:sp>
        <p:nvSpPr>
          <p:cNvPr id="157721" name="Rectangle 25"/>
          <p:cNvSpPr>
            <a:spLocks noChangeArrowheads="1"/>
          </p:cNvSpPr>
          <p:nvPr/>
        </p:nvSpPr>
        <p:spPr bwMode="auto">
          <a:xfrm>
            <a:off x="5334000" y="3124200"/>
            <a:ext cx="25908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5240338" y="3494088"/>
            <a:ext cx="1958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1. Thin film growth</a:t>
            </a:r>
          </a:p>
        </p:txBody>
      </p:sp>
      <p:sp>
        <p:nvSpPr>
          <p:cNvPr id="157723" name="Rectangle 27"/>
          <p:cNvSpPr>
            <a:spLocks noChangeArrowheads="1"/>
          </p:cNvSpPr>
          <p:nvPr/>
        </p:nvSpPr>
        <p:spPr bwMode="auto">
          <a:xfrm>
            <a:off x="5334000" y="4191000"/>
            <a:ext cx="25908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CA" sz="1800">
              <a:solidFill>
                <a:schemeClr val="bg1"/>
              </a:solidFill>
            </a:endParaRPr>
          </a:p>
        </p:txBody>
      </p:sp>
      <p:sp>
        <p:nvSpPr>
          <p:cNvPr id="157725" name="Rectangle 29"/>
          <p:cNvSpPr>
            <a:spLocks noChangeArrowheads="1"/>
          </p:cNvSpPr>
          <p:nvPr/>
        </p:nvSpPr>
        <p:spPr bwMode="auto">
          <a:xfrm>
            <a:off x="5334000" y="4038600"/>
            <a:ext cx="25908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26" name="Line 30"/>
          <p:cNvSpPr>
            <a:spLocks noChangeShapeType="1"/>
          </p:cNvSpPr>
          <p:nvPr/>
        </p:nvSpPr>
        <p:spPr bwMode="auto">
          <a:xfrm>
            <a:off x="5105400" y="31845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727" name="Text Box 31"/>
          <p:cNvSpPr txBox="1">
            <a:spLocks noChangeArrowheads="1"/>
          </p:cNvSpPr>
          <p:nvPr/>
        </p:nvSpPr>
        <p:spPr bwMode="auto">
          <a:xfrm>
            <a:off x="4267200" y="2895600"/>
            <a:ext cx="11063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33CC"/>
                </a:solidFill>
              </a:rPr>
              <a:t>resist</a:t>
            </a:r>
          </a:p>
          <a:p>
            <a:pPr algn="ctr"/>
            <a:r>
              <a:rPr lang="en-US">
                <a:solidFill>
                  <a:srgbClr val="0033CC"/>
                </a:solidFill>
              </a:rPr>
              <a:t>(polymer)</a:t>
            </a:r>
          </a:p>
        </p:txBody>
      </p:sp>
      <p:sp>
        <p:nvSpPr>
          <p:cNvPr id="157730" name="Rectangle 34"/>
          <p:cNvSpPr>
            <a:spLocks noChangeArrowheads="1"/>
          </p:cNvSpPr>
          <p:nvPr/>
        </p:nvSpPr>
        <p:spPr bwMode="auto">
          <a:xfrm>
            <a:off x="5867400" y="4038600"/>
            <a:ext cx="457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31" name="Rectangle 35"/>
          <p:cNvSpPr>
            <a:spLocks noChangeArrowheads="1"/>
          </p:cNvSpPr>
          <p:nvPr/>
        </p:nvSpPr>
        <p:spPr bwMode="auto">
          <a:xfrm>
            <a:off x="7010400" y="4038600"/>
            <a:ext cx="457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32" name="Text Box 36"/>
          <p:cNvSpPr txBox="1">
            <a:spLocks noChangeArrowheads="1"/>
          </p:cNvSpPr>
          <p:nvPr/>
        </p:nvSpPr>
        <p:spPr bwMode="auto">
          <a:xfrm>
            <a:off x="5232400" y="4408488"/>
            <a:ext cx="1522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2. Lithography</a:t>
            </a:r>
          </a:p>
        </p:txBody>
      </p:sp>
      <p:sp>
        <p:nvSpPr>
          <p:cNvPr id="157733" name="Rectangle 37"/>
          <p:cNvSpPr>
            <a:spLocks noChangeArrowheads="1"/>
          </p:cNvSpPr>
          <p:nvPr/>
        </p:nvSpPr>
        <p:spPr bwMode="auto">
          <a:xfrm>
            <a:off x="5334000" y="5257800"/>
            <a:ext cx="25908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CA" sz="1800">
              <a:solidFill>
                <a:schemeClr val="bg1"/>
              </a:solidFill>
            </a:endParaRPr>
          </a:p>
        </p:txBody>
      </p:sp>
      <p:sp>
        <p:nvSpPr>
          <p:cNvPr id="157735" name="Rectangle 39"/>
          <p:cNvSpPr>
            <a:spLocks noChangeArrowheads="1"/>
          </p:cNvSpPr>
          <p:nvPr/>
        </p:nvSpPr>
        <p:spPr bwMode="auto">
          <a:xfrm>
            <a:off x="5334000" y="5105400"/>
            <a:ext cx="25908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36" name="Rectangle 40"/>
          <p:cNvSpPr>
            <a:spLocks noChangeArrowheads="1"/>
          </p:cNvSpPr>
          <p:nvPr/>
        </p:nvSpPr>
        <p:spPr bwMode="auto">
          <a:xfrm>
            <a:off x="5867400" y="5105400"/>
            <a:ext cx="457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37" name="Rectangle 41"/>
          <p:cNvSpPr>
            <a:spLocks noChangeArrowheads="1"/>
          </p:cNvSpPr>
          <p:nvPr/>
        </p:nvSpPr>
        <p:spPr bwMode="auto">
          <a:xfrm>
            <a:off x="7010400" y="5105400"/>
            <a:ext cx="457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38" name="Text Box 42"/>
          <p:cNvSpPr txBox="1">
            <a:spLocks noChangeArrowheads="1"/>
          </p:cNvSpPr>
          <p:nvPr/>
        </p:nvSpPr>
        <p:spPr bwMode="auto">
          <a:xfrm>
            <a:off x="5257800" y="5475288"/>
            <a:ext cx="143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3. Deposition</a:t>
            </a:r>
          </a:p>
        </p:txBody>
      </p:sp>
      <p:sp>
        <p:nvSpPr>
          <p:cNvPr id="157744" name="Rectangle 48"/>
          <p:cNvSpPr>
            <a:spLocks noChangeArrowheads="1"/>
          </p:cNvSpPr>
          <p:nvPr/>
        </p:nvSpPr>
        <p:spPr bwMode="auto">
          <a:xfrm>
            <a:off x="5867400" y="5181600"/>
            <a:ext cx="4572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45" name="Rectangle 49"/>
          <p:cNvSpPr>
            <a:spLocks noChangeArrowheads="1"/>
          </p:cNvSpPr>
          <p:nvPr/>
        </p:nvSpPr>
        <p:spPr bwMode="auto">
          <a:xfrm>
            <a:off x="7010400" y="5181600"/>
            <a:ext cx="4572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46" name="Rectangle 50"/>
          <p:cNvSpPr>
            <a:spLocks noChangeArrowheads="1"/>
          </p:cNvSpPr>
          <p:nvPr/>
        </p:nvSpPr>
        <p:spPr bwMode="auto">
          <a:xfrm>
            <a:off x="5334000" y="5029200"/>
            <a:ext cx="5334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47" name="Rectangle 51"/>
          <p:cNvSpPr>
            <a:spLocks noChangeArrowheads="1"/>
          </p:cNvSpPr>
          <p:nvPr/>
        </p:nvSpPr>
        <p:spPr bwMode="auto">
          <a:xfrm>
            <a:off x="6324600" y="5029200"/>
            <a:ext cx="68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48" name="Rectangle 52"/>
          <p:cNvSpPr>
            <a:spLocks noChangeArrowheads="1"/>
          </p:cNvSpPr>
          <p:nvPr/>
        </p:nvSpPr>
        <p:spPr bwMode="auto">
          <a:xfrm>
            <a:off x="7467600" y="5029200"/>
            <a:ext cx="4572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49" name="Rectangle 53"/>
          <p:cNvSpPr>
            <a:spLocks noChangeArrowheads="1"/>
          </p:cNvSpPr>
          <p:nvPr/>
        </p:nvSpPr>
        <p:spPr bwMode="auto">
          <a:xfrm>
            <a:off x="5334000" y="5943600"/>
            <a:ext cx="25908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CA" sz="1800">
              <a:solidFill>
                <a:schemeClr val="bg1"/>
              </a:solidFill>
            </a:endParaRPr>
          </a:p>
        </p:txBody>
      </p:sp>
      <p:sp>
        <p:nvSpPr>
          <p:cNvPr id="157750" name="Rectangle 54"/>
          <p:cNvSpPr>
            <a:spLocks noChangeArrowheads="1"/>
          </p:cNvSpPr>
          <p:nvPr/>
        </p:nvSpPr>
        <p:spPr bwMode="auto">
          <a:xfrm>
            <a:off x="5791200" y="5867400"/>
            <a:ext cx="4572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51" name="Rectangle 55"/>
          <p:cNvSpPr>
            <a:spLocks noChangeArrowheads="1"/>
          </p:cNvSpPr>
          <p:nvPr/>
        </p:nvSpPr>
        <p:spPr bwMode="auto">
          <a:xfrm>
            <a:off x="6934200" y="5867400"/>
            <a:ext cx="4572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52" name="Text Box 56"/>
          <p:cNvSpPr txBox="1">
            <a:spLocks noChangeArrowheads="1"/>
          </p:cNvSpPr>
          <p:nvPr/>
        </p:nvSpPr>
        <p:spPr bwMode="auto">
          <a:xfrm>
            <a:off x="5214938" y="6161088"/>
            <a:ext cx="25918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4. Etching (dissolve resist)</a:t>
            </a:r>
          </a:p>
        </p:txBody>
      </p:sp>
      <p:sp>
        <p:nvSpPr>
          <p:cNvPr id="157780" name="Text Box 84"/>
          <p:cNvSpPr txBox="1">
            <a:spLocks noChangeArrowheads="1"/>
          </p:cNvSpPr>
          <p:nvPr/>
        </p:nvSpPr>
        <p:spPr bwMode="auto">
          <a:xfrm>
            <a:off x="5622925" y="2667000"/>
            <a:ext cx="16551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33CC"/>
                </a:solidFill>
              </a:rPr>
              <a:t>Liftoff process</a:t>
            </a:r>
          </a:p>
        </p:txBody>
      </p:sp>
      <p:sp>
        <p:nvSpPr>
          <p:cNvPr id="157782" name="Text Box 86"/>
          <p:cNvSpPr txBox="1">
            <a:spLocks noChangeArrowheads="1"/>
          </p:cNvSpPr>
          <p:nvPr/>
        </p:nvSpPr>
        <p:spPr bwMode="auto">
          <a:xfrm>
            <a:off x="60325" y="1763713"/>
            <a:ext cx="854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0033CC"/>
                </a:solidFill>
              </a:rPr>
              <a:t>side view</a:t>
            </a:r>
          </a:p>
        </p:txBody>
      </p:sp>
      <p:sp>
        <p:nvSpPr>
          <p:cNvPr id="157699" name="AutoShape 3"/>
          <p:cNvSpPr>
            <a:spLocks noChangeArrowheads="1"/>
          </p:cNvSpPr>
          <p:nvPr/>
        </p:nvSpPr>
        <p:spPr bwMode="auto">
          <a:xfrm>
            <a:off x="3962400" y="1090613"/>
            <a:ext cx="4419600" cy="1295400"/>
          </a:xfrm>
          <a:prstGeom prst="cube">
            <a:avLst>
              <a:gd name="adj" fmla="val 8359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01" name="AutoShape 5"/>
          <p:cNvSpPr>
            <a:spLocks noChangeArrowheads="1"/>
          </p:cNvSpPr>
          <p:nvPr/>
        </p:nvSpPr>
        <p:spPr bwMode="auto">
          <a:xfrm>
            <a:off x="4876800" y="1395413"/>
            <a:ext cx="990600" cy="381000"/>
          </a:xfrm>
          <a:prstGeom prst="cube">
            <a:avLst>
              <a:gd name="adj" fmla="val 7291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02" name="AutoShape 6"/>
          <p:cNvSpPr>
            <a:spLocks noChangeArrowheads="1"/>
          </p:cNvSpPr>
          <p:nvPr/>
        </p:nvSpPr>
        <p:spPr bwMode="auto">
          <a:xfrm>
            <a:off x="6477000" y="1395413"/>
            <a:ext cx="990600" cy="381000"/>
          </a:xfrm>
          <a:prstGeom prst="cube">
            <a:avLst>
              <a:gd name="adj" fmla="val 7291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03" name="Line 7"/>
          <p:cNvSpPr>
            <a:spLocks noChangeShapeType="1"/>
          </p:cNvSpPr>
          <p:nvPr/>
        </p:nvSpPr>
        <p:spPr bwMode="auto">
          <a:xfrm flipH="1">
            <a:off x="5410200" y="862013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704" name="Line 8"/>
          <p:cNvSpPr>
            <a:spLocks noChangeShapeType="1"/>
          </p:cNvSpPr>
          <p:nvPr/>
        </p:nvSpPr>
        <p:spPr bwMode="auto">
          <a:xfrm>
            <a:off x="6096000" y="862013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5257800" y="533400"/>
            <a:ext cx="2194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metal nanostructures</a:t>
            </a:r>
          </a:p>
        </p:txBody>
      </p:sp>
      <p:sp>
        <p:nvSpPr>
          <p:cNvPr id="157786" name="Text Box 90"/>
          <p:cNvSpPr txBox="1">
            <a:spLocks noChangeArrowheads="1"/>
          </p:cNvSpPr>
          <p:nvPr/>
        </p:nvSpPr>
        <p:spPr bwMode="auto">
          <a:xfrm>
            <a:off x="5165725" y="2101850"/>
            <a:ext cx="112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substrate</a:t>
            </a:r>
          </a:p>
        </p:txBody>
      </p:sp>
      <p:sp>
        <p:nvSpPr>
          <p:cNvPr id="157753" name="Rectangle 57"/>
          <p:cNvSpPr>
            <a:spLocks noChangeArrowheads="1"/>
          </p:cNvSpPr>
          <p:nvPr/>
        </p:nvSpPr>
        <p:spPr bwMode="auto">
          <a:xfrm>
            <a:off x="1447800" y="3352800"/>
            <a:ext cx="25908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CA" sz="1800">
              <a:solidFill>
                <a:schemeClr val="bg1"/>
              </a:solidFill>
            </a:endParaRPr>
          </a:p>
        </p:txBody>
      </p:sp>
      <p:sp>
        <p:nvSpPr>
          <p:cNvPr id="157754" name="Rectangle 58"/>
          <p:cNvSpPr>
            <a:spLocks noChangeArrowheads="1"/>
          </p:cNvSpPr>
          <p:nvPr/>
        </p:nvSpPr>
        <p:spPr bwMode="auto">
          <a:xfrm>
            <a:off x="1447800" y="3124200"/>
            <a:ext cx="25908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55" name="Rectangle 59"/>
          <p:cNvSpPr>
            <a:spLocks noChangeArrowheads="1"/>
          </p:cNvSpPr>
          <p:nvPr/>
        </p:nvSpPr>
        <p:spPr bwMode="auto">
          <a:xfrm>
            <a:off x="1447800" y="3276600"/>
            <a:ext cx="2587625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56" name="Rectangle 60"/>
          <p:cNvSpPr>
            <a:spLocks noChangeArrowheads="1"/>
          </p:cNvSpPr>
          <p:nvPr/>
        </p:nvSpPr>
        <p:spPr bwMode="auto">
          <a:xfrm>
            <a:off x="1447800" y="4267200"/>
            <a:ext cx="25908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CA" sz="1800">
              <a:solidFill>
                <a:schemeClr val="bg1"/>
              </a:solidFill>
            </a:endParaRPr>
          </a:p>
        </p:txBody>
      </p:sp>
      <p:sp>
        <p:nvSpPr>
          <p:cNvPr id="157757" name="Rectangle 61"/>
          <p:cNvSpPr>
            <a:spLocks noChangeArrowheads="1"/>
          </p:cNvSpPr>
          <p:nvPr/>
        </p:nvSpPr>
        <p:spPr bwMode="auto">
          <a:xfrm>
            <a:off x="1447800" y="4038600"/>
            <a:ext cx="25908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58" name="Rectangle 62"/>
          <p:cNvSpPr>
            <a:spLocks noChangeArrowheads="1"/>
          </p:cNvSpPr>
          <p:nvPr/>
        </p:nvSpPr>
        <p:spPr bwMode="auto">
          <a:xfrm>
            <a:off x="1447800" y="4191000"/>
            <a:ext cx="2587625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61" name="Rectangle 65"/>
          <p:cNvSpPr>
            <a:spLocks noChangeArrowheads="1"/>
          </p:cNvSpPr>
          <p:nvPr/>
        </p:nvSpPr>
        <p:spPr bwMode="auto">
          <a:xfrm>
            <a:off x="1447800" y="4038600"/>
            <a:ext cx="533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62" name="Rectangle 66"/>
          <p:cNvSpPr>
            <a:spLocks noChangeArrowheads="1"/>
          </p:cNvSpPr>
          <p:nvPr/>
        </p:nvSpPr>
        <p:spPr bwMode="auto">
          <a:xfrm>
            <a:off x="2438400" y="4038600"/>
            <a:ext cx="685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63" name="Rectangle 67"/>
          <p:cNvSpPr>
            <a:spLocks noChangeArrowheads="1"/>
          </p:cNvSpPr>
          <p:nvPr/>
        </p:nvSpPr>
        <p:spPr bwMode="auto">
          <a:xfrm>
            <a:off x="3581400" y="4038600"/>
            <a:ext cx="457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64" name="Rectangle 68"/>
          <p:cNvSpPr>
            <a:spLocks noChangeArrowheads="1"/>
          </p:cNvSpPr>
          <p:nvPr/>
        </p:nvSpPr>
        <p:spPr bwMode="auto">
          <a:xfrm>
            <a:off x="1447800" y="5181600"/>
            <a:ext cx="25908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CA" sz="1800">
              <a:solidFill>
                <a:schemeClr val="bg1"/>
              </a:solidFill>
            </a:endParaRPr>
          </a:p>
        </p:txBody>
      </p:sp>
      <p:sp>
        <p:nvSpPr>
          <p:cNvPr id="157765" name="Rectangle 69"/>
          <p:cNvSpPr>
            <a:spLocks noChangeArrowheads="1"/>
          </p:cNvSpPr>
          <p:nvPr/>
        </p:nvSpPr>
        <p:spPr bwMode="auto">
          <a:xfrm>
            <a:off x="1447800" y="4953000"/>
            <a:ext cx="25908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66" name="Rectangle 70"/>
          <p:cNvSpPr>
            <a:spLocks noChangeArrowheads="1"/>
          </p:cNvSpPr>
          <p:nvPr/>
        </p:nvSpPr>
        <p:spPr bwMode="auto">
          <a:xfrm>
            <a:off x="1447800" y="5105400"/>
            <a:ext cx="2587625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67" name="Rectangle 71"/>
          <p:cNvSpPr>
            <a:spLocks noChangeArrowheads="1"/>
          </p:cNvSpPr>
          <p:nvPr/>
        </p:nvSpPr>
        <p:spPr bwMode="auto">
          <a:xfrm>
            <a:off x="1447800" y="4953000"/>
            <a:ext cx="533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68" name="Rectangle 72"/>
          <p:cNvSpPr>
            <a:spLocks noChangeArrowheads="1"/>
          </p:cNvSpPr>
          <p:nvPr/>
        </p:nvSpPr>
        <p:spPr bwMode="auto">
          <a:xfrm>
            <a:off x="2438400" y="4953000"/>
            <a:ext cx="685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69" name="Rectangle 73"/>
          <p:cNvSpPr>
            <a:spLocks noChangeArrowheads="1"/>
          </p:cNvSpPr>
          <p:nvPr/>
        </p:nvSpPr>
        <p:spPr bwMode="auto">
          <a:xfrm>
            <a:off x="3581400" y="4953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70" name="Rectangle 74"/>
          <p:cNvSpPr>
            <a:spLocks noChangeArrowheads="1"/>
          </p:cNvSpPr>
          <p:nvPr/>
        </p:nvSpPr>
        <p:spPr bwMode="auto">
          <a:xfrm>
            <a:off x="1447800" y="6019800"/>
            <a:ext cx="25908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CA" sz="1800">
              <a:solidFill>
                <a:schemeClr val="bg1"/>
              </a:solidFill>
            </a:endParaRPr>
          </a:p>
        </p:txBody>
      </p:sp>
      <p:sp>
        <p:nvSpPr>
          <p:cNvPr id="157772" name="Rectangle 76"/>
          <p:cNvSpPr>
            <a:spLocks noChangeArrowheads="1"/>
          </p:cNvSpPr>
          <p:nvPr/>
        </p:nvSpPr>
        <p:spPr bwMode="auto">
          <a:xfrm>
            <a:off x="1447800" y="5943600"/>
            <a:ext cx="2587625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73" name="Rectangle 77"/>
          <p:cNvSpPr>
            <a:spLocks noChangeArrowheads="1"/>
          </p:cNvSpPr>
          <p:nvPr/>
        </p:nvSpPr>
        <p:spPr bwMode="auto">
          <a:xfrm>
            <a:off x="1447800" y="5835650"/>
            <a:ext cx="533400" cy="184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74" name="Rectangle 78"/>
          <p:cNvSpPr>
            <a:spLocks noChangeArrowheads="1"/>
          </p:cNvSpPr>
          <p:nvPr/>
        </p:nvSpPr>
        <p:spPr bwMode="auto">
          <a:xfrm>
            <a:off x="2438400" y="5835650"/>
            <a:ext cx="685800" cy="184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75" name="Rectangle 79"/>
          <p:cNvSpPr>
            <a:spLocks noChangeArrowheads="1"/>
          </p:cNvSpPr>
          <p:nvPr/>
        </p:nvSpPr>
        <p:spPr bwMode="auto">
          <a:xfrm>
            <a:off x="3581400" y="5835650"/>
            <a:ext cx="457200" cy="184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76" name="Text Box 80"/>
          <p:cNvSpPr txBox="1">
            <a:spLocks noChangeArrowheads="1"/>
          </p:cNvSpPr>
          <p:nvPr/>
        </p:nvSpPr>
        <p:spPr bwMode="auto">
          <a:xfrm>
            <a:off x="1371600" y="3549650"/>
            <a:ext cx="1958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1. Thin film growth</a:t>
            </a:r>
          </a:p>
        </p:txBody>
      </p:sp>
      <p:sp>
        <p:nvSpPr>
          <p:cNvPr id="157777" name="Text Box 81"/>
          <p:cNvSpPr txBox="1">
            <a:spLocks noChangeArrowheads="1"/>
          </p:cNvSpPr>
          <p:nvPr/>
        </p:nvSpPr>
        <p:spPr bwMode="auto">
          <a:xfrm>
            <a:off x="1371600" y="4464050"/>
            <a:ext cx="1522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2. Lithography</a:t>
            </a:r>
          </a:p>
        </p:txBody>
      </p:sp>
      <p:sp>
        <p:nvSpPr>
          <p:cNvPr id="157778" name="Text Box 82"/>
          <p:cNvSpPr txBox="1">
            <a:spLocks noChangeArrowheads="1"/>
          </p:cNvSpPr>
          <p:nvPr/>
        </p:nvSpPr>
        <p:spPr bwMode="auto">
          <a:xfrm>
            <a:off x="1371600" y="5346700"/>
            <a:ext cx="1099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3. Etching</a:t>
            </a:r>
          </a:p>
        </p:txBody>
      </p:sp>
      <p:sp>
        <p:nvSpPr>
          <p:cNvPr id="157779" name="Text Box 83"/>
          <p:cNvSpPr txBox="1">
            <a:spLocks noChangeArrowheads="1"/>
          </p:cNvSpPr>
          <p:nvPr/>
        </p:nvSpPr>
        <p:spPr bwMode="auto">
          <a:xfrm>
            <a:off x="1371600" y="6216650"/>
            <a:ext cx="25918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4. Etching (dissolve resist)</a:t>
            </a:r>
          </a:p>
        </p:txBody>
      </p:sp>
      <p:sp>
        <p:nvSpPr>
          <p:cNvPr id="157781" name="Text Box 85"/>
          <p:cNvSpPr txBox="1">
            <a:spLocks noChangeArrowheads="1"/>
          </p:cNvSpPr>
          <p:nvPr/>
        </p:nvSpPr>
        <p:spPr bwMode="auto">
          <a:xfrm>
            <a:off x="1524000" y="2635250"/>
            <a:ext cx="21748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Direct etch process</a:t>
            </a:r>
          </a:p>
        </p:txBody>
      </p:sp>
      <p:sp>
        <p:nvSpPr>
          <p:cNvPr id="157791" name="Line 95"/>
          <p:cNvSpPr>
            <a:spLocks noChangeShapeType="1"/>
          </p:cNvSpPr>
          <p:nvPr/>
        </p:nvSpPr>
        <p:spPr bwMode="auto">
          <a:xfrm>
            <a:off x="1219200" y="31845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792" name="Text Box 96"/>
          <p:cNvSpPr txBox="1">
            <a:spLocks noChangeArrowheads="1"/>
          </p:cNvSpPr>
          <p:nvPr/>
        </p:nvSpPr>
        <p:spPr bwMode="auto">
          <a:xfrm>
            <a:off x="381000" y="2895600"/>
            <a:ext cx="11063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33CC"/>
                </a:solidFill>
              </a:rPr>
              <a:t>resist</a:t>
            </a:r>
          </a:p>
          <a:p>
            <a:pPr algn="ctr"/>
            <a:r>
              <a:rPr lang="en-US">
                <a:solidFill>
                  <a:srgbClr val="0033CC"/>
                </a:solidFill>
              </a:rPr>
              <a:t>(polymer)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5410200" y="4114800"/>
            <a:ext cx="3100388" cy="2286000"/>
            <a:chOff x="3408" y="2592"/>
            <a:chExt cx="1953" cy="1440"/>
          </a:xfrm>
        </p:grpSpPr>
        <p:pic>
          <p:nvPicPr>
            <p:cNvPr id="112643" name="Picture 3" descr="50809_02"/>
            <p:cNvPicPr>
              <a:picLocks noChangeAspect="1" noChangeArrowheads="1"/>
            </p:cNvPicPr>
            <p:nvPr/>
          </p:nvPicPr>
          <p:blipFill>
            <a:blip r:embed="rId2" cstate="print">
              <a:lum bright="-24000"/>
            </a:blip>
            <a:srcRect/>
            <a:stretch>
              <a:fillRect/>
            </a:stretch>
          </p:blipFill>
          <p:spPr bwMode="auto">
            <a:xfrm>
              <a:off x="3408" y="2592"/>
              <a:ext cx="1920" cy="1440"/>
            </a:xfrm>
            <a:prstGeom prst="rect">
              <a:avLst/>
            </a:prstGeom>
            <a:noFill/>
          </p:spPr>
        </p:pic>
        <p:sp>
          <p:nvSpPr>
            <p:cNvPr id="112644" name="Text Box 4"/>
            <p:cNvSpPr txBox="1">
              <a:spLocks noChangeArrowheads="1"/>
            </p:cNvSpPr>
            <p:nvPr/>
          </p:nvSpPr>
          <p:spPr bwMode="auto">
            <a:xfrm>
              <a:off x="3984" y="3734"/>
              <a:ext cx="13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chemeClr val="bg1"/>
                  </a:solidFill>
                </a:rPr>
                <a:t>115 nm diameter</a:t>
              </a: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1143000" y="3962400"/>
            <a:ext cx="3200400" cy="2401888"/>
            <a:chOff x="720" y="2496"/>
            <a:chExt cx="2016" cy="1513"/>
          </a:xfrm>
        </p:grpSpPr>
        <p:pic>
          <p:nvPicPr>
            <p:cNvPr id="112646" name="Picture 6" descr="50809_01"/>
            <p:cNvPicPr>
              <a:picLocks noChangeAspect="1" noChangeArrowheads="1"/>
            </p:cNvPicPr>
            <p:nvPr/>
          </p:nvPicPr>
          <p:blipFill>
            <a:blip r:embed="rId3" cstate="print">
              <a:lum bright="-18000"/>
            </a:blip>
            <a:srcRect/>
            <a:stretch>
              <a:fillRect/>
            </a:stretch>
          </p:blipFill>
          <p:spPr bwMode="auto">
            <a:xfrm>
              <a:off x="720" y="2496"/>
              <a:ext cx="2016" cy="1513"/>
            </a:xfrm>
            <a:prstGeom prst="rect">
              <a:avLst/>
            </a:prstGeom>
            <a:noFill/>
          </p:spPr>
        </p:pic>
        <p:sp>
          <p:nvSpPr>
            <p:cNvPr id="112647" name="Text Box 7"/>
            <p:cNvSpPr txBox="1">
              <a:spLocks noChangeArrowheads="1"/>
            </p:cNvSpPr>
            <p:nvPr/>
          </p:nvSpPr>
          <p:spPr bwMode="auto">
            <a:xfrm>
              <a:off x="1392" y="3638"/>
              <a:ext cx="1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chemeClr val="bg1"/>
                  </a:solidFill>
                </a:rPr>
                <a:t>70 nm diameter</a:t>
              </a:r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5227638" y="1219200"/>
            <a:ext cx="3240087" cy="2736850"/>
            <a:chOff x="3293" y="768"/>
            <a:chExt cx="2041" cy="1724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3293" y="768"/>
              <a:ext cx="2041" cy="1724"/>
              <a:chOff x="431" y="743"/>
              <a:chExt cx="2041" cy="1724"/>
            </a:xfrm>
          </p:grpSpPr>
          <p:pic>
            <p:nvPicPr>
              <p:cNvPr id="112650" name="Picture 10" descr="50802_0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31" y="743"/>
                <a:ext cx="2041" cy="1724"/>
              </a:xfrm>
              <a:prstGeom prst="rect">
                <a:avLst/>
              </a:prstGeom>
              <a:noFill/>
            </p:spPr>
          </p:pic>
          <p:pic>
            <p:nvPicPr>
              <p:cNvPr id="112651" name="Picture 11" descr="50802_0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54681" t="42046"/>
              <a:stretch>
                <a:fillRect/>
              </a:stretch>
            </p:blipFill>
            <p:spPr bwMode="auto">
              <a:xfrm>
                <a:off x="480" y="1248"/>
                <a:ext cx="925" cy="999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</p:spPr>
          </p:pic>
        </p:grpSp>
        <p:sp>
          <p:nvSpPr>
            <p:cNvPr id="112652" name="Text Box 12"/>
            <p:cNvSpPr txBox="1">
              <a:spLocks noChangeArrowheads="1"/>
            </p:cNvSpPr>
            <p:nvPr/>
          </p:nvSpPr>
          <p:spPr bwMode="auto">
            <a:xfrm>
              <a:off x="3984" y="864"/>
              <a:ext cx="1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chemeClr val="bg1"/>
                  </a:solidFill>
                </a:rPr>
                <a:t>35 nm diameter</a:t>
              </a:r>
            </a:p>
          </p:txBody>
        </p:sp>
      </p:grpSp>
      <p:sp>
        <p:nvSpPr>
          <p:cNvPr id="112659" name="Text Box 19"/>
          <p:cNvSpPr txBox="1">
            <a:spLocks noChangeArrowheads="1"/>
          </p:cNvSpPr>
          <p:nvPr/>
        </p:nvSpPr>
        <p:spPr bwMode="auto">
          <a:xfrm>
            <a:off x="990600" y="238780"/>
            <a:ext cx="769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0033CC"/>
                </a:solidFill>
              </a:rPr>
              <a:t>One more step: </a:t>
            </a:r>
            <a:r>
              <a:rPr lang="en-GB" sz="2800" dirty="0" smtClean="0">
                <a:solidFill>
                  <a:srgbClr val="0033CC"/>
                </a:solidFill>
              </a:rPr>
              <a:t>pillar </a:t>
            </a:r>
            <a:r>
              <a:rPr lang="en-GB" sz="2800" dirty="0">
                <a:solidFill>
                  <a:srgbClr val="0033CC"/>
                </a:solidFill>
              </a:rPr>
              <a:t>array with various diameters</a:t>
            </a:r>
          </a:p>
        </p:txBody>
      </p:sp>
      <p:sp>
        <p:nvSpPr>
          <p:cNvPr id="112661" name="Rectangle 21"/>
          <p:cNvSpPr>
            <a:spLocks noChangeArrowheads="1"/>
          </p:cNvSpPr>
          <p:nvPr/>
        </p:nvSpPr>
        <p:spPr bwMode="auto">
          <a:xfrm>
            <a:off x="1371600" y="1676400"/>
            <a:ext cx="304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68" name="Rectangle 28"/>
          <p:cNvSpPr>
            <a:spLocks noChangeArrowheads="1"/>
          </p:cNvSpPr>
          <p:nvPr/>
        </p:nvSpPr>
        <p:spPr bwMode="auto">
          <a:xfrm>
            <a:off x="1295400" y="1752600"/>
            <a:ext cx="22860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silicon</a:t>
            </a:r>
          </a:p>
        </p:txBody>
      </p:sp>
      <p:sp>
        <p:nvSpPr>
          <p:cNvPr id="112671" name="Text Box 31"/>
          <p:cNvSpPr txBox="1">
            <a:spLocks noChangeArrowheads="1"/>
          </p:cNvSpPr>
          <p:nvPr/>
        </p:nvSpPr>
        <p:spPr bwMode="auto">
          <a:xfrm>
            <a:off x="1214438" y="2109788"/>
            <a:ext cx="1921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1. Cr dots by liftoff</a:t>
            </a:r>
          </a:p>
        </p:txBody>
      </p:sp>
      <p:sp>
        <p:nvSpPr>
          <p:cNvPr id="112677" name="Text Box 37"/>
          <p:cNvSpPr txBox="1">
            <a:spLocks noChangeArrowheads="1"/>
          </p:cNvSpPr>
          <p:nvPr/>
        </p:nvSpPr>
        <p:spPr bwMode="auto">
          <a:xfrm>
            <a:off x="1203325" y="3160713"/>
            <a:ext cx="27797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33CC"/>
                </a:solidFill>
              </a:rPr>
              <a:t>2. RIE silicon and remove Cr</a:t>
            </a:r>
          </a:p>
          <a:p>
            <a:r>
              <a:rPr lang="en-US">
                <a:solidFill>
                  <a:srgbClr val="0033CC"/>
                </a:solidFill>
              </a:rPr>
              <a:t>(RIE: reactive ion etching)</a:t>
            </a:r>
          </a:p>
        </p:txBody>
      </p:sp>
      <p:sp>
        <p:nvSpPr>
          <p:cNvPr id="112679" name="Rectangle 39"/>
          <p:cNvSpPr>
            <a:spLocks noChangeArrowheads="1"/>
          </p:cNvSpPr>
          <p:nvPr/>
        </p:nvSpPr>
        <p:spPr bwMode="auto">
          <a:xfrm>
            <a:off x="1981200" y="1676400"/>
            <a:ext cx="304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80" name="Rectangle 40"/>
          <p:cNvSpPr>
            <a:spLocks noChangeArrowheads="1"/>
          </p:cNvSpPr>
          <p:nvPr/>
        </p:nvSpPr>
        <p:spPr bwMode="auto">
          <a:xfrm>
            <a:off x="2590800" y="1676400"/>
            <a:ext cx="304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81" name="Rectangle 41"/>
          <p:cNvSpPr>
            <a:spLocks noChangeArrowheads="1"/>
          </p:cNvSpPr>
          <p:nvPr/>
        </p:nvSpPr>
        <p:spPr bwMode="auto">
          <a:xfrm>
            <a:off x="3200400" y="1676400"/>
            <a:ext cx="304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84" name="Rectangle 44"/>
          <p:cNvSpPr>
            <a:spLocks noChangeArrowheads="1"/>
          </p:cNvSpPr>
          <p:nvPr/>
        </p:nvSpPr>
        <p:spPr bwMode="auto">
          <a:xfrm>
            <a:off x="1295400" y="2819400"/>
            <a:ext cx="22860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CA" sz="2000">
              <a:solidFill>
                <a:schemeClr val="bg1"/>
              </a:solidFill>
            </a:endParaRPr>
          </a:p>
        </p:txBody>
      </p:sp>
      <p:sp>
        <p:nvSpPr>
          <p:cNvPr id="112689" name="Rectangle 49"/>
          <p:cNvSpPr>
            <a:spLocks noChangeArrowheads="1"/>
          </p:cNvSpPr>
          <p:nvPr/>
        </p:nvSpPr>
        <p:spPr bwMode="auto">
          <a:xfrm>
            <a:off x="1676400" y="2819400"/>
            <a:ext cx="304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90" name="Rectangle 50"/>
          <p:cNvSpPr>
            <a:spLocks noChangeArrowheads="1"/>
          </p:cNvSpPr>
          <p:nvPr/>
        </p:nvSpPr>
        <p:spPr bwMode="auto">
          <a:xfrm>
            <a:off x="2286000" y="2819400"/>
            <a:ext cx="304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91" name="Rectangle 51"/>
          <p:cNvSpPr>
            <a:spLocks noChangeArrowheads="1"/>
          </p:cNvSpPr>
          <p:nvPr/>
        </p:nvSpPr>
        <p:spPr bwMode="auto">
          <a:xfrm>
            <a:off x="2895600" y="2819400"/>
            <a:ext cx="304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92" name="Rectangle 52"/>
          <p:cNvSpPr>
            <a:spLocks noChangeArrowheads="1"/>
          </p:cNvSpPr>
          <p:nvPr/>
        </p:nvSpPr>
        <p:spPr bwMode="auto">
          <a:xfrm>
            <a:off x="3505200" y="2819400"/>
            <a:ext cx="76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93" name="Rectangle 53"/>
          <p:cNvSpPr>
            <a:spLocks noChangeArrowheads="1"/>
          </p:cNvSpPr>
          <p:nvPr/>
        </p:nvSpPr>
        <p:spPr bwMode="auto">
          <a:xfrm>
            <a:off x="1295400" y="2819400"/>
            <a:ext cx="76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94" name="Line 54"/>
          <p:cNvSpPr>
            <a:spLocks noChangeShapeType="1"/>
          </p:cNvSpPr>
          <p:nvPr/>
        </p:nvSpPr>
        <p:spPr bwMode="auto">
          <a:xfrm>
            <a:off x="1143000" y="1676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95" name="Text Box 55"/>
          <p:cNvSpPr txBox="1">
            <a:spLocks noChangeArrowheads="1"/>
          </p:cNvSpPr>
          <p:nvPr/>
        </p:nvSpPr>
        <p:spPr bwMode="auto">
          <a:xfrm>
            <a:off x="838200" y="1492250"/>
            <a:ext cx="388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Cr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24030" y="833735"/>
            <a:ext cx="1828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Pitch: 200nm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3132</TotalTime>
  <Words>3932</Words>
  <Application>Microsoft Office PowerPoint</Application>
  <PresentationFormat>On-screen Show (4:3)</PresentationFormat>
  <Paragraphs>556</Paragraphs>
  <Slides>47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Office Theme</vt:lpstr>
      <vt:lpstr>Equation</vt:lpstr>
      <vt:lpstr>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 </cp:lastModifiedBy>
  <cp:revision>22</cp:revision>
  <dcterms:created xsi:type="dcterms:W3CDTF">2006-08-16T00:00:00Z</dcterms:created>
  <dcterms:modified xsi:type="dcterms:W3CDTF">2010-08-20T23:09:03Z</dcterms:modified>
</cp:coreProperties>
</file>