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sldIdLst>
    <p:sldId id="349" r:id="rId2"/>
    <p:sldId id="277" r:id="rId3"/>
    <p:sldId id="282" r:id="rId4"/>
    <p:sldId id="257" r:id="rId5"/>
    <p:sldId id="317" r:id="rId6"/>
    <p:sldId id="284" r:id="rId7"/>
    <p:sldId id="313" r:id="rId8"/>
    <p:sldId id="312" r:id="rId9"/>
    <p:sldId id="357" r:id="rId10"/>
    <p:sldId id="314" r:id="rId11"/>
    <p:sldId id="315" r:id="rId12"/>
    <p:sldId id="316" r:id="rId13"/>
    <p:sldId id="350" r:id="rId14"/>
    <p:sldId id="258" r:id="rId15"/>
    <p:sldId id="262" r:id="rId16"/>
    <p:sldId id="261" r:id="rId17"/>
    <p:sldId id="280" r:id="rId18"/>
    <p:sldId id="278" r:id="rId19"/>
    <p:sldId id="286" r:id="rId20"/>
    <p:sldId id="279" r:id="rId21"/>
    <p:sldId id="326" r:id="rId22"/>
    <p:sldId id="265" r:id="rId23"/>
    <p:sldId id="351" r:id="rId24"/>
    <p:sldId id="295" r:id="rId25"/>
    <p:sldId id="296" r:id="rId26"/>
    <p:sldId id="266" r:id="rId27"/>
    <p:sldId id="297" r:id="rId28"/>
    <p:sldId id="298" r:id="rId29"/>
    <p:sldId id="322" r:id="rId30"/>
    <p:sldId id="294" r:id="rId31"/>
    <p:sldId id="301" r:id="rId32"/>
    <p:sldId id="352" r:id="rId33"/>
    <p:sldId id="300" r:id="rId34"/>
    <p:sldId id="304" r:id="rId35"/>
    <p:sldId id="305" r:id="rId36"/>
    <p:sldId id="356" r:id="rId37"/>
    <p:sldId id="307" r:id="rId38"/>
    <p:sldId id="308" r:id="rId39"/>
    <p:sldId id="309" r:id="rId40"/>
    <p:sldId id="299" r:id="rId41"/>
    <p:sldId id="310" r:id="rId42"/>
    <p:sldId id="335" r:id="rId43"/>
    <p:sldId id="336" r:id="rId44"/>
    <p:sldId id="334" r:id="rId45"/>
    <p:sldId id="353" r:id="rId46"/>
    <p:sldId id="302" r:id="rId47"/>
    <p:sldId id="311" r:id="rId48"/>
    <p:sldId id="324" r:id="rId49"/>
    <p:sldId id="325" r:id="rId50"/>
    <p:sldId id="327" r:id="rId51"/>
    <p:sldId id="328" r:id="rId52"/>
    <p:sldId id="329" r:id="rId53"/>
    <p:sldId id="330" r:id="rId54"/>
    <p:sldId id="354" r:id="rId55"/>
    <p:sldId id="331" r:id="rId56"/>
    <p:sldId id="332" r:id="rId57"/>
    <p:sldId id="333" r:id="rId58"/>
    <p:sldId id="355" r:id="rId59"/>
    <p:sldId id="337" r:id="rId60"/>
    <p:sldId id="345" r:id="rId61"/>
    <p:sldId id="346" r:id="rId62"/>
    <p:sldId id="347" r:id="rId63"/>
    <p:sldId id="348"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00099"/>
    <a:srgbClr val="00FF00"/>
    <a:srgbClr val="CC9900"/>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6189" autoAdjust="0"/>
    <p:restoredTop sz="95488" autoAdjust="0"/>
  </p:normalViewPr>
  <p:slideViewPr>
    <p:cSldViewPr>
      <p:cViewPr varScale="1">
        <p:scale>
          <a:sx n="70" d="100"/>
          <a:sy n="70" d="100"/>
        </p:scale>
        <p:origin x="-804" y="-1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2B202F-D249-41C0-A4A5-C82ECB5F9886}" type="datetimeFigureOut">
              <a:rPr lang="en-US" smtClean="0"/>
              <a:pPr/>
              <a:t>8/20/2010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7DEAFBCF-E1D3-48E3-9881-60839C0FEA58}"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eaLnBrk="1" hangingPunct="1"/>
            <a:r>
              <a:rPr lang="en-US" dirty="0" smtClean="0"/>
              <a:t>Both SE and BSE can be generated in a large interaction volume (wherever</a:t>
            </a:r>
            <a:r>
              <a:rPr lang="en-US" baseline="0" dirty="0" smtClean="0"/>
              <a:t> primary electrons go</a:t>
            </a:r>
            <a:r>
              <a:rPr lang="en-US" dirty="0" smtClean="0"/>
              <a:t>), but BSE from a deeper</a:t>
            </a:r>
            <a:r>
              <a:rPr lang="en-US" baseline="0" dirty="0" smtClean="0"/>
              <a:t> (thus wider) region can contribute to image signal due to its higher energy/penetration length, so BSE has lower resolution than SE signal, and is used only when chemical contrast is wanted.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 principle, SE</a:t>
            </a:r>
            <a:r>
              <a:rPr lang="en-US" baseline="0" dirty="0" smtClean="0"/>
              <a:t> electrons may have high energy (&gt;1000eV, still much less than primary electron energy), but somehow people always say that SE has very low energy (&lt;100eV), perhaps because 1) higher energy SE is fewer in number; 2) they are not collected by SE detector; 3) they are less efficient in exposing resist; 4) such high energy SE is categorized into back-scattered electrons (anyway, impossible to tell whether a high energy electron is from original  primary electron or from SE). </a:t>
            </a:r>
            <a:endParaRPr lang="en-US" dirty="0" smtClean="0"/>
          </a:p>
          <a:p>
            <a:pPr eaLnBrk="1" hangingPunct="1"/>
            <a:r>
              <a:rPr lang="en-US" dirty="0" smtClean="0"/>
              <a:t>Why</a:t>
            </a:r>
            <a:r>
              <a:rPr lang="en-US" baseline="0" dirty="0" smtClean="0"/>
              <a:t> TEM gives much higher resolution than SEM? This is because much lower interaction volume of the high energy electrons (200keV!) passing the thin samples.</a:t>
            </a:r>
            <a:endParaRPr lang="en-US" dirty="0" smtClean="0"/>
          </a:p>
        </p:txBody>
      </p:sp>
      <p:sp>
        <p:nvSpPr>
          <p:cNvPr id="4" name="Slide Number Placeholder 3"/>
          <p:cNvSpPr>
            <a:spLocks noGrp="1"/>
          </p:cNvSpPr>
          <p:nvPr>
            <p:ph type="sldNum" sz="quarter" idx="10"/>
          </p:nvPr>
        </p:nvSpPr>
        <p:spPr/>
        <p:txBody>
          <a:bodyPr/>
          <a:lstStyle/>
          <a:p>
            <a:fld id="{7DEAFBCF-E1D3-48E3-9881-60839C0FEA58}" type="slidenum">
              <a:rPr lang="en-US" smtClean="0"/>
              <a:pPr/>
              <a:t>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p>
            <a:fld id="{E3C17CAA-DF6D-43C4-908B-3A18FC6F11DB}" type="slidenum">
              <a:rPr lang="en-US"/>
              <a:pPr/>
              <a:t>6</a:t>
            </a:fld>
            <a:endParaRPr lang="en-US"/>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p:spPr>
        <p:txBody>
          <a:bodyPr/>
          <a:lstStyle/>
          <a:p>
            <a:pPr eaLnBrk="1" hangingPunct="1"/>
            <a:r>
              <a:rPr lang="en-US" dirty="0" err="1" smtClean="0"/>
              <a:t>Cathodoluminescence</a:t>
            </a:r>
            <a:r>
              <a:rPr lang="en-US" dirty="0" smtClean="0"/>
              <a:t>, which arises from the recombination of electron-hole pairs generated by the incident beam, consists of visible photons.  These can only escape the sample when emitted very close to the surface.  Hence, the CL detector is very surface specific.</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DEAFBCF-E1D3-48E3-9881-60839C0FEA58}" type="slidenum">
              <a:rPr lang="en-US" smtClean="0"/>
              <a:pPr/>
              <a:t>14</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low voltage</a:t>
            </a:r>
            <a:r>
              <a:rPr lang="en-US" baseline="0" dirty="0" smtClean="0"/>
              <a:t> is more difficult to get high resolution. Here only 60nm. But the sensitivity becomes very high (only 10uC/cm2, was 250uC/cm2 for 30kV).</a:t>
            </a:r>
            <a:endParaRPr lang="en-US" dirty="0"/>
          </a:p>
        </p:txBody>
      </p:sp>
      <p:sp>
        <p:nvSpPr>
          <p:cNvPr id="4" name="Slide Number Placeholder 3"/>
          <p:cNvSpPr>
            <a:spLocks noGrp="1"/>
          </p:cNvSpPr>
          <p:nvPr>
            <p:ph type="sldNum" sz="quarter" idx="10"/>
          </p:nvPr>
        </p:nvSpPr>
        <p:spPr/>
        <p:txBody>
          <a:bodyPr/>
          <a:lstStyle/>
          <a:p>
            <a:fld id="{7DEAFBCF-E1D3-48E3-9881-60839C0FEA58}" type="slidenum">
              <a:rPr lang="en-US" smtClean="0"/>
              <a:pPr/>
              <a:t>63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0249D6D-E70F-485D-938F-CC7D1BCBAEA1}"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B09396-70D7-48E9-8DF3-F26A662A1850}"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6815442-29A6-4B7E-8B59-D95CF502D687}"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D4488-4908-444C-A95C-9918D1C95367}"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A348F49-A3D7-4383-8B84-5C810C68FE38}" type="datetime1">
              <a:rPr lang="en-US" smtClean="0"/>
              <a:pPr/>
              <a:t>8/20/2010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B1FC73F-908D-4411-8D61-5A61C212B533}"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7683AC-30FB-4685-8156-22A0BD52AF37}" type="datetime1">
              <a:rPr lang="en-US" smtClean="0"/>
              <a:pPr/>
              <a:t>8/20/2010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5F07404-BB61-485F-A442-499C7EB471C7}" type="datetime1">
              <a:rPr lang="en-US" smtClean="0"/>
              <a:pPr/>
              <a:t>8/20/2010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2C92750-9850-4322-AC57-83A6CFBF9709}" type="datetime1">
              <a:rPr lang="en-US" smtClean="0"/>
              <a:pPr/>
              <a:t>8/20/2010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E201914-6B29-4768-AB40-77D95A743DE2}"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58A852-05CC-4B6D-90B1-66EA49ACD09B}" type="datetime1">
              <a:rPr lang="en-US" smtClean="0"/>
              <a:pPr/>
              <a:t>8/20/2010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450A02-3B4C-4084-AA75-17AD2C85A277}" type="datetime1">
              <a:rPr lang="en-US" smtClean="0"/>
              <a:pPr/>
              <a:t>8/20/2010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oleObject" Target="../embeddings/oleObject3.bin"/></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4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4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 Id="rId5" Type="http://schemas.openxmlformats.org/officeDocument/2006/relationships/image" Target="../media/image77.png"/><Relationship Id="rId4" Type="http://schemas.openxmlformats.org/officeDocument/2006/relationships/image" Target="../media/image76.png"/></Relationships>
</file>

<file path=ppt/slides/_rels/slide5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gi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C00000"/>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TextBox 6"/>
          <p:cNvSpPr txBox="1"/>
          <p:nvPr/>
        </p:nvSpPr>
        <p:spPr>
          <a:xfrm>
            <a:off x="0" y="6119336"/>
            <a:ext cx="5906040" cy="73866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smtClean="0"/>
              <a:t>ECE 730: Fabrication in the </a:t>
            </a:r>
            <a:r>
              <a:rPr lang="en-US" sz="1400" dirty="0" err="1" smtClean="0"/>
              <a:t>nanoscale</a:t>
            </a:r>
            <a:r>
              <a:rPr lang="en-US" sz="1400" dirty="0" smtClean="0"/>
              <a:t>: principles, technology and applications </a:t>
            </a:r>
          </a:p>
          <a:p>
            <a:r>
              <a:rPr lang="en-US" sz="1400" dirty="0" smtClean="0"/>
              <a:t>Instructor: Bo Cui, ECE, University of Waterloo; http://ece.uwaterloo.ca/~bcui/</a:t>
            </a:r>
          </a:p>
          <a:p>
            <a:r>
              <a:rPr lang="en-US" sz="1400" dirty="0" smtClean="0"/>
              <a:t>Textbook: Nanofabrication: principles, capabilities and limits, by Zheng Cui</a:t>
            </a:r>
            <a:endParaRPr lang="en-US" sz="1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19400" y="152400"/>
            <a:ext cx="3710568" cy="523220"/>
          </a:xfrm>
          <a:prstGeom prst="rect">
            <a:avLst/>
          </a:prstGeom>
        </p:spPr>
        <p:txBody>
          <a:bodyPr wrap="none">
            <a:spAutoFit/>
          </a:bodyPr>
          <a:lstStyle/>
          <a:p>
            <a:r>
              <a:rPr lang="en-US" sz="2800" dirty="0" smtClean="0">
                <a:solidFill>
                  <a:srgbClr val="0033CC"/>
                </a:solidFill>
              </a:rPr>
              <a:t>Auger electron emission</a:t>
            </a:r>
            <a:endParaRPr lang="en-US" sz="2800" dirty="0">
              <a:solidFill>
                <a:srgbClr val="0033CC"/>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 name="Picture 4" descr="665px-Auger_Process.svg.png"/>
          <p:cNvPicPr>
            <a:picLocks noChangeAspect="1"/>
          </p:cNvPicPr>
          <p:nvPr/>
        </p:nvPicPr>
        <p:blipFill>
          <a:blip r:embed="rId2"/>
          <a:stretch>
            <a:fillRect/>
          </a:stretch>
        </p:blipFill>
        <p:spPr>
          <a:xfrm>
            <a:off x="981075" y="685800"/>
            <a:ext cx="6334125" cy="4819650"/>
          </a:xfrm>
          <a:prstGeom prst="rect">
            <a:avLst/>
          </a:prstGeom>
        </p:spPr>
      </p:pic>
      <p:sp>
        <p:nvSpPr>
          <p:cNvPr id="7" name="Rectangle 6"/>
          <p:cNvSpPr/>
          <p:nvPr/>
        </p:nvSpPr>
        <p:spPr>
          <a:xfrm>
            <a:off x="0" y="5410200"/>
            <a:ext cx="9144000" cy="1200329"/>
          </a:xfrm>
          <a:prstGeom prst="rect">
            <a:avLst/>
          </a:prstGeom>
        </p:spPr>
        <p:txBody>
          <a:bodyPr wrap="square">
            <a:spAutoFit/>
          </a:bodyPr>
          <a:lstStyle/>
          <a:p>
            <a:r>
              <a:rPr lang="en-US" dirty="0" err="1" smtClean="0">
                <a:solidFill>
                  <a:srgbClr val="0033CC"/>
                </a:solidFill>
              </a:rPr>
              <a:t>E</a:t>
            </a:r>
            <a:r>
              <a:rPr lang="en-US" baseline="-25000" dirty="0" err="1" smtClean="0">
                <a:solidFill>
                  <a:srgbClr val="0033CC"/>
                </a:solidFill>
              </a:rPr>
              <a:t>Core</a:t>
            </a:r>
            <a:r>
              <a:rPr lang="en-US" baseline="-25000" dirty="0" smtClean="0">
                <a:solidFill>
                  <a:srgbClr val="0033CC"/>
                </a:solidFill>
              </a:rPr>
              <a:t> State</a:t>
            </a:r>
            <a:r>
              <a:rPr lang="en-US" dirty="0" smtClean="0">
                <a:solidFill>
                  <a:srgbClr val="0033CC"/>
                </a:solidFill>
              </a:rPr>
              <a:t>, E</a:t>
            </a:r>
            <a:r>
              <a:rPr lang="en-US" baseline="-25000" dirty="0" smtClean="0">
                <a:solidFill>
                  <a:srgbClr val="0033CC"/>
                </a:solidFill>
              </a:rPr>
              <a:t>B</a:t>
            </a:r>
            <a:r>
              <a:rPr lang="en-US" dirty="0" smtClean="0">
                <a:solidFill>
                  <a:srgbClr val="0033CC"/>
                </a:solidFill>
              </a:rPr>
              <a:t>, E</a:t>
            </a:r>
            <a:r>
              <a:rPr lang="en-US" baseline="-25000" dirty="0" smtClean="0">
                <a:solidFill>
                  <a:srgbClr val="0033CC"/>
                </a:solidFill>
              </a:rPr>
              <a:t>C</a:t>
            </a:r>
            <a:r>
              <a:rPr lang="en-US" dirty="0" smtClean="0">
                <a:solidFill>
                  <a:srgbClr val="0033CC"/>
                </a:solidFill>
              </a:rPr>
              <a:t>': core level, first outer shell, second outer shell electron energies.</a:t>
            </a:r>
          </a:p>
          <a:p>
            <a:r>
              <a:rPr lang="en-US" dirty="0" err="1" smtClean="0">
                <a:solidFill>
                  <a:srgbClr val="0033CC"/>
                </a:solidFill>
              </a:rPr>
              <a:t>E</a:t>
            </a:r>
            <a:r>
              <a:rPr lang="en-US" baseline="-25000" dirty="0" err="1" smtClean="0">
                <a:solidFill>
                  <a:srgbClr val="0033CC"/>
                </a:solidFill>
              </a:rPr>
              <a:t>Core</a:t>
            </a:r>
            <a:r>
              <a:rPr lang="en-US" baseline="-25000" dirty="0" smtClean="0">
                <a:solidFill>
                  <a:srgbClr val="0033CC"/>
                </a:solidFill>
              </a:rPr>
              <a:t> State</a:t>
            </a:r>
            <a:r>
              <a:rPr lang="en-US" dirty="0" smtClean="0">
                <a:solidFill>
                  <a:srgbClr val="0033CC"/>
                </a:solidFill>
              </a:rPr>
              <a:t> − E</a:t>
            </a:r>
            <a:r>
              <a:rPr lang="en-US" baseline="-25000" dirty="0" smtClean="0">
                <a:solidFill>
                  <a:srgbClr val="0033CC"/>
                </a:solidFill>
              </a:rPr>
              <a:t>B</a:t>
            </a:r>
            <a:r>
              <a:rPr lang="en-US" dirty="0" smtClean="0">
                <a:solidFill>
                  <a:srgbClr val="0033CC"/>
                </a:solidFill>
              </a:rPr>
              <a:t> is the  same energy as the characteristic x-ray energy.</a:t>
            </a:r>
          </a:p>
          <a:p>
            <a:r>
              <a:rPr lang="en-US" dirty="0" smtClean="0">
                <a:solidFill>
                  <a:srgbClr val="0033CC"/>
                </a:solidFill>
              </a:rPr>
              <a:t>Since orbital energies are unique to an atom of a specific element, analysis of the ejected electrons can yield information about the chemical composition of a surface.</a:t>
            </a:r>
            <a:endParaRPr lang="en-US" dirty="0">
              <a:solidFill>
                <a:srgbClr val="0033CC"/>
              </a:solidFill>
            </a:endParaRPr>
          </a:p>
        </p:txBody>
      </p:sp>
      <p:sp>
        <p:nvSpPr>
          <p:cNvPr id="8" name="Rectangle 7"/>
          <p:cNvSpPr/>
          <p:nvPr/>
        </p:nvSpPr>
        <p:spPr>
          <a:xfrm>
            <a:off x="5257800" y="6553201"/>
            <a:ext cx="3886200" cy="276999"/>
          </a:xfrm>
          <a:prstGeom prst="rect">
            <a:avLst/>
          </a:prstGeom>
        </p:spPr>
        <p:txBody>
          <a:bodyPr wrap="square">
            <a:spAutoFit/>
          </a:bodyPr>
          <a:lstStyle/>
          <a:p>
            <a:r>
              <a:rPr lang="en-US" sz="1200" dirty="0" smtClean="0"/>
              <a:t>http://en.wikipedia.org/wiki/Auger_electron_spectroscopy</a:t>
            </a:r>
            <a:endParaRPr lang="en-US" sz="1200" dirty="0"/>
          </a:p>
        </p:txBody>
      </p:sp>
      <p:sp>
        <p:nvSpPr>
          <p:cNvPr id="6" name="Rectangle 5"/>
          <p:cNvSpPr/>
          <p:nvPr/>
        </p:nvSpPr>
        <p:spPr>
          <a:xfrm>
            <a:off x="3614666" y="4648200"/>
            <a:ext cx="3758850" cy="707886"/>
          </a:xfrm>
          <a:prstGeom prst="rect">
            <a:avLst/>
          </a:prstGeom>
        </p:spPr>
        <p:txBody>
          <a:bodyPr wrap="none">
            <a:spAutoFit/>
          </a:bodyPr>
          <a:lstStyle/>
          <a:p>
            <a:r>
              <a:rPr lang="en-US" sz="2000" dirty="0" smtClean="0">
                <a:solidFill>
                  <a:srgbClr val="C00000"/>
                </a:solidFill>
              </a:rPr>
              <a:t>Kinetic energy of ejected electron:</a:t>
            </a:r>
          </a:p>
          <a:p>
            <a:r>
              <a:rPr lang="en-US" sz="2000" dirty="0" err="1" smtClean="0">
                <a:solidFill>
                  <a:srgbClr val="C00000"/>
                </a:solidFill>
              </a:rPr>
              <a:t>E</a:t>
            </a:r>
            <a:r>
              <a:rPr lang="en-US" sz="2000" baseline="-25000" dirty="0" err="1" smtClean="0">
                <a:solidFill>
                  <a:srgbClr val="C00000"/>
                </a:solidFill>
              </a:rPr>
              <a:t>kin</a:t>
            </a:r>
            <a:r>
              <a:rPr lang="en-US" sz="2000" dirty="0" smtClean="0">
                <a:solidFill>
                  <a:srgbClr val="C00000"/>
                </a:solidFill>
              </a:rPr>
              <a:t> = </a:t>
            </a:r>
            <a:r>
              <a:rPr lang="en-US" sz="2000" dirty="0" err="1" smtClean="0">
                <a:solidFill>
                  <a:srgbClr val="C00000"/>
                </a:solidFill>
              </a:rPr>
              <a:t>E</a:t>
            </a:r>
            <a:r>
              <a:rPr lang="en-US" sz="2000" baseline="-25000" dirty="0" err="1" smtClean="0">
                <a:solidFill>
                  <a:srgbClr val="C00000"/>
                </a:solidFill>
              </a:rPr>
              <a:t>Core</a:t>
            </a:r>
            <a:r>
              <a:rPr lang="en-US" sz="2000" baseline="-25000" dirty="0" smtClean="0">
                <a:solidFill>
                  <a:srgbClr val="C00000"/>
                </a:solidFill>
              </a:rPr>
              <a:t> State</a:t>
            </a:r>
            <a:r>
              <a:rPr lang="en-US" sz="2000" dirty="0" smtClean="0">
                <a:solidFill>
                  <a:srgbClr val="C00000"/>
                </a:solidFill>
              </a:rPr>
              <a:t> − E</a:t>
            </a:r>
            <a:r>
              <a:rPr lang="en-US" sz="2000" baseline="-25000" dirty="0" smtClean="0">
                <a:solidFill>
                  <a:srgbClr val="C00000"/>
                </a:solidFill>
              </a:rPr>
              <a:t>B</a:t>
            </a:r>
            <a:r>
              <a:rPr lang="en-US" sz="2000" dirty="0" smtClean="0">
                <a:solidFill>
                  <a:srgbClr val="C00000"/>
                </a:solidFill>
              </a:rPr>
              <a:t> − E</a:t>
            </a:r>
            <a:r>
              <a:rPr lang="en-US" sz="2000" baseline="-25000" dirty="0" smtClean="0">
                <a:solidFill>
                  <a:srgbClr val="C00000"/>
                </a:solidFill>
              </a:rPr>
              <a:t>C</a:t>
            </a:r>
            <a:r>
              <a:rPr lang="en-US" sz="2000" dirty="0" smtClean="0">
                <a:solidFill>
                  <a:srgbClr val="C00000"/>
                </a:solidFill>
              </a:rPr>
              <a:t>'</a:t>
            </a:r>
            <a:endParaRPr lang="en-US" sz="2000" dirty="0">
              <a:solidFill>
                <a:srgbClr val="C00000"/>
              </a:solidFill>
            </a:endParaRPr>
          </a:p>
        </p:txBody>
      </p:sp>
      <p:sp>
        <p:nvSpPr>
          <p:cNvPr id="11" name="TextBox 10"/>
          <p:cNvSpPr txBox="1"/>
          <p:nvPr/>
        </p:nvSpPr>
        <p:spPr>
          <a:xfrm>
            <a:off x="5715000" y="2819400"/>
            <a:ext cx="913840" cy="369332"/>
          </a:xfrm>
          <a:prstGeom prst="rect">
            <a:avLst/>
          </a:prstGeom>
          <a:noFill/>
        </p:spPr>
        <p:txBody>
          <a:bodyPr wrap="none" rtlCol="0">
            <a:spAutoFit/>
          </a:bodyPr>
          <a:lstStyle/>
          <a:p>
            <a:r>
              <a:rPr lang="en-US" dirty="0" smtClean="0">
                <a:solidFill>
                  <a:srgbClr val="0033CC"/>
                </a:solidFill>
              </a:rPr>
              <a:t>For EDX</a:t>
            </a:r>
            <a:endParaRPr lang="en-US" dirty="0">
              <a:solidFill>
                <a:srgbClr val="0033CC"/>
              </a:solidFill>
            </a:endParaRPr>
          </a:p>
        </p:txBody>
      </p:sp>
      <p:grpSp>
        <p:nvGrpSpPr>
          <p:cNvPr id="15" name="Group 14"/>
          <p:cNvGrpSpPr/>
          <p:nvPr/>
        </p:nvGrpSpPr>
        <p:grpSpPr>
          <a:xfrm>
            <a:off x="4114800" y="762000"/>
            <a:ext cx="4572000" cy="3785175"/>
            <a:chOff x="4114800" y="762000"/>
            <a:chExt cx="4572000" cy="3785175"/>
          </a:xfrm>
        </p:grpSpPr>
        <p:pic>
          <p:nvPicPr>
            <p:cNvPr id="10" name="Picture 9" descr="653px-Auger_Yield.svg.png"/>
            <p:cNvPicPr>
              <a:picLocks noChangeAspect="1"/>
            </p:cNvPicPr>
            <p:nvPr/>
          </p:nvPicPr>
          <p:blipFill>
            <a:blip r:embed="rId3"/>
            <a:stretch>
              <a:fillRect/>
            </a:stretch>
          </p:blipFill>
          <p:spPr>
            <a:xfrm>
              <a:off x="4114800" y="762000"/>
              <a:ext cx="4157734" cy="3412780"/>
            </a:xfrm>
            <a:prstGeom prst="rect">
              <a:avLst/>
            </a:prstGeom>
            <a:solidFill>
              <a:schemeClr val="bg1"/>
            </a:solidFill>
          </p:spPr>
        </p:pic>
        <p:sp>
          <p:nvSpPr>
            <p:cNvPr id="12" name="Rectangle 11"/>
            <p:cNvSpPr/>
            <p:nvPr/>
          </p:nvSpPr>
          <p:spPr>
            <a:xfrm>
              <a:off x="4114800" y="3962400"/>
              <a:ext cx="4572000" cy="584775"/>
            </a:xfrm>
            <a:prstGeom prst="rect">
              <a:avLst/>
            </a:prstGeom>
          </p:spPr>
          <p:txBody>
            <a:bodyPr>
              <a:spAutoFit/>
            </a:bodyPr>
            <a:lstStyle/>
            <a:p>
              <a:r>
                <a:rPr lang="en-US" sz="1600" dirty="0" smtClean="0">
                  <a:solidFill>
                    <a:srgbClr val="0033CC"/>
                  </a:solidFill>
                </a:rPr>
                <a:t>Fluorescence and Auger electron yields as a function of atomic number for K shell vacancies.</a:t>
              </a:r>
              <a:endParaRPr lang="en-US" sz="1600" dirty="0">
                <a:solidFill>
                  <a:srgbClr val="0033CC"/>
                </a:solidFill>
              </a:endParaRPr>
            </a:p>
          </p:txBody>
        </p:sp>
      </p:grpSp>
      <p:sp>
        <p:nvSpPr>
          <p:cNvPr id="13" name="TextBox 12"/>
          <p:cNvSpPr txBox="1"/>
          <p:nvPr/>
        </p:nvSpPr>
        <p:spPr>
          <a:xfrm>
            <a:off x="5715000" y="1600200"/>
            <a:ext cx="891013" cy="369332"/>
          </a:xfrm>
          <a:prstGeom prst="rect">
            <a:avLst/>
          </a:prstGeom>
          <a:noFill/>
        </p:spPr>
        <p:txBody>
          <a:bodyPr wrap="none" rtlCol="0">
            <a:spAutoFit/>
          </a:bodyPr>
          <a:lstStyle/>
          <a:p>
            <a:r>
              <a:rPr lang="en-US" dirty="0" smtClean="0">
                <a:solidFill>
                  <a:srgbClr val="FF0000"/>
                </a:solidFill>
              </a:rPr>
              <a:t>For AES</a:t>
            </a:r>
            <a:endParaRPr lang="en-US" dirty="0">
              <a:solidFill>
                <a:srgbClr val="FF0000"/>
              </a:solidFill>
            </a:endParaRPr>
          </a:p>
        </p:txBody>
      </p:sp>
      <p:sp>
        <p:nvSpPr>
          <p:cNvPr id="14" name="Slide Number Placeholder 13"/>
          <p:cNvSpPr>
            <a:spLocks noGrp="1"/>
          </p:cNvSpPr>
          <p:nvPr>
            <p:ph type="sldNum" sz="quarter" idx="12"/>
          </p:nvPr>
        </p:nvSpPr>
        <p:spPr/>
        <p:txBody>
          <a:bodyPr/>
          <a:lstStyle/>
          <a:p>
            <a:fld id="{B6F15528-21DE-4FAA-801E-634DDDAF4B2B}" type="slidenum">
              <a:rPr lang="en-US" smtClean="0"/>
              <a:pPr/>
              <a:t>10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36493"/>
            <a:ext cx="5638800" cy="523220"/>
          </a:xfrm>
          <a:prstGeom prst="rect">
            <a:avLst/>
          </a:prstGeom>
        </p:spPr>
        <p:txBody>
          <a:bodyPr wrap="square">
            <a:spAutoFit/>
          </a:bodyPr>
          <a:lstStyle/>
          <a:p>
            <a:pPr algn="ctr"/>
            <a:r>
              <a:rPr lang="en-US" sz="2800" dirty="0" smtClean="0">
                <a:solidFill>
                  <a:srgbClr val="0033CC"/>
                </a:solidFill>
              </a:rPr>
              <a:t>Auger Electron Spectroscopy (AES)</a:t>
            </a:r>
          </a:p>
        </p:txBody>
      </p:sp>
      <p:sp>
        <p:nvSpPr>
          <p:cNvPr id="10" name="Rectangle 9"/>
          <p:cNvSpPr/>
          <p:nvPr/>
        </p:nvSpPr>
        <p:spPr>
          <a:xfrm>
            <a:off x="152400" y="4813518"/>
            <a:ext cx="8915400" cy="1815882"/>
          </a:xfrm>
          <a:prstGeom prst="rect">
            <a:avLst/>
          </a:prstGeom>
        </p:spPr>
        <p:txBody>
          <a:bodyPr wrap="square">
            <a:spAutoFit/>
          </a:bodyPr>
          <a:lstStyle/>
          <a:p>
            <a:pPr marL="168275" indent="-168275">
              <a:buFont typeface="Arial" pitchFamily="34" charset="0"/>
              <a:buChar char="•"/>
            </a:pPr>
            <a:r>
              <a:rPr lang="en-US" sz="1600" dirty="0" smtClean="0">
                <a:solidFill>
                  <a:srgbClr val="0033CC"/>
                </a:solidFill>
              </a:rPr>
              <a:t>AES is good for light element (e.g. Li) where Auger electron dominate x-ray emission yield.</a:t>
            </a:r>
          </a:p>
          <a:p>
            <a:pPr marL="168275" indent="-168275">
              <a:buFont typeface="Arial" pitchFamily="34" charset="0"/>
              <a:buChar char="•"/>
            </a:pPr>
            <a:r>
              <a:rPr lang="en-US" sz="1600" dirty="0" smtClean="0">
                <a:solidFill>
                  <a:srgbClr val="C00000"/>
                </a:solidFill>
              </a:rPr>
              <a:t>It is for surface analysis, able to analyze only the top surface (</a:t>
            </a:r>
            <a:r>
              <a:rPr lang="en-US" sz="1600" dirty="0" smtClean="0">
                <a:solidFill>
                  <a:srgbClr val="C00000"/>
                </a:solidFill>
                <a:sym typeface="Symbol"/>
              </a:rPr>
              <a:t>2-5</a:t>
            </a:r>
            <a:r>
              <a:rPr lang="en-US" sz="1600" dirty="0" smtClean="0">
                <a:solidFill>
                  <a:srgbClr val="C00000"/>
                </a:solidFill>
              </a:rPr>
              <a:t>nm).</a:t>
            </a:r>
          </a:p>
          <a:p>
            <a:pPr marL="168275" indent="-168275">
              <a:buFont typeface="Arial" pitchFamily="34" charset="0"/>
              <a:buChar char="•"/>
            </a:pPr>
            <a:r>
              <a:rPr lang="en-US" sz="1600" dirty="0" smtClean="0">
                <a:solidFill>
                  <a:srgbClr val="0033CC"/>
                </a:solidFill>
              </a:rPr>
              <a:t>For lighter material such as PMMA, attenuation/penetration depth is large, </a:t>
            </a:r>
            <a:r>
              <a:rPr lang="en-US" sz="1600" dirty="0" smtClean="0">
                <a:solidFill>
                  <a:srgbClr val="0033CC"/>
                </a:solidFill>
                <a:sym typeface="Symbol"/>
              </a:rPr>
              <a:t>40nm for 0.8kV.</a:t>
            </a:r>
          </a:p>
          <a:p>
            <a:pPr marL="168275" indent="-168275">
              <a:buFont typeface="Arial" pitchFamily="34" charset="0"/>
              <a:buChar char="•"/>
            </a:pPr>
            <a:r>
              <a:rPr lang="en-US" sz="1600" dirty="0" smtClean="0">
                <a:solidFill>
                  <a:srgbClr val="0033CC"/>
                </a:solidFill>
                <a:sym typeface="Symbol"/>
              </a:rPr>
              <a:t>“Fortunately”, lighter material also has lower Auger electron energy ((Z-)</a:t>
            </a:r>
            <a:r>
              <a:rPr lang="en-US" sz="1600" baseline="30000" dirty="0" smtClean="0">
                <a:solidFill>
                  <a:srgbClr val="0033CC"/>
                </a:solidFill>
                <a:sym typeface="Symbol"/>
              </a:rPr>
              <a:t>2</a:t>
            </a:r>
            <a:r>
              <a:rPr lang="en-US" sz="1600" dirty="0" smtClean="0">
                <a:solidFill>
                  <a:srgbClr val="0033CC"/>
                </a:solidFill>
                <a:sym typeface="Symbol"/>
              </a:rPr>
              <a:t>, &lt;0.8kV), so its penetration depth is &lt;&lt;40nm.</a:t>
            </a:r>
          </a:p>
          <a:p>
            <a:pPr marL="168275" indent="-168275">
              <a:buFont typeface="Arial" pitchFamily="34" charset="0"/>
              <a:buChar char="•"/>
            </a:pPr>
            <a:r>
              <a:rPr lang="en-US" sz="1600" dirty="0" smtClean="0">
                <a:solidFill>
                  <a:srgbClr val="0033CC"/>
                </a:solidFill>
                <a:sym typeface="Symbol"/>
              </a:rPr>
              <a:t>Moreover, those coming from sub-surface would lose energy during its relatively long path, so its energy won’t be characteristic energy of the element - they are thus considered as background noise.</a:t>
            </a:r>
            <a:endParaRPr lang="en-US" sz="1600" dirty="0"/>
          </a:p>
        </p:txBody>
      </p:sp>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1" name="Slide Number Placeholder 20"/>
          <p:cNvSpPr>
            <a:spLocks noGrp="1"/>
          </p:cNvSpPr>
          <p:nvPr>
            <p:ph type="sldNum" sz="quarter" idx="12"/>
          </p:nvPr>
        </p:nvSpPr>
        <p:spPr/>
        <p:txBody>
          <a:bodyPr/>
          <a:lstStyle/>
          <a:p>
            <a:fld id="{B6F15528-21DE-4FAA-801E-634DDDAF4B2B}" type="slidenum">
              <a:rPr lang="en-US" smtClean="0"/>
              <a:pPr/>
              <a:t>11</a:t>
            </a:fld>
            <a:endParaRPr lang="en-US"/>
          </a:p>
        </p:txBody>
      </p:sp>
      <p:grpSp>
        <p:nvGrpSpPr>
          <p:cNvPr id="26" name="Group 25"/>
          <p:cNvGrpSpPr/>
          <p:nvPr/>
        </p:nvGrpSpPr>
        <p:grpSpPr>
          <a:xfrm>
            <a:off x="76200" y="685800"/>
            <a:ext cx="5029200" cy="4103311"/>
            <a:chOff x="3810000" y="685800"/>
            <a:chExt cx="5029200" cy="4103311"/>
          </a:xfrm>
        </p:grpSpPr>
        <p:pic>
          <p:nvPicPr>
            <p:cNvPr id="27" name="Picture 2"/>
            <p:cNvPicPr>
              <a:picLocks noChangeAspect="1" noChangeArrowheads="1"/>
            </p:cNvPicPr>
            <p:nvPr/>
          </p:nvPicPr>
          <p:blipFill>
            <a:blip r:embed="rId2"/>
            <a:srcRect/>
            <a:stretch>
              <a:fillRect/>
            </a:stretch>
          </p:blipFill>
          <p:spPr bwMode="auto">
            <a:xfrm>
              <a:off x="4114800" y="685800"/>
              <a:ext cx="4724400" cy="4069476"/>
            </a:xfrm>
            <a:prstGeom prst="rect">
              <a:avLst/>
            </a:prstGeom>
            <a:noFill/>
            <a:ln w="9525">
              <a:noFill/>
              <a:miter lim="800000"/>
              <a:headEnd/>
              <a:tailEnd/>
            </a:ln>
          </p:spPr>
        </p:pic>
        <p:sp>
          <p:nvSpPr>
            <p:cNvPr id="28" name="Rectangle 27"/>
            <p:cNvSpPr/>
            <p:nvPr/>
          </p:nvSpPr>
          <p:spPr>
            <a:xfrm>
              <a:off x="4724400" y="3124200"/>
              <a:ext cx="1219200" cy="1015663"/>
            </a:xfrm>
            <a:prstGeom prst="rect">
              <a:avLst/>
            </a:prstGeom>
          </p:spPr>
          <p:txBody>
            <a:bodyPr wrap="square">
              <a:spAutoFit/>
            </a:bodyPr>
            <a:lstStyle/>
            <a:p>
              <a:r>
                <a:rPr lang="en-US" sz="1000" dirty="0" smtClean="0"/>
                <a:t>from Briggs and </a:t>
              </a:r>
              <a:r>
                <a:rPr lang="en-US" sz="1000" dirty="0" err="1" smtClean="0"/>
                <a:t>Seah</a:t>
              </a:r>
              <a:r>
                <a:rPr lang="en-US" sz="1000" dirty="0" smtClean="0"/>
                <a:t>, Practical Surface Analysis 2nd Edition John Wiley &amp; Sons, 1990, p. 207.</a:t>
              </a:r>
              <a:endParaRPr lang="en-US" sz="1000" dirty="0"/>
            </a:p>
          </p:txBody>
        </p:sp>
        <p:sp>
          <p:nvSpPr>
            <p:cNvPr id="29" name="Rectangle 28"/>
            <p:cNvSpPr/>
            <p:nvPr/>
          </p:nvSpPr>
          <p:spPr>
            <a:xfrm>
              <a:off x="5181600" y="979111"/>
              <a:ext cx="3352800" cy="646331"/>
            </a:xfrm>
            <a:prstGeom prst="rect">
              <a:avLst/>
            </a:prstGeom>
          </p:spPr>
          <p:txBody>
            <a:bodyPr wrap="square">
              <a:spAutoFit/>
            </a:bodyPr>
            <a:lstStyle/>
            <a:p>
              <a:r>
                <a:rPr lang="en-US" dirty="0" smtClean="0">
                  <a:solidFill>
                    <a:srgbClr val="C00000"/>
                  </a:solidFill>
                </a:rPr>
                <a:t>Attenuation length as a function of energy (depends on Z)</a:t>
              </a:r>
              <a:endParaRPr lang="en-US" dirty="0">
                <a:solidFill>
                  <a:srgbClr val="C00000"/>
                </a:solidFill>
              </a:endParaRPr>
            </a:p>
          </p:txBody>
        </p:sp>
        <p:sp>
          <p:nvSpPr>
            <p:cNvPr id="30" name="Left Brace 29"/>
            <p:cNvSpPr/>
            <p:nvPr/>
          </p:nvSpPr>
          <p:spPr>
            <a:xfrm rot="5400000">
              <a:off x="7277100" y="2465011"/>
              <a:ext cx="228600" cy="9144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sp>
          <p:nvSpPr>
            <p:cNvPr id="31" name="TextBox 30"/>
            <p:cNvSpPr txBox="1"/>
            <p:nvPr/>
          </p:nvSpPr>
          <p:spPr>
            <a:xfrm>
              <a:off x="6629400" y="2469357"/>
              <a:ext cx="1418722" cy="338554"/>
            </a:xfrm>
            <a:prstGeom prst="rect">
              <a:avLst/>
            </a:prstGeom>
            <a:noFill/>
          </p:spPr>
          <p:txBody>
            <a:bodyPr wrap="none" rtlCol="0">
              <a:spAutoFit/>
            </a:bodyPr>
            <a:lstStyle/>
            <a:p>
              <a:r>
                <a:rPr lang="en-US" sz="1600" dirty="0" smtClean="0">
                  <a:solidFill>
                    <a:srgbClr val="0033CC"/>
                  </a:solidFill>
                </a:rPr>
                <a:t>Auger electron</a:t>
              </a:r>
              <a:endParaRPr lang="en-US" sz="1600" dirty="0">
                <a:solidFill>
                  <a:srgbClr val="0033CC"/>
                </a:solidFill>
              </a:endParaRPr>
            </a:p>
          </p:txBody>
        </p:sp>
        <p:sp>
          <p:nvSpPr>
            <p:cNvPr id="32" name="TextBox 31"/>
            <p:cNvSpPr txBox="1"/>
            <p:nvPr/>
          </p:nvSpPr>
          <p:spPr>
            <a:xfrm>
              <a:off x="5768160" y="4542890"/>
              <a:ext cx="1699440" cy="246221"/>
            </a:xfrm>
            <a:prstGeom prst="rect">
              <a:avLst/>
            </a:prstGeom>
            <a:solidFill>
              <a:schemeClr val="bg1"/>
            </a:solidFill>
          </p:spPr>
          <p:txBody>
            <a:bodyPr wrap="none" lIns="0" tIns="0" rIns="0" bIns="0" rtlCol="0">
              <a:spAutoFit/>
            </a:bodyPr>
            <a:lstStyle/>
            <a:p>
              <a:r>
                <a:rPr lang="en-US" sz="1600" dirty="0" smtClean="0">
                  <a:solidFill>
                    <a:srgbClr val="7030A0"/>
                  </a:solidFill>
                </a:rPr>
                <a:t>Electron energy (</a:t>
              </a:r>
              <a:r>
                <a:rPr lang="en-US" sz="1600" dirty="0" err="1" smtClean="0">
                  <a:solidFill>
                    <a:srgbClr val="7030A0"/>
                  </a:solidFill>
                </a:rPr>
                <a:t>eV</a:t>
              </a:r>
              <a:r>
                <a:rPr lang="en-US" sz="1600" dirty="0" smtClean="0">
                  <a:solidFill>
                    <a:srgbClr val="7030A0"/>
                  </a:solidFill>
                </a:rPr>
                <a:t>)</a:t>
              </a:r>
              <a:endParaRPr lang="en-US" sz="1600" dirty="0">
                <a:solidFill>
                  <a:srgbClr val="7030A0"/>
                </a:solidFill>
              </a:endParaRPr>
            </a:p>
          </p:txBody>
        </p:sp>
        <p:sp>
          <p:nvSpPr>
            <p:cNvPr id="33" name="Rectangle 32"/>
            <p:cNvSpPr/>
            <p:nvPr/>
          </p:nvSpPr>
          <p:spPr>
            <a:xfrm rot="16200000">
              <a:off x="3317676" y="3387924"/>
              <a:ext cx="1569423" cy="584775"/>
            </a:xfrm>
            <a:prstGeom prst="rect">
              <a:avLst/>
            </a:prstGeom>
          </p:spPr>
          <p:txBody>
            <a:bodyPr wrap="square">
              <a:spAutoFit/>
            </a:bodyPr>
            <a:lstStyle/>
            <a:p>
              <a:r>
                <a:rPr lang="en-US" sz="1600" dirty="0" smtClean="0">
                  <a:solidFill>
                    <a:srgbClr val="0033CC"/>
                  </a:solidFill>
                </a:rPr>
                <a:t>1-10 monolayer</a:t>
              </a:r>
            </a:p>
            <a:p>
              <a:r>
                <a:rPr lang="en-US" sz="1600" dirty="0" smtClean="0">
                  <a:solidFill>
                    <a:srgbClr val="0033CC"/>
                  </a:solidFill>
                </a:rPr>
                <a:t>sampling depth</a:t>
              </a:r>
              <a:endParaRPr lang="en-US" sz="1600" dirty="0">
                <a:solidFill>
                  <a:srgbClr val="0033CC"/>
                </a:solidFill>
              </a:endParaRPr>
            </a:p>
          </p:txBody>
        </p:sp>
        <p:sp>
          <p:nvSpPr>
            <p:cNvPr id="34" name="Left Brace 33"/>
            <p:cNvSpPr/>
            <p:nvPr/>
          </p:nvSpPr>
          <p:spPr>
            <a:xfrm>
              <a:off x="4343400" y="3124200"/>
              <a:ext cx="228600" cy="914400"/>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rgbClr val="C00000"/>
                </a:solidFill>
              </a:endParaRPr>
            </a:p>
          </p:txBody>
        </p:sp>
      </p:grpSp>
      <p:grpSp>
        <p:nvGrpSpPr>
          <p:cNvPr id="25" name="Group 24"/>
          <p:cNvGrpSpPr/>
          <p:nvPr/>
        </p:nvGrpSpPr>
        <p:grpSpPr>
          <a:xfrm>
            <a:off x="5067300" y="762000"/>
            <a:ext cx="4000500" cy="3505200"/>
            <a:chOff x="0" y="762000"/>
            <a:chExt cx="4000500" cy="3505200"/>
          </a:xfrm>
        </p:grpSpPr>
        <p:pic>
          <p:nvPicPr>
            <p:cNvPr id="13" name="Picture 12" descr="750px-Cu3NAES.JPG"/>
            <p:cNvPicPr>
              <a:picLocks noChangeAspect="1"/>
            </p:cNvPicPr>
            <p:nvPr/>
          </p:nvPicPr>
          <p:blipFill>
            <a:blip r:embed="rId3"/>
            <a:stretch>
              <a:fillRect/>
            </a:stretch>
          </p:blipFill>
          <p:spPr>
            <a:xfrm>
              <a:off x="0" y="1066800"/>
              <a:ext cx="4000500" cy="3200400"/>
            </a:xfrm>
            <a:prstGeom prst="rect">
              <a:avLst/>
            </a:prstGeom>
          </p:spPr>
        </p:pic>
        <p:sp>
          <p:nvSpPr>
            <p:cNvPr id="14" name="Rectangle 13"/>
            <p:cNvSpPr/>
            <p:nvPr/>
          </p:nvSpPr>
          <p:spPr>
            <a:xfrm>
              <a:off x="0" y="762000"/>
              <a:ext cx="3890168" cy="584775"/>
            </a:xfrm>
            <a:prstGeom prst="rect">
              <a:avLst/>
            </a:prstGeom>
          </p:spPr>
          <p:txBody>
            <a:bodyPr wrap="none">
              <a:spAutoFit/>
            </a:bodyPr>
            <a:lstStyle/>
            <a:p>
              <a:r>
                <a:rPr lang="en-US" dirty="0" smtClean="0">
                  <a:solidFill>
                    <a:srgbClr val="C00000"/>
                  </a:solidFill>
                </a:rPr>
                <a:t>Auger spectrum of a copper nitride film</a:t>
              </a:r>
            </a:p>
            <a:p>
              <a:r>
                <a:rPr lang="en-US" sz="1400" dirty="0" smtClean="0">
                  <a:solidFill>
                    <a:srgbClr val="C00000"/>
                  </a:solidFill>
                </a:rPr>
                <a:t>(weak signal, need derivative to show the peaks)</a:t>
              </a:r>
              <a:endParaRPr lang="en-US" sz="1400" dirty="0">
                <a:solidFill>
                  <a:srgbClr val="C00000"/>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09800" y="112693"/>
            <a:ext cx="5410200" cy="523220"/>
          </a:xfrm>
          <a:prstGeom prst="rect">
            <a:avLst/>
          </a:prstGeom>
        </p:spPr>
        <p:txBody>
          <a:bodyPr wrap="square">
            <a:spAutoFit/>
          </a:bodyPr>
          <a:lstStyle/>
          <a:p>
            <a:pPr algn="ctr"/>
            <a:r>
              <a:rPr lang="en-US" sz="2800" dirty="0" smtClean="0">
                <a:solidFill>
                  <a:srgbClr val="0033CC"/>
                </a:solidFill>
              </a:rPr>
              <a:t>Scanning Auger Microscope (SAM)</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Rectangle 10"/>
          <p:cNvSpPr/>
          <p:nvPr/>
        </p:nvSpPr>
        <p:spPr>
          <a:xfrm>
            <a:off x="304800" y="4596586"/>
            <a:ext cx="8610600" cy="1908215"/>
          </a:xfrm>
          <a:prstGeom prst="rect">
            <a:avLst/>
          </a:prstGeom>
        </p:spPr>
        <p:txBody>
          <a:bodyPr wrap="square">
            <a:spAutoFit/>
          </a:bodyPr>
          <a:lstStyle/>
          <a:p>
            <a:pPr marL="168275" indent="-168275">
              <a:spcAft>
                <a:spcPts val="600"/>
              </a:spcAft>
              <a:buFont typeface="Arial" pitchFamily="34" charset="0"/>
              <a:buChar char="•"/>
            </a:pPr>
            <a:r>
              <a:rPr lang="en-US" dirty="0" smtClean="0">
                <a:solidFill>
                  <a:srgbClr val="0033CC"/>
                </a:solidFill>
              </a:rPr>
              <a:t>Scanning Auger Microscope (SAM) is a type of AES, but with focused electron beam to give high resolution spatial information of element distribution.</a:t>
            </a:r>
          </a:p>
          <a:p>
            <a:pPr marL="168275" indent="-168275">
              <a:spcAft>
                <a:spcPts val="600"/>
              </a:spcAft>
              <a:buFont typeface="Arial" pitchFamily="34" charset="0"/>
              <a:buChar char="•"/>
            </a:pPr>
            <a:r>
              <a:rPr lang="en-US" dirty="0" smtClean="0">
                <a:solidFill>
                  <a:srgbClr val="0033CC"/>
                </a:solidFill>
              </a:rPr>
              <a:t>However, unlike EDX, common SEM has no SAM, perhaps due to the ultrahigh vacuum needed for SAM and/or the quite different detection technique (not only the current like SE and BSE detector, but also its kinetic energy needs to be quantified).</a:t>
            </a:r>
          </a:p>
          <a:p>
            <a:pPr marL="168275" indent="-168275">
              <a:spcAft>
                <a:spcPts val="600"/>
              </a:spcAft>
              <a:buFont typeface="Arial" pitchFamily="34" charset="0"/>
              <a:buChar char="•"/>
            </a:pPr>
            <a:r>
              <a:rPr lang="en-US" dirty="0" smtClean="0">
                <a:solidFill>
                  <a:srgbClr val="0033CC"/>
                </a:solidFill>
              </a:rPr>
              <a:t>On the other hand, dedicated SAM tool is installed with SE/BSE detector for SEM image.</a:t>
            </a:r>
          </a:p>
        </p:txBody>
      </p:sp>
      <p:grpSp>
        <p:nvGrpSpPr>
          <p:cNvPr id="21" name="Group 20"/>
          <p:cNvGrpSpPr/>
          <p:nvPr/>
        </p:nvGrpSpPr>
        <p:grpSpPr>
          <a:xfrm>
            <a:off x="228600" y="926068"/>
            <a:ext cx="8686800" cy="3522583"/>
            <a:chOff x="228600" y="926068"/>
            <a:chExt cx="8686800" cy="3522583"/>
          </a:xfrm>
        </p:grpSpPr>
        <p:sp>
          <p:nvSpPr>
            <p:cNvPr id="12" name="Rectangle 11"/>
            <p:cNvSpPr/>
            <p:nvPr/>
          </p:nvSpPr>
          <p:spPr>
            <a:xfrm>
              <a:off x="228600" y="926068"/>
              <a:ext cx="8686800" cy="369332"/>
            </a:xfrm>
            <a:prstGeom prst="rect">
              <a:avLst/>
            </a:prstGeom>
          </p:spPr>
          <p:txBody>
            <a:bodyPr wrap="square">
              <a:spAutoFit/>
            </a:bodyPr>
            <a:lstStyle/>
            <a:p>
              <a:r>
                <a:rPr lang="en-US" dirty="0" smtClean="0">
                  <a:solidFill>
                    <a:srgbClr val="0033CC"/>
                  </a:solidFill>
                </a:rPr>
                <a:t>Uses energy dispersive electron detector to map elements with ~100 nm spatial resolution.</a:t>
              </a:r>
              <a:endParaRPr lang="en-US" dirty="0">
                <a:solidFill>
                  <a:srgbClr val="0033CC"/>
                </a:solidFill>
              </a:endParaRPr>
            </a:p>
          </p:txBody>
        </p:sp>
        <p:grpSp>
          <p:nvGrpSpPr>
            <p:cNvPr id="17" name="Group 16"/>
            <p:cNvGrpSpPr/>
            <p:nvPr/>
          </p:nvGrpSpPr>
          <p:grpSpPr>
            <a:xfrm>
              <a:off x="444500" y="1319986"/>
              <a:ext cx="8166100" cy="3128665"/>
              <a:chOff x="444500" y="1319986"/>
              <a:chExt cx="8166100" cy="3128665"/>
            </a:xfrm>
          </p:grpSpPr>
          <p:pic>
            <p:nvPicPr>
              <p:cNvPr id="51202" name="Picture 2"/>
              <p:cNvPicPr>
                <a:picLocks noChangeAspect="1" noChangeArrowheads="1"/>
              </p:cNvPicPr>
              <p:nvPr/>
            </p:nvPicPr>
            <p:blipFill>
              <a:blip r:embed="rId2"/>
              <a:srcRect/>
              <a:stretch>
                <a:fillRect/>
              </a:stretch>
            </p:blipFill>
            <p:spPr bwMode="auto">
              <a:xfrm>
                <a:off x="658813" y="1319986"/>
                <a:ext cx="7951787" cy="2590800"/>
              </a:xfrm>
              <a:prstGeom prst="rect">
                <a:avLst/>
              </a:prstGeom>
              <a:noFill/>
              <a:ln w="9525">
                <a:noFill/>
                <a:miter lim="800000"/>
                <a:headEnd/>
                <a:tailEnd/>
              </a:ln>
            </p:spPr>
          </p:pic>
          <p:sp>
            <p:nvSpPr>
              <p:cNvPr id="8" name="Rectangle 7"/>
              <p:cNvSpPr/>
              <p:nvPr/>
            </p:nvSpPr>
            <p:spPr>
              <a:xfrm>
                <a:off x="444500" y="3986986"/>
                <a:ext cx="3009478" cy="461665"/>
              </a:xfrm>
              <a:prstGeom prst="rect">
                <a:avLst/>
              </a:prstGeom>
            </p:spPr>
            <p:txBody>
              <a:bodyPr wrap="none">
                <a:spAutoFit/>
              </a:bodyPr>
              <a:lstStyle/>
              <a:p>
                <a:r>
                  <a:rPr lang="en-US" sz="2400" dirty="0" smtClean="0">
                    <a:solidFill>
                      <a:srgbClr val="C00000"/>
                    </a:solidFill>
                  </a:rPr>
                  <a:t>SEM for nano-contacts</a:t>
                </a:r>
                <a:endParaRPr lang="en-US" sz="2400" dirty="0">
                  <a:solidFill>
                    <a:srgbClr val="C00000"/>
                  </a:solidFill>
                </a:endParaRPr>
              </a:p>
            </p:txBody>
          </p:sp>
          <p:sp>
            <p:nvSpPr>
              <p:cNvPr id="9" name="Rectangle 8"/>
              <p:cNvSpPr/>
              <p:nvPr/>
            </p:nvSpPr>
            <p:spPr>
              <a:xfrm>
                <a:off x="4112098" y="3986986"/>
                <a:ext cx="1133002" cy="461665"/>
              </a:xfrm>
              <a:prstGeom prst="rect">
                <a:avLst/>
              </a:prstGeom>
            </p:spPr>
            <p:txBody>
              <a:bodyPr wrap="none">
                <a:spAutoFit/>
              </a:bodyPr>
              <a:lstStyle/>
              <a:p>
                <a:r>
                  <a:rPr lang="en-US" sz="2400" dirty="0" smtClean="0">
                    <a:solidFill>
                      <a:srgbClr val="C00000"/>
                    </a:solidFill>
                  </a:rPr>
                  <a:t>SAM-W</a:t>
                </a:r>
                <a:endParaRPr lang="en-US" sz="2400" dirty="0">
                  <a:solidFill>
                    <a:srgbClr val="C00000"/>
                  </a:solidFill>
                </a:endParaRPr>
              </a:p>
            </p:txBody>
          </p:sp>
          <p:sp>
            <p:nvSpPr>
              <p:cNvPr id="10" name="Rectangle 9"/>
              <p:cNvSpPr/>
              <p:nvPr/>
            </p:nvSpPr>
            <p:spPr>
              <a:xfrm>
                <a:off x="6616700" y="3986986"/>
                <a:ext cx="1070486" cy="461665"/>
              </a:xfrm>
              <a:prstGeom prst="rect">
                <a:avLst/>
              </a:prstGeom>
            </p:spPr>
            <p:txBody>
              <a:bodyPr wrap="none">
                <a:spAutoFit/>
              </a:bodyPr>
              <a:lstStyle/>
              <a:p>
                <a:r>
                  <a:rPr lang="en-US" sz="2400" dirty="0" smtClean="0">
                    <a:solidFill>
                      <a:srgbClr val="C00000"/>
                    </a:solidFill>
                  </a:rPr>
                  <a:t>SAM-Si</a:t>
                </a:r>
                <a:endParaRPr lang="en-US" sz="2400" dirty="0">
                  <a:solidFill>
                    <a:srgbClr val="C00000"/>
                  </a:solidFill>
                </a:endParaRPr>
              </a:p>
            </p:txBody>
          </p:sp>
          <p:cxnSp>
            <p:nvCxnSpPr>
              <p:cNvPr id="14" name="Straight Arrow Connector 13"/>
              <p:cNvCxnSpPr/>
              <p:nvPr/>
            </p:nvCxnSpPr>
            <p:spPr>
              <a:xfrm>
                <a:off x="838200" y="1828800"/>
                <a:ext cx="228600" cy="1524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219200" y="2057400"/>
                <a:ext cx="228600" cy="152400"/>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980000">
                <a:off x="649438" y="2028273"/>
                <a:ext cx="841897" cy="369332"/>
              </a:xfrm>
              <a:prstGeom prst="rect">
                <a:avLst/>
              </a:prstGeom>
              <a:noFill/>
            </p:spPr>
            <p:txBody>
              <a:bodyPr wrap="none" rtlCol="0">
                <a:spAutoFit/>
              </a:bodyPr>
              <a:lstStyle/>
              <a:p>
                <a:r>
                  <a:rPr lang="en-US" dirty="0" smtClean="0"/>
                  <a:t>200nm</a:t>
                </a:r>
                <a:endParaRPr lang="en-US" dirty="0"/>
              </a:p>
            </p:txBody>
          </p:sp>
        </p:grpSp>
      </p:grpSp>
      <p:sp>
        <p:nvSpPr>
          <p:cNvPr id="18" name="Rectangle 17"/>
          <p:cNvSpPr/>
          <p:nvPr/>
        </p:nvSpPr>
        <p:spPr>
          <a:xfrm>
            <a:off x="5257800" y="6581001"/>
            <a:ext cx="3886200" cy="276999"/>
          </a:xfrm>
          <a:prstGeom prst="rect">
            <a:avLst/>
          </a:prstGeom>
        </p:spPr>
        <p:txBody>
          <a:bodyPr wrap="square">
            <a:spAutoFit/>
          </a:bodyPr>
          <a:lstStyle/>
          <a:p>
            <a:r>
              <a:rPr lang="en-US" sz="1200" dirty="0" smtClean="0"/>
              <a:t>http://en.wikipedia.org/wiki/Auger_electron_spectroscopy</a:t>
            </a:r>
            <a:endParaRPr lang="en-US" sz="1200" dirty="0"/>
          </a:p>
        </p:txBody>
      </p:sp>
      <p:sp>
        <p:nvSpPr>
          <p:cNvPr id="19" name="Rectangle 18"/>
          <p:cNvSpPr/>
          <p:nvPr/>
        </p:nvSpPr>
        <p:spPr>
          <a:xfrm>
            <a:off x="1524000" y="6581001"/>
            <a:ext cx="2899576" cy="276999"/>
          </a:xfrm>
          <a:prstGeom prst="rect">
            <a:avLst/>
          </a:prstGeom>
        </p:spPr>
        <p:txBody>
          <a:bodyPr wrap="none">
            <a:spAutoFit/>
          </a:bodyPr>
          <a:lstStyle/>
          <a:p>
            <a:r>
              <a:rPr lang="en-US" sz="1200" dirty="0" smtClean="0"/>
              <a:t>http://www.uwo.ca/ssw/services/sam.html</a:t>
            </a:r>
            <a:endParaRPr lang="en-US" sz="1200" dirty="0"/>
          </a:p>
        </p:txBody>
      </p:sp>
      <p:sp>
        <p:nvSpPr>
          <p:cNvPr id="20" name="Slide Number Placeholder 19"/>
          <p:cNvSpPr>
            <a:spLocks noGrp="1"/>
          </p:cNvSpPr>
          <p:nvPr>
            <p:ph type="sldNum" sz="quarter" idx="12"/>
          </p:nvPr>
        </p:nvSpPr>
        <p:spPr/>
        <p:txBody>
          <a:bodyPr/>
          <a:lstStyle/>
          <a:p>
            <a:fld id="{B6F15528-21DE-4FAA-801E-634DDDAF4B2B}" type="slidenum">
              <a:rPr lang="en-US" smtClean="0"/>
              <a:pPr/>
              <a:t>12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C00000"/>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13</a:t>
            </a:fld>
            <a:endParaRPr lang="en-US"/>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srcRect/>
          <a:stretch>
            <a:fillRect/>
          </a:stretch>
        </p:blipFill>
        <p:spPr bwMode="auto">
          <a:xfrm>
            <a:off x="685801" y="1066800"/>
            <a:ext cx="3352800" cy="3423139"/>
          </a:xfrm>
          <a:prstGeom prst="rect">
            <a:avLst/>
          </a:prstGeom>
          <a:noFill/>
          <a:ln w="9525">
            <a:noFill/>
            <a:miter lim="800000"/>
            <a:headEnd/>
            <a:tailEnd/>
          </a:ln>
        </p:spPr>
      </p:pic>
      <p:sp>
        <p:nvSpPr>
          <p:cNvPr id="6" name="TextBox 5"/>
          <p:cNvSpPr txBox="1"/>
          <p:nvPr/>
        </p:nvSpPr>
        <p:spPr>
          <a:xfrm>
            <a:off x="2514600" y="0"/>
            <a:ext cx="4765535" cy="523220"/>
          </a:xfrm>
          <a:prstGeom prst="rect">
            <a:avLst/>
          </a:prstGeom>
          <a:noFill/>
        </p:spPr>
        <p:txBody>
          <a:bodyPr wrap="none" rtlCol="0">
            <a:spAutoFit/>
          </a:bodyPr>
          <a:lstStyle/>
          <a:p>
            <a:r>
              <a:rPr lang="en-US" sz="2800" dirty="0" smtClean="0">
                <a:solidFill>
                  <a:srgbClr val="0033CC"/>
                </a:solidFill>
              </a:rPr>
              <a:t>Forward/back scattering events</a:t>
            </a:r>
            <a:endParaRPr lang="en-US" sz="2800" dirty="0">
              <a:solidFill>
                <a:srgbClr val="0033CC"/>
              </a:solidFill>
            </a:endParaRPr>
          </a:p>
        </p:txBody>
      </p:sp>
      <p:cxnSp>
        <p:nvCxnSpPr>
          <p:cNvPr id="7" name="Straight Connector 6"/>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2057400" y="609600"/>
            <a:ext cx="5493812" cy="369332"/>
          </a:xfrm>
          <a:prstGeom prst="rect">
            <a:avLst/>
          </a:prstGeom>
          <a:noFill/>
        </p:spPr>
        <p:txBody>
          <a:bodyPr wrap="none" rtlCol="0">
            <a:spAutoFit/>
          </a:bodyPr>
          <a:lstStyle/>
          <a:p>
            <a:r>
              <a:rPr lang="en-US" dirty="0" smtClean="0">
                <a:solidFill>
                  <a:srgbClr val="0033CC"/>
                </a:solidFill>
                <a:latin typeface="Arial" pitchFamily="34" charset="0"/>
                <a:cs typeface="Arial" pitchFamily="34" charset="0"/>
              </a:rPr>
              <a:t>Scattering: spreading of the beam, lost of resolution</a:t>
            </a:r>
            <a:endParaRPr lang="en-US" dirty="0">
              <a:solidFill>
                <a:srgbClr val="0033CC"/>
              </a:solidFill>
              <a:latin typeface="Arial" pitchFamily="34" charset="0"/>
              <a:cs typeface="Arial" pitchFamily="34" charset="0"/>
            </a:endParaRPr>
          </a:p>
        </p:txBody>
      </p:sp>
      <p:sp>
        <p:nvSpPr>
          <p:cNvPr id="9" name="TextBox 8"/>
          <p:cNvSpPr txBox="1"/>
          <p:nvPr/>
        </p:nvSpPr>
        <p:spPr>
          <a:xfrm>
            <a:off x="609600" y="4572000"/>
            <a:ext cx="3356560" cy="1477328"/>
          </a:xfrm>
          <a:prstGeom prst="rect">
            <a:avLst/>
          </a:prstGeom>
          <a:noFill/>
        </p:spPr>
        <p:txBody>
          <a:bodyPr wrap="none" rtlCol="0">
            <a:spAutoFit/>
          </a:bodyPr>
          <a:lstStyle/>
          <a:p>
            <a:r>
              <a:rPr lang="en-US" dirty="0" smtClean="0">
                <a:solidFill>
                  <a:srgbClr val="C00000"/>
                </a:solidFill>
              </a:rPr>
              <a:t>Properties:</a:t>
            </a:r>
          </a:p>
          <a:p>
            <a:r>
              <a:rPr lang="en-US" dirty="0" smtClean="0">
                <a:solidFill>
                  <a:srgbClr val="0033CC"/>
                </a:solidFill>
              </a:rPr>
              <a:t>Very often</a:t>
            </a:r>
          </a:p>
          <a:p>
            <a:r>
              <a:rPr lang="en-US" dirty="0" smtClean="0">
                <a:solidFill>
                  <a:srgbClr val="0033CC"/>
                </a:solidFill>
              </a:rPr>
              <a:t>Small angle</a:t>
            </a:r>
          </a:p>
          <a:p>
            <a:r>
              <a:rPr lang="en-US" dirty="0" smtClean="0">
                <a:solidFill>
                  <a:srgbClr val="0033CC"/>
                </a:solidFill>
              </a:rPr>
              <a:t>Very inelastic (i.e. lose energy)</a:t>
            </a:r>
          </a:p>
          <a:p>
            <a:r>
              <a:rPr lang="en-US" dirty="0" smtClean="0">
                <a:solidFill>
                  <a:srgbClr val="0033CC"/>
                </a:solidFill>
              </a:rPr>
              <a:t>Generation of SE with low energy.</a:t>
            </a:r>
          </a:p>
        </p:txBody>
      </p:sp>
      <p:pic>
        <p:nvPicPr>
          <p:cNvPr id="16386" name="Picture 2"/>
          <p:cNvPicPr>
            <a:picLocks noChangeAspect="1" noChangeArrowheads="1"/>
          </p:cNvPicPr>
          <p:nvPr/>
        </p:nvPicPr>
        <p:blipFill>
          <a:blip r:embed="rId4"/>
          <a:srcRect/>
          <a:stretch>
            <a:fillRect/>
          </a:stretch>
        </p:blipFill>
        <p:spPr bwMode="auto">
          <a:xfrm>
            <a:off x="4900353" y="1066800"/>
            <a:ext cx="3253047" cy="3344254"/>
          </a:xfrm>
          <a:prstGeom prst="rect">
            <a:avLst/>
          </a:prstGeom>
          <a:noFill/>
          <a:ln w="9525">
            <a:noFill/>
            <a:miter lim="800000"/>
            <a:headEnd/>
            <a:tailEnd/>
          </a:ln>
        </p:spPr>
      </p:pic>
      <p:sp>
        <p:nvSpPr>
          <p:cNvPr id="12" name="TextBox 11"/>
          <p:cNvSpPr txBox="1"/>
          <p:nvPr/>
        </p:nvSpPr>
        <p:spPr>
          <a:xfrm>
            <a:off x="4419600" y="4572000"/>
            <a:ext cx="4572000" cy="1477328"/>
          </a:xfrm>
          <a:prstGeom prst="rect">
            <a:avLst/>
          </a:prstGeom>
          <a:noFill/>
        </p:spPr>
        <p:txBody>
          <a:bodyPr wrap="square" rtlCol="0">
            <a:spAutoFit/>
          </a:bodyPr>
          <a:lstStyle/>
          <a:p>
            <a:r>
              <a:rPr lang="en-US" dirty="0" smtClean="0">
                <a:solidFill>
                  <a:srgbClr val="C00000"/>
                </a:solidFill>
              </a:rPr>
              <a:t>Properties:</a:t>
            </a:r>
          </a:p>
          <a:p>
            <a:r>
              <a:rPr lang="en-US" dirty="0" smtClean="0">
                <a:solidFill>
                  <a:srgbClr val="0033CC"/>
                </a:solidFill>
              </a:rPr>
              <a:t>Occasionally (collision with nucleus)</a:t>
            </a:r>
          </a:p>
          <a:p>
            <a:r>
              <a:rPr lang="en-US" dirty="0" smtClean="0">
                <a:solidFill>
                  <a:srgbClr val="0033CC"/>
                </a:solidFill>
              </a:rPr>
              <a:t>Large angles, thus mainly elastic</a:t>
            </a:r>
          </a:p>
          <a:p>
            <a:r>
              <a:rPr lang="en-US" dirty="0" smtClean="0">
                <a:solidFill>
                  <a:srgbClr val="0033CC"/>
                </a:solidFill>
              </a:rPr>
              <a:t>High energy, same range as primary electrons.</a:t>
            </a:r>
          </a:p>
          <a:p>
            <a:r>
              <a:rPr lang="en-US" dirty="0" smtClean="0">
                <a:solidFill>
                  <a:srgbClr val="0033CC"/>
                </a:solidFill>
              </a:rPr>
              <a:t>Large travel length, cause proximity effect.</a:t>
            </a:r>
            <a:endParaRPr lang="en-US" dirty="0">
              <a:solidFill>
                <a:srgbClr val="0033CC"/>
              </a:solidFill>
            </a:endParaRPr>
          </a:p>
        </p:txBody>
      </p:sp>
      <p:sp>
        <p:nvSpPr>
          <p:cNvPr id="13" name="TextBox 12"/>
          <p:cNvSpPr txBox="1"/>
          <p:nvPr/>
        </p:nvSpPr>
        <p:spPr>
          <a:xfrm>
            <a:off x="838200" y="4126468"/>
            <a:ext cx="1936941" cy="369332"/>
          </a:xfrm>
          <a:prstGeom prst="rect">
            <a:avLst/>
          </a:prstGeom>
          <a:noFill/>
        </p:spPr>
        <p:txBody>
          <a:bodyPr wrap="none" rtlCol="0">
            <a:spAutoFit/>
          </a:bodyPr>
          <a:lstStyle/>
          <a:p>
            <a:r>
              <a:rPr lang="en-US" dirty="0" smtClean="0"/>
              <a:t>Forward scattering</a:t>
            </a:r>
            <a:endParaRPr lang="en-US" dirty="0"/>
          </a:p>
        </p:txBody>
      </p:sp>
      <p:sp>
        <p:nvSpPr>
          <p:cNvPr id="14" name="TextBox 13"/>
          <p:cNvSpPr txBox="1"/>
          <p:nvPr/>
        </p:nvSpPr>
        <p:spPr>
          <a:xfrm>
            <a:off x="5108881" y="4038600"/>
            <a:ext cx="1596719" cy="369332"/>
          </a:xfrm>
          <a:prstGeom prst="rect">
            <a:avLst/>
          </a:prstGeom>
          <a:noFill/>
        </p:spPr>
        <p:txBody>
          <a:bodyPr wrap="none" rtlCol="0">
            <a:spAutoFit/>
          </a:bodyPr>
          <a:lstStyle/>
          <a:p>
            <a:r>
              <a:rPr lang="en-US" dirty="0" smtClean="0"/>
              <a:t>Back scattering</a:t>
            </a:r>
            <a:endParaRPr lang="en-US" dirty="0"/>
          </a:p>
        </p:txBody>
      </p:sp>
      <p:sp>
        <p:nvSpPr>
          <p:cNvPr id="15" name="TextBox 14"/>
          <p:cNvSpPr txBox="1"/>
          <p:nvPr/>
        </p:nvSpPr>
        <p:spPr>
          <a:xfrm>
            <a:off x="228600" y="6059269"/>
            <a:ext cx="8534400" cy="646331"/>
          </a:xfrm>
          <a:prstGeom prst="rect">
            <a:avLst/>
          </a:prstGeom>
          <a:noFill/>
        </p:spPr>
        <p:txBody>
          <a:bodyPr wrap="square" rtlCol="0">
            <a:spAutoFit/>
          </a:bodyPr>
          <a:lstStyle/>
          <a:p>
            <a:r>
              <a:rPr lang="en-US" dirty="0" smtClean="0">
                <a:solidFill>
                  <a:srgbClr val="C00000"/>
                </a:solidFill>
              </a:rPr>
              <a:t>SE with few </a:t>
            </a:r>
            <a:r>
              <a:rPr lang="en-US" dirty="0" err="1" smtClean="0">
                <a:solidFill>
                  <a:srgbClr val="C00000"/>
                </a:solidFill>
              </a:rPr>
              <a:t>eV</a:t>
            </a:r>
            <a:r>
              <a:rPr lang="en-US" dirty="0" smtClean="0">
                <a:solidFill>
                  <a:srgbClr val="C00000"/>
                </a:solidFill>
              </a:rPr>
              <a:t> are responsible for most resist exposure. Such SE diffuses laterally few nm.</a:t>
            </a:r>
          </a:p>
          <a:p>
            <a:r>
              <a:rPr lang="en-US" dirty="0" smtClean="0">
                <a:solidFill>
                  <a:srgbClr val="C00000"/>
                </a:solidFill>
              </a:rPr>
              <a:t>Backscattering is responsible for resist exposure far from incidence (proximity effect).</a:t>
            </a:r>
            <a:endParaRPr lang="en-US" dirty="0">
              <a:solidFill>
                <a:srgbClr val="C00000"/>
              </a:solidFill>
            </a:endParaRPr>
          </a:p>
        </p:txBody>
      </p:sp>
      <p:sp>
        <p:nvSpPr>
          <p:cNvPr id="16" name="TextBox 15"/>
          <p:cNvSpPr txBox="1"/>
          <p:nvPr/>
        </p:nvSpPr>
        <p:spPr>
          <a:xfrm>
            <a:off x="2895600" y="2362200"/>
            <a:ext cx="1070871" cy="923330"/>
          </a:xfrm>
          <a:prstGeom prst="rect">
            <a:avLst/>
          </a:prstGeom>
          <a:noFill/>
        </p:spPr>
        <p:txBody>
          <a:bodyPr wrap="none" rtlCol="0">
            <a:spAutoFit/>
          </a:bodyPr>
          <a:lstStyle/>
          <a:p>
            <a:r>
              <a:rPr lang="en-US" dirty="0" smtClean="0"/>
              <a:t>Resist</a:t>
            </a:r>
          </a:p>
          <a:p>
            <a:endParaRPr lang="en-US" dirty="0" smtClean="0"/>
          </a:p>
          <a:p>
            <a:r>
              <a:rPr lang="en-US" dirty="0" smtClean="0"/>
              <a:t>Substrate</a:t>
            </a:r>
            <a:endParaRPr lang="en-US"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14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down)">
                                      <p:cBhvr>
                                        <p:cTn id="10"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4114800" y="3733800"/>
            <a:ext cx="4800600" cy="2819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1219200" y="76200"/>
            <a:ext cx="6954340" cy="523220"/>
          </a:xfrm>
          <a:prstGeom prst="rect">
            <a:avLst/>
          </a:prstGeom>
          <a:solidFill>
            <a:schemeClr val="bg1"/>
          </a:solidFill>
        </p:spPr>
        <p:txBody>
          <a:bodyPr wrap="none" rtlCol="0">
            <a:spAutoFit/>
          </a:bodyPr>
          <a:lstStyle/>
          <a:p>
            <a:r>
              <a:rPr lang="en-US" sz="2800" dirty="0" smtClean="0">
                <a:solidFill>
                  <a:srgbClr val="0033CC"/>
                </a:solidFill>
              </a:rPr>
              <a:t>Monte-Carlo simulations of electron trajectory</a:t>
            </a:r>
            <a:endParaRPr lang="en-US" sz="2800" dirty="0">
              <a:solidFill>
                <a:srgbClr val="0033CC"/>
              </a:solidFill>
            </a:endParaRPr>
          </a:p>
        </p:txBody>
      </p:sp>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4038600" y="5276671"/>
            <a:ext cx="5029200" cy="1200329"/>
          </a:xfrm>
          <a:prstGeom prst="rect">
            <a:avLst/>
          </a:prstGeom>
          <a:solidFill>
            <a:schemeClr val="bg1"/>
          </a:solidFill>
        </p:spPr>
        <p:txBody>
          <a:bodyPr wrap="square" rtlCol="0">
            <a:spAutoFit/>
          </a:bodyPr>
          <a:lstStyle/>
          <a:p>
            <a:r>
              <a:rPr lang="en-US" dirty="0" smtClean="0">
                <a:solidFill>
                  <a:srgbClr val="0033CC"/>
                </a:solidFill>
              </a:rPr>
              <a:t>Number of backscattered electrons is not dependent on energy, but its spatial distribution is.</a:t>
            </a:r>
          </a:p>
          <a:p>
            <a:r>
              <a:rPr lang="en-US" dirty="0" smtClean="0">
                <a:solidFill>
                  <a:srgbClr val="0033CC"/>
                </a:solidFill>
              </a:rPr>
              <a:t>Proximity effects are “diluted” (spread over larger area) at high energies.</a:t>
            </a:r>
            <a:endParaRPr lang="en-US" dirty="0">
              <a:solidFill>
                <a:srgbClr val="0033CC"/>
              </a:solidFill>
            </a:endParaRPr>
          </a:p>
        </p:txBody>
      </p:sp>
      <p:grpSp>
        <p:nvGrpSpPr>
          <p:cNvPr id="19" name="Group 18"/>
          <p:cNvGrpSpPr/>
          <p:nvPr/>
        </p:nvGrpSpPr>
        <p:grpSpPr>
          <a:xfrm>
            <a:off x="106680" y="3276600"/>
            <a:ext cx="8961120" cy="1861899"/>
            <a:chOff x="76200" y="3429000"/>
            <a:chExt cx="8961120" cy="1861899"/>
          </a:xfrm>
        </p:grpSpPr>
        <p:sp>
          <p:nvSpPr>
            <p:cNvPr id="7" name="Text Box 3"/>
            <p:cNvSpPr txBox="1">
              <a:spLocks noChangeArrowheads="1"/>
            </p:cNvSpPr>
            <p:nvPr/>
          </p:nvSpPr>
          <p:spPr bwMode="auto">
            <a:xfrm>
              <a:off x="76200" y="3429000"/>
              <a:ext cx="8686800" cy="338554"/>
            </a:xfrm>
            <a:prstGeom prst="rect">
              <a:avLst/>
            </a:prstGeom>
            <a:solidFill>
              <a:schemeClr val="bg1"/>
            </a:solidFill>
            <a:ln w="9525">
              <a:noFill/>
              <a:miter lim="800000"/>
              <a:headEnd/>
              <a:tailEnd/>
            </a:ln>
          </p:spPr>
          <p:txBody>
            <a:bodyPr wrap="square">
              <a:spAutoFit/>
            </a:bodyPr>
            <a:lstStyle/>
            <a:p>
              <a:pPr>
                <a:spcBef>
                  <a:spcPct val="50000"/>
                </a:spcBef>
              </a:pPr>
              <a:r>
                <a:rPr lang="en-US" sz="1600" dirty="0" smtClean="0">
                  <a:solidFill>
                    <a:srgbClr val="C00000"/>
                  </a:solidFill>
                </a:rPr>
                <a:t>Scattering probability </a:t>
              </a:r>
              <a:r>
                <a:rPr lang="en-US" sz="1600" dirty="0">
                  <a:solidFill>
                    <a:srgbClr val="C00000"/>
                  </a:solidFill>
                </a:rPr>
                <a:t>varies </a:t>
              </a:r>
              <a:r>
                <a:rPr lang="en-US" sz="1600" dirty="0" smtClean="0">
                  <a:solidFill>
                    <a:srgbClr val="C00000"/>
                  </a:solidFill>
                </a:rPr>
                <a:t>as </a:t>
              </a:r>
              <a:r>
                <a:rPr lang="en-US" sz="1600" dirty="0">
                  <a:solidFill>
                    <a:srgbClr val="C00000"/>
                  </a:solidFill>
                </a:rPr>
                <a:t>square of </a:t>
              </a:r>
              <a:r>
                <a:rPr lang="en-US" sz="1600" dirty="0" smtClean="0">
                  <a:solidFill>
                    <a:srgbClr val="C00000"/>
                  </a:solidFill>
                </a:rPr>
                <a:t>atomic </a:t>
              </a:r>
              <a:r>
                <a:rPr lang="en-US" sz="1600" dirty="0">
                  <a:solidFill>
                    <a:srgbClr val="C00000"/>
                  </a:solidFill>
                </a:rPr>
                <a:t>number </a:t>
              </a:r>
              <a:r>
                <a:rPr lang="en-US" sz="1600" dirty="0" smtClean="0">
                  <a:solidFill>
                    <a:srgbClr val="C00000"/>
                  </a:solidFill>
                </a:rPr>
                <a:t>Z, and </a:t>
              </a:r>
              <a:r>
                <a:rPr lang="en-US" sz="1600" dirty="0">
                  <a:solidFill>
                    <a:srgbClr val="C00000"/>
                  </a:solidFill>
                </a:rPr>
                <a:t>inversely as the incident kinetic energy.</a:t>
              </a:r>
            </a:p>
          </p:txBody>
        </p:sp>
        <p:grpSp>
          <p:nvGrpSpPr>
            <p:cNvPr id="16" name="Group 15"/>
            <p:cNvGrpSpPr>
              <a:grpSpLocks noChangeAspect="1"/>
            </p:cNvGrpSpPr>
            <p:nvPr/>
          </p:nvGrpSpPr>
          <p:grpSpPr>
            <a:xfrm>
              <a:off x="6019800" y="3780471"/>
              <a:ext cx="3017520" cy="1510428"/>
              <a:chOff x="6400800" y="3780472"/>
              <a:chExt cx="2514600" cy="1258690"/>
            </a:xfrm>
          </p:grpSpPr>
          <p:sp>
            <p:nvSpPr>
              <p:cNvPr id="10" name="Rectangle 9"/>
              <p:cNvSpPr>
                <a:spLocks noChangeArrowheads="1"/>
              </p:cNvSpPr>
              <p:nvPr/>
            </p:nvSpPr>
            <p:spPr bwMode="auto">
              <a:xfrm>
                <a:off x="6400800" y="3780472"/>
                <a:ext cx="2514600" cy="9906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11" name="Freeform 10"/>
              <p:cNvSpPr>
                <a:spLocks/>
              </p:cNvSpPr>
              <p:nvPr/>
            </p:nvSpPr>
            <p:spPr bwMode="auto">
              <a:xfrm>
                <a:off x="6705600" y="3780472"/>
                <a:ext cx="647700" cy="731838"/>
              </a:xfrm>
              <a:custGeom>
                <a:avLst/>
                <a:gdLst>
                  <a:gd name="T0" fmla="*/ 131 w 408"/>
                  <a:gd name="T1" fmla="*/ 0 h 461"/>
                  <a:gd name="T2" fmla="*/ 131 w 408"/>
                  <a:gd name="T3" fmla="*/ 96 h 461"/>
                  <a:gd name="T4" fmla="*/ 40 w 408"/>
                  <a:gd name="T5" fmla="*/ 200 h 461"/>
                  <a:gd name="T6" fmla="*/ 32 w 408"/>
                  <a:gd name="T7" fmla="*/ 360 h 461"/>
                  <a:gd name="T8" fmla="*/ 230 w 408"/>
                  <a:gd name="T9" fmla="*/ 456 h 461"/>
                  <a:gd name="T10" fmla="*/ 387 w 408"/>
                  <a:gd name="T11" fmla="*/ 331 h 461"/>
                  <a:gd name="T12" fmla="*/ 358 w 408"/>
                  <a:gd name="T13" fmla="*/ 179 h 461"/>
                  <a:gd name="T14" fmla="*/ 280 w 408"/>
                  <a:gd name="T15" fmla="*/ 93 h 461"/>
                  <a:gd name="T16" fmla="*/ 275 w 408"/>
                  <a:gd name="T17" fmla="*/ 0 h 46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08"/>
                  <a:gd name="T28" fmla="*/ 0 h 461"/>
                  <a:gd name="T29" fmla="*/ 408 w 408"/>
                  <a:gd name="T30" fmla="*/ 461 h 46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08" h="461">
                    <a:moveTo>
                      <a:pt x="131" y="0"/>
                    </a:moveTo>
                    <a:cubicBezTo>
                      <a:pt x="139" y="28"/>
                      <a:pt x="146" y="63"/>
                      <a:pt x="131" y="96"/>
                    </a:cubicBezTo>
                    <a:cubicBezTo>
                      <a:pt x="116" y="129"/>
                      <a:pt x="57" y="156"/>
                      <a:pt x="40" y="200"/>
                    </a:cubicBezTo>
                    <a:cubicBezTo>
                      <a:pt x="23" y="244"/>
                      <a:pt x="0" y="317"/>
                      <a:pt x="32" y="360"/>
                    </a:cubicBezTo>
                    <a:cubicBezTo>
                      <a:pt x="64" y="403"/>
                      <a:pt x="171" y="461"/>
                      <a:pt x="230" y="456"/>
                    </a:cubicBezTo>
                    <a:cubicBezTo>
                      <a:pt x="289" y="451"/>
                      <a:pt x="366" y="377"/>
                      <a:pt x="387" y="331"/>
                    </a:cubicBezTo>
                    <a:cubicBezTo>
                      <a:pt x="408" y="285"/>
                      <a:pt x="376" y="219"/>
                      <a:pt x="358" y="179"/>
                    </a:cubicBezTo>
                    <a:cubicBezTo>
                      <a:pt x="340" y="139"/>
                      <a:pt x="294" y="123"/>
                      <a:pt x="280" y="93"/>
                    </a:cubicBezTo>
                    <a:cubicBezTo>
                      <a:pt x="266" y="63"/>
                      <a:pt x="276" y="19"/>
                      <a:pt x="275" y="0"/>
                    </a:cubicBezTo>
                  </a:path>
                </a:pathLst>
              </a:custGeom>
              <a:solidFill>
                <a:schemeClr val="bg2"/>
              </a:solidFill>
              <a:ln w="9525">
                <a:solidFill>
                  <a:schemeClr val="tx1"/>
                </a:solidFill>
                <a:round/>
                <a:headEnd/>
                <a:tailEnd/>
              </a:ln>
            </p:spPr>
            <p:txBody>
              <a:bodyPr wrap="none" anchor="ctr"/>
              <a:lstStyle/>
              <a:p>
                <a:endParaRPr lang="en-US"/>
              </a:p>
            </p:txBody>
          </p:sp>
          <p:sp>
            <p:nvSpPr>
              <p:cNvPr id="12" name="Freeform 11"/>
              <p:cNvSpPr>
                <a:spLocks/>
              </p:cNvSpPr>
              <p:nvPr/>
            </p:nvSpPr>
            <p:spPr bwMode="auto">
              <a:xfrm>
                <a:off x="7772400" y="3780472"/>
                <a:ext cx="914400" cy="228600"/>
              </a:xfrm>
              <a:custGeom>
                <a:avLst/>
                <a:gdLst>
                  <a:gd name="T0" fmla="*/ 0 w 576"/>
                  <a:gd name="T1" fmla="*/ 0 h 144"/>
                  <a:gd name="T2" fmla="*/ 96 w 576"/>
                  <a:gd name="T3" fmla="*/ 96 h 144"/>
                  <a:gd name="T4" fmla="*/ 288 w 576"/>
                  <a:gd name="T5" fmla="*/ 144 h 144"/>
                  <a:gd name="T6" fmla="*/ 480 w 576"/>
                  <a:gd name="T7" fmla="*/ 96 h 144"/>
                  <a:gd name="T8" fmla="*/ 576 w 576"/>
                  <a:gd name="T9" fmla="*/ 0 h 144"/>
                  <a:gd name="T10" fmla="*/ 0 60000 65536"/>
                  <a:gd name="T11" fmla="*/ 0 60000 65536"/>
                  <a:gd name="T12" fmla="*/ 0 60000 65536"/>
                  <a:gd name="T13" fmla="*/ 0 60000 65536"/>
                  <a:gd name="T14" fmla="*/ 0 60000 65536"/>
                  <a:gd name="T15" fmla="*/ 0 w 576"/>
                  <a:gd name="T16" fmla="*/ 0 h 144"/>
                  <a:gd name="T17" fmla="*/ 576 w 576"/>
                  <a:gd name="T18" fmla="*/ 144 h 144"/>
                </a:gdLst>
                <a:ahLst/>
                <a:cxnLst>
                  <a:cxn ang="T10">
                    <a:pos x="T0" y="T1"/>
                  </a:cxn>
                  <a:cxn ang="T11">
                    <a:pos x="T2" y="T3"/>
                  </a:cxn>
                  <a:cxn ang="T12">
                    <a:pos x="T4" y="T5"/>
                  </a:cxn>
                  <a:cxn ang="T13">
                    <a:pos x="T6" y="T7"/>
                  </a:cxn>
                  <a:cxn ang="T14">
                    <a:pos x="T8" y="T9"/>
                  </a:cxn>
                </a:cxnLst>
                <a:rect l="T15" t="T16" r="T17" b="T18"/>
                <a:pathLst>
                  <a:path w="576" h="144">
                    <a:moveTo>
                      <a:pt x="0" y="0"/>
                    </a:moveTo>
                    <a:cubicBezTo>
                      <a:pt x="24" y="36"/>
                      <a:pt x="48" y="72"/>
                      <a:pt x="96" y="96"/>
                    </a:cubicBezTo>
                    <a:cubicBezTo>
                      <a:pt x="144" y="120"/>
                      <a:pt x="224" y="144"/>
                      <a:pt x="288" y="144"/>
                    </a:cubicBezTo>
                    <a:cubicBezTo>
                      <a:pt x="352" y="144"/>
                      <a:pt x="432" y="120"/>
                      <a:pt x="480" y="96"/>
                    </a:cubicBezTo>
                    <a:cubicBezTo>
                      <a:pt x="528" y="72"/>
                      <a:pt x="552" y="36"/>
                      <a:pt x="576" y="0"/>
                    </a:cubicBezTo>
                  </a:path>
                </a:pathLst>
              </a:custGeom>
              <a:solidFill>
                <a:schemeClr val="bg2"/>
              </a:solidFill>
              <a:ln w="9525">
                <a:solidFill>
                  <a:schemeClr val="tx1"/>
                </a:solidFill>
                <a:round/>
                <a:headEnd/>
                <a:tailEnd/>
              </a:ln>
            </p:spPr>
            <p:txBody>
              <a:bodyPr wrap="none" anchor="ctr"/>
              <a:lstStyle/>
              <a:p>
                <a:endParaRPr lang="en-US"/>
              </a:p>
            </p:txBody>
          </p:sp>
          <p:sp>
            <p:nvSpPr>
              <p:cNvPr id="13" name="Line 8"/>
              <p:cNvSpPr>
                <a:spLocks noChangeShapeType="1"/>
              </p:cNvSpPr>
              <p:nvPr/>
            </p:nvSpPr>
            <p:spPr bwMode="auto">
              <a:xfrm>
                <a:off x="7620000" y="3780472"/>
                <a:ext cx="0" cy="990600"/>
              </a:xfrm>
              <a:prstGeom prst="line">
                <a:avLst/>
              </a:prstGeom>
              <a:noFill/>
              <a:ln w="38100">
                <a:solidFill>
                  <a:srgbClr val="BAF7E6"/>
                </a:solidFill>
                <a:prstDash val="dash"/>
                <a:round/>
                <a:headEnd/>
                <a:tailEnd/>
              </a:ln>
            </p:spPr>
            <p:txBody>
              <a:bodyPr wrap="none" anchor="ctr"/>
              <a:lstStyle/>
              <a:p>
                <a:endParaRPr lang="en-US"/>
              </a:p>
            </p:txBody>
          </p:sp>
          <p:sp>
            <p:nvSpPr>
              <p:cNvPr id="14" name="Text Box 9"/>
              <p:cNvSpPr txBox="1">
                <a:spLocks noChangeArrowheads="1"/>
              </p:cNvSpPr>
              <p:nvPr/>
            </p:nvSpPr>
            <p:spPr bwMode="auto">
              <a:xfrm>
                <a:off x="6508750" y="4731385"/>
                <a:ext cx="806450" cy="307777"/>
              </a:xfrm>
              <a:prstGeom prst="rect">
                <a:avLst/>
              </a:prstGeom>
              <a:noFill/>
              <a:ln w="9525">
                <a:noFill/>
                <a:miter lim="800000"/>
                <a:headEnd/>
                <a:tailEnd/>
              </a:ln>
            </p:spPr>
            <p:txBody>
              <a:bodyPr wrap="square">
                <a:spAutoFit/>
              </a:bodyPr>
              <a:lstStyle/>
              <a:p>
                <a:r>
                  <a:rPr lang="en-US" dirty="0"/>
                  <a:t>Low Z</a:t>
                </a:r>
              </a:p>
            </p:txBody>
          </p:sp>
          <p:sp>
            <p:nvSpPr>
              <p:cNvPr id="15" name="Text Box 10"/>
              <p:cNvSpPr txBox="1">
                <a:spLocks noChangeArrowheads="1"/>
              </p:cNvSpPr>
              <p:nvPr/>
            </p:nvSpPr>
            <p:spPr bwMode="auto">
              <a:xfrm>
                <a:off x="7829550" y="4731385"/>
                <a:ext cx="857250" cy="307777"/>
              </a:xfrm>
              <a:prstGeom prst="rect">
                <a:avLst/>
              </a:prstGeom>
              <a:noFill/>
              <a:ln w="9525">
                <a:noFill/>
                <a:miter lim="800000"/>
                <a:headEnd/>
                <a:tailEnd/>
              </a:ln>
            </p:spPr>
            <p:txBody>
              <a:bodyPr wrap="square">
                <a:spAutoFit/>
              </a:bodyPr>
              <a:lstStyle/>
              <a:p>
                <a:r>
                  <a:rPr lang="en-US" dirty="0"/>
                  <a:t>High Z</a:t>
                </a:r>
              </a:p>
            </p:txBody>
          </p:sp>
        </p:grpSp>
        <p:sp>
          <p:nvSpPr>
            <p:cNvPr id="8" name="Text Box 4"/>
            <p:cNvSpPr txBox="1">
              <a:spLocks noChangeArrowheads="1"/>
            </p:cNvSpPr>
            <p:nvPr/>
          </p:nvSpPr>
          <p:spPr bwMode="auto">
            <a:xfrm>
              <a:off x="4038600" y="3733800"/>
              <a:ext cx="1981200" cy="1323439"/>
            </a:xfrm>
            <a:prstGeom prst="rect">
              <a:avLst/>
            </a:prstGeom>
            <a:solidFill>
              <a:schemeClr val="bg1"/>
            </a:solidFill>
            <a:ln w="9525">
              <a:noFill/>
              <a:miter lim="800000"/>
              <a:headEnd/>
              <a:tailEnd/>
            </a:ln>
          </p:spPr>
          <p:txBody>
            <a:bodyPr wrap="square">
              <a:spAutoFit/>
            </a:bodyPr>
            <a:lstStyle/>
            <a:p>
              <a:r>
                <a:rPr lang="en-US" sz="1600" dirty="0" smtClean="0">
                  <a:solidFill>
                    <a:srgbClr val="7030A0"/>
                  </a:solidFill>
                </a:rPr>
                <a:t>Greater penetration depth for </a:t>
              </a:r>
              <a:r>
                <a:rPr lang="en-US" sz="1600" dirty="0">
                  <a:solidFill>
                    <a:srgbClr val="7030A0"/>
                  </a:solidFill>
                </a:rPr>
                <a:t>low Z </a:t>
              </a:r>
              <a:r>
                <a:rPr lang="en-US" sz="1600" dirty="0" smtClean="0">
                  <a:solidFill>
                    <a:srgbClr val="7030A0"/>
                  </a:solidFill>
                </a:rPr>
                <a:t>materials.</a:t>
              </a:r>
            </a:p>
            <a:p>
              <a:r>
                <a:rPr lang="en-US" sz="1600" dirty="0" smtClean="0">
                  <a:solidFill>
                    <a:srgbClr val="7030A0"/>
                  </a:solidFill>
                </a:rPr>
                <a:t>BSE </a:t>
              </a:r>
              <a:r>
                <a:rPr lang="en-US" sz="1600" dirty="0">
                  <a:solidFill>
                    <a:srgbClr val="7030A0"/>
                  </a:solidFill>
                </a:rPr>
                <a:t>emission branch increases with </a:t>
              </a:r>
              <a:r>
                <a:rPr lang="en-US" sz="1600" dirty="0" smtClean="0">
                  <a:solidFill>
                    <a:srgbClr val="7030A0"/>
                  </a:solidFill>
                </a:rPr>
                <a:t>Z.</a:t>
              </a:r>
              <a:endParaRPr lang="en-US" sz="1600" dirty="0">
                <a:solidFill>
                  <a:srgbClr val="7030A0"/>
                </a:solidFill>
              </a:endParaRPr>
            </a:p>
          </p:txBody>
        </p:sp>
      </p:grpSp>
      <p:sp>
        <p:nvSpPr>
          <p:cNvPr id="18" name="Slide Number Placeholder 17"/>
          <p:cNvSpPr>
            <a:spLocks noGrp="1"/>
          </p:cNvSpPr>
          <p:nvPr>
            <p:ph type="sldNum" sz="quarter" idx="12"/>
          </p:nvPr>
        </p:nvSpPr>
        <p:spPr/>
        <p:txBody>
          <a:bodyPr/>
          <a:lstStyle/>
          <a:p>
            <a:fld id="{B6F15528-21DE-4FAA-801E-634DDDAF4B2B}" type="slidenum">
              <a:rPr lang="en-US" smtClean="0"/>
              <a:pPr/>
              <a:t>15</a:t>
            </a:fld>
            <a:endParaRPr lang="en-US"/>
          </a:p>
        </p:txBody>
      </p:sp>
      <p:pic>
        <p:nvPicPr>
          <p:cNvPr id="73729" name="Picture 1"/>
          <p:cNvPicPr>
            <a:picLocks noChangeAspect="1" noChangeArrowheads="1"/>
          </p:cNvPicPr>
          <p:nvPr/>
        </p:nvPicPr>
        <p:blipFill>
          <a:blip r:embed="rId2"/>
          <a:srcRect/>
          <a:stretch>
            <a:fillRect/>
          </a:stretch>
        </p:blipFill>
        <p:spPr bwMode="auto">
          <a:xfrm>
            <a:off x="304800" y="762000"/>
            <a:ext cx="8656637" cy="2514600"/>
          </a:xfrm>
          <a:prstGeom prst="rect">
            <a:avLst/>
          </a:prstGeom>
          <a:noFill/>
          <a:ln w="9525">
            <a:noFill/>
            <a:miter lim="800000"/>
            <a:headEnd/>
            <a:tailEnd/>
          </a:ln>
        </p:spPr>
      </p:pic>
      <p:pic>
        <p:nvPicPr>
          <p:cNvPr id="73730" name="Picture 2"/>
          <p:cNvPicPr>
            <a:picLocks noChangeAspect="1" noChangeArrowheads="1"/>
          </p:cNvPicPr>
          <p:nvPr/>
        </p:nvPicPr>
        <p:blipFill>
          <a:blip r:embed="rId3"/>
          <a:srcRect/>
          <a:stretch>
            <a:fillRect/>
          </a:stretch>
        </p:blipFill>
        <p:spPr bwMode="auto">
          <a:xfrm>
            <a:off x="381000" y="3657600"/>
            <a:ext cx="3600450"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0" y="152400"/>
            <a:ext cx="3765133" cy="523220"/>
          </a:xfrm>
          <a:prstGeom prst="rect">
            <a:avLst/>
          </a:prstGeom>
          <a:noFill/>
        </p:spPr>
        <p:txBody>
          <a:bodyPr wrap="none" rtlCol="0">
            <a:spAutoFit/>
          </a:bodyPr>
          <a:lstStyle/>
          <a:p>
            <a:r>
              <a:rPr lang="en-US" sz="2800" dirty="0" smtClean="0">
                <a:solidFill>
                  <a:srgbClr val="0033CC"/>
                </a:solidFill>
              </a:rPr>
              <a:t>Effect of voltage on dose</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04800" y="4648200"/>
            <a:ext cx="8458200" cy="2031325"/>
          </a:xfrm>
          <a:prstGeom prst="rect">
            <a:avLst/>
          </a:prstGeom>
          <a:noFill/>
        </p:spPr>
        <p:txBody>
          <a:bodyPr wrap="square" rtlCol="0">
            <a:spAutoFit/>
          </a:bodyPr>
          <a:lstStyle/>
          <a:p>
            <a:pPr marL="171450" indent="-171450">
              <a:buFont typeface="Arial" pitchFamily="34" charset="0"/>
              <a:buChar char="•"/>
            </a:pPr>
            <a:r>
              <a:rPr lang="en-US" dirty="0" smtClean="0">
                <a:solidFill>
                  <a:srgbClr val="0033CC"/>
                </a:solidFill>
              </a:rPr>
              <a:t>At small kV, penetration depth is low, so cannot expose thick resist. (e.g. at 0.8kV, penetration depth only </a:t>
            </a:r>
            <a:r>
              <a:rPr lang="en-US" dirty="0" smtClean="0">
                <a:solidFill>
                  <a:srgbClr val="0033CC"/>
                </a:solidFill>
                <a:sym typeface="Symbol"/>
              </a:rPr>
              <a:t></a:t>
            </a:r>
            <a:r>
              <a:rPr lang="en-US" dirty="0" smtClean="0">
                <a:solidFill>
                  <a:srgbClr val="0033CC"/>
                </a:solidFill>
              </a:rPr>
              <a:t>40nm in PMMA).</a:t>
            </a:r>
          </a:p>
          <a:p>
            <a:pPr marL="171450" indent="-171450">
              <a:buFont typeface="Arial" pitchFamily="34" charset="0"/>
              <a:buChar char="•"/>
            </a:pPr>
            <a:r>
              <a:rPr lang="en-US" dirty="0" smtClean="0">
                <a:solidFill>
                  <a:srgbClr val="0033CC"/>
                </a:solidFill>
              </a:rPr>
              <a:t>At &gt;2kV, resist sensitivity is higher for lower kV, so faster writing.</a:t>
            </a:r>
          </a:p>
          <a:p>
            <a:pPr marL="171450" indent="-171450">
              <a:buFont typeface="Arial" pitchFamily="34" charset="0"/>
              <a:buChar char="•"/>
            </a:pPr>
            <a:r>
              <a:rPr lang="en-US" dirty="0" smtClean="0">
                <a:solidFill>
                  <a:srgbClr val="0033CC"/>
                </a:solidFill>
              </a:rPr>
              <a:t>But lower kV has larger beam spot size due to aberrations, and more serious forward scattering, both of which reduces resolution.</a:t>
            </a:r>
          </a:p>
          <a:p>
            <a:pPr marL="171450" indent="-171450">
              <a:buFont typeface="Arial" pitchFamily="34" charset="0"/>
              <a:buChar char="•"/>
            </a:pPr>
            <a:r>
              <a:rPr lang="en-US" dirty="0" smtClean="0">
                <a:solidFill>
                  <a:srgbClr val="0033CC"/>
                </a:solidFill>
              </a:rPr>
              <a:t>In addition, lower kV has lower attainable beam current that reduces writing speed.</a:t>
            </a:r>
          </a:p>
          <a:p>
            <a:pPr marL="171450" indent="-171450">
              <a:buFont typeface="Arial" pitchFamily="34" charset="0"/>
              <a:buChar char="•"/>
            </a:pPr>
            <a:r>
              <a:rPr lang="en-US" dirty="0" smtClean="0">
                <a:solidFill>
                  <a:srgbClr val="0033CC"/>
                </a:solidFill>
              </a:rPr>
              <a:t>Therefore, typical EBL is done at 30kV or higher.</a:t>
            </a:r>
            <a:endParaRPr lang="en-US" dirty="0">
              <a:solidFill>
                <a:srgbClr val="0033CC"/>
              </a:solidFill>
            </a:endParaRPr>
          </a:p>
        </p:txBody>
      </p:sp>
      <p:grpSp>
        <p:nvGrpSpPr>
          <p:cNvPr id="9" name="Group 8"/>
          <p:cNvGrpSpPr/>
          <p:nvPr/>
        </p:nvGrpSpPr>
        <p:grpSpPr>
          <a:xfrm>
            <a:off x="42446" y="762000"/>
            <a:ext cx="9025354" cy="3683400"/>
            <a:chOff x="42446" y="762000"/>
            <a:chExt cx="9025354" cy="3683400"/>
          </a:xfrm>
        </p:grpSpPr>
        <p:pic>
          <p:nvPicPr>
            <p:cNvPr id="12289" name="Picture 1"/>
            <p:cNvPicPr>
              <a:picLocks noChangeAspect="1" noChangeArrowheads="1"/>
            </p:cNvPicPr>
            <p:nvPr/>
          </p:nvPicPr>
          <p:blipFill>
            <a:blip r:embed="rId2"/>
            <a:srcRect/>
            <a:stretch>
              <a:fillRect/>
            </a:stretch>
          </p:blipFill>
          <p:spPr bwMode="auto">
            <a:xfrm>
              <a:off x="222570" y="762000"/>
              <a:ext cx="8845230" cy="3683400"/>
            </a:xfrm>
            <a:prstGeom prst="rect">
              <a:avLst/>
            </a:prstGeom>
            <a:noFill/>
            <a:ln w="9525">
              <a:noFill/>
              <a:miter lim="800000"/>
              <a:headEnd/>
              <a:tailEnd/>
            </a:ln>
          </p:spPr>
        </p:pic>
        <p:sp>
          <p:nvSpPr>
            <p:cNvPr id="7" name="TextBox 6"/>
            <p:cNvSpPr txBox="1"/>
            <p:nvPr/>
          </p:nvSpPr>
          <p:spPr>
            <a:xfrm rot="16200000">
              <a:off x="-760595" y="2479441"/>
              <a:ext cx="1944635" cy="338554"/>
            </a:xfrm>
            <a:prstGeom prst="rect">
              <a:avLst/>
            </a:prstGeom>
            <a:noFill/>
          </p:spPr>
          <p:txBody>
            <a:bodyPr wrap="none" rtlCol="0">
              <a:spAutoFit/>
            </a:bodyPr>
            <a:lstStyle/>
            <a:p>
              <a:r>
                <a:rPr lang="en-US" sz="1600" dirty="0" smtClean="0">
                  <a:sym typeface="Symbol"/>
                </a:rPr>
                <a:t>(p</a:t>
              </a:r>
              <a:r>
                <a:rPr lang="en-US" sz="1600" dirty="0" smtClean="0"/>
                <a:t>enetration depth)</a:t>
              </a:r>
              <a:endParaRPr lang="en-US" sz="1600" dirty="0"/>
            </a:p>
          </p:txBody>
        </p:sp>
        <p:sp>
          <p:nvSpPr>
            <p:cNvPr id="8" name="TextBox 7"/>
            <p:cNvSpPr txBox="1"/>
            <p:nvPr/>
          </p:nvSpPr>
          <p:spPr>
            <a:xfrm rot="16200000">
              <a:off x="4204878" y="2467564"/>
              <a:ext cx="1157689" cy="338554"/>
            </a:xfrm>
            <a:prstGeom prst="rect">
              <a:avLst/>
            </a:prstGeom>
            <a:noFill/>
          </p:spPr>
          <p:txBody>
            <a:bodyPr wrap="none" rtlCol="0">
              <a:spAutoFit/>
            </a:bodyPr>
            <a:lstStyle/>
            <a:p>
              <a:r>
                <a:rPr lang="en-US" sz="1600" dirty="0" smtClean="0"/>
                <a:t>(Sensitivity)</a:t>
              </a:r>
              <a:endParaRPr lang="en-US" sz="1600" dirty="0"/>
            </a:p>
          </p:txBody>
        </p:sp>
      </p:grpSp>
      <p:sp>
        <p:nvSpPr>
          <p:cNvPr id="10" name="Slide Number Placeholder 9"/>
          <p:cNvSpPr>
            <a:spLocks noGrp="1"/>
          </p:cNvSpPr>
          <p:nvPr>
            <p:ph type="sldNum" sz="quarter" idx="12"/>
          </p:nvPr>
        </p:nvSpPr>
        <p:spPr/>
        <p:txBody>
          <a:bodyPr/>
          <a:lstStyle/>
          <a:p>
            <a:fld id="{B6F15528-21DE-4FAA-801E-634DDDAF4B2B}" type="slidenum">
              <a:rPr lang="en-US" smtClean="0"/>
              <a:pPr/>
              <a:t>16</a:t>
            </a:fld>
            <a:endParaRPr lang="en-US"/>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9" name="TextBox 8"/>
          <p:cNvSpPr txBox="1"/>
          <p:nvPr/>
        </p:nvSpPr>
        <p:spPr>
          <a:xfrm>
            <a:off x="2743200" y="228600"/>
            <a:ext cx="3632726" cy="523220"/>
          </a:xfrm>
          <a:prstGeom prst="rect">
            <a:avLst/>
          </a:prstGeom>
          <a:noFill/>
          <a:ln>
            <a:noFill/>
          </a:ln>
        </p:spPr>
        <p:txBody>
          <a:bodyPr wrap="none" rtlCol="0">
            <a:spAutoFit/>
          </a:bodyPr>
          <a:lstStyle/>
          <a:p>
            <a:pPr algn="ctr"/>
            <a:r>
              <a:rPr lang="en-US" sz="2800" dirty="0" smtClean="0">
                <a:solidFill>
                  <a:srgbClr val="0033CC"/>
                </a:solidFill>
              </a:rPr>
              <a:t>Double Gaussian model</a:t>
            </a:r>
          </a:p>
        </p:txBody>
      </p:sp>
      <p:pic>
        <p:nvPicPr>
          <p:cNvPr id="10243" name="Picture 3"/>
          <p:cNvPicPr>
            <a:picLocks noChangeAspect="1" noChangeArrowheads="1"/>
          </p:cNvPicPr>
          <p:nvPr/>
        </p:nvPicPr>
        <p:blipFill>
          <a:blip r:embed="rId3"/>
          <a:srcRect/>
          <a:stretch>
            <a:fillRect/>
          </a:stretch>
        </p:blipFill>
        <p:spPr bwMode="auto">
          <a:xfrm>
            <a:off x="838200" y="5249479"/>
            <a:ext cx="6934200" cy="1532321"/>
          </a:xfrm>
          <a:prstGeom prst="rect">
            <a:avLst/>
          </a:prstGeom>
          <a:noFill/>
          <a:ln w="9525">
            <a:noFill/>
            <a:miter lim="800000"/>
            <a:headEnd/>
            <a:tailEnd/>
          </a:ln>
          <a:effectLst/>
        </p:spPr>
      </p:pic>
      <p:graphicFrame>
        <p:nvGraphicFramePr>
          <p:cNvPr id="11" name="Object 10"/>
          <p:cNvGraphicFramePr>
            <a:graphicFrameLocks noChangeAspect="1"/>
          </p:cNvGraphicFramePr>
          <p:nvPr/>
        </p:nvGraphicFramePr>
        <p:xfrm>
          <a:off x="4419600" y="914400"/>
          <a:ext cx="4629426" cy="812800"/>
        </p:xfrm>
        <a:graphic>
          <a:graphicData uri="http://schemas.openxmlformats.org/presentationml/2006/ole">
            <p:oleObj spid="_x0000_s10244" name="Equation" r:id="rId4" imgW="3327120" imgH="583920" progId="Equation.3">
              <p:embed/>
            </p:oleObj>
          </a:graphicData>
        </a:graphic>
      </p:graphicFrame>
      <p:grpSp>
        <p:nvGrpSpPr>
          <p:cNvPr id="15" name="Group 14"/>
          <p:cNvGrpSpPr/>
          <p:nvPr/>
        </p:nvGrpSpPr>
        <p:grpSpPr>
          <a:xfrm>
            <a:off x="152400" y="1219200"/>
            <a:ext cx="4261282" cy="3657600"/>
            <a:chOff x="228600" y="990600"/>
            <a:chExt cx="4261282" cy="3657600"/>
          </a:xfrm>
        </p:grpSpPr>
        <p:pic>
          <p:nvPicPr>
            <p:cNvPr id="5" name="Picture 4" descr="11"/>
            <p:cNvPicPr>
              <a:picLocks noChangeAspect="1" noChangeArrowheads="1"/>
            </p:cNvPicPr>
            <p:nvPr/>
          </p:nvPicPr>
          <p:blipFill>
            <a:blip r:embed="rId5"/>
            <a:srcRect/>
            <a:stretch>
              <a:fillRect/>
            </a:stretch>
          </p:blipFill>
          <p:spPr bwMode="auto">
            <a:xfrm>
              <a:off x="228600" y="990600"/>
              <a:ext cx="4261282" cy="3657600"/>
            </a:xfrm>
            <a:prstGeom prst="rect">
              <a:avLst/>
            </a:prstGeom>
            <a:noFill/>
            <a:ln w="9525">
              <a:noFill/>
              <a:miter lim="800000"/>
              <a:headEnd/>
              <a:tailEnd/>
            </a:ln>
          </p:spPr>
        </p:pic>
        <p:sp>
          <p:nvSpPr>
            <p:cNvPr id="12" name="TextBox 11"/>
            <p:cNvSpPr txBox="1"/>
            <p:nvPr/>
          </p:nvSpPr>
          <p:spPr>
            <a:xfrm>
              <a:off x="2514600" y="1981200"/>
              <a:ext cx="1154996" cy="338554"/>
            </a:xfrm>
            <a:prstGeom prst="rect">
              <a:avLst/>
            </a:prstGeom>
            <a:noFill/>
          </p:spPr>
          <p:txBody>
            <a:bodyPr wrap="none" rtlCol="0">
              <a:spAutoFit/>
            </a:bodyPr>
            <a:lstStyle/>
            <a:p>
              <a:r>
                <a:rPr lang="en-US" sz="1600" dirty="0" smtClean="0">
                  <a:solidFill>
                    <a:srgbClr val="FF0000"/>
                  </a:solidFill>
                </a:rPr>
                <a:t>Bad fit here</a:t>
              </a:r>
              <a:endParaRPr lang="en-US" sz="1600" dirty="0">
                <a:solidFill>
                  <a:srgbClr val="FF0000"/>
                </a:solidFill>
              </a:endParaRPr>
            </a:p>
          </p:txBody>
        </p:sp>
        <p:cxnSp>
          <p:nvCxnSpPr>
            <p:cNvPr id="14" name="Straight Arrow Connector 13"/>
            <p:cNvCxnSpPr/>
            <p:nvPr/>
          </p:nvCxnSpPr>
          <p:spPr>
            <a:xfrm rot="5400000">
              <a:off x="2514600" y="2286000"/>
              <a:ext cx="457200" cy="457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TextBox 15"/>
          <p:cNvSpPr txBox="1"/>
          <p:nvPr/>
        </p:nvSpPr>
        <p:spPr>
          <a:xfrm>
            <a:off x="4572000" y="1759803"/>
            <a:ext cx="4056944" cy="830997"/>
          </a:xfrm>
          <a:prstGeom prst="rect">
            <a:avLst/>
          </a:prstGeom>
          <a:noFill/>
        </p:spPr>
        <p:txBody>
          <a:bodyPr wrap="none" rtlCol="0">
            <a:spAutoFit/>
          </a:bodyPr>
          <a:lstStyle/>
          <a:p>
            <a:r>
              <a:rPr lang="en-US" sz="1600" dirty="0" smtClean="0">
                <a:solidFill>
                  <a:srgbClr val="0033CC"/>
                </a:solidFill>
                <a:cs typeface="Arial" pitchFamily="34" charset="0"/>
                <a:sym typeface="Symbol"/>
              </a:rPr>
              <a:t>: range of forward scattering (in m)</a:t>
            </a:r>
          </a:p>
          <a:p>
            <a:r>
              <a:rPr lang="en-US" sz="1600" dirty="0" smtClean="0">
                <a:solidFill>
                  <a:srgbClr val="0033CC"/>
                </a:solidFill>
                <a:cs typeface="Arial" pitchFamily="34" charset="0"/>
                <a:sym typeface="Symbol"/>
              </a:rPr>
              <a:t>: range of backscattering (in m)</a:t>
            </a:r>
          </a:p>
          <a:p>
            <a:r>
              <a:rPr lang="en-US" sz="1600" dirty="0" smtClean="0">
                <a:solidFill>
                  <a:srgbClr val="0033CC"/>
                </a:solidFill>
                <a:cs typeface="Arial" pitchFamily="34" charset="0"/>
                <a:sym typeface="Symbol"/>
              </a:rPr>
              <a:t>: ratio of backscattering to forward scattering</a:t>
            </a:r>
            <a:endParaRPr lang="en-US" sz="1600" dirty="0">
              <a:solidFill>
                <a:srgbClr val="0033CC"/>
              </a:solidFill>
              <a:cs typeface="Arial" pitchFamily="34" charset="0"/>
            </a:endParaRPr>
          </a:p>
        </p:txBody>
      </p:sp>
      <p:pic>
        <p:nvPicPr>
          <p:cNvPr id="10245" name="Picture 5"/>
          <p:cNvPicPr>
            <a:picLocks noChangeAspect="1" noChangeArrowheads="1"/>
          </p:cNvPicPr>
          <p:nvPr/>
        </p:nvPicPr>
        <p:blipFill>
          <a:blip r:embed="rId6"/>
          <a:srcRect/>
          <a:stretch>
            <a:fillRect/>
          </a:stretch>
        </p:blipFill>
        <p:spPr bwMode="auto">
          <a:xfrm>
            <a:off x="4648200" y="2667000"/>
            <a:ext cx="4038600" cy="2561251"/>
          </a:xfrm>
          <a:prstGeom prst="rect">
            <a:avLst/>
          </a:prstGeom>
          <a:noFill/>
          <a:ln w="9525">
            <a:noFill/>
            <a:miter lim="800000"/>
            <a:headEnd/>
            <a:tailEnd/>
          </a:ln>
          <a:effectLst/>
        </p:spPr>
      </p:pic>
      <p:sp>
        <p:nvSpPr>
          <p:cNvPr id="13" name="TextBox 12"/>
          <p:cNvSpPr txBox="1"/>
          <p:nvPr/>
        </p:nvSpPr>
        <p:spPr>
          <a:xfrm>
            <a:off x="990600" y="3200400"/>
            <a:ext cx="914400" cy="584775"/>
          </a:xfrm>
          <a:prstGeom prst="rect">
            <a:avLst/>
          </a:prstGeom>
          <a:noFill/>
        </p:spPr>
        <p:txBody>
          <a:bodyPr wrap="square" lIns="0" rIns="0" rtlCol="0">
            <a:spAutoFit/>
          </a:bodyPr>
          <a:lstStyle/>
          <a:p>
            <a:r>
              <a:rPr lang="en-US" sz="1600" dirty="0" smtClean="0">
                <a:solidFill>
                  <a:srgbClr val="0033CC"/>
                </a:solidFill>
              </a:rPr>
              <a:t>Forward scattering</a:t>
            </a:r>
            <a:endParaRPr lang="en-US" sz="1600" dirty="0">
              <a:solidFill>
                <a:srgbClr val="0033CC"/>
              </a:solidFill>
            </a:endParaRPr>
          </a:p>
        </p:txBody>
      </p:sp>
      <p:sp>
        <p:nvSpPr>
          <p:cNvPr id="17" name="TextBox 16"/>
          <p:cNvSpPr txBox="1"/>
          <p:nvPr/>
        </p:nvSpPr>
        <p:spPr>
          <a:xfrm>
            <a:off x="2133600" y="3505200"/>
            <a:ext cx="914400" cy="584775"/>
          </a:xfrm>
          <a:prstGeom prst="rect">
            <a:avLst/>
          </a:prstGeom>
          <a:noFill/>
        </p:spPr>
        <p:txBody>
          <a:bodyPr wrap="square" lIns="0" rIns="0" rtlCol="0">
            <a:spAutoFit/>
          </a:bodyPr>
          <a:lstStyle/>
          <a:p>
            <a:r>
              <a:rPr lang="en-US" sz="1600" dirty="0" smtClean="0">
                <a:solidFill>
                  <a:srgbClr val="0033CC"/>
                </a:solidFill>
              </a:rPr>
              <a:t>Back- scattering</a:t>
            </a:r>
            <a:endParaRPr lang="en-US" sz="1600" dirty="0">
              <a:solidFill>
                <a:srgbClr val="0033CC"/>
              </a:solidFill>
            </a:endParaRPr>
          </a:p>
        </p:txBody>
      </p:sp>
      <p:cxnSp>
        <p:nvCxnSpPr>
          <p:cNvPr id="19" name="Straight Arrow Connector 18"/>
          <p:cNvCxnSpPr/>
          <p:nvPr/>
        </p:nvCxnSpPr>
        <p:spPr>
          <a:xfrm rot="5400000" flipH="1" flipV="1">
            <a:off x="914400" y="2818606"/>
            <a:ext cx="7620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 name="Slide Number Placeholder 17"/>
          <p:cNvSpPr>
            <a:spLocks noGrp="1"/>
          </p:cNvSpPr>
          <p:nvPr>
            <p:ph type="sldNum" sz="quarter" idx="12"/>
          </p:nvPr>
        </p:nvSpPr>
        <p:spPr/>
        <p:txBody>
          <a:bodyPr/>
          <a:lstStyle/>
          <a:p>
            <a:fld id="{B6F15528-21DE-4FAA-801E-634DDDAF4B2B}" type="slidenum">
              <a:rPr lang="en-US" smtClean="0"/>
              <a:pPr/>
              <a:t>17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wipe(down)">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152400" y="66020"/>
            <a:ext cx="8763000" cy="5324150"/>
            <a:chOff x="152400" y="152400"/>
            <a:chExt cx="8763000" cy="5324150"/>
          </a:xfrm>
        </p:grpSpPr>
        <p:pic>
          <p:nvPicPr>
            <p:cNvPr id="8194" name="Picture 2"/>
            <p:cNvPicPr>
              <a:picLocks noChangeAspect="1" noChangeArrowheads="1"/>
            </p:cNvPicPr>
            <p:nvPr/>
          </p:nvPicPr>
          <p:blipFill>
            <a:blip r:embed="rId2"/>
            <a:srcRect/>
            <a:stretch>
              <a:fillRect/>
            </a:stretch>
          </p:blipFill>
          <p:spPr bwMode="auto">
            <a:xfrm>
              <a:off x="152400" y="152400"/>
              <a:ext cx="8763000" cy="5324150"/>
            </a:xfrm>
            <a:prstGeom prst="rect">
              <a:avLst/>
            </a:prstGeom>
            <a:noFill/>
            <a:ln w="9525">
              <a:noFill/>
              <a:miter lim="800000"/>
              <a:headEnd/>
              <a:tailEnd/>
            </a:ln>
            <a:effectLst/>
          </p:spPr>
        </p:pic>
        <p:cxnSp>
          <p:nvCxnSpPr>
            <p:cNvPr id="8" name="Straight Connector 7"/>
            <p:cNvCxnSpPr/>
            <p:nvPr/>
          </p:nvCxnSpPr>
          <p:spPr>
            <a:xfrm>
              <a:off x="2743200" y="1847088"/>
              <a:ext cx="365760" cy="1588"/>
            </a:xfrm>
            <a:prstGeom prst="line">
              <a:avLst/>
            </a:prstGeom>
            <a:ln w="19050">
              <a:solidFill>
                <a:srgbClr val="00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743200" y="1545336"/>
              <a:ext cx="365760" cy="1588"/>
            </a:xfrm>
            <a:prstGeom prst="line">
              <a:avLst/>
            </a:prstGeom>
            <a:ln w="19050">
              <a:solidFill>
                <a:srgbClr val="0033CC"/>
              </a:solidFill>
            </a:ln>
          </p:spPr>
          <p:style>
            <a:lnRef idx="1">
              <a:schemeClr val="accent1"/>
            </a:lnRef>
            <a:fillRef idx="0">
              <a:schemeClr val="accent1"/>
            </a:fillRef>
            <a:effectRef idx="0">
              <a:schemeClr val="accent1"/>
            </a:effectRef>
            <a:fontRef idx="minor">
              <a:schemeClr val="tx1"/>
            </a:fontRef>
          </p:style>
        </p:cxnSp>
      </p:grpSp>
      <p:sp>
        <p:nvSpPr>
          <p:cNvPr id="5" name="TextBox 4"/>
          <p:cNvSpPr txBox="1"/>
          <p:nvPr/>
        </p:nvSpPr>
        <p:spPr>
          <a:xfrm>
            <a:off x="228600" y="5323820"/>
            <a:ext cx="8686800" cy="1477328"/>
          </a:xfrm>
          <a:prstGeom prst="rect">
            <a:avLst/>
          </a:prstGeom>
          <a:noFill/>
        </p:spPr>
        <p:txBody>
          <a:bodyPr wrap="square" rtlCol="0">
            <a:spAutoFit/>
          </a:bodyPr>
          <a:lstStyle/>
          <a:p>
            <a:pPr marL="177800" indent="-177800">
              <a:buFont typeface="Arial" pitchFamily="34" charset="0"/>
              <a:buChar char="•"/>
            </a:pPr>
            <a:r>
              <a:rPr lang="en-US" dirty="0" smtClean="0">
                <a:solidFill>
                  <a:srgbClr val="0033CC"/>
                </a:solidFill>
              </a:rPr>
              <a:t>Proximity effect is negligible for isolated/sparse fine features.</a:t>
            </a:r>
          </a:p>
          <a:p>
            <a:pPr marL="177800" indent="-177800">
              <a:buFont typeface="Arial" pitchFamily="34" charset="0"/>
              <a:buChar char="•"/>
            </a:pPr>
            <a:r>
              <a:rPr lang="en-US" dirty="0" smtClean="0">
                <a:solidFill>
                  <a:srgbClr val="0033CC"/>
                </a:solidFill>
              </a:rPr>
              <a:t>It is good for </a:t>
            </a:r>
            <a:r>
              <a:rPr lang="en-US" i="1" dirty="0" smtClean="0">
                <a:solidFill>
                  <a:srgbClr val="0033CC"/>
                </a:solidFill>
              </a:rPr>
              <a:t>areal</a:t>
            </a:r>
            <a:r>
              <a:rPr lang="en-US" dirty="0" smtClean="0">
                <a:solidFill>
                  <a:srgbClr val="0033CC"/>
                </a:solidFill>
              </a:rPr>
              <a:t> exposure (e.g. pad &gt;&gt;1</a:t>
            </a:r>
            <a:r>
              <a:rPr lang="en-US" dirty="0" smtClean="0">
                <a:solidFill>
                  <a:srgbClr val="0033CC"/>
                </a:solidFill>
                <a:sym typeface="Symbol"/>
              </a:rPr>
              <a:t>m</a:t>
            </a:r>
            <a:r>
              <a:rPr lang="en-US" dirty="0" smtClean="0">
                <a:solidFill>
                  <a:srgbClr val="0033CC"/>
                </a:solidFill>
              </a:rPr>
              <a:t>), since pixel can be much larger than beam spot size (right figure). E.g., beam step size (pixel) of 50nm is usually enough even with a beam spot size only 5nm.</a:t>
            </a:r>
          </a:p>
          <a:p>
            <a:pPr marL="177800" indent="-177800">
              <a:buFont typeface="Arial" pitchFamily="34" charset="0"/>
              <a:buChar char="•"/>
            </a:pPr>
            <a:r>
              <a:rPr lang="en-US" dirty="0" smtClean="0">
                <a:solidFill>
                  <a:srgbClr val="0033CC"/>
                </a:solidFill>
              </a:rPr>
              <a:t>Proximity effect is worst for dense and fine patterns, such as grating with sub-50nm pitch.</a:t>
            </a:r>
            <a:endParaRPr lang="en-US" dirty="0">
              <a:solidFill>
                <a:srgbClr val="0033CC"/>
              </a:solidFill>
            </a:endParaRPr>
          </a:p>
        </p:txBody>
      </p:sp>
      <p:sp>
        <p:nvSpPr>
          <p:cNvPr id="4" name="TextBox 3"/>
          <p:cNvSpPr txBox="1"/>
          <p:nvPr/>
        </p:nvSpPr>
        <p:spPr>
          <a:xfrm>
            <a:off x="76200" y="0"/>
            <a:ext cx="8915400" cy="892552"/>
          </a:xfrm>
          <a:prstGeom prst="rect">
            <a:avLst/>
          </a:prstGeom>
          <a:solidFill>
            <a:schemeClr val="bg1"/>
          </a:solidFill>
        </p:spPr>
        <p:txBody>
          <a:bodyPr wrap="square" rtlCol="0">
            <a:spAutoFit/>
          </a:bodyPr>
          <a:lstStyle/>
          <a:p>
            <a:pPr algn="ctr"/>
            <a:r>
              <a:rPr lang="en-US" sz="2800" dirty="0" smtClean="0">
                <a:solidFill>
                  <a:srgbClr val="0033CC"/>
                </a:solidFill>
              </a:rPr>
              <a:t>Proximity effect</a:t>
            </a:r>
          </a:p>
          <a:p>
            <a:pPr algn="ctr"/>
            <a:r>
              <a:rPr lang="en-US" sz="2400" dirty="0" smtClean="0">
                <a:solidFill>
                  <a:srgbClr val="0033CC"/>
                </a:solidFill>
              </a:rPr>
              <a:t>(similar to that in OPC – optical proximity correction)</a:t>
            </a:r>
            <a:endParaRPr lang="en-US" sz="2400" dirty="0">
              <a:solidFill>
                <a:srgbClr val="0033CC"/>
              </a:solidFill>
            </a:endParaRPr>
          </a:p>
        </p:txBody>
      </p:sp>
      <p:cxnSp>
        <p:nvCxnSpPr>
          <p:cNvPr id="6" name="Straight Connector 5"/>
          <p:cNvCxnSpPr/>
          <p:nvPr/>
        </p:nvCxnSpPr>
        <p:spPr>
          <a:xfrm flipV="1">
            <a:off x="0" y="9042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2057400" y="4057471"/>
            <a:ext cx="3796489" cy="1200329"/>
          </a:xfrm>
          <a:prstGeom prst="rect">
            <a:avLst/>
          </a:prstGeom>
          <a:noFill/>
        </p:spPr>
        <p:txBody>
          <a:bodyPr wrap="none" rtlCol="0">
            <a:spAutoFit/>
          </a:bodyPr>
          <a:lstStyle/>
          <a:p>
            <a:r>
              <a:rPr lang="en-US" dirty="0" smtClean="0">
                <a:solidFill>
                  <a:srgbClr val="C00000"/>
                </a:solidFill>
              </a:rPr>
              <a:t>Real dose D=E(1+b)</a:t>
            </a:r>
          </a:p>
          <a:p>
            <a:r>
              <a:rPr lang="en-US" dirty="0" smtClean="0">
                <a:solidFill>
                  <a:srgbClr val="C00000"/>
                </a:solidFill>
              </a:rPr>
              <a:t>E is as-exposed dose</a:t>
            </a:r>
          </a:p>
          <a:p>
            <a:r>
              <a:rPr lang="en-US" dirty="0" smtClean="0">
                <a:solidFill>
                  <a:srgbClr val="C00000"/>
                </a:solidFill>
              </a:rPr>
              <a:t>b is due to proximity effect</a:t>
            </a:r>
          </a:p>
          <a:p>
            <a:r>
              <a:rPr lang="en-US" dirty="0" smtClean="0">
                <a:solidFill>
                  <a:srgbClr val="C00000"/>
                </a:solidFill>
              </a:rPr>
              <a:t>b</a:t>
            </a:r>
            <a:r>
              <a:rPr lang="en-US" dirty="0" smtClean="0">
                <a:solidFill>
                  <a:srgbClr val="C00000"/>
                </a:solidFill>
                <a:sym typeface="Symbol"/>
              </a:rPr>
              <a:t></a:t>
            </a:r>
            <a:r>
              <a:rPr lang="en-US" dirty="0" smtClean="0">
                <a:solidFill>
                  <a:srgbClr val="C00000"/>
                </a:solidFill>
              </a:rPr>
              <a:t>2 (not small) for large area exposure</a:t>
            </a:r>
            <a:endParaRPr lang="en-US" dirty="0">
              <a:solidFill>
                <a:srgbClr val="C00000"/>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18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down)">
                                      <p:cBhvr>
                                        <p:cTn id="10" dur="500"/>
                                        <p:tgtEl>
                                          <p:spTgt spid="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down)">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52400" y="1676400"/>
            <a:ext cx="4419600" cy="3370153"/>
          </a:xfrm>
          <a:prstGeom prst="rect">
            <a:avLst/>
          </a:prstGeom>
          <a:noFill/>
        </p:spPr>
        <p:txBody>
          <a:bodyPr wrap="square" rtlCol="0">
            <a:spAutoFit/>
          </a:bodyPr>
          <a:lstStyle/>
          <a:p>
            <a:pPr marL="177800" indent="-177800">
              <a:spcAft>
                <a:spcPts val="600"/>
              </a:spcAft>
              <a:buFont typeface="Arial" pitchFamily="34" charset="0"/>
              <a:buChar char="•"/>
            </a:pPr>
            <a:r>
              <a:rPr lang="en-US" dirty="0" smtClean="0">
                <a:solidFill>
                  <a:srgbClr val="0033CC"/>
                </a:solidFill>
              </a:rPr>
              <a:t>Due to forward scattering and (to a less degree) proximity effect, positive resist has always an undercut profile, good for liftoff.</a:t>
            </a:r>
          </a:p>
          <a:p>
            <a:pPr marL="177800" indent="-177800">
              <a:spcAft>
                <a:spcPts val="600"/>
              </a:spcAft>
              <a:buFont typeface="Arial" pitchFamily="34" charset="0"/>
              <a:buChar char="•"/>
            </a:pPr>
            <a:r>
              <a:rPr lang="en-US" dirty="0" smtClean="0">
                <a:solidFill>
                  <a:srgbClr val="0033CC"/>
                </a:solidFill>
              </a:rPr>
              <a:t>Negative resist always has a tapered profile, bad for liftoff.</a:t>
            </a:r>
          </a:p>
          <a:p>
            <a:pPr marL="177800" indent="-177800">
              <a:spcAft>
                <a:spcPts val="600"/>
              </a:spcAft>
              <a:buFont typeface="Arial" pitchFamily="34" charset="0"/>
              <a:buChar char="•"/>
            </a:pPr>
            <a:r>
              <a:rPr lang="en-US" dirty="0" smtClean="0">
                <a:solidFill>
                  <a:srgbClr val="0033CC"/>
                </a:solidFill>
              </a:rPr>
              <a:t>For patterning dense fine features, an undercut profile often causes resist structure to collapse due to capillary force when developer is dried.</a:t>
            </a:r>
          </a:p>
          <a:p>
            <a:pPr marL="177800" indent="-177800">
              <a:spcAft>
                <a:spcPts val="600"/>
              </a:spcAft>
              <a:buFont typeface="Arial" pitchFamily="34" charset="0"/>
              <a:buChar char="•"/>
            </a:pPr>
            <a:r>
              <a:rPr lang="en-US" dirty="0" smtClean="0">
                <a:solidFill>
                  <a:srgbClr val="0033CC"/>
                </a:solidFill>
              </a:rPr>
              <a:t>That is, proximity effect makes patterning dense fine features difficult.</a:t>
            </a:r>
            <a:endParaRPr lang="en-US" dirty="0">
              <a:solidFill>
                <a:srgbClr val="0033CC"/>
              </a:solidFill>
            </a:endParaRPr>
          </a:p>
        </p:txBody>
      </p:sp>
      <p:cxnSp>
        <p:nvCxnSpPr>
          <p:cNvPr id="6" name="Straight Connector 5"/>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3505200" y="228600"/>
            <a:ext cx="2061719" cy="523220"/>
          </a:xfrm>
          <a:prstGeom prst="rect">
            <a:avLst/>
          </a:prstGeom>
          <a:noFill/>
          <a:ln>
            <a:noFill/>
          </a:ln>
        </p:spPr>
        <p:txBody>
          <a:bodyPr wrap="none" rtlCol="0">
            <a:spAutoFit/>
          </a:bodyPr>
          <a:lstStyle/>
          <a:p>
            <a:pPr algn="ctr"/>
            <a:r>
              <a:rPr lang="en-US" sz="2800" dirty="0" smtClean="0">
                <a:solidFill>
                  <a:srgbClr val="0033CC"/>
                </a:solidFill>
              </a:rPr>
              <a:t>Resist profile</a:t>
            </a:r>
          </a:p>
        </p:txBody>
      </p:sp>
      <p:pic>
        <p:nvPicPr>
          <p:cNvPr id="45057" name="Picture 1"/>
          <p:cNvPicPr>
            <a:picLocks noChangeAspect="1" noChangeArrowheads="1"/>
          </p:cNvPicPr>
          <p:nvPr/>
        </p:nvPicPr>
        <p:blipFill>
          <a:blip r:embed="rId2"/>
          <a:srcRect/>
          <a:stretch>
            <a:fillRect/>
          </a:stretch>
        </p:blipFill>
        <p:spPr bwMode="auto">
          <a:xfrm>
            <a:off x="4572000" y="1066800"/>
            <a:ext cx="4000500" cy="2059081"/>
          </a:xfrm>
          <a:prstGeom prst="rect">
            <a:avLst/>
          </a:prstGeom>
          <a:noFill/>
          <a:ln w="9525">
            <a:noFill/>
            <a:miter lim="800000"/>
            <a:headEnd/>
            <a:tailEnd/>
          </a:ln>
        </p:spPr>
      </p:pic>
      <p:pic>
        <p:nvPicPr>
          <p:cNvPr id="45058" name="Picture 2"/>
          <p:cNvPicPr>
            <a:picLocks noChangeAspect="1" noChangeArrowheads="1"/>
          </p:cNvPicPr>
          <p:nvPr/>
        </p:nvPicPr>
        <p:blipFill>
          <a:blip r:embed="rId3"/>
          <a:srcRect/>
          <a:stretch>
            <a:fillRect/>
          </a:stretch>
        </p:blipFill>
        <p:spPr bwMode="auto">
          <a:xfrm>
            <a:off x="5029200" y="3581400"/>
            <a:ext cx="3400425" cy="2714625"/>
          </a:xfrm>
          <a:prstGeom prst="rect">
            <a:avLst/>
          </a:prstGeom>
          <a:noFill/>
          <a:ln w="9525">
            <a:noFill/>
            <a:miter lim="800000"/>
            <a:headEnd/>
            <a:tailEnd/>
          </a:ln>
        </p:spPr>
      </p:pic>
      <p:sp>
        <p:nvSpPr>
          <p:cNvPr id="8" name="TextBox 7"/>
          <p:cNvSpPr txBox="1"/>
          <p:nvPr/>
        </p:nvSpPr>
        <p:spPr>
          <a:xfrm>
            <a:off x="4572000" y="2401669"/>
            <a:ext cx="1070871" cy="646331"/>
          </a:xfrm>
          <a:prstGeom prst="rect">
            <a:avLst/>
          </a:prstGeom>
          <a:noFill/>
        </p:spPr>
        <p:txBody>
          <a:bodyPr wrap="none" rtlCol="0">
            <a:spAutoFit/>
          </a:bodyPr>
          <a:lstStyle/>
          <a:p>
            <a:r>
              <a:rPr lang="en-US" dirty="0" smtClean="0">
                <a:solidFill>
                  <a:srgbClr val="C00000"/>
                </a:solidFill>
              </a:rPr>
              <a:t>Resist</a:t>
            </a:r>
          </a:p>
          <a:p>
            <a:r>
              <a:rPr lang="en-US" dirty="0" smtClean="0">
                <a:solidFill>
                  <a:srgbClr val="C00000"/>
                </a:solidFill>
              </a:rPr>
              <a:t>Substrate</a:t>
            </a:r>
            <a:endParaRPr lang="en-US" dirty="0">
              <a:solidFill>
                <a:srgbClr val="C00000"/>
              </a:solidFill>
            </a:endParaRPr>
          </a:p>
        </p:txBody>
      </p:sp>
      <p:sp>
        <p:nvSpPr>
          <p:cNvPr id="9" name="TextBox 8"/>
          <p:cNvSpPr txBox="1"/>
          <p:nvPr/>
        </p:nvSpPr>
        <p:spPr>
          <a:xfrm>
            <a:off x="5715000" y="3048000"/>
            <a:ext cx="1889620" cy="461665"/>
          </a:xfrm>
          <a:prstGeom prst="rect">
            <a:avLst/>
          </a:prstGeom>
          <a:noFill/>
        </p:spPr>
        <p:txBody>
          <a:bodyPr wrap="none" rtlCol="0">
            <a:spAutoFit/>
          </a:bodyPr>
          <a:lstStyle/>
          <a:p>
            <a:r>
              <a:rPr lang="en-US" sz="2400" dirty="0" smtClean="0">
                <a:solidFill>
                  <a:srgbClr val="0033CC"/>
                </a:solidFill>
              </a:rPr>
              <a:t>Positive resist</a:t>
            </a:r>
            <a:endParaRPr lang="en-US" sz="2400" dirty="0">
              <a:solidFill>
                <a:srgbClr val="0033CC"/>
              </a:solidFill>
            </a:endParaRPr>
          </a:p>
        </p:txBody>
      </p:sp>
      <p:sp>
        <p:nvSpPr>
          <p:cNvPr id="10" name="TextBox 9"/>
          <p:cNvSpPr txBox="1"/>
          <p:nvPr/>
        </p:nvSpPr>
        <p:spPr>
          <a:xfrm>
            <a:off x="5828367" y="6248400"/>
            <a:ext cx="2020233" cy="461665"/>
          </a:xfrm>
          <a:prstGeom prst="rect">
            <a:avLst/>
          </a:prstGeom>
          <a:noFill/>
        </p:spPr>
        <p:txBody>
          <a:bodyPr wrap="none" rtlCol="0">
            <a:spAutoFit/>
          </a:bodyPr>
          <a:lstStyle/>
          <a:p>
            <a:r>
              <a:rPr lang="en-US" sz="2400" dirty="0" smtClean="0">
                <a:solidFill>
                  <a:srgbClr val="0033CC"/>
                </a:solidFill>
              </a:rPr>
              <a:t>Negative resist</a:t>
            </a:r>
            <a:endParaRPr lang="en-US" sz="2400" dirty="0">
              <a:solidFill>
                <a:srgbClr val="0033CC"/>
              </a:solidFill>
            </a:endParaRPr>
          </a:p>
        </p:txBody>
      </p:sp>
      <p:sp>
        <p:nvSpPr>
          <p:cNvPr id="11" name="TextBox 10"/>
          <p:cNvSpPr txBox="1"/>
          <p:nvPr/>
        </p:nvSpPr>
        <p:spPr>
          <a:xfrm>
            <a:off x="7239000" y="1447800"/>
            <a:ext cx="1669111" cy="830997"/>
          </a:xfrm>
          <a:prstGeom prst="rect">
            <a:avLst/>
          </a:prstGeom>
          <a:noFill/>
        </p:spPr>
        <p:txBody>
          <a:bodyPr wrap="none" rtlCol="0">
            <a:spAutoFit/>
          </a:bodyPr>
          <a:lstStyle/>
          <a:p>
            <a:r>
              <a:rPr lang="en-US" sz="1600" dirty="0" smtClean="0">
                <a:solidFill>
                  <a:srgbClr val="0033CC"/>
                </a:solidFill>
              </a:rPr>
              <a:t>Original thickness</a:t>
            </a:r>
          </a:p>
          <a:p>
            <a:endParaRPr lang="en-US" sz="1600" dirty="0" smtClean="0">
              <a:solidFill>
                <a:srgbClr val="0033CC"/>
              </a:solidFill>
            </a:endParaRPr>
          </a:p>
          <a:p>
            <a:r>
              <a:rPr lang="en-US" sz="1600" dirty="0" smtClean="0">
                <a:solidFill>
                  <a:srgbClr val="C00000"/>
                </a:solidFill>
              </a:rPr>
              <a:t>Developed profile</a:t>
            </a:r>
          </a:p>
        </p:txBody>
      </p:sp>
      <p:sp>
        <p:nvSpPr>
          <p:cNvPr id="13" name="TextBox 12"/>
          <p:cNvSpPr txBox="1"/>
          <p:nvPr/>
        </p:nvSpPr>
        <p:spPr>
          <a:xfrm>
            <a:off x="2133600" y="990600"/>
            <a:ext cx="3429000" cy="646331"/>
          </a:xfrm>
          <a:prstGeom prst="rect">
            <a:avLst/>
          </a:prstGeom>
          <a:noFill/>
        </p:spPr>
        <p:txBody>
          <a:bodyPr wrap="square" rtlCol="0">
            <a:spAutoFit/>
          </a:bodyPr>
          <a:lstStyle/>
          <a:p>
            <a:r>
              <a:rPr lang="en-US" dirty="0" smtClean="0">
                <a:solidFill>
                  <a:srgbClr val="7030A0"/>
                </a:solidFill>
              </a:rPr>
              <a:t>A thin layer may be developed due to exposure by proximity effect</a:t>
            </a:r>
            <a:endParaRPr lang="en-US" dirty="0">
              <a:solidFill>
                <a:srgbClr val="7030A0"/>
              </a:solidFill>
            </a:endParaRPr>
          </a:p>
        </p:txBody>
      </p:sp>
      <p:cxnSp>
        <p:nvCxnSpPr>
          <p:cNvPr id="15" name="Straight Arrow Connector 14"/>
          <p:cNvCxnSpPr>
            <a:stCxn id="13" idx="2"/>
          </p:cNvCxnSpPr>
          <p:nvPr/>
        </p:nvCxnSpPr>
        <p:spPr>
          <a:xfrm rot="16200000" flipH="1">
            <a:off x="4114116" y="1370915"/>
            <a:ext cx="268069" cy="800100"/>
          </a:xfrm>
          <a:prstGeom prst="straightConnector1">
            <a:avLst/>
          </a:prstGeom>
          <a:ln w="190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4" name="Slide Number Placeholder 13"/>
          <p:cNvSpPr>
            <a:spLocks noGrp="1"/>
          </p:cNvSpPr>
          <p:nvPr>
            <p:ph type="sldNum" sz="quarter" idx="12"/>
          </p:nvPr>
        </p:nvSpPr>
        <p:spPr/>
        <p:txBody>
          <a:bodyPr/>
          <a:lstStyle/>
          <a:p>
            <a:fld id="{B6F15528-21DE-4FAA-801E-634DDDAF4B2B}" type="slidenum">
              <a:rPr lang="en-US" smtClean="0"/>
              <a:pPr/>
              <a:t>19</a:t>
            </a:fld>
            <a:endParaRPr lang="en-US"/>
          </a:p>
        </p:txBody>
      </p:sp>
      <p:grpSp>
        <p:nvGrpSpPr>
          <p:cNvPr id="26" name="Group 25"/>
          <p:cNvGrpSpPr/>
          <p:nvPr/>
        </p:nvGrpSpPr>
        <p:grpSpPr>
          <a:xfrm>
            <a:off x="457200" y="5181600"/>
            <a:ext cx="4267200" cy="1295400"/>
            <a:chOff x="609600" y="5029200"/>
            <a:chExt cx="4267200" cy="1295400"/>
          </a:xfrm>
        </p:grpSpPr>
        <p:sp>
          <p:nvSpPr>
            <p:cNvPr id="16" name="Rectangle 15"/>
            <p:cNvSpPr/>
            <p:nvPr/>
          </p:nvSpPr>
          <p:spPr>
            <a:xfrm>
              <a:off x="609600" y="6019800"/>
              <a:ext cx="2514600" cy="304800"/>
            </a:xfrm>
            <a:prstGeom prst="rect">
              <a:avLst/>
            </a:prstGeom>
            <a:solidFill>
              <a:srgbClr val="0000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17" name="Trapezoid 16"/>
            <p:cNvSpPr/>
            <p:nvPr/>
          </p:nvSpPr>
          <p:spPr>
            <a:xfrm rot="10800000">
              <a:off x="609600"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apezoid 17"/>
            <p:cNvSpPr/>
            <p:nvPr/>
          </p:nvSpPr>
          <p:spPr>
            <a:xfrm rot="10800000">
              <a:off x="990600"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apezoid 18"/>
            <p:cNvSpPr/>
            <p:nvPr/>
          </p:nvSpPr>
          <p:spPr>
            <a:xfrm rot="10800000">
              <a:off x="1371599"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apezoid 19"/>
            <p:cNvSpPr/>
            <p:nvPr/>
          </p:nvSpPr>
          <p:spPr>
            <a:xfrm rot="10800000">
              <a:off x="1752599"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rapezoid 20"/>
            <p:cNvSpPr/>
            <p:nvPr/>
          </p:nvSpPr>
          <p:spPr>
            <a:xfrm rot="10800000">
              <a:off x="2133600"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apezoid 21"/>
            <p:cNvSpPr/>
            <p:nvPr/>
          </p:nvSpPr>
          <p:spPr>
            <a:xfrm rot="10800000">
              <a:off x="2514599"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apezoid 22"/>
            <p:cNvSpPr/>
            <p:nvPr/>
          </p:nvSpPr>
          <p:spPr>
            <a:xfrm rot="10800000">
              <a:off x="2895599" y="5410200"/>
              <a:ext cx="228600" cy="609600"/>
            </a:xfrm>
            <a:prstGeom prst="trapezoid">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3200400" y="5410200"/>
              <a:ext cx="1676400" cy="584775"/>
            </a:xfrm>
            <a:prstGeom prst="rect">
              <a:avLst/>
            </a:prstGeom>
            <a:noFill/>
          </p:spPr>
          <p:txBody>
            <a:bodyPr wrap="square" rtlCol="0">
              <a:spAutoFit/>
            </a:bodyPr>
            <a:lstStyle/>
            <a:p>
              <a:r>
                <a:rPr lang="en-US" sz="1600" dirty="0" smtClean="0">
                  <a:solidFill>
                    <a:srgbClr val="7030A0"/>
                  </a:solidFill>
                </a:rPr>
                <a:t>Resist (positive) profile, not stable</a:t>
              </a:r>
              <a:endParaRPr lang="en-US" sz="1600" dirty="0">
                <a:solidFill>
                  <a:srgbClr val="7030A0"/>
                </a:solidFill>
              </a:endParaRPr>
            </a:p>
          </p:txBody>
        </p:sp>
        <p:sp>
          <p:nvSpPr>
            <p:cNvPr id="25" name="TextBox 24"/>
            <p:cNvSpPr txBox="1"/>
            <p:nvPr/>
          </p:nvSpPr>
          <p:spPr>
            <a:xfrm>
              <a:off x="685800" y="5029200"/>
              <a:ext cx="2382191" cy="338554"/>
            </a:xfrm>
            <a:prstGeom prst="rect">
              <a:avLst/>
            </a:prstGeom>
            <a:noFill/>
          </p:spPr>
          <p:txBody>
            <a:bodyPr wrap="none" rtlCol="0">
              <a:spAutoFit/>
            </a:bodyPr>
            <a:lstStyle/>
            <a:p>
              <a:r>
                <a:rPr lang="en-US" sz="1600" dirty="0" smtClean="0">
                  <a:solidFill>
                    <a:srgbClr val="C00000"/>
                  </a:solidFill>
                </a:rPr>
                <a:t>Dense AND fine structures</a:t>
              </a:r>
              <a:endParaRPr lang="en-US" sz="1600" dirty="0">
                <a:solidFill>
                  <a:srgbClr val="C00000"/>
                </a:solidFill>
              </a:endParaRP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981200" y="152400"/>
            <a:ext cx="5528566" cy="523220"/>
          </a:xfrm>
          <a:prstGeom prst="rect">
            <a:avLst/>
          </a:prstGeom>
          <a:noFill/>
          <a:ln>
            <a:noFill/>
          </a:ln>
        </p:spPr>
        <p:txBody>
          <a:bodyPr wrap="none" rtlCol="0">
            <a:spAutoFit/>
          </a:bodyPr>
          <a:lstStyle/>
          <a:p>
            <a:pPr algn="ctr"/>
            <a:r>
              <a:rPr lang="en-US" sz="2800" dirty="0" smtClean="0">
                <a:solidFill>
                  <a:srgbClr val="0033CC"/>
                </a:solidFill>
              </a:rPr>
              <a:t>Interactions of electrons with matter</a:t>
            </a:r>
          </a:p>
        </p:txBody>
      </p:sp>
      <p:pic>
        <p:nvPicPr>
          <p:cNvPr id="5" name="Picture 2"/>
          <p:cNvPicPr>
            <a:picLocks noChangeAspect="1" noChangeArrowheads="1"/>
          </p:cNvPicPr>
          <p:nvPr/>
        </p:nvPicPr>
        <p:blipFill>
          <a:blip r:embed="rId2"/>
          <a:srcRect/>
          <a:stretch>
            <a:fillRect/>
          </a:stretch>
        </p:blipFill>
        <p:spPr bwMode="auto">
          <a:xfrm>
            <a:off x="2971800" y="3276600"/>
            <a:ext cx="3747678" cy="3220829"/>
          </a:xfrm>
          <a:prstGeom prst="rect">
            <a:avLst/>
          </a:prstGeom>
          <a:noFill/>
          <a:ln w="9525">
            <a:noFill/>
            <a:miter lim="800000"/>
            <a:headEnd/>
            <a:tailEnd/>
          </a:ln>
          <a:effectLst/>
        </p:spPr>
      </p:pic>
      <p:sp>
        <p:nvSpPr>
          <p:cNvPr id="7" name="TextBox 6"/>
          <p:cNvSpPr txBox="1"/>
          <p:nvPr/>
        </p:nvSpPr>
        <p:spPr>
          <a:xfrm>
            <a:off x="381001" y="685800"/>
            <a:ext cx="7619999" cy="2539157"/>
          </a:xfrm>
          <a:prstGeom prst="rect">
            <a:avLst/>
          </a:prstGeom>
          <a:noFill/>
        </p:spPr>
        <p:txBody>
          <a:bodyPr wrap="square" rtlCol="0">
            <a:spAutoFit/>
          </a:bodyPr>
          <a:lstStyle/>
          <a:p>
            <a:pPr marL="177800" indent="-177800">
              <a:spcAft>
                <a:spcPts val="600"/>
              </a:spcAft>
              <a:buClr>
                <a:srgbClr val="0033CC"/>
              </a:buClr>
              <a:buFont typeface="Arial" pitchFamily="34" charset="0"/>
              <a:buChar char="•"/>
            </a:pPr>
            <a:r>
              <a:rPr lang="en-US" dirty="0" smtClean="0">
                <a:solidFill>
                  <a:srgbClr val="0033CC"/>
                </a:solidFill>
              </a:rPr>
              <a:t>Unlike X-rays, electrons interact very strongly with matter </a:t>
            </a:r>
          </a:p>
          <a:p>
            <a:pPr marL="177800" indent="-177800">
              <a:spcAft>
                <a:spcPts val="600"/>
              </a:spcAft>
              <a:buClr>
                <a:srgbClr val="0033CC"/>
              </a:buClr>
              <a:buFont typeface="Arial" pitchFamily="34" charset="0"/>
              <a:buChar char="•"/>
            </a:pPr>
            <a:r>
              <a:rPr lang="en-US" dirty="0" smtClean="0">
                <a:solidFill>
                  <a:srgbClr val="0033CC"/>
                </a:solidFill>
              </a:rPr>
              <a:t>Elastic scattering of electrons can be treated classically as a form of Rutherford backscattering</a:t>
            </a:r>
          </a:p>
          <a:p>
            <a:pPr marL="177800" indent="-177800">
              <a:spcAft>
                <a:spcPts val="600"/>
              </a:spcAft>
              <a:buClr>
                <a:srgbClr val="0033CC"/>
              </a:buClr>
              <a:buFont typeface="Arial" pitchFamily="34" charset="0"/>
              <a:buChar char="•"/>
            </a:pPr>
            <a:r>
              <a:rPr lang="en-US" dirty="0" smtClean="0">
                <a:solidFill>
                  <a:srgbClr val="0033CC"/>
                </a:solidFill>
              </a:rPr>
              <a:t>Inelastic scattering arises from numerous interactions:</a:t>
            </a:r>
          </a:p>
          <a:p>
            <a:pPr marL="685800" lvl="1" indent="-228600">
              <a:buClr>
                <a:srgbClr val="0033CC"/>
              </a:buClr>
              <a:buFont typeface="Courier New" pitchFamily="49" charset="0"/>
              <a:buChar char="o"/>
            </a:pPr>
            <a:r>
              <a:rPr lang="en-US" dirty="0" smtClean="0">
                <a:solidFill>
                  <a:srgbClr val="0033CC"/>
                </a:solidFill>
              </a:rPr>
              <a:t>Low energy secondary electrons generation.</a:t>
            </a:r>
          </a:p>
          <a:p>
            <a:pPr marL="685800" lvl="1" indent="-228600">
              <a:buClr>
                <a:srgbClr val="0033CC"/>
              </a:buClr>
              <a:buFont typeface="Courier New" pitchFamily="49" charset="0"/>
              <a:buChar char="o"/>
            </a:pPr>
            <a:r>
              <a:rPr lang="en-US" dirty="0" smtClean="0">
                <a:solidFill>
                  <a:srgbClr val="0033CC"/>
                </a:solidFill>
              </a:rPr>
              <a:t>Inner shell excitations (x-ray fluorescence and Auger electrons)</a:t>
            </a:r>
          </a:p>
          <a:p>
            <a:pPr marL="685800" lvl="1" indent="-228600">
              <a:buClr>
                <a:srgbClr val="0033CC"/>
              </a:buClr>
              <a:buFont typeface="Courier New" pitchFamily="49" charset="0"/>
              <a:buChar char="o"/>
            </a:pPr>
            <a:r>
              <a:rPr lang="en-US" dirty="0" smtClean="0">
                <a:solidFill>
                  <a:srgbClr val="0033CC"/>
                </a:solidFill>
              </a:rPr>
              <a:t>Electron-hole pair creation and recombination</a:t>
            </a:r>
          </a:p>
          <a:p>
            <a:pPr marL="685800" lvl="1" indent="-228600">
              <a:buClr>
                <a:srgbClr val="0033CC"/>
              </a:buClr>
              <a:buFont typeface="Courier New" pitchFamily="49" charset="0"/>
              <a:buChar char="o"/>
            </a:pPr>
            <a:r>
              <a:rPr lang="en-US" dirty="0" smtClean="0">
                <a:solidFill>
                  <a:srgbClr val="0033CC"/>
                </a:solidFill>
              </a:rPr>
              <a:t>Phonon excitation (heat)</a:t>
            </a:r>
          </a:p>
        </p:txBody>
      </p:sp>
      <p:sp>
        <p:nvSpPr>
          <p:cNvPr id="8" name="Slide Number Placeholder 7"/>
          <p:cNvSpPr>
            <a:spLocks noGrp="1"/>
          </p:cNvSpPr>
          <p:nvPr>
            <p:ph type="sldNum" sz="quarter" idx="12"/>
          </p:nvPr>
        </p:nvSpPr>
        <p:spPr/>
        <p:txBody>
          <a:bodyPr/>
          <a:lstStyle/>
          <a:p>
            <a:fld id="{B6F15528-21DE-4FAA-801E-634DDDAF4B2B}" type="slidenum">
              <a:rPr lang="en-US" smtClean="0"/>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a:stretch>
            <a:fillRect/>
          </a:stretch>
        </p:blipFill>
        <p:spPr bwMode="auto">
          <a:xfrm>
            <a:off x="120798" y="304800"/>
            <a:ext cx="8870802" cy="6196012"/>
          </a:xfrm>
          <a:prstGeom prst="rect">
            <a:avLst/>
          </a:prstGeom>
          <a:noFill/>
          <a:ln w="9525">
            <a:noFill/>
            <a:miter lim="800000"/>
            <a:headEnd/>
            <a:tailEnd/>
          </a:ln>
          <a:effectLst/>
        </p:spPr>
      </p:pic>
      <p:cxnSp>
        <p:nvCxnSpPr>
          <p:cNvPr id="3" name="Straight Connector 2"/>
          <p:cNvCxnSpPr/>
          <p:nvPr/>
        </p:nvCxnSpPr>
        <p:spPr>
          <a:xfrm flipV="1">
            <a:off x="0" y="914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1371600" y="314980"/>
            <a:ext cx="6629400" cy="523220"/>
          </a:xfrm>
          <a:prstGeom prst="rect">
            <a:avLst/>
          </a:prstGeom>
          <a:solidFill>
            <a:schemeClr val="bg1"/>
          </a:solidFill>
        </p:spPr>
        <p:txBody>
          <a:bodyPr wrap="square" rtlCol="0">
            <a:spAutoFit/>
          </a:bodyPr>
          <a:lstStyle/>
          <a:p>
            <a:pPr algn="ctr"/>
            <a:r>
              <a:rPr lang="en-US" sz="2800" dirty="0" smtClean="0">
                <a:solidFill>
                  <a:srgbClr val="0033CC"/>
                </a:solidFill>
              </a:rPr>
              <a:t>How to reduce proximity effects</a:t>
            </a:r>
            <a:endParaRPr lang="en-US" sz="2800" dirty="0">
              <a:solidFill>
                <a:srgbClr val="0033C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20</a:t>
            </a:fld>
            <a:endParaRPr lang="en-US"/>
          </a:p>
        </p:txBody>
      </p:sp>
      <p:sp>
        <p:nvSpPr>
          <p:cNvPr id="6" name="TextBox 5"/>
          <p:cNvSpPr txBox="1"/>
          <p:nvPr/>
        </p:nvSpPr>
        <p:spPr>
          <a:xfrm>
            <a:off x="2214391" y="2373868"/>
            <a:ext cx="5710409" cy="369332"/>
          </a:xfrm>
          <a:prstGeom prst="rect">
            <a:avLst/>
          </a:prstGeom>
          <a:noFill/>
        </p:spPr>
        <p:txBody>
          <a:bodyPr wrap="none" rtlCol="0">
            <a:spAutoFit/>
          </a:bodyPr>
          <a:lstStyle/>
          <a:p>
            <a:r>
              <a:rPr lang="en-US" dirty="0" smtClean="0"/>
              <a:t>(extremely high resolution, 1.5nm, see later slide for resist)</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7518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762000" y="152400"/>
            <a:ext cx="7772400" cy="523220"/>
          </a:xfrm>
          <a:prstGeom prst="rect">
            <a:avLst/>
          </a:prstGeom>
          <a:solidFill>
            <a:schemeClr val="bg1"/>
          </a:solidFill>
        </p:spPr>
        <p:txBody>
          <a:bodyPr wrap="square" rtlCol="0">
            <a:spAutoFit/>
          </a:bodyPr>
          <a:lstStyle/>
          <a:p>
            <a:pPr algn="ctr"/>
            <a:r>
              <a:rPr lang="en-US" sz="2800" dirty="0" smtClean="0">
                <a:solidFill>
                  <a:srgbClr val="0033CC"/>
                </a:solidFill>
              </a:rPr>
              <a:t>Eliminate proximity effect using resist on membrane</a:t>
            </a:r>
            <a:endParaRPr lang="en-US" sz="2800" dirty="0">
              <a:solidFill>
                <a:srgbClr val="0033CC"/>
              </a:solidFill>
            </a:endParaRPr>
          </a:p>
        </p:txBody>
      </p:sp>
      <p:pic>
        <p:nvPicPr>
          <p:cNvPr id="63490" name="Picture 2"/>
          <p:cNvPicPr>
            <a:picLocks noChangeAspect="1" noChangeArrowheads="1"/>
          </p:cNvPicPr>
          <p:nvPr/>
        </p:nvPicPr>
        <p:blipFill>
          <a:blip r:embed="rId2"/>
          <a:srcRect/>
          <a:stretch>
            <a:fillRect/>
          </a:stretch>
        </p:blipFill>
        <p:spPr bwMode="auto">
          <a:xfrm>
            <a:off x="1066800" y="904220"/>
            <a:ext cx="2857500" cy="3609975"/>
          </a:xfrm>
          <a:prstGeom prst="rect">
            <a:avLst/>
          </a:prstGeom>
          <a:noFill/>
          <a:ln w="9525">
            <a:noFill/>
            <a:miter lim="800000"/>
            <a:headEnd/>
            <a:tailEnd/>
          </a:ln>
        </p:spPr>
      </p:pic>
      <p:grpSp>
        <p:nvGrpSpPr>
          <p:cNvPr id="12" name="Group 11"/>
          <p:cNvGrpSpPr/>
          <p:nvPr/>
        </p:nvGrpSpPr>
        <p:grpSpPr>
          <a:xfrm>
            <a:off x="5181600" y="980420"/>
            <a:ext cx="3810000" cy="5496580"/>
            <a:chOff x="5257800" y="980420"/>
            <a:chExt cx="3810000" cy="5496580"/>
          </a:xfrm>
        </p:grpSpPr>
        <p:pic>
          <p:nvPicPr>
            <p:cNvPr id="63491" name="Picture 3"/>
            <p:cNvPicPr>
              <a:picLocks noChangeAspect="1" noChangeArrowheads="1"/>
            </p:cNvPicPr>
            <p:nvPr/>
          </p:nvPicPr>
          <p:blipFill>
            <a:blip r:embed="rId3"/>
            <a:srcRect/>
            <a:stretch>
              <a:fillRect/>
            </a:stretch>
          </p:blipFill>
          <p:spPr bwMode="auto">
            <a:xfrm>
              <a:off x="5867400" y="980420"/>
              <a:ext cx="2228517" cy="5095875"/>
            </a:xfrm>
            <a:prstGeom prst="rect">
              <a:avLst/>
            </a:prstGeom>
            <a:noFill/>
            <a:ln w="9525">
              <a:noFill/>
              <a:miter lim="800000"/>
              <a:headEnd/>
              <a:tailEnd/>
            </a:ln>
          </p:spPr>
        </p:pic>
        <p:sp>
          <p:nvSpPr>
            <p:cNvPr id="8" name="Rectangle 7"/>
            <p:cNvSpPr/>
            <p:nvPr/>
          </p:nvSpPr>
          <p:spPr>
            <a:xfrm>
              <a:off x="5257800" y="6138446"/>
              <a:ext cx="3810000" cy="338554"/>
            </a:xfrm>
            <a:prstGeom prst="rect">
              <a:avLst/>
            </a:prstGeom>
          </p:spPr>
          <p:txBody>
            <a:bodyPr wrap="square">
              <a:spAutoFit/>
            </a:bodyPr>
            <a:lstStyle/>
            <a:p>
              <a:r>
                <a:rPr lang="en-US" sz="1600" dirty="0" smtClean="0">
                  <a:solidFill>
                    <a:srgbClr val="0033CC"/>
                  </a:solidFill>
                </a:rPr>
                <a:t>TEM image of nano-gaps with gaps 0.7-6nm</a:t>
              </a:r>
              <a:endParaRPr lang="en-US" sz="1600" dirty="0">
                <a:solidFill>
                  <a:srgbClr val="0033CC"/>
                </a:solidFill>
              </a:endParaRPr>
            </a:p>
          </p:txBody>
        </p:sp>
      </p:grpSp>
      <p:sp>
        <p:nvSpPr>
          <p:cNvPr id="9" name="Rectangle 8"/>
          <p:cNvSpPr/>
          <p:nvPr/>
        </p:nvSpPr>
        <p:spPr>
          <a:xfrm>
            <a:off x="152400" y="4508718"/>
            <a:ext cx="5334000" cy="1815882"/>
          </a:xfrm>
          <a:prstGeom prst="rect">
            <a:avLst/>
          </a:prstGeom>
        </p:spPr>
        <p:txBody>
          <a:bodyPr wrap="square">
            <a:spAutoFit/>
          </a:bodyPr>
          <a:lstStyle/>
          <a:p>
            <a:pPr marL="230188" indent="-230188">
              <a:buAutoNum type="alphaLcParenBoth"/>
            </a:pPr>
            <a:r>
              <a:rPr lang="en-US" sz="1400" dirty="0" smtClean="0">
                <a:solidFill>
                  <a:srgbClr val="0033CC"/>
                </a:solidFill>
              </a:rPr>
              <a:t>Standard</a:t>
            </a:r>
            <a:r>
              <a:rPr lang="en-US" sz="1400" baseline="30000" dirty="0" smtClean="0">
                <a:solidFill>
                  <a:srgbClr val="0033CC"/>
                </a:solidFill>
              </a:rPr>
              <a:t> </a:t>
            </a:r>
            <a:r>
              <a:rPr lang="en-US" sz="1400" dirty="0" smtClean="0">
                <a:solidFill>
                  <a:srgbClr val="0033CC"/>
                </a:solidFill>
              </a:rPr>
              <a:t>PMMA-SiO</a:t>
            </a:r>
            <a:r>
              <a:rPr lang="en-US" sz="1400" baseline="-25000" dirty="0" smtClean="0">
                <a:solidFill>
                  <a:srgbClr val="0033CC"/>
                </a:solidFill>
              </a:rPr>
              <a:t>2</a:t>
            </a:r>
            <a:r>
              <a:rPr lang="en-US" sz="1400" dirty="0" smtClean="0">
                <a:solidFill>
                  <a:srgbClr val="0033CC"/>
                </a:solidFill>
              </a:rPr>
              <a:t>-Si</a:t>
            </a:r>
            <a:r>
              <a:rPr lang="en-US" sz="1400" baseline="30000" dirty="0" smtClean="0">
                <a:solidFill>
                  <a:srgbClr val="0033CC"/>
                </a:solidFill>
              </a:rPr>
              <a:t>+</a:t>
            </a:r>
            <a:r>
              <a:rPr lang="en-US" sz="1400" dirty="0" smtClean="0">
                <a:solidFill>
                  <a:srgbClr val="0033CC"/>
                </a:solidFill>
              </a:rPr>
              <a:t> substrate. An incident electron beam "forward-scatters" slightly in the</a:t>
            </a:r>
            <a:r>
              <a:rPr lang="en-US" sz="1400" baseline="30000" dirty="0" smtClean="0">
                <a:solidFill>
                  <a:srgbClr val="0033CC"/>
                </a:solidFill>
              </a:rPr>
              <a:t> </a:t>
            </a:r>
            <a:r>
              <a:rPr lang="en-US" sz="1400" dirty="0" smtClean="0">
                <a:solidFill>
                  <a:srgbClr val="0033CC"/>
                </a:solidFill>
              </a:rPr>
              <a:t>PMMA and SiO</a:t>
            </a:r>
            <a:r>
              <a:rPr lang="en-US" sz="1400" baseline="-25000" dirty="0" smtClean="0">
                <a:solidFill>
                  <a:srgbClr val="0033CC"/>
                </a:solidFill>
              </a:rPr>
              <a:t>2</a:t>
            </a:r>
            <a:r>
              <a:rPr lang="en-US" sz="1400" dirty="0" smtClean="0">
                <a:solidFill>
                  <a:srgbClr val="0033CC"/>
                </a:solidFill>
              </a:rPr>
              <a:t> layers. Strong scattering in the Si</a:t>
            </a:r>
            <a:r>
              <a:rPr lang="en-US" sz="1400" baseline="30000" dirty="0" smtClean="0">
                <a:solidFill>
                  <a:srgbClr val="0033CC"/>
                </a:solidFill>
              </a:rPr>
              <a:t>+</a:t>
            </a:r>
            <a:r>
              <a:rPr lang="en-US" sz="1400" dirty="0" smtClean="0">
                <a:solidFill>
                  <a:srgbClr val="0033CC"/>
                </a:solidFill>
              </a:rPr>
              <a:t> results</a:t>
            </a:r>
            <a:r>
              <a:rPr lang="en-US" sz="1400" baseline="30000" dirty="0" smtClean="0">
                <a:solidFill>
                  <a:srgbClr val="0033CC"/>
                </a:solidFill>
              </a:rPr>
              <a:t> </a:t>
            </a:r>
            <a:r>
              <a:rPr lang="en-US" sz="1400" dirty="0" smtClean="0">
                <a:solidFill>
                  <a:srgbClr val="0033CC"/>
                </a:solidFill>
              </a:rPr>
              <a:t>in broadly distributed "back-scattered" electrons which expose a wide region</a:t>
            </a:r>
            <a:r>
              <a:rPr lang="en-US" sz="1400" baseline="30000" dirty="0" smtClean="0">
                <a:solidFill>
                  <a:srgbClr val="0033CC"/>
                </a:solidFill>
              </a:rPr>
              <a:t> </a:t>
            </a:r>
            <a:r>
              <a:rPr lang="en-US" sz="1400" dirty="0" smtClean="0">
                <a:solidFill>
                  <a:srgbClr val="0033CC"/>
                </a:solidFill>
              </a:rPr>
              <a:t>of the PMMA. </a:t>
            </a:r>
          </a:p>
          <a:p>
            <a:pPr marL="230188" indent="-230188">
              <a:buAutoNum type="alphaLcParenBoth"/>
            </a:pPr>
            <a:r>
              <a:rPr lang="en-US" sz="1400" dirty="0" smtClean="0">
                <a:solidFill>
                  <a:srgbClr val="0033CC"/>
                </a:solidFill>
              </a:rPr>
              <a:t>PMMA-Si</a:t>
            </a:r>
            <a:r>
              <a:rPr lang="en-US" sz="1400" baseline="-25000" dirty="0" smtClean="0">
                <a:solidFill>
                  <a:srgbClr val="0033CC"/>
                </a:solidFill>
              </a:rPr>
              <a:t>3</a:t>
            </a:r>
            <a:r>
              <a:rPr lang="en-US" sz="1400" dirty="0" smtClean="0">
                <a:solidFill>
                  <a:srgbClr val="0033CC"/>
                </a:solidFill>
              </a:rPr>
              <a:t>N</a:t>
            </a:r>
            <a:r>
              <a:rPr lang="en-US" sz="1400" baseline="-25000" dirty="0" smtClean="0">
                <a:solidFill>
                  <a:srgbClr val="0033CC"/>
                </a:solidFill>
              </a:rPr>
              <a:t>4</a:t>
            </a:r>
            <a:r>
              <a:rPr lang="en-US" sz="1400" dirty="0" smtClean="0">
                <a:solidFill>
                  <a:srgbClr val="0033CC"/>
                </a:solidFill>
              </a:rPr>
              <a:t> substrate used to make </a:t>
            </a:r>
            <a:r>
              <a:rPr lang="en-US" sz="1400" dirty="0" err="1" smtClean="0">
                <a:solidFill>
                  <a:srgbClr val="0033CC"/>
                </a:solidFill>
              </a:rPr>
              <a:t>nanogaps</a:t>
            </a:r>
            <a:r>
              <a:rPr lang="en-US" sz="1400" baseline="30000" dirty="0" smtClean="0">
                <a:solidFill>
                  <a:srgbClr val="0033CC"/>
                </a:solidFill>
              </a:rPr>
              <a:t> </a:t>
            </a:r>
            <a:r>
              <a:rPr lang="en-US" sz="1400" dirty="0" smtClean="0">
                <a:solidFill>
                  <a:srgbClr val="0033CC"/>
                </a:solidFill>
              </a:rPr>
              <a:t>with EBL. Two nearby areas are shown being sequentially exposed</a:t>
            </a:r>
            <a:r>
              <a:rPr lang="en-US" sz="1400" baseline="30000" dirty="0" smtClean="0">
                <a:solidFill>
                  <a:srgbClr val="0033CC"/>
                </a:solidFill>
              </a:rPr>
              <a:t> </a:t>
            </a:r>
            <a:r>
              <a:rPr lang="en-US" sz="1400" dirty="0" smtClean="0">
                <a:solidFill>
                  <a:srgbClr val="0033CC"/>
                </a:solidFill>
              </a:rPr>
              <a:t>to an electron beam while the small "</a:t>
            </a:r>
            <a:r>
              <a:rPr lang="en-US" sz="1400" dirty="0" err="1" smtClean="0">
                <a:solidFill>
                  <a:srgbClr val="0033CC"/>
                </a:solidFill>
              </a:rPr>
              <a:t>nanogap</a:t>
            </a:r>
            <a:r>
              <a:rPr lang="en-US" sz="1400" dirty="0" smtClean="0">
                <a:solidFill>
                  <a:srgbClr val="0033CC"/>
                </a:solidFill>
              </a:rPr>
              <a:t>" region between</a:t>
            </a:r>
            <a:r>
              <a:rPr lang="en-US" sz="1400" baseline="30000" dirty="0" smtClean="0">
                <a:solidFill>
                  <a:srgbClr val="0033CC"/>
                </a:solidFill>
              </a:rPr>
              <a:t> </a:t>
            </a:r>
            <a:r>
              <a:rPr lang="en-US" sz="1400" dirty="0" smtClean="0">
                <a:solidFill>
                  <a:srgbClr val="0033CC"/>
                </a:solidFill>
              </a:rPr>
              <a:t>them is left unexposed.</a:t>
            </a:r>
            <a:endParaRPr lang="en-US" sz="1400" dirty="0">
              <a:solidFill>
                <a:srgbClr val="0033CC"/>
              </a:solidFill>
            </a:endParaRPr>
          </a:p>
        </p:txBody>
      </p:sp>
      <p:sp>
        <p:nvSpPr>
          <p:cNvPr id="10" name="TextBox 9"/>
          <p:cNvSpPr txBox="1"/>
          <p:nvPr/>
        </p:nvSpPr>
        <p:spPr>
          <a:xfrm>
            <a:off x="152401" y="6381690"/>
            <a:ext cx="4038599" cy="400110"/>
          </a:xfrm>
          <a:prstGeom prst="rect">
            <a:avLst/>
          </a:prstGeom>
          <a:noFill/>
        </p:spPr>
        <p:txBody>
          <a:bodyPr wrap="square" rtlCol="0">
            <a:spAutoFit/>
          </a:bodyPr>
          <a:lstStyle/>
          <a:p>
            <a:r>
              <a:rPr lang="en-US" sz="1000" dirty="0" err="1" smtClean="0"/>
              <a:t>Fischbein</a:t>
            </a:r>
            <a:r>
              <a:rPr lang="en-US" sz="1000" dirty="0" smtClean="0"/>
              <a:t>, “</a:t>
            </a:r>
            <a:r>
              <a:rPr lang="en-US" sz="1000" dirty="0" err="1" smtClean="0"/>
              <a:t>Nanogaps</a:t>
            </a:r>
            <a:r>
              <a:rPr lang="en-US" sz="1000" dirty="0" smtClean="0"/>
              <a:t> by direct lithography for</a:t>
            </a:r>
            <a:r>
              <a:rPr lang="en-US" sz="1000" baseline="30000" dirty="0" smtClean="0"/>
              <a:t> </a:t>
            </a:r>
            <a:r>
              <a:rPr lang="en-US" sz="1000" dirty="0" smtClean="0"/>
              <a:t>high-resolution imaging and electronic characterization of nanostructures”, APL 88, 063116 (2006)</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21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cstate="print"/>
          <a:srcRect/>
          <a:stretch>
            <a:fillRect/>
          </a:stretch>
        </p:blipFill>
        <p:spPr bwMode="auto">
          <a:xfrm>
            <a:off x="76200" y="3581400"/>
            <a:ext cx="4182447" cy="3200400"/>
          </a:xfrm>
          <a:prstGeom prst="rect">
            <a:avLst/>
          </a:prstGeom>
          <a:noFill/>
          <a:ln w="9525">
            <a:noFill/>
            <a:miter lim="800000"/>
            <a:headEnd/>
            <a:tailEnd/>
          </a:ln>
          <a:effectLst/>
        </p:spPr>
      </p:pic>
      <p:pic>
        <p:nvPicPr>
          <p:cNvPr id="13316" name="Picture 4"/>
          <p:cNvPicPr>
            <a:picLocks noChangeAspect="1" noChangeArrowheads="1"/>
          </p:cNvPicPr>
          <p:nvPr/>
        </p:nvPicPr>
        <p:blipFill>
          <a:blip r:embed="rId3"/>
          <a:srcRect/>
          <a:stretch>
            <a:fillRect/>
          </a:stretch>
        </p:blipFill>
        <p:spPr bwMode="auto">
          <a:xfrm>
            <a:off x="4419600" y="3581400"/>
            <a:ext cx="4597513" cy="3200399"/>
          </a:xfrm>
          <a:prstGeom prst="rect">
            <a:avLst/>
          </a:prstGeom>
          <a:noFill/>
          <a:ln w="9525">
            <a:noFill/>
            <a:miter lim="800000"/>
            <a:headEnd/>
            <a:tailEnd/>
          </a:ln>
          <a:effectLst/>
        </p:spPr>
      </p:pic>
      <p:pic>
        <p:nvPicPr>
          <p:cNvPr id="13317" name="Picture 5"/>
          <p:cNvPicPr>
            <a:picLocks noChangeAspect="1" noChangeArrowheads="1"/>
          </p:cNvPicPr>
          <p:nvPr/>
        </p:nvPicPr>
        <p:blipFill>
          <a:blip r:embed="rId4"/>
          <a:srcRect/>
          <a:stretch>
            <a:fillRect/>
          </a:stretch>
        </p:blipFill>
        <p:spPr bwMode="auto">
          <a:xfrm>
            <a:off x="1746324" y="304800"/>
            <a:ext cx="7321476" cy="3216152"/>
          </a:xfrm>
          <a:prstGeom prst="rect">
            <a:avLst/>
          </a:prstGeom>
          <a:noFill/>
          <a:ln w="9525">
            <a:noFill/>
            <a:miter lim="800000"/>
            <a:headEnd/>
            <a:tailEnd/>
          </a:ln>
          <a:effectLst/>
        </p:spPr>
      </p:pic>
      <p:cxnSp>
        <p:nvCxnSpPr>
          <p:cNvPr id="5" name="Straight Connector 4"/>
          <p:cNvCxnSpPr/>
          <p:nvPr/>
        </p:nvCxnSpPr>
        <p:spPr>
          <a:xfrm>
            <a:off x="0" y="1524000"/>
            <a:ext cx="25146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304800" y="152400"/>
            <a:ext cx="1905000" cy="1384995"/>
          </a:xfrm>
          <a:prstGeom prst="rect">
            <a:avLst/>
          </a:prstGeom>
          <a:noFill/>
        </p:spPr>
        <p:txBody>
          <a:bodyPr wrap="square" rtlCol="0">
            <a:spAutoFit/>
          </a:bodyPr>
          <a:lstStyle/>
          <a:p>
            <a:pPr algn="ctr"/>
            <a:r>
              <a:rPr lang="en-US" sz="2800" dirty="0" smtClean="0">
                <a:solidFill>
                  <a:srgbClr val="0033CC"/>
                </a:solidFill>
              </a:rPr>
              <a:t>Proximity effect correction</a:t>
            </a:r>
            <a:endParaRPr lang="en-US" sz="2800" dirty="0">
              <a:solidFill>
                <a:srgbClr val="0033CC"/>
              </a:solidFill>
            </a:endParaRPr>
          </a:p>
        </p:txBody>
      </p:sp>
      <p:sp>
        <p:nvSpPr>
          <p:cNvPr id="8" name="TextBox 7"/>
          <p:cNvSpPr txBox="1"/>
          <p:nvPr/>
        </p:nvSpPr>
        <p:spPr>
          <a:xfrm>
            <a:off x="0" y="1905000"/>
            <a:ext cx="2743200" cy="1200329"/>
          </a:xfrm>
          <a:prstGeom prst="rect">
            <a:avLst/>
          </a:prstGeom>
          <a:noFill/>
        </p:spPr>
        <p:txBody>
          <a:bodyPr wrap="square" rtlCol="0">
            <a:spAutoFit/>
          </a:bodyPr>
          <a:lstStyle/>
          <a:p>
            <a:r>
              <a:rPr lang="en-US" dirty="0" smtClean="0">
                <a:solidFill>
                  <a:srgbClr val="C00000"/>
                </a:solidFill>
              </a:rPr>
              <a:t>Similar idea to OPC (optical proximity correction), but here proximity extends many </a:t>
            </a:r>
            <a:r>
              <a:rPr lang="en-US" dirty="0" smtClean="0">
                <a:solidFill>
                  <a:srgbClr val="C00000"/>
                </a:solidFill>
                <a:sym typeface="Symbol"/>
              </a:rPr>
              <a:t>m.</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C00000"/>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3200399" y="1143000"/>
            <a:ext cx="5864049" cy="2819400"/>
            <a:chOff x="3200399" y="1143000"/>
            <a:chExt cx="5864049" cy="2819400"/>
          </a:xfrm>
        </p:grpSpPr>
        <p:pic>
          <p:nvPicPr>
            <p:cNvPr id="40962" name="Picture 2"/>
            <p:cNvPicPr>
              <a:picLocks noChangeAspect="1" noChangeArrowheads="1"/>
            </p:cNvPicPr>
            <p:nvPr/>
          </p:nvPicPr>
          <p:blipFill>
            <a:blip r:embed="rId3"/>
            <a:srcRect/>
            <a:stretch>
              <a:fillRect/>
            </a:stretch>
          </p:blipFill>
          <p:spPr bwMode="auto">
            <a:xfrm>
              <a:off x="3200399" y="1143000"/>
              <a:ext cx="5864049" cy="2819400"/>
            </a:xfrm>
            <a:prstGeom prst="rect">
              <a:avLst/>
            </a:prstGeom>
            <a:noFill/>
            <a:ln w="9525">
              <a:noFill/>
              <a:miter lim="800000"/>
              <a:headEnd/>
              <a:tailEnd/>
            </a:ln>
            <a:effectLst/>
          </p:spPr>
        </p:pic>
        <p:sp>
          <p:nvSpPr>
            <p:cNvPr id="22" name="TextBox 21"/>
            <p:cNvSpPr txBox="1"/>
            <p:nvPr/>
          </p:nvSpPr>
          <p:spPr>
            <a:xfrm>
              <a:off x="3505200" y="1143000"/>
              <a:ext cx="2472408" cy="307777"/>
            </a:xfrm>
            <a:prstGeom prst="rect">
              <a:avLst/>
            </a:prstGeom>
            <a:noFill/>
          </p:spPr>
          <p:txBody>
            <a:bodyPr wrap="none" rtlCol="0">
              <a:spAutoFit/>
            </a:bodyPr>
            <a:lstStyle/>
            <a:p>
              <a:r>
                <a:rPr lang="en-US" sz="1400" dirty="0" smtClean="0">
                  <a:solidFill>
                    <a:srgbClr val="7030A0"/>
                  </a:solidFill>
                </a:rPr>
                <a:t>Here D</a:t>
              </a:r>
              <a:r>
                <a:rPr lang="en-US" sz="1400" baseline="-25000" dirty="0" smtClean="0">
                  <a:solidFill>
                    <a:srgbClr val="7030A0"/>
                  </a:solidFill>
                </a:rPr>
                <a:t>1</a:t>
              </a:r>
              <a:r>
                <a:rPr lang="en-US" sz="1400" dirty="0" smtClean="0">
                  <a:solidFill>
                    <a:srgbClr val="7030A0"/>
                  </a:solidFill>
                </a:rPr>
                <a:t> and D</a:t>
              </a:r>
              <a:r>
                <a:rPr lang="en-US" sz="1400" baseline="-25000" dirty="0" smtClean="0">
                  <a:solidFill>
                    <a:srgbClr val="7030A0"/>
                  </a:solidFill>
                </a:rPr>
                <a:t>0</a:t>
              </a:r>
              <a:r>
                <a:rPr lang="en-US" sz="1400" dirty="0" smtClean="0">
                  <a:solidFill>
                    <a:srgbClr val="7030A0"/>
                  </a:solidFill>
                </a:rPr>
                <a:t> is defined for B</a:t>
              </a:r>
              <a:endParaRPr lang="en-US" sz="1400" dirty="0">
                <a:solidFill>
                  <a:srgbClr val="7030A0"/>
                </a:solidFill>
              </a:endParaRPr>
            </a:p>
          </p:txBody>
        </p:sp>
        <p:sp>
          <p:nvSpPr>
            <p:cNvPr id="31" name="Freeform 30"/>
            <p:cNvSpPr/>
            <p:nvPr/>
          </p:nvSpPr>
          <p:spPr>
            <a:xfrm>
              <a:off x="4710545" y="1551709"/>
              <a:ext cx="258619" cy="1579418"/>
            </a:xfrm>
            <a:custGeom>
              <a:avLst/>
              <a:gdLst>
                <a:gd name="connsiteX0" fmla="*/ 9237 w 258619"/>
                <a:gd name="connsiteY0" fmla="*/ 0 h 1579418"/>
                <a:gd name="connsiteX1" fmla="*/ 0 w 258619"/>
                <a:gd name="connsiteY1" fmla="*/ 1579418 h 1579418"/>
                <a:gd name="connsiteX2" fmla="*/ 258619 w 258619"/>
                <a:gd name="connsiteY2" fmla="*/ 1579418 h 1579418"/>
                <a:gd name="connsiteX3" fmla="*/ 9237 w 258619"/>
                <a:gd name="connsiteY3" fmla="*/ 0 h 1579418"/>
              </a:gdLst>
              <a:ahLst/>
              <a:cxnLst>
                <a:cxn ang="0">
                  <a:pos x="connsiteX0" y="connsiteY0"/>
                </a:cxn>
                <a:cxn ang="0">
                  <a:pos x="connsiteX1" y="connsiteY1"/>
                </a:cxn>
                <a:cxn ang="0">
                  <a:pos x="connsiteX2" y="connsiteY2"/>
                </a:cxn>
                <a:cxn ang="0">
                  <a:pos x="connsiteX3" y="connsiteY3"/>
                </a:cxn>
              </a:cxnLst>
              <a:rect l="l" t="t" r="r" b="b"/>
              <a:pathLst>
                <a:path w="258619" h="1579418">
                  <a:moveTo>
                    <a:pt x="9237" y="0"/>
                  </a:moveTo>
                  <a:lnTo>
                    <a:pt x="0" y="1579418"/>
                  </a:lnTo>
                  <a:lnTo>
                    <a:pt x="258619" y="1579418"/>
                  </a:lnTo>
                  <a:lnTo>
                    <a:pt x="9237" y="0"/>
                  </a:lnTo>
                  <a:close/>
                </a:path>
              </a:pathLst>
            </a:custGeom>
            <a:noFill/>
            <a:ln w="952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6" name="Straight Connector 5"/>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209800" y="228600"/>
            <a:ext cx="5106654" cy="523220"/>
          </a:xfrm>
          <a:prstGeom prst="rect">
            <a:avLst/>
          </a:prstGeom>
          <a:noFill/>
          <a:ln>
            <a:noFill/>
          </a:ln>
        </p:spPr>
        <p:txBody>
          <a:bodyPr wrap="none" rtlCol="0">
            <a:spAutoFit/>
          </a:bodyPr>
          <a:lstStyle/>
          <a:p>
            <a:pPr algn="ctr"/>
            <a:r>
              <a:rPr lang="en-US" sz="2800" dirty="0" smtClean="0">
                <a:solidFill>
                  <a:srgbClr val="0033CC"/>
                </a:solidFill>
              </a:rPr>
              <a:t>EBL resist: sensitivity and contrast</a:t>
            </a:r>
          </a:p>
        </p:txBody>
      </p:sp>
      <p:sp>
        <p:nvSpPr>
          <p:cNvPr id="9" name="TextBox 8"/>
          <p:cNvSpPr txBox="1"/>
          <p:nvPr/>
        </p:nvSpPr>
        <p:spPr>
          <a:xfrm>
            <a:off x="0" y="990600"/>
            <a:ext cx="3124200" cy="1477328"/>
          </a:xfrm>
          <a:prstGeom prst="rect">
            <a:avLst/>
          </a:prstGeom>
          <a:noFill/>
        </p:spPr>
        <p:txBody>
          <a:bodyPr wrap="square" rtlCol="0">
            <a:spAutoFit/>
          </a:bodyPr>
          <a:lstStyle/>
          <a:p>
            <a:r>
              <a:rPr lang="en-US" dirty="0" smtClean="0">
                <a:solidFill>
                  <a:srgbClr val="C00000"/>
                </a:solidFill>
                <a:cs typeface="Arial" pitchFamily="34" charset="0"/>
              </a:rPr>
              <a:t>Resist development curves:</a:t>
            </a:r>
          </a:p>
          <a:p>
            <a:pPr marL="342900" indent="-342900">
              <a:buAutoNum type="alphaLcParenBoth"/>
            </a:pPr>
            <a:r>
              <a:rPr lang="en-US" dirty="0" smtClean="0">
                <a:solidFill>
                  <a:srgbClr val="0033CC"/>
                </a:solidFill>
                <a:cs typeface="Arial" pitchFamily="34" charset="0"/>
              </a:rPr>
              <a:t>Resist A is of higher sensitivity than B.</a:t>
            </a:r>
          </a:p>
          <a:p>
            <a:pPr marL="342900" indent="-342900">
              <a:buAutoNum type="alphaLcParenBoth"/>
            </a:pPr>
            <a:r>
              <a:rPr lang="en-US" dirty="0" smtClean="0">
                <a:solidFill>
                  <a:srgbClr val="0033CC"/>
                </a:solidFill>
                <a:cs typeface="Arial" pitchFamily="34" charset="0"/>
              </a:rPr>
              <a:t>A is of higher contrast than B; C is negative resist.</a:t>
            </a:r>
            <a:endParaRPr lang="en-US" dirty="0">
              <a:solidFill>
                <a:srgbClr val="0033CC"/>
              </a:solidFill>
              <a:cs typeface="Arial" pitchFamily="34" charset="0"/>
            </a:endParaRPr>
          </a:p>
        </p:txBody>
      </p:sp>
      <p:sp>
        <p:nvSpPr>
          <p:cNvPr id="13" name="Rectangle 12"/>
          <p:cNvSpPr/>
          <p:nvPr/>
        </p:nvSpPr>
        <p:spPr>
          <a:xfrm>
            <a:off x="381000" y="3411794"/>
            <a:ext cx="1828800" cy="457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substrate</a:t>
            </a:r>
            <a:endParaRPr lang="en-US" dirty="0"/>
          </a:p>
        </p:txBody>
      </p:sp>
      <p:sp>
        <p:nvSpPr>
          <p:cNvPr id="14" name="Freeform 13"/>
          <p:cNvSpPr/>
          <p:nvPr/>
        </p:nvSpPr>
        <p:spPr>
          <a:xfrm>
            <a:off x="381000" y="2895600"/>
            <a:ext cx="1828800" cy="501446"/>
          </a:xfrm>
          <a:custGeom>
            <a:avLst/>
            <a:gdLst>
              <a:gd name="connsiteX0" fmla="*/ 0 w 1843548"/>
              <a:gd name="connsiteY0" fmla="*/ 501446 h 501446"/>
              <a:gd name="connsiteX1" fmla="*/ 0 w 1843548"/>
              <a:gd name="connsiteY1" fmla="*/ 29497 h 501446"/>
              <a:gd name="connsiteX2" fmla="*/ 604683 w 1843548"/>
              <a:gd name="connsiteY2" fmla="*/ 29497 h 501446"/>
              <a:gd name="connsiteX3" fmla="*/ 604683 w 1843548"/>
              <a:gd name="connsiteY3" fmla="*/ 383459 h 501446"/>
              <a:gd name="connsiteX4" fmla="*/ 1238864 w 1843548"/>
              <a:gd name="connsiteY4" fmla="*/ 383459 h 501446"/>
              <a:gd name="connsiteX5" fmla="*/ 1238864 w 1843548"/>
              <a:gd name="connsiteY5" fmla="*/ 0 h 501446"/>
              <a:gd name="connsiteX6" fmla="*/ 1843548 w 1843548"/>
              <a:gd name="connsiteY6" fmla="*/ 0 h 501446"/>
              <a:gd name="connsiteX7" fmla="*/ 1843548 w 1843548"/>
              <a:gd name="connsiteY7" fmla="*/ 501446 h 501446"/>
              <a:gd name="connsiteX8" fmla="*/ 0 w 1843548"/>
              <a:gd name="connsiteY8" fmla="*/ 501446 h 501446"/>
              <a:gd name="connsiteX0" fmla="*/ 0 w 1843548"/>
              <a:gd name="connsiteY0" fmla="*/ 501446 h 501446"/>
              <a:gd name="connsiteX1" fmla="*/ 0 w 1843548"/>
              <a:gd name="connsiteY1" fmla="*/ 29497 h 501446"/>
              <a:gd name="connsiteX2" fmla="*/ 604683 w 1843548"/>
              <a:gd name="connsiteY2" fmla="*/ 29497 h 501446"/>
              <a:gd name="connsiteX3" fmla="*/ 604683 w 1843548"/>
              <a:gd name="connsiteY3" fmla="*/ 383459 h 501446"/>
              <a:gd name="connsiteX4" fmla="*/ 1238864 w 1843548"/>
              <a:gd name="connsiteY4" fmla="*/ 383459 h 501446"/>
              <a:gd name="connsiteX5" fmla="*/ 1238864 w 1843548"/>
              <a:gd name="connsiteY5" fmla="*/ 0 h 501446"/>
              <a:gd name="connsiteX6" fmla="*/ 1843548 w 1843548"/>
              <a:gd name="connsiteY6" fmla="*/ 0 h 501446"/>
              <a:gd name="connsiteX7" fmla="*/ 1843548 w 1843548"/>
              <a:gd name="connsiteY7" fmla="*/ 501446 h 501446"/>
              <a:gd name="connsiteX8" fmla="*/ 0 w 1843548"/>
              <a:gd name="connsiteY8" fmla="*/ 501446 h 501446"/>
              <a:gd name="connsiteX0" fmla="*/ 0 w 1843548"/>
              <a:gd name="connsiteY0" fmla="*/ 501446 h 501446"/>
              <a:gd name="connsiteX1" fmla="*/ 0 w 1843548"/>
              <a:gd name="connsiteY1" fmla="*/ 29497 h 501446"/>
              <a:gd name="connsiteX2" fmla="*/ 604683 w 1843548"/>
              <a:gd name="connsiteY2" fmla="*/ 29497 h 501446"/>
              <a:gd name="connsiteX3" fmla="*/ 604683 w 1843548"/>
              <a:gd name="connsiteY3" fmla="*/ 383459 h 501446"/>
              <a:gd name="connsiteX4" fmla="*/ 1238864 w 1843548"/>
              <a:gd name="connsiteY4" fmla="*/ 383459 h 501446"/>
              <a:gd name="connsiteX5" fmla="*/ 1238864 w 1843548"/>
              <a:gd name="connsiteY5" fmla="*/ 0 h 501446"/>
              <a:gd name="connsiteX6" fmla="*/ 1843548 w 1843548"/>
              <a:gd name="connsiteY6" fmla="*/ 0 h 501446"/>
              <a:gd name="connsiteX7" fmla="*/ 1843548 w 1843548"/>
              <a:gd name="connsiteY7" fmla="*/ 501446 h 501446"/>
              <a:gd name="connsiteX8" fmla="*/ 0 w 1843548"/>
              <a:gd name="connsiteY8" fmla="*/ 501446 h 501446"/>
              <a:gd name="connsiteX0" fmla="*/ 0 w 1843548"/>
              <a:gd name="connsiteY0" fmla="*/ 501446 h 501446"/>
              <a:gd name="connsiteX1" fmla="*/ 0 w 1843548"/>
              <a:gd name="connsiteY1" fmla="*/ 29497 h 501446"/>
              <a:gd name="connsiteX2" fmla="*/ 604683 w 1843548"/>
              <a:gd name="connsiteY2" fmla="*/ 29497 h 501446"/>
              <a:gd name="connsiteX3" fmla="*/ 604683 w 1843548"/>
              <a:gd name="connsiteY3" fmla="*/ 383459 h 501446"/>
              <a:gd name="connsiteX4" fmla="*/ 1238864 w 1843548"/>
              <a:gd name="connsiteY4" fmla="*/ 383459 h 501446"/>
              <a:gd name="connsiteX5" fmla="*/ 1238864 w 1843548"/>
              <a:gd name="connsiteY5" fmla="*/ 0 h 501446"/>
              <a:gd name="connsiteX6" fmla="*/ 1843548 w 1843548"/>
              <a:gd name="connsiteY6" fmla="*/ 0 h 501446"/>
              <a:gd name="connsiteX7" fmla="*/ 1843548 w 1843548"/>
              <a:gd name="connsiteY7" fmla="*/ 501446 h 501446"/>
              <a:gd name="connsiteX8" fmla="*/ 0 w 1843548"/>
              <a:gd name="connsiteY8" fmla="*/ 501446 h 501446"/>
              <a:gd name="connsiteX0" fmla="*/ 0 w 1843548"/>
              <a:gd name="connsiteY0" fmla="*/ 501446 h 501446"/>
              <a:gd name="connsiteX1" fmla="*/ 0 w 1843548"/>
              <a:gd name="connsiteY1" fmla="*/ 29497 h 501446"/>
              <a:gd name="connsiteX2" fmla="*/ 604683 w 1843548"/>
              <a:gd name="connsiteY2" fmla="*/ 29497 h 501446"/>
              <a:gd name="connsiteX3" fmla="*/ 604683 w 1843548"/>
              <a:gd name="connsiteY3" fmla="*/ 383459 h 501446"/>
              <a:gd name="connsiteX4" fmla="*/ 1238864 w 1843548"/>
              <a:gd name="connsiteY4" fmla="*/ 383459 h 501446"/>
              <a:gd name="connsiteX5" fmla="*/ 1238864 w 1843548"/>
              <a:gd name="connsiteY5" fmla="*/ 0 h 501446"/>
              <a:gd name="connsiteX6" fmla="*/ 1843548 w 1843548"/>
              <a:gd name="connsiteY6" fmla="*/ 0 h 501446"/>
              <a:gd name="connsiteX7" fmla="*/ 1843548 w 1843548"/>
              <a:gd name="connsiteY7" fmla="*/ 501446 h 501446"/>
              <a:gd name="connsiteX8" fmla="*/ 0 w 1843548"/>
              <a:gd name="connsiteY8" fmla="*/ 501446 h 501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43548" h="501446">
                <a:moveTo>
                  <a:pt x="0" y="501446"/>
                </a:moveTo>
                <a:lnTo>
                  <a:pt x="0" y="29497"/>
                </a:lnTo>
                <a:lnTo>
                  <a:pt x="604683" y="29497"/>
                </a:lnTo>
                <a:lnTo>
                  <a:pt x="604683" y="383459"/>
                </a:lnTo>
                <a:lnTo>
                  <a:pt x="1238864" y="383459"/>
                </a:lnTo>
                <a:lnTo>
                  <a:pt x="1238864" y="0"/>
                </a:lnTo>
                <a:lnTo>
                  <a:pt x="1843548" y="0"/>
                </a:lnTo>
                <a:lnTo>
                  <a:pt x="1843548" y="501446"/>
                </a:lnTo>
                <a:lnTo>
                  <a:pt x="0" y="501446"/>
                </a:lnTo>
                <a:close/>
              </a:path>
            </a:pathLst>
          </a:cu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p:nvCxnSpPr>
        <p:spPr>
          <a:xfrm>
            <a:off x="2209800" y="3259394"/>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209800" y="3411794"/>
            <a:ext cx="3810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2247900" y="3145094"/>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2248694" y="3525300"/>
            <a:ext cx="228600" cy="1588"/>
          </a:xfrm>
          <a:prstGeom prst="straightConnector1">
            <a:avLst/>
          </a:prstGeom>
          <a:ln>
            <a:headEnd type="arrow"/>
            <a:tailEnd type="non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514600" y="3135868"/>
            <a:ext cx="1055097" cy="369332"/>
          </a:xfrm>
          <a:prstGeom prst="rect">
            <a:avLst/>
          </a:prstGeom>
          <a:noFill/>
        </p:spPr>
        <p:txBody>
          <a:bodyPr wrap="none" rtlCol="0">
            <a:spAutoFit/>
          </a:bodyPr>
          <a:lstStyle/>
          <a:p>
            <a:r>
              <a:rPr lang="en-US" dirty="0" smtClean="0">
                <a:solidFill>
                  <a:srgbClr val="FF0000"/>
                </a:solidFill>
              </a:rPr>
              <a:t>thickness</a:t>
            </a:r>
            <a:endParaRPr lang="en-US" dirty="0">
              <a:solidFill>
                <a:srgbClr val="FF0000"/>
              </a:solidFill>
            </a:endParaRPr>
          </a:p>
        </p:txBody>
      </p:sp>
      <p:cxnSp>
        <p:nvCxnSpPr>
          <p:cNvPr id="23" name="Straight Arrow Connector 22"/>
          <p:cNvCxnSpPr/>
          <p:nvPr/>
        </p:nvCxnSpPr>
        <p:spPr>
          <a:xfrm rot="5400000">
            <a:off x="2857500" y="2857500"/>
            <a:ext cx="4572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 y="4038600"/>
            <a:ext cx="8686800" cy="1708160"/>
          </a:xfrm>
          <a:prstGeom prst="rect">
            <a:avLst/>
          </a:prstGeom>
          <a:noFill/>
        </p:spPr>
        <p:txBody>
          <a:bodyPr wrap="square" rtlCol="0">
            <a:spAutoFit/>
          </a:bodyPr>
          <a:lstStyle/>
          <a:p>
            <a:pPr>
              <a:spcAft>
                <a:spcPts val="600"/>
              </a:spcAft>
            </a:pPr>
            <a:r>
              <a:rPr lang="en-US" dirty="0" smtClean="0">
                <a:solidFill>
                  <a:srgbClr val="C00000"/>
                </a:solidFill>
              </a:rPr>
              <a:t>Sensitivity:</a:t>
            </a:r>
          </a:p>
          <a:p>
            <a:pPr marL="177800" indent="-177800">
              <a:spcAft>
                <a:spcPts val="600"/>
              </a:spcAft>
              <a:buFont typeface="Arial" pitchFamily="34" charset="0"/>
              <a:buChar char="•"/>
            </a:pPr>
            <a:r>
              <a:rPr lang="en-US" dirty="0" smtClean="0">
                <a:solidFill>
                  <a:srgbClr val="0033CC"/>
                </a:solidFill>
              </a:rPr>
              <a:t>For positive resist: D</a:t>
            </a:r>
            <a:r>
              <a:rPr lang="en-US" baseline="-25000" dirty="0" smtClean="0">
                <a:solidFill>
                  <a:srgbClr val="0033CC"/>
                </a:solidFill>
              </a:rPr>
              <a:t>1</a:t>
            </a:r>
            <a:r>
              <a:rPr lang="en-US" dirty="0" smtClean="0">
                <a:solidFill>
                  <a:srgbClr val="0033CC"/>
                </a:solidFill>
              </a:rPr>
              <a:t> value, or dose required to fully develop the resist to bottom, close to D</a:t>
            </a:r>
            <a:r>
              <a:rPr lang="en-US" baseline="-25000" dirty="0" smtClean="0">
                <a:solidFill>
                  <a:srgbClr val="0033CC"/>
                </a:solidFill>
              </a:rPr>
              <a:t>1</a:t>
            </a:r>
            <a:r>
              <a:rPr lang="en-US" dirty="0" smtClean="0">
                <a:solidFill>
                  <a:srgbClr val="0033CC"/>
                </a:solidFill>
              </a:rPr>
              <a:t> value.</a:t>
            </a:r>
          </a:p>
          <a:p>
            <a:pPr marL="177800" indent="-177800">
              <a:spcAft>
                <a:spcPts val="600"/>
              </a:spcAft>
              <a:buFont typeface="Arial" pitchFamily="34" charset="0"/>
              <a:buChar char="•"/>
            </a:pPr>
            <a:r>
              <a:rPr lang="en-US" dirty="0" smtClean="0">
                <a:solidFill>
                  <a:srgbClr val="0033CC"/>
                </a:solidFill>
              </a:rPr>
              <a:t>For negative resist: dose that results in half resist thickness remaining after development.</a:t>
            </a:r>
          </a:p>
          <a:p>
            <a:pPr>
              <a:spcAft>
                <a:spcPts val="600"/>
              </a:spcAft>
            </a:pPr>
            <a:r>
              <a:rPr lang="en-US" dirty="0" smtClean="0">
                <a:solidFill>
                  <a:srgbClr val="C00000"/>
                </a:solidFill>
              </a:rPr>
              <a:t>Contrast </a:t>
            </a:r>
            <a:r>
              <a:rPr lang="en-US" dirty="0" smtClean="0">
                <a:solidFill>
                  <a:srgbClr val="C00000"/>
                </a:solidFill>
                <a:sym typeface="Symbol"/>
              </a:rPr>
              <a:t>: </a:t>
            </a:r>
            <a:r>
              <a:rPr lang="en-US" dirty="0" smtClean="0">
                <a:solidFill>
                  <a:srgbClr val="0033CC"/>
                </a:solidFill>
                <a:sym typeface="Symbol"/>
              </a:rPr>
              <a:t>defined as slope of the development curve.</a:t>
            </a:r>
            <a:endParaRPr lang="en-US" u="sng" dirty="0">
              <a:solidFill>
                <a:srgbClr val="0033CC"/>
              </a:solidFill>
            </a:endParaRPr>
          </a:p>
        </p:txBody>
      </p:sp>
      <p:graphicFrame>
        <p:nvGraphicFramePr>
          <p:cNvPr id="27" name="Object 26"/>
          <p:cNvGraphicFramePr>
            <a:graphicFrameLocks noChangeAspect="1"/>
          </p:cNvGraphicFramePr>
          <p:nvPr/>
        </p:nvGraphicFramePr>
        <p:xfrm>
          <a:off x="1447800" y="5562600"/>
          <a:ext cx="2498165" cy="965200"/>
        </p:xfrm>
        <a:graphic>
          <a:graphicData uri="http://schemas.openxmlformats.org/presentationml/2006/ole">
            <p:oleObj spid="_x0000_s40964" name="Equation" r:id="rId4" imgW="1117440" imgH="431640" progId="Equation.3">
              <p:embed/>
            </p:oleObj>
          </a:graphicData>
        </a:graphic>
      </p:graphicFrame>
      <p:sp>
        <p:nvSpPr>
          <p:cNvPr id="28" name="TextBox 27"/>
          <p:cNvSpPr txBox="1"/>
          <p:nvPr/>
        </p:nvSpPr>
        <p:spPr>
          <a:xfrm>
            <a:off x="4267200" y="5562600"/>
            <a:ext cx="3454728" cy="923330"/>
          </a:xfrm>
          <a:prstGeom prst="rect">
            <a:avLst/>
          </a:prstGeom>
          <a:noFill/>
        </p:spPr>
        <p:txBody>
          <a:bodyPr wrap="none" rtlCol="0">
            <a:spAutoFit/>
          </a:bodyPr>
          <a:lstStyle/>
          <a:p>
            <a:r>
              <a:rPr lang="en-US" dirty="0" smtClean="0">
                <a:solidFill>
                  <a:srgbClr val="C00000"/>
                </a:solidFill>
              </a:rPr>
              <a:t>For “perfect” resist, D</a:t>
            </a:r>
            <a:r>
              <a:rPr lang="en-US" baseline="-25000" dirty="0" smtClean="0">
                <a:solidFill>
                  <a:srgbClr val="C00000"/>
                </a:solidFill>
              </a:rPr>
              <a:t>1</a:t>
            </a:r>
            <a:r>
              <a:rPr lang="en-US" dirty="0" smtClean="0">
                <a:solidFill>
                  <a:srgbClr val="C00000"/>
                </a:solidFill>
              </a:rPr>
              <a:t>=D</a:t>
            </a:r>
            <a:r>
              <a:rPr lang="en-US" baseline="-25000" dirty="0" smtClean="0">
                <a:solidFill>
                  <a:srgbClr val="C00000"/>
                </a:solidFill>
              </a:rPr>
              <a:t>0</a:t>
            </a:r>
            <a:r>
              <a:rPr lang="en-US" dirty="0" smtClean="0">
                <a:solidFill>
                  <a:srgbClr val="C00000"/>
                </a:solidFill>
              </a:rPr>
              <a:t>, so </a:t>
            </a:r>
            <a:r>
              <a:rPr lang="en-US" dirty="0" smtClean="0">
                <a:solidFill>
                  <a:srgbClr val="C00000"/>
                </a:solidFill>
                <a:sym typeface="Symbol"/>
              </a:rPr>
              <a:t>.</a:t>
            </a:r>
          </a:p>
          <a:p>
            <a:r>
              <a:rPr lang="en-US" dirty="0" smtClean="0">
                <a:solidFill>
                  <a:srgbClr val="C00000"/>
                </a:solidFill>
                <a:sym typeface="Symbol"/>
              </a:rPr>
              <a:t>Usually </a:t>
            </a:r>
            <a:r>
              <a:rPr lang="en-US" dirty="0" smtClean="0">
                <a:solidFill>
                  <a:srgbClr val="C00000"/>
                </a:solidFill>
              </a:rPr>
              <a:t> </a:t>
            </a:r>
            <a:r>
              <a:rPr lang="en-US" dirty="0" smtClean="0">
                <a:solidFill>
                  <a:srgbClr val="C00000"/>
                </a:solidFill>
                <a:sym typeface="Symbol"/>
              </a:rPr>
              <a:t>&gt;2.0 is good</a:t>
            </a:r>
          </a:p>
          <a:p>
            <a:r>
              <a:rPr lang="en-US" dirty="0" smtClean="0">
                <a:solidFill>
                  <a:srgbClr val="C00000"/>
                </a:solidFill>
                <a:sym typeface="Symbol"/>
              </a:rPr>
              <a:t>For PMMA, =5-10.</a:t>
            </a:r>
            <a:endParaRPr lang="en-US" dirty="0">
              <a:solidFill>
                <a:srgbClr val="C00000"/>
              </a:solidFill>
            </a:endParaRPr>
          </a:p>
        </p:txBody>
      </p:sp>
      <p:sp>
        <p:nvSpPr>
          <p:cNvPr id="25" name="Slide Number Placeholder 24"/>
          <p:cNvSpPr>
            <a:spLocks noGrp="1"/>
          </p:cNvSpPr>
          <p:nvPr>
            <p:ph type="sldNum" sz="quarter" idx="12"/>
          </p:nvPr>
        </p:nvSpPr>
        <p:spPr/>
        <p:txBody>
          <a:bodyPr/>
          <a:lstStyle/>
          <a:p>
            <a:fld id="{B6F15528-21DE-4FAA-801E-634DDDAF4B2B}" type="slidenum">
              <a:rPr lang="en-US" smtClean="0"/>
              <a:pPr/>
              <a:t>24</a:t>
            </a:fld>
            <a:endParaRPr lang="en-US"/>
          </a:p>
        </p:txBody>
      </p:sp>
      <p:sp>
        <p:nvSpPr>
          <p:cNvPr id="29" name="TextBox 28"/>
          <p:cNvSpPr txBox="1"/>
          <p:nvPr/>
        </p:nvSpPr>
        <p:spPr>
          <a:xfrm>
            <a:off x="8023489" y="1295400"/>
            <a:ext cx="891911" cy="338554"/>
          </a:xfrm>
          <a:prstGeom prst="rect">
            <a:avLst/>
          </a:prstGeom>
          <a:noFill/>
        </p:spPr>
        <p:txBody>
          <a:bodyPr wrap="none" rtlCol="0">
            <a:spAutoFit/>
          </a:bodyPr>
          <a:lstStyle/>
          <a:p>
            <a:r>
              <a:rPr lang="en-US" sz="1600" dirty="0" smtClean="0">
                <a:solidFill>
                  <a:srgbClr val="000099"/>
                </a:solidFill>
              </a:rPr>
              <a:t>negative</a:t>
            </a:r>
            <a:endParaRPr lang="en-US" sz="1600" dirty="0">
              <a:solidFill>
                <a:srgbClr val="000099"/>
              </a:solidFill>
            </a:endParaRPr>
          </a:p>
        </p:txBody>
      </p:sp>
      <p:sp>
        <p:nvSpPr>
          <p:cNvPr id="30" name="TextBox 29"/>
          <p:cNvSpPr txBox="1"/>
          <p:nvPr/>
        </p:nvSpPr>
        <p:spPr>
          <a:xfrm>
            <a:off x="7391400" y="2633246"/>
            <a:ext cx="836704" cy="338554"/>
          </a:xfrm>
          <a:prstGeom prst="rect">
            <a:avLst/>
          </a:prstGeom>
          <a:noFill/>
        </p:spPr>
        <p:txBody>
          <a:bodyPr wrap="none" rtlCol="0">
            <a:spAutoFit/>
          </a:bodyPr>
          <a:lstStyle/>
          <a:p>
            <a:r>
              <a:rPr lang="en-US" sz="1600" dirty="0" smtClean="0">
                <a:solidFill>
                  <a:srgbClr val="000099"/>
                </a:solidFill>
              </a:rPr>
              <a:t>positive</a:t>
            </a:r>
            <a:endParaRPr lang="en-US" sz="1600" dirty="0">
              <a:solidFill>
                <a:srgbClr val="0000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ipe(down)">
                                      <p:cBhvr>
                                        <p:cTn id="1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895600" y="228600"/>
            <a:ext cx="3965188" cy="523220"/>
          </a:xfrm>
          <a:prstGeom prst="rect">
            <a:avLst/>
          </a:prstGeom>
          <a:noFill/>
          <a:ln>
            <a:noFill/>
          </a:ln>
        </p:spPr>
        <p:txBody>
          <a:bodyPr wrap="none" rtlCol="0">
            <a:spAutoFit/>
          </a:bodyPr>
          <a:lstStyle/>
          <a:p>
            <a:pPr algn="ctr"/>
            <a:r>
              <a:rPr lang="en-US" sz="2800" dirty="0" smtClean="0">
                <a:solidFill>
                  <a:srgbClr val="0033CC"/>
                </a:solidFill>
              </a:rPr>
              <a:t>Positive vs. negative resist</a:t>
            </a:r>
          </a:p>
        </p:txBody>
      </p:sp>
      <p:grpSp>
        <p:nvGrpSpPr>
          <p:cNvPr id="6" name="Group 5"/>
          <p:cNvGrpSpPr/>
          <p:nvPr/>
        </p:nvGrpSpPr>
        <p:grpSpPr>
          <a:xfrm>
            <a:off x="2133600" y="990600"/>
            <a:ext cx="5505450" cy="2292005"/>
            <a:chOff x="1828800" y="4114800"/>
            <a:chExt cx="5505450" cy="2292005"/>
          </a:xfrm>
        </p:grpSpPr>
        <p:pic>
          <p:nvPicPr>
            <p:cNvPr id="7" name="Picture 3"/>
            <p:cNvPicPr>
              <a:picLocks noChangeAspect="1" noChangeArrowheads="1"/>
            </p:cNvPicPr>
            <p:nvPr/>
          </p:nvPicPr>
          <p:blipFill>
            <a:blip r:embed="rId2"/>
            <a:srcRect/>
            <a:stretch>
              <a:fillRect/>
            </a:stretch>
          </p:blipFill>
          <p:spPr bwMode="auto">
            <a:xfrm>
              <a:off x="1828800" y="4419600"/>
              <a:ext cx="5505450" cy="1987205"/>
            </a:xfrm>
            <a:prstGeom prst="rect">
              <a:avLst/>
            </a:prstGeom>
            <a:noFill/>
            <a:ln w="9525">
              <a:noFill/>
              <a:miter lim="800000"/>
              <a:headEnd/>
              <a:tailEnd/>
            </a:ln>
            <a:effectLst/>
          </p:spPr>
        </p:pic>
        <p:sp>
          <p:nvSpPr>
            <p:cNvPr id="8" name="TextBox 7"/>
            <p:cNvSpPr txBox="1"/>
            <p:nvPr/>
          </p:nvSpPr>
          <p:spPr>
            <a:xfrm>
              <a:off x="1828800" y="4114800"/>
              <a:ext cx="2267544" cy="369332"/>
            </a:xfrm>
            <a:prstGeom prst="rect">
              <a:avLst/>
            </a:prstGeom>
            <a:noFill/>
          </p:spPr>
          <p:txBody>
            <a:bodyPr wrap="none" rtlCol="0">
              <a:spAutoFit/>
            </a:bodyPr>
            <a:lstStyle/>
            <a:p>
              <a:r>
                <a:rPr lang="en-US" dirty="0" smtClean="0">
                  <a:solidFill>
                    <a:srgbClr val="0033CC"/>
                  </a:solidFill>
                </a:rPr>
                <a:t>Positive resist (trench)</a:t>
              </a:r>
              <a:endParaRPr lang="en-US" dirty="0">
                <a:solidFill>
                  <a:srgbClr val="0033CC"/>
                </a:solidFill>
              </a:endParaRPr>
            </a:p>
          </p:txBody>
        </p:sp>
        <p:sp>
          <p:nvSpPr>
            <p:cNvPr id="9" name="TextBox 8"/>
            <p:cNvSpPr txBox="1"/>
            <p:nvPr/>
          </p:nvSpPr>
          <p:spPr>
            <a:xfrm>
              <a:off x="4686562" y="4114800"/>
              <a:ext cx="2098844" cy="369332"/>
            </a:xfrm>
            <a:prstGeom prst="rect">
              <a:avLst/>
            </a:prstGeom>
            <a:noFill/>
          </p:spPr>
          <p:txBody>
            <a:bodyPr wrap="none" rtlCol="0">
              <a:spAutoFit/>
            </a:bodyPr>
            <a:lstStyle/>
            <a:p>
              <a:r>
                <a:rPr lang="en-US" dirty="0" smtClean="0">
                  <a:solidFill>
                    <a:srgbClr val="0033CC"/>
                  </a:solidFill>
                </a:rPr>
                <a:t>Negative resist (line)</a:t>
              </a:r>
              <a:endParaRPr lang="en-US" dirty="0">
                <a:solidFill>
                  <a:srgbClr val="0033CC"/>
                </a:solidFill>
              </a:endParaRPr>
            </a:p>
          </p:txBody>
        </p:sp>
      </p:grpSp>
      <p:sp>
        <p:nvSpPr>
          <p:cNvPr id="10" name="TextBox 9"/>
          <p:cNvSpPr txBox="1"/>
          <p:nvPr/>
        </p:nvSpPr>
        <p:spPr>
          <a:xfrm>
            <a:off x="152400" y="4069140"/>
            <a:ext cx="4267200" cy="2108269"/>
          </a:xfrm>
          <a:prstGeom prst="rect">
            <a:avLst/>
          </a:prstGeom>
          <a:noFill/>
        </p:spPr>
        <p:txBody>
          <a:bodyPr wrap="square" rtlCol="0">
            <a:spAutoFit/>
          </a:bodyPr>
          <a:lstStyle/>
          <a:p>
            <a:pPr>
              <a:spcAft>
                <a:spcPts val="600"/>
              </a:spcAft>
            </a:pPr>
            <a:r>
              <a:rPr lang="en-US" dirty="0" smtClean="0">
                <a:solidFill>
                  <a:srgbClr val="C00000"/>
                </a:solidFill>
              </a:rPr>
              <a:t>Positive: </a:t>
            </a:r>
            <a:r>
              <a:rPr lang="en-US" dirty="0" smtClean="0">
                <a:solidFill>
                  <a:srgbClr val="0033CC"/>
                </a:solidFill>
              </a:rPr>
              <a:t>long molecular chains are broken by energized electrons into short chain (chain secession).</a:t>
            </a:r>
          </a:p>
          <a:p>
            <a:pPr>
              <a:spcAft>
                <a:spcPts val="600"/>
              </a:spcAft>
            </a:pPr>
            <a:r>
              <a:rPr lang="en-US" dirty="0" smtClean="0">
                <a:solidFill>
                  <a:srgbClr val="C00000"/>
                </a:solidFill>
              </a:rPr>
              <a:t>Negative: </a:t>
            </a:r>
            <a:r>
              <a:rPr lang="en-US" dirty="0" smtClean="0">
                <a:solidFill>
                  <a:srgbClr val="0033CC"/>
                </a:solidFill>
              </a:rPr>
              <a:t>initial short chain molecules are joined upon exposure to form long chains (cross-linking), so become insoluble in developer.</a:t>
            </a:r>
            <a:endParaRPr lang="en-US" dirty="0">
              <a:solidFill>
                <a:srgbClr val="0033CC"/>
              </a:solidFill>
            </a:endParaRPr>
          </a:p>
        </p:txBody>
      </p:sp>
      <p:pic>
        <p:nvPicPr>
          <p:cNvPr id="41986" name="Picture 2"/>
          <p:cNvPicPr>
            <a:picLocks noChangeAspect="1" noChangeArrowheads="1"/>
          </p:cNvPicPr>
          <p:nvPr/>
        </p:nvPicPr>
        <p:blipFill>
          <a:blip r:embed="rId3"/>
          <a:srcRect/>
          <a:stretch>
            <a:fillRect/>
          </a:stretch>
        </p:blipFill>
        <p:spPr bwMode="auto">
          <a:xfrm>
            <a:off x="4343400" y="3429000"/>
            <a:ext cx="4603750" cy="2888296"/>
          </a:xfrm>
          <a:prstGeom prst="rect">
            <a:avLst/>
          </a:prstGeom>
          <a:noFill/>
          <a:ln w="9525">
            <a:noFill/>
            <a:miter lim="800000"/>
            <a:headEnd/>
            <a:tailEnd/>
          </a:ln>
          <a:effectLst/>
        </p:spPr>
      </p:pic>
      <p:sp>
        <p:nvSpPr>
          <p:cNvPr id="12" name="TextBox 11"/>
          <p:cNvSpPr txBox="1"/>
          <p:nvPr/>
        </p:nvSpPr>
        <p:spPr>
          <a:xfrm>
            <a:off x="4648200" y="6400800"/>
            <a:ext cx="3874009" cy="369332"/>
          </a:xfrm>
          <a:prstGeom prst="rect">
            <a:avLst/>
          </a:prstGeom>
          <a:noFill/>
        </p:spPr>
        <p:txBody>
          <a:bodyPr wrap="none" rtlCol="0">
            <a:spAutoFit/>
          </a:bodyPr>
          <a:lstStyle/>
          <a:p>
            <a:r>
              <a:rPr lang="en-US" dirty="0" smtClean="0">
                <a:solidFill>
                  <a:srgbClr val="C00000"/>
                </a:solidFill>
              </a:rPr>
              <a:t>Molecular weight shift of positive resist</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25</a:t>
            </a:fld>
            <a:endParaRPr lang="en-US"/>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685800"/>
            <a:ext cx="8458200" cy="1754326"/>
          </a:xfrm>
          <a:prstGeom prst="rect">
            <a:avLst/>
          </a:prstGeom>
          <a:noFill/>
        </p:spPr>
        <p:txBody>
          <a:bodyPr wrap="square" rtlCol="0">
            <a:spAutoFit/>
          </a:bodyPr>
          <a:lstStyle/>
          <a:p>
            <a:pPr marL="176213" indent="-176213">
              <a:buFont typeface="Arial" pitchFamily="34" charset="0"/>
              <a:buChar char="•"/>
            </a:pPr>
            <a:r>
              <a:rPr lang="en-US" dirty="0" smtClean="0">
                <a:solidFill>
                  <a:srgbClr val="0033CC"/>
                </a:solidFill>
              </a:rPr>
              <a:t>Which resist to choose depends on which will give the minimum exposure area.</a:t>
            </a:r>
          </a:p>
          <a:p>
            <a:pPr marL="176213" indent="-176213">
              <a:buFont typeface="Arial" pitchFamily="34" charset="0"/>
              <a:buChar char="•"/>
            </a:pPr>
            <a:r>
              <a:rPr lang="en-US" dirty="0" smtClean="0">
                <a:solidFill>
                  <a:srgbClr val="0033CC"/>
                </a:solidFill>
              </a:rPr>
              <a:t>For isolated sparse features, positive resist is suitable for liftoff process, while negative for direct etch process.</a:t>
            </a:r>
          </a:p>
          <a:p>
            <a:pPr marL="176213" indent="-176213">
              <a:buFont typeface="Arial" pitchFamily="34" charset="0"/>
              <a:buChar char="•"/>
            </a:pPr>
            <a:r>
              <a:rPr lang="en-US" dirty="0" smtClean="0">
                <a:solidFill>
                  <a:srgbClr val="0033CC"/>
                </a:solidFill>
              </a:rPr>
              <a:t>To pattern Si (or SiO</a:t>
            </a:r>
            <a:r>
              <a:rPr lang="en-US" baseline="-25000" dirty="0" smtClean="0">
                <a:solidFill>
                  <a:srgbClr val="0033CC"/>
                </a:solidFill>
              </a:rPr>
              <a:t>2</a:t>
            </a:r>
            <a:r>
              <a:rPr lang="en-US" dirty="0" smtClean="0">
                <a:solidFill>
                  <a:srgbClr val="0033CC"/>
                </a:solidFill>
              </a:rPr>
              <a:t>…), either Cr liftoff then RIE using Cr as mask, or direct etch of Si using resist as mask will work, though Si can be etched deeper with more vertical sidewall using Cr as mask.</a:t>
            </a:r>
            <a:endParaRPr lang="en-US" dirty="0">
              <a:solidFill>
                <a:srgbClr val="0033CC"/>
              </a:solidFill>
            </a:endParaRPr>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743200" y="76200"/>
            <a:ext cx="3484160" cy="523220"/>
          </a:xfrm>
          <a:prstGeom prst="rect">
            <a:avLst/>
          </a:prstGeom>
          <a:noFill/>
          <a:ln>
            <a:noFill/>
          </a:ln>
        </p:spPr>
        <p:txBody>
          <a:bodyPr wrap="none" rtlCol="0">
            <a:spAutoFit/>
          </a:bodyPr>
          <a:lstStyle/>
          <a:p>
            <a:pPr algn="ctr"/>
            <a:r>
              <a:rPr lang="en-US" sz="2800" dirty="0" smtClean="0">
                <a:solidFill>
                  <a:srgbClr val="0033CC"/>
                </a:solidFill>
              </a:rPr>
              <a:t>Which resist to choose</a:t>
            </a:r>
          </a:p>
        </p:txBody>
      </p:sp>
      <p:sp>
        <p:nvSpPr>
          <p:cNvPr id="8" name="Rectangle 23"/>
          <p:cNvSpPr>
            <a:spLocks noChangeArrowheads="1"/>
          </p:cNvSpPr>
          <p:nvPr/>
        </p:nvSpPr>
        <p:spPr bwMode="auto">
          <a:xfrm>
            <a:off x="1447800" y="335280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9" name="Rectangle 25"/>
          <p:cNvSpPr>
            <a:spLocks noChangeArrowheads="1"/>
          </p:cNvSpPr>
          <p:nvPr/>
        </p:nvSpPr>
        <p:spPr bwMode="auto">
          <a:xfrm>
            <a:off x="1447800" y="32004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10" name="Text Box 26"/>
          <p:cNvSpPr txBox="1">
            <a:spLocks noChangeArrowheads="1"/>
          </p:cNvSpPr>
          <p:nvPr/>
        </p:nvSpPr>
        <p:spPr bwMode="auto">
          <a:xfrm>
            <a:off x="1354138" y="3570288"/>
            <a:ext cx="2449901" cy="369332"/>
          </a:xfrm>
          <a:prstGeom prst="rect">
            <a:avLst/>
          </a:prstGeom>
          <a:noFill/>
          <a:ln w="9525">
            <a:noFill/>
            <a:miter lim="800000"/>
            <a:headEnd/>
            <a:tailEnd/>
          </a:ln>
          <a:effectLst/>
        </p:spPr>
        <p:txBody>
          <a:bodyPr wrap="none">
            <a:spAutoFit/>
          </a:bodyPr>
          <a:lstStyle/>
          <a:p>
            <a:r>
              <a:rPr lang="en-US" dirty="0">
                <a:solidFill>
                  <a:srgbClr val="0033CC"/>
                </a:solidFill>
              </a:rPr>
              <a:t>1. </a:t>
            </a:r>
            <a:r>
              <a:rPr lang="en-US" dirty="0" smtClean="0">
                <a:solidFill>
                  <a:srgbClr val="0033CC"/>
                </a:solidFill>
              </a:rPr>
              <a:t>Spin on positive resist</a:t>
            </a:r>
            <a:endParaRPr lang="en-US" dirty="0">
              <a:solidFill>
                <a:srgbClr val="0033CC"/>
              </a:solidFill>
            </a:endParaRPr>
          </a:p>
        </p:txBody>
      </p:sp>
      <p:sp>
        <p:nvSpPr>
          <p:cNvPr id="11" name="Rectangle 27"/>
          <p:cNvSpPr>
            <a:spLocks noChangeArrowheads="1"/>
          </p:cNvSpPr>
          <p:nvPr/>
        </p:nvSpPr>
        <p:spPr bwMode="auto">
          <a:xfrm>
            <a:off x="1447800" y="426720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12" name="Rectangle 29"/>
          <p:cNvSpPr>
            <a:spLocks noChangeArrowheads="1"/>
          </p:cNvSpPr>
          <p:nvPr/>
        </p:nvSpPr>
        <p:spPr bwMode="auto">
          <a:xfrm>
            <a:off x="1447800" y="41148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13" name="Line 30"/>
          <p:cNvSpPr>
            <a:spLocks noChangeShapeType="1"/>
          </p:cNvSpPr>
          <p:nvPr/>
        </p:nvSpPr>
        <p:spPr bwMode="auto">
          <a:xfrm>
            <a:off x="1219200" y="3260725"/>
            <a:ext cx="228600" cy="0"/>
          </a:xfrm>
          <a:prstGeom prst="line">
            <a:avLst/>
          </a:prstGeom>
          <a:noFill/>
          <a:ln w="9525">
            <a:solidFill>
              <a:schemeClr val="tx1"/>
            </a:solidFill>
            <a:round/>
            <a:headEnd/>
            <a:tailEnd type="triangle" w="med" len="med"/>
          </a:ln>
          <a:effectLst/>
        </p:spPr>
        <p:txBody>
          <a:bodyPr/>
          <a:lstStyle/>
          <a:p>
            <a:endParaRPr lang="en-US"/>
          </a:p>
        </p:txBody>
      </p:sp>
      <p:sp>
        <p:nvSpPr>
          <p:cNvPr id="14" name="Text Box 31"/>
          <p:cNvSpPr txBox="1">
            <a:spLocks noChangeArrowheads="1"/>
          </p:cNvSpPr>
          <p:nvPr/>
        </p:nvSpPr>
        <p:spPr bwMode="auto">
          <a:xfrm>
            <a:off x="381000" y="2971800"/>
            <a:ext cx="1106393" cy="646331"/>
          </a:xfrm>
          <a:prstGeom prst="rect">
            <a:avLst/>
          </a:prstGeom>
          <a:noFill/>
          <a:ln w="9525">
            <a:noFill/>
            <a:miter lim="800000"/>
            <a:headEnd/>
            <a:tailEnd/>
          </a:ln>
          <a:effectLst/>
        </p:spPr>
        <p:txBody>
          <a:bodyPr wrap="none">
            <a:spAutoFit/>
          </a:bodyPr>
          <a:lstStyle/>
          <a:p>
            <a:pPr algn="ctr"/>
            <a:r>
              <a:rPr lang="en-US" dirty="0">
                <a:solidFill>
                  <a:srgbClr val="0033CC"/>
                </a:solidFill>
              </a:rPr>
              <a:t>resist</a:t>
            </a:r>
          </a:p>
          <a:p>
            <a:pPr algn="ctr"/>
            <a:r>
              <a:rPr lang="en-US" dirty="0">
                <a:solidFill>
                  <a:srgbClr val="0033CC"/>
                </a:solidFill>
              </a:rPr>
              <a:t>(polymer)</a:t>
            </a:r>
          </a:p>
        </p:txBody>
      </p:sp>
      <p:sp>
        <p:nvSpPr>
          <p:cNvPr id="15" name="Rectangle 34"/>
          <p:cNvSpPr>
            <a:spLocks noChangeArrowheads="1"/>
          </p:cNvSpPr>
          <p:nvPr/>
        </p:nvSpPr>
        <p:spPr bwMode="auto">
          <a:xfrm>
            <a:off x="2514600" y="4114800"/>
            <a:ext cx="457200" cy="152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17" name="Text Box 36"/>
          <p:cNvSpPr txBox="1">
            <a:spLocks noChangeArrowheads="1"/>
          </p:cNvSpPr>
          <p:nvPr/>
        </p:nvSpPr>
        <p:spPr bwMode="auto">
          <a:xfrm>
            <a:off x="1346200" y="4484688"/>
            <a:ext cx="747320" cy="369332"/>
          </a:xfrm>
          <a:prstGeom prst="rect">
            <a:avLst/>
          </a:prstGeom>
          <a:noFill/>
          <a:ln w="9525">
            <a:noFill/>
            <a:miter lim="800000"/>
            <a:headEnd/>
            <a:tailEnd/>
          </a:ln>
          <a:effectLst/>
        </p:spPr>
        <p:txBody>
          <a:bodyPr wrap="none">
            <a:spAutoFit/>
          </a:bodyPr>
          <a:lstStyle/>
          <a:p>
            <a:r>
              <a:rPr lang="en-US" dirty="0">
                <a:solidFill>
                  <a:srgbClr val="0033CC"/>
                </a:solidFill>
              </a:rPr>
              <a:t>2. </a:t>
            </a:r>
            <a:r>
              <a:rPr lang="en-US" dirty="0" smtClean="0">
                <a:solidFill>
                  <a:srgbClr val="0033CC"/>
                </a:solidFill>
              </a:rPr>
              <a:t>EBL</a:t>
            </a:r>
            <a:endParaRPr lang="en-US" dirty="0">
              <a:solidFill>
                <a:srgbClr val="0033CC"/>
              </a:solidFill>
            </a:endParaRPr>
          </a:p>
        </p:txBody>
      </p:sp>
      <p:sp>
        <p:nvSpPr>
          <p:cNvPr id="18" name="Rectangle 37"/>
          <p:cNvSpPr>
            <a:spLocks noChangeArrowheads="1"/>
          </p:cNvSpPr>
          <p:nvPr/>
        </p:nvSpPr>
        <p:spPr bwMode="auto">
          <a:xfrm>
            <a:off x="1447800" y="518160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19" name="Rectangle 39"/>
          <p:cNvSpPr>
            <a:spLocks noChangeArrowheads="1"/>
          </p:cNvSpPr>
          <p:nvPr/>
        </p:nvSpPr>
        <p:spPr bwMode="auto">
          <a:xfrm>
            <a:off x="1447800" y="50292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0" name="Rectangle 40"/>
          <p:cNvSpPr>
            <a:spLocks noChangeArrowheads="1"/>
          </p:cNvSpPr>
          <p:nvPr/>
        </p:nvSpPr>
        <p:spPr bwMode="auto">
          <a:xfrm>
            <a:off x="2514600" y="5029200"/>
            <a:ext cx="457200" cy="152400"/>
          </a:xfrm>
          <a:prstGeom prst="rect">
            <a:avLst/>
          </a:prstGeom>
          <a:solidFill>
            <a:schemeClr val="bg1"/>
          </a:solidFill>
          <a:ln w="9525">
            <a:solidFill>
              <a:schemeClr val="bg1"/>
            </a:solidFill>
            <a:miter lim="800000"/>
            <a:headEnd/>
            <a:tailEnd/>
          </a:ln>
          <a:effectLst/>
        </p:spPr>
        <p:txBody>
          <a:bodyPr wrap="none" anchor="ctr"/>
          <a:lstStyle/>
          <a:p>
            <a:endParaRPr lang="en-US"/>
          </a:p>
        </p:txBody>
      </p:sp>
      <p:sp>
        <p:nvSpPr>
          <p:cNvPr id="22" name="Text Box 42"/>
          <p:cNvSpPr txBox="1">
            <a:spLocks noChangeArrowheads="1"/>
          </p:cNvSpPr>
          <p:nvPr/>
        </p:nvSpPr>
        <p:spPr bwMode="auto">
          <a:xfrm>
            <a:off x="1371600" y="5399088"/>
            <a:ext cx="1665841" cy="369332"/>
          </a:xfrm>
          <a:prstGeom prst="rect">
            <a:avLst/>
          </a:prstGeom>
          <a:noFill/>
          <a:ln w="9525">
            <a:noFill/>
            <a:miter lim="800000"/>
            <a:headEnd/>
            <a:tailEnd/>
          </a:ln>
          <a:effectLst/>
        </p:spPr>
        <p:txBody>
          <a:bodyPr wrap="none">
            <a:spAutoFit/>
          </a:bodyPr>
          <a:lstStyle/>
          <a:p>
            <a:r>
              <a:rPr lang="en-US" dirty="0">
                <a:solidFill>
                  <a:srgbClr val="0033CC"/>
                </a:solidFill>
              </a:rPr>
              <a:t>3. </a:t>
            </a:r>
            <a:r>
              <a:rPr lang="en-US" dirty="0" smtClean="0">
                <a:solidFill>
                  <a:srgbClr val="0033CC"/>
                </a:solidFill>
              </a:rPr>
              <a:t>Cr deposition</a:t>
            </a:r>
            <a:endParaRPr lang="en-US" dirty="0">
              <a:solidFill>
                <a:srgbClr val="0033CC"/>
              </a:solidFill>
            </a:endParaRPr>
          </a:p>
        </p:txBody>
      </p:sp>
      <p:sp>
        <p:nvSpPr>
          <p:cNvPr id="23" name="Rectangle 48"/>
          <p:cNvSpPr>
            <a:spLocks noChangeArrowheads="1"/>
          </p:cNvSpPr>
          <p:nvPr/>
        </p:nvSpPr>
        <p:spPr bwMode="auto">
          <a:xfrm>
            <a:off x="2514600" y="5105400"/>
            <a:ext cx="457200" cy="76200"/>
          </a:xfrm>
          <a:prstGeom prst="rect">
            <a:avLst/>
          </a:prstGeom>
          <a:solidFill>
            <a:srgbClr val="FF6600"/>
          </a:solidFill>
          <a:ln w="9525">
            <a:solidFill>
              <a:schemeClr val="tx1"/>
            </a:solidFill>
            <a:miter lim="800000"/>
            <a:headEnd/>
            <a:tailEnd/>
          </a:ln>
          <a:effectLst/>
        </p:spPr>
        <p:txBody>
          <a:bodyPr wrap="none" anchor="ctr"/>
          <a:lstStyle/>
          <a:p>
            <a:endParaRPr lang="en-US"/>
          </a:p>
        </p:txBody>
      </p:sp>
      <p:sp>
        <p:nvSpPr>
          <p:cNvPr id="25" name="Rectangle 50"/>
          <p:cNvSpPr>
            <a:spLocks noChangeArrowheads="1"/>
          </p:cNvSpPr>
          <p:nvPr/>
        </p:nvSpPr>
        <p:spPr bwMode="auto">
          <a:xfrm>
            <a:off x="1447800" y="4953000"/>
            <a:ext cx="1066800" cy="76200"/>
          </a:xfrm>
          <a:prstGeom prst="rect">
            <a:avLst/>
          </a:prstGeom>
          <a:solidFill>
            <a:srgbClr val="FF6600"/>
          </a:solidFill>
          <a:ln w="9525">
            <a:solidFill>
              <a:schemeClr val="tx1"/>
            </a:solidFill>
            <a:miter lim="800000"/>
            <a:headEnd/>
            <a:tailEnd/>
          </a:ln>
          <a:effectLst/>
        </p:spPr>
        <p:txBody>
          <a:bodyPr wrap="none" anchor="ctr"/>
          <a:lstStyle/>
          <a:p>
            <a:endParaRPr lang="en-US"/>
          </a:p>
        </p:txBody>
      </p:sp>
      <p:sp>
        <p:nvSpPr>
          <p:cNvPr id="27" name="Rectangle 52"/>
          <p:cNvSpPr>
            <a:spLocks noChangeArrowheads="1"/>
          </p:cNvSpPr>
          <p:nvPr/>
        </p:nvSpPr>
        <p:spPr bwMode="auto">
          <a:xfrm>
            <a:off x="2971800" y="4953000"/>
            <a:ext cx="1066800" cy="76200"/>
          </a:xfrm>
          <a:prstGeom prst="rect">
            <a:avLst/>
          </a:prstGeom>
          <a:solidFill>
            <a:srgbClr val="FF6600"/>
          </a:solidFill>
          <a:ln w="9525">
            <a:solidFill>
              <a:schemeClr val="tx1"/>
            </a:solidFill>
            <a:miter lim="800000"/>
            <a:headEnd/>
            <a:tailEnd/>
          </a:ln>
          <a:effectLst/>
        </p:spPr>
        <p:txBody>
          <a:bodyPr wrap="none" anchor="ctr"/>
          <a:lstStyle/>
          <a:p>
            <a:endParaRPr lang="en-US"/>
          </a:p>
        </p:txBody>
      </p:sp>
      <p:sp>
        <p:nvSpPr>
          <p:cNvPr id="28" name="Rectangle 53"/>
          <p:cNvSpPr>
            <a:spLocks noChangeArrowheads="1"/>
          </p:cNvSpPr>
          <p:nvPr/>
        </p:nvSpPr>
        <p:spPr bwMode="auto">
          <a:xfrm>
            <a:off x="1447800" y="586740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29" name="Rectangle 54"/>
          <p:cNvSpPr>
            <a:spLocks noChangeArrowheads="1"/>
          </p:cNvSpPr>
          <p:nvPr/>
        </p:nvSpPr>
        <p:spPr bwMode="auto">
          <a:xfrm>
            <a:off x="2514600" y="5791200"/>
            <a:ext cx="457200" cy="76200"/>
          </a:xfrm>
          <a:prstGeom prst="rect">
            <a:avLst/>
          </a:prstGeom>
          <a:solidFill>
            <a:srgbClr val="FF6600"/>
          </a:solidFill>
          <a:ln w="9525">
            <a:solidFill>
              <a:schemeClr val="tx1"/>
            </a:solidFill>
            <a:miter lim="800000"/>
            <a:headEnd/>
            <a:tailEnd/>
          </a:ln>
          <a:effectLst/>
        </p:spPr>
        <p:txBody>
          <a:bodyPr wrap="none" anchor="ctr"/>
          <a:lstStyle/>
          <a:p>
            <a:endParaRPr lang="en-US"/>
          </a:p>
        </p:txBody>
      </p:sp>
      <p:sp>
        <p:nvSpPr>
          <p:cNvPr id="31" name="Text Box 56"/>
          <p:cNvSpPr txBox="1">
            <a:spLocks noChangeArrowheads="1"/>
          </p:cNvSpPr>
          <p:nvPr/>
        </p:nvSpPr>
        <p:spPr bwMode="auto">
          <a:xfrm>
            <a:off x="1328738" y="6084888"/>
            <a:ext cx="4417043" cy="646331"/>
          </a:xfrm>
          <a:prstGeom prst="rect">
            <a:avLst/>
          </a:prstGeom>
          <a:noFill/>
          <a:ln w="9525">
            <a:noFill/>
            <a:miter lim="800000"/>
            <a:headEnd/>
            <a:tailEnd/>
          </a:ln>
          <a:effectLst/>
        </p:spPr>
        <p:txBody>
          <a:bodyPr wrap="none">
            <a:spAutoFit/>
          </a:bodyPr>
          <a:lstStyle/>
          <a:p>
            <a:r>
              <a:rPr lang="en-US" dirty="0">
                <a:solidFill>
                  <a:srgbClr val="0033CC"/>
                </a:solidFill>
              </a:rPr>
              <a:t>4. </a:t>
            </a:r>
            <a:r>
              <a:rPr lang="en-US" dirty="0" smtClean="0">
                <a:solidFill>
                  <a:srgbClr val="0033CC"/>
                </a:solidFill>
              </a:rPr>
              <a:t>Liftoff Cr</a:t>
            </a:r>
          </a:p>
          <a:p>
            <a:r>
              <a:rPr lang="en-US" dirty="0" smtClean="0">
                <a:solidFill>
                  <a:srgbClr val="0033CC"/>
                </a:solidFill>
              </a:rPr>
              <a:t>5. RIE substrate using Cr as mask (not shown)</a:t>
            </a:r>
            <a:endParaRPr lang="en-US" dirty="0">
              <a:solidFill>
                <a:srgbClr val="0033CC"/>
              </a:solidFill>
            </a:endParaRPr>
          </a:p>
        </p:txBody>
      </p:sp>
      <p:sp>
        <p:nvSpPr>
          <p:cNvPr id="32" name="Text Box 84"/>
          <p:cNvSpPr txBox="1">
            <a:spLocks noChangeArrowheads="1"/>
          </p:cNvSpPr>
          <p:nvPr/>
        </p:nvSpPr>
        <p:spPr bwMode="auto">
          <a:xfrm>
            <a:off x="762000" y="2590800"/>
            <a:ext cx="3393878" cy="369332"/>
          </a:xfrm>
          <a:prstGeom prst="rect">
            <a:avLst/>
          </a:prstGeom>
          <a:noFill/>
          <a:ln w="9525">
            <a:noFill/>
            <a:miter lim="800000"/>
            <a:headEnd/>
            <a:tailEnd/>
          </a:ln>
          <a:effectLst/>
        </p:spPr>
        <p:txBody>
          <a:bodyPr wrap="none">
            <a:spAutoFit/>
          </a:bodyPr>
          <a:lstStyle/>
          <a:p>
            <a:r>
              <a:rPr lang="en-US" dirty="0">
                <a:solidFill>
                  <a:srgbClr val="C00000"/>
                </a:solidFill>
              </a:rPr>
              <a:t>Liftoff </a:t>
            </a:r>
            <a:r>
              <a:rPr lang="en-US" dirty="0" smtClean="0">
                <a:solidFill>
                  <a:srgbClr val="C00000"/>
                </a:solidFill>
              </a:rPr>
              <a:t>process using positive resist</a:t>
            </a:r>
            <a:endParaRPr lang="en-US" dirty="0">
              <a:solidFill>
                <a:srgbClr val="C00000"/>
              </a:solidFill>
            </a:endParaRPr>
          </a:p>
        </p:txBody>
      </p:sp>
      <p:sp>
        <p:nvSpPr>
          <p:cNvPr id="37" name="Rectangle 57"/>
          <p:cNvSpPr>
            <a:spLocks noChangeArrowheads="1"/>
          </p:cNvSpPr>
          <p:nvPr/>
        </p:nvSpPr>
        <p:spPr bwMode="auto">
          <a:xfrm>
            <a:off x="5257800" y="338455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38" name="Rectangle 58"/>
          <p:cNvSpPr>
            <a:spLocks noChangeArrowheads="1"/>
          </p:cNvSpPr>
          <p:nvPr/>
        </p:nvSpPr>
        <p:spPr bwMode="auto">
          <a:xfrm>
            <a:off x="5257800" y="322226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40" name="Rectangle 60"/>
          <p:cNvSpPr>
            <a:spLocks noChangeArrowheads="1"/>
          </p:cNvSpPr>
          <p:nvPr/>
        </p:nvSpPr>
        <p:spPr bwMode="auto">
          <a:xfrm>
            <a:off x="5257800" y="4298950"/>
            <a:ext cx="2590800" cy="228600"/>
          </a:xfrm>
          <a:prstGeom prst="rect">
            <a:avLst/>
          </a:prstGeom>
          <a:solidFill>
            <a:srgbClr val="0000FF"/>
          </a:solidFill>
          <a:ln w="9525">
            <a:solidFill>
              <a:schemeClr val="tx1"/>
            </a:solidFill>
            <a:miter lim="800000"/>
            <a:headEnd/>
            <a:tailEnd/>
          </a:ln>
          <a:effectLst/>
        </p:spPr>
        <p:txBody>
          <a:bodyPr wrap="none" anchor="ctr"/>
          <a:lstStyle/>
          <a:p>
            <a:pPr algn="ctr"/>
            <a:endParaRPr lang="en-CA" sz="1800">
              <a:solidFill>
                <a:schemeClr val="bg1"/>
              </a:solidFill>
            </a:endParaRPr>
          </a:p>
        </p:txBody>
      </p:sp>
      <p:sp>
        <p:nvSpPr>
          <p:cNvPr id="41" name="Rectangle 61"/>
          <p:cNvSpPr>
            <a:spLocks noChangeArrowheads="1"/>
          </p:cNvSpPr>
          <p:nvPr/>
        </p:nvSpPr>
        <p:spPr bwMode="auto">
          <a:xfrm>
            <a:off x="6324600" y="4118372"/>
            <a:ext cx="457200" cy="18415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46" name="Rectangle 68"/>
          <p:cNvSpPr>
            <a:spLocks noChangeArrowheads="1"/>
          </p:cNvSpPr>
          <p:nvPr/>
        </p:nvSpPr>
        <p:spPr bwMode="auto">
          <a:xfrm>
            <a:off x="5257800" y="5474732"/>
            <a:ext cx="2590800" cy="228600"/>
          </a:xfrm>
          <a:prstGeom prst="rect">
            <a:avLst/>
          </a:prstGeom>
          <a:solidFill>
            <a:srgbClr val="0000FF"/>
          </a:solidFill>
          <a:ln w="9525">
            <a:noFill/>
            <a:miter lim="800000"/>
            <a:headEnd/>
            <a:tailEnd/>
          </a:ln>
          <a:effectLst/>
        </p:spPr>
        <p:txBody>
          <a:bodyPr wrap="none" anchor="ctr"/>
          <a:lstStyle/>
          <a:p>
            <a:pPr algn="ctr"/>
            <a:endParaRPr lang="en-CA" sz="1800">
              <a:solidFill>
                <a:schemeClr val="bg1"/>
              </a:solidFill>
            </a:endParaRPr>
          </a:p>
        </p:txBody>
      </p:sp>
      <p:sp>
        <p:nvSpPr>
          <p:cNvPr id="57" name="Text Box 80"/>
          <p:cNvSpPr txBox="1">
            <a:spLocks noChangeArrowheads="1"/>
          </p:cNvSpPr>
          <p:nvPr/>
        </p:nvSpPr>
        <p:spPr bwMode="auto">
          <a:xfrm>
            <a:off x="5181600" y="3581400"/>
            <a:ext cx="2514022" cy="369332"/>
          </a:xfrm>
          <a:prstGeom prst="rect">
            <a:avLst/>
          </a:prstGeom>
          <a:noFill/>
          <a:ln w="9525">
            <a:noFill/>
            <a:miter lim="800000"/>
            <a:headEnd/>
            <a:tailEnd/>
          </a:ln>
          <a:effectLst/>
        </p:spPr>
        <p:txBody>
          <a:bodyPr wrap="none">
            <a:spAutoFit/>
          </a:bodyPr>
          <a:lstStyle/>
          <a:p>
            <a:r>
              <a:rPr lang="en-US" dirty="0">
                <a:solidFill>
                  <a:srgbClr val="0033CC"/>
                </a:solidFill>
              </a:rPr>
              <a:t>1. </a:t>
            </a:r>
            <a:r>
              <a:rPr lang="en-US" dirty="0" smtClean="0">
                <a:solidFill>
                  <a:srgbClr val="0033CC"/>
                </a:solidFill>
              </a:rPr>
              <a:t>Spin on negative resist</a:t>
            </a:r>
          </a:p>
        </p:txBody>
      </p:sp>
      <p:sp>
        <p:nvSpPr>
          <p:cNvPr id="58" name="Text Box 81"/>
          <p:cNvSpPr txBox="1">
            <a:spLocks noChangeArrowheads="1"/>
          </p:cNvSpPr>
          <p:nvPr/>
        </p:nvSpPr>
        <p:spPr bwMode="auto">
          <a:xfrm>
            <a:off x="5181600" y="4495800"/>
            <a:ext cx="747320" cy="369332"/>
          </a:xfrm>
          <a:prstGeom prst="rect">
            <a:avLst/>
          </a:prstGeom>
          <a:noFill/>
          <a:ln w="9525">
            <a:noFill/>
            <a:miter lim="800000"/>
            <a:headEnd/>
            <a:tailEnd/>
          </a:ln>
          <a:effectLst/>
        </p:spPr>
        <p:txBody>
          <a:bodyPr wrap="none">
            <a:spAutoFit/>
          </a:bodyPr>
          <a:lstStyle/>
          <a:p>
            <a:r>
              <a:rPr lang="en-US" dirty="0">
                <a:solidFill>
                  <a:srgbClr val="0033CC"/>
                </a:solidFill>
              </a:rPr>
              <a:t>2. </a:t>
            </a:r>
            <a:r>
              <a:rPr lang="en-US" dirty="0" smtClean="0">
                <a:solidFill>
                  <a:srgbClr val="0033CC"/>
                </a:solidFill>
              </a:rPr>
              <a:t>EBL</a:t>
            </a:r>
            <a:endParaRPr lang="en-US" dirty="0">
              <a:solidFill>
                <a:srgbClr val="0033CC"/>
              </a:solidFill>
            </a:endParaRPr>
          </a:p>
        </p:txBody>
      </p:sp>
      <p:sp>
        <p:nvSpPr>
          <p:cNvPr id="59" name="Text Box 82"/>
          <p:cNvSpPr txBox="1">
            <a:spLocks noChangeArrowheads="1"/>
          </p:cNvSpPr>
          <p:nvPr/>
        </p:nvSpPr>
        <p:spPr bwMode="auto">
          <a:xfrm>
            <a:off x="5181600" y="5671582"/>
            <a:ext cx="1630318" cy="369332"/>
          </a:xfrm>
          <a:prstGeom prst="rect">
            <a:avLst/>
          </a:prstGeom>
          <a:noFill/>
          <a:ln w="9525">
            <a:noFill/>
            <a:miter lim="800000"/>
            <a:headEnd/>
            <a:tailEnd/>
          </a:ln>
          <a:effectLst/>
        </p:spPr>
        <p:txBody>
          <a:bodyPr wrap="none">
            <a:spAutoFit/>
          </a:bodyPr>
          <a:lstStyle/>
          <a:p>
            <a:r>
              <a:rPr lang="en-US" dirty="0">
                <a:solidFill>
                  <a:srgbClr val="0033CC"/>
                </a:solidFill>
              </a:rPr>
              <a:t>3. </a:t>
            </a:r>
            <a:r>
              <a:rPr lang="en-US" dirty="0" smtClean="0">
                <a:solidFill>
                  <a:srgbClr val="0033CC"/>
                </a:solidFill>
              </a:rPr>
              <a:t>RIE substrate</a:t>
            </a:r>
            <a:endParaRPr lang="en-US" dirty="0">
              <a:solidFill>
                <a:srgbClr val="0033CC"/>
              </a:solidFill>
            </a:endParaRPr>
          </a:p>
        </p:txBody>
      </p:sp>
      <p:sp>
        <p:nvSpPr>
          <p:cNvPr id="35" name="Line 95"/>
          <p:cNvSpPr>
            <a:spLocks noChangeShapeType="1"/>
          </p:cNvSpPr>
          <p:nvPr/>
        </p:nvSpPr>
        <p:spPr bwMode="auto">
          <a:xfrm>
            <a:off x="5029200" y="3216275"/>
            <a:ext cx="228600" cy="0"/>
          </a:xfrm>
          <a:prstGeom prst="line">
            <a:avLst/>
          </a:prstGeom>
          <a:noFill/>
          <a:ln w="9525">
            <a:solidFill>
              <a:schemeClr val="tx1"/>
            </a:solidFill>
            <a:round/>
            <a:headEnd/>
            <a:tailEnd type="triangle" w="med" len="med"/>
          </a:ln>
          <a:effectLst/>
        </p:spPr>
        <p:txBody>
          <a:bodyPr/>
          <a:lstStyle/>
          <a:p>
            <a:endParaRPr lang="en-US"/>
          </a:p>
        </p:txBody>
      </p:sp>
      <p:sp>
        <p:nvSpPr>
          <p:cNvPr id="36" name="Text Box 96"/>
          <p:cNvSpPr txBox="1">
            <a:spLocks noChangeArrowheads="1"/>
          </p:cNvSpPr>
          <p:nvPr/>
        </p:nvSpPr>
        <p:spPr bwMode="auto">
          <a:xfrm>
            <a:off x="4191000" y="2927350"/>
            <a:ext cx="1106393" cy="646331"/>
          </a:xfrm>
          <a:prstGeom prst="rect">
            <a:avLst/>
          </a:prstGeom>
          <a:noFill/>
          <a:ln w="9525">
            <a:noFill/>
            <a:miter lim="800000"/>
            <a:headEnd/>
            <a:tailEnd/>
          </a:ln>
          <a:effectLst/>
        </p:spPr>
        <p:txBody>
          <a:bodyPr wrap="none">
            <a:spAutoFit/>
          </a:bodyPr>
          <a:lstStyle/>
          <a:p>
            <a:pPr algn="ctr"/>
            <a:r>
              <a:rPr lang="en-US">
                <a:solidFill>
                  <a:srgbClr val="0033CC"/>
                </a:solidFill>
              </a:rPr>
              <a:t>resist</a:t>
            </a:r>
          </a:p>
          <a:p>
            <a:pPr algn="ctr"/>
            <a:r>
              <a:rPr lang="en-US">
                <a:solidFill>
                  <a:srgbClr val="0033CC"/>
                </a:solidFill>
              </a:rPr>
              <a:t>(polymer)</a:t>
            </a:r>
          </a:p>
        </p:txBody>
      </p:sp>
      <p:sp>
        <p:nvSpPr>
          <p:cNvPr id="62" name="Rectangle 61"/>
          <p:cNvSpPr>
            <a:spLocks noChangeArrowheads="1"/>
          </p:cNvSpPr>
          <p:nvPr/>
        </p:nvSpPr>
        <p:spPr bwMode="auto">
          <a:xfrm>
            <a:off x="6324600" y="5124212"/>
            <a:ext cx="457200" cy="123190"/>
          </a:xfrm>
          <a:prstGeom prst="rect">
            <a:avLst/>
          </a:prstGeom>
          <a:solidFill>
            <a:srgbClr val="008000"/>
          </a:solidFill>
          <a:ln w="9525">
            <a:solidFill>
              <a:schemeClr val="tx1"/>
            </a:solidFill>
            <a:miter lim="800000"/>
            <a:headEnd/>
            <a:tailEnd/>
          </a:ln>
          <a:effectLst/>
        </p:spPr>
        <p:txBody>
          <a:bodyPr wrap="none" anchor="ctr"/>
          <a:lstStyle/>
          <a:p>
            <a:endParaRPr lang="en-US" dirty="0"/>
          </a:p>
        </p:txBody>
      </p:sp>
      <p:sp>
        <p:nvSpPr>
          <p:cNvPr id="65" name="Text Box 84"/>
          <p:cNvSpPr txBox="1">
            <a:spLocks noChangeArrowheads="1"/>
          </p:cNvSpPr>
          <p:nvPr/>
        </p:nvSpPr>
        <p:spPr bwMode="auto">
          <a:xfrm>
            <a:off x="4419600" y="2590800"/>
            <a:ext cx="3925113" cy="369332"/>
          </a:xfrm>
          <a:prstGeom prst="rect">
            <a:avLst/>
          </a:prstGeom>
          <a:noFill/>
          <a:ln w="9525">
            <a:noFill/>
            <a:miter lim="800000"/>
            <a:headEnd/>
            <a:tailEnd/>
          </a:ln>
          <a:effectLst/>
        </p:spPr>
        <p:txBody>
          <a:bodyPr wrap="none">
            <a:spAutoFit/>
          </a:bodyPr>
          <a:lstStyle/>
          <a:p>
            <a:r>
              <a:rPr lang="en-US" dirty="0" smtClean="0">
                <a:solidFill>
                  <a:srgbClr val="C00000"/>
                </a:solidFill>
              </a:rPr>
              <a:t>Direct etch process using negative resist</a:t>
            </a:r>
            <a:endParaRPr lang="en-US" dirty="0">
              <a:solidFill>
                <a:srgbClr val="C00000"/>
              </a:solidFill>
            </a:endParaRPr>
          </a:p>
        </p:txBody>
      </p:sp>
      <p:sp>
        <p:nvSpPr>
          <p:cNvPr id="49" name="Rectangle 68"/>
          <p:cNvSpPr>
            <a:spLocks noChangeArrowheads="1"/>
          </p:cNvSpPr>
          <p:nvPr/>
        </p:nvSpPr>
        <p:spPr bwMode="auto">
          <a:xfrm>
            <a:off x="6324600" y="5246132"/>
            <a:ext cx="457200" cy="228600"/>
          </a:xfrm>
          <a:prstGeom prst="rect">
            <a:avLst/>
          </a:prstGeom>
          <a:solidFill>
            <a:srgbClr val="0000FF"/>
          </a:solidFill>
          <a:ln w="9525">
            <a:noFill/>
            <a:miter lim="800000"/>
            <a:headEnd/>
            <a:tailEnd/>
          </a:ln>
          <a:effectLst/>
        </p:spPr>
        <p:txBody>
          <a:bodyPr wrap="none" anchor="ctr"/>
          <a:lstStyle/>
          <a:p>
            <a:pPr algn="ctr"/>
            <a:endParaRPr lang="en-CA" sz="1800">
              <a:solidFill>
                <a:schemeClr val="bg1"/>
              </a:solidFill>
            </a:endParaRPr>
          </a:p>
        </p:txBody>
      </p:sp>
      <p:sp>
        <p:nvSpPr>
          <p:cNvPr id="42" name="Slide Number Placeholder 41"/>
          <p:cNvSpPr>
            <a:spLocks noGrp="1"/>
          </p:cNvSpPr>
          <p:nvPr>
            <p:ph type="sldNum" sz="quarter" idx="12"/>
          </p:nvPr>
        </p:nvSpPr>
        <p:spPr/>
        <p:txBody>
          <a:bodyPr/>
          <a:lstStyle/>
          <a:p>
            <a:fld id="{B6F15528-21DE-4FAA-801E-634DDDAF4B2B}" type="slidenum">
              <a:rPr lang="en-US" smtClean="0"/>
              <a:pPr/>
              <a:t>26</a:t>
            </a:fld>
            <a:endParaRPr lang="en-US"/>
          </a:p>
        </p:txBody>
      </p:sp>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743200" y="0"/>
            <a:ext cx="4206088" cy="523220"/>
          </a:xfrm>
          <a:prstGeom prst="rect">
            <a:avLst/>
          </a:prstGeom>
          <a:noFill/>
          <a:ln>
            <a:noFill/>
          </a:ln>
        </p:spPr>
        <p:txBody>
          <a:bodyPr wrap="none" rtlCol="0">
            <a:spAutoFit/>
          </a:bodyPr>
          <a:lstStyle/>
          <a:p>
            <a:pPr algn="ctr"/>
            <a:r>
              <a:rPr lang="en-US" sz="2800" dirty="0" smtClean="0">
                <a:solidFill>
                  <a:srgbClr val="0033CC"/>
                </a:solidFill>
              </a:rPr>
              <a:t>Resist tone reversal process</a:t>
            </a:r>
          </a:p>
        </p:txBody>
      </p:sp>
      <p:sp>
        <p:nvSpPr>
          <p:cNvPr id="6" name="TextBox 5"/>
          <p:cNvSpPr txBox="1"/>
          <p:nvPr/>
        </p:nvSpPr>
        <p:spPr>
          <a:xfrm>
            <a:off x="1295400" y="609600"/>
            <a:ext cx="5778185" cy="369332"/>
          </a:xfrm>
          <a:prstGeom prst="rect">
            <a:avLst/>
          </a:prstGeom>
          <a:noFill/>
        </p:spPr>
        <p:txBody>
          <a:bodyPr wrap="none" rtlCol="0">
            <a:spAutoFit/>
          </a:bodyPr>
          <a:lstStyle/>
          <a:p>
            <a:r>
              <a:rPr lang="en-US" dirty="0" smtClean="0">
                <a:solidFill>
                  <a:srgbClr val="7030A0"/>
                </a:solidFill>
              </a:rPr>
              <a:t>Very useful if one has only one cheap positive resist: PMMA</a:t>
            </a:r>
            <a:endParaRPr lang="en-US" dirty="0">
              <a:solidFill>
                <a:srgbClr val="7030A0"/>
              </a:solidFill>
            </a:endParaRPr>
          </a:p>
        </p:txBody>
      </p:sp>
      <p:sp>
        <p:nvSpPr>
          <p:cNvPr id="8" name="Rectangle 23"/>
          <p:cNvSpPr>
            <a:spLocks noChangeArrowheads="1"/>
          </p:cNvSpPr>
          <p:nvPr/>
        </p:nvSpPr>
        <p:spPr bwMode="auto">
          <a:xfrm>
            <a:off x="1066800" y="1371600"/>
            <a:ext cx="2590800" cy="228600"/>
          </a:xfrm>
          <a:prstGeom prst="rect">
            <a:avLst/>
          </a:prstGeom>
          <a:solidFill>
            <a:srgbClr val="0000FF"/>
          </a:solidFill>
          <a:ln w="9525">
            <a:solidFill>
              <a:schemeClr val="tx1"/>
            </a:solidFill>
            <a:miter lim="800000"/>
            <a:headEnd/>
            <a:tailEnd/>
          </a:ln>
          <a:effectLst/>
        </p:spPr>
        <p:txBody>
          <a:bodyPr wrap="none" anchor="ctr"/>
          <a:lstStyle/>
          <a:p>
            <a:pPr algn="ctr"/>
            <a:r>
              <a:rPr lang="en-CA" sz="1800" dirty="0" smtClean="0">
                <a:solidFill>
                  <a:schemeClr val="bg1"/>
                </a:solidFill>
              </a:rPr>
              <a:t>substrate</a:t>
            </a:r>
            <a:endParaRPr lang="en-CA" sz="1800" dirty="0">
              <a:solidFill>
                <a:schemeClr val="bg1"/>
              </a:solidFill>
            </a:endParaRPr>
          </a:p>
        </p:txBody>
      </p:sp>
      <p:sp>
        <p:nvSpPr>
          <p:cNvPr id="9" name="Rectangle 25"/>
          <p:cNvSpPr>
            <a:spLocks noChangeArrowheads="1"/>
          </p:cNvSpPr>
          <p:nvPr/>
        </p:nvSpPr>
        <p:spPr bwMode="auto">
          <a:xfrm>
            <a:off x="1066800" y="12192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28" name="Rectangle 25"/>
          <p:cNvSpPr>
            <a:spLocks noChangeArrowheads="1"/>
          </p:cNvSpPr>
          <p:nvPr/>
        </p:nvSpPr>
        <p:spPr bwMode="auto">
          <a:xfrm>
            <a:off x="1066800" y="1066800"/>
            <a:ext cx="2590800" cy="152400"/>
          </a:xfrm>
          <a:prstGeom prst="rect">
            <a:avLst/>
          </a:prstGeom>
          <a:solidFill>
            <a:schemeClr val="accent6">
              <a:lumMod val="50000"/>
            </a:schemeClr>
          </a:solidFill>
          <a:ln w="9525">
            <a:solidFill>
              <a:schemeClr val="tx1"/>
            </a:solidFill>
            <a:miter lim="800000"/>
            <a:headEnd/>
            <a:tailEnd/>
          </a:ln>
          <a:effectLst/>
        </p:spPr>
        <p:txBody>
          <a:bodyPr wrap="none" anchor="ctr"/>
          <a:lstStyle/>
          <a:p>
            <a:endParaRPr lang="en-US"/>
          </a:p>
        </p:txBody>
      </p:sp>
      <p:sp>
        <p:nvSpPr>
          <p:cNvPr id="29" name="TextBox 28"/>
          <p:cNvSpPr txBox="1"/>
          <p:nvPr/>
        </p:nvSpPr>
        <p:spPr>
          <a:xfrm>
            <a:off x="4128127" y="914400"/>
            <a:ext cx="3582327" cy="646331"/>
          </a:xfrm>
          <a:prstGeom prst="rect">
            <a:avLst/>
          </a:prstGeom>
          <a:noFill/>
        </p:spPr>
        <p:txBody>
          <a:bodyPr wrap="none" rtlCol="0">
            <a:spAutoFit/>
          </a:bodyPr>
          <a:lstStyle/>
          <a:p>
            <a:r>
              <a:rPr lang="en-US" dirty="0" smtClean="0">
                <a:solidFill>
                  <a:srgbClr val="0033CC"/>
                </a:solidFill>
              </a:rPr>
              <a:t>Resist</a:t>
            </a:r>
          </a:p>
          <a:p>
            <a:r>
              <a:rPr lang="en-US" dirty="0" smtClean="0">
                <a:solidFill>
                  <a:srgbClr val="0033CC"/>
                </a:solidFill>
              </a:rPr>
              <a:t>Under-layer (polymer such as PMGI)</a:t>
            </a:r>
            <a:endParaRPr lang="en-US" dirty="0">
              <a:solidFill>
                <a:srgbClr val="0033CC"/>
              </a:solidFill>
            </a:endParaRPr>
          </a:p>
        </p:txBody>
      </p:sp>
      <p:cxnSp>
        <p:nvCxnSpPr>
          <p:cNvPr id="31" name="Straight Arrow Connector 30"/>
          <p:cNvCxnSpPr>
            <a:endCxn id="28" idx="3"/>
          </p:cNvCxnSpPr>
          <p:nvPr/>
        </p:nvCxnSpPr>
        <p:spPr>
          <a:xfrm rot="10800000" flipV="1">
            <a:off x="3657600" y="1066800"/>
            <a:ext cx="533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endCxn id="9" idx="3"/>
          </p:cNvCxnSpPr>
          <p:nvPr/>
        </p:nvCxnSpPr>
        <p:spPr>
          <a:xfrm rot="10800000">
            <a:off x="3657600" y="1295400"/>
            <a:ext cx="533400" cy="7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4" name="Rectangle 23"/>
          <p:cNvSpPr>
            <a:spLocks noChangeArrowheads="1"/>
          </p:cNvSpPr>
          <p:nvPr/>
        </p:nvSpPr>
        <p:spPr bwMode="auto">
          <a:xfrm>
            <a:off x="1066800" y="2286000"/>
            <a:ext cx="2590800" cy="228600"/>
          </a:xfrm>
          <a:prstGeom prst="rect">
            <a:avLst/>
          </a:prstGeom>
          <a:solidFill>
            <a:srgbClr val="0000FF"/>
          </a:solidFill>
          <a:ln w="9525">
            <a:solidFill>
              <a:schemeClr val="tx1"/>
            </a:solidFill>
            <a:miter lim="800000"/>
            <a:headEnd/>
            <a:tailEnd/>
          </a:ln>
          <a:effectLst/>
        </p:spPr>
        <p:txBody>
          <a:bodyPr wrap="none" anchor="ctr"/>
          <a:lstStyle/>
          <a:p>
            <a:pPr algn="ctr"/>
            <a:r>
              <a:rPr lang="en-CA" sz="1800" dirty="0" smtClean="0">
                <a:solidFill>
                  <a:schemeClr val="bg1"/>
                </a:solidFill>
              </a:rPr>
              <a:t>substrate</a:t>
            </a:r>
            <a:endParaRPr lang="en-CA" sz="1800" dirty="0">
              <a:solidFill>
                <a:schemeClr val="bg1"/>
              </a:solidFill>
            </a:endParaRPr>
          </a:p>
        </p:txBody>
      </p:sp>
      <p:sp>
        <p:nvSpPr>
          <p:cNvPr id="35" name="Rectangle 25"/>
          <p:cNvSpPr>
            <a:spLocks noChangeArrowheads="1"/>
          </p:cNvSpPr>
          <p:nvPr/>
        </p:nvSpPr>
        <p:spPr bwMode="auto">
          <a:xfrm>
            <a:off x="1066800" y="21336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36" name="Rectangle 25"/>
          <p:cNvSpPr>
            <a:spLocks noChangeArrowheads="1"/>
          </p:cNvSpPr>
          <p:nvPr/>
        </p:nvSpPr>
        <p:spPr bwMode="auto">
          <a:xfrm>
            <a:off x="1066800" y="1981200"/>
            <a:ext cx="2590800" cy="152400"/>
          </a:xfrm>
          <a:prstGeom prst="rect">
            <a:avLst/>
          </a:prstGeom>
          <a:solidFill>
            <a:schemeClr val="accent6">
              <a:lumMod val="50000"/>
            </a:schemeClr>
          </a:solidFill>
          <a:ln w="9525">
            <a:solidFill>
              <a:schemeClr val="tx1"/>
            </a:solidFill>
            <a:miter lim="800000"/>
            <a:headEnd/>
            <a:tailEnd/>
          </a:ln>
          <a:effectLst/>
        </p:spPr>
        <p:txBody>
          <a:bodyPr wrap="none" anchor="ctr"/>
          <a:lstStyle/>
          <a:p>
            <a:endParaRPr lang="en-US"/>
          </a:p>
        </p:txBody>
      </p:sp>
      <p:sp>
        <p:nvSpPr>
          <p:cNvPr id="37" name="Rectangle 36"/>
          <p:cNvSpPr/>
          <p:nvPr/>
        </p:nvSpPr>
        <p:spPr>
          <a:xfrm>
            <a:off x="2133600" y="1981200"/>
            <a:ext cx="381000" cy="152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23"/>
          <p:cNvSpPr>
            <a:spLocks noChangeArrowheads="1"/>
          </p:cNvSpPr>
          <p:nvPr/>
        </p:nvSpPr>
        <p:spPr bwMode="auto">
          <a:xfrm>
            <a:off x="1066800" y="3048000"/>
            <a:ext cx="2590800" cy="228600"/>
          </a:xfrm>
          <a:prstGeom prst="rect">
            <a:avLst/>
          </a:prstGeom>
          <a:solidFill>
            <a:srgbClr val="0000FF"/>
          </a:solidFill>
          <a:ln w="9525">
            <a:solidFill>
              <a:schemeClr val="tx1"/>
            </a:solidFill>
            <a:miter lim="800000"/>
            <a:headEnd/>
            <a:tailEnd/>
          </a:ln>
          <a:effectLst/>
        </p:spPr>
        <p:txBody>
          <a:bodyPr wrap="none" anchor="ctr"/>
          <a:lstStyle/>
          <a:p>
            <a:pPr algn="ctr"/>
            <a:r>
              <a:rPr lang="en-CA" sz="1800" dirty="0" smtClean="0">
                <a:solidFill>
                  <a:schemeClr val="bg1"/>
                </a:solidFill>
              </a:rPr>
              <a:t>substrate</a:t>
            </a:r>
            <a:endParaRPr lang="en-CA" sz="1800" dirty="0">
              <a:solidFill>
                <a:schemeClr val="bg1"/>
              </a:solidFill>
            </a:endParaRPr>
          </a:p>
        </p:txBody>
      </p:sp>
      <p:sp>
        <p:nvSpPr>
          <p:cNvPr id="39" name="Rectangle 25"/>
          <p:cNvSpPr>
            <a:spLocks noChangeArrowheads="1"/>
          </p:cNvSpPr>
          <p:nvPr/>
        </p:nvSpPr>
        <p:spPr bwMode="auto">
          <a:xfrm>
            <a:off x="1066800" y="2895600"/>
            <a:ext cx="25908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41" name="Rectangle 40"/>
          <p:cNvSpPr/>
          <p:nvPr/>
        </p:nvSpPr>
        <p:spPr>
          <a:xfrm>
            <a:off x="2133600" y="2819400"/>
            <a:ext cx="381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Rectangle 23"/>
          <p:cNvSpPr>
            <a:spLocks noChangeArrowheads="1"/>
          </p:cNvSpPr>
          <p:nvPr/>
        </p:nvSpPr>
        <p:spPr bwMode="auto">
          <a:xfrm>
            <a:off x="1066800" y="3962400"/>
            <a:ext cx="2590800" cy="228600"/>
          </a:xfrm>
          <a:prstGeom prst="rect">
            <a:avLst/>
          </a:prstGeom>
          <a:solidFill>
            <a:srgbClr val="0000FF"/>
          </a:solidFill>
          <a:ln w="9525">
            <a:solidFill>
              <a:schemeClr val="tx1"/>
            </a:solidFill>
            <a:miter lim="800000"/>
            <a:headEnd/>
            <a:tailEnd/>
          </a:ln>
          <a:effectLst/>
        </p:spPr>
        <p:txBody>
          <a:bodyPr wrap="none" anchor="ctr"/>
          <a:lstStyle/>
          <a:p>
            <a:pPr algn="ctr"/>
            <a:r>
              <a:rPr lang="en-CA" sz="1800" dirty="0" smtClean="0">
                <a:solidFill>
                  <a:schemeClr val="bg1"/>
                </a:solidFill>
              </a:rPr>
              <a:t>substrate</a:t>
            </a:r>
            <a:endParaRPr lang="en-CA" sz="1800" dirty="0">
              <a:solidFill>
                <a:schemeClr val="bg1"/>
              </a:solidFill>
            </a:endParaRPr>
          </a:p>
        </p:txBody>
      </p:sp>
      <p:sp>
        <p:nvSpPr>
          <p:cNvPr id="43" name="Rectangle 25"/>
          <p:cNvSpPr>
            <a:spLocks noChangeArrowheads="1"/>
          </p:cNvSpPr>
          <p:nvPr/>
        </p:nvSpPr>
        <p:spPr bwMode="auto">
          <a:xfrm>
            <a:off x="2133600" y="3810000"/>
            <a:ext cx="381000" cy="152400"/>
          </a:xfrm>
          <a:prstGeom prst="rect">
            <a:avLst/>
          </a:prstGeom>
          <a:solidFill>
            <a:srgbClr val="008000"/>
          </a:solidFill>
          <a:ln w="9525">
            <a:solidFill>
              <a:schemeClr val="tx1"/>
            </a:solidFill>
            <a:miter lim="800000"/>
            <a:headEnd/>
            <a:tailEnd/>
          </a:ln>
          <a:effectLst/>
        </p:spPr>
        <p:txBody>
          <a:bodyPr wrap="none" anchor="ctr"/>
          <a:lstStyle/>
          <a:p>
            <a:endParaRPr lang="en-US"/>
          </a:p>
        </p:txBody>
      </p:sp>
      <p:sp>
        <p:nvSpPr>
          <p:cNvPr id="44" name="Rectangle 43"/>
          <p:cNvSpPr/>
          <p:nvPr/>
        </p:nvSpPr>
        <p:spPr>
          <a:xfrm>
            <a:off x="2133600" y="3733800"/>
            <a:ext cx="3810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p:cNvSpPr txBox="1"/>
          <p:nvPr/>
        </p:nvSpPr>
        <p:spPr>
          <a:xfrm>
            <a:off x="3810001" y="1828800"/>
            <a:ext cx="3047999" cy="646331"/>
          </a:xfrm>
          <a:prstGeom prst="rect">
            <a:avLst/>
          </a:prstGeom>
          <a:noFill/>
        </p:spPr>
        <p:txBody>
          <a:bodyPr wrap="square" rtlCol="0">
            <a:spAutoFit/>
          </a:bodyPr>
          <a:lstStyle/>
          <a:p>
            <a:r>
              <a:rPr lang="en-US" dirty="0" smtClean="0">
                <a:solidFill>
                  <a:srgbClr val="0033CC"/>
                </a:solidFill>
              </a:rPr>
              <a:t>For positive resist, trench (or hole) formed after EBL.</a:t>
            </a:r>
            <a:endParaRPr lang="en-US" dirty="0">
              <a:solidFill>
                <a:srgbClr val="0033CC"/>
              </a:solidFill>
            </a:endParaRPr>
          </a:p>
        </p:txBody>
      </p:sp>
      <p:sp>
        <p:nvSpPr>
          <p:cNvPr id="49" name="TextBox 48"/>
          <p:cNvSpPr txBox="1"/>
          <p:nvPr/>
        </p:nvSpPr>
        <p:spPr>
          <a:xfrm>
            <a:off x="3810000" y="2895600"/>
            <a:ext cx="3276600" cy="369332"/>
          </a:xfrm>
          <a:prstGeom prst="rect">
            <a:avLst/>
          </a:prstGeom>
          <a:noFill/>
        </p:spPr>
        <p:txBody>
          <a:bodyPr wrap="square" rtlCol="0">
            <a:spAutoFit/>
          </a:bodyPr>
          <a:lstStyle/>
          <a:p>
            <a:r>
              <a:rPr lang="en-US" dirty="0" smtClean="0">
                <a:solidFill>
                  <a:srgbClr val="0033CC"/>
                </a:solidFill>
              </a:rPr>
              <a:t>Liftoff a hard material (Cr, SiO</a:t>
            </a:r>
            <a:r>
              <a:rPr lang="en-US" sz="1400" dirty="0" smtClean="0">
                <a:solidFill>
                  <a:srgbClr val="0033CC"/>
                </a:solidFill>
              </a:rPr>
              <a:t>2</a:t>
            </a:r>
            <a:r>
              <a:rPr lang="en-US" dirty="0" smtClean="0">
                <a:solidFill>
                  <a:srgbClr val="0033CC"/>
                </a:solidFill>
              </a:rPr>
              <a:t>)</a:t>
            </a:r>
            <a:endParaRPr lang="en-US" dirty="0">
              <a:solidFill>
                <a:srgbClr val="0033CC"/>
              </a:solidFill>
            </a:endParaRPr>
          </a:p>
        </p:txBody>
      </p:sp>
      <p:sp>
        <p:nvSpPr>
          <p:cNvPr id="50" name="TextBox 49"/>
          <p:cNvSpPr txBox="1"/>
          <p:nvPr/>
        </p:nvSpPr>
        <p:spPr>
          <a:xfrm>
            <a:off x="3810000" y="3505200"/>
            <a:ext cx="3886200" cy="923330"/>
          </a:xfrm>
          <a:prstGeom prst="rect">
            <a:avLst/>
          </a:prstGeom>
          <a:noFill/>
        </p:spPr>
        <p:txBody>
          <a:bodyPr wrap="square" rtlCol="0">
            <a:spAutoFit/>
          </a:bodyPr>
          <a:lstStyle/>
          <a:p>
            <a:r>
              <a:rPr lang="en-US" dirty="0" smtClean="0">
                <a:solidFill>
                  <a:srgbClr val="0033CC"/>
                </a:solidFill>
              </a:rPr>
              <a:t>RIE under-layer.</a:t>
            </a:r>
          </a:p>
          <a:p>
            <a:r>
              <a:rPr lang="en-US" dirty="0" smtClean="0">
                <a:solidFill>
                  <a:srgbClr val="0033CC"/>
                </a:solidFill>
              </a:rPr>
              <a:t>The resulted polymer structure is a line (or pillar), as if negative resist is used.</a:t>
            </a:r>
            <a:endParaRPr lang="en-US" dirty="0">
              <a:solidFill>
                <a:srgbClr val="0033CC"/>
              </a:solidFill>
            </a:endParaRPr>
          </a:p>
        </p:txBody>
      </p:sp>
      <p:sp>
        <p:nvSpPr>
          <p:cNvPr id="47" name="TextBox 46"/>
          <p:cNvSpPr txBox="1"/>
          <p:nvPr/>
        </p:nvSpPr>
        <p:spPr>
          <a:xfrm>
            <a:off x="76200" y="1905000"/>
            <a:ext cx="990600" cy="646331"/>
          </a:xfrm>
          <a:prstGeom prst="rect">
            <a:avLst/>
          </a:prstGeom>
          <a:noFill/>
        </p:spPr>
        <p:txBody>
          <a:bodyPr wrap="square" rtlCol="0">
            <a:spAutoFit/>
          </a:bodyPr>
          <a:lstStyle/>
          <a:p>
            <a:r>
              <a:rPr lang="en-US" dirty="0" smtClean="0">
                <a:solidFill>
                  <a:srgbClr val="0033CC"/>
                </a:solidFill>
              </a:rPr>
              <a:t>Profile in resist</a:t>
            </a:r>
            <a:endParaRPr lang="en-US" dirty="0">
              <a:solidFill>
                <a:srgbClr val="0033CC"/>
              </a:solidFill>
            </a:endParaRPr>
          </a:p>
        </p:txBody>
      </p:sp>
      <p:sp>
        <p:nvSpPr>
          <p:cNvPr id="51" name="TextBox 50"/>
          <p:cNvSpPr txBox="1"/>
          <p:nvPr/>
        </p:nvSpPr>
        <p:spPr>
          <a:xfrm>
            <a:off x="76200" y="3505200"/>
            <a:ext cx="1066800" cy="923330"/>
          </a:xfrm>
          <a:prstGeom prst="rect">
            <a:avLst/>
          </a:prstGeom>
          <a:noFill/>
        </p:spPr>
        <p:txBody>
          <a:bodyPr wrap="square" rtlCol="0">
            <a:spAutoFit/>
          </a:bodyPr>
          <a:lstStyle/>
          <a:p>
            <a:r>
              <a:rPr lang="en-US" dirty="0" smtClean="0">
                <a:solidFill>
                  <a:srgbClr val="0033CC"/>
                </a:solidFill>
              </a:rPr>
              <a:t>Profile in under-layer</a:t>
            </a:r>
            <a:endParaRPr lang="en-US" dirty="0">
              <a:solidFill>
                <a:srgbClr val="0033CC"/>
              </a:solidFill>
            </a:endParaRPr>
          </a:p>
        </p:txBody>
      </p:sp>
      <p:grpSp>
        <p:nvGrpSpPr>
          <p:cNvPr id="53" name="Group 52"/>
          <p:cNvGrpSpPr/>
          <p:nvPr/>
        </p:nvGrpSpPr>
        <p:grpSpPr>
          <a:xfrm>
            <a:off x="1066800" y="4495800"/>
            <a:ext cx="7924800" cy="2286397"/>
            <a:chOff x="1066800" y="4495800"/>
            <a:chExt cx="7924800" cy="2286397"/>
          </a:xfrm>
        </p:grpSpPr>
        <p:sp>
          <p:nvSpPr>
            <p:cNvPr id="27" name="Rectangle 23"/>
            <p:cNvSpPr>
              <a:spLocks noChangeArrowheads="1"/>
            </p:cNvSpPr>
            <p:nvPr/>
          </p:nvSpPr>
          <p:spPr bwMode="auto">
            <a:xfrm>
              <a:off x="1066800" y="5562600"/>
              <a:ext cx="2590800" cy="228600"/>
            </a:xfrm>
            <a:prstGeom prst="rect">
              <a:avLst/>
            </a:prstGeom>
            <a:solidFill>
              <a:srgbClr val="0000FF"/>
            </a:solidFill>
            <a:ln w="9525">
              <a:solidFill>
                <a:schemeClr val="tx1"/>
              </a:solidFill>
              <a:miter lim="800000"/>
              <a:headEnd/>
              <a:tailEnd/>
            </a:ln>
            <a:effectLst/>
          </p:spPr>
          <p:txBody>
            <a:bodyPr wrap="none" anchor="ctr"/>
            <a:lstStyle/>
            <a:p>
              <a:pPr algn="ctr"/>
              <a:r>
                <a:rPr lang="en-CA" sz="1800" dirty="0" smtClean="0">
                  <a:solidFill>
                    <a:schemeClr val="bg1"/>
                  </a:solidFill>
                </a:rPr>
                <a:t>substrate</a:t>
              </a:r>
              <a:endParaRPr lang="en-CA" sz="1800" dirty="0">
                <a:solidFill>
                  <a:schemeClr val="bg1"/>
                </a:solidFill>
              </a:endParaRPr>
            </a:p>
          </p:txBody>
        </p:sp>
        <p:sp>
          <p:nvSpPr>
            <p:cNvPr id="30" name="Rectangle 29"/>
            <p:cNvSpPr/>
            <p:nvPr/>
          </p:nvSpPr>
          <p:spPr>
            <a:xfrm>
              <a:off x="1066800" y="5498067"/>
              <a:ext cx="1066800" cy="7315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2514600" y="5498067"/>
              <a:ext cx="1143000" cy="73152"/>
            </a:xfrm>
            <a:prstGeom prst="rect">
              <a:avLst/>
            </a:prstGeom>
            <a:solidFill>
              <a:srgbClr val="CC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1676400" y="5943600"/>
              <a:ext cx="1811906" cy="369332"/>
            </a:xfrm>
            <a:prstGeom prst="rect">
              <a:avLst/>
            </a:prstGeom>
            <a:noFill/>
          </p:spPr>
          <p:txBody>
            <a:bodyPr wrap="none" rtlCol="0">
              <a:spAutoFit/>
            </a:bodyPr>
            <a:lstStyle/>
            <a:p>
              <a:r>
                <a:rPr lang="en-US" dirty="0" smtClean="0">
                  <a:solidFill>
                    <a:srgbClr val="0033CC"/>
                  </a:solidFill>
                </a:rPr>
                <a:t>After metal liftoff</a:t>
              </a:r>
              <a:endParaRPr lang="en-US" dirty="0">
                <a:solidFill>
                  <a:srgbClr val="0033CC"/>
                </a:solidFill>
              </a:endParaRPr>
            </a:p>
          </p:txBody>
        </p:sp>
        <p:pic>
          <p:nvPicPr>
            <p:cNvPr id="45" name="Picture 13" descr="C:\Documents and Settings\cuib\My Documents\SEM-images\80502_08.JPG"/>
            <p:cNvPicPr>
              <a:picLocks noChangeAspect="1" noChangeArrowheads="1"/>
            </p:cNvPicPr>
            <p:nvPr/>
          </p:nvPicPr>
          <p:blipFill>
            <a:blip r:embed="rId2"/>
            <a:srcRect/>
            <a:stretch>
              <a:fillRect/>
            </a:stretch>
          </p:blipFill>
          <p:spPr bwMode="auto">
            <a:xfrm>
              <a:off x="3962400" y="4495800"/>
              <a:ext cx="3048000" cy="2286397"/>
            </a:xfrm>
            <a:prstGeom prst="rect">
              <a:avLst/>
            </a:prstGeom>
            <a:noFill/>
          </p:spPr>
        </p:pic>
        <p:sp>
          <p:nvSpPr>
            <p:cNvPr id="46" name="TextBox 45"/>
            <p:cNvSpPr txBox="1"/>
            <p:nvPr/>
          </p:nvSpPr>
          <p:spPr>
            <a:xfrm>
              <a:off x="7010400" y="5181600"/>
              <a:ext cx="1981200" cy="1477328"/>
            </a:xfrm>
            <a:prstGeom prst="rect">
              <a:avLst/>
            </a:prstGeom>
            <a:noFill/>
          </p:spPr>
          <p:txBody>
            <a:bodyPr wrap="square" rtlCol="0">
              <a:spAutoFit/>
            </a:bodyPr>
            <a:lstStyle/>
            <a:p>
              <a:r>
                <a:rPr lang="en-US" dirty="0" smtClean="0">
                  <a:solidFill>
                    <a:srgbClr val="0033CC"/>
                  </a:solidFill>
                </a:rPr>
                <a:t>Hole array in 100nm-thick Au with pitch 600nm, by liftoff using PMMA resist.</a:t>
              </a:r>
              <a:endParaRPr lang="en-US" dirty="0">
                <a:solidFill>
                  <a:srgbClr val="0033CC"/>
                </a:solidFill>
              </a:endParaRPr>
            </a:p>
          </p:txBody>
        </p:sp>
        <p:sp>
          <p:nvSpPr>
            <p:cNvPr id="52" name="Down Arrow 51"/>
            <p:cNvSpPr/>
            <p:nvPr/>
          </p:nvSpPr>
          <p:spPr>
            <a:xfrm>
              <a:off x="2209800" y="4572000"/>
              <a:ext cx="304800" cy="685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Slide Number Placeholder 53"/>
          <p:cNvSpPr>
            <a:spLocks noGrp="1"/>
          </p:cNvSpPr>
          <p:nvPr>
            <p:ph type="sldNum" sz="quarter" idx="12"/>
          </p:nvPr>
        </p:nvSpPr>
        <p:spPr/>
        <p:txBody>
          <a:bodyPr/>
          <a:lstStyle/>
          <a:p>
            <a:fld id="{B6F15528-21DE-4FAA-801E-634DDDAF4B2B}" type="slidenum">
              <a:rPr lang="en-US" smtClean="0"/>
              <a:pPr/>
              <a:t>27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ipe(down)">
                                      <p:cBhvr>
                                        <p:cTn id="7"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581400" y="228600"/>
            <a:ext cx="1667443" cy="523220"/>
          </a:xfrm>
          <a:prstGeom prst="rect">
            <a:avLst/>
          </a:prstGeom>
          <a:noFill/>
          <a:ln>
            <a:noFill/>
          </a:ln>
        </p:spPr>
        <p:txBody>
          <a:bodyPr wrap="none" rtlCol="0">
            <a:spAutoFit/>
          </a:bodyPr>
          <a:lstStyle/>
          <a:p>
            <a:pPr algn="ctr"/>
            <a:r>
              <a:rPr lang="en-US" sz="2800" dirty="0" smtClean="0">
                <a:solidFill>
                  <a:srgbClr val="0033CC"/>
                </a:solidFill>
              </a:rPr>
              <a:t>Sensitivity</a:t>
            </a:r>
          </a:p>
        </p:txBody>
      </p:sp>
      <p:sp>
        <p:nvSpPr>
          <p:cNvPr id="6" name="TextBox 5"/>
          <p:cNvSpPr txBox="1"/>
          <p:nvPr/>
        </p:nvSpPr>
        <p:spPr>
          <a:xfrm>
            <a:off x="457200" y="1600200"/>
            <a:ext cx="8305800" cy="3754874"/>
          </a:xfrm>
          <a:prstGeom prst="rect">
            <a:avLst/>
          </a:prstGeom>
          <a:noFill/>
        </p:spPr>
        <p:txBody>
          <a:bodyPr wrap="square" rtlCol="0">
            <a:spAutoFit/>
          </a:bodyPr>
          <a:lstStyle/>
          <a:p>
            <a:pPr>
              <a:spcAft>
                <a:spcPts val="600"/>
              </a:spcAft>
            </a:pPr>
            <a:r>
              <a:rPr lang="en-US" sz="2000" dirty="0" smtClean="0">
                <a:solidFill>
                  <a:srgbClr val="C00000"/>
                </a:solidFill>
              </a:rPr>
              <a:t>Sensitivity depends on:</a:t>
            </a:r>
          </a:p>
          <a:p>
            <a:pPr marL="342900" indent="-342900">
              <a:spcAft>
                <a:spcPts val="600"/>
              </a:spcAft>
              <a:buAutoNum type="arabicPeriod"/>
            </a:pPr>
            <a:r>
              <a:rPr lang="en-US" dirty="0" smtClean="0">
                <a:solidFill>
                  <a:srgbClr val="0033CC"/>
                </a:solidFill>
              </a:rPr>
              <a:t>Electron energy </a:t>
            </a:r>
            <a:r>
              <a:rPr lang="en-US" dirty="0" err="1" smtClean="0">
                <a:solidFill>
                  <a:srgbClr val="0033CC"/>
                </a:solidFill>
              </a:rPr>
              <a:t>keV</a:t>
            </a:r>
            <a:r>
              <a:rPr lang="en-US" dirty="0" smtClean="0">
                <a:solidFill>
                  <a:srgbClr val="0033CC"/>
                </a:solidFill>
              </a:rPr>
              <a:t> (or acceleration voltage kV). Higher energy requires higher exposure dose, so lower sensitivity.</a:t>
            </a:r>
          </a:p>
          <a:p>
            <a:pPr marL="342900" indent="-342900">
              <a:spcAft>
                <a:spcPts val="600"/>
              </a:spcAft>
              <a:buAutoNum type="arabicPeriod"/>
            </a:pPr>
            <a:r>
              <a:rPr lang="en-US" dirty="0" smtClean="0">
                <a:solidFill>
                  <a:srgbClr val="0033CC"/>
                </a:solidFill>
              </a:rPr>
              <a:t>For example, sensitivity for PMMA is 250</a:t>
            </a:r>
            <a:r>
              <a:rPr lang="en-US" dirty="0" smtClean="0">
                <a:solidFill>
                  <a:srgbClr val="0033CC"/>
                </a:solidFill>
                <a:sym typeface="Symbol"/>
              </a:rPr>
              <a:t>C/cm</a:t>
            </a:r>
            <a:r>
              <a:rPr lang="en-US" baseline="30000" dirty="0" smtClean="0">
                <a:solidFill>
                  <a:srgbClr val="0033CC"/>
                </a:solidFill>
                <a:sym typeface="Symbol"/>
              </a:rPr>
              <a:t>2</a:t>
            </a:r>
            <a:r>
              <a:rPr lang="en-US" dirty="0" smtClean="0">
                <a:solidFill>
                  <a:srgbClr val="0033CC"/>
                </a:solidFill>
                <a:sym typeface="Symbol"/>
              </a:rPr>
              <a:t> with 30kV, but 600 C/cm</a:t>
            </a:r>
            <a:r>
              <a:rPr lang="en-US" baseline="30000" dirty="0" smtClean="0">
                <a:solidFill>
                  <a:srgbClr val="0033CC"/>
                </a:solidFill>
                <a:sym typeface="Symbol"/>
              </a:rPr>
              <a:t>2</a:t>
            </a:r>
            <a:r>
              <a:rPr lang="en-US" dirty="0" smtClean="0">
                <a:solidFill>
                  <a:srgbClr val="0033CC"/>
                </a:solidFill>
                <a:sym typeface="Symbol"/>
              </a:rPr>
              <a:t> with 100kV (high energy electrons pass fast through the resist, generating fewer low energy secondary electron (SE) to expose the resist, or they are just not efficient to generate SE due to the large energy </a:t>
            </a:r>
            <a:r>
              <a:rPr lang="en-US" dirty="0" err="1" smtClean="0">
                <a:solidFill>
                  <a:srgbClr val="0033CC"/>
                </a:solidFill>
                <a:sym typeface="Symbol"/>
              </a:rPr>
              <a:t>differece</a:t>
            </a:r>
            <a:r>
              <a:rPr lang="en-US" dirty="0" smtClean="0">
                <a:solidFill>
                  <a:srgbClr val="0033CC"/>
                </a:solidFill>
                <a:sym typeface="Symbol"/>
              </a:rPr>
              <a:t>. </a:t>
            </a:r>
            <a:endParaRPr lang="en-US" baseline="30000" dirty="0" smtClean="0">
              <a:solidFill>
                <a:srgbClr val="0033CC"/>
              </a:solidFill>
            </a:endParaRPr>
          </a:p>
          <a:p>
            <a:pPr marL="342900" indent="-342900">
              <a:spcAft>
                <a:spcPts val="600"/>
              </a:spcAft>
              <a:buAutoNum type="arabicPeriod"/>
            </a:pPr>
            <a:r>
              <a:rPr lang="en-US" dirty="0" smtClean="0">
                <a:solidFill>
                  <a:srgbClr val="0033CC"/>
                </a:solidFill>
              </a:rPr>
              <a:t>Substrate material: high density substrate (high Z) material results in more back scattering of electrons into resist layers, leading to higher sensitivity (e.g. PMMA on Au sensitivity is </a:t>
            </a:r>
            <a:r>
              <a:rPr lang="en-US" dirty="0" smtClean="0">
                <a:solidFill>
                  <a:srgbClr val="0033CC"/>
                </a:solidFill>
                <a:sym typeface="Symbol"/>
              </a:rPr>
              <a:t></a:t>
            </a:r>
            <a:r>
              <a:rPr lang="en-US" dirty="0" smtClean="0">
                <a:solidFill>
                  <a:srgbClr val="0033CC"/>
                </a:solidFill>
              </a:rPr>
              <a:t>2</a:t>
            </a:r>
            <a:r>
              <a:rPr lang="en-US" dirty="0" smtClean="0">
                <a:solidFill>
                  <a:srgbClr val="0033CC"/>
                </a:solidFill>
                <a:sym typeface="Symbol"/>
              </a:rPr>
              <a:t></a:t>
            </a:r>
            <a:r>
              <a:rPr lang="en-US" dirty="0" smtClean="0">
                <a:solidFill>
                  <a:srgbClr val="0033CC"/>
                </a:solidFill>
              </a:rPr>
              <a:t> that on Si). But of course more severe proximity effect.</a:t>
            </a:r>
          </a:p>
          <a:p>
            <a:pPr marL="342900" indent="-342900">
              <a:spcAft>
                <a:spcPts val="600"/>
              </a:spcAft>
              <a:buAutoNum type="arabicPeriod"/>
            </a:pPr>
            <a:r>
              <a:rPr lang="en-US" dirty="0" smtClean="0">
                <a:solidFill>
                  <a:srgbClr val="0033CC"/>
                </a:solidFill>
              </a:rPr>
              <a:t>Process conditions: post exposure baking conditions for chemically amplified resist; strength of developer, development temperature and time.</a:t>
            </a:r>
            <a:endParaRPr lang="en-US" dirty="0">
              <a:solidFill>
                <a:srgbClr val="0033CC"/>
              </a:solidFill>
            </a:endParaRPr>
          </a:p>
        </p:txBody>
      </p:sp>
      <p:sp>
        <p:nvSpPr>
          <p:cNvPr id="7" name="TextBox 6"/>
          <p:cNvSpPr txBox="1"/>
          <p:nvPr/>
        </p:nvSpPr>
        <p:spPr>
          <a:xfrm>
            <a:off x="685800" y="5791200"/>
            <a:ext cx="7482433" cy="369332"/>
          </a:xfrm>
          <a:prstGeom prst="rect">
            <a:avLst/>
          </a:prstGeom>
          <a:noFill/>
        </p:spPr>
        <p:txBody>
          <a:bodyPr wrap="none" rtlCol="0">
            <a:spAutoFit/>
          </a:bodyPr>
          <a:lstStyle/>
          <a:p>
            <a:r>
              <a:rPr lang="en-US" dirty="0" smtClean="0">
                <a:solidFill>
                  <a:srgbClr val="C00000"/>
                </a:solidFill>
              </a:rPr>
              <a:t>Note: </a:t>
            </a:r>
            <a:r>
              <a:rPr lang="en-US" i="1" dirty="0" smtClean="0">
                <a:solidFill>
                  <a:srgbClr val="C00000"/>
                </a:solidFill>
              </a:rPr>
              <a:t>higher</a:t>
            </a:r>
            <a:r>
              <a:rPr lang="en-US" dirty="0" smtClean="0">
                <a:solidFill>
                  <a:srgbClr val="C00000"/>
                </a:solidFill>
              </a:rPr>
              <a:t> sensitivity means one needs </a:t>
            </a:r>
            <a:r>
              <a:rPr lang="en-US" i="1" dirty="0" smtClean="0">
                <a:solidFill>
                  <a:srgbClr val="C00000"/>
                </a:solidFill>
              </a:rPr>
              <a:t>lower</a:t>
            </a:r>
            <a:r>
              <a:rPr lang="en-US" dirty="0" smtClean="0">
                <a:solidFill>
                  <a:srgbClr val="C00000"/>
                </a:solidFill>
              </a:rPr>
              <a:t> dose to fully expose the resist.</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28</a:t>
            </a:fld>
            <a:endParaRPr 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p:cNvPicPr>
            <a:picLocks noChangeAspect="1" noChangeArrowheads="1"/>
          </p:cNvPicPr>
          <p:nvPr/>
        </p:nvPicPr>
        <p:blipFill>
          <a:blip r:embed="rId2"/>
          <a:srcRect/>
          <a:stretch>
            <a:fillRect/>
          </a:stretch>
        </p:blipFill>
        <p:spPr bwMode="auto">
          <a:xfrm>
            <a:off x="304800" y="827214"/>
            <a:ext cx="4191000" cy="3897186"/>
          </a:xfrm>
          <a:prstGeom prst="rect">
            <a:avLst/>
          </a:prstGeom>
          <a:noFill/>
          <a:ln w="9525">
            <a:noFill/>
            <a:miter lim="800000"/>
            <a:headEnd/>
            <a:tailEnd/>
          </a:ln>
        </p:spPr>
      </p:pic>
      <p:sp>
        <p:nvSpPr>
          <p:cNvPr id="5" name="Rectangle 4"/>
          <p:cNvSpPr/>
          <p:nvPr/>
        </p:nvSpPr>
        <p:spPr>
          <a:xfrm>
            <a:off x="76200" y="4648200"/>
            <a:ext cx="4648200" cy="2031325"/>
          </a:xfrm>
          <a:prstGeom prst="rect">
            <a:avLst/>
          </a:prstGeom>
        </p:spPr>
        <p:txBody>
          <a:bodyPr wrap="square" rIns="0">
            <a:spAutoFit/>
          </a:bodyPr>
          <a:lstStyle/>
          <a:p>
            <a:r>
              <a:rPr lang="en-US" sz="1400" dirty="0" smtClean="0">
                <a:solidFill>
                  <a:srgbClr val="C00000"/>
                </a:solidFill>
              </a:rPr>
              <a:t>Figure 4-4: Contrast curves (dissolution rate as a function of electron dose) for PMGI in two dilutions of CD-26 developer </a:t>
            </a:r>
            <a:r>
              <a:rPr lang="en-US" sz="1400" dirty="0" smtClean="0">
                <a:solidFill>
                  <a:srgbClr val="0033CC"/>
                </a:solidFill>
              </a:rPr>
              <a:t>(diluted NH</a:t>
            </a:r>
            <a:r>
              <a:rPr lang="en-US" sz="1400" baseline="-25000" dirty="0" smtClean="0">
                <a:solidFill>
                  <a:srgbClr val="0033CC"/>
                </a:solidFill>
              </a:rPr>
              <a:t>4</a:t>
            </a:r>
            <a:r>
              <a:rPr lang="en-US" sz="1400" dirty="0" smtClean="0">
                <a:solidFill>
                  <a:srgbClr val="0033CC"/>
                </a:solidFill>
              </a:rPr>
              <a:t>OH or alike), as well as PMMA in its standard 3:1 IPA:MIBK developer for reference. When 60% solution of CD-26 is used, electron exposure of PMGI can increase its dissolution rate to up to 10× the rate of unexposed PMGI. The “undercut dose window” indicates dose regime where dissolution rate of PMGI is increased but that of PMMA is unaffected. </a:t>
            </a:r>
          </a:p>
        </p:txBody>
      </p:sp>
      <p:sp>
        <p:nvSpPr>
          <p:cNvPr id="6" name="TextBox 5"/>
          <p:cNvSpPr txBox="1"/>
          <p:nvPr/>
        </p:nvSpPr>
        <p:spPr>
          <a:xfrm>
            <a:off x="685800" y="0"/>
            <a:ext cx="8143320" cy="523220"/>
          </a:xfrm>
          <a:prstGeom prst="rect">
            <a:avLst/>
          </a:prstGeom>
          <a:noFill/>
        </p:spPr>
        <p:txBody>
          <a:bodyPr wrap="none" rtlCol="0">
            <a:spAutoFit/>
          </a:bodyPr>
          <a:lstStyle/>
          <a:p>
            <a:r>
              <a:rPr lang="en-US" sz="2800" dirty="0" smtClean="0">
                <a:solidFill>
                  <a:srgbClr val="0033CC"/>
                </a:solidFill>
              </a:rPr>
              <a:t>Sensitivity depends on developer used and its strength</a:t>
            </a:r>
            <a:endParaRPr lang="en-US" sz="2800" dirty="0">
              <a:solidFill>
                <a:srgbClr val="0033CC"/>
              </a:solidFill>
            </a:endParaRPr>
          </a:p>
        </p:txBody>
      </p:sp>
      <p:cxnSp>
        <p:nvCxnSpPr>
          <p:cNvPr id="7" name="Straight Connector 6"/>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pSp>
        <p:nvGrpSpPr>
          <p:cNvPr id="10" name="Group 9"/>
          <p:cNvGrpSpPr/>
          <p:nvPr/>
        </p:nvGrpSpPr>
        <p:grpSpPr>
          <a:xfrm>
            <a:off x="4919472" y="1066800"/>
            <a:ext cx="3891153" cy="3033369"/>
            <a:chOff x="4919472" y="1295400"/>
            <a:chExt cx="3891153" cy="3033369"/>
          </a:xfrm>
        </p:grpSpPr>
        <p:pic>
          <p:nvPicPr>
            <p:cNvPr id="58371" name="Picture 3"/>
            <p:cNvPicPr>
              <a:picLocks noChangeAspect="1" noChangeArrowheads="1"/>
            </p:cNvPicPr>
            <p:nvPr/>
          </p:nvPicPr>
          <p:blipFill>
            <a:blip r:embed="rId3"/>
            <a:srcRect/>
            <a:stretch>
              <a:fillRect/>
            </a:stretch>
          </p:blipFill>
          <p:spPr bwMode="auto">
            <a:xfrm>
              <a:off x="4919472" y="1295400"/>
              <a:ext cx="3849624" cy="2468626"/>
            </a:xfrm>
            <a:prstGeom prst="rect">
              <a:avLst/>
            </a:prstGeom>
            <a:noFill/>
            <a:ln w="9525">
              <a:noFill/>
              <a:miter lim="800000"/>
              <a:headEnd/>
              <a:tailEnd/>
            </a:ln>
          </p:spPr>
        </p:pic>
        <p:pic>
          <p:nvPicPr>
            <p:cNvPr id="58372" name="Picture 4"/>
            <p:cNvPicPr>
              <a:picLocks noChangeAspect="1" noChangeArrowheads="1"/>
            </p:cNvPicPr>
            <p:nvPr/>
          </p:nvPicPr>
          <p:blipFill>
            <a:blip r:embed="rId4"/>
            <a:srcRect/>
            <a:stretch>
              <a:fillRect/>
            </a:stretch>
          </p:blipFill>
          <p:spPr bwMode="auto">
            <a:xfrm>
              <a:off x="5334000" y="3733800"/>
              <a:ext cx="3476625" cy="594969"/>
            </a:xfrm>
            <a:prstGeom prst="rect">
              <a:avLst/>
            </a:prstGeom>
            <a:noFill/>
            <a:ln w="9525">
              <a:noFill/>
              <a:miter lim="800000"/>
              <a:headEnd/>
              <a:tailEnd/>
            </a:ln>
          </p:spPr>
        </p:pic>
      </p:grpSp>
      <p:sp>
        <p:nvSpPr>
          <p:cNvPr id="11" name="TextBox 10"/>
          <p:cNvSpPr txBox="1"/>
          <p:nvPr/>
        </p:nvSpPr>
        <p:spPr>
          <a:xfrm>
            <a:off x="5257800" y="4343400"/>
            <a:ext cx="3733800" cy="1723549"/>
          </a:xfrm>
          <a:prstGeom prst="rect">
            <a:avLst/>
          </a:prstGeom>
          <a:noFill/>
        </p:spPr>
        <p:txBody>
          <a:bodyPr wrap="square" rtlCol="0">
            <a:spAutoFit/>
          </a:bodyPr>
          <a:lstStyle/>
          <a:p>
            <a:pPr>
              <a:spcAft>
                <a:spcPts val="600"/>
              </a:spcAft>
            </a:pPr>
            <a:r>
              <a:rPr lang="en-US" sz="1600" dirty="0" smtClean="0">
                <a:solidFill>
                  <a:srgbClr val="C00000"/>
                </a:solidFill>
              </a:rPr>
              <a:t>PMGI development curve for MIBK:IPA=1:3 developer.</a:t>
            </a:r>
          </a:p>
          <a:p>
            <a:pPr>
              <a:spcAft>
                <a:spcPts val="600"/>
              </a:spcAft>
            </a:pPr>
            <a:r>
              <a:rPr lang="en-US" sz="1600" dirty="0" smtClean="0">
                <a:solidFill>
                  <a:srgbClr val="0033CC"/>
                </a:solidFill>
              </a:rPr>
              <a:t>PMGI is baked at 150</a:t>
            </a:r>
            <a:r>
              <a:rPr lang="en-US" sz="1600" baseline="30000" dirty="0" smtClean="0">
                <a:solidFill>
                  <a:srgbClr val="0033CC"/>
                </a:solidFill>
              </a:rPr>
              <a:t>o</a:t>
            </a:r>
            <a:r>
              <a:rPr lang="en-US" sz="1600" dirty="0" smtClean="0">
                <a:solidFill>
                  <a:srgbClr val="0033CC"/>
                </a:solidFill>
              </a:rPr>
              <a:t>C, 200</a:t>
            </a:r>
            <a:r>
              <a:rPr lang="en-US" sz="1600" baseline="30000" dirty="0" smtClean="0">
                <a:solidFill>
                  <a:srgbClr val="0033CC"/>
                </a:solidFill>
              </a:rPr>
              <a:t>o</a:t>
            </a:r>
            <a:r>
              <a:rPr lang="en-US" sz="1600" dirty="0" smtClean="0">
                <a:solidFill>
                  <a:srgbClr val="0033CC"/>
                </a:solidFill>
              </a:rPr>
              <a:t>C, 250</a:t>
            </a:r>
            <a:r>
              <a:rPr lang="en-US" sz="1600" baseline="30000" dirty="0" smtClean="0">
                <a:solidFill>
                  <a:srgbClr val="0033CC"/>
                </a:solidFill>
              </a:rPr>
              <a:t>o</a:t>
            </a:r>
            <a:r>
              <a:rPr lang="en-US" sz="1600" dirty="0" smtClean="0">
                <a:solidFill>
                  <a:srgbClr val="0033CC"/>
                </a:solidFill>
              </a:rPr>
              <a:t>C.</a:t>
            </a:r>
          </a:p>
          <a:p>
            <a:pPr>
              <a:spcAft>
                <a:spcPts val="600"/>
              </a:spcAft>
            </a:pPr>
            <a:r>
              <a:rPr lang="en-US" sz="1600" dirty="0" smtClean="0">
                <a:solidFill>
                  <a:srgbClr val="0033CC"/>
                </a:solidFill>
              </a:rPr>
              <a:t>Compared to base developer, sensitivity is reduced to </a:t>
            </a:r>
            <a:r>
              <a:rPr lang="en-US" sz="1600" dirty="0" smtClean="0">
                <a:solidFill>
                  <a:srgbClr val="0033CC"/>
                </a:solidFill>
                <a:sym typeface="Symbol"/>
              </a:rPr>
              <a:t>1000C/cm</a:t>
            </a:r>
            <a:r>
              <a:rPr lang="en-US" sz="1600" baseline="30000" dirty="0" smtClean="0">
                <a:solidFill>
                  <a:srgbClr val="0033CC"/>
                </a:solidFill>
                <a:sym typeface="Symbol"/>
              </a:rPr>
              <a:t>2</a:t>
            </a:r>
            <a:r>
              <a:rPr lang="en-US" sz="1600" dirty="0" smtClean="0">
                <a:solidFill>
                  <a:srgbClr val="0033CC"/>
                </a:solidFill>
                <a:sym typeface="Symbol"/>
              </a:rPr>
              <a:t>, but contrast is increased to above 6.</a:t>
            </a:r>
            <a:endParaRPr lang="en-US" sz="1600" dirty="0">
              <a:solidFill>
                <a:srgbClr val="0033CC"/>
              </a:solidFill>
            </a:endParaRPr>
          </a:p>
        </p:txBody>
      </p:sp>
      <p:sp>
        <p:nvSpPr>
          <p:cNvPr id="12" name="Rectangle 11"/>
          <p:cNvSpPr/>
          <p:nvPr/>
        </p:nvSpPr>
        <p:spPr>
          <a:xfrm>
            <a:off x="5257800" y="6400799"/>
            <a:ext cx="3886200" cy="400110"/>
          </a:xfrm>
          <a:prstGeom prst="rect">
            <a:avLst/>
          </a:prstGeom>
        </p:spPr>
        <p:txBody>
          <a:bodyPr wrap="square">
            <a:spAutoFit/>
          </a:bodyPr>
          <a:lstStyle/>
          <a:p>
            <a:r>
              <a:rPr lang="en-US" sz="1000" dirty="0" smtClean="0"/>
              <a:t>Bo Cui, Teodor Veres, “High resolution electron beam lithography of PMGI using solvent developers”, Microelectronic Engineering, 2008.</a:t>
            </a:r>
            <a:endParaRPr lang="en-US" sz="1000" dirty="0"/>
          </a:p>
        </p:txBody>
      </p:sp>
      <p:sp>
        <p:nvSpPr>
          <p:cNvPr id="14" name="TextBox 13"/>
          <p:cNvSpPr txBox="1"/>
          <p:nvPr/>
        </p:nvSpPr>
        <p:spPr>
          <a:xfrm>
            <a:off x="901060" y="533400"/>
            <a:ext cx="3289940" cy="461665"/>
          </a:xfrm>
          <a:prstGeom prst="rect">
            <a:avLst/>
          </a:prstGeom>
          <a:noFill/>
        </p:spPr>
        <p:txBody>
          <a:bodyPr wrap="none" rtlCol="0">
            <a:spAutoFit/>
          </a:bodyPr>
          <a:lstStyle/>
          <a:p>
            <a:r>
              <a:rPr lang="en-US" sz="2400" dirty="0" smtClean="0">
                <a:solidFill>
                  <a:srgbClr val="C00000"/>
                </a:solidFill>
              </a:rPr>
              <a:t>Base developer for PMGI</a:t>
            </a:r>
            <a:endParaRPr lang="en-US" sz="2400" dirty="0">
              <a:solidFill>
                <a:srgbClr val="C00000"/>
              </a:solidFill>
            </a:endParaRPr>
          </a:p>
        </p:txBody>
      </p:sp>
      <p:sp>
        <p:nvSpPr>
          <p:cNvPr id="15" name="TextBox 14"/>
          <p:cNvSpPr txBox="1"/>
          <p:nvPr/>
        </p:nvSpPr>
        <p:spPr>
          <a:xfrm>
            <a:off x="5105400" y="533400"/>
            <a:ext cx="3733800" cy="461665"/>
          </a:xfrm>
          <a:prstGeom prst="rect">
            <a:avLst/>
          </a:prstGeom>
          <a:noFill/>
        </p:spPr>
        <p:txBody>
          <a:bodyPr wrap="square" rtlCol="0">
            <a:spAutoFit/>
          </a:bodyPr>
          <a:lstStyle/>
          <a:p>
            <a:r>
              <a:rPr lang="en-US" sz="2400" dirty="0" smtClean="0">
                <a:solidFill>
                  <a:srgbClr val="C00000"/>
                </a:solidFill>
              </a:rPr>
              <a:t>Solvent developer for PMGI</a:t>
            </a:r>
            <a:endParaRPr lang="en-US" sz="2400" dirty="0">
              <a:solidFill>
                <a:srgbClr val="C00000"/>
              </a:solidFill>
            </a:endParaRPr>
          </a:p>
        </p:txBody>
      </p:sp>
      <p:sp>
        <p:nvSpPr>
          <p:cNvPr id="16" name="Slide Number Placeholder 15"/>
          <p:cNvSpPr>
            <a:spLocks noGrp="1"/>
          </p:cNvSpPr>
          <p:nvPr>
            <p:ph type="sldNum" sz="quarter" idx="12"/>
          </p:nvPr>
        </p:nvSpPr>
        <p:spPr/>
        <p:txBody>
          <a:bodyPr/>
          <a:lstStyle/>
          <a:p>
            <a:fld id="{B6F15528-21DE-4FAA-801E-634DDDAF4B2B}" type="slidenum">
              <a:rPr lang="en-US" smtClean="0"/>
              <a:pPr/>
              <a:t>29</a:t>
            </a:fld>
            <a:endParaRPr lang="en-US"/>
          </a:p>
        </p:txBody>
      </p:sp>
      <p:sp>
        <p:nvSpPr>
          <p:cNvPr id="18" name="TextBox 17"/>
          <p:cNvSpPr txBox="1"/>
          <p:nvPr/>
        </p:nvSpPr>
        <p:spPr>
          <a:xfrm>
            <a:off x="1066800" y="6400800"/>
            <a:ext cx="3733800" cy="461665"/>
          </a:xfrm>
          <a:prstGeom prst="rect">
            <a:avLst/>
          </a:prstGeom>
          <a:noFill/>
        </p:spPr>
        <p:txBody>
          <a:bodyPr wrap="square" rtlCol="0">
            <a:spAutoFit/>
          </a:bodyPr>
          <a:lstStyle/>
          <a:p>
            <a:r>
              <a:rPr lang="en-US" sz="1200" dirty="0" smtClean="0"/>
              <a:t>Cord, “Robust shadow-mask evaporation via lithography controlled undercut”, JVST B, 24(6), 31393143(2006).</a:t>
            </a:r>
            <a:endParaRPr lang="en-US" sz="1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2"/>
          <a:srcRect/>
          <a:stretch>
            <a:fillRect/>
          </a:stretch>
        </p:blipFill>
        <p:spPr bwMode="auto">
          <a:xfrm>
            <a:off x="228600" y="1587311"/>
            <a:ext cx="8686800" cy="4356289"/>
          </a:xfrm>
          <a:prstGeom prst="rect">
            <a:avLst/>
          </a:prstGeom>
          <a:noFill/>
          <a:ln w="9525">
            <a:noFill/>
            <a:miter lim="800000"/>
            <a:headEnd/>
            <a:tailEnd/>
          </a:ln>
        </p:spPr>
      </p:pic>
      <p:sp>
        <p:nvSpPr>
          <p:cNvPr id="4" name="TextBox 3"/>
          <p:cNvSpPr txBox="1"/>
          <p:nvPr/>
        </p:nvSpPr>
        <p:spPr>
          <a:xfrm>
            <a:off x="533400" y="152400"/>
            <a:ext cx="8208657" cy="523220"/>
          </a:xfrm>
          <a:prstGeom prst="rect">
            <a:avLst/>
          </a:prstGeom>
          <a:noFill/>
        </p:spPr>
        <p:txBody>
          <a:bodyPr wrap="none" rtlCol="0">
            <a:spAutoFit/>
          </a:bodyPr>
          <a:lstStyle/>
          <a:p>
            <a:r>
              <a:rPr lang="en-US" sz="2800" dirty="0" smtClean="0">
                <a:solidFill>
                  <a:srgbClr val="0033CC"/>
                </a:solidFill>
              </a:rPr>
              <a:t>Information from electron beam-specimen interactions</a:t>
            </a:r>
            <a:endParaRPr lang="en-US" sz="2800" dirty="0">
              <a:solidFill>
                <a:srgbClr val="0033CC"/>
              </a:solidFill>
            </a:endParaRP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457200" y="990600"/>
            <a:ext cx="8267391" cy="369332"/>
          </a:xfrm>
          <a:prstGeom prst="rect">
            <a:avLst/>
          </a:prstGeom>
          <a:noFill/>
        </p:spPr>
        <p:txBody>
          <a:bodyPr wrap="none" rtlCol="0">
            <a:spAutoFit/>
          </a:bodyPr>
          <a:lstStyle/>
          <a:p>
            <a:r>
              <a:rPr lang="en-US" dirty="0" smtClean="0">
                <a:solidFill>
                  <a:srgbClr val="C00000"/>
                </a:solidFill>
              </a:rPr>
              <a:t>When electron beam strikes the sample, both photon and electron signals are emitted.</a:t>
            </a:r>
            <a:endParaRPr lang="en-US" dirty="0">
              <a:solidFill>
                <a:srgbClr val="C00000"/>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3840745" y="228600"/>
            <a:ext cx="1417055" cy="523220"/>
          </a:xfrm>
          <a:prstGeom prst="rect">
            <a:avLst/>
          </a:prstGeom>
          <a:noFill/>
          <a:ln>
            <a:noFill/>
          </a:ln>
        </p:spPr>
        <p:txBody>
          <a:bodyPr wrap="none" rtlCol="0">
            <a:spAutoFit/>
          </a:bodyPr>
          <a:lstStyle/>
          <a:p>
            <a:pPr algn="ctr"/>
            <a:r>
              <a:rPr lang="en-US" sz="2800" dirty="0" smtClean="0">
                <a:solidFill>
                  <a:srgbClr val="0033CC"/>
                </a:solidFill>
              </a:rPr>
              <a:t>Contrast</a:t>
            </a:r>
          </a:p>
        </p:txBody>
      </p:sp>
      <p:grpSp>
        <p:nvGrpSpPr>
          <p:cNvPr id="10" name="Group 9"/>
          <p:cNvGrpSpPr/>
          <p:nvPr/>
        </p:nvGrpSpPr>
        <p:grpSpPr>
          <a:xfrm>
            <a:off x="381000" y="1066800"/>
            <a:ext cx="4191000" cy="3438749"/>
            <a:chOff x="381000" y="1066800"/>
            <a:chExt cx="4191000" cy="3438749"/>
          </a:xfrm>
        </p:grpSpPr>
        <p:pic>
          <p:nvPicPr>
            <p:cNvPr id="43011" name="Picture 3"/>
            <p:cNvPicPr>
              <a:picLocks noChangeAspect="1" noChangeArrowheads="1"/>
            </p:cNvPicPr>
            <p:nvPr/>
          </p:nvPicPr>
          <p:blipFill>
            <a:blip r:embed="rId2"/>
            <a:srcRect/>
            <a:stretch>
              <a:fillRect/>
            </a:stretch>
          </p:blipFill>
          <p:spPr bwMode="auto">
            <a:xfrm>
              <a:off x="381000" y="1066800"/>
              <a:ext cx="4191000" cy="3438749"/>
            </a:xfrm>
            <a:prstGeom prst="rect">
              <a:avLst/>
            </a:prstGeom>
            <a:noFill/>
            <a:ln w="9525">
              <a:noFill/>
              <a:miter lim="800000"/>
              <a:headEnd/>
              <a:tailEnd/>
            </a:ln>
            <a:effectLst/>
          </p:spPr>
        </p:pic>
        <p:sp>
          <p:nvSpPr>
            <p:cNvPr id="9" name="TextBox 8"/>
            <p:cNvSpPr txBox="1"/>
            <p:nvPr/>
          </p:nvSpPr>
          <p:spPr>
            <a:xfrm>
              <a:off x="2057400" y="3048000"/>
              <a:ext cx="2287870" cy="646331"/>
            </a:xfrm>
            <a:prstGeom prst="rect">
              <a:avLst/>
            </a:prstGeom>
            <a:noFill/>
          </p:spPr>
          <p:txBody>
            <a:bodyPr wrap="none" rtlCol="0">
              <a:spAutoFit/>
            </a:bodyPr>
            <a:lstStyle/>
            <a:p>
              <a:r>
                <a:rPr lang="en-US" dirty="0" smtClean="0">
                  <a:solidFill>
                    <a:srgbClr val="0033CC"/>
                  </a:solidFill>
                </a:rPr>
                <a:t>Contrast curve of SU-8</a:t>
              </a:r>
            </a:p>
            <a:p>
              <a:r>
                <a:rPr lang="en-US" dirty="0" smtClean="0">
                  <a:solidFill>
                    <a:srgbClr val="0033CC"/>
                  </a:solidFill>
                </a:rPr>
                <a:t>Contrast only 0.92</a:t>
              </a:r>
              <a:endParaRPr lang="en-US" dirty="0">
                <a:solidFill>
                  <a:srgbClr val="0033CC"/>
                </a:solidFill>
              </a:endParaRPr>
            </a:p>
          </p:txBody>
        </p:sp>
      </p:grpSp>
      <p:grpSp>
        <p:nvGrpSpPr>
          <p:cNvPr id="14" name="Group 13"/>
          <p:cNvGrpSpPr>
            <a:grpSpLocks noChangeAspect="1"/>
          </p:cNvGrpSpPr>
          <p:nvPr/>
        </p:nvGrpSpPr>
        <p:grpSpPr>
          <a:xfrm>
            <a:off x="5257800" y="914400"/>
            <a:ext cx="3810000" cy="5524500"/>
            <a:chOff x="5867400" y="990600"/>
            <a:chExt cx="3048000" cy="4419600"/>
          </a:xfrm>
        </p:grpSpPr>
        <p:pic>
          <p:nvPicPr>
            <p:cNvPr id="43010" name="Picture 2"/>
            <p:cNvPicPr>
              <a:picLocks noChangeAspect="1" noChangeArrowheads="1"/>
            </p:cNvPicPr>
            <p:nvPr/>
          </p:nvPicPr>
          <p:blipFill>
            <a:blip r:embed="rId3"/>
            <a:srcRect/>
            <a:stretch>
              <a:fillRect/>
            </a:stretch>
          </p:blipFill>
          <p:spPr bwMode="auto">
            <a:xfrm>
              <a:off x="5867400" y="1272160"/>
              <a:ext cx="3048000" cy="4138040"/>
            </a:xfrm>
            <a:prstGeom prst="rect">
              <a:avLst/>
            </a:prstGeom>
            <a:noFill/>
            <a:ln w="9525">
              <a:noFill/>
              <a:miter lim="800000"/>
              <a:headEnd/>
              <a:tailEnd/>
            </a:ln>
            <a:effectLst/>
          </p:spPr>
        </p:pic>
        <p:sp>
          <p:nvSpPr>
            <p:cNvPr id="11" name="TextBox 10"/>
            <p:cNvSpPr txBox="1"/>
            <p:nvPr/>
          </p:nvSpPr>
          <p:spPr>
            <a:xfrm>
              <a:off x="6172200" y="990600"/>
              <a:ext cx="2602892" cy="369332"/>
            </a:xfrm>
            <a:prstGeom prst="rect">
              <a:avLst/>
            </a:prstGeom>
            <a:noFill/>
          </p:spPr>
          <p:txBody>
            <a:bodyPr wrap="none" rtlCol="0">
              <a:spAutoFit/>
            </a:bodyPr>
            <a:lstStyle/>
            <a:p>
              <a:r>
                <a:rPr lang="en-US" dirty="0" smtClean="0">
                  <a:solidFill>
                    <a:srgbClr val="0033CC"/>
                  </a:solidFill>
                </a:rPr>
                <a:t>Low contrast resist profile</a:t>
              </a:r>
              <a:endParaRPr lang="en-US" dirty="0">
                <a:solidFill>
                  <a:srgbClr val="0033CC"/>
                </a:solidFill>
              </a:endParaRPr>
            </a:p>
          </p:txBody>
        </p:sp>
        <p:sp>
          <p:nvSpPr>
            <p:cNvPr id="12" name="TextBox 11"/>
            <p:cNvSpPr txBox="1"/>
            <p:nvPr/>
          </p:nvSpPr>
          <p:spPr>
            <a:xfrm>
              <a:off x="6172200" y="3124200"/>
              <a:ext cx="2647071" cy="369332"/>
            </a:xfrm>
            <a:prstGeom prst="rect">
              <a:avLst/>
            </a:prstGeom>
            <a:noFill/>
          </p:spPr>
          <p:txBody>
            <a:bodyPr wrap="none" rtlCol="0">
              <a:spAutoFit/>
            </a:bodyPr>
            <a:lstStyle/>
            <a:p>
              <a:r>
                <a:rPr lang="en-US" dirty="0" smtClean="0">
                  <a:solidFill>
                    <a:srgbClr val="0033CC"/>
                  </a:solidFill>
                </a:rPr>
                <a:t>High contrast resist profile</a:t>
              </a:r>
              <a:endParaRPr lang="en-US" dirty="0">
                <a:solidFill>
                  <a:srgbClr val="0033CC"/>
                </a:solidFill>
              </a:endParaRPr>
            </a:p>
          </p:txBody>
        </p:sp>
      </p:grpSp>
      <p:sp>
        <p:nvSpPr>
          <p:cNvPr id="13" name="TextBox 12"/>
          <p:cNvSpPr txBox="1"/>
          <p:nvPr/>
        </p:nvSpPr>
        <p:spPr>
          <a:xfrm>
            <a:off x="152400" y="4598075"/>
            <a:ext cx="5694957" cy="2031325"/>
          </a:xfrm>
          <a:prstGeom prst="rect">
            <a:avLst/>
          </a:prstGeom>
          <a:noFill/>
        </p:spPr>
        <p:txBody>
          <a:bodyPr wrap="none" rtlCol="0">
            <a:spAutoFit/>
          </a:bodyPr>
          <a:lstStyle/>
          <a:p>
            <a:r>
              <a:rPr lang="en-US" dirty="0" smtClean="0">
                <a:solidFill>
                  <a:srgbClr val="C00000"/>
                </a:solidFill>
              </a:rPr>
              <a:t>High contrast:</a:t>
            </a:r>
          </a:p>
          <a:p>
            <a:pPr marL="287338" indent="-171450">
              <a:buFont typeface="Arial" pitchFamily="34" charset="0"/>
              <a:buChar char="•"/>
            </a:pPr>
            <a:r>
              <a:rPr lang="en-US" dirty="0" smtClean="0">
                <a:solidFill>
                  <a:srgbClr val="0033CC"/>
                </a:solidFill>
              </a:rPr>
              <a:t>Steeper sidewalls</a:t>
            </a:r>
          </a:p>
          <a:p>
            <a:pPr marL="287338" indent="-171450">
              <a:buFont typeface="Arial" pitchFamily="34" charset="0"/>
              <a:buChar char="•"/>
            </a:pPr>
            <a:r>
              <a:rPr lang="en-US" dirty="0" smtClean="0">
                <a:solidFill>
                  <a:srgbClr val="0033CC"/>
                </a:solidFill>
              </a:rPr>
              <a:t>Greater process latitude</a:t>
            </a:r>
          </a:p>
          <a:p>
            <a:pPr marL="287338" indent="-171450">
              <a:buFont typeface="Arial" pitchFamily="34" charset="0"/>
              <a:buChar char="•"/>
            </a:pPr>
            <a:r>
              <a:rPr lang="en-US" dirty="0" smtClean="0">
                <a:solidFill>
                  <a:srgbClr val="0033CC"/>
                </a:solidFill>
              </a:rPr>
              <a:t>Better resolution</a:t>
            </a:r>
          </a:p>
          <a:p>
            <a:pPr marL="287338" indent="-171450">
              <a:buFont typeface="Arial" pitchFamily="34" charset="0"/>
              <a:buChar char="•"/>
            </a:pPr>
            <a:r>
              <a:rPr lang="en-US" dirty="0" smtClean="0">
                <a:solidFill>
                  <a:srgbClr val="0033CC"/>
                </a:solidFill>
              </a:rPr>
              <a:t>Higher aspect ratio structure</a:t>
            </a:r>
          </a:p>
          <a:p>
            <a:pPr marL="287338" indent="-171450">
              <a:buFont typeface="Arial" pitchFamily="34" charset="0"/>
              <a:buChar char="•"/>
            </a:pPr>
            <a:r>
              <a:rPr lang="en-US" dirty="0" smtClean="0">
                <a:solidFill>
                  <a:srgbClr val="0033CC"/>
                </a:solidFill>
              </a:rPr>
              <a:t>Less sensitivity to proximity effect, high density pattern.</a:t>
            </a:r>
          </a:p>
          <a:p>
            <a:r>
              <a:rPr lang="en-US" dirty="0" smtClean="0">
                <a:solidFill>
                  <a:srgbClr val="C00000"/>
                </a:solidFill>
              </a:rPr>
              <a:t>Low contrast: </a:t>
            </a:r>
            <a:r>
              <a:rPr lang="en-US" dirty="0" smtClean="0">
                <a:solidFill>
                  <a:srgbClr val="0033CC"/>
                </a:solidFill>
              </a:rPr>
              <a:t>good only for 3D gray scale lithography</a:t>
            </a:r>
          </a:p>
        </p:txBody>
      </p:sp>
      <p:sp>
        <p:nvSpPr>
          <p:cNvPr id="15" name="Slide Number Placeholder 14"/>
          <p:cNvSpPr>
            <a:spLocks noGrp="1"/>
          </p:cNvSpPr>
          <p:nvPr>
            <p:ph type="sldNum" sz="quarter" idx="12"/>
          </p:nvPr>
        </p:nvSpPr>
        <p:spPr/>
        <p:txBody>
          <a:bodyPr/>
          <a:lstStyle/>
          <a:p>
            <a:fld id="{B6F15528-21DE-4FAA-801E-634DDDAF4B2B}" type="slidenum">
              <a:rPr lang="en-US" smtClean="0"/>
              <a:pPr/>
              <a:t>30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533400" y="838200"/>
            <a:ext cx="4953000" cy="4504044"/>
          </a:xfrm>
          <a:prstGeom prst="rect">
            <a:avLst/>
          </a:prstGeom>
          <a:noFill/>
          <a:ln w="9525">
            <a:noFill/>
            <a:miter lim="800000"/>
            <a:headEnd/>
            <a:tailEnd/>
          </a:ln>
          <a:effectLst/>
        </p:spPr>
      </p:pic>
      <p:sp>
        <p:nvSpPr>
          <p:cNvPr id="5" name="TextBox 4"/>
          <p:cNvSpPr txBox="1"/>
          <p:nvPr/>
        </p:nvSpPr>
        <p:spPr>
          <a:xfrm>
            <a:off x="5334000" y="914400"/>
            <a:ext cx="2103461" cy="646331"/>
          </a:xfrm>
          <a:prstGeom prst="rect">
            <a:avLst/>
          </a:prstGeom>
          <a:noFill/>
        </p:spPr>
        <p:txBody>
          <a:bodyPr wrap="none" rtlCol="0">
            <a:spAutoFit/>
          </a:bodyPr>
          <a:lstStyle/>
          <a:p>
            <a:r>
              <a:rPr lang="en-US" dirty="0" smtClean="0">
                <a:solidFill>
                  <a:srgbClr val="0033CC"/>
                </a:solidFill>
              </a:rPr>
              <a:t>L: resolution</a:t>
            </a:r>
          </a:p>
          <a:p>
            <a:r>
              <a:rPr lang="en-US" dirty="0" smtClean="0">
                <a:solidFill>
                  <a:srgbClr val="0033CC"/>
                </a:solidFill>
              </a:rPr>
              <a:t>D: dose (sensitivity)</a:t>
            </a:r>
            <a:endParaRPr lang="en-US" dirty="0">
              <a:solidFill>
                <a:srgbClr val="0033CC"/>
              </a:solidFill>
            </a:endParaRPr>
          </a:p>
        </p:txBody>
      </p:sp>
      <p:cxnSp>
        <p:nvCxnSpPr>
          <p:cNvPr id="6" name="Straight Connector 5"/>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438400" y="76200"/>
            <a:ext cx="5121851" cy="523220"/>
          </a:xfrm>
          <a:prstGeom prst="rect">
            <a:avLst/>
          </a:prstGeom>
          <a:noFill/>
          <a:ln>
            <a:noFill/>
          </a:ln>
        </p:spPr>
        <p:txBody>
          <a:bodyPr wrap="none" rtlCol="0">
            <a:spAutoFit/>
          </a:bodyPr>
          <a:lstStyle/>
          <a:p>
            <a:pPr algn="ctr"/>
            <a:r>
              <a:rPr lang="en-US" sz="2800" dirty="0" smtClean="0">
                <a:solidFill>
                  <a:srgbClr val="0033CC"/>
                </a:solidFill>
              </a:rPr>
              <a:t>Sensitivity vs. contrast: a dilemma</a:t>
            </a:r>
          </a:p>
        </p:txBody>
      </p:sp>
      <p:sp>
        <p:nvSpPr>
          <p:cNvPr id="8" name="TextBox 7"/>
          <p:cNvSpPr txBox="1"/>
          <p:nvPr/>
        </p:nvSpPr>
        <p:spPr>
          <a:xfrm>
            <a:off x="152400" y="5486400"/>
            <a:ext cx="8763000" cy="1200329"/>
          </a:xfrm>
          <a:prstGeom prst="rect">
            <a:avLst/>
          </a:prstGeom>
          <a:noFill/>
        </p:spPr>
        <p:txBody>
          <a:bodyPr wrap="square" rtlCol="0">
            <a:spAutoFit/>
          </a:bodyPr>
          <a:lstStyle/>
          <a:p>
            <a:r>
              <a:rPr lang="en-US" dirty="0" smtClean="0">
                <a:solidFill>
                  <a:srgbClr val="C00000"/>
                </a:solidFill>
              </a:rPr>
              <a:t>No resist has both high sensitivity and high contrast.</a:t>
            </a:r>
          </a:p>
          <a:p>
            <a:r>
              <a:rPr lang="en-US" dirty="0" smtClean="0">
                <a:solidFill>
                  <a:srgbClr val="0033CC"/>
                </a:solidFill>
              </a:rPr>
              <a:t>This is not always that bad, because, anyway, even though such resist exist, it cannot be exposed using an inexpensive EBL system – too short dwell time (since high sensitivity) for exposing each tiny pixel (since high resolution), beam blanker cannot follow.</a:t>
            </a:r>
            <a:endParaRPr lang="en-US" dirty="0">
              <a:solidFill>
                <a:srgbClr val="0033CC"/>
              </a:solidFill>
            </a:endParaRPr>
          </a:p>
        </p:txBody>
      </p:sp>
      <p:sp>
        <p:nvSpPr>
          <p:cNvPr id="9" name="TextBox 8"/>
          <p:cNvSpPr txBox="1"/>
          <p:nvPr/>
        </p:nvSpPr>
        <p:spPr>
          <a:xfrm>
            <a:off x="5638800" y="2057400"/>
            <a:ext cx="3505200" cy="1200329"/>
          </a:xfrm>
          <a:prstGeom prst="rect">
            <a:avLst/>
          </a:prstGeom>
          <a:noFill/>
        </p:spPr>
        <p:txBody>
          <a:bodyPr wrap="square" rtlCol="0">
            <a:spAutoFit/>
          </a:bodyPr>
          <a:lstStyle/>
          <a:p>
            <a:r>
              <a:rPr lang="en-US" dirty="0" smtClean="0">
                <a:solidFill>
                  <a:srgbClr val="0033CC"/>
                </a:solidFill>
              </a:rPr>
              <a:t>This dilemma is same to that for EUV resist, where due to shot noise, higher sensitivity has higher LER (line-edge roughness).</a:t>
            </a:r>
            <a:endParaRPr lang="en-US" dirty="0">
              <a:solidFill>
                <a:srgbClr val="0033CC"/>
              </a:solidFill>
            </a:endParaRPr>
          </a:p>
        </p:txBody>
      </p:sp>
      <p:sp>
        <p:nvSpPr>
          <p:cNvPr id="10" name="TextBox 9"/>
          <p:cNvSpPr txBox="1"/>
          <p:nvPr/>
        </p:nvSpPr>
        <p:spPr>
          <a:xfrm>
            <a:off x="4953000" y="5029200"/>
            <a:ext cx="3562770" cy="276999"/>
          </a:xfrm>
          <a:prstGeom prst="rect">
            <a:avLst/>
          </a:prstGeom>
          <a:noFill/>
        </p:spPr>
        <p:txBody>
          <a:bodyPr wrap="none" rtlCol="0">
            <a:spAutoFit/>
          </a:bodyPr>
          <a:lstStyle/>
          <a:p>
            <a:r>
              <a:rPr lang="en-US" sz="1200" dirty="0" err="1" smtClean="0"/>
              <a:t>Ocola</a:t>
            </a:r>
            <a:r>
              <a:rPr lang="en-US" sz="1200" dirty="0" smtClean="0"/>
              <a:t> LE and Stein A, JVST B, 24(6), 3061-3065 (2006).</a:t>
            </a:r>
            <a:endParaRPr lang="en-US" sz="1200" dirty="0"/>
          </a:p>
        </p:txBody>
      </p:sp>
      <p:sp>
        <p:nvSpPr>
          <p:cNvPr id="11" name="TextBox 10"/>
          <p:cNvSpPr txBox="1"/>
          <p:nvPr/>
        </p:nvSpPr>
        <p:spPr>
          <a:xfrm>
            <a:off x="2286000" y="4343400"/>
            <a:ext cx="1297150" cy="369332"/>
          </a:xfrm>
          <a:prstGeom prst="rect">
            <a:avLst/>
          </a:prstGeom>
          <a:noFill/>
        </p:spPr>
        <p:txBody>
          <a:bodyPr wrap="none" rtlCol="0">
            <a:spAutoFit/>
          </a:bodyPr>
          <a:lstStyle/>
          <a:p>
            <a:r>
              <a:rPr lang="en-US" b="1" dirty="0" smtClean="0"/>
              <a:t>(sensitivity)</a:t>
            </a:r>
            <a:endParaRPr lang="en-US" b="1"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31</a:t>
            </a:fld>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C00000"/>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32</a:t>
            </a:fld>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1295400" y="762000"/>
            <a:ext cx="5985886" cy="2114550"/>
          </a:xfrm>
          <a:prstGeom prst="rect">
            <a:avLst/>
          </a:prstGeom>
          <a:noFill/>
          <a:ln w="9525">
            <a:noFill/>
            <a:miter lim="800000"/>
            <a:headEnd/>
            <a:tailEnd/>
          </a:ln>
          <a:effectLst/>
        </p:spPr>
      </p:pic>
      <p:pic>
        <p:nvPicPr>
          <p:cNvPr id="5" name="Picture 2"/>
          <p:cNvPicPr>
            <a:picLocks noChangeAspect="1" noChangeArrowheads="1"/>
          </p:cNvPicPr>
          <p:nvPr/>
        </p:nvPicPr>
        <p:blipFill>
          <a:blip r:embed="rId3"/>
          <a:srcRect/>
          <a:stretch>
            <a:fillRect/>
          </a:stretch>
        </p:blipFill>
        <p:spPr bwMode="auto">
          <a:xfrm>
            <a:off x="1219200" y="3038475"/>
            <a:ext cx="6682010" cy="3743325"/>
          </a:xfrm>
          <a:prstGeom prst="rect">
            <a:avLst/>
          </a:prstGeom>
          <a:noFill/>
          <a:ln w="9525">
            <a:noFill/>
            <a:miter lim="800000"/>
            <a:headEnd/>
            <a:tailEnd/>
          </a:ln>
          <a:effectLst/>
        </p:spPr>
      </p:pic>
      <p:cxnSp>
        <p:nvCxnSpPr>
          <p:cNvPr id="6" name="Straight Connector 5"/>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1066800" y="152400"/>
            <a:ext cx="6802953" cy="523220"/>
          </a:xfrm>
          <a:prstGeom prst="rect">
            <a:avLst/>
          </a:prstGeom>
          <a:noFill/>
          <a:ln>
            <a:noFill/>
          </a:ln>
        </p:spPr>
        <p:txBody>
          <a:bodyPr wrap="none" rtlCol="0">
            <a:spAutoFit/>
          </a:bodyPr>
          <a:lstStyle/>
          <a:p>
            <a:pPr algn="ctr"/>
            <a:r>
              <a:rPr lang="en-US" sz="2800" dirty="0" smtClean="0">
                <a:solidFill>
                  <a:srgbClr val="0033CC"/>
                </a:solidFill>
              </a:rPr>
              <a:t>Conventional and chemically amplified resists</a:t>
            </a:r>
          </a:p>
        </p:txBody>
      </p:sp>
      <p:sp>
        <p:nvSpPr>
          <p:cNvPr id="8" name="Left Brace 7"/>
          <p:cNvSpPr/>
          <p:nvPr/>
        </p:nvSpPr>
        <p:spPr>
          <a:xfrm>
            <a:off x="1219200" y="1371600"/>
            <a:ext cx="228600" cy="5334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0" name="Straight Arrow Connector 9"/>
          <p:cNvCxnSpPr/>
          <p:nvPr/>
        </p:nvCxnSpPr>
        <p:spPr>
          <a:xfrm>
            <a:off x="990600" y="4648200"/>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990600" y="6551612"/>
            <a:ext cx="3048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533400" y="1295400"/>
            <a:ext cx="838199" cy="738664"/>
          </a:xfrm>
          <a:prstGeom prst="rect">
            <a:avLst/>
          </a:prstGeom>
          <a:noFill/>
        </p:spPr>
        <p:txBody>
          <a:bodyPr wrap="square" rtlCol="0">
            <a:spAutoFit/>
          </a:bodyPr>
          <a:lstStyle/>
          <a:p>
            <a:r>
              <a:rPr lang="en-US" sz="1400" dirty="0" smtClean="0"/>
              <a:t>They are more popular</a:t>
            </a:r>
            <a:endParaRPr lang="en-US" sz="1400"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33</a:t>
            </a:fld>
            <a:endParaRPr 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676400" y="152400"/>
            <a:ext cx="6181500" cy="523220"/>
          </a:xfrm>
          <a:prstGeom prst="rect">
            <a:avLst/>
          </a:prstGeom>
          <a:noFill/>
          <a:ln>
            <a:noFill/>
          </a:ln>
        </p:spPr>
        <p:txBody>
          <a:bodyPr wrap="none" rtlCol="0">
            <a:spAutoFit/>
          </a:bodyPr>
          <a:lstStyle/>
          <a:p>
            <a:pPr algn="ctr"/>
            <a:r>
              <a:rPr lang="en-US" sz="2800" dirty="0" smtClean="0">
                <a:solidFill>
                  <a:srgbClr val="0033CC"/>
                </a:solidFill>
              </a:rPr>
              <a:t>The standard EBL resist: PMMA (positive)</a:t>
            </a:r>
          </a:p>
        </p:txBody>
      </p:sp>
      <p:sp>
        <p:nvSpPr>
          <p:cNvPr id="6" name="TextBox 5"/>
          <p:cNvSpPr txBox="1"/>
          <p:nvPr/>
        </p:nvSpPr>
        <p:spPr>
          <a:xfrm>
            <a:off x="228600" y="914400"/>
            <a:ext cx="8686800" cy="2893100"/>
          </a:xfrm>
          <a:prstGeom prst="rect">
            <a:avLst/>
          </a:prstGeom>
          <a:noFill/>
        </p:spPr>
        <p:txBody>
          <a:bodyPr wrap="square" rtlCol="0">
            <a:spAutoFit/>
          </a:bodyPr>
          <a:lstStyle/>
          <a:p>
            <a:pPr marL="177800" indent="-177800">
              <a:spcAft>
                <a:spcPts val="400"/>
              </a:spcAft>
              <a:buFont typeface="Arial" pitchFamily="34" charset="0"/>
              <a:buChar char="•"/>
            </a:pPr>
            <a:r>
              <a:rPr lang="en-US" dirty="0" smtClean="0">
                <a:solidFill>
                  <a:srgbClr val="0033CC"/>
                </a:solidFill>
              </a:rPr>
              <a:t>The most popular e-beam resist, very cheap and last forever, easy handling.</a:t>
            </a:r>
          </a:p>
          <a:p>
            <a:pPr marL="177800" indent="-177800">
              <a:spcAft>
                <a:spcPts val="400"/>
              </a:spcAft>
              <a:buFont typeface="Arial" pitchFamily="34" charset="0"/>
              <a:buChar char="•"/>
            </a:pPr>
            <a:r>
              <a:rPr lang="en-US" dirty="0" smtClean="0">
                <a:solidFill>
                  <a:srgbClr val="0033CC"/>
                </a:solidFill>
              </a:rPr>
              <a:t>Don’t buy it (expensive), mix them by yourself.</a:t>
            </a:r>
          </a:p>
          <a:p>
            <a:pPr marL="177800" indent="-177800">
              <a:spcAft>
                <a:spcPts val="400"/>
              </a:spcAft>
              <a:buFont typeface="Arial" pitchFamily="34" charset="0"/>
              <a:buChar char="•"/>
            </a:pPr>
            <a:r>
              <a:rPr lang="en-US" dirty="0" smtClean="0">
                <a:solidFill>
                  <a:srgbClr val="0033CC"/>
                </a:solidFill>
              </a:rPr>
              <a:t>Very high-resolution and contrast.</a:t>
            </a:r>
          </a:p>
          <a:p>
            <a:pPr marL="177800" indent="-177800">
              <a:spcAft>
                <a:spcPts val="400"/>
              </a:spcAft>
              <a:buFont typeface="Arial" pitchFamily="34" charset="0"/>
              <a:buChar char="•"/>
            </a:pPr>
            <a:r>
              <a:rPr lang="en-US" dirty="0" smtClean="0">
                <a:solidFill>
                  <a:srgbClr val="0033CC"/>
                </a:solidFill>
              </a:rPr>
              <a:t>Typical molecular weight is 950kg/mol. Lower M</a:t>
            </a:r>
            <a:r>
              <a:rPr lang="en-US" baseline="-25000" dirty="0" smtClean="0">
                <a:solidFill>
                  <a:srgbClr val="0033CC"/>
                </a:solidFill>
              </a:rPr>
              <a:t>w</a:t>
            </a:r>
            <a:r>
              <a:rPr lang="en-US" dirty="0" smtClean="0">
                <a:solidFill>
                  <a:srgbClr val="0033CC"/>
                </a:solidFill>
              </a:rPr>
              <a:t> (e.g. 15kg/mol) leads to higher sensitivity and lower contrast.</a:t>
            </a:r>
          </a:p>
          <a:p>
            <a:pPr marL="177800" indent="-177800">
              <a:spcAft>
                <a:spcPts val="400"/>
              </a:spcAft>
              <a:buFont typeface="Arial" pitchFamily="34" charset="0"/>
              <a:buChar char="•"/>
            </a:pPr>
            <a:r>
              <a:rPr lang="en-US" dirty="0" smtClean="0">
                <a:solidFill>
                  <a:srgbClr val="0033CC"/>
                </a:solidFill>
              </a:rPr>
              <a:t>Usually dissolved in a solvent: chlorobenzene or anisole (less toxic, 2-4%).</a:t>
            </a:r>
          </a:p>
          <a:p>
            <a:pPr marL="177800" indent="-177800">
              <a:spcAft>
                <a:spcPts val="400"/>
              </a:spcAft>
              <a:buFont typeface="Arial" pitchFamily="34" charset="0"/>
              <a:buChar char="•"/>
            </a:pPr>
            <a:r>
              <a:rPr lang="en-US" dirty="0" smtClean="0">
                <a:solidFill>
                  <a:srgbClr val="0033CC"/>
                </a:solidFill>
              </a:rPr>
              <a:t>Developer mixtures can be adjusted to control contrast and sensitivity.</a:t>
            </a:r>
          </a:p>
          <a:p>
            <a:pPr marL="177800" indent="-177800">
              <a:spcAft>
                <a:spcPts val="400"/>
              </a:spcAft>
              <a:buFont typeface="Arial" pitchFamily="34" charset="0"/>
              <a:buChar char="•"/>
            </a:pPr>
            <a:r>
              <a:rPr lang="en-US" dirty="0" smtClean="0">
                <a:solidFill>
                  <a:srgbClr val="0033CC"/>
                </a:solidFill>
              </a:rPr>
              <a:t>The downside: low sensitivity, poor dry etch resistance (good for liftoff, not for direct etch pattern transfer).</a:t>
            </a:r>
          </a:p>
        </p:txBody>
      </p:sp>
      <p:pic>
        <p:nvPicPr>
          <p:cNvPr id="48130" name="Picture 2"/>
          <p:cNvPicPr>
            <a:picLocks noChangeAspect="1" noChangeArrowheads="1"/>
          </p:cNvPicPr>
          <p:nvPr/>
        </p:nvPicPr>
        <p:blipFill>
          <a:blip r:embed="rId2"/>
          <a:srcRect/>
          <a:stretch>
            <a:fillRect/>
          </a:stretch>
        </p:blipFill>
        <p:spPr bwMode="auto">
          <a:xfrm>
            <a:off x="1219200" y="4495800"/>
            <a:ext cx="1828800" cy="1463040"/>
          </a:xfrm>
          <a:prstGeom prst="rect">
            <a:avLst/>
          </a:prstGeom>
          <a:noFill/>
          <a:ln w="9525">
            <a:noFill/>
            <a:miter lim="800000"/>
            <a:headEnd/>
            <a:tailEnd/>
          </a:ln>
          <a:effectLst/>
        </p:spPr>
      </p:pic>
      <p:pic>
        <p:nvPicPr>
          <p:cNvPr id="48133" name="Picture 5"/>
          <p:cNvPicPr>
            <a:picLocks noChangeAspect="1" noChangeArrowheads="1"/>
          </p:cNvPicPr>
          <p:nvPr/>
        </p:nvPicPr>
        <p:blipFill>
          <a:blip r:embed="rId3"/>
          <a:srcRect/>
          <a:stretch>
            <a:fillRect/>
          </a:stretch>
        </p:blipFill>
        <p:spPr bwMode="auto">
          <a:xfrm>
            <a:off x="3962400" y="4114800"/>
            <a:ext cx="4051748" cy="2096619"/>
          </a:xfrm>
          <a:prstGeom prst="rect">
            <a:avLst/>
          </a:prstGeom>
          <a:noFill/>
          <a:ln w="9525">
            <a:noFill/>
            <a:miter lim="800000"/>
            <a:headEnd/>
            <a:tailEnd/>
          </a:ln>
          <a:effectLst/>
        </p:spPr>
      </p:pic>
      <p:sp>
        <p:nvSpPr>
          <p:cNvPr id="7" name="Slide Number Placeholder 6"/>
          <p:cNvSpPr>
            <a:spLocks noGrp="1"/>
          </p:cNvSpPr>
          <p:nvPr>
            <p:ph type="sldNum" sz="quarter" idx="12"/>
          </p:nvPr>
        </p:nvSpPr>
        <p:spPr/>
        <p:txBody>
          <a:bodyPr/>
          <a:lstStyle/>
          <a:p>
            <a:fld id="{B6F15528-21DE-4FAA-801E-634DDDAF4B2B}" type="slidenum">
              <a:rPr lang="en-US" smtClean="0"/>
              <a:pPr/>
              <a:t>34</a:t>
            </a:fld>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050193" y="76200"/>
            <a:ext cx="2741007" cy="523220"/>
          </a:xfrm>
          <a:prstGeom prst="rect">
            <a:avLst/>
          </a:prstGeom>
          <a:noFill/>
          <a:ln>
            <a:noFill/>
          </a:ln>
        </p:spPr>
        <p:txBody>
          <a:bodyPr wrap="none" rtlCol="0">
            <a:spAutoFit/>
          </a:bodyPr>
          <a:lstStyle/>
          <a:p>
            <a:pPr algn="ctr"/>
            <a:r>
              <a:rPr lang="en-US" sz="2800" dirty="0" smtClean="0">
                <a:solidFill>
                  <a:srgbClr val="0033CC"/>
                </a:solidFill>
              </a:rPr>
              <a:t>PMMA developer</a:t>
            </a:r>
          </a:p>
        </p:txBody>
      </p:sp>
      <p:pic>
        <p:nvPicPr>
          <p:cNvPr id="6" name="Picture 4"/>
          <p:cNvPicPr>
            <a:picLocks noChangeAspect="1" noChangeArrowheads="1"/>
          </p:cNvPicPr>
          <p:nvPr/>
        </p:nvPicPr>
        <p:blipFill>
          <a:blip r:embed="rId2"/>
          <a:srcRect/>
          <a:stretch>
            <a:fillRect/>
          </a:stretch>
        </p:blipFill>
        <p:spPr bwMode="auto">
          <a:xfrm>
            <a:off x="1143000" y="1295400"/>
            <a:ext cx="6897011" cy="1828800"/>
          </a:xfrm>
          <a:prstGeom prst="rect">
            <a:avLst/>
          </a:prstGeom>
          <a:noFill/>
          <a:ln w="9525">
            <a:noFill/>
            <a:miter lim="800000"/>
            <a:headEnd/>
            <a:tailEnd/>
          </a:ln>
          <a:effectLst/>
        </p:spPr>
      </p:pic>
      <p:sp>
        <p:nvSpPr>
          <p:cNvPr id="7" name="TextBox 6"/>
          <p:cNvSpPr txBox="1"/>
          <p:nvPr/>
        </p:nvSpPr>
        <p:spPr>
          <a:xfrm>
            <a:off x="762000" y="3657600"/>
            <a:ext cx="7696200" cy="1985159"/>
          </a:xfrm>
          <a:prstGeom prst="rect">
            <a:avLst/>
          </a:prstGeom>
          <a:noFill/>
        </p:spPr>
        <p:txBody>
          <a:bodyPr wrap="square" rtlCol="0">
            <a:spAutoFit/>
          </a:bodyPr>
          <a:lstStyle/>
          <a:p>
            <a:pPr marL="342900" indent="-342900">
              <a:spcAft>
                <a:spcPts val="600"/>
              </a:spcAft>
              <a:buAutoNum type="arabicPeriod"/>
            </a:pPr>
            <a:r>
              <a:rPr lang="en-US" dirty="0" smtClean="0">
                <a:solidFill>
                  <a:srgbClr val="0033CC"/>
                </a:solidFill>
              </a:rPr>
              <a:t>MIBK : IPA (isopropanol)=1:3 for typically 60sec, most popular developer.</a:t>
            </a:r>
          </a:p>
          <a:p>
            <a:pPr marL="342900" indent="-342900">
              <a:spcAft>
                <a:spcPts val="600"/>
              </a:spcAft>
              <a:buAutoNum type="arabicPeriod"/>
            </a:pPr>
            <a:r>
              <a:rPr lang="en-US" dirty="0" err="1" smtClean="0">
                <a:solidFill>
                  <a:srgbClr val="0033CC"/>
                </a:solidFill>
              </a:rPr>
              <a:t>Cellosolve</a:t>
            </a:r>
            <a:r>
              <a:rPr lang="en-US" dirty="0" smtClean="0">
                <a:solidFill>
                  <a:srgbClr val="0033CC"/>
                </a:solidFill>
              </a:rPr>
              <a:t> (2-ethoxyethanol): methanol=3:7 for 7-10sec, claimed by some to have slightly higher contrast than MIBK.</a:t>
            </a:r>
          </a:p>
          <a:p>
            <a:pPr marL="342900" indent="-342900">
              <a:spcAft>
                <a:spcPts val="600"/>
              </a:spcAft>
              <a:buAutoNum type="arabicPeriod"/>
            </a:pPr>
            <a:r>
              <a:rPr lang="en-US" dirty="0" smtClean="0">
                <a:solidFill>
                  <a:srgbClr val="0033CC"/>
                </a:solidFill>
              </a:rPr>
              <a:t>MEK (methyl ethyl </a:t>
            </a:r>
            <a:r>
              <a:rPr lang="en-US" dirty="0" err="1" smtClean="0">
                <a:solidFill>
                  <a:srgbClr val="0033CC"/>
                </a:solidFill>
              </a:rPr>
              <a:t>ketone</a:t>
            </a:r>
            <a:r>
              <a:rPr lang="en-US" dirty="0" smtClean="0">
                <a:solidFill>
                  <a:srgbClr val="0033CC"/>
                </a:solidFill>
              </a:rPr>
              <a:t>) : ethanol=26.5:73.5 for 2-5 second. </a:t>
            </a:r>
          </a:p>
          <a:p>
            <a:pPr marL="342900" indent="-342900">
              <a:spcAft>
                <a:spcPts val="600"/>
              </a:spcAft>
              <a:buAutoNum type="arabicPeriod"/>
            </a:pPr>
            <a:r>
              <a:rPr lang="en-US" dirty="0" smtClean="0">
                <a:solidFill>
                  <a:srgbClr val="0033CC"/>
                </a:solidFill>
              </a:rPr>
              <a:t>IPA : H</a:t>
            </a:r>
            <a:r>
              <a:rPr lang="en-US" baseline="-25000" dirty="0" smtClean="0">
                <a:solidFill>
                  <a:srgbClr val="0033CC"/>
                </a:solidFill>
              </a:rPr>
              <a:t>2</a:t>
            </a:r>
            <a:r>
              <a:rPr lang="en-US" dirty="0" smtClean="0">
                <a:solidFill>
                  <a:srgbClr val="0033CC"/>
                </a:solidFill>
              </a:rPr>
              <a:t>O=7:3, co-solvent system, i.e. neither IPA nor water alone dissolves exposed PMMA. Claimed by some to have better performance than MIBK.</a:t>
            </a:r>
            <a:endParaRPr lang="en-US" dirty="0">
              <a:solidFill>
                <a:srgbClr val="0033CC"/>
              </a:solidFill>
            </a:endParaRPr>
          </a:p>
        </p:txBody>
      </p:sp>
      <p:sp>
        <p:nvSpPr>
          <p:cNvPr id="8" name="TextBox 7"/>
          <p:cNvSpPr txBox="1"/>
          <p:nvPr/>
        </p:nvSpPr>
        <p:spPr>
          <a:xfrm>
            <a:off x="381001" y="6027003"/>
            <a:ext cx="8458199" cy="830997"/>
          </a:xfrm>
          <a:prstGeom prst="rect">
            <a:avLst/>
          </a:prstGeom>
          <a:noFill/>
        </p:spPr>
        <p:txBody>
          <a:bodyPr wrap="square" rtlCol="0">
            <a:spAutoFit/>
          </a:bodyPr>
          <a:lstStyle/>
          <a:p>
            <a:pPr marL="231775" indent="-231775"/>
            <a:r>
              <a:rPr lang="en-US" sz="1200" dirty="0" smtClean="0"/>
              <a:t>[1] “Enhanced sensitivity in the electron beam resist PMMA using improved solvent developer”, </a:t>
            </a:r>
            <a:r>
              <a:rPr lang="en-US" sz="1200" dirty="0" err="1" smtClean="0"/>
              <a:t>Mohsin</a:t>
            </a:r>
            <a:r>
              <a:rPr lang="en-US" sz="1200" dirty="0" smtClean="0"/>
              <a:t> and </a:t>
            </a:r>
            <a:r>
              <a:rPr lang="en-US" sz="1200" dirty="0" err="1" smtClean="0"/>
              <a:t>Cowie</a:t>
            </a:r>
            <a:r>
              <a:rPr lang="en-US" sz="1200" dirty="0" smtClean="0"/>
              <a:t>, </a:t>
            </a:r>
            <a:r>
              <a:rPr lang="en-US" sz="1200" i="1" dirty="0" smtClean="0"/>
              <a:t>Polymer</a:t>
            </a:r>
            <a:r>
              <a:rPr lang="en-US" sz="1200" dirty="0" smtClean="0"/>
              <a:t>, 1988, page 2130.</a:t>
            </a:r>
          </a:p>
          <a:p>
            <a:r>
              <a:rPr lang="en-US" sz="1200" dirty="0" smtClean="0"/>
              <a:t>[2] “New high-contrast developers for PMMA”, Bernstein and Hill and Liu, </a:t>
            </a:r>
            <a:r>
              <a:rPr lang="en-US" sz="1200" i="1" dirty="0" smtClean="0"/>
              <a:t>J Appl. Phys.</a:t>
            </a:r>
            <a:r>
              <a:rPr lang="en-US" sz="1200" dirty="0" smtClean="0"/>
              <a:t>, 71(8), 1992, page 4066.</a:t>
            </a:r>
          </a:p>
          <a:p>
            <a:pPr marL="231775" indent="-231775"/>
            <a:r>
              <a:rPr lang="en-US" sz="1200" dirty="0" smtClean="0"/>
              <a:t>[3] “Comparison of MIBK/IPA and water/IPA as PMMA developers…”, Microelectronic Engineering, 61-62, 745-753 (2002).</a:t>
            </a:r>
            <a:endParaRPr lang="en-US" sz="1200" dirty="0"/>
          </a:p>
        </p:txBody>
      </p:sp>
      <p:sp>
        <p:nvSpPr>
          <p:cNvPr id="9" name="TextBox 8"/>
          <p:cNvSpPr txBox="1"/>
          <p:nvPr/>
        </p:nvSpPr>
        <p:spPr>
          <a:xfrm>
            <a:off x="2362200" y="2209800"/>
            <a:ext cx="2533194" cy="369332"/>
          </a:xfrm>
          <a:prstGeom prst="rect">
            <a:avLst/>
          </a:prstGeom>
          <a:noFill/>
        </p:spPr>
        <p:txBody>
          <a:bodyPr wrap="none" rtlCol="0">
            <a:spAutoFit/>
          </a:bodyPr>
          <a:lstStyle/>
          <a:p>
            <a:r>
              <a:rPr lang="en-US" dirty="0" smtClean="0"/>
              <a:t>(</a:t>
            </a:r>
            <a:r>
              <a:rPr lang="en-US" b="1" dirty="0" smtClean="0"/>
              <a:t>Methyl isobutyl </a:t>
            </a:r>
            <a:r>
              <a:rPr lang="en-US" b="1" dirty="0" err="1" smtClean="0"/>
              <a:t>ketone</a:t>
            </a:r>
            <a:r>
              <a:rPr lang="en-US" dirty="0" smtClean="0"/>
              <a:t>)</a:t>
            </a:r>
            <a:endParaRPr lang="en-US"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35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00"/>
                                        <p:tgtEl>
                                          <p:spTgt spid="7">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down)">
                                      <p:cBhvr>
                                        <p:cTn id="10" dur="500"/>
                                        <p:tgtEl>
                                          <p:spTgt spid="7">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down)">
                                      <p:cBhvr>
                                        <p:cTn id="13" dur="500"/>
                                        <p:tgtEl>
                                          <p:spTgt spid="7">
                                            <p:txEl>
                                              <p:pRg st="2" end="2"/>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down)">
                                      <p:cBhvr>
                                        <p:cTn id="16"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76600" y="76200"/>
            <a:ext cx="2791598" cy="523220"/>
          </a:xfrm>
          <a:prstGeom prst="rect">
            <a:avLst/>
          </a:prstGeom>
        </p:spPr>
        <p:txBody>
          <a:bodyPr wrap="none">
            <a:spAutoFit/>
          </a:bodyPr>
          <a:lstStyle/>
          <a:p>
            <a:r>
              <a:rPr lang="en-US" sz="2800" dirty="0" smtClean="0">
                <a:solidFill>
                  <a:srgbClr val="0033CC"/>
                </a:solidFill>
              </a:rPr>
              <a:t>PMMA dose table</a:t>
            </a:r>
            <a:endParaRPr lang="en-US" sz="2800" dirty="0"/>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graphicFrame>
        <p:nvGraphicFramePr>
          <p:cNvPr id="6" name="Table 5"/>
          <p:cNvGraphicFramePr>
            <a:graphicFrameLocks noGrp="1"/>
          </p:cNvGraphicFramePr>
          <p:nvPr/>
        </p:nvGraphicFramePr>
        <p:xfrm>
          <a:off x="1143000" y="914400"/>
          <a:ext cx="6629400" cy="1589174"/>
        </p:xfrm>
        <a:graphic>
          <a:graphicData uri="http://schemas.openxmlformats.org/drawingml/2006/table">
            <a:tbl>
              <a:tblPr firstRow="1" bandRow="1">
                <a:tableStyleId>{073A0DAA-6AF3-43AB-8588-CEC1D06C72B9}</a:tableStyleId>
              </a:tblPr>
              <a:tblGrid>
                <a:gridCol w="2590800"/>
                <a:gridCol w="1371600"/>
                <a:gridCol w="1371600"/>
                <a:gridCol w="1295400"/>
              </a:tblGrid>
              <a:tr h="375487">
                <a:tc>
                  <a:txBody>
                    <a:bodyPr/>
                    <a:lstStyle/>
                    <a:p>
                      <a:pPr algn="ctr"/>
                      <a:endParaRPr lang="en-US" dirty="0"/>
                    </a:p>
                  </a:txBody>
                  <a:tcPr/>
                </a:tc>
                <a:tc>
                  <a:txBody>
                    <a:bodyPr/>
                    <a:lstStyle/>
                    <a:p>
                      <a:pPr algn="ctr"/>
                      <a:r>
                        <a:rPr lang="en-US" dirty="0" smtClean="0"/>
                        <a:t>10kV</a:t>
                      </a:r>
                      <a:endParaRPr lang="en-US" dirty="0"/>
                    </a:p>
                  </a:txBody>
                  <a:tcPr/>
                </a:tc>
                <a:tc>
                  <a:txBody>
                    <a:bodyPr/>
                    <a:lstStyle/>
                    <a:p>
                      <a:pPr algn="ctr"/>
                      <a:r>
                        <a:rPr lang="en-US" dirty="0" smtClean="0"/>
                        <a:t>20kV</a:t>
                      </a:r>
                      <a:endParaRPr lang="en-US" dirty="0"/>
                    </a:p>
                  </a:txBody>
                  <a:tcPr/>
                </a:tc>
                <a:tc>
                  <a:txBody>
                    <a:bodyPr/>
                    <a:lstStyle/>
                    <a:p>
                      <a:pPr algn="ctr"/>
                      <a:r>
                        <a:rPr lang="en-US" dirty="0" smtClean="0"/>
                        <a:t>30kV</a:t>
                      </a:r>
                      <a:endParaRPr lang="en-US" dirty="0"/>
                    </a:p>
                  </a:txBody>
                  <a:tcPr/>
                </a:tc>
              </a:tr>
              <a:tr h="462713">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smtClean="0"/>
                        <a:t>Area dose (</a:t>
                      </a:r>
                      <a:r>
                        <a:rPr lang="en-US" dirty="0" smtClean="0">
                          <a:sym typeface="Symbol"/>
                        </a:rPr>
                        <a:t>C/cm</a:t>
                      </a:r>
                      <a:r>
                        <a:rPr lang="en-US" baseline="30000" dirty="0" smtClean="0">
                          <a:sym typeface="Symbol"/>
                        </a:rPr>
                        <a:t>2</a:t>
                      </a:r>
                      <a:r>
                        <a:rPr lang="en-US" dirty="0" smtClean="0"/>
                        <a:t>)</a:t>
                      </a:r>
                      <a:endParaRPr lang="en-US" dirty="0"/>
                    </a:p>
                  </a:txBody>
                  <a:tcPr/>
                </a:tc>
                <a:tc>
                  <a:txBody>
                    <a:bodyPr/>
                    <a:lstStyle/>
                    <a:p>
                      <a:pPr algn="ctr"/>
                      <a:r>
                        <a:rPr lang="en-US" dirty="0" smtClean="0"/>
                        <a:t>100</a:t>
                      </a:r>
                      <a:endParaRPr lang="en-US" baseline="30000" dirty="0"/>
                    </a:p>
                  </a:txBody>
                  <a:tcPr/>
                </a:tc>
                <a:tc>
                  <a:txBody>
                    <a:bodyPr/>
                    <a:lstStyle/>
                    <a:p>
                      <a:pPr algn="ctr"/>
                      <a:r>
                        <a:rPr lang="en-US" dirty="0" smtClean="0"/>
                        <a:t>180</a:t>
                      </a:r>
                      <a:endParaRPr lang="en-US" dirty="0"/>
                    </a:p>
                  </a:txBody>
                  <a:tcPr/>
                </a:tc>
                <a:tc>
                  <a:txBody>
                    <a:bodyPr/>
                    <a:lstStyle/>
                    <a:p>
                      <a:pPr algn="ctr"/>
                      <a:r>
                        <a:rPr lang="en-US" dirty="0" smtClean="0"/>
                        <a:t>250</a:t>
                      </a:r>
                      <a:endParaRPr lang="en-US" dirty="0"/>
                    </a:p>
                  </a:txBody>
                  <a:tcPr/>
                </a:tc>
              </a:tr>
              <a:tr h="375487">
                <a:tc>
                  <a:txBody>
                    <a:bodyPr/>
                    <a:lstStyle/>
                    <a:p>
                      <a:pPr algn="ctr"/>
                      <a:r>
                        <a:rPr lang="en-US" dirty="0" smtClean="0"/>
                        <a:t>Line dose (</a:t>
                      </a:r>
                      <a:r>
                        <a:rPr lang="en-US" dirty="0" err="1" smtClean="0"/>
                        <a:t>nC</a:t>
                      </a:r>
                      <a:r>
                        <a:rPr lang="en-US" dirty="0" smtClean="0"/>
                        <a:t>/cm)</a:t>
                      </a:r>
                      <a:endParaRPr lang="en-US" dirty="0"/>
                    </a:p>
                  </a:txBody>
                  <a:tcPr/>
                </a:tc>
                <a:tc>
                  <a:txBody>
                    <a:bodyPr/>
                    <a:lstStyle/>
                    <a:p>
                      <a:pPr algn="ctr"/>
                      <a:r>
                        <a:rPr lang="en-US" dirty="0" smtClean="0"/>
                        <a:t>0.5</a:t>
                      </a:r>
                      <a:endParaRPr lang="en-US" dirty="0"/>
                    </a:p>
                  </a:txBody>
                  <a:tcPr/>
                </a:tc>
                <a:tc>
                  <a:txBody>
                    <a:bodyPr/>
                    <a:lstStyle/>
                    <a:p>
                      <a:pPr algn="ctr"/>
                      <a:r>
                        <a:rPr lang="en-US" dirty="0" smtClean="0"/>
                        <a:t>0.9</a:t>
                      </a:r>
                      <a:endParaRPr lang="en-US" dirty="0"/>
                    </a:p>
                  </a:txBody>
                  <a:tcPr/>
                </a:tc>
                <a:tc>
                  <a:txBody>
                    <a:bodyPr/>
                    <a:lstStyle/>
                    <a:p>
                      <a:pPr algn="ctr"/>
                      <a:r>
                        <a:rPr lang="en-US" dirty="0" smtClean="0"/>
                        <a:t>1.3</a:t>
                      </a:r>
                      <a:endParaRPr lang="en-US" dirty="0"/>
                    </a:p>
                  </a:txBody>
                  <a:tcPr/>
                </a:tc>
              </a:tr>
              <a:tr h="375487">
                <a:tc>
                  <a:txBody>
                    <a:bodyPr/>
                    <a:lstStyle/>
                    <a:p>
                      <a:pPr algn="ctr"/>
                      <a:r>
                        <a:rPr lang="en-US" dirty="0" smtClean="0"/>
                        <a:t>Dot</a:t>
                      </a:r>
                      <a:r>
                        <a:rPr lang="en-US" baseline="0" dirty="0" smtClean="0"/>
                        <a:t> dose (</a:t>
                      </a:r>
                      <a:r>
                        <a:rPr lang="en-US" baseline="0" dirty="0" err="1" smtClean="0"/>
                        <a:t>fC</a:t>
                      </a:r>
                      <a:r>
                        <a:rPr lang="en-US" baseline="0" dirty="0" smtClean="0"/>
                        <a:t>)</a:t>
                      </a: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r>
                        <a:rPr lang="en-US" dirty="0" smtClean="0"/>
                        <a:t>1.5</a:t>
                      </a:r>
                      <a:endParaRPr lang="en-US" dirty="0"/>
                    </a:p>
                  </a:txBody>
                  <a:tcPr/>
                </a:tc>
              </a:tr>
            </a:tbl>
          </a:graphicData>
        </a:graphic>
      </p:graphicFrame>
      <p:sp>
        <p:nvSpPr>
          <p:cNvPr id="7" name="Rectangle 6"/>
          <p:cNvSpPr/>
          <p:nvPr/>
        </p:nvSpPr>
        <p:spPr>
          <a:xfrm>
            <a:off x="1066800" y="2667000"/>
            <a:ext cx="6781800" cy="1431161"/>
          </a:xfrm>
          <a:prstGeom prst="rect">
            <a:avLst/>
          </a:prstGeom>
        </p:spPr>
        <p:txBody>
          <a:bodyPr wrap="square">
            <a:spAutoFit/>
          </a:bodyPr>
          <a:lstStyle/>
          <a:p>
            <a:pPr>
              <a:spcAft>
                <a:spcPts val="600"/>
              </a:spcAft>
            </a:pPr>
            <a:r>
              <a:rPr lang="en-US" dirty="0" smtClean="0">
                <a:solidFill>
                  <a:srgbClr val="0033CC"/>
                </a:solidFill>
              </a:rPr>
              <a:t>Doses for MIBK:IPA=1:3 developer 60second. </a:t>
            </a:r>
          </a:p>
          <a:p>
            <a:pPr>
              <a:spcAft>
                <a:spcPts val="600"/>
              </a:spcAft>
            </a:pPr>
            <a:r>
              <a:rPr lang="en-US" dirty="0" smtClean="0">
                <a:solidFill>
                  <a:srgbClr val="0033CC"/>
                </a:solidFill>
              </a:rPr>
              <a:t>All values are good starting points, need dose test before each writing.</a:t>
            </a:r>
          </a:p>
          <a:p>
            <a:pPr>
              <a:spcAft>
                <a:spcPts val="600"/>
              </a:spcAft>
            </a:pPr>
            <a:r>
              <a:rPr lang="en-US" dirty="0" smtClean="0">
                <a:solidFill>
                  <a:srgbClr val="0033CC"/>
                </a:solidFill>
              </a:rPr>
              <a:t>Use above area dose only for large features (&gt;proximity effect range).</a:t>
            </a:r>
          </a:p>
          <a:p>
            <a:pPr>
              <a:spcAft>
                <a:spcPts val="600"/>
              </a:spcAft>
            </a:pPr>
            <a:r>
              <a:rPr lang="en-US" dirty="0" smtClean="0">
                <a:solidFill>
                  <a:srgbClr val="0033CC"/>
                </a:solidFill>
              </a:rPr>
              <a:t>Otherwise, e.g. when writing 1</a:t>
            </a:r>
            <a:r>
              <a:rPr lang="en-US" dirty="0" smtClean="0">
                <a:solidFill>
                  <a:srgbClr val="0033CC"/>
                </a:solidFill>
                <a:sym typeface="Symbol"/>
              </a:rPr>
              <a:t>m stripes, 250C/cm</a:t>
            </a:r>
            <a:r>
              <a:rPr lang="en-US" baseline="30000" dirty="0" smtClean="0">
                <a:solidFill>
                  <a:srgbClr val="0033CC"/>
                </a:solidFill>
                <a:sym typeface="Symbol"/>
              </a:rPr>
              <a:t>2</a:t>
            </a:r>
            <a:r>
              <a:rPr lang="en-US" dirty="0" smtClean="0">
                <a:solidFill>
                  <a:srgbClr val="0033CC"/>
                </a:solidFill>
                <a:sym typeface="Symbol"/>
              </a:rPr>
              <a:t> is not enough.</a:t>
            </a:r>
            <a:endParaRPr lang="en-US" dirty="0"/>
          </a:p>
        </p:txBody>
      </p:sp>
      <p:sp>
        <p:nvSpPr>
          <p:cNvPr id="8" name="TextBox 7"/>
          <p:cNvSpPr txBox="1"/>
          <p:nvPr/>
        </p:nvSpPr>
        <p:spPr>
          <a:xfrm>
            <a:off x="533400" y="4572000"/>
            <a:ext cx="6944978" cy="369332"/>
          </a:xfrm>
          <a:prstGeom prst="rect">
            <a:avLst/>
          </a:prstGeom>
          <a:noFill/>
        </p:spPr>
        <p:txBody>
          <a:bodyPr wrap="none" rtlCol="0">
            <a:spAutoFit/>
          </a:bodyPr>
          <a:lstStyle/>
          <a:p>
            <a:r>
              <a:rPr lang="en-US" dirty="0" smtClean="0">
                <a:solidFill>
                  <a:srgbClr val="C00000"/>
                </a:solidFill>
              </a:rPr>
              <a:t>Proximity effect factor b can be estimated roughly from the above table:</a:t>
            </a:r>
            <a:endParaRPr lang="en-US" dirty="0">
              <a:solidFill>
                <a:srgbClr val="C00000"/>
              </a:solidFill>
            </a:endParaRPr>
          </a:p>
        </p:txBody>
      </p:sp>
      <p:sp>
        <p:nvSpPr>
          <p:cNvPr id="9" name="TextBox 8"/>
          <p:cNvSpPr txBox="1"/>
          <p:nvPr/>
        </p:nvSpPr>
        <p:spPr>
          <a:xfrm>
            <a:off x="228600" y="5029200"/>
            <a:ext cx="3361690" cy="1200329"/>
          </a:xfrm>
          <a:prstGeom prst="rect">
            <a:avLst/>
          </a:prstGeom>
          <a:noFill/>
        </p:spPr>
        <p:txBody>
          <a:bodyPr wrap="none" rtlCol="0">
            <a:spAutoFit/>
          </a:bodyPr>
          <a:lstStyle/>
          <a:p>
            <a:r>
              <a:rPr lang="en-US" dirty="0" smtClean="0">
                <a:solidFill>
                  <a:srgbClr val="7030A0"/>
                </a:solidFill>
              </a:rPr>
              <a:t>Real dose D=E(1+b)</a:t>
            </a:r>
          </a:p>
          <a:p>
            <a:r>
              <a:rPr lang="en-US" dirty="0" smtClean="0">
                <a:solidFill>
                  <a:srgbClr val="7030A0"/>
                </a:solidFill>
              </a:rPr>
              <a:t>E is as-exposed dose</a:t>
            </a:r>
          </a:p>
          <a:p>
            <a:r>
              <a:rPr lang="en-US" dirty="0" smtClean="0">
                <a:solidFill>
                  <a:srgbClr val="7030A0"/>
                </a:solidFill>
              </a:rPr>
              <a:t>b is due to proximity effect</a:t>
            </a:r>
          </a:p>
          <a:p>
            <a:r>
              <a:rPr lang="en-US" dirty="0" smtClean="0">
                <a:solidFill>
                  <a:srgbClr val="7030A0"/>
                </a:solidFill>
              </a:rPr>
              <a:t>b</a:t>
            </a:r>
            <a:r>
              <a:rPr lang="en-US" dirty="0" smtClean="0">
                <a:solidFill>
                  <a:srgbClr val="7030A0"/>
                </a:solidFill>
                <a:sym typeface="Symbol"/>
              </a:rPr>
              <a:t></a:t>
            </a:r>
            <a:r>
              <a:rPr lang="en-US" dirty="0" smtClean="0">
                <a:solidFill>
                  <a:srgbClr val="7030A0"/>
                </a:solidFill>
              </a:rPr>
              <a:t>2 (not small) for </a:t>
            </a:r>
            <a:r>
              <a:rPr lang="en-US" i="1" dirty="0" smtClean="0">
                <a:solidFill>
                  <a:srgbClr val="7030A0"/>
                </a:solidFill>
              </a:rPr>
              <a:t>areal</a:t>
            </a:r>
            <a:r>
              <a:rPr lang="en-US" dirty="0" smtClean="0">
                <a:solidFill>
                  <a:srgbClr val="7030A0"/>
                </a:solidFill>
              </a:rPr>
              <a:t> exposure</a:t>
            </a:r>
            <a:endParaRPr lang="en-US" dirty="0">
              <a:solidFill>
                <a:srgbClr val="7030A0"/>
              </a:solidFill>
            </a:endParaRPr>
          </a:p>
        </p:txBody>
      </p:sp>
      <p:sp>
        <p:nvSpPr>
          <p:cNvPr id="10" name="TextBox 9"/>
          <p:cNvSpPr txBox="1"/>
          <p:nvPr/>
        </p:nvSpPr>
        <p:spPr>
          <a:xfrm>
            <a:off x="3733800" y="4953000"/>
            <a:ext cx="5105400" cy="1200329"/>
          </a:xfrm>
          <a:prstGeom prst="rect">
            <a:avLst/>
          </a:prstGeom>
          <a:noFill/>
        </p:spPr>
        <p:txBody>
          <a:bodyPr wrap="square" rtlCol="0">
            <a:spAutoFit/>
          </a:bodyPr>
          <a:lstStyle/>
          <a:p>
            <a:r>
              <a:rPr lang="en-US" dirty="0" smtClean="0">
                <a:solidFill>
                  <a:srgbClr val="0033CC"/>
                </a:solidFill>
              </a:rPr>
              <a:t>For line dose 1.3nC/cm, written line-width is </a:t>
            </a:r>
            <a:r>
              <a:rPr lang="en-US" dirty="0" smtClean="0">
                <a:solidFill>
                  <a:srgbClr val="0033CC"/>
                </a:solidFill>
                <a:sym typeface="Symbol"/>
              </a:rPr>
              <a:t></a:t>
            </a:r>
            <a:r>
              <a:rPr lang="en-US" dirty="0" smtClean="0">
                <a:solidFill>
                  <a:srgbClr val="0033CC"/>
                </a:solidFill>
              </a:rPr>
              <a:t>15nm.</a:t>
            </a:r>
          </a:p>
          <a:p>
            <a:r>
              <a:rPr lang="en-US" dirty="0" smtClean="0">
                <a:solidFill>
                  <a:srgbClr val="0033CC"/>
                </a:solidFill>
              </a:rPr>
              <a:t>So area dose 1.3nC/(15nm</a:t>
            </a:r>
            <a:r>
              <a:rPr lang="en-US" dirty="0" smtClean="0">
                <a:solidFill>
                  <a:srgbClr val="0033CC"/>
                </a:solidFill>
                <a:sym typeface="Symbol"/>
              </a:rPr>
              <a:t>1cm</a:t>
            </a:r>
            <a:r>
              <a:rPr lang="en-US" dirty="0" smtClean="0">
                <a:solidFill>
                  <a:srgbClr val="0033CC"/>
                </a:solidFill>
              </a:rPr>
              <a:t>)=867</a:t>
            </a:r>
            <a:r>
              <a:rPr lang="en-US" dirty="0" smtClean="0">
                <a:solidFill>
                  <a:srgbClr val="0033CC"/>
                </a:solidFill>
                <a:sym typeface="Symbol"/>
              </a:rPr>
              <a:t>C/cm</a:t>
            </a:r>
            <a:r>
              <a:rPr lang="en-US" baseline="30000" dirty="0" smtClean="0">
                <a:solidFill>
                  <a:srgbClr val="0033CC"/>
                </a:solidFill>
                <a:sym typeface="Symbol"/>
              </a:rPr>
              <a:t>2</a:t>
            </a:r>
            <a:r>
              <a:rPr lang="en-US" dirty="0" smtClean="0">
                <a:solidFill>
                  <a:srgbClr val="0033CC"/>
                </a:solidFill>
                <a:sym typeface="Symbol"/>
              </a:rPr>
              <a:t>.</a:t>
            </a:r>
          </a:p>
          <a:p>
            <a:r>
              <a:rPr lang="en-US" dirty="0" smtClean="0">
                <a:solidFill>
                  <a:srgbClr val="0033CC"/>
                </a:solidFill>
                <a:sym typeface="Symbol"/>
              </a:rPr>
              <a:t>Therefore, 1+b=867/250, and b=2.5.</a:t>
            </a:r>
          </a:p>
          <a:p>
            <a:r>
              <a:rPr lang="en-US" dirty="0" smtClean="0">
                <a:solidFill>
                  <a:srgbClr val="0033CC"/>
                </a:solidFill>
                <a:sym typeface="Symbol"/>
              </a:rPr>
              <a:t>B=1.7 if estimated from the dot dose ((15nm)</a:t>
            </a:r>
            <a:r>
              <a:rPr lang="en-US" baseline="30000" dirty="0" smtClean="0">
                <a:solidFill>
                  <a:srgbClr val="0033CC"/>
                </a:solidFill>
                <a:sym typeface="Symbol"/>
              </a:rPr>
              <a:t>2</a:t>
            </a:r>
            <a:r>
              <a:rPr lang="en-US" dirty="0" smtClean="0">
                <a:solidFill>
                  <a:srgbClr val="0033CC"/>
                </a:solidFill>
                <a:sym typeface="Symbol"/>
              </a:rPr>
              <a:t> dot).</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36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down)">
                                      <p:cBhvr>
                                        <p:cTn id="7" dur="500"/>
                                        <p:tgtEl>
                                          <p:spTgt spid="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wipe(down)">
                                      <p:cBhvr>
                                        <p:cTn id="10" dur="500"/>
                                        <p:tgtEl>
                                          <p:spTgt spid="9">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Effect transition="in" filter="wipe(down)">
                                      <p:cBhvr>
                                        <p:cTn id="13" dur="500"/>
                                        <p:tgtEl>
                                          <p:spTgt spid="9">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xEl>
                                              <p:pRg st="2" end="2"/>
                                            </p:txEl>
                                          </p:spTgt>
                                        </p:tgtEl>
                                        <p:attrNameLst>
                                          <p:attrName>style.visibility</p:attrName>
                                        </p:attrNameLst>
                                      </p:cBhvr>
                                      <p:to>
                                        <p:strVal val="visible"/>
                                      </p:to>
                                    </p:set>
                                    <p:animEffect transition="in" filter="wipe(down)">
                                      <p:cBhvr>
                                        <p:cTn id="16" dur="500"/>
                                        <p:tgtEl>
                                          <p:spTgt spid="9">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down)">
                                      <p:cBhvr>
                                        <p:cTn id="19" dur="500"/>
                                        <p:tgtEl>
                                          <p:spTgt spid="9">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xEl>
                                              <p:pRg st="0" end="0"/>
                                            </p:txEl>
                                          </p:spTgt>
                                        </p:tgtEl>
                                        <p:attrNameLst>
                                          <p:attrName>style.visibility</p:attrName>
                                        </p:attrNameLst>
                                      </p:cBhvr>
                                      <p:to>
                                        <p:strVal val="visible"/>
                                      </p:to>
                                    </p:set>
                                    <p:animEffect transition="in" filter="wipe(down)">
                                      <p:cBhvr>
                                        <p:cTn id="22" dur="500"/>
                                        <p:tgtEl>
                                          <p:spTgt spid="10">
                                            <p:txEl>
                                              <p:pRg st="0" end="0"/>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0">
                                            <p:txEl>
                                              <p:pRg st="1" end="1"/>
                                            </p:txEl>
                                          </p:spTgt>
                                        </p:tgtEl>
                                        <p:attrNameLst>
                                          <p:attrName>style.visibility</p:attrName>
                                        </p:attrNameLst>
                                      </p:cBhvr>
                                      <p:to>
                                        <p:strVal val="visible"/>
                                      </p:to>
                                    </p:set>
                                    <p:animEffect transition="in" filter="wipe(down)">
                                      <p:cBhvr>
                                        <p:cTn id="25" dur="500"/>
                                        <p:tgtEl>
                                          <p:spTgt spid="10">
                                            <p:txEl>
                                              <p:pRg st="1" end="1"/>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0">
                                            <p:txEl>
                                              <p:pRg st="3" end="3"/>
                                            </p:txEl>
                                          </p:spTgt>
                                        </p:tgtEl>
                                        <p:attrNameLst>
                                          <p:attrName>style.visibility</p:attrName>
                                        </p:attrNameLst>
                                      </p:cBhvr>
                                      <p:to>
                                        <p:strVal val="visible"/>
                                      </p:to>
                                    </p:set>
                                    <p:animEffect transition="in" filter="wipe(down)">
                                      <p:cBhvr>
                                        <p:cTn id="31"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P spid="9" grpId="0" build="allAtOnce"/>
      <p:bldP spid="10" grpId="0" build="allAtOnce"/>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381000" y="228600"/>
            <a:ext cx="8376524" cy="523220"/>
          </a:xfrm>
          <a:prstGeom prst="rect">
            <a:avLst/>
          </a:prstGeom>
          <a:noFill/>
          <a:ln>
            <a:noFill/>
          </a:ln>
        </p:spPr>
        <p:txBody>
          <a:bodyPr wrap="none" rtlCol="0">
            <a:spAutoFit/>
          </a:bodyPr>
          <a:lstStyle/>
          <a:p>
            <a:pPr algn="ctr"/>
            <a:r>
              <a:rPr lang="en-US" sz="2800" dirty="0" smtClean="0">
                <a:solidFill>
                  <a:srgbClr val="0033CC"/>
                </a:solidFill>
              </a:rPr>
              <a:t>The most popular commercial resist: Zep-520 (positive)</a:t>
            </a:r>
          </a:p>
        </p:txBody>
      </p:sp>
      <p:sp>
        <p:nvSpPr>
          <p:cNvPr id="6" name="TextBox 5"/>
          <p:cNvSpPr txBox="1"/>
          <p:nvPr/>
        </p:nvSpPr>
        <p:spPr>
          <a:xfrm>
            <a:off x="990600" y="908953"/>
            <a:ext cx="6678944" cy="2139047"/>
          </a:xfrm>
          <a:prstGeom prst="rect">
            <a:avLst/>
          </a:prstGeom>
          <a:noFill/>
        </p:spPr>
        <p:txBody>
          <a:bodyPr wrap="none" rtlCol="0">
            <a:spAutoFit/>
          </a:bodyPr>
          <a:lstStyle/>
          <a:p>
            <a:pPr marL="177800" indent="-177800">
              <a:spcAft>
                <a:spcPts val="600"/>
              </a:spcAft>
              <a:buFont typeface="Arial" pitchFamily="34" charset="0"/>
              <a:buChar char="•"/>
            </a:pPr>
            <a:r>
              <a:rPr lang="en-US" dirty="0" smtClean="0">
                <a:solidFill>
                  <a:srgbClr val="0033CC"/>
                </a:solidFill>
              </a:rPr>
              <a:t>Developed by ZEON in Japan to replace PMMA.</a:t>
            </a:r>
          </a:p>
          <a:p>
            <a:pPr marL="177800" indent="-177800">
              <a:spcAft>
                <a:spcPts val="600"/>
              </a:spcAft>
              <a:buFont typeface="Arial" pitchFamily="34" charset="0"/>
              <a:buChar char="•"/>
            </a:pPr>
            <a:r>
              <a:rPr lang="en-US" dirty="0" smtClean="0">
                <a:solidFill>
                  <a:srgbClr val="0033CC"/>
                </a:solidFill>
              </a:rPr>
              <a:t>Higher sensitivity (3-5x faster), and higher etch resistance (3x)</a:t>
            </a:r>
          </a:p>
          <a:p>
            <a:pPr marL="177800" indent="-177800">
              <a:spcAft>
                <a:spcPts val="600"/>
              </a:spcAft>
              <a:buFont typeface="Arial" pitchFamily="34" charset="0"/>
              <a:buChar char="•"/>
            </a:pPr>
            <a:r>
              <a:rPr lang="en-US" dirty="0" smtClean="0">
                <a:solidFill>
                  <a:srgbClr val="0033CC"/>
                </a:solidFill>
              </a:rPr>
              <a:t>For ultrahigh resolution (sub-10nm), PMMA </a:t>
            </a:r>
            <a:r>
              <a:rPr lang="en-US" i="1" dirty="0" smtClean="0">
                <a:solidFill>
                  <a:srgbClr val="0033CC"/>
                </a:solidFill>
              </a:rPr>
              <a:t>might</a:t>
            </a:r>
            <a:r>
              <a:rPr lang="en-US" dirty="0" smtClean="0">
                <a:solidFill>
                  <a:srgbClr val="0033CC"/>
                </a:solidFill>
              </a:rPr>
              <a:t> still be better.</a:t>
            </a:r>
          </a:p>
          <a:p>
            <a:pPr marL="177800" indent="-177800">
              <a:spcAft>
                <a:spcPts val="600"/>
              </a:spcAft>
              <a:buFont typeface="Arial" pitchFamily="34" charset="0"/>
              <a:buChar char="•"/>
            </a:pPr>
            <a:r>
              <a:rPr lang="en-US" dirty="0" smtClean="0">
                <a:solidFill>
                  <a:srgbClr val="0033CC"/>
                </a:solidFill>
              </a:rPr>
              <a:t>Expensive: $1000/100ml.</a:t>
            </a:r>
          </a:p>
          <a:p>
            <a:pPr marL="177800" indent="-177800">
              <a:spcAft>
                <a:spcPts val="600"/>
              </a:spcAft>
              <a:buFont typeface="Arial" pitchFamily="34" charset="0"/>
              <a:buChar char="•"/>
            </a:pPr>
            <a:r>
              <a:rPr lang="en-US" dirty="0" smtClean="0">
                <a:solidFill>
                  <a:srgbClr val="0033CC"/>
                </a:solidFill>
              </a:rPr>
              <a:t>One-year shelf time, making it more expensive compared to PMMA.</a:t>
            </a:r>
          </a:p>
          <a:p>
            <a:pPr marL="177800" indent="-177800">
              <a:spcAft>
                <a:spcPts val="600"/>
              </a:spcAft>
              <a:buFont typeface="Arial" pitchFamily="34" charset="0"/>
              <a:buChar char="•"/>
            </a:pPr>
            <a:r>
              <a:rPr lang="en-US" dirty="0" smtClean="0">
                <a:solidFill>
                  <a:srgbClr val="0033CC"/>
                </a:solidFill>
              </a:rPr>
              <a:t>Composition: methyl styrene/</a:t>
            </a:r>
            <a:r>
              <a:rPr lang="en-US" dirty="0" err="1" smtClean="0">
                <a:solidFill>
                  <a:srgbClr val="0033CC"/>
                </a:solidFill>
              </a:rPr>
              <a:t>chloromethyl</a:t>
            </a:r>
            <a:r>
              <a:rPr lang="en-US" dirty="0" smtClean="0">
                <a:solidFill>
                  <a:srgbClr val="0033CC"/>
                </a:solidFill>
              </a:rPr>
              <a:t> acrylate copolymer.</a:t>
            </a:r>
          </a:p>
        </p:txBody>
      </p:sp>
      <p:grpSp>
        <p:nvGrpSpPr>
          <p:cNvPr id="9" name="Group 8"/>
          <p:cNvGrpSpPr/>
          <p:nvPr/>
        </p:nvGrpSpPr>
        <p:grpSpPr>
          <a:xfrm>
            <a:off x="4495800" y="3167062"/>
            <a:ext cx="4136509" cy="3157538"/>
            <a:chOff x="2667000" y="2743200"/>
            <a:chExt cx="4136509" cy="3157538"/>
          </a:xfrm>
        </p:grpSpPr>
        <p:pic>
          <p:nvPicPr>
            <p:cNvPr id="49154" name="Picture 2"/>
            <p:cNvPicPr>
              <a:picLocks noChangeAspect="1" noChangeArrowheads="1"/>
            </p:cNvPicPr>
            <p:nvPr/>
          </p:nvPicPr>
          <p:blipFill>
            <a:blip r:embed="rId2"/>
            <a:srcRect/>
            <a:stretch>
              <a:fillRect/>
            </a:stretch>
          </p:blipFill>
          <p:spPr bwMode="auto">
            <a:xfrm>
              <a:off x="2667000" y="2743200"/>
              <a:ext cx="4136509" cy="3157538"/>
            </a:xfrm>
            <a:prstGeom prst="rect">
              <a:avLst/>
            </a:prstGeom>
            <a:noFill/>
            <a:ln w="9525">
              <a:noFill/>
              <a:miter lim="800000"/>
              <a:headEnd/>
              <a:tailEnd/>
            </a:ln>
            <a:effectLst/>
          </p:spPr>
        </p:pic>
        <p:sp>
          <p:nvSpPr>
            <p:cNvPr id="8" name="TextBox 7"/>
            <p:cNvSpPr txBox="1"/>
            <p:nvPr/>
          </p:nvSpPr>
          <p:spPr>
            <a:xfrm>
              <a:off x="2743200" y="5138738"/>
              <a:ext cx="4038600" cy="646331"/>
            </a:xfrm>
            <a:prstGeom prst="rect">
              <a:avLst/>
            </a:prstGeom>
            <a:noFill/>
          </p:spPr>
          <p:txBody>
            <a:bodyPr wrap="square" rtlCol="0">
              <a:spAutoFit/>
            </a:bodyPr>
            <a:lstStyle/>
            <a:p>
              <a:r>
                <a:rPr lang="en-US" dirty="0" smtClean="0">
                  <a:solidFill>
                    <a:schemeClr val="bg1"/>
                  </a:solidFill>
                </a:rPr>
                <a:t>Line in ZEP-520 written at 75keV.</a:t>
              </a:r>
            </a:p>
            <a:p>
              <a:r>
                <a:rPr lang="en-US" dirty="0" smtClean="0">
                  <a:solidFill>
                    <a:schemeClr val="bg1"/>
                  </a:solidFill>
                </a:rPr>
                <a:t>Resist thickness 1.5</a:t>
              </a:r>
              <a:r>
                <a:rPr lang="en-US" dirty="0" smtClean="0">
                  <a:solidFill>
                    <a:schemeClr val="bg1"/>
                  </a:solidFill>
                  <a:sym typeface="Symbol"/>
                </a:rPr>
                <a:t>m, line-width 50nm</a:t>
              </a:r>
              <a:endParaRPr lang="en-US" dirty="0">
                <a:solidFill>
                  <a:schemeClr val="bg1"/>
                </a:solidFill>
              </a:endParaRPr>
            </a:p>
          </p:txBody>
        </p:sp>
      </p:grpSp>
      <p:sp>
        <p:nvSpPr>
          <p:cNvPr id="10" name="TextBox 9"/>
          <p:cNvSpPr txBox="1"/>
          <p:nvPr/>
        </p:nvSpPr>
        <p:spPr>
          <a:xfrm>
            <a:off x="381000" y="3581400"/>
            <a:ext cx="4114800" cy="2031325"/>
          </a:xfrm>
          <a:prstGeom prst="rect">
            <a:avLst/>
          </a:prstGeom>
          <a:noFill/>
        </p:spPr>
        <p:txBody>
          <a:bodyPr wrap="square" rtlCol="0">
            <a:spAutoFit/>
          </a:bodyPr>
          <a:lstStyle/>
          <a:p>
            <a:r>
              <a:rPr lang="en-US" dirty="0" smtClean="0">
                <a:solidFill>
                  <a:srgbClr val="C00000"/>
                </a:solidFill>
              </a:rPr>
              <a:t>Developer:</a:t>
            </a:r>
          </a:p>
          <a:p>
            <a:pPr marL="395288" indent="-163513">
              <a:buFont typeface="Arial" pitchFamily="34" charset="0"/>
              <a:buChar char="•"/>
            </a:pPr>
            <a:r>
              <a:rPr lang="en-US" dirty="0" smtClean="0">
                <a:solidFill>
                  <a:srgbClr val="0033CC"/>
                </a:solidFill>
              </a:rPr>
              <a:t>ZED-N50 (100% n-Amyl Acetate)</a:t>
            </a:r>
          </a:p>
          <a:p>
            <a:pPr marL="395288" indent="-163513">
              <a:buFont typeface="Arial" pitchFamily="34" charset="0"/>
              <a:buChar char="•"/>
            </a:pPr>
            <a:r>
              <a:rPr lang="en-US" dirty="0" err="1" smtClean="0">
                <a:solidFill>
                  <a:srgbClr val="0033CC"/>
                </a:solidFill>
              </a:rPr>
              <a:t>Xylene</a:t>
            </a:r>
            <a:r>
              <a:rPr lang="en-US" dirty="0" smtClean="0">
                <a:solidFill>
                  <a:srgbClr val="0033CC"/>
                </a:solidFill>
              </a:rPr>
              <a:t> (o-,m-,p- mixed)</a:t>
            </a:r>
          </a:p>
          <a:p>
            <a:pPr marL="231775" indent="-231775"/>
            <a:endParaRPr lang="en-US" dirty="0" smtClean="0">
              <a:solidFill>
                <a:srgbClr val="0033CC"/>
              </a:solidFill>
            </a:endParaRPr>
          </a:p>
          <a:p>
            <a:pPr marL="231775" indent="-231775"/>
            <a:r>
              <a:rPr lang="en-US" dirty="0" smtClean="0">
                <a:solidFill>
                  <a:srgbClr val="C00000"/>
                </a:solidFill>
              </a:rPr>
              <a:t>Solvent:</a:t>
            </a:r>
          </a:p>
          <a:p>
            <a:pPr marL="231775"/>
            <a:r>
              <a:rPr lang="en-US" dirty="0" smtClean="0">
                <a:solidFill>
                  <a:srgbClr val="0033CC"/>
                </a:solidFill>
              </a:rPr>
              <a:t>Anisole, for liftoff or diluting the resist for thinner film. </a:t>
            </a:r>
          </a:p>
        </p:txBody>
      </p:sp>
      <p:sp>
        <p:nvSpPr>
          <p:cNvPr id="11" name="Slide Number Placeholder 10"/>
          <p:cNvSpPr>
            <a:spLocks noGrp="1"/>
          </p:cNvSpPr>
          <p:nvPr>
            <p:ph type="sldNum" sz="quarter" idx="12"/>
          </p:nvPr>
        </p:nvSpPr>
        <p:spPr/>
        <p:txBody>
          <a:bodyPr/>
          <a:lstStyle/>
          <a:p>
            <a:fld id="{B6F15528-21DE-4FAA-801E-634DDDAF4B2B}"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srcRect/>
          <a:stretch>
            <a:fillRect/>
          </a:stretch>
        </p:blipFill>
        <p:spPr bwMode="auto">
          <a:xfrm>
            <a:off x="3352800" y="4114800"/>
            <a:ext cx="2819400" cy="2524228"/>
          </a:xfrm>
          <a:prstGeom prst="rect">
            <a:avLst/>
          </a:prstGeom>
          <a:noFill/>
          <a:ln w="9525">
            <a:noFill/>
            <a:miter lim="800000"/>
            <a:headEnd/>
            <a:tailEnd/>
          </a:ln>
          <a:effectLst/>
        </p:spPr>
      </p:pic>
      <p:cxnSp>
        <p:nvCxnSpPr>
          <p:cNvPr id="5" name="Straight Connector 4"/>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773026" y="228600"/>
            <a:ext cx="6075574" cy="523220"/>
          </a:xfrm>
          <a:prstGeom prst="rect">
            <a:avLst/>
          </a:prstGeom>
          <a:noFill/>
          <a:ln>
            <a:noFill/>
          </a:ln>
        </p:spPr>
        <p:txBody>
          <a:bodyPr wrap="none" rtlCol="0">
            <a:spAutoFit/>
          </a:bodyPr>
          <a:lstStyle/>
          <a:p>
            <a:pPr algn="ctr"/>
            <a:r>
              <a:rPr lang="en-US" sz="2800" dirty="0" smtClean="0">
                <a:solidFill>
                  <a:srgbClr val="0033CC"/>
                </a:solidFill>
              </a:rPr>
              <a:t>HSQ: hydrogen silsesquioxane (negative)</a:t>
            </a:r>
          </a:p>
        </p:txBody>
      </p:sp>
      <p:sp>
        <p:nvSpPr>
          <p:cNvPr id="7" name="TextBox 6"/>
          <p:cNvSpPr txBox="1"/>
          <p:nvPr/>
        </p:nvSpPr>
        <p:spPr>
          <a:xfrm>
            <a:off x="381000" y="1067812"/>
            <a:ext cx="8382000" cy="3046988"/>
          </a:xfrm>
          <a:prstGeom prst="rect">
            <a:avLst/>
          </a:prstGeom>
          <a:noFill/>
        </p:spPr>
        <p:txBody>
          <a:bodyPr wrap="square" rtlCol="0">
            <a:spAutoFit/>
          </a:bodyPr>
          <a:lstStyle/>
          <a:p>
            <a:pPr marL="177800" indent="-177800">
              <a:spcAft>
                <a:spcPts val="600"/>
              </a:spcAft>
              <a:buFont typeface="Arial" pitchFamily="34" charset="0"/>
              <a:buChar char="•"/>
            </a:pPr>
            <a:r>
              <a:rPr lang="en-US" dirty="0" smtClean="0">
                <a:solidFill>
                  <a:srgbClr val="0033CC"/>
                </a:solidFill>
              </a:rPr>
              <a:t>Silicon dioxide based inorganic material (not polymer).</a:t>
            </a:r>
          </a:p>
          <a:p>
            <a:pPr marL="177800" indent="-177800">
              <a:spcAft>
                <a:spcPts val="600"/>
              </a:spcAft>
              <a:buFont typeface="Arial" pitchFamily="34" charset="0"/>
              <a:buChar char="•"/>
            </a:pPr>
            <a:r>
              <a:rPr lang="en-US" dirty="0" smtClean="0">
                <a:solidFill>
                  <a:srgbClr val="0033CC"/>
                </a:solidFill>
              </a:rPr>
              <a:t>Sensitivity and contrast similar to that of PMMA (depends on developer strength).</a:t>
            </a:r>
          </a:p>
          <a:p>
            <a:pPr marL="177800" indent="-177800">
              <a:spcAft>
                <a:spcPts val="600"/>
              </a:spcAft>
              <a:buFont typeface="Arial" pitchFamily="34" charset="0"/>
              <a:buChar char="•"/>
            </a:pPr>
            <a:r>
              <a:rPr lang="en-US" dirty="0" smtClean="0">
                <a:solidFill>
                  <a:srgbClr val="0033CC"/>
                </a:solidFill>
              </a:rPr>
              <a:t>Very high resolution and very dense pattern when using &lt;25nm-thick film.</a:t>
            </a:r>
          </a:p>
          <a:p>
            <a:pPr marL="177800" indent="-177800">
              <a:spcAft>
                <a:spcPts val="600"/>
              </a:spcAft>
              <a:buFont typeface="Arial" pitchFamily="34" charset="0"/>
              <a:buChar char="•"/>
            </a:pPr>
            <a:r>
              <a:rPr lang="en-US" dirty="0" smtClean="0">
                <a:solidFill>
                  <a:srgbClr val="0033CC"/>
                </a:solidFill>
              </a:rPr>
              <a:t>Exposed HSQ is in the form of amorphous oxide, good etching mask.</a:t>
            </a:r>
          </a:p>
          <a:p>
            <a:pPr marL="177800" indent="-177800">
              <a:spcAft>
                <a:spcPts val="600"/>
              </a:spcAft>
              <a:buFont typeface="Arial" pitchFamily="34" charset="0"/>
              <a:buChar char="•"/>
            </a:pPr>
            <a:r>
              <a:rPr lang="en-US" dirty="0" smtClean="0">
                <a:solidFill>
                  <a:srgbClr val="0033CC"/>
                </a:solidFill>
              </a:rPr>
              <a:t>Product of Dow Corning under product code Fox12™.</a:t>
            </a:r>
          </a:p>
          <a:p>
            <a:pPr marL="177800" indent="-177800">
              <a:spcAft>
                <a:spcPts val="600"/>
              </a:spcAft>
              <a:buFont typeface="Arial" pitchFamily="34" charset="0"/>
              <a:buChar char="•"/>
            </a:pPr>
            <a:r>
              <a:rPr lang="en-US" dirty="0" smtClean="0">
                <a:solidFill>
                  <a:srgbClr val="C00000"/>
                </a:solidFill>
              </a:rPr>
              <a:t>It is an unusual resist</a:t>
            </a:r>
            <a:r>
              <a:rPr lang="en-US" dirty="0" smtClean="0">
                <a:solidFill>
                  <a:srgbClr val="0033CC"/>
                </a:solidFill>
              </a:rPr>
              <a:t>: development by chemical reaction (un-exposed HSQ reacts with diluted NH</a:t>
            </a:r>
            <a:r>
              <a:rPr lang="en-US" baseline="-25000" dirty="0" smtClean="0">
                <a:solidFill>
                  <a:srgbClr val="0033CC"/>
                </a:solidFill>
              </a:rPr>
              <a:t>4</a:t>
            </a:r>
            <a:r>
              <a:rPr lang="en-US" dirty="0" smtClean="0">
                <a:solidFill>
                  <a:srgbClr val="0033CC"/>
                </a:solidFill>
              </a:rPr>
              <a:t>OH or </a:t>
            </a:r>
            <a:r>
              <a:rPr lang="en-US" dirty="0" err="1" smtClean="0">
                <a:solidFill>
                  <a:srgbClr val="0033CC"/>
                </a:solidFill>
              </a:rPr>
              <a:t>NaOH</a:t>
            </a:r>
            <a:r>
              <a:rPr lang="en-US" dirty="0" smtClean="0">
                <a:solidFill>
                  <a:srgbClr val="0033CC"/>
                </a:solidFill>
              </a:rPr>
              <a:t> developer to produce H</a:t>
            </a:r>
            <a:r>
              <a:rPr lang="en-US" baseline="-25000" dirty="0" smtClean="0">
                <a:solidFill>
                  <a:srgbClr val="0033CC"/>
                </a:solidFill>
              </a:rPr>
              <a:t>2</a:t>
            </a:r>
            <a:r>
              <a:rPr lang="en-US" dirty="0" smtClean="0">
                <a:solidFill>
                  <a:srgbClr val="0033CC"/>
                </a:solidFill>
              </a:rPr>
              <a:t>), not by dissolution; and  development “saturates” (i.e. no more reaction) after a certain time.</a:t>
            </a:r>
          </a:p>
          <a:p>
            <a:pPr marL="177800" indent="-177800">
              <a:spcAft>
                <a:spcPts val="600"/>
              </a:spcAft>
              <a:buFont typeface="Arial" pitchFamily="34" charset="0"/>
              <a:buChar char="•"/>
            </a:pPr>
            <a:r>
              <a:rPr lang="en-US" dirty="0" smtClean="0">
                <a:solidFill>
                  <a:srgbClr val="0033CC"/>
                </a:solidFill>
              </a:rPr>
              <a:t>Salty developer (add </a:t>
            </a:r>
            <a:r>
              <a:rPr lang="en-US" dirty="0" err="1" smtClean="0">
                <a:solidFill>
                  <a:srgbClr val="0033CC"/>
                </a:solidFill>
              </a:rPr>
              <a:t>NaCl</a:t>
            </a:r>
            <a:r>
              <a:rPr lang="en-US" dirty="0" smtClean="0">
                <a:solidFill>
                  <a:srgbClr val="0033CC"/>
                </a:solidFill>
              </a:rPr>
              <a:t> to </a:t>
            </a:r>
            <a:r>
              <a:rPr lang="en-US" dirty="0" err="1" smtClean="0">
                <a:solidFill>
                  <a:srgbClr val="0033CC"/>
                </a:solidFill>
              </a:rPr>
              <a:t>NaOH</a:t>
            </a:r>
            <a:r>
              <a:rPr lang="en-US" dirty="0" smtClean="0">
                <a:solidFill>
                  <a:srgbClr val="0033CC"/>
                </a:solidFill>
              </a:rPr>
              <a:t> solution) increases contrast.</a:t>
            </a:r>
            <a:endParaRPr lang="en-US" dirty="0">
              <a:solidFill>
                <a:srgbClr val="0033CC"/>
              </a:solidFill>
            </a:endParaRPr>
          </a:p>
        </p:txBody>
      </p:sp>
      <p:sp>
        <p:nvSpPr>
          <p:cNvPr id="8" name="Slide Number Placeholder 7"/>
          <p:cNvSpPr>
            <a:spLocks noGrp="1"/>
          </p:cNvSpPr>
          <p:nvPr>
            <p:ph type="sldNum" sz="quarter" idx="12"/>
          </p:nvPr>
        </p:nvSpPr>
        <p:spPr/>
        <p:txBody>
          <a:bodyPr/>
          <a:lstStyle/>
          <a:p>
            <a:fld id="{B6F15528-21DE-4FAA-801E-634DDDAF4B2B}"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a:blip r:embed="rId2"/>
          <a:srcRect/>
          <a:stretch>
            <a:fillRect/>
          </a:stretch>
        </p:blipFill>
        <p:spPr bwMode="auto">
          <a:xfrm>
            <a:off x="4648200" y="1146562"/>
            <a:ext cx="4229307" cy="3120638"/>
          </a:xfrm>
          <a:prstGeom prst="rect">
            <a:avLst/>
          </a:prstGeom>
          <a:noFill/>
          <a:ln w="9525">
            <a:noFill/>
            <a:miter lim="800000"/>
            <a:headEnd/>
            <a:tailEnd/>
          </a:ln>
          <a:effectLst/>
        </p:spPr>
      </p:pic>
      <p:cxnSp>
        <p:nvCxnSpPr>
          <p:cNvPr id="6" name="Straight Connector 5"/>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667000" y="0"/>
            <a:ext cx="3539239" cy="523220"/>
          </a:xfrm>
          <a:prstGeom prst="rect">
            <a:avLst/>
          </a:prstGeom>
          <a:noFill/>
          <a:ln>
            <a:noFill/>
          </a:ln>
        </p:spPr>
        <p:txBody>
          <a:bodyPr wrap="none" rtlCol="0">
            <a:spAutoFit/>
          </a:bodyPr>
          <a:lstStyle/>
          <a:p>
            <a:pPr algn="ctr"/>
            <a:r>
              <a:rPr lang="en-US" sz="2800" dirty="0" smtClean="0">
                <a:solidFill>
                  <a:srgbClr val="0033CC"/>
                </a:solidFill>
              </a:rPr>
              <a:t>Contrast curves of HSQ</a:t>
            </a:r>
          </a:p>
        </p:txBody>
      </p:sp>
      <p:sp>
        <p:nvSpPr>
          <p:cNvPr id="9" name="TextBox 8"/>
          <p:cNvSpPr txBox="1"/>
          <p:nvPr/>
        </p:nvSpPr>
        <p:spPr>
          <a:xfrm>
            <a:off x="5181600" y="533400"/>
            <a:ext cx="3657600" cy="646331"/>
          </a:xfrm>
          <a:prstGeom prst="rect">
            <a:avLst/>
          </a:prstGeom>
          <a:noFill/>
        </p:spPr>
        <p:txBody>
          <a:bodyPr wrap="square" rtlCol="0">
            <a:spAutoFit/>
          </a:bodyPr>
          <a:lstStyle/>
          <a:p>
            <a:r>
              <a:rPr lang="en-US" dirty="0" smtClean="0">
                <a:solidFill>
                  <a:srgbClr val="C00000"/>
                </a:solidFill>
              </a:rPr>
              <a:t>Contrast curves of HSQ at different exposure  energies</a:t>
            </a:r>
            <a:endParaRPr lang="en-US" dirty="0">
              <a:solidFill>
                <a:srgbClr val="C00000"/>
              </a:solidFill>
            </a:endParaRPr>
          </a:p>
        </p:txBody>
      </p:sp>
      <p:pic>
        <p:nvPicPr>
          <p:cNvPr id="11" name="Picture 5"/>
          <p:cNvPicPr>
            <a:picLocks noChangeAspect="1" noChangeArrowheads="1"/>
          </p:cNvPicPr>
          <p:nvPr/>
        </p:nvPicPr>
        <p:blipFill>
          <a:blip r:embed="rId3"/>
          <a:srcRect/>
          <a:stretch>
            <a:fillRect/>
          </a:stretch>
        </p:blipFill>
        <p:spPr bwMode="auto">
          <a:xfrm>
            <a:off x="152400" y="1219200"/>
            <a:ext cx="4265939" cy="3048000"/>
          </a:xfrm>
          <a:prstGeom prst="rect">
            <a:avLst/>
          </a:prstGeom>
          <a:noFill/>
          <a:ln w="9525">
            <a:noFill/>
            <a:miter lim="800000"/>
            <a:headEnd/>
            <a:tailEnd/>
          </a:ln>
          <a:effectLst/>
        </p:spPr>
      </p:pic>
      <p:sp>
        <p:nvSpPr>
          <p:cNvPr id="12" name="TextBox 11"/>
          <p:cNvSpPr txBox="1"/>
          <p:nvPr/>
        </p:nvSpPr>
        <p:spPr>
          <a:xfrm>
            <a:off x="381000" y="609600"/>
            <a:ext cx="3657600" cy="646331"/>
          </a:xfrm>
          <a:prstGeom prst="rect">
            <a:avLst/>
          </a:prstGeom>
          <a:noFill/>
        </p:spPr>
        <p:txBody>
          <a:bodyPr wrap="square" rtlCol="0">
            <a:spAutoFit/>
          </a:bodyPr>
          <a:lstStyle/>
          <a:p>
            <a:r>
              <a:rPr lang="en-US" dirty="0" smtClean="0">
                <a:solidFill>
                  <a:srgbClr val="C00000"/>
                </a:solidFill>
              </a:rPr>
              <a:t>Contrast curves of HSQ at different development temperatures</a:t>
            </a:r>
            <a:endParaRPr lang="en-US" dirty="0">
              <a:solidFill>
                <a:srgbClr val="C00000"/>
              </a:solidFill>
            </a:endParaRPr>
          </a:p>
        </p:txBody>
      </p:sp>
      <p:grpSp>
        <p:nvGrpSpPr>
          <p:cNvPr id="14" name="Group 13"/>
          <p:cNvGrpSpPr>
            <a:grpSpLocks noChangeAspect="1"/>
          </p:cNvGrpSpPr>
          <p:nvPr/>
        </p:nvGrpSpPr>
        <p:grpSpPr>
          <a:xfrm>
            <a:off x="5722874" y="4419600"/>
            <a:ext cx="3040126" cy="2286000"/>
            <a:chOff x="5333213" y="4240601"/>
            <a:chExt cx="3582187" cy="2693599"/>
          </a:xfrm>
        </p:grpSpPr>
        <p:pic>
          <p:nvPicPr>
            <p:cNvPr id="10" name="Picture 4"/>
            <p:cNvPicPr>
              <a:picLocks noChangeAspect="1" noChangeArrowheads="1"/>
            </p:cNvPicPr>
            <p:nvPr/>
          </p:nvPicPr>
          <p:blipFill>
            <a:blip r:embed="rId4" cstate="print"/>
            <a:srcRect/>
            <a:stretch>
              <a:fillRect/>
            </a:stretch>
          </p:blipFill>
          <p:spPr bwMode="auto">
            <a:xfrm>
              <a:off x="5333213" y="4240601"/>
              <a:ext cx="3582187" cy="2693599"/>
            </a:xfrm>
            <a:prstGeom prst="rect">
              <a:avLst/>
            </a:prstGeom>
            <a:noFill/>
            <a:ln w="9525">
              <a:noFill/>
              <a:miter lim="800000"/>
              <a:headEnd/>
              <a:tailEnd/>
            </a:ln>
            <a:effectLst/>
          </p:spPr>
        </p:pic>
        <p:sp>
          <p:nvSpPr>
            <p:cNvPr id="13" name="TextBox 12"/>
            <p:cNvSpPr txBox="1"/>
            <p:nvPr/>
          </p:nvSpPr>
          <p:spPr>
            <a:xfrm>
              <a:off x="5791200" y="4469201"/>
              <a:ext cx="2316660" cy="369332"/>
            </a:xfrm>
            <a:prstGeom prst="rect">
              <a:avLst/>
            </a:prstGeom>
            <a:noFill/>
          </p:spPr>
          <p:txBody>
            <a:bodyPr wrap="none" rtlCol="0">
              <a:spAutoFit/>
            </a:bodyPr>
            <a:lstStyle/>
            <a:p>
              <a:r>
                <a:rPr lang="en-US" dirty="0" smtClean="0">
                  <a:solidFill>
                    <a:srgbClr val="0033CC"/>
                  </a:solidFill>
                </a:rPr>
                <a:t>Sub-10nm lines in HSQ</a:t>
              </a:r>
              <a:endParaRPr lang="en-US" dirty="0">
                <a:solidFill>
                  <a:srgbClr val="0033CC"/>
                </a:solidFill>
              </a:endParaRPr>
            </a:p>
          </p:txBody>
        </p:sp>
      </p:grpSp>
      <p:sp>
        <p:nvSpPr>
          <p:cNvPr id="15" name="TextBox 14"/>
          <p:cNvSpPr txBox="1"/>
          <p:nvPr/>
        </p:nvSpPr>
        <p:spPr>
          <a:xfrm>
            <a:off x="304800" y="4495800"/>
            <a:ext cx="5181600" cy="1908215"/>
          </a:xfrm>
          <a:prstGeom prst="rect">
            <a:avLst/>
          </a:prstGeom>
          <a:noFill/>
        </p:spPr>
        <p:txBody>
          <a:bodyPr wrap="square" rtlCol="0">
            <a:spAutoFit/>
          </a:bodyPr>
          <a:lstStyle/>
          <a:p>
            <a:pPr>
              <a:spcAft>
                <a:spcPts val="600"/>
              </a:spcAft>
            </a:pPr>
            <a:r>
              <a:rPr lang="en-US" dirty="0" smtClean="0">
                <a:solidFill>
                  <a:srgbClr val="C00000"/>
                </a:solidFill>
              </a:rPr>
              <a:t>HSQ is not stable.</a:t>
            </a:r>
            <a:r>
              <a:rPr lang="en-US" dirty="0" smtClean="0">
                <a:solidFill>
                  <a:srgbClr val="0033CC"/>
                </a:solidFill>
              </a:rPr>
              <a:t> So spin-coating, baking, writing and development must be done quickly.</a:t>
            </a:r>
          </a:p>
          <a:p>
            <a:pPr>
              <a:spcAft>
                <a:spcPts val="600"/>
              </a:spcAft>
            </a:pPr>
            <a:r>
              <a:rPr lang="en-US" dirty="0" smtClean="0">
                <a:solidFill>
                  <a:srgbClr val="0033CC"/>
                </a:solidFill>
              </a:rPr>
              <a:t>E.g. 1 hour delay for development can increase feature size by 60%.</a:t>
            </a:r>
          </a:p>
          <a:p>
            <a:pPr>
              <a:spcAft>
                <a:spcPts val="600"/>
              </a:spcAft>
            </a:pPr>
            <a:r>
              <a:rPr lang="en-US" dirty="0" smtClean="0">
                <a:solidFill>
                  <a:srgbClr val="0033CC"/>
                </a:solidFill>
              </a:rPr>
              <a:t>It is worse for delay between sample preparation and e-beam writing, going &gt;100% increase in feature size.</a:t>
            </a:r>
            <a:endParaRPr lang="en-US" dirty="0">
              <a:solidFill>
                <a:srgbClr val="0033CC"/>
              </a:solidFill>
            </a:endParaRPr>
          </a:p>
        </p:txBody>
      </p:sp>
      <p:sp>
        <p:nvSpPr>
          <p:cNvPr id="16" name="TextBox 15"/>
          <p:cNvSpPr txBox="1"/>
          <p:nvPr/>
        </p:nvSpPr>
        <p:spPr>
          <a:xfrm>
            <a:off x="85677" y="6535579"/>
            <a:ext cx="5553123" cy="246221"/>
          </a:xfrm>
          <a:prstGeom prst="rect">
            <a:avLst/>
          </a:prstGeom>
          <a:noFill/>
        </p:spPr>
        <p:txBody>
          <a:bodyPr wrap="none" rtlCol="0">
            <a:spAutoFit/>
          </a:bodyPr>
          <a:lstStyle/>
          <a:p>
            <a:r>
              <a:rPr lang="en-US" sz="1000" dirty="0" smtClean="0"/>
              <a:t>Clark, “Time-dependent exposure dose of hydrogen silsesquioxane…”, JVST B, 24(6), 3073-3076 (2006).</a:t>
            </a:r>
            <a:endParaRPr lang="en-US" sz="1000" dirty="0"/>
          </a:p>
        </p:txBody>
      </p:sp>
      <p:sp>
        <p:nvSpPr>
          <p:cNvPr id="17" name="Slide Number Placeholder 16"/>
          <p:cNvSpPr>
            <a:spLocks noGrp="1"/>
          </p:cNvSpPr>
          <p:nvPr>
            <p:ph type="sldNum" sz="quarter" idx="12"/>
          </p:nvPr>
        </p:nvSpPr>
        <p:spPr/>
        <p:txBody>
          <a:bodyPr/>
          <a:lstStyle/>
          <a:p>
            <a:fld id="{B6F15528-21DE-4FAA-801E-634DDDAF4B2B}" type="slidenum">
              <a:rPr lang="en-US" smtClean="0"/>
              <a:pPr/>
              <a:t>39</a:t>
            </a:fld>
            <a:endParaRPr lang="en-US"/>
          </a:p>
        </p:txBody>
      </p:sp>
      <p:sp>
        <p:nvSpPr>
          <p:cNvPr id="18" name="TextBox 17"/>
          <p:cNvSpPr txBox="1"/>
          <p:nvPr/>
        </p:nvSpPr>
        <p:spPr>
          <a:xfrm>
            <a:off x="838201" y="1524000"/>
            <a:ext cx="990599" cy="830997"/>
          </a:xfrm>
          <a:prstGeom prst="rect">
            <a:avLst/>
          </a:prstGeom>
          <a:noFill/>
        </p:spPr>
        <p:txBody>
          <a:bodyPr wrap="square" rtlCol="0">
            <a:spAutoFit/>
          </a:bodyPr>
          <a:lstStyle/>
          <a:p>
            <a:r>
              <a:rPr lang="en-US" sz="1600" dirty="0" smtClean="0">
                <a:solidFill>
                  <a:srgbClr val="7030A0"/>
                </a:solidFill>
              </a:rPr>
              <a:t>High T </a:t>
            </a:r>
            <a:r>
              <a:rPr lang="en-US" sz="1600" dirty="0" smtClean="0">
                <a:solidFill>
                  <a:srgbClr val="7030A0"/>
                </a:solidFill>
                <a:sym typeface="Symbol"/>
              </a:rPr>
              <a:t></a:t>
            </a:r>
            <a:r>
              <a:rPr lang="en-US" sz="1600" dirty="0" smtClean="0">
                <a:solidFill>
                  <a:srgbClr val="7030A0"/>
                </a:solidFill>
              </a:rPr>
              <a:t> higher contrast</a:t>
            </a:r>
            <a:endParaRPr lang="en-US" sz="16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down)">
                                      <p:cBhvr>
                                        <p:cTn id="7" dur="500"/>
                                        <p:tgtEl>
                                          <p:spTgt spid="15">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wipe(down)">
                                      <p:cBhvr>
                                        <p:cTn id="10" dur="500"/>
                                        <p:tgtEl>
                                          <p:spTgt spid="15">
                                            <p:txEl>
                                              <p:pRg st="1" end="1"/>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xEl>
                                              <p:pRg st="2" end="2"/>
                                            </p:txEl>
                                          </p:spTgt>
                                        </p:tgtEl>
                                        <p:attrNameLst>
                                          <p:attrName>style.visibility</p:attrName>
                                        </p:attrNameLst>
                                      </p:cBhvr>
                                      <p:to>
                                        <p:strVal val="visible"/>
                                      </p:to>
                                    </p:set>
                                    <p:animEffect transition="in" filter="wipe(down)">
                                      <p:cBhvr>
                                        <p:cTn id="13" dur="500"/>
                                        <p:tgtEl>
                                          <p:spTgt spid="1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allAtOnce"/>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srcRect/>
          <a:stretch>
            <a:fillRect/>
          </a:stretch>
        </p:blipFill>
        <p:spPr bwMode="auto">
          <a:xfrm>
            <a:off x="76200" y="121261"/>
            <a:ext cx="8991600" cy="6736739"/>
          </a:xfrm>
          <a:prstGeom prst="rect">
            <a:avLst/>
          </a:prstGeom>
          <a:noFill/>
          <a:ln w="9525">
            <a:noFill/>
            <a:miter lim="800000"/>
            <a:headEnd/>
            <a:tailEnd/>
          </a:ln>
          <a:effectLst/>
        </p:spPr>
      </p:pic>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209800" y="76200"/>
            <a:ext cx="4724400" cy="523220"/>
          </a:xfrm>
          <a:prstGeom prst="rect">
            <a:avLst/>
          </a:prstGeom>
          <a:solidFill>
            <a:schemeClr val="bg1"/>
          </a:solidFill>
        </p:spPr>
        <p:txBody>
          <a:bodyPr wrap="square" rtlCol="0">
            <a:spAutoFit/>
          </a:bodyPr>
          <a:lstStyle/>
          <a:p>
            <a:pPr algn="ctr"/>
            <a:r>
              <a:rPr lang="en-US" sz="2800" dirty="0" smtClean="0">
                <a:solidFill>
                  <a:srgbClr val="0033CC"/>
                </a:solidFill>
              </a:rPr>
              <a:t>Interaction volume</a:t>
            </a:r>
            <a:endParaRPr lang="en-US" sz="2800"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4</a:t>
            </a:fld>
            <a:endParaRPr lang="en-US"/>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7" name="Picture 5"/>
          <p:cNvPicPr>
            <a:picLocks noChangeAspect="1" noChangeArrowheads="1"/>
          </p:cNvPicPr>
          <p:nvPr/>
        </p:nvPicPr>
        <p:blipFill>
          <a:blip r:embed="rId2" cstate="print"/>
          <a:srcRect/>
          <a:stretch>
            <a:fillRect/>
          </a:stretch>
        </p:blipFill>
        <p:spPr bwMode="auto">
          <a:xfrm>
            <a:off x="304800" y="3581400"/>
            <a:ext cx="4052013" cy="3200400"/>
          </a:xfrm>
          <a:prstGeom prst="rect">
            <a:avLst/>
          </a:prstGeom>
          <a:noFill/>
          <a:ln w="9525">
            <a:noFill/>
            <a:miter lim="800000"/>
            <a:headEnd/>
            <a:tailEnd/>
          </a:ln>
          <a:effectLst/>
        </p:spPr>
      </p:pic>
      <p:cxnSp>
        <p:nvCxnSpPr>
          <p:cNvPr id="10" name="Straight Connector 9"/>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1295400" y="152400"/>
            <a:ext cx="6574236" cy="523220"/>
          </a:xfrm>
          <a:prstGeom prst="rect">
            <a:avLst/>
          </a:prstGeom>
          <a:noFill/>
          <a:ln>
            <a:noFill/>
          </a:ln>
        </p:spPr>
        <p:txBody>
          <a:bodyPr wrap="none" rtlCol="0">
            <a:spAutoFit/>
          </a:bodyPr>
          <a:lstStyle/>
          <a:p>
            <a:pPr algn="ctr"/>
            <a:r>
              <a:rPr lang="en-US" sz="2800" dirty="0" smtClean="0">
                <a:solidFill>
                  <a:srgbClr val="0033CC"/>
                </a:solidFill>
              </a:rPr>
              <a:t>SU-8 (</a:t>
            </a:r>
            <a:r>
              <a:rPr lang="en-US" sz="2800" dirty="0" smtClean="0">
                <a:solidFill>
                  <a:srgbClr val="C00000"/>
                </a:solidFill>
              </a:rPr>
              <a:t>very high sensitivity</a:t>
            </a:r>
            <a:r>
              <a:rPr lang="en-US" sz="2800" dirty="0" smtClean="0">
                <a:solidFill>
                  <a:srgbClr val="0033CC"/>
                </a:solidFill>
              </a:rPr>
              <a:t>, but low contrast)</a:t>
            </a:r>
          </a:p>
        </p:txBody>
      </p:sp>
      <p:sp>
        <p:nvSpPr>
          <p:cNvPr id="12" name="TextBox 11"/>
          <p:cNvSpPr txBox="1"/>
          <p:nvPr/>
        </p:nvSpPr>
        <p:spPr>
          <a:xfrm>
            <a:off x="162454" y="762000"/>
            <a:ext cx="5857346" cy="2769989"/>
          </a:xfrm>
          <a:prstGeom prst="rect">
            <a:avLst/>
          </a:prstGeom>
          <a:noFill/>
        </p:spPr>
        <p:txBody>
          <a:bodyPr wrap="square" rtlCol="0">
            <a:spAutoFit/>
          </a:bodyPr>
          <a:lstStyle/>
          <a:p>
            <a:pPr marL="177800" indent="-177800">
              <a:spcAft>
                <a:spcPts val="600"/>
              </a:spcAft>
              <a:buFont typeface="Arial" pitchFamily="34" charset="0"/>
              <a:buChar char="•"/>
            </a:pPr>
            <a:r>
              <a:rPr lang="en-US" dirty="0" smtClean="0">
                <a:solidFill>
                  <a:srgbClr val="0033CC"/>
                </a:solidFill>
              </a:rPr>
              <a:t>Chemically amplified negative tone resist</a:t>
            </a:r>
          </a:p>
          <a:p>
            <a:pPr marL="177800" indent="-177800">
              <a:spcAft>
                <a:spcPts val="600"/>
              </a:spcAft>
              <a:buFont typeface="Arial" pitchFamily="34" charset="0"/>
              <a:buChar char="•"/>
            </a:pPr>
            <a:r>
              <a:rPr lang="en-US" dirty="0" smtClean="0">
                <a:solidFill>
                  <a:srgbClr val="0033CC"/>
                </a:solidFill>
              </a:rPr>
              <a:t>Epoxy-based, mostly used as photo-resist</a:t>
            </a:r>
          </a:p>
          <a:p>
            <a:pPr marL="177800" indent="-177800">
              <a:spcAft>
                <a:spcPts val="600"/>
              </a:spcAft>
              <a:buFont typeface="Arial" pitchFamily="34" charset="0"/>
              <a:buChar char="•"/>
            </a:pPr>
            <a:r>
              <a:rPr lang="en-US" dirty="0" smtClean="0">
                <a:solidFill>
                  <a:srgbClr val="0033CC"/>
                </a:solidFill>
              </a:rPr>
              <a:t>Extremely high sensitivity – over 100x that of PMMA</a:t>
            </a:r>
          </a:p>
          <a:p>
            <a:pPr marL="177800" indent="-177800">
              <a:spcAft>
                <a:spcPts val="600"/>
              </a:spcAft>
              <a:buFont typeface="Arial" pitchFamily="34" charset="0"/>
              <a:buChar char="•"/>
            </a:pPr>
            <a:r>
              <a:rPr lang="en-US" dirty="0" smtClean="0">
                <a:solidFill>
                  <a:srgbClr val="0033CC"/>
                </a:solidFill>
              </a:rPr>
              <a:t>Low contrast (0.9), unsuitable for dense patterning</a:t>
            </a:r>
          </a:p>
          <a:p>
            <a:pPr marL="177800" indent="-177800">
              <a:spcAft>
                <a:spcPts val="600"/>
              </a:spcAft>
              <a:buFont typeface="Arial" pitchFamily="34" charset="0"/>
              <a:buChar char="•"/>
            </a:pPr>
            <a:r>
              <a:rPr lang="en-US" dirty="0" smtClean="0">
                <a:solidFill>
                  <a:srgbClr val="0033CC"/>
                </a:solidFill>
              </a:rPr>
              <a:t>High resolution possible for </a:t>
            </a:r>
            <a:r>
              <a:rPr lang="en-US" i="1" dirty="0" smtClean="0">
                <a:solidFill>
                  <a:srgbClr val="0033CC"/>
                </a:solidFill>
              </a:rPr>
              <a:t>sparse</a:t>
            </a:r>
            <a:r>
              <a:rPr lang="en-US" dirty="0" smtClean="0">
                <a:solidFill>
                  <a:srgbClr val="0033CC"/>
                </a:solidFill>
              </a:rPr>
              <a:t> patterns at high kV</a:t>
            </a:r>
          </a:p>
          <a:p>
            <a:pPr marL="177800" indent="-177800">
              <a:spcAft>
                <a:spcPts val="600"/>
              </a:spcAft>
              <a:buFont typeface="Arial" pitchFamily="34" charset="0"/>
              <a:buChar char="•"/>
            </a:pPr>
            <a:r>
              <a:rPr lang="en-US" dirty="0" smtClean="0">
                <a:solidFill>
                  <a:srgbClr val="0033CC"/>
                </a:solidFill>
              </a:rPr>
              <a:t>Rough edges and “residues” due to random exposure from back scattering electrons and random photo-acid diffusion.</a:t>
            </a:r>
          </a:p>
          <a:p>
            <a:pPr marL="177800" indent="-177800">
              <a:spcAft>
                <a:spcPts val="600"/>
              </a:spcAft>
              <a:buFont typeface="Arial" pitchFamily="34" charset="0"/>
              <a:buChar char="•"/>
            </a:pPr>
            <a:r>
              <a:rPr lang="en-US" dirty="0" smtClean="0">
                <a:solidFill>
                  <a:srgbClr val="0033CC"/>
                </a:solidFill>
              </a:rPr>
              <a:t>Ideal for low resolution writing over large  area (fast).</a:t>
            </a:r>
            <a:endParaRPr lang="en-US" dirty="0">
              <a:solidFill>
                <a:srgbClr val="0033CC"/>
              </a:solidFill>
            </a:endParaRPr>
          </a:p>
        </p:txBody>
      </p:sp>
      <p:pic>
        <p:nvPicPr>
          <p:cNvPr id="44041" name="Picture 9"/>
          <p:cNvPicPr>
            <a:picLocks noChangeAspect="1" noChangeArrowheads="1"/>
          </p:cNvPicPr>
          <p:nvPr/>
        </p:nvPicPr>
        <p:blipFill>
          <a:blip r:embed="rId3">
            <a:lum bright="10000" contrast="-10000"/>
          </a:blip>
          <a:srcRect/>
          <a:stretch>
            <a:fillRect/>
          </a:stretch>
        </p:blipFill>
        <p:spPr bwMode="auto">
          <a:xfrm>
            <a:off x="6019800" y="1066800"/>
            <a:ext cx="2871148" cy="2152230"/>
          </a:xfrm>
          <a:prstGeom prst="rect">
            <a:avLst/>
          </a:prstGeom>
          <a:noFill/>
          <a:ln w="9525">
            <a:noFill/>
            <a:miter lim="800000"/>
            <a:headEnd/>
            <a:tailEnd/>
          </a:ln>
          <a:effectLst/>
        </p:spPr>
      </p:pic>
      <p:pic>
        <p:nvPicPr>
          <p:cNvPr id="44042" name="Picture 10"/>
          <p:cNvPicPr>
            <a:picLocks noChangeAspect="1" noChangeArrowheads="1"/>
          </p:cNvPicPr>
          <p:nvPr/>
        </p:nvPicPr>
        <p:blipFill>
          <a:blip r:embed="rId4"/>
          <a:srcRect/>
          <a:stretch>
            <a:fillRect/>
          </a:stretch>
        </p:blipFill>
        <p:spPr bwMode="auto">
          <a:xfrm>
            <a:off x="4648200" y="3505200"/>
            <a:ext cx="4334559" cy="2514600"/>
          </a:xfrm>
          <a:prstGeom prst="rect">
            <a:avLst/>
          </a:prstGeom>
          <a:noFill/>
          <a:ln w="9525">
            <a:noFill/>
            <a:miter lim="800000"/>
            <a:headEnd/>
            <a:tailEnd/>
          </a:ln>
          <a:effectLst/>
        </p:spPr>
      </p:pic>
      <p:sp>
        <p:nvSpPr>
          <p:cNvPr id="16" name="TextBox 15"/>
          <p:cNvSpPr txBox="1"/>
          <p:nvPr/>
        </p:nvSpPr>
        <p:spPr>
          <a:xfrm>
            <a:off x="6096000" y="1219200"/>
            <a:ext cx="762325" cy="369332"/>
          </a:xfrm>
          <a:prstGeom prst="rect">
            <a:avLst/>
          </a:prstGeom>
          <a:noFill/>
        </p:spPr>
        <p:txBody>
          <a:bodyPr wrap="none" rtlCol="0">
            <a:spAutoFit/>
          </a:bodyPr>
          <a:lstStyle/>
          <a:p>
            <a:r>
              <a:rPr lang="en-US" dirty="0" smtClean="0">
                <a:solidFill>
                  <a:schemeClr val="bg1"/>
                </a:solidFill>
              </a:rPr>
              <a:t>10keV</a:t>
            </a:r>
            <a:endParaRPr lang="en-US" dirty="0">
              <a:solidFill>
                <a:schemeClr val="bg1"/>
              </a:solidFill>
            </a:endParaRPr>
          </a:p>
        </p:txBody>
      </p:sp>
      <p:sp>
        <p:nvSpPr>
          <p:cNvPr id="17" name="TextBox 16"/>
          <p:cNvSpPr txBox="1"/>
          <p:nvPr/>
        </p:nvSpPr>
        <p:spPr>
          <a:xfrm>
            <a:off x="3200400" y="3669268"/>
            <a:ext cx="762325" cy="369332"/>
          </a:xfrm>
          <a:prstGeom prst="rect">
            <a:avLst/>
          </a:prstGeom>
          <a:noFill/>
        </p:spPr>
        <p:txBody>
          <a:bodyPr wrap="none" rtlCol="0">
            <a:spAutoFit/>
          </a:bodyPr>
          <a:lstStyle/>
          <a:p>
            <a:r>
              <a:rPr lang="en-US" dirty="0" smtClean="0">
                <a:solidFill>
                  <a:schemeClr val="bg1"/>
                </a:solidFill>
              </a:rPr>
              <a:t>50keV</a:t>
            </a:r>
            <a:endParaRPr lang="en-US" dirty="0">
              <a:solidFill>
                <a:schemeClr val="bg1"/>
              </a:solidFill>
            </a:endParaRPr>
          </a:p>
        </p:txBody>
      </p:sp>
      <p:sp>
        <p:nvSpPr>
          <p:cNvPr id="18" name="TextBox 17"/>
          <p:cNvSpPr txBox="1"/>
          <p:nvPr/>
        </p:nvSpPr>
        <p:spPr>
          <a:xfrm>
            <a:off x="4953000" y="3657600"/>
            <a:ext cx="879343" cy="369332"/>
          </a:xfrm>
          <a:prstGeom prst="rect">
            <a:avLst/>
          </a:prstGeom>
          <a:noFill/>
        </p:spPr>
        <p:txBody>
          <a:bodyPr wrap="none" rtlCol="0">
            <a:spAutoFit/>
          </a:bodyPr>
          <a:lstStyle/>
          <a:p>
            <a:r>
              <a:rPr lang="en-US" dirty="0" smtClean="0">
                <a:solidFill>
                  <a:schemeClr val="bg1"/>
                </a:solidFill>
              </a:rPr>
              <a:t>100keV</a:t>
            </a:r>
            <a:endParaRPr lang="en-US" dirty="0">
              <a:solidFill>
                <a:schemeClr val="bg1"/>
              </a:solidFill>
            </a:endParaRPr>
          </a:p>
        </p:txBody>
      </p:sp>
      <p:sp>
        <p:nvSpPr>
          <p:cNvPr id="19" name="TextBox 18"/>
          <p:cNvSpPr txBox="1"/>
          <p:nvPr/>
        </p:nvSpPr>
        <p:spPr>
          <a:xfrm>
            <a:off x="4495800" y="6096000"/>
            <a:ext cx="4528676" cy="369332"/>
          </a:xfrm>
          <a:prstGeom prst="rect">
            <a:avLst/>
          </a:prstGeom>
          <a:noFill/>
        </p:spPr>
        <p:txBody>
          <a:bodyPr wrap="none" rtlCol="0">
            <a:spAutoFit/>
          </a:bodyPr>
          <a:lstStyle/>
          <a:p>
            <a:r>
              <a:rPr lang="en-US" dirty="0" smtClean="0">
                <a:solidFill>
                  <a:srgbClr val="0033CC"/>
                </a:solidFill>
              </a:rPr>
              <a:t>24nm line at pitch 300nm in 100nm thick SU-8</a:t>
            </a:r>
          </a:p>
        </p:txBody>
      </p:sp>
      <p:sp>
        <p:nvSpPr>
          <p:cNvPr id="13" name="Rectangle 12"/>
          <p:cNvSpPr/>
          <p:nvPr/>
        </p:nvSpPr>
        <p:spPr>
          <a:xfrm>
            <a:off x="5334000" y="6457890"/>
            <a:ext cx="3657600" cy="400110"/>
          </a:xfrm>
          <a:prstGeom prst="rect">
            <a:avLst/>
          </a:prstGeom>
        </p:spPr>
        <p:txBody>
          <a:bodyPr wrap="square">
            <a:spAutoFit/>
          </a:bodyPr>
          <a:lstStyle/>
          <a:p>
            <a:r>
              <a:rPr lang="en-US" sz="1000" dirty="0" err="1" smtClean="0"/>
              <a:t>Kristensen</a:t>
            </a:r>
            <a:r>
              <a:rPr lang="en-US" sz="1000" dirty="0" smtClean="0"/>
              <a:t> A, “High resolution 100 kV electron beam lithography in SU-8”, Microelectronic Engineering, 83, 1609-1612(2006)</a:t>
            </a:r>
            <a:endParaRPr lang="en-US" sz="1000" dirty="0"/>
          </a:p>
        </p:txBody>
      </p:sp>
      <p:sp>
        <p:nvSpPr>
          <p:cNvPr id="14" name="Slide Number Placeholder 13"/>
          <p:cNvSpPr>
            <a:spLocks noGrp="1"/>
          </p:cNvSpPr>
          <p:nvPr>
            <p:ph type="sldNum" sz="quarter" idx="12"/>
          </p:nvPr>
        </p:nvSpPr>
        <p:spPr/>
        <p:txBody>
          <a:bodyPr/>
          <a:lstStyle/>
          <a:p>
            <a:fld id="{B6F15528-21DE-4FAA-801E-634DDDAF4B2B}" type="slidenum">
              <a:rPr lang="en-US" smtClean="0"/>
              <a:pPr/>
              <a:t>40</a:t>
            </a:fld>
            <a:endParaRPr 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4038600"/>
            <a:ext cx="7467600" cy="1985159"/>
          </a:xfrm>
          <a:prstGeom prst="rect">
            <a:avLst/>
          </a:prstGeom>
          <a:solidFill>
            <a:schemeClr val="bg1"/>
          </a:solid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Like all chemically amplified resist, post exposure baking temperature and time is very critical.</a:t>
            </a:r>
          </a:p>
          <a:p>
            <a:pPr marL="176213" indent="-176213">
              <a:spcAft>
                <a:spcPts val="600"/>
              </a:spcAft>
              <a:buFont typeface="Arial" pitchFamily="34" charset="0"/>
              <a:buChar char="•"/>
            </a:pPr>
            <a:r>
              <a:rPr lang="en-US" dirty="0" smtClean="0">
                <a:solidFill>
                  <a:srgbClr val="0033CC"/>
                </a:solidFill>
              </a:rPr>
              <a:t>Typically 90</a:t>
            </a:r>
            <a:r>
              <a:rPr lang="en-US" baseline="30000" dirty="0" smtClean="0">
                <a:solidFill>
                  <a:srgbClr val="0033CC"/>
                </a:solidFill>
              </a:rPr>
              <a:t>o</a:t>
            </a:r>
            <a:r>
              <a:rPr lang="en-US" dirty="0" smtClean="0">
                <a:solidFill>
                  <a:srgbClr val="0033CC"/>
                </a:solidFill>
              </a:rPr>
              <a:t>C for 2-3min on hotplate.</a:t>
            </a:r>
          </a:p>
          <a:p>
            <a:pPr marL="176213" indent="-176213">
              <a:spcAft>
                <a:spcPts val="600"/>
              </a:spcAft>
              <a:buFont typeface="Arial" pitchFamily="34" charset="0"/>
              <a:buChar char="•"/>
            </a:pPr>
            <a:r>
              <a:rPr lang="en-US" dirty="0" smtClean="0">
                <a:solidFill>
                  <a:srgbClr val="0033CC"/>
                </a:solidFill>
              </a:rPr>
              <a:t>Spin-coating, bake, exposure, post-bake and development need to be done quickly without much delay.</a:t>
            </a:r>
          </a:p>
          <a:p>
            <a:pPr marL="176213" indent="-176213">
              <a:spcAft>
                <a:spcPts val="600"/>
              </a:spcAft>
              <a:buFont typeface="Arial" pitchFamily="34" charset="0"/>
              <a:buChar char="•"/>
            </a:pPr>
            <a:r>
              <a:rPr lang="en-US" dirty="0" smtClean="0">
                <a:solidFill>
                  <a:srgbClr val="0033CC"/>
                </a:solidFill>
              </a:rPr>
              <a:t>Don’t let SU-8 exposed to room light for long (will be exposed by UV light).</a:t>
            </a:r>
            <a:endParaRPr lang="en-US" dirty="0">
              <a:solidFill>
                <a:srgbClr val="0033C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41</a:t>
            </a:fld>
            <a:endParaRPr lang="en-US"/>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057400" y="152400"/>
            <a:ext cx="5360955" cy="523220"/>
          </a:xfrm>
          <a:prstGeom prst="rect">
            <a:avLst/>
          </a:prstGeom>
          <a:noFill/>
        </p:spPr>
        <p:txBody>
          <a:bodyPr wrap="none" rtlCol="0">
            <a:spAutoFit/>
          </a:bodyPr>
          <a:lstStyle/>
          <a:p>
            <a:r>
              <a:rPr lang="en-US" sz="2800" dirty="0" smtClean="0">
                <a:solidFill>
                  <a:srgbClr val="0033CC"/>
                </a:solidFill>
              </a:rPr>
              <a:t>SU-8 resist formulation and process</a:t>
            </a:r>
            <a:endParaRPr lang="en-US" sz="2800" dirty="0">
              <a:solidFill>
                <a:srgbClr val="0033CC"/>
              </a:solidFill>
            </a:endParaRPr>
          </a:p>
        </p:txBody>
      </p:sp>
      <p:pic>
        <p:nvPicPr>
          <p:cNvPr id="87042" name="Picture 2"/>
          <p:cNvPicPr>
            <a:picLocks noChangeAspect="1" noChangeArrowheads="1"/>
          </p:cNvPicPr>
          <p:nvPr/>
        </p:nvPicPr>
        <p:blipFill>
          <a:blip r:embed="rId2"/>
          <a:srcRect/>
          <a:stretch>
            <a:fillRect/>
          </a:stretch>
        </p:blipFill>
        <p:spPr bwMode="auto">
          <a:xfrm>
            <a:off x="1066800" y="1143000"/>
            <a:ext cx="6818313" cy="2590800"/>
          </a:xfrm>
          <a:prstGeom prst="rect">
            <a:avLst/>
          </a:prstGeom>
          <a:noFill/>
          <a:ln w="9525">
            <a:noFill/>
            <a:miter lim="800000"/>
            <a:headEnd/>
            <a:tailEnd/>
          </a:ln>
        </p:spPr>
      </p:pic>
      <p:sp>
        <p:nvSpPr>
          <p:cNvPr id="8" name="TextBox 7"/>
          <p:cNvSpPr txBox="1"/>
          <p:nvPr/>
        </p:nvSpPr>
        <p:spPr>
          <a:xfrm>
            <a:off x="4953000" y="2581870"/>
            <a:ext cx="3605987" cy="923330"/>
          </a:xfrm>
          <a:prstGeom prst="rect">
            <a:avLst/>
          </a:prstGeom>
          <a:noFill/>
        </p:spPr>
        <p:txBody>
          <a:bodyPr wrap="none" rtlCol="0">
            <a:spAutoFit/>
          </a:bodyPr>
          <a:lstStyle/>
          <a:p>
            <a:r>
              <a:rPr lang="en-US" dirty="0" smtClean="0">
                <a:solidFill>
                  <a:srgbClr val="C00000"/>
                </a:solidFill>
              </a:rPr>
              <a:t>Glass transition temperature of SU-8</a:t>
            </a:r>
          </a:p>
          <a:p>
            <a:r>
              <a:rPr lang="en-US" dirty="0" smtClean="0">
                <a:solidFill>
                  <a:srgbClr val="0033CC"/>
                </a:solidFill>
              </a:rPr>
              <a:t>Un-cross-linked: 50</a:t>
            </a:r>
            <a:r>
              <a:rPr lang="en-US" baseline="30000" dirty="0" smtClean="0">
                <a:solidFill>
                  <a:srgbClr val="0033CC"/>
                </a:solidFill>
              </a:rPr>
              <a:t>o</a:t>
            </a:r>
            <a:r>
              <a:rPr lang="en-US" dirty="0" smtClean="0">
                <a:solidFill>
                  <a:srgbClr val="0033CC"/>
                </a:solidFill>
              </a:rPr>
              <a:t>C.</a:t>
            </a:r>
          </a:p>
          <a:p>
            <a:r>
              <a:rPr lang="en-US" dirty="0" smtClean="0">
                <a:solidFill>
                  <a:srgbClr val="0033CC"/>
                </a:solidFill>
              </a:rPr>
              <a:t>Fully cross-linked: 230</a:t>
            </a:r>
            <a:r>
              <a:rPr lang="en-US" baseline="30000" dirty="0" smtClean="0">
                <a:solidFill>
                  <a:srgbClr val="0033CC"/>
                </a:solidFill>
              </a:rPr>
              <a:t>o</a:t>
            </a:r>
            <a:r>
              <a:rPr lang="en-US" dirty="0" smtClean="0">
                <a:solidFill>
                  <a:srgbClr val="0033CC"/>
                </a:solidFill>
              </a:rPr>
              <a:t>C</a:t>
            </a:r>
            <a:endParaRPr lang="en-US" dirty="0">
              <a:solidFill>
                <a:srgbClr val="0033CC"/>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srcRect/>
          <a:stretch>
            <a:fillRect/>
          </a:stretch>
        </p:blipFill>
        <p:spPr bwMode="auto">
          <a:xfrm>
            <a:off x="1143000" y="1143001"/>
            <a:ext cx="6224636" cy="2209800"/>
          </a:xfrm>
          <a:prstGeom prst="rect">
            <a:avLst/>
          </a:prstGeom>
          <a:noFill/>
          <a:ln w="9525">
            <a:noFill/>
            <a:miter lim="800000"/>
            <a:headEnd/>
            <a:tailEnd/>
          </a:ln>
          <a:effectLst/>
        </p:spPr>
      </p:pic>
      <p:pic>
        <p:nvPicPr>
          <p:cNvPr id="47108" name="Picture 4"/>
          <p:cNvPicPr>
            <a:picLocks noChangeAspect="1" noChangeArrowheads="1"/>
          </p:cNvPicPr>
          <p:nvPr/>
        </p:nvPicPr>
        <p:blipFill>
          <a:blip r:embed="rId3"/>
          <a:srcRect/>
          <a:stretch>
            <a:fillRect/>
          </a:stretch>
        </p:blipFill>
        <p:spPr bwMode="auto">
          <a:xfrm>
            <a:off x="838200" y="4495800"/>
            <a:ext cx="7178932" cy="1913010"/>
          </a:xfrm>
          <a:prstGeom prst="rect">
            <a:avLst/>
          </a:prstGeom>
          <a:noFill/>
          <a:ln w="9525">
            <a:noFill/>
            <a:miter lim="800000"/>
            <a:headEnd/>
            <a:tailEnd/>
          </a:ln>
          <a:effectLst/>
        </p:spPr>
      </p:pic>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2667000" y="76200"/>
            <a:ext cx="3954929" cy="523220"/>
          </a:xfrm>
          <a:prstGeom prst="rect">
            <a:avLst/>
          </a:prstGeom>
          <a:noFill/>
        </p:spPr>
        <p:txBody>
          <a:bodyPr wrap="none" rtlCol="0">
            <a:spAutoFit/>
          </a:bodyPr>
          <a:lstStyle/>
          <a:p>
            <a:r>
              <a:rPr lang="en-US" sz="2800" dirty="0" smtClean="0">
                <a:solidFill>
                  <a:srgbClr val="0033CC"/>
                </a:solidFill>
              </a:rPr>
              <a:t>Undercut profile for liftoff</a:t>
            </a:r>
            <a:endParaRPr lang="en-US" sz="2800" dirty="0">
              <a:solidFill>
                <a:srgbClr val="0033CC"/>
              </a:solidFill>
            </a:endParaRPr>
          </a:p>
        </p:txBody>
      </p:sp>
      <p:sp>
        <p:nvSpPr>
          <p:cNvPr id="8" name="TextBox 7"/>
          <p:cNvSpPr txBox="1"/>
          <p:nvPr/>
        </p:nvSpPr>
        <p:spPr>
          <a:xfrm>
            <a:off x="3352800" y="762000"/>
            <a:ext cx="2063963" cy="369332"/>
          </a:xfrm>
          <a:prstGeom prst="rect">
            <a:avLst/>
          </a:prstGeom>
          <a:noFill/>
        </p:spPr>
        <p:txBody>
          <a:bodyPr wrap="none" rtlCol="0">
            <a:spAutoFit/>
          </a:bodyPr>
          <a:lstStyle/>
          <a:p>
            <a:r>
              <a:rPr lang="en-US" dirty="0" smtClean="0">
                <a:solidFill>
                  <a:srgbClr val="C00000"/>
                </a:solidFill>
              </a:rPr>
              <a:t>Metal liftoff process</a:t>
            </a:r>
            <a:endParaRPr lang="en-US" dirty="0">
              <a:solidFill>
                <a:srgbClr val="C00000"/>
              </a:solidFill>
            </a:endParaRPr>
          </a:p>
        </p:txBody>
      </p:sp>
      <p:sp>
        <p:nvSpPr>
          <p:cNvPr id="11" name="TextBox 10"/>
          <p:cNvSpPr txBox="1"/>
          <p:nvPr/>
        </p:nvSpPr>
        <p:spPr>
          <a:xfrm>
            <a:off x="2438400" y="3886200"/>
            <a:ext cx="4349011" cy="369332"/>
          </a:xfrm>
          <a:prstGeom prst="rect">
            <a:avLst/>
          </a:prstGeom>
          <a:noFill/>
        </p:spPr>
        <p:txBody>
          <a:bodyPr wrap="none" rtlCol="0">
            <a:spAutoFit/>
          </a:bodyPr>
          <a:lstStyle/>
          <a:p>
            <a:r>
              <a:rPr lang="en-US" dirty="0" smtClean="0">
                <a:solidFill>
                  <a:srgbClr val="C00000"/>
                </a:solidFill>
              </a:rPr>
              <a:t>Process of double layers resist for easy liftoff</a:t>
            </a:r>
            <a:endParaRPr lang="en-US" dirty="0">
              <a:solidFill>
                <a:srgbClr val="C00000"/>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pPr/>
              <a:t>42</a:t>
            </a:fld>
            <a:endParaRPr 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895600" y="76200"/>
            <a:ext cx="3954929" cy="523220"/>
          </a:xfrm>
          <a:prstGeom prst="rect">
            <a:avLst/>
          </a:prstGeom>
          <a:noFill/>
        </p:spPr>
        <p:txBody>
          <a:bodyPr wrap="none" rtlCol="0">
            <a:spAutoFit/>
          </a:bodyPr>
          <a:lstStyle/>
          <a:p>
            <a:r>
              <a:rPr lang="en-US" sz="2800" dirty="0" smtClean="0">
                <a:solidFill>
                  <a:srgbClr val="0033CC"/>
                </a:solidFill>
              </a:rPr>
              <a:t>Undercut profile for liftoff</a:t>
            </a:r>
            <a:endParaRPr lang="en-US" sz="2800" dirty="0">
              <a:solidFill>
                <a:srgbClr val="0033CC"/>
              </a:solidFill>
            </a:endParaRPr>
          </a:p>
        </p:txBody>
      </p:sp>
      <p:pic>
        <p:nvPicPr>
          <p:cNvPr id="6" name="Picture 3"/>
          <p:cNvPicPr>
            <a:picLocks noChangeAspect="1" noChangeArrowheads="1"/>
          </p:cNvPicPr>
          <p:nvPr/>
        </p:nvPicPr>
        <p:blipFill>
          <a:blip r:embed="rId2"/>
          <a:srcRect/>
          <a:stretch>
            <a:fillRect/>
          </a:stretch>
        </p:blipFill>
        <p:spPr bwMode="auto">
          <a:xfrm>
            <a:off x="4191000" y="762000"/>
            <a:ext cx="4752975" cy="2473290"/>
          </a:xfrm>
          <a:prstGeom prst="rect">
            <a:avLst/>
          </a:prstGeom>
          <a:noFill/>
          <a:ln w="9525">
            <a:noFill/>
            <a:miter lim="800000"/>
            <a:headEnd/>
            <a:tailEnd/>
          </a:ln>
          <a:effectLst/>
        </p:spPr>
      </p:pic>
      <p:pic>
        <p:nvPicPr>
          <p:cNvPr id="60418" name="Picture 2"/>
          <p:cNvPicPr>
            <a:picLocks noChangeAspect="1" noChangeArrowheads="1"/>
          </p:cNvPicPr>
          <p:nvPr/>
        </p:nvPicPr>
        <p:blipFill>
          <a:blip r:embed="rId3"/>
          <a:srcRect/>
          <a:stretch>
            <a:fillRect/>
          </a:stretch>
        </p:blipFill>
        <p:spPr bwMode="auto">
          <a:xfrm>
            <a:off x="457200" y="3500846"/>
            <a:ext cx="3093452" cy="2518954"/>
          </a:xfrm>
          <a:prstGeom prst="rect">
            <a:avLst/>
          </a:prstGeom>
          <a:noFill/>
          <a:ln w="9525">
            <a:noFill/>
            <a:miter lim="800000"/>
            <a:headEnd/>
            <a:tailEnd/>
          </a:ln>
        </p:spPr>
      </p:pic>
      <p:sp>
        <p:nvSpPr>
          <p:cNvPr id="8" name="Rectangle 7"/>
          <p:cNvSpPr/>
          <p:nvPr/>
        </p:nvSpPr>
        <p:spPr>
          <a:xfrm>
            <a:off x="5715000" y="3377386"/>
            <a:ext cx="3200400" cy="2185214"/>
          </a:xfrm>
          <a:prstGeom prst="rect">
            <a:avLst/>
          </a:prstGeom>
        </p:spPr>
        <p:txBody>
          <a:bodyPr wrap="square">
            <a:spAutoFit/>
          </a:bodyPr>
          <a:lstStyle/>
          <a:p>
            <a:pPr>
              <a:spcAft>
                <a:spcPts val="600"/>
              </a:spcAft>
            </a:pPr>
            <a:r>
              <a:rPr lang="en-US" dirty="0" smtClean="0">
                <a:solidFill>
                  <a:srgbClr val="0033CC"/>
                </a:solidFill>
              </a:rPr>
              <a:t>Line in a stack of PMMA and PMGI by EBL. (5.7 </a:t>
            </a:r>
            <a:r>
              <a:rPr lang="en-US" dirty="0" err="1" smtClean="0">
                <a:solidFill>
                  <a:srgbClr val="0033CC"/>
                </a:solidFill>
              </a:rPr>
              <a:t>nC</a:t>
            </a:r>
            <a:r>
              <a:rPr lang="en-US" dirty="0" smtClean="0">
                <a:solidFill>
                  <a:srgbClr val="0033CC"/>
                </a:solidFill>
              </a:rPr>
              <a:t>/cm)</a:t>
            </a:r>
          </a:p>
          <a:p>
            <a:pPr>
              <a:spcAft>
                <a:spcPts val="600"/>
              </a:spcAft>
            </a:pPr>
            <a:r>
              <a:rPr lang="en-US" dirty="0" smtClean="0">
                <a:solidFill>
                  <a:srgbClr val="0033CC"/>
                </a:solidFill>
              </a:rPr>
              <a:t>Wider line at bottom due to forward scattering.</a:t>
            </a:r>
          </a:p>
          <a:p>
            <a:pPr>
              <a:spcAft>
                <a:spcPts val="600"/>
              </a:spcAft>
            </a:pPr>
            <a:r>
              <a:rPr lang="en-US" dirty="0" smtClean="0">
                <a:solidFill>
                  <a:srgbClr val="0033CC"/>
                </a:solidFill>
              </a:rPr>
              <a:t>When using MIBK developer, PMMA is more sensitive than PMGI, so wider developed line.</a:t>
            </a:r>
            <a:endParaRPr lang="en-US" dirty="0">
              <a:solidFill>
                <a:srgbClr val="0033CC"/>
              </a:solidFill>
            </a:endParaRPr>
          </a:p>
        </p:txBody>
      </p:sp>
      <p:sp>
        <p:nvSpPr>
          <p:cNvPr id="10" name="Rectangle 9"/>
          <p:cNvSpPr/>
          <p:nvPr/>
        </p:nvSpPr>
        <p:spPr>
          <a:xfrm>
            <a:off x="5867400" y="5562600"/>
            <a:ext cx="2743200" cy="553998"/>
          </a:xfrm>
          <a:prstGeom prst="rect">
            <a:avLst/>
          </a:prstGeom>
        </p:spPr>
        <p:txBody>
          <a:bodyPr wrap="square">
            <a:spAutoFit/>
          </a:bodyPr>
          <a:lstStyle/>
          <a:p>
            <a:r>
              <a:rPr lang="en-US" sz="1000" dirty="0" smtClean="0"/>
              <a:t>Bo Cui, Teodor Veres, “High resolution electron beam lithography of PMGI using solvent developers”, Microelectronic Engineering, 2008.</a:t>
            </a:r>
            <a:endParaRPr lang="en-US" sz="1000" dirty="0"/>
          </a:p>
        </p:txBody>
      </p:sp>
      <p:sp>
        <p:nvSpPr>
          <p:cNvPr id="11" name="TextBox 10"/>
          <p:cNvSpPr txBox="1"/>
          <p:nvPr/>
        </p:nvSpPr>
        <p:spPr>
          <a:xfrm>
            <a:off x="152400" y="863531"/>
            <a:ext cx="4648200" cy="2108269"/>
          </a:xfrm>
          <a:prstGeom prst="rect">
            <a:avLst/>
          </a:prstGeom>
          <a:noFill/>
        </p:spPr>
        <p:txBody>
          <a:bodyPr wrap="square" rtlCol="0">
            <a:spAutoFit/>
          </a:bodyPr>
          <a:lstStyle/>
          <a:p>
            <a:pPr>
              <a:spcAft>
                <a:spcPts val="600"/>
              </a:spcAft>
            </a:pPr>
            <a:r>
              <a:rPr lang="en-US" dirty="0" smtClean="0">
                <a:solidFill>
                  <a:srgbClr val="0033CC"/>
                </a:solidFill>
              </a:rPr>
              <a:t>PMMA is developed by MIBK, LOR is dissolved by alkaline developer (same as photo-resist developer) that doesn’t attack PMMA.</a:t>
            </a:r>
          </a:p>
          <a:p>
            <a:pPr>
              <a:spcAft>
                <a:spcPts val="600"/>
              </a:spcAft>
            </a:pPr>
            <a:r>
              <a:rPr lang="en-US" dirty="0" smtClean="0">
                <a:solidFill>
                  <a:srgbClr val="0033CC"/>
                </a:solidFill>
              </a:rPr>
              <a:t>LOR composed mainly of PMGI (a thicker format of PMGI), and can be dissolved even though not exposed to electrons, though dissolution rate increases rapidly with exposure</a:t>
            </a:r>
            <a:endParaRPr lang="en-US" dirty="0">
              <a:solidFill>
                <a:srgbClr val="0033CC"/>
              </a:solidFill>
            </a:endParaRPr>
          </a:p>
        </p:txBody>
      </p:sp>
      <p:grpSp>
        <p:nvGrpSpPr>
          <p:cNvPr id="18" name="Group 17"/>
          <p:cNvGrpSpPr/>
          <p:nvPr/>
        </p:nvGrpSpPr>
        <p:grpSpPr>
          <a:xfrm>
            <a:off x="3581400" y="3587512"/>
            <a:ext cx="2209800" cy="2279888"/>
            <a:chOff x="3962400" y="3499644"/>
            <a:chExt cx="2209800" cy="2279888"/>
          </a:xfrm>
        </p:grpSpPr>
        <p:cxnSp>
          <p:nvCxnSpPr>
            <p:cNvPr id="13" name="Straight Connector 12"/>
            <p:cNvCxnSpPr/>
            <p:nvPr/>
          </p:nvCxnSpPr>
          <p:spPr>
            <a:xfrm>
              <a:off x="4114800" y="5327650"/>
              <a:ext cx="2057400" cy="6350"/>
            </a:xfrm>
            <a:prstGeom prst="line">
              <a:avLst/>
            </a:prstGeom>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4191000" y="3499644"/>
              <a:ext cx="1905000" cy="1829594"/>
            </a:xfrm>
            <a:custGeom>
              <a:avLst/>
              <a:gdLst>
                <a:gd name="connsiteX0" fmla="*/ 0 w 2143125"/>
                <a:gd name="connsiteY0" fmla="*/ 1677194 h 1677194"/>
                <a:gd name="connsiteX1" fmla="*/ 142875 w 2143125"/>
                <a:gd name="connsiteY1" fmla="*/ 1524794 h 1677194"/>
                <a:gd name="connsiteX2" fmla="*/ 371475 w 2143125"/>
                <a:gd name="connsiteY2" fmla="*/ 1300956 h 1677194"/>
                <a:gd name="connsiteX3" fmla="*/ 604838 w 2143125"/>
                <a:gd name="connsiteY3" fmla="*/ 691356 h 1677194"/>
                <a:gd name="connsiteX4" fmla="*/ 904875 w 2143125"/>
                <a:gd name="connsiteY4" fmla="*/ 794 h 1677194"/>
                <a:gd name="connsiteX5" fmla="*/ 1209675 w 2143125"/>
                <a:gd name="connsiteY5" fmla="*/ 686594 h 1677194"/>
                <a:gd name="connsiteX6" fmla="*/ 1438275 w 2143125"/>
                <a:gd name="connsiteY6" fmla="*/ 1300956 h 1677194"/>
                <a:gd name="connsiteX7" fmla="*/ 1671638 w 2143125"/>
                <a:gd name="connsiteY7" fmla="*/ 1534319 h 1677194"/>
                <a:gd name="connsiteX8" fmla="*/ 2143125 w 2143125"/>
                <a:gd name="connsiteY8" fmla="*/ 1653381 h 1677194"/>
                <a:gd name="connsiteX0" fmla="*/ 0 w 2295525"/>
                <a:gd name="connsiteY0" fmla="*/ 1677194 h 1677194"/>
                <a:gd name="connsiteX1" fmla="*/ 295275 w 2295525"/>
                <a:gd name="connsiteY1" fmla="*/ 1524794 h 1677194"/>
                <a:gd name="connsiteX2" fmla="*/ 523875 w 2295525"/>
                <a:gd name="connsiteY2" fmla="*/ 1300956 h 1677194"/>
                <a:gd name="connsiteX3" fmla="*/ 757238 w 2295525"/>
                <a:gd name="connsiteY3" fmla="*/ 691356 h 1677194"/>
                <a:gd name="connsiteX4" fmla="*/ 1057275 w 2295525"/>
                <a:gd name="connsiteY4" fmla="*/ 794 h 1677194"/>
                <a:gd name="connsiteX5" fmla="*/ 1362075 w 2295525"/>
                <a:gd name="connsiteY5" fmla="*/ 686594 h 1677194"/>
                <a:gd name="connsiteX6" fmla="*/ 1590675 w 2295525"/>
                <a:gd name="connsiteY6" fmla="*/ 1300956 h 1677194"/>
                <a:gd name="connsiteX7" fmla="*/ 1824038 w 2295525"/>
                <a:gd name="connsiteY7" fmla="*/ 1534319 h 1677194"/>
                <a:gd name="connsiteX8" fmla="*/ 2295525 w 2295525"/>
                <a:gd name="connsiteY8" fmla="*/ 1653381 h 1677194"/>
                <a:gd name="connsiteX0" fmla="*/ 0 w 2447925"/>
                <a:gd name="connsiteY0" fmla="*/ 1677194 h 1677194"/>
                <a:gd name="connsiteX1" fmla="*/ 447675 w 2447925"/>
                <a:gd name="connsiteY1" fmla="*/ 1524794 h 1677194"/>
                <a:gd name="connsiteX2" fmla="*/ 676275 w 2447925"/>
                <a:gd name="connsiteY2" fmla="*/ 1300956 h 1677194"/>
                <a:gd name="connsiteX3" fmla="*/ 909638 w 2447925"/>
                <a:gd name="connsiteY3" fmla="*/ 691356 h 1677194"/>
                <a:gd name="connsiteX4" fmla="*/ 1209675 w 2447925"/>
                <a:gd name="connsiteY4" fmla="*/ 794 h 1677194"/>
                <a:gd name="connsiteX5" fmla="*/ 1514475 w 2447925"/>
                <a:gd name="connsiteY5" fmla="*/ 686594 h 1677194"/>
                <a:gd name="connsiteX6" fmla="*/ 1743075 w 2447925"/>
                <a:gd name="connsiteY6" fmla="*/ 1300956 h 1677194"/>
                <a:gd name="connsiteX7" fmla="*/ 1976438 w 2447925"/>
                <a:gd name="connsiteY7" fmla="*/ 1534319 h 1677194"/>
                <a:gd name="connsiteX8" fmla="*/ 2447925 w 2447925"/>
                <a:gd name="connsiteY8" fmla="*/ 1653381 h 1677194"/>
                <a:gd name="connsiteX0" fmla="*/ 0 w 2447925"/>
                <a:gd name="connsiteY0" fmla="*/ 1829594 h 1829594"/>
                <a:gd name="connsiteX1" fmla="*/ 447675 w 2447925"/>
                <a:gd name="connsiteY1" fmla="*/ 1677194 h 1829594"/>
                <a:gd name="connsiteX2" fmla="*/ 676275 w 2447925"/>
                <a:gd name="connsiteY2" fmla="*/ 1453356 h 1829594"/>
                <a:gd name="connsiteX3" fmla="*/ 909638 w 2447925"/>
                <a:gd name="connsiteY3" fmla="*/ 843756 h 1829594"/>
                <a:gd name="connsiteX4" fmla="*/ 1209675 w 2447925"/>
                <a:gd name="connsiteY4" fmla="*/ 794 h 1829594"/>
                <a:gd name="connsiteX5" fmla="*/ 1514475 w 2447925"/>
                <a:gd name="connsiteY5" fmla="*/ 838994 h 1829594"/>
                <a:gd name="connsiteX6" fmla="*/ 1743075 w 2447925"/>
                <a:gd name="connsiteY6" fmla="*/ 1453356 h 1829594"/>
                <a:gd name="connsiteX7" fmla="*/ 1976438 w 2447925"/>
                <a:gd name="connsiteY7" fmla="*/ 1686719 h 1829594"/>
                <a:gd name="connsiteX8" fmla="*/ 2447925 w 2447925"/>
                <a:gd name="connsiteY8" fmla="*/ 1805781 h 1829594"/>
                <a:gd name="connsiteX0" fmla="*/ 0 w 2636227"/>
                <a:gd name="connsiteY0" fmla="*/ 1829594 h 1829594"/>
                <a:gd name="connsiteX1" fmla="*/ 635977 w 2636227"/>
                <a:gd name="connsiteY1" fmla="*/ 1677194 h 1829594"/>
                <a:gd name="connsiteX2" fmla="*/ 864577 w 2636227"/>
                <a:gd name="connsiteY2" fmla="*/ 1453356 h 1829594"/>
                <a:gd name="connsiteX3" fmla="*/ 1097940 w 2636227"/>
                <a:gd name="connsiteY3" fmla="*/ 843756 h 1829594"/>
                <a:gd name="connsiteX4" fmla="*/ 1397977 w 2636227"/>
                <a:gd name="connsiteY4" fmla="*/ 794 h 1829594"/>
                <a:gd name="connsiteX5" fmla="*/ 1702777 w 2636227"/>
                <a:gd name="connsiteY5" fmla="*/ 838994 h 1829594"/>
                <a:gd name="connsiteX6" fmla="*/ 1931377 w 2636227"/>
                <a:gd name="connsiteY6" fmla="*/ 1453356 h 1829594"/>
                <a:gd name="connsiteX7" fmla="*/ 2164740 w 2636227"/>
                <a:gd name="connsiteY7" fmla="*/ 1686719 h 1829594"/>
                <a:gd name="connsiteX8" fmla="*/ 2636227 w 2636227"/>
                <a:gd name="connsiteY8" fmla="*/ 1805781 h 182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6227" h="1829594">
                  <a:moveTo>
                    <a:pt x="0" y="1829594"/>
                  </a:moveTo>
                  <a:cubicBezTo>
                    <a:pt x="40481" y="1784747"/>
                    <a:pt x="491881" y="1739900"/>
                    <a:pt x="635977" y="1677194"/>
                  </a:cubicBezTo>
                  <a:cubicBezTo>
                    <a:pt x="780073" y="1614488"/>
                    <a:pt x="787583" y="1592262"/>
                    <a:pt x="864577" y="1453356"/>
                  </a:cubicBezTo>
                  <a:cubicBezTo>
                    <a:pt x="941571" y="1314450"/>
                    <a:pt x="1009040" y="1085850"/>
                    <a:pt x="1097940" y="843756"/>
                  </a:cubicBezTo>
                  <a:cubicBezTo>
                    <a:pt x="1186840" y="601662"/>
                    <a:pt x="1297171" y="1588"/>
                    <a:pt x="1397977" y="794"/>
                  </a:cubicBezTo>
                  <a:cubicBezTo>
                    <a:pt x="1498783" y="0"/>
                    <a:pt x="1613877" y="596900"/>
                    <a:pt x="1702777" y="838994"/>
                  </a:cubicBezTo>
                  <a:cubicBezTo>
                    <a:pt x="1791677" y="1081088"/>
                    <a:pt x="1854383" y="1312069"/>
                    <a:pt x="1931377" y="1453356"/>
                  </a:cubicBezTo>
                  <a:cubicBezTo>
                    <a:pt x="2008371" y="1594644"/>
                    <a:pt x="2047265" y="1627982"/>
                    <a:pt x="2164740" y="1686719"/>
                  </a:cubicBezTo>
                  <a:cubicBezTo>
                    <a:pt x="2282215" y="1745457"/>
                    <a:pt x="2459221" y="1775619"/>
                    <a:pt x="2636227" y="1805781"/>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33" name="Straight Connector 32"/>
            <p:cNvCxnSpPr/>
            <p:nvPr/>
          </p:nvCxnSpPr>
          <p:spPr>
            <a:xfrm>
              <a:off x="4572000" y="4953000"/>
              <a:ext cx="13716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4572000" y="3810000"/>
              <a:ext cx="1371600" cy="158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62400" y="3505200"/>
              <a:ext cx="1000787" cy="1754326"/>
            </a:xfrm>
            <a:prstGeom prst="rect">
              <a:avLst/>
            </a:prstGeom>
            <a:noFill/>
          </p:spPr>
          <p:txBody>
            <a:bodyPr wrap="none" rtlCol="0">
              <a:spAutoFit/>
            </a:bodyPr>
            <a:lstStyle/>
            <a:p>
              <a:r>
                <a:rPr lang="en-US" dirty="0" smtClean="0">
                  <a:solidFill>
                    <a:srgbClr val="7030A0"/>
                  </a:solidFill>
                </a:rPr>
                <a:t>PMGI</a:t>
              </a:r>
            </a:p>
            <a:p>
              <a:r>
                <a:rPr lang="en-US" dirty="0" smtClean="0">
                  <a:solidFill>
                    <a:srgbClr val="7030A0"/>
                  </a:solidFill>
                </a:rPr>
                <a:t>(narrow)</a:t>
              </a:r>
            </a:p>
            <a:p>
              <a:endParaRPr lang="en-US" dirty="0" smtClean="0">
                <a:solidFill>
                  <a:srgbClr val="7030A0"/>
                </a:solidFill>
              </a:endParaRPr>
            </a:p>
            <a:p>
              <a:endParaRPr lang="en-US" dirty="0" smtClean="0">
                <a:solidFill>
                  <a:srgbClr val="7030A0"/>
                </a:solidFill>
              </a:endParaRPr>
            </a:p>
            <a:p>
              <a:r>
                <a:rPr lang="en-US" dirty="0" smtClean="0">
                  <a:solidFill>
                    <a:srgbClr val="7030A0"/>
                  </a:solidFill>
                </a:rPr>
                <a:t>PMMA</a:t>
              </a:r>
            </a:p>
            <a:p>
              <a:r>
                <a:rPr lang="en-US" dirty="0" smtClean="0">
                  <a:solidFill>
                    <a:srgbClr val="7030A0"/>
                  </a:solidFill>
                </a:rPr>
                <a:t>(wide)</a:t>
              </a:r>
              <a:endParaRPr lang="en-US" dirty="0">
                <a:solidFill>
                  <a:srgbClr val="7030A0"/>
                </a:solidFill>
              </a:endParaRPr>
            </a:p>
          </p:txBody>
        </p:sp>
        <p:sp>
          <p:nvSpPr>
            <p:cNvPr id="36" name="TextBox 35"/>
            <p:cNvSpPr txBox="1"/>
            <p:nvPr/>
          </p:nvSpPr>
          <p:spPr>
            <a:xfrm>
              <a:off x="4572000" y="5410200"/>
              <a:ext cx="1319079" cy="369332"/>
            </a:xfrm>
            <a:prstGeom prst="rect">
              <a:avLst/>
            </a:prstGeom>
            <a:noFill/>
          </p:spPr>
          <p:txBody>
            <a:bodyPr wrap="none" rtlCol="0">
              <a:spAutoFit/>
            </a:bodyPr>
            <a:lstStyle/>
            <a:p>
              <a:r>
                <a:rPr lang="en-US" dirty="0" smtClean="0">
                  <a:solidFill>
                    <a:srgbClr val="C00000"/>
                  </a:solidFill>
                </a:rPr>
                <a:t>Dose profile</a:t>
              </a:r>
              <a:endParaRPr lang="en-US" dirty="0">
                <a:solidFill>
                  <a:srgbClr val="C00000"/>
                </a:solidFill>
              </a:endParaRPr>
            </a:p>
          </p:txBody>
        </p:sp>
      </p:grpSp>
      <p:sp>
        <p:nvSpPr>
          <p:cNvPr id="15" name="TextBox 14"/>
          <p:cNvSpPr txBox="1"/>
          <p:nvPr/>
        </p:nvSpPr>
        <p:spPr>
          <a:xfrm>
            <a:off x="4800600" y="2006025"/>
            <a:ext cx="758541" cy="584775"/>
          </a:xfrm>
          <a:prstGeom prst="rect">
            <a:avLst/>
          </a:prstGeom>
          <a:noFill/>
        </p:spPr>
        <p:txBody>
          <a:bodyPr wrap="none" rtlCol="0">
            <a:spAutoFit/>
          </a:bodyPr>
          <a:lstStyle/>
          <a:p>
            <a:pPr algn="r"/>
            <a:r>
              <a:rPr lang="en-US" sz="1600" dirty="0" smtClean="0"/>
              <a:t>PMMA</a:t>
            </a:r>
          </a:p>
          <a:p>
            <a:pPr algn="r"/>
            <a:r>
              <a:rPr lang="en-US" sz="1600" dirty="0" smtClean="0"/>
              <a:t>PMGI</a:t>
            </a:r>
            <a:endParaRPr lang="en-US" sz="1600" dirty="0"/>
          </a:p>
        </p:txBody>
      </p:sp>
      <p:cxnSp>
        <p:nvCxnSpPr>
          <p:cNvPr id="17" name="Straight Connector 16"/>
          <p:cNvCxnSpPr/>
          <p:nvPr/>
        </p:nvCxnSpPr>
        <p:spPr>
          <a:xfrm>
            <a:off x="4876800" y="2286000"/>
            <a:ext cx="990600" cy="1588"/>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52400" y="6412468"/>
            <a:ext cx="6269217" cy="369332"/>
          </a:xfrm>
          <a:prstGeom prst="rect">
            <a:avLst/>
          </a:prstGeom>
          <a:noFill/>
        </p:spPr>
        <p:txBody>
          <a:bodyPr wrap="none" rtlCol="0">
            <a:spAutoFit/>
          </a:bodyPr>
          <a:lstStyle/>
          <a:p>
            <a:r>
              <a:rPr lang="en-US" dirty="0" smtClean="0">
                <a:solidFill>
                  <a:srgbClr val="C00000"/>
                </a:solidFill>
              </a:rPr>
              <a:t>A third choice for undercut profile is to use PMMA/MMA bi-layer.</a:t>
            </a:r>
            <a:endParaRPr lang="en-US" dirty="0">
              <a:solidFill>
                <a:srgbClr val="C00000"/>
              </a:solidFill>
            </a:endParaRPr>
          </a:p>
        </p:txBody>
      </p:sp>
      <p:sp>
        <p:nvSpPr>
          <p:cNvPr id="20" name="TextBox 19"/>
          <p:cNvSpPr txBox="1"/>
          <p:nvPr/>
        </p:nvSpPr>
        <p:spPr>
          <a:xfrm>
            <a:off x="5486400" y="820579"/>
            <a:ext cx="2895599" cy="246221"/>
          </a:xfrm>
          <a:prstGeom prst="rect">
            <a:avLst/>
          </a:prstGeom>
          <a:noFill/>
        </p:spPr>
        <p:txBody>
          <a:bodyPr wrap="square" rtlCol="0">
            <a:spAutoFit/>
          </a:bodyPr>
          <a:lstStyle/>
          <a:p>
            <a:r>
              <a:rPr lang="en-US" sz="1000" dirty="0" smtClean="0"/>
              <a:t>Microelectronic Engineering, 73-74, 278-281 (2004).</a:t>
            </a:r>
            <a:endParaRPr lang="en-US" sz="1000" dirty="0"/>
          </a:p>
        </p:txBody>
      </p:sp>
      <p:sp>
        <p:nvSpPr>
          <p:cNvPr id="21" name="Slide Number Placeholder 20"/>
          <p:cNvSpPr>
            <a:spLocks noGrp="1"/>
          </p:cNvSpPr>
          <p:nvPr>
            <p:ph type="sldNum" sz="quarter" idx="12"/>
          </p:nvPr>
        </p:nvSpPr>
        <p:spPr/>
        <p:txBody>
          <a:bodyPr/>
          <a:lstStyle/>
          <a:p>
            <a:fld id="{B6F15528-21DE-4FAA-801E-634DDDAF4B2B}"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ipe(down)">
                                      <p:cBhvr>
                                        <p:cTn id="7" dur="500"/>
                                        <p:tgtEl>
                                          <p:spTgt spid="6041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srcRect/>
          <a:stretch>
            <a:fillRect/>
          </a:stretch>
        </p:blipFill>
        <p:spPr bwMode="auto">
          <a:xfrm>
            <a:off x="0" y="-1"/>
            <a:ext cx="9144000" cy="6864459"/>
          </a:xfrm>
          <a:prstGeom prst="rect">
            <a:avLst/>
          </a:prstGeom>
          <a:noFill/>
          <a:ln w="9525">
            <a:noFill/>
            <a:miter lim="800000"/>
            <a:headEnd/>
            <a:tailEnd/>
          </a:ln>
          <a:effectLst/>
        </p:spPr>
      </p:pic>
      <p:sp>
        <p:nvSpPr>
          <p:cNvPr id="4" name="Slide Number Placeholder 3"/>
          <p:cNvSpPr>
            <a:spLocks noGrp="1"/>
          </p:cNvSpPr>
          <p:nvPr>
            <p:ph type="sldNum" sz="quarter" idx="12"/>
          </p:nvPr>
        </p:nvSpPr>
        <p:spPr/>
        <p:txBody>
          <a:bodyPr/>
          <a:lstStyle/>
          <a:p>
            <a:fld id="{B6F15528-21DE-4FAA-801E-634DDDAF4B2B}" type="slidenum">
              <a:rPr lang="en-US" smtClean="0"/>
              <a:pPr/>
              <a:t>44</a:t>
            </a:fld>
            <a:endParaRPr lang="en-US"/>
          </a:p>
        </p:txBody>
      </p:sp>
      <p:grpSp>
        <p:nvGrpSpPr>
          <p:cNvPr id="6" name="Group 5"/>
          <p:cNvGrpSpPr/>
          <p:nvPr/>
        </p:nvGrpSpPr>
        <p:grpSpPr>
          <a:xfrm>
            <a:off x="3374136" y="2819400"/>
            <a:ext cx="5715000" cy="3288506"/>
            <a:chOff x="3374136" y="2819400"/>
            <a:chExt cx="5715000" cy="3288506"/>
          </a:xfrm>
        </p:grpSpPr>
        <p:sp>
          <p:nvSpPr>
            <p:cNvPr id="3" name="TextBox 2"/>
            <p:cNvSpPr txBox="1"/>
            <p:nvPr/>
          </p:nvSpPr>
          <p:spPr>
            <a:xfrm>
              <a:off x="3374136" y="4876800"/>
              <a:ext cx="5715000" cy="1231106"/>
            </a:xfrm>
            <a:prstGeom prst="rect">
              <a:avLst/>
            </a:prstGeom>
            <a:solidFill>
              <a:schemeClr val="bg1"/>
            </a:solidFill>
          </p:spPr>
          <p:txBody>
            <a:bodyPr wrap="square" tIns="0" bIns="0" rtlCol="0">
              <a:spAutoFit/>
            </a:bodyPr>
            <a:lstStyle/>
            <a:p>
              <a:r>
                <a:rPr lang="en-US" sz="1600" dirty="0" smtClean="0">
                  <a:solidFill>
                    <a:srgbClr val="000099"/>
                  </a:solidFill>
                </a:rPr>
                <a:t>Extremely high resolution, since only primary (not secondary) high energy beam is responsible for exposure.</a:t>
              </a:r>
            </a:p>
            <a:p>
              <a:r>
                <a:rPr lang="en-US" sz="1600" dirty="0" smtClean="0">
                  <a:solidFill>
                    <a:srgbClr val="000099"/>
                  </a:solidFill>
                </a:rPr>
                <a:t>However, probably HSQ is the only useful inorganic resist.</a:t>
              </a:r>
            </a:p>
            <a:p>
              <a:r>
                <a:rPr lang="en-US" sz="1600" dirty="0" smtClean="0">
                  <a:solidFill>
                    <a:srgbClr val="000099"/>
                  </a:solidFill>
                </a:rPr>
                <a:t>Inorganic resists listed here: very thin film, making liftoff difficult; very low sensitivity, need long writing time.</a:t>
              </a:r>
              <a:endParaRPr lang="en-US" sz="1600" dirty="0">
                <a:solidFill>
                  <a:srgbClr val="000099"/>
                </a:solidFill>
              </a:endParaRPr>
            </a:p>
          </p:txBody>
        </p:sp>
        <p:sp>
          <p:nvSpPr>
            <p:cNvPr id="5" name="Rectangle 4"/>
            <p:cNvSpPr/>
            <p:nvPr/>
          </p:nvSpPr>
          <p:spPr>
            <a:xfrm>
              <a:off x="3505200" y="2819400"/>
              <a:ext cx="533400" cy="1905000"/>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C00000"/>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45</a:t>
            </a:fld>
            <a:endParaRPr lang="en-US"/>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noChangeArrowheads="1"/>
          </p:cNvPicPr>
          <p:nvPr/>
        </p:nvPicPr>
        <p:blipFill>
          <a:blip r:embed="rId2"/>
          <a:srcRect/>
          <a:stretch>
            <a:fillRect/>
          </a:stretch>
        </p:blipFill>
        <p:spPr bwMode="auto">
          <a:xfrm>
            <a:off x="2362200" y="1524000"/>
            <a:ext cx="4491028" cy="3517499"/>
          </a:xfrm>
          <a:prstGeom prst="rect">
            <a:avLst/>
          </a:prstGeom>
          <a:noFill/>
          <a:ln w="9525">
            <a:noFill/>
            <a:miter lim="800000"/>
            <a:headEnd/>
            <a:tailEnd/>
          </a:ln>
          <a:effectLst/>
        </p:spPr>
      </p:pic>
      <p:cxnSp>
        <p:nvCxnSpPr>
          <p:cNvPr id="9" name="Straight Connector 8"/>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0" name="TextBox 9"/>
          <p:cNvSpPr txBox="1"/>
          <p:nvPr/>
        </p:nvSpPr>
        <p:spPr>
          <a:xfrm>
            <a:off x="228600" y="228600"/>
            <a:ext cx="8650830" cy="523220"/>
          </a:xfrm>
          <a:prstGeom prst="rect">
            <a:avLst/>
          </a:prstGeom>
          <a:noFill/>
          <a:ln>
            <a:noFill/>
          </a:ln>
        </p:spPr>
        <p:txBody>
          <a:bodyPr wrap="none" rtlCol="0">
            <a:spAutoFit/>
          </a:bodyPr>
          <a:lstStyle/>
          <a:p>
            <a:pPr algn="ctr"/>
            <a:r>
              <a:rPr lang="en-US" sz="2800" dirty="0" smtClean="0">
                <a:solidFill>
                  <a:srgbClr val="0033CC"/>
                </a:solidFill>
              </a:rPr>
              <a:t>Resolution enhancement process: ultrasonic development</a:t>
            </a:r>
          </a:p>
        </p:txBody>
      </p:sp>
      <p:sp>
        <p:nvSpPr>
          <p:cNvPr id="5" name="TextBox 4"/>
          <p:cNvSpPr txBox="1"/>
          <p:nvPr/>
        </p:nvSpPr>
        <p:spPr>
          <a:xfrm>
            <a:off x="228600" y="5486400"/>
            <a:ext cx="8540223" cy="369332"/>
          </a:xfrm>
          <a:prstGeom prst="rect">
            <a:avLst/>
          </a:prstGeom>
          <a:noFill/>
        </p:spPr>
        <p:txBody>
          <a:bodyPr wrap="none" rtlCol="0">
            <a:spAutoFit/>
          </a:bodyPr>
          <a:lstStyle/>
          <a:p>
            <a:r>
              <a:rPr lang="en-US" dirty="0" smtClean="0">
                <a:solidFill>
                  <a:srgbClr val="C00000"/>
                </a:solidFill>
              </a:rPr>
              <a:t>Ultrasonic helps to remove exposed resist (for positive tone) from inside narrow trenches.</a:t>
            </a:r>
            <a:endParaRPr lang="en-US" dirty="0">
              <a:solidFill>
                <a:srgbClr val="C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46</a:t>
            </a:fld>
            <a:endParaRPr lang="en-US"/>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V="1">
            <a:off x="0" y="1066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905000" y="76200"/>
            <a:ext cx="5486400" cy="954107"/>
          </a:xfrm>
          <a:prstGeom prst="rect">
            <a:avLst/>
          </a:prstGeom>
          <a:noFill/>
          <a:ln>
            <a:noFill/>
          </a:ln>
        </p:spPr>
        <p:txBody>
          <a:bodyPr wrap="square" rtlCol="0">
            <a:spAutoFit/>
          </a:bodyPr>
          <a:lstStyle/>
          <a:p>
            <a:pPr algn="ctr"/>
            <a:r>
              <a:rPr lang="en-US" sz="2800" dirty="0" smtClean="0">
                <a:solidFill>
                  <a:srgbClr val="0033CC"/>
                </a:solidFill>
              </a:rPr>
              <a:t>Resolution enhancement process: low temperature development (ZEP)</a:t>
            </a:r>
          </a:p>
        </p:txBody>
      </p:sp>
      <p:grpSp>
        <p:nvGrpSpPr>
          <p:cNvPr id="12" name="Group 11"/>
          <p:cNvGrpSpPr/>
          <p:nvPr/>
        </p:nvGrpSpPr>
        <p:grpSpPr>
          <a:xfrm>
            <a:off x="4876800" y="1295400"/>
            <a:ext cx="4114799" cy="5342930"/>
            <a:chOff x="228600" y="1295400"/>
            <a:chExt cx="4114799" cy="5342930"/>
          </a:xfrm>
        </p:grpSpPr>
        <p:pic>
          <p:nvPicPr>
            <p:cNvPr id="4" name="Picture 2"/>
            <p:cNvPicPr>
              <a:picLocks noChangeAspect="1" noChangeArrowheads="1"/>
            </p:cNvPicPr>
            <p:nvPr/>
          </p:nvPicPr>
          <p:blipFill>
            <a:blip r:embed="rId2"/>
            <a:srcRect/>
            <a:stretch>
              <a:fillRect/>
            </a:stretch>
          </p:blipFill>
          <p:spPr bwMode="auto">
            <a:xfrm>
              <a:off x="685800" y="1295400"/>
              <a:ext cx="3062287" cy="4316293"/>
            </a:xfrm>
            <a:prstGeom prst="rect">
              <a:avLst/>
            </a:prstGeom>
            <a:noFill/>
            <a:ln w="9525">
              <a:noFill/>
              <a:miter lim="800000"/>
              <a:headEnd/>
              <a:tailEnd/>
            </a:ln>
            <a:effectLst/>
          </p:spPr>
        </p:pic>
        <p:sp>
          <p:nvSpPr>
            <p:cNvPr id="7" name="TextBox 6"/>
            <p:cNvSpPr txBox="1"/>
            <p:nvPr/>
          </p:nvSpPr>
          <p:spPr>
            <a:xfrm>
              <a:off x="228600" y="5715000"/>
              <a:ext cx="4114799" cy="923330"/>
            </a:xfrm>
            <a:prstGeom prst="rect">
              <a:avLst/>
            </a:prstGeom>
            <a:noFill/>
          </p:spPr>
          <p:txBody>
            <a:bodyPr wrap="square" rtlCol="0">
              <a:spAutoFit/>
            </a:bodyPr>
            <a:lstStyle/>
            <a:p>
              <a:r>
                <a:rPr lang="en-US" dirty="0" smtClean="0">
                  <a:solidFill>
                    <a:srgbClr val="0033CC"/>
                  </a:solidFill>
                </a:rPr>
                <a:t>Comparison of edge roughness of ZEP-520 resist lines (40nm wide) developed at (top) room temperature; (bottom) -4</a:t>
              </a:r>
              <a:r>
                <a:rPr lang="en-US" baseline="30000" dirty="0" smtClean="0">
                  <a:solidFill>
                    <a:srgbClr val="0033CC"/>
                  </a:solidFill>
                </a:rPr>
                <a:t>o</a:t>
              </a:r>
              <a:r>
                <a:rPr lang="en-US" dirty="0" smtClean="0">
                  <a:solidFill>
                    <a:srgbClr val="0033CC"/>
                  </a:solidFill>
                </a:rPr>
                <a:t>C.  </a:t>
              </a:r>
              <a:endParaRPr lang="en-US" dirty="0">
                <a:solidFill>
                  <a:srgbClr val="0033CC"/>
                </a:solidFill>
              </a:endParaRPr>
            </a:p>
          </p:txBody>
        </p:sp>
      </p:grpSp>
      <p:pic>
        <p:nvPicPr>
          <p:cNvPr id="59394" name="Picture 2"/>
          <p:cNvPicPr>
            <a:picLocks noChangeAspect="1" noChangeArrowheads="1"/>
          </p:cNvPicPr>
          <p:nvPr/>
        </p:nvPicPr>
        <p:blipFill>
          <a:blip r:embed="rId3"/>
          <a:srcRect/>
          <a:stretch>
            <a:fillRect/>
          </a:stretch>
        </p:blipFill>
        <p:spPr bwMode="auto">
          <a:xfrm>
            <a:off x="76200" y="1295399"/>
            <a:ext cx="3505200" cy="2360215"/>
          </a:xfrm>
          <a:prstGeom prst="rect">
            <a:avLst/>
          </a:prstGeom>
          <a:noFill/>
          <a:ln w="9525">
            <a:noFill/>
            <a:miter lim="800000"/>
            <a:headEnd/>
            <a:tailEnd/>
          </a:ln>
        </p:spPr>
      </p:pic>
      <p:pic>
        <p:nvPicPr>
          <p:cNvPr id="59395" name="Picture 3"/>
          <p:cNvPicPr>
            <a:picLocks noChangeAspect="1" noChangeArrowheads="1"/>
          </p:cNvPicPr>
          <p:nvPr/>
        </p:nvPicPr>
        <p:blipFill>
          <a:blip r:embed="rId4"/>
          <a:srcRect/>
          <a:stretch>
            <a:fillRect/>
          </a:stretch>
        </p:blipFill>
        <p:spPr bwMode="auto">
          <a:xfrm>
            <a:off x="304800" y="3810000"/>
            <a:ext cx="3276600" cy="2093963"/>
          </a:xfrm>
          <a:prstGeom prst="rect">
            <a:avLst/>
          </a:prstGeom>
          <a:noFill/>
          <a:ln w="9525">
            <a:noFill/>
            <a:miter lim="800000"/>
            <a:headEnd/>
            <a:tailEnd/>
          </a:ln>
        </p:spPr>
      </p:pic>
      <p:sp>
        <p:nvSpPr>
          <p:cNvPr id="8" name="TextBox 7"/>
          <p:cNvSpPr txBox="1"/>
          <p:nvPr/>
        </p:nvSpPr>
        <p:spPr>
          <a:xfrm>
            <a:off x="3429001" y="1524000"/>
            <a:ext cx="1676399" cy="646331"/>
          </a:xfrm>
          <a:prstGeom prst="rect">
            <a:avLst/>
          </a:prstGeom>
          <a:noFill/>
        </p:spPr>
        <p:txBody>
          <a:bodyPr wrap="square" rtlCol="0">
            <a:spAutoFit/>
          </a:bodyPr>
          <a:lstStyle/>
          <a:p>
            <a:r>
              <a:rPr lang="en-US" dirty="0" smtClean="0">
                <a:solidFill>
                  <a:srgbClr val="0033CC"/>
                </a:solidFill>
              </a:rPr>
              <a:t>Contrast curve for ZEP-520</a:t>
            </a:r>
            <a:endParaRPr lang="en-US" dirty="0">
              <a:solidFill>
                <a:srgbClr val="0033CC"/>
              </a:solidFill>
            </a:endParaRPr>
          </a:p>
        </p:txBody>
      </p:sp>
      <p:sp>
        <p:nvSpPr>
          <p:cNvPr id="9" name="TextBox 8"/>
          <p:cNvSpPr txBox="1"/>
          <p:nvPr/>
        </p:nvSpPr>
        <p:spPr>
          <a:xfrm>
            <a:off x="3429001" y="4096943"/>
            <a:ext cx="1676399" cy="1200329"/>
          </a:xfrm>
          <a:prstGeom prst="rect">
            <a:avLst/>
          </a:prstGeom>
          <a:noFill/>
        </p:spPr>
        <p:txBody>
          <a:bodyPr wrap="square" rtlCol="0">
            <a:spAutoFit/>
          </a:bodyPr>
          <a:lstStyle/>
          <a:p>
            <a:r>
              <a:rPr lang="en-US" dirty="0" smtClean="0">
                <a:solidFill>
                  <a:srgbClr val="0033CC"/>
                </a:solidFill>
              </a:rPr>
              <a:t>Contrast as a function of development temperature.</a:t>
            </a:r>
            <a:endParaRPr lang="en-US" dirty="0">
              <a:solidFill>
                <a:srgbClr val="0033CC"/>
              </a:solidFill>
            </a:endParaRPr>
          </a:p>
        </p:txBody>
      </p:sp>
      <p:sp>
        <p:nvSpPr>
          <p:cNvPr id="10" name="TextBox 9"/>
          <p:cNvSpPr txBox="1"/>
          <p:nvPr/>
        </p:nvSpPr>
        <p:spPr>
          <a:xfrm>
            <a:off x="685800" y="6019800"/>
            <a:ext cx="3886199" cy="646331"/>
          </a:xfrm>
          <a:prstGeom prst="rect">
            <a:avLst/>
          </a:prstGeom>
          <a:noFill/>
        </p:spPr>
        <p:txBody>
          <a:bodyPr wrap="square" rtlCol="0">
            <a:spAutoFit/>
          </a:bodyPr>
          <a:lstStyle/>
          <a:p>
            <a:r>
              <a:rPr lang="en-US" dirty="0" smtClean="0">
                <a:solidFill>
                  <a:srgbClr val="C00000"/>
                </a:solidFill>
              </a:rPr>
              <a:t>Low T development increases contrast, but decreases sensitivity</a:t>
            </a:r>
            <a:endParaRPr lang="en-US" dirty="0">
              <a:solidFill>
                <a:srgbClr val="C00000"/>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47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1066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905000" y="76200"/>
            <a:ext cx="5715000" cy="954107"/>
          </a:xfrm>
          <a:prstGeom prst="rect">
            <a:avLst/>
          </a:prstGeom>
          <a:noFill/>
          <a:ln>
            <a:noFill/>
          </a:ln>
        </p:spPr>
        <p:txBody>
          <a:bodyPr wrap="square" rtlCol="0">
            <a:spAutoFit/>
          </a:bodyPr>
          <a:lstStyle/>
          <a:p>
            <a:pPr algn="ctr"/>
            <a:r>
              <a:rPr lang="en-US" sz="2800" dirty="0" smtClean="0">
                <a:solidFill>
                  <a:srgbClr val="0033CC"/>
                </a:solidFill>
              </a:rPr>
              <a:t>Resolution enhancement process: low temperature development (PMMA)</a:t>
            </a:r>
          </a:p>
        </p:txBody>
      </p:sp>
      <p:pic>
        <p:nvPicPr>
          <p:cNvPr id="61442" name="Picture 2"/>
          <p:cNvPicPr>
            <a:picLocks noChangeAspect="1" noChangeArrowheads="1"/>
          </p:cNvPicPr>
          <p:nvPr/>
        </p:nvPicPr>
        <p:blipFill>
          <a:blip r:embed="rId2"/>
          <a:srcRect/>
          <a:stretch>
            <a:fillRect/>
          </a:stretch>
        </p:blipFill>
        <p:spPr bwMode="auto">
          <a:xfrm>
            <a:off x="228600" y="1226746"/>
            <a:ext cx="3276600" cy="5326454"/>
          </a:xfrm>
          <a:prstGeom prst="rect">
            <a:avLst/>
          </a:prstGeom>
          <a:noFill/>
          <a:ln w="9525">
            <a:noFill/>
            <a:miter lim="800000"/>
            <a:headEnd/>
            <a:tailEnd/>
          </a:ln>
        </p:spPr>
      </p:pic>
      <p:sp>
        <p:nvSpPr>
          <p:cNvPr id="7" name="Rectangle 6"/>
          <p:cNvSpPr/>
          <p:nvPr/>
        </p:nvSpPr>
        <p:spPr>
          <a:xfrm>
            <a:off x="3505200" y="1190685"/>
            <a:ext cx="5257800" cy="4339650"/>
          </a:xfrm>
          <a:prstGeom prst="rect">
            <a:avLst/>
          </a:prstGeom>
        </p:spPr>
        <p:txBody>
          <a:bodyPr wrap="square">
            <a:spAutoFit/>
          </a:bodyPr>
          <a:lstStyle/>
          <a:p>
            <a:pPr>
              <a:spcAft>
                <a:spcPts val="600"/>
              </a:spcAft>
            </a:pPr>
            <a:r>
              <a:rPr lang="en-US" sz="1600" dirty="0" smtClean="0">
                <a:solidFill>
                  <a:srgbClr val="C00000"/>
                </a:solidFill>
              </a:rPr>
              <a:t>Figure 2-6: Schematic illustration of one possible explanation of resolution-enhancing mechanism of cold development. </a:t>
            </a:r>
          </a:p>
          <a:p>
            <a:pPr marL="228600" indent="-228600">
              <a:spcAft>
                <a:spcPts val="600"/>
              </a:spcAft>
              <a:buFont typeface="+mj-lt"/>
              <a:buAutoNum type="arabicParenR"/>
            </a:pPr>
            <a:r>
              <a:rPr lang="en-US" sz="1600" dirty="0" smtClean="0">
                <a:solidFill>
                  <a:srgbClr val="0033CC"/>
                </a:solidFill>
              </a:rPr>
              <a:t>When a feature is exposed in PMMA, the soluble resist in the exposed region is surrounded by a boundary region of resist that, due to the initial </a:t>
            </a:r>
            <a:r>
              <a:rPr lang="en-US" sz="1600" dirty="0" err="1" smtClean="0">
                <a:solidFill>
                  <a:srgbClr val="0033CC"/>
                </a:solidFill>
              </a:rPr>
              <a:t>polydispersity</a:t>
            </a:r>
            <a:r>
              <a:rPr lang="en-US" sz="1600" dirty="0" smtClean="0">
                <a:solidFill>
                  <a:srgbClr val="0033CC"/>
                </a:solidFill>
              </a:rPr>
              <a:t> of the PMMA and random nature of chain scission, contains both soluble and insoluble polymer chains.</a:t>
            </a:r>
          </a:p>
          <a:p>
            <a:pPr marL="228600" indent="-228600">
              <a:spcAft>
                <a:spcPts val="600"/>
              </a:spcAft>
              <a:buFont typeface="+mj-lt"/>
              <a:buAutoNum type="arabicParenR"/>
            </a:pPr>
            <a:r>
              <a:rPr lang="en-US" sz="1600" dirty="0" smtClean="0">
                <a:solidFill>
                  <a:srgbClr val="0033CC"/>
                </a:solidFill>
              </a:rPr>
              <a:t>During development, this region phase-separates, with the soluble chains diffusing toward the soluble region and the insoluble chains diffusing toward the insoluble region.</a:t>
            </a:r>
          </a:p>
          <a:p>
            <a:pPr marL="228600" indent="-228600">
              <a:spcAft>
                <a:spcPts val="600"/>
              </a:spcAft>
              <a:buFont typeface="+mj-lt"/>
              <a:buAutoNum type="arabicParenR"/>
            </a:pPr>
            <a:r>
              <a:rPr lang="en-US" sz="1600" dirty="0" smtClean="0">
                <a:solidFill>
                  <a:srgbClr val="0033CC"/>
                </a:solidFill>
              </a:rPr>
              <a:t>The result is a region of soluble PMMA that is larger than the initial exposed feature, resulting in a degradation in resolution.</a:t>
            </a:r>
          </a:p>
          <a:p>
            <a:pPr>
              <a:spcAft>
                <a:spcPts val="600"/>
              </a:spcAft>
            </a:pPr>
            <a:r>
              <a:rPr lang="en-US" sz="1600" dirty="0" smtClean="0">
                <a:solidFill>
                  <a:srgbClr val="0033CC"/>
                </a:solidFill>
              </a:rPr>
              <a:t>Cold development helps prevent this by limiting the diffusion that can occur in the boundary region, since diffusion is a thermally-dependent process. 	</a:t>
            </a:r>
          </a:p>
        </p:txBody>
      </p:sp>
      <p:sp>
        <p:nvSpPr>
          <p:cNvPr id="9" name="TextBox 8"/>
          <p:cNvSpPr txBox="1"/>
          <p:nvPr/>
        </p:nvSpPr>
        <p:spPr>
          <a:xfrm>
            <a:off x="2895600" y="5562600"/>
            <a:ext cx="5943600" cy="923330"/>
          </a:xfrm>
          <a:prstGeom prst="rect">
            <a:avLst/>
          </a:prstGeom>
          <a:noFill/>
        </p:spPr>
        <p:txBody>
          <a:bodyPr wrap="square" rtlCol="0">
            <a:spAutoFit/>
          </a:bodyPr>
          <a:lstStyle/>
          <a:p>
            <a:r>
              <a:rPr lang="en-US" dirty="0" smtClean="0">
                <a:solidFill>
                  <a:srgbClr val="C00000"/>
                </a:solidFill>
              </a:rPr>
              <a:t>The exact mechanism of cold development is still not clear. Another possible mechanism: colder developer is weaker solvent, so less attack to unexposed or partly exposed resists.</a:t>
            </a:r>
            <a:endParaRPr lang="en-US" dirty="0">
              <a:solidFill>
                <a:srgbClr val="C00000"/>
              </a:solidFill>
            </a:endParaRPr>
          </a:p>
        </p:txBody>
      </p:sp>
      <p:sp>
        <p:nvSpPr>
          <p:cNvPr id="10" name="TextBox 9"/>
          <p:cNvSpPr txBox="1"/>
          <p:nvPr/>
        </p:nvSpPr>
        <p:spPr>
          <a:xfrm>
            <a:off x="5943600" y="6553200"/>
            <a:ext cx="2819400" cy="276999"/>
          </a:xfrm>
          <a:prstGeom prst="rect">
            <a:avLst/>
          </a:prstGeom>
          <a:noFill/>
        </p:spPr>
        <p:txBody>
          <a:bodyPr wrap="square" rtlCol="0">
            <a:spAutoFit/>
          </a:bodyPr>
          <a:lstStyle/>
          <a:p>
            <a:r>
              <a:rPr lang="en-US" sz="1200" dirty="0" smtClean="0"/>
              <a:t>PhD thesis, Bryan M. Cord, MIT, June 2009</a:t>
            </a:r>
            <a:endParaRPr lang="en-US" sz="1200" dirty="0"/>
          </a:p>
        </p:txBody>
      </p:sp>
      <p:sp>
        <p:nvSpPr>
          <p:cNvPr id="8" name="Slide Number Placeholder 7"/>
          <p:cNvSpPr>
            <a:spLocks noGrp="1"/>
          </p:cNvSpPr>
          <p:nvPr>
            <p:ph type="sldNum" sz="quarter" idx="12"/>
          </p:nvPr>
        </p:nvSpPr>
        <p:spPr/>
        <p:txBody>
          <a:bodyPr/>
          <a:lstStyle/>
          <a:p>
            <a:fld id="{B6F15528-21DE-4FAA-801E-634DDDAF4B2B}" type="slidenum">
              <a:rPr lang="en-US" smtClean="0"/>
              <a:pPr/>
              <a:t>48</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allAtOnce"/>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2"/>
          <a:srcRect/>
          <a:stretch>
            <a:fillRect/>
          </a:stretch>
        </p:blipFill>
        <p:spPr bwMode="auto">
          <a:xfrm>
            <a:off x="152400" y="797442"/>
            <a:ext cx="5513570" cy="4003158"/>
          </a:xfrm>
          <a:prstGeom prst="rect">
            <a:avLst/>
          </a:prstGeom>
          <a:noFill/>
          <a:ln w="9525">
            <a:noFill/>
            <a:miter lim="800000"/>
            <a:headEnd/>
            <a:tailEnd/>
          </a:ln>
        </p:spPr>
      </p:pic>
      <p:sp>
        <p:nvSpPr>
          <p:cNvPr id="5" name="Rectangle 4"/>
          <p:cNvSpPr/>
          <p:nvPr/>
        </p:nvSpPr>
        <p:spPr>
          <a:xfrm>
            <a:off x="228600" y="5029200"/>
            <a:ext cx="8610600" cy="1077218"/>
          </a:xfrm>
          <a:prstGeom prst="rect">
            <a:avLst/>
          </a:prstGeom>
        </p:spPr>
        <p:txBody>
          <a:bodyPr wrap="square">
            <a:spAutoFit/>
          </a:bodyPr>
          <a:lstStyle/>
          <a:p>
            <a:r>
              <a:rPr lang="en-US" sz="1600" dirty="0" smtClean="0">
                <a:solidFill>
                  <a:srgbClr val="C00000"/>
                </a:solidFill>
              </a:rPr>
              <a:t>Figure 2-10: Measured contrast curves for PMMA developed in 3:1 IPA:MIBK at various temperatures. </a:t>
            </a:r>
            <a:r>
              <a:rPr lang="en-US" sz="1600" dirty="0" smtClean="0">
                <a:solidFill>
                  <a:srgbClr val="0033CC"/>
                </a:solidFill>
              </a:rPr>
              <a:t>The initial resist film thickness was 160 nm and the development time was 60 seconds, except in the -40°C and -50°C cases (120 seconds) and the -60°C case (600 seconds), where longer development times were needed to show any measurable dissolution at all. 	</a:t>
            </a:r>
          </a:p>
        </p:txBody>
      </p:sp>
      <p:cxnSp>
        <p:nvCxnSpPr>
          <p:cNvPr id="6" name="Straight Connector 5"/>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TextBox 6"/>
          <p:cNvSpPr txBox="1"/>
          <p:nvPr/>
        </p:nvSpPr>
        <p:spPr>
          <a:xfrm>
            <a:off x="2514600" y="152400"/>
            <a:ext cx="4321439" cy="523220"/>
          </a:xfrm>
          <a:prstGeom prst="rect">
            <a:avLst/>
          </a:prstGeom>
          <a:noFill/>
        </p:spPr>
        <p:txBody>
          <a:bodyPr wrap="none" rtlCol="0">
            <a:spAutoFit/>
          </a:bodyPr>
          <a:lstStyle/>
          <a:p>
            <a:r>
              <a:rPr lang="en-US" sz="2800" dirty="0" smtClean="0">
                <a:solidFill>
                  <a:srgbClr val="0033CC"/>
                </a:solidFill>
              </a:rPr>
              <a:t>Cold development of PMMA</a:t>
            </a:r>
            <a:endParaRPr lang="en-US" sz="2800" dirty="0">
              <a:solidFill>
                <a:srgbClr val="0033CC"/>
              </a:solidFill>
            </a:endParaRPr>
          </a:p>
        </p:txBody>
      </p:sp>
      <p:sp>
        <p:nvSpPr>
          <p:cNvPr id="8" name="TextBox 7"/>
          <p:cNvSpPr txBox="1"/>
          <p:nvPr/>
        </p:nvSpPr>
        <p:spPr>
          <a:xfrm>
            <a:off x="5486401" y="1295400"/>
            <a:ext cx="3352799" cy="2662267"/>
          </a:xfrm>
          <a:prstGeom prst="rect">
            <a:avLst/>
          </a:prstGeom>
          <a:noFill/>
        </p:spPr>
        <p:txBody>
          <a:bodyPr wrap="square" rtlCol="0">
            <a:spAutoFit/>
          </a:bodyPr>
          <a:lstStyle/>
          <a:p>
            <a:pPr>
              <a:spcAft>
                <a:spcPts val="600"/>
              </a:spcAft>
            </a:pPr>
            <a:r>
              <a:rPr lang="en-US" dirty="0" smtClean="0">
                <a:solidFill>
                  <a:srgbClr val="C00000"/>
                </a:solidFill>
              </a:rPr>
              <a:t>Best contrast (steepest slope) at -15</a:t>
            </a:r>
            <a:r>
              <a:rPr lang="en-US" baseline="30000" dirty="0" smtClean="0">
                <a:solidFill>
                  <a:srgbClr val="C00000"/>
                </a:solidFill>
              </a:rPr>
              <a:t>o</a:t>
            </a:r>
            <a:r>
              <a:rPr lang="en-US" dirty="0" smtClean="0">
                <a:solidFill>
                  <a:srgbClr val="C00000"/>
                </a:solidFill>
              </a:rPr>
              <a:t>C.</a:t>
            </a:r>
          </a:p>
          <a:p>
            <a:pPr>
              <a:spcAft>
                <a:spcPts val="600"/>
              </a:spcAft>
            </a:pPr>
            <a:r>
              <a:rPr lang="en-US" dirty="0" smtClean="0">
                <a:solidFill>
                  <a:srgbClr val="0033CC"/>
                </a:solidFill>
              </a:rPr>
              <a:t>Because, at even lower temperature, need higher dose to expose, but </a:t>
            </a:r>
            <a:r>
              <a:rPr lang="en-US" dirty="0" smtClean="0">
                <a:solidFill>
                  <a:srgbClr val="C00000"/>
                </a:solidFill>
              </a:rPr>
              <a:t>PMMA becomes negative at doses &gt;</a:t>
            </a:r>
            <a:r>
              <a:rPr lang="en-US" dirty="0" smtClean="0">
                <a:solidFill>
                  <a:srgbClr val="C00000"/>
                </a:solidFill>
                <a:sym typeface="Symbol"/>
              </a:rPr>
              <a:t></a:t>
            </a:r>
            <a:r>
              <a:rPr lang="en-US" dirty="0" smtClean="0">
                <a:solidFill>
                  <a:srgbClr val="C00000"/>
                </a:solidFill>
              </a:rPr>
              <a:t>3000 </a:t>
            </a:r>
            <a:r>
              <a:rPr lang="en-US" dirty="0" smtClean="0">
                <a:solidFill>
                  <a:srgbClr val="C00000"/>
                </a:solidFill>
                <a:sym typeface="Symbol"/>
              </a:rPr>
              <a:t>C/cm</a:t>
            </a:r>
            <a:r>
              <a:rPr lang="en-US" baseline="30000" dirty="0" smtClean="0">
                <a:solidFill>
                  <a:srgbClr val="C00000"/>
                </a:solidFill>
                <a:sym typeface="Symbol"/>
              </a:rPr>
              <a:t>2</a:t>
            </a:r>
            <a:r>
              <a:rPr lang="en-US" dirty="0" smtClean="0">
                <a:solidFill>
                  <a:srgbClr val="C00000"/>
                </a:solidFill>
                <a:sym typeface="Symbol"/>
              </a:rPr>
              <a:t> </a:t>
            </a:r>
            <a:r>
              <a:rPr lang="en-US" dirty="0" smtClean="0">
                <a:solidFill>
                  <a:srgbClr val="0033CC"/>
                </a:solidFill>
                <a:sym typeface="Symbol"/>
              </a:rPr>
              <a:t>(i.e. the already exposed PMMA with short chain begins to cross-link upon further exposure).</a:t>
            </a:r>
            <a:endParaRPr lang="en-US" dirty="0">
              <a:solidFill>
                <a:srgbClr val="0033CC"/>
              </a:solidFill>
            </a:endParaRPr>
          </a:p>
        </p:txBody>
      </p:sp>
      <p:sp>
        <p:nvSpPr>
          <p:cNvPr id="9" name="TextBox 8"/>
          <p:cNvSpPr txBox="1"/>
          <p:nvPr/>
        </p:nvSpPr>
        <p:spPr>
          <a:xfrm>
            <a:off x="5943600" y="6553200"/>
            <a:ext cx="2819400" cy="276999"/>
          </a:xfrm>
          <a:prstGeom prst="rect">
            <a:avLst/>
          </a:prstGeom>
          <a:noFill/>
        </p:spPr>
        <p:txBody>
          <a:bodyPr wrap="square" rtlCol="0">
            <a:spAutoFit/>
          </a:bodyPr>
          <a:lstStyle/>
          <a:p>
            <a:r>
              <a:rPr lang="en-US" sz="1200" dirty="0" smtClean="0"/>
              <a:t>PhD thesis, Bryan M. Cord, MIT, June 2009</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49</a:t>
            </a:fld>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a:srcRect/>
          <a:stretch>
            <a:fillRect/>
          </a:stretch>
        </p:blipFill>
        <p:spPr bwMode="auto">
          <a:xfrm>
            <a:off x="152400" y="2831068"/>
            <a:ext cx="8791575" cy="2531294"/>
          </a:xfrm>
          <a:prstGeom prst="rect">
            <a:avLst/>
          </a:prstGeom>
          <a:noFill/>
          <a:ln w="9525">
            <a:noFill/>
            <a:miter lim="800000"/>
            <a:headEnd/>
            <a:tailEnd/>
          </a:ln>
        </p:spPr>
      </p:pic>
      <p:sp>
        <p:nvSpPr>
          <p:cNvPr id="4" name="Rectangle 3"/>
          <p:cNvSpPr/>
          <p:nvPr/>
        </p:nvSpPr>
        <p:spPr>
          <a:xfrm>
            <a:off x="76200" y="5498068"/>
            <a:ext cx="3049489" cy="369332"/>
          </a:xfrm>
          <a:prstGeom prst="rect">
            <a:avLst/>
          </a:prstGeom>
        </p:spPr>
        <p:txBody>
          <a:bodyPr wrap="none">
            <a:spAutoFit/>
          </a:bodyPr>
          <a:lstStyle/>
          <a:p>
            <a:r>
              <a:rPr lang="en-US" dirty="0" smtClean="0">
                <a:solidFill>
                  <a:srgbClr val="C00000"/>
                </a:solidFill>
              </a:rPr>
              <a:t>Best spatial resolution for SEM</a:t>
            </a:r>
            <a:endParaRPr lang="en-US" dirty="0">
              <a:solidFill>
                <a:srgbClr val="C00000"/>
              </a:solidFill>
            </a:endParaRPr>
          </a:p>
        </p:txBody>
      </p:sp>
      <p:sp>
        <p:nvSpPr>
          <p:cNvPr id="5" name="Rectangle 4"/>
          <p:cNvSpPr/>
          <p:nvPr/>
        </p:nvSpPr>
        <p:spPr>
          <a:xfrm>
            <a:off x="3257301" y="5498068"/>
            <a:ext cx="2533899" cy="646331"/>
          </a:xfrm>
          <a:prstGeom prst="rect">
            <a:avLst/>
          </a:prstGeom>
        </p:spPr>
        <p:txBody>
          <a:bodyPr wrap="none">
            <a:spAutoFit/>
          </a:bodyPr>
          <a:lstStyle/>
          <a:p>
            <a:r>
              <a:rPr lang="en-US" dirty="0" smtClean="0">
                <a:solidFill>
                  <a:srgbClr val="C00000"/>
                </a:solidFill>
              </a:rPr>
              <a:t>Better Z contrast for SEM</a:t>
            </a:r>
          </a:p>
          <a:p>
            <a:r>
              <a:rPr lang="en-US" dirty="0" smtClean="0">
                <a:solidFill>
                  <a:srgbClr val="C00000"/>
                </a:solidFill>
              </a:rPr>
              <a:t>(brighter for higher Z)</a:t>
            </a:r>
            <a:endParaRPr lang="en-US" dirty="0">
              <a:solidFill>
                <a:srgbClr val="C00000"/>
              </a:solidFill>
            </a:endParaRPr>
          </a:p>
        </p:txBody>
      </p:sp>
      <p:sp>
        <p:nvSpPr>
          <p:cNvPr id="6" name="Rectangle 5"/>
          <p:cNvSpPr/>
          <p:nvPr/>
        </p:nvSpPr>
        <p:spPr>
          <a:xfrm>
            <a:off x="6248400" y="5498068"/>
            <a:ext cx="2348272" cy="369332"/>
          </a:xfrm>
          <a:prstGeom prst="rect">
            <a:avLst/>
          </a:prstGeom>
        </p:spPr>
        <p:txBody>
          <a:bodyPr wrap="none">
            <a:spAutoFit/>
          </a:bodyPr>
          <a:lstStyle/>
          <a:p>
            <a:r>
              <a:rPr lang="en-US" dirty="0" smtClean="0">
                <a:solidFill>
                  <a:srgbClr val="C00000"/>
                </a:solidFill>
              </a:rPr>
              <a:t>Best analytical for EDX</a:t>
            </a:r>
            <a:endParaRPr lang="en-US" dirty="0">
              <a:solidFill>
                <a:srgbClr val="C00000"/>
              </a:solidFill>
            </a:endParaRPr>
          </a:p>
        </p:txBody>
      </p:sp>
      <p:sp>
        <p:nvSpPr>
          <p:cNvPr id="7" name="TextBox 6"/>
          <p:cNvSpPr txBox="1"/>
          <p:nvPr/>
        </p:nvSpPr>
        <p:spPr>
          <a:xfrm>
            <a:off x="152400" y="1307068"/>
            <a:ext cx="2819400" cy="1508105"/>
          </a:xfrm>
          <a:prstGeom prst="rect">
            <a:avLst/>
          </a:prstGeom>
          <a:noFill/>
        </p:spPr>
        <p:txBody>
          <a:bodyPr wrap="square" rtlCol="0">
            <a:spAutoFit/>
          </a:bodyPr>
          <a:lstStyle/>
          <a:p>
            <a:r>
              <a:rPr lang="en-US" dirty="0" smtClean="0">
                <a:solidFill>
                  <a:srgbClr val="0033CC"/>
                </a:solidFill>
              </a:rPr>
              <a:t>Secondary electron region for imaging</a:t>
            </a:r>
          </a:p>
          <a:p>
            <a:r>
              <a:rPr lang="en-US" sz="1400" dirty="0" smtClean="0">
                <a:solidFill>
                  <a:srgbClr val="0033CC"/>
                </a:solidFill>
              </a:rPr>
              <a:t>(SE is actually produced wherever primary electron goes, but only those near surface can go to SE detector for imaging)</a:t>
            </a:r>
            <a:endParaRPr lang="en-US" sz="1400" dirty="0">
              <a:solidFill>
                <a:srgbClr val="0033CC"/>
              </a:solidFill>
            </a:endParaRPr>
          </a:p>
        </p:txBody>
      </p:sp>
      <p:sp>
        <p:nvSpPr>
          <p:cNvPr id="8" name="TextBox 7"/>
          <p:cNvSpPr txBox="1"/>
          <p:nvPr/>
        </p:nvSpPr>
        <p:spPr>
          <a:xfrm>
            <a:off x="3048000" y="1307068"/>
            <a:ext cx="2819400" cy="1508105"/>
          </a:xfrm>
          <a:prstGeom prst="rect">
            <a:avLst/>
          </a:prstGeom>
          <a:noFill/>
        </p:spPr>
        <p:txBody>
          <a:bodyPr wrap="square" rtlCol="0">
            <a:spAutoFit/>
          </a:bodyPr>
          <a:lstStyle/>
          <a:p>
            <a:r>
              <a:rPr lang="en-US" dirty="0" smtClean="0">
                <a:solidFill>
                  <a:srgbClr val="0033CC"/>
                </a:solidFill>
              </a:rPr>
              <a:t>Back-scattered electron region for imaging</a:t>
            </a:r>
          </a:p>
          <a:p>
            <a:r>
              <a:rPr lang="en-US" sz="1400" dirty="0" smtClean="0">
                <a:solidFill>
                  <a:srgbClr val="0033CC"/>
                </a:solidFill>
              </a:rPr>
              <a:t>(Again, BSE is actually produced wherever primary electron goes. It has higher energy, so travel longer than SE)</a:t>
            </a:r>
            <a:endParaRPr lang="en-US" sz="1400" dirty="0">
              <a:solidFill>
                <a:srgbClr val="0033CC"/>
              </a:solidFill>
            </a:endParaRPr>
          </a:p>
        </p:txBody>
      </p:sp>
      <p:sp>
        <p:nvSpPr>
          <p:cNvPr id="9" name="TextBox 8"/>
          <p:cNvSpPr txBox="1"/>
          <p:nvPr/>
        </p:nvSpPr>
        <p:spPr>
          <a:xfrm>
            <a:off x="6096000" y="1307068"/>
            <a:ext cx="2819400" cy="1015663"/>
          </a:xfrm>
          <a:prstGeom prst="rect">
            <a:avLst/>
          </a:prstGeom>
          <a:noFill/>
        </p:spPr>
        <p:txBody>
          <a:bodyPr wrap="square" rtlCol="0">
            <a:spAutoFit/>
          </a:bodyPr>
          <a:lstStyle/>
          <a:p>
            <a:r>
              <a:rPr lang="en-US" dirty="0" smtClean="0">
                <a:solidFill>
                  <a:srgbClr val="0033CC"/>
                </a:solidFill>
              </a:rPr>
              <a:t>X-ray region for EDX</a:t>
            </a:r>
          </a:p>
          <a:p>
            <a:r>
              <a:rPr lang="en-US" sz="1400" dirty="0" smtClean="0">
                <a:solidFill>
                  <a:srgbClr val="0033CC"/>
                </a:solidFill>
              </a:rPr>
              <a:t>(x-ray is actually produced wherever primary electron goes. It travels farther than BSE)</a:t>
            </a:r>
            <a:endParaRPr lang="en-US" sz="1400" dirty="0">
              <a:solidFill>
                <a:srgbClr val="0033CC"/>
              </a:solidFill>
            </a:endParaRPr>
          </a:p>
        </p:txBody>
      </p:sp>
      <p:sp>
        <p:nvSpPr>
          <p:cNvPr id="10" name="TextBox 9"/>
          <p:cNvSpPr txBox="1"/>
          <p:nvPr/>
        </p:nvSpPr>
        <p:spPr>
          <a:xfrm>
            <a:off x="2057400" y="152400"/>
            <a:ext cx="5569794" cy="523220"/>
          </a:xfrm>
          <a:prstGeom prst="rect">
            <a:avLst/>
          </a:prstGeom>
          <a:noFill/>
        </p:spPr>
        <p:txBody>
          <a:bodyPr wrap="none" rtlCol="0">
            <a:spAutoFit/>
          </a:bodyPr>
          <a:lstStyle/>
          <a:p>
            <a:r>
              <a:rPr lang="en-US" sz="2800" dirty="0" smtClean="0">
                <a:solidFill>
                  <a:srgbClr val="0033CC"/>
                </a:solidFill>
              </a:rPr>
              <a:t>Which region is for which application</a:t>
            </a:r>
            <a:endParaRPr lang="en-US" sz="2800" dirty="0">
              <a:solidFill>
                <a:srgbClr val="0033CC"/>
              </a:solidFill>
            </a:endParaRPr>
          </a:p>
        </p:txBody>
      </p:sp>
      <p:cxnSp>
        <p:nvCxnSpPr>
          <p:cNvPr id="11" name="Straight Connector 10"/>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2" name="Slide Number Placeholder 11"/>
          <p:cNvSpPr>
            <a:spLocks noGrp="1"/>
          </p:cNvSpPr>
          <p:nvPr>
            <p:ph type="sldNum" sz="quarter" idx="12"/>
          </p:nvPr>
        </p:nvSpPr>
        <p:spPr/>
        <p:txBody>
          <a:bodyPr/>
          <a:lstStyle/>
          <a:p>
            <a:fld id="{B6F15528-21DE-4FAA-801E-634DDDAF4B2B}" type="slidenum">
              <a:rPr lang="en-US" smtClean="0"/>
              <a:pPr/>
              <a:t>5</a:t>
            </a:fld>
            <a:endParaRPr 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295400" y="762000"/>
            <a:ext cx="6455857" cy="4210050"/>
          </a:xfrm>
          <a:prstGeom prst="rect">
            <a:avLst/>
          </a:prstGeom>
          <a:noFill/>
          <a:ln w="9525">
            <a:noFill/>
            <a:miter lim="800000"/>
            <a:headEnd/>
            <a:tailEnd/>
          </a:ln>
        </p:spPr>
      </p:pic>
      <p:sp>
        <p:nvSpPr>
          <p:cNvPr id="5" name="TextBox 4"/>
          <p:cNvSpPr txBox="1"/>
          <p:nvPr/>
        </p:nvSpPr>
        <p:spPr>
          <a:xfrm>
            <a:off x="3127483" y="0"/>
            <a:ext cx="2908232" cy="523220"/>
          </a:xfrm>
          <a:prstGeom prst="rect">
            <a:avLst/>
          </a:prstGeom>
          <a:noFill/>
        </p:spPr>
        <p:txBody>
          <a:bodyPr wrap="none" rtlCol="0">
            <a:spAutoFit/>
          </a:bodyPr>
          <a:lstStyle/>
          <a:p>
            <a:r>
              <a:rPr lang="en-US" sz="2800" dirty="0" smtClean="0">
                <a:solidFill>
                  <a:srgbClr val="0033CC"/>
                </a:solidFill>
              </a:rPr>
              <a:t>Forward scattering</a:t>
            </a:r>
            <a:endParaRPr lang="en-US" sz="2800" dirty="0">
              <a:solidFill>
                <a:srgbClr val="0033CC"/>
              </a:solidFill>
            </a:endParaRPr>
          </a:p>
        </p:txBody>
      </p:sp>
      <p:cxnSp>
        <p:nvCxnSpPr>
          <p:cNvPr id="6" name="Straight Connector 5"/>
          <p:cNvCxnSpPr/>
          <p:nvPr/>
        </p:nvCxnSpPr>
        <p:spPr>
          <a:xfrm flipV="1">
            <a:off x="0" y="5334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7" name="Rectangle 6"/>
          <p:cNvSpPr/>
          <p:nvPr/>
        </p:nvSpPr>
        <p:spPr>
          <a:xfrm>
            <a:off x="304800" y="609600"/>
            <a:ext cx="8534400" cy="369332"/>
          </a:xfrm>
          <a:prstGeom prst="rect">
            <a:avLst/>
          </a:prstGeom>
        </p:spPr>
        <p:txBody>
          <a:bodyPr wrap="square">
            <a:spAutoFit/>
          </a:bodyPr>
          <a:lstStyle/>
          <a:p>
            <a:r>
              <a:rPr lang="en-US" dirty="0" smtClean="0">
                <a:solidFill>
                  <a:srgbClr val="C00000"/>
                </a:solidFill>
              </a:rPr>
              <a:t>α:  forward scattering range, corresponds to standard deviation of electron distribution </a:t>
            </a:r>
            <a:endParaRPr lang="en-US" dirty="0">
              <a:solidFill>
                <a:srgbClr val="C00000"/>
              </a:solidFill>
            </a:endParaRPr>
          </a:p>
        </p:txBody>
      </p:sp>
      <p:sp>
        <p:nvSpPr>
          <p:cNvPr id="8" name="Rectangle 7"/>
          <p:cNvSpPr/>
          <p:nvPr/>
        </p:nvSpPr>
        <p:spPr>
          <a:xfrm>
            <a:off x="381000" y="4983540"/>
            <a:ext cx="8305800" cy="1323439"/>
          </a:xfrm>
          <a:prstGeom prst="rect">
            <a:avLst/>
          </a:prstGeom>
        </p:spPr>
        <p:txBody>
          <a:bodyPr wrap="square">
            <a:spAutoFit/>
          </a:bodyPr>
          <a:lstStyle/>
          <a:p>
            <a:r>
              <a:rPr lang="en-US" sz="1600" dirty="0" smtClean="0">
                <a:solidFill>
                  <a:srgbClr val="C00000"/>
                </a:solidFill>
              </a:rPr>
              <a:t>Figure 3-5: Forward scattering coefficients (α is the standard deviation of the final beam distribution) as a function of beam energy for various thicknesses of PMMA,</a:t>
            </a:r>
            <a:r>
              <a:rPr lang="en-US" sz="1600" dirty="0" smtClean="0">
                <a:solidFill>
                  <a:srgbClr val="0033CC"/>
                </a:solidFill>
              </a:rPr>
              <a:t> calculated using CASINO, a free Monte Carlo modeling program.</a:t>
            </a:r>
            <a:r>
              <a:rPr lang="en-US" sz="1600" baseline="30000" dirty="0" smtClean="0">
                <a:solidFill>
                  <a:srgbClr val="0033CC"/>
                </a:solidFill>
              </a:rPr>
              <a:t> </a:t>
            </a:r>
            <a:r>
              <a:rPr lang="en-US" sz="1600" dirty="0" smtClean="0">
                <a:solidFill>
                  <a:srgbClr val="0033CC"/>
                </a:solidFill>
              </a:rPr>
              <a:t>For simplicity, the initial beam profile was assumed to be a delta function (zero width) in this simulation. The scattering width decreases dramatically as the beam energy is increased, but using thicker resist results in more scattering. </a:t>
            </a:r>
          </a:p>
        </p:txBody>
      </p:sp>
      <p:sp>
        <p:nvSpPr>
          <p:cNvPr id="9" name="TextBox 8"/>
          <p:cNvSpPr txBox="1"/>
          <p:nvPr/>
        </p:nvSpPr>
        <p:spPr>
          <a:xfrm>
            <a:off x="5943600" y="6553200"/>
            <a:ext cx="2819400" cy="276999"/>
          </a:xfrm>
          <a:prstGeom prst="rect">
            <a:avLst/>
          </a:prstGeom>
          <a:noFill/>
        </p:spPr>
        <p:txBody>
          <a:bodyPr wrap="square" rtlCol="0">
            <a:spAutoFit/>
          </a:bodyPr>
          <a:lstStyle/>
          <a:p>
            <a:r>
              <a:rPr lang="en-US" sz="1200" dirty="0" smtClean="0"/>
              <a:t>PhD thesis, Bryan M. Cord, MIT, June 2009</a:t>
            </a:r>
            <a:endParaRPr lang="en-US" sz="12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50</a:t>
            </a:fld>
            <a:endParaRPr 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srcRect/>
          <a:stretch>
            <a:fillRect/>
          </a:stretch>
        </p:blipFill>
        <p:spPr bwMode="auto">
          <a:xfrm>
            <a:off x="76200" y="578199"/>
            <a:ext cx="4343400" cy="3866103"/>
          </a:xfrm>
          <a:prstGeom prst="rect">
            <a:avLst/>
          </a:prstGeom>
          <a:noFill/>
          <a:ln w="9525">
            <a:noFill/>
            <a:miter lim="800000"/>
            <a:headEnd/>
            <a:tailEnd/>
          </a:ln>
        </p:spPr>
      </p:pic>
      <p:sp>
        <p:nvSpPr>
          <p:cNvPr id="5" name="Rectangle 4"/>
          <p:cNvSpPr/>
          <p:nvPr/>
        </p:nvSpPr>
        <p:spPr>
          <a:xfrm>
            <a:off x="76200" y="5029200"/>
            <a:ext cx="3886200" cy="1077218"/>
          </a:xfrm>
          <a:prstGeom prst="rect">
            <a:avLst/>
          </a:prstGeom>
        </p:spPr>
        <p:txBody>
          <a:bodyPr wrap="square">
            <a:spAutoFit/>
          </a:bodyPr>
          <a:lstStyle/>
          <a:p>
            <a:r>
              <a:rPr lang="en-US" sz="1600" dirty="0" smtClean="0">
                <a:solidFill>
                  <a:srgbClr val="C00000"/>
                </a:solidFill>
              </a:rPr>
              <a:t>Figure 3-6: Schematic illustration of secondary electrons (SE), which typically travel/diffuse normal to the beam. (low energy SE is responsible for resist exposure)	</a:t>
            </a:r>
          </a:p>
        </p:txBody>
      </p:sp>
      <p:sp>
        <p:nvSpPr>
          <p:cNvPr id="6" name="TextBox 5"/>
          <p:cNvSpPr txBox="1"/>
          <p:nvPr/>
        </p:nvSpPr>
        <p:spPr>
          <a:xfrm>
            <a:off x="457200" y="76200"/>
            <a:ext cx="8296182" cy="523220"/>
          </a:xfrm>
          <a:prstGeom prst="rect">
            <a:avLst/>
          </a:prstGeom>
          <a:noFill/>
        </p:spPr>
        <p:txBody>
          <a:bodyPr wrap="none" rtlCol="0">
            <a:spAutoFit/>
          </a:bodyPr>
          <a:lstStyle/>
          <a:p>
            <a:r>
              <a:rPr lang="en-US" sz="2800" dirty="0" smtClean="0">
                <a:solidFill>
                  <a:srgbClr val="0033CC"/>
                </a:solidFill>
              </a:rPr>
              <a:t>Resolution limit: forward scattering and lateral diffusion</a:t>
            </a:r>
            <a:endParaRPr lang="en-US" sz="2800" dirty="0">
              <a:solidFill>
                <a:srgbClr val="0033CC"/>
              </a:solidFill>
            </a:endParaRPr>
          </a:p>
        </p:txBody>
      </p:sp>
      <p:cxnSp>
        <p:nvCxnSpPr>
          <p:cNvPr id="7" name="Straight Connector 6"/>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8" name="TextBox 7"/>
          <p:cNvSpPr txBox="1"/>
          <p:nvPr/>
        </p:nvSpPr>
        <p:spPr>
          <a:xfrm>
            <a:off x="152400" y="685800"/>
            <a:ext cx="2133599" cy="923330"/>
          </a:xfrm>
          <a:prstGeom prst="rect">
            <a:avLst/>
          </a:prstGeom>
          <a:noFill/>
        </p:spPr>
        <p:txBody>
          <a:bodyPr wrap="square" rtlCol="0">
            <a:spAutoFit/>
          </a:bodyPr>
          <a:lstStyle/>
          <a:p>
            <a:r>
              <a:rPr lang="en-US" dirty="0" smtClean="0">
                <a:solidFill>
                  <a:srgbClr val="C00000"/>
                </a:solidFill>
              </a:rPr>
              <a:t>Secondary electrons and its lateral diffusion</a:t>
            </a:r>
            <a:endParaRPr lang="en-US" dirty="0">
              <a:solidFill>
                <a:srgbClr val="C00000"/>
              </a:solidFill>
            </a:endParaRPr>
          </a:p>
        </p:txBody>
      </p:sp>
      <p:pic>
        <p:nvPicPr>
          <p:cNvPr id="55299" name="Picture 3"/>
          <p:cNvPicPr>
            <a:picLocks noChangeAspect="1" noChangeArrowheads="1"/>
          </p:cNvPicPr>
          <p:nvPr/>
        </p:nvPicPr>
        <p:blipFill>
          <a:blip r:embed="rId3"/>
          <a:srcRect/>
          <a:stretch>
            <a:fillRect/>
          </a:stretch>
        </p:blipFill>
        <p:spPr bwMode="auto">
          <a:xfrm>
            <a:off x="4442616" y="762001"/>
            <a:ext cx="4409574" cy="3886200"/>
          </a:xfrm>
          <a:prstGeom prst="rect">
            <a:avLst/>
          </a:prstGeom>
          <a:noFill/>
          <a:ln w="9525">
            <a:noFill/>
            <a:miter lim="800000"/>
            <a:headEnd/>
            <a:tailEnd/>
          </a:ln>
        </p:spPr>
      </p:pic>
      <p:sp>
        <p:nvSpPr>
          <p:cNvPr id="10" name="Rectangle 9"/>
          <p:cNvSpPr/>
          <p:nvPr/>
        </p:nvSpPr>
        <p:spPr>
          <a:xfrm>
            <a:off x="4038600" y="4674275"/>
            <a:ext cx="4953000" cy="1384995"/>
          </a:xfrm>
          <a:prstGeom prst="rect">
            <a:avLst/>
          </a:prstGeom>
        </p:spPr>
        <p:txBody>
          <a:bodyPr wrap="square">
            <a:spAutoFit/>
          </a:bodyPr>
          <a:lstStyle/>
          <a:p>
            <a:r>
              <a:rPr lang="en-US" sz="1400" dirty="0" smtClean="0">
                <a:solidFill>
                  <a:srgbClr val="C00000"/>
                </a:solidFill>
              </a:rPr>
              <a:t>Figure 3-7: Schematic illustration of the effect of forward scattering, secondary electrons, and initial spot size on resolution. </a:t>
            </a:r>
            <a:r>
              <a:rPr lang="en-US" sz="1400" dirty="0" smtClean="0">
                <a:solidFill>
                  <a:srgbClr val="0033CC"/>
                </a:solidFill>
              </a:rPr>
              <a:t>The weights of the red lines represent the relative thickness of the resist in each case. The minimum feature size at low beam energies is limited by forward scattering, while the spot size are the primary limiter at high energies.</a:t>
            </a:r>
          </a:p>
        </p:txBody>
      </p:sp>
      <p:sp>
        <p:nvSpPr>
          <p:cNvPr id="9" name="Slide Number Placeholder 8"/>
          <p:cNvSpPr>
            <a:spLocks noGrp="1"/>
          </p:cNvSpPr>
          <p:nvPr>
            <p:ph type="sldNum" sz="quarter" idx="12"/>
          </p:nvPr>
        </p:nvSpPr>
        <p:spPr/>
        <p:txBody>
          <a:bodyPr/>
          <a:lstStyle/>
          <a:p>
            <a:fld id="{B6F15528-21DE-4FAA-801E-634DDDAF4B2B}" type="slidenum">
              <a:rPr lang="en-US" smtClean="0"/>
              <a:pPr/>
              <a:t>51</a:t>
            </a:fld>
            <a:endParaRPr lang="en-US" dirty="0"/>
          </a:p>
        </p:txBody>
      </p:sp>
      <p:sp>
        <p:nvSpPr>
          <p:cNvPr id="11" name="TextBox 10"/>
          <p:cNvSpPr txBox="1"/>
          <p:nvPr/>
        </p:nvSpPr>
        <p:spPr>
          <a:xfrm>
            <a:off x="914401" y="6273225"/>
            <a:ext cx="7315199" cy="584775"/>
          </a:xfrm>
          <a:prstGeom prst="rect">
            <a:avLst/>
          </a:prstGeom>
          <a:noFill/>
        </p:spPr>
        <p:txBody>
          <a:bodyPr wrap="square" rtlCol="0">
            <a:spAutoFit/>
          </a:bodyPr>
          <a:lstStyle/>
          <a:p>
            <a:r>
              <a:rPr lang="en-US" sz="1600" dirty="0" smtClean="0">
                <a:solidFill>
                  <a:srgbClr val="7030A0"/>
                </a:solidFill>
              </a:rPr>
              <a:t>Whether it is forward scattering or beam spot size that limits the minimum line-width, the effect of SE diffusion is to further broaden the line. </a:t>
            </a:r>
            <a:endParaRPr lang="en-US" sz="1600" dirty="0">
              <a:solidFill>
                <a:srgbClr val="7030A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srcRect/>
          <a:stretch>
            <a:fillRect/>
          </a:stretch>
        </p:blipFill>
        <p:spPr bwMode="auto">
          <a:xfrm>
            <a:off x="228600" y="838199"/>
            <a:ext cx="4343400" cy="3822635"/>
          </a:xfrm>
          <a:prstGeom prst="rect">
            <a:avLst/>
          </a:prstGeom>
          <a:noFill/>
          <a:ln w="9525">
            <a:noFill/>
            <a:miter lim="800000"/>
            <a:headEnd/>
            <a:tailEnd/>
          </a:ln>
        </p:spPr>
      </p:pic>
      <p:sp>
        <p:nvSpPr>
          <p:cNvPr id="5" name="Rectangle 4"/>
          <p:cNvSpPr/>
          <p:nvPr/>
        </p:nvSpPr>
        <p:spPr>
          <a:xfrm>
            <a:off x="304800" y="4549676"/>
            <a:ext cx="4572000" cy="1569660"/>
          </a:xfrm>
          <a:prstGeom prst="rect">
            <a:avLst/>
          </a:prstGeom>
        </p:spPr>
        <p:txBody>
          <a:bodyPr wrap="square">
            <a:spAutoFit/>
          </a:bodyPr>
          <a:lstStyle/>
          <a:p>
            <a:r>
              <a:rPr lang="en-US" sz="1600" dirty="0" smtClean="0">
                <a:solidFill>
                  <a:srgbClr val="C00000"/>
                </a:solidFill>
              </a:rPr>
              <a:t>Figure 3-11: “Critical thickness” of resist as a function of beam energy</a:t>
            </a:r>
            <a:r>
              <a:rPr lang="en-US" sz="1600" dirty="0" smtClean="0">
                <a:solidFill>
                  <a:srgbClr val="0033CC"/>
                </a:solidFill>
              </a:rPr>
              <a:t>. At resist thicknesses above critical thickness, forward scattering limits resolution, whereas below the critical thickness the only resolution limiter is the beam diameter, which is at least </a:t>
            </a:r>
            <a:r>
              <a:rPr lang="en-US" sz="1600" i="1" dirty="0" smtClean="0">
                <a:solidFill>
                  <a:srgbClr val="0033CC"/>
                </a:solidFill>
              </a:rPr>
              <a:t>theoretically</a:t>
            </a:r>
            <a:r>
              <a:rPr lang="en-US" sz="1600" dirty="0" smtClean="0">
                <a:solidFill>
                  <a:srgbClr val="0033CC"/>
                </a:solidFill>
              </a:rPr>
              <a:t> energy-independent. </a:t>
            </a:r>
          </a:p>
        </p:txBody>
      </p:sp>
      <p:grpSp>
        <p:nvGrpSpPr>
          <p:cNvPr id="13" name="Group 12"/>
          <p:cNvGrpSpPr/>
          <p:nvPr/>
        </p:nvGrpSpPr>
        <p:grpSpPr>
          <a:xfrm>
            <a:off x="4953000" y="914400"/>
            <a:ext cx="4038600" cy="5491103"/>
            <a:chOff x="4953000" y="914400"/>
            <a:chExt cx="4038600" cy="5491103"/>
          </a:xfrm>
        </p:grpSpPr>
        <p:pic>
          <p:nvPicPr>
            <p:cNvPr id="56323" name="Picture 3"/>
            <p:cNvPicPr>
              <a:picLocks noChangeAspect="1" noChangeArrowheads="1"/>
            </p:cNvPicPr>
            <p:nvPr/>
          </p:nvPicPr>
          <p:blipFill>
            <a:blip r:embed="rId3"/>
            <a:srcRect/>
            <a:stretch>
              <a:fillRect/>
            </a:stretch>
          </p:blipFill>
          <p:spPr bwMode="auto">
            <a:xfrm>
              <a:off x="4953000" y="914400"/>
              <a:ext cx="3998883" cy="3324225"/>
            </a:xfrm>
            <a:prstGeom prst="rect">
              <a:avLst/>
            </a:prstGeom>
            <a:noFill/>
            <a:ln w="9525">
              <a:noFill/>
              <a:miter lim="800000"/>
              <a:headEnd/>
              <a:tailEnd/>
            </a:ln>
          </p:spPr>
        </p:pic>
        <p:sp>
          <p:nvSpPr>
            <p:cNvPr id="7" name="Rectangle 6"/>
            <p:cNvSpPr/>
            <p:nvPr/>
          </p:nvSpPr>
          <p:spPr>
            <a:xfrm>
              <a:off x="5029200" y="4343400"/>
              <a:ext cx="3962400" cy="2062103"/>
            </a:xfrm>
            <a:prstGeom prst="rect">
              <a:avLst/>
            </a:prstGeom>
          </p:spPr>
          <p:txBody>
            <a:bodyPr wrap="square">
              <a:spAutoFit/>
            </a:bodyPr>
            <a:lstStyle/>
            <a:p>
              <a:r>
                <a:rPr lang="en-US" sz="1600" dirty="0" smtClean="0">
                  <a:solidFill>
                    <a:srgbClr val="C00000"/>
                  </a:solidFill>
                </a:rPr>
                <a:t>Figure 3-19: Beam diameter as a function of beam energy </a:t>
              </a:r>
              <a:r>
                <a:rPr lang="en-US" sz="1600" dirty="0" smtClean="0">
                  <a:solidFill>
                    <a:srgbClr val="0033CC"/>
                  </a:solidFill>
                </a:rPr>
                <a:t>as measured in the MIT Raith-150 system. While beam diameter is inexplicably large at voltages below 10kV, it seems to be reasonably close to its 3-4 nm specification at 20kV and only slightly larger at 10kV, suggesting that beam diameter is not the limiting factor in our resolution. </a:t>
              </a:r>
            </a:p>
          </p:txBody>
        </p:sp>
      </p:grpSp>
      <p:sp>
        <p:nvSpPr>
          <p:cNvPr id="8" name="TextBox 7"/>
          <p:cNvSpPr txBox="1"/>
          <p:nvPr/>
        </p:nvSpPr>
        <p:spPr>
          <a:xfrm>
            <a:off x="5943600" y="6553200"/>
            <a:ext cx="2819400" cy="276999"/>
          </a:xfrm>
          <a:prstGeom prst="rect">
            <a:avLst/>
          </a:prstGeom>
          <a:noFill/>
        </p:spPr>
        <p:txBody>
          <a:bodyPr wrap="square" rtlCol="0">
            <a:spAutoFit/>
          </a:bodyPr>
          <a:lstStyle/>
          <a:p>
            <a:r>
              <a:rPr lang="en-US" sz="1200" dirty="0" smtClean="0"/>
              <a:t>PhD thesis, Bryan M. Cord, MIT, June 2009</a:t>
            </a:r>
            <a:endParaRPr lang="en-US" sz="1200" dirty="0"/>
          </a:p>
        </p:txBody>
      </p:sp>
      <p:sp>
        <p:nvSpPr>
          <p:cNvPr id="9" name="TextBox 8"/>
          <p:cNvSpPr txBox="1"/>
          <p:nvPr/>
        </p:nvSpPr>
        <p:spPr>
          <a:xfrm>
            <a:off x="533400" y="76200"/>
            <a:ext cx="8255593" cy="523220"/>
          </a:xfrm>
          <a:prstGeom prst="rect">
            <a:avLst/>
          </a:prstGeom>
          <a:noFill/>
        </p:spPr>
        <p:txBody>
          <a:bodyPr wrap="none" rtlCol="0">
            <a:spAutoFit/>
          </a:bodyPr>
          <a:lstStyle/>
          <a:p>
            <a:r>
              <a:rPr lang="en-US" sz="2800" dirty="0" smtClean="0">
                <a:solidFill>
                  <a:srgbClr val="0033CC"/>
                </a:solidFill>
              </a:rPr>
              <a:t>Resolution limit: forward scattering and beam diameter</a:t>
            </a:r>
            <a:endParaRPr lang="en-US" sz="2800" dirty="0">
              <a:solidFill>
                <a:srgbClr val="0033CC"/>
              </a:solidFill>
            </a:endParaRPr>
          </a:p>
        </p:txBody>
      </p:sp>
      <p:cxnSp>
        <p:nvCxnSpPr>
          <p:cNvPr id="10" name="Straight Connector 9"/>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11" name="TextBox 10"/>
          <p:cNvSpPr txBox="1"/>
          <p:nvPr/>
        </p:nvSpPr>
        <p:spPr>
          <a:xfrm>
            <a:off x="304800" y="6400800"/>
            <a:ext cx="5049844" cy="369332"/>
          </a:xfrm>
          <a:prstGeom prst="rect">
            <a:avLst/>
          </a:prstGeom>
          <a:noFill/>
        </p:spPr>
        <p:txBody>
          <a:bodyPr wrap="none" rtlCol="0">
            <a:spAutoFit/>
          </a:bodyPr>
          <a:lstStyle/>
          <a:p>
            <a:r>
              <a:rPr lang="en-US" dirty="0" smtClean="0">
                <a:solidFill>
                  <a:srgbClr val="C00000"/>
                </a:solidFill>
              </a:rPr>
              <a:t>A third limiting factor is resist swelling by developer.</a:t>
            </a:r>
            <a:endParaRPr lang="en-US" dirty="0">
              <a:solidFill>
                <a:srgbClr val="C00000"/>
              </a:solidFill>
            </a:endParaRPr>
          </a:p>
        </p:txBody>
      </p:sp>
      <p:sp>
        <p:nvSpPr>
          <p:cNvPr id="12" name="Slide Number Placeholder 11"/>
          <p:cNvSpPr>
            <a:spLocks noGrp="1"/>
          </p:cNvSpPr>
          <p:nvPr>
            <p:ph type="sldNum" sz="quarter" idx="12"/>
          </p:nvPr>
        </p:nvSpPr>
        <p:spPr/>
        <p:txBody>
          <a:bodyPr/>
          <a:lstStyle/>
          <a:p>
            <a:fld id="{B6F15528-21DE-4FAA-801E-634DDDAF4B2B}" type="slidenum">
              <a:rPr lang="en-US" smtClean="0"/>
              <a:pPr/>
              <a:t>52</a:t>
            </a:fld>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76200"/>
            <a:ext cx="7086684" cy="523220"/>
          </a:xfrm>
          <a:prstGeom prst="rect">
            <a:avLst/>
          </a:prstGeom>
          <a:noFill/>
        </p:spPr>
        <p:txBody>
          <a:bodyPr wrap="none" rtlCol="0">
            <a:spAutoFit/>
          </a:bodyPr>
          <a:lstStyle/>
          <a:p>
            <a:r>
              <a:rPr lang="en-US" sz="2800" dirty="0" smtClean="0">
                <a:solidFill>
                  <a:srgbClr val="0033CC"/>
                </a:solidFill>
              </a:rPr>
              <a:t>The highest resolution by far: 9nm pitch grating</a:t>
            </a:r>
            <a:endParaRPr lang="en-US" sz="2800" dirty="0">
              <a:solidFill>
                <a:srgbClr val="0033CC"/>
              </a:solidFill>
            </a:endParaRPr>
          </a:p>
        </p:txBody>
      </p:sp>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pic>
        <p:nvPicPr>
          <p:cNvPr id="57346" name="Picture 2"/>
          <p:cNvPicPr>
            <a:picLocks noChangeAspect="1" noChangeArrowheads="1"/>
          </p:cNvPicPr>
          <p:nvPr/>
        </p:nvPicPr>
        <p:blipFill>
          <a:blip r:embed="rId2"/>
          <a:srcRect/>
          <a:stretch>
            <a:fillRect/>
          </a:stretch>
        </p:blipFill>
        <p:spPr bwMode="auto">
          <a:xfrm>
            <a:off x="990600" y="685800"/>
            <a:ext cx="7086600" cy="3393766"/>
          </a:xfrm>
          <a:prstGeom prst="rect">
            <a:avLst/>
          </a:prstGeom>
          <a:noFill/>
          <a:ln w="9525">
            <a:noFill/>
            <a:miter lim="800000"/>
            <a:headEnd/>
            <a:tailEnd/>
          </a:ln>
        </p:spPr>
      </p:pic>
      <p:sp>
        <p:nvSpPr>
          <p:cNvPr id="7" name="Rectangle 6"/>
          <p:cNvSpPr/>
          <p:nvPr/>
        </p:nvSpPr>
        <p:spPr>
          <a:xfrm>
            <a:off x="533400" y="4114800"/>
            <a:ext cx="8305800" cy="1569660"/>
          </a:xfrm>
          <a:prstGeom prst="rect">
            <a:avLst/>
          </a:prstGeom>
        </p:spPr>
        <p:txBody>
          <a:bodyPr wrap="square">
            <a:spAutoFit/>
          </a:bodyPr>
          <a:lstStyle/>
          <a:p>
            <a:r>
              <a:rPr lang="en-US" sz="1600" dirty="0" smtClean="0">
                <a:solidFill>
                  <a:srgbClr val="C00000"/>
                </a:solidFill>
              </a:rPr>
              <a:t>Figure 3-20: 9-nm-pitch nested-L structure fabricated in HSQ on Si and imaged in the MIT Raith-150 system (left) and on the Raith-150</a:t>
            </a:r>
            <a:r>
              <a:rPr lang="en-US" sz="1600" baseline="30000" dirty="0" smtClean="0">
                <a:solidFill>
                  <a:srgbClr val="C00000"/>
                </a:solidFill>
              </a:rPr>
              <a:t>TWO </a:t>
            </a:r>
            <a:r>
              <a:rPr lang="en-US" sz="1600" dirty="0" smtClean="0">
                <a:solidFill>
                  <a:srgbClr val="C00000"/>
                </a:solidFill>
              </a:rPr>
              <a:t>prototype tool. </a:t>
            </a:r>
            <a:r>
              <a:rPr lang="en-US" sz="1600" dirty="0" smtClean="0">
                <a:solidFill>
                  <a:srgbClr val="0033CC"/>
                </a:solidFill>
              </a:rPr>
              <a:t>The left image shows minimal to nonexistent modulation, while the discrete lines of the structure are clearly visible in the right image. Since the 150</a:t>
            </a:r>
            <a:r>
              <a:rPr lang="en-US" sz="1600" baseline="30000" dirty="0" smtClean="0">
                <a:solidFill>
                  <a:srgbClr val="0033CC"/>
                </a:solidFill>
              </a:rPr>
              <a:t>TWO</a:t>
            </a:r>
            <a:r>
              <a:rPr lang="en-US" sz="1600" dirty="0" smtClean="0">
                <a:solidFill>
                  <a:srgbClr val="0033CC"/>
                </a:solidFill>
              </a:rPr>
              <a:t>’s environment has much better vibration isolation and control than the MIT facility, it seems likely that low-frequency vibrations are a significant source of imaging resolution degradation on the MIT tool.</a:t>
            </a:r>
          </a:p>
        </p:txBody>
      </p:sp>
      <p:sp>
        <p:nvSpPr>
          <p:cNvPr id="8" name="TextBox 7"/>
          <p:cNvSpPr txBox="1"/>
          <p:nvPr/>
        </p:nvSpPr>
        <p:spPr>
          <a:xfrm>
            <a:off x="5791200" y="1981200"/>
            <a:ext cx="2971800" cy="1646605"/>
          </a:xfrm>
          <a:prstGeom prst="rect">
            <a:avLst/>
          </a:prstGeom>
          <a:solidFill>
            <a:schemeClr val="bg1"/>
          </a:solidFill>
        </p:spPr>
        <p:txBody>
          <a:bodyPr wrap="square" rtlCol="0">
            <a:spAutoFit/>
          </a:bodyPr>
          <a:lstStyle/>
          <a:p>
            <a:pPr>
              <a:spcAft>
                <a:spcPts val="600"/>
              </a:spcAft>
            </a:pPr>
            <a:r>
              <a:rPr lang="en-US" sz="1600" dirty="0" smtClean="0">
                <a:solidFill>
                  <a:srgbClr val="7030A0"/>
                </a:solidFill>
              </a:rPr>
              <a:t>Backscattering/proximity effect is not important here, since pattern area only </a:t>
            </a:r>
            <a:r>
              <a:rPr lang="en-US" sz="1600" dirty="0" smtClean="0">
                <a:solidFill>
                  <a:srgbClr val="7030A0"/>
                </a:solidFill>
                <a:sym typeface="Symbol"/>
              </a:rPr>
              <a:t>50nm.</a:t>
            </a:r>
          </a:p>
          <a:p>
            <a:pPr>
              <a:spcAft>
                <a:spcPts val="600"/>
              </a:spcAft>
            </a:pPr>
            <a:r>
              <a:rPr lang="en-US" sz="1600" dirty="0" smtClean="0">
                <a:solidFill>
                  <a:srgbClr val="7030A0"/>
                </a:solidFill>
                <a:sym typeface="Symbol"/>
              </a:rPr>
              <a:t>For large area (&gt;&gt;1m) grating, such a small pitch may not be achieved due to proximity effect.</a:t>
            </a:r>
          </a:p>
        </p:txBody>
      </p:sp>
      <p:sp>
        <p:nvSpPr>
          <p:cNvPr id="9" name="Rectangle 8"/>
          <p:cNvSpPr/>
          <p:nvPr/>
        </p:nvSpPr>
        <p:spPr>
          <a:xfrm>
            <a:off x="1524000" y="3657600"/>
            <a:ext cx="2779864" cy="369332"/>
          </a:xfrm>
          <a:prstGeom prst="rect">
            <a:avLst/>
          </a:prstGeom>
        </p:spPr>
        <p:txBody>
          <a:bodyPr wrap="none">
            <a:spAutoFit/>
          </a:bodyPr>
          <a:lstStyle/>
          <a:p>
            <a:r>
              <a:rPr lang="en-US" dirty="0" smtClean="0">
                <a:solidFill>
                  <a:schemeClr val="bg1"/>
                </a:solidFill>
                <a:sym typeface="Symbol"/>
              </a:rPr>
              <a:t>Here resist very thin, 25nm.</a:t>
            </a:r>
            <a:endParaRPr lang="en-US" dirty="0">
              <a:solidFill>
                <a:schemeClr val="bg1"/>
              </a:solidFill>
            </a:endParaRPr>
          </a:p>
        </p:txBody>
      </p:sp>
      <p:sp>
        <p:nvSpPr>
          <p:cNvPr id="10" name="Slide Number Placeholder 9"/>
          <p:cNvSpPr>
            <a:spLocks noGrp="1"/>
          </p:cNvSpPr>
          <p:nvPr>
            <p:ph type="sldNum" sz="quarter" idx="12"/>
          </p:nvPr>
        </p:nvSpPr>
        <p:spPr/>
        <p:txBody>
          <a:bodyPr/>
          <a:lstStyle/>
          <a:p>
            <a:fld id="{B6F15528-21DE-4FAA-801E-634DDDAF4B2B}" type="slidenum">
              <a:rPr lang="en-US" smtClean="0"/>
              <a:pPr/>
              <a:t>53</a:t>
            </a:fld>
            <a:endParaRPr lang="en-US"/>
          </a:p>
        </p:txBody>
      </p:sp>
      <p:sp>
        <p:nvSpPr>
          <p:cNvPr id="11" name="TextBox 10"/>
          <p:cNvSpPr txBox="1"/>
          <p:nvPr/>
        </p:nvSpPr>
        <p:spPr>
          <a:xfrm>
            <a:off x="5943600" y="6553200"/>
            <a:ext cx="2819400" cy="276999"/>
          </a:xfrm>
          <a:prstGeom prst="rect">
            <a:avLst/>
          </a:prstGeom>
          <a:noFill/>
        </p:spPr>
        <p:txBody>
          <a:bodyPr wrap="square" rtlCol="0">
            <a:spAutoFit/>
          </a:bodyPr>
          <a:lstStyle/>
          <a:p>
            <a:r>
              <a:rPr lang="en-US" sz="1200" dirty="0" smtClean="0"/>
              <a:t>PhD thesis, Bryan M. Cord, MIT, June 2009</a:t>
            </a:r>
            <a:endParaRPr lang="en-US" sz="1200" dirty="0"/>
          </a:p>
        </p:txBody>
      </p:sp>
      <p:sp>
        <p:nvSpPr>
          <p:cNvPr id="12" name="TextBox 11"/>
          <p:cNvSpPr txBox="1"/>
          <p:nvPr/>
        </p:nvSpPr>
        <p:spPr>
          <a:xfrm>
            <a:off x="152400" y="5791200"/>
            <a:ext cx="8762999" cy="830997"/>
          </a:xfrm>
          <a:prstGeom prst="rect">
            <a:avLst/>
          </a:prstGeom>
          <a:noFill/>
        </p:spPr>
        <p:txBody>
          <a:bodyPr wrap="square" rtlCol="0">
            <a:spAutoFit/>
          </a:bodyPr>
          <a:lstStyle/>
          <a:p>
            <a:r>
              <a:rPr lang="en-US" sz="1600" dirty="0" smtClean="0">
                <a:solidFill>
                  <a:srgbClr val="C00000"/>
                </a:solidFill>
              </a:rPr>
              <a:t>PMMA should have similar resolution, but difficult to image (too soft, whereas exposed HSQ is SiO</a:t>
            </a:r>
            <a:r>
              <a:rPr lang="en-US" sz="1600" baseline="-25000" dirty="0" smtClean="0">
                <a:solidFill>
                  <a:srgbClr val="C00000"/>
                </a:solidFill>
              </a:rPr>
              <a:t>2</a:t>
            </a:r>
            <a:r>
              <a:rPr lang="en-US" sz="1600" dirty="0" smtClean="0">
                <a:solidFill>
                  <a:srgbClr val="C00000"/>
                </a:solidFill>
              </a:rPr>
              <a:t>, rigid and not deformed during imaging), PMMA doesn’t stick to substrate well (may be lifted off during development), and lines may fall due to capillary force during drying after development.</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C00000"/>
                </a:solidFill>
              </a:rPr>
              <a:t>Grey-scale EBL for 3D structure fabrication.</a:t>
            </a:r>
          </a:p>
          <a:p>
            <a:pPr marL="342900" indent="-342900">
              <a:spcAft>
                <a:spcPts val="600"/>
              </a:spcAft>
              <a:buAutoNum type="arabicPeriod"/>
            </a:pPr>
            <a:r>
              <a:rPr lang="en-US" dirty="0" smtClean="0">
                <a:solidFill>
                  <a:srgbClr val="0033CC"/>
                </a:solidFill>
              </a:rPr>
              <a:t>Anti-charging techniques.</a:t>
            </a:r>
            <a:endParaRPr lang="en-US" dirty="0">
              <a:solidFill>
                <a:srgbClr val="0033CC"/>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54</a:t>
            </a:fld>
            <a:endParaRPr 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772490" y="76200"/>
            <a:ext cx="5618910" cy="523220"/>
          </a:xfrm>
          <a:prstGeom prst="rect">
            <a:avLst/>
          </a:prstGeom>
          <a:noFill/>
        </p:spPr>
        <p:txBody>
          <a:bodyPr wrap="none" rtlCol="0">
            <a:spAutoFit/>
          </a:bodyPr>
          <a:lstStyle/>
          <a:p>
            <a:r>
              <a:rPr lang="en-US" sz="2800" dirty="0" smtClean="0">
                <a:solidFill>
                  <a:srgbClr val="0033CC"/>
                </a:solidFill>
              </a:rPr>
              <a:t>Gray-scale electron beam lithography</a:t>
            </a:r>
            <a:endParaRPr lang="en-US" sz="2800" dirty="0">
              <a:solidFill>
                <a:srgbClr val="0033CC"/>
              </a:solidFill>
            </a:endParaRPr>
          </a:p>
        </p:txBody>
      </p:sp>
      <p:pic>
        <p:nvPicPr>
          <p:cNvPr id="64519" name="Picture 7"/>
          <p:cNvPicPr>
            <a:picLocks noChangeAspect="1" noChangeArrowheads="1"/>
          </p:cNvPicPr>
          <p:nvPr/>
        </p:nvPicPr>
        <p:blipFill>
          <a:blip r:embed="rId2"/>
          <a:srcRect/>
          <a:stretch>
            <a:fillRect/>
          </a:stretch>
        </p:blipFill>
        <p:spPr bwMode="auto">
          <a:xfrm>
            <a:off x="5426207" y="990599"/>
            <a:ext cx="3260593" cy="2895601"/>
          </a:xfrm>
          <a:prstGeom prst="rect">
            <a:avLst/>
          </a:prstGeom>
          <a:noFill/>
          <a:ln w="9525">
            <a:noFill/>
            <a:miter lim="800000"/>
            <a:headEnd/>
            <a:tailEnd/>
          </a:ln>
        </p:spPr>
      </p:pic>
      <p:pic>
        <p:nvPicPr>
          <p:cNvPr id="64520" name="Picture 8"/>
          <p:cNvPicPr>
            <a:picLocks noChangeAspect="1" noChangeArrowheads="1"/>
          </p:cNvPicPr>
          <p:nvPr/>
        </p:nvPicPr>
        <p:blipFill>
          <a:blip r:embed="rId3"/>
          <a:srcRect/>
          <a:stretch>
            <a:fillRect/>
          </a:stretch>
        </p:blipFill>
        <p:spPr bwMode="auto">
          <a:xfrm>
            <a:off x="1981200" y="685800"/>
            <a:ext cx="2295525" cy="3409950"/>
          </a:xfrm>
          <a:prstGeom prst="rect">
            <a:avLst/>
          </a:prstGeom>
          <a:noFill/>
          <a:ln w="9525">
            <a:noFill/>
            <a:miter lim="800000"/>
            <a:headEnd/>
            <a:tailEnd/>
          </a:ln>
        </p:spPr>
      </p:pic>
      <p:sp>
        <p:nvSpPr>
          <p:cNvPr id="13" name="TextBox 12"/>
          <p:cNvSpPr txBox="1"/>
          <p:nvPr/>
        </p:nvSpPr>
        <p:spPr>
          <a:xfrm>
            <a:off x="381000" y="914400"/>
            <a:ext cx="2057400" cy="1477328"/>
          </a:xfrm>
          <a:prstGeom prst="rect">
            <a:avLst/>
          </a:prstGeom>
          <a:noFill/>
        </p:spPr>
        <p:txBody>
          <a:bodyPr wrap="square" rtlCol="0">
            <a:spAutoFit/>
          </a:bodyPr>
          <a:lstStyle/>
          <a:p>
            <a:r>
              <a:rPr lang="en-US" dirty="0" smtClean="0">
                <a:solidFill>
                  <a:srgbClr val="0033CC"/>
                </a:solidFill>
              </a:rPr>
              <a:t>E-beam with variable beam stepping frequencies (i.e. variable doses)</a:t>
            </a:r>
            <a:endParaRPr lang="en-US" dirty="0">
              <a:solidFill>
                <a:srgbClr val="0033CC"/>
              </a:solidFill>
            </a:endParaRPr>
          </a:p>
        </p:txBody>
      </p:sp>
      <p:sp>
        <p:nvSpPr>
          <p:cNvPr id="14" name="TextBox 13"/>
          <p:cNvSpPr txBox="1"/>
          <p:nvPr/>
        </p:nvSpPr>
        <p:spPr>
          <a:xfrm>
            <a:off x="5410359" y="685800"/>
            <a:ext cx="3180038" cy="369332"/>
          </a:xfrm>
          <a:prstGeom prst="rect">
            <a:avLst/>
          </a:prstGeom>
          <a:noFill/>
        </p:spPr>
        <p:txBody>
          <a:bodyPr wrap="none" rtlCol="0">
            <a:spAutoFit/>
          </a:bodyPr>
          <a:lstStyle/>
          <a:p>
            <a:r>
              <a:rPr lang="en-US" dirty="0" smtClean="0">
                <a:solidFill>
                  <a:srgbClr val="0033CC"/>
                </a:solidFill>
              </a:rPr>
              <a:t>AFM of a blazed grating in resist</a:t>
            </a:r>
            <a:endParaRPr lang="en-US" dirty="0">
              <a:solidFill>
                <a:srgbClr val="0033CC"/>
              </a:solidFill>
            </a:endParaRPr>
          </a:p>
        </p:txBody>
      </p:sp>
      <p:sp>
        <p:nvSpPr>
          <p:cNvPr id="15" name="TextBox 14"/>
          <p:cNvSpPr txBox="1"/>
          <p:nvPr/>
        </p:nvSpPr>
        <p:spPr>
          <a:xfrm>
            <a:off x="3657600" y="6135469"/>
            <a:ext cx="1828800" cy="646331"/>
          </a:xfrm>
          <a:prstGeom prst="rect">
            <a:avLst/>
          </a:prstGeom>
          <a:noFill/>
        </p:spPr>
        <p:txBody>
          <a:bodyPr wrap="square" rtlCol="0">
            <a:spAutoFit/>
          </a:bodyPr>
          <a:lstStyle/>
          <a:p>
            <a:r>
              <a:rPr lang="en-US" dirty="0" smtClean="0">
                <a:solidFill>
                  <a:srgbClr val="0033CC"/>
                </a:solidFill>
              </a:rPr>
              <a:t>Fresnel zone lens (plate) in silicon</a:t>
            </a:r>
            <a:endParaRPr lang="en-US" dirty="0">
              <a:solidFill>
                <a:srgbClr val="0033CC"/>
              </a:solidFill>
            </a:endParaRPr>
          </a:p>
        </p:txBody>
      </p:sp>
      <p:grpSp>
        <p:nvGrpSpPr>
          <p:cNvPr id="19" name="Group 18"/>
          <p:cNvGrpSpPr/>
          <p:nvPr/>
        </p:nvGrpSpPr>
        <p:grpSpPr>
          <a:xfrm>
            <a:off x="228600" y="4267200"/>
            <a:ext cx="2945166" cy="2533650"/>
            <a:chOff x="228600" y="4267200"/>
            <a:chExt cx="2945166" cy="2533650"/>
          </a:xfrm>
        </p:grpSpPr>
        <p:pic>
          <p:nvPicPr>
            <p:cNvPr id="64521" name="Picture 9"/>
            <p:cNvPicPr>
              <a:picLocks noChangeAspect="1" noChangeArrowheads="1"/>
            </p:cNvPicPr>
            <p:nvPr/>
          </p:nvPicPr>
          <p:blipFill>
            <a:blip r:embed="rId4"/>
            <a:srcRect/>
            <a:stretch>
              <a:fillRect/>
            </a:stretch>
          </p:blipFill>
          <p:spPr bwMode="auto">
            <a:xfrm>
              <a:off x="228600" y="4267200"/>
              <a:ext cx="2945166" cy="2533650"/>
            </a:xfrm>
            <a:prstGeom prst="rect">
              <a:avLst/>
            </a:prstGeom>
            <a:noFill/>
            <a:ln w="9525">
              <a:noFill/>
              <a:miter lim="800000"/>
              <a:headEnd/>
              <a:tailEnd/>
            </a:ln>
          </p:spPr>
        </p:pic>
        <p:sp>
          <p:nvSpPr>
            <p:cNvPr id="18" name="TextBox 17"/>
            <p:cNvSpPr txBox="1"/>
            <p:nvPr/>
          </p:nvSpPr>
          <p:spPr>
            <a:xfrm>
              <a:off x="457200" y="5257800"/>
              <a:ext cx="830677" cy="1477328"/>
            </a:xfrm>
            <a:prstGeom prst="rect">
              <a:avLst/>
            </a:prstGeom>
            <a:noFill/>
          </p:spPr>
          <p:txBody>
            <a:bodyPr wrap="none" rtlCol="0">
              <a:spAutoFit/>
            </a:bodyPr>
            <a:lstStyle/>
            <a:p>
              <a:r>
                <a:rPr lang="en-US" dirty="0" smtClean="0"/>
                <a:t>PMMA</a:t>
              </a:r>
            </a:p>
            <a:p>
              <a:endParaRPr lang="en-US" dirty="0" smtClean="0"/>
            </a:p>
            <a:p>
              <a:endParaRPr lang="en-US" dirty="0" smtClean="0"/>
            </a:p>
            <a:p>
              <a:endParaRPr lang="en-US" dirty="0" smtClean="0"/>
            </a:p>
            <a:p>
              <a:r>
                <a:rPr lang="en-US" dirty="0" smtClean="0"/>
                <a:t>Silicon</a:t>
              </a:r>
              <a:endParaRPr lang="en-US" dirty="0"/>
            </a:p>
          </p:txBody>
        </p:sp>
      </p:grpSp>
      <p:sp>
        <p:nvSpPr>
          <p:cNvPr id="17" name="TextBox 16"/>
          <p:cNvSpPr txBox="1"/>
          <p:nvPr/>
        </p:nvSpPr>
        <p:spPr>
          <a:xfrm>
            <a:off x="2819400" y="4724400"/>
            <a:ext cx="1600200" cy="646331"/>
          </a:xfrm>
          <a:prstGeom prst="rect">
            <a:avLst/>
          </a:prstGeom>
          <a:noFill/>
        </p:spPr>
        <p:txBody>
          <a:bodyPr wrap="square" rtlCol="0">
            <a:spAutoFit/>
          </a:bodyPr>
          <a:lstStyle/>
          <a:p>
            <a:r>
              <a:rPr lang="en-US" dirty="0" smtClean="0">
                <a:solidFill>
                  <a:srgbClr val="0033CC"/>
                </a:solidFill>
              </a:rPr>
              <a:t>RIE pattern transfer into Si</a:t>
            </a:r>
            <a:endParaRPr lang="en-US" dirty="0"/>
          </a:p>
        </p:txBody>
      </p:sp>
      <p:grpSp>
        <p:nvGrpSpPr>
          <p:cNvPr id="22" name="Group 21"/>
          <p:cNvGrpSpPr/>
          <p:nvPr/>
        </p:nvGrpSpPr>
        <p:grpSpPr>
          <a:xfrm>
            <a:off x="5410200" y="3962400"/>
            <a:ext cx="3419475" cy="2713620"/>
            <a:chOff x="5410200" y="3962400"/>
            <a:chExt cx="3419475" cy="2713620"/>
          </a:xfrm>
        </p:grpSpPr>
        <p:pic>
          <p:nvPicPr>
            <p:cNvPr id="64522" name="Picture 10"/>
            <p:cNvPicPr>
              <a:picLocks noChangeAspect="1" noChangeArrowheads="1"/>
            </p:cNvPicPr>
            <p:nvPr/>
          </p:nvPicPr>
          <p:blipFill>
            <a:blip r:embed="rId5"/>
            <a:srcRect/>
            <a:stretch>
              <a:fillRect/>
            </a:stretch>
          </p:blipFill>
          <p:spPr bwMode="auto">
            <a:xfrm>
              <a:off x="5410200" y="3962400"/>
              <a:ext cx="3419475" cy="2713620"/>
            </a:xfrm>
            <a:prstGeom prst="rect">
              <a:avLst/>
            </a:prstGeom>
            <a:noFill/>
            <a:ln w="9525">
              <a:noFill/>
              <a:miter lim="800000"/>
              <a:headEnd/>
              <a:tailEnd/>
            </a:ln>
          </p:spPr>
        </p:pic>
        <p:sp>
          <p:nvSpPr>
            <p:cNvPr id="21" name="TextBox 20"/>
            <p:cNvSpPr txBox="1"/>
            <p:nvPr/>
          </p:nvSpPr>
          <p:spPr>
            <a:xfrm>
              <a:off x="7991520" y="3962400"/>
              <a:ext cx="619080" cy="369332"/>
            </a:xfrm>
            <a:prstGeom prst="rect">
              <a:avLst/>
            </a:prstGeom>
            <a:noFill/>
          </p:spPr>
          <p:txBody>
            <a:bodyPr wrap="none" rtlCol="0">
              <a:spAutoFit/>
            </a:bodyPr>
            <a:lstStyle/>
            <a:p>
              <a:r>
                <a:rPr lang="en-US" dirty="0" smtClean="0">
                  <a:solidFill>
                    <a:schemeClr val="bg1"/>
                  </a:solidFill>
                </a:rPr>
                <a:t>5</a:t>
              </a:r>
              <a:r>
                <a:rPr lang="en-US" dirty="0" smtClean="0">
                  <a:solidFill>
                    <a:schemeClr val="bg1"/>
                  </a:solidFill>
                  <a:sym typeface="Symbol"/>
                </a:rPr>
                <a:t>m</a:t>
              </a:r>
              <a:endParaRPr lang="en-US" dirty="0">
                <a:solidFill>
                  <a:schemeClr val="bg1"/>
                </a:solidFill>
              </a:endParaRPr>
            </a:p>
          </p:txBody>
        </p:sp>
      </p:grpSp>
      <p:sp>
        <p:nvSpPr>
          <p:cNvPr id="16" name="Slide Number Placeholder 15"/>
          <p:cNvSpPr>
            <a:spLocks noGrp="1"/>
          </p:cNvSpPr>
          <p:nvPr>
            <p:ph type="sldNum" sz="quarter" idx="12"/>
          </p:nvPr>
        </p:nvSpPr>
        <p:spPr/>
        <p:txBody>
          <a:bodyPr/>
          <a:lstStyle/>
          <a:p>
            <a:fld id="{B6F15528-21DE-4FAA-801E-634DDDAF4B2B}" type="slidenum">
              <a:rPr lang="en-US" smtClean="0"/>
              <a:pPr/>
              <a:t>55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a:srcRect/>
          <a:stretch>
            <a:fillRect/>
          </a:stretch>
        </p:blipFill>
        <p:spPr bwMode="auto">
          <a:xfrm>
            <a:off x="228600" y="914400"/>
            <a:ext cx="4314825" cy="3333750"/>
          </a:xfrm>
          <a:prstGeom prst="rect">
            <a:avLst/>
          </a:prstGeom>
          <a:noFill/>
          <a:ln w="9525">
            <a:noFill/>
            <a:miter lim="800000"/>
            <a:headEnd/>
            <a:tailEnd/>
          </a:ln>
        </p:spPr>
      </p:pic>
      <p:cxnSp>
        <p:nvCxnSpPr>
          <p:cNvPr id="5" name="Straight Connector 4"/>
          <p:cNvCxnSpPr/>
          <p:nvPr/>
        </p:nvCxnSpPr>
        <p:spPr>
          <a:xfrm flipV="1">
            <a:off x="0" y="609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772490" y="76200"/>
            <a:ext cx="5780237" cy="523220"/>
          </a:xfrm>
          <a:prstGeom prst="rect">
            <a:avLst/>
          </a:prstGeom>
          <a:noFill/>
        </p:spPr>
        <p:txBody>
          <a:bodyPr wrap="none" rtlCol="0">
            <a:spAutoFit/>
          </a:bodyPr>
          <a:lstStyle/>
          <a:p>
            <a:r>
              <a:rPr lang="en-US" sz="2800" dirty="0" smtClean="0">
                <a:solidFill>
                  <a:srgbClr val="0033CC"/>
                </a:solidFill>
              </a:rPr>
              <a:t>Which resist is best for gray-scale EBL?</a:t>
            </a:r>
            <a:endParaRPr lang="en-US" sz="2800" dirty="0">
              <a:solidFill>
                <a:srgbClr val="0033CC"/>
              </a:solidFill>
            </a:endParaRPr>
          </a:p>
        </p:txBody>
      </p:sp>
      <p:pic>
        <p:nvPicPr>
          <p:cNvPr id="65538" name="Picture 2"/>
          <p:cNvPicPr>
            <a:picLocks noChangeAspect="1" noChangeArrowheads="1"/>
          </p:cNvPicPr>
          <p:nvPr/>
        </p:nvPicPr>
        <p:blipFill>
          <a:blip r:embed="rId3"/>
          <a:srcRect/>
          <a:stretch>
            <a:fillRect/>
          </a:stretch>
        </p:blipFill>
        <p:spPr bwMode="auto">
          <a:xfrm>
            <a:off x="5029200" y="914400"/>
            <a:ext cx="3829283" cy="2743200"/>
          </a:xfrm>
          <a:prstGeom prst="rect">
            <a:avLst/>
          </a:prstGeom>
          <a:noFill/>
          <a:ln w="9525">
            <a:noFill/>
            <a:miter lim="800000"/>
            <a:headEnd/>
            <a:tailEnd/>
          </a:ln>
        </p:spPr>
      </p:pic>
      <p:sp>
        <p:nvSpPr>
          <p:cNvPr id="8" name="Rectangle 7"/>
          <p:cNvSpPr/>
          <p:nvPr/>
        </p:nvSpPr>
        <p:spPr>
          <a:xfrm>
            <a:off x="4800600" y="3733800"/>
            <a:ext cx="4191000" cy="830997"/>
          </a:xfrm>
          <a:prstGeom prst="rect">
            <a:avLst/>
          </a:prstGeom>
        </p:spPr>
        <p:txBody>
          <a:bodyPr wrap="square">
            <a:spAutoFit/>
          </a:bodyPr>
          <a:lstStyle/>
          <a:p>
            <a:r>
              <a:rPr lang="en-US" sz="1600" dirty="0" smtClean="0">
                <a:solidFill>
                  <a:srgbClr val="0033CC"/>
                </a:solidFill>
              </a:rPr>
              <a:t>Exposure response of PES on Si wafer to 10keV electron beam. The</a:t>
            </a:r>
            <a:r>
              <a:rPr lang="en-US" sz="1600" baseline="30000" dirty="0" smtClean="0">
                <a:solidFill>
                  <a:srgbClr val="0033CC"/>
                </a:solidFill>
              </a:rPr>
              <a:t> </a:t>
            </a:r>
            <a:r>
              <a:rPr lang="en-US" sz="1600" dirty="0" smtClean="0">
                <a:solidFill>
                  <a:srgbClr val="0033CC"/>
                </a:solidFill>
              </a:rPr>
              <a:t>sensitivity was found to be </a:t>
            </a:r>
            <a:r>
              <a:rPr lang="en-US" sz="1600" dirty="0" smtClean="0">
                <a:solidFill>
                  <a:srgbClr val="0033CC"/>
                </a:solidFill>
                <a:sym typeface="Symbol"/>
              </a:rPr>
              <a:t>200</a:t>
            </a:r>
            <a:r>
              <a:rPr lang="en-US" sz="1600" dirty="0" smtClean="0">
                <a:solidFill>
                  <a:srgbClr val="0033CC"/>
                </a:solidFill>
              </a:rPr>
              <a:t>C/cm</a:t>
            </a:r>
            <a:r>
              <a:rPr lang="en-US" sz="1600" baseline="30000" dirty="0" smtClean="0">
                <a:solidFill>
                  <a:srgbClr val="0033CC"/>
                </a:solidFill>
              </a:rPr>
              <a:t>2</a:t>
            </a:r>
            <a:r>
              <a:rPr lang="en-US" sz="1600" dirty="0" smtClean="0">
                <a:solidFill>
                  <a:srgbClr val="0033CC"/>
                </a:solidFill>
              </a:rPr>
              <a:t>, with contrast only </a:t>
            </a:r>
            <a:r>
              <a:rPr lang="en-US" sz="1600" dirty="0" smtClean="0">
                <a:solidFill>
                  <a:srgbClr val="0033CC"/>
                </a:solidFill>
                <a:sym typeface="Symbol"/>
              </a:rPr>
              <a:t></a:t>
            </a:r>
            <a:r>
              <a:rPr lang="en-US" sz="1600" dirty="0" smtClean="0">
                <a:solidFill>
                  <a:srgbClr val="0033CC"/>
                </a:solidFill>
              </a:rPr>
              <a:t>0.8.</a:t>
            </a:r>
            <a:endParaRPr lang="en-US" sz="1600" dirty="0">
              <a:solidFill>
                <a:srgbClr val="0033CC"/>
              </a:solidFill>
            </a:endParaRPr>
          </a:p>
        </p:txBody>
      </p:sp>
      <p:sp>
        <p:nvSpPr>
          <p:cNvPr id="9" name="TextBox 8"/>
          <p:cNvSpPr txBox="1"/>
          <p:nvPr/>
        </p:nvSpPr>
        <p:spPr>
          <a:xfrm>
            <a:off x="859745" y="4267200"/>
            <a:ext cx="2493055" cy="369332"/>
          </a:xfrm>
          <a:prstGeom prst="rect">
            <a:avLst/>
          </a:prstGeom>
          <a:noFill/>
        </p:spPr>
        <p:txBody>
          <a:bodyPr wrap="none" rtlCol="0">
            <a:spAutoFit/>
          </a:bodyPr>
          <a:lstStyle/>
          <a:p>
            <a:r>
              <a:rPr lang="en-US" dirty="0" smtClean="0">
                <a:solidFill>
                  <a:srgbClr val="0033CC"/>
                </a:solidFill>
              </a:rPr>
              <a:t>Contrast curve of PMMA</a:t>
            </a:r>
            <a:endParaRPr lang="en-US" dirty="0">
              <a:solidFill>
                <a:srgbClr val="0033CC"/>
              </a:solidFill>
            </a:endParaRPr>
          </a:p>
        </p:txBody>
      </p:sp>
      <p:sp>
        <p:nvSpPr>
          <p:cNvPr id="10" name="TextBox 9"/>
          <p:cNvSpPr txBox="1"/>
          <p:nvPr/>
        </p:nvSpPr>
        <p:spPr>
          <a:xfrm>
            <a:off x="5715000" y="6396335"/>
            <a:ext cx="3429000" cy="461665"/>
          </a:xfrm>
          <a:prstGeom prst="rect">
            <a:avLst/>
          </a:prstGeom>
          <a:noFill/>
        </p:spPr>
        <p:txBody>
          <a:bodyPr wrap="square" rtlCol="0">
            <a:spAutoFit/>
          </a:bodyPr>
          <a:lstStyle/>
          <a:p>
            <a:r>
              <a:rPr lang="en-US" sz="1200" dirty="0" smtClean="0"/>
              <a:t>Bryce, “Poly(ether </a:t>
            </a:r>
            <a:r>
              <a:rPr lang="en-US" sz="1200" dirty="0" err="1" smtClean="0"/>
              <a:t>sulfone</a:t>
            </a:r>
            <a:r>
              <a:rPr lang="en-US" sz="1200" dirty="0" smtClean="0"/>
              <a:t>) as a negative resist for electron beam lithography”, APL, 90, 203110 (2007).</a:t>
            </a:r>
            <a:endParaRPr lang="en-US" sz="1200" dirty="0"/>
          </a:p>
        </p:txBody>
      </p:sp>
      <p:sp>
        <p:nvSpPr>
          <p:cNvPr id="11" name="TextBox 10"/>
          <p:cNvSpPr txBox="1"/>
          <p:nvPr/>
        </p:nvSpPr>
        <p:spPr>
          <a:xfrm>
            <a:off x="152400" y="4847272"/>
            <a:ext cx="8686800" cy="1477328"/>
          </a:xfrm>
          <a:prstGeom prst="rect">
            <a:avLst/>
          </a:prstGeom>
          <a:noFill/>
        </p:spPr>
        <p:txBody>
          <a:bodyPr wrap="square" rtlCol="0">
            <a:spAutoFit/>
          </a:bodyPr>
          <a:lstStyle/>
          <a:p>
            <a:pPr marL="169863" indent="-169863">
              <a:buFont typeface="Arial" pitchFamily="34" charset="0"/>
              <a:buChar char="•"/>
            </a:pPr>
            <a:r>
              <a:rPr lang="en-US" dirty="0" smtClean="0">
                <a:solidFill>
                  <a:srgbClr val="0033CC"/>
                </a:solidFill>
              </a:rPr>
              <a:t>Ideal resist has positive tone with very low contrast (ideally </a:t>
            </a:r>
            <a:r>
              <a:rPr lang="en-US" dirty="0" smtClean="0">
                <a:solidFill>
                  <a:srgbClr val="0033CC"/>
                </a:solidFill>
                <a:sym typeface="Symbol"/>
              </a:rPr>
              <a:t></a:t>
            </a:r>
            <a:r>
              <a:rPr lang="en-US" dirty="0" smtClean="0">
                <a:solidFill>
                  <a:srgbClr val="0033CC"/>
                </a:solidFill>
              </a:rPr>
              <a:t>&lt;1) and high sensitivity.</a:t>
            </a:r>
          </a:p>
          <a:p>
            <a:pPr marL="169863" indent="-169863">
              <a:buFont typeface="Arial" pitchFamily="34" charset="0"/>
              <a:buChar char="•"/>
            </a:pPr>
            <a:r>
              <a:rPr lang="en-US" dirty="0" smtClean="0">
                <a:solidFill>
                  <a:srgbClr val="0033CC"/>
                </a:solidFill>
              </a:rPr>
              <a:t>High contrast leads to very narrow process/dose window (tiny dose change </a:t>
            </a:r>
            <a:r>
              <a:rPr lang="en-US" dirty="0" smtClean="0">
                <a:solidFill>
                  <a:srgbClr val="0033CC"/>
                </a:solidFill>
                <a:sym typeface="Symbol"/>
              </a:rPr>
              <a:t> large depth change</a:t>
            </a:r>
            <a:r>
              <a:rPr lang="en-US" dirty="0" smtClean="0">
                <a:solidFill>
                  <a:srgbClr val="0033CC"/>
                </a:solidFill>
              </a:rPr>
              <a:t>).</a:t>
            </a:r>
          </a:p>
          <a:p>
            <a:pPr marL="169863" indent="-169863">
              <a:buFont typeface="Arial" pitchFamily="34" charset="0"/>
              <a:buChar char="•"/>
            </a:pPr>
            <a:r>
              <a:rPr lang="en-US" dirty="0" smtClean="0">
                <a:solidFill>
                  <a:srgbClr val="0033CC"/>
                </a:solidFill>
              </a:rPr>
              <a:t>When using negative resist, make sure that the electron can reach resist bottom (otherwise, resist at bottom will be dissolved by developer, lifting off all the resist above).</a:t>
            </a:r>
            <a:endParaRPr lang="en-US" dirty="0">
              <a:solidFill>
                <a:srgbClr val="0033CC"/>
              </a:solidFill>
            </a:endParaRPr>
          </a:p>
        </p:txBody>
      </p:sp>
      <p:sp>
        <p:nvSpPr>
          <p:cNvPr id="12" name="Rectangle 11"/>
          <p:cNvSpPr/>
          <p:nvPr/>
        </p:nvSpPr>
        <p:spPr>
          <a:xfrm>
            <a:off x="6477000" y="2069068"/>
            <a:ext cx="519053" cy="369332"/>
          </a:xfrm>
          <a:prstGeom prst="rect">
            <a:avLst/>
          </a:prstGeom>
        </p:spPr>
        <p:txBody>
          <a:bodyPr wrap="none">
            <a:spAutoFit/>
          </a:bodyPr>
          <a:lstStyle/>
          <a:p>
            <a:r>
              <a:rPr lang="en-US" dirty="0" smtClean="0">
                <a:solidFill>
                  <a:srgbClr val="0033CC"/>
                </a:solidFill>
              </a:rPr>
              <a:t>PES</a:t>
            </a:r>
            <a:endParaRPr lang="en-US" dirty="0"/>
          </a:p>
        </p:txBody>
      </p:sp>
      <p:sp>
        <p:nvSpPr>
          <p:cNvPr id="13" name="Slide Number Placeholder 12"/>
          <p:cNvSpPr>
            <a:spLocks noGrp="1"/>
          </p:cNvSpPr>
          <p:nvPr>
            <p:ph type="sldNum" sz="quarter" idx="12"/>
          </p:nvPr>
        </p:nvSpPr>
        <p:spPr/>
        <p:txBody>
          <a:bodyPr/>
          <a:lstStyle/>
          <a:p>
            <a:fld id="{B6F15528-21DE-4FAA-801E-634DDDAF4B2B}" type="slidenum">
              <a:rPr lang="en-US" smtClean="0"/>
              <a:pPr/>
              <a:t>56</a:t>
            </a:fld>
            <a:endParaRPr lang="en-US"/>
          </a:p>
        </p:txBody>
      </p:sp>
      <p:sp>
        <p:nvSpPr>
          <p:cNvPr id="14" name="TextBox 13"/>
          <p:cNvSpPr txBox="1"/>
          <p:nvPr/>
        </p:nvSpPr>
        <p:spPr>
          <a:xfrm>
            <a:off x="5410200" y="990600"/>
            <a:ext cx="1349985" cy="338554"/>
          </a:xfrm>
          <a:prstGeom prst="rect">
            <a:avLst/>
          </a:prstGeom>
          <a:noFill/>
        </p:spPr>
        <p:txBody>
          <a:bodyPr wrap="none" rtlCol="0">
            <a:spAutoFit/>
          </a:bodyPr>
          <a:lstStyle/>
          <a:p>
            <a:r>
              <a:rPr lang="en-US" sz="1600" dirty="0" smtClean="0"/>
              <a:t>Negative tone</a:t>
            </a:r>
            <a:endParaRPr lang="en-US" sz="16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a:srcRect/>
          <a:stretch>
            <a:fillRect/>
          </a:stretch>
        </p:blipFill>
        <p:spPr bwMode="auto">
          <a:xfrm>
            <a:off x="0" y="1064636"/>
            <a:ext cx="9146949" cy="5793364"/>
          </a:xfrm>
          <a:prstGeom prst="rect">
            <a:avLst/>
          </a:prstGeom>
          <a:noFill/>
          <a:ln w="9525">
            <a:noFill/>
            <a:miter lim="800000"/>
            <a:headEnd/>
            <a:tailEnd/>
          </a:ln>
        </p:spPr>
      </p:pic>
      <p:cxnSp>
        <p:nvCxnSpPr>
          <p:cNvPr id="5" name="Straight Connector 4"/>
          <p:cNvCxnSpPr/>
          <p:nvPr/>
        </p:nvCxnSpPr>
        <p:spPr>
          <a:xfrm flipV="1">
            <a:off x="0" y="9906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1066800" y="76200"/>
            <a:ext cx="6934199" cy="954107"/>
          </a:xfrm>
          <a:prstGeom prst="rect">
            <a:avLst/>
          </a:prstGeom>
          <a:noFill/>
        </p:spPr>
        <p:txBody>
          <a:bodyPr wrap="square" rtlCol="0">
            <a:spAutoFit/>
          </a:bodyPr>
          <a:lstStyle/>
          <a:p>
            <a:pPr algn="ctr"/>
            <a:r>
              <a:rPr lang="en-US" sz="2800" dirty="0" smtClean="0">
                <a:solidFill>
                  <a:srgbClr val="0033CC"/>
                </a:solidFill>
              </a:rPr>
              <a:t>Micro and nano optical elements in silicon and silica by gray scale e-beam lithography</a:t>
            </a:r>
            <a:endParaRPr lang="en-US" sz="2800" dirty="0">
              <a:solidFill>
                <a:srgbClr val="0033CC"/>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pPr/>
              <a:t>57</a:t>
            </a:fld>
            <a:endParaRPr lang="en-US"/>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0" y="609600"/>
            <a:ext cx="4852034" cy="523220"/>
          </a:xfrm>
          <a:prstGeom prst="rect">
            <a:avLst/>
          </a:prstGeom>
          <a:noFill/>
        </p:spPr>
        <p:txBody>
          <a:bodyPr wrap="none" rtlCol="0">
            <a:spAutoFit/>
          </a:bodyPr>
          <a:lstStyle/>
          <a:p>
            <a:r>
              <a:rPr lang="en-US" sz="2800" dirty="0" smtClean="0">
                <a:solidFill>
                  <a:srgbClr val="0033CC"/>
                </a:solidFill>
              </a:rPr>
              <a:t>Electron beam lithography (EBL)</a:t>
            </a:r>
            <a:endParaRPr lang="en-US" sz="2800" dirty="0">
              <a:solidFill>
                <a:srgbClr val="0033CC"/>
              </a:solidFill>
            </a:endParaRPr>
          </a:p>
        </p:txBody>
      </p:sp>
      <p:sp>
        <p:nvSpPr>
          <p:cNvPr id="5" name="TextBox 4"/>
          <p:cNvSpPr txBox="1"/>
          <p:nvPr/>
        </p:nvSpPr>
        <p:spPr>
          <a:xfrm>
            <a:off x="1524000" y="1524000"/>
            <a:ext cx="6274923" cy="4262705"/>
          </a:xfrm>
          <a:prstGeom prst="rect">
            <a:avLst/>
          </a:prstGeom>
          <a:noFill/>
        </p:spPr>
        <p:txBody>
          <a:bodyPr wrap="none" rtlCol="0">
            <a:spAutoFit/>
          </a:bodyPr>
          <a:lstStyle/>
          <a:p>
            <a:pPr marL="342900" indent="-342900">
              <a:spcAft>
                <a:spcPts val="600"/>
              </a:spcAft>
              <a:buAutoNum type="arabicPeriod"/>
            </a:pPr>
            <a:r>
              <a:rPr lang="en-US" dirty="0" smtClean="0">
                <a:solidFill>
                  <a:srgbClr val="0033CC"/>
                </a:solidFill>
              </a:rPr>
              <a:t>Overview and resolution limit.</a:t>
            </a:r>
          </a:p>
          <a:p>
            <a:pPr marL="342900" indent="-342900">
              <a:spcAft>
                <a:spcPts val="600"/>
              </a:spcAft>
              <a:buAutoNum type="arabicPeriod"/>
            </a:pPr>
            <a:r>
              <a:rPr lang="en-US" dirty="0" smtClean="0">
                <a:solidFill>
                  <a:srgbClr val="0033CC"/>
                </a:solidFill>
              </a:rPr>
              <a:t>Electron source (thermionic and field emission).</a:t>
            </a:r>
          </a:p>
          <a:p>
            <a:pPr marL="342900" indent="-342900">
              <a:spcAft>
                <a:spcPts val="600"/>
              </a:spcAft>
              <a:buAutoNum type="arabicPeriod"/>
            </a:pPr>
            <a:r>
              <a:rPr lang="en-US" dirty="0" smtClean="0">
                <a:solidFill>
                  <a:srgbClr val="0033CC"/>
                </a:solidFill>
              </a:rPr>
              <a:t>Electron optics (electrostatic and magnetic lens).</a:t>
            </a:r>
          </a:p>
          <a:p>
            <a:pPr marL="342900" indent="-342900">
              <a:spcAft>
                <a:spcPts val="600"/>
              </a:spcAft>
              <a:buAutoNum type="arabicPeriod"/>
            </a:pPr>
            <a:r>
              <a:rPr lang="en-US" dirty="0" smtClean="0">
                <a:solidFill>
                  <a:srgbClr val="0033CC"/>
                </a:solidFill>
              </a:rPr>
              <a:t>Aberrations (spherical, chromatic, diffraction, astigmation).</a:t>
            </a:r>
          </a:p>
          <a:p>
            <a:pPr marL="342900" indent="-342900">
              <a:spcAft>
                <a:spcPts val="600"/>
              </a:spcAft>
              <a:buAutoNum type="arabicPeriod"/>
            </a:pPr>
            <a:r>
              <a:rPr lang="en-US" dirty="0" smtClean="0">
                <a:solidFill>
                  <a:srgbClr val="0033CC"/>
                </a:solidFill>
              </a:rPr>
              <a:t>EBL systems (raster/vector scan, round/shaped beam)</a:t>
            </a:r>
          </a:p>
          <a:p>
            <a:pPr marL="342900" indent="-342900">
              <a:spcAft>
                <a:spcPts val="600"/>
              </a:spcAft>
              <a:buAutoNum type="arabicPeriod"/>
            </a:pPr>
            <a:r>
              <a:rPr lang="en-US" dirty="0" smtClean="0">
                <a:solidFill>
                  <a:srgbClr val="0033CC"/>
                </a:solidFill>
              </a:rPr>
              <a:t>Interaction of electrons with matter (scattering, x-ray, Auger).</a:t>
            </a:r>
          </a:p>
          <a:p>
            <a:pPr marL="342900" indent="-342900">
              <a:spcAft>
                <a:spcPts val="600"/>
              </a:spcAft>
              <a:buAutoNum type="arabicPeriod"/>
            </a:pPr>
            <a:r>
              <a:rPr lang="en-US" dirty="0" smtClean="0">
                <a:solidFill>
                  <a:srgbClr val="0033CC"/>
                </a:solidFill>
              </a:rPr>
              <a:t>Proximity effect and how to reduce it.</a:t>
            </a:r>
          </a:p>
          <a:p>
            <a:pPr marL="342900" indent="-342900">
              <a:spcAft>
                <a:spcPts val="600"/>
              </a:spcAft>
              <a:buAutoNum type="arabicPeriod"/>
            </a:pPr>
            <a:r>
              <a:rPr lang="en-US" dirty="0" smtClean="0">
                <a:solidFill>
                  <a:srgbClr val="0033CC"/>
                </a:solidFill>
              </a:rPr>
              <a:t>Resist contrast and sensitivity.</a:t>
            </a:r>
          </a:p>
          <a:p>
            <a:pPr marL="342900" indent="-342900">
              <a:spcAft>
                <a:spcPts val="600"/>
              </a:spcAft>
              <a:buAutoNum type="arabicPeriod"/>
            </a:pPr>
            <a:r>
              <a:rPr lang="en-US" dirty="0" smtClean="0">
                <a:solidFill>
                  <a:srgbClr val="0033CC"/>
                </a:solidFill>
              </a:rPr>
              <a:t>Several popular resist materials.</a:t>
            </a:r>
          </a:p>
          <a:p>
            <a:pPr marL="342900" indent="-342900">
              <a:spcAft>
                <a:spcPts val="600"/>
              </a:spcAft>
              <a:buAutoNum type="arabicPeriod"/>
            </a:pPr>
            <a:r>
              <a:rPr lang="en-US" dirty="0" smtClean="0">
                <a:solidFill>
                  <a:srgbClr val="0033CC"/>
                </a:solidFill>
              </a:rPr>
              <a:t>High resolution EBL, resolution limit.</a:t>
            </a:r>
          </a:p>
          <a:p>
            <a:pPr marL="342900" indent="-342900">
              <a:spcAft>
                <a:spcPts val="600"/>
              </a:spcAft>
              <a:buAutoNum type="arabicPeriod"/>
            </a:pPr>
            <a:r>
              <a:rPr lang="en-US" dirty="0" smtClean="0">
                <a:solidFill>
                  <a:srgbClr val="0033CC"/>
                </a:solidFill>
              </a:rPr>
              <a:t>Grey-scale EBL for 3D structure fabrication.</a:t>
            </a:r>
          </a:p>
          <a:p>
            <a:pPr marL="342900" indent="-342900">
              <a:spcAft>
                <a:spcPts val="600"/>
              </a:spcAft>
              <a:buAutoNum type="arabicPeriod"/>
            </a:pPr>
            <a:r>
              <a:rPr lang="en-US" dirty="0" smtClean="0">
                <a:solidFill>
                  <a:srgbClr val="C00000"/>
                </a:solidFill>
              </a:rPr>
              <a:t>Anti-charging techniques.</a:t>
            </a:r>
            <a:endParaRPr lang="en-US" dirty="0">
              <a:solidFill>
                <a:srgbClr val="C00000"/>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pPr/>
              <a:t>58</a:t>
            </a:fld>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2133600" y="162580"/>
            <a:ext cx="4952999" cy="523220"/>
          </a:xfrm>
          <a:prstGeom prst="rect">
            <a:avLst/>
          </a:prstGeom>
          <a:noFill/>
        </p:spPr>
        <p:txBody>
          <a:bodyPr wrap="square" rtlCol="0">
            <a:spAutoFit/>
          </a:bodyPr>
          <a:lstStyle/>
          <a:p>
            <a:pPr algn="ctr"/>
            <a:r>
              <a:rPr lang="en-US" sz="2800" dirty="0" smtClean="0">
                <a:solidFill>
                  <a:srgbClr val="0033CC"/>
                </a:solidFill>
              </a:rPr>
              <a:t>Charging during e-beam writing</a:t>
            </a:r>
            <a:endParaRPr lang="en-US" sz="2800" dirty="0">
              <a:solidFill>
                <a:srgbClr val="0033CC"/>
              </a:solidFill>
            </a:endParaRPr>
          </a:p>
        </p:txBody>
      </p:sp>
      <p:sp>
        <p:nvSpPr>
          <p:cNvPr id="6" name="Rectangle 5"/>
          <p:cNvSpPr/>
          <p:nvPr/>
        </p:nvSpPr>
        <p:spPr>
          <a:xfrm>
            <a:off x="457200" y="914400"/>
            <a:ext cx="8305800" cy="1831271"/>
          </a:xfrm>
          <a:prstGeom prst="rect">
            <a:avLst/>
          </a:prstGeom>
        </p:spPr>
        <p:txBody>
          <a:bodyPr wrap="square">
            <a:spAutoFit/>
          </a:bodyPr>
          <a:lstStyle/>
          <a:p>
            <a:pPr marL="176213" indent="-176213">
              <a:spcAft>
                <a:spcPts val="600"/>
              </a:spcAft>
              <a:buFont typeface="Arial" pitchFamily="34" charset="0"/>
              <a:buChar char="•"/>
            </a:pPr>
            <a:r>
              <a:rPr lang="en-US" dirty="0" smtClean="0">
                <a:solidFill>
                  <a:srgbClr val="0033CC"/>
                </a:solidFill>
              </a:rPr>
              <a:t>Even though most resists are insulating, charging is not an issue for typical resist thickness of &lt;500nm, because most electrons penetrate deep into the conducting substrate at 30kV. (more serious charging for lower kV)</a:t>
            </a:r>
          </a:p>
          <a:p>
            <a:pPr marL="176213" indent="-176213">
              <a:spcAft>
                <a:spcPts val="600"/>
              </a:spcAft>
              <a:buFont typeface="Arial" pitchFamily="34" charset="0"/>
              <a:buChar char="•"/>
            </a:pPr>
            <a:r>
              <a:rPr lang="en-US" dirty="0" smtClean="0">
                <a:solidFill>
                  <a:srgbClr val="0033CC"/>
                </a:solidFill>
              </a:rPr>
              <a:t>When electron beam lithography must be performed on insulating substrates (quartz, SiO</a:t>
            </a:r>
            <a:r>
              <a:rPr lang="en-US" baseline="-25000" dirty="0" smtClean="0">
                <a:solidFill>
                  <a:srgbClr val="0033CC"/>
                </a:solidFill>
              </a:rPr>
              <a:t>2</a:t>
            </a:r>
            <a:r>
              <a:rPr lang="en-US" dirty="0" smtClean="0">
                <a:solidFill>
                  <a:srgbClr val="0033CC"/>
                </a:solidFill>
              </a:rPr>
              <a:t>/Si…), negative charge buildup can occur on substrate surface, causing beam deflection, and thus pattern distortion.</a:t>
            </a:r>
          </a:p>
        </p:txBody>
      </p:sp>
      <p:sp>
        <p:nvSpPr>
          <p:cNvPr id="9" name="Line 6"/>
          <p:cNvSpPr>
            <a:spLocks noChangeShapeType="1"/>
          </p:cNvSpPr>
          <p:nvPr/>
        </p:nvSpPr>
        <p:spPr bwMode="auto">
          <a:xfrm>
            <a:off x="1316038" y="3681413"/>
            <a:ext cx="0" cy="769937"/>
          </a:xfrm>
          <a:prstGeom prst="line">
            <a:avLst/>
          </a:prstGeom>
          <a:noFill/>
          <a:ln w="9525">
            <a:solidFill>
              <a:schemeClr val="tx1"/>
            </a:solidFill>
            <a:round/>
            <a:headEnd/>
            <a:tailEnd type="triangle" w="med" len="med"/>
          </a:ln>
        </p:spPr>
        <p:txBody>
          <a:bodyPr/>
          <a:lstStyle/>
          <a:p>
            <a:endParaRPr lang="en-US"/>
          </a:p>
        </p:txBody>
      </p:sp>
      <p:sp>
        <p:nvSpPr>
          <p:cNvPr id="10" name="Text Box 7"/>
          <p:cNvSpPr txBox="1">
            <a:spLocks noChangeArrowheads="1"/>
          </p:cNvSpPr>
          <p:nvPr/>
        </p:nvSpPr>
        <p:spPr bwMode="auto">
          <a:xfrm>
            <a:off x="1368425" y="3905250"/>
            <a:ext cx="1562100" cy="338554"/>
          </a:xfrm>
          <a:prstGeom prst="rect">
            <a:avLst/>
          </a:prstGeom>
          <a:noFill/>
          <a:ln w="9525">
            <a:noFill/>
            <a:miter lim="800000"/>
            <a:headEnd/>
            <a:tailEnd/>
          </a:ln>
        </p:spPr>
        <p:txBody>
          <a:bodyPr>
            <a:spAutoFit/>
          </a:bodyPr>
          <a:lstStyle/>
          <a:p>
            <a:r>
              <a:rPr lang="en-US" sz="1600" dirty="0">
                <a:solidFill>
                  <a:srgbClr val="0033CC"/>
                </a:solidFill>
              </a:rPr>
              <a:t>electron beam</a:t>
            </a:r>
          </a:p>
        </p:txBody>
      </p:sp>
      <p:sp>
        <p:nvSpPr>
          <p:cNvPr id="11" name="Rectangle 8"/>
          <p:cNvSpPr>
            <a:spLocks noChangeArrowheads="1"/>
          </p:cNvSpPr>
          <p:nvPr/>
        </p:nvSpPr>
        <p:spPr bwMode="auto">
          <a:xfrm>
            <a:off x="685800" y="4757738"/>
            <a:ext cx="3048000" cy="647700"/>
          </a:xfrm>
          <a:prstGeom prst="rect">
            <a:avLst/>
          </a:prstGeom>
          <a:solidFill>
            <a:schemeClr val="accent1"/>
          </a:solidFill>
          <a:ln w="9525">
            <a:solidFill>
              <a:schemeClr val="tx1"/>
            </a:solidFill>
            <a:miter lim="800000"/>
            <a:headEnd/>
            <a:tailEnd/>
          </a:ln>
        </p:spPr>
        <p:txBody>
          <a:bodyPr wrap="none" anchor="ctr"/>
          <a:lstStyle/>
          <a:p>
            <a:pPr algn="ctr"/>
            <a:r>
              <a:rPr lang="en-US" dirty="0" smtClean="0">
                <a:solidFill>
                  <a:schemeClr val="bg1"/>
                </a:solidFill>
              </a:rPr>
              <a:t>Glass substrate</a:t>
            </a:r>
          </a:p>
        </p:txBody>
      </p:sp>
      <p:sp>
        <p:nvSpPr>
          <p:cNvPr id="12" name="Rectangle 9"/>
          <p:cNvSpPr>
            <a:spLocks noChangeArrowheads="1"/>
          </p:cNvSpPr>
          <p:nvPr/>
        </p:nvSpPr>
        <p:spPr bwMode="auto">
          <a:xfrm>
            <a:off x="685800" y="4491038"/>
            <a:ext cx="3048000" cy="266700"/>
          </a:xfrm>
          <a:prstGeom prst="rect">
            <a:avLst/>
          </a:prstGeom>
          <a:solidFill>
            <a:srgbClr val="CC99FF"/>
          </a:solidFill>
          <a:ln w="9525">
            <a:solidFill>
              <a:schemeClr val="tx1"/>
            </a:solidFill>
            <a:miter lim="800000"/>
            <a:headEnd/>
            <a:tailEnd/>
          </a:ln>
        </p:spPr>
        <p:txBody>
          <a:bodyPr wrap="none" anchor="ctr"/>
          <a:lstStyle/>
          <a:p>
            <a:pPr algn="ctr"/>
            <a:r>
              <a:rPr lang="en-US" sz="1600" dirty="0" smtClean="0">
                <a:solidFill>
                  <a:schemeClr val="bg1"/>
                </a:solidFill>
              </a:rPr>
              <a:t>ma-N 2403 negative resist</a:t>
            </a:r>
            <a:endParaRPr lang="en-US" sz="1600" dirty="0">
              <a:solidFill>
                <a:schemeClr val="bg1"/>
              </a:solidFill>
            </a:endParaRPr>
          </a:p>
        </p:txBody>
      </p:sp>
      <p:sp>
        <p:nvSpPr>
          <p:cNvPr id="13" name="Line 10"/>
          <p:cNvSpPr>
            <a:spLocks noChangeShapeType="1"/>
          </p:cNvSpPr>
          <p:nvPr/>
        </p:nvSpPr>
        <p:spPr bwMode="auto">
          <a:xfrm>
            <a:off x="6191250" y="3798888"/>
            <a:ext cx="0" cy="609600"/>
          </a:xfrm>
          <a:prstGeom prst="line">
            <a:avLst/>
          </a:prstGeom>
          <a:noFill/>
          <a:ln w="9525">
            <a:solidFill>
              <a:schemeClr val="tx1"/>
            </a:solidFill>
            <a:prstDash val="dash"/>
            <a:round/>
            <a:headEnd/>
            <a:tailEnd type="triangle" w="med" len="med"/>
          </a:ln>
        </p:spPr>
        <p:txBody>
          <a:bodyPr/>
          <a:lstStyle/>
          <a:p>
            <a:endParaRPr lang="en-US"/>
          </a:p>
        </p:txBody>
      </p:sp>
      <p:sp>
        <p:nvSpPr>
          <p:cNvPr id="14" name="Text Box 11"/>
          <p:cNvSpPr txBox="1">
            <a:spLocks noChangeArrowheads="1"/>
          </p:cNvSpPr>
          <p:nvPr/>
        </p:nvSpPr>
        <p:spPr bwMode="auto">
          <a:xfrm>
            <a:off x="6416675" y="3651250"/>
            <a:ext cx="1435100" cy="338554"/>
          </a:xfrm>
          <a:prstGeom prst="rect">
            <a:avLst/>
          </a:prstGeom>
          <a:noFill/>
          <a:ln w="9525">
            <a:noFill/>
            <a:miter lim="800000"/>
            <a:headEnd/>
            <a:tailEnd/>
          </a:ln>
        </p:spPr>
        <p:txBody>
          <a:bodyPr wrap="square">
            <a:spAutoFit/>
          </a:bodyPr>
          <a:lstStyle/>
          <a:p>
            <a:r>
              <a:rPr lang="en-US" sz="1600" dirty="0">
                <a:solidFill>
                  <a:srgbClr val="0033CC"/>
                </a:solidFill>
              </a:rPr>
              <a:t>electron beam</a:t>
            </a:r>
          </a:p>
        </p:txBody>
      </p:sp>
      <p:sp>
        <p:nvSpPr>
          <p:cNvPr id="15" name="Rectangle 12"/>
          <p:cNvSpPr>
            <a:spLocks noChangeArrowheads="1"/>
          </p:cNvSpPr>
          <p:nvPr/>
        </p:nvSpPr>
        <p:spPr bwMode="auto">
          <a:xfrm>
            <a:off x="5041900" y="4751388"/>
            <a:ext cx="3048000" cy="6477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16" name="Rectangle 13"/>
          <p:cNvSpPr>
            <a:spLocks noChangeArrowheads="1"/>
          </p:cNvSpPr>
          <p:nvPr/>
        </p:nvSpPr>
        <p:spPr bwMode="auto">
          <a:xfrm>
            <a:off x="5041900" y="4484688"/>
            <a:ext cx="3048000" cy="266700"/>
          </a:xfrm>
          <a:prstGeom prst="rect">
            <a:avLst/>
          </a:prstGeom>
          <a:solidFill>
            <a:srgbClr val="CC99FF"/>
          </a:solidFill>
          <a:ln w="9525">
            <a:solidFill>
              <a:schemeClr val="tx1"/>
            </a:solidFill>
            <a:miter lim="800000"/>
            <a:headEnd/>
            <a:tailEnd/>
          </a:ln>
        </p:spPr>
        <p:txBody>
          <a:bodyPr wrap="none" anchor="ctr"/>
          <a:lstStyle/>
          <a:p>
            <a:endParaRPr lang="en-US"/>
          </a:p>
        </p:txBody>
      </p:sp>
      <p:grpSp>
        <p:nvGrpSpPr>
          <p:cNvPr id="17" name="Group 14"/>
          <p:cNvGrpSpPr>
            <a:grpSpLocks/>
          </p:cNvGrpSpPr>
          <p:nvPr/>
        </p:nvGrpSpPr>
        <p:grpSpPr bwMode="auto">
          <a:xfrm>
            <a:off x="5927725" y="4538663"/>
            <a:ext cx="123825" cy="123825"/>
            <a:chOff x="2257" y="3798"/>
            <a:chExt cx="78" cy="78"/>
          </a:xfrm>
        </p:grpSpPr>
        <p:sp>
          <p:nvSpPr>
            <p:cNvPr id="18" name="Oval 15"/>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19" name="Line 16"/>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20" name="Group 17"/>
          <p:cNvGrpSpPr>
            <a:grpSpLocks/>
          </p:cNvGrpSpPr>
          <p:nvPr/>
        </p:nvGrpSpPr>
        <p:grpSpPr bwMode="auto">
          <a:xfrm>
            <a:off x="6121400" y="4538663"/>
            <a:ext cx="123825" cy="123825"/>
            <a:chOff x="2257" y="3798"/>
            <a:chExt cx="78" cy="78"/>
          </a:xfrm>
        </p:grpSpPr>
        <p:sp>
          <p:nvSpPr>
            <p:cNvPr id="21" name="Oval 18"/>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22" name="Line 19"/>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23" name="Group 20"/>
          <p:cNvGrpSpPr>
            <a:grpSpLocks/>
          </p:cNvGrpSpPr>
          <p:nvPr/>
        </p:nvGrpSpPr>
        <p:grpSpPr bwMode="auto">
          <a:xfrm>
            <a:off x="6299200" y="4538663"/>
            <a:ext cx="123825" cy="123825"/>
            <a:chOff x="2257" y="3798"/>
            <a:chExt cx="78" cy="78"/>
          </a:xfrm>
        </p:grpSpPr>
        <p:sp>
          <p:nvSpPr>
            <p:cNvPr id="24" name="Oval 21"/>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25" name="Line 22"/>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26" name="Group 23"/>
          <p:cNvGrpSpPr>
            <a:grpSpLocks/>
          </p:cNvGrpSpPr>
          <p:nvPr/>
        </p:nvGrpSpPr>
        <p:grpSpPr bwMode="auto">
          <a:xfrm>
            <a:off x="5918200" y="4802188"/>
            <a:ext cx="123825" cy="123825"/>
            <a:chOff x="2257" y="3798"/>
            <a:chExt cx="78" cy="78"/>
          </a:xfrm>
        </p:grpSpPr>
        <p:sp>
          <p:nvSpPr>
            <p:cNvPr id="27" name="Oval 24"/>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28" name="Line 25"/>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29" name="Group 26"/>
          <p:cNvGrpSpPr>
            <a:grpSpLocks/>
          </p:cNvGrpSpPr>
          <p:nvPr/>
        </p:nvGrpSpPr>
        <p:grpSpPr bwMode="auto">
          <a:xfrm>
            <a:off x="6111875" y="4802188"/>
            <a:ext cx="123825" cy="123825"/>
            <a:chOff x="2257" y="3798"/>
            <a:chExt cx="78" cy="78"/>
          </a:xfrm>
        </p:grpSpPr>
        <p:sp>
          <p:nvSpPr>
            <p:cNvPr id="30" name="Oval 27"/>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31" name="Line 28"/>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32" name="Group 29"/>
          <p:cNvGrpSpPr>
            <a:grpSpLocks/>
          </p:cNvGrpSpPr>
          <p:nvPr/>
        </p:nvGrpSpPr>
        <p:grpSpPr bwMode="auto">
          <a:xfrm>
            <a:off x="6302375" y="4795838"/>
            <a:ext cx="123825" cy="123825"/>
            <a:chOff x="2257" y="3798"/>
            <a:chExt cx="78" cy="78"/>
          </a:xfrm>
        </p:grpSpPr>
        <p:sp>
          <p:nvSpPr>
            <p:cNvPr id="33" name="Oval 30"/>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34" name="Line 31"/>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35" name="Group 32"/>
          <p:cNvGrpSpPr>
            <a:grpSpLocks/>
          </p:cNvGrpSpPr>
          <p:nvPr/>
        </p:nvGrpSpPr>
        <p:grpSpPr bwMode="auto">
          <a:xfrm>
            <a:off x="6467475" y="4789488"/>
            <a:ext cx="123825" cy="123825"/>
            <a:chOff x="2257" y="3798"/>
            <a:chExt cx="78" cy="78"/>
          </a:xfrm>
        </p:grpSpPr>
        <p:sp>
          <p:nvSpPr>
            <p:cNvPr id="36" name="Oval 33"/>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37" name="Line 34"/>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38" name="Group 35"/>
          <p:cNvGrpSpPr>
            <a:grpSpLocks/>
          </p:cNvGrpSpPr>
          <p:nvPr/>
        </p:nvGrpSpPr>
        <p:grpSpPr bwMode="auto">
          <a:xfrm>
            <a:off x="5718175" y="4802188"/>
            <a:ext cx="123825" cy="123825"/>
            <a:chOff x="2257" y="3798"/>
            <a:chExt cx="78" cy="78"/>
          </a:xfrm>
        </p:grpSpPr>
        <p:sp>
          <p:nvSpPr>
            <p:cNvPr id="39" name="Oval 36"/>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40" name="Line 37"/>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41" name="Group 38"/>
          <p:cNvGrpSpPr>
            <a:grpSpLocks/>
          </p:cNvGrpSpPr>
          <p:nvPr/>
        </p:nvGrpSpPr>
        <p:grpSpPr bwMode="auto">
          <a:xfrm>
            <a:off x="5921375" y="5002213"/>
            <a:ext cx="123825" cy="123825"/>
            <a:chOff x="2257" y="3798"/>
            <a:chExt cx="78" cy="78"/>
          </a:xfrm>
        </p:grpSpPr>
        <p:sp>
          <p:nvSpPr>
            <p:cNvPr id="42" name="Oval 39"/>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43" name="Line 40"/>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44" name="Group 41"/>
          <p:cNvGrpSpPr>
            <a:grpSpLocks/>
          </p:cNvGrpSpPr>
          <p:nvPr/>
        </p:nvGrpSpPr>
        <p:grpSpPr bwMode="auto">
          <a:xfrm>
            <a:off x="6115050" y="5002213"/>
            <a:ext cx="123825" cy="123825"/>
            <a:chOff x="2257" y="3798"/>
            <a:chExt cx="78" cy="78"/>
          </a:xfrm>
        </p:grpSpPr>
        <p:sp>
          <p:nvSpPr>
            <p:cNvPr id="45" name="Oval 42"/>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46" name="Line 43"/>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47" name="Group 44"/>
          <p:cNvGrpSpPr>
            <a:grpSpLocks/>
          </p:cNvGrpSpPr>
          <p:nvPr/>
        </p:nvGrpSpPr>
        <p:grpSpPr bwMode="auto">
          <a:xfrm>
            <a:off x="6305550" y="4995863"/>
            <a:ext cx="123825" cy="123825"/>
            <a:chOff x="2257" y="3798"/>
            <a:chExt cx="78" cy="78"/>
          </a:xfrm>
        </p:grpSpPr>
        <p:sp>
          <p:nvSpPr>
            <p:cNvPr id="48" name="Oval 45"/>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49" name="Line 46"/>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50" name="Group 47"/>
          <p:cNvGrpSpPr>
            <a:grpSpLocks/>
          </p:cNvGrpSpPr>
          <p:nvPr/>
        </p:nvGrpSpPr>
        <p:grpSpPr bwMode="auto">
          <a:xfrm>
            <a:off x="6105525" y="5180013"/>
            <a:ext cx="123825" cy="123825"/>
            <a:chOff x="2257" y="3798"/>
            <a:chExt cx="78" cy="78"/>
          </a:xfrm>
        </p:grpSpPr>
        <p:sp>
          <p:nvSpPr>
            <p:cNvPr id="51" name="Oval 48"/>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52" name="Line 49"/>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sp>
        <p:nvSpPr>
          <p:cNvPr id="53" name="Line 50"/>
          <p:cNvSpPr>
            <a:spLocks noChangeShapeType="1"/>
          </p:cNvSpPr>
          <p:nvPr/>
        </p:nvSpPr>
        <p:spPr bwMode="auto">
          <a:xfrm flipH="1">
            <a:off x="5737225" y="3790950"/>
            <a:ext cx="444500" cy="571500"/>
          </a:xfrm>
          <a:prstGeom prst="line">
            <a:avLst/>
          </a:prstGeom>
          <a:noFill/>
          <a:ln w="9525">
            <a:solidFill>
              <a:schemeClr val="tx1"/>
            </a:solidFill>
            <a:round/>
            <a:headEnd/>
            <a:tailEnd type="triangle" w="med" len="med"/>
          </a:ln>
        </p:spPr>
        <p:txBody>
          <a:bodyPr/>
          <a:lstStyle/>
          <a:p>
            <a:endParaRPr lang="en-US"/>
          </a:p>
        </p:txBody>
      </p:sp>
      <p:sp>
        <p:nvSpPr>
          <p:cNvPr id="54" name="Text Box 51"/>
          <p:cNvSpPr txBox="1">
            <a:spLocks noChangeArrowheads="1"/>
          </p:cNvSpPr>
          <p:nvPr/>
        </p:nvSpPr>
        <p:spPr bwMode="auto">
          <a:xfrm>
            <a:off x="6581775" y="4891088"/>
            <a:ext cx="1266825" cy="457200"/>
          </a:xfrm>
          <a:prstGeom prst="rect">
            <a:avLst/>
          </a:prstGeom>
          <a:noFill/>
          <a:ln w="9525">
            <a:noFill/>
            <a:miter lim="800000"/>
            <a:headEnd/>
            <a:tailEnd/>
          </a:ln>
        </p:spPr>
        <p:txBody>
          <a:bodyPr wrap="square">
            <a:spAutoFit/>
          </a:bodyPr>
          <a:lstStyle/>
          <a:p>
            <a:r>
              <a:rPr lang="en-US" sz="1200" dirty="0">
                <a:solidFill>
                  <a:srgbClr val="FFFF00"/>
                </a:solidFill>
              </a:rPr>
              <a:t>negative charge </a:t>
            </a:r>
          </a:p>
          <a:p>
            <a:r>
              <a:rPr lang="en-US" sz="1200" dirty="0">
                <a:solidFill>
                  <a:srgbClr val="FFFF00"/>
                </a:solidFill>
              </a:rPr>
              <a:t>accumulation</a:t>
            </a:r>
          </a:p>
        </p:txBody>
      </p:sp>
      <p:sp>
        <p:nvSpPr>
          <p:cNvPr id="55" name="Line 52"/>
          <p:cNvSpPr>
            <a:spLocks noChangeShapeType="1"/>
          </p:cNvSpPr>
          <p:nvPr/>
        </p:nvSpPr>
        <p:spPr bwMode="auto">
          <a:xfrm>
            <a:off x="6184900" y="3795713"/>
            <a:ext cx="469900" cy="484187"/>
          </a:xfrm>
          <a:prstGeom prst="line">
            <a:avLst/>
          </a:prstGeom>
          <a:noFill/>
          <a:ln w="9525">
            <a:solidFill>
              <a:schemeClr val="tx1"/>
            </a:solidFill>
            <a:round/>
            <a:headEnd/>
            <a:tailEnd type="triangle" w="med" len="med"/>
          </a:ln>
        </p:spPr>
        <p:txBody>
          <a:bodyPr/>
          <a:lstStyle/>
          <a:p>
            <a:endParaRPr lang="en-US"/>
          </a:p>
        </p:txBody>
      </p:sp>
      <p:sp>
        <p:nvSpPr>
          <p:cNvPr id="56" name="Freeform 53"/>
          <p:cNvSpPr>
            <a:spLocks/>
          </p:cNvSpPr>
          <p:nvPr/>
        </p:nvSpPr>
        <p:spPr bwMode="auto">
          <a:xfrm>
            <a:off x="5678488" y="4287838"/>
            <a:ext cx="1012825" cy="260350"/>
          </a:xfrm>
          <a:custGeom>
            <a:avLst/>
            <a:gdLst>
              <a:gd name="T0" fmla="*/ 0 w 638"/>
              <a:gd name="T1" fmla="*/ 265 h 273"/>
              <a:gd name="T2" fmla="*/ 311 w 638"/>
              <a:gd name="T3" fmla="*/ 1 h 273"/>
              <a:gd name="T4" fmla="*/ 638 w 638"/>
              <a:gd name="T5" fmla="*/ 273 h 273"/>
              <a:gd name="T6" fmla="*/ 0 60000 65536"/>
              <a:gd name="T7" fmla="*/ 0 60000 65536"/>
              <a:gd name="T8" fmla="*/ 0 60000 65536"/>
              <a:gd name="T9" fmla="*/ 0 w 638"/>
              <a:gd name="T10" fmla="*/ 0 h 273"/>
              <a:gd name="T11" fmla="*/ 638 w 638"/>
              <a:gd name="T12" fmla="*/ 273 h 273"/>
            </a:gdLst>
            <a:ahLst/>
            <a:cxnLst>
              <a:cxn ang="T6">
                <a:pos x="T0" y="T1"/>
              </a:cxn>
              <a:cxn ang="T7">
                <a:pos x="T2" y="T3"/>
              </a:cxn>
              <a:cxn ang="T8">
                <a:pos x="T4" y="T5"/>
              </a:cxn>
            </a:cxnLst>
            <a:rect l="T9" t="T10" r="T11" b="T12"/>
            <a:pathLst>
              <a:path w="638" h="273">
                <a:moveTo>
                  <a:pt x="0" y="265"/>
                </a:moveTo>
                <a:cubicBezTo>
                  <a:pt x="102" y="132"/>
                  <a:pt x="205" y="0"/>
                  <a:pt x="311" y="1"/>
                </a:cubicBezTo>
                <a:cubicBezTo>
                  <a:pt x="417" y="2"/>
                  <a:pt x="585" y="225"/>
                  <a:pt x="638" y="273"/>
                </a:cubicBezTo>
              </a:path>
            </a:pathLst>
          </a:custGeom>
          <a:noFill/>
          <a:ln w="9525">
            <a:solidFill>
              <a:srgbClr val="FFC000"/>
            </a:solidFill>
            <a:round/>
            <a:headEnd/>
            <a:tailEnd/>
          </a:ln>
        </p:spPr>
        <p:txBody>
          <a:bodyPr/>
          <a:lstStyle/>
          <a:p>
            <a:endParaRPr lang="en-US"/>
          </a:p>
        </p:txBody>
      </p:sp>
      <p:sp>
        <p:nvSpPr>
          <p:cNvPr id="57" name="Freeform 54"/>
          <p:cNvSpPr>
            <a:spLocks/>
          </p:cNvSpPr>
          <p:nvPr/>
        </p:nvSpPr>
        <p:spPr bwMode="auto">
          <a:xfrm>
            <a:off x="5595938" y="4167188"/>
            <a:ext cx="1209675" cy="322262"/>
          </a:xfrm>
          <a:custGeom>
            <a:avLst/>
            <a:gdLst>
              <a:gd name="T0" fmla="*/ 0 w 638"/>
              <a:gd name="T1" fmla="*/ 265 h 273"/>
              <a:gd name="T2" fmla="*/ 311 w 638"/>
              <a:gd name="T3" fmla="*/ 1 h 273"/>
              <a:gd name="T4" fmla="*/ 638 w 638"/>
              <a:gd name="T5" fmla="*/ 273 h 273"/>
              <a:gd name="T6" fmla="*/ 0 60000 65536"/>
              <a:gd name="T7" fmla="*/ 0 60000 65536"/>
              <a:gd name="T8" fmla="*/ 0 60000 65536"/>
              <a:gd name="T9" fmla="*/ 0 w 638"/>
              <a:gd name="T10" fmla="*/ 0 h 273"/>
              <a:gd name="T11" fmla="*/ 638 w 638"/>
              <a:gd name="T12" fmla="*/ 273 h 273"/>
            </a:gdLst>
            <a:ahLst/>
            <a:cxnLst>
              <a:cxn ang="T6">
                <a:pos x="T0" y="T1"/>
              </a:cxn>
              <a:cxn ang="T7">
                <a:pos x="T2" y="T3"/>
              </a:cxn>
              <a:cxn ang="T8">
                <a:pos x="T4" y="T5"/>
              </a:cxn>
            </a:cxnLst>
            <a:rect l="T9" t="T10" r="T11" b="T12"/>
            <a:pathLst>
              <a:path w="638" h="273">
                <a:moveTo>
                  <a:pt x="0" y="265"/>
                </a:moveTo>
                <a:cubicBezTo>
                  <a:pt x="102" y="132"/>
                  <a:pt x="205" y="0"/>
                  <a:pt x="311" y="1"/>
                </a:cubicBezTo>
                <a:cubicBezTo>
                  <a:pt x="417" y="2"/>
                  <a:pt x="585" y="225"/>
                  <a:pt x="638" y="273"/>
                </a:cubicBezTo>
              </a:path>
            </a:pathLst>
          </a:custGeom>
          <a:noFill/>
          <a:ln w="9525">
            <a:solidFill>
              <a:srgbClr val="FFC000"/>
            </a:solidFill>
            <a:round/>
            <a:headEnd/>
            <a:tailEnd/>
          </a:ln>
        </p:spPr>
        <p:txBody>
          <a:bodyPr/>
          <a:lstStyle/>
          <a:p>
            <a:endParaRPr lang="en-US"/>
          </a:p>
        </p:txBody>
      </p:sp>
      <p:sp>
        <p:nvSpPr>
          <p:cNvPr id="58" name="Freeform 55"/>
          <p:cNvSpPr>
            <a:spLocks/>
          </p:cNvSpPr>
          <p:nvPr/>
        </p:nvSpPr>
        <p:spPr bwMode="auto">
          <a:xfrm>
            <a:off x="5830888" y="4391025"/>
            <a:ext cx="677862" cy="149225"/>
          </a:xfrm>
          <a:custGeom>
            <a:avLst/>
            <a:gdLst>
              <a:gd name="T0" fmla="*/ 0 w 638"/>
              <a:gd name="T1" fmla="*/ 265 h 273"/>
              <a:gd name="T2" fmla="*/ 311 w 638"/>
              <a:gd name="T3" fmla="*/ 1 h 273"/>
              <a:gd name="T4" fmla="*/ 638 w 638"/>
              <a:gd name="T5" fmla="*/ 273 h 273"/>
              <a:gd name="T6" fmla="*/ 0 60000 65536"/>
              <a:gd name="T7" fmla="*/ 0 60000 65536"/>
              <a:gd name="T8" fmla="*/ 0 60000 65536"/>
              <a:gd name="T9" fmla="*/ 0 w 638"/>
              <a:gd name="T10" fmla="*/ 0 h 273"/>
              <a:gd name="T11" fmla="*/ 638 w 638"/>
              <a:gd name="T12" fmla="*/ 273 h 273"/>
            </a:gdLst>
            <a:ahLst/>
            <a:cxnLst>
              <a:cxn ang="T6">
                <a:pos x="T0" y="T1"/>
              </a:cxn>
              <a:cxn ang="T7">
                <a:pos x="T2" y="T3"/>
              </a:cxn>
              <a:cxn ang="T8">
                <a:pos x="T4" y="T5"/>
              </a:cxn>
            </a:cxnLst>
            <a:rect l="T9" t="T10" r="T11" b="T12"/>
            <a:pathLst>
              <a:path w="638" h="273">
                <a:moveTo>
                  <a:pt x="0" y="265"/>
                </a:moveTo>
                <a:cubicBezTo>
                  <a:pt x="102" y="132"/>
                  <a:pt x="205" y="0"/>
                  <a:pt x="311" y="1"/>
                </a:cubicBezTo>
                <a:cubicBezTo>
                  <a:pt x="417" y="2"/>
                  <a:pt x="585" y="225"/>
                  <a:pt x="638" y="273"/>
                </a:cubicBezTo>
              </a:path>
            </a:pathLst>
          </a:custGeom>
          <a:noFill/>
          <a:ln w="9525">
            <a:solidFill>
              <a:srgbClr val="FFC000"/>
            </a:solidFill>
            <a:round/>
            <a:headEnd/>
            <a:tailEnd/>
          </a:ln>
        </p:spPr>
        <p:txBody>
          <a:bodyPr/>
          <a:lstStyle/>
          <a:p>
            <a:endParaRPr lang="en-US"/>
          </a:p>
        </p:txBody>
      </p:sp>
      <p:grpSp>
        <p:nvGrpSpPr>
          <p:cNvPr id="59" name="Group 56"/>
          <p:cNvGrpSpPr>
            <a:grpSpLocks/>
          </p:cNvGrpSpPr>
          <p:nvPr/>
        </p:nvGrpSpPr>
        <p:grpSpPr bwMode="auto">
          <a:xfrm>
            <a:off x="1260475" y="4162425"/>
            <a:ext cx="123825" cy="123825"/>
            <a:chOff x="2257" y="3798"/>
            <a:chExt cx="78" cy="78"/>
          </a:xfrm>
        </p:grpSpPr>
        <p:sp>
          <p:nvSpPr>
            <p:cNvPr id="60" name="Oval 57"/>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61" name="Line 58"/>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62" name="Group 59"/>
          <p:cNvGrpSpPr>
            <a:grpSpLocks/>
          </p:cNvGrpSpPr>
          <p:nvPr/>
        </p:nvGrpSpPr>
        <p:grpSpPr bwMode="auto">
          <a:xfrm>
            <a:off x="1260475" y="3984625"/>
            <a:ext cx="123825" cy="123825"/>
            <a:chOff x="2257" y="3798"/>
            <a:chExt cx="78" cy="78"/>
          </a:xfrm>
        </p:grpSpPr>
        <p:sp>
          <p:nvSpPr>
            <p:cNvPr id="63" name="Oval 60"/>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64" name="Line 61"/>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65" name="Group 62"/>
          <p:cNvGrpSpPr>
            <a:grpSpLocks/>
          </p:cNvGrpSpPr>
          <p:nvPr/>
        </p:nvGrpSpPr>
        <p:grpSpPr bwMode="auto">
          <a:xfrm>
            <a:off x="1260475" y="3794125"/>
            <a:ext cx="123825" cy="123825"/>
            <a:chOff x="2257" y="3798"/>
            <a:chExt cx="78" cy="78"/>
          </a:xfrm>
        </p:grpSpPr>
        <p:sp>
          <p:nvSpPr>
            <p:cNvPr id="66" name="Oval 63"/>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67" name="Line 64"/>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68" name="Group 65"/>
          <p:cNvGrpSpPr>
            <a:grpSpLocks/>
          </p:cNvGrpSpPr>
          <p:nvPr/>
        </p:nvGrpSpPr>
        <p:grpSpPr bwMode="auto">
          <a:xfrm>
            <a:off x="5815013" y="4092575"/>
            <a:ext cx="123825" cy="123825"/>
            <a:chOff x="2257" y="3798"/>
            <a:chExt cx="78" cy="78"/>
          </a:xfrm>
        </p:grpSpPr>
        <p:sp>
          <p:nvSpPr>
            <p:cNvPr id="69" name="Oval 66"/>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70" name="Line 67"/>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71" name="Group 68"/>
          <p:cNvGrpSpPr>
            <a:grpSpLocks/>
          </p:cNvGrpSpPr>
          <p:nvPr/>
        </p:nvGrpSpPr>
        <p:grpSpPr bwMode="auto">
          <a:xfrm>
            <a:off x="5967413" y="3911600"/>
            <a:ext cx="123825" cy="123825"/>
            <a:chOff x="2257" y="3798"/>
            <a:chExt cx="78" cy="78"/>
          </a:xfrm>
        </p:grpSpPr>
        <p:sp>
          <p:nvSpPr>
            <p:cNvPr id="72" name="Oval 69"/>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73" name="Line 70"/>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74" name="Group 71"/>
          <p:cNvGrpSpPr>
            <a:grpSpLocks/>
          </p:cNvGrpSpPr>
          <p:nvPr/>
        </p:nvGrpSpPr>
        <p:grpSpPr bwMode="auto">
          <a:xfrm>
            <a:off x="6127750" y="3738563"/>
            <a:ext cx="123825" cy="123825"/>
            <a:chOff x="2257" y="3798"/>
            <a:chExt cx="78" cy="78"/>
          </a:xfrm>
        </p:grpSpPr>
        <p:sp>
          <p:nvSpPr>
            <p:cNvPr id="75" name="Oval 72"/>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76" name="Line 73"/>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77" name="Group 74"/>
          <p:cNvGrpSpPr>
            <a:grpSpLocks/>
          </p:cNvGrpSpPr>
          <p:nvPr/>
        </p:nvGrpSpPr>
        <p:grpSpPr bwMode="auto">
          <a:xfrm>
            <a:off x="6280150" y="3890963"/>
            <a:ext cx="123825" cy="123825"/>
            <a:chOff x="2257" y="3798"/>
            <a:chExt cx="78" cy="78"/>
          </a:xfrm>
        </p:grpSpPr>
        <p:sp>
          <p:nvSpPr>
            <p:cNvPr id="78" name="Oval 75"/>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79" name="Line 76"/>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grpSp>
        <p:nvGrpSpPr>
          <p:cNvPr id="80" name="Group 77"/>
          <p:cNvGrpSpPr>
            <a:grpSpLocks/>
          </p:cNvGrpSpPr>
          <p:nvPr/>
        </p:nvGrpSpPr>
        <p:grpSpPr bwMode="auto">
          <a:xfrm>
            <a:off x="6432550" y="4043363"/>
            <a:ext cx="123825" cy="123825"/>
            <a:chOff x="2257" y="3798"/>
            <a:chExt cx="78" cy="78"/>
          </a:xfrm>
        </p:grpSpPr>
        <p:sp>
          <p:nvSpPr>
            <p:cNvPr id="81" name="Oval 78"/>
            <p:cNvSpPr>
              <a:spLocks noChangeArrowheads="1"/>
            </p:cNvSpPr>
            <p:nvPr/>
          </p:nvSpPr>
          <p:spPr bwMode="auto">
            <a:xfrm>
              <a:off x="2257" y="3798"/>
              <a:ext cx="78" cy="78"/>
            </a:xfrm>
            <a:prstGeom prst="ellipse">
              <a:avLst/>
            </a:prstGeom>
            <a:solidFill>
              <a:schemeClr val="bg1"/>
            </a:solidFill>
            <a:ln w="9525">
              <a:solidFill>
                <a:schemeClr val="tx1"/>
              </a:solidFill>
              <a:round/>
              <a:headEnd/>
              <a:tailEnd/>
            </a:ln>
          </p:spPr>
          <p:txBody>
            <a:bodyPr wrap="none" anchor="ctr"/>
            <a:lstStyle/>
            <a:p>
              <a:endParaRPr lang="en-US"/>
            </a:p>
          </p:txBody>
        </p:sp>
        <p:sp>
          <p:nvSpPr>
            <p:cNvPr id="82" name="Line 79"/>
            <p:cNvSpPr>
              <a:spLocks noChangeShapeType="1"/>
            </p:cNvSpPr>
            <p:nvPr/>
          </p:nvSpPr>
          <p:spPr bwMode="auto">
            <a:xfrm>
              <a:off x="2279" y="3837"/>
              <a:ext cx="32" cy="0"/>
            </a:xfrm>
            <a:prstGeom prst="line">
              <a:avLst/>
            </a:prstGeom>
            <a:noFill/>
            <a:ln w="9525">
              <a:solidFill>
                <a:schemeClr val="tx1"/>
              </a:solidFill>
              <a:round/>
              <a:headEnd/>
              <a:tailEnd/>
            </a:ln>
          </p:spPr>
          <p:txBody>
            <a:bodyPr/>
            <a:lstStyle/>
            <a:p>
              <a:endParaRPr lang="en-US"/>
            </a:p>
          </p:txBody>
        </p:sp>
      </p:grpSp>
      <p:sp>
        <p:nvSpPr>
          <p:cNvPr id="83" name="AutoShape 80"/>
          <p:cNvSpPr>
            <a:spLocks noChangeArrowheads="1"/>
          </p:cNvSpPr>
          <p:nvPr/>
        </p:nvSpPr>
        <p:spPr bwMode="auto">
          <a:xfrm>
            <a:off x="3971925" y="4610100"/>
            <a:ext cx="863600" cy="419100"/>
          </a:xfrm>
          <a:prstGeom prst="rightArrow">
            <a:avLst>
              <a:gd name="adj1" fmla="val 50000"/>
              <a:gd name="adj2" fmla="val 51515"/>
            </a:avLst>
          </a:prstGeom>
          <a:solidFill>
            <a:srgbClr val="FF9900"/>
          </a:solidFill>
          <a:ln w="9525">
            <a:solidFill>
              <a:schemeClr val="tx1"/>
            </a:solidFill>
            <a:miter lim="800000"/>
            <a:headEnd/>
            <a:tailEnd/>
          </a:ln>
        </p:spPr>
        <p:txBody>
          <a:bodyPr wrap="none" anchor="ctr"/>
          <a:lstStyle/>
          <a:p>
            <a:endParaRPr lang="en-US"/>
          </a:p>
        </p:txBody>
      </p:sp>
      <p:sp>
        <p:nvSpPr>
          <p:cNvPr id="84" name="Text Box 81"/>
          <p:cNvSpPr txBox="1">
            <a:spLocks noChangeArrowheads="1"/>
          </p:cNvSpPr>
          <p:nvPr/>
        </p:nvSpPr>
        <p:spPr bwMode="auto">
          <a:xfrm>
            <a:off x="1271588" y="3130550"/>
            <a:ext cx="1678665" cy="369332"/>
          </a:xfrm>
          <a:prstGeom prst="rect">
            <a:avLst/>
          </a:prstGeom>
          <a:noFill/>
          <a:ln w="9525">
            <a:noFill/>
            <a:miter lim="800000"/>
            <a:headEnd/>
            <a:tailEnd/>
          </a:ln>
        </p:spPr>
        <p:txBody>
          <a:bodyPr wrap="none">
            <a:spAutoFit/>
          </a:bodyPr>
          <a:lstStyle/>
          <a:p>
            <a:r>
              <a:rPr lang="en-US" dirty="0">
                <a:solidFill>
                  <a:srgbClr val="C00000"/>
                </a:solidFill>
              </a:rPr>
              <a:t>Initial Condition</a:t>
            </a:r>
          </a:p>
        </p:txBody>
      </p:sp>
      <p:sp>
        <p:nvSpPr>
          <p:cNvPr id="85" name="Text Box 82"/>
          <p:cNvSpPr txBox="1">
            <a:spLocks noChangeArrowheads="1"/>
          </p:cNvSpPr>
          <p:nvPr/>
        </p:nvSpPr>
        <p:spPr bwMode="auto">
          <a:xfrm>
            <a:off x="5303838" y="3124200"/>
            <a:ext cx="1771832" cy="369332"/>
          </a:xfrm>
          <a:prstGeom prst="rect">
            <a:avLst/>
          </a:prstGeom>
          <a:noFill/>
          <a:ln w="9525">
            <a:noFill/>
            <a:miter lim="800000"/>
            <a:headEnd/>
            <a:tailEnd/>
          </a:ln>
        </p:spPr>
        <p:txBody>
          <a:bodyPr wrap="none">
            <a:spAutoFit/>
          </a:bodyPr>
          <a:lstStyle/>
          <a:p>
            <a:r>
              <a:rPr lang="en-US" dirty="0">
                <a:solidFill>
                  <a:srgbClr val="C00000"/>
                </a:solidFill>
              </a:rPr>
              <a:t>Future Condition</a:t>
            </a:r>
          </a:p>
        </p:txBody>
      </p:sp>
      <p:sp>
        <p:nvSpPr>
          <p:cNvPr id="86" name="Text Box 83"/>
          <p:cNvSpPr txBox="1">
            <a:spLocks noChangeArrowheads="1"/>
          </p:cNvSpPr>
          <p:nvPr/>
        </p:nvSpPr>
        <p:spPr bwMode="auto">
          <a:xfrm>
            <a:off x="6938963" y="3962400"/>
            <a:ext cx="1674812" cy="584775"/>
          </a:xfrm>
          <a:prstGeom prst="rect">
            <a:avLst/>
          </a:prstGeom>
          <a:noFill/>
          <a:ln w="9525">
            <a:noFill/>
            <a:miter lim="800000"/>
            <a:headEnd/>
            <a:tailEnd/>
          </a:ln>
        </p:spPr>
        <p:txBody>
          <a:bodyPr wrap="square">
            <a:spAutoFit/>
          </a:bodyPr>
          <a:lstStyle/>
          <a:p>
            <a:r>
              <a:rPr lang="en-US" sz="1600" dirty="0">
                <a:solidFill>
                  <a:srgbClr val="0033CC"/>
                </a:solidFill>
              </a:rPr>
              <a:t>repulsive electric potential lines</a:t>
            </a:r>
          </a:p>
        </p:txBody>
      </p:sp>
      <p:sp>
        <p:nvSpPr>
          <p:cNvPr id="87" name="Line 84"/>
          <p:cNvSpPr>
            <a:spLocks noChangeShapeType="1"/>
          </p:cNvSpPr>
          <p:nvPr/>
        </p:nvSpPr>
        <p:spPr bwMode="auto">
          <a:xfrm flipH="1">
            <a:off x="6700838" y="4189413"/>
            <a:ext cx="298450" cy="161925"/>
          </a:xfrm>
          <a:prstGeom prst="line">
            <a:avLst/>
          </a:prstGeom>
          <a:noFill/>
          <a:ln w="9525">
            <a:solidFill>
              <a:srgbClr val="C00000"/>
            </a:solidFill>
            <a:round/>
            <a:headEnd/>
            <a:tailEnd type="triangle" w="med" len="med"/>
          </a:ln>
        </p:spPr>
        <p:txBody>
          <a:bodyPr/>
          <a:lstStyle/>
          <a:p>
            <a:endParaRPr lang="en-US"/>
          </a:p>
        </p:txBody>
      </p:sp>
      <p:sp>
        <p:nvSpPr>
          <p:cNvPr id="88" name="Slide Number Placeholder 87"/>
          <p:cNvSpPr>
            <a:spLocks noGrp="1"/>
          </p:cNvSpPr>
          <p:nvPr>
            <p:ph type="sldNum" sz="quarter" idx="12"/>
          </p:nvPr>
        </p:nvSpPr>
        <p:spPr/>
        <p:txBody>
          <a:bodyPr/>
          <a:lstStyle/>
          <a:p>
            <a:fld id="{B6F15528-21DE-4FAA-801E-634DDDAF4B2B}" type="slidenum">
              <a:rPr lang="en-US" smtClean="0"/>
              <a:pPr/>
              <a:t>59</a:t>
            </a:fld>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flipV="1">
            <a:off x="0" y="7620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24" name="TextBox 23"/>
          <p:cNvSpPr txBox="1"/>
          <p:nvPr/>
        </p:nvSpPr>
        <p:spPr>
          <a:xfrm>
            <a:off x="1066800" y="228600"/>
            <a:ext cx="7338676" cy="523220"/>
          </a:xfrm>
          <a:prstGeom prst="rect">
            <a:avLst/>
          </a:prstGeom>
          <a:noFill/>
          <a:ln>
            <a:noFill/>
          </a:ln>
        </p:spPr>
        <p:txBody>
          <a:bodyPr wrap="none" rtlCol="0">
            <a:spAutoFit/>
          </a:bodyPr>
          <a:lstStyle/>
          <a:p>
            <a:pPr algn="ctr"/>
            <a:r>
              <a:rPr lang="en-US" sz="2800" dirty="0" smtClean="0">
                <a:solidFill>
                  <a:srgbClr val="0033CC"/>
                </a:solidFill>
              </a:rPr>
              <a:t>Excitation depth profile and its relevance for SEM</a:t>
            </a:r>
          </a:p>
        </p:txBody>
      </p:sp>
      <p:sp>
        <p:nvSpPr>
          <p:cNvPr id="28" name="Text Box 3"/>
          <p:cNvSpPr txBox="1">
            <a:spLocks noChangeArrowheads="1"/>
          </p:cNvSpPr>
          <p:nvPr/>
        </p:nvSpPr>
        <p:spPr bwMode="auto">
          <a:xfrm>
            <a:off x="609600" y="4495800"/>
            <a:ext cx="7543800" cy="369332"/>
          </a:xfrm>
          <a:prstGeom prst="rect">
            <a:avLst/>
          </a:prstGeom>
          <a:noFill/>
          <a:ln w="9525">
            <a:noFill/>
            <a:miter lim="800000"/>
            <a:headEnd/>
            <a:tailEnd/>
          </a:ln>
        </p:spPr>
        <p:txBody>
          <a:bodyPr wrap="square">
            <a:spAutoFit/>
          </a:bodyPr>
          <a:lstStyle/>
          <a:p>
            <a:pPr>
              <a:spcBef>
                <a:spcPct val="50000"/>
              </a:spcBef>
            </a:pPr>
            <a:r>
              <a:rPr lang="en-US" dirty="0" smtClean="0">
                <a:solidFill>
                  <a:srgbClr val="7030A0"/>
                </a:solidFill>
              </a:rPr>
              <a:t>For SEM imaging, both SE and BSE can be used, but with </a:t>
            </a:r>
            <a:r>
              <a:rPr lang="en-US" dirty="0">
                <a:solidFill>
                  <a:srgbClr val="7030A0"/>
                </a:solidFill>
              </a:rPr>
              <a:t>different </a:t>
            </a:r>
            <a:r>
              <a:rPr lang="en-US" dirty="0" smtClean="0">
                <a:solidFill>
                  <a:srgbClr val="7030A0"/>
                </a:solidFill>
              </a:rPr>
              <a:t>information.</a:t>
            </a:r>
            <a:endParaRPr lang="en-US" dirty="0">
              <a:solidFill>
                <a:srgbClr val="7030A0"/>
              </a:solidFill>
            </a:endParaRPr>
          </a:p>
        </p:txBody>
      </p:sp>
      <p:sp>
        <p:nvSpPr>
          <p:cNvPr id="30" name="TextBox 29"/>
          <p:cNvSpPr txBox="1"/>
          <p:nvPr/>
        </p:nvSpPr>
        <p:spPr>
          <a:xfrm>
            <a:off x="457200" y="4876800"/>
            <a:ext cx="4065921" cy="1754326"/>
          </a:xfrm>
          <a:prstGeom prst="rect">
            <a:avLst/>
          </a:prstGeom>
          <a:noFill/>
        </p:spPr>
        <p:txBody>
          <a:bodyPr wrap="none" rtlCol="0">
            <a:spAutoFit/>
          </a:bodyPr>
          <a:lstStyle/>
          <a:p>
            <a:r>
              <a:rPr lang="en-US" dirty="0" smtClean="0">
                <a:solidFill>
                  <a:srgbClr val="C00000"/>
                </a:solidFill>
              </a:rPr>
              <a:t>Backscattered electrons (BSE):</a:t>
            </a:r>
          </a:p>
          <a:p>
            <a:pPr marL="114300" indent="-114300">
              <a:buFont typeface="Arial" pitchFamily="34" charset="0"/>
              <a:buChar char="•"/>
            </a:pPr>
            <a:r>
              <a:rPr lang="en-US" dirty="0" err="1" smtClean="0">
                <a:solidFill>
                  <a:srgbClr val="0033CC"/>
                </a:solidFill>
              </a:rPr>
              <a:t>Specular</a:t>
            </a:r>
            <a:r>
              <a:rPr lang="en-US" dirty="0" smtClean="0">
                <a:solidFill>
                  <a:srgbClr val="0033CC"/>
                </a:solidFill>
              </a:rPr>
              <a:t> reflection (of primary electron)</a:t>
            </a:r>
          </a:p>
          <a:p>
            <a:pPr marL="114300" indent="-114300">
              <a:buFont typeface="Arial" pitchFamily="34" charset="0"/>
              <a:buChar char="•"/>
            </a:pPr>
            <a:r>
              <a:rPr lang="en-US" dirty="0" smtClean="0">
                <a:solidFill>
                  <a:srgbClr val="0033CC"/>
                </a:solidFill>
              </a:rPr>
              <a:t>Higher energy (so travels further)</a:t>
            </a:r>
          </a:p>
          <a:p>
            <a:pPr marL="114300" indent="-114300">
              <a:buFont typeface="Arial" pitchFamily="34" charset="0"/>
              <a:buChar char="•"/>
            </a:pPr>
            <a:r>
              <a:rPr lang="en-US" dirty="0" smtClean="0">
                <a:solidFill>
                  <a:srgbClr val="0033CC"/>
                </a:solidFill>
              </a:rPr>
              <a:t>Low resolution (since travels further)</a:t>
            </a:r>
          </a:p>
          <a:p>
            <a:pPr marL="114300" indent="-114300">
              <a:buFont typeface="Arial" pitchFamily="34" charset="0"/>
              <a:buChar char="•"/>
            </a:pPr>
            <a:r>
              <a:rPr lang="en-US" dirty="0" smtClean="0">
                <a:solidFill>
                  <a:srgbClr val="0033CC"/>
                </a:solidFill>
              </a:rPr>
              <a:t>Encode some chemical information</a:t>
            </a:r>
          </a:p>
          <a:p>
            <a:pPr marL="114300" indent="-114300"/>
            <a:r>
              <a:rPr lang="en-US" dirty="0" smtClean="0">
                <a:solidFill>
                  <a:srgbClr val="0033CC"/>
                </a:solidFill>
              </a:rPr>
              <a:t>  (material contrast, high Z high signal)</a:t>
            </a:r>
          </a:p>
        </p:txBody>
      </p:sp>
      <p:sp>
        <p:nvSpPr>
          <p:cNvPr id="31" name="TextBox 30"/>
          <p:cNvSpPr txBox="1"/>
          <p:nvPr/>
        </p:nvSpPr>
        <p:spPr>
          <a:xfrm>
            <a:off x="5110030" y="4923472"/>
            <a:ext cx="2738570" cy="1477328"/>
          </a:xfrm>
          <a:prstGeom prst="rect">
            <a:avLst/>
          </a:prstGeom>
          <a:noFill/>
        </p:spPr>
        <p:txBody>
          <a:bodyPr wrap="none" rtlCol="0">
            <a:spAutoFit/>
          </a:bodyPr>
          <a:lstStyle/>
          <a:p>
            <a:r>
              <a:rPr lang="en-US" dirty="0" smtClean="0">
                <a:solidFill>
                  <a:srgbClr val="C00000"/>
                </a:solidFill>
              </a:rPr>
              <a:t>Secondary electrons (SE):</a:t>
            </a:r>
          </a:p>
          <a:p>
            <a:pPr marL="114300" indent="-114300">
              <a:buFont typeface="Arial" pitchFamily="34" charset="0"/>
              <a:buChar char="•"/>
            </a:pPr>
            <a:r>
              <a:rPr lang="en-US" dirty="0" smtClean="0">
                <a:solidFill>
                  <a:srgbClr val="0033CC"/>
                </a:solidFill>
              </a:rPr>
              <a:t>Isotropic emission</a:t>
            </a:r>
          </a:p>
          <a:p>
            <a:pPr marL="114300" indent="-114300">
              <a:buFont typeface="Arial" pitchFamily="34" charset="0"/>
              <a:buChar char="•"/>
            </a:pPr>
            <a:r>
              <a:rPr lang="en-US" dirty="0" smtClean="0">
                <a:solidFill>
                  <a:srgbClr val="0033CC"/>
                </a:solidFill>
              </a:rPr>
              <a:t>Low energy</a:t>
            </a:r>
          </a:p>
          <a:p>
            <a:pPr marL="114300" indent="-114300">
              <a:buFont typeface="Arial" pitchFamily="34" charset="0"/>
              <a:buChar char="•"/>
            </a:pPr>
            <a:r>
              <a:rPr lang="en-US" dirty="0" smtClean="0">
                <a:solidFill>
                  <a:srgbClr val="0033CC"/>
                </a:solidFill>
              </a:rPr>
              <a:t>High resolution</a:t>
            </a:r>
          </a:p>
          <a:p>
            <a:pPr marL="114300" indent="-114300">
              <a:buFont typeface="Arial" pitchFamily="34" charset="0"/>
              <a:buChar char="•"/>
            </a:pPr>
            <a:r>
              <a:rPr lang="en-US" dirty="0" smtClean="0">
                <a:solidFill>
                  <a:srgbClr val="0033CC"/>
                </a:solidFill>
              </a:rPr>
              <a:t>Better structural contrast</a:t>
            </a:r>
            <a:endParaRPr lang="en-US" dirty="0">
              <a:solidFill>
                <a:srgbClr val="0033CC"/>
              </a:solidFill>
            </a:endParaRPr>
          </a:p>
        </p:txBody>
      </p:sp>
      <p:grpSp>
        <p:nvGrpSpPr>
          <p:cNvPr id="37" name="Group 36"/>
          <p:cNvGrpSpPr/>
          <p:nvPr/>
        </p:nvGrpSpPr>
        <p:grpSpPr>
          <a:xfrm>
            <a:off x="609600" y="838200"/>
            <a:ext cx="7100280" cy="3581400"/>
            <a:chOff x="609600" y="838200"/>
            <a:chExt cx="7100280" cy="3581400"/>
          </a:xfrm>
        </p:grpSpPr>
        <p:grpSp>
          <p:nvGrpSpPr>
            <p:cNvPr id="26" name="Group 25"/>
            <p:cNvGrpSpPr/>
            <p:nvPr/>
          </p:nvGrpSpPr>
          <p:grpSpPr>
            <a:xfrm>
              <a:off x="1752600" y="1066800"/>
              <a:ext cx="5775325" cy="3352800"/>
              <a:chOff x="2174875" y="2667000"/>
              <a:chExt cx="5775325" cy="3352800"/>
            </a:xfrm>
          </p:grpSpPr>
          <p:sp>
            <p:nvSpPr>
              <p:cNvPr id="27652" name="Rectangle 4"/>
              <p:cNvSpPr>
                <a:spLocks noChangeArrowheads="1"/>
              </p:cNvSpPr>
              <p:nvPr/>
            </p:nvSpPr>
            <p:spPr bwMode="auto">
              <a:xfrm>
                <a:off x="2286000" y="4191000"/>
                <a:ext cx="4724400" cy="1828800"/>
              </a:xfrm>
              <a:prstGeom prst="rect">
                <a:avLst/>
              </a:prstGeom>
              <a:solidFill>
                <a:schemeClr val="hlink"/>
              </a:solidFill>
              <a:ln w="9525">
                <a:solidFill>
                  <a:schemeClr val="tx1"/>
                </a:solidFill>
                <a:miter lim="800000"/>
                <a:headEnd/>
                <a:tailEnd/>
              </a:ln>
            </p:spPr>
            <p:txBody>
              <a:bodyPr wrap="none" anchor="ctr"/>
              <a:lstStyle/>
              <a:p>
                <a:endParaRPr lang="en-US"/>
              </a:p>
            </p:txBody>
          </p:sp>
          <p:sp>
            <p:nvSpPr>
              <p:cNvPr id="27653" name="Freeform 5"/>
              <p:cNvSpPr>
                <a:spLocks/>
              </p:cNvSpPr>
              <p:nvPr/>
            </p:nvSpPr>
            <p:spPr bwMode="auto">
              <a:xfrm>
                <a:off x="4114800" y="4191000"/>
                <a:ext cx="1104900" cy="1270000"/>
              </a:xfrm>
              <a:custGeom>
                <a:avLst/>
                <a:gdLst>
                  <a:gd name="T0" fmla="*/ 48 w 696"/>
                  <a:gd name="T1" fmla="*/ 0 h 800"/>
                  <a:gd name="T2" fmla="*/ 0 w 696"/>
                  <a:gd name="T3" fmla="*/ 240 h 800"/>
                  <a:gd name="T4" fmla="*/ 48 w 696"/>
                  <a:gd name="T5" fmla="*/ 528 h 800"/>
                  <a:gd name="T6" fmla="*/ 240 w 696"/>
                  <a:gd name="T7" fmla="*/ 768 h 800"/>
                  <a:gd name="T8" fmla="*/ 480 w 696"/>
                  <a:gd name="T9" fmla="*/ 720 h 800"/>
                  <a:gd name="T10" fmla="*/ 672 w 696"/>
                  <a:gd name="T11" fmla="*/ 384 h 800"/>
                  <a:gd name="T12" fmla="*/ 624 w 696"/>
                  <a:gd name="T13" fmla="*/ 0 h 800"/>
                  <a:gd name="T14" fmla="*/ 0 60000 65536"/>
                  <a:gd name="T15" fmla="*/ 0 60000 65536"/>
                  <a:gd name="T16" fmla="*/ 0 60000 65536"/>
                  <a:gd name="T17" fmla="*/ 0 60000 65536"/>
                  <a:gd name="T18" fmla="*/ 0 60000 65536"/>
                  <a:gd name="T19" fmla="*/ 0 60000 65536"/>
                  <a:gd name="T20" fmla="*/ 0 60000 65536"/>
                  <a:gd name="T21" fmla="*/ 0 w 696"/>
                  <a:gd name="T22" fmla="*/ 0 h 800"/>
                  <a:gd name="T23" fmla="*/ 696 w 696"/>
                  <a:gd name="T24" fmla="*/ 800 h 8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96" h="800">
                    <a:moveTo>
                      <a:pt x="48" y="0"/>
                    </a:moveTo>
                    <a:cubicBezTo>
                      <a:pt x="24" y="76"/>
                      <a:pt x="0" y="152"/>
                      <a:pt x="0" y="240"/>
                    </a:cubicBezTo>
                    <a:cubicBezTo>
                      <a:pt x="0" y="328"/>
                      <a:pt x="8" y="440"/>
                      <a:pt x="48" y="528"/>
                    </a:cubicBezTo>
                    <a:cubicBezTo>
                      <a:pt x="88" y="616"/>
                      <a:pt x="168" y="736"/>
                      <a:pt x="240" y="768"/>
                    </a:cubicBezTo>
                    <a:cubicBezTo>
                      <a:pt x="312" y="800"/>
                      <a:pt x="408" y="784"/>
                      <a:pt x="480" y="720"/>
                    </a:cubicBezTo>
                    <a:cubicBezTo>
                      <a:pt x="552" y="656"/>
                      <a:pt x="648" y="504"/>
                      <a:pt x="672" y="384"/>
                    </a:cubicBezTo>
                    <a:cubicBezTo>
                      <a:pt x="696" y="264"/>
                      <a:pt x="660" y="132"/>
                      <a:pt x="624" y="0"/>
                    </a:cubicBezTo>
                  </a:path>
                </a:pathLst>
              </a:custGeom>
              <a:solidFill>
                <a:schemeClr val="bg2"/>
              </a:solidFill>
              <a:ln w="9525">
                <a:solidFill>
                  <a:schemeClr val="tx1"/>
                </a:solidFill>
                <a:round/>
                <a:headEnd/>
                <a:tailEnd/>
              </a:ln>
            </p:spPr>
            <p:txBody>
              <a:bodyPr wrap="none" anchor="ctr"/>
              <a:lstStyle/>
              <a:p>
                <a:endParaRPr lang="en-US"/>
              </a:p>
            </p:txBody>
          </p:sp>
          <p:sp>
            <p:nvSpPr>
              <p:cNvPr id="27654" name="AutoShape 6"/>
              <p:cNvSpPr>
                <a:spLocks noChangeArrowheads="1"/>
              </p:cNvSpPr>
              <p:nvPr/>
            </p:nvSpPr>
            <p:spPr bwMode="auto">
              <a:xfrm>
                <a:off x="4191000" y="2667000"/>
                <a:ext cx="990600" cy="1524000"/>
              </a:xfrm>
              <a:custGeom>
                <a:avLst/>
                <a:gdLst>
                  <a:gd name="T0" fmla="*/ 866775 w 21600"/>
                  <a:gd name="T1" fmla="*/ 762000 h 21600"/>
                  <a:gd name="T2" fmla="*/ 495300 w 21600"/>
                  <a:gd name="T3" fmla="*/ 1524000 h 21600"/>
                  <a:gd name="T4" fmla="*/ 123825 w 21600"/>
                  <a:gd name="T5" fmla="*/ 762000 h 21600"/>
                  <a:gd name="T6" fmla="*/ 4953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accent1"/>
              </a:solidFill>
              <a:ln w="9525">
                <a:noFill/>
                <a:miter lim="800000"/>
                <a:headEnd/>
                <a:tailEnd/>
              </a:ln>
            </p:spPr>
            <p:txBody>
              <a:bodyPr wrap="none" anchor="ctr"/>
              <a:lstStyle/>
              <a:p>
                <a:endParaRPr lang="en-US" dirty="0"/>
              </a:p>
            </p:txBody>
          </p:sp>
          <p:sp>
            <p:nvSpPr>
              <p:cNvPr id="27655" name="Rectangle 7"/>
              <p:cNvSpPr>
                <a:spLocks noChangeArrowheads="1"/>
              </p:cNvSpPr>
              <p:nvPr/>
            </p:nvSpPr>
            <p:spPr bwMode="auto">
              <a:xfrm>
                <a:off x="5334000" y="2667000"/>
                <a:ext cx="1066800" cy="3810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6" name="Rectangle 8"/>
              <p:cNvSpPr>
                <a:spLocks noChangeArrowheads="1"/>
              </p:cNvSpPr>
              <p:nvPr/>
            </p:nvSpPr>
            <p:spPr bwMode="auto">
              <a:xfrm>
                <a:off x="2174875" y="3176588"/>
                <a:ext cx="914400" cy="4572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57" name="Rectangle 10"/>
              <p:cNvSpPr>
                <a:spLocks noChangeArrowheads="1"/>
              </p:cNvSpPr>
              <p:nvPr/>
            </p:nvSpPr>
            <p:spPr bwMode="auto">
              <a:xfrm>
                <a:off x="6578600" y="3467100"/>
                <a:ext cx="1371600" cy="228600"/>
              </a:xfrm>
              <a:prstGeom prst="rect">
                <a:avLst/>
              </a:prstGeom>
              <a:solidFill>
                <a:schemeClr val="accent1"/>
              </a:solidFill>
              <a:ln w="9525">
                <a:solidFill>
                  <a:schemeClr val="tx1"/>
                </a:solidFill>
                <a:miter lim="800000"/>
                <a:headEnd/>
                <a:tailEnd/>
              </a:ln>
            </p:spPr>
            <p:txBody>
              <a:bodyPr wrap="none" anchor="ctr"/>
              <a:lstStyle/>
              <a:p>
                <a:endParaRPr lang="en-US"/>
              </a:p>
            </p:txBody>
          </p:sp>
          <p:grpSp>
            <p:nvGrpSpPr>
              <p:cNvPr id="2" name="Group 15"/>
              <p:cNvGrpSpPr>
                <a:grpSpLocks/>
              </p:cNvGrpSpPr>
              <p:nvPr/>
            </p:nvGrpSpPr>
            <p:grpSpPr bwMode="auto">
              <a:xfrm rot="2192999">
                <a:off x="2743200" y="2743200"/>
                <a:ext cx="1295400" cy="366713"/>
                <a:chOff x="1584" y="2017"/>
                <a:chExt cx="816" cy="231"/>
              </a:xfrm>
            </p:grpSpPr>
            <p:sp>
              <p:nvSpPr>
                <p:cNvPr id="27668" name="Rectangle 9"/>
                <p:cNvSpPr>
                  <a:spLocks noChangeArrowheads="1"/>
                </p:cNvSpPr>
                <p:nvPr/>
              </p:nvSpPr>
              <p:spPr bwMode="auto">
                <a:xfrm>
                  <a:off x="1584" y="2064"/>
                  <a:ext cx="816" cy="144"/>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27669" name="Text Box 11"/>
                <p:cNvSpPr txBox="1">
                  <a:spLocks noChangeArrowheads="1"/>
                </p:cNvSpPr>
                <p:nvPr/>
              </p:nvSpPr>
              <p:spPr bwMode="auto">
                <a:xfrm>
                  <a:off x="1758" y="2017"/>
                  <a:ext cx="460" cy="231"/>
                </a:xfrm>
                <a:prstGeom prst="rect">
                  <a:avLst/>
                </a:prstGeom>
                <a:noFill/>
                <a:ln w="9525">
                  <a:noFill/>
                  <a:miter lim="800000"/>
                  <a:headEnd/>
                  <a:tailEnd/>
                </a:ln>
              </p:spPr>
              <p:txBody>
                <a:bodyPr wrap="none">
                  <a:spAutoFit/>
                </a:bodyPr>
                <a:lstStyle/>
                <a:p>
                  <a:r>
                    <a:rPr lang="en-US"/>
                    <a:t>X-ray</a:t>
                  </a:r>
                </a:p>
              </p:txBody>
            </p:sp>
          </p:grpSp>
          <p:sp>
            <p:nvSpPr>
              <p:cNvPr id="27659" name="Text Box 12"/>
              <p:cNvSpPr txBox="1">
                <a:spLocks noChangeArrowheads="1"/>
              </p:cNvSpPr>
              <p:nvPr/>
            </p:nvSpPr>
            <p:spPr bwMode="auto">
              <a:xfrm>
                <a:off x="2286000" y="3200400"/>
                <a:ext cx="654050" cy="366713"/>
              </a:xfrm>
              <a:prstGeom prst="rect">
                <a:avLst/>
              </a:prstGeom>
              <a:noFill/>
              <a:ln w="9525">
                <a:noFill/>
                <a:miter lim="800000"/>
                <a:headEnd/>
                <a:tailEnd/>
              </a:ln>
            </p:spPr>
            <p:txBody>
              <a:bodyPr wrap="none">
                <a:spAutoFit/>
              </a:bodyPr>
              <a:lstStyle/>
              <a:p>
                <a:r>
                  <a:rPr lang="en-US"/>
                  <a:t>SED</a:t>
                </a:r>
              </a:p>
            </p:txBody>
          </p:sp>
          <p:sp>
            <p:nvSpPr>
              <p:cNvPr id="27660" name="Text Box 13"/>
              <p:cNvSpPr txBox="1">
                <a:spLocks noChangeArrowheads="1"/>
              </p:cNvSpPr>
              <p:nvPr/>
            </p:nvSpPr>
            <p:spPr bwMode="auto">
              <a:xfrm>
                <a:off x="5584825" y="2678113"/>
                <a:ext cx="641350" cy="366712"/>
              </a:xfrm>
              <a:prstGeom prst="rect">
                <a:avLst/>
              </a:prstGeom>
              <a:noFill/>
              <a:ln w="9525">
                <a:noFill/>
                <a:miter lim="800000"/>
                <a:headEnd/>
                <a:tailEnd/>
              </a:ln>
            </p:spPr>
            <p:txBody>
              <a:bodyPr wrap="none">
                <a:spAutoFit/>
              </a:bodyPr>
              <a:lstStyle/>
              <a:p>
                <a:r>
                  <a:rPr lang="en-US"/>
                  <a:t>BSE</a:t>
                </a:r>
              </a:p>
            </p:txBody>
          </p:sp>
          <p:sp>
            <p:nvSpPr>
              <p:cNvPr id="27661" name="Text Box 14"/>
              <p:cNvSpPr txBox="1">
                <a:spLocks noChangeArrowheads="1"/>
              </p:cNvSpPr>
              <p:nvPr/>
            </p:nvSpPr>
            <p:spPr bwMode="auto">
              <a:xfrm>
                <a:off x="7223125" y="3389313"/>
                <a:ext cx="476250" cy="366712"/>
              </a:xfrm>
              <a:prstGeom prst="rect">
                <a:avLst/>
              </a:prstGeom>
              <a:noFill/>
              <a:ln w="9525">
                <a:noFill/>
                <a:miter lim="800000"/>
                <a:headEnd/>
                <a:tailEnd/>
              </a:ln>
            </p:spPr>
            <p:txBody>
              <a:bodyPr wrap="none">
                <a:spAutoFit/>
              </a:bodyPr>
              <a:lstStyle/>
              <a:p>
                <a:r>
                  <a:rPr lang="en-US"/>
                  <a:t>CL</a:t>
                </a:r>
              </a:p>
            </p:txBody>
          </p:sp>
          <p:sp>
            <p:nvSpPr>
              <p:cNvPr id="27662" name="Line 16"/>
              <p:cNvSpPr>
                <a:spLocks noChangeShapeType="1"/>
              </p:cNvSpPr>
              <p:nvPr/>
            </p:nvSpPr>
            <p:spPr bwMode="auto">
              <a:xfrm>
                <a:off x="4114800" y="4572000"/>
                <a:ext cx="1066800" cy="0"/>
              </a:xfrm>
              <a:prstGeom prst="line">
                <a:avLst/>
              </a:prstGeom>
              <a:noFill/>
              <a:ln w="9525">
                <a:solidFill>
                  <a:schemeClr val="tx1"/>
                </a:solidFill>
                <a:round/>
                <a:headEnd/>
                <a:tailEnd/>
              </a:ln>
            </p:spPr>
            <p:txBody>
              <a:bodyPr wrap="none" anchor="ctr"/>
              <a:lstStyle/>
              <a:p>
                <a:endParaRPr lang="en-US"/>
              </a:p>
            </p:txBody>
          </p:sp>
          <p:sp>
            <p:nvSpPr>
              <p:cNvPr id="27663" name="Line 17"/>
              <p:cNvSpPr>
                <a:spLocks noChangeShapeType="1"/>
              </p:cNvSpPr>
              <p:nvPr/>
            </p:nvSpPr>
            <p:spPr bwMode="auto">
              <a:xfrm>
                <a:off x="4191000" y="5029200"/>
                <a:ext cx="901700" cy="0"/>
              </a:xfrm>
              <a:prstGeom prst="line">
                <a:avLst/>
              </a:prstGeom>
              <a:noFill/>
              <a:ln w="9525">
                <a:solidFill>
                  <a:schemeClr val="tx1"/>
                </a:solidFill>
                <a:round/>
                <a:headEnd/>
                <a:tailEnd/>
              </a:ln>
            </p:spPr>
            <p:txBody>
              <a:bodyPr wrap="none" anchor="ctr"/>
              <a:lstStyle/>
              <a:p>
                <a:endParaRPr lang="en-US"/>
              </a:p>
            </p:txBody>
          </p:sp>
          <p:sp>
            <p:nvSpPr>
              <p:cNvPr id="27664" name="Line 18"/>
              <p:cNvSpPr>
                <a:spLocks noChangeShapeType="1"/>
              </p:cNvSpPr>
              <p:nvPr/>
            </p:nvSpPr>
            <p:spPr bwMode="auto">
              <a:xfrm flipV="1">
                <a:off x="4800600" y="3048000"/>
                <a:ext cx="914400" cy="1752600"/>
              </a:xfrm>
              <a:prstGeom prst="line">
                <a:avLst/>
              </a:prstGeom>
              <a:noFill/>
              <a:ln w="9525">
                <a:solidFill>
                  <a:schemeClr val="tx1"/>
                </a:solidFill>
                <a:round/>
                <a:headEnd/>
                <a:tailEnd type="triangle" w="med" len="med"/>
              </a:ln>
            </p:spPr>
            <p:txBody>
              <a:bodyPr wrap="none" anchor="ctr"/>
              <a:lstStyle/>
              <a:p>
                <a:endParaRPr lang="en-US"/>
              </a:p>
            </p:txBody>
          </p:sp>
          <p:sp>
            <p:nvSpPr>
              <p:cNvPr id="27665" name="Line 19"/>
              <p:cNvSpPr>
                <a:spLocks noChangeShapeType="1"/>
              </p:cNvSpPr>
              <p:nvPr/>
            </p:nvSpPr>
            <p:spPr bwMode="auto">
              <a:xfrm flipH="1" flipV="1">
                <a:off x="3886200" y="3352800"/>
                <a:ext cx="762000" cy="1828800"/>
              </a:xfrm>
              <a:prstGeom prst="line">
                <a:avLst/>
              </a:prstGeom>
              <a:noFill/>
              <a:ln w="9525">
                <a:solidFill>
                  <a:schemeClr val="tx1"/>
                </a:solidFill>
                <a:round/>
                <a:headEnd/>
                <a:tailEnd type="triangle" w="med" len="med"/>
              </a:ln>
            </p:spPr>
            <p:txBody>
              <a:bodyPr wrap="none" anchor="ctr"/>
              <a:lstStyle/>
              <a:p>
                <a:endParaRPr lang="en-US"/>
              </a:p>
            </p:txBody>
          </p:sp>
          <p:sp>
            <p:nvSpPr>
              <p:cNvPr id="27666" name="Freeform 20"/>
              <p:cNvSpPr>
                <a:spLocks/>
              </p:cNvSpPr>
              <p:nvPr/>
            </p:nvSpPr>
            <p:spPr bwMode="auto">
              <a:xfrm>
                <a:off x="3124200" y="3429000"/>
                <a:ext cx="1295400" cy="914400"/>
              </a:xfrm>
              <a:custGeom>
                <a:avLst/>
                <a:gdLst>
                  <a:gd name="T0" fmla="*/ 816 w 816"/>
                  <a:gd name="T1" fmla="*/ 576 h 576"/>
                  <a:gd name="T2" fmla="*/ 528 w 816"/>
                  <a:gd name="T3" fmla="*/ 144 h 576"/>
                  <a:gd name="T4" fmla="*/ 0 w 816"/>
                  <a:gd name="T5" fmla="*/ 0 h 576"/>
                  <a:gd name="T6" fmla="*/ 0 60000 65536"/>
                  <a:gd name="T7" fmla="*/ 0 60000 65536"/>
                  <a:gd name="T8" fmla="*/ 0 60000 65536"/>
                  <a:gd name="T9" fmla="*/ 0 w 816"/>
                  <a:gd name="T10" fmla="*/ 0 h 576"/>
                  <a:gd name="T11" fmla="*/ 816 w 816"/>
                  <a:gd name="T12" fmla="*/ 576 h 576"/>
                </a:gdLst>
                <a:ahLst/>
                <a:cxnLst>
                  <a:cxn ang="T6">
                    <a:pos x="T0" y="T1"/>
                  </a:cxn>
                  <a:cxn ang="T7">
                    <a:pos x="T2" y="T3"/>
                  </a:cxn>
                  <a:cxn ang="T8">
                    <a:pos x="T4" y="T5"/>
                  </a:cxn>
                </a:cxnLst>
                <a:rect l="T9" t="T10" r="T11" b="T12"/>
                <a:pathLst>
                  <a:path w="816" h="576">
                    <a:moveTo>
                      <a:pt x="816" y="576"/>
                    </a:moveTo>
                    <a:cubicBezTo>
                      <a:pt x="740" y="408"/>
                      <a:pt x="664" y="240"/>
                      <a:pt x="528" y="144"/>
                    </a:cubicBezTo>
                    <a:cubicBezTo>
                      <a:pt x="392" y="48"/>
                      <a:pt x="196" y="24"/>
                      <a:pt x="0" y="0"/>
                    </a:cubicBezTo>
                  </a:path>
                </a:pathLst>
              </a:custGeom>
              <a:noFill/>
              <a:ln w="9525">
                <a:solidFill>
                  <a:schemeClr val="tx1"/>
                </a:solidFill>
                <a:round/>
                <a:headEnd/>
                <a:tailEnd type="triangle" w="med" len="med"/>
              </a:ln>
            </p:spPr>
            <p:txBody>
              <a:bodyPr wrap="none" anchor="ctr"/>
              <a:lstStyle/>
              <a:p>
                <a:endParaRPr lang="en-US"/>
              </a:p>
            </p:txBody>
          </p:sp>
          <p:sp>
            <p:nvSpPr>
              <p:cNvPr id="27667" name="Freeform 22"/>
              <p:cNvSpPr>
                <a:spLocks/>
              </p:cNvSpPr>
              <p:nvPr/>
            </p:nvSpPr>
            <p:spPr bwMode="auto">
              <a:xfrm>
                <a:off x="4876800" y="3556000"/>
                <a:ext cx="1676400" cy="635000"/>
              </a:xfrm>
              <a:custGeom>
                <a:avLst/>
                <a:gdLst>
                  <a:gd name="T0" fmla="*/ 0 w 1056"/>
                  <a:gd name="T1" fmla="*/ 400 h 400"/>
                  <a:gd name="T2" fmla="*/ 528 w 1056"/>
                  <a:gd name="T3" fmla="*/ 64 h 400"/>
                  <a:gd name="T4" fmla="*/ 1056 w 1056"/>
                  <a:gd name="T5" fmla="*/ 16 h 400"/>
                  <a:gd name="T6" fmla="*/ 0 60000 65536"/>
                  <a:gd name="T7" fmla="*/ 0 60000 65536"/>
                  <a:gd name="T8" fmla="*/ 0 60000 65536"/>
                  <a:gd name="T9" fmla="*/ 0 w 1056"/>
                  <a:gd name="T10" fmla="*/ 0 h 400"/>
                  <a:gd name="T11" fmla="*/ 1056 w 1056"/>
                  <a:gd name="T12" fmla="*/ 400 h 400"/>
                </a:gdLst>
                <a:ahLst/>
                <a:cxnLst>
                  <a:cxn ang="T6">
                    <a:pos x="T0" y="T1"/>
                  </a:cxn>
                  <a:cxn ang="T7">
                    <a:pos x="T2" y="T3"/>
                  </a:cxn>
                  <a:cxn ang="T8">
                    <a:pos x="T4" y="T5"/>
                  </a:cxn>
                </a:cxnLst>
                <a:rect l="T9" t="T10" r="T11" b="T12"/>
                <a:pathLst>
                  <a:path w="1056" h="400">
                    <a:moveTo>
                      <a:pt x="0" y="400"/>
                    </a:moveTo>
                    <a:cubicBezTo>
                      <a:pt x="176" y="264"/>
                      <a:pt x="352" y="128"/>
                      <a:pt x="528" y="64"/>
                    </a:cubicBezTo>
                    <a:cubicBezTo>
                      <a:pt x="704" y="0"/>
                      <a:pt x="880" y="8"/>
                      <a:pt x="1056" y="16"/>
                    </a:cubicBezTo>
                  </a:path>
                </a:pathLst>
              </a:custGeom>
              <a:noFill/>
              <a:ln w="9525">
                <a:solidFill>
                  <a:schemeClr val="tx1"/>
                </a:solidFill>
                <a:round/>
                <a:headEnd/>
                <a:tailEnd type="triangle" w="med" len="med"/>
              </a:ln>
            </p:spPr>
            <p:txBody>
              <a:bodyPr wrap="none" anchor="ctr"/>
              <a:lstStyle/>
              <a:p>
                <a:endParaRPr lang="en-US"/>
              </a:p>
            </p:txBody>
          </p:sp>
        </p:grpSp>
        <p:sp>
          <p:nvSpPr>
            <p:cNvPr id="25" name="Rectangle 24"/>
            <p:cNvSpPr/>
            <p:nvPr/>
          </p:nvSpPr>
          <p:spPr>
            <a:xfrm>
              <a:off x="2743200" y="3773269"/>
              <a:ext cx="3124200" cy="646331"/>
            </a:xfrm>
            <a:prstGeom prst="rect">
              <a:avLst/>
            </a:prstGeom>
          </p:spPr>
          <p:txBody>
            <a:bodyPr wrap="square">
              <a:spAutoFit/>
            </a:bodyPr>
            <a:lstStyle/>
            <a:p>
              <a:pPr>
                <a:spcBef>
                  <a:spcPct val="50000"/>
                </a:spcBef>
              </a:pPr>
              <a:r>
                <a:rPr lang="en-US" dirty="0" smtClean="0">
                  <a:solidFill>
                    <a:schemeClr val="bg1"/>
                  </a:solidFill>
                </a:rPr>
                <a:t>Different emission mechanisms arise from different depths.</a:t>
              </a:r>
              <a:endParaRPr lang="en-US" dirty="0">
                <a:solidFill>
                  <a:schemeClr val="bg1"/>
                </a:solidFill>
              </a:endParaRPr>
            </a:p>
          </p:txBody>
        </p:sp>
        <p:sp>
          <p:nvSpPr>
            <p:cNvPr id="32" name="TextBox 31"/>
            <p:cNvSpPr txBox="1"/>
            <p:nvPr/>
          </p:nvSpPr>
          <p:spPr>
            <a:xfrm>
              <a:off x="609600" y="1371600"/>
              <a:ext cx="1066800" cy="830997"/>
            </a:xfrm>
            <a:prstGeom prst="rect">
              <a:avLst/>
            </a:prstGeom>
            <a:noFill/>
          </p:spPr>
          <p:txBody>
            <a:bodyPr wrap="square" rtlCol="0">
              <a:spAutoFit/>
            </a:bodyPr>
            <a:lstStyle/>
            <a:p>
              <a:r>
                <a:rPr lang="en-US" sz="1600" dirty="0" smtClean="0">
                  <a:solidFill>
                    <a:srgbClr val="0033CC"/>
                  </a:solidFill>
                </a:rPr>
                <a:t>Secondary electron (detector)</a:t>
              </a:r>
              <a:endParaRPr lang="en-US" sz="1600" dirty="0">
                <a:solidFill>
                  <a:srgbClr val="0033CC"/>
                </a:solidFill>
              </a:endParaRPr>
            </a:p>
          </p:txBody>
        </p:sp>
        <p:sp>
          <p:nvSpPr>
            <p:cNvPr id="33" name="TextBox 32"/>
            <p:cNvSpPr txBox="1"/>
            <p:nvPr/>
          </p:nvSpPr>
          <p:spPr>
            <a:xfrm>
              <a:off x="6019800" y="838200"/>
              <a:ext cx="1066800" cy="830997"/>
            </a:xfrm>
            <a:prstGeom prst="rect">
              <a:avLst/>
            </a:prstGeom>
            <a:noFill/>
          </p:spPr>
          <p:txBody>
            <a:bodyPr wrap="square" rtlCol="0">
              <a:spAutoFit/>
            </a:bodyPr>
            <a:lstStyle/>
            <a:p>
              <a:r>
                <a:rPr lang="en-US" sz="1600" dirty="0" smtClean="0">
                  <a:solidFill>
                    <a:srgbClr val="0033CC"/>
                  </a:solidFill>
                </a:rPr>
                <a:t>Back-scattered electron</a:t>
              </a:r>
              <a:endParaRPr lang="en-US" sz="1600" dirty="0">
                <a:solidFill>
                  <a:srgbClr val="0033CC"/>
                </a:solidFill>
              </a:endParaRPr>
            </a:p>
          </p:txBody>
        </p:sp>
        <p:sp>
          <p:nvSpPr>
            <p:cNvPr id="34" name="TextBox 33"/>
            <p:cNvSpPr txBox="1"/>
            <p:nvPr/>
          </p:nvSpPr>
          <p:spPr>
            <a:xfrm>
              <a:off x="5638800" y="2133600"/>
              <a:ext cx="2071080" cy="338554"/>
            </a:xfrm>
            <a:prstGeom prst="rect">
              <a:avLst/>
            </a:prstGeom>
            <a:noFill/>
          </p:spPr>
          <p:txBody>
            <a:bodyPr wrap="none" rtlCol="0">
              <a:spAutoFit/>
            </a:bodyPr>
            <a:lstStyle/>
            <a:p>
              <a:r>
                <a:rPr lang="en-US" sz="1600" dirty="0" smtClean="0">
                  <a:solidFill>
                    <a:srgbClr val="0033CC"/>
                  </a:solidFill>
                </a:rPr>
                <a:t>Cathode luminescence</a:t>
              </a:r>
              <a:endParaRPr lang="en-US" sz="1600" dirty="0">
                <a:solidFill>
                  <a:srgbClr val="0033CC"/>
                </a:solidFill>
              </a:endParaRPr>
            </a:p>
          </p:txBody>
        </p:sp>
        <p:sp>
          <p:nvSpPr>
            <p:cNvPr id="36" name="Rectangle 35"/>
            <p:cNvSpPr/>
            <p:nvPr/>
          </p:nvSpPr>
          <p:spPr>
            <a:xfrm>
              <a:off x="3758184" y="1066800"/>
              <a:ext cx="1014265" cy="830997"/>
            </a:xfrm>
            <a:prstGeom prst="rect">
              <a:avLst/>
            </a:prstGeom>
          </p:spPr>
          <p:txBody>
            <a:bodyPr wrap="square">
              <a:spAutoFit/>
            </a:bodyPr>
            <a:lstStyle/>
            <a:p>
              <a:pPr algn="ctr"/>
              <a:r>
                <a:rPr lang="en-US" sz="1600" dirty="0" smtClean="0"/>
                <a:t>Primary electron beam</a:t>
              </a:r>
              <a:endParaRPr lang="en-US" sz="1600" dirty="0"/>
            </a:p>
          </p:txBody>
        </p:sp>
      </p:grpSp>
      <p:sp>
        <p:nvSpPr>
          <p:cNvPr id="35" name="Slide Number Placeholder 34"/>
          <p:cNvSpPr>
            <a:spLocks noGrp="1"/>
          </p:cNvSpPr>
          <p:nvPr>
            <p:ph type="sldNum" sz="quarter" idx="12"/>
          </p:nvPr>
        </p:nvSpPr>
        <p:spPr/>
        <p:txBody>
          <a:bodyPr/>
          <a:lstStyle/>
          <a:p>
            <a:fld id="{B6F15528-21DE-4FAA-801E-634DDDAF4B2B}" type="slidenum">
              <a:rPr lang="en-US" smtClean="0"/>
              <a:pPr/>
              <a:t>6</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animEffect transition="in" filter="wipe(down)">
                                      <p:cBhvr>
                                        <p:cTn id="7" dur="500"/>
                                        <p:tgtEl>
                                          <p:spTgt spid="28">
                                            <p:txEl>
                                              <p:pRg st="0" end="0"/>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down)">
                                      <p:cBhvr>
                                        <p:cTn id="10" dur="500"/>
                                        <p:tgtEl>
                                          <p:spTgt spid="30">
                                            <p:txEl>
                                              <p:pRg st="0" end="0"/>
                                            </p:txEl>
                                          </p:spTgt>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0">
                                            <p:txEl>
                                              <p:pRg st="1" end="1"/>
                                            </p:txEl>
                                          </p:spTgt>
                                        </p:tgtEl>
                                        <p:attrNameLst>
                                          <p:attrName>style.visibility</p:attrName>
                                        </p:attrNameLst>
                                      </p:cBhvr>
                                      <p:to>
                                        <p:strVal val="visible"/>
                                      </p:to>
                                    </p:set>
                                    <p:animEffect transition="in" filter="wipe(down)">
                                      <p:cBhvr>
                                        <p:cTn id="13" dur="500"/>
                                        <p:tgtEl>
                                          <p:spTgt spid="30">
                                            <p:txEl>
                                              <p:pRg st="1" end="1"/>
                                            </p:txEl>
                                          </p:spTgt>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0">
                                            <p:txEl>
                                              <p:pRg st="2" end="2"/>
                                            </p:txEl>
                                          </p:spTgt>
                                        </p:tgtEl>
                                        <p:attrNameLst>
                                          <p:attrName>style.visibility</p:attrName>
                                        </p:attrNameLst>
                                      </p:cBhvr>
                                      <p:to>
                                        <p:strVal val="visible"/>
                                      </p:to>
                                    </p:set>
                                    <p:animEffect transition="in" filter="wipe(down)">
                                      <p:cBhvr>
                                        <p:cTn id="16" dur="500"/>
                                        <p:tgtEl>
                                          <p:spTgt spid="30">
                                            <p:txEl>
                                              <p:pRg st="2" end="2"/>
                                            </p:txEl>
                                          </p:spTgt>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0">
                                            <p:txEl>
                                              <p:pRg st="3" end="3"/>
                                            </p:txEl>
                                          </p:spTgt>
                                        </p:tgtEl>
                                        <p:attrNameLst>
                                          <p:attrName>style.visibility</p:attrName>
                                        </p:attrNameLst>
                                      </p:cBhvr>
                                      <p:to>
                                        <p:strVal val="visible"/>
                                      </p:to>
                                    </p:set>
                                    <p:animEffect transition="in" filter="wipe(down)">
                                      <p:cBhvr>
                                        <p:cTn id="19" dur="500"/>
                                        <p:tgtEl>
                                          <p:spTgt spid="30">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30">
                                            <p:txEl>
                                              <p:pRg st="4" end="4"/>
                                            </p:txEl>
                                          </p:spTgt>
                                        </p:tgtEl>
                                        <p:attrNameLst>
                                          <p:attrName>style.visibility</p:attrName>
                                        </p:attrNameLst>
                                      </p:cBhvr>
                                      <p:to>
                                        <p:strVal val="visible"/>
                                      </p:to>
                                    </p:set>
                                    <p:animEffect transition="in" filter="wipe(down)">
                                      <p:cBhvr>
                                        <p:cTn id="22" dur="500"/>
                                        <p:tgtEl>
                                          <p:spTgt spid="30">
                                            <p:txEl>
                                              <p:pRg st="4" end="4"/>
                                            </p:txEl>
                                          </p:spTgt>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30">
                                            <p:txEl>
                                              <p:pRg st="5" end="5"/>
                                            </p:txEl>
                                          </p:spTgt>
                                        </p:tgtEl>
                                        <p:attrNameLst>
                                          <p:attrName>style.visibility</p:attrName>
                                        </p:attrNameLst>
                                      </p:cBhvr>
                                      <p:to>
                                        <p:strVal val="visible"/>
                                      </p:to>
                                    </p:set>
                                    <p:animEffect transition="in" filter="wipe(down)">
                                      <p:cBhvr>
                                        <p:cTn id="25" dur="500"/>
                                        <p:tgtEl>
                                          <p:spTgt spid="30">
                                            <p:txEl>
                                              <p:pRg st="5" end="5"/>
                                            </p:txEl>
                                          </p:spTgt>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31">
                                            <p:txEl>
                                              <p:pRg st="0" end="0"/>
                                            </p:txEl>
                                          </p:spTgt>
                                        </p:tgtEl>
                                        <p:attrNameLst>
                                          <p:attrName>style.visibility</p:attrName>
                                        </p:attrNameLst>
                                      </p:cBhvr>
                                      <p:to>
                                        <p:strVal val="visible"/>
                                      </p:to>
                                    </p:set>
                                    <p:animEffect transition="in" filter="wipe(down)">
                                      <p:cBhvr>
                                        <p:cTn id="28" dur="500"/>
                                        <p:tgtEl>
                                          <p:spTgt spid="31">
                                            <p:txEl>
                                              <p:pRg st="0" end="0"/>
                                            </p:txEl>
                                          </p:spTgt>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31">
                                            <p:txEl>
                                              <p:pRg st="1" end="1"/>
                                            </p:txEl>
                                          </p:spTgt>
                                        </p:tgtEl>
                                        <p:attrNameLst>
                                          <p:attrName>style.visibility</p:attrName>
                                        </p:attrNameLst>
                                      </p:cBhvr>
                                      <p:to>
                                        <p:strVal val="visible"/>
                                      </p:to>
                                    </p:set>
                                    <p:animEffect transition="in" filter="wipe(down)">
                                      <p:cBhvr>
                                        <p:cTn id="31" dur="500"/>
                                        <p:tgtEl>
                                          <p:spTgt spid="31">
                                            <p:txEl>
                                              <p:pRg st="1" end="1"/>
                                            </p:txEl>
                                          </p:spTgt>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31">
                                            <p:txEl>
                                              <p:pRg st="2" end="2"/>
                                            </p:txEl>
                                          </p:spTgt>
                                        </p:tgtEl>
                                        <p:attrNameLst>
                                          <p:attrName>style.visibility</p:attrName>
                                        </p:attrNameLst>
                                      </p:cBhvr>
                                      <p:to>
                                        <p:strVal val="visible"/>
                                      </p:to>
                                    </p:set>
                                    <p:animEffect transition="in" filter="wipe(down)">
                                      <p:cBhvr>
                                        <p:cTn id="34" dur="500"/>
                                        <p:tgtEl>
                                          <p:spTgt spid="31">
                                            <p:txEl>
                                              <p:pRg st="2" end="2"/>
                                            </p:txEl>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1">
                                            <p:txEl>
                                              <p:pRg st="3" end="3"/>
                                            </p:txEl>
                                          </p:spTgt>
                                        </p:tgtEl>
                                        <p:attrNameLst>
                                          <p:attrName>style.visibility</p:attrName>
                                        </p:attrNameLst>
                                      </p:cBhvr>
                                      <p:to>
                                        <p:strVal val="visible"/>
                                      </p:to>
                                    </p:set>
                                    <p:animEffect transition="in" filter="wipe(down)">
                                      <p:cBhvr>
                                        <p:cTn id="37" dur="500"/>
                                        <p:tgtEl>
                                          <p:spTgt spid="31">
                                            <p:txEl>
                                              <p:pRg st="3" end="3"/>
                                            </p:txEl>
                                          </p:spTgt>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1">
                                            <p:txEl>
                                              <p:pRg st="4" end="4"/>
                                            </p:txEl>
                                          </p:spTgt>
                                        </p:tgtEl>
                                        <p:attrNameLst>
                                          <p:attrName>style.visibility</p:attrName>
                                        </p:attrNameLst>
                                      </p:cBhvr>
                                      <p:to>
                                        <p:strVal val="visible"/>
                                      </p:to>
                                    </p:set>
                                    <p:animEffect transition="in" filter="wipe(down)">
                                      <p:cBhvr>
                                        <p:cTn id="40" dur="500"/>
                                        <p:tgtEl>
                                          <p:spTgt spid="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allAtOnce"/>
      <p:bldP spid="30" grpId="0" build="allAtOnce"/>
      <p:bldP spid="31" grpId="0" build="allAtOnce"/>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3400" y="762000"/>
            <a:ext cx="7924800" cy="2585323"/>
          </a:xfrm>
          <a:prstGeom prst="rect">
            <a:avLst/>
          </a:prstGeom>
        </p:spPr>
        <p:txBody>
          <a:bodyPr wrap="square">
            <a:spAutoFit/>
          </a:bodyPr>
          <a:lstStyle/>
          <a:p>
            <a:pPr marL="176213" indent="-176213">
              <a:buFont typeface="Arial" pitchFamily="34" charset="0"/>
              <a:buChar char="•"/>
            </a:pPr>
            <a:r>
              <a:rPr lang="en-US" dirty="0" smtClean="0">
                <a:solidFill>
                  <a:srgbClr val="0033CC"/>
                </a:solidFill>
              </a:rPr>
              <a:t>To eliminate charging effect, one can coat a conducting layer on top of or beneath the resist.</a:t>
            </a:r>
          </a:p>
          <a:p>
            <a:pPr marL="176213" indent="-176213">
              <a:buFont typeface="Arial" pitchFamily="34" charset="0"/>
              <a:buChar char="•"/>
            </a:pPr>
            <a:r>
              <a:rPr lang="en-US" dirty="0" smtClean="0">
                <a:solidFill>
                  <a:srgbClr val="0033CC"/>
                </a:solidFill>
              </a:rPr>
              <a:t>Typically 10nm metal is enough, such as Al, Ti, Cr or Au; conducting polymer may also work.</a:t>
            </a:r>
          </a:p>
          <a:p>
            <a:pPr marL="176213" indent="-176213">
              <a:buFont typeface="Arial" pitchFamily="34" charset="0"/>
              <a:buChar char="•"/>
            </a:pPr>
            <a:r>
              <a:rPr lang="en-US" dirty="0" smtClean="0">
                <a:solidFill>
                  <a:srgbClr val="0033CC"/>
                </a:solidFill>
              </a:rPr>
              <a:t>Lighter metal (Al) causes less (forward) scattering of electron beam than the heavier one (Au), so is preferred.</a:t>
            </a:r>
          </a:p>
          <a:p>
            <a:pPr marL="176213" indent="-176213">
              <a:buFont typeface="Arial" pitchFamily="34" charset="0"/>
              <a:buChar char="•"/>
            </a:pPr>
            <a:r>
              <a:rPr lang="en-US" dirty="0" smtClean="0">
                <a:solidFill>
                  <a:srgbClr val="0033CC"/>
                </a:solidFill>
              </a:rPr>
              <a:t>Al and Ti can be removed easily by diluted HF (1:100 diluted).</a:t>
            </a:r>
          </a:p>
          <a:p>
            <a:pPr marL="176213" indent="-176213">
              <a:buFont typeface="Arial" pitchFamily="34" charset="0"/>
              <a:buChar char="•"/>
            </a:pPr>
            <a:r>
              <a:rPr lang="en-US" dirty="0" smtClean="0">
                <a:solidFill>
                  <a:srgbClr val="0033CC"/>
                </a:solidFill>
              </a:rPr>
              <a:t>Some resist (such as SU-8) is sensitive to UV light generated during </a:t>
            </a:r>
            <a:r>
              <a:rPr lang="en-US" i="1" dirty="0" smtClean="0">
                <a:solidFill>
                  <a:srgbClr val="0033CC"/>
                </a:solidFill>
              </a:rPr>
              <a:t>e-beam</a:t>
            </a:r>
            <a:r>
              <a:rPr lang="en-US" dirty="0" smtClean="0">
                <a:solidFill>
                  <a:srgbClr val="0033CC"/>
                </a:solidFill>
              </a:rPr>
              <a:t> evaporation (thermal evaporation or sputtering is OK).</a:t>
            </a:r>
          </a:p>
        </p:txBody>
      </p:sp>
      <p:cxnSp>
        <p:nvCxnSpPr>
          <p:cNvPr id="5" name="Straight Connector 4"/>
          <p:cNvCxnSpPr/>
          <p:nvPr/>
        </p:nvCxnSpPr>
        <p:spPr>
          <a:xfrm flipV="1">
            <a:off x="0" y="68580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TextBox 5"/>
          <p:cNvSpPr txBox="1"/>
          <p:nvPr/>
        </p:nvSpPr>
        <p:spPr>
          <a:xfrm>
            <a:off x="914400" y="162580"/>
            <a:ext cx="6934200" cy="523220"/>
          </a:xfrm>
          <a:prstGeom prst="rect">
            <a:avLst/>
          </a:prstGeom>
          <a:noFill/>
        </p:spPr>
        <p:txBody>
          <a:bodyPr wrap="square" rtlCol="0">
            <a:spAutoFit/>
          </a:bodyPr>
          <a:lstStyle/>
          <a:p>
            <a:pPr algn="ctr"/>
            <a:r>
              <a:rPr lang="en-US" sz="2800" dirty="0" smtClean="0">
                <a:solidFill>
                  <a:srgbClr val="0033CC"/>
                </a:solidFill>
              </a:rPr>
              <a:t>Anti-charging technique: coat conducting layer</a:t>
            </a:r>
            <a:endParaRPr lang="en-US" sz="2800" dirty="0">
              <a:solidFill>
                <a:srgbClr val="0033CC"/>
              </a:solidFill>
            </a:endParaRPr>
          </a:p>
        </p:txBody>
      </p:sp>
      <p:grpSp>
        <p:nvGrpSpPr>
          <p:cNvPr id="18" name="Group 17"/>
          <p:cNvGrpSpPr/>
          <p:nvPr/>
        </p:nvGrpSpPr>
        <p:grpSpPr>
          <a:xfrm>
            <a:off x="1066800" y="3371850"/>
            <a:ext cx="7173929" cy="3105150"/>
            <a:chOff x="1066800" y="3371850"/>
            <a:chExt cx="7173929" cy="3105150"/>
          </a:xfrm>
        </p:grpSpPr>
        <p:pic>
          <p:nvPicPr>
            <p:cNvPr id="7" name="Picture 5" descr="charge006"/>
            <p:cNvPicPr>
              <a:picLocks noChangeAspect="1" noChangeArrowheads="1"/>
            </p:cNvPicPr>
            <p:nvPr/>
          </p:nvPicPr>
          <p:blipFill>
            <a:blip r:embed="rId2"/>
            <a:srcRect l="35484" t="36270" r="49831" b="41084"/>
            <a:stretch>
              <a:fillRect/>
            </a:stretch>
          </p:blipFill>
          <p:spPr bwMode="auto">
            <a:xfrm>
              <a:off x="3779838" y="4559300"/>
              <a:ext cx="1535112" cy="1895475"/>
            </a:xfrm>
            <a:prstGeom prst="rect">
              <a:avLst/>
            </a:prstGeom>
            <a:noFill/>
            <a:ln w="9525">
              <a:noFill/>
              <a:miter lim="800000"/>
              <a:headEnd/>
              <a:tailEnd/>
            </a:ln>
          </p:spPr>
        </p:pic>
        <p:pic>
          <p:nvPicPr>
            <p:cNvPr id="8" name="Picture 10" descr="s5_nanot06_no_Au_004"/>
            <p:cNvPicPr>
              <a:picLocks noChangeAspect="1" noChangeArrowheads="1"/>
            </p:cNvPicPr>
            <p:nvPr/>
          </p:nvPicPr>
          <p:blipFill>
            <a:blip r:embed="rId3"/>
            <a:srcRect l="43495" t="68413" r="38963" b="8751"/>
            <a:stretch>
              <a:fillRect/>
            </a:stretch>
          </p:blipFill>
          <p:spPr bwMode="auto">
            <a:xfrm>
              <a:off x="6254750" y="4572000"/>
              <a:ext cx="1828800" cy="1905000"/>
            </a:xfrm>
            <a:prstGeom prst="rect">
              <a:avLst/>
            </a:prstGeom>
            <a:noFill/>
            <a:ln w="9525">
              <a:noFill/>
              <a:miter lim="800000"/>
              <a:headEnd/>
              <a:tailEnd/>
            </a:ln>
          </p:spPr>
        </p:pic>
        <p:pic>
          <p:nvPicPr>
            <p:cNvPr id="9" name="Picture 12" descr="nanot09_9_Ti_Au"/>
            <p:cNvPicPr>
              <a:picLocks noChangeAspect="1" noChangeArrowheads="1"/>
            </p:cNvPicPr>
            <p:nvPr/>
          </p:nvPicPr>
          <p:blipFill>
            <a:blip r:embed="rId4"/>
            <a:srcRect l="53171" t="92174" r="43251" b="2945"/>
            <a:stretch>
              <a:fillRect/>
            </a:stretch>
          </p:blipFill>
          <p:spPr bwMode="auto">
            <a:xfrm>
              <a:off x="1123950" y="4597400"/>
              <a:ext cx="1676400" cy="1828800"/>
            </a:xfrm>
            <a:prstGeom prst="rect">
              <a:avLst/>
            </a:prstGeom>
            <a:noFill/>
            <a:ln w="9525">
              <a:noFill/>
              <a:miter lim="800000"/>
              <a:headEnd/>
              <a:tailEnd/>
            </a:ln>
          </p:spPr>
        </p:pic>
        <p:sp>
          <p:nvSpPr>
            <p:cNvPr id="10" name="Text Box 14"/>
            <p:cNvSpPr txBox="1">
              <a:spLocks noChangeArrowheads="1"/>
            </p:cNvSpPr>
            <p:nvPr/>
          </p:nvSpPr>
          <p:spPr bwMode="auto">
            <a:xfrm>
              <a:off x="1066800" y="3442256"/>
              <a:ext cx="1676400" cy="641350"/>
            </a:xfrm>
            <a:prstGeom prst="rect">
              <a:avLst/>
            </a:prstGeom>
            <a:noFill/>
            <a:ln w="9525">
              <a:noFill/>
              <a:miter lim="800000"/>
              <a:headEnd/>
              <a:tailEnd/>
            </a:ln>
          </p:spPr>
          <p:txBody>
            <a:bodyPr wrap="square">
              <a:spAutoFit/>
            </a:bodyPr>
            <a:lstStyle/>
            <a:p>
              <a:pPr algn="ctr"/>
              <a:r>
                <a:rPr lang="en-US" dirty="0">
                  <a:solidFill>
                    <a:srgbClr val="009900"/>
                  </a:solidFill>
                </a:rPr>
                <a:t>GOOD</a:t>
              </a:r>
            </a:p>
            <a:p>
              <a:pPr algn="ctr"/>
              <a:r>
                <a:rPr lang="en-US" dirty="0">
                  <a:solidFill>
                    <a:srgbClr val="009900"/>
                  </a:solidFill>
                </a:rPr>
                <a:t>(no charging)</a:t>
              </a:r>
            </a:p>
          </p:txBody>
        </p:sp>
        <p:sp>
          <p:nvSpPr>
            <p:cNvPr id="11" name="Text Box 15"/>
            <p:cNvSpPr txBox="1">
              <a:spLocks noChangeArrowheads="1"/>
            </p:cNvSpPr>
            <p:nvPr/>
          </p:nvSpPr>
          <p:spPr bwMode="auto">
            <a:xfrm>
              <a:off x="6142038" y="3379788"/>
              <a:ext cx="1962150" cy="641350"/>
            </a:xfrm>
            <a:prstGeom prst="rect">
              <a:avLst/>
            </a:prstGeom>
            <a:noFill/>
            <a:ln w="9525">
              <a:noFill/>
              <a:miter lim="800000"/>
              <a:headEnd/>
              <a:tailEnd/>
            </a:ln>
          </p:spPr>
          <p:txBody>
            <a:bodyPr wrap="none">
              <a:spAutoFit/>
            </a:bodyPr>
            <a:lstStyle/>
            <a:p>
              <a:pPr algn="ctr"/>
              <a:r>
                <a:rPr lang="en-US">
                  <a:solidFill>
                    <a:srgbClr val="FF0000"/>
                  </a:solidFill>
                </a:rPr>
                <a:t>BAD </a:t>
              </a:r>
            </a:p>
            <a:p>
              <a:pPr algn="ctr"/>
              <a:r>
                <a:rPr lang="en-US">
                  <a:solidFill>
                    <a:srgbClr val="FF0000"/>
                  </a:solidFill>
                </a:rPr>
                <a:t>(severe charging)</a:t>
              </a:r>
            </a:p>
          </p:txBody>
        </p:sp>
        <p:sp>
          <p:nvSpPr>
            <p:cNvPr id="12" name="Rectangle 28"/>
            <p:cNvSpPr>
              <a:spLocks noChangeArrowheads="1"/>
            </p:cNvSpPr>
            <p:nvPr/>
          </p:nvSpPr>
          <p:spPr bwMode="auto">
            <a:xfrm>
              <a:off x="1295400" y="4050268"/>
              <a:ext cx="1204432" cy="369332"/>
            </a:xfrm>
            <a:prstGeom prst="rect">
              <a:avLst/>
            </a:prstGeom>
            <a:noFill/>
            <a:ln w="9525">
              <a:noFill/>
              <a:miter lim="800000"/>
              <a:headEnd/>
              <a:tailEnd/>
            </a:ln>
          </p:spPr>
          <p:txBody>
            <a:bodyPr wrap="none">
              <a:spAutoFit/>
            </a:bodyPr>
            <a:lstStyle/>
            <a:p>
              <a:r>
                <a:rPr lang="en-US" dirty="0" smtClean="0">
                  <a:solidFill>
                    <a:srgbClr val="0033CC"/>
                  </a:solidFill>
                </a:rPr>
                <a:t>Coat metal</a:t>
              </a:r>
              <a:endParaRPr lang="en-US" dirty="0">
                <a:solidFill>
                  <a:srgbClr val="0033CC"/>
                </a:solidFill>
              </a:endParaRPr>
            </a:p>
          </p:txBody>
        </p:sp>
        <p:sp>
          <p:nvSpPr>
            <p:cNvPr id="13" name="Text Box 29"/>
            <p:cNvSpPr txBox="1">
              <a:spLocks noChangeArrowheads="1"/>
            </p:cNvSpPr>
            <p:nvPr/>
          </p:nvSpPr>
          <p:spPr bwMode="auto">
            <a:xfrm>
              <a:off x="3435350" y="3371850"/>
              <a:ext cx="2241550" cy="641350"/>
            </a:xfrm>
            <a:prstGeom prst="rect">
              <a:avLst/>
            </a:prstGeom>
            <a:noFill/>
            <a:ln w="9525">
              <a:noFill/>
              <a:miter lim="800000"/>
              <a:headEnd/>
              <a:tailEnd/>
            </a:ln>
          </p:spPr>
          <p:txBody>
            <a:bodyPr wrap="none">
              <a:spAutoFit/>
            </a:bodyPr>
            <a:lstStyle/>
            <a:p>
              <a:pPr algn="ctr"/>
              <a:r>
                <a:rPr lang="en-US">
                  <a:solidFill>
                    <a:srgbClr val="FF0000"/>
                  </a:solidFill>
                </a:rPr>
                <a:t>BAD</a:t>
              </a:r>
            </a:p>
            <a:p>
              <a:pPr algn="ctr"/>
              <a:r>
                <a:rPr lang="en-US">
                  <a:solidFill>
                    <a:srgbClr val="FF0000"/>
                  </a:solidFill>
                </a:rPr>
                <a:t>(moderate charging)</a:t>
              </a:r>
            </a:p>
          </p:txBody>
        </p:sp>
        <p:sp>
          <p:nvSpPr>
            <p:cNvPr id="14" name="Rectangle 30"/>
            <p:cNvSpPr>
              <a:spLocks noChangeArrowheads="1"/>
            </p:cNvSpPr>
            <p:nvPr/>
          </p:nvSpPr>
          <p:spPr bwMode="auto">
            <a:xfrm>
              <a:off x="6019800" y="3962400"/>
              <a:ext cx="2220929" cy="369332"/>
            </a:xfrm>
            <a:prstGeom prst="rect">
              <a:avLst/>
            </a:prstGeom>
            <a:noFill/>
            <a:ln w="9525">
              <a:noFill/>
              <a:miter lim="800000"/>
              <a:headEnd/>
              <a:tailEnd/>
            </a:ln>
          </p:spPr>
          <p:txBody>
            <a:bodyPr wrap="none">
              <a:spAutoFit/>
            </a:bodyPr>
            <a:lstStyle/>
            <a:p>
              <a:r>
                <a:rPr lang="en-US" dirty="0">
                  <a:solidFill>
                    <a:srgbClr val="0033CC"/>
                  </a:solidFill>
                </a:rPr>
                <a:t>no anti-charging layer</a:t>
              </a:r>
            </a:p>
          </p:txBody>
        </p:sp>
        <p:sp>
          <p:nvSpPr>
            <p:cNvPr id="15" name="Rectangle 31"/>
            <p:cNvSpPr>
              <a:spLocks noChangeArrowheads="1"/>
            </p:cNvSpPr>
            <p:nvPr/>
          </p:nvSpPr>
          <p:spPr bwMode="auto">
            <a:xfrm>
              <a:off x="3505200" y="3962400"/>
              <a:ext cx="1965795" cy="584775"/>
            </a:xfrm>
            <a:prstGeom prst="rect">
              <a:avLst/>
            </a:prstGeom>
            <a:noFill/>
            <a:ln w="9525">
              <a:noFill/>
              <a:miter lim="800000"/>
              <a:headEnd/>
              <a:tailEnd/>
            </a:ln>
          </p:spPr>
          <p:txBody>
            <a:bodyPr wrap="none">
              <a:spAutoFit/>
            </a:bodyPr>
            <a:lstStyle/>
            <a:p>
              <a:r>
                <a:rPr lang="en-US" dirty="0" err="1">
                  <a:solidFill>
                    <a:srgbClr val="0033CC"/>
                  </a:solidFill>
                </a:rPr>
                <a:t>ESpacer</a:t>
              </a:r>
              <a:r>
                <a:rPr lang="en-US" dirty="0">
                  <a:solidFill>
                    <a:srgbClr val="0033CC"/>
                  </a:solidFill>
                </a:rPr>
                <a:t> &gt; 24 </a:t>
              </a:r>
              <a:r>
                <a:rPr lang="en-US" dirty="0" smtClean="0">
                  <a:solidFill>
                    <a:srgbClr val="0033CC"/>
                  </a:solidFill>
                </a:rPr>
                <a:t>hours</a:t>
              </a:r>
            </a:p>
            <a:p>
              <a:r>
                <a:rPr lang="en-US" sz="1400" dirty="0" smtClean="0">
                  <a:solidFill>
                    <a:srgbClr val="0033CC"/>
                  </a:solidFill>
                </a:rPr>
                <a:t>(a conducting polymer?)</a:t>
              </a:r>
              <a:endParaRPr lang="en-US" sz="1400" dirty="0">
                <a:solidFill>
                  <a:srgbClr val="0033CC"/>
                </a:solidFill>
              </a:endParaRPr>
            </a:p>
          </p:txBody>
        </p:sp>
      </p:grpSp>
      <p:sp>
        <p:nvSpPr>
          <p:cNvPr id="16" name="Slide Number Placeholder 15"/>
          <p:cNvSpPr>
            <a:spLocks noGrp="1"/>
          </p:cNvSpPr>
          <p:nvPr>
            <p:ph type="sldNum" sz="quarter" idx="12"/>
          </p:nvPr>
        </p:nvSpPr>
        <p:spPr/>
        <p:txBody>
          <a:bodyPr/>
          <a:lstStyle/>
          <a:p>
            <a:fld id="{B6F15528-21DE-4FAA-801E-634DDDAF4B2B}" type="slidenum">
              <a:rPr lang="en-US" smtClean="0"/>
              <a:pPr/>
              <a:t>60</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994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914400" y="76200"/>
            <a:ext cx="7620000" cy="523220"/>
          </a:xfrm>
          <a:prstGeom prst="rect">
            <a:avLst/>
          </a:prstGeom>
          <a:noFill/>
        </p:spPr>
        <p:txBody>
          <a:bodyPr wrap="square" rtlCol="0">
            <a:spAutoFit/>
          </a:bodyPr>
          <a:lstStyle/>
          <a:p>
            <a:pPr algn="ctr"/>
            <a:r>
              <a:rPr lang="en-US" sz="2800" dirty="0" smtClean="0">
                <a:solidFill>
                  <a:srgbClr val="0033CC"/>
                </a:solidFill>
              </a:rPr>
              <a:t>Anti-charging technique: variable pressure (VP) EBL</a:t>
            </a:r>
            <a:endParaRPr lang="en-US" sz="2800" dirty="0">
              <a:solidFill>
                <a:srgbClr val="0033CC"/>
              </a:solidFill>
            </a:endParaRPr>
          </a:p>
        </p:txBody>
      </p:sp>
      <p:sp>
        <p:nvSpPr>
          <p:cNvPr id="6" name="TextBox 5"/>
          <p:cNvSpPr txBox="1"/>
          <p:nvPr/>
        </p:nvSpPr>
        <p:spPr>
          <a:xfrm>
            <a:off x="152400" y="675620"/>
            <a:ext cx="8763000" cy="2339102"/>
          </a:xfrm>
          <a:prstGeom prst="rect">
            <a:avLst/>
          </a:prstGeom>
          <a:noFill/>
        </p:spPr>
        <p:txBody>
          <a:bodyPr wrap="square" rtlCol="0">
            <a:spAutoFit/>
          </a:bodyPr>
          <a:lstStyle/>
          <a:p>
            <a:pPr marL="176213" indent="-176213">
              <a:spcAft>
                <a:spcPts val="600"/>
              </a:spcAft>
              <a:buFont typeface="Arial" pitchFamily="34" charset="0"/>
              <a:buChar char="•"/>
            </a:pPr>
            <a:r>
              <a:rPr lang="en-US" dirty="0" smtClean="0">
                <a:solidFill>
                  <a:srgbClr val="0033CC"/>
                </a:solidFill>
              </a:rPr>
              <a:t>It is the same idea as VP-SEM, i.e. introducing gas (H</a:t>
            </a:r>
            <a:r>
              <a:rPr lang="en-US" baseline="-25000" dirty="0" smtClean="0">
                <a:solidFill>
                  <a:srgbClr val="0033CC"/>
                </a:solidFill>
              </a:rPr>
              <a:t>2</a:t>
            </a:r>
            <a:r>
              <a:rPr lang="en-US" dirty="0" smtClean="0">
                <a:solidFill>
                  <a:srgbClr val="0033CC"/>
                </a:solidFill>
              </a:rPr>
              <a:t>O, N</a:t>
            </a:r>
            <a:r>
              <a:rPr lang="en-US" baseline="-25000" dirty="0" smtClean="0">
                <a:solidFill>
                  <a:srgbClr val="0033CC"/>
                </a:solidFill>
              </a:rPr>
              <a:t>2</a:t>
            </a:r>
            <a:r>
              <a:rPr lang="en-US" dirty="0" smtClean="0">
                <a:solidFill>
                  <a:srgbClr val="0033CC"/>
                </a:solidFill>
              </a:rPr>
              <a:t>, </a:t>
            </a:r>
            <a:r>
              <a:rPr lang="en-US" dirty="0" err="1" smtClean="0">
                <a:solidFill>
                  <a:srgbClr val="0033CC"/>
                </a:solidFill>
              </a:rPr>
              <a:t>Ar</a:t>
            </a:r>
            <a:r>
              <a:rPr lang="en-US" dirty="0" smtClean="0">
                <a:solidFill>
                  <a:srgbClr val="0033CC"/>
                </a:solidFill>
              </a:rPr>
              <a:t>, He) into the chamber.</a:t>
            </a:r>
          </a:p>
          <a:p>
            <a:pPr marL="176213" indent="-176213">
              <a:spcAft>
                <a:spcPts val="600"/>
              </a:spcAft>
              <a:buFont typeface="Arial" pitchFamily="34" charset="0"/>
              <a:buChar char="•"/>
            </a:pPr>
            <a:r>
              <a:rPr lang="en-US" dirty="0" smtClean="0">
                <a:solidFill>
                  <a:srgbClr val="0033CC"/>
                </a:solidFill>
              </a:rPr>
              <a:t>Gas molecules ionized by electron impact, these positive gas ions migrate to negatively charged surface and balance surface charge. </a:t>
            </a:r>
          </a:p>
          <a:p>
            <a:pPr marL="176213" indent="-176213">
              <a:spcAft>
                <a:spcPts val="600"/>
              </a:spcAft>
              <a:buFont typeface="Arial" pitchFamily="34" charset="0"/>
              <a:buChar char="•"/>
            </a:pPr>
            <a:r>
              <a:rPr lang="en-US" dirty="0" smtClean="0">
                <a:solidFill>
                  <a:srgbClr val="0033CC"/>
                </a:solidFill>
              </a:rPr>
              <a:t>Primary electron beam will be scattered to some extent by collision with gas molecules, forming a beam “skirt” around the focused primary beam at sample surface.</a:t>
            </a:r>
          </a:p>
          <a:p>
            <a:pPr marL="176213" indent="-176213">
              <a:spcAft>
                <a:spcPts val="600"/>
              </a:spcAft>
              <a:buFont typeface="Arial" pitchFamily="34" charset="0"/>
              <a:buChar char="•"/>
            </a:pPr>
            <a:r>
              <a:rPr lang="en-US" dirty="0" smtClean="0">
                <a:solidFill>
                  <a:srgbClr val="0033CC"/>
                </a:solidFill>
              </a:rPr>
              <a:t>Higher energy e-beam has less “skirt”; it is shown that “skirt” didn’t reduce resolution.</a:t>
            </a:r>
          </a:p>
          <a:p>
            <a:pPr marL="176213" indent="-176213">
              <a:spcAft>
                <a:spcPts val="600"/>
              </a:spcAft>
              <a:buFont typeface="Arial" pitchFamily="34" charset="0"/>
              <a:buChar char="•"/>
            </a:pPr>
            <a:r>
              <a:rPr lang="en-US" dirty="0" smtClean="0">
                <a:solidFill>
                  <a:srgbClr val="0033CC"/>
                </a:solidFill>
              </a:rPr>
              <a:t>(For SEM only) Gas also amplifies secondary electron (SE) signal by “gas cascade” effect.</a:t>
            </a:r>
          </a:p>
        </p:txBody>
      </p:sp>
      <p:grpSp>
        <p:nvGrpSpPr>
          <p:cNvPr id="11" name="Group 10"/>
          <p:cNvGrpSpPr/>
          <p:nvPr/>
        </p:nvGrpSpPr>
        <p:grpSpPr>
          <a:xfrm>
            <a:off x="304800" y="3266420"/>
            <a:ext cx="8153400" cy="3347489"/>
            <a:chOff x="304800" y="3266420"/>
            <a:chExt cx="8153400" cy="3347489"/>
          </a:xfrm>
        </p:grpSpPr>
        <p:pic>
          <p:nvPicPr>
            <p:cNvPr id="67586" name="Picture 2"/>
            <p:cNvPicPr>
              <a:picLocks noChangeAspect="1" noChangeArrowheads="1"/>
            </p:cNvPicPr>
            <p:nvPr/>
          </p:nvPicPr>
          <p:blipFill>
            <a:blip r:embed="rId2"/>
            <a:srcRect/>
            <a:stretch>
              <a:fillRect/>
            </a:stretch>
          </p:blipFill>
          <p:spPr bwMode="auto">
            <a:xfrm>
              <a:off x="304800" y="3266420"/>
              <a:ext cx="3800475" cy="3347489"/>
            </a:xfrm>
            <a:prstGeom prst="rect">
              <a:avLst/>
            </a:prstGeom>
            <a:noFill/>
            <a:ln w="9525">
              <a:noFill/>
              <a:miter lim="800000"/>
              <a:headEnd/>
              <a:tailEnd/>
            </a:ln>
          </p:spPr>
        </p:pic>
        <p:sp>
          <p:nvSpPr>
            <p:cNvPr id="8" name="Rectangle 7"/>
            <p:cNvSpPr/>
            <p:nvPr/>
          </p:nvSpPr>
          <p:spPr>
            <a:xfrm>
              <a:off x="4191000" y="3418820"/>
              <a:ext cx="4267200" cy="2554545"/>
            </a:xfrm>
            <a:prstGeom prst="rect">
              <a:avLst/>
            </a:prstGeom>
          </p:spPr>
          <p:txBody>
            <a:bodyPr wrap="square">
              <a:spAutoFit/>
            </a:bodyPr>
            <a:lstStyle/>
            <a:p>
              <a:r>
                <a:rPr lang="en-US" sz="1600" dirty="0" smtClean="0">
                  <a:solidFill>
                    <a:srgbClr val="0033CC"/>
                  </a:solidFill>
                </a:rPr>
                <a:t>VP-SEM images of 15nm Au/Pd film patterned on a glass substrate with a 30keV primary beam energy under </a:t>
              </a:r>
            </a:p>
            <a:p>
              <a:pPr marL="342900" indent="-231775">
                <a:buAutoNum type="alphaLcParenR"/>
              </a:pPr>
              <a:r>
                <a:rPr lang="en-US" sz="1600" dirty="0" smtClean="0">
                  <a:solidFill>
                    <a:srgbClr val="0033CC"/>
                  </a:solidFill>
                </a:rPr>
                <a:t>high vacuum</a:t>
              </a:r>
            </a:p>
            <a:p>
              <a:pPr marL="342900" indent="-231775">
                <a:buAutoNum type="alphaLcParenR"/>
              </a:pPr>
              <a:r>
                <a:rPr lang="en-US" sz="1600" dirty="0" smtClean="0">
                  <a:solidFill>
                    <a:srgbClr val="0033CC"/>
                  </a:solidFill>
                </a:rPr>
                <a:t>0.4 </a:t>
              </a:r>
              <a:r>
                <a:rPr lang="en-US" sz="1600" dirty="0" err="1" smtClean="0">
                  <a:solidFill>
                    <a:srgbClr val="0033CC"/>
                  </a:solidFill>
                </a:rPr>
                <a:t>Torr</a:t>
              </a:r>
              <a:r>
                <a:rPr lang="en-US" sz="1600" dirty="0" smtClean="0">
                  <a:solidFill>
                    <a:srgbClr val="0033CC"/>
                  </a:solidFill>
                </a:rPr>
                <a:t> (water vapor pressure)</a:t>
              </a:r>
            </a:p>
            <a:p>
              <a:pPr marL="342900" indent="-231775">
                <a:buAutoNum type="alphaLcParenR"/>
              </a:pPr>
              <a:r>
                <a:rPr lang="en-US" sz="1600" dirty="0" smtClean="0">
                  <a:solidFill>
                    <a:srgbClr val="0033CC"/>
                  </a:solidFill>
                </a:rPr>
                <a:t>1 </a:t>
              </a:r>
              <a:r>
                <a:rPr lang="en-US" sz="1600" dirty="0" err="1" smtClean="0">
                  <a:solidFill>
                    <a:srgbClr val="0033CC"/>
                  </a:solidFill>
                </a:rPr>
                <a:t>Torr</a:t>
              </a:r>
              <a:endParaRPr lang="en-US" sz="1600" dirty="0" smtClean="0">
                <a:solidFill>
                  <a:srgbClr val="0033CC"/>
                </a:solidFill>
              </a:endParaRPr>
            </a:p>
            <a:p>
              <a:r>
                <a:rPr lang="en-US" sz="1600" dirty="0" smtClean="0">
                  <a:solidFill>
                    <a:srgbClr val="0033CC"/>
                  </a:solidFill>
                </a:rPr>
                <a:t>The dashed red line indicates the pattern dimensions as written. </a:t>
              </a:r>
            </a:p>
            <a:p>
              <a:r>
                <a:rPr lang="en-US" sz="1600" dirty="0" smtClean="0">
                  <a:solidFill>
                    <a:srgbClr val="C00000"/>
                  </a:solidFill>
                </a:rPr>
                <a:t>The pattern exposed with 1Torr pressure shows no significant distortion or displacement.</a:t>
              </a:r>
              <a:endParaRPr lang="en-US" sz="1600" dirty="0">
                <a:solidFill>
                  <a:srgbClr val="C00000"/>
                </a:solidFill>
              </a:endParaRPr>
            </a:p>
          </p:txBody>
        </p:sp>
      </p:grpSp>
      <p:sp>
        <p:nvSpPr>
          <p:cNvPr id="9" name="Rectangle 8"/>
          <p:cNvSpPr/>
          <p:nvPr/>
        </p:nvSpPr>
        <p:spPr>
          <a:xfrm>
            <a:off x="5105400" y="6248400"/>
            <a:ext cx="4038600" cy="553998"/>
          </a:xfrm>
          <a:prstGeom prst="rect">
            <a:avLst/>
          </a:prstGeom>
        </p:spPr>
        <p:txBody>
          <a:bodyPr wrap="square">
            <a:spAutoFit/>
          </a:bodyPr>
          <a:lstStyle/>
          <a:p>
            <a:r>
              <a:rPr lang="en-US" sz="1000" dirty="0" smtClean="0"/>
              <a:t>“Variable pressure electron beam lithography (</a:t>
            </a:r>
            <a:r>
              <a:rPr lang="en-US" sz="1000" dirty="0" err="1" smtClean="0"/>
              <a:t>vp-ebl</a:t>
            </a:r>
            <a:r>
              <a:rPr lang="en-US" sz="1000" dirty="0" smtClean="0"/>
              <a:t>): A new tool for direct patterning of nanometer-scale features on substrates with low electrical conductivity”, Nano </a:t>
            </a:r>
            <a:r>
              <a:rPr lang="en-US" sz="1000" dirty="0" err="1" smtClean="0"/>
              <a:t>Lett</a:t>
            </a:r>
            <a:r>
              <a:rPr lang="en-US" sz="1000" dirty="0" smtClean="0"/>
              <a:t>. 6(5), 963-968(2006).</a:t>
            </a:r>
            <a:endParaRPr lang="en-US" sz="1000" dirty="0"/>
          </a:p>
        </p:txBody>
      </p:sp>
      <p:sp>
        <p:nvSpPr>
          <p:cNvPr id="10" name="Slide Number Placeholder 9"/>
          <p:cNvSpPr>
            <a:spLocks noGrp="1"/>
          </p:cNvSpPr>
          <p:nvPr>
            <p:ph type="sldNum" sz="quarter" idx="12"/>
          </p:nvPr>
        </p:nvSpPr>
        <p:spPr/>
        <p:txBody>
          <a:bodyPr/>
          <a:lstStyle/>
          <a:p>
            <a:fld id="{B6F15528-21DE-4FAA-801E-634DDDAF4B2B}" type="slidenum">
              <a:rPr lang="en-US" smtClean="0"/>
              <a:pPr/>
              <a:t>61</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994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295400" y="76200"/>
            <a:ext cx="6629400" cy="523220"/>
          </a:xfrm>
          <a:prstGeom prst="rect">
            <a:avLst/>
          </a:prstGeom>
          <a:noFill/>
        </p:spPr>
        <p:txBody>
          <a:bodyPr wrap="square" rtlCol="0">
            <a:spAutoFit/>
          </a:bodyPr>
          <a:lstStyle/>
          <a:p>
            <a:pPr algn="ctr"/>
            <a:r>
              <a:rPr lang="en-US" sz="2800" dirty="0" smtClean="0">
                <a:solidFill>
                  <a:srgbClr val="0033CC"/>
                </a:solidFill>
              </a:rPr>
              <a:t>Anti-charging technique: critical energy EBL</a:t>
            </a:r>
            <a:endParaRPr lang="en-US" sz="2800" dirty="0">
              <a:solidFill>
                <a:srgbClr val="0033CC"/>
              </a:solidFill>
            </a:endParaRPr>
          </a:p>
        </p:txBody>
      </p:sp>
      <p:pic>
        <p:nvPicPr>
          <p:cNvPr id="8" name="Picture 7" descr="nl061211qf00001.gif"/>
          <p:cNvPicPr>
            <a:picLocks noChangeAspect="1"/>
          </p:cNvPicPr>
          <p:nvPr/>
        </p:nvPicPr>
        <p:blipFill>
          <a:blip r:embed="rId2"/>
          <a:stretch>
            <a:fillRect/>
          </a:stretch>
        </p:blipFill>
        <p:spPr>
          <a:xfrm>
            <a:off x="304800" y="2636966"/>
            <a:ext cx="3124200" cy="1912010"/>
          </a:xfrm>
          <a:prstGeom prst="rect">
            <a:avLst/>
          </a:prstGeom>
        </p:spPr>
      </p:pic>
      <p:sp>
        <p:nvSpPr>
          <p:cNvPr id="9" name="Rectangle 8"/>
          <p:cNvSpPr/>
          <p:nvPr/>
        </p:nvSpPr>
        <p:spPr>
          <a:xfrm>
            <a:off x="152400" y="4921240"/>
            <a:ext cx="8839200" cy="1708160"/>
          </a:xfrm>
          <a:prstGeom prst="rect">
            <a:avLst/>
          </a:prstGeom>
        </p:spPr>
        <p:txBody>
          <a:bodyPr wrap="square">
            <a:spAutoFit/>
          </a:bodyPr>
          <a:lstStyle/>
          <a:p>
            <a:pPr marL="176213" indent="-176213">
              <a:spcAft>
                <a:spcPts val="600"/>
              </a:spcAft>
              <a:buFont typeface="Arial" pitchFamily="34" charset="0"/>
              <a:buChar char="•"/>
            </a:pPr>
            <a:r>
              <a:rPr lang="en-US" dirty="0" smtClean="0">
                <a:solidFill>
                  <a:srgbClr val="0033CC"/>
                </a:solidFill>
              </a:rPr>
              <a:t>Bulk insulating material is positive charged when σ &gt; 1 and negatively charged when σ &lt; 1. Charge buildup is zero at critical energy/crossover voltage (E</a:t>
            </a:r>
            <a:r>
              <a:rPr lang="en-US" baseline="-25000" dirty="0" smtClean="0">
                <a:solidFill>
                  <a:srgbClr val="0033CC"/>
                </a:solidFill>
              </a:rPr>
              <a:t>1</a:t>
            </a:r>
            <a:r>
              <a:rPr lang="en-US" dirty="0" smtClean="0">
                <a:solidFill>
                  <a:srgbClr val="0033CC"/>
                </a:solidFill>
              </a:rPr>
              <a:t>, E</a:t>
            </a:r>
            <a:r>
              <a:rPr lang="en-US" baseline="-25000" dirty="0" smtClean="0">
                <a:solidFill>
                  <a:srgbClr val="0033CC"/>
                </a:solidFill>
              </a:rPr>
              <a:t>2</a:t>
            </a:r>
            <a:r>
              <a:rPr lang="en-US" dirty="0" smtClean="0">
                <a:solidFill>
                  <a:srgbClr val="0033CC"/>
                </a:solidFill>
              </a:rPr>
              <a:t>), where σ is unity.</a:t>
            </a:r>
          </a:p>
          <a:p>
            <a:pPr marL="176213" indent="-176213">
              <a:spcAft>
                <a:spcPts val="600"/>
              </a:spcAft>
              <a:buFont typeface="Arial" pitchFamily="34" charset="0"/>
              <a:buChar char="•"/>
            </a:pPr>
            <a:r>
              <a:rPr lang="en-US" dirty="0" smtClean="0">
                <a:solidFill>
                  <a:srgbClr val="0033CC"/>
                </a:solidFill>
              </a:rPr>
              <a:t>In between, </a:t>
            </a:r>
            <a:r>
              <a:rPr lang="en-US" dirty="0" smtClean="0">
                <a:solidFill>
                  <a:srgbClr val="0033CC"/>
                </a:solidFill>
                <a:sym typeface="Symbol"/>
              </a:rPr>
              <a:t>&gt;1, so </a:t>
            </a:r>
            <a:r>
              <a:rPr lang="en-US" dirty="0" smtClean="0">
                <a:solidFill>
                  <a:srgbClr val="0033CC"/>
                </a:solidFill>
              </a:rPr>
              <a:t>&gt;1 electron (including SE and BSE) ejected for each incident electron.</a:t>
            </a:r>
          </a:p>
          <a:p>
            <a:pPr marL="176213" indent="-176213">
              <a:spcAft>
                <a:spcPts val="600"/>
              </a:spcAft>
              <a:buFont typeface="Arial" pitchFamily="34" charset="0"/>
              <a:buChar char="•"/>
            </a:pPr>
            <a:r>
              <a:rPr lang="en-US" dirty="0" smtClean="0">
                <a:solidFill>
                  <a:srgbClr val="0033CC"/>
                </a:solidFill>
              </a:rPr>
              <a:t>E</a:t>
            </a:r>
            <a:r>
              <a:rPr lang="en-US" baseline="-25000" dirty="0" smtClean="0">
                <a:solidFill>
                  <a:srgbClr val="0033CC"/>
                </a:solidFill>
              </a:rPr>
              <a:t>1</a:t>
            </a:r>
            <a:r>
              <a:rPr lang="en-US" dirty="0" smtClean="0">
                <a:solidFill>
                  <a:srgbClr val="0033CC"/>
                </a:solidFill>
              </a:rPr>
              <a:t> is too small, E</a:t>
            </a:r>
            <a:r>
              <a:rPr lang="en-US" baseline="-25000" dirty="0" smtClean="0">
                <a:solidFill>
                  <a:srgbClr val="0033CC"/>
                </a:solidFill>
              </a:rPr>
              <a:t>2</a:t>
            </a:r>
            <a:r>
              <a:rPr lang="en-US" dirty="0" smtClean="0">
                <a:solidFill>
                  <a:srgbClr val="0033CC"/>
                </a:solidFill>
              </a:rPr>
              <a:t> depends on resist thickness and substrate material.</a:t>
            </a:r>
          </a:p>
          <a:p>
            <a:pPr marL="176213" indent="-176213">
              <a:spcAft>
                <a:spcPts val="600"/>
              </a:spcAft>
              <a:buFont typeface="Arial" pitchFamily="34" charset="0"/>
              <a:buChar char="•"/>
            </a:pPr>
            <a:r>
              <a:rPr lang="en-US" dirty="0" smtClean="0">
                <a:solidFill>
                  <a:srgbClr val="0033CC"/>
                </a:solidFill>
              </a:rPr>
              <a:t>For 65nm PMMA on glass, E</a:t>
            </a:r>
            <a:r>
              <a:rPr lang="en-US" baseline="-25000" dirty="0" smtClean="0">
                <a:solidFill>
                  <a:srgbClr val="0033CC"/>
                </a:solidFill>
              </a:rPr>
              <a:t>2</a:t>
            </a:r>
            <a:r>
              <a:rPr lang="en-US" dirty="0" smtClean="0">
                <a:solidFill>
                  <a:srgbClr val="0033CC"/>
                </a:solidFill>
              </a:rPr>
              <a:t>=1.3keV. Such low kV can penetrate such thin resist.</a:t>
            </a:r>
            <a:endParaRPr lang="en-US" dirty="0">
              <a:solidFill>
                <a:srgbClr val="0033CC"/>
              </a:solidFill>
            </a:endParaRPr>
          </a:p>
        </p:txBody>
      </p:sp>
      <p:sp>
        <p:nvSpPr>
          <p:cNvPr id="10" name="TextBox 9"/>
          <p:cNvSpPr txBox="1"/>
          <p:nvPr/>
        </p:nvSpPr>
        <p:spPr>
          <a:xfrm>
            <a:off x="381000" y="1874966"/>
            <a:ext cx="3124199" cy="646331"/>
          </a:xfrm>
          <a:prstGeom prst="rect">
            <a:avLst/>
          </a:prstGeom>
          <a:noFill/>
        </p:spPr>
        <p:txBody>
          <a:bodyPr wrap="square" rtlCol="0">
            <a:spAutoFit/>
          </a:bodyPr>
          <a:lstStyle/>
          <a:p>
            <a:r>
              <a:rPr lang="en-US" dirty="0" smtClean="0">
                <a:solidFill>
                  <a:srgbClr val="C00000"/>
                </a:solidFill>
              </a:rPr>
              <a:t>Total electron yield (σ) </a:t>
            </a:r>
            <a:r>
              <a:rPr lang="en-US" dirty="0" err="1" smtClean="0">
                <a:solidFill>
                  <a:srgbClr val="C00000"/>
                </a:solidFill>
              </a:rPr>
              <a:t>vs</a:t>
            </a:r>
            <a:r>
              <a:rPr lang="en-US" dirty="0" smtClean="0">
                <a:solidFill>
                  <a:srgbClr val="C00000"/>
                </a:solidFill>
              </a:rPr>
              <a:t> beam energy for a typical resist.</a:t>
            </a:r>
          </a:p>
        </p:txBody>
      </p:sp>
      <p:grpSp>
        <p:nvGrpSpPr>
          <p:cNvPr id="17" name="Group 16"/>
          <p:cNvGrpSpPr/>
          <p:nvPr/>
        </p:nvGrpSpPr>
        <p:grpSpPr>
          <a:xfrm>
            <a:off x="3656806" y="610394"/>
            <a:ext cx="5410994" cy="4267994"/>
            <a:chOff x="3504406" y="610394"/>
            <a:chExt cx="5639594" cy="4267994"/>
          </a:xfrm>
        </p:grpSpPr>
        <p:cxnSp>
          <p:nvCxnSpPr>
            <p:cNvPr id="14" name="Straight Connector 13"/>
            <p:cNvCxnSpPr/>
            <p:nvPr/>
          </p:nvCxnSpPr>
          <p:spPr>
            <a:xfrm rot="5400000">
              <a:off x="1371600" y="2743200"/>
              <a:ext cx="42672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3505200" y="4876800"/>
              <a:ext cx="5638800" cy="1588"/>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794769" y="884366"/>
            <a:ext cx="5273031" cy="3886200"/>
            <a:chOff x="3794769" y="884366"/>
            <a:chExt cx="5273031" cy="3886200"/>
          </a:xfrm>
        </p:grpSpPr>
        <p:pic>
          <p:nvPicPr>
            <p:cNvPr id="68612" name="Picture 4"/>
            <p:cNvPicPr>
              <a:picLocks noChangeAspect="1" noChangeArrowheads="1"/>
            </p:cNvPicPr>
            <p:nvPr/>
          </p:nvPicPr>
          <p:blipFill>
            <a:blip r:embed="rId3"/>
            <a:srcRect/>
            <a:stretch>
              <a:fillRect/>
            </a:stretch>
          </p:blipFill>
          <p:spPr bwMode="auto">
            <a:xfrm>
              <a:off x="3810000" y="884366"/>
              <a:ext cx="1718109" cy="3886200"/>
            </a:xfrm>
            <a:prstGeom prst="rect">
              <a:avLst/>
            </a:prstGeom>
            <a:noFill/>
            <a:ln w="9525">
              <a:noFill/>
              <a:miter lim="800000"/>
              <a:headEnd/>
              <a:tailEnd/>
            </a:ln>
          </p:spPr>
        </p:pic>
        <p:sp>
          <p:nvSpPr>
            <p:cNvPr id="12" name="Rectangle 11"/>
            <p:cNvSpPr/>
            <p:nvPr/>
          </p:nvSpPr>
          <p:spPr>
            <a:xfrm>
              <a:off x="5562600" y="1036766"/>
              <a:ext cx="3505200" cy="1892826"/>
            </a:xfrm>
            <a:prstGeom prst="rect">
              <a:avLst/>
            </a:prstGeom>
          </p:spPr>
          <p:txBody>
            <a:bodyPr wrap="square">
              <a:spAutoFit/>
            </a:bodyPr>
            <a:lstStyle/>
            <a:p>
              <a:pPr>
                <a:spcAft>
                  <a:spcPts val="600"/>
                </a:spcAft>
              </a:pPr>
              <a:r>
                <a:rPr lang="en-US" sz="1600" dirty="0" smtClean="0">
                  <a:solidFill>
                    <a:srgbClr val="C00000"/>
                  </a:solidFill>
                </a:rPr>
                <a:t>How to find E</a:t>
              </a:r>
              <a:r>
                <a:rPr lang="en-US" sz="1600" baseline="-25000" dirty="0" smtClean="0">
                  <a:solidFill>
                    <a:srgbClr val="C00000"/>
                  </a:solidFill>
                </a:rPr>
                <a:t>2</a:t>
              </a:r>
              <a:r>
                <a:rPr lang="en-US" sz="1600" dirty="0" smtClean="0">
                  <a:solidFill>
                    <a:srgbClr val="C00000"/>
                  </a:solidFill>
                </a:rPr>
                <a:t>?</a:t>
              </a:r>
            </a:p>
            <a:p>
              <a:r>
                <a:rPr lang="en-US" sz="1600" dirty="0" smtClean="0">
                  <a:solidFill>
                    <a:srgbClr val="0033CC"/>
                  </a:solidFill>
                </a:rPr>
                <a:t>“Scan square” or variable magnification SEM images after dropping the magnification from ×500 to ×200. </a:t>
              </a:r>
            </a:p>
            <a:p>
              <a:pPr marL="342900" indent="-231775">
                <a:buAutoNum type="alphaLcParenR"/>
              </a:pPr>
              <a:r>
                <a:rPr lang="en-US" sz="1600" dirty="0" smtClean="0">
                  <a:solidFill>
                    <a:srgbClr val="0033CC"/>
                  </a:solidFill>
                </a:rPr>
                <a:t>0.5keV</a:t>
              </a:r>
            </a:p>
            <a:p>
              <a:pPr marL="342900" indent="-231775">
                <a:buAutoNum type="alphaLcParenR"/>
              </a:pPr>
              <a:r>
                <a:rPr lang="en-US" sz="1600" dirty="0" smtClean="0">
                  <a:solidFill>
                    <a:srgbClr val="0033CC"/>
                  </a:solidFill>
                </a:rPr>
                <a:t>1.3 </a:t>
              </a:r>
              <a:r>
                <a:rPr lang="en-US" sz="1600" dirty="0" err="1" smtClean="0">
                  <a:solidFill>
                    <a:srgbClr val="0033CC"/>
                  </a:solidFill>
                </a:rPr>
                <a:t>keV</a:t>
              </a:r>
              <a:endParaRPr lang="en-US" sz="1600" dirty="0" smtClean="0">
                <a:solidFill>
                  <a:srgbClr val="0033CC"/>
                </a:solidFill>
              </a:endParaRPr>
            </a:p>
            <a:p>
              <a:pPr marL="342900" indent="-231775">
                <a:spcAft>
                  <a:spcPts val="600"/>
                </a:spcAft>
                <a:buAutoNum type="alphaLcParenR"/>
              </a:pPr>
              <a:r>
                <a:rPr lang="en-US" sz="1600" dirty="0" smtClean="0">
                  <a:solidFill>
                    <a:srgbClr val="0033CC"/>
                  </a:solidFill>
                </a:rPr>
                <a:t>2.0 </a:t>
              </a:r>
              <a:r>
                <a:rPr lang="en-US" sz="1600" dirty="0" err="1" smtClean="0">
                  <a:solidFill>
                    <a:srgbClr val="0033CC"/>
                  </a:solidFill>
                </a:rPr>
                <a:t>keV</a:t>
              </a:r>
              <a:endParaRPr lang="en-US" sz="1600" dirty="0" smtClean="0">
                <a:solidFill>
                  <a:srgbClr val="0033CC"/>
                </a:solidFill>
              </a:endParaRPr>
            </a:p>
          </p:txBody>
        </p:sp>
        <p:sp>
          <p:nvSpPr>
            <p:cNvPr id="18" name="Rectangle 17"/>
            <p:cNvSpPr/>
            <p:nvPr/>
          </p:nvSpPr>
          <p:spPr>
            <a:xfrm>
              <a:off x="3810000" y="1752600"/>
              <a:ext cx="1688154" cy="338554"/>
            </a:xfrm>
            <a:prstGeom prst="rect">
              <a:avLst/>
            </a:prstGeom>
          </p:spPr>
          <p:txBody>
            <a:bodyPr wrap="none">
              <a:spAutoFit/>
            </a:bodyPr>
            <a:lstStyle/>
            <a:p>
              <a:r>
                <a:rPr lang="en-US" sz="1600" dirty="0" smtClean="0">
                  <a:solidFill>
                    <a:srgbClr val="FFFF00"/>
                  </a:solidFill>
                </a:rPr>
                <a:t>positively charged</a:t>
              </a:r>
              <a:endParaRPr lang="en-US" sz="1600" dirty="0">
                <a:solidFill>
                  <a:srgbClr val="FFFF00"/>
                </a:solidFill>
              </a:endParaRPr>
            </a:p>
          </p:txBody>
        </p:sp>
        <p:sp>
          <p:nvSpPr>
            <p:cNvPr id="19" name="Rectangle 18"/>
            <p:cNvSpPr/>
            <p:nvPr/>
          </p:nvSpPr>
          <p:spPr>
            <a:xfrm>
              <a:off x="3810000" y="4385846"/>
              <a:ext cx="1743362" cy="338554"/>
            </a:xfrm>
            <a:prstGeom prst="rect">
              <a:avLst/>
            </a:prstGeom>
          </p:spPr>
          <p:txBody>
            <a:bodyPr wrap="none">
              <a:spAutoFit/>
            </a:bodyPr>
            <a:lstStyle/>
            <a:p>
              <a:r>
                <a:rPr lang="en-US" sz="1600" dirty="0" smtClean="0">
                  <a:solidFill>
                    <a:srgbClr val="FFFF00"/>
                  </a:solidFill>
                </a:rPr>
                <a:t>negatively charged</a:t>
              </a:r>
              <a:endParaRPr lang="en-US" sz="1600" dirty="0">
                <a:solidFill>
                  <a:srgbClr val="FFFF00"/>
                </a:solidFill>
              </a:endParaRPr>
            </a:p>
          </p:txBody>
        </p:sp>
        <p:sp>
          <p:nvSpPr>
            <p:cNvPr id="20" name="Rectangle 19"/>
            <p:cNvSpPr/>
            <p:nvPr/>
          </p:nvSpPr>
          <p:spPr>
            <a:xfrm>
              <a:off x="3794769" y="2971800"/>
              <a:ext cx="1794337" cy="338554"/>
            </a:xfrm>
            <a:prstGeom prst="rect">
              <a:avLst/>
            </a:prstGeom>
          </p:spPr>
          <p:txBody>
            <a:bodyPr wrap="none">
              <a:spAutoFit/>
            </a:bodyPr>
            <a:lstStyle/>
            <a:p>
              <a:r>
                <a:rPr lang="en-US" sz="1600" dirty="0" smtClean="0">
                  <a:solidFill>
                    <a:srgbClr val="FFFF00"/>
                  </a:solidFill>
                </a:rPr>
                <a:t>Virtually no charge </a:t>
              </a:r>
              <a:endParaRPr lang="en-US" sz="1600" dirty="0">
                <a:solidFill>
                  <a:srgbClr val="FFFF00"/>
                </a:solidFill>
              </a:endParaRPr>
            </a:p>
          </p:txBody>
        </p:sp>
      </p:grpSp>
      <p:sp>
        <p:nvSpPr>
          <p:cNvPr id="21" name="TextBox 20"/>
          <p:cNvSpPr txBox="1"/>
          <p:nvPr/>
        </p:nvSpPr>
        <p:spPr>
          <a:xfrm>
            <a:off x="2133600" y="6629400"/>
            <a:ext cx="6858000" cy="246221"/>
          </a:xfrm>
          <a:prstGeom prst="rect">
            <a:avLst/>
          </a:prstGeom>
          <a:noFill/>
        </p:spPr>
        <p:txBody>
          <a:bodyPr wrap="square" rtlCol="0">
            <a:spAutoFit/>
          </a:bodyPr>
          <a:lstStyle/>
          <a:p>
            <a:r>
              <a:rPr lang="en-US" sz="1000" dirty="0" smtClean="0"/>
              <a:t>“Nanoscale Patterning on Insulating Substrates by Critical Energy Electron Beam Lithography”, Nano </a:t>
            </a:r>
            <a:r>
              <a:rPr lang="en-US" sz="1000" dirty="0" err="1" smtClean="0"/>
              <a:t>Lett</a:t>
            </a:r>
            <a:r>
              <a:rPr lang="en-US" sz="1000" dirty="0" smtClean="0"/>
              <a:t>. 6(9), 2021-2025 (2006).</a:t>
            </a:r>
            <a:endParaRPr lang="en-US" sz="1000" dirty="0"/>
          </a:p>
        </p:txBody>
      </p:sp>
      <p:sp>
        <p:nvSpPr>
          <p:cNvPr id="23" name="Slide Number Placeholder 22"/>
          <p:cNvSpPr>
            <a:spLocks noGrp="1"/>
          </p:cNvSpPr>
          <p:nvPr>
            <p:ph type="sldNum" sz="quarter" idx="12"/>
          </p:nvPr>
        </p:nvSpPr>
        <p:spPr/>
        <p:txBody>
          <a:bodyPr/>
          <a:lstStyle/>
          <a:p>
            <a:fld id="{B6F15528-21DE-4FAA-801E-634DDDAF4B2B}" type="slidenum">
              <a:rPr lang="en-US" smtClean="0"/>
              <a:pPr/>
              <a:t>62</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flipV="1">
            <a:off x="0" y="599420"/>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5" name="TextBox 4"/>
          <p:cNvSpPr txBox="1"/>
          <p:nvPr/>
        </p:nvSpPr>
        <p:spPr>
          <a:xfrm>
            <a:off x="1295400" y="76200"/>
            <a:ext cx="6629400" cy="523220"/>
          </a:xfrm>
          <a:prstGeom prst="rect">
            <a:avLst/>
          </a:prstGeom>
          <a:noFill/>
        </p:spPr>
        <p:txBody>
          <a:bodyPr wrap="square" rtlCol="0">
            <a:spAutoFit/>
          </a:bodyPr>
          <a:lstStyle/>
          <a:p>
            <a:pPr algn="ctr"/>
            <a:r>
              <a:rPr lang="en-US" sz="2800" dirty="0" smtClean="0">
                <a:solidFill>
                  <a:srgbClr val="0033CC"/>
                </a:solidFill>
              </a:rPr>
              <a:t>Anti-charging technique: critical energy EBL</a:t>
            </a:r>
            <a:endParaRPr lang="en-US" sz="2800" dirty="0">
              <a:solidFill>
                <a:srgbClr val="0033CC"/>
              </a:solidFill>
            </a:endParaRPr>
          </a:p>
        </p:txBody>
      </p:sp>
      <p:pic>
        <p:nvPicPr>
          <p:cNvPr id="7" name="Picture 6" descr="nl061211qf00004.gif"/>
          <p:cNvPicPr>
            <a:picLocks noChangeAspect="1"/>
          </p:cNvPicPr>
          <p:nvPr/>
        </p:nvPicPr>
        <p:blipFill>
          <a:blip r:embed="rId3"/>
          <a:stretch>
            <a:fillRect/>
          </a:stretch>
        </p:blipFill>
        <p:spPr>
          <a:xfrm>
            <a:off x="190500" y="914400"/>
            <a:ext cx="4762500" cy="3171825"/>
          </a:xfrm>
          <a:prstGeom prst="rect">
            <a:avLst/>
          </a:prstGeom>
        </p:spPr>
      </p:pic>
      <p:sp>
        <p:nvSpPr>
          <p:cNvPr id="8" name="Rectangle 7"/>
          <p:cNvSpPr/>
          <p:nvPr/>
        </p:nvSpPr>
        <p:spPr>
          <a:xfrm>
            <a:off x="76200" y="4114800"/>
            <a:ext cx="5105400" cy="1569660"/>
          </a:xfrm>
          <a:prstGeom prst="rect">
            <a:avLst/>
          </a:prstGeom>
        </p:spPr>
        <p:txBody>
          <a:bodyPr wrap="square">
            <a:spAutoFit/>
          </a:bodyPr>
          <a:lstStyle/>
          <a:p>
            <a:r>
              <a:rPr lang="en-US" sz="1600" dirty="0" smtClean="0">
                <a:solidFill>
                  <a:srgbClr val="C00000"/>
                </a:solidFill>
              </a:rPr>
              <a:t>Line deflection determined by SEM measurement at various voltages based on methods reported by Craighead.</a:t>
            </a:r>
            <a:endParaRPr lang="en-US" sz="1600" dirty="0" smtClean="0"/>
          </a:p>
          <a:p>
            <a:r>
              <a:rPr lang="en-US" sz="1600" dirty="0" smtClean="0">
                <a:solidFill>
                  <a:srgbClr val="0033CC"/>
                </a:solidFill>
              </a:rPr>
              <a:t>(Two parallel single-pass reference lines were first patterned with a 1μm gap, followed by charge pads written at 30μC/cm</a:t>
            </a:r>
            <a:r>
              <a:rPr lang="en-US" sz="1600" baseline="30000" dirty="0" smtClean="0">
                <a:solidFill>
                  <a:srgbClr val="0033CC"/>
                </a:solidFill>
              </a:rPr>
              <a:t>2</a:t>
            </a:r>
            <a:r>
              <a:rPr lang="en-US" sz="1600" dirty="0" smtClean="0">
                <a:solidFill>
                  <a:srgbClr val="0033CC"/>
                </a:solidFill>
              </a:rPr>
              <a:t>. Finally, a third single-pass line was patterned between the pad and the reference line)</a:t>
            </a:r>
            <a:endParaRPr lang="en-US" sz="1600" dirty="0">
              <a:solidFill>
                <a:srgbClr val="0033CC"/>
              </a:solidFill>
            </a:endParaRPr>
          </a:p>
        </p:txBody>
      </p:sp>
      <p:sp>
        <p:nvSpPr>
          <p:cNvPr id="9" name="TextBox 8"/>
          <p:cNvSpPr txBox="1"/>
          <p:nvPr/>
        </p:nvSpPr>
        <p:spPr>
          <a:xfrm>
            <a:off x="1371600" y="838200"/>
            <a:ext cx="2380395" cy="369332"/>
          </a:xfrm>
          <a:prstGeom prst="rect">
            <a:avLst/>
          </a:prstGeom>
          <a:noFill/>
        </p:spPr>
        <p:txBody>
          <a:bodyPr wrap="none" rtlCol="0">
            <a:spAutoFit/>
          </a:bodyPr>
          <a:lstStyle/>
          <a:p>
            <a:r>
              <a:rPr lang="en-US" dirty="0" smtClean="0">
                <a:solidFill>
                  <a:srgbClr val="0033CC"/>
                </a:solidFill>
              </a:rPr>
              <a:t>No deflection at 1.3keV</a:t>
            </a:r>
            <a:endParaRPr lang="en-US" dirty="0">
              <a:solidFill>
                <a:srgbClr val="0033CC"/>
              </a:solidFill>
            </a:endParaRPr>
          </a:p>
        </p:txBody>
      </p:sp>
      <p:grpSp>
        <p:nvGrpSpPr>
          <p:cNvPr id="17" name="Group 16"/>
          <p:cNvGrpSpPr/>
          <p:nvPr/>
        </p:nvGrpSpPr>
        <p:grpSpPr>
          <a:xfrm>
            <a:off x="5257800" y="1066800"/>
            <a:ext cx="3810000" cy="4107597"/>
            <a:chOff x="5257800" y="1066800"/>
            <a:chExt cx="3810000" cy="4107597"/>
          </a:xfrm>
        </p:grpSpPr>
        <p:sp>
          <p:nvSpPr>
            <p:cNvPr id="13" name="TextBox 12"/>
            <p:cNvSpPr txBox="1"/>
            <p:nvPr/>
          </p:nvSpPr>
          <p:spPr>
            <a:xfrm>
              <a:off x="5334000" y="4343400"/>
              <a:ext cx="3733800" cy="830997"/>
            </a:xfrm>
            <a:prstGeom prst="rect">
              <a:avLst/>
            </a:prstGeom>
            <a:noFill/>
          </p:spPr>
          <p:txBody>
            <a:bodyPr wrap="square" rtlCol="0">
              <a:spAutoFit/>
            </a:bodyPr>
            <a:lstStyle/>
            <a:p>
              <a:r>
                <a:rPr lang="en-US" sz="1600" dirty="0" smtClean="0">
                  <a:solidFill>
                    <a:srgbClr val="C00000"/>
                  </a:solidFill>
                </a:rPr>
                <a:t>SEM images of 5nm thick Au after lift-off. The minimum feature size was 60nm with an area dose 10μC/cm</a:t>
              </a:r>
              <a:r>
                <a:rPr lang="en-US" sz="1600" baseline="30000" dirty="0" smtClean="0">
                  <a:solidFill>
                    <a:srgbClr val="C00000"/>
                  </a:solidFill>
                </a:rPr>
                <a:t>2</a:t>
              </a:r>
              <a:r>
                <a:rPr lang="en-US" sz="1600" dirty="0" smtClean="0">
                  <a:solidFill>
                    <a:srgbClr val="C00000"/>
                  </a:solidFill>
                </a:rPr>
                <a:t>.</a:t>
              </a:r>
              <a:endParaRPr lang="en-US" sz="1600" dirty="0">
                <a:solidFill>
                  <a:srgbClr val="0033CC"/>
                </a:solidFill>
              </a:endParaRPr>
            </a:p>
          </p:txBody>
        </p:sp>
        <p:grpSp>
          <p:nvGrpSpPr>
            <p:cNvPr id="16" name="Group 15"/>
            <p:cNvGrpSpPr/>
            <p:nvPr/>
          </p:nvGrpSpPr>
          <p:grpSpPr>
            <a:xfrm>
              <a:off x="5257800" y="1066800"/>
              <a:ext cx="3661297" cy="2962275"/>
              <a:chOff x="5334000" y="1066800"/>
              <a:chExt cx="3661297" cy="2962275"/>
            </a:xfrm>
          </p:grpSpPr>
          <p:pic>
            <p:nvPicPr>
              <p:cNvPr id="69635" name="Picture 3"/>
              <p:cNvPicPr>
                <a:picLocks noChangeAspect="1" noChangeArrowheads="1"/>
              </p:cNvPicPr>
              <p:nvPr/>
            </p:nvPicPr>
            <p:blipFill>
              <a:blip r:embed="rId4"/>
              <a:srcRect/>
              <a:stretch>
                <a:fillRect/>
              </a:stretch>
            </p:blipFill>
            <p:spPr bwMode="auto">
              <a:xfrm>
                <a:off x="5377513" y="1447800"/>
                <a:ext cx="3595090" cy="2581275"/>
              </a:xfrm>
              <a:prstGeom prst="rect">
                <a:avLst/>
              </a:prstGeom>
              <a:noFill/>
              <a:ln w="9525">
                <a:noFill/>
                <a:miter lim="800000"/>
                <a:headEnd/>
                <a:tailEnd/>
              </a:ln>
            </p:spPr>
          </p:pic>
          <p:sp>
            <p:nvSpPr>
              <p:cNvPr id="14" name="TextBox 13"/>
              <p:cNvSpPr txBox="1"/>
              <p:nvPr/>
            </p:nvSpPr>
            <p:spPr>
              <a:xfrm>
                <a:off x="5334000" y="1066800"/>
                <a:ext cx="2107436" cy="369332"/>
              </a:xfrm>
              <a:prstGeom prst="rect">
                <a:avLst/>
              </a:prstGeom>
              <a:noFill/>
            </p:spPr>
            <p:txBody>
              <a:bodyPr wrap="none" rtlCol="0">
                <a:spAutoFit/>
              </a:bodyPr>
              <a:lstStyle/>
              <a:p>
                <a:r>
                  <a:rPr lang="en-US" dirty="0" smtClean="0">
                    <a:solidFill>
                      <a:srgbClr val="C00000"/>
                    </a:solidFill>
                  </a:rPr>
                  <a:t>Result of EBL writing</a:t>
                </a:r>
                <a:endParaRPr lang="en-US" dirty="0">
                  <a:solidFill>
                    <a:srgbClr val="C00000"/>
                  </a:solidFill>
                </a:endParaRPr>
              </a:p>
            </p:txBody>
          </p:sp>
          <p:sp>
            <p:nvSpPr>
              <p:cNvPr id="15" name="Rectangle 14"/>
              <p:cNvSpPr/>
              <p:nvPr/>
            </p:nvSpPr>
            <p:spPr>
              <a:xfrm>
                <a:off x="8153400" y="3516868"/>
                <a:ext cx="841897" cy="369332"/>
              </a:xfrm>
              <a:prstGeom prst="rect">
                <a:avLst/>
              </a:prstGeom>
            </p:spPr>
            <p:txBody>
              <a:bodyPr wrap="none">
                <a:spAutoFit/>
              </a:bodyPr>
              <a:lstStyle/>
              <a:p>
                <a:r>
                  <a:rPr lang="en-US" dirty="0" smtClean="0">
                    <a:solidFill>
                      <a:schemeClr val="bg1"/>
                    </a:solidFill>
                  </a:rPr>
                  <a:t>100nm</a:t>
                </a:r>
                <a:endParaRPr lang="en-US" dirty="0">
                  <a:solidFill>
                    <a:schemeClr val="bg1"/>
                  </a:solidFill>
                </a:endParaRPr>
              </a:p>
            </p:txBody>
          </p:sp>
        </p:grpSp>
      </p:grpSp>
      <p:sp>
        <p:nvSpPr>
          <p:cNvPr id="12" name="Slide Number Placeholder 11"/>
          <p:cNvSpPr>
            <a:spLocks noGrp="1"/>
          </p:cNvSpPr>
          <p:nvPr>
            <p:ph type="sldNum" sz="quarter" idx="12"/>
          </p:nvPr>
        </p:nvSpPr>
        <p:spPr/>
        <p:txBody>
          <a:bodyPr/>
          <a:lstStyle/>
          <a:p>
            <a:fld id="{B6F15528-21DE-4FAA-801E-634DDDAF4B2B}" type="slidenum">
              <a:rPr lang="en-US" smtClean="0"/>
              <a:pPr/>
              <a:t>63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800px-XRFScan.jpg"/>
          <p:cNvPicPr>
            <a:picLocks noChangeAspect="1"/>
          </p:cNvPicPr>
          <p:nvPr/>
        </p:nvPicPr>
        <p:blipFill>
          <a:blip r:embed="rId3"/>
          <a:stretch>
            <a:fillRect/>
          </a:stretch>
        </p:blipFill>
        <p:spPr>
          <a:xfrm>
            <a:off x="3124200" y="2620804"/>
            <a:ext cx="5999570" cy="4237196"/>
          </a:xfrm>
          <a:prstGeom prst="rect">
            <a:avLst/>
          </a:prstGeom>
        </p:spPr>
      </p:pic>
      <p:cxnSp>
        <p:nvCxnSpPr>
          <p:cNvPr id="3" name="Straight Connector 2"/>
          <p:cNvCxnSpPr/>
          <p:nvPr/>
        </p:nvCxnSpPr>
        <p:spPr>
          <a:xfrm>
            <a:off x="0" y="990600"/>
            <a:ext cx="4953000" cy="1588"/>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4" name="TextBox 3"/>
          <p:cNvSpPr txBox="1"/>
          <p:nvPr/>
        </p:nvSpPr>
        <p:spPr>
          <a:xfrm>
            <a:off x="609600" y="0"/>
            <a:ext cx="3886200" cy="954107"/>
          </a:xfrm>
          <a:prstGeom prst="rect">
            <a:avLst/>
          </a:prstGeom>
          <a:noFill/>
          <a:ln>
            <a:noFill/>
          </a:ln>
        </p:spPr>
        <p:txBody>
          <a:bodyPr wrap="square" rtlCol="0">
            <a:spAutoFit/>
          </a:bodyPr>
          <a:lstStyle/>
          <a:p>
            <a:pPr algn="ctr"/>
            <a:r>
              <a:rPr lang="en-US" sz="2800" dirty="0" smtClean="0">
                <a:solidFill>
                  <a:srgbClr val="0033CC"/>
                </a:solidFill>
              </a:rPr>
              <a:t>X-ray generation by electron bombardment</a:t>
            </a:r>
          </a:p>
        </p:txBody>
      </p:sp>
      <p:pic>
        <p:nvPicPr>
          <p:cNvPr id="5" name="Picture 4" descr="571px-EDX-scheme.svg.png"/>
          <p:cNvPicPr>
            <a:picLocks noChangeAspect="1"/>
          </p:cNvPicPr>
          <p:nvPr/>
        </p:nvPicPr>
        <p:blipFill>
          <a:blip r:embed="rId4"/>
          <a:stretch>
            <a:fillRect/>
          </a:stretch>
        </p:blipFill>
        <p:spPr>
          <a:xfrm>
            <a:off x="4900713" y="63656"/>
            <a:ext cx="3481287" cy="2603344"/>
          </a:xfrm>
          <a:prstGeom prst="rect">
            <a:avLst/>
          </a:prstGeom>
        </p:spPr>
      </p:pic>
      <p:sp>
        <p:nvSpPr>
          <p:cNvPr id="8" name="TextBox 7"/>
          <p:cNvSpPr txBox="1"/>
          <p:nvPr/>
        </p:nvSpPr>
        <p:spPr>
          <a:xfrm>
            <a:off x="228600" y="1219200"/>
            <a:ext cx="1466940" cy="369332"/>
          </a:xfrm>
          <a:prstGeom prst="rect">
            <a:avLst/>
          </a:prstGeom>
          <a:noFill/>
        </p:spPr>
        <p:txBody>
          <a:bodyPr wrap="none" rtlCol="0">
            <a:spAutoFit/>
          </a:bodyPr>
          <a:lstStyle/>
          <a:p>
            <a:r>
              <a:rPr lang="en-US" dirty="0" smtClean="0">
                <a:solidFill>
                  <a:srgbClr val="C00000"/>
                </a:solidFill>
              </a:rPr>
              <a:t>Energy levels:</a:t>
            </a:r>
          </a:p>
        </p:txBody>
      </p:sp>
      <p:graphicFrame>
        <p:nvGraphicFramePr>
          <p:cNvPr id="9" name="Object 8"/>
          <p:cNvGraphicFramePr>
            <a:graphicFrameLocks noChangeAspect="1"/>
          </p:cNvGraphicFramePr>
          <p:nvPr/>
        </p:nvGraphicFramePr>
        <p:xfrm>
          <a:off x="1676400" y="1066800"/>
          <a:ext cx="1434353" cy="609600"/>
        </p:xfrm>
        <a:graphic>
          <a:graphicData uri="http://schemas.openxmlformats.org/presentationml/2006/ole">
            <p:oleObj spid="_x0000_s50178" name="Equation" r:id="rId5" imgW="1015920" imgH="431640" progId="Equation.3">
              <p:embed/>
            </p:oleObj>
          </a:graphicData>
        </a:graphic>
      </p:graphicFrame>
      <p:sp>
        <p:nvSpPr>
          <p:cNvPr id="10" name="TextBox 9"/>
          <p:cNvSpPr txBox="1"/>
          <p:nvPr/>
        </p:nvSpPr>
        <p:spPr>
          <a:xfrm>
            <a:off x="152400" y="1676400"/>
            <a:ext cx="4478598" cy="2585323"/>
          </a:xfrm>
          <a:prstGeom prst="rect">
            <a:avLst/>
          </a:prstGeom>
          <a:noFill/>
        </p:spPr>
        <p:txBody>
          <a:bodyPr wrap="none" rtlCol="0">
            <a:spAutoFit/>
          </a:bodyPr>
          <a:lstStyle/>
          <a:p>
            <a:r>
              <a:rPr lang="en-US" dirty="0" smtClean="0">
                <a:solidFill>
                  <a:srgbClr val="0033CC"/>
                </a:solidFill>
              </a:rPr>
              <a:t>C is a constant depending on e, h, </a:t>
            </a:r>
            <a:r>
              <a:rPr lang="en-US" dirty="0" smtClean="0">
                <a:solidFill>
                  <a:srgbClr val="0033CC"/>
                </a:solidFill>
                <a:sym typeface="Symbol"/>
              </a:rPr>
              <a:t></a:t>
            </a:r>
            <a:r>
              <a:rPr lang="en-US" baseline="-25000" dirty="0" smtClean="0">
                <a:solidFill>
                  <a:srgbClr val="0033CC"/>
                </a:solidFill>
                <a:sym typeface="Symbol"/>
              </a:rPr>
              <a:t>0</a:t>
            </a:r>
            <a:r>
              <a:rPr lang="en-US" dirty="0" smtClean="0">
                <a:solidFill>
                  <a:srgbClr val="0033CC"/>
                </a:solidFill>
                <a:sym typeface="Symbol"/>
              </a:rPr>
              <a:t>.</a:t>
            </a:r>
          </a:p>
          <a:p>
            <a:r>
              <a:rPr lang="en-US" dirty="0" smtClean="0">
                <a:solidFill>
                  <a:srgbClr val="0033CC"/>
                </a:solidFill>
                <a:sym typeface="Symbol"/>
              </a:rPr>
              <a:t>1 is due to screening (=0 for ideal model).</a:t>
            </a:r>
          </a:p>
          <a:p>
            <a:r>
              <a:rPr lang="en-US" dirty="0" smtClean="0">
                <a:solidFill>
                  <a:srgbClr val="0033CC"/>
                </a:solidFill>
                <a:sym typeface="Symbol"/>
              </a:rPr>
              <a:t>n=1 (K-shell), 2 (L-shell), 3 (M-shell)….</a:t>
            </a:r>
          </a:p>
          <a:p>
            <a:endParaRPr lang="en-US" dirty="0" smtClean="0">
              <a:solidFill>
                <a:srgbClr val="C00000"/>
              </a:solidFill>
              <a:sym typeface="Symbol"/>
            </a:endParaRPr>
          </a:p>
          <a:p>
            <a:r>
              <a:rPr lang="en-US" dirty="0" smtClean="0">
                <a:solidFill>
                  <a:srgbClr val="C00000"/>
                </a:solidFill>
                <a:sym typeface="Symbol"/>
              </a:rPr>
              <a:t>Emitted x-ray energy E</a:t>
            </a:r>
            <a:r>
              <a:rPr lang="en-US" baseline="-25000" dirty="0" smtClean="0">
                <a:solidFill>
                  <a:srgbClr val="C00000"/>
                </a:solidFill>
                <a:sym typeface="Symbol"/>
              </a:rPr>
              <a:t>x-ray</a:t>
            </a:r>
            <a:endParaRPr lang="en-US" dirty="0" smtClean="0">
              <a:solidFill>
                <a:srgbClr val="C00000"/>
              </a:solidFill>
              <a:sym typeface="Symbol"/>
            </a:endParaRPr>
          </a:p>
          <a:p>
            <a:r>
              <a:rPr lang="en-US" dirty="0" smtClean="0">
                <a:solidFill>
                  <a:srgbClr val="0033CC"/>
                </a:solidFill>
                <a:sym typeface="Symbol"/>
              </a:rPr>
              <a:t>K</a:t>
            </a:r>
            <a:r>
              <a:rPr lang="en-US" baseline="-25000" dirty="0" smtClean="0">
                <a:solidFill>
                  <a:srgbClr val="0033CC"/>
                </a:solidFill>
                <a:sym typeface="Symbol"/>
              </a:rPr>
              <a:t></a:t>
            </a:r>
            <a:r>
              <a:rPr lang="en-US" dirty="0" smtClean="0">
                <a:solidFill>
                  <a:srgbClr val="0033CC"/>
                </a:solidFill>
                <a:sym typeface="Symbol"/>
              </a:rPr>
              <a:t>: E</a:t>
            </a:r>
            <a:r>
              <a:rPr lang="en-US" baseline="-25000" dirty="0" smtClean="0">
                <a:solidFill>
                  <a:srgbClr val="0033CC"/>
                </a:solidFill>
                <a:sym typeface="Symbol"/>
              </a:rPr>
              <a:t>x-ray</a:t>
            </a:r>
            <a:r>
              <a:rPr lang="en-US" dirty="0" smtClean="0">
                <a:solidFill>
                  <a:srgbClr val="0033CC"/>
                </a:solidFill>
                <a:sym typeface="Symbol"/>
              </a:rPr>
              <a:t>=E</a:t>
            </a:r>
            <a:r>
              <a:rPr lang="en-US" baseline="-25000" dirty="0" smtClean="0">
                <a:solidFill>
                  <a:srgbClr val="0033CC"/>
                </a:solidFill>
                <a:sym typeface="Symbol"/>
              </a:rPr>
              <a:t>1</a:t>
            </a:r>
            <a:r>
              <a:rPr lang="en-US" dirty="0" smtClean="0">
                <a:solidFill>
                  <a:srgbClr val="0033CC"/>
                </a:solidFill>
                <a:sym typeface="Symbol"/>
              </a:rPr>
              <a:t>-E</a:t>
            </a:r>
            <a:r>
              <a:rPr lang="en-US" baseline="-25000" dirty="0" smtClean="0">
                <a:solidFill>
                  <a:srgbClr val="0033CC"/>
                </a:solidFill>
                <a:sym typeface="Symbol"/>
              </a:rPr>
              <a:t>2</a:t>
            </a:r>
          </a:p>
          <a:p>
            <a:r>
              <a:rPr lang="en-US" dirty="0" smtClean="0">
                <a:solidFill>
                  <a:srgbClr val="0033CC"/>
                </a:solidFill>
                <a:sym typeface="Symbol"/>
              </a:rPr>
              <a:t>K</a:t>
            </a:r>
            <a:r>
              <a:rPr lang="en-US" baseline="-25000" dirty="0" smtClean="0">
                <a:solidFill>
                  <a:srgbClr val="0033CC"/>
                </a:solidFill>
                <a:sym typeface="Symbol"/>
              </a:rPr>
              <a:t></a:t>
            </a:r>
            <a:r>
              <a:rPr lang="en-US" dirty="0" smtClean="0">
                <a:solidFill>
                  <a:srgbClr val="0033CC"/>
                </a:solidFill>
                <a:sym typeface="Symbol"/>
              </a:rPr>
              <a:t>: E</a:t>
            </a:r>
            <a:r>
              <a:rPr lang="en-US" baseline="-25000" dirty="0" smtClean="0">
                <a:solidFill>
                  <a:srgbClr val="0033CC"/>
                </a:solidFill>
                <a:sym typeface="Symbol"/>
              </a:rPr>
              <a:t>x-ray</a:t>
            </a:r>
            <a:r>
              <a:rPr lang="en-US" dirty="0" smtClean="0">
                <a:solidFill>
                  <a:srgbClr val="0033CC"/>
                </a:solidFill>
                <a:sym typeface="Symbol"/>
              </a:rPr>
              <a:t>=E</a:t>
            </a:r>
            <a:r>
              <a:rPr lang="en-US" baseline="-25000" dirty="0" smtClean="0">
                <a:solidFill>
                  <a:srgbClr val="0033CC"/>
                </a:solidFill>
                <a:sym typeface="Symbol"/>
              </a:rPr>
              <a:t>1</a:t>
            </a:r>
            <a:r>
              <a:rPr lang="en-US" dirty="0" smtClean="0">
                <a:solidFill>
                  <a:srgbClr val="0033CC"/>
                </a:solidFill>
                <a:sym typeface="Symbol"/>
              </a:rPr>
              <a:t>-E</a:t>
            </a:r>
            <a:r>
              <a:rPr lang="en-US" baseline="-25000" dirty="0" smtClean="0">
                <a:solidFill>
                  <a:srgbClr val="0033CC"/>
                </a:solidFill>
                <a:sym typeface="Symbol"/>
              </a:rPr>
              <a:t>3</a:t>
            </a:r>
          </a:p>
          <a:p>
            <a:r>
              <a:rPr lang="en-US" dirty="0" smtClean="0">
                <a:solidFill>
                  <a:srgbClr val="0033CC"/>
                </a:solidFill>
                <a:sym typeface="Symbol"/>
              </a:rPr>
              <a:t>L</a:t>
            </a:r>
            <a:r>
              <a:rPr lang="en-US" baseline="-25000" dirty="0" smtClean="0">
                <a:solidFill>
                  <a:srgbClr val="0033CC"/>
                </a:solidFill>
                <a:sym typeface="Symbol"/>
              </a:rPr>
              <a:t></a:t>
            </a:r>
            <a:r>
              <a:rPr lang="en-US" dirty="0" smtClean="0">
                <a:solidFill>
                  <a:srgbClr val="0033CC"/>
                </a:solidFill>
                <a:sym typeface="Symbol"/>
              </a:rPr>
              <a:t>: E</a:t>
            </a:r>
            <a:r>
              <a:rPr lang="en-US" baseline="-25000" dirty="0" smtClean="0">
                <a:solidFill>
                  <a:srgbClr val="0033CC"/>
                </a:solidFill>
                <a:sym typeface="Symbol"/>
              </a:rPr>
              <a:t>x-ray</a:t>
            </a:r>
            <a:r>
              <a:rPr lang="en-US" dirty="0" smtClean="0">
                <a:solidFill>
                  <a:srgbClr val="0033CC"/>
                </a:solidFill>
                <a:sym typeface="Symbol"/>
              </a:rPr>
              <a:t>=E</a:t>
            </a:r>
            <a:r>
              <a:rPr lang="en-US" baseline="-25000" dirty="0" smtClean="0">
                <a:solidFill>
                  <a:srgbClr val="0033CC"/>
                </a:solidFill>
                <a:sym typeface="Symbol"/>
              </a:rPr>
              <a:t>2</a:t>
            </a:r>
            <a:r>
              <a:rPr lang="en-US" dirty="0" smtClean="0">
                <a:solidFill>
                  <a:srgbClr val="0033CC"/>
                </a:solidFill>
                <a:sym typeface="Symbol"/>
              </a:rPr>
              <a:t>-E</a:t>
            </a:r>
            <a:r>
              <a:rPr lang="en-US" baseline="-25000" dirty="0" smtClean="0">
                <a:solidFill>
                  <a:srgbClr val="0033CC"/>
                </a:solidFill>
                <a:sym typeface="Symbol"/>
              </a:rPr>
              <a:t>3</a:t>
            </a:r>
          </a:p>
          <a:p>
            <a:r>
              <a:rPr lang="en-US" dirty="0" smtClean="0">
                <a:solidFill>
                  <a:srgbClr val="0033CC"/>
                </a:solidFill>
                <a:sym typeface="Symbol"/>
              </a:rPr>
              <a:t>….</a:t>
            </a:r>
            <a:endParaRPr lang="en-US" dirty="0">
              <a:solidFill>
                <a:srgbClr val="0033CC"/>
              </a:solidFill>
            </a:endParaRPr>
          </a:p>
        </p:txBody>
      </p:sp>
      <p:sp>
        <p:nvSpPr>
          <p:cNvPr id="11" name="Slide Number Placeholder 10"/>
          <p:cNvSpPr>
            <a:spLocks noGrp="1"/>
          </p:cNvSpPr>
          <p:nvPr>
            <p:ph type="sldNum" sz="quarter" idx="12"/>
          </p:nvPr>
        </p:nvSpPr>
        <p:spPr/>
        <p:txBody>
          <a:bodyPr/>
          <a:lstStyle/>
          <a:p>
            <a:fld id="{B6F15528-21DE-4FAA-801E-634DDDAF4B2B}" type="slidenum">
              <a:rPr lang="en-US" smtClean="0"/>
              <a:pPr/>
              <a:t>7</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0" y="559475"/>
            <a:ext cx="9144000" cy="0"/>
          </a:xfrm>
          <a:prstGeom prst="line">
            <a:avLst/>
          </a:prstGeom>
          <a:ln w="38100">
            <a:solidFill>
              <a:schemeClr val="accent2"/>
            </a:solidFill>
          </a:ln>
        </p:spPr>
        <p:style>
          <a:lnRef idx="2">
            <a:schemeClr val="accent6"/>
          </a:lnRef>
          <a:fillRef idx="0">
            <a:schemeClr val="accent6"/>
          </a:fillRef>
          <a:effectRef idx="1">
            <a:schemeClr val="accent6"/>
          </a:effectRef>
          <a:fontRef idx="minor">
            <a:schemeClr val="tx1"/>
          </a:fontRef>
        </p:style>
      </p:cxnSp>
      <p:sp>
        <p:nvSpPr>
          <p:cNvPr id="6" name="Rectangle 5"/>
          <p:cNvSpPr/>
          <p:nvPr/>
        </p:nvSpPr>
        <p:spPr>
          <a:xfrm>
            <a:off x="1143000" y="26075"/>
            <a:ext cx="7145226" cy="523220"/>
          </a:xfrm>
          <a:prstGeom prst="rect">
            <a:avLst/>
          </a:prstGeom>
        </p:spPr>
        <p:txBody>
          <a:bodyPr wrap="none">
            <a:spAutoFit/>
          </a:bodyPr>
          <a:lstStyle/>
          <a:p>
            <a:r>
              <a:rPr lang="en-US" sz="2800" dirty="0" smtClean="0">
                <a:solidFill>
                  <a:srgbClr val="0033CC"/>
                </a:solidFill>
              </a:rPr>
              <a:t>Energy-dispersive x-ray spectroscopy (EDS, EDX)</a:t>
            </a:r>
            <a:endParaRPr lang="en-US" sz="2800" dirty="0">
              <a:solidFill>
                <a:srgbClr val="0033CC"/>
              </a:solidFill>
            </a:endParaRPr>
          </a:p>
        </p:txBody>
      </p:sp>
      <p:sp>
        <p:nvSpPr>
          <p:cNvPr id="7" name="TextBox 6"/>
          <p:cNvSpPr txBox="1"/>
          <p:nvPr/>
        </p:nvSpPr>
        <p:spPr>
          <a:xfrm>
            <a:off x="304800" y="1219200"/>
            <a:ext cx="8458200" cy="4431983"/>
          </a:xfrm>
          <a:prstGeom prst="rect">
            <a:avLst/>
          </a:prstGeom>
          <a:noFill/>
        </p:spPr>
        <p:txBody>
          <a:bodyPr wrap="square" rtlCol="0">
            <a:spAutoFit/>
          </a:bodyPr>
          <a:lstStyle/>
          <a:p>
            <a:pPr marL="168275" indent="-168275">
              <a:spcAft>
                <a:spcPts val="600"/>
              </a:spcAft>
              <a:buFont typeface="Arial" pitchFamily="34" charset="0"/>
              <a:buChar char="•"/>
            </a:pPr>
            <a:r>
              <a:rPr lang="en-US" dirty="0" smtClean="0">
                <a:solidFill>
                  <a:srgbClr val="0033CC"/>
                </a:solidFill>
              </a:rPr>
              <a:t>SEM is often equipped with EDX that detect x-ray emitted (needs only extra </a:t>
            </a:r>
            <a:r>
              <a:rPr lang="en-US" dirty="0" smtClean="0">
                <a:solidFill>
                  <a:srgbClr val="0033CC"/>
                </a:solidFill>
                <a:sym typeface="Symbol"/>
              </a:rPr>
              <a:t></a:t>
            </a:r>
            <a:r>
              <a:rPr lang="en-US" dirty="0" smtClean="0">
                <a:solidFill>
                  <a:srgbClr val="0033CC"/>
                </a:solidFill>
              </a:rPr>
              <a:t>$50K).</a:t>
            </a:r>
          </a:p>
          <a:p>
            <a:pPr marL="168275" indent="-168275">
              <a:spcAft>
                <a:spcPts val="600"/>
              </a:spcAft>
              <a:buFont typeface="Arial" pitchFamily="34" charset="0"/>
              <a:buChar char="•"/>
            </a:pPr>
            <a:r>
              <a:rPr lang="en-US" dirty="0" smtClean="0">
                <a:solidFill>
                  <a:srgbClr val="0033CC"/>
                </a:solidFill>
              </a:rPr>
              <a:t>Each element has its characteristic x-ray, so EDX is for elemental analysis.</a:t>
            </a:r>
          </a:p>
          <a:p>
            <a:pPr marL="168275" indent="-168275">
              <a:spcAft>
                <a:spcPts val="600"/>
              </a:spcAft>
              <a:buFont typeface="Arial" pitchFamily="34" charset="0"/>
              <a:buChar char="•"/>
            </a:pPr>
            <a:r>
              <a:rPr lang="en-US" dirty="0" smtClean="0">
                <a:solidFill>
                  <a:srgbClr val="0033CC"/>
                </a:solidFill>
              </a:rPr>
              <a:t>Since both primary electrons and emitted x-ray can penetrate certain depth (up to many </a:t>
            </a:r>
            <a:r>
              <a:rPr lang="en-US" dirty="0" smtClean="0">
                <a:solidFill>
                  <a:srgbClr val="0033CC"/>
                </a:solidFill>
                <a:sym typeface="Symbol"/>
              </a:rPr>
              <a:t>m</a:t>
            </a:r>
            <a:r>
              <a:rPr lang="en-US" dirty="0" smtClean="0">
                <a:solidFill>
                  <a:srgbClr val="0033CC"/>
                </a:solidFill>
              </a:rPr>
              <a:t>), EDX is not for top surface analysis (AES is, see next slides).</a:t>
            </a:r>
          </a:p>
          <a:p>
            <a:pPr marL="168275" indent="-168275">
              <a:spcAft>
                <a:spcPts val="600"/>
              </a:spcAft>
              <a:buFont typeface="Arial" pitchFamily="34" charset="0"/>
              <a:buChar char="•"/>
            </a:pPr>
            <a:r>
              <a:rPr lang="en-US" dirty="0" smtClean="0">
                <a:solidFill>
                  <a:srgbClr val="0033CC"/>
                </a:solidFill>
              </a:rPr>
              <a:t>The principle is the same as electron impact x-ray source, but here a focused electron beam is used to “impact or bombard” the sample, thus capable of mapping surface element with high spatial resolution.</a:t>
            </a:r>
          </a:p>
          <a:p>
            <a:pPr marL="168275" indent="-168275">
              <a:spcAft>
                <a:spcPts val="600"/>
              </a:spcAft>
              <a:buFont typeface="Arial" pitchFamily="34" charset="0"/>
              <a:buChar char="•"/>
            </a:pPr>
            <a:r>
              <a:rPr lang="en-US" dirty="0" smtClean="0">
                <a:solidFill>
                  <a:srgbClr val="0033CC"/>
                </a:solidFill>
              </a:rPr>
              <a:t>Light element (Z</a:t>
            </a:r>
            <a:r>
              <a:rPr lang="en-US" dirty="0" smtClean="0">
                <a:solidFill>
                  <a:srgbClr val="0033CC"/>
                </a:solidFill>
                <a:sym typeface="Symbol"/>
              </a:rPr>
              <a:t></a:t>
            </a:r>
            <a:r>
              <a:rPr lang="en-US" dirty="0" smtClean="0">
                <a:solidFill>
                  <a:srgbClr val="0033CC"/>
                </a:solidFill>
              </a:rPr>
              <a:t>4) usually cannot be detected, since their characteristic energy is lower and thus cannot go through the x-ray detector window. (We know that longer wavelength </a:t>
            </a:r>
            <a:r>
              <a:rPr lang="en-US" dirty="0" smtClean="0">
                <a:solidFill>
                  <a:srgbClr val="0033CC"/>
                </a:solidFill>
                <a:sym typeface="Symbol"/>
              </a:rPr>
              <a:t> shorter attenuation length</a:t>
            </a:r>
            <a:r>
              <a:rPr lang="en-US" dirty="0" smtClean="0">
                <a:solidFill>
                  <a:srgbClr val="0033CC"/>
                </a:solidFill>
              </a:rPr>
              <a:t>).</a:t>
            </a:r>
          </a:p>
          <a:p>
            <a:pPr marL="168275" indent="-168275">
              <a:spcAft>
                <a:spcPts val="600"/>
              </a:spcAft>
              <a:buFont typeface="Arial" pitchFamily="34" charset="0"/>
              <a:buChar char="•"/>
            </a:pPr>
            <a:r>
              <a:rPr lang="en-US" dirty="0" smtClean="0">
                <a:solidFill>
                  <a:srgbClr val="0033CC"/>
                </a:solidFill>
              </a:rPr>
              <a:t>EDX is similar to x-ray fluorescence (XRF). The only difference is that, for EDX inner shell electrons are kicked off by high energy electrons; for XRF by high energy x-ray with energy </a:t>
            </a:r>
            <a:r>
              <a:rPr lang="en-US" dirty="0" smtClean="0">
                <a:solidFill>
                  <a:srgbClr val="0033CC"/>
                </a:solidFill>
                <a:sym typeface="Symbol"/>
              </a:rPr>
              <a:t></a:t>
            </a:r>
            <a:r>
              <a:rPr lang="en-US" dirty="0" smtClean="0">
                <a:solidFill>
                  <a:srgbClr val="0033CC"/>
                </a:solidFill>
              </a:rPr>
              <a:t> emitted characteristic x-ray energy, or even by </a:t>
            </a:r>
            <a:r>
              <a:rPr lang="en-US" dirty="0" smtClean="0">
                <a:solidFill>
                  <a:srgbClr val="0033CC"/>
                </a:solidFill>
                <a:sym typeface="Symbol"/>
              </a:rPr>
              <a:t>-ray</a:t>
            </a:r>
            <a:r>
              <a:rPr lang="en-US" dirty="0" smtClean="0">
                <a:solidFill>
                  <a:srgbClr val="0033CC"/>
                </a:solidFill>
              </a:rPr>
              <a:t>.</a:t>
            </a:r>
          </a:p>
          <a:p>
            <a:pPr marL="168275" indent="-168275">
              <a:spcAft>
                <a:spcPts val="600"/>
              </a:spcAft>
              <a:buFont typeface="Arial" pitchFamily="34" charset="0"/>
              <a:buChar char="•"/>
            </a:pPr>
            <a:r>
              <a:rPr lang="en-US" dirty="0" smtClean="0">
                <a:solidFill>
                  <a:srgbClr val="0033CC"/>
                </a:solidFill>
              </a:rPr>
              <a:t>But (excitation) x-ray is hard to focus thus XRF has no spatial resolution.</a:t>
            </a:r>
            <a:endParaRPr lang="en-US" dirty="0">
              <a:solidFill>
                <a:srgbClr val="0033CC"/>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pPr/>
              <a:t>8</a:t>
            </a:fld>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6F15528-21DE-4FAA-801E-634DDDAF4B2B}" type="slidenum">
              <a:rPr lang="en-US" smtClean="0"/>
              <a:pPr/>
              <a:t>9</a:t>
            </a:fld>
            <a:endParaRPr lang="en-US"/>
          </a:p>
        </p:txBody>
      </p:sp>
      <p:pic>
        <p:nvPicPr>
          <p:cNvPr id="4" name="Picture 5"/>
          <p:cNvPicPr>
            <a:picLocks noChangeAspect="1" noChangeArrowheads="1"/>
          </p:cNvPicPr>
          <p:nvPr/>
        </p:nvPicPr>
        <p:blipFill>
          <a:blip r:embed="rId2"/>
          <a:srcRect/>
          <a:stretch>
            <a:fillRect/>
          </a:stretch>
        </p:blipFill>
        <p:spPr bwMode="auto">
          <a:xfrm>
            <a:off x="228600" y="0"/>
            <a:ext cx="8610599" cy="6889749"/>
          </a:xfrm>
          <a:prstGeom prst="rect">
            <a:avLst/>
          </a:prstGeom>
          <a:noFill/>
          <a:ln w="9525">
            <a:noFill/>
            <a:miter lim="800000"/>
            <a:headEnd/>
            <a:tailEnd/>
          </a:ln>
          <a:effectLst/>
        </p:spPr>
      </p:pic>
      <p:sp>
        <p:nvSpPr>
          <p:cNvPr id="5" name="TextBox 4"/>
          <p:cNvSpPr txBox="1"/>
          <p:nvPr/>
        </p:nvSpPr>
        <p:spPr>
          <a:xfrm>
            <a:off x="1676400" y="4648200"/>
            <a:ext cx="5355633" cy="646331"/>
          </a:xfrm>
          <a:prstGeom prst="rect">
            <a:avLst/>
          </a:prstGeom>
          <a:noFill/>
        </p:spPr>
        <p:txBody>
          <a:bodyPr wrap="none" rtlCol="0">
            <a:spAutoFit/>
          </a:bodyPr>
          <a:lstStyle/>
          <a:p>
            <a:r>
              <a:rPr lang="en-US" dirty="0" smtClean="0">
                <a:solidFill>
                  <a:srgbClr val="000099"/>
                </a:solidFill>
              </a:rPr>
              <a:t>EDX analysis of a material</a:t>
            </a:r>
          </a:p>
          <a:p>
            <a:r>
              <a:rPr lang="en-US" dirty="0" smtClean="0">
                <a:solidFill>
                  <a:srgbClr val="000099"/>
                </a:solidFill>
              </a:rPr>
              <a:t>The peak for W could be L</a:t>
            </a:r>
            <a:r>
              <a:rPr lang="en-US" dirty="0" smtClean="0">
                <a:solidFill>
                  <a:srgbClr val="000099"/>
                </a:solidFill>
                <a:sym typeface="Symbol"/>
              </a:rPr>
              <a:t></a:t>
            </a:r>
            <a:r>
              <a:rPr lang="en-US" dirty="0" smtClean="0">
                <a:solidFill>
                  <a:srgbClr val="000099"/>
                </a:solidFill>
              </a:rPr>
              <a:t> (K</a:t>
            </a:r>
            <a:r>
              <a:rPr lang="en-US" dirty="0" smtClean="0">
                <a:solidFill>
                  <a:srgbClr val="000099"/>
                </a:solidFill>
                <a:sym typeface="Symbol"/>
              </a:rPr>
              <a:t></a:t>
            </a:r>
            <a:r>
              <a:rPr lang="en-US" dirty="0" smtClean="0">
                <a:solidFill>
                  <a:srgbClr val="000099"/>
                </a:solidFill>
              </a:rPr>
              <a:t> energy is much higher)</a:t>
            </a:r>
            <a:endParaRPr lang="en-US" dirty="0">
              <a:solidFill>
                <a:srgbClr val="000099"/>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4905</TotalTime>
  <Words>6751</Words>
  <Application>Microsoft Office PowerPoint</Application>
  <PresentationFormat>On-screen Show (4:3)</PresentationFormat>
  <Paragraphs>682</Paragraphs>
  <Slides>63</Slides>
  <Notes>4</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65" baseType="lpstr">
      <vt:lpstr>Office Theme</vt:lpstr>
      <vt:lpstr>Equation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cp:lastModifiedBy> </cp:lastModifiedBy>
  <cp:revision>81</cp:revision>
  <dcterms:created xsi:type="dcterms:W3CDTF">2006-08-16T00:00:00Z</dcterms:created>
  <dcterms:modified xsi:type="dcterms:W3CDTF">2010-08-20T23:17:29Z</dcterms:modified>
</cp:coreProperties>
</file>