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0" r:id="rId2"/>
    <p:sldId id="256" r:id="rId3"/>
    <p:sldId id="297" r:id="rId4"/>
    <p:sldId id="257" r:id="rId5"/>
    <p:sldId id="265" r:id="rId6"/>
    <p:sldId id="301" r:id="rId7"/>
    <p:sldId id="262" r:id="rId8"/>
    <p:sldId id="261" r:id="rId9"/>
    <p:sldId id="271" r:id="rId10"/>
    <p:sldId id="258" r:id="rId11"/>
    <p:sldId id="269" r:id="rId12"/>
    <p:sldId id="263" r:id="rId13"/>
    <p:sldId id="272" r:id="rId14"/>
    <p:sldId id="273" r:id="rId15"/>
    <p:sldId id="302" r:id="rId16"/>
    <p:sldId id="276" r:id="rId17"/>
    <p:sldId id="260" r:id="rId18"/>
    <p:sldId id="264" r:id="rId19"/>
    <p:sldId id="277" r:id="rId20"/>
    <p:sldId id="287" r:id="rId21"/>
    <p:sldId id="278" r:id="rId22"/>
    <p:sldId id="286" r:id="rId23"/>
    <p:sldId id="284" r:id="rId24"/>
    <p:sldId id="303" r:id="rId25"/>
    <p:sldId id="279" r:id="rId26"/>
    <p:sldId id="288" r:id="rId27"/>
    <p:sldId id="293" r:id="rId28"/>
    <p:sldId id="290" r:id="rId29"/>
    <p:sldId id="291" r:id="rId30"/>
    <p:sldId id="299" r:id="rId31"/>
    <p:sldId id="289" r:id="rId32"/>
    <p:sldId id="294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171" autoAdjust="0"/>
  </p:normalViewPr>
  <p:slideViewPr>
    <p:cSldViewPr>
      <p:cViewPr varScale="1">
        <p:scale>
          <a:sx n="72" d="100"/>
          <a:sy n="72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4E306-99BE-4FFD-9117-18FE1C59CBD8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CD399-B114-48D7-ACE4-65A466F01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3FF-47AA-4B71-9769-4779F5D1709D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96A4-DF81-41FF-8634-38E97B11C39C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B5AD-2768-4DB9-81EA-92415FA6A032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30F5-A722-48A8-80F5-A1346E69D1FC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6913-95D9-4FD8-AD3C-784B9CD7F390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4F98-B0A6-4D40-8CDD-2B30585ADF10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92D6-F657-4D35-8578-78F85B454274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A115-3CF4-4034-8E08-5728319639A6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5BFC-2D4E-451E-AEB9-7DD0BA4D8CA7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2D07-8C1C-4C29-9CBF-1F55FF4D90D2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7482-4322-4A50-818B-CA389264018C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92935-DB24-41D1-B894-5C8AD5197FF8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590800"/>
            <a:ext cx="333290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Scanning ion beam imaging.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52400"/>
            <a:ext cx="357309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Liquid metal ion source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57200" y="990600"/>
            <a:ext cx="7802480" cy="5334000"/>
            <a:chOff x="457200" y="990600"/>
            <a:chExt cx="7802480" cy="5334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990600"/>
              <a:ext cx="7040480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" name="Group 15"/>
            <p:cNvGrpSpPr/>
            <p:nvPr/>
          </p:nvGrpSpPr>
          <p:grpSpPr>
            <a:xfrm>
              <a:off x="457200" y="3657600"/>
              <a:ext cx="3352191" cy="2558752"/>
              <a:chOff x="0" y="3541713"/>
              <a:chExt cx="3352191" cy="2558752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0" y="3541713"/>
                <a:ext cx="3352191" cy="2114551"/>
                <a:chOff x="480" y="2544"/>
                <a:chExt cx="1852" cy="1776"/>
              </a:xfrm>
            </p:grpSpPr>
            <p:pic>
              <p:nvPicPr>
                <p:cNvPr id="8" name="Picture 5" descr="lmis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80" y="2544"/>
                  <a:ext cx="1353" cy="1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1532" y="4034"/>
                  <a:ext cx="30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27" y="3665"/>
                  <a:ext cx="505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fr-FR" dirty="0" smtClean="0">
                      <a:latin typeface="Times New Roman" pitchFamily="18" charset="0"/>
                    </a:rPr>
                    <a:t>Heating current</a:t>
                  </a:r>
                  <a:endParaRPr lang="fr-FR" dirty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>
                <a:off x="135384" y="6096000"/>
                <a:ext cx="215061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762000" y="5638800"/>
                <a:ext cx="104708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dirty="0">
                    <a:latin typeface="Times New Roman" pitchFamily="18" charset="0"/>
                  </a:rPr>
                  <a:t>10 mm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705600" y="5410200"/>
              <a:ext cx="7620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81800" y="2468880"/>
              <a:ext cx="12192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34000" y="4105656"/>
              <a:ext cx="9906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7400" y="152400"/>
            <a:ext cx="489371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Liquid metal ion source: why </a:t>
            </a:r>
            <a:r>
              <a:rPr lang="en-US" sz="2800" dirty="0" err="1" smtClean="0">
                <a:solidFill>
                  <a:srgbClr val="0033CC"/>
                </a:solidFill>
              </a:rPr>
              <a:t>Ga</a:t>
            </a:r>
            <a:endParaRPr lang="en-US" sz="2800" dirty="0" smtClean="0">
              <a:solidFill>
                <a:srgbClr val="0033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447800" y="2743200"/>
            <a:ext cx="5334000" cy="4010025"/>
            <a:chOff x="1184092" y="2743200"/>
            <a:chExt cx="5334000" cy="401002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1800" y="2819400"/>
              <a:ext cx="3546292" cy="393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184092" y="3163669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Blunt W with </a:t>
              </a:r>
              <a:r>
                <a:rPr lang="en-US" i="1" dirty="0" smtClean="0">
                  <a:solidFill>
                    <a:srgbClr val="7030A0"/>
                  </a:solidFill>
                </a:rPr>
                <a:t>grated</a:t>
              </a:r>
            </a:p>
            <a:p>
              <a:r>
                <a:rPr lang="en-US" dirty="0" smtClean="0">
                  <a:solidFill>
                    <a:srgbClr val="7030A0"/>
                  </a:solidFill>
                </a:rPr>
                <a:t>surface for </a:t>
              </a:r>
              <a:r>
                <a:rPr lang="en-US" dirty="0" err="1" smtClean="0">
                  <a:solidFill>
                    <a:srgbClr val="7030A0"/>
                  </a:solidFill>
                </a:rPr>
                <a:t>Ga</a:t>
              </a:r>
              <a:r>
                <a:rPr lang="en-US" dirty="0" smtClean="0">
                  <a:solidFill>
                    <a:srgbClr val="7030A0"/>
                  </a:solidFill>
                </a:rPr>
                <a:t> transport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7222" y="5181600"/>
              <a:ext cx="18755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7030A0"/>
                  </a:solidFill>
                </a:rPr>
                <a:t>Ga</a:t>
              </a:r>
              <a:r>
                <a:rPr lang="en-US" dirty="0" smtClean="0">
                  <a:solidFill>
                    <a:srgbClr val="7030A0"/>
                  </a:solidFill>
                </a:rPr>
                <a:t> forms a Taylor‐</a:t>
              </a:r>
            </a:p>
            <a:p>
              <a:r>
                <a:rPr lang="en-US" dirty="0" smtClean="0">
                  <a:solidFill>
                    <a:srgbClr val="7030A0"/>
                  </a:solidFill>
                </a:rPr>
                <a:t>Gilbert cone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95600" y="27432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600200" y="838200"/>
            <a:ext cx="5943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Melting point at 30°C → liquid around room temperature.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Low vapor pressure → applicable in high vacuum.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nb-NO" dirty="0" smtClean="0">
                <a:solidFill>
                  <a:srgbClr val="0000FF"/>
                </a:solidFill>
              </a:rPr>
              <a:t>[Ga</a:t>
            </a:r>
            <a:r>
              <a:rPr lang="nb-NO" baseline="30000" dirty="0" smtClean="0">
                <a:solidFill>
                  <a:srgbClr val="0000FF"/>
                </a:solidFill>
              </a:rPr>
              <a:t>2+</a:t>
            </a:r>
            <a:r>
              <a:rPr lang="nb-NO" dirty="0" smtClean="0">
                <a:solidFill>
                  <a:srgbClr val="0000FF"/>
                </a:solidFill>
              </a:rPr>
              <a:t>]/[Ga</a:t>
            </a:r>
            <a:r>
              <a:rPr lang="nb-NO" baseline="30000" dirty="0" smtClean="0">
                <a:solidFill>
                  <a:srgbClr val="0000FF"/>
                </a:solidFill>
              </a:rPr>
              <a:t>+</a:t>
            </a:r>
            <a:r>
              <a:rPr lang="nb-NO" dirty="0" smtClean="0">
                <a:solidFill>
                  <a:srgbClr val="0000FF"/>
                </a:solidFill>
              </a:rPr>
              <a:t>] </a:t>
            </a:r>
            <a:r>
              <a:rPr lang="nb-NO" dirty="0" smtClean="0">
                <a:solidFill>
                  <a:srgbClr val="0000FF"/>
                </a:solidFill>
                <a:sym typeface="Symbol"/>
              </a:rPr>
              <a:t></a:t>
            </a:r>
            <a:r>
              <a:rPr lang="nb-NO" dirty="0" smtClean="0">
                <a:solidFill>
                  <a:srgbClr val="0000FF"/>
                </a:solidFill>
              </a:rPr>
              <a:t> 10</a:t>
            </a:r>
            <a:r>
              <a:rPr lang="nb-NO" baseline="30000" dirty="0" smtClean="0">
                <a:solidFill>
                  <a:srgbClr val="0000FF"/>
                </a:solidFill>
              </a:rPr>
              <a:t>‐4</a:t>
            </a:r>
            <a:r>
              <a:rPr lang="nb-NO" dirty="0" smtClean="0">
                <a:solidFill>
                  <a:srgbClr val="0000FF"/>
                </a:solidFill>
              </a:rPr>
              <a:t> at 10μA</a:t>
            </a:r>
            <a:r>
              <a:rPr lang="en-US" dirty="0" smtClean="0">
                <a:solidFill>
                  <a:srgbClr val="0000FF"/>
                </a:solidFill>
              </a:rPr>
              <a:t> → narrow energy distribution.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Long life (up to 1500 hr sources).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Heavy ion for sputtering (Z=31).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6200"/>
            <a:ext cx="311303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 optics: overview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685800"/>
            <a:ext cx="838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Similar to electron optics.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But use only electrostatic lens and deflectors to focus and deflect  ion beam, because for magnetic lens (though they have superior optics):</a:t>
            </a:r>
          </a:p>
          <a:p>
            <a:pPr marL="569913" lvl="2" indent="-225425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It must be fabricated impractically large to focus 30kV </a:t>
            </a:r>
            <a:r>
              <a:rPr lang="en-US" dirty="0" err="1" smtClean="0">
                <a:solidFill>
                  <a:srgbClr val="0000FF"/>
                </a:solidFill>
              </a:rPr>
              <a:t>Ga</a:t>
            </a:r>
            <a:r>
              <a:rPr lang="en-US" dirty="0" smtClean="0">
                <a:solidFill>
                  <a:srgbClr val="0000FF"/>
                </a:solidFill>
              </a:rPr>
              <a:t> ions.</a:t>
            </a:r>
          </a:p>
          <a:p>
            <a:pPr marL="569913" lvl="2" indent="-225425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The focusing plane depends on mass/charge ratio.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19200" y="5334000"/>
          <a:ext cx="1146175" cy="1403350"/>
        </p:xfrm>
        <a:graphic>
          <a:graphicData uri="http://schemas.openxmlformats.org/presentationml/2006/ole">
            <p:oleObj spid="_x0000_s8194" name="Equation" r:id="rId3" imgW="736560" imgH="9014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8400" y="5334000"/>
            <a:ext cx="563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7030A0"/>
                </a:solidFill>
              </a:rPr>
              <a:t>Force independent of m, same for electron and ion.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7030A0"/>
                </a:solidFill>
              </a:rPr>
              <a:t>v is speed, much smaller for ions than for electrons; so much smaller force, need impractically large B to focus.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7030A0"/>
                </a:solidFill>
              </a:rPr>
              <a:t>V is acceleration voltage.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1" y="23622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There is not much room for improvement in electrostatic lens performance given that working distances must remain ≥ 10 mm to allow room for gas injectors etc.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Higher space charge effect, as the repulsion of particles of same charge is inversely proportional to their speed (ion is a lot slower than electrons). This leads to:</a:t>
            </a:r>
          </a:p>
          <a:p>
            <a:pPr marL="569913" lvl="2" indent="-225425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Large energy spread (5-15eV) and thus large chromatic aberration.</a:t>
            </a:r>
          </a:p>
          <a:p>
            <a:pPr marL="569913" lvl="2" indent="-225425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Enlarged focused ion beam.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State-of-the-art FIB has focal spot size below 5nm at current of few </a:t>
            </a:r>
            <a:r>
              <a:rPr lang="en-US" dirty="0" err="1" smtClean="0">
                <a:solidFill>
                  <a:srgbClr val="0000FF"/>
                </a:solidFill>
              </a:rPr>
              <a:t>pA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At medium current (60pA, 1mrad), chromatic aberration (=</a:t>
            </a:r>
            <a:r>
              <a:rPr lang="fr-FR" dirty="0" smtClean="0">
                <a:solidFill>
                  <a:srgbClr val="0000FF"/>
                </a:solidFill>
              </a:rPr>
              <a:t>C</a:t>
            </a:r>
            <a:r>
              <a:rPr lang="fr-FR" baseline="-25000" dirty="0" smtClean="0">
                <a:solidFill>
                  <a:srgbClr val="0000FF"/>
                </a:solidFill>
              </a:rPr>
              <a:t>c</a:t>
            </a:r>
            <a:r>
              <a:rPr lang="fr-FR" dirty="0" smtClean="0">
                <a:solidFill>
                  <a:srgbClr val="0000FF"/>
                </a:solidFill>
                <a:sym typeface="Symbol"/>
              </a:rPr>
              <a:t></a:t>
            </a:r>
            <a:r>
              <a:rPr lang="fr-FR" dirty="0" err="1" smtClean="0">
                <a:solidFill>
                  <a:srgbClr val="0000FF"/>
                </a:solidFill>
              </a:rPr>
              <a:t>dE</a:t>
            </a:r>
            <a:r>
              <a:rPr lang="fr-FR" dirty="0" smtClean="0">
                <a:solidFill>
                  <a:srgbClr val="0000FF"/>
                </a:solidFill>
              </a:rPr>
              <a:t>/E</a:t>
            </a:r>
            <a:r>
              <a:rPr lang="en-US" dirty="0" smtClean="0">
                <a:solidFill>
                  <a:srgbClr val="0000FF"/>
                </a:solidFill>
              </a:rPr>
              <a:t>) dominates.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At large current (5nA, 10mrad), spherical aberration (=0.5</a:t>
            </a:r>
            <a:r>
              <a:rPr lang="fr-FR" dirty="0" smtClean="0">
                <a:solidFill>
                  <a:srgbClr val="0000FF"/>
                </a:solidFill>
              </a:rPr>
              <a:t>Cs</a:t>
            </a:r>
            <a:r>
              <a:rPr lang="fr-FR" dirty="0" smtClean="0">
                <a:solidFill>
                  <a:srgbClr val="0000FF"/>
                </a:solidFill>
                <a:sym typeface="Symbol"/>
              </a:rPr>
              <a:t></a:t>
            </a:r>
            <a:r>
              <a:rPr lang="fr-FR" baseline="30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) dominates.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21261"/>
            <a:ext cx="4870193" cy="44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038600"/>
            <a:ext cx="324572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82966" y="76200"/>
            <a:ext cx="328923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 source and optics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709183"/>
            <a:ext cx="3886200" cy="340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60" y="0"/>
            <a:ext cx="892344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0"/>
            <a:ext cx="8991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17903" y="76200"/>
            <a:ext cx="32590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Beam size vs. current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5704582"/>
            <a:ext cx="8991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Source spot size is about 50nm (fixed). 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Small aperture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 small beam current (slow) and narrow beam (high resolution). Need a tradeoff.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Beam tails can extend up to some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m, is one limiting factor when milling deep high aspect ratio (depth/width) trenches/holes (the other factor is re-deposition of sputtered material).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5800" y="4343400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Spot size 20nm at 100pA.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For electron, spot size &lt; 10nm at 1nA.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590800"/>
            <a:ext cx="333290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Scanning ion beam imaging.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5867400"/>
            <a:ext cx="8915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Imaging (secondary electron image, 2-3 SE per ion), milling and deposition simultaneously.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Leads to lattice defects (vacancies, interstitials, dislocations).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Leads to damages, amorphization, re-crystallization.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7903" y="152400"/>
            <a:ext cx="325268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Ion-solid interactions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23863" y="762000"/>
            <a:ext cx="8294687" cy="5105400"/>
            <a:chOff x="423863" y="762000"/>
            <a:chExt cx="8294687" cy="5105400"/>
          </a:xfrm>
        </p:grpSpPr>
        <p:pic>
          <p:nvPicPr>
            <p:cNvPr id="31745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3863" y="762000"/>
              <a:ext cx="8294687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298732" y="185623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?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927" y="1752600"/>
            <a:ext cx="4224873" cy="254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152400"/>
            <a:ext cx="7421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Ion-ion and ion-electron scattering: the equations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683125" y="838200"/>
            <a:ext cx="4079875" cy="3736933"/>
            <a:chOff x="4683125" y="838200"/>
            <a:chExt cx="4079875" cy="3736933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0" y="838200"/>
              <a:ext cx="2352675" cy="73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83125" y="1600200"/>
              <a:ext cx="4079875" cy="679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76800" y="2438400"/>
              <a:ext cx="3205163" cy="85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24400" y="3352800"/>
              <a:ext cx="3605213" cy="634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29199" y="4267200"/>
              <a:ext cx="3505201" cy="307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8600" y="838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Nuclear differential scattering cross-section, used to calculate scattering angle distribution.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72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52400" y="4800600"/>
            <a:ext cx="8763000" cy="1949450"/>
            <a:chOff x="152400" y="4800600"/>
            <a:chExt cx="8763000" cy="1949450"/>
          </a:xfrm>
        </p:grpSpPr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8600" y="5562600"/>
              <a:ext cx="2524125" cy="603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52400" y="6324600"/>
              <a:ext cx="1743075" cy="318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2895600" y="5486400"/>
            <a:ext cx="3264429" cy="1263650"/>
          </p:xfrm>
          <a:graphic>
            <a:graphicData uri="http://schemas.openxmlformats.org/presentationml/2006/ole">
              <p:oleObj spid="_x0000_s30729" name="Equation" r:id="rId11" imgW="2361960" imgH="914400" progId="Equation.3">
                <p:embed/>
              </p:oleObj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152400" y="4800600"/>
              <a:ext cx="800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sym typeface="Symbol"/>
                </a:rPr>
                <a:t>E</a:t>
              </a:r>
              <a:r>
                <a:rPr lang="en-US" baseline="-25000" dirty="0" smtClean="0">
                  <a:solidFill>
                    <a:srgbClr val="0000FF"/>
                  </a:solidFill>
                  <a:sym typeface="Symbol"/>
                </a:rPr>
                <a:t>n</a:t>
              </a:r>
              <a:r>
                <a:rPr lang="en-US" dirty="0" smtClean="0">
                  <a:solidFill>
                    <a:srgbClr val="0000FF"/>
                  </a:solidFill>
                </a:rPr>
                <a:t>: energy loss to solid atom (nucleus), lead to sputtering, dislocation, recoiling…</a:t>
              </a:r>
              <a:endParaRPr lang="en-US" dirty="0" smtClean="0">
                <a:solidFill>
                  <a:srgbClr val="0000FF"/>
                </a:solidFill>
                <a:sym typeface="Symbol"/>
              </a:endParaRPr>
            </a:p>
            <a:p>
              <a:r>
                <a:rPr lang="en-US" dirty="0" smtClean="0">
                  <a:solidFill>
                    <a:srgbClr val="0000FF"/>
                  </a:solidFill>
                  <a:sym typeface="Symbol"/>
                </a:rPr>
                <a:t></a:t>
              </a:r>
              <a:r>
                <a:rPr lang="en-US" dirty="0" err="1" smtClean="0">
                  <a:solidFill>
                    <a:srgbClr val="0000FF"/>
                  </a:solidFill>
                  <a:sym typeface="Symbol"/>
                </a:rPr>
                <a:t>E</a:t>
              </a:r>
              <a:r>
                <a:rPr lang="en-US" baseline="-25000" dirty="0" err="1" smtClean="0">
                  <a:solidFill>
                    <a:srgbClr val="0000FF"/>
                  </a:solidFill>
                  <a:sym typeface="Symbol"/>
                </a:rPr>
                <a:t>e</a:t>
              </a:r>
              <a:r>
                <a:rPr lang="en-US" dirty="0" smtClean="0">
                  <a:solidFill>
                    <a:srgbClr val="0000FF"/>
                  </a:solidFill>
                </a:rPr>
                <a:t>: energy loss </a:t>
              </a:r>
              <a:r>
                <a:rPr lang="en-US" dirty="0" smtClean="0">
                  <a:solidFill>
                    <a:srgbClr val="0000FF"/>
                  </a:solidFill>
                  <a:sym typeface="Symbol"/>
                </a:rPr>
                <a:t>to electrons, leads to secondary electron emission, ionization…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48400" y="5486400"/>
              <a:ext cx="266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/>
              <a:r>
                <a:rPr lang="en-US" dirty="0" smtClean="0">
                  <a:solidFill>
                    <a:srgbClr val="0000FF"/>
                  </a:solidFill>
                </a:rPr>
                <a:t>L: mean free path between two collisions.</a:t>
              </a:r>
            </a:p>
            <a:p>
              <a:pPr marL="233363" indent="-233363"/>
              <a:r>
                <a:rPr lang="en-US" dirty="0" smtClean="0">
                  <a:solidFill>
                    <a:srgbClr val="0000FF"/>
                  </a:solidFill>
                </a:rPr>
                <a:t>N: atomic density of solid material.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76200"/>
            <a:ext cx="3429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800" y="76200"/>
            <a:ext cx="3244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Ion-solid interactions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0" y="685800"/>
            <a:ext cx="662899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Three regimes of ion-solid interactions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Regime I (knock-on regime)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&lt;&lt;M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or E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is low, minimum sputtering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Regime II (linear cascade regime), where FIB operates.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E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is moderate, governed by nuclear effects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Regime III (spike-on regime)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&gt;M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and/or E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is high, majority of atoms move in collision cascade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71850"/>
            <a:ext cx="321779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14800" y="4953000"/>
            <a:ext cx="36576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Ion range varies with ion energy and substrate material, </a:t>
            </a:r>
            <a:r>
              <a:rPr lang="en-US" dirty="0" smtClean="0">
                <a:solidFill>
                  <a:srgbClr val="C00000"/>
                </a:solidFill>
              </a:rPr>
              <a:t>order 1nm/</a:t>
            </a:r>
            <a:r>
              <a:rPr lang="en-US" dirty="0" err="1" smtClean="0">
                <a:solidFill>
                  <a:srgbClr val="C00000"/>
                </a:solidFill>
              </a:rPr>
              <a:t>keV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(for electron, a few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m at 30keV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962400"/>
            <a:ext cx="5556250" cy="7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" y="3048000"/>
            <a:ext cx="416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Ion range (penetration/attenuation depth)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127055"/>
            <a:ext cx="3429000" cy="506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257800" y="1014412"/>
            <a:ext cx="273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30 keV Ga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r>
              <a:rPr lang="pl-PL" dirty="0" smtClean="0">
                <a:solidFill>
                  <a:srgbClr val="C00000"/>
                </a:solidFill>
              </a:rPr>
              <a:t> on W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pl-PL" dirty="0" smtClean="0">
                <a:solidFill>
                  <a:srgbClr val="C00000"/>
                </a:solidFill>
              </a:rPr>
              <a:t>Si sample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65810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T. </a:t>
            </a:r>
            <a:r>
              <a:rPr lang="en-US" sz="1200" dirty="0" err="1" smtClean="0"/>
              <a:t>Ishitani</a:t>
            </a:r>
            <a:r>
              <a:rPr lang="en-US" sz="1200" dirty="0" smtClean="0"/>
              <a:t>, et al., J. Vac. Sci. Technol. B16, 1907 (1998)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152400"/>
            <a:ext cx="521880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Trajectories for </a:t>
            </a:r>
            <a:r>
              <a:rPr lang="en-US" sz="2800" dirty="0" err="1" smtClean="0">
                <a:solidFill>
                  <a:srgbClr val="0033CC"/>
                </a:solidFill>
              </a:rPr>
              <a:t>Ga</a:t>
            </a:r>
            <a:r>
              <a:rPr lang="en-US" sz="2800" baseline="30000" dirty="0" smtClean="0">
                <a:solidFill>
                  <a:srgbClr val="0033CC"/>
                </a:solidFill>
              </a:rPr>
              <a:t>+</a:t>
            </a:r>
            <a:r>
              <a:rPr lang="en-US" sz="2800" dirty="0" smtClean="0">
                <a:solidFill>
                  <a:srgbClr val="0033CC"/>
                </a:solidFill>
              </a:rPr>
              <a:t> bombardment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3148012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Grazing angle, less damage, fast milling rate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00212"/>
            <a:ext cx="3046329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371600" y="1014412"/>
            <a:ext cx="2437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30 keV Ga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r>
              <a:rPr lang="pl-PL" dirty="0" smtClean="0">
                <a:solidFill>
                  <a:srgbClr val="C00000"/>
                </a:solidFill>
              </a:rPr>
              <a:t> on </a:t>
            </a:r>
            <a:r>
              <a:rPr lang="en-US" dirty="0" smtClean="0">
                <a:solidFill>
                  <a:srgbClr val="C00000"/>
                </a:solidFill>
              </a:rPr>
              <a:t>Si sample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0" y="3048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Penetrate deeper inside Si than W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Mainly developed in 1970’s and 80’s (</a:t>
            </a:r>
            <a:r>
              <a:rPr lang="en-US" dirty="0" err="1" smtClean="0">
                <a:solidFill>
                  <a:srgbClr val="0000FF"/>
                </a:solidFill>
              </a:rPr>
              <a:t>Escovitz</a:t>
            </a:r>
            <a:r>
              <a:rPr lang="en-US" dirty="0" smtClean="0">
                <a:solidFill>
                  <a:srgbClr val="0000FF"/>
                </a:solidFill>
              </a:rPr>
              <a:t>, Levi-</a:t>
            </a:r>
            <a:r>
              <a:rPr lang="en-US" dirty="0" err="1" smtClean="0">
                <a:solidFill>
                  <a:srgbClr val="0000FF"/>
                </a:solidFill>
              </a:rPr>
              <a:t>Setti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Orloff</a:t>
            </a:r>
            <a:r>
              <a:rPr lang="en-US" dirty="0" smtClean="0">
                <a:solidFill>
                  <a:srgbClr val="0000FF"/>
                </a:solidFill>
              </a:rPr>
              <a:t>, Swanson…)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Ion column structure similar to that of SEM.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Source: Liquid Metal Ion Source (LMIS). </a:t>
            </a:r>
            <a:r>
              <a:rPr lang="en-US" dirty="0" err="1" smtClean="0">
                <a:solidFill>
                  <a:srgbClr val="0000FF"/>
                </a:solidFill>
              </a:rPr>
              <a:t>Ga</a:t>
            </a:r>
            <a:r>
              <a:rPr lang="en-US" dirty="0" smtClean="0">
                <a:solidFill>
                  <a:srgbClr val="0000FF"/>
                </a:solidFill>
              </a:rPr>
              <a:t>, Au, Be, Si, Pd, B, P, As, Ni, </a:t>
            </a:r>
            <a:r>
              <a:rPr lang="en-US" dirty="0" err="1" smtClean="0">
                <a:solidFill>
                  <a:srgbClr val="0000FF"/>
                </a:solidFill>
              </a:rPr>
              <a:t>Sb</a:t>
            </a:r>
            <a:r>
              <a:rPr lang="en-US" dirty="0" smtClean="0">
                <a:solidFill>
                  <a:srgbClr val="0000FF"/>
                </a:solidFill>
              </a:rPr>
              <a:t>, alloy …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Principle: a strong electromagnetic field causes the emission of positively charged ions.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3497" y="152400"/>
            <a:ext cx="4243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Focused ion beam overview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04800" y="2831068"/>
            <a:ext cx="8686800" cy="3341132"/>
            <a:chOff x="304800" y="2831068"/>
            <a:chExt cx="8686800" cy="3341132"/>
          </a:xfrm>
        </p:grpSpPr>
        <p:pic>
          <p:nvPicPr>
            <p:cNvPr id="7" name="Picture 2" descr="http://epswww.unm.edu/iom/sims/movi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3581400"/>
              <a:ext cx="3200400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04800" y="3432989"/>
              <a:ext cx="5410200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00FF"/>
                  </a:solidFill>
                </a:rPr>
                <a:t>Secondary Ion Mass Spectrometry (SIMS) is a analytical tool with high spatial resolution and high sensitivity. </a:t>
              </a:r>
            </a:p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00FF"/>
                  </a:solidFill>
                </a:rPr>
                <a:t>It uses a highly focused ion beam (generally oxygen or cesium ions for inorganic samples) which “sputters” material from a selected area on sample surface. </a:t>
              </a:r>
            </a:p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00FF"/>
                  </a:solidFill>
                </a:rPr>
                <a:t>The ejected “secondary ions” pass through a mass spectrometer, which separates the ions according to their mass/charge ratio, in effect providing chemical analysis of a very small sampling volume.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57851" y="2831068"/>
              <a:ext cx="41239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FIB is based on similar technology as SIMS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77200" y="3316069"/>
              <a:ext cx="91440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Primary ion beam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3276600"/>
              <a:ext cx="99060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Secondary ions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4582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Ion Implantation - </a:t>
            </a:r>
            <a:r>
              <a:rPr lang="en-US" dirty="0" err="1" smtClean="0">
                <a:solidFill>
                  <a:srgbClr val="0000FF"/>
                </a:solidFill>
              </a:rPr>
              <a:t>Ga</a:t>
            </a:r>
            <a:r>
              <a:rPr lang="en-US" dirty="0" smtClean="0">
                <a:solidFill>
                  <a:srgbClr val="0000FF"/>
                </a:solidFill>
              </a:rPr>
              <a:t> atoms remain in the sample target and may reach critical composition for second phase formation.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Amorphization of surface – loss of </a:t>
            </a:r>
            <a:r>
              <a:rPr lang="en-US" dirty="0" err="1" smtClean="0">
                <a:solidFill>
                  <a:srgbClr val="0000FF"/>
                </a:solidFill>
              </a:rPr>
              <a:t>crystallinity</a:t>
            </a:r>
            <a:endParaRPr lang="en-US" dirty="0" smtClean="0">
              <a:solidFill>
                <a:srgbClr val="0000FF"/>
              </a:solidFill>
            </a:endParaRP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Lattice defects</a:t>
            </a:r>
          </a:p>
          <a:p>
            <a:pPr marL="628650" lvl="1" indent="-1714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Vacancies – displaced or “missing” atoms from their equilibrium lattice positions</a:t>
            </a:r>
          </a:p>
          <a:p>
            <a:pPr marL="628650" lvl="1" indent="-1714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Interstitials – atoms which are positioned in between equilibrium lattice positions</a:t>
            </a:r>
          </a:p>
          <a:p>
            <a:pPr marL="628650" lvl="1" indent="-1714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Dislocations – a missing “half-plane” of atoms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Local heating due to large displacement of atoms that may occur within the collision cascade (10’s of nanometers from surface)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Concentration of primary radiation defects (knock-outs from lattice sites) can be evaluated by </a:t>
            </a:r>
            <a:r>
              <a:rPr lang="en-US" dirty="0" err="1" smtClean="0">
                <a:solidFill>
                  <a:srgbClr val="0000FF"/>
                </a:solidFill>
              </a:rPr>
              <a:t>Kinchin</a:t>
            </a:r>
            <a:r>
              <a:rPr lang="en-US" dirty="0" smtClean="0">
                <a:solidFill>
                  <a:srgbClr val="0000FF"/>
                </a:solidFill>
              </a:rPr>
              <a:t>-Pease formula: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err="1" smtClean="0">
                <a:solidFill>
                  <a:srgbClr val="0000FF"/>
                </a:solidFill>
              </a:rPr>
              <a:t>kE</a:t>
            </a:r>
            <a:r>
              <a:rPr lang="en-US" dirty="0" smtClean="0">
                <a:solidFill>
                  <a:srgbClr val="0000FF"/>
                </a:solidFill>
              </a:rPr>
              <a:t>/2E</a:t>
            </a:r>
            <a:r>
              <a:rPr lang="en-US" baseline="-25000" dirty="0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, where k ≈ 0.8 is a coefficient, E is ion energy, E</a:t>
            </a:r>
            <a:r>
              <a:rPr lang="en-US" baseline="-25000" dirty="0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is displacement energy. Average 1000 defects per ion.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Ga</a:t>
            </a:r>
            <a:r>
              <a:rPr lang="en-US" dirty="0" smtClean="0">
                <a:solidFill>
                  <a:srgbClr val="0000FF"/>
                </a:solidFill>
              </a:rPr>
              <a:t> in most semiconductors is acceptor, affecting electronic, optical, magnetic and thermal properties. Concentration of </a:t>
            </a:r>
            <a:r>
              <a:rPr lang="en-US" dirty="0" err="1" smtClean="0">
                <a:solidFill>
                  <a:srgbClr val="0000FF"/>
                </a:solidFill>
              </a:rPr>
              <a:t>Ga</a:t>
            </a:r>
            <a:r>
              <a:rPr lang="en-US" dirty="0" smtClean="0">
                <a:solidFill>
                  <a:srgbClr val="0000FF"/>
                </a:solidFill>
              </a:rPr>
              <a:t> in the irradiated zone can be given by: </a:t>
            </a:r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baseline="-25000" dirty="0" err="1" smtClean="0">
                <a:solidFill>
                  <a:srgbClr val="0000FF"/>
                </a:solidFill>
              </a:rPr>
              <a:t>Ga</a:t>
            </a:r>
            <a:r>
              <a:rPr lang="en-US" dirty="0" smtClean="0">
                <a:solidFill>
                  <a:srgbClr val="0000FF"/>
                </a:solidFill>
              </a:rPr>
              <a:t> = 1/(1+</a:t>
            </a:r>
            <a:r>
              <a:rPr lang="el-GR" dirty="0" smtClean="0">
                <a:solidFill>
                  <a:srgbClr val="0000FF"/>
                </a:solidFill>
              </a:rPr>
              <a:t>γ),</a:t>
            </a:r>
            <a:r>
              <a:rPr lang="en-US" dirty="0" smtClean="0">
                <a:solidFill>
                  <a:srgbClr val="0000FF"/>
                </a:solidFill>
              </a:rPr>
              <a:t> where γ is sputter yield.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52400"/>
            <a:ext cx="4596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Damage by </a:t>
            </a:r>
            <a:r>
              <a:rPr lang="en-US" sz="2800" dirty="0" err="1" smtClean="0">
                <a:solidFill>
                  <a:srgbClr val="0033CC"/>
                </a:solidFill>
              </a:rPr>
              <a:t>Ga</a:t>
            </a:r>
            <a:r>
              <a:rPr lang="en-US" sz="2800" baseline="30000" dirty="0" smtClean="0">
                <a:solidFill>
                  <a:srgbClr val="0033CC"/>
                </a:solidFill>
              </a:rPr>
              <a:t>+</a:t>
            </a:r>
            <a:r>
              <a:rPr lang="en-US" sz="2800" dirty="0" smtClean="0">
                <a:solidFill>
                  <a:srgbClr val="0033CC"/>
                </a:solidFill>
              </a:rPr>
              <a:t> bombardment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56388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SIMS data, concentration is relative fraction of </a:t>
            </a:r>
            <a:r>
              <a:rPr lang="en-US" dirty="0" err="1" smtClean="0">
                <a:solidFill>
                  <a:srgbClr val="0000FF"/>
                </a:solidFill>
              </a:rPr>
              <a:t>Ga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"/>
            <a:ext cx="80567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25keV </a:t>
            </a:r>
            <a:r>
              <a:rPr lang="en-US" sz="2800" dirty="0" err="1" smtClean="0">
                <a:solidFill>
                  <a:srgbClr val="0000FF"/>
                </a:solidFill>
              </a:rPr>
              <a:t>Ga</a:t>
            </a:r>
            <a:r>
              <a:rPr lang="en-US" sz="2800" baseline="30000" dirty="0" smtClean="0">
                <a:solidFill>
                  <a:srgbClr val="0000FF"/>
                </a:solidFill>
              </a:rPr>
              <a:t>+</a:t>
            </a:r>
            <a:r>
              <a:rPr lang="en-US" sz="2800" dirty="0" smtClean="0">
                <a:solidFill>
                  <a:srgbClr val="0000FF"/>
                </a:solidFill>
              </a:rPr>
              <a:t> depth distribution for silicon (implantation)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800" y="6477000"/>
            <a:ext cx="3343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H. </a:t>
            </a:r>
            <a:r>
              <a:rPr lang="en-US" sz="1200" dirty="0" err="1" smtClean="0"/>
              <a:t>Gnaser</a:t>
            </a:r>
            <a:r>
              <a:rPr lang="en-US" sz="1200" dirty="0" smtClean="0"/>
              <a:t> et al., J. Vac. Sci. Technol. B13, 19 (1995)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981200" y="981879"/>
            <a:ext cx="4800600" cy="4656921"/>
            <a:chOff x="1981200" y="981879"/>
            <a:chExt cx="4800600" cy="4656921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81200" y="981879"/>
              <a:ext cx="4800600" cy="4656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787285" y="1289304"/>
              <a:ext cx="851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/>
                <a:t>Ga</a:t>
              </a:r>
              <a:r>
                <a:rPr lang="en-US" sz="1600" b="1" baseline="30000" dirty="0" smtClean="0"/>
                <a:t>+</a:t>
              </a:r>
              <a:r>
                <a:rPr lang="en-US" sz="1600" b="1" dirty="0" smtClean="0"/>
                <a:t> flux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5334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62200" y="152400"/>
            <a:ext cx="4596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Damage by </a:t>
            </a:r>
            <a:r>
              <a:rPr lang="en-US" sz="2800" dirty="0" err="1" smtClean="0">
                <a:solidFill>
                  <a:srgbClr val="0033CC"/>
                </a:solidFill>
              </a:rPr>
              <a:t>Ga</a:t>
            </a:r>
            <a:r>
              <a:rPr lang="en-US" sz="2800" baseline="30000" dirty="0" smtClean="0">
                <a:solidFill>
                  <a:srgbClr val="0033CC"/>
                </a:solidFill>
              </a:rPr>
              <a:t>+</a:t>
            </a:r>
            <a:r>
              <a:rPr lang="en-US" sz="2800" dirty="0" smtClean="0">
                <a:solidFill>
                  <a:srgbClr val="0033CC"/>
                </a:solidFill>
              </a:rPr>
              <a:t> bombardment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62200" y="3200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InP</a:t>
            </a:r>
            <a:r>
              <a:rPr lang="en-US" dirty="0" smtClean="0">
                <a:solidFill>
                  <a:schemeClr val="bg1"/>
                </a:solidFill>
              </a:rPr>
              <a:t>, 40 nm damage layer thickness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4038600"/>
            <a:ext cx="259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Amorphization depth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       10 </a:t>
            </a:r>
            <a:r>
              <a:rPr lang="en-US" dirty="0" err="1" smtClean="0">
                <a:solidFill>
                  <a:srgbClr val="0000FF"/>
                </a:solidFill>
              </a:rPr>
              <a:t>keV</a:t>
            </a:r>
            <a:r>
              <a:rPr lang="en-US" dirty="0" smtClean="0">
                <a:solidFill>
                  <a:srgbClr val="0000FF"/>
                </a:solidFill>
              </a:rPr>
              <a:t>     30 </a:t>
            </a:r>
            <a:r>
              <a:rPr lang="en-US" dirty="0" err="1" smtClean="0">
                <a:solidFill>
                  <a:srgbClr val="0000FF"/>
                </a:solidFill>
              </a:rPr>
              <a:t>keV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it-IT" dirty="0" smtClean="0">
                <a:solidFill>
                  <a:srgbClr val="0000FF"/>
                </a:solidFill>
              </a:rPr>
              <a:t>Si         6 nm        28 nm</a:t>
            </a:r>
          </a:p>
          <a:p>
            <a:r>
              <a:rPr lang="nl-NL" dirty="0" smtClean="0">
                <a:solidFill>
                  <a:srgbClr val="0000FF"/>
                </a:solidFill>
              </a:rPr>
              <a:t>GaAs   4 nm        24 nm</a:t>
            </a:r>
          </a:p>
          <a:p>
            <a:r>
              <a:rPr lang="nn-NO" dirty="0" smtClean="0">
                <a:solidFill>
                  <a:srgbClr val="0000FF"/>
                </a:solidFill>
              </a:rPr>
              <a:t>InP       15 nm     40 nm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6504801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J. F. Walker and R. F. Broom, Inst. Phys. Conf. Ser. 157, 473 (1996)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8847137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7156" y="4648200"/>
            <a:ext cx="7844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30keV                                 5keV                                    2keV</a:t>
            </a:r>
          </a:p>
          <a:p>
            <a:r>
              <a:rPr lang="en-US" sz="2400" dirty="0" smtClean="0">
                <a:solidFill>
                  <a:srgbClr val="0000FF"/>
                </a:solidFill>
                <a:sym typeface="Symbol"/>
              </a:rPr>
              <a:t>21nm                              2nm                                    0.5-1.5nm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"/>
            <a:ext cx="680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Use low </a:t>
            </a:r>
            <a:r>
              <a:rPr lang="en-US" sz="2800" dirty="0" err="1" smtClean="0">
                <a:solidFill>
                  <a:srgbClr val="0000FF"/>
                </a:solidFill>
              </a:rPr>
              <a:t>keV</a:t>
            </a:r>
            <a:r>
              <a:rPr lang="en-US" sz="2800" dirty="0" smtClean="0">
                <a:solidFill>
                  <a:srgbClr val="0000FF"/>
                </a:solidFill>
              </a:rPr>
              <a:t> FIB milling to reduce ion damage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990600"/>
            <a:ext cx="6544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Reduced amorphous layer with reduced FIB energy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0400" y="4004846"/>
            <a:ext cx="1816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What material? </a:t>
            </a:r>
            <a:r>
              <a:rPr lang="en-US" sz="1400" dirty="0" err="1" smtClean="0"/>
              <a:t>GaAs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590800"/>
            <a:ext cx="333290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Scanning ion beam imaging.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48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FIB imaging is destructive, yet may be used to remove (insulating) oxide layer.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Topographic contrast.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Secondary electron and secondary ion images.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Ion channeling contrast for grain size measurements.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Material contrast - local compositional differences.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Voltage contrast - electrical state differences - passive and active voltage contrast.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1654" y="10180"/>
            <a:ext cx="27895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 beam imaging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57600"/>
            <a:ext cx="461049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0" y="1453277"/>
            <a:ext cx="365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Secondary electron mode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Detector biased positive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Emitted from top 5-10 nm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Typically 30kV 40pA for optimal resolution and signal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Only charging up a few volts to go dark (electrons cannot escape)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Grounded metals very bright, oxides dark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4038600"/>
            <a:ext cx="335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Secondary ion mode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Detector biased negative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Emitted from top 0.5-1nm </a:t>
            </a:r>
            <a:r>
              <a:rPr lang="en-US" dirty="0" smtClean="0">
                <a:solidFill>
                  <a:srgbClr val="C00000"/>
                </a:solidFill>
              </a:rPr>
              <a:t>(very surface sensitive)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No voltage-contrast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Oxides brighter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Lower yield, so images noisier.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0" y="1062335"/>
            <a:ext cx="4004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Scanning ion microscope (SIM)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47800" y="148931"/>
            <a:ext cx="6400800" cy="6482001"/>
            <a:chOff x="1447800" y="148931"/>
            <a:chExt cx="6400800" cy="6482001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148931"/>
              <a:ext cx="6400800" cy="3508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95425" y="3657600"/>
              <a:ext cx="6353175" cy="297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29325" y="3048000"/>
              <a:ext cx="1819275" cy="276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8382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Problem with FIB imaging resolution:</a:t>
            </a:r>
            <a:r>
              <a:rPr lang="en-US" dirty="0" smtClean="0">
                <a:solidFill>
                  <a:srgbClr val="0000FF"/>
                </a:solidFill>
              </a:rPr>
              <a:t> if an object is small enough, it will be sputtered away before sufficient signal (secondary electrons) can be collected to resolve it.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0" y="6477000"/>
            <a:ext cx="1690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Orloff</a:t>
            </a:r>
            <a:r>
              <a:rPr lang="en-US" sz="1200" dirty="0" smtClean="0"/>
              <a:t> et al., JVST (1996)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825593" y="152400"/>
            <a:ext cx="579440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Imaging resolution vs. sputtering yield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r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95800"/>
            <a:ext cx="3149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3149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1828800"/>
            <a:ext cx="159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Before imaging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202668"/>
            <a:ext cx="198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After 1min imaging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114800" y="1976980"/>
            <a:ext cx="4648200" cy="4119020"/>
            <a:chOff x="4114800" y="1976980"/>
            <a:chExt cx="4648200" cy="411902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14800" y="1976980"/>
              <a:ext cx="4648200" cy="4119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5105400" y="5715000"/>
              <a:ext cx="3048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Sputtering rate (</a:t>
              </a:r>
              <a:r>
                <a:rPr lang="en-US" dirty="0" smtClean="0">
                  <a:sym typeface="Symbol"/>
                </a:rPr>
                <a:t>m</a:t>
              </a:r>
              <a:r>
                <a:rPr lang="en-US" baseline="30000" dirty="0" smtClean="0">
                  <a:sym typeface="Symbol"/>
                </a:rPr>
                <a:t>3</a:t>
              </a:r>
              <a:r>
                <a:rPr lang="en-US" dirty="0" smtClean="0">
                  <a:sym typeface="Symbol"/>
                </a:rPr>
                <a:t>/</a:t>
              </a:r>
              <a:r>
                <a:rPr lang="en-US" dirty="0" err="1" smtClean="0">
                  <a:sym typeface="Symbol"/>
                </a:rPr>
                <a:t>nC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130033" y="3739633"/>
              <a:ext cx="23622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Image resolution (nm)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1654" y="152400"/>
            <a:ext cx="282878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Materials contrast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85800" y="838200"/>
            <a:ext cx="7772405" cy="2703731"/>
            <a:chOff x="304800" y="1295400"/>
            <a:chExt cx="8610600" cy="3535710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1295400"/>
              <a:ext cx="4271082" cy="274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0852" y="1295400"/>
              <a:ext cx="4274548" cy="2737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838200" y="4114800"/>
              <a:ext cx="3575190" cy="48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SEM (secondary electron image)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33377" y="3985893"/>
              <a:ext cx="3375512" cy="845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Scanning ion microscopy (SIM)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Secondary electron image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429000"/>
            <a:ext cx="4203700" cy="318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644418" y="6550223"/>
            <a:ext cx="549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“Origin of material contrast in scanning ion microscope”, J Electron Microscopy, 2002.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3657600"/>
            <a:ext cx="4114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SIM image has higher material contrast than SEM image, and with fine structure (peaks and valleys in the curve).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Unlike SEM, the signal brightness is lower for heavier materials (larger Z).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For SEM, heavier materials have higher SE yield since there are more electrons for high Z materials.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843482" y="4424882"/>
            <a:ext cx="2424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Relative secondary electron (not ion) intensity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0"/>
            <a:ext cx="3649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Passive voltage contrast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563620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6096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Open contact in chain shown by charging.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5934670"/>
            <a:ext cx="3384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Bridging open contact with metal deposition indicates remaining contacts are good.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" y="3075515"/>
            <a:ext cx="3362325" cy="286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104358"/>
            <a:ext cx="3276600" cy="283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667000" y="990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SE cannot escape, dark region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95400" y="1752600"/>
            <a:ext cx="685800" cy="4587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1" y="1371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Positively charged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152400"/>
            <a:ext cx="50632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 of electrons and ions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1781175"/>
            <a:ext cx="844708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4051" y="152400"/>
            <a:ext cx="36791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 channeling contrast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704975"/>
            <a:ext cx="836136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62000"/>
            <a:ext cx="7315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Ions penetrate deeper in crystalline material for certain grain orientations.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Those channeled ions have lower sputtering yield (slower milling rate).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Secondary electron (SE) yields are also lower for areas that channel better.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Polycrystalline materials have grains with different orientations.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Grain size can be determined by images at  different incidence angles.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4051" y="152400"/>
            <a:ext cx="36791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 channeling contrast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14600"/>
            <a:ext cx="4936625" cy="41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62600" y="3581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Typical SE intensity with respect to tilt angle for Fe single crystal sample under 30keV </a:t>
            </a:r>
            <a:r>
              <a:rPr lang="en-US" dirty="0" err="1" smtClean="0">
                <a:solidFill>
                  <a:srgbClr val="7030A0"/>
                </a:solidFill>
              </a:rPr>
              <a:t>Ga</a:t>
            </a:r>
            <a:r>
              <a:rPr lang="en-US" dirty="0" smtClean="0">
                <a:solidFill>
                  <a:srgbClr val="7030A0"/>
                </a:solidFill>
              </a:rPr>
              <a:t>-FIB bombardment.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914400"/>
            <a:ext cx="4500562" cy="23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74051" y="152400"/>
            <a:ext cx="36791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 channeling contrast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1219200"/>
            <a:ext cx="3736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Left: not aligned with crystal direction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Right: channeled (aligned)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581400"/>
            <a:ext cx="5257800" cy="292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19200" y="6096000"/>
            <a:ext cx="36791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 channeling contrast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04511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49982" y="152400"/>
            <a:ext cx="622721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Channeling contrast for grain size analysis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7" y="152400"/>
            <a:ext cx="8075613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6825" y="6412468"/>
            <a:ext cx="6007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Energy E=</a:t>
            </a:r>
            <a:r>
              <a:rPr lang="en-US" dirty="0" smtClean="0">
                <a:solidFill>
                  <a:srgbClr val="C00000"/>
                </a:solidFill>
                <a:latin typeface="MS Reference Sans Serif"/>
                <a:sym typeface="MS Reference Specialty"/>
              </a:rPr>
              <a:t>½</a:t>
            </a:r>
            <a:r>
              <a:rPr lang="en-US" sz="2000" dirty="0" smtClean="0">
                <a:solidFill>
                  <a:srgbClr val="C00000"/>
                </a:solidFill>
              </a:rPr>
              <a:t>mv</a:t>
            </a:r>
            <a:r>
              <a:rPr lang="en-US" sz="2000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   momentum=</a:t>
            </a:r>
            <a:r>
              <a:rPr lang="en-US" sz="2000" dirty="0" err="1" smtClean="0">
                <a:solidFill>
                  <a:srgbClr val="C00000"/>
                </a:solidFill>
              </a:rPr>
              <a:t>mv</a:t>
            </a:r>
            <a:r>
              <a:rPr lang="en-US" dirty="0" smtClean="0">
                <a:solidFill>
                  <a:srgbClr val="C00000"/>
                </a:solidFill>
              </a:rPr>
              <a:t>=(2mE)</a:t>
            </a:r>
            <a:r>
              <a:rPr lang="en-US" baseline="30000" dirty="0" smtClean="0">
                <a:solidFill>
                  <a:srgbClr val="C00000"/>
                </a:solidFill>
              </a:rPr>
              <a:t>1/2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m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1/2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for same 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52400"/>
            <a:ext cx="506324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 of electrons and ions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990600" y="1524000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tabLst>
                <a:tab pos="3052763" algn="l"/>
              </a:tabLst>
              <a:defRPr/>
            </a:pPr>
            <a:r>
              <a:rPr lang="fr-FR" sz="2000" dirty="0" smtClean="0">
                <a:solidFill>
                  <a:srgbClr val="CC3300"/>
                </a:solidFill>
              </a:rPr>
              <a:t>Gun with LMIS ion source</a:t>
            </a:r>
            <a:endParaRPr lang="fr-FR" sz="2000" dirty="0">
              <a:solidFill>
                <a:srgbClr val="CC3300"/>
              </a:solidFill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219200" y="3657600"/>
            <a:ext cx="1199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tabLst>
                <a:tab pos="3052763" algn="l"/>
              </a:tabLst>
              <a:defRPr/>
            </a:pPr>
            <a:r>
              <a:rPr lang="fr-FR" sz="2000" dirty="0" smtClean="0">
                <a:solidFill>
                  <a:srgbClr val="C00000"/>
                </a:solidFill>
              </a:rPr>
              <a:t>Ion optics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295400" y="5695890"/>
            <a:ext cx="1136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tabLst>
                <a:tab pos="3052763" algn="l"/>
              </a:tabLst>
              <a:defRPr/>
            </a:pPr>
            <a:r>
              <a:rPr lang="fr-FR" sz="2000" dirty="0" smtClean="0">
                <a:solidFill>
                  <a:srgbClr val="C00000"/>
                </a:solidFill>
              </a:rPr>
              <a:t>Chamber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206" name="Picture 7" descr="fib_d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517650"/>
            <a:ext cx="3151188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 Box 8"/>
          <p:cNvSpPr txBox="1">
            <a:spLocks noChangeAspect="1" noChangeArrowheads="1"/>
          </p:cNvSpPr>
          <p:nvPr/>
        </p:nvSpPr>
        <p:spPr bwMode="auto">
          <a:xfrm>
            <a:off x="5536592" y="1557338"/>
            <a:ext cx="11623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dirty="0">
                <a:solidFill>
                  <a:srgbClr val="0000FF"/>
                </a:solidFill>
              </a:rPr>
              <a:t>Ion source</a:t>
            </a:r>
          </a:p>
        </p:txBody>
      </p:sp>
      <p:sp>
        <p:nvSpPr>
          <p:cNvPr id="8208" name="Text Box 9"/>
          <p:cNvSpPr txBox="1">
            <a:spLocks noChangeAspect="1" noChangeArrowheads="1"/>
          </p:cNvSpPr>
          <p:nvPr/>
        </p:nvSpPr>
        <p:spPr bwMode="auto">
          <a:xfrm>
            <a:off x="5536592" y="1873250"/>
            <a:ext cx="2167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rgbClr val="0000FF"/>
                </a:solidFill>
              </a:rPr>
              <a:t>Extraction electrodes</a:t>
            </a:r>
          </a:p>
        </p:txBody>
      </p:sp>
      <p:sp>
        <p:nvSpPr>
          <p:cNvPr id="8209" name="Text Box 10"/>
          <p:cNvSpPr txBox="1">
            <a:spLocks noChangeAspect="1" noChangeArrowheads="1"/>
          </p:cNvSpPr>
          <p:nvPr/>
        </p:nvSpPr>
        <p:spPr bwMode="auto">
          <a:xfrm>
            <a:off x="5536592" y="2232025"/>
            <a:ext cx="1635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rgbClr val="0000FF"/>
                </a:solidFill>
              </a:rPr>
              <a:t>Condensor lens</a:t>
            </a:r>
          </a:p>
        </p:txBody>
      </p:sp>
      <p:sp>
        <p:nvSpPr>
          <p:cNvPr id="8210" name="Text Box 11"/>
          <p:cNvSpPr txBox="1">
            <a:spLocks noChangeAspect="1" noChangeArrowheads="1"/>
          </p:cNvSpPr>
          <p:nvPr/>
        </p:nvSpPr>
        <p:spPr bwMode="auto">
          <a:xfrm>
            <a:off x="5536592" y="2563813"/>
            <a:ext cx="2997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dirty="0">
                <a:solidFill>
                  <a:srgbClr val="0000FF"/>
                </a:solidFill>
              </a:rPr>
              <a:t>Ion current selection aperture</a:t>
            </a:r>
          </a:p>
        </p:txBody>
      </p:sp>
      <p:sp>
        <p:nvSpPr>
          <p:cNvPr id="8211" name="Text Box 12"/>
          <p:cNvSpPr txBox="1">
            <a:spLocks noChangeAspect="1" noChangeArrowheads="1"/>
          </p:cNvSpPr>
          <p:nvPr/>
        </p:nvSpPr>
        <p:spPr bwMode="auto">
          <a:xfrm>
            <a:off x="5536592" y="2970213"/>
            <a:ext cx="11792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rgbClr val="0000FF"/>
                </a:solidFill>
              </a:rPr>
              <a:t>Wien filter</a:t>
            </a:r>
          </a:p>
        </p:txBody>
      </p:sp>
      <p:sp>
        <p:nvSpPr>
          <p:cNvPr id="8212" name="Text Box 13"/>
          <p:cNvSpPr txBox="1">
            <a:spLocks noChangeAspect="1" noChangeArrowheads="1"/>
          </p:cNvSpPr>
          <p:nvPr/>
        </p:nvSpPr>
        <p:spPr bwMode="auto">
          <a:xfrm>
            <a:off x="5536592" y="3362325"/>
            <a:ext cx="2441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dirty="0">
                <a:solidFill>
                  <a:srgbClr val="0000FF"/>
                </a:solidFill>
              </a:rPr>
              <a:t>Mass selection aperture</a:t>
            </a:r>
          </a:p>
        </p:txBody>
      </p:sp>
      <p:sp>
        <p:nvSpPr>
          <p:cNvPr id="8213" name="Text Box 14"/>
          <p:cNvSpPr txBox="1">
            <a:spLocks noChangeAspect="1" noChangeArrowheads="1"/>
          </p:cNvSpPr>
          <p:nvPr/>
        </p:nvSpPr>
        <p:spPr bwMode="auto">
          <a:xfrm>
            <a:off x="5536592" y="3695700"/>
            <a:ext cx="1598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dirty="0" err="1">
                <a:solidFill>
                  <a:srgbClr val="0000FF"/>
                </a:solidFill>
              </a:rPr>
              <a:t>Blanking</a:t>
            </a:r>
            <a:r>
              <a:rPr lang="fr-FR" dirty="0">
                <a:solidFill>
                  <a:srgbClr val="0000FF"/>
                </a:solidFill>
              </a:rPr>
              <a:t> plates</a:t>
            </a:r>
          </a:p>
        </p:txBody>
      </p:sp>
      <p:sp>
        <p:nvSpPr>
          <p:cNvPr id="8214" name="Text Box 15"/>
          <p:cNvSpPr txBox="1">
            <a:spLocks noChangeAspect="1" noChangeArrowheads="1"/>
          </p:cNvSpPr>
          <p:nvPr/>
        </p:nvSpPr>
        <p:spPr bwMode="auto">
          <a:xfrm>
            <a:off x="5536592" y="3930650"/>
            <a:ext cx="1307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rgbClr val="0000FF"/>
                </a:solidFill>
              </a:rPr>
              <a:t>Faraday cup</a:t>
            </a:r>
          </a:p>
        </p:txBody>
      </p:sp>
      <p:sp>
        <p:nvSpPr>
          <p:cNvPr id="8215" name="Text Box 16"/>
          <p:cNvSpPr txBox="1">
            <a:spLocks noChangeAspect="1" noChangeArrowheads="1"/>
          </p:cNvSpPr>
          <p:nvPr/>
        </p:nvSpPr>
        <p:spPr bwMode="auto">
          <a:xfrm>
            <a:off x="5536592" y="4375150"/>
            <a:ext cx="20789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rgbClr val="0000FF"/>
                </a:solidFill>
              </a:rPr>
              <a:t>Scanning and</a:t>
            </a:r>
          </a:p>
          <a:p>
            <a:pPr eaLnBrk="0" hangingPunct="0"/>
            <a:r>
              <a:rPr lang="fr-FR">
                <a:solidFill>
                  <a:srgbClr val="0000FF"/>
                </a:solidFill>
              </a:rPr>
              <a:t>Stigmation octupole</a:t>
            </a:r>
          </a:p>
        </p:txBody>
      </p:sp>
      <p:sp>
        <p:nvSpPr>
          <p:cNvPr id="8216" name="Text Box 17"/>
          <p:cNvSpPr txBox="1">
            <a:spLocks noChangeAspect="1" noChangeArrowheads="1"/>
          </p:cNvSpPr>
          <p:nvPr/>
        </p:nvSpPr>
        <p:spPr bwMode="auto">
          <a:xfrm>
            <a:off x="5674704" y="5245100"/>
            <a:ext cx="1506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dirty="0">
                <a:solidFill>
                  <a:srgbClr val="0000FF"/>
                </a:solidFill>
              </a:rPr>
              <a:t>Objective </a:t>
            </a:r>
            <a:r>
              <a:rPr lang="fr-FR" dirty="0" err="1">
                <a:solidFill>
                  <a:srgbClr val="0000FF"/>
                </a:solidFill>
              </a:rPr>
              <a:t>lens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8217" name="Text Box 18"/>
          <p:cNvSpPr txBox="1">
            <a:spLocks noChangeAspect="1" noChangeArrowheads="1"/>
          </p:cNvSpPr>
          <p:nvPr/>
        </p:nvSpPr>
        <p:spPr bwMode="auto">
          <a:xfrm>
            <a:off x="5536592" y="5800725"/>
            <a:ext cx="14228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rgbClr val="0000FF"/>
                </a:solidFill>
              </a:rPr>
              <a:t>Sample stage</a:t>
            </a:r>
          </a:p>
        </p:txBody>
      </p:sp>
      <p:sp>
        <p:nvSpPr>
          <p:cNvPr id="8199" name="AutoShape 19"/>
          <p:cNvSpPr>
            <a:spLocks/>
          </p:cNvSpPr>
          <p:nvPr/>
        </p:nvSpPr>
        <p:spPr bwMode="auto">
          <a:xfrm>
            <a:off x="3252788" y="1600200"/>
            <a:ext cx="304800" cy="571500"/>
          </a:xfrm>
          <a:prstGeom prst="leftBrace">
            <a:avLst>
              <a:gd name="adj1" fmla="val 15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20"/>
          <p:cNvSpPr>
            <a:spLocks/>
          </p:cNvSpPr>
          <p:nvPr/>
        </p:nvSpPr>
        <p:spPr bwMode="auto">
          <a:xfrm>
            <a:off x="3252788" y="2328863"/>
            <a:ext cx="336550" cy="3213100"/>
          </a:xfrm>
          <a:prstGeom prst="leftBrace">
            <a:avLst>
              <a:gd name="adj1" fmla="val 795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21"/>
          <p:cNvSpPr>
            <a:spLocks/>
          </p:cNvSpPr>
          <p:nvPr/>
        </p:nvSpPr>
        <p:spPr bwMode="auto">
          <a:xfrm>
            <a:off x="3252788" y="5624513"/>
            <a:ext cx="304800" cy="571500"/>
          </a:xfrm>
          <a:prstGeom prst="leftBrace">
            <a:avLst>
              <a:gd name="adj1" fmla="val 15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Oval 22"/>
          <p:cNvSpPr>
            <a:spLocks noChangeArrowheads="1"/>
          </p:cNvSpPr>
          <p:nvPr/>
        </p:nvSpPr>
        <p:spPr bwMode="auto">
          <a:xfrm>
            <a:off x="3952875" y="1514475"/>
            <a:ext cx="1438275" cy="666750"/>
          </a:xfrm>
          <a:prstGeom prst="ellipse">
            <a:avLst/>
          </a:prstGeom>
          <a:solidFill>
            <a:srgbClr val="CCFFFF">
              <a:alpha val="50195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19400" y="152400"/>
            <a:ext cx="3684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Focused ion beam (FIB)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590800"/>
            <a:ext cx="333290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Scanning ion beam imaging.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1471" y="152400"/>
            <a:ext cx="18449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 sources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33704"/>
            <a:ext cx="8229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Early ion sources were developed for mass spectrometry and nuclear physics research, then for ion implantation for semiconductor manufacturing. Four types.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Electron bombardment ion sources. Gas molecules bombarded by electrons become ionized, producing a stream of ions. Small ion current and small ion energy spread, used in mass spectrometry.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Gas discharge ion source. High current, used in nuclear physics instrumentation such as high energy accelerators and ion implanters.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Field ionization source. Gas molecules absorbed on the surface of a fine needle tip can be directly ionized at extremely high electrical field near the tip apex. Used as field ion microscope to study atomic structure of a material.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Liquid metal ion source (LMIS).  A field emission source from liquid metal under a strong electrical field.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2400"/>
            <a:ext cx="458619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Liquid metal ion source (LIMS)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95400"/>
            <a:ext cx="3657600" cy="49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9144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W wire electrochemically etched into a needle with tip radius 5-10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m.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The needle wetted by molten metal.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The electrical field at the liquid apex can reach 10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8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V/cm.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At this field, metal atoms at the apex become ionized and escape in the form of field evaporation.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505200"/>
            <a:ext cx="411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 smtClean="0">
                <a:solidFill>
                  <a:srgbClr val="C00000"/>
                </a:solidFill>
              </a:rPr>
              <a:t>Experiment has shown the following.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There exists a threshold voltage (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00FF"/>
                </a:solidFill>
              </a:rPr>
              <a:t>2kV) for ion emission.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emission angle is large, around 30</a:t>
            </a:r>
            <a:r>
              <a:rPr lang="en-US" baseline="30000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angle distribution of emission current is rather uniform.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Energy spread of emitted ions is large,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00FF"/>
                </a:solidFill>
              </a:rPr>
              <a:t>15V, leading to large chromatic aberration in an ion optical system.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At current &lt;10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A, almost 100% ions are single charged.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2438400"/>
            <a:ext cx="39624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The W wire is not sharp at all!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But the “Taylor” cone of the liquid metal induced by electric field is very sharp.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As a result, electric field at cone apex is very high for field emission.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2547" y="86380"/>
            <a:ext cx="446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TEM image of operating LIMS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19600" y="1371600"/>
            <a:ext cx="231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LMIS emitter substrate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5486400"/>
            <a:ext cx="447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LMIS emitter substrate with </a:t>
            </a:r>
            <a:r>
              <a:rPr lang="en-US" dirty="0" err="1" smtClean="0">
                <a:solidFill>
                  <a:srgbClr val="C00000"/>
                </a:solidFill>
              </a:rPr>
              <a:t>AuGe</a:t>
            </a:r>
            <a:r>
              <a:rPr lang="en-US" dirty="0" smtClean="0">
                <a:solidFill>
                  <a:srgbClr val="C00000"/>
                </a:solidFill>
              </a:rPr>
              <a:t> Taylor cone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1483" y="6553200"/>
            <a:ext cx="4512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Driesel</a:t>
            </a:r>
            <a:r>
              <a:rPr lang="en-US" sz="1200" dirty="0" smtClean="0"/>
              <a:t> W, </a:t>
            </a:r>
            <a:r>
              <a:rPr lang="en-US" sz="1200" dirty="0" err="1" smtClean="0"/>
              <a:t>Dietzsch</a:t>
            </a:r>
            <a:r>
              <a:rPr lang="en-US" sz="1200" dirty="0" smtClean="0"/>
              <a:t> C, </a:t>
            </a:r>
            <a:r>
              <a:rPr lang="en-US" sz="1200" dirty="0" err="1" smtClean="0"/>
              <a:t>Muhle</a:t>
            </a:r>
            <a:r>
              <a:rPr lang="en-US" sz="1200" dirty="0" smtClean="0"/>
              <a:t> R, J. Vac. Sci. Technol. B, 14, 3367(1996) 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09600" y="838200"/>
            <a:ext cx="3838575" cy="5448300"/>
            <a:chOff x="609600" y="838200"/>
            <a:chExt cx="3838575" cy="5448300"/>
          </a:xfrm>
        </p:grpSpPr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838200"/>
              <a:ext cx="3838575" cy="544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2"/>
            <p:cNvGrpSpPr/>
            <p:nvPr/>
          </p:nvGrpSpPr>
          <p:grpSpPr>
            <a:xfrm>
              <a:off x="762000" y="1219200"/>
              <a:ext cx="2984791" cy="762000"/>
              <a:chOff x="1447800" y="1219200"/>
              <a:chExt cx="2984791" cy="762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47800" y="1219200"/>
                <a:ext cx="29847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The W wire is not sharp at all!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" name="Down Arrow 4"/>
              <p:cNvSpPr/>
              <p:nvPr/>
            </p:nvSpPr>
            <p:spPr>
              <a:xfrm>
                <a:off x="2603791" y="1676400"/>
                <a:ext cx="457200" cy="304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95600" y="3810000"/>
              <a:ext cx="1337226" cy="1752600"/>
              <a:chOff x="3657600" y="3886200"/>
              <a:chExt cx="1337226" cy="1752600"/>
            </a:xfrm>
          </p:grpSpPr>
          <p:sp>
            <p:nvSpPr>
              <p:cNvPr id="6" name="Down Arrow 5"/>
              <p:cNvSpPr/>
              <p:nvPr/>
            </p:nvSpPr>
            <p:spPr>
              <a:xfrm rot="10800000">
                <a:off x="4114800" y="4191000"/>
                <a:ext cx="381000" cy="1447800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657600" y="3886200"/>
                <a:ext cx="1337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Electric field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752600" y="4334470"/>
              <a:ext cx="7008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AuGe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2154</Words>
  <Application>Microsoft Office PowerPoint</Application>
  <PresentationFormat>On-screen Show (4:3)</PresentationFormat>
  <Paragraphs>258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72</cp:revision>
  <dcterms:created xsi:type="dcterms:W3CDTF">2006-08-16T00:00:00Z</dcterms:created>
  <dcterms:modified xsi:type="dcterms:W3CDTF">2010-08-20T23:18:12Z</dcterms:modified>
</cp:coreProperties>
</file>