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21" r:id="rId2"/>
    <p:sldId id="266" r:id="rId3"/>
    <p:sldId id="267" r:id="rId4"/>
    <p:sldId id="268" r:id="rId5"/>
    <p:sldId id="271" r:id="rId6"/>
    <p:sldId id="272" r:id="rId7"/>
    <p:sldId id="274" r:id="rId8"/>
    <p:sldId id="273" r:id="rId9"/>
    <p:sldId id="322" r:id="rId10"/>
    <p:sldId id="269" r:id="rId11"/>
    <p:sldId id="301" r:id="rId12"/>
    <p:sldId id="302" r:id="rId13"/>
    <p:sldId id="279" r:id="rId14"/>
    <p:sldId id="257" r:id="rId15"/>
    <p:sldId id="259" r:id="rId16"/>
    <p:sldId id="280" r:id="rId17"/>
    <p:sldId id="323" r:id="rId18"/>
    <p:sldId id="295" r:id="rId19"/>
    <p:sldId id="275" r:id="rId20"/>
    <p:sldId id="294" r:id="rId21"/>
    <p:sldId id="296" r:id="rId22"/>
    <p:sldId id="297" r:id="rId23"/>
    <p:sldId id="298" r:id="rId24"/>
    <p:sldId id="299" r:id="rId25"/>
    <p:sldId id="324" r:id="rId26"/>
    <p:sldId id="300" r:id="rId27"/>
    <p:sldId id="278" r:id="rId28"/>
    <p:sldId id="305" r:id="rId29"/>
    <p:sldId id="282" r:id="rId30"/>
    <p:sldId id="284" r:id="rId31"/>
    <p:sldId id="286" r:id="rId32"/>
    <p:sldId id="288" r:id="rId33"/>
    <p:sldId id="289" r:id="rId34"/>
    <p:sldId id="291" r:id="rId35"/>
    <p:sldId id="325" r:id="rId36"/>
    <p:sldId id="313" r:id="rId37"/>
    <p:sldId id="314" r:id="rId38"/>
    <p:sldId id="315" r:id="rId39"/>
    <p:sldId id="316" r:id="rId40"/>
    <p:sldId id="317" r:id="rId41"/>
    <p:sldId id="318" r:id="rId42"/>
    <p:sldId id="319" r:id="rId43"/>
    <p:sldId id="326" r:id="rId44"/>
    <p:sldId id="306" r:id="rId45"/>
    <p:sldId id="308" r:id="rId46"/>
    <p:sldId id="312" r:id="rId47"/>
    <p:sldId id="307" r:id="rId48"/>
    <p:sldId id="309" r:id="rId49"/>
    <p:sldId id="310" r:id="rId50"/>
    <p:sldId id="311"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8780" autoAdjust="0"/>
  </p:normalViewPr>
  <p:slideViewPr>
    <p:cSldViewPr>
      <p:cViewPr varScale="1">
        <p:scale>
          <a:sx n="73" d="100"/>
          <a:sy n="73" d="100"/>
        </p:scale>
        <p:origin x="-42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3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44E264-E2FE-4386-9AB4-9B77773E2CF6}" type="datetimeFigureOut">
              <a:rPr lang="en-US" smtClean="0"/>
              <a:pPr/>
              <a:t>8/20/2010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710FB5-8B4D-4129-AFA7-99DF882DA7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8D8312-3281-491A-AE2E-ECEC6B2F1301}"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63F7B-618E-4A75-8701-87048183AD03}"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CFFCD4-89E1-4C19-8392-C422EB7FBAAA}"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fld id="{BC5A79E3-BE2E-4E09-9A83-45686E52991A}" type="datetime1">
              <a:rPr lang="en-US" smtClean="0"/>
              <a:pPr>
                <a:defRPr/>
              </a:pPr>
              <a:t>8/20/2010</a:t>
            </a:fld>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8FD7593-2DE2-4EC0-AFB7-2C7B72043BA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AE99AB-CF36-45E7-90EF-333C8C1FF486}"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956525-0220-4982-B56D-0351E060F416}"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9B43B6-BB8A-44B4-9329-9AC7E7C4FAE6}"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44642D-7647-4E86-A260-F3D1D0DB5415}" type="datetime1">
              <a:rPr lang="en-US" smtClean="0"/>
              <a:pPr/>
              <a:t>8/20/2010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D102CA-722E-4069-9673-331C1F6D3372}" type="datetime1">
              <a:rPr lang="en-US" smtClean="0"/>
              <a:pPr/>
              <a:t>8/20/2010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F7ED7-2F6B-44A5-8756-769142D4B8B5}" type="datetime1">
              <a:rPr lang="en-US" smtClean="0"/>
              <a:pPr/>
              <a:t>8/20/2010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585E98-EEF7-41CB-BA7F-DD24494D0963}"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38FDA4-862C-4C8F-9945-9EDCD242FBD9}"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981E4-2906-4203-AD12-ED819D5420CE}" type="datetime1">
              <a:rPr lang="en-US" smtClean="0"/>
              <a:pPr/>
              <a:t>8/20/2010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iophysj.org/cgi/content/full/87/3/2086/FIG1"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C00000"/>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wrinkling,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p:txBody>
      </p:sp>
      <p:sp>
        <p:nvSpPr>
          <p:cNvPr id="6"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80445" y="152400"/>
            <a:ext cx="3767955" cy="523220"/>
          </a:xfrm>
          <a:prstGeom prst="rect">
            <a:avLst/>
          </a:prstGeom>
          <a:noFill/>
          <a:ln>
            <a:noFill/>
          </a:ln>
        </p:spPr>
        <p:txBody>
          <a:bodyPr wrap="none" rtlCol="0">
            <a:spAutoFit/>
          </a:bodyPr>
          <a:lstStyle/>
          <a:p>
            <a:pPr algn="ctr"/>
            <a:r>
              <a:rPr lang="en-US" sz="2800" dirty="0" smtClean="0">
                <a:solidFill>
                  <a:srgbClr val="0033CC"/>
                </a:solidFill>
              </a:rPr>
              <a:t>TEM sample preparation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2291" name="Picture 3"/>
          <p:cNvPicPr>
            <a:picLocks noChangeAspect="1" noChangeArrowheads="1"/>
          </p:cNvPicPr>
          <p:nvPr/>
        </p:nvPicPr>
        <p:blipFill>
          <a:blip r:embed="rId2"/>
          <a:srcRect/>
          <a:stretch>
            <a:fillRect/>
          </a:stretch>
        </p:blipFill>
        <p:spPr bwMode="auto">
          <a:xfrm>
            <a:off x="609600" y="1981200"/>
            <a:ext cx="2924175" cy="4362450"/>
          </a:xfrm>
          <a:prstGeom prst="rect">
            <a:avLst/>
          </a:prstGeom>
          <a:noFill/>
          <a:ln w="9525">
            <a:noFill/>
            <a:miter lim="800000"/>
            <a:headEnd/>
            <a:tailEnd/>
          </a:ln>
          <a:effectLst/>
        </p:spPr>
      </p:pic>
      <p:sp>
        <p:nvSpPr>
          <p:cNvPr id="7" name="Rectangle 6"/>
          <p:cNvSpPr/>
          <p:nvPr/>
        </p:nvSpPr>
        <p:spPr>
          <a:xfrm>
            <a:off x="685800" y="914400"/>
            <a:ext cx="8077200" cy="923330"/>
          </a:xfrm>
          <a:prstGeom prst="rect">
            <a:avLst/>
          </a:prstGeom>
        </p:spPr>
        <p:txBody>
          <a:bodyPr wrap="square">
            <a:spAutoFit/>
          </a:bodyPr>
          <a:lstStyle/>
          <a:p>
            <a:r>
              <a:rPr lang="en-US" dirty="0" smtClean="0">
                <a:solidFill>
                  <a:srgbClr val="0033CC"/>
                </a:solidFill>
              </a:rPr>
              <a:t>FIB milling is a very powerful tool for preparing thin sections for electron microscopy analysis. In combination with the instrument’s high resolution SEM imaging capabilities, one can prepare site-specific sections of sub-micron sized features.</a:t>
            </a:r>
            <a:endParaRPr lang="en-US" dirty="0">
              <a:solidFill>
                <a:srgbClr val="0033CC"/>
              </a:solidFill>
            </a:endParaRPr>
          </a:p>
        </p:txBody>
      </p:sp>
      <p:sp>
        <p:nvSpPr>
          <p:cNvPr id="8" name="Rectangle 7"/>
          <p:cNvSpPr/>
          <p:nvPr/>
        </p:nvSpPr>
        <p:spPr>
          <a:xfrm>
            <a:off x="1752600" y="6400800"/>
            <a:ext cx="6019800" cy="307777"/>
          </a:xfrm>
          <a:prstGeom prst="rect">
            <a:avLst/>
          </a:prstGeom>
        </p:spPr>
        <p:txBody>
          <a:bodyPr wrap="square">
            <a:spAutoFit/>
          </a:bodyPr>
          <a:lstStyle/>
          <a:p>
            <a:r>
              <a:rPr lang="en-US" sz="1400" dirty="0" smtClean="0"/>
              <a:t>University of Western Ontario, http://www.uwo.ca/fab/facilities/TEMprep.htm</a:t>
            </a:r>
            <a:endParaRPr lang="en-US" sz="1400" dirty="0"/>
          </a:p>
        </p:txBody>
      </p:sp>
      <p:sp>
        <p:nvSpPr>
          <p:cNvPr id="11" name="TextBox 10"/>
          <p:cNvSpPr txBox="1"/>
          <p:nvPr/>
        </p:nvSpPr>
        <p:spPr>
          <a:xfrm>
            <a:off x="3581400" y="2590800"/>
            <a:ext cx="5334000" cy="3416320"/>
          </a:xfrm>
          <a:prstGeom prst="rect">
            <a:avLst/>
          </a:prstGeom>
          <a:noFill/>
        </p:spPr>
        <p:txBody>
          <a:bodyPr wrap="square" rtlCol="0">
            <a:spAutoFit/>
          </a:bodyPr>
          <a:lstStyle/>
          <a:p>
            <a:r>
              <a:rPr lang="en-US" dirty="0" smtClean="0">
                <a:solidFill>
                  <a:srgbClr val="0033CC"/>
                </a:solidFill>
              </a:rPr>
              <a:t>A feature of interest is located with the Scanning Electron Microscope (SEM) in the FIB/SEM </a:t>
            </a:r>
            <a:r>
              <a:rPr lang="en-US" dirty="0" err="1" smtClean="0">
                <a:solidFill>
                  <a:srgbClr val="0033CC"/>
                </a:solidFill>
              </a:rPr>
              <a:t>CrossBeam</a:t>
            </a:r>
            <a:r>
              <a:rPr lang="en-US" dirty="0" smtClean="0">
                <a:solidFill>
                  <a:srgbClr val="0033CC"/>
                </a:solidFill>
              </a:rPr>
              <a:t>. (Sample courtesy of Prof. Ray </a:t>
            </a:r>
            <a:r>
              <a:rPr lang="en-US" dirty="0" err="1" smtClean="0">
                <a:solidFill>
                  <a:srgbClr val="0033CC"/>
                </a:solidFill>
              </a:rPr>
              <a:t>LaPierre</a:t>
            </a:r>
            <a:r>
              <a:rPr lang="en-US" dirty="0" smtClean="0">
                <a:solidFill>
                  <a:srgbClr val="0033CC"/>
                </a:solidFill>
              </a:rPr>
              <a:t>, McMaster University).</a:t>
            </a: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The region of interest is coated with platinum, in-situ, using the </a:t>
            </a:r>
            <a:r>
              <a:rPr lang="en-US" dirty="0" err="1" smtClean="0">
                <a:solidFill>
                  <a:srgbClr val="0033CC"/>
                </a:solidFill>
              </a:rPr>
              <a:t>CrossBeam’s</a:t>
            </a:r>
            <a:r>
              <a:rPr lang="en-US" dirty="0" smtClean="0">
                <a:solidFill>
                  <a:srgbClr val="0033CC"/>
                </a:solidFill>
              </a:rPr>
              <a:t> gas injection system. This layer protects the surface of the feature during subsequent FIB milling. The surrounding substrate is removed by FIB milling, leaving a 1 micron thick lamella containing the feature of interest.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533400" y="152400"/>
            <a:ext cx="2933700" cy="6513513"/>
          </a:xfrm>
          <a:prstGeom prst="rect">
            <a:avLst/>
          </a:prstGeom>
          <a:noFill/>
          <a:ln w="9525">
            <a:noFill/>
            <a:miter lim="800000"/>
            <a:headEnd/>
            <a:tailEnd/>
          </a:ln>
          <a:effectLst/>
        </p:spPr>
      </p:pic>
      <p:sp>
        <p:nvSpPr>
          <p:cNvPr id="5" name="TextBox 4"/>
          <p:cNvSpPr txBox="1"/>
          <p:nvPr/>
        </p:nvSpPr>
        <p:spPr>
          <a:xfrm>
            <a:off x="3505200" y="381000"/>
            <a:ext cx="5410200" cy="6463308"/>
          </a:xfrm>
          <a:prstGeom prst="rect">
            <a:avLst/>
          </a:prstGeom>
          <a:noFill/>
        </p:spPr>
        <p:txBody>
          <a:bodyPr wrap="square" rtlCol="0">
            <a:spAutoFit/>
          </a:bodyPr>
          <a:lstStyle/>
          <a:p>
            <a:r>
              <a:rPr lang="en-US" dirty="0" smtClean="0">
                <a:solidFill>
                  <a:srgbClr val="0033CC"/>
                </a:solidFill>
              </a:rPr>
              <a:t>At the tip nano-manipulator rod is mounted an “end effector” – a sharp Mo or Cu tip. The tip is positioned just above the region of interest on the sample.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Using the FIB, a pair of tines are machined at the tip of the end effector. The spacing is slightly less than the thickness of the lamella prepared in step 2.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With the left and bottom sides of the lamella cut free, the end effector is positioned onto the right side of the lamella. This procedure is accomplished by viewing both the SEM and FIB secondary electron images while lowering the end effector onto the sample. The alignment of the tines with the sample in plane of the sample surface is observed and adjusted in the FIB image and the height is visualized in the SEM image.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419100" y="152400"/>
            <a:ext cx="2933700" cy="6570663"/>
          </a:xfrm>
          <a:prstGeom prst="rect">
            <a:avLst/>
          </a:prstGeom>
          <a:noFill/>
          <a:ln w="9525">
            <a:noFill/>
            <a:miter lim="800000"/>
            <a:headEnd/>
            <a:tailEnd/>
          </a:ln>
          <a:effectLst/>
        </p:spPr>
      </p:pic>
      <p:sp>
        <p:nvSpPr>
          <p:cNvPr id="5" name="TextBox 4"/>
          <p:cNvSpPr txBox="1"/>
          <p:nvPr/>
        </p:nvSpPr>
        <p:spPr>
          <a:xfrm>
            <a:off x="3429000" y="76200"/>
            <a:ext cx="5638800" cy="6186309"/>
          </a:xfrm>
          <a:prstGeom prst="rect">
            <a:avLst/>
          </a:prstGeom>
          <a:noFill/>
        </p:spPr>
        <p:txBody>
          <a:bodyPr wrap="square" rtlCol="0">
            <a:spAutoFit/>
          </a:bodyPr>
          <a:lstStyle/>
          <a:p>
            <a:r>
              <a:rPr lang="en-US" dirty="0" smtClean="0">
                <a:solidFill>
                  <a:srgbClr val="0033CC"/>
                </a:solidFill>
              </a:rPr>
              <a:t>With the lamella securely held between the tines, the right side is cut free and the sample is lifted clear, again while monitoring the position with both the FIB and SEM electron images. </a:t>
            </a: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After the lamella is lifted clear of the substrate, the final thinning and polishing is performed by FIB milling. Progress is monitored in situ by SEM – the rod can be rotated to allow both front and back to be imaged and the thickness to be measured. A final thickness of 100nm is typical. </a:t>
            </a:r>
          </a:p>
          <a:p>
            <a:endParaRPr lang="en-US" dirty="0" smtClean="0">
              <a:solidFill>
                <a:srgbClr val="0033CC"/>
              </a:solidFill>
            </a:endParaRPr>
          </a:p>
          <a:p>
            <a:endParaRPr lang="en-US" dirty="0" smtClean="0">
              <a:solidFill>
                <a:srgbClr val="0033CC"/>
              </a:solidFill>
            </a:endParaRPr>
          </a:p>
          <a:p>
            <a:r>
              <a:rPr lang="en-US" dirty="0" smtClean="0">
                <a:solidFill>
                  <a:srgbClr val="0033CC"/>
                </a:solidFill>
              </a:rPr>
              <a:t>The </a:t>
            </a:r>
            <a:r>
              <a:rPr lang="en-US" dirty="0" err="1" smtClean="0">
                <a:solidFill>
                  <a:srgbClr val="0033CC"/>
                </a:solidFill>
              </a:rPr>
              <a:t>nanomanipulator</a:t>
            </a:r>
            <a:r>
              <a:rPr lang="en-US" dirty="0" smtClean="0">
                <a:solidFill>
                  <a:srgbClr val="0033CC"/>
                </a:solidFill>
              </a:rPr>
              <a:t> rod is withdrawn from the microscope through a </a:t>
            </a:r>
            <a:r>
              <a:rPr lang="en-US" dirty="0" err="1" smtClean="0">
                <a:solidFill>
                  <a:srgbClr val="0033CC"/>
                </a:solidFill>
              </a:rPr>
              <a:t>loadlock</a:t>
            </a:r>
            <a:r>
              <a:rPr lang="en-US" dirty="0" smtClean="0">
                <a:solidFill>
                  <a:srgbClr val="0033CC"/>
                </a:solidFill>
              </a:rPr>
              <a:t> without venting the microscope chamber. After the tip of the end effector is folded over and removed from the </a:t>
            </a:r>
            <a:r>
              <a:rPr lang="en-US" dirty="0" err="1" smtClean="0">
                <a:solidFill>
                  <a:srgbClr val="0033CC"/>
                </a:solidFill>
              </a:rPr>
              <a:t>nanomanipulator</a:t>
            </a:r>
            <a:r>
              <a:rPr lang="en-US" dirty="0" smtClean="0">
                <a:solidFill>
                  <a:srgbClr val="0033CC"/>
                </a:solidFill>
              </a:rPr>
              <a:t> rod, it can be directly mounted in a standard 3mm diameter TEM sample holder.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066800"/>
            <a:ext cx="4419600" cy="1277273"/>
          </a:xfrm>
          <a:prstGeom prst="rect">
            <a:avLst/>
          </a:prstGeom>
        </p:spPr>
        <p:txBody>
          <a:bodyPr wrap="square">
            <a:spAutoFit/>
          </a:bodyPr>
          <a:lstStyle/>
          <a:p>
            <a:pPr marL="166688" indent="-166688">
              <a:spcAft>
                <a:spcPts val="600"/>
              </a:spcAft>
              <a:buFont typeface="Arial" pitchFamily="34" charset="0"/>
              <a:buChar char="•"/>
            </a:pPr>
            <a:r>
              <a:rPr lang="en-US" dirty="0" smtClean="0">
                <a:solidFill>
                  <a:srgbClr val="0033CC"/>
                </a:solidFill>
              </a:rPr>
              <a:t>Lamella has large (10x5um) flat areas with uniform thickness (50-80nm).</a:t>
            </a:r>
          </a:p>
          <a:p>
            <a:pPr marL="166688" indent="-166688">
              <a:spcAft>
                <a:spcPts val="600"/>
              </a:spcAft>
              <a:buFont typeface="Arial" pitchFamily="34" charset="0"/>
              <a:buChar char="•"/>
            </a:pPr>
            <a:r>
              <a:rPr lang="en-US" dirty="0" smtClean="0">
                <a:solidFill>
                  <a:srgbClr val="0033CC"/>
                </a:solidFill>
              </a:rPr>
              <a:t>Heterogeneous samples with “difficult” material combinations becomes possible.</a:t>
            </a:r>
          </a:p>
        </p:txBody>
      </p:sp>
      <p:pic>
        <p:nvPicPr>
          <p:cNvPr id="9218" name="Picture 2"/>
          <p:cNvPicPr>
            <a:picLocks noChangeAspect="1" noChangeArrowheads="1"/>
          </p:cNvPicPr>
          <p:nvPr/>
        </p:nvPicPr>
        <p:blipFill>
          <a:blip r:embed="rId2"/>
          <a:srcRect/>
          <a:stretch>
            <a:fillRect/>
          </a:stretch>
        </p:blipFill>
        <p:spPr bwMode="auto">
          <a:xfrm>
            <a:off x="204748" y="2819400"/>
            <a:ext cx="5815052" cy="3931150"/>
          </a:xfrm>
          <a:prstGeom prst="rect">
            <a:avLst/>
          </a:prstGeom>
          <a:noFill/>
          <a:ln w="9525">
            <a:noFill/>
            <a:miter lim="800000"/>
            <a:headEnd/>
            <a:tailEnd/>
          </a:ln>
          <a:effectLst/>
        </p:spPr>
      </p:pic>
      <p:sp>
        <p:nvSpPr>
          <p:cNvPr id="6" name="TextBox 5"/>
          <p:cNvSpPr txBox="1"/>
          <p:nvPr/>
        </p:nvSpPr>
        <p:spPr>
          <a:xfrm>
            <a:off x="2667000" y="152400"/>
            <a:ext cx="3304110" cy="523220"/>
          </a:xfrm>
          <a:prstGeom prst="rect">
            <a:avLst/>
          </a:prstGeom>
          <a:noFill/>
          <a:ln>
            <a:noFill/>
          </a:ln>
        </p:spPr>
        <p:txBody>
          <a:bodyPr wrap="none" rtlCol="0">
            <a:spAutoFit/>
          </a:bodyPr>
          <a:lstStyle/>
          <a:p>
            <a:pPr algn="ctr"/>
            <a:r>
              <a:rPr lang="en-US" sz="2800" dirty="0" smtClean="0">
                <a:solidFill>
                  <a:srgbClr val="0033CC"/>
                </a:solidFill>
              </a:rPr>
              <a:t>Milling a TEM lamella</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9" name="Picture 2" descr="TEM Sample Creation"/>
          <p:cNvPicPr>
            <a:picLocks noChangeAspect="1" noChangeArrowheads="1"/>
          </p:cNvPicPr>
          <p:nvPr/>
        </p:nvPicPr>
        <p:blipFill>
          <a:blip r:embed="rId3"/>
          <a:srcRect/>
          <a:stretch>
            <a:fillRect/>
          </a:stretch>
        </p:blipFill>
        <p:spPr bwMode="auto">
          <a:xfrm>
            <a:off x="6096000" y="838200"/>
            <a:ext cx="2857500" cy="2876550"/>
          </a:xfrm>
          <a:prstGeom prst="rect">
            <a:avLst/>
          </a:prstGeom>
          <a:noFill/>
          <a:ln w="9525">
            <a:noFill/>
            <a:miter lim="800000"/>
            <a:headEnd/>
            <a:tailEnd/>
          </a:ln>
        </p:spPr>
      </p:pic>
      <p:sp>
        <p:nvSpPr>
          <p:cNvPr id="10" name="TextBox 9"/>
          <p:cNvSpPr txBox="1"/>
          <p:nvPr/>
        </p:nvSpPr>
        <p:spPr>
          <a:xfrm>
            <a:off x="6096000" y="4495800"/>
            <a:ext cx="3048000" cy="1277273"/>
          </a:xfrm>
          <a:prstGeom prst="rect">
            <a:avLst/>
          </a:prstGeom>
          <a:noFill/>
        </p:spPr>
        <p:txBody>
          <a:bodyPr wrap="square" rtlCol="0">
            <a:spAutoFit/>
          </a:bodyPr>
          <a:lstStyle/>
          <a:p>
            <a:pPr marL="166688" indent="-166688">
              <a:spcAft>
                <a:spcPts val="600"/>
              </a:spcAft>
              <a:buFont typeface="Arial" pitchFamily="34" charset="0"/>
              <a:buChar char="•"/>
            </a:pPr>
            <a:r>
              <a:rPr lang="en-US" dirty="0" smtClean="0">
                <a:solidFill>
                  <a:srgbClr val="C00000"/>
                </a:solidFill>
              </a:rPr>
              <a:t>High </a:t>
            </a:r>
            <a:r>
              <a:rPr lang="en-US" dirty="0" err="1" smtClean="0">
                <a:solidFill>
                  <a:srgbClr val="C00000"/>
                </a:solidFill>
              </a:rPr>
              <a:t>eV</a:t>
            </a:r>
            <a:r>
              <a:rPr lang="en-US" dirty="0" smtClean="0">
                <a:solidFill>
                  <a:srgbClr val="C00000"/>
                </a:solidFill>
              </a:rPr>
              <a:t> Ga ion, large beam current for coarse milling.</a:t>
            </a:r>
          </a:p>
          <a:p>
            <a:pPr marL="166688" indent="-166688">
              <a:spcAft>
                <a:spcPts val="600"/>
              </a:spcAft>
              <a:buFont typeface="Arial" pitchFamily="34" charset="0"/>
              <a:buChar char="•"/>
            </a:pPr>
            <a:r>
              <a:rPr lang="en-US" dirty="0" smtClean="0">
                <a:solidFill>
                  <a:srgbClr val="C00000"/>
                </a:solidFill>
              </a:rPr>
              <a:t>Low </a:t>
            </a:r>
            <a:r>
              <a:rPr lang="en-US" dirty="0" err="1" smtClean="0">
                <a:solidFill>
                  <a:srgbClr val="C00000"/>
                </a:solidFill>
              </a:rPr>
              <a:t>eV</a:t>
            </a:r>
            <a:r>
              <a:rPr lang="en-US" dirty="0" smtClean="0">
                <a:solidFill>
                  <a:srgbClr val="C00000"/>
                </a:solidFill>
              </a:rPr>
              <a:t> low current for fine trimming. </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762000" y="4572000"/>
            <a:ext cx="7239000" cy="1754326"/>
          </a:xfrm>
          <a:prstGeom prst="rect">
            <a:avLst/>
          </a:prstGeom>
          <a:noFill/>
          <a:ln w="9525">
            <a:noFill/>
            <a:miter lim="800000"/>
            <a:headEnd/>
            <a:tailEnd/>
          </a:ln>
        </p:spPr>
        <p:txBody>
          <a:bodyPr wrap="square">
            <a:spAutoFit/>
          </a:bodyPr>
          <a:lstStyle/>
          <a:p>
            <a:pPr marL="234950" indent="-234950">
              <a:buFont typeface="+mj-lt"/>
              <a:buAutoNum type="arabicPeriod"/>
            </a:pPr>
            <a:r>
              <a:rPr lang="en-US" dirty="0" smtClean="0">
                <a:solidFill>
                  <a:srgbClr val="0033CC"/>
                </a:solidFill>
              </a:rPr>
              <a:t>Opposing </a:t>
            </a:r>
            <a:r>
              <a:rPr lang="en-US" dirty="0">
                <a:solidFill>
                  <a:srgbClr val="0033CC"/>
                </a:solidFill>
              </a:rPr>
              <a:t>trenches are milled out </a:t>
            </a:r>
            <a:r>
              <a:rPr lang="en-US" dirty="0" smtClean="0">
                <a:solidFill>
                  <a:srgbClr val="0033CC"/>
                </a:solidFill>
              </a:rPr>
              <a:t>and </a:t>
            </a:r>
            <a:r>
              <a:rPr lang="en-US" dirty="0">
                <a:solidFill>
                  <a:srgbClr val="0033CC"/>
                </a:solidFill>
              </a:rPr>
              <a:t>a 1-2 µm thin section is left free standing in the wafer. </a:t>
            </a:r>
            <a:endParaRPr lang="en-US" dirty="0" smtClean="0">
              <a:solidFill>
                <a:srgbClr val="0033CC"/>
              </a:solidFill>
            </a:endParaRPr>
          </a:p>
          <a:p>
            <a:pPr marL="234950" indent="-234950">
              <a:buFont typeface="+mj-lt"/>
              <a:buAutoNum type="arabicPeriod"/>
            </a:pPr>
            <a:r>
              <a:rPr lang="en-US" dirty="0" smtClean="0">
                <a:solidFill>
                  <a:srgbClr val="0033CC"/>
                </a:solidFill>
              </a:rPr>
              <a:t>The </a:t>
            </a:r>
            <a:r>
              <a:rPr lang="en-US" dirty="0">
                <a:solidFill>
                  <a:srgbClr val="0033CC"/>
                </a:solidFill>
              </a:rPr>
              <a:t>section is </a:t>
            </a:r>
            <a:r>
              <a:rPr lang="en-US" dirty="0" smtClean="0">
                <a:solidFill>
                  <a:srgbClr val="0033CC"/>
                </a:solidFill>
              </a:rPr>
              <a:t>welded </a:t>
            </a:r>
            <a:r>
              <a:rPr lang="en-US" dirty="0">
                <a:solidFill>
                  <a:srgbClr val="0033CC"/>
                </a:solidFill>
              </a:rPr>
              <a:t>to the micro-manipulator, extracted from the wafer then transferred and welded to a TEM grid post. </a:t>
            </a:r>
          </a:p>
          <a:p>
            <a:pPr marL="234950" indent="-234950">
              <a:buFont typeface="+mj-lt"/>
              <a:buAutoNum type="arabicPeriod"/>
            </a:pPr>
            <a:r>
              <a:rPr lang="en-US" dirty="0" smtClean="0">
                <a:solidFill>
                  <a:srgbClr val="0033CC"/>
                </a:solidFill>
              </a:rPr>
              <a:t>Final </a:t>
            </a:r>
            <a:r>
              <a:rPr lang="en-US" dirty="0">
                <a:solidFill>
                  <a:srgbClr val="0033CC"/>
                </a:solidFill>
              </a:rPr>
              <a:t>thinning down to a thickness of less than 100nm is achieved using low incident angles and low Ga ion current.</a:t>
            </a:r>
          </a:p>
        </p:txBody>
      </p:sp>
      <p:pic>
        <p:nvPicPr>
          <p:cNvPr id="14339" name="Picture 2" descr="Set of three TEM images showing cutting of trenches to remove a wafer section and transferring that section to a grid post."/>
          <p:cNvPicPr>
            <a:picLocks noChangeAspect="1" noChangeArrowheads="1"/>
          </p:cNvPicPr>
          <p:nvPr/>
        </p:nvPicPr>
        <p:blipFill>
          <a:blip r:embed="rId2"/>
          <a:srcRect/>
          <a:stretch>
            <a:fillRect/>
          </a:stretch>
        </p:blipFill>
        <p:spPr bwMode="auto">
          <a:xfrm>
            <a:off x="457199" y="1026414"/>
            <a:ext cx="2777159" cy="2554986"/>
          </a:xfrm>
          <a:prstGeom prst="rect">
            <a:avLst/>
          </a:prstGeom>
          <a:noFill/>
          <a:ln w="9525">
            <a:noFill/>
            <a:miter lim="800000"/>
            <a:headEnd/>
            <a:tailEnd/>
          </a:ln>
        </p:spPr>
      </p:pic>
      <p:sp>
        <p:nvSpPr>
          <p:cNvPr id="6" name="TextBox 5"/>
          <p:cNvSpPr txBox="1"/>
          <p:nvPr/>
        </p:nvSpPr>
        <p:spPr>
          <a:xfrm>
            <a:off x="914400" y="152400"/>
            <a:ext cx="7494296" cy="523220"/>
          </a:xfrm>
          <a:prstGeom prst="rect">
            <a:avLst/>
          </a:prstGeom>
          <a:noFill/>
          <a:ln>
            <a:noFill/>
          </a:ln>
        </p:spPr>
        <p:txBody>
          <a:bodyPr wrap="none" rtlCol="0">
            <a:spAutoFit/>
          </a:bodyPr>
          <a:lstStyle/>
          <a:p>
            <a:pPr algn="ctr"/>
            <a:r>
              <a:rPr lang="en-US" sz="2800" dirty="0" smtClean="0">
                <a:solidFill>
                  <a:srgbClr val="0033CC"/>
                </a:solidFill>
              </a:rPr>
              <a:t>Milling a TEM lamella and lift out by nano-welding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3581400" y="3657600"/>
            <a:ext cx="4953000" cy="400110"/>
          </a:xfrm>
          <a:prstGeom prst="rect">
            <a:avLst/>
          </a:prstGeom>
          <a:noFill/>
        </p:spPr>
        <p:txBody>
          <a:bodyPr wrap="square" rtlCol="0">
            <a:spAutoFit/>
          </a:bodyPr>
          <a:lstStyle/>
          <a:p>
            <a:r>
              <a:rPr lang="en-US" sz="2000" dirty="0" smtClean="0">
                <a:solidFill>
                  <a:srgbClr val="C00000"/>
                </a:solidFill>
              </a:rPr>
              <a:t>Weld and lift out by in-situ deposition of Pt</a:t>
            </a:r>
            <a:endParaRPr lang="en-US" sz="2000" dirty="0">
              <a:solidFill>
                <a:srgbClr val="C00000"/>
              </a:solidFill>
            </a:endParaRPr>
          </a:p>
        </p:txBody>
      </p:sp>
      <p:sp>
        <p:nvSpPr>
          <p:cNvPr id="10" name="TextBox 9"/>
          <p:cNvSpPr txBox="1"/>
          <p:nvPr/>
        </p:nvSpPr>
        <p:spPr>
          <a:xfrm>
            <a:off x="381000" y="3620869"/>
            <a:ext cx="2667000" cy="646331"/>
          </a:xfrm>
          <a:prstGeom prst="rect">
            <a:avLst/>
          </a:prstGeom>
          <a:noFill/>
        </p:spPr>
        <p:txBody>
          <a:bodyPr wrap="square" rtlCol="0">
            <a:spAutoFit/>
          </a:bodyPr>
          <a:lstStyle/>
          <a:p>
            <a:r>
              <a:rPr lang="en-US" dirty="0" smtClean="0">
                <a:solidFill>
                  <a:srgbClr val="0033CC"/>
                </a:solidFill>
              </a:rPr>
              <a:t>Top view shows the width of the lamella</a:t>
            </a:r>
            <a:endParaRPr lang="en-US" dirty="0"/>
          </a:p>
        </p:txBody>
      </p:sp>
      <p:pic>
        <p:nvPicPr>
          <p:cNvPr id="11" name="Picture 2"/>
          <p:cNvPicPr>
            <a:picLocks noChangeAspect="1" noChangeArrowheads="1"/>
          </p:cNvPicPr>
          <p:nvPr/>
        </p:nvPicPr>
        <p:blipFill>
          <a:blip r:embed="rId3">
            <a:lum bright="15000"/>
          </a:blip>
          <a:srcRect/>
          <a:stretch>
            <a:fillRect/>
          </a:stretch>
        </p:blipFill>
        <p:spPr bwMode="auto">
          <a:xfrm>
            <a:off x="3505200" y="990600"/>
            <a:ext cx="5181600" cy="2579203"/>
          </a:xfrm>
          <a:prstGeom prst="rect">
            <a:avLst/>
          </a:prstGeom>
          <a:noFill/>
          <a:ln w="9525">
            <a:noFill/>
            <a:miter lim="800000"/>
            <a:headEnd/>
            <a:tailEnd/>
          </a:ln>
          <a:effectLst/>
        </p:spPr>
      </p:pic>
      <p:sp>
        <p:nvSpPr>
          <p:cNvPr id="12" name="Slide Number Placeholder 11"/>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zyvex.net/Products/images/tems6a.jpg"/>
          <p:cNvPicPr>
            <a:picLocks noChangeAspect="1" noChangeArrowheads="1"/>
          </p:cNvPicPr>
          <p:nvPr/>
        </p:nvPicPr>
        <p:blipFill>
          <a:blip r:embed="rId2"/>
          <a:srcRect/>
          <a:stretch>
            <a:fillRect/>
          </a:stretch>
        </p:blipFill>
        <p:spPr bwMode="auto">
          <a:xfrm>
            <a:off x="122628" y="1143000"/>
            <a:ext cx="2791719" cy="2560320"/>
          </a:xfrm>
          <a:prstGeom prst="rect">
            <a:avLst/>
          </a:prstGeom>
          <a:noFill/>
          <a:ln w="9525">
            <a:noFill/>
            <a:miter lim="800000"/>
            <a:headEnd/>
            <a:tailEnd/>
          </a:ln>
        </p:spPr>
      </p:pic>
      <p:pic>
        <p:nvPicPr>
          <p:cNvPr id="45060" name="Picture 4" descr="http://www.zyvex.net/Products/images/tems6b.jpg"/>
          <p:cNvPicPr>
            <a:picLocks noChangeAspect="1" noChangeArrowheads="1"/>
          </p:cNvPicPr>
          <p:nvPr/>
        </p:nvPicPr>
        <p:blipFill>
          <a:blip r:embed="rId3"/>
          <a:srcRect/>
          <a:stretch>
            <a:fillRect/>
          </a:stretch>
        </p:blipFill>
        <p:spPr bwMode="auto">
          <a:xfrm>
            <a:off x="3206425" y="1143000"/>
            <a:ext cx="2783603" cy="2560320"/>
          </a:xfrm>
          <a:prstGeom prst="rect">
            <a:avLst/>
          </a:prstGeom>
          <a:noFill/>
          <a:ln w="9525">
            <a:noFill/>
            <a:miter lim="800000"/>
            <a:headEnd/>
            <a:tailEnd/>
          </a:ln>
        </p:spPr>
      </p:pic>
      <p:pic>
        <p:nvPicPr>
          <p:cNvPr id="45062" name="Picture 6" descr="http://www.zyvex.net/Products/images/tems7a.jpg"/>
          <p:cNvPicPr>
            <a:picLocks noChangeAspect="1" noChangeArrowheads="1"/>
          </p:cNvPicPr>
          <p:nvPr/>
        </p:nvPicPr>
        <p:blipFill>
          <a:blip r:embed="rId4"/>
          <a:srcRect/>
          <a:stretch>
            <a:fillRect/>
          </a:stretch>
        </p:blipFill>
        <p:spPr bwMode="auto">
          <a:xfrm>
            <a:off x="6282514" y="1143000"/>
            <a:ext cx="2775535" cy="2560320"/>
          </a:xfrm>
          <a:prstGeom prst="rect">
            <a:avLst/>
          </a:prstGeom>
          <a:noFill/>
          <a:ln w="9525">
            <a:noFill/>
            <a:miter lim="800000"/>
            <a:headEnd/>
            <a:tailEnd/>
          </a:ln>
        </p:spPr>
      </p:pic>
      <p:pic>
        <p:nvPicPr>
          <p:cNvPr id="45064" name="Picture 8" descr="http://www.zyvex.net/Products/images/tems7b.jpg"/>
          <p:cNvPicPr>
            <a:picLocks noChangeAspect="1" noChangeArrowheads="1"/>
          </p:cNvPicPr>
          <p:nvPr/>
        </p:nvPicPr>
        <p:blipFill>
          <a:blip r:embed="rId5"/>
          <a:srcRect/>
          <a:stretch>
            <a:fillRect/>
          </a:stretch>
        </p:blipFill>
        <p:spPr bwMode="auto">
          <a:xfrm>
            <a:off x="122628" y="4038600"/>
            <a:ext cx="2783604" cy="2560320"/>
          </a:xfrm>
          <a:prstGeom prst="rect">
            <a:avLst/>
          </a:prstGeom>
          <a:noFill/>
          <a:ln w="9525">
            <a:noFill/>
            <a:miter lim="800000"/>
            <a:headEnd/>
            <a:tailEnd/>
          </a:ln>
        </p:spPr>
      </p:pic>
      <p:pic>
        <p:nvPicPr>
          <p:cNvPr id="45066" name="Picture 10" descr="http://www.zyvex.net/Products/images/tems8a.jpg"/>
          <p:cNvPicPr>
            <a:picLocks noChangeAspect="1" noChangeArrowheads="1"/>
          </p:cNvPicPr>
          <p:nvPr/>
        </p:nvPicPr>
        <p:blipFill>
          <a:blip r:embed="rId6"/>
          <a:srcRect/>
          <a:stretch>
            <a:fillRect/>
          </a:stretch>
        </p:blipFill>
        <p:spPr bwMode="auto">
          <a:xfrm>
            <a:off x="3206424" y="4038600"/>
            <a:ext cx="2783604" cy="2560320"/>
          </a:xfrm>
          <a:prstGeom prst="rect">
            <a:avLst/>
          </a:prstGeom>
          <a:noFill/>
          <a:ln w="9525">
            <a:noFill/>
            <a:miter lim="800000"/>
            <a:headEnd/>
            <a:tailEnd/>
          </a:ln>
        </p:spPr>
      </p:pic>
      <p:pic>
        <p:nvPicPr>
          <p:cNvPr id="45068" name="Picture 12" descr="http://www.zyvex.net/Products/images/tems8c.jpg"/>
          <p:cNvPicPr>
            <a:picLocks noChangeAspect="1" noChangeArrowheads="1"/>
          </p:cNvPicPr>
          <p:nvPr/>
        </p:nvPicPr>
        <p:blipFill>
          <a:blip r:embed="rId7"/>
          <a:srcRect/>
          <a:stretch>
            <a:fillRect/>
          </a:stretch>
        </p:blipFill>
        <p:spPr bwMode="auto">
          <a:xfrm>
            <a:off x="6284196" y="4038600"/>
            <a:ext cx="2783604" cy="2560320"/>
          </a:xfrm>
          <a:prstGeom prst="rect">
            <a:avLst/>
          </a:prstGeom>
          <a:noFill/>
          <a:ln w="9525">
            <a:noFill/>
            <a:miter lim="800000"/>
            <a:headEnd/>
            <a:tailEnd/>
          </a:ln>
        </p:spPr>
      </p:pic>
      <p:sp>
        <p:nvSpPr>
          <p:cNvPr id="8" name="TextBox 7"/>
          <p:cNvSpPr txBox="1"/>
          <p:nvPr/>
        </p:nvSpPr>
        <p:spPr>
          <a:xfrm>
            <a:off x="2819400" y="152400"/>
            <a:ext cx="3733800" cy="523220"/>
          </a:xfrm>
          <a:prstGeom prst="rect">
            <a:avLst/>
          </a:prstGeom>
          <a:noFill/>
          <a:ln>
            <a:noFill/>
          </a:ln>
        </p:spPr>
        <p:txBody>
          <a:bodyPr wrap="square" rtlCol="0">
            <a:spAutoFit/>
          </a:bodyPr>
          <a:lstStyle/>
          <a:p>
            <a:pPr algn="ctr"/>
            <a:r>
              <a:rPr lang="en-US" sz="2800" dirty="0" smtClean="0">
                <a:solidFill>
                  <a:srgbClr val="0033CC"/>
                </a:solidFill>
              </a:rPr>
              <a:t>Lift out by nano-gripper</a:t>
            </a:r>
          </a:p>
        </p:txBody>
      </p:sp>
      <p:sp>
        <p:nvSpPr>
          <p:cNvPr id="13" name="TextBox 12"/>
          <p:cNvSpPr txBox="1"/>
          <p:nvPr/>
        </p:nvSpPr>
        <p:spPr>
          <a:xfrm>
            <a:off x="152400" y="762000"/>
            <a:ext cx="301686" cy="369332"/>
          </a:xfrm>
          <a:prstGeom prst="rect">
            <a:avLst/>
          </a:prstGeom>
          <a:noFill/>
        </p:spPr>
        <p:txBody>
          <a:bodyPr wrap="none" rtlCol="0">
            <a:spAutoFit/>
          </a:bodyPr>
          <a:lstStyle/>
          <a:p>
            <a:r>
              <a:rPr lang="en-US" dirty="0" smtClean="0">
                <a:solidFill>
                  <a:srgbClr val="FF0000"/>
                </a:solidFill>
              </a:rPr>
              <a:t>1</a:t>
            </a:r>
            <a:endParaRPr lang="en-US" dirty="0">
              <a:solidFill>
                <a:srgbClr val="FF0000"/>
              </a:solidFill>
            </a:endParaRPr>
          </a:p>
        </p:txBody>
      </p:sp>
      <p:sp>
        <p:nvSpPr>
          <p:cNvPr id="14" name="TextBox 13"/>
          <p:cNvSpPr txBox="1"/>
          <p:nvPr/>
        </p:nvSpPr>
        <p:spPr>
          <a:xfrm>
            <a:off x="3279714" y="762000"/>
            <a:ext cx="301686" cy="369332"/>
          </a:xfrm>
          <a:prstGeom prst="rect">
            <a:avLst/>
          </a:prstGeom>
          <a:noFill/>
        </p:spPr>
        <p:txBody>
          <a:bodyPr wrap="none" rtlCol="0">
            <a:spAutoFit/>
          </a:bodyPr>
          <a:lstStyle/>
          <a:p>
            <a:r>
              <a:rPr lang="en-US" dirty="0" smtClean="0">
                <a:solidFill>
                  <a:srgbClr val="FF0000"/>
                </a:solidFill>
              </a:rPr>
              <a:t>2</a:t>
            </a:r>
            <a:endParaRPr lang="en-US" dirty="0">
              <a:solidFill>
                <a:srgbClr val="FF0000"/>
              </a:solidFill>
            </a:endParaRPr>
          </a:p>
        </p:txBody>
      </p:sp>
      <p:sp>
        <p:nvSpPr>
          <p:cNvPr id="15" name="TextBox 14"/>
          <p:cNvSpPr txBox="1"/>
          <p:nvPr/>
        </p:nvSpPr>
        <p:spPr>
          <a:xfrm>
            <a:off x="6327714" y="762000"/>
            <a:ext cx="301686" cy="369332"/>
          </a:xfrm>
          <a:prstGeom prst="rect">
            <a:avLst/>
          </a:prstGeom>
          <a:noFill/>
        </p:spPr>
        <p:txBody>
          <a:bodyPr wrap="none" rtlCol="0">
            <a:spAutoFit/>
          </a:bodyPr>
          <a:lstStyle/>
          <a:p>
            <a:r>
              <a:rPr lang="en-US" dirty="0" smtClean="0">
                <a:solidFill>
                  <a:srgbClr val="FF0000"/>
                </a:solidFill>
              </a:rPr>
              <a:t>3</a:t>
            </a:r>
            <a:endParaRPr lang="en-US" dirty="0">
              <a:solidFill>
                <a:srgbClr val="FF0000"/>
              </a:solidFill>
            </a:endParaRPr>
          </a:p>
        </p:txBody>
      </p:sp>
      <p:sp>
        <p:nvSpPr>
          <p:cNvPr id="16" name="TextBox 15"/>
          <p:cNvSpPr txBox="1"/>
          <p:nvPr/>
        </p:nvSpPr>
        <p:spPr>
          <a:xfrm>
            <a:off x="6324600" y="3745468"/>
            <a:ext cx="301686" cy="369332"/>
          </a:xfrm>
          <a:prstGeom prst="rect">
            <a:avLst/>
          </a:prstGeom>
          <a:noFill/>
        </p:spPr>
        <p:txBody>
          <a:bodyPr wrap="none" rtlCol="0">
            <a:spAutoFit/>
          </a:bodyPr>
          <a:lstStyle/>
          <a:p>
            <a:r>
              <a:rPr lang="en-US" dirty="0" smtClean="0">
                <a:solidFill>
                  <a:srgbClr val="FF0000"/>
                </a:solidFill>
              </a:rPr>
              <a:t>6</a:t>
            </a:r>
            <a:endParaRPr lang="en-US" dirty="0">
              <a:solidFill>
                <a:srgbClr val="FF0000"/>
              </a:solidFill>
            </a:endParaRPr>
          </a:p>
        </p:txBody>
      </p:sp>
      <p:sp>
        <p:nvSpPr>
          <p:cNvPr id="17" name="TextBox 16"/>
          <p:cNvSpPr txBox="1"/>
          <p:nvPr/>
        </p:nvSpPr>
        <p:spPr>
          <a:xfrm>
            <a:off x="3203514" y="3733800"/>
            <a:ext cx="301686" cy="369332"/>
          </a:xfrm>
          <a:prstGeom prst="rect">
            <a:avLst/>
          </a:prstGeom>
          <a:noFill/>
        </p:spPr>
        <p:txBody>
          <a:bodyPr wrap="none" rtlCol="0">
            <a:spAutoFit/>
          </a:bodyPr>
          <a:lstStyle/>
          <a:p>
            <a:r>
              <a:rPr lang="en-US" dirty="0" smtClean="0">
                <a:solidFill>
                  <a:srgbClr val="FF0000"/>
                </a:solidFill>
              </a:rPr>
              <a:t>5</a:t>
            </a:r>
            <a:endParaRPr lang="en-US" dirty="0">
              <a:solidFill>
                <a:srgbClr val="FF0000"/>
              </a:solidFill>
            </a:endParaRPr>
          </a:p>
        </p:txBody>
      </p:sp>
      <p:sp>
        <p:nvSpPr>
          <p:cNvPr id="18" name="TextBox 17"/>
          <p:cNvSpPr txBox="1"/>
          <p:nvPr/>
        </p:nvSpPr>
        <p:spPr>
          <a:xfrm>
            <a:off x="152400" y="3733800"/>
            <a:ext cx="301686" cy="369332"/>
          </a:xfrm>
          <a:prstGeom prst="rect">
            <a:avLst/>
          </a:prstGeom>
          <a:noFill/>
        </p:spPr>
        <p:txBody>
          <a:bodyPr wrap="none" rtlCol="0">
            <a:spAutoFit/>
          </a:bodyPr>
          <a:lstStyle/>
          <a:p>
            <a:r>
              <a:rPr lang="en-US" dirty="0" smtClean="0">
                <a:solidFill>
                  <a:srgbClr val="FF0000"/>
                </a:solidFill>
              </a:rPr>
              <a:t>4</a:t>
            </a:r>
            <a:endParaRPr lang="en-US" dirty="0">
              <a:solidFill>
                <a:srgbClr val="FF0000"/>
              </a:solidFill>
            </a:endParaRPr>
          </a:p>
        </p:txBody>
      </p:sp>
      <p:cxnSp>
        <p:nvCxnSpPr>
          <p:cNvPr id="19" name="Straight Connector 18"/>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0" name="Slide Number Placeholder 19"/>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685800" y="830785"/>
            <a:ext cx="7917990" cy="5874282"/>
          </a:xfrm>
          <a:prstGeom prst="rect">
            <a:avLst/>
          </a:prstGeom>
          <a:noFill/>
          <a:ln w="9525">
            <a:noFill/>
            <a:miter lim="800000"/>
            <a:headEnd/>
            <a:tailEnd/>
          </a:ln>
          <a:effectLst/>
        </p:spPr>
      </p:pic>
      <p:sp>
        <p:nvSpPr>
          <p:cNvPr id="3" name="TextBox 2"/>
          <p:cNvSpPr txBox="1"/>
          <p:nvPr/>
        </p:nvSpPr>
        <p:spPr>
          <a:xfrm>
            <a:off x="1143000" y="152400"/>
            <a:ext cx="7315200" cy="523220"/>
          </a:xfrm>
          <a:prstGeom prst="rect">
            <a:avLst/>
          </a:prstGeom>
          <a:noFill/>
          <a:ln>
            <a:noFill/>
          </a:ln>
        </p:spPr>
        <p:txBody>
          <a:bodyPr wrap="square" rtlCol="0">
            <a:spAutoFit/>
          </a:bodyPr>
          <a:lstStyle/>
          <a:p>
            <a:pPr algn="ctr"/>
            <a:r>
              <a:rPr lang="en-US" sz="2800" dirty="0" smtClean="0">
                <a:solidFill>
                  <a:srgbClr val="0033CC"/>
                </a:solidFill>
              </a:rPr>
              <a:t>Lift out by electrostatic force using a glass-needle</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C00000"/>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wrinkling,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838200" y="2057400"/>
            <a:ext cx="4511040" cy="4038600"/>
            <a:chOff x="2895600" y="914400"/>
            <a:chExt cx="5638800" cy="5048250"/>
          </a:xfrm>
        </p:grpSpPr>
        <p:pic>
          <p:nvPicPr>
            <p:cNvPr id="5123" name="Picture 3"/>
            <p:cNvPicPr>
              <a:picLocks noChangeAspect="1" noChangeArrowheads="1"/>
            </p:cNvPicPr>
            <p:nvPr/>
          </p:nvPicPr>
          <p:blipFill>
            <a:blip r:embed="rId2"/>
            <a:srcRect/>
            <a:stretch>
              <a:fillRect/>
            </a:stretch>
          </p:blipFill>
          <p:spPr bwMode="auto">
            <a:xfrm>
              <a:off x="2895600" y="914400"/>
              <a:ext cx="5638800" cy="5048250"/>
            </a:xfrm>
            <a:prstGeom prst="rect">
              <a:avLst/>
            </a:prstGeom>
            <a:noFill/>
            <a:ln w="9525">
              <a:noFill/>
              <a:miter lim="800000"/>
              <a:headEnd/>
              <a:tailEnd/>
            </a:ln>
            <a:effectLst/>
          </p:spPr>
        </p:pic>
        <p:sp>
          <p:nvSpPr>
            <p:cNvPr id="4" name="Down Arrow 3"/>
            <p:cNvSpPr/>
            <p:nvPr/>
          </p:nvSpPr>
          <p:spPr>
            <a:xfrm>
              <a:off x="6934200" y="2209800"/>
              <a:ext cx="457200" cy="529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667000" y="152400"/>
            <a:ext cx="3442096" cy="523220"/>
          </a:xfrm>
          <a:prstGeom prst="rect">
            <a:avLst/>
          </a:prstGeom>
          <a:noFill/>
          <a:ln>
            <a:noFill/>
          </a:ln>
        </p:spPr>
        <p:txBody>
          <a:bodyPr wrap="none" rtlCol="0">
            <a:spAutoFit/>
          </a:bodyPr>
          <a:lstStyle/>
          <a:p>
            <a:pPr algn="ctr"/>
            <a:r>
              <a:rPr lang="en-US" sz="2800" dirty="0" smtClean="0">
                <a:solidFill>
                  <a:srgbClr val="0033CC"/>
                </a:solidFill>
              </a:rPr>
              <a:t>Integrated circuit edit</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838200" y="990600"/>
            <a:ext cx="7772400" cy="923330"/>
          </a:xfrm>
          <a:prstGeom prst="rect">
            <a:avLst/>
          </a:prstGeom>
          <a:noFill/>
        </p:spPr>
        <p:txBody>
          <a:bodyPr wrap="square" rtlCol="0">
            <a:spAutoFit/>
          </a:bodyPr>
          <a:lstStyle/>
          <a:p>
            <a:r>
              <a:rPr lang="en-US" dirty="0" smtClean="0">
                <a:solidFill>
                  <a:srgbClr val="0033CC"/>
                </a:solidFill>
              </a:rPr>
              <a:t>Errors in circuit design can be diagnosed (milling or sectioning by FIB, seeing by SEM/SIM), and corrected by disconnecting (milling) or connecting (deposition) some parts. After repair, protecting layer of SiO</a:t>
            </a:r>
            <a:r>
              <a:rPr lang="en-US" baseline="-25000" dirty="0" smtClean="0">
                <a:solidFill>
                  <a:srgbClr val="0033CC"/>
                </a:solidFill>
              </a:rPr>
              <a:t>2</a:t>
            </a:r>
            <a:r>
              <a:rPr lang="en-US" dirty="0" smtClean="0">
                <a:solidFill>
                  <a:srgbClr val="0033CC"/>
                </a:solidFill>
              </a:rPr>
              <a:t> can be deposited.</a:t>
            </a:r>
            <a:endParaRPr lang="en-US" dirty="0">
              <a:solidFill>
                <a:srgbClr val="0033CC"/>
              </a:solidFill>
            </a:endParaRPr>
          </a:p>
        </p:txBody>
      </p:sp>
      <p:sp>
        <p:nvSpPr>
          <p:cNvPr id="11" name="TextBox 10"/>
          <p:cNvSpPr txBox="1"/>
          <p:nvPr/>
        </p:nvSpPr>
        <p:spPr>
          <a:xfrm>
            <a:off x="5410200" y="4800600"/>
            <a:ext cx="3505200" cy="923330"/>
          </a:xfrm>
          <a:prstGeom prst="rect">
            <a:avLst/>
          </a:prstGeom>
          <a:noFill/>
        </p:spPr>
        <p:txBody>
          <a:bodyPr wrap="square" rtlCol="0">
            <a:spAutoFit/>
          </a:bodyPr>
          <a:lstStyle/>
          <a:p>
            <a:r>
              <a:rPr lang="en-US" dirty="0" smtClean="0">
                <a:solidFill>
                  <a:srgbClr val="0033CC"/>
                </a:solidFill>
              </a:rPr>
              <a:t>One metal track was cut and re-connected to the other metal track with a deposited bypass.</a:t>
            </a:r>
            <a:endParaRPr lang="en-US" dirty="0">
              <a:solidFill>
                <a:srgbClr val="0033CC"/>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609600" y="2209800"/>
            <a:ext cx="3733800" cy="280035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4876800" y="2209800"/>
            <a:ext cx="3657600" cy="2765145"/>
          </a:xfrm>
          <a:prstGeom prst="rect">
            <a:avLst/>
          </a:prstGeom>
          <a:noFill/>
          <a:ln w="9525">
            <a:noFill/>
            <a:miter lim="800000"/>
            <a:headEnd/>
            <a:tailEnd/>
          </a:ln>
          <a:effectLst/>
        </p:spPr>
      </p:pic>
      <p:sp>
        <p:nvSpPr>
          <p:cNvPr id="4" name="Rectangle 3"/>
          <p:cNvSpPr/>
          <p:nvPr/>
        </p:nvSpPr>
        <p:spPr>
          <a:xfrm>
            <a:off x="685800" y="1752600"/>
            <a:ext cx="6305380" cy="369332"/>
          </a:xfrm>
          <a:prstGeom prst="rect">
            <a:avLst/>
          </a:prstGeom>
        </p:spPr>
        <p:txBody>
          <a:bodyPr wrap="none">
            <a:spAutoFit/>
          </a:bodyPr>
          <a:lstStyle/>
          <a:p>
            <a:r>
              <a:rPr lang="en-US" b="1" dirty="0" smtClean="0">
                <a:solidFill>
                  <a:srgbClr val="0033CC"/>
                </a:solidFill>
              </a:rPr>
              <a:t>Electrical contact break                                     After FEB reparation</a:t>
            </a:r>
            <a:endParaRPr lang="en-US" dirty="0">
              <a:solidFill>
                <a:srgbClr val="0033CC"/>
              </a:solidFill>
            </a:endParaRPr>
          </a:p>
        </p:txBody>
      </p:sp>
      <p:sp>
        <p:nvSpPr>
          <p:cNvPr id="6" name="TextBox 5"/>
          <p:cNvSpPr txBox="1"/>
          <p:nvPr/>
        </p:nvSpPr>
        <p:spPr>
          <a:xfrm>
            <a:off x="1479523" y="162580"/>
            <a:ext cx="6292877" cy="523220"/>
          </a:xfrm>
          <a:prstGeom prst="rect">
            <a:avLst/>
          </a:prstGeom>
          <a:noFill/>
          <a:ln>
            <a:noFill/>
          </a:ln>
        </p:spPr>
        <p:txBody>
          <a:bodyPr wrap="none" rtlCol="0">
            <a:spAutoFit/>
          </a:bodyPr>
          <a:lstStyle/>
          <a:p>
            <a:pPr algn="ctr"/>
            <a:r>
              <a:rPr lang="en-US" sz="2800" dirty="0" smtClean="0">
                <a:solidFill>
                  <a:srgbClr val="0033CC"/>
                </a:solidFill>
              </a:rPr>
              <a:t>Electrical contact repair by FEB deposition</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685800" y="5410200"/>
            <a:ext cx="7727693" cy="369332"/>
          </a:xfrm>
          <a:prstGeom prst="rect">
            <a:avLst/>
          </a:prstGeom>
          <a:noFill/>
        </p:spPr>
        <p:txBody>
          <a:bodyPr wrap="none" rtlCol="0">
            <a:spAutoFit/>
          </a:bodyPr>
          <a:lstStyle/>
          <a:p>
            <a:r>
              <a:rPr lang="en-US" dirty="0" smtClean="0">
                <a:solidFill>
                  <a:srgbClr val="C00000"/>
                </a:solidFill>
              </a:rPr>
              <a:t>Even though the film is not pure with low conductivity, it is still quite conductive.</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0"/>
            <a:ext cx="5866286" cy="523220"/>
          </a:xfrm>
          <a:prstGeom prst="rect">
            <a:avLst/>
          </a:prstGeom>
          <a:noFill/>
          <a:ln>
            <a:noFill/>
          </a:ln>
        </p:spPr>
        <p:txBody>
          <a:bodyPr wrap="none" rtlCol="0">
            <a:spAutoFit/>
          </a:bodyPr>
          <a:lstStyle/>
          <a:p>
            <a:pPr algn="ctr"/>
            <a:r>
              <a:rPr lang="en-US" sz="2800" dirty="0" smtClean="0">
                <a:solidFill>
                  <a:srgbClr val="0033CC"/>
                </a:solidFill>
              </a:rPr>
              <a:t>Focused ion/electron beam application</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457200" y="1524000"/>
            <a:ext cx="8186024" cy="3908762"/>
          </a:xfrm>
          <a:prstGeom prst="rect">
            <a:avLst/>
          </a:prstGeom>
          <a:noFill/>
        </p:spPr>
        <p:txBody>
          <a:bodyPr wrap="none" rtlCol="0">
            <a:spAutoFit/>
          </a:bodyPr>
          <a:lstStyle/>
          <a:p>
            <a:pPr marL="176213" indent="-176213">
              <a:spcAft>
                <a:spcPts val="600"/>
              </a:spcAft>
              <a:buFont typeface="Arial" pitchFamily="34" charset="0"/>
              <a:buChar char="•"/>
            </a:pPr>
            <a:r>
              <a:rPr lang="en-US" dirty="0" smtClean="0">
                <a:solidFill>
                  <a:srgbClr val="0033CC"/>
                </a:solidFill>
              </a:rPr>
              <a:t>It is the absolutely the most versatile tool for nanofabrication.</a:t>
            </a:r>
          </a:p>
          <a:p>
            <a:pPr marL="176213" indent="-176213">
              <a:spcAft>
                <a:spcPts val="600"/>
              </a:spcAft>
              <a:buFont typeface="Arial" pitchFamily="34" charset="0"/>
              <a:buChar char="•"/>
            </a:pPr>
            <a:r>
              <a:rPr lang="en-US" dirty="0" smtClean="0">
                <a:solidFill>
                  <a:srgbClr val="0033CC"/>
                </a:solidFill>
              </a:rPr>
              <a:t>Neither mask nor resist needed.</a:t>
            </a:r>
          </a:p>
          <a:p>
            <a:pPr marL="176213" indent="-176213">
              <a:spcAft>
                <a:spcPts val="600"/>
              </a:spcAft>
              <a:buFont typeface="Arial" pitchFamily="34" charset="0"/>
              <a:buChar char="•"/>
            </a:pPr>
            <a:r>
              <a:rPr lang="en-US" dirty="0" smtClean="0">
                <a:solidFill>
                  <a:srgbClr val="0033CC"/>
                </a:solidFill>
              </a:rPr>
              <a:t>Capable of both top down (milling/etching) and bottom up (deposition) fabrication.</a:t>
            </a:r>
          </a:p>
          <a:p>
            <a:pPr marL="176213" indent="-176213">
              <a:spcAft>
                <a:spcPts val="600"/>
              </a:spcAft>
              <a:buFont typeface="Arial" pitchFamily="34" charset="0"/>
              <a:buChar char="•"/>
            </a:pPr>
            <a:r>
              <a:rPr lang="en-US" dirty="0" smtClean="0">
                <a:solidFill>
                  <a:srgbClr val="0033CC"/>
                </a:solidFill>
              </a:rPr>
              <a:t>Ultrahigh resolution.</a:t>
            </a:r>
          </a:p>
          <a:p>
            <a:pPr marL="176213" indent="-176213">
              <a:spcAft>
                <a:spcPts val="600"/>
              </a:spcAft>
              <a:buFont typeface="Arial" pitchFamily="34" charset="0"/>
              <a:buChar char="•"/>
            </a:pPr>
            <a:r>
              <a:rPr lang="en-US" dirty="0" smtClean="0">
                <a:solidFill>
                  <a:srgbClr val="0033CC"/>
                </a:solidFill>
              </a:rPr>
              <a:t>Substrate doesn’t need to be flat, fabrication anywhere on anything.</a:t>
            </a:r>
          </a:p>
          <a:p>
            <a:pPr marL="176213" indent="-176213">
              <a:spcAft>
                <a:spcPts val="600"/>
              </a:spcAft>
              <a:buFont typeface="Arial" pitchFamily="34" charset="0"/>
              <a:buChar char="•"/>
            </a:pPr>
            <a:r>
              <a:rPr lang="en-US" dirty="0" smtClean="0">
                <a:solidFill>
                  <a:srgbClr val="0033CC"/>
                </a:solidFill>
              </a:rPr>
              <a:t>One sees what one does using built-in SEM/SIM imaging.</a:t>
            </a:r>
          </a:p>
          <a:p>
            <a:pPr marL="176213" indent="-176213">
              <a:spcAft>
                <a:spcPts val="600"/>
              </a:spcAft>
              <a:buFont typeface="Arial" pitchFamily="34" charset="0"/>
              <a:buChar char="•"/>
            </a:pPr>
            <a:r>
              <a:rPr lang="en-US" dirty="0" smtClean="0">
                <a:solidFill>
                  <a:srgbClr val="0033CC"/>
                </a:solidFill>
              </a:rPr>
              <a:t>Besides fabrication, can also do FIB-doping to modify material properties.</a:t>
            </a:r>
          </a:p>
          <a:p>
            <a:pPr marL="176213" indent="-176213">
              <a:spcAft>
                <a:spcPts val="600"/>
              </a:spcAft>
            </a:pPr>
            <a:r>
              <a:rPr lang="en-US" dirty="0" smtClean="0">
                <a:solidFill>
                  <a:srgbClr val="C00000"/>
                </a:solidFill>
              </a:rPr>
              <a:t>However,</a:t>
            </a:r>
          </a:p>
          <a:p>
            <a:pPr marL="176213" indent="-176213">
              <a:spcAft>
                <a:spcPts val="600"/>
              </a:spcAft>
              <a:buFont typeface="Arial" pitchFamily="34" charset="0"/>
              <a:buChar char="•"/>
            </a:pPr>
            <a:r>
              <a:rPr lang="en-US" dirty="0" smtClean="0">
                <a:solidFill>
                  <a:srgbClr val="0033CC"/>
                </a:solidFill>
              </a:rPr>
              <a:t>Low throughput, serial process, like EBL.</a:t>
            </a:r>
          </a:p>
          <a:p>
            <a:pPr marL="176213" indent="-176213">
              <a:spcAft>
                <a:spcPts val="600"/>
              </a:spcAft>
              <a:buFont typeface="Arial" pitchFamily="34" charset="0"/>
              <a:buChar char="•"/>
            </a:pPr>
            <a:r>
              <a:rPr lang="en-US" dirty="0" smtClean="0">
                <a:solidFill>
                  <a:srgbClr val="0033CC"/>
                </a:solidFill>
              </a:rPr>
              <a:t>The deposited material is usually far from being pure with poor conductivity.</a:t>
            </a:r>
          </a:p>
          <a:p>
            <a:pPr marL="176213" indent="-176213">
              <a:spcAft>
                <a:spcPts val="600"/>
              </a:spcAft>
              <a:buFont typeface="Arial" pitchFamily="34" charset="0"/>
              <a:buChar char="•"/>
            </a:pPr>
            <a:r>
              <a:rPr lang="en-US" dirty="0" smtClean="0">
                <a:solidFill>
                  <a:srgbClr val="0033CC"/>
                </a:solidFill>
              </a:rPr>
              <a:t>Ga contamination and damage of the sample.</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52400"/>
            <a:ext cx="6463885" cy="523220"/>
          </a:xfrm>
          <a:prstGeom prst="rect">
            <a:avLst/>
          </a:prstGeom>
          <a:noFill/>
          <a:ln>
            <a:noFill/>
          </a:ln>
        </p:spPr>
        <p:txBody>
          <a:bodyPr wrap="none" rtlCol="0">
            <a:spAutoFit/>
          </a:bodyPr>
          <a:lstStyle/>
          <a:p>
            <a:pPr algn="ctr"/>
            <a:r>
              <a:rPr lang="en-US" sz="2800" dirty="0" smtClean="0">
                <a:solidFill>
                  <a:srgbClr val="0033CC"/>
                </a:solidFill>
              </a:rPr>
              <a:t>Repair of magneto-resistive (MR) head coil </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4098" name="Picture 2"/>
          <p:cNvPicPr>
            <a:picLocks noChangeAspect="1" noChangeArrowheads="1"/>
          </p:cNvPicPr>
          <p:nvPr/>
        </p:nvPicPr>
        <p:blipFill>
          <a:blip r:embed="rId2"/>
          <a:srcRect/>
          <a:stretch>
            <a:fillRect/>
          </a:stretch>
        </p:blipFill>
        <p:spPr bwMode="auto">
          <a:xfrm>
            <a:off x="304800" y="838200"/>
            <a:ext cx="3429000" cy="2426018"/>
          </a:xfrm>
          <a:prstGeom prst="rect">
            <a:avLst/>
          </a:prstGeom>
          <a:noFill/>
          <a:ln w="9525">
            <a:noFill/>
            <a:miter lim="800000"/>
            <a:headEnd/>
            <a:tailEnd/>
          </a:ln>
          <a:effectLst/>
        </p:spPr>
      </p:pic>
      <p:sp>
        <p:nvSpPr>
          <p:cNvPr id="6" name="TextBox 5"/>
          <p:cNvSpPr txBox="1"/>
          <p:nvPr/>
        </p:nvSpPr>
        <p:spPr>
          <a:xfrm>
            <a:off x="304800" y="838200"/>
            <a:ext cx="1585114" cy="369332"/>
          </a:xfrm>
          <a:prstGeom prst="rect">
            <a:avLst/>
          </a:prstGeom>
          <a:noFill/>
        </p:spPr>
        <p:txBody>
          <a:bodyPr wrap="none" rtlCol="0">
            <a:spAutoFit/>
          </a:bodyPr>
          <a:lstStyle/>
          <a:p>
            <a:r>
              <a:rPr lang="en-US" dirty="0" smtClean="0">
                <a:solidFill>
                  <a:srgbClr val="0033CC"/>
                </a:solidFill>
              </a:rPr>
              <a:t>Hard disk drive</a:t>
            </a:r>
            <a:endParaRPr lang="en-US" dirty="0">
              <a:solidFill>
                <a:srgbClr val="0033CC"/>
              </a:solidFill>
            </a:endParaRPr>
          </a:p>
        </p:txBody>
      </p:sp>
      <p:sp>
        <p:nvSpPr>
          <p:cNvPr id="7" name="TextBox 6"/>
          <p:cNvSpPr txBox="1"/>
          <p:nvPr/>
        </p:nvSpPr>
        <p:spPr>
          <a:xfrm>
            <a:off x="228600" y="6477000"/>
            <a:ext cx="8305800" cy="276999"/>
          </a:xfrm>
          <a:prstGeom prst="rect">
            <a:avLst/>
          </a:prstGeom>
          <a:noFill/>
        </p:spPr>
        <p:txBody>
          <a:bodyPr wrap="square" rtlCol="0">
            <a:spAutoFit/>
          </a:bodyPr>
          <a:lstStyle/>
          <a:p>
            <a:r>
              <a:rPr lang="en-US" sz="1200" dirty="0" smtClean="0"/>
              <a:t>“Characterization of focused ion beam induced deposition process and parameters calibration”, Fu, Sensors and Actuators A, 2001.</a:t>
            </a:r>
            <a:endParaRPr lang="en-US" sz="1200" dirty="0"/>
          </a:p>
        </p:txBody>
      </p:sp>
      <p:grpSp>
        <p:nvGrpSpPr>
          <p:cNvPr id="13" name="Group 12"/>
          <p:cNvGrpSpPr/>
          <p:nvPr/>
        </p:nvGrpSpPr>
        <p:grpSpPr>
          <a:xfrm>
            <a:off x="4724400" y="838200"/>
            <a:ext cx="4040923" cy="3057941"/>
            <a:chOff x="4724400" y="956846"/>
            <a:chExt cx="4040923" cy="3057941"/>
          </a:xfrm>
        </p:grpSpPr>
        <p:pic>
          <p:nvPicPr>
            <p:cNvPr id="4100" name="Picture 4"/>
            <p:cNvPicPr>
              <a:picLocks noChangeAspect="1" noChangeArrowheads="1"/>
            </p:cNvPicPr>
            <p:nvPr/>
          </p:nvPicPr>
          <p:blipFill>
            <a:blip r:embed="rId3"/>
            <a:srcRect/>
            <a:stretch>
              <a:fillRect/>
            </a:stretch>
          </p:blipFill>
          <p:spPr bwMode="auto">
            <a:xfrm>
              <a:off x="4724400" y="989567"/>
              <a:ext cx="4040923" cy="3025220"/>
            </a:xfrm>
            <a:prstGeom prst="rect">
              <a:avLst/>
            </a:prstGeom>
            <a:noFill/>
            <a:ln w="9525">
              <a:noFill/>
              <a:miter lim="800000"/>
              <a:headEnd/>
              <a:tailEnd/>
            </a:ln>
            <a:effectLst/>
          </p:spPr>
        </p:pic>
        <p:sp>
          <p:nvSpPr>
            <p:cNvPr id="9" name="Rectangle 8"/>
            <p:cNvSpPr/>
            <p:nvPr/>
          </p:nvSpPr>
          <p:spPr>
            <a:xfrm>
              <a:off x="4724400" y="956846"/>
              <a:ext cx="3962400" cy="338554"/>
            </a:xfrm>
            <a:prstGeom prst="rect">
              <a:avLst/>
            </a:prstGeom>
          </p:spPr>
          <p:txBody>
            <a:bodyPr wrap="square">
              <a:spAutoFit/>
            </a:bodyPr>
            <a:lstStyle/>
            <a:p>
              <a:r>
                <a:rPr lang="en-US" sz="1600" dirty="0" smtClean="0">
                  <a:solidFill>
                    <a:schemeClr val="bg1"/>
                  </a:solidFill>
                </a:rPr>
                <a:t>Micro-coil of magnetic head with broken lines</a:t>
              </a:r>
              <a:endParaRPr lang="en-US" sz="1600" dirty="0">
                <a:solidFill>
                  <a:schemeClr val="bg1"/>
                </a:solidFill>
              </a:endParaRPr>
            </a:p>
          </p:txBody>
        </p:sp>
      </p:grpSp>
      <p:grpSp>
        <p:nvGrpSpPr>
          <p:cNvPr id="14" name="Group 13"/>
          <p:cNvGrpSpPr/>
          <p:nvPr/>
        </p:nvGrpSpPr>
        <p:grpSpPr>
          <a:xfrm>
            <a:off x="4851367" y="3938587"/>
            <a:ext cx="3759233" cy="2538413"/>
            <a:chOff x="4851367" y="3938587"/>
            <a:chExt cx="3759233" cy="2538413"/>
          </a:xfrm>
        </p:grpSpPr>
        <p:pic>
          <p:nvPicPr>
            <p:cNvPr id="4101" name="Picture 5"/>
            <p:cNvPicPr>
              <a:picLocks noChangeAspect="1" noChangeArrowheads="1"/>
            </p:cNvPicPr>
            <p:nvPr/>
          </p:nvPicPr>
          <p:blipFill>
            <a:blip r:embed="rId4"/>
            <a:srcRect/>
            <a:stretch>
              <a:fillRect/>
            </a:stretch>
          </p:blipFill>
          <p:spPr bwMode="auto">
            <a:xfrm>
              <a:off x="4851367" y="3938587"/>
              <a:ext cx="3759233" cy="2538413"/>
            </a:xfrm>
            <a:prstGeom prst="rect">
              <a:avLst/>
            </a:prstGeom>
            <a:noFill/>
            <a:ln w="9525">
              <a:noFill/>
              <a:miter lim="800000"/>
              <a:headEnd/>
              <a:tailEnd/>
            </a:ln>
            <a:effectLst/>
          </p:spPr>
        </p:pic>
        <p:sp>
          <p:nvSpPr>
            <p:cNvPr id="11" name="TextBox 10"/>
            <p:cNvSpPr txBox="1"/>
            <p:nvPr/>
          </p:nvSpPr>
          <p:spPr>
            <a:xfrm>
              <a:off x="5918167" y="5410200"/>
              <a:ext cx="2666999" cy="584775"/>
            </a:xfrm>
            <a:prstGeom prst="rect">
              <a:avLst/>
            </a:prstGeom>
            <a:noFill/>
          </p:spPr>
          <p:txBody>
            <a:bodyPr wrap="square" rtlCol="0">
              <a:spAutoFit/>
            </a:bodyPr>
            <a:lstStyle/>
            <a:p>
              <a:r>
                <a:rPr lang="en-US" sz="1600" dirty="0" smtClean="0">
                  <a:solidFill>
                    <a:srgbClr val="0033CC"/>
                  </a:solidFill>
                </a:rPr>
                <a:t>After FIB repair, performance close to a normal head</a:t>
              </a:r>
              <a:endParaRPr lang="en-US" sz="1600" dirty="0">
                <a:solidFill>
                  <a:srgbClr val="0033CC"/>
                </a:solidFill>
              </a:endParaRPr>
            </a:p>
          </p:txBody>
        </p:sp>
      </p:grpSp>
      <p:sp>
        <p:nvSpPr>
          <p:cNvPr id="12" name="TextBox 11"/>
          <p:cNvSpPr txBox="1"/>
          <p:nvPr/>
        </p:nvSpPr>
        <p:spPr>
          <a:xfrm>
            <a:off x="152400" y="3429000"/>
            <a:ext cx="4308615" cy="2800767"/>
          </a:xfrm>
          <a:prstGeom prst="rect">
            <a:avLst/>
          </a:prstGeom>
          <a:noFill/>
        </p:spPr>
        <p:txBody>
          <a:bodyPr wrap="none" rtlCol="0">
            <a:spAutoFit/>
          </a:bodyPr>
          <a:lstStyle/>
          <a:p>
            <a:r>
              <a:rPr lang="en-US" sz="1600" dirty="0" smtClean="0">
                <a:solidFill>
                  <a:srgbClr val="C00000"/>
                </a:solidFill>
              </a:rPr>
              <a:t>Process:</a:t>
            </a:r>
          </a:p>
          <a:p>
            <a:r>
              <a:rPr lang="en-US" sz="1600" dirty="0" smtClean="0">
                <a:solidFill>
                  <a:srgbClr val="0033CC"/>
                </a:solidFill>
              </a:rPr>
              <a:t>FIB selective milling of polymer cover using XeF</a:t>
            </a:r>
            <a:r>
              <a:rPr lang="en-US" sz="1600" baseline="-25000" dirty="0" smtClean="0">
                <a:solidFill>
                  <a:srgbClr val="0033CC"/>
                </a:solidFill>
              </a:rPr>
              <a:t>2</a:t>
            </a:r>
            <a:endParaRPr lang="en-US" sz="1600" dirty="0" smtClean="0">
              <a:solidFill>
                <a:srgbClr val="0033CC"/>
              </a:solidFill>
            </a:endParaRPr>
          </a:p>
          <a:p>
            <a:r>
              <a:rPr lang="en-US" sz="1600" dirty="0" smtClean="0">
                <a:solidFill>
                  <a:srgbClr val="0033CC"/>
                </a:solidFill>
              </a:rPr>
              <a:t>FIB deposition of W lines</a:t>
            </a:r>
          </a:p>
          <a:p>
            <a:r>
              <a:rPr lang="en-US" sz="1600" dirty="0" smtClean="0">
                <a:solidFill>
                  <a:srgbClr val="0033CC"/>
                </a:solidFill>
              </a:rPr>
              <a:t>FIB deposition of SiO</a:t>
            </a:r>
            <a:r>
              <a:rPr lang="en-US" sz="1600" baseline="-25000" dirty="0" smtClean="0">
                <a:solidFill>
                  <a:srgbClr val="0033CC"/>
                </a:solidFill>
              </a:rPr>
              <a:t>2</a:t>
            </a:r>
            <a:r>
              <a:rPr lang="en-US" sz="1600" dirty="0" smtClean="0">
                <a:solidFill>
                  <a:srgbClr val="0033CC"/>
                </a:solidFill>
              </a:rPr>
              <a:t> protection layer</a:t>
            </a:r>
          </a:p>
          <a:p>
            <a:endParaRPr lang="en-US" sz="1600" dirty="0" smtClean="0">
              <a:solidFill>
                <a:srgbClr val="0033CC"/>
              </a:solidFill>
            </a:endParaRPr>
          </a:p>
          <a:p>
            <a:r>
              <a:rPr lang="en-US" sz="1600" dirty="0" smtClean="0">
                <a:solidFill>
                  <a:srgbClr val="C00000"/>
                </a:solidFill>
              </a:rPr>
              <a:t>Optimal deposition parameters</a:t>
            </a:r>
          </a:p>
          <a:p>
            <a:r>
              <a:rPr lang="en-US" sz="1600" dirty="0" smtClean="0">
                <a:solidFill>
                  <a:srgbClr val="0033CC"/>
                </a:solidFill>
              </a:rPr>
              <a:t>dwell time: 0.5ms               spot size: 25nm</a:t>
            </a:r>
          </a:p>
          <a:p>
            <a:r>
              <a:rPr lang="en-US" sz="1600" dirty="0" smtClean="0">
                <a:solidFill>
                  <a:srgbClr val="0033CC"/>
                </a:solidFill>
              </a:rPr>
              <a:t>current: 400pA                    refresh time: 1.5ms</a:t>
            </a:r>
          </a:p>
          <a:p>
            <a:r>
              <a:rPr lang="en-US" sz="1600" dirty="0" smtClean="0">
                <a:solidFill>
                  <a:srgbClr val="0033CC"/>
                </a:solidFill>
              </a:rPr>
              <a:t>ion dose: 0.6nC/mm</a:t>
            </a:r>
            <a:r>
              <a:rPr lang="en-US" sz="1600" baseline="30000" dirty="0" smtClean="0">
                <a:solidFill>
                  <a:srgbClr val="0033CC"/>
                </a:solidFill>
              </a:rPr>
              <a:t>2</a:t>
            </a:r>
            <a:r>
              <a:rPr lang="en-US" sz="1600" dirty="0" smtClean="0">
                <a:solidFill>
                  <a:srgbClr val="0033CC"/>
                </a:solidFill>
              </a:rPr>
              <a:t>         ion energy: 50keV</a:t>
            </a:r>
          </a:p>
          <a:p>
            <a:r>
              <a:rPr lang="en-US" sz="1600" dirty="0" smtClean="0">
                <a:solidFill>
                  <a:srgbClr val="0033CC"/>
                </a:solidFill>
              </a:rPr>
              <a:t>scanning mode: raster</a:t>
            </a:r>
          </a:p>
          <a:p>
            <a:r>
              <a:rPr lang="en-US" sz="1600" dirty="0" smtClean="0">
                <a:solidFill>
                  <a:srgbClr val="0033CC"/>
                </a:solidFill>
              </a:rPr>
              <a:t>X and Y pixel space: 71nm and 68nm</a:t>
            </a:r>
            <a:endParaRPr lang="en-US" sz="1600" dirty="0">
              <a:solidFill>
                <a:srgbClr val="0033CC"/>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3429" y="152400"/>
            <a:ext cx="4143571" cy="523220"/>
          </a:xfrm>
          <a:prstGeom prst="rect">
            <a:avLst/>
          </a:prstGeom>
          <a:noFill/>
          <a:ln>
            <a:noFill/>
          </a:ln>
        </p:spPr>
        <p:txBody>
          <a:bodyPr wrap="none" rtlCol="0">
            <a:spAutoFit/>
          </a:bodyPr>
          <a:lstStyle/>
          <a:p>
            <a:pPr algn="ctr"/>
            <a:r>
              <a:rPr lang="en-US" sz="2800" dirty="0" smtClean="0">
                <a:solidFill>
                  <a:srgbClr val="0033CC"/>
                </a:solidFill>
              </a:rPr>
              <a:t>Optical mask defects repair</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6146" name="Picture 2"/>
          <p:cNvPicPr>
            <a:picLocks noChangeAspect="1" noChangeArrowheads="1"/>
          </p:cNvPicPr>
          <p:nvPr/>
        </p:nvPicPr>
        <p:blipFill>
          <a:blip r:embed="rId2"/>
          <a:srcRect/>
          <a:stretch>
            <a:fillRect/>
          </a:stretch>
        </p:blipFill>
        <p:spPr bwMode="auto">
          <a:xfrm>
            <a:off x="2514600" y="990600"/>
            <a:ext cx="3919558" cy="2771775"/>
          </a:xfrm>
          <a:prstGeom prst="rect">
            <a:avLst/>
          </a:prstGeom>
          <a:noFill/>
          <a:ln w="9525">
            <a:noFill/>
            <a:miter lim="800000"/>
            <a:headEnd/>
            <a:tailEnd/>
          </a:ln>
          <a:effectLst/>
        </p:spPr>
      </p:pic>
      <p:sp>
        <p:nvSpPr>
          <p:cNvPr id="5" name="TextBox 4"/>
          <p:cNvSpPr txBox="1"/>
          <p:nvPr/>
        </p:nvSpPr>
        <p:spPr>
          <a:xfrm>
            <a:off x="533400" y="3767078"/>
            <a:ext cx="8001000" cy="2862322"/>
          </a:xfrm>
          <a:prstGeom prst="rect">
            <a:avLst/>
          </a:prstGeom>
          <a:noFill/>
        </p:spPr>
        <p:txBody>
          <a:bodyPr wrap="square" rtlCol="0">
            <a:spAutoFit/>
          </a:bodyPr>
          <a:lstStyle/>
          <a:p>
            <a:r>
              <a:rPr lang="en-US" dirty="0" smtClean="0">
                <a:solidFill>
                  <a:srgbClr val="C00000"/>
                </a:solidFill>
              </a:rPr>
              <a:t>Types of mask defects: </a:t>
            </a:r>
            <a:r>
              <a:rPr lang="en-US" dirty="0" smtClean="0">
                <a:solidFill>
                  <a:srgbClr val="0033CC"/>
                </a:solidFill>
              </a:rPr>
              <a:t>opaque defects a, e, d, f;   clear defects: b, c</a:t>
            </a:r>
          </a:p>
          <a:p>
            <a:endParaRPr lang="en-US" dirty="0" smtClean="0">
              <a:solidFill>
                <a:srgbClr val="0033CC"/>
              </a:solidFill>
            </a:endParaRPr>
          </a:p>
          <a:p>
            <a:r>
              <a:rPr lang="en-US" dirty="0" smtClean="0">
                <a:solidFill>
                  <a:srgbClr val="0033CC"/>
                </a:solidFill>
              </a:rPr>
              <a:t>Clear defect can be easily repaired by FIB induced deposition of carbon (opaque) using hydrocarbon gas. Charge neutralization measure (“spray” electrons to surface) is needed to prevent ion charge accumulation, also need to minimize sputtering.</a:t>
            </a:r>
          </a:p>
          <a:p>
            <a:endParaRPr lang="en-US" dirty="0" smtClean="0">
              <a:solidFill>
                <a:srgbClr val="0033CC"/>
              </a:solidFill>
            </a:endParaRPr>
          </a:p>
          <a:p>
            <a:r>
              <a:rPr lang="en-US" dirty="0" smtClean="0">
                <a:solidFill>
                  <a:srgbClr val="0033CC"/>
                </a:solidFill>
              </a:rPr>
              <a:t>Opaque defects is more difficult to repair, will be addressed in the following slides.</a:t>
            </a:r>
          </a:p>
          <a:p>
            <a:endParaRPr lang="en-US" dirty="0" smtClean="0">
              <a:solidFill>
                <a:srgbClr val="0033CC"/>
              </a:solidFill>
            </a:endParaRPr>
          </a:p>
          <a:p>
            <a:r>
              <a:rPr lang="en-US" dirty="0" smtClean="0">
                <a:solidFill>
                  <a:srgbClr val="0033CC"/>
                </a:solidFill>
              </a:rPr>
              <a:t>Phase shifting mask even more difficult to repair, Cr removal (defect f in the figure) will cause additional phase shift.</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143000" y="990600"/>
            <a:ext cx="7349570" cy="4744852"/>
          </a:xfrm>
          <a:prstGeom prst="rect">
            <a:avLst/>
          </a:prstGeom>
          <a:noFill/>
          <a:ln w="9525">
            <a:noFill/>
            <a:miter lim="800000"/>
            <a:headEnd/>
            <a:tailEnd/>
          </a:ln>
          <a:effectLst/>
        </p:spPr>
      </p:pic>
      <p:sp>
        <p:nvSpPr>
          <p:cNvPr id="3" name="TextBox 2"/>
          <p:cNvSpPr txBox="1"/>
          <p:nvPr/>
        </p:nvSpPr>
        <p:spPr>
          <a:xfrm>
            <a:off x="1981200" y="152400"/>
            <a:ext cx="5766580" cy="523220"/>
          </a:xfrm>
          <a:prstGeom prst="rect">
            <a:avLst/>
          </a:prstGeom>
          <a:noFill/>
          <a:ln>
            <a:noFill/>
          </a:ln>
        </p:spPr>
        <p:txBody>
          <a:bodyPr wrap="none" rtlCol="0">
            <a:spAutoFit/>
          </a:bodyPr>
          <a:lstStyle/>
          <a:p>
            <a:pPr algn="ctr"/>
            <a:r>
              <a:rPr lang="en-US" sz="2800" dirty="0" smtClean="0">
                <a:solidFill>
                  <a:srgbClr val="0033CC"/>
                </a:solidFill>
              </a:rPr>
              <a:t>Opaque defects removal by ion milling</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762000" y="6096000"/>
            <a:ext cx="7436010" cy="369332"/>
          </a:xfrm>
          <a:prstGeom prst="rect">
            <a:avLst/>
          </a:prstGeom>
          <a:noFill/>
        </p:spPr>
        <p:txBody>
          <a:bodyPr wrap="none" rtlCol="0">
            <a:spAutoFit/>
          </a:bodyPr>
          <a:lstStyle/>
          <a:p>
            <a:r>
              <a:rPr lang="en-US" dirty="0" smtClean="0">
                <a:solidFill>
                  <a:srgbClr val="C00000"/>
                </a:solidFill>
              </a:rPr>
              <a:t>Problem: Ga</a:t>
            </a:r>
            <a:r>
              <a:rPr lang="en-US" baseline="30000" dirty="0" smtClean="0">
                <a:solidFill>
                  <a:srgbClr val="C00000"/>
                </a:solidFill>
              </a:rPr>
              <a:t>+</a:t>
            </a:r>
            <a:r>
              <a:rPr lang="en-US" dirty="0" smtClean="0">
                <a:solidFill>
                  <a:srgbClr val="C00000"/>
                </a:solidFill>
              </a:rPr>
              <a:t>  implantation/staining reduces mask transmission to DUV light</a:t>
            </a:r>
            <a:endParaRPr lang="en-US" dirty="0">
              <a:solidFill>
                <a:srgbClr val="C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838200" y="1295400"/>
            <a:ext cx="7467600" cy="5243164"/>
          </a:xfrm>
          <a:prstGeom prst="rect">
            <a:avLst/>
          </a:prstGeom>
          <a:noFill/>
          <a:ln w="9525">
            <a:noFill/>
            <a:miter lim="800000"/>
            <a:headEnd/>
            <a:tailEnd/>
          </a:ln>
          <a:effectLst/>
        </p:spPr>
      </p:pic>
      <p:sp>
        <p:nvSpPr>
          <p:cNvPr id="3" name="TextBox 2"/>
          <p:cNvSpPr txBox="1"/>
          <p:nvPr/>
        </p:nvSpPr>
        <p:spPr>
          <a:xfrm>
            <a:off x="1371600" y="152400"/>
            <a:ext cx="6477000" cy="954107"/>
          </a:xfrm>
          <a:prstGeom prst="rect">
            <a:avLst/>
          </a:prstGeom>
          <a:noFill/>
          <a:ln>
            <a:noFill/>
          </a:ln>
        </p:spPr>
        <p:txBody>
          <a:bodyPr wrap="square" rtlCol="0">
            <a:spAutoFit/>
          </a:bodyPr>
          <a:lstStyle/>
          <a:p>
            <a:pPr algn="ctr"/>
            <a:r>
              <a:rPr lang="en-US" sz="2800" dirty="0" smtClean="0">
                <a:solidFill>
                  <a:srgbClr val="0033CC"/>
                </a:solidFill>
              </a:rPr>
              <a:t>Gallium staining induced residual defect and printed photo-resist image</a:t>
            </a:r>
          </a:p>
        </p:txBody>
      </p:sp>
      <p:cxnSp>
        <p:nvCxnSpPr>
          <p:cNvPr id="4" name="Straight Connector 3"/>
          <p:cNvCxnSpPr/>
          <p:nvPr/>
        </p:nvCxnSpPr>
        <p:spPr>
          <a:xfrm flipV="1">
            <a:off x="0" y="1143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62400" y="381000"/>
            <a:ext cx="5029200" cy="3752503"/>
            <a:chOff x="1524000" y="1295400"/>
            <a:chExt cx="5389563" cy="3904903"/>
          </a:xfrm>
        </p:grpSpPr>
        <p:pic>
          <p:nvPicPr>
            <p:cNvPr id="9218" name="Picture 2"/>
            <p:cNvPicPr>
              <a:picLocks noChangeAspect="1" noChangeArrowheads="1"/>
            </p:cNvPicPr>
            <p:nvPr/>
          </p:nvPicPr>
          <p:blipFill>
            <a:blip r:embed="rId2"/>
            <a:srcRect/>
            <a:stretch>
              <a:fillRect/>
            </a:stretch>
          </p:blipFill>
          <p:spPr bwMode="auto">
            <a:xfrm>
              <a:off x="1524000" y="1295400"/>
              <a:ext cx="5389563" cy="3904903"/>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4267200" y="3276600"/>
              <a:ext cx="2400300" cy="1173773"/>
            </a:xfrm>
            <a:prstGeom prst="rect">
              <a:avLst/>
            </a:prstGeom>
            <a:noFill/>
            <a:ln w="9525">
              <a:noFill/>
              <a:miter lim="800000"/>
              <a:headEnd/>
              <a:tailEnd/>
            </a:ln>
            <a:effectLst/>
          </p:spPr>
        </p:pic>
      </p:grpSp>
      <p:pic>
        <p:nvPicPr>
          <p:cNvPr id="9220" name="Picture 4"/>
          <p:cNvPicPr>
            <a:picLocks noChangeAspect="1" noChangeArrowheads="1"/>
          </p:cNvPicPr>
          <p:nvPr/>
        </p:nvPicPr>
        <p:blipFill>
          <a:blip r:embed="rId4"/>
          <a:srcRect/>
          <a:stretch>
            <a:fillRect/>
          </a:stretch>
        </p:blipFill>
        <p:spPr bwMode="auto">
          <a:xfrm>
            <a:off x="3733800" y="4267200"/>
            <a:ext cx="5071208" cy="2412650"/>
          </a:xfrm>
          <a:prstGeom prst="rect">
            <a:avLst/>
          </a:prstGeom>
          <a:noFill/>
          <a:ln w="9525">
            <a:noFill/>
            <a:miter lim="800000"/>
            <a:headEnd/>
            <a:tailEnd/>
          </a:ln>
          <a:effectLst/>
        </p:spPr>
      </p:pic>
      <p:sp>
        <p:nvSpPr>
          <p:cNvPr id="7" name="TextBox 6"/>
          <p:cNvSpPr txBox="1"/>
          <p:nvPr/>
        </p:nvSpPr>
        <p:spPr>
          <a:xfrm>
            <a:off x="76200" y="0"/>
            <a:ext cx="3886200" cy="1384995"/>
          </a:xfrm>
          <a:prstGeom prst="rect">
            <a:avLst/>
          </a:prstGeom>
          <a:noFill/>
          <a:ln>
            <a:noFill/>
          </a:ln>
        </p:spPr>
        <p:txBody>
          <a:bodyPr wrap="square" rtlCol="0">
            <a:spAutoFit/>
          </a:bodyPr>
          <a:lstStyle/>
          <a:p>
            <a:pPr algn="ctr"/>
            <a:r>
              <a:rPr lang="en-US" sz="2800" dirty="0" smtClean="0">
                <a:solidFill>
                  <a:srgbClr val="0033CC"/>
                </a:solidFill>
              </a:rPr>
              <a:t>How to reduce Ga</a:t>
            </a:r>
            <a:r>
              <a:rPr lang="en-US" sz="2800" baseline="30000" dirty="0" smtClean="0">
                <a:solidFill>
                  <a:srgbClr val="0033CC"/>
                </a:solidFill>
              </a:rPr>
              <a:t>+</a:t>
            </a:r>
            <a:r>
              <a:rPr lang="en-US" sz="2800" dirty="0" smtClean="0">
                <a:solidFill>
                  <a:srgbClr val="0033CC"/>
                </a:solidFill>
              </a:rPr>
              <a:t> staining effect while repairing opaque defects</a:t>
            </a:r>
          </a:p>
        </p:txBody>
      </p:sp>
      <p:cxnSp>
        <p:nvCxnSpPr>
          <p:cNvPr id="8" name="Straight Connector 7"/>
          <p:cNvCxnSpPr/>
          <p:nvPr/>
        </p:nvCxnSpPr>
        <p:spPr>
          <a:xfrm>
            <a:off x="0" y="1370012"/>
            <a:ext cx="40386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685800" y="1676400"/>
            <a:ext cx="3276600" cy="1692771"/>
          </a:xfrm>
          <a:prstGeom prst="rect">
            <a:avLst/>
          </a:prstGeom>
          <a:noFill/>
        </p:spPr>
        <p:txBody>
          <a:bodyPr wrap="square" rtlCol="0">
            <a:spAutoFit/>
          </a:bodyPr>
          <a:lstStyle/>
          <a:p>
            <a:r>
              <a:rPr lang="en-US" dirty="0" smtClean="0">
                <a:solidFill>
                  <a:srgbClr val="0033CC"/>
                </a:solidFill>
              </a:rPr>
              <a:t>Recovery of transmission by RIE and cleaning to remove gallium staining.</a:t>
            </a:r>
          </a:p>
          <a:p>
            <a:pPr marL="228600" indent="-228600">
              <a:buAutoNum type="arabicPeriod"/>
            </a:pPr>
            <a:r>
              <a:rPr lang="en-US" dirty="0" smtClean="0">
                <a:solidFill>
                  <a:srgbClr val="0033CC"/>
                </a:solidFill>
              </a:rPr>
              <a:t>RIE the glass using </a:t>
            </a:r>
            <a:r>
              <a:rPr lang="en-US" sz="1600" dirty="0" smtClean="0">
                <a:solidFill>
                  <a:srgbClr val="0033CC"/>
                </a:solidFill>
              </a:rPr>
              <a:t>F-chemistry</a:t>
            </a:r>
          </a:p>
          <a:p>
            <a:pPr marL="228600" indent="-228600">
              <a:buAutoNum type="arabicPeriod"/>
            </a:pPr>
            <a:r>
              <a:rPr lang="en-US" sz="1600" dirty="0" smtClean="0">
                <a:solidFill>
                  <a:srgbClr val="0033CC"/>
                </a:solidFill>
              </a:rPr>
              <a:t>Etch Ga by acid</a:t>
            </a:r>
          </a:p>
          <a:p>
            <a:pPr marL="228600" indent="-228600">
              <a:buAutoNum type="arabicPeriod"/>
            </a:pPr>
            <a:r>
              <a:rPr lang="en-US" sz="1600" dirty="0" smtClean="0">
                <a:solidFill>
                  <a:srgbClr val="0033CC"/>
                </a:solidFill>
              </a:rPr>
              <a:t>Repeat with reduced RIE time.</a:t>
            </a:r>
            <a:endParaRPr lang="en-US" sz="1600" dirty="0">
              <a:solidFill>
                <a:srgbClr val="0033CC"/>
              </a:solidFill>
            </a:endParaRPr>
          </a:p>
        </p:txBody>
      </p:sp>
      <p:sp>
        <p:nvSpPr>
          <p:cNvPr id="11" name="TextBox 10"/>
          <p:cNvSpPr txBox="1"/>
          <p:nvPr/>
        </p:nvSpPr>
        <p:spPr>
          <a:xfrm>
            <a:off x="1447800" y="4191000"/>
            <a:ext cx="2438400" cy="646331"/>
          </a:xfrm>
          <a:prstGeom prst="rect">
            <a:avLst/>
          </a:prstGeom>
          <a:noFill/>
        </p:spPr>
        <p:txBody>
          <a:bodyPr wrap="square" rtlCol="0">
            <a:spAutoFit/>
          </a:bodyPr>
          <a:lstStyle/>
          <a:p>
            <a:r>
              <a:rPr lang="en-US" dirty="0" smtClean="0">
                <a:solidFill>
                  <a:srgbClr val="0033CC"/>
                </a:solidFill>
              </a:rPr>
              <a:t>Biased repair, over-etch to beyond defect area</a:t>
            </a:r>
            <a:endParaRPr lang="en-US" dirty="0">
              <a:solidFill>
                <a:srgbClr val="0033CC"/>
              </a:solidFill>
            </a:endParaRPr>
          </a:p>
        </p:txBody>
      </p:sp>
      <p:sp>
        <p:nvSpPr>
          <p:cNvPr id="12" name="TextBox 11"/>
          <p:cNvSpPr txBox="1"/>
          <p:nvPr/>
        </p:nvSpPr>
        <p:spPr>
          <a:xfrm>
            <a:off x="76200" y="5410200"/>
            <a:ext cx="3657600" cy="1200329"/>
          </a:xfrm>
          <a:prstGeom prst="rect">
            <a:avLst/>
          </a:prstGeom>
          <a:noFill/>
        </p:spPr>
        <p:txBody>
          <a:bodyPr wrap="square" rtlCol="0">
            <a:spAutoFit/>
          </a:bodyPr>
          <a:lstStyle/>
          <a:p>
            <a:r>
              <a:rPr lang="en-US" dirty="0" smtClean="0">
                <a:solidFill>
                  <a:srgbClr val="C00000"/>
                </a:solidFill>
              </a:rPr>
              <a:t>A third method: </a:t>
            </a:r>
            <a:r>
              <a:rPr lang="en-US" dirty="0" smtClean="0">
                <a:solidFill>
                  <a:srgbClr val="0033CC"/>
                </a:solidFill>
              </a:rPr>
              <a:t>(to remove Cr)</a:t>
            </a:r>
          </a:p>
          <a:p>
            <a:r>
              <a:rPr lang="en-US" dirty="0" smtClean="0">
                <a:solidFill>
                  <a:srgbClr val="0033CC"/>
                </a:solidFill>
              </a:rPr>
              <a:t>use focused </a:t>
            </a:r>
            <a:r>
              <a:rPr lang="en-US" i="1" dirty="0" smtClean="0">
                <a:solidFill>
                  <a:srgbClr val="FF0000"/>
                </a:solidFill>
              </a:rPr>
              <a:t>electron</a:t>
            </a:r>
            <a:r>
              <a:rPr lang="en-US" dirty="0" smtClean="0">
                <a:solidFill>
                  <a:srgbClr val="0033CC"/>
                </a:solidFill>
              </a:rPr>
              <a:t> beam with gas (Cl</a:t>
            </a:r>
            <a:r>
              <a:rPr lang="en-US" baseline="-25000" dirty="0" smtClean="0">
                <a:solidFill>
                  <a:srgbClr val="0033CC"/>
                </a:solidFill>
              </a:rPr>
              <a:t>2</a:t>
            </a:r>
            <a:r>
              <a:rPr lang="en-US" dirty="0" smtClean="0">
                <a:solidFill>
                  <a:srgbClr val="0033CC"/>
                </a:solidFill>
              </a:rPr>
              <a:t>/O</a:t>
            </a:r>
            <a:r>
              <a:rPr lang="en-US" baseline="-25000" dirty="0" smtClean="0">
                <a:solidFill>
                  <a:srgbClr val="0033CC"/>
                </a:solidFill>
              </a:rPr>
              <a:t>2</a:t>
            </a:r>
            <a:r>
              <a:rPr lang="en-US" dirty="0" smtClean="0">
                <a:solidFill>
                  <a:srgbClr val="0033CC"/>
                </a:solidFill>
              </a:rPr>
              <a:t>) enhanced etching to produce volatile compound (CrO</a:t>
            </a:r>
            <a:r>
              <a:rPr lang="en-US" baseline="-25000" dirty="0" smtClean="0">
                <a:solidFill>
                  <a:srgbClr val="0033CC"/>
                </a:solidFill>
              </a:rPr>
              <a:t>2</a:t>
            </a:r>
            <a:r>
              <a:rPr lang="en-US" dirty="0" smtClean="0">
                <a:solidFill>
                  <a:srgbClr val="0033CC"/>
                </a:solidFill>
              </a:rPr>
              <a:t>Cl</a:t>
            </a:r>
            <a:r>
              <a:rPr lang="en-US" baseline="-25000" dirty="0" smtClean="0">
                <a:solidFill>
                  <a:srgbClr val="0033CC"/>
                </a:solidFill>
              </a:rPr>
              <a:t>2</a:t>
            </a:r>
            <a:r>
              <a:rPr lang="en-US" dirty="0" smtClean="0">
                <a:solidFill>
                  <a:srgbClr val="0033CC"/>
                </a:solidFill>
              </a:rPr>
              <a:t>)</a:t>
            </a:r>
            <a:endParaRPr lang="en-US" baseline="-25000" dirty="0">
              <a:solidFill>
                <a:srgbClr val="0033CC"/>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down)">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C00000"/>
                </a:solidFill>
              </a:rPr>
              <a:t>Other applications: superconducting, SPM tip, wrinkling,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62580"/>
            <a:ext cx="8596970" cy="523220"/>
          </a:xfrm>
          <a:prstGeom prst="rect">
            <a:avLst/>
          </a:prstGeom>
          <a:noFill/>
          <a:ln>
            <a:noFill/>
          </a:ln>
        </p:spPr>
        <p:txBody>
          <a:bodyPr wrap="none" rtlCol="0">
            <a:spAutoFit/>
          </a:bodyPr>
          <a:lstStyle/>
          <a:p>
            <a:pPr algn="ctr"/>
            <a:r>
              <a:rPr lang="en-US" sz="2800" dirty="0" smtClean="0">
                <a:solidFill>
                  <a:srgbClr val="0033CC"/>
                </a:solidFill>
              </a:rPr>
              <a:t>Superconducting W nano-wires by FIB induced deposition</a:t>
            </a:r>
          </a:p>
        </p:txBody>
      </p:sp>
      <p:cxnSp>
        <p:nvCxnSpPr>
          <p:cNvPr id="3" name="Straight Connector 2"/>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46" name="Picture 6"/>
          <p:cNvPicPr>
            <a:picLocks noChangeAspect="1" noChangeArrowheads="1"/>
          </p:cNvPicPr>
          <p:nvPr/>
        </p:nvPicPr>
        <p:blipFill>
          <a:blip r:embed="rId2"/>
          <a:srcRect/>
          <a:stretch>
            <a:fillRect/>
          </a:stretch>
        </p:blipFill>
        <p:spPr bwMode="auto">
          <a:xfrm>
            <a:off x="4899510" y="838200"/>
            <a:ext cx="3787290" cy="2562733"/>
          </a:xfrm>
          <a:prstGeom prst="rect">
            <a:avLst/>
          </a:prstGeom>
          <a:noFill/>
          <a:ln w="9525">
            <a:noFill/>
            <a:miter lim="800000"/>
            <a:headEnd/>
            <a:tailEnd/>
          </a:ln>
          <a:effectLst/>
        </p:spPr>
      </p:pic>
      <p:pic>
        <p:nvPicPr>
          <p:cNvPr id="10247" name="Picture 7"/>
          <p:cNvPicPr>
            <a:picLocks noChangeAspect="1" noChangeArrowheads="1"/>
          </p:cNvPicPr>
          <p:nvPr/>
        </p:nvPicPr>
        <p:blipFill>
          <a:blip r:embed="rId3" cstate="print"/>
          <a:srcRect/>
          <a:stretch>
            <a:fillRect/>
          </a:stretch>
        </p:blipFill>
        <p:spPr bwMode="auto">
          <a:xfrm>
            <a:off x="762000" y="762000"/>
            <a:ext cx="2819400" cy="2356213"/>
          </a:xfrm>
          <a:prstGeom prst="rect">
            <a:avLst/>
          </a:prstGeom>
          <a:noFill/>
          <a:ln w="9525">
            <a:noFill/>
            <a:miter lim="800000"/>
            <a:headEnd/>
            <a:tailEnd/>
          </a:ln>
          <a:effectLst/>
        </p:spPr>
      </p:pic>
      <p:sp>
        <p:nvSpPr>
          <p:cNvPr id="11" name="Rectangle 10"/>
          <p:cNvSpPr/>
          <p:nvPr/>
        </p:nvSpPr>
        <p:spPr>
          <a:xfrm>
            <a:off x="152400" y="3200400"/>
            <a:ext cx="4419600" cy="830997"/>
          </a:xfrm>
          <a:prstGeom prst="rect">
            <a:avLst/>
          </a:prstGeom>
        </p:spPr>
        <p:txBody>
          <a:bodyPr wrap="square">
            <a:spAutoFit/>
          </a:bodyPr>
          <a:lstStyle/>
          <a:p>
            <a:r>
              <a:rPr lang="en-US" sz="1600" dirty="0" smtClean="0">
                <a:solidFill>
                  <a:srgbClr val="0033CC"/>
                </a:solidFill>
              </a:rPr>
              <a:t>Superconducting wire in a four-point contact configuration for transport measurements.</a:t>
            </a:r>
          </a:p>
          <a:p>
            <a:r>
              <a:rPr lang="en-US" sz="1600" dirty="0" smtClean="0">
                <a:solidFill>
                  <a:srgbClr val="0033CC"/>
                </a:solidFill>
              </a:rPr>
              <a:t>Wire length 10</a:t>
            </a:r>
            <a:r>
              <a:rPr lang="en-US" sz="1600" dirty="0" smtClean="0">
                <a:solidFill>
                  <a:srgbClr val="0033CC"/>
                </a:solidFill>
                <a:sym typeface="Symbol"/>
              </a:rPr>
              <a:t></a:t>
            </a:r>
            <a:r>
              <a:rPr lang="en-US" sz="1600" dirty="0" smtClean="0">
                <a:solidFill>
                  <a:srgbClr val="0033CC"/>
                </a:solidFill>
              </a:rPr>
              <a:t>m, width 300nm, thickness 120nm</a:t>
            </a:r>
            <a:endParaRPr lang="en-US" sz="1600" dirty="0">
              <a:solidFill>
                <a:srgbClr val="0033CC"/>
              </a:solidFill>
            </a:endParaRPr>
          </a:p>
        </p:txBody>
      </p:sp>
      <p:sp>
        <p:nvSpPr>
          <p:cNvPr id="12" name="Rectangle 11"/>
          <p:cNvSpPr/>
          <p:nvPr/>
        </p:nvSpPr>
        <p:spPr>
          <a:xfrm>
            <a:off x="4800600" y="3429000"/>
            <a:ext cx="4114800" cy="584775"/>
          </a:xfrm>
          <a:prstGeom prst="rect">
            <a:avLst/>
          </a:prstGeom>
        </p:spPr>
        <p:txBody>
          <a:bodyPr wrap="square">
            <a:spAutoFit/>
          </a:bodyPr>
          <a:lstStyle/>
          <a:p>
            <a:r>
              <a:rPr lang="en-US" sz="1600" dirty="0" smtClean="0">
                <a:solidFill>
                  <a:srgbClr val="0033CC"/>
                </a:solidFill>
              </a:rPr>
              <a:t>Resistivity vs. temperature for magnetic fields applied perpendicular to the wire from 0 to 5T.</a:t>
            </a:r>
            <a:endParaRPr lang="en-US" sz="1600" dirty="0">
              <a:solidFill>
                <a:srgbClr val="0033CC"/>
              </a:solidFill>
            </a:endParaRPr>
          </a:p>
        </p:txBody>
      </p:sp>
      <p:pic>
        <p:nvPicPr>
          <p:cNvPr id="10249" name="Picture 9"/>
          <p:cNvPicPr>
            <a:picLocks noChangeAspect="1" noChangeArrowheads="1"/>
          </p:cNvPicPr>
          <p:nvPr/>
        </p:nvPicPr>
        <p:blipFill>
          <a:blip r:embed="rId4"/>
          <a:srcRect/>
          <a:stretch>
            <a:fillRect/>
          </a:stretch>
        </p:blipFill>
        <p:spPr bwMode="auto">
          <a:xfrm>
            <a:off x="304800" y="4343400"/>
            <a:ext cx="5029200" cy="1350693"/>
          </a:xfrm>
          <a:prstGeom prst="rect">
            <a:avLst/>
          </a:prstGeom>
          <a:noFill/>
          <a:ln w="9525">
            <a:noFill/>
            <a:miter lim="800000"/>
            <a:headEnd/>
            <a:tailEnd/>
          </a:ln>
          <a:effectLst/>
        </p:spPr>
      </p:pic>
      <p:sp>
        <p:nvSpPr>
          <p:cNvPr id="15" name="Rectangle 14"/>
          <p:cNvSpPr/>
          <p:nvPr/>
        </p:nvSpPr>
        <p:spPr>
          <a:xfrm>
            <a:off x="381000" y="5892225"/>
            <a:ext cx="7696200" cy="584775"/>
          </a:xfrm>
          <a:prstGeom prst="rect">
            <a:avLst/>
          </a:prstGeom>
        </p:spPr>
        <p:txBody>
          <a:bodyPr wrap="square">
            <a:spAutoFit/>
          </a:bodyPr>
          <a:lstStyle/>
          <a:p>
            <a:r>
              <a:rPr lang="en-US" sz="1600" dirty="0" smtClean="0">
                <a:solidFill>
                  <a:srgbClr val="0033CC"/>
                </a:solidFill>
              </a:rPr>
              <a:t>W(CO)</a:t>
            </a:r>
            <a:r>
              <a:rPr lang="en-US" sz="1600" baseline="-25000" dirty="0" smtClean="0">
                <a:solidFill>
                  <a:srgbClr val="0033CC"/>
                </a:solidFill>
              </a:rPr>
              <a:t>6</a:t>
            </a:r>
            <a:r>
              <a:rPr lang="en-US" sz="1600" dirty="0" smtClean="0">
                <a:solidFill>
                  <a:srgbClr val="0033CC"/>
                </a:solidFill>
              </a:rPr>
              <a:t> precursor, 30keV Ga</a:t>
            </a:r>
            <a:r>
              <a:rPr lang="en-US" sz="1600" baseline="30000" dirty="0" smtClean="0">
                <a:solidFill>
                  <a:srgbClr val="0033CC"/>
                </a:solidFill>
              </a:rPr>
              <a:t>+</a:t>
            </a:r>
            <a:r>
              <a:rPr lang="en-US" sz="1600" dirty="0" smtClean="0">
                <a:solidFill>
                  <a:srgbClr val="0033CC"/>
                </a:solidFill>
              </a:rPr>
              <a:t> ion, current 98pA, aperture size 100</a:t>
            </a:r>
            <a:r>
              <a:rPr lang="en-US" sz="1600" dirty="0" smtClean="0">
                <a:solidFill>
                  <a:srgbClr val="0033CC"/>
                </a:solidFill>
                <a:sym typeface="Symbol"/>
              </a:rPr>
              <a:t></a:t>
            </a:r>
            <a:r>
              <a:rPr lang="en-US" sz="1600" dirty="0" smtClean="0">
                <a:solidFill>
                  <a:srgbClr val="0033CC"/>
                </a:solidFill>
              </a:rPr>
              <a:t>m, ion dose 1nC/</a:t>
            </a:r>
            <a:r>
              <a:rPr lang="en-US" sz="1600" dirty="0" smtClean="0">
                <a:solidFill>
                  <a:srgbClr val="0033CC"/>
                </a:solidFill>
                <a:sym typeface="Symbol"/>
              </a:rPr>
              <a:t></a:t>
            </a:r>
            <a:r>
              <a:rPr lang="en-US" sz="1600" dirty="0" smtClean="0">
                <a:solidFill>
                  <a:srgbClr val="0033CC"/>
                </a:solidFill>
              </a:rPr>
              <a:t>m</a:t>
            </a:r>
            <a:r>
              <a:rPr lang="en-US" sz="1600" baseline="30000" dirty="0" smtClean="0">
                <a:solidFill>
                  <a:srgbClr val="0033CC"/>
                </a:solidFill>
              </a:rPr>
              <a:t>2</a:t>
            </a:r>
            <a:r>
              <a:rPr lang="en-US" sz="1600" dirty="0" smtClean="0">
                <a:solidFill>
                  <a:srgbClr val="0033CC"/>
                </a:solidFill>
              </a:rPr>
              <a:t>.</a:t>
            </a:r>
          </a:p>
          <a:p>
            <a:r>
              <a:rPr lang="en-US" sz="1600" dirty="0" smtClean="0">
                <a:solidFill>
                  <a:srgbClr val="0033CC"/>
                </a:solidFill>
              </a:rPr>
              <a:t>Precursor temperature 61°C. During deposition, chamber pressure kept at 2.63</a:t>
            </a:r>
            <a:r>
              <a:rPr lang="en-US" sz="1600" dirty="0" smtClean="0">
                <a:solidFill>
                  <a:srgbClr val="0033CC"/>
                </a:solidFill>
                <a:sym typeface="Symbol"/>
              </a:rPr>
              <a:t></a:t>
            </a:r>
            <a:r>
              <a:rPr lang="en-US" sz="1600" dirty="0" smtClean="0">
                <a:solidFill>
                  <a:srgbClr val="0033CC"/>
                </a:solidFill>
              </a:rPr>
              <a:t>10</a:t>
            </a:r>
            <a:r>
              <a:rPr lang="en-US" sz="1600" baseline="30000" dirty="0" smtClean="0">
                <a:solidFill>
                  <a:srgbClr val="0033CC"/>
                </a:solidFill>
              </a:rPr>
              <a:t>−5</a:t>
            </a:r>
            <a:r>
              <a:rPr lang="en-US" sz="1600" dirty="0" smtClean="0">
                <a:solidFill>
                  <a:srgbClr val="0033CC"/>
                </a:solidFill>
              </a:rPr>
              <a:t>Torr.</a:t>
            </a:r>
            <a:endParaRPr lang="en-US" sz="1600" dirty="0">
              <a:solidFill>
                <a:srgbClr val="0033CC"/>
              </a:solidFill>
            </a:endParaRPr>
          </a:p>
        </p:txBody>
      </p:sp>
      <p:sp>
        <p:nvSpPr>
          <p:cNvPr id="16" name="Rectangle 15"/>
          <p:cNvSpPr/>
          <p:nvPr/>
        </p:nvSpPr>
        <p:spPr>
          <a:xfrm>
            <a:off x="0" y="6550223"/>
            <a:ext cx="6858000" cy="276999"/>
          </a:xfrm>
          <a:prstGeom prst="rect">
            <a:avLst/>
          </a:prstGeom>
        </p:spPr>
        <p:txBody>
          <a:bodyPr wrap="square">
            <a:spAutoFit/>
          </a:bodyPr>
          <a:lstStyle/>
          <a:p>
            <a:r>
              <a:rPr lang="en-US" sz="1200" dirty="0" smtClean="0"/>
              <a:t>“Focused-ion-beam-induced deposition of superconducting nanowires”, </a:t>
            </a:r>
            <a:r>
              <a:rPr lang="en-US" sz="1200" dirty="0" err="1" smtClean="0"/>
              <a:t>Sadki</a:t>
            </a:r>
            <a:r>
              <a:rPr lang="en-US" sz="1200" dirty="0" smtClean="0"/>
              <a:t>, APL, 2004 </a:t>
            </a:r>
            <a:endParaRPr lang="en-US" sz="1200" dirty="0"/>
          </a:p>
        </p:txBody>
      </p:sp>
      <p:sp>
        <p:nvSpPr>
          <p:cNvPr id="17" name="TextBox 16"/>
          <p:cNvSpPr txBox="1"/>
          <p:nvPr/>
        </p:nvSpPr>
        <p:spPr>
          <a:xfrm>
            <a:off x="5562600" y="4343400"/>
            <a:ext cx="3200400" cy="1200329"/>
          </a:xfrm>
          <a:prstGeom prst="rect">
            <a:avLst/>
          </a:prstGeom>
          <a:noFill/>
        </p:spPr>
        <p:txBody>
          <a:bodyPr wrap="square" rtlCol="0">
            <a:spAutoFit/>
          </a:bodyPr>
          <a:lstStyle/>
          <a:p>
            <a:r>
              <a:rPr lang="en-US" dirty="0" smtClean="0">
                <a:solidFill>
                  <a:srgbClr val="C00000"/>
                </a:solidFill>
              </a:rPr>
              <a:t>Single crystal pure W </a:t>
            </a:r>
            <a:r>
              <a:rPr lang="en-US" dirty="0" err="1" smtClean="0">
                <a:solidFill>
                  <a:srgbClr val="C00000"/>
                </a:solidFill>
              </a:rPr>
              <a:t>T</a:t>
            </a:r>
            <a:r>
              <a:rPr lang="en-US" sz="1400" dirty="0" err="1" smtClean="0">
                <a:solidFill>
                  <a:srgbClr val="C00000"/>
                </a:solidFill>
              </a:rPr>
              <a:t>c</a:t>
            </a:r>
            <a:r>
              <a:rPr lang="en-US" dirty="0" smtClean="0">
                <a:solidFill>
                  <a:srgbClr val="C00000"/>
                </a:solidFill>
              </a:rPr>
              <a:t>=0.01K, here </a:t>
            </a:r>
            <a:r>
              <a:rPr lang="en-US" dirty="0" err="1" smtClean="0">
                <a:solidFill>
                  <a:srgbClr val="C00000"/>
                </a:solidFill>
              </a:rPr>
              <a:t>T</a:t>
            </a:r>
            <a:r>
              <a:rPr lang="en-US" sz="1400" dirty="0" err="1" smtClean="0">
                <a:solidFill>
                  <a:srgbClr val="C00000"/>
                </a:solidFill>
              </a:rPr>
              <a:t>c</a:t>
            </a:r>
            <a:r>
              <a:rPr lang="en-US" dirty="0" smtClean="0">
                <a:solidFill>
                  <a:srgbClr val="C00000"/>
                </a:solidFill>
              </a:rPr>
              <a:t> much higher probably because it is amorphous with lots of C and Ga.</a:t>
            </a:r>
            <a:endParaRPr lang="en-US" dirty="0">
              <a:solidFill>
                <a:srgbClr val="C00000"/>
              </a:solidFill>
            </a:endParaRPr>
          </a:p>
        </p:txBody>
      </p:sp>
      <p:sp>
        <p:nvSpPr>
          <p:cNvPr id="13" name="Slide Number Placeholder 12"/>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srcRect/>
          <a:stretch>
            <a:fillRect/>
          </a:stretch>
        </p:blipFill>
        <p:spPr bwMode="auto">
          <a:xfrm>
            <a:off x="1524000" y="2895600"/>
            <a:ext cx="6216093" cy="3657601"/>
          </a:xfrm>
          <a:prstGeom prst="rect">
            <a:avLst/>
          </a:prstGeom>
          <a:noFill/>
          <a:ln w="9525">
            <a:noFill/>
            <a:miter lim="800000"/>
            <a:headEnd/>
            <a:tailEnd/>
          </a:ln>
          <a:effectLst/>
        </p:spPr>
      </p:pic>
      <p:sp>
        <p:nvSpPr>
          <p:cNvPr id="6" name="TextBox 5"/>
          <p:cNvSpPr txBox="1"/>
          <p:nvPr/>
        </p:nvSpPr>
        <p:spPr>
          <a:xfrm>
            <a:off x="304800" y="162580"/>
            <a:ext cx="8485208" cy="523220"/>
          </a:xfrm>
          <a:prstGeom prst="rect">
            <a:avLst/>
          </a:prstGeom>
          <a:noFill/>
          <a:ln>
            <a:noFill/>
          </a:ln>
        </p:spPr>
        <p:txBody>
          <a:bodyPr wrap="none" rtlCol="0">
            <a:spAutoFit/>
          </a:bodyPr>
          <a:lstStyle/>
          <a:p>
            <a:pPr algn="ctr"/>
            <a:r>
              <a:rPr lang="en-US" sz="2800" dirty="0" smtClean="0">
                <a:solidFill>
                  <a:srgbClr val="0033CC"/>
                </a:solidFill>
              </a:rPr>
              <a:t>Magnetic force microscopy (MFM) tips by FEB deposition</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3"/>
          <a:srcRect/>
          <a:stretch>
            <a:fillRect/>
          </a:stretch>
        </p:blipFill>
        <p:spPr bwMode="auto">
          <a:xfrm>
            <a:off x="2667000" y="770291"/>
            <a:ext cx="2819400" cy="2277709"/>
          </a:xfrm>
          <a:prstGeom prst="rect">
            <a:avLst/>
          </a:prstGeom>
          <a:noFill/>
          <a:ln w="9525">
            <a:noFill/>
            <a:miter lim="800000"/>
            <a:headEnd/>
            <a:tailEnd/>
          </a:ln>
          <a:effectLst/>
        </p:spPr>
      </p:pic>
      <p:sp>
        <p:nvSpPr>
          <p:cNvPr id="9" name="TextBox 8"/>
          <p:cNvSpPr txBox="1"/>
          <p:nvPr/>
        </p:nvSpPr>
        <p:spPr>
          <a:xfrm>
            <a:off x="5486400" y="1371600"/>
            <a:ext cx="3244543" cy="1200329"/>
          </a:xfrm>
          <a:prstGeom prst="rect">
            <a:avLst/>
          </a:prstGeom>
          <a:noFill/>
        </p:spPr>
        <p:txBody>
          <a:bodyPr wrap="none" rtlCol="0">
            <a:spAutoFit/>
          </a:bodyPr>
          <a:lstStyle/>
          <a:p>
            <a:r>
              <a:rPr lang="en-US" dirty="0" smtClean="0">
                <a:solidFill>
                  <a:srgbClr val="0033CC"/>
                </a:solidFill>
              </a:rPr>
              <a:t>AES (Auger Electron Microscopy)</a:t>
            </a:r>
          </a:p>
          <a:p>
            <a:r>
              <a:rPr lang="en-US" dirty="0" smtClean="0">
                <a:solidFill>
                  <a:srgbClr val="0033CC"/>
                </a:solidFill>
              </a:rPr>
              <a:t>Co: 32-36 at%</a:t>
            </a:r>
          </a:p>
          <a:p>
            <a:r>
              <a:rPr lang="en-US" dirty="0" smtClean="0">
                <a:solidFill>
                  <a:srgbClr val="0033CC"/>
                </a:solidFill>
              </a:rPr>
              <a:t>C: 47-55 at%</a:t>
            </a:r>
          </a:p>
          <a:p>
            <a:r>
              <a:rPr lang="en-US" dirty="0" smtClean="0">
                <a:solidFill>
                  <a:srgbClr val="0033CC"/>
                </a:solidFill>
              </a:rPr>
              <a:t>O: 13-17 at%</a:t>
            </a:r>
            <a:endParaRPr lang="en-US" dirty="0">
              <a:solidFill>
                <a:srgbClr val="0033CC"/>
              </a:solidFill>
            </a:endParaRPr>
          </a:p>
        </p:txBody>
      </p:sp>
      <p:sp>
        <p:nvSpPr>
          <p:cNvPr id="10" name="TextBox 9"/>
          <p:cNvSpPr txBox="1"/>
          <p:nvPr/>
        </p:nvSpPr>
        <p:spPr>
          <a:xfrm>
            <a:off x="228600" y="1371600"/>
            <a:ext cx="3200400" cy="1200329"/>
          </a:xfrm>
          <a:prstGeom prst="rect">
            <a:avLst/>
          </a:prstGeom>
          <a:noFill/>
        </p:spPr>
        <p:txBody>
          <a:bodyPr wrap="square" rtlCol="0">
            <a:spAutoFit/>
          </a:bodyPr>
          <a:lstStyle/>
          <a:p>
            <a:r>
              <a:rPr lang="en-US" dirty="0" smtClean="0">
                <a:solidFill>
                  <a:srgbClr val="0033CC"/>
                </a:solidFill>
              </a:rPr>
              <a:t>Tip consists of magnetic nano-crystals of 2-5nm size dispersed in stabilizing carbonaceous matrix.</a:t>
            </a:r>
            <a:endParaRPr lang="en-US" dirty="0">
              <a:solidFill>
                <a:srgbClr val="0033CC"/>
              </a:solidFill>
            </a:endParaRPr>
          </a:p>
        </p:txBody>
      </p:sp>
      <p:sp>
        <p:nvSpPr>
          <p:cNvPr id="11" name="TextBox 10"/>
          <p:cNvSpPr txBox="1"/>
          <p:nvPr/>
        </p:nvSpPr>
        <p:spPr>
          <a:xfrm>
            <a:off x="5448608" y="2526268"/>
            <a:ext cx="2857192" cy="369332"/>
          </a:xfrm>
          <a:prstGeom prst="rect">
            <a:avLst/>
          </a:prstGeom>
          <a:noFill/>
        </p:spPr>
        <p:txBody>
          <a:bodyPr wrap="none" rtlCol="0">
            <a:spAutoFit/>
          </a:bodyPr>
          <a:lstStyle/>
          <a:p>
            <a:r>
              <a:rPr lang="en-US" dirty="0" smtClean="0">
                <a:solidFill>
                  <a:srgbClr val="7030A0"/>
                </a:solidFill>
              </a:rPr>
              <a:t>(not pure Co, poor property)</a:t>
            </a:r>
            <a:endParaRPr lang="en-US" dirty="0">
              <a:solidFill>
                <a:srgbClr val="7030A0"/>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914400"/>
            <a:ext cx="7086600" cy="1200329"/>
          </a:xfrm>
          <a:prstGeom prst="rect">
            <a:avLst/>
          </a:prstGeom>
          <a:noFill/>
        </p:spPr>
        <p:txBody>
          <a:bodyPr wrap="square" rtlCol="0">
            <a:spAutoFit/>
          </a:bodyPr>
          <a:lstStyle/>
          <a:p>
            <a:r>
              <a:rPr lang="en-US" dirty="0" smtClean="0">
                <a:solidFill>
                  <a:srgbClr val="C00000"/>
                </a:solidFill>
              </a:rPr>
              <a:t>A more efficient way to prepare MFM tip:</a:t>
            </a:r>
          </a:p>
          <a:p>
            <a:pPr marL="228600" indent="-228600">
              <a:buFont typeface="+mj-lt"/>
              <a:buAutoNum type="arabicPeriod"/>
            </a:pPr>
            <a:r>
              <a:rPr lang="en-US" dirty="0" smtClean="0">
                <a:solidFill>
                  <a:srgbClr val="0033CC"/>
                </a:solidFill>
              </a:rPr>
              <a:t>FIB or FEB deposit a sharp non-magnetic tip such as carbon</a:t>
            </a:r>
          </a:p>
          <a:p>
            <a:pPr marL="228600" indent="-228600">
              <a:buFont typeface="+mj-lt"/>
              <a:buAutoNum type="arabicPeriod"/>
            </a:pPr>
            <a:r>
              <a:rPr lang="en-US" dirty="0" smtClean="0">
                <a:solidFill>
                  <a:srgbClr val="0033CC"/>
                </a:solidFill>
              </a:rPr>
              <a:t>Evaporate (or sputter) 20nm Co (or Ni) onto the tip apex.</a:t>
            </a:r>
          </a:p>
          <a:p>
            <a:pPr marL="228600" indent="-228600">
              <a:buFont typeface="+mj-lt"/>
              <a:buAutoNum type="arabicPeriod"/>
            </a:pPr>
            <a:r>
              <a:rPr lang="en-US" dirty="0" smtClean="0">
                <a:solidFill>
                  <a:srgbClr val="0033CC"/>
                </a:solidFill>
              </a:rPr>
              <a:t>This way one has pure Co (or Ni) with improved magnetic property.</a:t>
            </a:r>
            <a:endParaRPr lang="en-US" dirty="0">
              <a:solidFill>
                <a:srgbClr val="0033CC"/>
              </a:solidFill>
            </a:endParaRPr>
          </a:p>
        </p:txBody>
      </p:sp>
      <p:sp>
        <p:nvSpPr>
          <p:cNvPr id="3" name="TextBox 2"/>
          <p:cNvSpPr txBox="1"/>
          <p:nvPr/>
        </p:nvSpPr>
        <p:spPr>
          <a:xfrm>
            <a:off x="304800" y="162580"/>
            <a:ext cx="8485208" cy="523220"/>
          </a:xfrm>
          <a:prstGeom prst="rect">
            <a:avLst/>
          </a:prstGeom>
          <a:noFill/>
          <a:ln>
            <a:noFill/>
          </a:ln>
        </p:spPr>
        <p:txBody>
          <a:bodyPr wrap="none" rtlCol="0">
            <a:spAutoFit/>
          </a:bodyPr>
          <a:lstStyle/>
          <a:p>
            <a:pPr algn="ctr"/>
            <a:r>
              <a:rPr lang="en-US" sz="2800" dirty="0" smtClean="0">
                <a:solidFill>
                  <a:srgbClr val="0033CC"/>
                </a:solidFill>
              </a:rPr>
              <a:t>Magnetic force microscopy (MFM) tips by FEB deposition</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1026" name="Picture 2"/>
          <p:cNvPicPr>
            <a:picLocks noChangeAspect="1" noChangeArrowheads="1"/>
          </p:cNvPicPr>
          <p:nvPr/>
        </p:nvPicPr>
        <p:blipFill>
          <a:blip r:embed="rId2"/>
          <a:srcRect/>
          <a:stretch>
            <a:fillRect/>
          </a:stretch>
        </p:blipFill>
        <p:spPr bwMode="auto">
          <a:xfrm>
            <a:off x="1143000" y="3321024"/>
            <a:ext cx="3209925" cy="2774976"/>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572000" y="3321024"/>
            <a:ext cx="3186461" cy="2743200"/>
          </a:xfrm>
          <a:prstGeom prst="rect">
            <a:avLst/>
          </a:prstGeom>
          <a:noFill/>
          <a:ln w="9525">
            <a:noFill/>
            <a:miter lim="800000"/>
            <a:headEnd/>
            <a:tailEnd/>
          </a:ln>
        </p:spPr>
      </p:pic>
      <p:sp>
        <p:nvSpPr>
          <p:cNvPr id="7" name="TextBox 6"/>
          <p:cNvSpPr txBox="1"/>
          <p:nvPr/>
        </p:nvSpPr>
        <p:spPr>
          <a:xfrm>
            <a:off x="1295400" y="3473424"/>
            <a:ext cx="1009379" cy="369332"/>
          </a:xfrm>
          <a:prstGeom prst="rect">
            <a:avLst/>
          </a:prstGeom>
          <a:noFill/>
        </p:spPr>
        <p:txBody>
          <a:bodyPr wrap="none" rtlCol="0">
            <a:spAutoFit/>
          </a:bodyPr>
          <a:lstStyle/>
          <a:p>
            <a:r>
              <a:rPr lang="en-US" dirty="0" smtClean="0"/>
              <a:t>Top view</a:t>
            </a:r>
            <a:endParaRPr lang="en-US" dirty="0"/>
          </a:p>
        </p:txBody>
      </p:sp>
      <p:sp>
        <p:nvSpPr>
          <p:cNvPr id="8" name="TextBox 7"/>
          <p:cNvSpPr txBox="1"/>
          <p:nvPr/>
        </p:nvSpPr>
        <p:spPr>
          <a:xfrm>
            <a:off x="6534421" y="3473424"/>
            <a:ext cx="1069973" cy="369332"/>
          </a:xfrm>
          <a:prstGeom prst="rect">
            <a:avLst/>
          </a:prstGeom>
          <a:noFill/>
        </p:spPr>
        <p:txBody>
          <a:bodyPr wrap="none" rtlCol="0">
            <a:spAutoFit/>
          </a:bodyPr>
          <a:lstStyle/>
          <a:p>
            <a:r>
              <a:rPr lang="en-US" dirty="0" smtClean="0"/>
              <a:t>Side view</a:t>
            </a:r>
            <a:endParaRPr lang="en-US" dirty="0"/>
          </a:p>
        </p:txBody>
      </p:sp>
      <p:sp>
        <p:nvSpPr>
          <p:cNvPr id="9" name="TextBox 8"/>
          <p:cNvSpPr txBox="1"/>
          <p:nvPr/>
        </p:nvSpPr>
        <p:spPr>
          <a:xfrm>
            <a:off x="152400" y="2438400"/>
            <a:ext cx="8991600" cy="923330"/>
          </a:xfrm>
          <a:prstGeom prst="rect">
            <a:avLst/>
          </a:prstGeom>
          <a:noFill/>
        </p:spPr>
        <p:txBody>
          <a:bodyPr wrap="square" rtlCol="0">
            <a:spAutoFit/>
          </a:bodyPr>
          <a:lstStyle/>
          <a:p>
            <a:r>
              <a:rPr lang="en-US" dirty="0" smtClean="0">
                <a:solidFill>
                  <a:srgbClr val="C00000"/>
                </a:solidFill>
              </a:rPr>
              <a:t>The </a:t>
            </a:r>
            <a:r>
              <a:rPr lang="en-US" i="1" dirty="0" smtClean="0">
                <a:solidFill>
                  <a:srgbClr val="C00000"/>
                </a:solidFill>
              </a:rPr>
              <a:t>easiest</a:t>
            </a:r>
            <a:r>
              <a:rPr lang="en-US" dirty="0" smtClean="0">
                <a:solidFill>
                  <a:srgbClr val="C00000"/>
                </a:solidFill>
              </a:rPr>
              <a:t> way to prepare a tip is to use a regular SEM and focus onto an AFM tip apex until sharp carbon contamination tip is grown there. </a:t>
            </a:r>
          </a:p>
          <a:p>
            <a:r>
              <a:rPr lang="en-US" dirty="0" smtClean="0">
                <a:solidFill>
                  <a:srgbClr val="0033CC"/>
                </a:solidFill>
              </a:rPr>
              <a:t>(i.e. e-beam induced deposition using contamination such as oil in chamber as precursor gas)</a:t>
            </a:r>
            <a:endParaRPr lang="en-US" dirty="0">
              <a:solidFill>
                <a:srgbClr val="0033CC"/>
              </a:solidFill>
            </a:endParaRPr>
          </a:p>
        </p:txBody>
      </p:sp>
      <p:sp>
        <p:nvSpPr>
          <p:cNvPr id="10" name="TextBox 9"/>
          <p:cNvSpPr txBox="1"/>
          <p:nvPr/>
        </p:nvSpPr>
        <p:spPr>
          <a:xfrm>
            <a:off x="304800" y="6096000"/>
            <a:ext cx="8382000" cy="646331"/>
          </a:xfrm>
          <a:prstGeom prst="rect">
            <a:avLst/>
          </a:prstGeom>
          <a:noFill/>
        </p:spPr>
        <p:txBody>
          <a:bodyPr wrap="square" rtlCol="0">
            <a:spAutoFit/>
          </a:bodyPr>
          <a:lstStyle/>
          <a:p>
            <a:r>
              <a:rPr lang="en-US" dirty="0" smtClean="0">
                <a:solidFill>
                  <a:srgbClr val="7030A0"/>
                </a:solidFill>
              </a:rPr>
              <a:t>Those in-situ grown structures are typically used to focus and adjust the e-beam before e-beam lithography. (otherwise, hard to adjust the beam on flat resist surface)</a:t>
            </a:r>
            <a:endParaRPr lang="en-US" dirty="0">
              <a:solidFill>
                <a:srgbClr val="7030A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62580"/>
            <a:ext cx="8000139" cy="523220"/>
          </a:xfrm>
          <a:prstGeom prst="rect">
            <a:avLst/>
          </a:prstGeom>
          <a:noFill/>
          <a:ln>
            <a:noFill/>
          </a:ln>
        </p:spPr>
        <p:txBody>
          <a:bodyPr wrap="none" rtlCol="0">
            <a:spAutoFit/>
          </a:bodyPr>
          <a:lstStyle/>
          <a:p>
            <a:pPr algn="ctr"/>
            <a:r>
              <a:rPr lang="en-US" sz="2800" dirty="0" smtClean="0">
                <a:solidFill>
                  <a:srgbClr val="0033CC"/>
                </a:solidFill>
              </a:rPr>
              <a:t>Ion beam modification of material: wrinkled hard skin</a:t>
            </a: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2050" name="Picture 2"/>
          <p:cNvPicPr>
            <a:picLocks noChangeAspect="1" noChangeArrowheads="1"/>
          </p:cNvPicPr>
          <p:nvPr/>
        </p:nvPicPr>
        <p:blipFill>
          <a:blip r:embed="rId2"/>
          <a:srcRect/>
          <a:stretch>
            <a:fillRect/>
          </a:stretch>
        </p:blipFill>
        <p:spPr bwMode="auto">
          <a:xfrm>
            <a:off x="381000" y="1143000"/>
            <a:ext cx="4348163" cy="4555218"/>
          </a:xfrm>
          <a:prstGeom prst="rect">
            <a:avLst/>
          </a:prstGeom>
          <a:noFill/>
          <a:ln w="9525">
            <a:noFill/>
            <a:miter lim="800000"/>
            <a:headEnd/>
            <a:tailEnd/>
          </a:ln>
          <a:effectLst/>
        </p:spPr>
      </p:pic>
      <p:sp>
        <p:nvSpPr>
          <p:cNvPr id="6" name="TextBox 5"/>
          <p:cNvSpPr txBox="1"/>
          <p:nvPr/>
        </p:nvSpPr>
        <p:spPr>
          <a:xfrm>
            <a:off x="4953000" y="2133600"/>
            <a:ext cx="3733800" cy="2585323"/>
          </a:xfrm>
          <a:prstGeom prst="rect">
            <a:avLst/>
          </a:prstGeom>
          <a:noFill/>
        </p:spPr>
        <p:txBody>
          <a:bodyPr wrap="square" rtlCol="0">
            <a:spAutoFit/>
          </a:bodyPr>
          <a:lstStyle/>
          <a:p>
            <a:r>
              <a:rPr lang="en-US" dirty="0" smtClean="0">
                <a:solidFill>
                  <a:srgbClr val="C00000"/>
                </a:solidFill>
              </a:rPr>
              <a:t>Wrinkle with FIB:</a:t>
            </a:r>
          </a:p>
          <a:p>
            <a:pPr marL="342900" indent="-114300">
              <a:buFont typeface="Arial" pitchFamily="34" charset="0"/>
              <a:buChar char="•"/>
            </a:pPr>
            <a:r>
              <a:rPr lang="en-US" dirty="0" smtClean="0">
                <a:solidFill>
                  <a:srgbClr val="0033CC"/>
                </a:solidFill>
              </a:rPr>
              <a:t>One step fabrication</a:t>
            </a:r>
          </a:p>
          <a:p>
            <a:pPr marL="342900" indent="-114300">
              <a:buFont typeface="Arial" pitchFamily="34" charset="0"/>
              <a:buChar char="•"/>
            </a:pPr>
            <a:r>
              <a:rPr lang="en-US" dirty="0" smtClean="0">
                <a:solidFill>
                  <a:srgbClr val="0033CC"/>
                </a:solidFill>
              </a:rPr>
              <a:t>At desired region</a:t>
            </a:r>
          </a:p>
          <a:p>
            <a:pPr marL="342900" indent="-114300">
              <a:buFont typeface="Arial" pitchFamily="34" charset="0"/>
              <a:buChar char="•"/>
            </a:pPr>
            <a:r>
              <a:rPr lang="en-US" dirty="0" smtClean="0">
                <a:solidFill>
                  <a:srgbClr val="0033CC"/>
                </a:solidFill>
              </a:rPr>
              <a:t>With any size</a:t>
            </a:r>
          </a:p>
          <a:p>
            <a:endParaRPr lang="en-US" dirty="0" smtClean="0">
              <a:solidFill>
                <a:srgbClr val="0033CC"/>
              </a:solidFill>
            </a:endParaRPr>
          </a:p>
          <a:p>
            <a:r>
              <a:rPr lang="en-US" dirty="0" smtClean="0">
                <a:solidFill>
                  <a:srgbClr val="C00000"/>
                </a:solidFill>
              </a:rPr>
              <a:t>Application:</a:t>
            </a:r>
          </a:p>
          <a:p>
            <a:pPr marL="342900" indent="-114300">
              <a:buFont typeface="Arial" pitchFamily="34" charset="0"/>
              <a:buChar char="•"/>
            </a:pPr>
            <a:r>
              <a:rPr lang="en-US" dirty="0" smtClean="0">
                <a:solidFill>
                  <a:srgbClr val="0033CC"/>
                </a:solidFill>
              </a:rPr>
              <a:t>Cell culturing templates</a:t>
            </a:r>
          </a:p>
          <a:p>
            <a:pPr marL="342900" indent="-114300">
              <a:buFont typeface="Arial" pitchFamily="34" charset="0"/>
              <a:buChar char="•"/>
            </a:pPr>
            <a:r>
              <a:rPr lang="en-US" dirty="0" smtClean="0">
                <a:solidFill>
                  <a:srgbClr val="0033CC"/>
                </a:solidFill>
              </a:rPr>
              <a:t>Nano-channels for protein pre-condensation</a:t>
            </a:r>
          </a:p>
        </p:txBody>
      </p:sp>
      <p:sp>
        <p:nvSpPr>
          <p:cNvPr id="7" name="Rectangle 6"/>
          <p:cNvSpPr/>
          <p:nvPr/>
        </p:nvSpPr>
        <p:spPr>
          <a:xfrm>
            <a:off x="5257800" y="6477000"/>
            <a:ext cx="3581400" cy="276999"/>
          </a:xfrm>
          <a:prstGeom prst="rect">
            <a:avLst/>
          </a:prstGeom>
        </p:spPr>
        <p:txBody>
          <a:bodyPr wrap="square">
            <a:spAutoFit/>
          </a:bodyPr>
          <a:lstStyle/>
          <a:p>
            <a:r>
              <a:rPr lang="en-US" sz="1200" dirty="0" smtClean="0"/>
              <a:t>Moon, Lee, Sun, Oh, </a:t>
            </a:r>
            <a:r>
              <a:rPr lang="en-US" sz="1200" dirty="0" err="1" smtClean="0"/>
              <a:t>Ashkan</a:t>
            </a:r>
            <a:r>
              <a:rPr lang="en-US" sz="1200" dirty="0" smtClean="0"/>
              <a:t>, Hutchinson, PNAS 2007</a:t>
            </a:r>
            <a:endParaRPr lang="en-US" sz="12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52400"/>
            <a:ext cx="6370206" cy="523220"/>
          </a:xfrm>
          <a:prstGeom prst="rect">
            <a:avLst/>
          </a:prstGeom>
          <a:noFill/>
          <a:ln>
            <a:noFill/>
          </a:ln>
        </p:spPr>
        <p:txBody>
          <a:bodyPr wrap="none" rtlCol="0">
            <a:spAutoFit/>
          </a:bodyPr>
          <a:lstStyle/>
          <a:p>
            <a:pPr algn="ctr"/>
            <a:r>
              <a:rPr lang="en-US" sz="2800" dirty="0" smtClean="0">
                <a:solidFill>
                  <a:srgbClr val="0033CC"/>
                </a:solidFill>
              </a:rPr>
              <a:t>Lithography with resist, comparison to EBL</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685800" y="762000"/>
            <a:ext cx="7975004" cy="2492990"/>
          </a:xfrm>
          <a:prstGeom prst="rect">
            <a:avLst/>
          </a:prstGeom>
          <a:noFill/>
        </p:spPr>
        <p:txBody>
          <a:bodyPr wrap="none" rtlCol="0">
            <a:spAutoFit/>
          </a:bodyPr>
          <a:lstStyle/>
          <a:p>
            <a:pPr marL="173038" indent="-173038">
              <a:spcAft>
                <a:spcPts val="600"/>
              </a:spcAft>
              <a:buFont typeface="Arial" pitchFamily="34" charset="0"/>
              <a:buChar char="•"/>
            </a:pPr>
            <a:r>
              <a:rPr lang="en-US" dirty="0" smtClean="0">
                <a:solidFill>
                  <a:srgbClr val="0033CC"/>
                </a:solidFill>
              </a:rPr>
              <a:t>“In theory” (not in practice), FIB lithography can totally replace EBL.</a:t>
            </a:r>
          </a:p>
          <a:p>
            <a:pPr marL="173038" indent="-173038">
              <a:spcAft>
                <a:spcPts val="600"/>
              </a:spcAft>
              <a:buFont typeface="Arial" pitchFamily="34" charset="0"/>
              <a:buChar char="•"/>
            </a:pPr>
            <a:r>
              <a:rPr lang="en-US" dirty="0" smtClean="0">
                <a:solidFill>
                  <a:srgbClr val="0033CC"/>
                </a:solidFill>
              </a:rPr>
              <a:t>Almost no proximity effect, higher resist sensitivity.</a:t>
            </a:r>
          </a:p>
          <a:p>
            <a:pPr marL="173038" indent="-173038">
              <a:spcAft>
                <a:spcPts val="600"/>
              </a:spcAft>
            </a:pPr>
            <a:r>
              <a:rPr lang="en-US" dirty="0" smtClean="0">
                <a:solidFill>
                  <a:srgbClr val="C00000"/>
                </a:solidFill>
              </a:rPr>
              <a:t>However,</a:t>
            </a:r>
          </a:p>
          <a:p>
            <a:pPr marL="173038" indent="-173038">
              <a:spcAft>
                <a:spcPts val="600"/>
              </a:spcAft>
              <a:buFont typeface="Arial" pitchFamily="34" charset="0"/>
              <a:buChar char="•"/>
            </a:pPr>
            <a:r>
              <a:rPr lang="en-US" dirty="0" smtClean="0">
                <a:solidFill>
                  <a:srgbClr val="0033CC"/>
                </a:solidFill>
              </a:rPr>
              <a:t>Low ion penetration depth, need thin resist layer, difficult for  pattern transfer.</a:t>
            </a:r>
          </a:p>
          <a:p>
            <a:pPr marL="173038" indent="-173038">
              <a:spcAft>
                <a:spcPts val="600"/>
              </a:spcAft>
              <a:buFont typeface="Arial" pitchFamily="34" charset="0"/>
              <a:buChar char="•"/>
            </a:pPr>
            <a:r>
              <a:rPr lang="en-US" dirty="0" smtClean="0">
                <a:solidFill>
                  <a:srgbClr val="0033CC"/>
                </a:solidFill>
              </a:rPr>
              <a:t>This problem can be overcome by top-layer milling or writing using bi-layer resist.</a:t>
            </a:r>
          </a:p>
          <a:p>
            <a:pPr marL="173038" indent="-173038">
              <a:spcAft>
                <a:spcPts val="600"/>
              </a:spcAft>
              <a:buFont typeface="Arial" pitchFamily="34" charset="0"/>
              <a:buChar char="•"/>
            </a:pPr>
            <a:r>
              <a:rPr lang="en-US" dirty="0" smtClean="0">
                <a:solidFill>
                  <a:srgbClr val="0033CC"/>
                </a:solidFill>
              </a:rPr>
              <a:t>Other problems: </a:t>
            </a:r>
            <a:r>
              <a:rPr lang="en-US" dirty="0" err="1" smtClean="0">
                <a:solidFill>
                  <a:srgbClr val="0033CC"/>
                </a:solidFill>
              </a:rPr>
              <a:t>Ga</a:t>
            </a:r>
            <a:r>
              <a:rPr lang="en-US" dirty="0" smtClean="0">
                <a:solidFill>
                  <a:srgbClr val="0033CC"/>
                </a:solidFill>
              </a:rPr>
              <a:t> implantation into resist, larger beam size for same current.</a:t>
            </a:r>
          </a:p>
          <a:p>
            <a:pPr marL="173038" indent="-173038">
              <a:spcAft>
                <a:spcPts val="600"/>
              </a:spcAft>
              <a:buFont typeface="Arial" pitchFamily="34" charset="0"/>
              <a:buChar char="•"/>
            </a:pPr>
            <a:r>
              <a:rPr lang="en-US" dirty="0" smtClean="0">
                <a:solidFill>
                  <a:srgbClr val="0033CC"/>
                </a:solidFill>
              </a:rPr>
              <a:t>FIB tool is more expensive and less available. (user fee 50% higher than EBL)</a:t>
            </a:r>
          </a:p>
        </p:txBody>
      </p:sp>
      <p:grpSp>
        <p:nvGrpSpPr>
          <p:cNvPr id="23" name="Group 22"/>
          <p:cNvGrpSpPr/>
          <p:nvPr/>
        </p:nvGrpSpPr>
        <p:grpSpPr>
          <a:xfrm>
            <a:off x="1186992" y="3657600"/>
            <a:ext cx="2590800" cy="1828800"/>
            <a:chOff x="457200" y="4343400"/>
            <a:chExt cx="2590800" cy="1143000"/>
          </a:xfrm>
        </p:grpSpPr>
        <p:sp>
          <p:nvSpPr>
            <p:cNvPr id="7" name="Rectangle 6"/>
            <p:cNvSpPr/>
            <p:nvPr/>
          </p:nvSpPr>
          <p:spPr>
            <a:xfrm>
              <a:off x="457200" y="4876800"/>
              <a:ext cx="22098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8" name="Rectangle 7"/>
            <p:cNvSpPr/>
            <p:nvPr/>
          </p:nvSpPr>
          <p:spPr>
            <a:xfrm>
              <a:off x="457200" y="4572000"/>
              <a:ext cx="22098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Thick bottom layer</a:t>
              </a:r>
              <a:endParaRPr lang="en-US" dirty="0">
                <a:solidFill>
                  <a:schemeClr val="tx1"/>
                </a:solidFill>
              </a:endParaRPr>
            </a:p>
          </p:txBody>
        </p:sp>
        <p:sp>
          <p:nvSpPr>
            <p:cNvPr id="9" name="Rectangle 8"/>
            <p:cNvSpPr/>
            <p:nvPr/>
          </p:nvSpPr>
          <p:spPr>
            <a:xfrm>
              <a:off x="457200" y="4495800"/>
              <a:ext cx="22098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4343400"/>
              <a:ext cx="2209800" cy="152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Thin top layer</a:t>
              </a:r>
              <a:endParaRPr lang="en-US" dirty="0"/>
            </a:p>
          </p:txBody>
        </p:sp>
        <p:cxnSp>
          <p:nvCxnSpPr>
            <p:cNvPr id="12" name="Straight Arrow Connector 11"/>
            <p:cNvCxnSpPr>
              <a:endCxn id="9" idx="3"/>
            </p:cNvCxnSpPr>
            <p:nvPr/>
          </p:nvCxnSpPr>
          <p:spPr>
            <a:xfrm rot="10800000" flipV="1">
              <a:off x="2667000" y="4495800"/>
              <a:ext cx="3810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701592" y="3581400"/>
            <a:ext cx="1327608" cy="646331"/>
          </a:xfrm>
          <a:prstGeom prst="rect">
            <a:avLst/>
          </a:prstGeom>
          <a:noFill/>
        </p:spPr>
        <p:txBody>
          <a:bodyPr wrap="none" rtlCol="0">
            <a:spAutoFit/>
          </a:bodyPr>
          <a:lstStyle/>
          <a:p>
            <a:r>
              <a:rPr lang="en-US" dirty="0" smtClean="0">
                <a:solidFill>
                  <a:srgbClr val="0033CC"/>
                </a:solidFill>
              </a:rPr>
              <a:t>Thin (10nm)</a:t>
            </a:r>
          </a:p>
          <a:p>
            <a:r>
              <a:rPr lang="en-US" dirty="0" smtClean="0">
                <a:solidFill>
                  <a:srgbClr val="0033CC"/>
                </a:solidFill>
              </a:rPr>
              <a:t>SiO</a:t>
            </a:r>
            <a:r>
              <a:rPr lang="en-US" baseline="-25000" dirty="0" smtClean="0">
                <a:solidFill>
                  <a:srgbClr val="0033CC"/>
                </a:solidFill>
              </a:rPr>
              <a:t>2</a:t>
            </a:r>
            <a:endParaRPr lang="en-US" baseline="-25000" dirty="0">
              <a:solidFill>
                <a:srgbClr val="0033CC"/>
              </a:solidFill>
            </a:endParaRPr>
          </a:p>
        </p:txBody>
      </p:sp>
      <p:sp>
        <p:nvSpPr>
          <p:cNvPr id="16" name="TextBox 15"/>
          <p:cNvSpPr txBox="1"/>
          <p:nvPr/>
        </p:nvSpPr>
        <p:spPr>
          <a:xfrm>
            <a:off x="1186992" y="3288268"/>
            <a:ext cx="1780809" cy="369332"/>
          </a:xfrm>
          <a:prstGeom prst="rect">
            <a:avLst/>
          </a:prstGeom>
          <a:noFill/>
        </p:spPr>
        <p:txBody>
          <a:bodyPr wrap="none" rtlCol="0">
            <a:spAutoFit/>
          </a:bodyPr>
          <a:lstStyle/>
          <a:p>
            <a:r>
              <a:rPr lang="en-US" dirty="0" smtClean="0">
                <a:solidFill>
                  <a:srgbClr val="C00000"/>
                </a:solidFill>
              </a:rPr>
              <a:t>Top resist ~50nm</a:t>
            </a:r>
            <a:endParaRPr lang="en-US" dirty="0">
              <a:solidFill>
                <a:srgbClr val="C00000"/>
              </a:solidFill>
            </a:endParaRPr>
          </a:p>
        </p:txBody>
      </p:sp>
      <p:sp>
        <p:nvSpPr>
          <p:cNvPr id="17" name="TextBox 16"/>
          <p:cNvSpPr txBox="1"/>
          <p:nvPr/>
        </p:nvSpPr>
        <p:spPr>
          <a:xfrm>
            <a:off x="1034592" y="5638800"/>
            <a:ext cx="3384901" cy="923330"/>
          </a:xfrm>
          <a:prstGeom prst="rect">
            <a:avLst/>
          </a:prstGeom>
          <a:noFill/>
        </p:spPr>
        <p:txBody>
          <a:bodyPr wrap="none" rtlCol="0">
            <a:spAutoFit/>
          </a:bodyPr>
          <a:lstStyle/>
          <a:p>
            <a:r>
              <a:rPr lang="en-US" dirty="0" smtClean="0">
                <a:solidFill>
                  <a:srgbClr val="0033CC"/>
                </a:solidFill>
              </a:rPr>
              <a:t>Lithography and develop top layer</a:t>
            </a:r>
          </a:p>
          <a:p>
            <a:r>
              <a:rPr lang="en-US" dirty="0" smtClean="0">
                <a:solidFill>
                  <a:srgbClr val="0033CC"/>
                </a:solidFill>
              </a:rPr>
              <a:t>RIE SiO</a:t>
            </a:r>
            <a:r>
              <a:rPr lang="en-US" baseline="-25000" dirty="0" smtClean="0">
                <a:solidFill>
                  <a:srgbClr val="0033CC"/>
                </a:solidFill>
              </a:rPr>
              <a:t>2</a:t>
            </a:r>
            <a:r>
              <a:rPr lang="en-US" dirty="0" smtClean="0">
                <a:solidFill>
                  <a:srgbClr val="0033CC"/>
                </a:solidFill>
              </a:rPr>
              <a:t> using CHF</a:t>
            </a:r>
            <a:r>
              <a:rPr lang="en-US" baseline="-25000" dirty="0" smtClean="0">
                <a:solidFill>
                  <a:srgbClr val="0033CC"/>
                </a:solidFill>
              </a:rPr>
              <a:t>3</a:t>
            </a:r>
          </a:p>
          <a:p>
            <a:r>
              <a:rPr lang="en-US" dirty="0" smtClean="0">
                <a:solidFill>
                  <a:srgbClr val="0033CC"/>
                </a:solidFill>
              </a:rPr>
              <a:t>RIE bottom layer using O</a:t>
            </a:r>
            <a:r>
              <a:rPr lang="en-US" baseline="-25000" dirty="0" smtClean="0">
                <a:solidFill>
                  <a:srgbClr val="0033CC"/>
                </a:solidFill>
              </a:rPr>
              <a:t>2</a:t>
            </a:r>
            <a:r>
              <a:rPr lang="en-US" dirty="0" smtClean="0">
                <a:solidFill>
                  <a:srgbClr val="0033CC"/>
                </a:solidFill>
              </a:rPr>
              <a:t> gas.</a:t>
            </a:r>
            <a:endParaRPr lang="en-US" dirty="0">
              <a:solidFill>
                <a:srgbClr val="0033CC"/>
              </a:solidFill>
            </a:endParaRPr>
          </a:p>
        </p:txBody>
      </p:sp>
      <p:sp>
        <p:nvSpPr>
          <p:cNvPr id="21" name="TextBox 20"/>
          <p:cNvSpPr txBox="1"/>
          <p:nvPr/>
        </p:nvSpPr>
        <p:spPr>
          <a:xfrm>
            <a:off x="7924800" y="3581400"/>
            <a:ext cx="1210588" cy="646331"/>
          </a:xfrm>
          <a:prstGeom prst="rect">
            <a:avLst/>
          </a:prstGeom>
          <a:noFill/>
        </p:spPr>
        <p:txBody>
          <a:bodyPr wrap="none" rtlCol="0">
            <a:spAutoFit/>
          </a:bodyPr>
          <a:lstStyle/>
          <a:p>
            <a:r>
              <a:rPr lang="en-US" dirty="0" smtClean="0">
                <a:solidFill>
                  <a:srgbClr val="0033CC"/>
                </a:solidFill>
              </a:rPr>
              <a:t>Thin (5nm)</a:t>
            </a:r>
          </a:p>
          <a:p>
            <a:r>
              <a:rPr lang="en-US" dirty="0" smtClean="0">
                <a:solidFill>
                  <a:srgbClr val="0033CC"/>
                </a:solidFill>
              </a:rPr>
              <a:t>Cr</a:t>
            </a:r>
            <a:endParaRPr lang="en-US" baseline="-25000" dirty="0">
              <a:solidFill>
                <a:srgbClr val="0033CC"/>
              </a:solidFill>
            </a:endParaRPr>
          </a:p>
        </p:txBody>
      </p:sp>
      <p:grpSp>
        <p:nvGrpSpPr>
          <p:cNvPr id="24" name="Group 23"/>
          <p:cNvGrpSpPr/>
          <p:nvPr/>
        </p:nvGrpSpPr>
        <p:grpSpPr>
          <a:xfrm>
            <a:off x="5486400" y="3886200"/>
            <a:ext cx="2590801" cy="1600200"/>
            <a:chOff x="5257800" y="4495800"/>
            <a:chExt cx="2590801" cy="990600"/>
          </a:xfrm>
        </p:grpSpPr>
        <p:sp>
          <p:nvSpPr>
            <p:cNvPr id="18" name="Rectangle 17"/>
            <p:cNvSpPr/>
            <p:nvPr/>
          </p:nvSpPr>
          <p:spPr>
            <a:xfrm>
              <a:off x="5257800" y="4876800"/>
              <a:ext cx="2209800" cy="60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19" name="Rectangle 18"/>
            <p:cNvSpPr/>
            <p:nvPr/>
          </p:nvSpPr>
          <p:spPr>
            <a:xfrm>
              <a:off x="5257800" y="4572000"/>
              <a:ext cx="22098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Thick bottom layer</a:t>
              </a:r>
              <a:endParaRPr lang="en-US" dirty="0">
                <a:solidFill>
                  <a:schemeClr val="tx1"/>
                </a:solidFill>
              </a:endParaRPr>
            </a:p>
          </p:txBody>
        </p:sp>
        <p:sp>
          <p:nvSpPr>
            <p:cNvPr id="20" name="Rectangle 19"/>
            <p:cNvSpPr/>
            <p:nvPr/>
          </p:nvSpPr>
          <p:spPr>
            <a:xfrm>
              <a:off x="5257800" y="4495800"/>
              <a:ext cx="2209800" cy="76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0800000" flipV="1">
              <a:off x="7467601" y="4495800"/>
              <a:ext cx="381000" cy="38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5105400" y="5715000"/>
            <a:ext cx="2987421" cy="646331"/>
          </a:xfrm>
          <a:prstGeom prst="rect">
            <a:avLst/>
          </a:prstGeom>
          <a:noFill/>
        </p:spPr>
        <p:txBody>
          <a:bodyPr wrap="none" rtlCol="0">
            <a:spAutoFit/>
          </a:bodyPr>
          <a:lstStyle/>
          <a:p>
            <a:r>
              <a:rPr lang="en-US" dirty="0" smtClean="0">
                <a:solidFill>
                  <a:srgbClr val="0033CC"/>
                </a:solidFill>
              </a:rPr>
              <a:t>Mill Cr (only 5nm thick, fast)</a:t>
            </a:r>
          </a:p>
          <a:p>
            <a:r>
              <a:rPr lang="en-US" dirty="0" smtClean="0">
                <a:solidFill>
                  <a:srgbClr val="0033CC"/>
                </a:solidFill>
              </a:rPr>
              <a:t>RIE bottom layer using O</a:t>
            </a:r>
            <a:r>
              <a:rPr lang="en-US" baseline="-25000" dirty="0" smtClean="0">
                <a:solidFill>
                  <a:srgbClr val="0033CC"/>
                </a:solidFill>
              </a:rPr>
              <a:t>2</a:t>
            </a:r>
            <a:r>
              <a:rPr lang="en-US" dirty="0" smtClean="0">
                <a:solidFill>
                  <a:srgbClr val="0033CC"/>
                </a:solidFill>
              </a:rPr>
              <a:t> gas.</a:t>
            </a:r>
            <a:endParaRPr lang="en-US" dirty="0">
              <a:solidFill>
                <a:srgbClr val="0033CC"/>
              </a:solidFill>
            </a:endParaRPr>
          </a:p>
        </p:txBody>
      </p:sp>
      <p:sp>
        <p:nvSpPr>
          <p:cNvPr id="26" name="Slide Number Placeholder 25"/>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76200" y="76200"/>
            <a:ext cx="8950825" cy="6705599"/>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162580"/>
            <a:ext cx="4873963" cy="523220"/>
          </a:xfrm>
          <a:prstGeom prst="rect">
            <a:avLst/>
          </a:prstGeom>
          <a:noFill/>
          <a:ln>
            <a:noFill/>
          </a:ln>
        </p:spPr>
        <p:txBody>
          <a:bodyPr wrap="none" rtlCol="0">
            <a:spAutoFit/>
          </a:bodyPr>
          <a:lstStyle/>
          <a:p>
            <a:pPr algn="ctr"/>
            <a:r>
              <a:rPr lang="en-US" sz="2800" dirty="0" smtClean="0">
                <a:solidFill>
                  <a:srgbClr val="0033CC"/>
                </a:solidFill>
              </a:rPr>
              <a:t>Nano-pores for DNA sequencing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457200" y="6396335"/>
            <a:ext cx="6793206" cy="461665"/>
          </a:xfrm>
          <a:prstGeom prst="rect">
            <a:avLst/>
          </a:prstGeom>
          <a:noFill/>
        </p:spPr>
        <p:txBody>
          <a:bodyPr wrap="none" rtlCol="0">
            <a:spAutoFit/>
          </a:bodyPr>
          <a:lstStyle/>
          <a:p>
            <a:r>
              <a:rPr lang="en-US" sz="1200" dirty="0" smtClean="0"/>
              <a:t>“The potential and challenges of nanopore sequencing”, Nature Biotechnology, 1146, 2008 (review paper)</a:t>
            </a:r>
          </a:p>
          <a:p>
            <a:r>
              <a:rPr lang="en-US" sz="1200" dirty="0" smtClean="0"/>
              <a:t>physics.uark.edu/journal/SabinaRep08.doc (a good summary of the technique)</a:t>
            </a:r>
            <a:endParaRPr lang="en-US" sz="1200" dirty="0"/>
          </a:p>
        </p:txBody>
      </p:sp>
      <p:pic>
        <p:nvPicPr>
          <p:cNvPr id="3074" name="Picture 2"/>
          <p:cNvPicPr>
            <a:picLocks noChangeAspect="1" noChangeArrowheads="1"/>
          </p:cNvPicPr>
          <p:nvPr/>
        </p:nvPicPr>
        <p:blipFill>
          <a:blip r:embed="rId2"/>
          <a:srcRect/>
          <a:stretch>
            <a:fillRect/>
          </a:stretch>
        </p:blipFill>
        <p:spPr bwMode="auto">
          <a:xfrm>
            <a:off x="76200" y="1447800"/>
            <a:ext cx="5219700" cy="3686175"/>
          </a:xfrm>
          <a:prstGeom prst="rect">
            <a:avLst/>
          </a:prstGeom>
          <a:noFill/>
          <a:ln w="9525">
            <a:noFill/>
            <a:miter lim="800000"/>
            <a:headEnd/>
            <a:tailEnd/>
          </a:ln>
          <a:effectLst/>
        </p:spPr>
      </p:pic>
      <p:sp>
        <p:nvSpPr>
          <p:cNvPr id="10" name="Rectangle 9"/>
          <p:cNvSpPr/>
          <p:nvPr/>
        </p:nvSpPr>
        <p:spPr>
          <a:xfrm>
            <a:off x="0" y="5105400"/>
            <a:ext cx="5181600" cy="1200329"/>
          </a:xfrm>
          <a:prstGeom prst="rect">
            <a:avLst/>
          </a:prstGeom>
        </p:spPr>
        <p:txBody>
          <a:bodyPr wrap="square">
            <a:spAutoFit/>
          </a:bodyPr>
          <a:lstStyle/>
          <a:p>
            <a:r>
              <a:rPr lang="en-US" dirty="0" smtClean="0">
                <a:solidFill>
                  <a:srgbClr val="C00000"/>
                </a:solidFill>
              </a:rPr>
              <a:t>Strand-sequencing using ionic current blockage:</a:t>
            </a:r>
          </a:p>
          <a:p>
            <a:r>
              <a:rPr lang="en-US" dirty="0" smtClean="0">
                <a:solidFill>
                  <a:srgbClr val="0033CC"/>
                </a:solidFill>
              </a:rPr>
              <a:t>Typical trace of ionic current amplitude (left) through an α-</a:t>
            </a:r>
            <a:r>
              <a:rPr lang="en-US" dirty="0" err="1" smtClean="0">
                <a:solidFill>
                  <a:srgbClr val="0033CC"/>
                </a:solidFill>
              </a:rPr>
              <a:t>hemolysin</a:t>
            </a:r>
            <a:r>
              <a:rPr lang="en-US" dirty="0" smtClean="0">
                <a:solidFill>
                  <a:srgbClr val="0033CC"/>
                </a:solidFill>
              </a:rPr>
              <a:t> pore clearly differentiates between an open pore and one blocked by a strand of DNA.</a:t>
            </a:r>
            <a:endParaRPr lang="en-US" dirty="0">
              <a:solidFill>
                <a:srgbClr val="0033CC"/>
              </a:solidFill>
            </a:endParaRPr>
          </a:p>
        </p:txBody>
      </p:sp>
      <p:sp>
        <p:nvSpPr>
          <p:cNvPr id="12" name="TextBox 11"/>
          <p:cNvSpPr txBox="1"/>
          <p:nvPr/>
        </p:nvSpPr>
        <p:spPr>
          <a:xfrm>
            <a:off x="76200" y="990600"/>
            <a:ext cx="5054717" cy="369332"/>
          </a:xfrm>
          <a:prstGeom prst="rect">
            <a:avLst/>
          </a:prstGeom>
          <a:noFill/>
        </p:spPr>
        <p:txBody>
          <a:bodyPr wrap="none" rtlCol="0">
            <a:spAutoFit/>
          </a:bodyPr>
          <a:lstStyle/>
          <a:p>
            <a:r>
              <a:rPr lang="en-US" dirty="0" smtClean="0">
                <a:solidFill>
                  <a:srgbClr val="C00000"/>
                </a:solidFill>
              </a:rPr>
              <a:t>Translocation of a DNA through a </a:t>
            </a:r>
            <a:r>
              <a:rPr lang="en-US" i="1" dirty="0" smtClean="0">
                <a:solidFill>
                  <a:srgbClr val="C00000"/>
                </a:solidFill>
              </a:rPr>
              <a:t>biological</a:t>
            </a:r>
            <a:r>
              <a:rPr lang="en-US" dirty="0" smtClean="0">
                <a:solidFill>
                  <a:srgbClr val="C00000"/>
                </a:solidFill>
              </a:rPr>
              <a:t> channel</a:t>
            </a:r>
            <a:endParaRPr lang="en-US" dirty="0">
              <a:solidFill>
                <a:srgbClr val="C00000"/>
              </a:solidFill>
            </a:endParaRPr>
          </a:p>
        </p:txBody>
      </p:sp>
      <p:pic>
        <p:nvPicPr>
          <p:cNvPr id="9" name="Picture 5" descr=" ">
            <a:hlinkClick r:id="rId3"/>
          </p:cNvPr>
          <p:cNvPicPr>
            <a:picLocks noChangeAspect="1" noChangeArrowheads="1"/>
          </p:cNvPicPr>
          <p:nvPr/>
        </p:nvPicPr>
        <p:blipFill>
          <a:blip r:embed="rId4"/>
          <a:srcRect/>
          <a:stretch>
            <a:fillRect/>
          </a:stretch>
        </p:blipFill>
        <p:spPr bwMode="auto">
          <a:xfrm>
            <a:off x="5562600" y="1905000"/>
            <a:ext cx="3447213" cy="2133600"/>
          </a:xfrm>
          <a:prstGeom prst="rect">
            <a:avLst/>
          </a:prstGeom>
          <a:noFill/>
          <a:ln w="9525">
            <a:noFill/>
            <a:miter lim="800000"/>
            <a:headEnd/>
            <a:tailEnd/>
          </a:ln>
        </p:spPr>
      </p:pic>
      <p:sp>
        <p:nvSpPr>
          <p:cNvPr id="11" name="Rectangle 10"/>
          <p:cNvSpPr/>
          <p:nvPr/>
        </p:nvSpPr>
        <p:spPr>
          <a:xfrm>
            <a:off x="5486400" y="4191000"/>
            <a:ext cx="3581400" cy="1366528"/>
          </a:xfrm>
          <a:prstGeom prst="rect">
            <a:avLst/>
          </a:prstGeom>
        </p:spPr>
        <p:txBody>
          <a:bodyPr wrap="square">
            <a:spAutoFit/>
          </a:bodyPr>
          <a:lstStyle/>
          <a:p>
            <a:pPr eaLnBrk="1" hangingPunct="1">
              <a:lnSpc>
                <a:spcPct val="90000"/>
              </a:lnSpc>
            </a:pPr>
            <a:r>
              <a:rPr lang="en-US" b="0" dirty="0" smtClean="0">
                <a:solidFill>
                  <a:srgbClr val="C00000"/>
                </a:solidFill>
              </a:rPr>
              <a:t>Application:</a:t>
            </a:r>
          </a:p>
          <a:p>
            <a:pPr marL="173038" indent="-173038" eaLnBrk="1" hangingPunct="1">
              <a:lnSpc>
                <a:spcPct val="90000"/>
              </a:lnSpc>
              <a:buFont typeface="Arial" pitchFamily="34" charset="0"/>
              <a:buChar char="•"/>
            </a:pPr>
            <a:r>
              <a:rPr lang="en-US" b="0" dirty="0" smtClean="0">
                <a:solidFill>
                  <a:srgbClr val="0033CC"/>
                </a:solidFill>
              </a:rPr>
              <a:t>DNA sequencing</a:t>
            </a:r>
          </a:p>
          <a:p>
            <a:pPr marL="173038" indent="-173038" eaLnBrk="1" hangingPunct="1">
              <a:lnSpc>
                <a:spcPct val="90000"/>
              </a:lnSpc>
              <a:buFont typeface="Arial" pitchFamily="34" charset="0"/>
              <a:buChar char="•"/>
            </a:pPr>
            <a:r>
              <a:rPr lang="en-US" b="0" dirty="0" smtClean="0">
                <a:solidFill>
                  <a:srgbClr val="0033CC"/>
                </a:solidFill>
              </a:rPr>
              <a:t>Separation of </a:t>
            </a:r>
            <a:r>
              <a:rPr lang="en-US" b="0" dirty="0" err="1" smtClean="0">
                <a:solidFill>
                  <a:srgbClr val="0033CC"/>
                </a:solidFill>
              </a:rPr>
              <a:t>ssDNA</a:t>
            </a:r>
            <a:r>
              <a:rPr lang="en-US" b="0" dirty="0" smtClean="0">
                <a:solidFill>
                  <a:srgbClr val="0033CC"/>
                </a:solidFill>
              </a:rPr>
              <a:t> and </a:t>
            </a:r>
            <a:r>
              <a:rPr lang="en-US" b="0" dirty="0" err="1" smtClean="0">
                <a:solidFill>
                  <a:srgbClr val="0033CC"/>
                </a:solidFill>
              </a:rPr>
              <a:t>dsDNA</a:t>
            </a:r>
            <a:r>
              <a:rPr lang="en-US" b="0" dirty="0" smtClean="0">
                <a:solidFill>
                  <a:srgbClr val="0033CC"/>
                </a:solidFill>
              </a:rPr>
              <a:t> in solution</a:t>
            </a:r>
          </a:p>
          <a:p>
            <a:pPr marL="173038" indent="-173038" eaLnBrk="1" hangingPunct="1">
              <a:lnSpc>
                <a:spcPct val="90000"/>
              </a:lnSpc>
              <a:buFont typeface="Arial" pitchFamily="34" charset="0"/>
              <a:buChar char="•"/>
            </a:pPr>
            <a:r>
              <a:rPr lang="en-US" b="0" dirty="0" smtClean="0">
                <a:solidFill>
                  <a:srgbClr val="0033CC"/>
                </a:solidFill>
              </a:rPr>
              <a:t>Determining polymer chain length</a:t>
            </a:r>
          </a:p>
        </p:txBody>
      </p:sp>
      <p:sp>
        <p:nvSpPr>
          <p:cNvPr id="13" name="TextBox 12"/>
          <p:cNvSpPr txBox="1"/>
          <p:nvPr/>
        </p:nvSpPr>
        <p:spPr>
          <a:xfrm>
            <a:off x="5715000" y="914400"/>
            <a:ext cx="3216260" cy="646331"/>
          </a:xfrm>
          <a:prstGeom prst="rect">
            <a:avLst/>
          </a:prstGeom>
          <a:noFill/>
          <a:ln>
            <a:noFill/>
          </a:ln>
        </p:spPr>
        <p:txBody>
          <a:bodyPr wrap="square" rtlCol="0">
            <a:spAutoFit/>
          </a:bodyPr>
          <a:lstStyle/>
          <a:p>
            <a:pPr algn="ctr"/>
            <a:r>
              <a:rPr lang="en-US" dirty="0" smtClean="0">
                <a:solidFill>
                  <a:srgbClr val="C00000"/>
                </a:solidFill>
              </a:rPr>
              <a:t>Translocation of a DNA through a </a:t>
            </a:r>
            <a:r>
              <a:rPr lang="en-US" i="1" dirty="0" smtClean="0">
                <a:solidFill>
                  <a:srgbClr val="C00000"/>
                </a:solidFill>
              </a:rPr>
              <a:t>synthetic</a:t>
            </a:r>
            <a:r>
              <a:rPr lang="en-US" dirty="0" smtClean="0">
                <a:solidFill>
                  <a:srgbClr val="C00000"/>
                </a:solidFill>
              </a:rPr>
              <a:t> channel</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HiDEC steps_4x6_March06"/>
          <p:cNvPicPr>
            <a:picLocks noGrp="1" noChangeAspect="1" noChangeArrowheads="1"/>
          </p:cNvPicPr>
          <p:nvPr>
            <p:ph type="body" sz="half" idx="1"/>
          </p:nvPr>
        </p:nvPicPr>
        <p:blipFill>
          <a:blip r:embed="rId2"/>
          <a:srcRect/>
          <a:stretch>
            <a:fillRect/>
          </a:stretch>
        </p:blipFill>
        <p:spPr>
          <a:xfrm>
            <a:off x="228600" y="990600"/>
            <a:ext cx="4932872" cy="5126318"/>
          </a:xfrm>
          <a:noFill/>
        </p:spPr>
      </p:pic>
      <p:sp>
        <p:nvSpPr>
          <p:cNvPr id="6" name="TextBox 5"/>
          <p:cNvSpPr txBox="1"/>
          <p:nvPr/>
        </p:nvSpPr>
        <p:spPr>
          <a:xfrm>
            <a:off x="1240289" y="162580"/>
            <a:ext cx="6913111" cy="523220"/>
          </a:xfrm>
          <a:prstGeom prst="rect">
            <a:avLst/>
          </a:prstGeom>
          <a:noFill/>
          <a:ln>
            <a:noFill/>
          </a:ln>
        </p:spPr>
        <p:txBody>
          <a:bodyPr wrap="none" rtlCol="0">
            <a:spAutoFit/>
          </a:bodyPr>
          <a:lstStyle/>
          <a:p>
            <a:pPr algn="ctr"/>
            <a:r>
              <a:rPr lang="en-US" sz="2800" dirty="0" smtClean="0">
                <a:solidFill>
                  <a:srgbClr val="0033CC"/>
                </a:solidFill>
              </a:rPr>
              <a:t>Fabrication of nano-pores for DNA sequencing</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5029200" y="1752600"/>
            <a:ext cx="3962400" cy="3724096"/>
          </a:xfrm>
          <a:prstGeom prst="rect">
            <a:avLst/>
          </a:prstGeom>
          <a:noFill/>
        </p:spPr>
        <p:txBody>
          <a:bodyPr wrap="square" rtlCol="0">
            <a:spAutoFit/>
          </a:bodyPr>
          <a:lstStyle/>
          <a:p>
            <a:pPr marL="342900" indent="-342900">
              <a:spcAft>
                <a:spcPts val="600"/>
              </a:spcAft>
              <a:buClr>
                <a:srgbClr val="0033CC"/>
              </a:buClr>
              <a:buFont typeface="+mj-lt"/>
              <a:buAutoNum type="arabicParenR"/>
            </a:pPr>
            <a:r>
              <a:rPr lang="en-US" dirty="0" smtClean="0">
                <a:solidFill>
                  <a:srgbClr val="0033CC"/>
                </a:solidFill>
              </a:rPr>
              <a:t>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thin membranes are deposited by sputtering on a 4-inch Si wafer.</a:t>
            </a:r>
          </a:p>
          <a:p>
            <a:pPr marL="342900" indent="-342900">
              <a:spcAft>
                <a:spcPts val="600"/>
              </a:spcAft>
              <a:buClr>
                <a:srgbClr val="0033CC"/>
              </a:buClr>
              <a:buFont typeface="+mj-lt"/>
              <a:buAutoNum type="arabicParenR"/>
            </a:pPr>
            <a:r>
              <a:rPr lang="en-US" dirty="0" smtClean="0">
                <a:solidFill>
                  <a:srgbClr val="0033CC"/>
                </a:solidFill>
              </a:rPr>
              <a:t>Photoresist (PR) is applied to both sides of the wafer. </a:t>
            </a:r>
          </a:p>
          <a:p>
            <a:pPr marL="342900" indent="-342900">
              <a:spcAft>
                <a:spcPts val="600"/>
              </a:spcAft>
              <a:buClr>
                <a:srgbClr val="0033CC"/>
              </a:buClr>
              <a:buFont typeface="+mj-lt"/>
              <a:buAutoNum type="arabicParenR"/>
            </a:pPr>
            <a:r>
              <a:rPr lang="en-US" dirty="0" smtClean="0">
                <a:solidFill>
                  <a:srgbClr val="0033CC"/>
                </a:solidFill>
              </a:rPr>
              <a:t>Anisotropic RIE is used to remove the thin layer of Si</a:t>
            </a:r>
            <a:r>
              <a:rPr lang="en-US" baseline="-25000" dirty="0" smtClean="0">
                <a:solidFill>
                  <a:srgbClr val="0033CC"/>
                </a:solidFill>
              </a:rPr>
              <a:t>3</a:t>
            </a:r>
            <a:r>
              <a:rPr lang="en-US" dirty="0" smtClean="0">
                <a:solidFill>
                  <a:srgbClr val="0033CC"/>
                </a:solidFill>
              </a:rPr>
              <a:t>N</a:t>
            </a:r>
            <a:r>
              <a:rPr lang="en-US" baseline="-25000" dirty="0" smtClean="0">
                <a:solidFill>
                  <a:srgbClr val="0033CC"/>
                </a:solidFill>
              </a:rPr>
              <a:t>4</a:t>
            </a:r>
            <a:r>
              <a:rPr lang="en-US" dirty="0" smtClean="0">
                <a:solidFill>
                  <a:srgbClr val="0033CC"/>
                </a:solidFill>
              </a:rPr>
              <a:t> not protected by the photoresist</a:t>
            </a:r>
          </a:p>
          <a:p>
            <a:pPr marL="342900" indent="-342900">
              <a:spcAft>
                <a:spcPts val="600"/>
              </a:spcAft>
              <a:buClr>
                <a:srgbClr val="0033CC"/>
              </a:buClr>
              <a:buFont typeface="+mj-lt"/>
              <a:buAutoNum type="arabicParenR"/>
            </a:pPr>
            <a:r>
              <a:rPr lang="en-US" dirty="0" smtClean="0">
                <a:solidFill>
                  <a:srgbClr val="0033CC"/>
                </a:solidFill>
              </a:rPr>
              <a:t>Anisotropic wet etching uses KOH to remove bulk material from the wafer</a:t>
            </a:r>
          </a:p>
          <a:p>
            <a:pPr marL="342900" indent="-342900">
              <a:spcAft>
                <a:spcPts val="600"/>
              </a:spcAft>
              <a:buClr>
                <a:srgbClr val="0033CC"/>
              </a:buClr>
              <a:buFont typeface="+mj-lt"/>
              <a:buAutoNum type="arabicParenR"/>
            </a:pPr>
            <a:r>
              <a:rPr lang="en-US" dirty="0" smtClean="0">
                <a:solidFill>
                  <a:srgbClr val="0033CC"/>
                </a:solidFill>
              </a:rPr>
              <a:t>Focused Ion Beam is used to drill a hole through the free standing membrane</a:t>
            </a:r>
          </a:p>
        </p:txBody>
      </p:sp>
      <p:sp>
        <p:nvSpPr>
          <p:cNvPr id="10" name="TextBox 9"/>
          <p:cNvSpPr txBox="1"/>
          <p:nvPr/>
        </p:nvSpPr>
        <p:spPr>
          <a:xfrm>
            <a:off x="1371600" y="6248400"/>
            <a:ext cx="6302431" cy="369332"/>
          </a:xfrm>
          <a:prstGeom prst="rect">
            <a:avLst/>
          </a:prstGeom>
          <a:noFill/>
        </p:spPr>
        <p:txBody>
          <a:bodyPr wrap="none" rtlCol="0">
            <a:spAutoFit/>
          </a:bodyPr>
          <a:lstStyle/>
          <a:p>
            <a:r>
              <a:rPr lang="en-US" dirty="0" smtClean="0">
                <a:solidFill>
                  <a:srgbClr val="C00000"/>
                </a:solidFill>
              </a:rPr>
              <a:t>Non-flat surface, very difficult to fabricate by other lithographies.</a:t>
            </a:r>
            <a:endParaRPr lang="en-US" dirty="0">
              <a:solidFill>
                <a:srgbClr val="C00000"/>
              </a:solidFill>
            </a:endParaRPr>
          </a:p>
        </p:txBody>
      </p:sp>
      <p:sp>
        <p:nvSpPr>
          <p:cNvPr id="12" name="Oval 11"/>
          <p:cNvSpPr/>
          <p:nvPr/>
        </p:nvSpPr>
        <p:spPr>
          <a:xfrm>
            <a:off x="1600200" y="5334000"/>
            <a:ext cx="609600" cy="762000"/>
          </a:xfrm>
          <a:prstGeom prst="ellipse">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B8FD7593-2DE2-4EC0-AFB7-2C7B72043BA8}"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0289" y="162580"/>
            <a:ext cx="7423764" cy="523220"/>
          </a:xfrm>
          <a:prstGeom prst="rect">
            <a:avLst/>
          </a:prstGeom>
          <a:noFill/>
          <a:ln>
            <a:noFill/>
          </a:ln>
        </p:spPr>
        <p:txBody>
          <a:bodyPr wrap="none" rtlCol="0">
            <a:spAutoFit/>
          </a:bodyPr>
          <a:lstStyle/>
          <a:p>
            <a:pPr algn="ctr"/>
            <a:r>
              <a:rPr lang="en-US" sz="2800" dirty="0" smtClean="0">
                <a:solidFill>
                  <a:srgbClr val="0033CC"/>
                </a:solidFill>
              </a:rPr>
              <a:t>Sculpting of the nano-pore: effect of ion exposure</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524000" y="762000"/>
            <a:ext cx="5594480" cy="1431161"/>
          </a:xfrm>
          <a:prstGeom prst="rect">
            <a:avLst/>
          </a:prstGeom>
          <a:noFill/>
        </p:spPr>
        <p:txBody>
          <a:bodyPr wrap="none" rtlCol="0">
            <a:spAutoFit/>
          </a:bodyPr>
          <a:lstStyle/>
          <a:p>
            <a:pPr marL="0" lvl="1">
              <a:spcAft>
                <a:spcPts val="600"/>
              </a:spcAft>
            </a:pPr>
            <a:r>
              <a:rPr lang="en-US" dirty="0" smtClean="0">
                <a:solidFill>
                  <a:srgbClr val="0033CC"/>
                </a:solidFill>
              </a:rPr>
              <a:t>Ga</a:t>
            </a:r>
            <a:r>
              <a:rPr lang="en-US" baseline="30000" dirty="0" smtClean="0">
                <a:solidFill>
                  <a:srgbClr val="0033CC"/>
                </a:solidFill>
              </a:rPr>
              <a:t>+</a:t>
            </a:r>
            <a:r>
              <a:rPr lang="en-US" dirty="0" smtClean="0">
                <a:solidFill>
                  <a:srgbClr val="0033CC"/>
                </a:solidFill>
              </a:rPr>
              <a:t> implantation in the surface: swelling and hole closing </a:t>
            </a:r>
          </a:p>
          <a:p>
            <a:pPr marL="0" lvl="1">
              <a:spcAft>
                <a:spcPts val="600"/>
              </a:spcAft>
            </a:pPr>
            <a:r>
              <a:rPr lang="en-US" dirty="0" smtClean="0">
                <a:solidFill>
                  <a:srgbClr val="0033CC"/>
                </a:solidFill>
              </a:rPr>
              <a:t>For hole closing: large scan area, low rate of sputtering</a:t>
            </a:r>
          </a:p>
          <a:p>
            <a:pPr marL="0" lvl="2">
              <a:spcAft>
                <a:spcPts val="600"/>
              </a:spcAft>
            </a:pPr>
            <a:r>
              <a:rPr lang="en-US" dirty="0" smtClean="0">
                <a:solidFill>
                  <a:srgbClr val="0033CC"/>
                </a:solidFill>
              </a:rPr>
              <a:t>For hole opening: small scan area, high sputtering rate</a:t>
            </a:r>
          </a:p>
          <a:p>
            <a:pPr marL="0" lvl="2">
              <a:spcAft>
                <a:spcPts val="600"/>
              </a:spcAft>
            </a:pPr>
            <a:r>
              <a:rPr lang="en-US" dirty="0" smtClean="0">
                <a:solidFill>
                  <a:srgbClr val="0033CC"/>
                </a:solidFill>
              </a:rPr>
              <a:t>Signal from ejected particles: monitoring hole formation </a:t>
            </a:r>
          </a:p>
        </p:txBody>
      </p:sp>
      <p:pic>
        <p:nvPicPr>
          <p:cNvPr id="9" name="Picture 4"/>
          <p:cNvPicPr>
            <a:picLocks noChangeAspect="1" noChangeArrowheads="1"/>
          </p:cNvPicPr>
          <p:nvPr/>
        </p:nvPicPr>
        <p:blipFill>
          <a:blip r:embed="rId2"/>
          <a:srcRect/>
          <a:stretch>
            <a:fillRect/>
          </a:stretch>
        </p:blipFill>
        <p:spPr bwMode="auto">
          <a:xfrm>
            <a:off x="1600200" y="2376487"/>
            <a:ext cx="5410200" cy="3719513"/>
          </a:xfrm>
          <a:prstGeom prst="rect">
            <a:avLst/>
          </a:prstGeom>
          <a:noFill/>
          <a:ln w="9525">
            <a:noFill/>
            <a:miter lim="800000"/>
            <a:headEnd/>
            <a:tailEnd/>
          </a:ln>
        </p:spPr>
      </p:pic>
      <p:sp>
        <p:nvSpPr>
          <p:cNvPr id="10" name="TextBox 9"/>
          <p:cNvSpPr txBox="1"/>
          <p:nvPr/>
        </p:nvSpPr>
        <p:spPr>
          <a:xfrm>
            <a:off x="1905000" y="6172200"/>
            <a:ext cx="5261569" cy="369332"/>
          </a:xfrm>
          <a:prstGeom prst="rect">
            <a:avLst/>
          </a:prstGeom>
          <a:noFill/>
        </p:spPr>
        <p:txBody>
          <a:bodyPr wrap="none" rtlCol="0">
            <a:spAutoFit/>
          </a:bodyPr>
          <a:lstStyle/>
          <a:p>
            <a:r>
              <a:rPr lang="en-US" dirty="0" smtClean="0">
                <a:solidFill>
                  <a:srgbClr val="C00000"/>
                </a:solidFill>
              </a:rPr>
              <a:t>Hole opening/closing can be monitored by ion current</a:t>
            </a:r>
            <a:endParaRPr lang="en-US" dirty="0">
              <a:solidFill>
                <a:srgbClr val="C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5" descr="IonBeamSculptingNanopores"/>
          <p:cNvPicPr>
            <a:picLocks noChangeAspect="1" noChangeArrowheads="1"/>
          </p:cNvPicPr>
          <p:nvPr/>
        </p:nvPicPr>
        <p:blipFill>
          <a:blip r:embed="rId2"/>
          <a:srcRect/>
          <a:stretch>
            <a:fillRect/>
          </a:stretch>
        </p:blipFill>
        <p:spPr bwMode="auto">
          <a:xfrm>
            <a:off x="1143000" y="599420"/>
            <a:ext cx="6705600" cy="3530336"/>
          </a:xfrm>
          <a:prstGeom prst="rect">
            <a:avLst/>
          </a:prstGeom>
          <a:noFill/>
          <a:ln w="9525">
            <a:noFill/>
            <a:miter lim="800000"/>
            <a:headEnd/>
            <a:tailEnd/>
          </a:ln>
        </p:spPr>
      </p:pic>
      <p:sp>
        <p:nvSpPr>
          <p:cNvPr id="17413" name="Rectangle 6"/>
          <p:cNvSpPr>
            <a:spLocks noChangeArrowheads="1"/>
          </p:cNvSpPr>
          <p:nvPr/>
        </p:nvSpPr>
        <p:spPr bwMode="auto">
          <a:xfrm>
            <a:off x="4114800" y="6581001"/>
            <a:ext cx="5029200" cy="276999"/>
          </a:xfrm>
          <a:prstGeom prst="rect">
            <a:avLst/>
          </a:prstGeom>
          <a:noFill/>
          <a:ln w="9525">
            <a:noFill/>
            <a:miter lim="800000"/>
            <a:headEnd/>
            <a:tailEnd/>
          </a:ln>
        </p:spPr>
        <p:txBody>
          <a:bodyPr wrap="square">
            <a:spAutoFit/>
          </a:bodyPr>
          <a:lstStyle/>
          <a:p>
            <a:r>
              <a:rPr lang="en-US" sz="1200" b="0" dirty="0"/>
              <a:t>http://www.mcb.harvard.edu/branton/IonBeamSculptingNanopores.jpg</a:t>
            </a:r>
          </a:p>
        </p:txBody>
      </p:sp>
      <p:sp>
        <p:nvSpPr>
          <p:cNvPr id="5" name="TextBox 4"/>
          <p:cNvSpPr txBox="1"/>
          <p:nvPr/>
        </p:nvSpPr>
        <p:spPr>
          <a:xfrm>
            <a:off x="1240289" y="0"/>
            <a:ext cx="7020897" cy="523220"/>
          </a:xfrm>
          <a:prstGeom prst="rect">
            <a:avLst/>
          </a:prstGeom>
          <a:noFill/>
          <a:ln>
            <a:noFill/>
          </a:ln>
        </p:spPr>
        <p:txBody>
          <a:bodyPr wrap="none" rtlCol="0">
            <a:spAutoFit/>
          </a:bodyPr>
          <a:lstStyle/>
          <a:p>
            <a:pPr algn="ctr"/>
            <a:r>
              <a:rPr lang="en-US" sz="2800" dirty="0" smtClean="0">
                <a:solidFill>
                  <a:srgbClr val="0033CC"/>
                </a:solidFill>
              </a:rPr>
              <a:t>Milling vs. lateral mass transport for nano-pore</a:t>
            </a:r>
          </a:p>
        </p:txBody>
      </p:sp>
      <p:cxnSp>
        <p:nvCxnSpPr>
          <p:cNvPr id="6" name="Straight Connector 5"/>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7" name="Picture 5" descr="32311"/>
          <p:cNvPicPr>
            <a:picLocks noChangeAspect="1" noChangeArrowheads="1"/>
          </p:cNvPicPr>
          <p:nvPr/>
        </p:nvPicPr>
        <p:blipFill>
          <a:blip r:embed="rId3" cstate="print"/>
          <a:srcRect/>
          <a:stretch>
            <a:fillRect/>
          </a:stretch>
        </p:blipFill>
        <p:spPr bwMode="auto">
          <a:xfrm>
            <a:off x="1143000" y="4343400"/>
            <a:ext cx="1828800" cy="1828800"/>
          </a:xfrm>
          <a:prstGeom prst="rect">
            <a:avLst/>
          </a:prstGeom>
          <a:noFill/>
          <a:ln w="9525">
            <a:noFill/>
            <a:miter lim="800000"/>
            <a:headEnd/>
            <a:tailEnd/>
          </a:ln>
        </p:spPr>
      </p:pic>
      <p:pic>
        <p:nvPicPr>
          <p:cNvPr id="8" name="Picture 6" descr="32879"/>
          <p:cNvPicPr>
            <a:picLocks noChangeAspect="1" noChangeArrowheads="1"/>
          </p:cNvPicPr>
          <p:nvPr/>
        </p:nvPicPr>
        <p:blipFill>
          <a:blip r:embed="rId4" cstate="print"/>
          <a:srcRect/>
          <a:stretch>
            <a:fillRect/>
          </a:stretch>
        </p:blipFill>
        <p:spPr bwMode="auto">
          <a:xfrm>
            <a:off x="6096000" y="4343400"/>
            <a:ext cx="1828800" cy="1828800"/>
          </a:xfrm>
          <a:prstGeom prst="rect">
            <a:avLst/>
          </a:prstGeom>
          <a:noFill/>
          <a:ln w="9525">
            <a:noFill/>
            <a:miter lim="800000"/>
            <a:headEnd/>
            <a:tailEnd/>
          </a:ln>
        </p:spPr>
      </p:pic>
      <p:sp>
        <p:nvSpPr>
          <p:cNvPr id="9" name="Rectangle 7"/>
          <p:cNvSpPr>
            <a:spLocks noChangeArrowheads="1"/>
          </p:cNvSpPr>
          <p:nvPr/>
        </p:nvSpPr>
        <p:spPr bwMode="auto">
          <a:xfrm>
            <a:off x="838200" y="6096000"/>
            <a:ext cx="2362200" cy="366713"/>
          </a:xfrm>
          <a:prstGeom prst="rect">
            <a:avLst/>
          </a:prstGeom>
          <a:noFill/>
          <a:ln w="9525">
            <a:noFill/>
            <a:miter lim="800000"/>
            <a:headEnd/>
            <a:tailEnd/>
          </a:ln>
        </p:spPr>
        <p:txBody>
          <a:bodyPr wrap="square">
            <a:spAutoFit/>
          </a:bodyPr>
          <a:lstStyle/>
          <a:p>
            <a:r>
              <a:rPr lang="en-US" b="0" dirty="0">
                <a:solidFill>
                  <a:srgbClr val="0033CC"/>
                </a:solidFill>
              </a:rPr>
              <a:t>TEM image of FIB Hole</a:t>
            </a:r>
          </a:p>
        </p:txBody>
      </p:sp>
      <p:sp>
        <p:nvSpPr>
          <p:cNvPr id="10" name="Rectangle 9"/>
          <p:cNvSpPr>
            <a:spLocks noChangeArrowheads="1"/>
          </p:cNvSpPr>
          <p:nvPr/>
        </p:nvSpPr>
        <p:spPr bwMode="auto">
          <a:xfrm>
            <a:off x="5943600" y="6110287"/>
            <a:ext cx="2286000" cy="366713"/>
          </a:xfrm>
          <a:prstGeom prst="rect">
            <a:avLst/>
          </a:prstGeom>
          <a:noFill/>
          <a:ln w="9525">
            <a:noFill/>
            <a:miter lim="800000"/>
            <a:headEnd/>
            <a:tailEnd/>
          </a:ln>
        </p:spPr>
        <p:txBody>
          <a:bodyPr wrap="square">
            <a:spAutoFit/>
          </a:bodyPr>
          <a:lstStyle/>
          <a:p>
            <a:r>
              <a:rPr lang="en-US" b="0" dirty="0">
                <a:solidFill>
                  <a:srgbClr val="0033CC"/>
                </a:solidFill>
              </a:rPr>
              <a:t>Closing of an FIB Hole</a:t>
            </a:r>
          </a:p>
        </p:txBody>
      </p:sp>
      <p:sp>
        <p:nvSpPr>
          <p:cNvPr id="11" name="TextBox 10"/>
          <p:cNvSpPr txBox="1"/>
          <p:nvPr/>
        </p:nvSpPr>
        <p:spPr>
          <a:xfrm>
            <a:off x="3124200" y="4724400"/>
            <a:ext cx="2790652" cy="646331"/>
          </a:xfrm>
          <a:prstGeom prst="rect">
            <a:avLst/>
          </a:prstGeom>
          <a:noFill/>
          <a:ln>
            <a:noFill/>
          </a:ln>
        </p:spPr>
        <p:txBody>
          <a:bodyPr wrap="square" rtlCol="0">
            <a:spAutoFit/>
          </a:bodyPr>
          <a:lstStyle/>
          <a:p>
            <a:pPr algn="ctr"/>
            <a:r>
              <a:rPr lang="en-US" dirty="0" smtClean="0">
                <a:solidFill>
                  <a:srgbClr val="0033CC"/>
                </a:solidFill>
              </a:rPr>
              <a:t>Closing of a nano-pore: 100nm → 4nm</a:t>
            </a:r>
          </a:p>
        </p:txBody>
      </p:sp>
      <p:cxnSp>
        <p:nvCxnSpPr>
          <p:cNvPr id="13" name="Straight Arrow Connector 12"/>
          <p:cNvCxnSpPr/>
          <p:nvPr/>
        </p:nvCxnSpPr>
        <p:spPr>
          <a:xfrm>
            <a:off x="3124200" y="5410200"/>
            <a:ext cx="28956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6581001"/>
            <a:ext cx="3737626" cy="276999"/>
          </a:xfrm>
          <a:prstGeom prst="rect">
            <a:avLst/>
          </a:prstGeom>
        </p:spPr>
        <p:txBody>
          <a:bodyPr wrap="none">
            <a:spAutoFit/>
          </a:bodyPr>
          <a:lstStyle/>
          <a:p>
            <a:r>
              <a:rPr lang="en-US" sz="1200" dirty="0" smtClean="0"/>
              <a:t>“Nanopore Sculpting with Noble Gas Ions”, </a:t>
            </a:r>
            <a:r>
              <a:rPr lang="en-US" sz="1200" dirty="0" err="1" smtClean="0"/>
              <a:t>Cai</a:t>
            </a:r>
            <a:r>
              <a:rPr lang="en-US" sz="1200" dirty="0" smtClean="0"/>
              <a:t>, JAP, 2006</a:t>
            </a:r>
            <a:endParaRPr lang="en-US" sz="1200" dirty="0"/>
          </a:p>
        </p:txBody>
      </p:sp>
      <p:sp>
        <p:nvSpPr>
          <p:cNvPr id="15" name="TextBox 14"/>
          <p:cNvSpPr txBox="1"/>
          <p:nvPr/>
        </p:nvSpPr>
        <p:spPr>
          <a:xfrm>
            <a:off x="3764032" y="5562600"/>
            <a:ext cx="1431995" cy="369332"/>
          </a:xfrm>
          <a:prstGeom prst="rect">
            <a:avLst/>
          </a:prstGeom>
          <a:noFill/>
        </p:spPr>
        <p:txBody>
          <a:bodyPr wrap="none" rtlCol="0">
            <a:spAutoFit/>
          </a:bodyPr>
          <a:lstStyle/>
          <a:p>
            <a:r>
              <a:rPr lang="en-US" dirty="0" smtClean="0">
                <a:solidFill>
                  <a:srgbClr val="7030A0"/>
                </a:solidFill>
              </a:rPr>
              <a:t>Kr</a:t>
            </a:r>
            <a:r>
              <a:rPr lang="en-US" baseline="30000" dirty="0" smtClean="0">
                <a:solidFill>
                  <a:srgbClr val="7030A0"/>
                </a:solidFill>
              </a:rPr>
              <a:t>+</a:t>
            </a:r>
            <a:r>
              <a:rPr lang="en-US" dirty="0" smtClean="0">
                <a:solidFill>
                  <a:srgbClr val="7030A0"/>
                </a:solidFill>
              </a:rPr>
              <a:t> ion, 3keV </a:t>
            </a:r>
            <a:endParaRPr lang="en-US" dirty="0">
              <a:solidFill>
                <a:srgbClr val="7030A0"/>
              </a:solidFill>
            </a:endParaRPr>
          </a:p>
        </p:txBody>
      </p:sp>
      <p:sp>
        <p:nvSpPr>
          <p:cNvPr id="16" name="TextBox 15"/>
          <p:cNvSpPr txBox="1"/>
          <p:nvPr/>
        </p:nvSpPr>
        <p:spPr>
          <a:xfrm>
            <a:off x="1219200" y="762000"/>
            <a:ext cx="990600" cy="646331"/>
          </a:xfrm>
          <a:prstGeom prst="rect">
            <a:avLst/>
          </a:prstGeom>
          <a:noFill/>
        </p:spPr>
        <p:txBody>
          <a:bodyPr wrap="square" rtlCol="0">
            <a:spAutoFit/>
          </a:bodyPr>
          <a:lstStyle/>
          <a:p>
            <a:r>
              <a:rPr lang="en-US" dirty="0" smtClean="0">
                <a:solidFill>
                  <a:schemeClr val="bg1"/>
                </a:solidFill>
              </a:rPr>
              <a:t>Pore opening</a:t>
            </a:r>
            <a:endParaRPr lang="en-US" dirty="0">
              <a:solidFill>
                <a:schemeClr val="bg1"/>
              </a:solidFill>
            </a:endParaRPr>
          </a:p>
        </p:txBody>
      </p:sp>
      <p:sp>
        <p:nvSpPr>
          <p:cNvPr id="17" name="TextBox 16"/>
          <p:cNvSpPr txBox="1"/>
          <p:nvPr/>
        </p:nvSpPr>
        <p:spPr>
          <a:xfrm>
            <a:off x="6781800" y="762000"/>
            <a:ext cx="990600" cy="646331"/>
          </a:xfrm>
          <a:prstGeom prst="rect">
            <a:avLst/>
          </a:prstGeom>
          <a:noFill/>
        </p:spPr>
        <p:txBody>
          <a:bodyPr wrap="square" rtlCol="0">
            <a:spAutoFit/>
          </a:bodyPr>
          <a:lstStyle/>
          <a:p>
            <a:r>
              <a:rPr lang="en-US" dirty="0" smtClean="0">
                <a:solidFill>
                  <a:schemeClr val="bg1"/>
                </a:solidFill>
              </a:rPr>
              <a:t>Pore closing</a:t>
            </a:r>
            <a:endParaRPr lang="en-US" dirty="0">
              <a:solidFill>
                <a:schemeClr val="bg1"/>
              </a:solidFill>
            </a:endParaRPr>
          </a:p>
        </p:txBody>
      </p:sp>
      <p:sp>
        <p:nvSpPr>
          <p:cNvPr id="18" name="Slide Number Placeholder 17"/>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wrinkling, nano-pore.</a:t>
            </a:r>
          </a:p>
          <a:p>
            <a:pPr marL="342900" indent="-342900">
              <a:spcAft>
                <a:spcPts val="600"/>
              </a:spcAft>
              <a:buAutoNum type="arabicPeriod"/>
            </a:pPr>
            <a:r>
              <a:rPr lang="en-US" dirty="0" smtClean="0">
                <a:solidFill>
                  <a:srgbClr val="C00000"/>
                </a:solidFill>
              </a:rPr>
              <a:t>Proton (hydrogen ion) beam writing.</a:t>
            </a:r>
          </a:p>
          <a:p>
            <a:pPr marL="342900" indent="-342900">
              <a:spcAft>
                <a:spcPts val="600"/>
              </a:spcAft>
              <a:buAutoNum type="arabicPeriod"/>
            </a:pPr>
            <a:r>
              <a:rPr lang="en-US" dirty="0" smtClean="0">
                <a:solidFill>
                  <a:srgbClr val="0033CC"/>
                </a:solidFill>
              </a:rPr>
              <a:t>Scanning Helium ion microscope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895600" y="86380"/>
            <a:ext cx="3785332" cy="523220"/>
          </a:xfrm>
          <a:prstGeom prst="rect">
            <a:avLst/>
          </a:prstGeom>
          <a:noFill/>
        </p:spPr>
        <p:txBody>
          <a:bodyPr wrap="none" rtlCol="0">
            <a:spAutoFit/>
          </a:bodyPr>
          <a:lstStyle/>
          <a:p>
            <a:r>
              <a:rPr lang="en-US" sz="2800" dirty="0" smtClean="0">
                <a:solidFill>
                  <a:srgbClr val="0033CC"/>
                </a:solidFill>
              </a:rPr>
              <a:t>Proton (p-) beam writing</a:t>
            </a:r>
            <a:endParaRPr lang="en-US" sz="2800" dirty="0">
              <a:solidFill>
                <a:srgbClr val="0033CC"/>
              </a:solidFill>
            </a:endParaRPr>
          </a:p>
        </p:txBody>
      </p:sp>
      <p:sp>
        <p:nvSpPr>
          <p:cNvPr id="6" name="TextBox 5"/>
          <p:cNvSpPr txBox="1"/>
          <p:nvPr/>
        </p:nvSpPr>
        <p:spPr>
          <a:xfrm>
            <a:off x="228600" y="685800"/>
            <a:ext cx="8382000" cy="2062103"/>
          </a:xfrm>
          <a:prstGeom prst="rect">
            <a:avLst/>
          </a:prstGeom>
          <a:noFill/>
        </p:spPr>
        <p:txBody>
          <a:bodyPr wrap="square" rtlCol="0">
            <a:spAutoFit/>
          </a:bodyPr>
          <a:lstStyle/>
          <a:p>
            <a:pPr>
              <a:spcAft>
                <a:spcPts val="600"/>
              </a:spcAft>
            </a:pPr>
            <a:r>
              <a:rPr lang="en-US" dirty="0" smtClean="0">
                <a:solidFill>
                  <a:srgbClr val="C00000"/>
                </a:solidFill>
              </a:rPr>
              <a:t>Compared to e-beam lithography:</a:t>
            </a:r>
          </a:p>
          <a:p>
            <a:pPr marL="168275" indent="-168275">
              <a:spcAft>
                <a:spcPts val="600"/>
              </a:spcAft>
              <a:buFont typeface="Arial" pitchFamily="34" charset="0"/>
              <a:buChar char="•"/>
            </a:pPr>
            <a:r>
              <a:rPr lang="en-US" dirty="0" smtClean="0">
                <a:solidFill>
                  <a:srgbClr val="0033CC"/>
                </a:solidFill>
              </a:rPr>
              <a:t>Proton (H</a:t>
            </a:r>
            <a:r>
              <a:rPr lang="en-US" baseline="30000" dirty="0" smtClean="0">
                <a:solidFill>
                  <a:srgbClr val="0033CC"/>
                </a:solidFill>
              </a:rPr>
              <a:t>+</a:t>
            </a:r>
            <a:r>
              <a:rPr lang="en-US" dirty="0" smtClean="0">
                <a:solidFill>
                  <a:srgbClr val="0033CC"/>
                </a:solidFill>
              </a:rPr>
              <a:t>) is heavier, deeper penetration in materials while maintaining a straight path. Almost no proximity effect.</a:t>
            </a:r>
          </a:p>
          <a:p>
            <a:pPr marL="168275" indent="-168275">
              <a:spcAft>
                <a:spcPts val="600"/>
              </a:spcAft>
              <a:buFont typeface="Arial" pitchFamily="34" charset="0"/>
              <a:buChar char="•"/>
            </a:pPr>
            <a:r>
              <a:rPr lang="en-US" dirty="0" smtClean="0">
                <a:solidFill>
                  <a:srgbClr val="0033CC"/>
                </a:solidFill>
              </a:rPr>
              <a:t>So capable of fabricating three-dimensional, high aspect ratio structures with vertical, smooth sidewalls and low line-edge roughness.</a:t>
            </a:r>
          </a:p>
          <a:p>
            <a:pPr marL="168275" indent="-168275">
              <a:spcAft>
                <a:spcPts val="600"/>
              </a:spcAft>
              <a:buFont typeface="Arial" pitchFamily="34" charset="0"/>
              <a:buChar char="•"/>
            </a:pPr>
            <a:r>
              <a:rPr lang="en-US" dirty="0" smtClean="0">
                <a:solidFill>
                  <a:srgbClr val="0033CC"/>
                </a:solidFill>
              </a:rPr>
              <a:t>In p-beam writing, typical energy is 0.5-2MeV (very high energy).</a:t>
            </a:r>
            <a:endParaRPr lang="en-US" dirty="0">
              <a:solidFill>
                <a:srgbClr val="0033CC"/>
              </a:solidFill>
            </a:endParaRPr>
          </a:p>
        </p:txBody>
      </p:sp>
      <p:grpSp>
        <p:nvGrpSpPr>
          <p:cNvPr id="10" name="Group 9"/>
          <p:cNvGrpSpPr>
            <a:grpSpLocks noChangeAspect="1"/>
          </p:cNvGrpSpPr>
          <p:nvPr/>
        </p:nvGrpSpPr>
        <p:grpSpPr>
          <a:xfrm>
            <a:off x="1981200" y="2819400"/>
            <a:ext cx="5486400" cy="3769796"/>
            <a:chOff x="1219200" y="2438400"/>
            <a:chExt cx="6210300" cy="4267200"/>
          </a:xfrm>
        </p:grpSpPr>
        <p:pic>
          <p:nvPicPr>
            <p:cNvPr id="1028" name="Picture 4"/>
            <p:cNvPicPr>
              <a:picLocks noChangeAspect="1" noChangeArrowheads="1"/>
            </p:cNvPicPr>
            <p:nvPr/>
          </p:nvPicPr>
          <p:blipFill>
            <a:blip r:embed="rId2"/>
            <a:srcRect/>
            <a:stretch>
              <a:fillRect/>
            </a:stretch>
          </p:blipFill>
          <p:spPr bwMode="auto">
            <a:xfrm>
              <a:off x="1219200" y="2438400"/>
              <a:ext cx="6210300" cy="4267200"/>
            </a:xfrm>
            <a:prstGeom prst="rect">
              <a:avLst/>
            </a:prstGeom>
            <a:noFill/>
            <a:ln w="9525">
              <a:noFill/>
              <a:miter lim="800000"/>
              <a:headEnd/>
              <a:tailEnd/>
            </a:ln>
          </p:spPr>
        </p:pic>
        <p:sp>
          <p:nvSpPr>
            <p:cNvPr id="8" name="TextBox 7"/>
            <p:cNvSpPr txBox="1"/>
            <p:nvPr/>
          </p:nvSpPr>
          <p:spPr>
            <a:xfrm>
              <a:off x="4419600" y="2895600"/>
              <a:ext cx="939800" cy="501676"/>
            </a:xfrm>
            <a:prstGeom prst="rect">
              <a:avLst/>
            </a:prstGeom>
            <a:noFill/>
          </p:spPr>
          <p:txBody>
            <a:bodyPr wrap="square" rtlCol="0">
              <a:spAutoFit/>
            </a:bodyPr>
            <a:lstStyle/>
            <a:p>
              <a:r>
                <a:rPr lang="en-US" dirty="0" smtClean="0"/>
                <a:t>(</a:t>
              </a:r>
              <a:r>
                <a:rPr lang="en-US" dirty="0" err="1" smtClean="0"/>
                <a:t>Ga</a:t>
              </a:r>
              <a:r>
                <a:rPr lang="en-US" baseline="30000" dirty="0" smtClean="0"/>
                <a:t>+</a:t>
              </a:r>
              <a:r>
                <a:rPr lang="en-US" dirty="0" smtClean="0"/>
                <a:t>)</a:t>
              </a:r>
              <a:endParaRPr lang="en-US" dirty="0"/>
            </a:p>
          </p:txBody>
        </p:sp>
      </p:grpSp>
      <p:sp>
        <p:nvSpPr>
          <p:cNvPr id="9" name="TextBox 8"/>
          <p:cNvSpPr txBox="1"/>
          <p:nvPr/>
        </p:nvSpPr>
        <p:spPr>
          <a:xfrm>
            <a:off x="1408925" y="6553200"/>
            <a:ext cx="6744475" cy="276999"/>
          </a:xfrm>
          <a:prstGeom prst="rect">
            <a:avLst/>
          </a:prstGeom>
          <a:noFill/>
        </p:spPr>
        <p:txBody>
          <a:bodyPr wrap="none" rtlCol="0">
            <a:spAutoFit/>
          </a:bodyPr>
          <a:lstStyle/>
          <a:p>
            <a:r>
              <a:rPr lang="nl-NL" sz="1200" dirty="0" smtClean="0"/>
              <a:t>Watt, ... van Kan, </a:t>
            </a:r>
            <a:r>
              <a:rPr lang="en-US" sz="1200" dirty="0" smtClean="0"/>
              <a:t>“Proton beam writing”, </a:t>
            </a:r>
            <a:r>
              <a:rPr lang="en-US" sz="1200" dirty="0" err="1" smtClean="0"/>
              <a:t>MaterialsToday</a:t>
            </a:r>
            <a:r>
              <a:rPr lang="en-US" sz="1200" dirty="0" smtClean="0"/>
              <a:t>, 10 (6), 20-29, June 2007. Excellent review  paper</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cxnSp>
        <p:nvCxnSpPr>
          <p:cNvPr id="10" name="Straight Connector 9"/>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2895600" y="0"/>
            <a:ext cx="3785332" cy="523220"/>
          </a:xfrm>
          <a:prstGeom prst="rect">
            <a:avLst/>
          </a:prstGeom>
          <a:noFill/>
        </p:spPr>
        <p:txBody>
          <a:bodyPr wrap="none" rtlCol="0">
            <a:spAutoFit/>
          </a:bodyPr>
          <a:lstStyle/>
          <a:p>
            <a:r>
              <a:rPr lang="en-US" sz="2800" dirty="0" smtClean="0">
                <a:solidFill>
                  <a:srgbClr val="0033CC"/>
                </a:solidFill>
              </a:rPr>
              <a:t>Proton (p-) beam writing</a:t>
            </a:r>
            <a:endParaRPr lang="en-US" sz="2800" dirty="0">
              <a:solidFill>
                <a:srgbClr val="0033CC"/>
              </a:solidFill>
            </a:endParaRPr>
          </a:p>
        </p:txBody>
      </p:sp>
      <p:sp>
        <p:nvSpPr>
          <p:cNvPr id="12" name="Rectangle 11"/>
          <p:cNvSpPr/>
          <p:nvPr/>
        </p:nvSpPr>
        <p:spPr>
          <a:xfrm>
            <a:off x="533400" y="5704582"/>
            <a:ext cx="3810000" cy="1077218"/>
          </a:xfrm>
          <a:prstGeom prst="rect">
            <a:avLst/>
          </a:prstGeom>
        </p:spPr>
        <p:txBody>
          <a:bodyPr wrap="square">
            <a:spAutoFit/>
          </a:bodyPr>
          <a:lstStyle/>
          <a:p>
            <a:r>
              <a:rPr lang="en-US" sz="1600" dirty="0" smtClean="0">
                <a:solidFill>
                  <a:srgbClr val="0033CC"/>
                </a:solidFill>
              </a:rPr>
              <a:t>δ-simulator profiles of one thousand 20keV electrons penetrating a 10 </a:t>
            </a:r>
            <a:r>
              <a:rPr lang="en-US" sz="1600" dirty="0" err="1" smtClean="0">
                <a:solidFill>
                  <a:srgbClr val="0033CC"/>
                </a:solidFill>
              </a:rPr>
              <a:t>μm</a:t>
            </a:r>
            <a:r>
              <a:rPr lang="en-US" sz="1600" dirty="0" smtClean="0">
                <a:solidFill>
                  <a:srgbClr val="0033CC"/>
                </a:solidFill>
              </a:rPr>
              <a:t> thick PMMA layer (primary electrons are shown in red, secondary electrons in green).  </a:t>
            </a:r>
            <a:endParaRPr lang="en-US" sz="1600" dirty="0">
              <a:solidFill>
                <a:srgbClr val="0033CC"/>
              </a:solidFill>
            </a:endParaRPr>
          </a:p>
        </p:txBody>
      </p:sp>
      <p:sp>
        <p:nvSpPr>
          <p:cNvPr id="13" name="Rectangle 12"/>
          <p:cNvSpPr/>
          <p:nvPr/>
        </p:nvSpPr>
        <p:spPr>
          <a:xfrm>
            <a:off x="4876800" y="5704582"/>
            <a:ext cx="3962400" cy="1077218"/>
          </a:xfrm>
          <a:prstGeom prst="rect">
            <a:avLst/>
          </a:prstGeom>
        </p:spPr>
        <p:txBody>
          <a:bodyPr wrap="square">
            <a:spAutoFit/>
          </a:bodyPr>
          <a:lstStyle/>
          <a:p>
            <a:r>
              <a:rPr lang="en-US" sz="1600" dirty="0" smtClean="0">
                <a:solidFill>
                  <a:srgbClr val="0033CC"/>
                </a:solidFill>
              </a:rPr>
              <a:t>δ-simulator profiles of one thousand 2MeV protons penetrating a 10 </a:t>
            </a:r>
            <a:r>
              <a:rPr lang="en-US" sz="1600" dirty="0" err="1" smtClean="0">
                <a:solidFill>
                  <a:srgbClr val="0033CC"/>
                </a:solidFill>
              </a:rPr>
              <a:t>μm</a:t>
            </a:r>
            <a:r>
              <a:rPr lang="en-US" sz="1600" dirty="0" smtClean="0">
                <a:solidFill>
                  <a:srgbClr val="0033CC"/>
                </a:solidFill>
              </a:rPr>
              <a:t> thick PMMA layer (primary protons are shown in red, secondary electrons in green). </a:t>
            </a:r>
            <a:endParaRPr lang="en-US" sz="1600" dirty="0">
              <a:solidFill>
                <a:srgbClr val="0033CC"/>
              </a:solidFill>
            </a:endParaRPr>
          </a:p>
        </p:txBody>
      </p:sp>
      <p:grpSp>
        <p:nvGrpSpPr>
          <p:cNvPr id="17" name="Group 16"/>
          <p:cNvGrpSpPr>
            <a:grpSpLocks noChangeAspect="1"/>
          </p:cNvGrpSpPr>
          <p:nvPr/>
        </p:nvGrpSpPr>
        <p:grpSpPr>
          <a:xfrm>
            <a:off x="816499" y="2518552"/>
            <a:ext cx="7717901" cy="3120248"/>
            <a:chOff x="381000" y="1885929"/>
            <a:chExt cx="8575446" cy="3466942"/>
          </a:xfrm>
        </p:grpSpPr>
        <p:pic>
          <p:nvPicPr>
            <p:cNvPr id="8" name="Picture 5"/>
            <p:cNvPicPr>
              <a:picLocks noChangeAspect="1" noChangeArrowheads="1"/>
            </p:cNvPicPr>
            <p:nvPr/>
          </p:nvPicPr>
          <p:blipFill>
            <a:blip r:embed="rId2"/>
            <a:srcRect/>
            <a:stretch>
              <a:fillRect/>
            </a:stretch>
          </p:blipFill>
          <p:spPr bwMode="auto">
            <a:xfrm>
              <a:off x="381000" y="1885929"/>
              <a:ext cx="3883594" cy="3300256"/>
            </a:xfrm>
            <a:prstGeom prst="rect">
              <a:avLst/>
            </a:prstGeom>
            <a:noFill/>
            <a:ln w="9525">
              <a:noFill/>
              <a:miter lim="800000"/>
              <a:headEnd/>
              <a:tailEnd/>
            </a:ln>
          </p:spPr>
        </p:pic>
        <p:pic>
          <p:nvPicPr>
            <p:cNvPr id="9" name="Picture 6"/>
            <p:cNvPicPr>
              <a:picLocks noChangeAspect="1" noChangeArrowheads="1"/>
            </p:cNvPicPr>
            <p:nvPr/>
          </p:nvPicPr>
          <p:blipFill>
            <a:blip r:embed="rId3"/>
            <a:srcRect/>
            <a:stretch>
              <a:fillRect/>
            </a:stretch>
          </p:blipFill>
          <p:spPr bwMode="auto">
            <a:xfrm>
              <a:off x="4800600" y="1923871"/>
              <a:ext cx="4155846" cy="3429000"/>
            </a:xfrm>
            <a:prstGeom prst="rect">
              <a:avLst/>
            </a:prstGeom>
            <a:noFill/>
            <a:ln w="9525">
              <a:noFill/>
              <a:miter lim="800000"/>
              <a:headEnd/>
              <a:tailEnd/>
            </a:ln>
          </p:spPr>
        </p:pic>
        <p:sp>
          <p:nvSpPr>
            <p:cNvPr id="14" name="TextBox 13"/>
            <p:cNvSpPr txBox="1"/>
            <p:nvPr/>
          </p:nvSpPr>
          <p:spPr>
            <a:xfrm>
              <a:off x="3114446" y="4895671"/>
              <a:ext cx="643124" cy="369332"/>
            </a:xfrm>
            <a:prstGeom prst="rect">
              <a:avLst/>
            </a:prstGeom>
            <a:noFill/>
          </p:spPr>
          <p:txBody>
            <a:bodyPr wrap="none" rtlCol="0">
              <a:spAutoFit/>
            </a:bodyPr>
            <a:lstStyle/>
            <a:p>
              <a:r>
                <a:rPr lang="en-US" dirty="0" smtClean="0">
                  <a:solidFill>
                    <a:srgbClr val="C00000"/>
                  </a:solidFill>
                </a:rPr>
                <a:t>(</a:t>
              </a:r>
              <a:r>
                <a:rPr lang="en-US" dirty="0" smtClean="0">
                  <a:solidFill>
                    <a:srgbClr val="C00000"/>
                  </a:solidFill>
                  <a:sym typeface="Symbol"/>
                </a:rPr>
                <a:t>m</a:t>
              </a:r>
              <a:r>
                <a:rPr lang="en-US" dirty="0" smtClean="0">
                  <a:solidFill>
                    <a:srgbClr val="C00000"/>
                  </a:solidFill>
                </a:rPr>
                <a:t>)</a:t>
              </a:r>
              <a:endParaRPr lang="en-US" dirty="0">
                <a:solidFill>
                  <a:srgbClr val="C00000"/>
                </a:solidFill>
              </a:endParaRPr>
            </a:p>
          </p:txBody>
        </p:sp>
        <p:sp>
          <p:nvSpPr>
            <p:cNvPr id="15" name="TextBox 14"/>
            <p:cNvSpPr txBox="1"/>
            <p:nvPr/>
          </p:nvSpPr>
          <p:spPr>
            <a:xfrm>
              <a:off x="7805321" y="4895671"/>
              <a:ext cx="643124" cy="369332"/>
            </a:xfrm>
            <a:prstGeom prst="rect">
              <a:avLst/>
            </a:prstGeom>
            <a:noFill/>
          </p:spPr>
          <p:txBody>
            <a:bodyPr wrap="none" rtlCol="0">
              <a:spAutoFit/>
            </a:bodyPr>
            <a:lstStyle/>
            <a:p>
              <a:r>
                <a:rPr lang="en-US" dirty="0" smtClean="0">
                  <a:solidFill>
                    <a:srgbClr val="C00000"/>
                  </a:solidFill>
                </a:rPr>
                <a:t>(</a:t>
              </a:r>
              <a:r>
                <a:rPr lang="en-US" dirty="0" smtClean="0">
                  <a:solidFill>
                    <a:srgbClr val="C00000"/>
                  </a:solidFill>
                  <a:sym typeface="Symbol"/>
                </a:rPr>
                <a:t>nm</a:t>
              </a:r>
              <a:r>
                <a:rPr lang="en-US" dirty="0" smtClean="0">
                  <a:solidFill>
                    <a:srgbClr val="C00000"/>
                  </a:solidFill>
                </a:rPr>
                <a:t>)</a:t>
              </a:r>
              <a:endParaRPr lang="en-US" dirty="0">
                <a:solidFill>
                  <a:srgbClr val="C00000"/>
                </a:solidFill>
              </a:endParaRPr>
            </a:p>
          </p:txBody>
        </p:sp>
      </p:grpSp>
      <p:sp>
        <p:nvSpPr>
          <p:cNvPr id="16" name="TextBox 15"/>
          <p:cNvSpPr txBox="1"/>
          <p:nvPr/>
        </p:nvSpPr>
        <p:spPr>
          <a:xfrm>
            <a:off x="76200" y="609600"/>
            <a:ext cx="8991600" cy="1815882"/>
          </a:xfrm>
          <a:prstGeom prst="rect">
            <a:avLst/>
          </a:prstGeom>
          <a:noFill/>
        </p:spPr>
        <p:txBody>
          <a:bodyPr wrap="square" rtlCol="0">
            <a:spAutoFit/>
          </a:bodyPr>
          <a:lstStyle/>
          <a:p>
            <a:pPr marL="168275" indent="-168275">
              <a:buFont typeface="Arial" pitchFamily="34" charset="0"/>
              <a:buChar char="•"/>
            </a:pPr>
            <a:r>
              <a:rPr lang="en-US" sz="1600" dirty="0" smtClean="0">
                <a:solidFill>
                  <a:srgbClr val="0033CC"/>
                </a:solidFill>
              </a:rPr>
              <a:t>For most of its path (except near its end), the probability that a proton interacts with an electron is a few orders of magnitude larger than for nuclear scattering, so nuclear collisions have little effect on the trajectories. </a:t>
            </a:r>
          </a:p>
          <a:p>
            <a:pPr marL="168275" indent="-168275">
              <a:buFont typeface="Arial" pitchFamily="34" charset="0"/>
              <a:buChar char="•"/>
            </a:pPr>
            <a:r>
              <a:rPr lang="en-US" sz="1600" dirty="0" smtClean="0">
                <a:solidFill>
                  <a:srgbClr val="0033CC"/>
                </a:solidFill>
              </a:rPr>
              <a:t>Due to high mass mismatch, p-e collisions do not  significantly deviate proton’s trajectory. </a:t>
            </a:r>
          </a:p>
          <a:p>
            <a:pPr marL="168275" indent="-168275">
              <a:buFont typeface="Arial" pitchFamily="34" charset="0"/>
              <a:buChar char="•"/>
            </a:pPr>
            <a:r>
              <a:rPr lang="en-US" sz="1600" dirty="0" smtClean="0">
                <a:solidFill>
                  <a:srgbClr val="0033CC"/>
                </a:solidFill>
              </a:rPr>
              <a:t>Due to momentum mismatch, energy transfer in each p-e collision is small, so many 1000 collisions will occur before a proton comes to rest.</a:t>
            </a:r>
          </a:p>
          <a:p>
            <a:pPr marL="168275" indent="-168275">
              <a:buFont typeface="Arial" pitchFamily="34" charset="0"/>
              <a:buChar char="•"/>
            </a:pPr>
            <a:r>
              <a:rPr lang="en-US" sz="1600" dirty="0" smtClean="0">
                <a:solidFill>
                  <a:srgbClr val="0033CC"/>
                </a:solidFill>
              </a:rPr>
              <a:t>Near its end (when p has low energy), nuclear collision become more important, thus more broadening.</a:t>
            </a:r>
            <a:endParaRPr lang="en-US" sz="1600" dirty="0">
              <a:solidFill>
                <a:srgbClr val="0033CC"/>
              </a:solidFill>
            </a:endParaRPr>
          </a:p>
        </p:txBody>
      </p:sp>
      <p:sp>
        <p:nvSpPr>
          <p:cNvPr id="18" name="Slide Number Placeholder 17"/>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3" name="Picture 2"/>
          <p:cNvPicPr>
            <a:picLocks noChangeAspect="1" noChangeArrowheads="1"/>
          </p:cNvPicPr>
          <p:nvPr/>
        </p:nvPicPr>
        <p:blipFill>
          <a:blip r:embed="rId2"/>
          <a:srcRect/>
          <a:stretch>
            <a:fillRect/>
          </a:stretch>
        </p:blipFill>
        <p:spPr bwMode="auto">
          <a:xfrm>
            <a:off x="685800" y="1371600"/>
            <a:ext cx="5129213" cy="3656322"/>
          </a:xfrm>
          <a:prstGeom prst="rect">
            <a:avLst/>
          </a:prstGeom>
          <a:noFill/>
          <a:ln w="9525">
            <a:noFill/>
            <a:miter lim="800000"/>
            <a:headEnd/>
            <a:tailEnd/>
          </a:ln>
        </p:spPr>
      </p:pic>
      <p:sp>
        <p:nvSpPr>
          <p:cNvPr id="5" name="Rectangle 4"/>
          <p:cNvSpPr/>
          <p:nvPr/>
        </p:nvSpPr>
        <p:spPr>
          <a:xfrm>
            <a:off x="533400" y="5105400"/>
            <a:ext cx="6858000" cy="1477328"/>
          </a:xfrm>
          <a:prstGeom prst="rect">
            <a:avLst/>
          </a:prstGeom>
        </p:spPr>
        <p:txBody>
          <a:bodyPr wrap="square">
            <a:spAutoFit/>
          </a:bodyPr>
          <a:lstStyle/>
          <a:p>
            <a:r>
              <a:rPr lang="en-US" dirty="0" smtClean="0">
                <a:solidFill>
                  <a:srgbClr val="C00000"/>
                </a:solidFill>
              </a:rPr>
              <a:t>P-beam writing facility at CIBA (Singapore). </a:t>
            </a:r>
          </a:p>
          <a:p>
            <a:r>
              <a:rPr lang="en-US" dirty="0" err="1" smtClean="0">
                <a:solidFill>
                  <a:srgbClr val="0033CC"/>
                </a:solidFill>
              </a:rPr>
              <a:t>MeV</a:t>
            </a:r>
            <a:r>
              <a:rPr lang="en-US" dirty="0" smtClean="0">
                <a:solidFill>
                  <a:srgbClr val="0033CC"/>
                </a:solidFill>
              </a:rPr>
              <a:t> protons are produced in a proton accelerator, and a de-magnified image of the beam transmitted through an object aperture is focused onto the substrate material (resist) by means of a series of strong focusing magnetic quadrupole lenses (e.g. quadrupole triplet).</a:t>
            </a:r>
            <a:endParaRPr lang="en-US" dirty="0">
              <a:solidFill>
                <a:srgbClr val="0033CC"/>
              </a:solidFill>
            </a:endParaRPr>
          </a:p>
        </p:txBody>
      </p:sp>
      <p:sp>
        <p:nvSpPr>
          <p:cNvPr id="6" name="TextBox 5"/>
          <p:cNvSpPr txBox="1"/>
          <p:nvPr/>
        </p:nvSpPr>
        <p:spPr>
          <a:xfrm>
            <a:off x="2573031" y="76200"/>
            <a:ext cx="4448910" cy="523220"/>
          </a:xfrm>
          <a:prstGeom prst="rect">
            <a:avLst/>
          </a:prstGeom>
          <a:noFill/>
        </p:spPr>
        <p:txBody>
          <a:bodyPr wrap="none" rtlCol="0">
            <a:spAutoFit/>
          </a:bodyPr>
          <a:lstStyle/>
          <a:p>
            <a:r>
              <a:rPr lang="en-US" sz="2800" dirty="0" smtClean="0">
                <a:solidFill>
                  <a:srgbClr val="0033CC"/>
                </a:solidFill>
              </a:rPr>
              <a:t>Proton-beam writing systems</a:t>
            </a:r>
            <a:endParaRPr lang="en-US" sz="2800" dirty="0">
              <a:solidFill>
                <a:srgbClr val="0033CC"/>
              </a:solidFill>
            </a:endParaRPr>
          </a:p>
        </p:txBody>
      </p:sp>
      <p:sp>
        <p:nvSpPr>
          <p:cNvPr id="7" name="TextBox 6"/>
          <p:cNvSpPr txBox="1"/>
          <p:nvPr/>
        </p:nvSpPr>
        <p:spPr>
          <a:xfrm>
            <a:off x="1600200" y="838200"/>
            <a:ext cx="6629400" cy="369332"/>
          </a:xfrm>
          <a:prstGeom prst="rect">
            <a:avLst/>
          </a:prstGeom>
          <a:noFill/>
        </p:spPr>
        <p:txBody>
          <a:bodyPr wrap="square" rtlCol="0">
            <a:spAutoFit/>
          </a:bodyPr>
          <a:lstStyle/>
          <a:p>
            <a:r>
              <a:rPr lang="en-US" dirty="0" smtClean="0">
                <a:solidFill>
                  <a:srgbClr val="C00000"/>
                </a:solidFill>
              </a:rPr>
              <a:t>For p-beam, diffraction is not an issue: </a:t>
            </a:r>
            <a:r>
              <a:rPr lang="en-US" dirty="0" smtClean="0">
                <a:solidFill>
                  <a:srgbClr val="C00000"/>
                </a:solidFill>
                <a:sym typeface="Symbol"/>
              </a:rPr>
              <a:t></a:t>
            </a:r>
            <a:r>
              <a:rPr lang="en-US" dirty="0" smtClean="0">
                <a:solidFill>
                  <a:srgbClr val="C00000"/>
                </a:solidFill>
              </a:rPr>
              <a:t> 10</a:t>
            </a:r>
            <a:r>
              <a:rPr lang="en-US" baseline="30000" dirty="0" smtClean="0">
                <a:solidFill>
                  <a:srgbClr val="C00000"/>
                </a:solidFill>
              </a:rPr>
              <a:t>-4</a:t>
            </a:r>
            <a:r>
              <a:rPr lang="en-US" dirty="0" smtClean="0">
                <a:solidFill>
                  <a:srgbClr val="C00000"/>
                </a:solidFill>
              </a:rPr>
              <a:t> nm for 100keV proton.</a:t>
            </a:r>
            <a:endParaRPr lang="en-US" dirty="0">
              <a:solidFill>
                <a:srgbClr val="C00000"/>
              </a:solidFill>
            </a:endParaRPr>
          </a:p>
        </p:txBody>
      </p:sp>
      <p:sp>
        <p:nvSpPr>
          <p:cNvPr id="8" name="Rectangle 7"/>
          <p:cNvSpPr/>
          <p:nvPr/>
        </p:nvSpPr>
        <p:spPr>
          <a:xfrm>
            <a:off x="5943600" y="3200400"/>
            <a:ext cx="3048000" cy="1754326"/>
          </a:xfrm>
          <a:prstGeom prst="rect">
            <a:avLst/>
          </a:prstGeom>
        </p:spPr>
        <p:txBody>
          <a:bodyPr wrap="square">
            <a:spAutoFit/>
          </a:bodyPr>
          <a:lstStyle/>
          <a:p>
            <a:r>
              <a:rPr lang="en-US" dirty="0" smtClean="0">
                <a:solidFill>
                  <a:srgbClr val="0033CC"/>
                </a:solidFill>
              </a:rPr>
              <a:t>In the past (before 2003), technical and commercial development has been hampered by the difficulties in focusing </a:t>
            </a:r>
            <a:r>
              <a:rPr lang="en-US" dirty="0" err="1" smtClean="0">
                <a:solidFill>
                  <a:srgbClr val="0033CC"/>
                </a:solidFill>
              </a:rPr>
              <a:t>MeV</a:t>
            </a:r>
            <a:r>
              <a:rPr lang="en-US" dirty="0" smtClean="0">
                <a:solidFill>
                  <a:srgbClr val="0033CC"/>
                </a:solidFill>
              </a:rPr>
              <a:t> ions to sub-100nm dimensions.</a:t>
            </a:r>
            <a:endParaRPr lang="en-US" dirty="0">
              <a:solidFill>
                <a:srgbClr val="0033CC"/>
              </a:solidFill>
            </a:endParaRPr>
          </a:p>
        </p:txBody>
      </p:sp>
      <p:sp>
        <p:nvSpPr>
          <p:cNvPr id="9" name="TextBox 8"/>
          <p:cNvSpPr txBox="1"/>
          <p:nvPr/>
        </p:nvSpPr>
        <p:spPr>
          <a:xfrm>
            <a:off x="4648200" y="1676400"/>
            <a:ext cx="4267199" cy="923330"/>
          </a:xfrm>
          <a:prstGeom prst="rect">
            <a:avLst/>
          </a:prstGeom>
          <a:noFill/>
        </p:spPr>
        <p:txBody>
          <a:bodyPr wrap="square" rtlCol="0">
            <a:spAutoFit/>
          </a:bodyPr>
          <a:lstStyle/>
          <a:p>
            <a:r>
              <a:rPr lang="en-US" dirty="0" smtClean="0">
                <a:solidFill>
                  <a:srgbClr val="7030A0"/>
                </a:solidFill>
              </a:rPr>
              <a:t>CIBA claims: “P-beam writing is the only true direct-write, three-dimensional fabrication technique at the nanoscale.”</a:t>
            </a:r>
            <a:endParaRPr lang="en-US" dirty="0">
              <a:solidFill>
                <a:srgbClr val="7030A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1632296" y="76200"/>
            <a:ext cx="6063904" cy="523220"/>
          </a:xfrm>
          <a:prstGeom prst="rect">
            <a:avLst/>
          </a:prstGeom>
          <a:noFill/>
        </p:spPr>
        <p:txBody>
          <a:bodyPr wrap="none" rtlCol="0">
            <a:spAutoFit/>
          </a:bodyPr>
          <a:lstStyle/>
          <a:p>
            <a:r>
              <a:rPr lang="en-US" sz="2800" dirty="0" smtClean="0">
                <a:solidFill>
                  <a:srgbClr val="0033CC"/>
                </a:solidFill>
              </a:rPr>
              <a:t>P-beam writing in PMMA, SU-8 and HSQ</a:t>
            </a:r>
            <a:endParaRPr lang="en-US" sz="2800" dirty="0">
              <a:solidFill>
                <a:srgbClr val="0033CC"/>
              </a:solidFill>
            </a:endParaRPr>
          </a:p>
        </p:txBody>
      </p:sp>
      <p:pic>
        <p:nvPicPr>
          <p:cNvPr id="2050" name="Picture 2"/>
          <p:cNvPicPr>
            <a:picLocks noChangeAspect="1" noChangeArrowheads="1"/>
          </p:cNvPicPr>
          <p:nvPr/>
        </p:nvPicPr>
        <p:blipFill>
          <a:blip r:embed="rId2"/>
          <a:srcRect/>
          <a:stretch>
            <a:fillRect/>
          </a:stretch>
        </p:blipFill>
        <p:spPr bwMode="auto">
          <a:xfrm>
            <a:off x="0" y="2440841"/>
            <a:ext cx="9144000" cy="2896173"/>
          </a:xfrm>
          <a:prstGeom prst="rect">
            <a:avLst/>
          </a:prstGeom>
          <a:noFill/>
          <a:ln w="9525">
            <a:noFill/>
            <a:miter lim="800000"/>
            <a:headEnd/>
            <a:tailEnd/>
          </a:ln>
        </p:spPr>
      </p:pic>
      <p:sp>
        <p:nvSpPr>
          <p:cNvPr id="5" name="TextBox 4"/>
          <p:cNvSpPr txBox="1"/>
          <p:nvPr/>
        </p:nvSpPr>
        <p:spPr>
          <a:xfrm>
            <a:off x="76200" y="5417403"/>
            <a:ext cx="2362200" cy="830997"/>
          </a:xfrm>
          <a:prstGeom prst="rect">
            <a:avLst/>
          </a:prstGeom>
          <a:noFill/>
        </p:spPr>
        <p:txBody>
          <a:bodyPr wrap="square" rtlCol="0">
            <a:spAutoFit/>
          </a:bodyPr>
          <a:lstStyle/>
          <a:p>
            <a:r>
              <a:rPr lang="en-US" sz="1600" dirty="0" smtClean="0">
                <a:solidFill>
                  <a:srgbClr val="0033CC"/>
                </a:solidFill>
              </a:rPr>
              <a:t>Parallel lines written in a 350 nm thick PMMA layer using 2MeV p-beam</a:t>
            </a:r>
            <a:endParaRPr lang="en-US" sz="1600" dirty="0">
              <a:solidFill>
                <a:srgbClr val="0033CC"/>
              </a:solidFill>
            </a:endParaRPr>
          </a:p>
        </p:txBody>
      </p:sp>
      <p:sp>
        <p:nvSpPr>
          <p:cNvPr id="6" name="TextBox 5"/>
          <p:cNvSpPr txBox="1"/>
          <p:nvPr/>
        </p:nvSpPr>
        <p:spPr>
          <a:xfrm>
            <a:off x="2590801" y="5417403"/>
            <a:ext cx="3124199" cy="830997"/>
          </a:xfrm>
          <a:prstGeom prst="rect">
            <a:avLst/>
          </a:prstGeom>
          <a:noFill/>
        </p:spPr>
        <p:txBody>
          <a:bodyPr wrap="square" rtlCol="0">
            <a:spAutoFit/>
          </a:bodyPr>
          <a:lstStyle/>
          <a:p>
            <a:r>
              <a:rPr lang="en-US" sz="1600" dirty="0" smtClean="0">
                <a:solidFill>
                  <a:srgbClr val="0033CC"/>
                </a:solidFill>
              </a:rPr>
              <a:t>High aspect ratio structures in SU-8 resist showing 60nm wall structures that are 10μm deep</a:t>
            </a:r>
            <a:endParaRPr lang="en-US" sz="1600" dirty="0">
              <a:solidFill>
                <a:srgbClr val="0033CC"/>
              </a:solidFill>
            </a:endParaRPr>
          </a:p>
        </p:txBody>
      </p:sp>
      <p:sp>
        <p:nvSpPr>
          <p:cNvPr id="7" name="TextBox 6"/>
          <p:cNvSpPr txBox="1"/>
          <p:nvPr/>
        </p:nvSpPr>
        <p:spPr>
          <a:xfrm>
            <a:off x="5943600" y="5417403"/>
            <a:ext cx="3048000" cy="830997"/>
          </a:xfrm>
          <a:prstGeom prst="rect">
            <a:avLst/>
          </a:prstGeom>
          <a:noFill/>
        </p:spPr>
        <p:txBody>
          <a:bodyPr wrap="square" rtlCol="0">
            <a:spAutoFit/>
          </a:bodyPr>
          <a:lstStyle/>
          <a:p>
            <a:r>
              <a:rPr lang="en-US" sz="1600" dirty="0" smtClean="0">
                <a:solidFill>
                  <a:srgbClr val="0033CC"/>
                </a:solidFill>
              </a:rPr>
              <a:t>P-beam writing in hydrogen silsesquioxane (HSQ), high aspect ratio structures down to 22nm.</a:t>
            </a:r>
            <a:endParaRPr lang="en-US" sz="1600" dirty="0">
              <a:solidFill>
                <a:srgbClr val="0033CC"/>
              </a:solidFill>
            </a:endParaRPr>
          </a:p>
        </p:txBody>
      </p:sp>
      <p:sp>
        <p:nvSpPr>
          <p:cNvPr id="8" name="TextBox 7"/>
          <p:cNvSpPr txBox="1"/>
          <p:nvPr/>
        </p:nvSpPr>
        <p:spPr>
          <a:xfrm>
            <a:off x="609600" y="914400"/>
            <a:ext cx="7820411" cy="1077218"/>
          </a:xfrm>
          <a:prstGeom prst="rect">
            <a:avLst/>
          </a:prstGeom>
          <a:noFill/>
        </p:spPr>
        <p:txBody>
          <a:bodyPr wrap="none" rtlCol="0">
            <a:spAutoFit/>
          </a:bodyPr>
          <a:lstStyle/>
          <a:p>
            <a:pPr>
              <a:spcAft>
                <a:spcPts val="600"/>
              </a:spcAft>
            </a:pPr>
            <a:r>
              <a:rPr lang="en-US" dirty="0" smtClean="0">
                <a:solidFill>
                  <a:srgbClr val="0033CC"/>
                </a:solidFill>
              </a:rPr>
              <a:t>Exposure is caused by proton-induced secondary electrons.</a:t>
            </a:r>
          </a:p>
          <a:p>
            <a:pPr>
              <a:spcAft>
                <a:spcPts val="600"/>
              </a:spcAft>
            </a:pPr>
            <a:r>
              <a:rPr lang="en-US" dirty="0" smtClean="0">
                <a:solidFill>
                  <a:srgbClr val="0033CC"/>
                </a:solidFill>
              </a:rPr>
              <a:t>The proton dose required for exposure varies from 3-15</a:t>
            </a:r>
            <a:r>
              <a:rPr lang="en-US" dirty="0" smtClean="0">
                <a:solidFill>
                  <a:srgbClr val="0033CC"/>
                </a:solidFill>
                <a:sym typeface="Symbol"/>
              </a:rPr>
              <a:t></a:t>
            </a:r>
            <a:r>
              <a:rPr lang="en-US" dirty="0" smtClean="0">
                <a:solidFill>
                  <a:srgbClr val="0033CC"/>
                </a:solidFill>
              </a:rPr>
              <a:t>C/cm</a:t>
            </a:r>
            <a:r>
              <a:rPr lang="en-US" baseline="30000" dirty="0" smtClean="0">
                <a:solidFill>
                  <a:srgbClr val="0033CC"/>
                </a:solidFill>
              </a:rPr>
              <a:t>2</a:t>
            </a:r>
            <a:r>
              <a:rPr lang="en-US" dirty="0" smtClean="0">
                <a:solidFill>
                  <a:srgbClr val="0033CC"/>
                </a:solidFill>
              </a:rPr>
              <a:t> depending on the</a:t>
            </a:r>
          </a:p>
          <a:p>
            <a:pPr>
              <a:spcAft>
                <a:spcPts val="600"/>
              </a:spcAft>
            </a:pPr>
            <a:r>
              <a:rPr lang="en-US" dirty="0" smtClean="0">
                <a:solidFill>
                  <a:srgbClr val="0033CC"/>
                </a:solidFill>
              </a:rPr>
              <a:t>resist material, and is </a:t>
            </a:r>
            <a:r>
              <a:rPr lang="en-US" dirty="0" smtClean="0">
                <a:solidFill>
                  <a:srgbClr val="0033CC"/>
                </a:solidFill>
                <a:sym typeface="Symbol"/>
              </a:rPr>
              <a:t></a:t>
            </a:r>
            <a:r>
              <a:rPr lang="en-US" dirty="0" smtClean="0">
                <a:solidFill>
                  <a:srgbClr val="0033CC"/>
                </a:solidFill>
              </a:rPr>
              <a:t>80</a:t>
            </a:r>
            <a:r>
              <a:rPr lang="en-US" dirty="0" smtClean="0">
                <a:solidFill>
                  <a:srgbClr val="0033CC"/>
                </a:solidFill>
                <a:sym typeface="Symbol"/>
              </a:rPr>
              <a:t></a:t>
            </a:r>
            <a:r>
              <a:rPr lang="en-US" dirty="0" smtClean="0">
                <a:solidFill>
                  <a:srgbClr val="0033CC"/>
                </a:solidFill>
              </a:rPr>
              <a:t> times faster than e-beam writing.</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14400" y="838200"/>
            <a:ext cx="5785339" cy="5791201"/>
          </a:xfrm>
          <a:prstGeom prst="rect">
            <a:avLst/>
          </a:prstGeom>
          <a:noFill/>
          <a:ln w="9525">
            <a:noFill/>
            <a:miter lim="800000"/>
            <a:headEnd/>
            <a:tailEnd/>
          </a:ln>
          <a:effectLst/>
        </p:spPr>
      </p:pic>
      <p:sp>
        <p:nvSpPr>
          <p:cNvPr id="5" name="TextBox 4"/>
          <p:cNvSpPr txBox="1"/>
          <p:nvPr/>
        </p:nvSpPr>
        <p:spPr>
          <a:xfrm>
            <a:off x="1981200" y="152400"/>
            <a:ext cx="5322611" cy="523220"/>
          </a:xfrm>
          <a:prstGeom prst="rect">
            <a:avLst/>
          </a:prstGeom>
          <a:noFill/>
          <a:ln>
            <a:noFill/>
          </a:ln>
        </p:spPr>
        <p:txBody>
          <a:bodyPr wrap="none" rtlCol="0">
            <a:spAutoFit/>
          </a:bodyPr>
          <a:lstStyle/>
          <a:p>
            <a:pPr algn="ctr"/>
            <a:r>
              <a:rPr lang="en-US" sz="2800" dirty="0" smtClean="0">
                <a:solidFill>
                  <a:srgbClr val="0033CC"/>
                </a:solidFill>
              </a:rPr>
              <a:t>FIB as a micro-nano-machining tool</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6781800" y="5638800"/>
            <a:ext cx="2057400" cy="923330"/>
          </a:xfrm>
          <a:prstGeom prst="rect">
            <a:avLst/>
          </a:prstGeom>
          <a:noFill/>
        </p:spPr>
        <p:txBody>
          <a:bodyPr wrap="square" rtlCol="0">
            <a:spAutoFit/>
          </a:bodyPr>
          <a:lstStyle/>
          <a:p>
            <a:r>
              <a:rPr lang="en-US" dirty="0" smtClean="0">
                <a:solidFill>
                  <a:srgbClr val="C00000"/>
                </a:solidFill>
              </a:rPr>
              <a:t>Micro diamond ring milled from a 20</a:t>
            </a:r>
            <a:r>
              <a:rPr lang="en-US" dirty="0" smtClean="0">
                <a:solidFill>
                  <a:srgbClr val="C00000"/>
                </a:solidFill>
                <a:sym typeface="Symbol"/>
              </a:rPr>
              <a:t></a:t>
            </a:r>
            <a:r>
              <a:rPr lang="en-US" dirty="0" smtClean="0">
                <a:solidFill>
                  <a:srgbClr val="C00000"/>
                </a:solidFill>
              </a:rPr>
              <a:t>m diameter W wire.</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2016109" y="76200"/>
            <a:ext cx="5070491" cy="523220"/>
          </a:xfrm>
          <a:prstGeom prst="rect">
            <a:avLst/>
          </a:prstGeom>
          <a:noFill/>
        </p:spPr>
        <p:txBody>
          <a:bodyPr wrap="none" rtlCol="0">
            <a:spAutoFit/>
          </a:bodyPr>
          <a:lstStyle/>
          <a:p>
            <a:r>
              <a:rPr lang="en-US" sz="2800" dirty="0" smtClean="0">
                <a:solidFill>
                  <a:srgbClr val="0033CC"/>
                </a:solidFill>
              </a:rPr>
              <a:t>3D fabrication using proton beam</a:t>
            </a:r>
            <a:endParaRPr lang="en-US" sz="2800" dirty="0">
              <a:solidFill>
                <a:srgbClr val="0033CC"/>
              </a:solidFill>
            </a:endParaRPr>
          </a:p>
        </p:txBody>
      </p:sp>
      <p:pic>
        <p:nvPicPr>
          <p:cNvPr id="3074" name="Picture 2"/>
          <p:cNvPicPr>
            <a:picLocks noChangeAspect="1" noChangeArrowheads="1"/>
          </p:cNvPicPr>
          <p:nvPr/>
        </p:nvPicPr>
        <p:blipFill>
          <a:blip r:embed="rId2"/>
          <a:srcRect/>
          <a:stretch>
            <a:fillRect/>
          </a:stretch>
        </p:blipFill>
        <p:spPr bwMode="auto">
          <a:xfrm>
            <a:off x="838200" y="1066800"/>
            <a:ext cx="4679750" cy="3705225"/>
          </a:xfrm>
          <a:prstGeom prst="rect">
            <a:avLst/>
          </a:prstGeom>
          <a:noFill/>
          <a:ln w="9525">
            <a:noFill/>
            <a:miter lim="800000"/>
            <a:headEnd/>
            <a:tailEnd/>
          </a:ln>
        </p:spPr>
      </p:pic>
      <p:sp>
        <p:nvSpPr>
          <p:cNvPr id="5" name="TextBox 4"/>
          <p:cNvSpPr txBox="1"/>
          <p:nvPr/>
        </p:nvSpPr>
        <p:spPr>
          <a:xfrm>
            <a:off x="609600" y="4876800"/>
            <a:ext cx="7620000" cy="1200329"/>
          </a:xfrm>
          <a:prstGeom prst="rect">
            <a:avLst/>
          </a:prstGeom>
          <a:noFill/>
        </p:spPr>
        <p:txBody>
          <a:bodyPr wrap="square" rtlCol="0">
            <a:spAutoFit/>
          </a:bodyPr>
          <a:lstStyle/>
          <a:p>
            <a:r>
              <a:rPr lang="en-US" dirty="0" smtClean="0">
                <a:solidFill>
                  <a:srgbClr val="0033CC"/>
                </a:solidFill>
              </a:rPr>
              <a:t>Micro-sized copy of Stonehenge in the UK fabricated using p-beam writing in SU-8 resist. By using the different depth exposure of two different proton energies, 500keV for fabricating the horizontal slabs and 2MeV for exposing the vertical supports, the complete structure can be fabricated in one layer of resist.</a:t>
            </a:r>
            <a:endParaRPr lang="en-US" dirty="0">
              <a:solidFill>
                <a:srgbClr val="0033CC"/>
              </a:solidFill>
            </a:endParaRPr>
          </a:p>
        </p:txBody>
      </p:sp>
      <p:cxnSp>
        <p:nvCxnSpPr>
          <p:cNvPr id="7" name="Straight Arrow Connector 6"/>
          <p:cNvCxnSpPr/>
          <p:nvPr/>
        </p:nvCxnSpPr>
        <p:spPr>
          <a:xfrm rot="10800000">
            <a:off x="3429000" y="4038600"/>
            <a:ext cx="22860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3200400" y="3505200"/>
            <a:ext cx="2438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50942" y="3291840"/>
            <a:ext cx="3340658" cy="892552"/>
          </a:xfrm>
          <a:prstGeom prst="rect">
            <a:avLst/>
          </a:prstGeom>
          <a:noFill/>
        </p:spPr>
        <p:txBody>
          <a:bodyPr wrap="none" rtlCol="0">
            <a:spAutoFit/>
          </a:bodyPr>
          <a:lstStyle/>
          <a:p>
            <a:pPr>
              <a:spcAft>
                <a:spcPts val="2400"/>
              </a:spcAft>
            </a:pPr>
            <a:r>
              <a:rPr lang="en-US" sz="1600" dirty="0" smtClean="0">
                <a:solidFill>
                  <a:srgbClr val="C00000"/>
                </a:solidFill>
              </a:rPr>
              <a:t>Low energy, low exposure depth</a:t>
            </a:r>
          </a:p>
          <a:p>
            <a:pPr>
              <a:spcAft>
                <a:spcPts val="2400"/>
              </a:spcAft>
            </a:pPr>
            <a:r>
              <a:rPr lang="en-US" sz="1600" dirty="0" smtClean="0">
                <a:solidFill>
                  <a:srgbClr val="C00000"/>
                </a:solidFill>
              </a:rPr>
              <a:t>High energy, exposed to resist bottom</a:t>
            </a:r>
            <a:endParaRPr lang="en-US" sz="1600" dirty="0">
              <a:solidFill>
                <a:srgbClr val="C00000"/>
              </a:solidFill>
            </a:endParaRPr>
          </a:p>
        </p:txBody>
      </p:sp>
      <p:sp>
        <p:nvSpPr>
          <p:cNvPr id="15" name="TextBox 14"/>
          <p:cNvSpPr txBox="1"/>
          <p:nvPr/>
        </p:nvSpPr>
        <p:spPr>
          <a:xfrm>
            <a:off x="5562601" y="1295400"/>
            <a:ext cx="2743199" cy="646331"/>
          </a:xfrm>
          <a:prstGeom prst="rect">
            <a:avLst/>
          </a:prstGeom>
          <a:noFill/>
        </p:spPr>
        <p:txBody>
          <a:bodyPr wrap="square" rtlCol="0">
            <a:spAutoFit/>
          </a:bodyPr>
          <a:lstStyle/>
          <a:p>
            <a:r>
              <a:rPr lang="en-US" dirty="0" smtClean="0">
                <a:solidFill>
                  <a:srgbClr val="0033CC"/>
                </a:solidFill>
              </a:rPr>
              <a:t>SU-8 is a negative resist, positive resist won’t work</a:t>
            </a:r>
            <a:endParaRPr lang="en-US"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572020" y="76200"/>
            <a:ext cx="3904980" cy="523220"/>
          </a:xfrm>
          <a:prstGeom prst="rect">
            <a:avLst/>
          </a:prstGeom>
          <a:noFill/>
        </p:spPr>
        <p:txBody>
          <a:bodyPr wrap="none" rtlCol="0">
            <a:spAutoFit/>
          </a:bodyPr>
          <a:lstStyle/>
          <a:p>
            <a:r>
              <a:rPr lang="en-US" sz="2800" dirty="0" smtClean="0">
                <a:solidFill>
                  <a:srgbClr val="0033CC"/>
                </a:solidFill>
              </a:rPr>
              <a:t>P-beam defect patterning</a:t>
            </a:r>
            <a:endParaRPr lang="en-US" sz="2800" dirty="0">
              <a:solidFill>
                <a:srgbClr val="0033CC"/>
              </a:solidFill>
            </a:endParaRPr>
          </a:p>
        </p:txBody>
      </p:sp>
      <p:sp>
        <p:nvSpPr>
          <p:cNvPr id="9" name="TextBox 8"/>
          <p:cNvSpPr txBox="1"/>
          <p:nvPr/>
        </p:nvSpPr>
        <p:spPr>
          <a:xfrm>
            <a:off x="228600" y="762000"/>
            <a:ext cx="8686801" cy="1908215"/>
          </a:xfrm>
          <a:prstGeom prst="rect">
            <a:avLst/>
          </a:prstGeom>
          <a:noFill/>
        </p:spPr>
        <p:txBody>
          <a:bodyPr wrap="square" rtlCol="0">
            <a:spAutoFit/>
          </a:bodyPr>
          <a:lstStyle/>
          <a:p>
            <a:pPr>
              <a:spcAft>
                <a:spcPts val="600"/>
              </a:spcAft>
            </a:pPr>
            <a:r>
              <a:rPr lang="en-US" dirty="0" smtClean="0">
                <a:solidFill>
                  <a:srgbClr val="0033CC"/>
                </a:solidFill>
              </a:rPr>
              <a:t>Like FIB using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p-beam can modify the materials, such as inducing atomic displacement and vacancies in crystalline materials.</a:t>
            </a:r>
          </a:p>
          <a:p>
            <a:pPr>
              <a:spcAft>
                <a:spcPts val="600"/>
              </a:spcAft>
            </a:pPr>
            <a:r>
              <a:rPr lang="en-US" dirty="0" smtClean="0">
                <a:solidFill>
                  <a:srgbClr val="0033CC"/>
                </a:solidFill>
              </a:rPr>
              <a:t>The damaged region has much lower etching rate in electrochemical etching using diluted HF to produce porous Si. (the porous Si can be etched much faster than Si by KOH)</a:t>
            </a:r>
          </a:p>
          <a:p>
            <a:pPr>
              <a:spcAft>
                <a:spcPts val="600"/>
              </a:spcAft>
            </a:pPr>
            <a:r>
              <a:rPr lang="en-US" dirty="0" smtClean="0">
                <a:solidFill>
                  <a:srgbClr val="0033CC"/>
                </a:solidFill>
              </a:rPr>
              <a:t>Again, by using different energy (different penetration depth), 3D structure can be obtained.</a:t>
            </a:r>
            <a:endParaRPr lang="en-US" dirty="0">
              <a:solidFill>
                <a:srgbClr val="0033CC"/>
              </a:solidFill>
            </a:endParaRPr>
          </a:p>
        </p:txBody>
      </p:sp>
      <p:grpSp>
        <p:nvGrpSpPr>
          <p:cNvPr id="24" name="Group 23"/>
          <p:cNvGrpSpPr/>
          <p:nvPr/>
        </p:nvGrpSpPr>
        <p:grpSpPr>
          <a:xfrm>
            <a:off x="5052060" y="2743200"/>
            <a:ext cx="3710940" cy="3465731"/>
            <a:chOff x="5052060" y="2743200"/>
            <a:chExt cx="3710940" cy="3465731"/>
          </a:xfrm>
        </p:grpSpPr>
        <p:sp>
          <p:nvSpPr>
            <p:cNvPr id="8" name="Rectangle 7"/>
            <p:cNvSpPr/>
            <p:nvPr/>
          </p:nvSpPr>
          <p:spPr>
            <a:xfrm>
              <a:off x="5124450" y="5562600"/>
              <a:ext cx="3638550" cy="646331"/>
            </a:xfrm>
            <a:prstGeom prst="rect">
              <a:avLst/>
            </a:prstGeom>
          </p:spPr>
          <p:txBody>
            <a:bodyPr wrap="square">
              <a:spAutoFit/>
            </a:bodyPr>
            <a:lstStyle/>
            <a:p>
              <a:r>
                <a:rPr lang="en-US" dirty="0" smtClean="0">
                  <a:solidFill>
                    <a:srgbClr val="0033CC"/>
                  </a:solidFill>
                </a:rPr>
                <a:t>Micro-machined Stonehenge-like structure, 80</a:t>
              </a:r>
              <a:r>
                <a:rPr lang="el-GR" dirty="0" smtClean="0">
                  <a:solidFill>
                    <a:srgbClr val="0033CC"/>
                  </a:solidFill>
                </a:rPr>
                <a:t>μ</a:t>
              </a:r>
              <a:r>
                <a:rPr lang="en-US" dirty="0" smtClean="0">
                  <a:solidFill>
                    <a:srgbClr val="0033CC"/>
                  </a:solidFill>
                </a:rPr>
                <a:t>m diameter, in Si.</a:t>
              </a:r>
              <a:endParaRPr lang="en-US" dirty="0">
                <a:solidFill>
                  <a:srgbClr val="0033CC"/>
                </a:solidFill>
              </a:endParaRPr>
            </a:p>
          </p:txBody>
        </p:sp>
        <p:pic>
          <p:nvPicPr>
            <p:cNvPr id="4098" name="Picture 2"/>
            <p:cNvPicPr>
              <a:picLocks noChangeAspect="1" noChangeArrowheads="1"/>
            </p:cNvPicPr>
            <p:nvPr/>
          </p:nvPicPr>
          <p:blipFill>
            <a:blip r:embed="rId2"/>
            <a:srcRect/>
            <a:stretch>
              <a:fillRect/>
            </a:stretch>
          </p:blipFill>
          <p:spPr bwMode="auto">
            <a:xfrm>
              <a:off x="5052060" y="3505200"/>
              <a:ext cx="3669030" cy="1868805"/>
            </a:xfrm>
            <a:prstGeom prst="rect">
              <a:avLst/>
            </a:prstGeom>
            <a:noFill/>
            <a:ln w="9525">
              <a:noFill/>
              <a:miter lim="800000"/>
              <a:headEnd/>
              <a:tailEnd/>
            </a:ln>
          </p:spPr>
        </p:pic>
        <p:cxnSp>
          <p:nvCxnSpPr>
            <p:cNvPr id="11" name="Straight Arrow Connector 10"/>
            <p:cNvCxnSpPr/>
            <p:nvPr/>
          </p:nvCxnSpPr>
          <p:spPr>
            <a:xfrm rot="16200000" flipH="1">
              <a:off x="6572252" y="3621024"/>
              <a:ext cx="914399" cy="304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7219950" y="3771899"/>
              <a:ext cx="1143003" cy="3048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29250" y="2743200"/>
              <a:ext cx="2590800" cy="646331"/>
            </a:xfrm>
            <a:prstGeom prst="rect">
              <a:avLst/>
            </a:prstGeom>
            <a:noFill/>
          </p:spPr>
          <p:txBody>
            <a:bodyPr wrap="square" rtlCol="0">
              <a:spAutoFit/>
            </a:bodyPr>
            <a:lstStyle/>
            <a:p>
              <a:r>
                <a:rPr lang="en-US" dirty="0" smtClean="0">
                  <a:solidFill>
                    <a:srgbClr val="C00000"/>
                  </a:solidFill>
                </a:rPr>
                <a:t>Damaged region in Si by proton beam irradiation.</a:t>
              </a:r>
              <a:endParaRPr lang="en-US" dirty="0">
                <a:solidFill>
                  <a:srgbClr val="C00000"/>
                </a:solidFill>
              </a:endParaRPr>
            </a:p>
          </p:txBody>
        </p:sp>
      </p:grpSp>
      <p:pic>
        <p:nvPicPr>
          <p:cNvPr id="1027" name="Picture 3"/>
          <p:cNvPicPr>
            <a:picLocks noChangeAspect="1" noChangeArrowheads="1"/>
          </p:cNvPicPr>
          <p:nvPr/>
        </p:nvPicPr>
        <p:blipFill>
          <a:blip r:embed="rId3"/>
          <a:srcRect/>
          <a:stretch>
            <a:fillRect/>
          </a:stretch>
        </p:blipFill>
        <p:spPr bwMode="auto">
          <a:xfrm>
            <a:off x="1956943" y="2667000"/>
            <a:ext cx="3072257" cy="4005263"/>
          </a:xfrm>
          <a:prstGeom prst="rect">
            <a:avLst/>
          </a:prstGeom>
          <a:noFill/>
          <a:ln w="9525">
            <a:noFill/>
            <a:miter lim="800000"/>
            <a:headEnd/>
            <a:tailEnd/>
          </a:ln>
        </p:spPr>
      </p:pic>
      <p:sp>
        <p:nvSpPr>
          <p:cNvPr id="23" name="Rectangle 22"/>
          <p:cNvSpPr/>
          <p:nvPr/>
        </p:nvSpPr>
        <p:spPr>
          <a:xfrm>
            <a:off x="76200" y="2818924"/>
            <a:ext cx="2133600" cy="3200876"/>
          </a:xfrm>
          <a:prstGeom prst="rect">
            <a:avLst/>
          </a:prstGeom>
        </p:spPr>
        <p:txBody>
          <a:bodyPr wrap="square">
            <a:spAutoFit/>
          </a:bodyPr>
          <a:lstStyle/>
          <a:p>
            <a:pPr marL="233363" indent="-233363">
              <a:spcAft>
                <a:spcPts val="600"/>
              </a:spcAft>
              <a:buFont typeface="+mj-lt"/>
              <a:buAutoNum type="alphaLcParenR"/>
            </a:pPr>
            <a:r>
              <a:rPr lang="en-US" sz="1600" dirty="0" smtClean="0">
                <a:solidFill>
                  <a:srgbClr val="7030A0"/>
                </a:solidFill>
              </a:rPr>
              <a:t>Patterning of p-type Si with p-beam writing.</a:t>
            </a:r>
          </a:p>
          <a:p>
            <a:pPr marL="233363" indent="-233363">
              <a:spcAft>
                <a:spcPts val="600"/>
              </a:spcAft>
              <a:buFont typeface="+mj-lt"/>
              <a:buAutoNum type="alphaLcParenR"/>
            </a:pPr>
            <a:r>
              <a:rPr lang="en-US" sz="1600" dirty="0" smtClean="0">
                <a:solidFill>
                  <a:srgbClr val="7030A0"/>
                </a:solidFill>
              </a:rPr>
              <a:t>Electrochemical etching to selectively form patterned porous Si.</a:t>
            </a:r>
          </a:p>
          <a:p>
            <a:pPr marL="233363" indent="-233363">
              <a:spcAft>
                <a:spcPts val="600"/>
              </a:spcAft>
              <a:buFont typeface="+mj-lt"/>
              <a:buAutoNum type="alphaLcParenR"/>
            </a:pPr>
            <a:r>
              <a:rPr lang="en-US" sz="1600" dirty="0" smtClean="0">
                <a:solidFill>
                  <a:srgbClr val="7030A0"/>
                </a:solidFill>
              </a:rPr>
              <a:t>Removal of porous Si with dilute KOH solution to form a </a:t>
            </a:r>
            <a:r>
              <a:rPr lang="en-US" sz="1600" dirty="0" err="1" smtClean="0">
                <a:solidFill>
                  <a:srgbClr val="7030A0"/>
                </a:solidFill>
              </a:rPr>
              <a:t>icromachined</a:t>
            </a:r>
            <a:r>
              <a:rPr lang="en-US" sz="1600" dirty="0" smtClean="0">
                <a:solidFill>
                  <a:srgbClr val="7030A0"/>
                </a:solidFill>
              </a:rPr>
              <a:t> structure.</a:t>
            </a:r>
            <a:endParaRPr lang="en-US" sz="1600" dirty="0">
              <a:solidFill>
                <a:srgbClr val="7030A0"/>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3" name="TextBox 2"/>
          <p:cNvSpPr txBox="1"/>
          <p:nvPr/>
        </p:nvSpPr>
        <p:spPr>
          <a:xfrm>
            <a:off x="2743069" y="76200"/>
            <a:ext cx="3276731" cy="523220"/>
          </a:xfrm>
          <a:prstGeom prst="rect">
            <a:avLst/>
          </a:prstGeom>
          <a:noFill/>
        </p:spPr>
        <p:txBody>
          <a:bodyPr wrap="none" rtlCol="0">
            <a:spAutoFit/>
          </a:bodyPr>
          <a:lstStyle/>
          <a:p>
            <a:r>
              <a:rPr lang="en-US" sz="2800" dirty="0" smtClean="0">
                <a:solidFill>
                  <a:srgbClr val="0033CC"/>
                </a:solidFill>
              </a:rPr>
              <a:t>Application in display</a:t>
            </a:r>
            <a:endParaRPr lang="en-US" sz="2800" dirty="0">
              <a:solidFill>
                <a:srgbClr val="0033CC"/>
              </a:solidFill>
            </a:endParaRPr>
          </a:p>
        </p:txBody>
      </p:sp>
      <p:pic>
        <p:nvPicPr>
          <p:cNvPr id="5123" name="Picture 3"/>
          <p:cNvPicPr>
            <a:picLocks noChangeAspect="1" noChangeArrowheads="1"/>
          </p:cNvPicPr>
          <p:nvPr/>
        </p:nvPicPr>
        <p:blipFill>
          <a:blip r:embed="rId2"/>
          <a:srcRect/>
          <a:stretch>
            <a:fillRect/>
          </a:stretch>
        </p:blipFill>
        <p:spPr bwMode="auto">
          <a:xfrm>
            <a:off x="2057400" y="2362200"/>
            <a:ext cx="3209925" cy="2933700"/>
          </a:xfrm>
          <a:prstGeom prst="rect">
            <a:avLst/>
          </a:prstGeom>
          <a:noFill/>
          <a:ln w="9525">
            <a:noFill/>
            <a:miter lim="800000"/>
            <a:headEnd/>
            <a:tailEnd/>
          </a:ln>
        </p:spPr>
      </p:pic>
      <p:pic>
        <p:nvPicPr>
          <p:cNvPr id="5124" name="Picture 4"/>
          <p:cNvPicPr>
            <a:picLocks noChangeAspect="1" noChangeArrowheads="1"/>
          </p:cNvPicPr>
          <p:nvPr/>
        </p:nvPicPr>
        <p:blipFill>
          <a:blip r:embed="rId3"/>
          <a:srcRect/>
          <a:stretch>
            <a:fillRect/>
          </a:stretch>
        </p:blipFill>
        <p:spPr bwMode="auto">
          <a:xfrm>
            <a:off x="5638800" y="2286000"/>
            <a:ext cx="3200400" cy="2971800"/>
          </a:xfrm>
          <a:prstGeom prst="rect">
            <a:avLst/>
          </a:prstGeom>
          <a:noFill/>
          <a:ln w="9525">
            <a:noFill/>
            <a:miter lim="800000"/>
            <a:headEnd/>
            <a:tailEnd/>
          </a:ln>
        </p:spPr>
      </p:pic>
      <p:sp>
        <p:nvSpPr>
          <p:cNvPr id="7" name="TextBox 6"/>
          <p:cNvSpPr txBox="1"/>
          <p:nvPr/>
        </p:nvSpPr>
        <p:spPr>
          <a:xfrm>
            <a:off x="609600" y="5334000"/>
            <a:ext cx="8153400" cy="1200329"/>
          </a:xfrm>
          <a:prstGeom prst="rect">
            <a:avLst/>
          </a:prstGeom>
          <a:noFill/>
        </p:spPr>
        <p:txBody>
          <a:bodyPr wrap="square" rtlCol="0">
            <a:spAutoFit/>
          </a:bodyPr>
          <a:lstStyle/>
          <a:p>
            <a:r>
              <a:rPr lang="en-US" dirty="0" smtClean="0">
                <a:solidFill>
                  <a:srgbClr val="0033CC"/>
                </a:solidFill>
              </a:rPr>
              <a:t>Optical reflection images: (a)the painting La </a:t>
            </a:r>
            <a:r>
              <a:rPr lang="en-US" dirty="0" err="1" smtClean="0">
                <a:solidFill>
                  <a:srgbClr val="0033CC"/>
                </a:solidFill>
              </a:rPr>
              <a:t>Musique</a:t>
            </a:r>
            <a:r>
              <a:rPr lang="en-US" dirty="0" smtClean="0">
                <a:solidFill>
                  <a:srgbClr val="0033CC"/>
                </a:solidFill>
              </a:rPr>
              <a:t> by Henri Matisse (1939) created by irradiating a 500 × 500 μm</a:t>
            </a:r>
            <a:r>
              <a:rPr lang="en-US" baseline="30000" dirty="0" smtClean="0">
                <a:solidFill>
                  <a:srgbClr val="0033CC"/>
                </a:solidFill>
              </a:rPr>
              <a:t>2</a:t>
            </a:r>
            <a:r>
              <a:rPr lang="en-US" dirty="0" smtClean="0">
                <a:solidFill>
                  <a:srgbClr val="0033CC"/>
                </a:solidFill>
              </a:rPr>
              <a:t> area. (d) 500 × 500μm</a:t>
            </a:r>
            <a:r>
              <a:rPr lang="en-US" baseline="30000" dirty="0" smtClean="0">
                <a:solidFill>
                  <a:srgbClr val="0033CC"/>
                </a:solidFill>
              </a:rPr>
              <a:t>2</a:t>
            </a:r>
            <a:r>
              <a:rPr lang="en-US" dirty="0" smtClean="0">
                <a:solidFill>
                  <a:srgbClr val="0033CC"/>
                </a:solidFill>
              </a:rPr>
              <a:t> areas showing a dragon .</a:t>
            </a:r>
          </a:p>
          <a:p>
            <a:r>
              <a:rPr lang="en-US" dirty="0" smtClean="0">
                <a:solidFill>
                  <a:srgbClr val="0033CC"/>
                </a:solidFill>
              </a:rPr>
              <a:t>In each recorded image the sample was illuminated with white light and the reflected light was recorded for 30sec.</a:t>
            </a:r>
            <a:endParaRPr lang="en-US" dirty="0">
              <a:solidFill>
                <a:srgbClr val="0033CC"/>
              </a:solidFill>
            </a:endParaRPr>
          </a:p>
        </p:txBody>
      </p:sp>
      <p:sp>
        <p:nvSpPr>
          <p:cNvPr id="8" name="TextBox 7"/>
          <p:cNvSpPr txBox="1"/>
          <p:nvPr/>
        </p:nvSpPr>
        <p:spPr>
          <a:xfrm>
            <a:off x="228600" y="685800"/>
            <a:ext cx="8763000" cy="1569660"/>
          </a:xfrm>
          <a:prstGeom prst="rect">
            <a:avLst/>
          </a:prstGeom>
          <a:noFill/>
        </p:spPr>
        <p:txBody>
          <a:bodyPr wrap="square" rtlCol="0">
            <a:spAutoFit/>
          </a:bodyPr>
          <a:lstStyle/>
          <a:p>
            <a:pPr marL="168275" indent="-168275">
              <a:buFont typeface="Arial" pitchFamily="34" charset="0"/>
              <a:buChar char="•"/>
            </a:pPr>
            <a:r>
              <a:rPr lang="en-US" sz="1600" dirty="0" smtClean="0">
                <a:solidFill>
                  <a:srgbClr val="0033CC"/>
                </a:solidFill>
              </a:rPr>
              <a:t>When a film is coated on a substrate, light of certain wavelength will be more reflected (so we can see the color of oil film floating on water).</a:t>
            </a:r>
          </a:p>
          <a:p>
            <a:pPr marL="168275" indent="-168275">
              <a:buFont typeface="Arial" pitchFamily="34" charset="0"/>
              <a:buChar char="•"/>
            </a:pPr>
            <a:r>
              <a:rPr lang="en-US" sz="1600" dirty="0" smtClean="0">
                <a:solidFill>
                  <a:srgbClr val="0033CC"/>
                </a:solidFill>
              </a:rPr>
              <a:t>The reflected wavelength (color) depends on the refractive index (n) of the film.</a:t>
            </a:r>
          </a:p>
          <a:p>
            <a:pPr marL="168275" indent="-168275">
              <a:buFont typeface="Arial" pitchFamily="34" charset="0"/>
              <a:buChar char="•"/>
            </a:pPr>
            <a:r>
              <a:rPr lang="en-US" sz="1600" dirty="0" smtClean="0">
                <a:solidFill>
                  <a:srgbClr val="0033CC"/>
                </a:solidFill>
              </a:rPr>
              <a:t>The color is more pure (narrower </a:t>
            </a:r>
            <a:r>
              <a:rPr lang="en-US" sz="1600" dirty="0" smtClean="0">
                <a:solidFill>
                  <a:srgbClr val="0033CC"/>
                </a:solidFill>
                <a:sym typeface="Symbol"/>
              </a:rPr>
              <a:t></a:t>
            </a:r>
            <a:r>
              <a:rPr lang="en-US" sz="1600" dirty="0" smtClean="0">
                <a:solidFill>
                  <a:srgbClr val="0033CC"/>
                </a:solidFill>
              </a:rPr>
              <a:t>) if there are a periodic (in z-direction) multi-layer films.</a:t>
            </a:r>
          </a:p>
          <a:p>
            <a:pPr marL="168275" indent="-168275">
              <a:buFont typeface="Arial" pitchFamily="34" charset="0"/>
              <a:buChar char="•"/>
            </a:pPr>
            <a:r>
              <a:rPr lang="en-US" sz="1600" dirty="0" smtClean="0">
                <a:solidFill>
                  <a:srgbClr val="0033CC"/>
                </a:solidFill>
              </a:rPr>
              <a:t>In the image below, the n-contrast is created by the fact that n of porous Si is inversely proportional to the electrochemical etch current density. (i.e. n</a:t>
            </a:r>
            <a:r>
              <a:rPr lang="en-US" sz="1600" baseline="-25000" dirty="0" smtClean="0">
                <a:solidFill>
                  <a:srgbClr val="0033CC"/>
                </a:solidFill>
              </a:rPr>
              <a:t>1</a:t>
            </a:r>
            <a:r>
              <a:rPr lang="en-US" sz="1600" dirty="0" smtClean="0">
                <a:solidFill>
                  <a:srgbClr val="0033CC"/>
                </a:solidFill>
              </a:rPr>
              <a:t> and n</a:t>
            </a:r>
            <a:r>
              <a:rPr lang="en-US" sz="1600" baseline="-25000" dirty="0" smtClean="0">
                <a:solidFill>
                  <a:srgbClr val="0033CC"/>
                </a:solidFill>
              </a:rPr>
              <a:t>2</a:t>
            </a:r>
            <a:r>
              <a:rPr lang="en-US" sz="1600" dirty="0" smtClean="0">
                <a:solidFill>
                  <a:srgbClr val="0033CC"/>
                </a:solidFill>
              </a:rPr>
              <a:t> layer are etched at different currents)</a:t>
            </a:r>
            <a:endParaRPr lang="en-US" sz="1600" dirty="0">
              <a:solidFill>
                <a:srgbClr val="0033CC"/>
              </a:solidFill>
            </a:endParaRPr>
          </a:p>
        </p:txBody>
      </p:sp>
      <p:cxnSp>
        <p:nvCxnSpPr>
          <p:cNvPr id="10" name="Straight Connector 9"/>
          <p:cNvCxnSpPr/>
          <p:nvPr/>
        </p:nvCxnSpPr>
        <p:spPr>
          <a:xfrm>
            <a:off x="228600" y="29718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8600" y="31242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 y="32766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28600" y="34290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8600" y="35814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8600" y="37338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8600" y="38862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90600" y="29718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90600" y="3198812"/>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0600" y="3427412"/>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90600" y="3656012"/>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90600" y="3884612"/>
            <a:ext cx="533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66800" y="2895600"/>
            <a:ext cx="385042" cy="1480534"/>
          </a:xfrm>
          <a:prstGeom prst="rect">
            <a:avLst/>
          </a:prstGeom>
          <a:noFill/>
        </p:spPr>
        <p:txBody>
          <a:bodyPr wrap="none" rtlCol="0">
            <a:spAutoFit/>
          </a:bodyPr>
          <a:lstStyle/>
          <a:p>
            <a:pPr>
              <a:lnSpc>
                <a:spcPts val="1800"/>
              </a:lnSpc>
            </a:pPr>
            <a:r>
              <a:rPr lang="en-US" dirty="0" smtClean="0"/>
              <a:t>n</a:t>
            </a:r>
            <a:r>
              <a:rPr lang="en-US" baseline="-25000" dirty="0" smtClean="0"/>
              <a:t>1</a:t>
            </a:r>
          </a:p>
          <a:p>
            <a:pPr>
              <a:lnSpc>
                <a:spcPts val="1800"/>
              </a:lnSpc>
            </a:pPr>
            <a:r>
              <a:rPr lang="en-US" dirty="0" smtClean="0"/>
              <a:t>n</a:t>
            </a:r>
            <a:r>
              <a:rPr lang="en-US" baseline="-25000" dirty="0" smtClean="0"/>
              <a:t>2</a:t>
            </a:r>
          </a:p>
          <a:p>
            <a:pPr>
              <a:lnSpc>
                <a:spcPts val="1800"/>
              </a:lnSpc>
            </a:pPr>
            <a:r>
              <a:rPr lang="en-US" dirty="0" smtClean="0"/>
              <a:t>n</a:t>
            </a:r>
            <a:r>
              <a:rPr lang="en-US" baseline="-25000" dirty="0" smtClean="0"/>
              <a:t>1</a:t>
            </a:r>
          </a:p>
          <a:p>
            <a:pPr>
              <a:lnSpc>
                <a:spcPts val="1800"/>
              </a:lnSpc>
            </a:pPr>
            <a:r>
              <a:rPr lang="en-US" dirty="0" smtClean="0"/>
              <a:t>n</a:t>
            </a:r>
            <a:r>
              <a:rPr lang="en-US" baseline="-25000" dirty="0" smtClean="0"/>
              <a:t>2</a:t>
            </a:r>
          </a:p>
          <a:p>
            <a:pPr>
              <a:lnSpc>
                <a:spcPts val="1800"/>
              </a:lnSpc>
            </a:pPr>
            <a:r>
              <a:rPr lang="en-US" dirty="0" smtClean="0"/>
              <a:t>n</a:t>
            </a:r>
            <a:r>
              <a:rPr lang="en-US" baseline="-25000" dirty="0" smtClean="0"/>
              <a:t>1</a:t>
            </a:r>
          </a:p>
          <a:p>
            <a:pPr>
              <a:lnSpc>
                <a:spcPts val="1800"/>
              </a:lnSpc>
            </a:pPr>
            <a:r>
              <a:rPr lang="en-US" dirty="0" smtClean="0"/>
              <a:t>n</a:t>
            </a:r>
            <a:r>
              <a:rPr lang="en-US" baseline="-25000" dirty="0" smtClean="0"/>
              <a:t>2</a:t>
            </a:r>
          </a:p>
        </p:txBody>
      </p:sp>
      <p:sp>
        <p:nvSpPr>
          <p:cNvPr id="23" name="TextBox 22"/>
          <p:cNvSpPr txBox="1"/>
          <p:nvPr/>
        </p:nvSpPr>
        <p:spPr>
          <a:xfrm>
            <a:off x="152400" y="2590800"/>
            <a:ext cx="1468415" cy="338554"/>
          </a:xfrm>
          <a:prstGeom prst="rect">
            <a:avLst/>
          </a:prstGeom>
          <a:noFill/>
        </p:spPr>
        <p:txBody>
          <a:bodyPr wrap="none" rtlCol="0">
            <a:spAutoFit/>
          </a:bodyPr>
          <a:lstStyle/>
          <a:p>
            <a:r>
              <a:rPr lang="en-US" sz="1600" dirty="0" smtClean="0">
                <a:solidFill>
                  <a:schemeClr val="accent1"/>
                </a:solidFill>
              </a:rPr>
              <a:t>color 1 </a:t>
            </a:r>
            <a:r>
              <a:rPr lang="en-US" sz="1600" dirty="0" smtClean="0"/>
              <a:t>  </a:t>
            </a:r>
            <a:r>
              <a:rPr lang="en-US" sz="1600" dirty="0" smtClean="0">
                <a:solidFill>
                  <a:srgbClr val="C00000"/>
                </a:solidFill>
              </a:rPr>
              <a:t>color 2</a:t>
            </a:r>
            <a:endParaRPr lang="en-US" sz="1600" dirty="0">
              <a:solidFill>
                <a:srgbClr val="C00000"/>
              </a:solidFill>
            </a:endParaRPr>
          </a:p>
        </p:txBody>
      </p:sp>
      <p:sp>
        <p:nvSpPr>
          <p:cNvPr id="24" name="TextBox 23"/>
          <p:cNvSpPr txBox="1"/>
          <p:nvPr/>
        </p:nvSpPr>
        <p:spPr>
          <a:xfrm>
            <a:off x="76200" y="4343400"/>
            <a:ext cx="1676399" cy="830997"/>
          </a:xfrm>
          <a:prstGeom prst="rect">
            <a:avLst/>
          </a:prstGeom>
          <a:noFill/>
        </p:spPr>
        <p:txBody>
          <a:bodyPr wrap="square" rtlCol="0">
            <a:spAutoFit/>
          </a:bodyPr>
          <a:lstStyle/>
          <a:p>
            <a:r>
              <a:rPr lang="en-US" sz="1600" dirty="0" smtClean="0">
                <a:solidFill>
                  <a:srgbClr val="7030A0"/>
                </a:solidFill>
              </a:rPr>
              <a:t>High p-dose, high etching rate, so larger pitch.</a:t>
            </a:r>
            <a:endParaRPr lang="en-US" sz="1600" dirty="0">
              <a:solidFill>
                <a:srgbClr val="7030A0"/>
              </a:solidFill>
            </a:endParaRPr>
          </a:p>
        </p:txBody>
      </p:sp>
      <p:sp>
        <p:nvSpPr>
          <p:cNvPr id="25" name="TextBox 24"/>
          <p:cNvSpPr txBox="1"/>
          <p:nvPr/>
        </p:nvSpPr>
        <p:spPr>
          <a:xfrm>
            <a:off x="304800" y="2929128"/>
            <a:ext cx="360996" cy="1015663"/>
          </a:xfrm>
          <a:prstGeom prst="rect">
            <a:avLst/>
          </a:prstGeom>
          <a:noFill/>
        </p:spPr>
        <p:txBody>
          <a:bodyPr wrap="none" rtlCol="0">
            <a:spAutoFit/>
          </a:bodyPr>
          <a:lstStyle/>
          <a:p>
            <a:pPr>
              <a:lnSpc>
                <a:spcPts val="1200"/>
              </a:lnSpc>
            </a:pPr>
            <a:r>
              <a:rPr lang="en-US" sz="1600" dirty="0" smtClean="0"/>
              <a:t>n</a:t>
            </a:r>
            <a:r>
              <a:rPr lang="en-US" sz="1600" baseline="-25000" dirty="0" smtClean="0"/>
              <a:t>1</a:t>
            </a:r>
          </a:p>
          <a:p>
            <a:pPr>
              <a:lnSpc>
                <a:spcPts val="1200"/>
              </a:lnSpc>
            </a:pPr>
            <a:r>
              <a:rPr lang="en-US" sz="1600" dirty="0" smtClean="0"/>
              <a:t>n</a:t>
            </a:r>
            <a:r>
              <a:rPr lang="en-US" sz="1600" baseline="-25000" dirty="0" smtClean="0"/>
              <a:t>2</a:t>
            </a:r>
          </a:p>
          <a:p>
            <a:pPr>
              <a:lnSpc>
                <a:spcPts val="1200"/>
              </a:lnSpc>
            </a:pPr>
            <a:r>
              <a:rPr lang="en-US" sz="1600" dirty="0" smtClean="0"/>
              <a:t>n</a:t>
            </a:r>
            <a:r>
              <a:rPr lang="en-US" sz="1600" baseline="-25000" dirty="0" smtClean="0"/>
              <a:t>1</a:t>
            </a:r>
          </a:p>
          <a:p>
            <a:pPr>
              <a:lnSpc>
                <a:spcPts val="1200"/>
              </a:lnSpc>
            </a:pPr>
            <a:r>
              <a:rPr lang="en-US" sz="1600" dirty="0" smtClean="0"/>
              <a:t>n</a:t>
            </a:r>
            <a:r>
              <a:rPr lang="en-US" sz="1600" baseline="-25000" dirty="0" smtClean="0"/>
              <a:t>2</a:t>
            </a:r>
          </a:p>
          <a:p>
            <a:pPr>
              <a:lnSpc>
                <a:spcPts val="1200"/>
              </a:lnSpc>
            </a:pPr>
            <a:r>
              <a:rPr lang="en-US" sz="1600" dirty="0" smtClean="0"/>
              <a:t>n</a:t>
            </a:r>
            <a:r>
              <a:rPr lang="en-US" sz="1600" baseline="-25000" dirty="0" smtClean="0"/>
              <a:t>1</a:t>
            </a:r>
          </a:p>
          <a:p>
            <a:pPr>
              <a:lnSpc>
                <a:spcPts val="1200"/>
              </a:lnSpc>
            </a:pPr>
            <a:r>
              <a:rPr lang="en-US" sz="1600" dirty="0" smtClean="0"/>
              <a:t>n</a:t>
            </a:r>
            <a:r>
              <a:rPr lang="en-US" sz="1600" baseline="-25000" dirty="0" smtClean="0"/>
              <a:t>2</a:t>
            </a:r>
          </a:p>
        </p:txBody>
      </p:sp>
      <p:cxnSp>
        <p:nvCxnSpPr>
          <p:cNvPr id="26" name="Straight Connector 25"/>
          <p:cNvCxnSpPr/>
          <p:nvPr/>
        </p:nvCxnSpPr>
        <p:spPr>
          <a:xfrm>
            <a:off x="990600" y="4113212"/>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90600" y="4341812"/>
            <a:ext cx="533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par>
                                <p:cTn id="8" presetID="22" presetClass="entr" presetSubtype="4"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ipe(down)">
                                      <p:cBhvr>
                                        <p:cTn id="10" dur="500"/>
                                        <p:tgtEl>
                                          <p:spTgt spid="51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0033CC"/>
                </a:solidFill>
              </a:rPr>
              <a:t>FIB TEM sample preparation.</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wrinkling,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C00000"/>
                </a:solidFill>
              </a:rPr>
              <a:t>Scanning Helium ion microscope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914400" y="0"/>
            <a:ext cx="7748724" cy="523220"/>
          </a:xfrm>
          <a:prstGeom prst="rect">
            <a:avLst/>
          </a:prstGeom>
          <a:noFill/>
        </p:spPr>
        <p:txBody>
          <a:bodyPr wrap="none" rtlCol="0">
            <a:spAutoFit/>
          </a:bodyPr>
          <a:lstStyle/>
          <a:p>
            <a:r>
              <a:rPr lang="en-US" sz="2800" dirty="0" smtClean="0">
                <a:solidFill>
                  <a:srgbClr val="0033CC"/>
                </a:solidFill>
              </a:rPr>
              <a:t>New trend: Scanning Helium Ion Microscope (SHIM)</a:t>
            </a:r>
            <a:endParaRPr lang="en-US" sz="2800" dirty="0">
              <a:solidFill>
                <a:srgbClr val="0033CC"/>
              </a:solidFill>
            </a:endParaRPr>
          </a:p>
        </p:txBody>
      </p:sp>
      <p:sp>
        <p:nvSpPr>
          <p:cNvPr id="6" name="TextBox 5"/>
          <p:cNvSpPr txBox="1"/>
          <p:nvPr/>
        </p:nvSpPr>
        <p:spPr>
          <a:xfrm>
            <a:off x="152400" y="672673"/>
            <a:ext cx="8839200" cy="4508927"/>
          </a:xfrm>
          <a:prstGeom prst="rect">
            <a:avLst/>
          </a:prstGeom>
          <a:noFill/>
        </p:spPr>
        <p:txBody>
          <a:bodyPr wrap="square" rtlCol="0">
            <a:spAutoFit/>
          </a:bodyPr>
          <a:lstStyle/>
          <a:p>
            <a:pPr>
              <a:spcAft>
                <a:spcPts val="600"/>
              </a:spcAft>
            </a:pPr>
            <a:r>
              <a:rPr lang="en-US" dirty="0" smtClean="0">
                <a:solidFill>
                  <a:srgbClr val="C00000"/>
                </a:solidFill>
              </a:rPr>
              <a:t>Compared to SEM for high resolution imaging:</a:t>
            </a:r>
          </a:p>
          <a:p>
            <a:pPr marL="168275" indent="-168275">
              <a:spcAft>
                <a:spcPts val="600"/>
              </a:spcAft>
              <a:buFont typeface="Arial" pitchFamily="34" charset="0"/>
              <a:buChar char="•"/>
            </a:pPr>
            <a:r>
              <a:rPr lang="en-US" dirty="0" smtClean="0">
                <a:solidFill>
                  <a:srgbClr val="0033CC"/>
                </a:solidFill>
              </a:rPr>
              <a:t>Mass of He ion (Z=2, M=4) is 8000</a:t>
            </a:r>
            <a:r>
              <a:rPr lang="en-US" dirty="0" smtClean="0">
                <a:solidFill>
                  <a:srgbClr val="0033CC"/>
                </a:solidFill>
                <a:sym typeface="Symbol"/>
              </a:rPr>
              <a:t>, so 1/8000 s</a:t>
            </a:r>
            <a:r>
              <a:rPr lang="en-US" dirty="0" smtClean="0">
                <a:solidFill>
                  <a:srgbClr val="0033CC"/>
                </a:solidFill>
              </a:rPr>
              <a:t>horter wavelength (for same </a:t>
            </a:r>
            <a:r>
              <a:rPr lang="en-US" dirty="0" err="1" smtClean="0">
                <a:solidFill>
                  <a:srgbClr val="0033CC"/>
                </a:solidFill>
              </a:rPr>
              <a:t>eV</a:t>
            </a:r>
            <a:r>
              <a:rPr lang="en-US" dirty="0" smtClean="0">
                <a:solidFill>
                  <a:srgbClr val="0033CC"/>
                </a:solidFill>
              </a:rPr>
              <a:t>), which leads to less diffraction for high resolution imaging.</a:t>
            </a:r>
          </a:p>
          <a:p>
            <a:pPr marL="168275" indent="-168275">
              <a:spcAft>
                <a:spcPts val="600"/>
              </a:spcAft>
              <a:buFont typeface="Arial" pitchFamily="34" charset="0"/>
              <a:buChar char="•"/>
            </a:pPr>
            <a:r>
              <a:rPr lang="en-US" dirty="0" smtClean="0">
                <a:solidFill>
                  <a:srgbClr val="0033CC"/>
                </a:solidFill>
              </a:rPr>
              <a:t>He ion has considerably smaller interaction volume (due to smaller penetration depth). This enables SHIM’s resolution to be directly proportionate to its spot size which is not always the case with SEM.</a:t>
            </a:r>
          </a:p>
          <a:p>
            <a:pPr marL="168275" indent="-168275">
              <a:spcAft>
                <a:spcPts val="600"/>
              </a:spcAft>
              <a:buFont typeface="Arial" pitchFamily="34" charset="0"/>
              <a:buChar char="•"/>
            </a:pPr>
            <a:r>
              <a:rPr lang="en-US" dirty="0" smtClean="0">
                <a:solidFill>
                  <a:srgbClr val="0033CC"/>
                </a:solidFill>
              </a:rPr>
              <a:t>Like SIM using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SHIM has quite different material contrast than SEM.</a:t>
            </a:r>
          </a:p>
          <a:p>
            <a:pPr marL="168275" indent="-168275">
              <a:spcAft>
                <a:spcPts val="600"/>
              </a:spcAft>
              <a:buFont typeface="Arial" pitchFamily="34" charset="0"/>
              <a:buChar char="•"/>
            </a:pPr>
            <a:r>
              <a:rPr lang="en-US" dirty="0" smtClean="0">
                <a:solidFill>
                  <a:srgbClr val="0033CC"/>
                </a:solidFill>
              </a:rPr>
              <a:t>SHIM can produce </a:t>
            </a:r>
            <a:r>
              <a:rPr lang="en-US" dirty="0" smtClean="0">
                <a:solidFill>
                  <a:srgbClr val="0033CC"/>
                </a:solidFill>
                <a:sym typeface="Symbol"/>
              </a:rPr>
              <a:t></a:t>
            </a:r>
            <a:r>
              <a:rPr lang="en-US" dirty="0" smtClean="0">
                <a:solidFill>
                  <a:srgbClr val="0033CC"/>
                </a:solidFill>
              </a:rPr>
              <a:t>3-9 secondary electrons per ion compared to </a:t>
            </a:r>
            <a:r>
              <a:rPr lang="en-US" dirty="0" smtClean="0">
                <a:solidFill>
                  <a:srgbClr val="0033CC"/>
                </a:solidFill>
                <a:sym typeface="Symbol"/>
              </a:rPr>
              <a:t></a:t>
            </a:r>
            <a:r>
              <a:rPr lang="en-US" dirty="0" smtClean="0">
                <a:solidFill>
                  <a:srgbClr val="0033CC"/>
                </a:solidFill>
              </a:rPr>
              <a:t>1 per electron for SEM. Thus SHIM can image properly with ion currents &lt;1pA (small current – small aperture – small beam convergence angle </a:t>
            </a:r>
            <a:r>
              <a:rPr lang="en-US" dirty="0" smtClean="0">
                <a:solidFill>
                  <a:srgbClr val="0033CC"/>
                </a:solidFill>
                <a:sym typeface="Symbol"/>
              </a:rPr>
              <a:t></a:t>
            </a:r>
            <a:r>
              <a:rPr lang="en-US" dirty="0" smtClean="0">
                <a:solidFill>
                  <a:srgbClr val="0033CC"/>
                </a:solidFill>
              </a:rPr>
              <a:t>, so small beam size due to less chromatic and spherical aberration).</a:t>
            </a:r>
          </a:p>
          <a:p>
            <a:pPr marL="168275" indent="-168275">
              <a:spcAft>
                <a:spcPts val="600"/>
              </a:spcAft>
              <a:buFont typeface="Arial" pitchFamily="34" charset="0"/>
              <a:buChar char="•"/>
            </a:pPr>
            <a:r>
              <a:rPr lang="en-US" dirty="0" smtClean="0">
                <a:solidFill>
                  <a:srgbClr val="0033CC"/>
                </a:solidFill>
              </a:rPr>
              <a:t>Such small current also means little charging,</a:t>
            </a:r>
          </a:p>
          <a:p>
            <a:pPr marL="168275" indent="-168275">
              <a:spcAft>
                <a:spcPts val="600"/>
              </a:spcAft>
            </a:pPr>
            <a:r>
              <a:rPr lang="en-US" dirty="0" smtClean="0">
                <a:solidFill>
                  <a:srgbClr val="0033CC"/>
                </a:solidFill>
              </a:rPr>
              <a:t>   thus SHIM can image insulating materials better.</a:t>
            </a:r>
          </a:p>
          <a:p>
            <a:pPr marL="168275" indent="-168275">
              <a:spcAft>
                <a:spcPts val="600"/>
              </a:spcAft>
              <a:buFont typeface="Arial" pitchFamily="34" charset="0"/>
              <a:buChar char="•"/>
            </a:pPr>
            <a:r>
              <a:rPr lang="en-US" dirty="0" smtClean="0">
                <a:solidFill>
                  <a:srgbClr val="0033CC"/>
                </a:solidFill>
              </a:rPr>
              <a:t>Higher depth of focus (by </a:t>
            </a:r>
            <a:r>
              <a:rPr lang="en-US" dirty="0" smtClean="0">
                <a:solidFill>
                  <a:srgbClr val="0033CC"/>
                </a:solidFill>
                <a:sym typeface="Symbol"/>
              </a:rPr>
              <a:t>5</a:t>
            </a:r>
            <a:r>
              <a:rPr lang="en-US" dirty="0" smtClean="0">
                <a:solidFill>
                  <a:srgbClr val="0033CC"/>
                </a:solidFill>
              </a:rPr>
              <a:t>).</a:t>
            </a:r>
          </a:p>
        </p:txBody>
      </p:sp>
      <p:sp>
        <p:nvSpPr>
          <p:cNvPr id="7" name="Rectangle 6"/>
          <p:cNvSpPr/>
          <p:nvPr/>
        </p:nvSpPr>
        <p:spPr>
          <a:xfrm>
            <a:off x="76200" y="6581001"/>
            <a:ext cx="5943600" cy="276999"/>
          </a:xfrm>
          <a:prstGeom prst="rect">
            <a:avLst/>
          </a:prstGeom>
        </p:spPr>
        <p:txBody>
          <a:bodyPr wrap="square">
            <a:spAutoFit/>
          </a:bodyPr>
          <a:lstStyle/>
          <a:p>
            <a:r>
              <a:rPr lang="en-US" sz="1200" dirty="0" smtClean="0"/>
              <a:t>http://addictedtonature.wordpress.com/2007/06/04/the-scanning-helium-ion-microscope/</a:t>
            </a:r>
            <a:endParaRPr lang="en-US" sz="1200" dirty="0"/>
          </a:p>
        </p:txBody>
      </p:sp>
      <p:pic>
        <p:nvPicPr>
          <p:cNvPr id="7170" name="Picture 2"/>
          <p:cNvPicPr>
            <a:picLocks noChangeAspect="1" noChangeArrowheads="1"/>
          </p:cNvPicPr>
          <p:nvPr/>
        </p:nvPicPr>
        <p:blipFill>
          <a:blip r:embed="rId2"/>
          <a:srcRect/>
          <a:stretch>
            <a:fillRect/>
          </a:stretch>
        </p:blipFill>
        <p:spPr bwMode="auto">
          <a:xfrm>
            <a:off x="5181600" y="4114800"/>
            <a:ext cx="3657600" cy="2314575"/>
          </a:xfrm>
          <a:prstGeom prst="rect">
            <a:avLst/>
          </a:prstGeom>
          <a:noFill/>
          <a:ln w="9525">
            <a:noFill/>
            <a:miter lim="800000"/>
            <a:headEnd/>
            <a:tailEnd/>
          </a:ln>
        </p:spPr>
      </p:pic>
      <p:sp>
        <p:nvSpPr>
          <p:cNvPr id="9" name="TextBox 8"/>
          <p:cNvSpPr txBox="1"/>
          <p:nvPr/>
        </p:nvSpPr>
        <p:spPr>
          <a:xfrm>
            <a:off x="1447800" y="5638800"/>
            <a:ext cx="3657600" cy="830997"/>
          </a:xfrm>
          <a:prstGeom prst="rect">
            <a:avLst/>
          </a:prstGeom>
          <a:noFill/>
        </p:spPr>
        <p:txBody>
          <a:bodyPr wrap="square" rtlCol="0">
            <a:spAutoFit/>
          </a:bodyPr>
          <a:lstStyle/>
          <a:p>
            <a:r>
              <a:rPr lang="en-US" sz="1600" dirty="0" smtClean="0">
                <a:solidFill>
                  <a:srgbClr val="7030A0"/>
                </a:solidFill>
              </a:rPr>
              <a:t>He ion beam has a </a:t>
            </a:r>
            <a:r>
              <a:rPr lang="en-US" sz="1600" dirty="0" err="1" smtClean="0">
                <a:solidFill>
                  <a:srgbClr val="7030A0"/>
                </a:solidFill>
              </a:rPr>
              <a:t>DeBroglie</a:t>
            </a:r>
            <a:r>
              <a:rPr lang="en-US" sz="1600" dirty="0" smtClean="0">
                <a:solidFill>
                  <a:srgbClr val="7030A0"/>
                </a:solidFill>
              </a:rPr>
              <a:t> wavelength </a:t>
            </a:r>
            <a:r>
              <a:rPr lang="en-US" sz="1600" dirty="0" smtClean="0">
                <a:solidFill>
                  <a:srgbClr val="7030A0"/>
                </a:solidFill>
                <a:sym typeface="Symbol"/>
              </a:rPr>
              <a:t>much </a:t>
            </a:r>
            <a:r>
              <a:rPr lang="en-US" sz="1600" dirty="0" smtClean="0">
                <a:solidFill>
                  <a:srgbClr val="7030A0"/>
                </a:solidFill>
              </a:rPr>
              <a:t>smaller than an electron beam, resulting in much less diffraction.</a:t>
            </a:r>
            <a:endParaRPr lang="en-US" sz="1600" dirty="0">
              <a:solidFill>
                <a:srgbClr val="7030A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838200" y="0"/>
            <a:ext cx="7748724" cy="523220"/>
          </a:xfrm>
          <a:prstGeom prst="rect">
            <a:avLst/>
          </a:prstGeom>
          <a:noFill/>
        </p:spPr>
        <p:txBody>
          <a:bodyPr wrap="none" rtlCol="0">
            <a:spAutoFit/>
          </a:bodyPr>
          <a:lstStyle/>
          <a:p>
            <a:r>
              <a:rPr lang="en-US" sz="2800" dirty="0" smtClean="0">
                <a:solidFill>
                  <a:srgbClr val="0033CC"/>
                </a:solidFill>
              </a:rPr>
              <a:t>New trend: Scanning Helium Ion Microscope (SHIM)</a:t>
            </a:r>
            <a:endParaRPr lang="en-US" sz="2800" dirty="0">
              <a:solidFill>
                <a:srgbClr val="0033CC"/>
              </a:solidFill>
            </a:endParaRPr>
          </a:p>
        </p:txBody>
      </p:sp>
      <p:sp>
        <p:nvSpPr>
          <p:cNvPr id="6" name="TextBox 5"/>
          <p:cNvSpPr txBox="1"/>
          <p:nvPr/>
        </p:nvSpPr>
        <p:spPr>
          <a:xfrm>
            <a:off x="685801" y="1752600"/>
            <a:ext cx="7848600" cy="3600986"/>
          </a:xfrm>
          <a:prstGeom prst="rect">
            <a:avLst/>
          </a:prstGeom>
          <a:noFill/>
        </p:spPr>
        <p:txBody>
          <a:bodyPr wrap="square" rtlCol="0">
            <a:spAutoFit/>
          </a:bodyPr>
          <a:lstStyle/>
          <a:p>
            <a:pPr>
              <a:spcAft>
                <a:spcPts val="600"/>
              </a:spcAft>
            </a:pPr>
            <a:r>
              <a:rPr lang="en-US" dirty="0" smtClean="0">
                <a:solidFill>
                  <a:srgbClr val="C00000"/>
                </a:solidFill>
              </a:rPr>
              <a:t>Compared to FIB using </a:t>
            </a:r>
            <a:r>
              <a:rPr lang="en-US" dirty="0" err="1" smtClean="0">
                <a:solidFill>
                  <a:srgbClr val="C00000"/>
                </a:solidFill>
              </a:rPr>
              <a:t>Ga</a:t>
            </a:r>
            <a:r>
              <a:rPr lang="en-US" baseline="30000" dirty="0" smtClean="0">
                <a:solidFill>
                  <a:srgbClr val="C00000"/>
                </a:solidFill>
              </a:rPr>
              <a:t>+</a:t>
            </a:r>
            <a:r>
              <a:rPr lang="en-US" dirty="0" smtClean="0">
                <a:solidFill>
                  <a:srgbClr val="C00000"/>
                </a:solidFill>
              </a:rPr>
              <a:t> ion:</a:t>
            </a:r>
          </a:p>
          <a:p>
            <a:pPr marL="168275" indent="-168275">
              <a:spcAft>
                <a:spcPts val="600"/>
              </a:spcAft>
              <a:buFont typeface="Arial" pitchFamily="34" charset="0"/>
              <a:buChar char="•"/>
            </a:pPr>
            <a:r>
              <a:rPr lang="en-US" dirty="0" smtClean="0">
                <a:solidFill>
                  <a:srgbClr val="0033CC"/>
                </a:solidFill>
              </a:rPr>
              <a:t>He ion is much lighter, so much less damage and no “staining”</a:t>
            </a:r>
          </a:p>
          <a:p>
            <a:pPr marL="168275" indent="-168275">
              <a:spcAft>
                <a:spcPts val="600"/>
              </a:spcAft>
              <a:buFont typeface="Arial" pitchFamily="34" charset="0"/>
              <a:buChar char="•"/>
            </a:pPr>
            <a:r>
              <a:rPr lang="en-US" dirty="0" smtClean="0">
                <a:solidFill>
                  <a:srgbClr val="0033CC"/>
                </a:solidFill>
              </a:rPr>
              <a:t>That is, He implantation doesn’t hurt much, whereas </a:t>
            </a:r>
            <a:r>
              <a:rPr lang="en-US" dirty="0" err="1" smtClean="0">
                <a:solidFill>
                  <a:srgbClr val="0033CC"/>
                </a:solidFill>
              </a:rPr>
              <a:t>Ga</a:t>
            </a:r>
            <a:r>
              <a:rPr lang="en-US" dirty="0" smtClean="0">
                <a:solidFill>
                  <a:srgbClr val="0033CC"/>
                </a:solidFill>
              </a:rPr>
              <a:t> does. At very high He dose, He bubble will form beneath sample surface, which may eventually blow off the surface.</a:t>
            </a:r>
          </a:p>
          <a:p>
            <a:pPr marL="168275" indent="-168275">
              <a:spcAft>
                <a:spcPts val="600"/>
              </a:spcAft>
              <a:buFont typeface="Arial" pitchFamily="34" charset="0"/>
              <a:buChar char="•"/>
            </a:pPr>
            <a:r>
              <a:rPr lang="en-US" dirty="0" smtClean="0">
                <a:solidFill>
                  <a:srgbClr val="0033CC"/>
                </a:solidFill>
              </a:rPr>
              <a:t>Little sputtering during imaging, so can image fine structures.</a:t>
            </a:r>
          </a:p>
          <a:p>
            <a:pPr marL="168275" indent="-168275">
              <a:spcAft>
                <a:spcPts val="600"/>
              </a:spcAft>
              <a:buFont typeface="Arial" pitchFamily="34" charset="0"/>
              <a:buChar char="•"/>
            </a:pPr>
            <a:r>
              <a:rPr lang="en-US" dirty="0" smtClean="0">
                <a:solidFill>
                  <a:srgbClr val="0033CC"/>
                </a:solidFill>
              </a:rPr>
              <a:t>It can still be used to mill material such as TEM sample preparation, without the negative aspects when using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 FIB.</a:t>
            </a:r>
          </a:p>
          <a:p>
            <a:pPr marL="168275" indent="-168275">
              <a:spcAft>
                <a:spcPts val="600"/>
              </a:spcAft>
              <a:buFont typeface="Arial" pitchFamily="34" charset="0"/>
              <a:buChar char="•"/>
            </a:pPr>
            <a:r>
              <a:rPr lang="en-US" dirty="0" smtClean="0">
                <a:solidFill>
                  <a:srgbClr val="0033CC"/>
                </a:solidFill>
              </a:rPr>
              <a:t>Milling is very slow (since He is light), but can be chemically-assisted (add XeF</a:t>
            </a:r>
            <a:r>
              <a:rPr lang="en-US" baseline="-25000" dirty="0" smtClean="0">
                <a:solidFill>
                  <a:srgbClr val="0033CC"/>
                </a:solidFill>
              </a:rPr>
              <a:t>2</a:t>
            </a:r>
            <a:r>
              <a:rPr lang="en-US" dirty="0" smtClean="0">
                <a:solidFill>
                  <a:srgbClr val="0033CC"/>
                </a:solidFill>
              </a:rPr>
              <a:t> gas…) to get fast.</a:t>
            </a:r>
          </a:p>
          <a:p>
            <a:pPr marL="168275" indent="-168275">
              <a:spcAft>
                <a:spcPts val="600"/>
              </a:spcAft>
              <a:buFont typeface="Arial" pitchFamily="34" charset="0"/>
              <a:buChar char="•"/>
            </a:pPr>
            <a:r>
              <a:rPr lang="en-US" dirty="0" smtClean="0">
                <a:solidFill>
                  <a:srgbClr val="0033CC"/>
                </a:solidFill>
              </a:rPr>
              <a:t>It can also be used for material deposition.</a:t>
            </a:r>
          </a:p>
        </p:txBody>
      </p:sp>
      <p:sp>
        <p:nvSpPr>
          <p:cNvPr id="7" name="Slide Number Placeholder 6"/>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743200" y="0"/>
            <a:ext cx="3983335" cy="523220"/>
          </a:xfrm>
          <a:prstGeom prst="rect">
            <a:avLst/>
          </a:prstGeom>
          <a:noFill/>
        </p:spPr>
        <p:txBody>
          <a:bodyPr wrap="none" rtlCol="0">
            <a:spAutoFit/>
          </a:bodyPr>
          <a:lstStyle/>
          <a:p>
            <a:r>
              <a:rPr lang="en-US" sz="2800" dirty="0" smtClean="0">
                <a:solidFill>
                  <a:srgbClr val="0033CC"/>
                </a:solidFill>
              </a:rPr>
              <a:t>Gas field ion source (GFIS)</a:t>
            </a:r>
            <a:endParaRPr lang="en-US" sz="2800" dirty="0">
              <a:solidFill>
                <a:srgbClr val="0033CC"/>
              </a:solidFill>
            </a:endParaRPr>
          </a:p>
        </p:txBody>
      </p:sp>
      <p:pic>
        <p:nvPicPr>
          <p:cNvPr id="6" name="Picture 3"/>
          <p:cNvPicPr>
            <a:picLocks noChangeAspect="1" noChangeArrowheads="1"/>
          </p:cNvPicPr>
          <p:nvPr/>
        </p:nvPicPr>
        <p:blipFill>
          <a:blip r:embed="rId2"/>
          <a:srcRect/>
          <a:stretch>
            <a:fillRect/>
          </a:stretch>
        </p:blipFill>
        <p:spPr bwMode="auto">
          <a:xfrm>
            <a:off x="2895600" y="609600"/>
            <a:ext cx="3048000" cy="1714500"/>
          </a:xfrm>
          <a:prstGeom prst="rect">
            <a:avLst/>
          </a:prstGeom>
          <a:noFill/>
          <a:ln w="9525">
            <a:noFill/>
            <a:miter lim="800000"/>
            <a:headEnd/>
            <a:tailEnd/>
          </a:ln>
        </p:spPr>
      </p:pic>
      <p:sp>
        <p:nvSpPr>
          <p:cNvPr id="7" name="Rectangle 6"/>
          <p:cNvSpPr/>
          <p:nvPr/>
        </p:nvSpPr>
        <p:spPr>
          <a:xfrm>
            <a:off x="228600" y="2209800"/>
            <a:ext cx="8610600" cy="4524315"/>
          </a:xfrm>
          <a:prstGeom prst="rect">
            <a:avLst/>
          </a:prstGeom>
        </p:spPr>
        <p:txBody>
          <a:bodyPr wrap="square">
            <a:spAutoFit/>
          </a:bodyPr>
          <a:lstStyle/>
          <a:p>
            <a:pPr marL="168275" indent="-168275">
              <a:buFont typeface="Arial" pitchFamily="34" charset="0"/>
              <a:buChar char="•"/>
            </a:pPr>
            <a:r>
              <a:rPr lang="en-US" dirty="0" smtClean="0">
                <a:solidFill>
                  <a:srgbClr val="0033CC"/>
                </a:solidFill>
              </a:rPr>
              <a:t>GFIS has actually been researched on for longer than the LMIS. (liquid metal ion source, for </a:t>
            </a:r>
            <a:r>
              <a:rPr lang="en-US" dirty="0" err="1" smtClean="0">
                <a:solidFill>
                  <a:srgbClr val="0033CC"/>
                </a:solidFill>
              </a:rPr>
              <a:t>Ga</a:t>
            </a:r>
            <a:r>
              <a:rPr lang="en-US" baseline="30000" dirty="0" smtClean="0">
                <a:solidFill>
                  <a:srgbClr val="0033CC"/>
                </a:solidFill>
              </a:rPr>
              <a:t>+</a:t>
            </a:r>
            <a:r>
              <a:rPr lang="en-US" dirty="0" smtClean="0">
                <a:solidFill>
                  <a:srgbClr val="0033CC"/>
                </a:solidFill>
              </a:rPr>
              <a:t>)</a:t>
            </a:r>
          </a:p>
          <a:p>
            <a:pPr marL="168275" indent="-168275">
              <a:buFont typeface="Arial" pitchFamily="34" charset="0"/>
              <a:buChar char="•"/>
            </a:pPr>
            <a:r>
              <a:rPr lang="en-US" dirty="0" smtClean="0">
                <a:solidFill>
                  <a:srgbClr val="0033CC"/>
                </a:solidFill>
              </a:rPr>
              <a:t>But until ALIS (bought by </a:t>
            </a:r>
            <a:r>
              <a:rPr lang="en-US" dirty="0" err="1" smtClean="0">
                <a:solidFill>
                  <a:srgbClr val="0033CC"/>
                </a:solidFill>
              </a:rPr>
              <a:t>Zeiss</a:t>
            </a:r>
            <a:r>
              <a:rPr lang="en-US" dirty="0" smtClean="0">
                <a:solidFill>
                  <a:srgbClr val="0033CC"/>
                </a:solidFill>
              </a:rPr>
              <a:t> later on) came into the picture, nobody could achieve the stability, reliability and properties needed for a suitable helium ion beam that could match the spot size of a SEM.</a:t>
            </a:r>
          </a:p>
          <a:p>
            <a:pPr marL="168275" indent="-168275">
              <a:buFont typeface="Arial" pitchFamily="34" charset="0"/>
              <a:buChar char="•"/>
            </a:pPr>
            <a:r>
              <a:rPr lang="en-US" dirty="0" smtClean="0">
                <a:solidFill>
                  <a:srgbClr val="0033CC"/>
                </a:solidFill>
              </a:rPr>
              <a:t>Like (cold) field emission SEM, electric field of &gt;10</a:t>
            </a:r>
            <a:r>
              <a:rPr lang="en-US" baseline="30000" dirty="0" smtClean="0">
                <a:solidFill>
                  <a:srgbClr val="0033CC"/>
                </a:solidFill>
              </a:rPr>
              <a:t>8</a:t>
            </a:r>
            <a:r>
              <a:rPr lang="en-US" dirty="0" smtClean="0">
                <a:solidFill>
                  <a:srgbClr val="0033CC"/>
                </a:solidFill>
              </a:rPr>
              <a:t>V/cm is first achieved at the sharpest point of a W tip.</a:t>
            </a:r>
          </a:p>
          <a:p>
            <a:pPr marL="168275" indent="-168275">
              <a:buFont typeface="Arial" pitchFamily="34" charset="0"/>
              <a:buChar char="•"/>
            </a:pPr>
            <a:r>
              <a:rPr lang="en-US" dirty="0" smtClean="0">
                <a:solidFill>
                  <a:srgbClr val="0033CC"/>
                </a:solidFill>
              </a:rPr>
              <a:t>Ionization can then take place at tip apex just like in field ion microscopy. </a:t>
            </a:r>
          </a:p>
          <a:p>
            <a:pPr marL="168275" indent="-168275">
              <a:buFont typeface="Arial" pitchFamily="34" charset="0"/>
              <a:buChar char="•"/>
            </a:pPr>
            <a:r>
              <a:rPr lang="en-US" dirty="0" smtClean="0">
                <a:solidFill>
                  <a:srgbClr val="0033CC"/>
                </a:solidFill>
              </a:rPr>
              <a:t>He are accelerated away once they are ionized to form a beam that is accelerated by the ion column.</a:t>
            </a:r>
          </a:p>
          <a:p>
            <a:pPr marL="168275" indent="-168275">
              <a:buFont typeface="Arial" pitchFamily="34" charset="0"/>
              <a:buChar char="•"/>
            </a:pPr>
            <a:r>
              <a:rPr lang="en-US" dirty="0" smtClean="0">
                <a:solidFill>
                  <a:srgbClr val="0033CC"/>
                </a:solidFill>
              </a:rPr>
              <a:t>Increasing He pressure increases the ion current proportionately, from 1fA to 100pA.</a:t>
            </a:r>
          </a:p>
          <a:p>
            <a:pPr marL="168275" indent="-168275">
              <a:buFont typeface="Arial" pitchFamily="34" charset="0"/>
              <a:buChar char="•"/>
            </a:pPr>
            <a:r>
              <a:rPr lang="en-US" dirty="0" smtClean="0">
                <a:solidFill>
                  <a:srgbClr val="0033CC"/>
                </a:solidFill>
              </a:rPr>
              <a:t>Helium ion source has a very long lifetime due to the fact that the source tip is always kept at a positive potential. The only things attracted to the tip are electrons, which do not cause any ill effects. Positively charged ions are repelled from the tip and other gasses will be ionized before they have a chance to strike the source tip. For this reason, the source lifetime for the helium ion source is well over 1000 hours.</a:t>
            </a:r>
          </a:p>
        </p:txBody>
      </p:sp>
      <p:sp>
        <p:nvSpPr>
          <p:cNvPr id="8" name="Slide Number Placeholder 7"/>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0400" y="0"/>
            <a:ext cx="2384820" cy="523220"/>
          </a:xfrm>
          <a:prstGeom prst="rect">
            <a:avLst/>
          </a:prstGeom>
          <a:noFill/>
        </p:spPr>
        <p:txBody>
          <a:bodyPr wrap="none" rtlCol="0">
            <a:spAutoFit/>
          </a:bodyPr>
          <a:lstStyle/>
          <a:p>
            <a:r>
              <a:rPr lang="en-US" sz="2800" dirty="0" smtClean="0">
                <a:solidFill>
                  <a:srgbClr val="0033CC"/>
                </a:solidFill>
              </a:rPr>
              <a:t>SHIM structure</a:t>
            </a:r>
            <a:endParaRPr lang="en-US" sz="2800" dirty="0">
              <a:solidFill>
                <a:srgbClr val="0033CC"/>
              </a:solidFill>
            </a:endParaRPr>
          </a:p>
        </p:txBody>
      </p:sp>
      <p:pic>
        <p:nvPicPr>
          <p:cNvPr id="3076" name="Picture 4"/>
          <p:cNvPicPr>
            <a:picLocks noChangeAspect="1" noChangeArrowheads="1"/>
          </p:cNvPicPr>
          <p:nvPr/>
        </p:nvPicPr>
        <p:blipFill>
          <a:blip r:embed="rId2"/>
          <a:srcRect/>
          <a:stretch>
            <a:fillRect/>
          </a:stretch>
        </p:blipFill>
        <p:spPr bwMode="auto">
          <a:xfrm>
            <a:off x="76200" y="457200"/>
            <a:ext cx="4343400" cy="6232327"/>
          </a:xfrm>
          <a:prstGeom prst="rect">
            <a:avLst/>
          </a:prstGeom>
          <a:noFill/>
          <a:ln w="9525">
            <a:noFill/>
            <a:miter lim="800000"/>
            <a:headEnd/>
            <a:tailEnd/>
          </a:ln>
        </p:spPr>
      </p:pic>
      <p:sp>
        <p:nvSpPr>
          <p:cNvPr id="8" name="TextBox 7"/>
          <p:cNvSpPr txBox="1"/>
          <p:nvPr/>
        </p:nvSpPr>
        <p:spPr>
          <a:xfrm>
            <a:off x="76200" y="6019800"/>
            <a:ext cx="4267200" cy="738664"/>
          </a:xfrm>
          <a:prstGeom prst="rect">
            <a:avLst/>
          </a:prstGeom>
          <a:solidFill>
            <a:schemeClr val="bg1"/>
          </a:solidFill>
        </p:spPr>
        <p:txBody>
          <a:bodyPr wrap="square" rtlCol="0">
            <a:spAutoFit/>
          </a:bodyPr>
          <a:lstStyle/>
          <a:p>
            <a:r>
              <a:rPr lang="en-US" sz="1400" dirty="0" smtClean="0">
                <a:solidFill>
                  <a:srgbClr val="C00000"/>
                </a:solidFill>
              </a:rPr>
              <a:t>Detectors:</a:t>
            </a:r>
          </a:p>
          <a:p>
            <a:r>
              <a:rPr lang="en-US" sz="1400" dirty="0" smtClean="0">
                <a:solidFill>
                  <a:srgbClr val="0033CC"/>
                </a:solidFill>
              </a:rPr>
              <a:t>Ion (backscattered He); Electron (secondary electron)</a:t>
            </a:r>
          </a:p>
          <a:p>
            <a:r>
              <a:rPr lang="en-US" sz="1400" dirty="0" smtClean="0">
                <a:solidFill>
                  <a:srgbClr val="0033CC"/>
                </a:solidFill>
              </a:rPr>
              <a:t>Transmission detector (for thin sample, He gets through)</a:t>
            </a:r>
            <a:endParaRPr lang="en-US" sz="1400" dirty="0">
              <a:solidFill>
                <a:srgbClr val="0033CC"/>
              </a:solidFill>
            </a:endParaRPr>
          </a:p>
        </p:txBody>
      </p:sp>
      <p:cxnSp>
        <p:nvCxnSpPr>
          <p:cNvPr id="5" name="Straight Connector 4"/>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3" name="TextBox 12"/>
          <p:cNvSpPr txBox="1"/>
          <p:nvPr/>
        </p:nvSpPr>
        <p:spPr>
          <a:xfrm>
            <a:off x="4800600" y="685800"/>
            <a:ext cx="3713452" cy="369332"/>
          </a:xfrm>
          <a:prstGeom prst="rect">
            <a:avLst/>
          </a:prstGeom>
          <a:noFill/>
        </p:spPr>
        <p:txBody>
          <a:bodyPr wrap="none" rtlCol="0">
            <a:spAutoFit/>
          </a:bodyPr>
          <a:lstStyle/>
          <a:p>
            <a:r>
              <a:rPr lang="en-US" dirty="0" smtClean="0">
                <a:solidFill>
                  <a:srgbClr val="C00000"/>
                </a:solidFill>
              </a:rPr>
              <a:t>The “trimmer: for extremely sharp tip</a:t>
            </a:r>
            <a:endParaRPr lang="en-US" dirty="0">
              <a:solidFill>
                <a:srgbClr val="C00000"/>
              </a:solidFill>
            </a:endParaRPr>
          </a:p>
        </p:txBody>
      </p:sp>
      <p:sp>
        <p:nvSpPr>
          <p:cNvPr id="14" name="TextBox 13"/>
          <p:cNvSpPr txBox="1"/>
          <p:nvPr/>
        </p:nvSpPr>
        <p:spPr>
          <a:xfrm>
            <a:off x="4267200" y="1066800"/>
            <a:ext cx="4724399" cy="3539430"/>
          </a:xfrm>
          <a:prstGeom prst="rect">
            <a:avLst/>
          </a:prstGeom>
          <a:noFill/>
        </p:spPr>
        <p:txBody>
          <a:bodyPr wrap="square" rtlCol="0">
            <a:spAutoFit/>
          </a:bodyPr>
          <a:lstStyle/>
          <a:p>
            <a:pPr marL="168275" indent="-168275">
              <a:buFont typeface="Arial" pitchFamily="34" charset="0"/>
              <a:buChar char="•"/>
            </a:pPr>
            <a:r>
              <a:rPr lang="en-US" sz="1600" dirty="0" smtClean="0">
                <a:solidFill>
                  <a:srgbClr val="0033CC"/>
                </a:solidFill>
              </a:rPr>
              <a:t>A finely sharpened needle is made even sharper - individual atoms are stripped away from the source until an atomic pyramid is created with just three atoms at the very end.</a:t>
            </a:r>
          </a:p>
          <a:p>
            <a:pPr marL="168275" indent="-168275">
              <a:buFont typeface="Arial" pitchFamily="34" charset="0"/>
              <a:buChar char="•"/>
            </a:pPr>
            <a:r>
              <a:rPr lang="en-US" sz="1600" dirty="0" smtClean="0">
                <a:solidFill>
                  <a:srgbClr val="0033CC"/>
                </a:solidFill>
              </a:rPr>
              <a:t>This repeatable process can be accomplished in-situ.</a:t>
            </a:r>
            <a:br>
              <a:rPr lang="en-US" sz="1600" dirty="0" smtClean="0">
                <a:solidFill>
                  <a:srgbClr val="0033CC"/>
                </a:solidFill>
              </a:rPr>
            </a:br>
            <a:r>
              <a:rPr lang="en-US" sz="1600" dirty="0" smtClean="0">
                <a:solidFill>
                  <a:srgbClr val="0033CC"/>
                </a:solidFill>
              </a:rPr>
              <a:t>Once the trimmer is formed, the tip is maintained under high vacuum and cryogenic temperatures.</a:t>
            </a:r>
          </a:p>
          <a:p>
            <a:pPr marL="168275" indent="-168275">
              <a:buFont typeface="Arial" pitchFamily="34" charset="0"/>
              <a:buChar char="•"/>
            </a:pPr>
            <a:r>
              <a:rPr lang="en-US" sz="1600" dirty="0" smtClean="0">
                <a:solidFill>
                  <a:srgbClr val="0033CC"/>
                </a:solidFill>
              </a:rPr>
              <a:t>The helium gas is attracted to the energized tip where it is ionized.</a:t>
            </a:r>
          </a:p>
          <a:p>
            <a:pPr marL="168275" indent="-168275">
              <a:buFont typeface="Arial" pitchFamily="34" charset="0"/>
              <a:buChar char="•"/>
            </a:pPr>
            <a:r>
              <a:rPr lang="en-US" sz="1600" dirty="0" smtClean="0">
                <a:solidFill>
                  <a:srgbClr val="0033CC"/>
                </a:solidFill>
              </a:rPr>
              <a:t>With ionization happening in the vicinity of a single atom, the resulting ion beam appears to be emanating from a region &lt;1Å in size.</a:t>
            </a:r>
          </a:p>
          <a:p>
            <a:pPr marL="168275" indent="-168275">
              <a:buFont typeface="Arial" pitchFamily="34" charset="0"/>
              <a:buChar char="•"/>
            </a:pPr>
            <a:r>
              <a:rPr lang="en-US" sz="1600" dirty="0" smtClean="0">
                <a:solidFill>
                  <a:srgbClr val="0033CC"/>
                </a:solidFill>
              </a:rPr>
              <a:t>This produces an extremely bright beam that can be focused to an extraordinarily small probe size.</a:t>
            </a:r>
            <a:endParaRPr lang="en-US" sz="1600" dirty="0">
              <a:solidFill>
                <a:srgbClr val="0033CC"/>
              </a:solidFill>
            </a:endParaRPr>
          </a:p>
        </p:txBody>
      </p:sp>
      <p:pic>
        <p:nvPicPr>
          <p:cNvPr id="3078" name="Picture 6"/>
          <p:cNvPicPr>
            <a:picLocks noChangeAspect="1" noChangeArrowheads="1"/>
          </p:cNvPicPr>
          <p:nvPr/>
        </p:nvPicPr>
        <p:blipFill>
          <a:blip r:embed="rId3"/>
          <a:srcRect/>
          <a:stretch>
            <a:fillRect/>
          </a:stretch>
        </p:blipFill>
        <p:spPr bwMode="auto">
          <a:xfrm>
            <a:off x="4343400" y="4648200"/>
            <a:ext cx="1981200" cy="1981200"/>
          </a:xfrm>
          <a:prstGeom prst="rect">
            <a:avLst/>
          </a:prstGeom>
          <a:noFill/>
          <a:ln w="9525">
            <a:noFill/>
            <a:miter lim="800000"/>
            <a:headEnd/>
            <a:tailEnd/>
          </a:ln>
        </p:spPr>
      </p:pic>
      <p:sp>
        <p:nvSpPr>
          <p:cNvPr id="16" name="Rectangle 15"/>
          <p:cNvSpPr/>
          <p:nvPr/>
        </p:nvSpPr>
        <p:spPr>
          <a:xfrm>
            <a:off x="6400800" y="5410200"/>
            <a:ext cx="2743200" cy="1169551"/>
          </a:xfrm>
          <a:prstGeom prst="rect">
            <a:avLst/>
          </a:prstGeom>
        </p:spPr>
        <p:txBody>
          <a:bodyPr wrap="square">
            <a:spAutoFit/>
          </a:bodyPr>
          <a:lstStyle/>
          <a:p>
            <a:r>
              <a:rPr lang="en-US" sz="1400" dirty="0" smtClean="0">
                <a:solidFill>
                  <a:srgbClr val="7030A0"/>
                </a:solidFill>
              </a:rPr>
              <a:t>Image of the atoms at the end of the source tip emitting helium ions. Since each atom can be individually seen, the virtual source size must be much smaller.</a:t>
            </a:r>
            <a:endParaRPr lang="en-US" sz="1400" dirty="0">
              <a:solidFill>
                <a:srgbClr val="7030A0"/>
              </a:solidFill>
            </a:endParaRPr>
          </a:p>
        </p:txBody>
      </p:sp>
      <p:sp>
        <p:nvSpPr>
          <p:cNvPr id="17" name="Rectangle 16"/>
          <p:cNvSpPr/>
          <p:nvPr/>
        </p:nvSpPr>
        <p:spPr>
          <a:xfrm>
            <a:off x="7054838" y="6581001"/>
            <a:ext cx="2089162" cy="276999"/>
          </a:xfrm>
          <a:prstGeom prst="rect">
            <a:avLst/>
          </a:prstGeom>
        </p:spPr>
        <p:txBody>
          <a:bodyPr wrap="none">
            <a:spAutoFit/>
          </a:bodyPr>
          <a:lstStyle/>
          <a:p>
            <a:r>
              <a:rPr lang="en-US" sz="1200" dirty="0" smtClean="0"/>
              <a:t>http://www.smt.zeiss.com/nts</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wipe(down)">
                                      <p:cBhvr>
                                        <p:cTn id="13" dur="500"/>
                                        <p:tgtEl>
                                          <p:spTgt spid="307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38889"/>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633579" y="115669"/>
            <a:ext cx="3081421" cy="523220"/>
          </a:xfrm>
          <a:prstGeom prst="rect">
            <a:avLst/>
          </a:prstGeom>
          <a:noFill/>
        </p:spPr>
        <p:txBody>
          <a:bodyPr wrap="none" rtlCol="0">
            <a:spAutoFit/>
          </a:bodyPr>
          <a:lstStyle/>
          <a:p>
            <a:r>
              <a:rPr lang="en-US" sz="2800" dirty="0" smtClean="0">
                <a:solidFill>
                  <a:srgbClr val="0033CC"/>
                </a:solidFill>
              </a:rPr>
              <a:t>Application of SHIM</a:t>
            </a:r>
            <a:endParaRPr lang="en-US" sz="2800" dirty="0">
              <a:solidFill>
                <a:srgbClr val="0033CC"/>
              </a:solidFill>
            </a:endParaRPr>
          </a:p>
        </p:txBody>
      </p:sp>
      <p:sp>
        <p:nvSpPr>
          <p:cNvPr id="6" name="TextBox 5"/>
          <p:cNvSpPr txBox="1"/>
          <p:nvPr/>
        </p:nvSpPr>
        <p:spPr>
          <a:xfrm>
            <a:off x="381000" y="877669"/>
            <a:ext cx="8458199" cy="1754326"/>
          </a:xfrm>
          <a:prstGeom prst="rect">
            <a:avLst/>
          </a:prstGeom>
          <a:noFill/>
        </p:spPr>
        <p:txBody>
          <a:bodyPr wrap="square" rtlCol="0">
            <a:spAutoFit/>
          </a:bodyPr>
          <a:lstStyle/>
          <a:p>
            <a:r>
              <a:rPr lang="en-US" dirty="0" smtClean="0">
                <a:solidFill>
                  <a:srgbClr val="0033CC"/>
                </a:solidFill>
              </a:rPr>
              <a:t>“(SHIM) is clearly a serious and major breakthrough in “seeing” things. The applications of this technology are immense. Imagine, a microscope, with the resolution of (close to) a TEM, does not require sample preparation, provides higher voltage and material contrast information, inert ion beam with much less volume interaction leaving no artifacts. And to top it all off, it’s still the start whereas electron microscopy and focused ion beam microscopy has been under development for over 40 years.”</a:t>
            </a:r>
            <a:endParaRPr lang="en-US" dirty="0">
              <a:solidFill>
                <a:srgbClr val="0033CC"/>
              </a:solidFill>
            </a:endParaRPr>
          </a:p>
        </p:txBody>
      </p:sp>
      <p:sp>
        <p:nvSpPr>
          <p:cNvPr id="7" name="Rectangle 6"/>
          <p:cNvSpPr/>
          <p:nvPr/>
        </p:nvSpPr>
        <p:spPr>
          <a:xfrm>
            <a:off x="3276600" y="6581001"/>
            <a:ext cx="5867400" cy="276999"/>
          </a:xfrm>
          <a:prstGeom prst="rect">
            <a:avLst/>
          </a:prstGeom>
        </p:spPr>
        <p:txBody>
          <a:bodyPr wrap="square">
            <a:spAutoFit/>
          </a:bodyPr>
          <a:lstStyle/>
          <a:p>
            <a:r>
              <a:rPr lang="en-US" sz="1200" dirty="0" smtClean="0"/>
              <a:t>http://addictedtonature.wordpress.com/2007/06/04/the-scanning-helium-ion-microscope/</a:t>
            </a:r>
            <a:endParaRPr lang="en-US" sz="1200" dirty="0"/>
          </a:p>
        </p:txBody>
      </p:sp>
      <p:pic>
        <p:nvPicPr>
          <p:cNvPr id="4098" name="Picture 2"/>
          <p:cNvPicPr>
            <a:picLocks noChangeAspect="1" noChangeArrowheads="1"/>
          </p:cNvPicPr>
          <p:nvPr/>
        </p:nvPicPr>
        <p:blipFill>
          <a:blip r:embed="rId2"/>
          <a:srcRect/>
          <a:stretch>
            <a:fillRect/>
          </a:stretch>
        </p:blipFill>
        <p:spPr bwMode="auto">
          <a:xfrm>
            <a:off x="1295400" y="2935069"/>
            <a:ext cx="3048000" cy="2295525"/>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4495800" y="2935069"/>
            <a:ext cx="3048000" cy="2305050"/>
          </a:xfrm>
          <a:prstGeom prst="rect">
            <a:avLst/>
          </a:prstGeom>
          <a:noFill/>
          <a:ln w="9525">
            <a:noFill/>
            <a:miter lim="800000"/>
            <a:headEnd/>
            <a:tailEnd/>
          </a:ln>
        </p:spPr>
      </p:pic>
      <p:sp>
        <p:nvSpPr>
          <p:cNvPr id="10" name="Rectangle 9"/>
          <p:cNvSpPr/>
          <p:nvPr/>
        </p:nvSpPr>
        <p:spPr>
          <a:xfrm>
            <a:off x="1295400" y="5297269"/>
            <a:ext cx="6248400" cy="646331"/>
          </a:xfrm>
          <a:prstGeom prst="rect">
            <a:avLst/>
          </a:prstGeom>
        </p:spPr>
        <p:txBody>
          <a:bodyPr wrap="square">
            <a:spAutoFit/>
          </a:bodyPr>
          <a:lstStyle/>
          <a:p>
            <a:r>
              <a:rPr lang="en-US" dirty="0" smtClean="0">
                <a:solidFill>
                  <a:srgbClr val="0033CC"/>
                </a:solidFill>
              </a:rPr>
              <a:t>Left: SHIM image of a solder bump showing the difference in the lead and tin sections. Right: SEM image of the same sample.</a:t>
            </a:r>
            <a:endParaRPr lang="en-US" dirty="0">
              <a:solidFill>
                <a:srgbClr val="0033CC"/>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down)">
                                      <p:cBhvr>
                                        <p:cTn id="10" dur="500"/>
                                        <p:tgtEl>
                                          <p:spTgt spid="40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23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633579" y="0"/>
            <a:ext cx="3081421" cy="523220"/>
          </a:xfrm>
          <a:prstGeom prst="rect">
            <a:avLst/>
          </a:prstGeom>
          <a:noFill/>
        </p:spPr>
        <p:txBody>
          <a:bodyPr wrap="none" rtlCol="0">
            <a:spAutoFit/>
          </a:bodyPr>
          <a:lstStyle/>
          <a:p>
            <a:r>
              <a:rPr lang="en-US" sz="2800" dirty="0" smtClean="0">
                <a:solidFill>
                  <a:srgbClr val="0033CC"/>
                </a:solidFill>
              </a:rPr>
              <a:t>Application of SHIM</a:t>
            </a:r>
            <a:endParaRPr lang="en-US" sz="2800" dirty="0">
              <a:solidFill>
                <a:srgbClr val="0033CC"/>
              </a:solidFill>
            </a:endParaRPr>
          </a:p>
        </p:txBody>
      </p:sp>
      <p:pic>
        <p:nvPicPr>
          <p:cNvPr id="5122" name="Picture 2"/>
          <p:cNvPicPr>
            <a:picLocks noChangeAspect="1" noChangeArrowheads="1"/>
          </p:cNvPicPr>
          <p:nvPr/>
        </p:nvPicPr>
        <p:blipFill>
          <a:blip r:embed="rId2"/>
          <a:srcRect/>
          <a:stretch>
            <a:fillRect/>
          </a:stretch>
        </p:blipFill>
        <p:spPr bwMode="auto">
          <a:xfrm>
            <a:off x="1524000" y="685800"/>
            <a:ext cx="3048000" cy="2305050"/>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4724400" y="685800"/>
            <a:ext cx="3048000" cy="2295525"/>
          </a:xfrm>
          <a:prstGeom prst="rect">
            <a:avLst/>
          </a:prstGeom>
          <a:noFill/>
          <a:ln w="9525">
            <a:noFill/>
            <a:miter lim="800000"/>
            <a:headEnd/>
            <a:tailEnd/>
          </a:ln>
        </p:spPr>
      </p:pic>
      <p:sp>
        <p:nvSpPr>
          <p:cNvPr id="8" name="Rectangle 7"/>
          <p:cNvSpPr/>
          <p:nvPr/>
        </p:nvSpPr>
        <p:spPr>
          <a:xfrm>
            <a:off x="914400" y="2971800"/>
            <a:ext cx="7543800" cy="830997"/>
          </a:xfrm>
          <a:prstGeom prst="rect">
            <a:avLst/>
          </a:prstGeom>
        </p:spPr>
        <p:txBody>
          <a:bodyPr wrap="square">
            <a:spAutoFit/>
          </a:bodyPr>
          <a:lstStyle/>
          <a:p>
            <a:r>
              <a:rPr lang="en-US" sz="1600" dirty="0" smtClean="0">
                <a:solidFill>
                  <a:srgbClr val="0033CC"/>
                </a:solidFill>
              </a:rPr>
              <a:t>SHIM image of a sample. It is discernible that the material in the cross is different from the outside. Some of the dark specks are actually material from the inside scattered on the outside. Right: SEM image of the same sample.</a:t>
            </a:r>
            <a:endParaRPr lang="en-US" sz="1600" dirty="0">
              <a:solidFill>
                <a:srgbClr val="0033CC"/>
              </a:solidFill>
            </a:endParaRPr>
          </a:p>
        </p:txBody>
      </p:sp>
      <p:pic>
        <p:nvPicPr>
          <p:cNvPr id="5124" name="Picture 4"/>
          <p:cNvPicPr>
            <a:picLocks noChangeAspect="1" noChangeArrowheads="1"/>
          </p:cNvPicPr>
          <p:nvPr/>
        </p:nvPicPr>
        <p:blipFill>
          <a:blip r:embed="rId4"/>
          <a:srcRect/>
          <a:stretch>
            <a:fillRect/>
          </a:stretch>
        </p:blipFill>
        <p:spPr bwMode="auto">
          <a:xfrm>
            <a:off x="1447800" y="3886200"/>
            <a:ext cx="3124200" cy="2361237"/>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4927462" y="3886200"/>
            <a:ext cx="3153960" cy="2362199"/>
          </a:xfrm>
          <a:prstGeom prst="rect">
            <a:avLst/>
          </a:prstGeom>
          <a:noFill/>
          <a:ln w="9525">
            <a:noFill/>
            <a:miter lim="800000"/>
            <a:headEnd/>
            <a:tailEnd/>
          </a:ln>
        </p:spPr>
      </p:pic>
      <p:sp>
        <p:nvSpPr>
          <p:cNvPr id="11" name="Rectangle 10"/>
          <p:cNvSpPr/>
          <p:nvPr/>
        </p:nvSpPr>
        <p:spPr>
          <a:xfrm>
            <a:off x="685800" y="6211669"/>
            <a:ext cx="8001000" cy="584775"/>
          </a:xfrm>
          <a:prstGeom prst="rect">
            <a:avLst/>
          </a:prstGeom>
        </p:spPr>
        <p:txBody>
          <a:bodyPr wrap="square">
            <a:spAutoFit/>
          </a:bodyPr>
          <a:lstStyle/>
          <a:p>
            <a:r>
              <a:rPr lang="en-US" sz="1600" dirty="0" smtClean="0">
                <a:solidFill>
                  <a:srgbClr val="0033CC"/>
                </a:solidFill>
              </a:rPr>
              <a:t>Left: SHIM </a:t>
            </a:r>
            <a:r>
              <a:rPr lang="en-US" sz="1600" i="1" dirty="0" smtClean="0">
                <a:solidFill>
                  <a:srgbClr val="0033CC"/>
                </a:solidFill>
              </a:rPr>
              <a:t>backscattered</a:t>
            </a:r>
            <a:r>
              <a:rPr lang="en-US" sz="1600" dirty="0" smtClean="0">
                <a:solidFill>
                  <a:srgbClr val="0033CC"/>
                </a:solidFill>
              </a:rPr>
              <a:t> (He ion) image of Benthic Foraminifera. Right: Benthic Foraminifera. Note that both of these samples are insulators and no sample preparation was made.</a:t>
            </a:r>
            <a:endParaRPr lang="en-US" sz="1600" dirty="0">
              <a:solidFill>
                <a:srgbClr val="0033CC"/>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par>
                                <p:cTn id="8" presetID="22" presetClass="entr" presetSubtype="4"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wipe(down)">
                                      <p:cBhvr>
                                        <p:cTn id="10" dur="500"/>
                                        <p:tgtEl>
                                          <p:spTgt spid="51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633502" y="685801"/>
            <a:ext cx="3862298" cy="2895600"/>
          </a:xfrm>
          <a:prstGeom prst="rect">
            <a:avLst/>
          </a:prstGeom>
          <a:noFill/>
          <a:ln w="9525">
            <a:noFill/>
            <a:miter lim="800000"/>
            <a:headEnd/>
            <a:tailEnd/>
          </a:ln>
          <a:effectLst/>
        </p:spPr>
      </p:pic>
      <p:pic>
        <p:nvPicPr>
          <p:cNvPr id="3" name="Picture 5"/>
          <p:cNvPicPr>
            <a:picLocks noChangeAspect="1" noChangeArrowheads="1"/>
          </p:cNvPicPr>
          <p:nvPr/>
        </p:nvPicPr>
        <p:blipFill>
          <a:blip r:embed="rId3"/>
          <a:srcRect/>
          <a:stretch>
            <a:fillRect/>
          </a:stretch>
        </p:blipFill>
        <p:spPr bwMode="auto">
          <a:xfrm>
            <a:off x="4648201" y="685800"/>
            <a:ext cx="3859728" cy="2895600"/>
          </a:xfrm>
          <a:prstGeom prst="rect">
            <a:avLst/>
          </a:prstGeom>
          <a:noFill/>
          <a:ln w="9525">
            <a:noFill/>
            <a:miter lim="800000"/>
            <a:headEnd/>
            <a:tailEnd/>
          </a:ln>
          <a:effectLst/>
        </p:spPr>
      </p:pic>
      <p:cxnSp>
        <p:nvCxnSpPr>
          <p:cNvPr id="5" name="Straight Connector 4"/>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828800" y="0"/>
            <a:ext cx="6212213" cy="523220"/>
          </a:xfrm>
          <a:prstGeom prst="rect">
            <a:avLst/>
          </a:prstGeom>
          <a:noFill/>
        </p:spPr>
        <p:txBody>
          <a:bodyPr wrap="none" rtlCol="0">
            <a:spAutoFit/>
          </a:bodyPr>
          <a:lstStyle/>
          <a:p>
            <a:r>
              <a:rPr lang="en-US" sz="2800" dirty="0" smtClean="0">
                <a:solidFill>
                  <a:srgbClr val="0033CC"/>
                </a:solidFill>
              </a:rPr>
              <a:t>More FIB milled and deposited structures</a:t>
            </a:r>
            <a:endParaRPr lang="en-US" sz="2800" dirty="0">
              <a:solidFill>
                <a:srgbClr val="0033CC"/>
              </a:solidFill>
            </a:endParaRPr>
          </a:p>
        </p:txBody>
      </p:sp>
      <p:pic>
        <p:nvPicPr>
          <p:cNvPr id="2050" name="Picture 2"/>
          <p:cNvPicPr>
            <a:picLocks noChangeAspect="1" noChangeArrowheads="1"/>
          </p:cNvPicPr>
          <p:nvPr/>
        </p:nvPicPr>
        <p:blipFill>
          <a:blip r:embed="rId4"/>
          <a:srcRect/>
          <a:stretch>
            <a:fillRect/>
          </a:stretch>
        </p:blipFill>
        <p:spPr bwMode="auto">
          <a:xfrm>
            <a:off x="685800" y="3621684"/>
            <a:ext cx="3048000" cy="2418438"/>
          </a:xfrm>
          <a:prstGeom prst="rect">
            <a:avLst/>
          </a:prstGeom>
          <a:noFill/>
          <a:ln w="9525">
            <a:noFill/>
            <a:miter lim="800000"/>
            <a:headEnd/>
            <a:tailEnd/>
          </a:ln>
        </p:spPr>
      </p:pic>
      <p:sp>
        <p:nvSpPr>
          <p:cNvPr id="7" name="Rectangle 6"/>
          <p:cNvSpPr/>
          <p:nvPr/>
        </p:nvSpPr>
        <p:spPr>
          <a:xfrm>
            <a:off x="152400" y="6096000"/>
            <a:ext cx="4191000" cy="461665"/>
          </a:xfrm>
          <a:prstGeom prst="rect">
            <a:avLst/>
          </a:prstGeom>
        </p:spPr>
        <p:txBody>
          <a:bodyPr wrap="square">
            <a:spAutoFit/>
          </a:bodyPr>
          <a:lstStyle/>
          <a:p>
            <a:r>
              <a:rPr lang="en-US" sz="1200" dirty="0" smtClean="0">
                <a:solidFill>
                  <a:srgbClr val="0033CC"/>
                </a:solidFill>
              </a:rPr>
              <a:t>FIB-induced deposition: a) micro-bellows with 100nm thickness, 800 nm pitch; b) micro-coil with 80nm wire diameter.</a:t>
            </a:r>
            <a:endParaRPr lang="en-US" sz="1200" dirty="0">
              <a:solidFill>
                <a:srgbClr val="0033CC"/>
              </a:solidFill>
            </a:endParaRPr>
          </a:p>
        </p:txBody>
      </p:sp>
      <p:pic>
        <p:nvPicPr>
          <p:cNvPr id="2051" name="Picture 3"/>
          <p:cNvPicPr>
            <a:picLocks noChangeAspect="1" noChangeArrowheads="1"/>
          </p:cNvPicPr>
          <p:nvPr/>
        </p:nvPicPr>
        <p:blipFill>
          <a:blip r:embed="rId5"/>
          <a:srcRect/>
          <a:stretch>
            <a:fillRect/>
          </a:stretch>
        </p:blipFill>
        <p:spPr bwMode="auto">
          <a:xfrm>
            <a:off x="4962525" y="3667125"/>
            <a:ext cx="3495675" cy="2352675"/>
          </a:xfrm>
          <a:prstGeom prst="rect">
            <a:avLst/>
          </a:prstGeom>
          <a:noFill/>
          <a:ln w="9525">
            <a:noFill/>
            <a:miter lim="800000"/>
            <a:headEnd/>
            <a:tailEnd/>
          </a:ln>
        </p:spPr>
      </p:pic>
      <p:sp>
        <p:nvSpPr>
          <p:cNvPr id="9" name="Rectangle 8"/>
          <p:cNvSpPr/>
          <p:nvPr/>
        </p:nvSpPr>
        <p:spPr>
          <a:xfrm>
            <a:off x="4724400" y="6019800"/>
            <a:ext cx="3962400" cy="646331"/>
          </a:xfrm>
          <a:prstGeom prst="rect">
            <a:avLst/>
          </a:prstGeom>
        </p:spPr>
        <p:txBody>
          <a:bodyPr wrap="square">
            <a:spAutoFit/>
          </a:bodyPr>
          <a:lstStyle/>
          <a:p>
            <a:r>
              <a:rPr lang="en-US" sz="1200" dirty="0" smtClean="0">
                <a:solidFill>
                  <a:srgbClr val="0033CC"/>
                </a:solidFill>
              </a:rPr>
              <a:t>SIM images of DLC nanostructures prepared by FIB-induced deposition: a) free-space-wiring with a bridge shape; b) free-space-wiring with parallel resistances</a:t>
            </a:r>
            <a:endParaRPr lang="en-US" sz="1200" dirty="0">
              <a:solidFill>
                <a:srgbClr val="0033CC"/>
              </a:solidFill>
            </a:endParaRPr>
          </a:p>
        </p:txBody>
      </p:sp>
      <p:sp>
        <p:nvSpPr>
          <p:cNvPr id="10" name="Rectangle 9"/>
          <p:cNvSpPr/>
          <p:nvPr/>
        </p:nvSpPr>
        <p:spPr>
          <a:xfrm>
            <a:off x="0" y="6581001"/>
            <a:ext cx="6781800" cy="276999"/>
          </a:xfrm>
          <a:prstGeom prst="rect">
            <a:avLst/>
          </a:prstGeom>
        </p:spPr>
        <p:txBody>
          <a:bodyPr wrap="square">
            <a:spAutoFit/>
          </a:bodyPr>
          <a:lstStyle/>
          <a:p>
            <a:r>
              <a:rPr lang="en-US" sz="1200" dirty="0" smtClean="0"/>
              <a:t>Tseng, “Recent developments in nanofabrication using focused ion beams”, Small, 1(10), 924 – 939(2005)</a:t>
            </a:r>
            <a:endParaRPr lang="en-US" sz="12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wipe(down)">
                                      <p:cBhvr>
                                        <p:cTn id="13" dur="500"/>
                                        <p:tgtEl>
                                          <p:spTgt spid="205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905000" y="86380"/>
            <a:ext cx="6032421" cy="523220"/>
          </a:xfrm>
          <a:prstGeom prst="rect">
            <a:avLst/>
          </a:prstGeom>
          <a:noFill/>
        </p:spPr>
        <p:txBody>
          <a:bodyPr wrap="none" rtlCol="0">
            <a:spAutoFit/>
          </a:bodyPr>
          <a:lstStyle/>
          <a:p>
            <a:r>
              <a:rPr lang="en-US" sz="2800" dirty="0" smtClean="0">
                <a:solidFill>
                  <a:srgbClr val="0033CC"/>
                </a:solidFill>
              </a:rPr>
              <a:t>New record: 0.24nm resolution by SHIM</a:t>
            </a:r>
            <a:endParaRPr lang="en-US" sz="2800" dirty="0">
              <a:solidFill>
                <a:srgbClr val="0033CC"/>
              </a:solidFill>
            </a:endParaRPr>
          </a:p>
        </p:txBody>
      </p:sp>
      <p:pic>
        <p:nvPicPr>
          <p:cNvPr id="6146" name="Picture 2"/>
          <p:cNvPicPr>
            <a:picLocks noChangeAspect="1" noChangeArrowheads="1"/>
          </p:cNvPicPr>
          <p:nvPr/>
        </p:nvPicPr>
        <p:blipFill>
          <a:blip r:embed="rId2"/>
          <a:srcRect/>
          <a:stretch>
            <a:fillRect/>
          </a:stretch>
        </p:blipFill>
        <p:spPr bwMode="auto">
          <a:xfrm>
            <a:off x="2590800" y="762000"/>
            <a:ext cx="4182554" cy="3733800"/>
          </a:xfrm>
          <a:prstGeom prst="rect">
            <a:avLst/>
          </a:prstGeom>
          <a:noFill/>
          <a:ln w="9525">
            <a:noFill/>
            <a:miter lim="800000"/>
            <a:headEnd/>
            <a:tailEnd/>
          </a:ln>
        </p:spPr>
      </p:pic>
      <p:sp>
        <p:nvSpPr>
          <p:cNvPr id="8" name="Rectangle 7"/>
          <p:cNvSpPr/>
          <p:nvPr/>
        </p:nvSpPr>
        <p:spPr>
          <a:xfrm>
            <a:off x="1295400" y="4572000"/>
            <a:ext cx="6781800" cy="1754326"/>
          </a:xfrm>
          <a:prstGeom prst="rect">
            <a:avLst/>
          </a:prstGeom>
        </p:spPr>
        <p:txBody>
          <a:bodyPr wrap="square">
            <a:spAutoFit/>
          </a:bodyPr>
          <a:lstStyle/>
          <a:p>
            <a:r>
              <a:rPr lang="en-US" dirty="0" smtClean="0">
                <a:solidFill>
                  <a:srgbClr val="0033CC"/>
                </a:solidFill>
              </a:rPr>
              <a:t>For demonstration of the image resolution of 0.24nm, a line-scan over the very sharp edge of an asbestos fiber on a thin holey carbon foil is shown. The texture of the holey carbon foil demonstrates the extremely high surface sensitivity of the ORION® which equals or even exceeds the surface sensitivity of an SEM operated at 1kV and below.</a:t>
            </a:r>
          </a:p>
          <a:p>
            <a:r>
              <a:rPr lang="en-US" dirty="0" smtClean="0">
                <a:solidFill>
                  <a:srgbClr val="0033CC"/>
                </a:solidFill>
              </a:rPr>
              <a:t>(Record resolution for SEM is </a:t>
            </a:r>
            <a:r>
              <a:rPr lang="en-US" dirty="0" smtClean="0">
                <a:solidFill>
                  <a:srgbClr val="0033CC"/>
                </a:solidFill>
                <a:sym typeface="Symbol"/>
              </a:rPr>
              <a:t>0.7nm</a:t>
            </a:r>
            <a:r>
              <a:rPr lang="en-US" dirty="0" smtClean="0">
                <a:solidFill>
                  <a:srgbClr val="0033CC"/>
                </a:solidFill>
              </a:rPr>
              <a:t>)</a:t>
            </a:r>
            <a:endParaRPr lang="en-US" dirty="0">
              <a:solidFill>
                <a:srgbClr val="0033CC"/>
              </a:solidFill>
            </a:endParaRPr>
          </a:p>
        </p:txBody>
      </p:sp>
      <p:sp>
        <p:nvSpPr>
          <p:cNvPr id="9" name="Rectangle 8"/>
          <p:cNvSpPr/>
          <p:nvPr/>
        </p:nvSpPr>
        <p:spPr>
          <a:xfrm>
            <a:off x="6858000" y="6581001"/>
            <a:ext cx="2057400" cy="461665"/>
          </a:xfrm>
          <a:prstGeom prst="rect">
            <a:avLst/>
          </a:prstGeom>
        </p:spPr>
        <p:txBody>
          <a:bodyPr wrap="square">
            <a:spAutoFit/>
          </a:bodyPr>
          <a:lstStyle/>
          <a:p>
            <a:r>
              <a:rPr lang="en-US" sz="1200" dirty="0" smtClean="0"/>
              <a:t>http://www.smt.zeiss.com/nts</a:t>
            </a:r>
            <a:endParaRPr lang="en-US" sz="1200"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9325" y="152400"/>
            <a:ext cx="6821675" cy="523220"/>
          </a:xfrm>
          <a:prstGeom prst="rect">
            <a:avLst/>
          </a:prstGeom>
          <a:noFill/>
          <a:ln>
            <a:noFill/>
          </a:ln>
        </p:spPr>
        <p:txBody>
          <a:bodyPr wrap="none" rtlCol="0">
            <a:spAutoFit/>
          </a:bodyPr>
          <a:lstStyle/>
          <a:p>
            <a:pPr algn="ctr"/>
            <a:r>
              <a:rPr lang="en-US" sz="2800" dirty="0" smtClean="0">
                <a:solidFill>
                  <a:srgbClr val="0033CC"/>
                </a:solidFill>
              </a:rPr>
              <a:t>See inside: section by milling, look by imaging</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3074" name="Picture 2"/>
          <p:cNvPicPr>
            <a:picLocks noChangeAspect="1" noChangeArrowheads="1"/>
          </p:cNvPicPr>
          <p:nvPr/>
        </p:nvPicPr>
        <p:blipFill>
          <a:blip r:embed="rId2"/>
          <a:srcRect/>
          <a:stretch>
            <a:fillRect/>
          </a:stretch>
        </p:blipFill>
        <p:spPr bwMode="auto">
          <a:xfrm>
            <a:off x="381000" y="762000"/>
            <a:ext cx="3886199" cy="342195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833011" y="838200"/>
            <a:ext cx="4158588" cy="5922963"/>
          </a:xfrm>
          <a:prstGeom prst="rect">
            <a:avLst/>
          </a:prstGeom>
          <a:noFill/>
          <a:ln w="9525">
            <a:noFill/>
            <a:miter lim="800000"/>
            <a:headEnd/>
            <a:tailEnd/>
          </a:ln>
          <a:effectLst/>
        </p:spPr>
      </p:pic>
      <p:sp>
        <p:nvSpPr>
          <p:cNvPr id="8" name="Rectangle 7"/>
          <p:cNvSpPr/>
          <p:nvPr/>
        </p:nvSpPr>
        <p:spPr>
          <a:xfrm>
            <a:off x="152400" y="4343400"/>
            <a:ext cx="4572000" cy="1815882"/>
          </a:xfrm>
          <a:prstGeom prst="rect">
            <a:avLst/>
          </a:prstGeom>
        </p:spPr>
        <p:txBody>
          <a:bodyPr>
            <a:spAutoFit/>
          </a:bodyPr>
          <a:lstStyle/>
          <a:p>
            <a:r>
              <a:rPr lang="en-US" sz="1600" dirty="0" smtClean="0">
                <a:solidFill>
                  <a:srgbClr val="0033CC"/>
                </a:solidFill>
              </a:rPr>
              <a:t>Figure 5. Cross section through an aluminum beverage can, visualized from various tilting angles: (a) 30◦, (b) 35◦, (c) 40◦, and (d) 45◦.</a:t>
            </a:r>
          </a:p>
          <a:p>
            <a:r>
              <a:rPr lang="en-US" sz="1600" dirty="0" smtClean="0">
                <a:solidFill>
                  <a:srgbClr val="0033CC"/>
                </a:solidFill>
              </a:rPr>
              <a:t>The aluminum grains are clearly visible (lower part), as well as the polymer label (upper part).</a:t>
            </a:r>
          </a:p>
          <a:p>
            <a:r>
              <a:rPr lang="en-US" sz="1600" dirty="0" smtClean="0">
                <a:solidFill>
                  <a:srgbClr val="0033CC"/>
                </a:solidFill>
              </a:rPr>
              <a:t>The tilt angle-dependent channeling contrast is clearly illustrated by the boxed grain.</a:t>
            </a:r>
            <a:endParaRPr lang="en-US" sz="1600" dirty="0">
              <a:solidFill>
                <a:srgbClr val="0033CC"/>
              </a:solidFill>
            </a:endParaRPr>
          </a:p>
        </p:txBody>
      </p:sp>
      <p:sp>
        <p:nvSpPr>
          <p:cNvPr id="9" name="TextBox 8"/>
          <p:cNvSpPr txBox="1"/>
          <p:nvPr/>
        </p:nvSpPr>
        <p:spPr>
          <a:xfrm>
            <a:off x="76200" y="6396335"/>
            <a:ext cx="4724400" cy="461665"/>
          </a:xfrm>
          <a:prstGeom prst="rect">
            <a:avLst/>
          </a:prstGeom>
          <a:noFill/>
        </p:spPr>
        <p:txBody>
          <a:bodyPr wrap="square" rtlCol="0">
            <a:spAutoFit/>
          </a:bodyPr>
          <a:lstStyle/>
          <a:p>
            <a:r>
              <a:rPr lang="en-US" sz="1200" dirty="0" smtClean="0"/>
              <a:t>“A review of focused ion beam applications in </a:t>
            </a:r>
            <a:r>
              <a:rPr lang="en-US" sz="1200" dirty="0" err="1" smtClean="0"/>
              <a:t>microsystem</a:t>
            </a:r>
            <a:r>
              <a:rPr lang="en-US" sz="1200" dirty="0" smtClean="0"/>
              <a:t> technology”, </a:t>
            </a:r>
            <a:r>
              <a:rPr lang="en-US" sz="1200" dirty="0" err="1" smtClean="0"/>
              <a:t>Reyntjens</a:t>
            </a:r>
            <a:r>
              <a:rPr lang="en-US" sz="1200" dirty="0" smtClean="0"/>
              <a:t>, JMM, 2001</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333500" y="1223963"/>
            <a:ext cx="6477000" cy="4410075"/>
          </a:xfrm>
          <a:prstGeom prst="rect">
            <a:avLst/>
          </a:prstGeom>
          <a:noFill/>
          <a:ln w="9525">
            <a:noFill/>
            <a:miter lim="800000"/>
            <a:headEnd/>
            <a:tailEnd/>
          </a:ln>
          <a:effectLst/>
        </p:spPr>
      </p:pic>
      <p:sp>
        <p:nvSpPr>
          <p:cNvPr id="6" name="TextBox 5"/>
          <p:cNvSpPr txBox="1"/>
          <p:nvPr/>
        </p:nvSpPr>
        <p:spPr>
          <a:xfrm>
            <a:off x="228600" y="152400"/>
            <a:ext cx="8668784" cy="523220"/>
          </a:xfrm>
          <a:prstGeom prst="rect">
            <a:avLst/>
          </a:prstGeom>
          <a:noFill/>
          <a:ln>
            <a:noFill/>
          </a:ln>
        </p:spPr>
        <p:txBody>
          <a:bodyPr wrap="none" rtlCol="0">
            <a:spAutoFit/>
          </a:bodyPr>
          <a:lstStyle/>
          <a:p>
            <a:pPr algn="ctr"/>
            <a:r>
              <a:rPr lang="en-US" sz="2800" dirty="0" smtClean="0">
                <a:solidFill>
                  <a:srgbClr val="0033CC"/>
                </a:solidFill>
              </a:rPr>
              <a:t>SEM image of integrated circuit cross-section milled by FIB</a:t>
            </a:r>
          </a:p>
        </p:txBody>
      </p:sp>
      <p:cxnSp>
        <p:nvCxnSpPr>
          <p:cNvPr id="7" name="Straight Connector 6"/>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nanoscopeservices.com/images/Coriander_bluespot_coated_015.jpg"/>
          <p:cNvPicPr>
            <a:picLocks noChangeAspect="1" noChangeArrowheads="1"/>
          </p:cNvPicPr>
          <p:nvPr/>
        </p:nvPicPr>
        <p:blipFill>
          <a:blip r:embed="rId2"/>
          <a:srcRect/>
          <a:stretch>
            <a:fillRect/>
          </a:stretch>
        </p:blipFill>
        <p:spPr bwMode="auto">
          <a:xfrm>
            <a:off x="304800" y="2209800"/>
            <a:ext cx="4202112" cy="3867150"/>
          </a:xfrm>
          <a:prstGeom prst="rect">
            <a:avLst/>
          </a:prstGeom>
          <a:noFill/>
          <a:ln w="9525">
            <a:noFill/>
            <a:miter lim="800000"/>
            <a:headEnd/>
            <a:tailEnd/>
          </a:ln>
        </p:spPr>
      </p:pic>
      <p:pic>
        <p:nvPicPr>
          <p:cNvPr id="19459" name="Picture 4" descr="http://www.nanoscopeservices.com/images/nucleas%20plus%20particles%20oh%20yeah_011.jpg"/>
          <p:cNvPicPr>
            <a:picLocks noChangeAspect="1" noChangeArrowheads="1"/>
          </p:cNvPicPr>
          <p:nvPr/>
        </p:nvPicPr>
        <p:blipFill>
          <a:blip r:embed="rId3"/>
          <a:srcRect/>
          <a:stretch>
            <a:fillRect/>
          </a:stretch>
        </p:blipFill>
        <p:spPr bwMode="auto">
          <a:xfrm>
            <a:off x="4648200" y="2209800"/>
            <a:ext cx="4138613" cy="3810000"/>
          </a:xfrm>
          <a:prstGeom prst="rect">
            <a:avLst/>
          </a:prstGeom>
          <a:noFill/>
          <a:ln w="9525">
            <a:noFill/>
            <a:miter lim="800000"/>
            <a:headEnd/>
            <a:tailEnd/>
          </a:ln>
        </p:spPr>
      </p:pic>
      <p:sp>
        <p:nvSpPr>
          <p:cNvPr id="19460" name="TextBox 3"/>
          <p:cNvSpPr txBox="1">
            <a:spLocks noChangeArrowheads="1"/>
          </p:cNvSpPr>
          <p:nvPr/>
        </p:nvSpPr>
        <p:spPr bwMode="auto">
          <a:xfrm>
            <a:off x="1143000" y="1447800"/>
            <a:ext cx="2590800" cy="646113"/>
          </a:xfrm>
          <a:prstGeom prst="rect">
            <a:avLst/>
          </a:prstGeom>
          <a:noFill/>
          <a:ln w="9525">
            <a:noFill/>
            <a:miter lim="800000"/>
            <a:headEnd/>
            <a:tailEnd/>
          </a:ln>
        </p:spPr>
        <p:txBody>
          <a:bodyPr>
            <a:spAutoFit/>
          </a:bodyPr>
          <a:lstStyle/>
          <a:p>
            <a:r>
              <a:rPr lang="en-US" dirty="0">
                <a:solidFill>
                  <a:srgbClr val="C00000"/>
                </a:solidFill>
              </a:rPr>
              <a:t>Stomata guard cells XS of frozen coriander leaf.</a:t>
            </a:r>
          </a:p>
        </p:txBody>
      </p:sp>
      <p:sp>
        <p:nvSpPr>
          <p:cNvPr id="19461" name="TextBox 4"/>
          <p:cNvSpPr txBox="1">
            <a:spLocks noChangeArrowheads="1"/>
          </p:cNvSpPr>
          <p:nvPr/>
        </p:nvSpPr>
        <p:spPr bwMode="auto">
          <a:xfrm>
            <a:off x="5029200" y="1371600"/>
            <a:ext cx="3276600" cy="646331"/>
          </a:xfrm>
          <a:prstGeom prst="rect">
            <a:avLst/>
          </a:prstGeom>
          <a:noFill/>
          <a:ln w="9525">
            <a:noFill/>
            <a:miter lim="800000"/>
            <a:headEnd/>
            <a:tailEnd/>
          </a:ln>
        </p:spPr>
        <p:txBody>
          <a:bodyPr>
            <a:spAutoFit/>
          </a:bodyPr>
          <a:lstStyle/>
          <a:p>
            <a:r>
              <a:rPr lang="en-US" dirty="0">
                <a:solidFill>
                  <a:srgbClr val="C00000"/>
                </a:solidFill>
              </a:rPr>
              <a:t>Cobalt particle in nucleus of frozen Human fibroblast nucleus </a:t>
            </a:r>
          </a:p>
        </p:txBody>
      </p:sp>
      <p:sp>
        <p:nvSpPr>
          <p:cNvPr id="7" name="TextBox 6"/>
          <p:cNvSpPr txBox="1"/>
          <p:nvPr/>
        </p:nvSpPr>
        <p:spPr>
          <a:xfrm>
            <a:off x="678839" y="152400"/>
            <a:ext cx="8007961" cy="523220"/>
          </a:xfrm>
          <a:prstGeom prst="rect">
            <a:avLst/>
          </a:prstGeom>
          <a:noFill/>
          <a:ln>
            <a:noFill/>
          </a:ln>
        </p:spPr>
        <p:txBody>
          <a:bodyPr wrap="none" rtlCol="0">
            <a:spAutoFit/>
          </a:bodyPr>
          <a:lstStyle/>
          <a:p>
            <a:pPr algn="ctr"/>
            <a:r>
              <a:rPr lang="en-US" sz="2800" dirty="0" smtClean="0">
                <a:solidFill>
                  <a:srgbClr val="0033CC"/>
                </a:solidFill>
              </a:rPr>
              <a:t>Biomaterial sectioned/milled at very low temperature</a:t>
            </a:r>
          </a:p>
        </p:txBody>
      </p:sp>
      <p:cxnSp>
        <p:nvCxnSpPr>
          <p:cNvPr id="8" name="Straight Connector 7"/>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1066800"/>
            <a:ext cx="3582904" cy="523220"/>
          </a:xfrm>
          <a:prstGeom prst="rect">
            <a:avLst/>
          </a:prstGeom>
          <a:noFill/>
        </p:spPr>
        <p:txBody>
          <a:bodyPr wrap="none" rtlCol="0">
            <a:spAutoFit/>
          </a:bodyPr>
          <a:lstStyle/>
          <a:p>
            <a:r>
              <a:rPr lang="en-US" sz="2800" dirty="0" smtClean="0">
                <a:solidFill>
                  <a:srgbClr val="0033CC"/>
                </a:solidFill>
              </a:rPr>
              <a:t>Focused ion beam (FIB)</a:t>
            </a:r>
            <a:endParaRPr lang="en-US" sz="2800" dirty="0">
              <a:solidFill>
                <a:srgbClr val="0033CC"/>
              </a:solidFill>
            </a:endParaRPr>
          </a:p>
        </p:txBody>
      </p:sp>
      <p:sp>
        <p:nvSpPr>
          <p:cNvPr id="5" name="TextBox 4"/>
          <p:cNvSpPr txBox="1"/>
          <p:nvPr/>
        </p:nvSpPr>
        <p:spPr>
          <a:xfrm>
            <a:off x="1295400" y="2057400"/>
            <a:ext cx="6905224" cy="2139047"/>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FIB application: lithography using resist, milling, imaging.</a:t>
            </a:r>
          </a:p>
          <a:p>
            <a:pPr marL="342900" indent="-342900">
              <a:spcAft>
                <a:spcPts val="600"/>
              </a:spcAft>
              <a:buAutoNum type="arabicPeriod"/>
            </a:pPr>
            <a:r>
              <a:rPr lang="en-US" dirty="0" smtClean="0">
                <a:solidFill>
                  <a:srgbClr val="C00000"/>
                </a:solidFill>
              </a:rPr>
              <a:t>FIB TEM sample preparation</a:t>
            </a:r>
            <a:r>
              <a:rPr lang="en-US" dirty="0" smtClean="0">
                <a:solidFill>
                  <a:srgbClr val="0033CC"/>
                </a:solidFill>
              </a:rPr>
              <a:t>.</a:t>
            </a:r>
          </a:p>
          <a:p>
            <a:pPr marL="342900" indent="-342900">
              <a:spcAft>
                <a:spcPts val="600"/>
              </a:spcAft>
              <a:buAutoNum type="arabicPeriod"/>
            </a:pPr>
            <a:r>
              <a:rPr lang="en-US" dirty="0" smtClean="0">
                <a:solidFill>
                  <a:srgbClr val="0033CC"/>
                </a:solidFill>
              </a:rPr>
              <a:t>FIB circuit edit and photo-mask repair.</a:t>
            </a:r>
          </a:p>
          <a:p>
            <a:pPr marL="342900" indent="-342900">
              <a:spcAft>
                <a:spcPts val="600"/>
              </a:spcAft>
              <a:buAutoNum type="arabicPeriod"/>
            </a:pPr>
            <a:r>
              <a:rPr lang="en-US" dirty="0" smtClean="0">
                <a:solidFill>
                  <a:srgbClr val="0033CC"/>
                </a:solidFill>
              </a:rPr>
              <a:t>Other applications: superconducting, SPM tip, wrinkling, nano-pore.</a:t>
            </a:r>
          </a:p>
          <a:p>
            <a:pPr marL="342900" indent="-342900">
              <a:spcAft>
                <a:spcPts val="600"/>
              </a:spcAft>
              <a:buAutoNum type="arabicPeriod"/>
            </a:pPr>
            <a:r>
              <a:rPr lang="en-US" dirty="0" smtClean="0">
                <a:solidFill>
                  <a:srgbClr val="0033CC"/>
                </a:solidFill>
              </a:rPr>
              <a:t>Proton (hydrogen ion) beam writing.</a:t>
            </a:r>
          </a:p>
          <a:p>
            <a:pPr marL="342900" indent="-342900">
              <a:spcAft>
                <a:spcPts val="600"/>
              </a:spcAft>
              <a:buAutoNum type="arabicPeriod"/>
            </a:pPr>
            <a:r>
              <a:rPr lang="en-US" dirty="0" smtClean="0">
                <a:solidFill>
                  <a:srgbClr val="0033CC"/>
                </a:solidFill>
              </a:rPr>
              <a:t>Scanning Helium ion microscope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2381</TotalTime>
  <Words>4377</Words>
  <Application>Microsoft Office PowerPoint</Application>
  <PresentationFormat>On-screen Show (4:3)</PresentationFormat>
  <Paragraphs>414</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99</cp:revision>
  <dcterms:created xsi:type="dcterms:W3CDTF">2006-08-16T00:00:00Z</dcterms:created>
  <dcterms:modified xsi:type="dcterms:W3CDTF">2010-08-20T23:19:07Z</dcterms:modified>
</cp:coreProperties>
</file>