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48" r:id="rId2"/>
    <p:sldId id="279" r:id="rId3"/>
    <p:sldId id="282" r:id="rId4"/>
    <p:sldId id="285" r:id="rId5"/>
    <p:sldId id="343" r:id="rId6"/>
    <p:sldId id="344" r:id="rId7"/>
    <p:sldId id="261" r:id="rId8"/>
    <p:sldId id="310" r:id="rId9"/>
    <p:sldId id="264" r:id="rId10"/>
    <p:sldId id="353" r:id="rId11"/>
    <p:sldId id="357" r:id="rId12"/>
    <p:sldId id="312" r:id="rId13"/>
    <p:sldId id="331" r:id="rId14"/>
    <p:sldId id="313" r:id="rId15"/>
    <p:sldId id="314" r:id="rId16"/>
    <p:sldId id="315" r:id="rId17"/>
    <p:sldId id="342" r:id="rId18"/>
    <p:sldId id="319" r:id="rId19"/>
    <p:sldId id="330" r:id="rId20"/>
    <p:sldId id="321" r:id="rId21"/>
    <p:sldId id="322" r:id="rId22"/>
    <p:sldId id="323" r:id="rId23"/>
    <p:sldId id="324" r:id="rId24"/>
    <p:sldId id="328" r:id="rId25"/>
    <p:sldId id="329" r:id="rId26"/>
    <p:sldId id="347" r:id="rId27"/>
    <p:sldId id="358" r:id="rId28"/>
    <p:sldId id="354" r:id="rId29"/>
    <p:sldId id="355" r:id="rId30"/>
    <p:sldId id="356" r:id="rId31"/>
    <p:sldId id="362" r:id="rId32"/>
    <p:sldId id="359" r:id="rId33"/>
    <p:sldId id="332" r:id="rId34"/>
    <p:sldId id="333" r:id="rId35"/>
    <p:sldId id="340" r:id="rId36"/>
    <p:sldId id="341" r:id="rId37"/>
    <p:sldId id="334" r:id="rId38"/>
    <p:sldId id="335" r:id="rId39"/>
    <p:sldId id="336" r:id="rId40"/>
    <p:sldId id="337" r:id="rId41"/>
    <p:sldId id="338" r:id="rId42"/>
    <p:sldId id="360" r:id="rId43"/>
    <p:sldId id="287" r:id="rId44"/>
    <p:sldId id="288" r:id="rId45"/>
    <p:sldId id="290" r:id="rId46"/>
    <p:sldId id="283" r:id="rId47"/>
    <p:sldId id="257" r:id="rId48"/>
    <p:sldId id="361" r:id="rId49"/>
    <p:sldId id="349" r:id="rId50"/>
    <p:sldId id="350" r:id="rId51"/>
    <p:sldId id="351" r:id="rId52"/>
    <p:sldId id="35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E25C4-5CDA-4C94-8ACF-10217BBDE945}" type="datetimeFigureOut">
              <a:rPr lang="en-US" smtClean="0"/>
              <a:pPr/>
              <a:t>8/20/2010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09DAE-06A6-4C70-91B9-BFFDC8AF55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09DAE-06A6-4C70-91B9-BFFDC8AF55D2}"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4EA7F-5119-45AE-A623-B79ED3048CCF}" type="datetime1">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CFE0D-889E-4ACE-A9D1-A55C495372F7}" type="datetime1">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14A86-BB70-4A61-B2FD-4739B884F698}" type="datetime1">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6FC73-3AD7-4755-836B-5FE942DA12DF}" type="datetime1">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4D689-843E-43DD-8CAE-AFFF1D838E46}" type="datetime1">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D2471A-24B0-4601-B56E-6E1DBB7E54A3}" type="datetime1">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8A81C3-C8E5-45A4-B440-EE4BEACADA1F}" type="datetime1">
              <a:rPr lang="en-US" smtClean="0"/>
              <a:pPr/>
              <a:t>8/20/2010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AD6B55-532C-42E1-8202-C3C1E01E44B8}" type="datetime1">
              <a:rPr lang="en-US" smtClean="0"/>
              <a:pPr/>
              <a:t>8/20/2010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D78E0-BEEF-4D0D-B685-27F2ECD93CEA}" type="datetime1">
              <a:rPr lang="en-US" smtClean="0"/>
              <a:pPr/>
              <a:t>8/20/2010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9F8BA-8924-408E-AD3A-4978ABEAEA13}" type="datetime1">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17F28-3C54-4E00-841F-A6B44B86861A}" type="datetime1">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8612C-4506-4FBE-BA6D-25A522B71314}" type="datetime1">
              <a:rPr lang="en-US" smtClean="0"/>
              <a:pPr/>
              <a:t>8/20/2010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1905000" y="2286000"/>
            <a:ext cx="5453288" cy="2139047"/>
          </a:xfrm>
          <a:prstGeom prst="rect">
            <a:avLst/>
          </a:prstGeom>
          <a:noFill/>
        </p:spPr>
        <p:txBody>
          <a:bodyPr wrap="none" rtlCol="0">
            <a:spAutoFit/>
          </a:bodyPr>
          <a:lstStyle/>
          <a:p>
            <a:pPr marL="342900" indent="-342900">
              <a:spcAft>
                <a:spcPts val="600"/>
              </a:spcAft>
              <a:buAutoNum type="arabicPeriod"/>
            </a:pPr>
            <a:r>
              <a:rPr lang="en-US" dirty="0" smtClean="0">
                <a:solidFill>
                  <a:srgbClr val="C00000"/>
                </a:solidFill>
              </a:rPr>
              <a:t>Overview.</a:t>
            </a:r>
          </a:p>
          <a:p>
            <a:pPr marL="342900" indent="-342900">
              <a:spcAft>
                <a:spcPts val="600"/>
              </a:spcAft>
              <a:buAutoNum type="arabicPeriod"/>
            </a:pPr>
            <a:r>
              <a:rPr lang="en-US" dirty="0" smtClean="0">
                <a:solidFill>
                  <a:srgbClr val="0033CC"/>
                </a:solidFill>
              </a:rPr>
              <a:t>Thermal NIL resists.</a:t>
            </a:r>
          </a:p>
          <a:p>
            <a:pPr marL="342900" indent="-342900">
              <a:spcAft>
                <a:spcPts val="600"/>
              </a:spcAft>
              <a:buAutoNum type="arabicPeriod"/>
            </a:pPr>
            <a:r>
              <a:rPr lang="en-US" dirty="0" smtClean="0">
                <a:solidFill>
                  <a:srgbClr val="0033CC"/>
                </a:solidFill>
              </a:rPr>
              <a:t>Residual layer after NIL.</a:t>
            </a:r>
          </a:p>
          <a:p>
            <a:pPr marL="342900" indent="-342900">
              <a:spcAft>
                <a:spcPts val="600"/>
              </a:spcAft>
              <a:buAutoNum type="arabicPeriod"/>
            </a:pPr>
            <a:r>
              <a:rPr lang="en-US" dirty="0" smtClean="0">
                <a:solidFill>
                  <a:srgbClr val="0033CC"/>
                </a:solidFill>
              </a:rPr>
              <a:t>NIL for large features (more difficult than small one).</a:t>
            </a:r>
          </a:p>
          <a:p>
            <a:pPr marL="342900" indent="-342900">
              <a:spcAft>
                <a:spcPts val="600"/>
              </a:spcAft>
              <a:buAutoNum type="arabicPeriod"/>
            </a:pPr>
            <a:r>
              <a:rPr lang="en-US" dirty="0" smtClean="0">
                <a:solidFill>
                  <a:srgbClr val="0033CC"/>
                </a:solidFill>
              </a:rPr>
              <a:t>Room temperature NIL, reverse NIL, inking.</a:t>
            </a:r>
          </a:p>
          <a:p>
            <a:pPr marL="342900" indent="-342900">
              <a:spcAft>
                <a:spcPts val="600"/>
              </a:spcAft>
              <a:buAutoNum type="arabicPeriod"/>
            </a:pPr>
            <a:r>
              <a:rPr lang="en-US" dirty="0" smtClean="0">
                <a:solidFill>
                  <a:srgbClr val="0033CC"/>
                </a:solidFill>
              </a:rPr>
              <a:t>NIL of bulk resist (polymer sheet, pellets).</a:t>
            </a:r>
          </a:p>
        </p:txBody>
      </p:sp>
      <p:sp>
        <p:nvSpPr>
          <p:cNvPr id="6"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81000" y="1219200"/>
            <a:ext cx="8564324" cy="3641650"/>
          </a:xfrm>
          <a:prstGeom prst="rect">
            <a:avLst/>
          </a:prstGeom>
          <a:noFill/>
          <a:ln w="9525">
            <a:noFill/>
            <a:miter lim="800000"/>
            <a:headEnd/>
            <a:tailEnd/>
          </a:ln>
          <a:effectLst/>
        </p:spPr>
      </p:pic>
      <p:cxnSp>
        <p:nvCxnSpPr>
          <p:cNvPr id="4" name="Straight Connector 3"/>
          <p:cNvCxnSpPr/>
          <p:nvPr/>
        </p:nvCxnSpPr>
        <p:spPr>
          <a:xfrm>
            <a:off x="0" y="608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600200" y="76200"/>
            <a:ext cx="6019800" cy="523220"/>
          </a:xfrm>
          <a:prstGeom prst="rect">
            <a:avLst/>
          </a:prstGeom>
          <a:noFill/>
        </p:spPr>
        <p:txBody>
          <a:bodyPr wrap="square" rtlCol="0">
            <a:spAutoFit/>
          </a:bodyPr>
          <a:lstStyle/>
          <a:p>
            <a:r>
              <a:rPr lang="en-US" sz="2800" dirty="0" smtClean="0">
                <a:solidFill>
                  <a:srgbClr val="0033CC"/>
                </a:solidFill>
              </a:rPr>
              <a:t>Imprinting in presence of a dust particle</a:t>
            </a:r>
          </a:p>
        </p:txBody>
      </p:sp>
      <p:sp>
        <p:nvSpPr>
          <p:cNvPr id="6" name="TextBox 5"/>
          <p:cNvSpPr txBox="1"/>
          <p:nvPr/>
        </p:nvSpPr>
        <p:spPr>
          <a:xfrm>
            <a:off x="990600" y="5257800"/>
            <a:ext cx="7315200" cy="1000274"/>
          </a:xfrm>
          <a:prstGeom prst="rect">
            <a:avLst/>
          </a:prstGeom>
          <a:noFill/>
        </p:spPr>
        <p:txBody>
          <a:bodyPr wrap="square" rtlCol="0">
            <a:spAutoFit/>
          </a:bodyPr>
          <a:lstStyle/>
          <a:p>
            <a:pPr>
              <a:spcAft>
                <a:spcPts val="600"/>
              </a:spcAft>
            </a:pPr>
            <a:r>
              <a:rPr lang="en-US" dirty="0" smtClean="0">
                <a:solidFill>
                  <a:srgbClr val="C00000"/>
                </a:solidFill>
              </a:rPr>
              <a:t>Dust is one of the most serious problem for NIL, defect area&gt;&gt;&gt;&gt;&gt;dust size.</a:t>
            </a:r>
          </a:p>
          <a:p>
            <a:pPr>
              <a:spcAft>
                <a:spcPts val="600"/>
              </a:spcAft>
            </a:pPr>
            <a:r>
              <a:rPr lang="en-US" dirty="0" smtClean="0">
                <a:solidFill>
                  <a:srgbClr val="C00000"/>
                </a:solidFill>
              </a:rPr>
              <a:t>To prevent mold wafer breaking, sandwich the mold/substrate stack with something soft, such as a paper or plastic.</a:t>
            </a:r>
            <a:endParaRPr lang="en-US" dirty="0">
              <a:solidFill>
                <a:srgbClr val="C0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1905000" y="2286000"/>
            <a:ext cx="5453288" cy="2139047"/>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a:t>
            </a:r>
          </a:p>
          <a:p>
            <a:pPr marL="342900" indent="-342900">
              <a:spcAft>
                <a:spcPts val="600"/>
              </a:spcAft>
              <a:buAutoNum type="arabicPeriod"/>
            </a:pPr>
            <a:r>
              <a:rPr lang="en-US" dirty="0" smtClean="0">
                <a:solidFill>
                  <a:srgbClr val="C00000"/>
                </a:solidFill>
              </a:rPr>
              <a:t>Thermal NIL resists.</a:t>
            </a:r>
          </a:p>
          <a:p>
            <a:pPr marL="342900" indent="-342900">
              <a:spcAft>
                <a:spcPts val="600"/>
              </a:spcAft>
              <a:buAutoNum type="arabicPeriod"/>
            </a:pPr>
            <a:r>
              <a:rPr lang="en-US" dirty="0" smtClean="0">
                <a:solidFill>
                  <a:srgbClr val="0033CC"/>
                </a:solidFill>
              </a:rPr>
              <a:t>Residual layer after NIL.</a:t>
            </a:r>
          </a:p>
          <a:p>
            <a:pPr marL="342900" indent="-342900">
              <a:spcAft>
                <a:spcPts val="600"/>
              </a:spcAft>
              <a:buAutoNum type="arabicPeriod"/>
            </a:pPr>
            <a:r>
              <a:rPr lang="en-US" dirty="0" smtClean="0">
                <a:solidFill>
                  <a:srgbClr val="0033CC"/>
                </a:solidFill>
              </a:rPr>
              <a:t>NIL for large features (more difficult than small one).</a:t>
            </a:r>
          </a:p>
          <a:p>
            <a:pPr marL="342900" indent="-342900">
              <a:spcAft>
                <a:spcPts val="600"/>
              </a:spcAft>
              <a:buAutoNum type="arabicPeriod"/>
            </a:pPr>
            <a:r>
              <a:rPr lang="en-US" dirty="0" smtClean="0">
                <a:solidFill>
                  <a:srgbClr val="0033CC"/>
                </a:solidFill>
              </a:rPr>
              <a:t>Room temperature NIL, reverse NIL, inking.</a:t>
            </a:r>
          </a:p>
          <a:p>
            <a:pPr marL="342900" indent="-342900">
              <a:spcAft>
                <a:spcPts val="600"/>
              </a:spcAft>
              <a:buAutoNum type="arabicPeriod"/>
            </a:pPr>
            <a:r>
              <a:rPr lang="en-US" dirty="0" smtClean="0">
                <a:solidFill>
                  <a:srgbClr val="0033CC"/>
                </a:solidFill>
              </a:rPr>
              <a:t>NIL of bulk resist (polymer sheet, pellets).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05000"/>
            <a:ext cx="7315200" cy="3200876"/>
          </a:xfrm>
          <a:prstGeom prst="rect">
            <a:avLst/>
          </a:prstGeom>
        </p:spPr>
        <p:txBody>
          <a:bodyPr wrap="square">
            <a:spAutoFit/>
          </a:bodyPr>
          <a:lstStyle/>
          <a:p>
            <a:pPr marL="166688" indent="-166688">
              <a:spcAft>
                <a:spcPts val="600"/>
              </a:spcAft>
              <a:buFont typeface="Arial" pitchFamily="34" charset="0"/>
              <a:buChar char="•"/>
            </a:pPr>
            <a:r>
              <a:rPr lang="en-US" dirty="0" smtClean="0">
                <a:solidFill>
                  <a:srgbClr val="0033CC"/>
                </a:solidFill>
              </a:rPr>
              <a:t>Good adhesion to the substrate, uniform film thickness, easy spinning.</a:t>
            </a:r>
          </a:p>
          <a:p>
            <a:pPr marL="166688" indent="-166688">
              <a:spcAft>
                <a:spcPts val="600"/>
              </a:spcAft>
              <a:buFont typeface="Arial" pitchFamily="34" charset="0"/>
              <a:buChar char="•"/>
            </a:pPr>
            <a:r>
              <a:rPr lang="en-US" dirty="0" smtClean="0">
                <a:solidFill>
                  <a:srgbClr val="0033CC"/>
                </a:solidFill>
              </a:rPr>
              <a:t>High pattern transfer fidelity, no adhesion to the mold during </a:t>
            </a:r>
            <a:r>
              <a:rPr lang="en-US" dirty="0" err="1" smtClean="0">
                <a:solidFill>
                  <a:srgbClr val="0033CC"/>
                </a:solidFill>
              </a:rPr>
              <a:t>seperation</a:t>
            </a:r>
            <a:r>
              <a:rPr lang="en-US" dirty="0" smtClean="0">
                <a:solidFill>
                  <a:srgbClr val="0033CC"/>
                </a:solidFill>
              </a:rPr>
              <a:t>.</a:t>
            </a:r>
          </a:p>
          <a:p>
            <a:pPr marL="166688" indent="-166688">
              <a:spcAft>
                <a:spcPts val="600"/>
              </a:spcAft>
              <a:buFont typeface="Arial" pitchFamily="34" charset="0"/>
              <a:buChar char="•"/>
            </a:pPr>
            <a:r>
              <a:rPr lang="en-US" dirty="0" smtClean="0">
                <a:solidFill>
                  <a:srgbClr val="0033CC"/>
                </a:solidFill>
              </a:rPr>
              <a:t>Low viscosity during imprinting.</a:t>
            </a:r>
          </a:p>
          <a:p>
            <a:pPr marL="166688" indent="-166688">
              <a:spcAft>
                <a:spcPts val="600"/>
              </a:spcAft>
              <a:buFont typeface="Arial" pitchFamily="34" charset="0"/>
              <a:buChar char="•"/>
            </a:pPr>
            <a:r>
              <a:rPr lang="en-US" dirty="0" smtClean="0">
                <a:solidFill>
                  <a:srgbClr val="0033CC"/>
                </a:solidFill>
              </a:rPr>
              <a:t>Low imprint pressure and temperature.</a:t>
            </a:r>
          </a:p>
          <a:p>
            <a:pPr marL="166688" indent="-166688">
              <a:spcAft>
                <a:spcPts val="600"/>
              </a:spcAft>
              <a:buFont typeface="Arial" pitchFamily="34" charset="0"/>
              <a:buChar char="•"/>
            </a:pPr>
            <a:r>
              <a:rPr lang="en-US" dirty="0" smtClean="0">
                <a:solidFill>
                  <a:srgbClr val="0033CC"/>
                </a:solidFill>
              </a:rPr>
              <a:t>But sufficient thermal stability in subsequent processes, e.g. RIE, lift-off.</a:t>
            </a:r>
          </a:p>
          <a:p>
            <a:pPr marL="166688" indent="-166688">
              <a:spcAft>
                <a:spcPts val="600"/>
              </a:spcAft>
              <a:buFont typeface="Arial" pitchFamily="34" charset="0"/>
              <a:buChar char="•"/>
            </a:pPr>
            <a:r>
              <a:rPr lang="en-US" dirty="0" smtClean="0">
                <a:solidFill>
                  <a:srgbClr val="0033CC"/>
                </a:solidFill>
              </a:rPr>
              <a:t>High plasma etch resistance for pattern transfer into under-layers.</a:t>
            </a:r>
            <a:endParaRPr lang="en-US" b="1" i="1" dirty="0" smtClean="0">
              <a:solidFill>
                <a:srgbClr val="0033CC"/>
              </a:solidFill>
            </a:endParaRPr>
          </a:p>
          <a:p>
            <a:pPr marL="166688" indent="-166688">
              <a:spcAft>
                <a:spcPts val="600"/>
              </a:spcAft>
              <a:buFont typeface="Arial" pitchFamily="34" charset="0"/>
              <a:buChar char="•"/>
            </a:pPr>
            <a:r>
              <a:rPr lang="en-US" dirty="0" smtClean="0">
                <a:solidFill>
                  <a:srgbClr val="0033CC"/>
                </a:solidFill>
              </a:rPr>
              <a:t>Soluble in non-toxic solvents, deposition by spin-coating.</a:t>
            </a:r>
          </a:p>
          <a:p>
            <a:pPr marL="166688" indent="-166688">
              <a:spcAft>
                <a:spcPts val="600"/>
              </a:spcAft>
              <a:buFont typeface="Arial" pitchFamily="34" charset="0"/>
              <a:buChar char="•"/>
            </a:pPr>
            <a:r>
              <a:rPr lang="en-US" dirty="0" smtClean="0">
                <a:solidFill>
                  <a:srgbClr val="0033CC"/>
                </a:solidFill>
              </a:rPr>
              <a:t>Minimal shrinkage (for UV and thermal curable resist).</a:t>
            </a:r>
          </a:p>
          <a:p>
            <a:pPr marL="166688" indent="-166688">
              <a:spcAft>
                <a:spcPts val="600"/>
              </a:spcAft>
              <a:buFont typeface="Arial" pitchFamily="34" charset="0"/>
              <a:buChar char="•"/>
            </a:pPr>
            <a:r>
              <a:rPr lang="en-US" dirty="0" smtClean="0">
                <a:solidFill>
                  <a:srgbClr val="0033CC"/>
                </a:solidFill>
              </a:rPr>
              <a:t>Mechanical strength and tear resistance.</a:t>
            </a:r>
            <a:endParaRPr lang="en-US" dirty="0">
              <a:solidFill>
                <a:srgbClr val="0033CC"/>
              </a:solidFill>
            </a:endParaRPr>
          </a:p>
        </p:txBody>
      </p:sp>
      <p:sp>
        <p:nvSpPr>
          <p:cNvPr id="4" name="TextBox 3"/>
          <p:cNvSpPr txBox="1"/>
          <p:nvPr/>
        </p:nvSpPr>
        <p:spPr>
          <a:xfrm>
            <a:off x="2286000" y="152400"/>
            <a:ext cx="4038600" cy="523220"/>
          </a:xfrm>
          <a:prstGeom prst="rect">
            <a:avLst/>
          </a:prstGeom>
          <a:noFill/>
          <a:ln>
            <a:noFill/>
          </a:ln>
        </p:spPr>
        <p:txBody>
          <a:bodyPr wrap="square" rtlCol="0">
            <a:spAutoFit/>
          </a:bodyPr>
          <a:lstStyle/>
          <a:p>
            <a:pPr algn="ctr"/>
            <a:r>
              <a:rPr lang="en-US" sz="2800" dirty="0" smtClean="0">
                <a:solidFill>
                  <a:srgbClr val="0033CC"/>
                </a:solidFill>
              </a:rPr>
              <a:t>Desired resist properties</a:t>
            </a: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81000" y="914400"/>
            <a:ext cx="7467600" cy="5210095"/>
          </a:xfrm>
          <a:prstGeom prst="rect">
            <a:avLst/>
          </a:prstGeom>
          <a:noFill/>
          <a:ln w="9525">
            <a:noFill/>
            <a:miter lim="800000"/>
            <a:headEnd/>
            <a:tailEnd/>
          </a:ln>
          <a:effectLst/>
        </p:spPr>
      </p:pic>
      <p:sp>
        <p:nvSpPr>
          <p:cNvPr id="4" name="Rectangle 3"/>
          <p:cNvSpPr/>
          <p:nvPr/>
        </p:nvSpPr>
        <p:spPr>
          <a:xfrm>
            <a:off x="3429000" y="6324600"/>
            <a:ext cx="5486400" cy="276999"/>
          </a:xfrm>
          <a:prstGeom prst="rect">
            <a:avLst/>
          </a:prstGeom>
        </p:spPr>
        <p:txBody>
          <a:bodyPr wrap="square">
            <a:spAutoFit/>
          </a:bodyPr>
          <a:lstStyle/>
          <a:p>
            <a:r>
              <a:rPr lang="en-US" sz="1200" dirty="0" smtClean="0"/>
              <a:t>Alternative Lithography: Unleashing the Potentials of Nanotechnology (book), 2003.</a:t>
            </a:r>
            <a:endParaRPr lang="en-US" sz="1200" dirty="0"/>
          </a:p>
        </p:txBody>
      </p:sp>
      <p:sp>
        <p:nvSpPr>
          <p:cNvPr id="5" name="TextBox 4"/>
          <p:cNvSpPr txBox="1"/>
          <p:nvPr/>
        </p:nvSpPr>
        <p:spPr>
          <a:xfrm>
            <a:off x="1524000" y="152400"/>
            <a:ext cx="6705600" cy="523220"/>
          </a:xfrm>
          <a:prstGeom prst="rect">
            <a:avLst/>
          </a:prstGeom>
          <a:noFill/>
          <a:ln>
            <a:noFill/>
          </a:ln>
        </p:spPr>
        <p:txBody>
          <a:bodyPr wrap="square" rtlCol="0">
            <a:spAutoFit/>
          </a:bodyPr>
          <a:lstStyle/>
          <a:p>
            <a:r>
              <a:rPr lang="en-US" sz="2800" dirty="0" smtClean="0">
                <a:solidFill>
                  <a:srgbClr val="0033CC"/>
                </a:solidFill>
              </a:rPr>
              <a:t>How much initial material (resist) is needed?</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4191000" y="4800600"/>
            <a:ext cx="4724400" cy="1477328"/>
          </a:xfrm>
          <a:prstGeom prst="rect">
            <a:avLst/>
          </a:prstGeom>
          <a:noFill/>
        </p:spPr>
        <p:txBody>
          <a:bodyPr wrap="square" rtlCol="0">
            <a:spAutoFit/>
          </a:bodyPr>
          <a:lstStyle/>
          <a:p>
            <a:pPr marL="171450" indent="-171450">
              <a:buFont typeface="Arial" pitchFamily="34" charset="0"/>
              <a:buChar char="•"/>
            </a:pPr>
            <a:r>
              <a:rPr lang="en-US" dirty="0" smtClean="0">
                <a:solidFill>
                  <a:srgbClr val="0033CC"/>
                </a:solidFill>
              </a:rPr>
              <a:t>Polymer is not compressible, so conservation of volume.</a:t>
            </a:r>
          </a:p>
          <a:p>
            <a:pPr marL="171450" indent="-171450">
              <a:buFont typeface="Arial" pitchFamily="34" charset="0"/>
              <a:buChar char="•"/>
            </a:pPr>
            <a:r>
              <a:rPr lang="en-US" dirty="0" smtClean="0">
                <a:solidFill>
                  <a:srgbClr val="0033CC"/>
                </a:solidFill>
              </a:rPr>
              <a:t>Too thick h</a:t>
            </a:r>
            <a:r>
              <a:rPr lang="en-US" baseline="-25000" dirty="0" smtClean="0">
                <a:solidFill>
                  <a:srgbClr val="0033CC"/>
                </a:solidFill>
              </a:rPr>
              <a:t>0</a:t>
            </a:r>
            <a:r>
              <a:rPr lang="en-US" dirty="0" smtClean="0">
                <a:solidFill>
                  <a:srgbClr val="0033CC"/>
                </a:solidFill>
              </a:rPr>
              <a:t> leads to large </a:t>
            </a:r>
            <a:r>
              <a:rPr lang="en-US" dirty="0" err="1" smtClean="0">
                <a:solidFill>
                  <a:srgbClr val="0033CC"/>
                </a:solidFill>
              </a:rPr>
              <a:t>h</a:t>
            </a:r>
            <a:r>
              <a:rPr lang="en-US" baseline="-25000" dirty="0" err="1" smtClean="0">
                <a:solidFill>
                  <a:srgbClr val="0033CC"/>
                </a:solidFill>
              </a:rPr>
              <a:t>f</a:t>
            </a:r>
            <a:r>
              <a:rPr lang="en-US" dirty="0" smtClean="0">
                <a:solidFill>
                  <a:srgbClr val="0033CC"/>
                </a:solidFill>
              </a:rPr>
              <a:t>, difficult for pattern transfer.</a:t>
            </a:r>
          </a:p>
          <a:p>
            <a:pPr marL="171450" indent="-171450">
              <a:buFont typeface="Arial" pitchFamily="34" charset="0"/>
              <a:buChar char="•"/>
            </a:pPr>
            <a:r>
              <a:rPr lang="en-US" dirty="0" smtClean="0">
                <a:solidFill>
                  <a:srgbClr val="0033CC"/>
                </a:solidFill>
              </a:rPr>
              <a:t>Too thin h</a:t>
            </a:r>
            <a:r>
              <a:rPr lang="en-US" baseline="-25000" dirty="0" smtClean="0">
                <a:solidFill>
                  <a:srgbClr val="0033CC"/>
                </a:solidFill>
              </a:rPr>
              <a:t>0</a:t>
            </a:r>
            <a:r>
              <a:rPr lang="en-US" dirty="0" smtClean="0">
                <a:solidFill>
                  <a:srgbClr val="0033CC"/>
                </a:solidFill>
              </a:rPr>
              <a:t> increases mold wear and damage.</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872238" y="1447800"/>
            <a:ext cx="7162800" cy="4255565"/>
          </a:xfrm>
          <a:prstGeom prst="rect">
            <a:avLst/>
          </a:prstGeom>
          <a:noFill/>
          <a:ln w="9525">
            <a:noFill/>
            <a:miter lim="800000"/>
            <a:headEnd/>
            <a:tailEnd/>
          </a:ln>
          <a:effectLst/>
        </p:spPr>
      </p:pic>
      <p:sp>
        <p:nvSpPr>
          <p:cNvPr id="3" name="TextBox 2"/>
          <p:cNvSpPr txBox="1"/>
          <p:nvPr/>
        </p:nvSpPr>
        <p:spPr>
          <a:xfrm>
            <a:off x="5105400" y="2667000"/>
            <a:ext cx="1910203" cy="923330"/>
          </a:xfrm>
          <a:prstGeom prst="rect">
            <a:avLst/>
          </a:prstGeom>
          <a:noFill/>
        </p:spPr>
        <p:txBody>
          <a:bodyPr wrap="none" rtlCol="0">
            <a:spAutoFit/>
          </a:bodyPr>
          <a:lstStyle/>
          <a:p>
            <a:r>
              <a:rPr lang="en-US" dirty="0" smtClean="0">
                <a:solidFill>
                  <a:srgbClr val="0033CC"/>
                </a:solidFill>
              </a:rPr>
              <a:t>T</a:t>
            </a:r>
            <a:r>
              <a:rPr lang="en-US" baseline="-25000" dirty="0" smtClean="0">
                <a:solidFill>
                  <a:srgbClr val="0033CC"/>
                </a:solidFill>
              </a:rPr>
              <a:t>S</a:t>
            </a:r>
            <a:r>
              <a:rPr lang="en-US" dirty="0" smtClean="0">
                <a:solidFill>
                  <a:srgbClr val="0033CC"/>
                </a:solidFill>
              </a:rPr>
              <a:t>: sub-transition</a:t>
            </a:r>
          </a:p>
          <a:p>
            <a:r>
              <a:rPr lang="en-US" dirty="0" smtClean="0">
                <a:solidFill>
                  <a:srgbClr val="0033CC"/>
                </a:solidFill>
              </a:rPr>
              <a:t>T</a:t>
            </a:r>
            <a:r>
              <a:rPr lang="en-US" baseline="-25000" dirty="0" smtClean="0">
                <a:solidFill>
                  <a:srgbClr val="0033CC"/>
                </a:solidFill>
              </a:rPr>
              <a:t>G</a:t>
            </a:r>
            <a:r>
              <a:rPr lang="en-US" dirty="0" smtClean="0">
                <a:solidFill>
                  <a:srgbClr val="0033CC"/>
                </a:solidFill>
              </a:rPr>
              <a:t>: glass transition</a:t>
            </a:r>
          </a:p>
          <a:p>
            <a:r>
              <a:rPr lang="en-US" dirty="0" smtClean="0">
                <a:solidFill>
                  <a:srgbClr val="0033CC"/>
                </a:solidFill>
              </a:rPr>
              <a:t>T</a:t>
            </a:r>
            <a:r>
              <a:rPr lang="en-US" baseline="-25000" dirty="0" smtClean="0">
                <a:solidFill>
                  <a:srgbClr val="0033CC"/>
                </a:solidFill>
              </a:rPr>
              <a:t>F</a:t>
            </a:r>
            <a:r>
              <a:rPr lang="en-US" dirty="0" smtClean="0">
                <a:solidFill>
                  <a:srgbClr val="0033CC"/>
                </a:solidFill>
              </a:rPr>
              <a:t>: flow</a:t>
            </a:r>
            <a:endParaRPr lang="en-US" dirty="0">
              <a:solidFill>
                <a:srgbClr val="0033CC"/>
              </a:solidFill>
            </a:endParaRPr>
          </a:p>
        </p:txBody>
      </p:sp>
      <p:sp>
        <p:nvSpPr>
          <p:cNvPr id="4" name="Rectangle 3"/>
          <p:cNvSpPr/>
          <p:nvPr/>
        </p:nvSpPr>
        <p:spPr>
          <a:xfrm>
            <a:off x="1371600" y="838200"/>
            <a:ext cx="6172200" cy="461665"/>
          </a:xfrm>
          <a:prstGeom prst="rect">
            <a:avLst/>
          </a:prstGeom>
        </p:spPr>
        <p:txBody>
          <a:bodyPr wrap="square">
            <a:spAutoFit/>
          </a:bodyPr>
          <a:lstStyle/>
          <a:p>
            <a:r>
              <a:rPr lang="en-US" sz="2400" dirty="0" smtClean="0">
                <a:solidFill>
                  <a:srgbClr val="C00000"/>
                </a:solidFill>
              </a:rPr>
              <a:t>Glass transition and flow temperature of PMMA</a:t>
            </a:r>
            <a:endParaRPr lang="en-US" sz="2400" dirty="0">
              <a:solidFill>
                <a:srgbClr val="C00000"/>
              </a:solidFill>
            </a:endParaRPr>
          </a:p>
        </p:txBody>
      </p:sp>
      <p:sp>
        <p:nvSpPr>
          <p:cNvPr id="5" name="TextBox 4"/>
          <p:cNvSpPr txBox="1"/>
          <p:nvPr/>
        </p:nvSpPr>
        <p:spPr>
          <a:xfrm>
            <a:off x="2057400" y="152400"/>
            <a:ext cx="4876800" cy="523220"/>
          </a:xfrm>
          <a:prstGeom prst="rect">
            <a:avLst/>
          </a:prstGeom>
          <a:noFill/>
          <a:ln>
            <a:noFill/>
          </a:ln>
        </p:spPr>
        <p:txBody>
          <a:bodyPr wrap="square" rtlCol="0">
            <a:spAutoFit/>
          </a:bodyPr>
          <a:lstStyle/>
          <a:p>
            <a:pPr algn="ctr"/>
            <a:r>
              <a:rPr lang="en-US" sz="2800" dirty="0" smtClean="0">
                <a:solidFill>
                  <a:srgbClr val="0033CC"/>
                </a:solidFill>
              </a:rPr>
              <a:t>“Standard” resist for NIL: PMMA</a:t>
            </a: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 name="Picture 2"/>
          <p:cNvPicPr>
            <a:picLocks noChangeAspect="1" noChangeArrowheads="1"/>
          </p:cNvPicPr>
          <p:nvPr/>
        </p:nvPicPr>
        <p:blipFill>
          <a:blip r:embed="rId3"/>
          <a:srcRect/>
          <a:stretch>
            <a:fillRect/>
          </a:stretch>
        </p:blipFill>
        <p:spPr bwMode="auto">
          <a:xfrm>
            <a:off x="152400" y="1524000"/>
            <a:ext cx="3929638" cy="2876550"/>
          </a:xfrm>
          <a:prstGeom prst="rect">
            <a:avLst/>
          </a:prstGeom>
          <a:noFill/>
          <a:ln w="9525">
            <a:noFill/>
            <a:miter lim="800000"/>
            <a:headEnd/>
            <a:tailEnd/>
          </a:ln>
          <a:effectLst/>
        </p:spPr>
      </p:pic>
      <p:sp>
        <p:nvSpPr>
          <p:cNvPr id="8" name="TextBox 7"/>
          <p:cNvSpPr txBox="1"/>
          <p:nvPr/>
        </p:nvSpPr>
        <p:spPr>
          <a:xfrm>
            <a:off x="457200" y="5943600"/>
            <a:ext cx="8305799" cy="646331"/>
          </a:xfrm>
          <a:prstGeom prst="rect">
            <a:avLst/>
          </a:prstGeom>
          <a:noFill/>
        </p:spPr>
        <p:txBody>
          <a:bodyPr wrap="square" rtlCol="0">
            <a:spAutoFit/>
          </a:bodyPr>
          <a:lstStyle/>
          <a:p>
            <a:r>
              <a:rPr lang="en-US" dirty="0" smtClean="0">
                <a:solidFill>
                  <a:srgbClr val="0033CC"/>
                </a:solidFill>
              </a:rPr>
              <a:t>However, PMMA is far away from being an ideal NIL resist. It is popular simply because people are familiar with it (since it is resist for many other lithographies). </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1752600" y="1524001"/>
            <a:ext cx="6019800" cy="4289370"/>
          </a:xfrm>
          <a:prstGeom prst="rect">
            <a:avLst/>
          </a:prstGeom>
          <a:noFill/>
          <a:ln w="9525">
            <a:noFill/>
            <a:miter lim="800000"/>
            <a:headEnd/>
            <a:tailEnd/>
          </a:ln>
          <a:effectLst/>
        </p:spPr>
      </p:pic>
      <p:sp>
        <p:nvSpPr>
          <p:cNvPr id="3" name="Rectangle 2"/>
          <p:cNvSpPr/>
          <p:nvPr/>
        </p:nvSpPr>
        <p:spPr>
          <a:xfrm>
            <a:off x="838200" y="838200"/>
            <a:ext cx="7010400" cy="646331"/>
          </a:xfrm>
          <a:prstGeom prst="rect">
            <a:avLst/>
          </a:prstGeom>
        </p:spPr>
        <p:txBody>
          <a:bodyPr wrap="square">
            <a:spAutoFit/>
          </a:bodyPr>
          <a:lstStyle/>
          <a:p>
            <a:r>
              <a:rPr lang="en-US" dirty="0" smtClean="0">
                <a:solidFill>
                  <a:srgbClr val="C00000"/>
                </a:solidFill>
              </a:rPr>
              <a:t>Flow temperature of PMMA (and other amorphous polymers) increases with increasing molecular weight.</a:t>
            </a:r>
            <a:endParaRPr lang="en-US" dirty="0">
              <a:solidFill>
                <a:srgbClr val="C00000"/>
              </a:solidFill>
            </a:endParaRPr>
          </a:p>
        </p:txBody>
      </p:sp>
      <p:sp>
        <p:nvSpPr>
          <p:cNvPr id="5" name="TextBox 4"/>
          <p:cNvSpPr txBox="1"/>
          <p:nvPr/>
        </p:nvSpPr>
        <p:spPr>
          <a:xfrm>
            <a:off x="457200" y="152400"/>
            <a:ext cx="8153400" cy="523220"/>
          </a:xfrm>
          <a:prstGeom prst="rect">
            <a:avLst/>
          </a:prstGeom>
          <a:noFill/>
          <a:ln>
            <a:noFill/>
          </a:ln>
        </p:spPr>
        <p:txBody>
          <a:bodyPr wrap="square" rtlCol="0">
            <a:spAutoFit/>
          </a:bodyPr>
          <a:lstStyle/>
          <a:p>
            <a:pPr algn="ctr"/>
            <a:r>
              <a:rPr lang="en-US" sz="2800" dirty="0" smtClean="0">
                <a:solidFill>
                  <a:srgbClr val="0033CC"/>
                </a:solidFill>
              </a:rPr>
              <a:t>Shear modulus of different molecular weight PMMAs</a:t>
            </a: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76200" y="5486400"/>
            <a:ext cx="8991599" cy="1200329"/>
          </a:xfrm>
          <a:prstGeom prst="rect">
            <a:avLst/>
          </a:prstGeom>
          <a:noFill/>
        </p:spPr>
        <p:txBody>
          <a:bodyPr wrap="square" rtlCol="0">
            <a:spAutoFit/>
          </a:bodyPr>
          <a:lstStyle/>
          <a:p>
            <a:r>
              <a:rPr lang="en-US" dirty="0" smtClean="0">
                <a:solidFill>
                  <a:srgbClr val="C00000"/>
                </a:solidFill>
              </a:rPr>
              <a:t>Comments:</a:t>
            </a:r>
          </a:p>
          <a:p>
            <a:r>
              <a:rPr lang="en-US" dirty="0" smtClean="0">
                <a:solidFill>
                  <a:srgbClr val="0033CC"/>
                </a:solidFill>
              </a:rPr>
              <a:t>PMMA is the choice for beginners, not optimized for NIL. </a:t>
            </a:r>
            <a:r>
              <a:rPr lang="en-US" dirty="0" err="1" smtClean="0">
                <a:solidFill>
                  <a:srgbClr val="0033CC"/>
                </a:solidFill>
              </a:rPr>
              <a:t>T</a:t>
            </a:r>
            <a:r>
              <a:rPr lang="en-US" baseline="-25000" dirty="0" err="1" smtClean="0">
                <a:solidFill>
                  <a:srgbClr val="0033CC"/>
                </a:solidFill>
              </a:rPr>
              <a:t>g</a:t>
            </a:r>
            <a:r>
              <a:rPr lang="en-US" dirty="0" smtClean="0">
                <a:solidFill>
                  <a:srgbClr val="0033CC"/>
                </a:solidFill>
              </a:rPr>
              <a:t>=105</a:t>
            </a:r>
            <a:r>
              <a:rPr lang="en-US" baseline="30000" dirty="0" smtClean="0">
                <a:solidFill>
                  <a:srgbClr val="0033CC"/>
                </a:solidFill>
              </a:rPr>
              <a:t>o</a:t>
            </a:r>
            <a:r>
              <a:rPr lang="en-US" dirty="0" smtClean="0">
                <a:solidFill>
                  <a:srgbClr val="0033CC"/>
                </a:solidFill>
              </a:rPr>
              <a:t>C, NIL at &gt;150</a:t>
            </a:r>
            <a:r>
              <a:rPr lang="en-US" baseline="30000" dirty="0" smtClean="0">
                <a:solidFill>
                  <a:srgbClr val="0033CC"/>
                </a:solidFill>
              </a:rPr>
              <a:t>o</a:t>
            </a:r>
            <a:r>
              <a:rPr lang="en-US" dirty="0" smtClean="0">
                <a:solidFill>
                  <a:srgbClr val="0033CC"/>
                </a:solidFill>
              </a:rPr>
              <a:t>C.</a:t>
            </a:r>
          </a:p>
          <a:p>
            <a:r>
              <a:rPr lang="en-US" dirty="0" smtClean="0">
                <a:solidFill>
                  <a:srgbClr val="0033CC"/>
                </a:solidFill>
              </a:rPr>
              <a:t>Polystyrene (</a:t>
            </a:r>
            <a:r>
              <a:rPr lang="en-US" dirty="0" err="1" smtClean="0">
                <a:solidFill>
                  <a:srgbClr val="0033CC"/>
                </a:solidFill>
              </a:rPr>
              <a:t>T</a:t>
            </a:r>
            <a:r>
              <a:rPr lang="en-US" baseline="-25000" dirty="0" err="1" smtClean="0">
                <a:solidFill>
                  <a:srgbClr val="0033CC"/>
                </a:solidFill>
              </a:rPr>
              <a:t>g</a:t>
            </a:r>
            <a:r>
              <a:rPr lang="en-US" dirty="0" smtClean="0">
                <a:solidFill>
                  <a:srgbClr val="0033CC"/>
                </a:solidFill>
              </a:rPr>
              <a:t> close to PMMA) is slightly better – easy separation due to lower surface energy.</a:t>
            </a:r>
          </a:p>
          <a:p>
            <a:r>
              <a:rPr lang="en-US" dirty="0" smtClean="0">
                <a:solidFill>
                  <a:srgbClr val="0033CC"/>
                </a:solidFill>
              </a:rPr>
              <a:t>Poly(vinyl phenyl </a:t>
            </a:r>
            <a:r>
              <a:rPr lang="en-US" dirty="0" err="1" smtClean="0">
                <a:solidFill>
                  <a:srgbClr val="0033CC"/>
                </a:solidFill>
              </a:rPr>
              <a:t>ketone</a:t>
            </a:r>
            <a:r>
              <a:rPr lang="en-US" dirty="0" smtClean="0">
                <a:solidFill>
                  <a:srgbClr val="0033CC"/>
                </a:solidFill>
              </a:rPr>
              <a:t>) is comparable to polystyrene but with </a:t>
            </a:r>
            <a:r>
              <a:rPr lang="en-US" dirty="0" err="1" smtClean="0">
                <a:solidFill>
                  <a:srgbClr val="0033CC"/>
                </a:solidFill>
              </a:rPr>
              <a:t>T</a:t>
            </a:r>
            <a:r>
              <a:rPr lang="en-US" baseline="-25000" dirty="0" err="1" smtClean="0">
                <a:solidFill>
                  <a:srgbClr val="0033CC"/>
                </a:solidFill>
              </a:rPr>
              <a:t>g</a:t>
            </a:r>
            <a:r>
              <a:rPr lang="en-US" dirty="0" smtClean="0">
                <a:solidFill>
                  <a:srgbClr val="0033CC"/>
                </a:solidFill>
              </a:rPr>
              <a:t> only 58</a:t>
            </a:r>
            <a:r>
              <a:rPr lang="en-US" baseline="30000" dirty="0" smtClean="0">
                <a:solidFill>
                  <a:srgbClr val="0033CC"/>
                </a:solidFill>
              </a:rPr>
              <a:t>o</a:t>
            </a:r>
            <a:r>
              <a:rPr lang="en-US" dirty="0" smtClean="0">
                <a:solidFill>
                  <a:srgbClr val="0033CC"/>
                </a:solidFill>
              </a:rPr>
              <a:t>C. NIL at 95</a:t>
            </a:r>
            <a:r>
              <a:rPr lang="en-US" baseline="30000" dirty="0" smtClean="0">
                <a:solidFill>
                  <a:srgbClr val="0033CC"/>
                </a:solidFill>
              </a:rPr>
              <a:t>o</a:t>
            </a:r>
            <a:r>
              <a:rPr lang="en-US" dirty="0" smtClean="0">
                <a:solidFill>
                  <a:srgbClr val="0033CC"/>
                </a:solidFill>
              </a:rPr>
              <a:t>C.</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16382"/>
            <a:ext cx="6858000" cy="3831818"/>
          </a:xfrm>
          <a:prstGeom prst="rect">
            <a:avLst/>
          </a:prstGeom>
        </p:spPr>
        <p:txBody>
          <a:bodyPr wrap="square">
            <a:spAutoFit/>
          </a:bodyPr>
          <a:lstStyle/>
          <a:p>
            <a:pPr>
              <a:spcAft>
                <a:spcPts val="600"/>
              </a:spcAft>
            </a:pPr>
            <a:r>
              <a:rPr lang="en-US" sz="2000" dirty="0" smtClean="0">
                <a:solidFill>
                  <a:srgbClr val="0033CC"/>
                </a:solidFill>
              </a:rPr>
              <a:t>TOPAS: Cyclic </a:t>
            </a:r>
            <a:r>
              <a:rPr lang="en-US" sz="2000" dirty="0" err="1" smtClean="0">
                <a:solidFill>
                  <a:srgbClr val="0033CC"/>
                </a:solidFill>
              </a:rPr>
              <a:t>olefinic</a:t>
            </a:r>
            <a:r>
              <a:rPr lang="en-US" sz="2000" dirty="0" smtClean="0">
                <a:solidFill>
                  <a:srgbClr val="0033CC"/>
                </a:solidFill>
              </a:rPr>
              <a:t> copolymer (</a:t>
            </a:r>
            <a:r>
              <a:rPr lang="en-US" sz="2000" dirty="0" err="1" smtClean="0">
                <a:solidFill>
                  <a:srgbClr val="0033CC"/>
                </a:solidFill>
              </a:rPr>
              <a:t>norbornene</a:t>
            </a:r>
            <a:r>
              <a:rPr lang="en-US" sz="2000" dirty="0" smtClean="0">
                <a:solidFill>
                  <a:srgbClr val="0033CC"/>
                </a:solidFill>
              </a:rPr>
              <a:t> and ethylene)</a:t>
            </a:r>
          </a:p>
          <a:p>
            <a:pPr>
              <a:spcAft>
                <a:spcPts val="600"/>
              </a:spcAft>
            </a:pPr>
            <a:endParaRPr lang="en-US" dirty="0" smtClean="0">
              <a:solidFill>
                <a:srgbClr val="C00000"/>
              </a:solidFill>
            </a:endParaRPr>
          </a:p>
          <a:p>
            <a:pPr>
              <a:spcAft>
                <a:spcPts val="600"/>
              </a:spcAft>
            </a:pPr>
            <a:r>
              <a:rPr lang="en-US" dirty="0" smtClean="0">
                <a:solidFill>
                  <a:srgbClr val="C00000"/>
                </a:solidFill>
              </a:rPr>
              <a:t>Attractive properties:</a:t>
            </a:r>
          </a:p>
          <a:p>
            <a:pPr>
              <a:spcAft>
                <a:spcPts val="600"/>
              </a:spcAft>
            </a:pPr>
            <a:r>
              <a:rPr lang="en-US" dirty="0" smtClean="0">
                <a:solidFill>
                  <a:srgbClr val="0033CC"/>
                </a:solidFill>
              </a:rPr>
              <a:t>– very un-polar</a:t>
            </a:r>
          </a:p>
          <a:p>
            <a:pPr>
              <a:spcAft>
                <a:spcPts val="600"/>
              </a:spcAft>
            </a:pPr>
            <a:r>
              <a:rPr lang="en-US" dirty="0" smtClean="0">
                <a:solidFill>
                  <a:srgbClr val="0033CC"/>
                </a:solidFill>
              </a:rPr>
              <a:t>– very low water absorption</a:t>
            </a:r>
          </a:p>
          <a:p>
            <a:pPr>
              <a:spcAft>
                <a:spcPts val="600"/>
              </a:spcAft>
            </a:pPr>
            <a:r>
              <a:rPr lang="en-US" dirty="0" smtClean="0">
                <a:solidFill>
                  <a:srgbClr val="0033CC"/>
                </a:solidFill>
              </a:rPr>
              <a:t>– high optical transparency (&gt;300 nm)</a:t>
            </a:r>
          </a:p>
          <a:p>
            <a:pPr>
              <a:spcAft>
                <a:spcPts val="600"/>
              </a:spcAft>
            </a:pPr>
            <a:r>
              <a:rPr lang="en-US" dirty="0" smtClean="0">
                <a:solidFill>
                  <a:srgbClr val="0033CC"/>
                </a:solidFill>
              </a:rPr>
              <a:t>– high chemical resistance</a:t>
            </a:r>
          </a:p>
          <a:p>
            <a:pPr>
              <a:spcAft>
                <a:spcPts val="600"/>
              </a:spcAft>
            </a:pPr>
            <a:r>
              <a:rPr lang="en-US" dirty="0" smtClean="0">
                <a:solidFill>
                  <a:srgbClr val="0033CC"/>
                </a:solidFill>
              </a:rPr>
              <a:t>– low surface energy</a:t>
            </a:r>
          </a:p>
          <a:p>
            <a:pPr>
              <a:spcAft>
                <a:spcPts val="600"/>
              </a:spcAft>
            </a:pPr>
            <a:r>
              <a:rPr lang="en-US" dirty="0" smtClean="0">
                <a:solidFill>
                  <a:srgbClr val="0033CC"/>
                </a:solidFill>
              </a:rPr>
              <a:t>– high plasma etch resistance</a:t>
            </a:r>
          </a:p>
          <a:p>
            <a:pPr>
              <a:spcAft>
                <a:spcPts val="600"/>
              </a:spcAft>
            </a:pPr>
            <a:r>
              <a:rPr lang="en-US" dirty="0" smtClean="0">
                <a:solidFill>
                  <a:srgbClr val="0033CC"/>
                </a:solidFill>
              </a:rPr>
              <a:t>But finding solvent system giving homogeneous and stable solutions is not an easy task (chemical resistance, hard to dissolve)</a:t>
            </a:r>
          </a:p>
        </p:txBody>
      </p:sp>
      <p:pic>
        <p:nvPicPr>
          <p:cNvPr id="28674" name="Picture 2"/>
          <p:cNvPicPr>
            <a:picLocks noChangeAspect="1" noChangeArrowheads="1"/>
          </p:cNvPicPr>
          <p:nvPr/>
        </p:nvPicPr>
        <p:blipFill>
          <a:blip r:embed="rId2"/>
          <a:srcRect/>
          <a:stretch>
            <a:fillRect/>
          </a:stretch>
        </p:blipFill>
        <p:spPr bwMode="auto">
          <a:xfrm>
            <a:off x="5486400" y="1524000"/>
            <a:ext cx="3076543" cy="2149267"/>
          </a:xfrm>
          <a:prstGeom prst="rect">
            <a:avLst/>
          </a:prstGeom>
          <a:noFill/>
          <a:ln w="9525">
            <a:noFill/>
            <a:miter lim="800000"/>
            <a:headEnd/>
            <a:tailEnd/>
          </a:ln>
          <a:effectLst/>
        </p:spPr>
      </p:pic>
      <p:sp>
        <p:nvSpPr>
          <p:cNvPr id="6" name="TextBox 5"/>
          <p:cNvSpPr txBox="1"/>
          <p:nvPr/>
        </p:nvSpPr>
        <p:spPr>
          <a:xfrm>
            <a:off x="1600200" y="152400"/>
            <a:ext cx="6553200" cy="523220"/>
          </a:xfrm>
          <a:prstGeom prst="rect">
            <a:avLst/>
          </a:prstGeom>
          <a:noFill/>
          <a:ln>
            <a:noFill/>
          </a:ln>
        </p:spPr>
        <p:txBody>
          <a:bodyPr wrap="square" rtlCol="0">
            <a:spAutoFit/>
          </a:bodyPr>
          <a:lstStyle/>
          <a:p>
            <a:pPr algn="ctr"/>
            <a:r>
              <a:rPr lang="en-US" sz="2800" dirty="0" smtClean="0">
                <a:solidFill>
                  <a:srgbClr val="0033CC"/>
                </a:solidFill>
              </a:rPr>
              <a:t>Another thermal NIL resist: TOPAS polymers</a:t>
            </a: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533400" y="4888468"/>
            <a:ext cx="4876800" cy="369332"/>
          </a:xfrm>
          <a:prstGeom prst="rect">
            <a:avLst/>
          </a:prstGeom>
        </p:spPr>
        <p:txBody>
          <a:bodyPr wrap="square">
            <a:spAutoFit/>
          </a:bodyPr>
          <a:lstStyle/>
          <a:p>
            <a:r>
              <a:rPr lang="en-US" dirty="0" smtClean="0">
                <a:solidFill>
                  <a:srgbClr val="C00000"/>
                </a:solidFill>
              </a:rPr>
              <a:t>Applications: </a:t>
            </a:r>
            <a:r>
              <a:rPr lang="en-US" dirty="0" smtClean="0">
                <a:solidFill>
                  <a:srgbClr val="0033CC"/>
                </a:solidFill>
              </a:rPr>
              <a:t>lab-on-a-chip micro-fluidic system…</a:t>
            </a:r>
          </a:p>
        </p:txBody>
      </p:sp>
      <p:sp>
        <p:nvSpPr>
          <p:cNvPr id="9" name="Rectangle 8"/>
          <p:cNvSpPr/>
          <p:nvPr/>
        </p:nvSpPr>
        <p:spPr>
          <a:xfrm>
            <a:off x="685800" y="5562600"/>
            <a:ext cx="4724400" cy="1200329"/>
          </a:xfrm>
          <a:prstGeom prst="rect">
            <a:avLst/>
          </a:prstGeom>
        </p:spPr>
        <p:txBody>
          <a:bodyPr wrap="square">
            <a:spAutoFit/>
          </a:bodyPr>
          <a:lstStyle/>
          <a:p>
            <a:r>
              <a:rPr lang="en-US" dirty="0" smtClean="0">
                <a:solidFill>
                  <a:srgbClr val="0033CC"/>
                </a:solidFill>
              </a:rPr>
              <a:t>Commercial </a:t>
            </a:r>
            <a:r>
              <a:rPr lang="en-US" dirty="0" err="1" smtClean="0">
                <a:solidFill>
                  <a:srgbClr val="0033CC"/>
                </a:solidFill>
              </a:rPr>
              <a:t>Topas</a:t>
            </a:r>
            <a:r>
              <a:rPr lang="en-US" dirty="0" smtClean="0">
                <a:solidFill>
                  <a:srgbClr val="0033CC"/>
                </a:solidFill>
              </a:rPr>
              <a:t> solutions: (from Micro-Resist)</a:t>
            </a:r>
          </a:p>
          <a:p>
            <a:r>
              <a:rPr lang="en-US" dirty="0" smtClean="0">
                <a:solidFill>
                  <a:srgbClr val="0033CC"/>
                </a:solidFill>
              </a:rPr>
              <a:t>    </a:t>
            </a:r>
            <a:r>
              <a:rPr lang="en-US" dirty="0" err="1" smtClean="0">
                <a:solidFill>
                  <a:srgbClr val="0033CC"/>
                </a:solidFill>
              </a:rPr>
              <a:t>mr</a:t>
            </a:r>
            <a:r>
              <a:rPr lang="en-US" dirty="0" smtClean="0">
                <a:solidFill>
                  <a:srgbClr val="0033CC"/>
                </a:solidFill>
              </a:rPr>
              <a:t>-I T85 with </a:t>
            </a:r>
            <a:r>
              <a:rPr lang="en-US" dirty="0" err="1" smtClean="0">
                <a:solidFill>
                  <a:srgbClr val="0033CC"/>
                </a:solidFill>
              </a:rPr>
              <a:t>Topas</a:t>
            </a:r>
            <a:r>
              <a:rPr lang="en-US" dirty="0" smtClean="0">
                <a:solidFill>
                  <a:srgbClr val="0033CC"/>
                </a:solidFill>
              </a:rPr>
              <a:t> grade 8007</a:t>
            </a:r>
          </a:p>
          <a:p>
            <a:r>
              <a:rPr lang="en-US" dirty="0" smtClean="0">
                <a:solidFill>
                  <a:srgbClr val="0033CC"/>
                </a:solidFill>
              </a:rPr>
              <a:t>    </a:t>
            </a:r>
            <a:r>
              <a:rPr lang="en-US" dirty="0" err="1" smtClean="0">
                <a:solidFill>
                  <a:srgbClr val="0033CC"/>
                </a:solidFill>
              </a:rPr>
              <a:t>mr</a:t>
            </a:r>
            <a:r>
              <a:rPr lang="en-US" dirty="0" smtClean="0">
                <a:solidFill>
                  <a:srgbClr val="0033CC"/>
                </a:solidFill>
              </a:rPr>
              <a:t>-I T65 with </a:t>
            </a:r>
            <a:r>
              <a:rPr lang="en-US" dirty="0" err="1" smtClean="0">
                <a:solidFill>
                  <a:srgbClr val="0033CC"/>
                </a:solidFill>
              </a:rPr>
              <a:t>Topas</a:t>
            </a:r>
            <a:r>
              <a:rPr lang="en-US" dirty="0" smtClean="0">
                <a:solidFill>
                  <a:srgbClr val="0033CC"/>
                </a:solidFill>
              </a:rPr>
              <a:t> grade 9506</a:t>
            </a:r>
          </a:p>
          <a:p>
            <a:r>
              <a:rPr lang="en-US" dirty="0" smtClean="0">
                <a:solidFill>
                  <a:srgbClr val="0033CC"/>
                </a:solidFill>
              </a:rPr>
              <a:t>Similar product: </a:t>
            </a:r>
            <a:r>
              <a:rPr lang="en-US" dirty="0" err="1" smtClean="0">
                <a:solidFill>
                  <a:srgbClr val="0033CC"/>
                </a:solidFill>
              </a:rPr>
              <a:t>Zeonor</a:t>
            </a:r>
            <a:r>
              <a:rPr lang="en-US" dirty="0" smtClean="0">
                <a:solidFill>
                  <a:srgbClr val="0033CC"/>
                </a:solidFill>
              </a:rPr>
              <a:t> from Zeon or </a:t>
            </a:r>
            <a:r>
              <a:rPr lang="en-US" dirty="0" err="1" smtClean="0">
                <a:solidFill>
                  <a:srgbClr val="0033CC"/>
                </a:solidFill>
              </a:rPr>
              <a:t>Zeonex</a:t>
            </a:r>
            <a:endParaRPr lang="en-US" dirty="0" smtClean="0">
              <a:solidFill>
                <a:srgbClr val="0033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noChangeAspect="1"/>
          </p:cNvGrpSpPr>
          <p:nvPr/>
        </p:nvGrpSpPr>
        <p:grpSpPr bwMode="auto">
          <a:xfrm>
            <a:off x="304800" y="4114800"/>
            <a:ext cx="8598500" cy="2087881"/>
            <a:chOff x="1144" y="1403"/>
            <a:chExt cx="4964" cy="1096"/>
          </a:xfrm>
        </p:grpSpPr>
        <p:grpSp>
          <p:nvGrpSpPr>
            <p:cNvPr id="3" name="Group 31"/>
            <p:cNvGrpSpPr>
              <a:grpSpLocks/>
            </p:cNvGrpSpPr>
            <p:nvPr/>
          </p:nvGrpSpPr>
          <p:grpSpPr bwMode="auto">
            <a:xfrm>
              <a:off x="1144" y="1620"/>
              <a:ext cx="763" cy="414"/>
              <a:chOff x="1278" y="1419"/>
              <a:chExt cx="763" cy="414"/>
            </a:xfrm>
          </p:grpSpPr>
          <p:sp>
            <p:nvSpPr>
              <p:cNvPr id="29723" name="Freeform 18"/>
              <p:cNvSpPr>
                <a:spLocks/>
              </p:cNvSpPr>
              <p:nvPr/>
            </p:nvSpPr>
            <p:spPr bwMode="auto">
              <a:xfrm>
                <a:off x="1278" y="1545"/>
                <a:ext cx="695" cy="288"/>
              </a:xfrm>
              <a:custGeom>
                <a:avLst/>
                <a:gdLst>
                  <a:gd name="T0" fmla="*/ 0 w 695"/>
                  <a:gd name="T1" fmla="*/ 278 h 288"/>
                  <a:gd name="T2" fmla="*/ 79 w 695"/>
                  <a:gd name="T3" fmla="*/ 270 h 288"/>
                  <a:gd name="T4" fmla="*/ 87 w 695"/>
                  <a:gd name="T5" fmla="*/ 246 h 288"/>
                  <a:gd name="T6" fmla="*/ 95 w 695"/>
                  <a:gd name="T7" fmla="*/ 215 h 288"/>
                  <a:gd name="T8" fmla="*/ 205 w 695"/>
                  <a:gd name="T9" fmla="*/ 246 h 288"/>
                  <a:gd name="T10" fmla="*/ 237 w 695"/>
                  <a:gd name="T11" fmla="*/ 175 h 288"/>
                  <a:gd name="T12" fmla="*/ 229 w 695"/>
                  <a:gd name="T13" fmla="*/ 144 h 288"/>
                  <a:gd name="T14" fmla="*/ 174 w 695"/>
                  <a:gd name="T15" fmla="*/ 9 h 288"/>
                  <a:gd name="T16" fmla="*/ 134 w 695"/>
                  <a:gd name="T17" fmla="*/ 80 h 288"/>
                  <a:gd name="T18" fmla="*/ 221 w 695"/>
                  <a:gd name="T19" fmla="*/ 104 h 288"/>
                  <a:gd name="T20" fmla="*/ 269 w 695"/>
                  <a:gd name="T21" fmla="*/ 80 h 288"/>
                  <a:gd name="T22" fmla="*/ 300 w 695"/>
                  <a:gd name="T23" fmla="*/ 128 h 288"/>
                  <a:gd name="T24" fmla="*/ 371 w 695"/>
                  <a:gd name="T25" fmla="*/ 151 h 288"/>
                  <a:gd name="T26" fmla="*/ 426 w 695"/>
                  <a:gd name="T27" fmla="*/ 144 h 288"/>
                  <a:gd name="T28" fmla="*/ 395 w 695"/>
                  <a:gd name="T29" fmla="*/ 49 h 288"/>
                  <a:gd name="T30" fmla="*/ 513 w 695"/>
                  <a:gd name="T31" fmla="*/ 2 h 288"/>
                  <a:gd name="T32" fmla="*/ 616 w 695"/>
                  <a:gd name="T33" fmla="*/ 49 h 288"/>
                  <a:gd name="T34" fmla="*/ 568 w 695"/>
                  <a:gd name="T35" fmla="*/ 120 h 288"/>
                  <a:gd name="T36" fmla="*/ 695 w 695"/>
                  <a:gd name="T37" fmla="*/ 175 h 2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5"/>
                  <a:gd name="T58" fmla="*/ 0 h 288"/>
                  <a:gd name="T59" fmla="*/ 695 w 695"/>
                  <a:gd name="T60" fmla="*/ 288 h 2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5" h="288">
                    <a:moveTo>
                      <a:pt x="0" y="278"/>
                    </a:moveTo>
                    <a:cubicBezTo>
                      <a:pt x="31" y="288"/>
                      <a:pt x="49" y="280"/>
                      <a:pt x="79" y="270"/>
                    </a:cubicBezTo>
                    <a:cubicBezTo>
                      <a:pt x="82" y="262"/>
                      <a:pt x="88" y="254"/>
                      <a:pt x="87" y="246"/>
                    </a:cubicBezTo>
                    <a:cubicBezTo>
                      <a:pt x="81" y="211"/>
                      <a:pt x="49" y="228"/>
                      <a:pt x="95" y="215"/>
                    </a:cubicBezTo>
                    <a:cubicBezTo>
                      <a:pt x="159" y="255"/>
                      <a:pt x="112" y="258"/>
                      <a:pt x="205" y="246"/>
                    </a:cubicBezTo>
                    <a:cubicBezTo>
                      <a:pt x="212" y="232"/>
                      <a:pt x="235" y="190"/>
                      <a:pt x="237" y="175"/>
                    </a:cubicBezTo>
                    <a:cubicBezTo>
                      <a:pt x="238" y="164"/>
                      <a:pt x="231" y="154"/>
                      <a:pt x="229" y="144"/>
                    </a:cubicBezTo>
                    <a:cubicBezTo>
                      <a:pt x="219" y="96"/>
                      <a:pt x="216" y="37"/>
                      <a:pt x="174" y="9"/>
                    </a:cubicBezTo>
                    <a:cubicBezTo>
                      <a:pt x="134" y="22"/>
                      <a:pt x="142" y="39"/>
                      <a:pt x="134" y="80"/>
                    </a:cubicBezTo>
                    <a:cubicBezTo>
                      <a:pt x="149" y="126"/>
                      <a:pt x="175" y="111"/>
                      <a:pt x="221" y="104"/>
                    </a:cubicBezTo>
                    <a:cubicBezTo>
                      <a:pt x="223" y="102"/>
                      <a:pt x="261" y="74"/>
                      <a:pt x="269" y="80"/>
                    </a:cubicBezTo>
                    <a:cubicBezTo>
                      <a:pt x="284" y="91"/>
                      <a:pt x="282" y="122"/>
                      <a:pt x="300" y="128"/>
                    </a:cubicBezTo>
                    <a:cubicBezTo>
                      <a:pt x="355" y="147"/>
                      <a:pt x="331" y="139"/>
                      <a:pt x="371" y="151"/>
                    </a:cubicBezTo>
                    <a:cubicBezTo>
                      <a:pt x="389" y="149"/>
                      <a:pt x="414" y="158"/>
                      <a:pt x="426" y="144"/>
                    </a:cubicBezTo>
                    <a:cubicBezTo>
                      <a:pt x="441" y="127"/>
                      <a:pt x="405" y="65"/>
                      <a:pt x="395" y="49"/>
                    </a:cubicBezTo>
                    <a:cubicBezTo>
                      <a:pt x="429" y="14"/>
                      <a:pt x="465" y="11"/>
                      <a:pt x="513" y="2"/>
                    </a:cubicBezTo>
                    <a:cubicBezTo>
                      <a:pt x="639" y="14"/>
                      <a:pt x="542" y="0"/>
                      <a:pt x="616" y="49"/>
                    </a:cubicBezTo>
                    <a:cubicBezTo>
                      <a:pt x="592" y="73"/>
                      <a:pt x="579" y="88"/>
                      <a:pt x="568" y="120"/>
                    </a:cubicBezTo>
                    <a:cubicBezTo>
                      <a:pt x="616" y="168"/>
                      <a:pt x="652" y="132"/>
                      <a:pt x="695" y="175"/>
                    </a:cubicBezTo>
                  </a:path>
                </a:pathLst>
              </a:custGeom>
              <a:noFill/>
              <a:ln w="9525">
                <a:solidFill>
                  <a:schemeClr val="tx1"/>
                </a:solidFill>
                <a:round/>
                <a:headEnd/>
                <a:tailEnd/>
              </a:ln>
            </p:spPr>
            <p:txBody>
              <a:bodyPr wrap="none" anchor="ctr"/>
              <a:lstStyle/>
              <a:p>
                <a:endParaRPr lang="en-US"/>
              </a:p>
            </p:txBody>
          </p:sp>
          <p:sp>
            <p:nvSpPr>
              <p:cNvPr id="29724" name="Freeform 19"/>
              <p:cNvSpPr>
                <a:spLocks/>
              </p:cNvSpPr>
              <p:nvPr/>
            </p:nvSpPr>
            <p:spPr bwMode="auto">
              <a:xfrm>
                <a:off x="1280" y="1468"/>
                <a:ext cx="642" cy="309"/>
              </a:xfrm>
              <a:custGeom>
                <a:avLst/>
                <a:gdLst>
                  <a:gd name="T0" fmla="*/ 61 w 642"/>
                  <a:gd name="T1" fmla="*/ 142 h 309"/>
                  <a:gd name="T2" fmla="*/ 100 w 642"/>
                  <a:gd name="T3" fmla="*/ 71 h 309"/>
                  <a:gd name="T4" fmla="*/ 92 w 642"/>
                  <a:gd name="T5" fmla="*/ 150 h 309"/>
                  <a:gd name="T6" fmla="*/ 45 w 642"/>
                  <a:gd name="T7" fmla="*/ 229 h 309"/>
                  <a:gd name="T8" fmla="*/ 5 w 642"/>
                  <a:gd name="T9" fmla="*/ 197 h 309"/>
                  <a:gd name="T10" fmla="*/ 29 w 642"/>
                  <a:gd name="T11" fmla="*/ 182 h 309"/>
                  <a:gd name="T12" fmla="*/ 139 w 642"/>
                  <a:gd name="T13" fmla="*/ 221 h 309"/>
                  <a:gd name="T14" fmla="*/ 171 w 642"/>
                  <a:gd name="T15" fmla="*/ 237 h 309"/>
                  <a:gd name="T16" fmla="*/ 218 w 642"/>
                  <a:gd name="T17" fmla="*/ 253 h 309"/>
                  <a:gd name="T18" fmla="*/ 187 w 642"/>
                  <a:gd name="T19" fmla="*/ 292 h 309"/>
                  <a:gd name="T20" fmla="*/ 171 w 642"/>
                  <a:gd name="T21" fmla="*/ 268 h 309"/>
                  <a:gd name="T22" fmla="*/ 226 w 642"/>
                  <a:gd name="T23" fmla="*/ 221 h 309"/>
                  <a:gd name="T24" fmla="*/ 274 w 642"/>
                  <a:gd name="T25" fmla="*/ 150 h 309"/>
                  <a:gd name="T26" fmla="*/ 376 w 642"/>
                  <a:gd name="T27" fmla="*/ 95 h 309"/>
                  <a:gd name="T28" fmla="*/ 353 w 642"/>
                  <a:gd name="T29" fmla="*/ 87 h 309"/>
                  <a:gd name="T30" fmla="*/ 321 w 642"/>
                  <a:gd name="T31" fmla="*/ 71 h 309"/>
                  <a:gd name="T32" fmla="*/ 274 w 642"/>
                  <a:gd name="T33" fmla="*/ 55 h 309"/>
                  <a:gd name="T34" fmla="*/ 258 w 642"/>
                  <a:gd name="T35" fmla="*/ 32 h 309"/>
                  <a:gd name="T36" fmla="*/ 242 w 642"/>
                  <a:gd name="T37" fmla="*/ 95 h 309"/>
                  <a:gd name="T38" fmla="*/ 274 w 642"/>
                  <a:gd name="T39" fmla="*/ 134 h 309"/>
                  <a:gd name="T40" fmla="*/ 282 w 642"/>
                  <a:gd name="T41" fmla="*/ 158 h 309"/>
                  <a:gd name="T42" fmla="*/ 321 w 642"/>
                  <a:gd name="T43" fmla="*/ 213 h 309"/>
                  <a:gd name="T44" fmla="*/ 368 w 642"/>
                  <a:gd name="T45" fmla="*/ 292 h 309"/>
                  <a:gd name="T46" fmla="*/ 431 w 642"/>
                  <a:gd name="T47" fmla="*/ 150 h 309"/>
                  <a:gd name="T48" fmla="*/ 550 w 642"/>
                  <a:gd name="T49" fmla="*/ 134 h 309"/>
                  <a:gd name="T50" fmla="*/ 526 w 642"/>
                  <a:gd name="T51" fmla="*/ 16 h 309"/>
                  <a:gd name="T52" fmla="*/ 495 w 642"/>
                  <a:gd name="T53" fmla="*/ 0 h 309"/>
                  <a:gd name="T54" fmla="*/ 439 w 642"/>
                  <a:gd name="T55" fmla="*/ 47 h 309"/>
                  <a:gd name="T56" fmla="*/ 502 w 642"/>
                  <a:gd name="T57" fmla="*/ 142 h 309"/>
                  <a:gd name="T58" fmla="*/ 597 w 642"/>
                  <a:gd name="T59" fmla="*/ 166 h 309"/>
                  <a:gd name="T60" fmla="*/ 637 w 642"/>
                  <a:gd name="T61" fmla="*/ 158 h 309"/>
                  <a:gd name="T62" fmla="*/ 613 w 642"/>
                  <a:gd name="T63" fmla="*/ 142 h 309"/>
                  <a:gd name="T64" fmla="*/ 558 w 642"/>
                  <a:gd name="T65" fmla="*/ 111 h 309"/>
                  <a:gd name="T66" fmla="*/ 455 w 642"/>
                  <a:gd name="T67" fmla="*/ 63 h 309"/>
                  <a:gd name="T68" fmla="*/ 605 w 642"/>
                  <a:gd name="T69" fmla="*/ 32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2"/>
                  <a:gd name="T106" fmla="*/ 0 h 309"/>
                  <a:gd name="T107" fmla="*/ 642 w 642"/>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2" h="309">
                    <a:moveTo>
                      <a:pt x="61" y="142"/>
                    </a:moveTo>
                    <a:cubicBezTo>
                      <a:pt x="68" y="101"/>
                      <a:pt x="60" y="84"/>
                      <a:pt x="100" y="71"/>
                    </a:cubicBezTo>
                    <a:cubicBezTo>
                      <a:pt x="134" y="116"/>
                      <a:pt x="131" y="111"/>
                      <a:pt x="92" y="150"/>
                    </a:cubicBezTo>
                    <a:cubicBezTo>
                      <a:pt x="78" y="191"/>
                      <a:pt x="84" y="216"/>
                      <a:pt x="45" y="229"/>
                    </a:cubicBezTo>
                    <a:cubicBezTo>
                      <a:pt x="34" y="225"/>
                      <a:pt x="0" y="220"/>
                      <a:pt x="5" y="197"/>
                    </a:cubicBezTo>
                    <a:cubicBezTo>
                      <a:pt x="7" y="188"/>
                      <a:pt x="21" y="187"/>
                      <a:pt x="29" y="182"/>
                    </a:cubicBezTo>
                    <a:cubicBezTo>
                      <a:pt x="79" y="194"/>
                      <a:pt x="99" y="198"/>
                      <a:pt x="139" y="221"/>
                    </a:cubicBezTo>
                    <a:cubicBezTo>
                      <a:pt x="149" y="227"/>
                      <a:pt x="160" y="233"/>
                      <a:pt x="171" y="237"/>
                    </a:cubicBezTo>
                    <a:cubicBezTo>
                      <a:pt x="186" y="243"/>
                      <a:pt x="218" y="253"/>
                      <a:pt x="218" y="253"/>
                    </a:cubicBezTo>
                    <a:cubicBezTo>
                      <a:pt x="215" y="264"/>
                      <a:pt x="210" y="297"/>
                      <a:pt x="187" y="292"/>
                    </a:cubicBezTo>
                    <a:cubicBezTo>
                      <a:pt x="178" y="290"/>
                      <a:pt x="176" y="276"/>
                      <a:pt x="171" y="268"/>
                    </a:cubicBezTo>
                    <a:cubicBezTo>
                      <a:pt x="221" y="196"/>
                      <a:pt x="138" y="309"/>
                      <a:pt x="226" y="221"/>
                    </a:cubicBezTo>
                    <a:cubicBezTo>
                      <a:pt x="228" y="219"/>
                      <a:pt x="265" y="163"/>
                      <a:pt x="274" y="150"/>
                    </a:cubicBezTo>
                    <a:cubicBezTo>
                      <a:pt x="287" y="131"/>
                      <a:pt x="353" y="111"/>
                      <a:pt x="376" y="95"/>
                    </a:cubicBezTo>
                    <a:cubicBezTo>
                      <a:pt x="368" y="92"/>
                      <a:pt x="360" y="90"/>
                      <a:pt x="353" y="87"/>
                    </a:cubicBezTo>
                    <a:cubicBezTo>
                      <a:pt x="342" y="82"/>
                      <a:pt x="332" y="75"/>
                      <a:pt x="321" y="71"/>
                    </a:cubicBezTo>
                    <a:cubicBezTo>
                      <a:pt x="306" y="65"/>
                      <a:pt x="274" y="55"/>
                      <a:pt x="274" y="55"/>
                    </a:cubicBezTo>
                    <a:cubicBezTo>
                      <a:pt x="269" y="47"/>
                      <a:pt x="264" y="25"/>
                      <a:pt x="258" y="32"/>
                    </a:cubicBezTo>
                    <a:cubicBezTo>
                      <a:pt x="244" y="49"/>
                      <a:pt x="242" y="95"/>
                      <a:pt x="242" y="95"/>
                    </a:cubicBezTo>
                    <a:cubicBezTo>
                      <a:pt x="262" y="154"/>
                      <a:pt x="232" y="82"/>
                      <a:pt x="274" y="134"/>
                    </a:cubicBezTo>
                    <a:cubicBezTo>
                      <a:pt x="279" y="141"/>
                      <a:pt x="278" y="151"/>
                      <a:pt x="282" y="158"/>
                    </a:cubicBezTo>
                    <a:cubicBezTo>
                      <a:pt x="293" y="178"/>
                      <a:pt x="309" y="194"/>
                      <a:pt x="321" y="213"/>
                    </a:cubicBezTo>
                    <a:cubicBezTo>
                      <a:pt x="330" y="250"/>
                      <a:pt x="336" y="270"/>
                      <a:pt x="368" y="292"/>
                    </a:cubicBezTo>
                    <a:cubicBezTo>
                      <a:pt x="460" y="269"/>
                      <a:pt x="360" y="199"/>
                      <a:pt x="431" y="150"/>
                    </a:cubicBezTo>
                    <a:cubicBezTo>
                      <a:pt x="475" y="161"/>
                      <a:pt x="508" y="148"/>
                      <a:pt x="550" y="134"/>
                    </a:cubicBezTo>
                    <a:cubicBezTo>
                      <a:pt x="544" y="110"/>
                      <a:pt x="536" y="31"/>
                      <a:pt x="526" y="16"/>
                    </a:cubicBezTo>
                    <a:cubicBezTo>
                      <a:pt x="520" y="6"/>
                      <a:pt x="505" y="5"/>
                      <a:pt x="495" y="0"/>
                    </a:cubicBezTo>
                    <a:cubicBezTo>
                      <a:pt x="464" y="20"/>
                      <a:pt x="451" y="12"/>
                      <a:pt x="439" y="47"/>
                    </a:cubicBezTo>
                    <a:cubicBezTo>
                      <a:pt x="447" y="104"/>
                      <a:pt x="444" y="125"/>
                      <a:pt x="502" y="142"/>
                    </a:cubicBezTo>
                    <a:cubicBezTo>
                      <a:pt x="533" y="151"/>
                      <a:pt x="597" y="166"/>
                      <a:pt x="597" y="166"/>
                    </a:cubicBezTo>
                    <a:cubicBezTo>
                      <a:pt x="610" y="163"/>
                      <a:pt x="629" y="169"/>
                      <a:pt x="637" y="158"/>
                    </a:cubicBezTo>
                    <a:cubicBezTo>
                      <a:pt x="642" y="150"/>
                      <a:pt x="620" y="148"/>
                      <a:pt x="613" y="142"/>
                    </a:cubicBezTo>
                    <a:cubicBezTo>
                      <a:pt x="573" y="109"/>
                      <a:pt x="608" y="122"/>
                      <a:pt x="558" y="111"/>
                    </a:cubicBezTo>
                    <a:cubicBezTo>
                      <a:pt x="527" y="90"/>
                      <a:pt x="491" y="75"/>
                      <a:pt x="455" y="63"/>
                    </a:cubicBezTo>
                    <a:cubicBezTo>
                      <a:pt x="505" y="46"/>
                      <a:pt x="551" y="32"/>
                      <a:pt x="605" y="32"/>
                    </a:cubicBezTo>
                  </a:path>
                </a:pathLst>
              </a:custGeom>
              <a:noFill/>
              <a:ln w="9525">
                <a:solidFill>
                  <a:schemeClr val="tx1"/>
                </a:solidFill>
                <a:round/>
                <a:headEnd/>
                <a:tailEnd/>
              </a:ln>
            </p:spPr>
            <p:txBody>
              <a:bodyPr wrap="none" anchor="ctr"/>
              <a:lstStyle/>
              <a:p>
                <a:endParaRPr lang="en-US"/>
              </a:p>
            </p:txBody>
          </p:sp>
          <p:sp>
            <p:nvSpPr>
              <p:cNvPr id="29725" name="Freeform 20"/>
              <p:cNvSpPr>
                <a:spLocks/>
              </p:cNvSpPr>
              <p:nvPr/>
            </p:nvSpPr>
            <p:spPr bwMode="auto">
              <a:xfrm>
                <a:off x="1331" y="1419"/>
                <a:ext cx="710" cy="391"/>
              </a:xfrm>
              <a:custGeom>
                <a:avLst/>
                <a:gdLst>
                  <a:gd name="T0" fmla="*/ 459 w 710"/>
                  <a:gd name="T1" fmla="*/ 340 h 509"/>
                  <a:gd name="T2" fmla="*/ 522 w 710"/>
                  <a:gd name="T3" fmla="*/ 379 h 509"/>
                  <a:gd name="T4" fmla="*/ 396 w 710"/>
                  <a:gd name="T5" fmla="*/ 387 h 509"/>
                  <a:gd name="T6" fmla="*/ 380 w 710"/>
                  <a:gd name="T7" fmla="*/ 363 h 509"/>
                  <a:gd name="T8" fmla="*/ 404 w 710"/>
                  <a:gd name="T9" fmla="*/ 348 h 509"/>
                  <a:gd name="T10" fmla="*/ 286 w 710"/>
                  <a:gd name="T11" fmla="*/ 371 h 509"/>
                  <a:gd name="T12" fmla="*/ 270 w 710"/>
                  <a:gd name="T13" fmla="*/ 395 h 509"/>
                  <a:gd name="T14" fmla="*/ 349 w 710"/>
                  <a:gd name="T15" fmla="*/ 434 h 509"/>
                  <a:gd name="T16" fmla="*/ 341 w 710"/>
                  <a:gd name="T17" fmla="*/ 292 h 509"/>
                  <a:gd name="T18" fmla="*/ 230 w 710"/>
                  <a:gd name="T19" fmla="*/ 316 h 509"/>
                  <a:gd name="T20" fmla="*/ 223 w 710"/>
                  <a:gd name="T21" fmla="*/ 371 h 509"/>
                  <a:gd name="T22" fmla="*/ 270 w 710"/>
                  <a:gd name="T23" fmla="*/ 387 h 509"/>
                  <a:gd name="T24" fmla="*/ 49 w 710"/>
                  <a:gd name="T25" fmla="*/ 419 h 509"/>
                  <a:gd name="T26" fmla="*/ 41 w 710"/>
                  <a:gd name="T27" fmla="*/ 340 h 509"/>
                  <a:gd name="T28" fmla="*/ 112 w 710"/>
                  <a:gd name="T29" fmla="*/ 387 h 509"/>
                  <a:gd name="T30" fmla="*/ 159 w 710"/>
                  <a:gd name="T31" fmla="*/ 450 h 509"/>
                  <a:gd name="T32" fmla="*/ 128 w 710"/>
                  <a:gd name="T33" fmla="*/ 458 h 509"/>
                  <a:gd name="T34" fmla="*/ 120 w 710"/>
                  <a:gd name="T35" fmla="*/ 434 h 509"/>
                  <a:gd name="T36" fmla="*/ 175 w 710"/>
                  <a:gd name="T37" fmla="*/ 316 h 509"/>
                  <a:gd name="T38" fmla="*/ 88 w 710"/>
                  <a:gd name="T39" fmla="*/ 229 h 509"/>
                  <a:gd name="T40" fmla="*/ 136 w 710"/>
                  <a:gd name="T41" fmla="*/ 111 h 509"/>
                  <a:gd name="T42" fmla="*/ 167 w 710"/>
                  <a:gd name="T43" fmla="*/ 64 h 509"/>
                  <a:gd name="T44" fmla="*/ 152 w 710"/>
                  <a:gd name="T45" fmla="*/ 16 h 509"/>
                  <a:gd name="T46" fmla="*/ 104 w 710"/>
                  <a:gd name="T47" fmla="*/ 0 h 509"/>
                  <a:gd name="T48" fmla="*/ 88 w 710"/>
                  <a:gd name="T49" fmla="*/ 32 h 509"/>
                  <a:gd name="T50" fmla="*/ 144 w 710"/>
                  <a:gd name="T51" fmla="*/ 71 h 509"/>
                  <a:gd name="T52" fmla="*/ 159 w 710"/>
                  <a:gd name="T53" fmla="*/ 158 h 509"/>
                  <a:gd name="T54" fmla="*/ 215 w 710"/>
                  <a:gd name="T55" fmla="*/ 190 h 509"/>
                  <a:gd name="T56" fmla="*/ 262 w 710"/>
                  <a:gd name="T57" fmla="*/ 245 h 509"/>
                  <a:gd name="T58" fmla="*/ 380 w 710"/>
                  <a:gd name="T59" fmla="*/ 221 h 509"/>
                  <a:gd name="T60" fmla="*/ 412 w 710"/>
                  <a:gd name="T61" fmla="*/ 237 h 509"/>
                  <a:gd name="T62" fmla="*/ 420 w 710"/>
                  <a:gd name="T63" fmla="*/ 261 h 509"/>
                  <a:gd name="T64" fmla="*/ 546 w 710"/>
                  <a:gd name="T65" fmla="*/ 308 h 509"/>
                  <a:gd name="T66" fmla="*/ 664 w 710"/>
                  <a:gd name="T67" fmla="*/ 371 h 509"/>
                  <a:gd name="T68" fmla="*/ 617 w 710"/>
                  <a:gd name="T69" fmla="*/ 474 h 509"/>
                  <a:gd name="T70" fmla="*/ 538 w 710"/>
                  <a:gd name="T71" fmla="*/ 505 h 509"/>
                  <a:gd name="T72" fmla="*/ 380 w 710"/>
                  <a:gd name="T73" fmla="*/ 505 h 5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509"/>
                  <a:gd name="T113" fmla="*/ 710 w 710"/>
                  <a:gd name="T114" fmla="*/ 509 h 5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509">
                    <a:moveTo>
                      <a:pt x="459" y="340"/>
                    </a:moveTo>
                    <a:cubicBezTo>
                      <a:pt x="491" y="351"/>
                      <a:pt x="503" y="349"/>
                      <a:pt x="522" y="379"/>
                    </a:cubicBezTo>
                    <a:cubicBezTo>
                      <a:pt x="475" y="412"/>
                      <a:pt x="452" y="395"/>
                      <a:pt x="396" y="387"/>
                    </a:cubicBezTo>
                    <a:cubicBezTo>
                      <a:pt x="391" y="379"/>
                      <a:pt x="378" y="372"/>
                      <a:pt x="380" y="363"/>
                    </a:cubicBezTo>
                    <a:cubicBezTo>
                      <a:pt x="382" y="354"/>
                      <a:pt x="413" y="351"/>
                      <a:pt x="404" y="348"/>
                    </a:cubicBezTo>
                    <a:cubicBezTo>
                      <a:pt x="388" y="342"/>
                      <a:pt x="307" y="366"/>
                      <a:pt x="286" y="371"/>
                    </a:cubicBezTo>
                    <a:cubicBezTo>
                      <a:pt x="281" y="379"/>
                      <a:pt x="268" y="386"/>
                      <a:pt x="270" y="395"/>
                    </a:cubicBezTo>
                    <a:cubicBezTo>
                      <a:pt x="272" y="406"/>
                      <a:pt x="337" y="430"/>
                      <a:pt x="349" y="434"/>
                    </a:cubicBezTo>
                    <a:cubicBezTo>
                      <a:pt x="346" y="387"/>
                      <a:pt x="361" y="335"/>
                      <a:pt x="341" y="292"/>
                    </a:cubicBezTo>
                    <a:cubicBezTo>
                      <a:pt x="337" y="283"/>
                      <a:pt x="244" y="313"/>
                      <a:pt x="230" y="316"/>
                    </a:cubicBezTo>
                    <a:cubicBezTo>
                      <a:pt x="212" y="334"/>
                      <a:pt x="188" y="345"/>
                      <a:pt x="223" y="371"/>
                    </a:cubicBezTo>
                    <a:cubicBezTo>
                      <a:pt x="236" y="381"/>
                      <a:pt x="270" y="387"/>
                      <a:pt x="270" y="387"/>
                    </a:cubicBezTo>
                    <a:cubicBezTo>
                      <a:pt x="196" y="400"/>
                      <a:pt x="123" y="408"/>
                      <a:pt x="49" y="419"/>
                    </a:cubicBezTo>
                    <a:cubicBezTo>
                      <a:pt x="17" y="398"/>
                      <a:pt x="0" y="397"/>
                      <a:pt x="41" y="340"/>
                    </a:cubicBezTo>
                    <a:cubicBezTo>
                      <a:pt x="51" y="327"/>
                      <a:pt x="108" y="383"/>
                      <a:pt x="112" y="387"/>
                    </a:cubicBezTo>
                    <a:cubicBezTo>
                      <a:pt x="126" y="430"/>
                      <a:pt x="146" y="406"/>
                      <a:pt x="159" y="450"/>
                    </a:cubicBezTo>
                    <a:cubicBezTo>
                      <a:pt x="149" y="453"/>
                      <a:pt x="138" y="462"/>
                      <a:pt x="128" y="458"/>
                    </a:cubicBezTo>
                    <a:cubicBezTo>
                      <a:pt x="120" y="455"/>
                      <a:pt x="120" y="442"/>
                      <a:pt x="120" y="434"/>
                    </a:cubicBezTo>
                    <a:cubicBezTo>
                      <a:pt x="120" y="386"/>
                      <a:pt x="150" y="353"/>
                      <a:pt x="175" y="316"/>
                    </a:cubicBezTo>
                    <a:cubicBezTo>
                      <a:pt x="149" y="253"/>
                      <a:pt x="138" y="262"/>
                      <a:pt x="88" y="229"/>
                    </a:cubicBezTo>
                    <a:cubicBezTo>
                      <a:pt x="98" y="162"/>
                      <a:pt x="98" y="163"/>
                      <a:pt x="136" y="111"/>
                    </a:cubicBezTo>
                    <a:cubicBezTo>
                      <a:pt x="147" y="96"/>
                      <a:pt x="167" y="64"/>
                      <a:pt x="167" y="64"/>
                    </a:cubicBezTo>
                    <a:cubicBezTo>
                      <a:pt x="162" y="48"/>
                      <a:pt x="166" y="26"/>
                      <a:pt x="152" y="16"/>
                    </a:cubicBezTo>
                    <a:cubicBezTo>
                      <a:pt x="138" y="6"/>
                      <a:pt x="104" y="0"/>
                      <a:pt x="104" y="0"/>
                    </a:cubicBezTo>
                    <a:cubicBezTo>
                      <a:pt x="99" y="11"/>
                      <a:pt x="85" y="21"/>
                      <a:pt x="88" y="32"/>
                    </a:cubicBezTo>
                    <a:cubicBezTo>
                      <a:pt x="90" y="38"/>
                      <a:pt x="135" y="66"/>
                      <a:pt x="144" y="71"/>
                    </a:cubicBezTo>
                    <a:cubicBezTo>
                      <a:pt x="148" y="100"/>
                      <a:pt x="140" y="135"/>
                      <a:pt x="159" y="158"/>
                    </a:cubicBezTo>
                    <a:cubicBezTo>
                      <a:pt x="173" y="175"/>
                      <a:pt x="197" y="178"/>
                      <a:pt x="215" y="190"/>
                    </a:cubicBezTo>
                    <a:cubicBezTo>
                      <a:pt x="236" y="222"/>
                      <a:pt x="225" y="233"/>
                      <a:pt x="262" y="245"/>
                    </a:cubicBezTo>
                    <a:cubicBezTo>
                      <a:pt x="305" y="240"/>
                      <a:pt x="340" y="235"/>
                      <a:pt x="380" y="221"/>
                    </a:cubicBezTo>
                    <a:cubicBezTo>
                      <a:pt x="391" y="226"/>
                      <a:pt x="404" y="229"/>
                      <a:pt x="412" y="237"/>
                    </a:cubicBezTo>
                    <a:cubicBezTo>
                      <a:pt x="418" y="243"/>
                      <a:pt x="413" y="256"/>
                      <a:pt x="420" y="261"/>
                    </a:cubicBezTo>
                    <a:cubicBezTo>
                      <a:pt x="448" y="282"/>
                      <a:pt x="514" y="292"/>
                      <a:pt x="546" y="308"/>
                    </a:cubicBezTo>
                    <a:cubicBezTo>
                      <a:pt x="586" y="328"/>
                      <a:pt x="624" y="350"/>
                      <a:pt x="664" y="371"/>
                    </a:cubicBezTo>
                    <a:cubicBezTo>
                      <a:pt x="710" y="440"/>
                      <a:pt x="681" y="445"/>
                      <a:pt x="617" y="474"/>
                    </a:cubicBezTo>
                    <a:cubicBezTo>
                      <a:pt x="589" y="487"/>
                      <a:pt x="571" y="503"/>
                      <a:pt x="538" y="505"/>
                    </a:cubicBezTo>
                    <a:cubicBezTo>
                      <a:pt x="485" y="509"/>
                      <a:pt x="433" y="505"/>
                      <a:pt x="380" y="505"/>
                    </a:cubicBezTo>
                  </a:path>
                </a:pathLst>
              </a:custGeom>
              <a:noFill/>
              <a:ln w="9525">
                <a:solidFill>
                  <a:schemeClr val="tx1"/>
                </a:solidFill>
                <a:round/>
                <a:headEnd/>
                <a:tailEnd/>
              </a:ln>
            </p:spPr>
            <p:txBody>
              <a:bodyPr wrap="none" anchor="ctr"/>
              <a:lstStyle/>
              <a:p>
                <a:endParaRPr lang="en-US"/>
              </a:p>
            </p:txBody>
          </p:sp>
        </p:grpSp>
        <p:grpSp>
          <p:nvGrpSpPr>
            <p:cNvPr id="4" name="Group 32"/>
            <p:cNvGrpSpPr>
              <a:grpSpLocks/>
            </p:cNvGrpSpPr>
            <p:nvPr/>
          </p:nvGrpSpPr>
          <p:grpSpPr bwMode="auto">
            <a:xfrm>
              <a:off x="2950" y="1403"/>
              <a:ext cx="882" cy="660"/>
              <a:chOff x="2682" y="1387"/>
              <a:chExt cx="882" cy="660"/>
            </a:xfrm>
          </p:grpSpPr>
          <p:sp>
            <p:nvSpPr>
              <p:cNvPr id="29716" name="Freeform 21"/>
              <p:cNvSpPr>
                <a:spLocks/>
              </p:cNvSpPr>
              <p:nvPr/>
            </p:nvSpPr>
            <p:spPr bwMode="auto">
              <a:xfrm>
                <a:off x="2700" y="1387"/>
                <a:ext cx="695" cy="288"/>
              </a:xfrm>
              <a:custGeom>
                <a:avLst/>
                <a:gdLst>
                  <a:gd name="T0" fmla="*/ 0 w 695"/>
                  <a:gd name="T1" fmla="*/ 278 h 288"/>
                  <a:gd name="T2" fmla="*/ 79 w 695"/>
                  <a:gd name="T3" fmla="*/ 270 h 288"/>
                  <a:gd name="T4" fmla="*/ 87 w 695"/>
                  <a:gd name="T5" fmla="*/ 246 h 288"/>
                  <a:gd name="T6" fmla="*/ 95 w 695"/>
                  <a:gd name="T7" fmla="*/ 215 h 288"/>
                  <a:gd name="T8" fmla="*/ 205 w 695"/>
                  <a:gd name="T9" fmla="*/ 246 h 288"/>
                  <a:gd name="T10" fmla="*/ 237 w 695"/>
                  <a:gd name="T11" fmla="*/ 175 h 288"/>
                  <a:gd name="T12" fmla="*/ 229 w 695"/>
                  <a:gd name="T13" fmla="*/ 144 h 288"/>
                  <a:gd name="T14" fmla="*/ 174 w 695"/>
                  <a:gd name="T15" fmla="*/ 9 h 288"/>
                  <a:gd name="T16" fmla="*/ 134 w 695"/>
                  <a:gd name="T17" fmla="*/ 80 h 288"/>
                  <a:gd name="T18" fmla="*/ 221 w 695"/>
                  <a:gd name="T19" fmla="*/ 104 h 288"/>
                  <a:gd name="T20" fmla="*/ 269 w 695"/>
                  <a:gd name="T21" fmla="*/ 80 h 288"/>
                  <a:gd name="T22" fmla="*/ 300 w 695"/>
                  <a:gd name="T23" fmla="*/ 128 h 288"/>
                  <a:gd name="T24" fmla="*/ 371 w 695"/>
                  <a:gd name="T25" fmla="*/ 151 h 288"/>
                  <a:gd name="T26" fmla="*/ 426 w 695"/>
                  <a:gd name="T27" fmla="*/ 144 h 288"/>
                  <a:gd name="T28" fmla="*/ 395 w 695"/>
                  <a:gd name="T29" fmla="*/ 49 h 288"/>
                  <a:gd name="T30" fmla="*/ 513 w 695"/>
                  <a:gd name="T31" fmla="*/ 2 h 288"/>
                  <a:gd name="T32" fmla="*/ 616 w 695"/>
                  <a:gd name="T33" fmla="*/ 49 h 288"/>
                  <a:gd name="T34" fmla="*/ 568 w 695"/>
                  <a:gd name="T35" fmla="*/ 120 h 288"/>
                  <a:gd name="T36" fmla="*/ 695 w 695"/>
                  <a:gd name="T37" fmla="*/ 175 h 2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5"/>
                  <a:gd name="T58" fmla="*/ 0 h 288"/>
                  <a:gd name="T59" fmla="*/ 695 w 695"/>
                  <a:gd name="T60" fmla="*/ 288 h 2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5" h="288">
                    <a:moveTo>
                      <a:pt x="0" y="278"/>
                    </a:moveTo>
                    <a:cubicBezTo>
                      <a:pt x="31" y="288"/>
                      <a:pt x="49" y="280"/>
                      <a:pt x="79" y="270"/>
                    </a:cubicBezTo>
                    <a:cubicBezTo>
                      <a:pt x="82" y="262"/>
                      <a:pt x="88" y="254"/>
                      <a:pt x="87" y="246"/>
                    </a:cubicBezTo>
                    <a:cubicBezTo>
                      <a:pt x="81" y="211"/>
                      <a:pt x="49" y="228"/>
                      <a:pt x="95" y="215"/>
                    </a:cubicBezTo>
                    <a:cubicBezTo>
                      <a:pt x="159" y="255"/>
                      <a:pt x="112" y="258"/>
                      <a:pt x="205" y="246"/>
                    </a:cubicBezTo>
                    <a:cubicBezTo>
                      <a:pt x="212" y="232"/>
                      <a:pt x="235" y="190"/>
                      <a:pt x="237" y="175"/>
                    </a:cubicBezTo>
                    <a:cubicBezTo>
                      <a:pt x="238" y="164"/>
                      <a:pt x="231" y="154"/>
                      <a:pt x="229" y="144"/>
                    </a:cubicBezTo>
                    <a:cubicBezTo>
                      <a:pt x="219" y="96"/>
                      <a:pt x="216" y="37"/>
                      <a:pt x="174" y="9"/>
                    </a:cubicBezTo>
                    <a:cubicBezTo>
                      <a:pt x="134" y="22"/>
                      <a:pt x="142" y="39"/>
                      <a:pt x="134" y="80"/>
                    </a:cubicBezTo>
                    <a:cubicBezTo>
                      <a:pt x="149" y="126"/>
                      <a:pt x="175" y="111"/>
                      <a:pt x="221" y="104"/>
                    </a:cubicBezTo>
                    <a:cubicBezTo>
                      <a:pt x="223" y="102"/>
                      <a:pt x="261" y="74"/>
                      <a:pt x="269" y="80"/>
                    </a:cubicBezTo>
                    <a:cubicBezTo>
                      <a:pt x="284" y="91"/>
                      <a:pt x="282" y="122"/>
                      <a:pt x="300" y="128"/>
                    </a:cubicBezTo>
                    <a:cubicBezTo>
                      <a:pt x="355" y="147"/>
                      <a:pt x="331" y="139"/>
                      <a:pt x="371" y="151"/>
                    </a:cubicBezTo>
                    <a:cubicBezTo>
                      <a:pt x="389" y="149"/>
                      <a:pt x="414" y="158"/>
                      <a:pt x="426" y="144"/>
                    </a:cubicBezTo>
                    <a:cubicBezTo>
                      <a:pt x="441" y="127"/>
                      <a:pt x="405" y="65"/>
                      <a:pt x="395" y="49"/>
                    </a:cubicBezTo>
                    <a:cubicBezTo>
                      <a:pt x="429" y="14"/>
                      <a:pt x="465" y="11"/>
                      <a:pt x="513" y="2"/>
                    </a:cubicBezTo>
                    <a:cubicBezTo>
                      <a:pt x="639" y="14"/>
                      <a:pt x="542" y="0"/>
                      <a:pt x="616" y="49"/>
                    </a:cubicBezTo>
                    <a:cubicBezTo>
                      <a:pt x="592" y="73"/>
                      <a:pt x="579" y="88"/>
                      <a:pt x="568" y="120"/>
                    </a:cubicBezTo>
                    <a:cubicBezTo>
                      <a:pt x="616" y="168"/>
                      <a:pt x="652" y="132"/>
                      <a:pt x="695" y="175"/>
                    </a:cubicBezTo>
                  </a:path>
                </a:pathLst>
              </a:custGeom>
              <a:noFill/>
              <a:ln w="9525">
                <a:solidFill>
                  <a:schemeClr val="tx1"/>
                </a:solidFill>
                <a:round/>
                <a:headEnd/>
                <a:tailEnd/>
              </a:ln>
            </p:spPr>
            <p:txBody>
              <a:bodyPr wrap="none" anchor="ctr"/>
              <a:lstStyle/>
              <a:p>
                <a:endParaRPr lang="en-US"/>
              </a:p>
            </p:txBody>
          </p:sp>
          <p:sp>
            <p:nvSpPr>
              <p:cNvPr id="29717" name="Freeform 22"/>
              <p:cNvSpPr>
                <a:spLocks/>
              </p:cNvSpPr>
              <p:nvPr/>
            </p:nvSpPr>
            <p:spPr bwMode="auto">
              <a:xfrm>
                <a:off x="2922" y="1579"/>
                <a:ext cx="642" cy="309"/>
              </a:xfrm>
              <a:custGeom>
                <a:avLst/>
                <a:gdLst>
                  <a:gd name="T0" fmla="*/ 61 w 642"/>
                  <a:gd name="T1" fmla="*/ 142 h 309"/>
                  <a:gd name="T2" fmla="*/ 100 w 642"/>
                  <a:gd name="T3" fmla="*/ 71 h 309"/>
                  <a:gd name="T4" fmla="*/ 92 w 642"/>
                  <a:gd name="T5" fmla="*/ 150 h 309"/>
                  <a:gd name="T6" fmla="*/ 45 w 642"/>
                  <a:gd name="T7" fmla="*/ 229 h 309"/>
                  <a:gd name="T8" fmla="*/ 5 w 642"/>
                  <a:gd name="T9" fmla="*/ 197 h 309"/>
                  <a:gd name="T10" fmla="*/ 29 w 642"/>
                  <a:gd name="T11" fmla="*/ 182 h 309"/>
                  <a:gd name="T12" fmla="*/ 139 w 642"/>
                  <a:gd name="T13" fmla="*/ 221 h 309"/>
                  <a:gd name="T14" fmla="*/ 171 w 642"/>
                  <a:gd name="T15" fmla="*/ 237 h 309"/>
                  <a:gd name="T16" fmla="*/ 218 w 642"/>
                  <a:gd name="T17" fmla="*/ 253 h 309"/>
                  <a:gd name="T18" fmla="*/ 187 w 642"/>
                  <a:gd name="T19" fmla="*/ 292 h 309"/>
                  <a:gd name="T20" fmla="*/ 171 w 642"/>
                  <a:gd name="T21" fmla="*/ 268 h 309"/>
                  <a:gd name="T22" fmla="*/ 226 w 642"/>
                  <a:gd name="T23" fmla="*/ 221 h 309"/>
                  <a:gd name="T24" fmla="*/ 274 w 642"/>
                  <a:gd name="T25" fmla="*/ 150 h 309"/>
                  <a:gd name="T26" fmla="*/ 376 w 642"/>
                  <a:gd name="T27" fmla="*/ 95 h 309"/>
                  <a:gd name="T28" fmla="*/ 353 w 642"/>
                  <a:gd name="T29" fmla="*/ 87 h 309"/>
                  <a:gd name="T30" fmla="*/ 321 w 642"/>
                  <a:gd name="T31" fmla="*/ 71 h 309"/>
                  <a:gd name="T32" fmla="*/ 274 w 642"/>
                  <a:gd name="T33" fmla="*/ 55 h 309"/>
                  <a:gd name="T34" fmla="*/ 258 w 642"/>
                  <a:gd name="T35" fmla="*/ 32 h 309"/>
                  <a:gd name="T36" fmla="*/ 242 w 642"/>
                  <a:gd name="T37" fmla="*/ 95 h 309"/>
                  <a:gd name="T38" fmla="*/ 274 w 642"/>
                  <a:gd name="T39" fmla="*/ 134 h 309"/>
                  <a:gd name="T40" fmla="*/ 282 w 642"/>
                  <a:gd name="T41" fmla="*/ 158 h 309"/>
                  <a:gd name="T42" fmla="*/ 321 w 642"/>
                  <a:gd name="T43" fmla="*/ 213 h 309"/>
                  <a:gd name="T44" fmla="*/ 368 w 642"/>
                  <a:gd name="T45" fmla="*/ 292 h 309"/>
                  <a:gd name="T46" fmla="*/ 431 w 642"/>
                  <a:gd name="T47" fmla="*/ 150 h 309"/>
                  <a:gd name="T48" fmla="*/ 550 w 642"/>
                  <a:gd name="T49" fmla="*/ 134 h 309"/>
                  <a:gd name="T50" fmla="*/ 526 w 642"/>
                  <a:gd name="T51" fmla="*/ 16 h 309"/>
                  <a:gd name="T52" fmla="*/ 495 w 642"/>
                  <a:gd name="T53" fmla="*/ 0 h 309"/>
                  <a:gd name="T54" fmla="*/ 439 w 642"/>
                  <a:gd name="T55" fmla="*/ 47 h 309"/>
                  <a:gd name="T56" fmla="*/ 502 w 642"/>
                  <a:gd name="T57" fmla="*/ 142 h 309"/>
                  <a:gd name="T58" fmla="*/ 597 w 642"/>
                  <a:gd name="T59" fmla="*/ 166 h 309"/>
                  <a:gd name="T60" fmla="*/ 637 w 642"/>
                  <a:gd name="T61" fmla="*/ 158 h 309"/>
                  <a:gd name="T62" fmla="*/ 613 w 642"/>
                  <a:gd name="T63" fmla="*/ 142 h 309"/>
                  <a:gd name="T64" fmla="*/ 558 w 642"/>
                  <a:gd name="T65" fmla="*/ 111 h 309"/>
                  <a:gd name="T66" fmla="*/ 455 w 642"/>
                  <a:gd name="T67" fmla="*/ 63 h 309"/>
                  <a:gd name="T68" fmla="*/ 605 w 642"/>
                  <a:gd name="T69" fmla="*/ 32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2"/>
                  <a:gd name="T106" fmla="*/ 0 h 309"/>
                  <a:gd name="T107" fmla="*/ 642 w 642"/>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2" h="309">
                    <a:moveTo>
                      <a:pt x="61" y="142"/>
                    </a:moveTo>
                    <a:cubicBezTo>
                      <a:pt x="68" y="101"/>
                      <a:pt x="60" y="84"/>
                      <a:pt x="100" y="71"/>
                    </a:cubicBezTo>
                    <a:cubicBezTo>
                      <a:pt x="134" y="116"/>
                      <a:pt x="131" y="111"/>
                      <a:pt x="92" y="150"/>
                    </a:cubicBezTo>
                    <a:cubicBezTo>
                      <a:pt x="78" y="191"/>
                      <a:pt x="84" y="216"/>
                      <a:pt x="45" y="229"/>
                    </a:cubicBezTo>
                    <a:cubicBezTo>
                      <a:pt x="34" y="225"/>
                      <a:pt x="0" y="220"/>
                      <a:pt x="5" y="197"/>
                    </a:cubicBezTo>
                    <a:cubicBezTo>
                      <a:pt x="7" y="188"/>
                      <a:pt x="21" y="187"/>
                      <a:pt x="29" y="182"/>
                    </a:cubicBezTo>
                    <a:cubicBezTo>
                      <a:pt x="79" y="194"/>
                      <a:pt x="99" y="198"/>
                      <a:pt x="139" y="221"/>
                    </a:cubicBezTo>
                    <a:cubicBezTo>
                      <a:pt x="149" y="227"/>
                      <a:pt x="160" y="233"/>
                      <a:pt x="171" y="237"/>
                    </a:cubicBezTo>
                    <a:cubicBezTo>
                      <a:pt x="186" y="243"/>
                      <a:pt x="218" y="253"/>
                      <a:pt x="218" y="253"/>
                    </a:cubicBezTo>
                    <a:cubicBezTo>
                      <a:pt x="215" y="264"/>
                      <a:pt x="210" y="297"/>
                      <a:pt x="187" y="292"/>
                    </a:cubicBezTo>
                    <a:cubicBezTo>
                      <a:pt x="178" y="290"/>
                      <a:pt x="176" y="276"/>
                      <a:pt x="171" y="268"/>
                    </a:cubicBezTo>
                    <a:cubicBezTo>
                      <a:pt x="221" y="196"/>
                      <a:pt x="138" y="309"/>
                      <a:pt x="226" y="221"/>
                    </a:cubicBezTo>
                    <a:cubicBezTo>
                      <a:pt x="228" y="219"/>
                      <a:pt x="265" y="163"/>
                      <a:pt x="274" y="150"/>
                    </a:cubicBezTo>
                    <a:cubicBezTo>
                      <a:pt x="287" y="131"/>
                      <a:pt x="353" y="111"/>
                      <a:pt x="376" y="95"/>
                    </a:cubicBezTo>
                    <a:cubicBezTo>
                      <a:pt x="368" y="92"/>
                      <a:pt x="360" y="90"/>
                      <a:pt x="353" y="87"/>
                    </a:cubicBezTo>
                    <a:cubicBezTo>
                      <a:pt x="342" y="82"/>
                      <a:pt x="332" y="75"/>
                      <a:pt x="321" y="71"/>
                    </a:cubicBezTo>
                    <a:cubicBezTo>
                      <a:pt x="306" y="65"/>
                      <a:pt x="274" y="55"/>
                      <a:pt x="274" y="55"/>
                    </a:cubicBezTo>
                    <a:cubicBezTo>
                      <a:pt x="269" y="47"/>
                      <a:pt x="264" y="25"/>
                      <a:pt x="258" y="32"/>
                    </a:cubicBezTo>
                    <a:cubicBezTo>
                      <a:pt x="244" y="49"/>
                      <a:pt x="242" y="95"/>
                      <a:pt x="242" y="95"/>
                    </a:cubicBezTo>
                    <a:cubicBezTo>
                      <a:pt x="262" y="154"/>
                      <a:pt x="232" y="82"/>
                      <a:pt x="274" y="134"/>
                    </a:cubicBezTo>
                    <a:cubicBezTo>
                      <a:pt x="279" y="141"/>
                      <a:pt x="278" y="151"/>
                      <a:pt x="282" y="158"/>
                    </a:cubicBezTo>
                    <a:cubicBezTo>
                      <a:pt x="293" y="178"/>
                      <a:pt x="309" y="194"/>
                      <a:pt x="321" y="213"/>
                    </a:cubicBezTo>
                    <a:cubicBezTo>
                      <a:pt x="330" y="250"/>
                      <a:pt x="336" y="270"/>
                      <a:pt x="368" y="292"/>
                    </a:cubicBezTo>
                    <a:cubicBezTo>
                      <a:pt x="460" y="269"/>
                      <a:pt x="360" y="199"/>
                      <a:pt x="431" y="150"/>
                    </a:cubicBezTo>
                    <a:cubicBezTo>
                      <a:pt x="475" y="161"/>
                      <a:pt x="508" y="148"/>
                      <a:pt x="550" y="134"/>
                    </a:cubicBezTo>
                    <a:cubicBezTo>
                      <a:pt x="544" y="110"/>
                      <a:pt x="536" y="31"/>
                      <a:pt x="526" y="16"/>
                    </a:cubicBezTo>
                    <a:cubicBezTo>
                      <a:pt x="520" y="6"/>
                      <a:pt x="505" y="5"/>
                      <a:pt x="495" y="0"/>
                    </a:cubicBezTo>
                    <a:cubicBezTo>
                      <a:pt x="464" y="20"/>
                      <a:pt x="451" y="12"/>
                      <a:pt x="439" y="47"/>
                    </a:cubicBezTo>
                    <a:cubicBezTo>
                      <a:pt x="447" y="104"/>
                      <a:pt x="444" y="125"/>
                      <a:pt x="502" y="142"/>
                    </a:cubicBezTo>
                    <a:cubicBezTo>
                      <a:pt x="533" y="151"/>
                      <a:pt x="597" y="166"/>
                      <a:pt x="597" y="166"/>
                    </a:cubicBezTo>
                    <a:cubicBezTo>
                      <a:pt x="610" y="163"/>
                      <a:pt x="629" y="169"/>
                      <a:pt x="637" y="158"/>
                    </a:cubicBezTo>
                    <a:cubicBezTo>
                      <a:pt x="642" y="150"/>
                      <a:pt x="620" y="148"/>
                      <a:pt x="613" y="142"/>
                    </a:cubicBezTo>
                    <a:cubicBezTo>
                      <a:pt x="573" y="109"/>
                      <a:pt x="608" y="122"/>
                      <a:pt x="558" y="111"/>
                    </a:cubicBezTo>
                    <a:cubicBezTo>
                      <a:pt x="527" y="90"/>
                      <a:pt x="491" y="75"/>
                      <a:pt x="455" y="63"/>
                    </a:cubicBezTo>
                    <a:cubicBezTo>
                      <a:pt x="505" y="46"/>
                      <a:pt x="551" y="32"/>
                      <a:pt x="605" y="32"/>
                    </a:cubicBezTo>
                  </a:path>
                </a:pathLst>
              </a:custGeom>
              <a:noFill/>
              <a:ln w="9525">
                <a:solidFill>
                  <a:schemeClr val="tx1"/>
                </a:solidFill>
                <a:round/>
                <a:headEnd/>
                <a:tailEnd/>
              </a:ln>
            </p:spPr>
            <p:txBody>
              <a:bodyPr wrap="none" anchor="ctr"/>
              <a:lstStyle/>
              <a:p>
                <a:endParaRPr lang="en-US"/>
              </a:p>
            </p:txBody>
          </p:sp>
          <p:sp>
            <p:nvSpPr>
              <p:cNvPr id="29718" name="Freeform 23"/>
              <p:cNvSpPr>
                <a:spLocks/>
              </p:cNvSpPr>
              <p:nvPr/>
            </p:nvSpPr>
            <p:spPr bwMode="auto">
              <a:xfrm>
                <a:off x="2682" y="1656"/>
                <a:ext cx="710" cy="391"/>
              </a:xfrm>
              <a:custGeom>
                <a:avLst/>
                <a:gdLst>
                  <a:gd name="T0" fmla="*/ 459 w 710"/>
                  <a:gd name="T1" fmla="*/ 340 h 509"/>
                  <a:gd name="T2" fmla="*/ 522 w 710"/>
                  <a:gd name="T3" fmla="*/ 379 h 509"/>
                  <a:gd name="T4" fmla="*/ 396 w 710"/>
                  <a:gd name="T5" fmla="*/ 387 h 509"/>
                  <a:gd name="T6" fmla="*/ 380 w 710"/>
                  <a:gd name="T7" fmla="*/ 363 h 509"/>
                  <a:gd name="T8" fmla="*/ 404 w 710"/>
                  <a:gd name="T9" fmla="*/ 348 h 509"/>
                  <a:gd name="T10" fmla="*/ 286 w 710"/>
                  <a:gd name="T11" fmla="*/ 371 h 509"/>
                  <a:gd name="T12" fmla="*/ 270 w 710"/>
                  <a:gd name="T13" fmla="*/ 395 h 509"/>
                  <a:gd name="T14" fmla="*/ 349 w 710"/>
                  <a:gd name="T15" fmla="*/ 434 h 509"/>
                  <a:gd name="T16" fmla="*/ 341 w 710"/>
                  <a:gd name="T17" fmla="*/ 292 h 509"/>
                  <a:gd name="T18" fmla="*/ 230 w 710"/>
                  <a:gd name="T19" fmla="*/ 316 h 509"/>
                  <a:gd name="T20" fmla="*/ 223 w 710"/>
                  <a:gd name="T21" fmla="*/ 371 h 509"/>
                  <a:gd name="T22" fmla="*/ 270 w 710"/>
                  <a:gd name="T23" fmla="*/ 387 h 509"/>
                  <a:gd name="T24" fmla="*/ 49 w 710"/>
                  <a:gd name="T25" fmla="*/ 419 h 509"/>
                  <a:gd name="T26" fmla="*/ 41 w 710"/>
                  <a:gd name="T27" fmla="*/ 340 h 509"/>
                  <a:gd name="T28" fmla="*/ 112 w 710"/>
                  <a:gd name="T29" fmla="*/ 387 h 509"/>
                  <a:gd name="T30" fmla="*/ 159 w 710"/>
                  <a:gd name="T31" fmla="*/ 450 h 509"/>
                  <a:gd name="T32" fmla="*/ 128 w 710"/>
                  <a:gd name="T33" fmla="*/ 458 h 509"/>
                  <a:gd name="T34" fmla="*/ 120 w 710"/>
                  <a:gd name="T35" fmla="*/ 434 h 509"/>
                  <a:gd name="T36" fmla="*/ 175 w 710"/>
                  <a:gd name="T37" fmla="*/ 316 h 509"/>
                  <a:gd name="T38" fmla="*/ 88 w 710"/>
                  <a:gd name="T39" fmla="*/ 229 h 509"/>
                  <a:gd name="T40" fmla="*/ 136 w 710"/>
                  <a:gd name="T41" fmla="*/ 111 h 509"/>
                  <a:gd name="T42" fmla="*/ 167 w 710"/>
                  <a:gd name="T43" fmla="*/ 64 h 509"/>
                  <a:gd name="T44" fmla="*/ 152 w 710"/>
                  <a:gd name="T45" fmla="*/ 16 h 509"/>
                  <a:gd name="T46" fmla="*/ 104 w 710"/>
                  <a:gd name="T47" fmla="*/ 0 h 509"/>
                  <a:gd name="T48" fmla="*/ 88 w 710"/>
                  <a:gd name="T49" fmla="*/ 32 h 509"/>
                  <a:gd name="T50" fmla="*/ 144 w 710"/>
                  <a:gd name="T51" fmla="*/ 71 h 509"/>
                  <a:gd name="T52" fmla="*/ 159 w 710"/>
                  <a:gd name="T53" fmla="*/ 158 h 509"/>
                  <a:gd name="T54" fmla="*/ 215 w 710"/>
                  <a:gd name="T55" fmla="*/ 190 h 509"/>
                  <a:gd name="T56" fmla="*/ 262 w 710"/>
                  <a:gd name="T57" fmla="*/ 245 h 509"/>
                  <a:gd name="T58" fmla="*/ 380 w 710"/>
                  <a:gd name="T59" fmla="*/ 221 h 509"/>
                  <a:gd name="T60" fmla="*/ 412 w 710"/>
                  <a:gd name="T61" fmla="*/ 237 h 509"/>
                  <a:gd name="T62" fmla="*/ 420 w 710"/>
                  <a:gd name="T63" fmla="*/ 261 h 509"/>
                  <a:gd name="T64" fmla="*/ 546 w 710"/>
                  <a:gd name="T65" fmla="*/ 308 h 509"/>
                  <a:gd name="T66" fmla="*/ 664 w 710"/>
                  <a:gd name="T67" fmla="*/ 371 h 509"/>
                  <a:gd name="T68" fmla="*/ 617 w 710"/>
                  <a:gd name="T69" fmla="*/ 474 h 509"/>
                  <a:gd name="T70" fmla="*/ 538 w 710"/>
                  <a:gd name="T71" fmla="*/ 505 h 509"/>
                  <a:gd name="T72" fmla="*/ 380 w 710"/>
                  <a:gd name="T73" fmla="*/ 505 h 5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509"/>
                  <a:gd name="T113" fmla="*/ 710 w 710"/>
                  <a:gd name="T114" fmla="*/ 509 h 5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509">
                    <a:moveTo>
                      <a:pt x="459" y="340"/>
                    </a:moveTo>
                    <a:cubicBezTo>
                      <a:pt x="491" y="351"/>
                      <a:pt x="503" y="349"/>
                      <a:pt x="522" y="379"/>
                    </a:cubicBezTo>
                    <a:cubicBezTo>
                      <a:pt x="475" y="412"/>
                      <a:pt x="452" y="395"/>
                      <a:pt x="396" y="387"/>
                    </a:cubicBezTo>
                    <a:cubicBezTo>
                      <a:pt x="391" y="379"/>
                      <a:pt x="378" y="372"/>
                      <a:pt x="380" y="363"/>
                    </a:cubicBezTo>
                    <a:cubicBezTo>
                      <a:pt x="382" y="354"/>
                      <a:pt x="413" y="351"/>
                      <a:pt x="404" y="348"/>
                    </a:cubicBezTo>
                    <a:cubicBezTo>
                      <a:pt x="388" y="342"/>
                      <a:pt x="307" y="366"/>
                      <a:pt x="286" y="371"/>
                    </a:cubicBezTo>
                    <a:cubicBezTo>
                      <a:pt x="281" y="379"/>
                      <a:pt x="268" y="386"/>
                      <a:pt x="270" y="395"/>
                    </a:cubicBezTo>
                    <a:cubicBezTo>
                      <a:pt x="272" y="406"/>
                      <a:pt x="337" y="430"/>
                      <a:pt x="349" y="434"/>
                    </a:cubicBezTo>
                    <a:cubicBezTo>
                      <a:pt x="346" y="387"/>
                      <a:pt x="361" y="335"/>
                      <a:pt x="341" y="292"/>
                    </a:cubicBezTo>
                    <a:cubicBezTo>
                      <a:pt x="337" y="283"/>
                      <a:pt x="244" y="313"/>
                      <a:pt x="230" y="316"/>
                    </a:cubicBezTo>
                    <a:cubicBezTo>
                      <a:pt x="212" y="334"/>
                      <a:pt x="188" y="345"/>
                      <a:pt x="223" y="371"/>
                    </a:cubicBezTo>
                    <a:cubicBezTo>
                      <a:pt x="236" y="381"/>
                      <a:pt x="270" y="387"/>
                      <a:pt x="270" y="387"/>
                    </a:cubicBezTo>
                    <a:cubicBezTo>
                      <a:pt x="196" y="400"/>
                      <a:pt x="123" y="408"/>
                      <a:pt x="49" y="419"/>
                    </a:cubicBezTo>
                    <a:cubicBezTo>
                      <a:pt x="17" y="398"/>
                      <a:pt x="0" y="397"/>
                      <a:pt x="41" y="340"/>
                    </a:cubicBezTo>
                    <a:cubicBezTo>
                      <a:pt x="51" y="327"/>
                      <a:pt x="108" y="383"/>
                      <a:pt x="112" y="387"/>
                    </a:cubicBezTo>
                    <a:cubicBezTo>
                      <a:pt x="126" y="430"/>
                      <a:pt x="146" y="406"/>
                      <a:pt x="159" y="450"/>
                    </a:cubicBezTo>
                    <a:cubicBezTo>
                      <a:pt x="149" y="453"/>
                      <a:pt x="138" y="462"/>
                      <a:pt x="128" y="458"/>
                    </a:cubicBezTo>
                    <a:cubicBezTo>
                      <a:pt x="120" y="455"/>
                      <a:pt x="120" y="442"/>
                      <a:pt x="120" y="434"/>
                    </a:cubicBezTo>
                    <a:cubicBezTo>
                      <a:pt x="120" y="386"/>
                      <a:pt x="150" y="353"/>
                      <a:pt x="175" y="316"/>
                    </a:cubicBezTo>
                    <a:cubicBezTo>
                      <a:pt x="149" y="253"/>
                      <a:pt x="138" y="262"/>
                      <a:pt x="88" y="229"/>
                    </a:cubicBezTo>
                    <a:cubicBezTo>
                      <a:pt x="98" y="162"/>
                      <a:pt x="98" y="163"/>
                      <a:pt x="136" y="111"/>
                    </a:cubicBezTo>
                    <a:cubicBezTo>
                      <a:pt x="147" y="96"/>
                      <a:pt x="167" y="64"/>
                      <a:pt x="167" y="64"/>
                    </a:cubicBezTo>
                    <a:cubicBezTo>
                      <a:pt x="162" y="48"/>
                      <a:pt x="166" y="26"/>
                      <a:pt x="152" y="16"/>
                    </a:cubicBezTo>
                    <a:cubicBezTo>
                      <a:pt x="138" y="6"/>
                      <a:pt x="104" y="0"/>
                      <a:pt x="104" y="0"/>
                    </a:cubicBezTo>
                    <a:cubicBezTo>
                      <a:pt x="99" y="11"/>
                      <a:pt x="85" y="21"/>
                      <a:pt x="88" y="32"/>
                    </a:cubicBezTo>
                    <a:cubicBezTo>
                      <a:pt x="90" y="38"/>
                      <a:pt x="135" y="66"/>
                      <a:pt x="144" y="71"/>
                    </a:cubicBezTo>
                    <a:cubicBezTo>
                      <a:pt x="148" y="100"/>
                      <a:pt x="140" y="135"/>
                      <a:pt x="159" y="158"/>
                    </a:cubicBezTo>
                    <a:cubicBezTo>
                      <a:pt x="173" y="175"/>
                      <a:pt x="197" y="178"/>
                      <a:pt x="215" y="190"/>
                    </a:cubicBezTo>
                    <a:cubicBezTo>
                      <a:pt x="236" y="222"/>
                      <a:pt x="225" y="233"/>
                      <a:pt x="262" y="245"/>
                    </a:cubicBezTo>
                    <a:cubicBezTo>
                      <a:pt x="305" y="240"/>
                      <a:pt x="340" y="235"/>
                      <a:pt x="380" y="221"/>
                    </a:cubicBezTo>
                    <a:cubicBezTo>
                      <a:pt x="391" y="226"/>
                      <a:pt x="404" y="229"/>
                      <a:pt x="412" y="237"/>
                    </a:cubicBezTo>
                    <a:cubicBezTo>
                      <a:pt x="418" y="243"/>
                      <a:pt x="413" y="256"/>
                      <a:pt x="420" y="261"/>
                    </a:cubicBezTo>
                    <a:cubicBezTo>
                      <a:pt x="448" y="282"/>
                      <a:pt x="514" y="292"/>
                      <a:pt x="546" y="308"/>
                    </a:cubicBezTo>
                    <a:cubicBezTo>
                      <a:pt x="586" y="328"/>
                      <a:pt x="624" y="350"/>
                      <a:pt x="664" y="371"/>
                    </a:cubicBezTo>
                    <a:cubicBezTo>
                      <a:pt x="710" y="440"/>
                      <a:pt x="681" y="445"/>
                      <a:pt x="617" y="474"/>
                    </a:cubicBezTo>
                    <a:cubicBezTo>
                      <a:pt x="589" y="487"/>
                      <a:pt x="571" y="503"/>
                      <a:pt x="538" y="505"/>
                    </a:cubicBezTo>
                    <a:cubicBezTo>
                      <a:pt x="485" y="509"/>
                      <a:pt x="433" y="505"/>
                      <a:pt x="380" y="505"/>
                    </a:cubicBezTo>
                  </a:path>
                </a:pathLst>
              </a:custGeom>
              <a:noFill/>
              <a:ln w="9525">
                <a:solidFill>
                  <a:schemeClr val="tx1"/>
                </a:solidFill>
                <a:round/>
                <a:headEnd/>
                <a:tailEnd/>
              </a:ln>
            </p:spPr>
            <p:txBody>
              <a:bodyPr wrap="none" anchor="ctr"/>
              <a:lstStyle/>
              <a:p>
                <a:endParaRPr lang="en-US"/>
              </a:p>
            </p:txBody>
          </p:sp>
          <p:sp>
            <p:nvSpPr>
              <p:cNvPr id="29719" name="Oval 24"/>
              <p:cNvSpPr>
                <a:spLocks noChangeArrowheads="1"/>
              </p:cNvSpPr>
              <p:nvPr/>
            </p:nvSpPr>
            <p:spPr bwMode="auto">
              <a:xfrm>
                <a:off x="2841" y="1696"/>
                <a:ext cx="126" cy="103"/>
              </a:xfrm>
              <a:prstGeom prst="ellipse">
                <a:avLst/>
              </a:prstGeom>
              <a:solidFill>
                <a:schemeClr val="accent1"/>
              </a:solidFill>
              <a:ln w="9525">
                <a:noFill/>
                <a:round/>
                <a:headEnd/>
                <a:tailEnd/>
              </a:ln>
            </p:spPr>
            <p:txBody>
              <a:bodyPr wrap="none" anchor="ctr"/>
              <a:lstStyle/>
              <a:p>
                <a:endParaRPr lang="en-US"/>
              </a:p>
            </p:txBody>
          </p:sp>
          <p:sp>
            <p:nvSpPr>
              <p:cNvPr id="29720" name="Oval 25"/>
              <p:cNvSpPr>
                <a:spLocks noChangeArrowheads="1"/>
              </p:cNvSpPr>
              <p:nvPr/>
            </p:nvSpPr>
            <p:spPr bwMode="auto">
              <a:xfrm>
                <a:off x="3348" y="1768"/>
                <a:ext cx="126" cy="103"/>
              </a:xfrm>
              <a:prstGeom prst="ellipse">
                <a:avLst/>
              </a:prstGeom>
              <a:solidFill>
                <a:schemeClr val="accent1"/>
              </a:solidFill>
              <a:ln w="9525">
                <a:noFill/>
                <a:round/>
                <a:headEnd/>
                <a:tailEnd/>
              </a:ln>
            </p:spPr>
            <p:txBody>
              <a:bodyPr wrap="none" anchor="ctr"/>
              <a:lstStyle/>
              <a:p>
                <a:endParaRPr lang="en-US"/>
              </a:p>
            </p:txBody>
          </p:sp>
          <p:sp>
            <p:nvSpPr>
              <p:cNvPr id="29721" name="Oval 26"/>
              <p:cNvSpPr>
                <a:spLocks noChangeArrowheads="1"/>
              </p:cNvSpPr>
              <p:nvPr/>
            </p:nvSpPr>
            <p:spPr bwMode="auto">
              <a:xfrm>
                <a:off x="3050" y="1541"/>
                <a:ext cx="126" cy="103"/>
              </a:xfrm>
              <a:prstGeom prst="ellipse">
                <a:avLst/>
              </a:prstGeom>
              <a:solidFill>
                <a:schemeClr val="accent1"/>
              </a:solidFill>
              <a:ln w="9525">
                <a:noFill/>
                <a:round/>
                <a:headEnd/>
                <a:tailEnd/>
              </a:ln>
            </p:spPr>
            <p:txBody>
              <a:bodyPr wrap="none" anchor="ctr"/>
              <a:lstStyle/>
              <a:p>
                <a:endParaRPr lang="en-US"/>
              </a:p>
            </p:txBody>
          </p:sp>
          <p:sp>
            <p:nvSpPr>
              <p:cNvPr id="29722" name="Oval 27"/>
              <p:cNvSpPr>
                <a:spLocks noChangeArrowheads="1"/>
              </p:cNvSpPr>
              <p:nvPr/>
            </p:nvSpPr>
            <p:spPr bwMode="auto">
              <a:xfrm>
                <a:off x="2711" y="1834"/>
                <a:ext cx="126" cy="103"/>
              </a:xfrm>
              <a:prstGeom prst="ellipse">
                <a:avLst/>
              </a:prstGeom>
              <a:solidFill>
                <a:schemeClr val="accent1"/>
              </a:solidFill>
              <a:ln w="9525">
                <a:noFill/>
                <a:round/>
                <a:headEnd/>
                <a:tailEnd/>
              </a:ln>
            </p:spPr>
            <p:txBody>
              <a:bodyPr wrap="none" anchor="ctr"/>
              <a:lstStyle/>
              <a:p>
                <a:endParaRPr lang="en-US"/>
              </a:p>
            </p:txBody>
          </p:sp>
        </p:grpSp>
        <p:sp>
          <p:nvSpPr>
            <p:cNvPr id="29711" name="AutoShape 28"/>
            <p:cNvSpPr>
              <a:spLocks noChangeArrowheads="1"/>
            </p:cNvSpPr>
            <p:nvPr/>
          </p:nvSpPr>
          <p:spPr bwMode="auto">
            <a:xfrm>
              <a:off x="2170" y="1665"/>
              <a:ext cx="458" cy="237"/>
            </a:xfrm>
            <a:prstGeom prst="rightArrow">
              <a:avLst>
                <a:gd name="adj1" fmla="val 50000"/>
                <a:gd name="adj2" fmla="val 48312"/>
              </a:avLst>
            </a:prstGeom>
            <a:solidFill>
              <a:srgbClr val="99CCFF"/>
            </a:solidFill>
            <a:ln w="9525">
              <a:noFill/>
              <a:miter lim="800000"/>
              <a:headEnd/>
              <a:tailEnd/>
            </a:ln>
          </p:spPr>
          <p:txBody>
            <a:bodyPr wrap="none" anchor="ctr"/>
            <a:lstStyle/>
            <a:p>
              <a:endParaRPr lang="en-US"/>
            </a:p>
          </p:txBody>
        </p:sp>
        <p:sp>
          <p:nvSpPr>
            <p:cNvPr id="29712" name="Text Box 29"/>
            <p:cNvSpPr txBox="1">
              <a:spLocks noChangeArrowheads="1"/>
            </p:cNvSpPr>
            <p:nvPr/>
          </p:nvSpPr>
          <p:spPr bwMode="auto">
            <a:xfrm>
              <a:off x="2025" y="1441"/>
              <a:ext cx="646" cy="194"/>
            </a:xfrm>
            <a:prstGeom prst="rect">
              <a:avLst/>
            </a:prstGeom>
            <a:noFill/>
            <a:ln w="9525">
              <a:noFill/>
              <a:miter lim="800000"/>
              <a:headEnd/>
              <a:tailEnd/>
            </a:ln>
          </p:spPr>
          <p:txBody>
            <a:bodyPr wrap="none">
              <a:spAutoFit/>
            </a:bodyPr>
            <a:lstStyle/>
            <a:p>
              <a:pPr algn="ctr"/>
              <a:r>
                <a:rPr lang="en-US" dirty="0">
                  <a:solidFill>
                    <a:srgbClr val="C00000"/>
                  </a:solidFill>
                </a:rPr>
                <a:t>plasticizer</a:t>
              </a:r>
            </a:p>
          </p:txBody>
        </p:sp>
        <p:sp>
          <p:nvSpPr>
            <p:cNvPr id="29713" name="Text Box 30"/>
            <p:cNvSpPr txBox="1">
              <a:spLocks noChangeArrowheads="1"/>
            </p:cNvSpPr>
            <p:nvPr/>
          </p:nvSpPr>
          <p:spPr bwMode="auto">
            <a:xfrm>
              <a:off x="2518" y="2160"/>
              <a:ext cx="2392" cy="339"/>
            </a:xfrm>
            <a:prstGeom prst="rect">
              <a:avLst/>
            </a:prstGeom>
            <a:noFill/>
            <a:ln w="9525">
              <a:noFill/>
              <a:miter lim="800000"/>
              <a:headEnd/>
              <a:tailEnd/>
            </a:ln>
          </p:spPr>
          <p:txBody>
            <a:bodyPr wrap="none">
              <a:spAutoFit/>
            </a:bodyPr>
            <a:lstStyle/>
            <a:p>
              <a:pPr algn="ctr"/>
              <a:r>
                <a:rPr lang="en-US" dirty="0" smtClean="0">
                  <a:solidFill>
                    <a:srgbClr val="0033CC"/>
                  </a:solidFill>
                </a:rPr>
                <a:t>Plasticizer: decreased </a:t>
              </a:r>
              <a:r>
                <a:rPr lang="en-US" dirty="0">
                  <a:solidFill>
                    <a:srgbClr val="0033CC"/>
                  </a:solidFill>
                </a:rPr>
                <a:t>chain entanglement</a:t>
              </a:r>
            </a:p>
            <a:p>
              <a:pPr algn="ctr"/>
              <a:r>
                <a:rPr lang="en-US" dirty="0">
                  <a:solidFill>
                    <a:srgbClr val="0033CC"/>
                  </a:solidFill>
                </a:rPr>
                <a:t>increased chain motion</a:t>
              </a:r>
            </a:p>
          </p:txBody>
        </p:sp>
        <p:sp>
          <p:nvSpPr>
            <p:cNvPr id="29714" name="Line 33"/>
            <p:cNvSpPr>
              <a:spLocks noChangeShapeType="1"/>
            </p:cNvSpPr>
            <p:nvPr/>
          </p:nvSpPr>
          <p:spPr bwMode="auto">
            <a:xfrm>
              <a:off x="3685" y="1823"/>
              <a:ext cx="189" cy="110"/>
            </a:xfrm>
            <a:prstGeom prst="line">
              <a:avLst/>
            </a:prstGeom>
            <a:noFill/>
            <a:ln w="9525">
              <a:solidFill>
                <a:schemeClr val="tx1"/>
              </a:solidFill>
              <a:round/>
              <a:headEnd/>
              <a:tailEnd type="triangle" w="med" len="med"/>
            </a:ln>
          </p:spPr>
          <p:txBody>
            <a:bodyPr wrap="none" anchor="ctr"/>
            <a:lstStyle/>
            <a:p>
              <a:endParaRPr lang="en-US"/>
            </a:p>
          </p:txBody>
        </p:sp>
        <p:sp>
          <p:nvSpPr>
            <p:cNvPr id="29715" name="Text Box 34"/>
            <p:cNvSpPr txBox="1">
              <a:spLocks noChangeArrowheads="1"/>
            </p:cNvSpPr>
            <p:nvPr/>
          </p:nvSpPr>
          <p:spPr bwMode="auto">
            <a:xfrm>
              <a:off x="3670" y="1923"/>
              <a:ext cx="2438" cy="178"/>
            </a:xfrm>
            <a:prstGeom prst="rect">
              <a:avLst/>
            </a:prstGeom>
            <a:noFill/>
            <a:ln w="9525">
              <a:noFill/>
              <a:miter lim="800000"/>
              <a:headEnd/>
              <a:tailEnd/>
            </a:ln>
          </p:spPr>
          <p:txBody>
            <a:bodyPr wrap="none">
              <a:spAutoFit/>
            </a:bodyPr>
            <a:lstStyle/>
            <a:p>
              <a:pPr algn="ctr"/>
              <a:r>
                <a:rPr lang="en-US" sz="1600" dirty="0">
                  <a:solidFill>
                    <a:srgbClr val="7030A0"/>
                  </a:solidFill>
                </a:rPr>
                <a:t>Plasticizer: monomers, solvents, small molecules</a:t>
              </a:r>
            </a:p>
          </p:txBody>
        </p:sp>
      </p:grpSp>
      <p:grpSp>
        <p:nvGrpSpPr>
          <p:cNvPr id="5" name="Group 85"/>
          <p:cNvGrpSpPr>
            <a:grpSpLocks/>
          </p:cNvGrpSpPr>
          <p:nvPr/>
        </p:nvGrpSpPr>
        <p:grpSpPr bwMode="auto">
          <a:xfrm>
            <a:off x="1511012" y="1274763"/>
            <a:ext cx="6098886" cy="2382837"/>
            <a:chOff x="1574" y="677"/>
            <a:chExt cx="4226" cy="1501"/>
          </a:xfrm>
        </p:grpSpPr>
        <p:pic>
          <p:nvPicPr>
            <p:cNvPr id="29703" name="Picture 78" descr="no plas"/>
            <p:cNvPicPr>
              <a:picLocks noChangeAspect="1" noChangeArrowheads="1"/>
            </p:cNvPicPr>
            <p:nvPr/>
          </p:nvPicPr>
          <p:blipFill>
            <a:blip r:embed="rId2"/>
            <a:srcRect/>
            <a:stretch>
              <a:fillRect/>
            </a:stretch>
          </p:blipFill>
          <p:spPr bwMode="auto">
            <a:xfrm>
              <a:off x="1574" y="677"/>
              <a:ext cx="1296" cy="1499"/>
            </a:xfrm>
            <a:prstGeom prst="rect">
              <a:avLst/>
            </a:prstGeom>
            <a:noFill/>
            <a:ln w="9525">
              <a:noFill/>
              <a:miter lim="800000"/>
              <a:headEnd/>
              <a:tailEnd/>
            </a:ln>
          </p:spPr>
        </p:pic>
        <p:pic>
          <p:nvPicPr>
            <p:cNvPr id="29704" name="Picture 79" descr="plas"/>
            <p:cNvPicPr>
              <a:picLocks noChangeAspect="1" noChangeArrowheads="1"/>
            </p:cNvPicPr>
            <p:nvPr/>
          </p:nvPicPr>
          <p:blipFill>
            <a:blip r:embed="rId3"/>
            <a:srcRect b="12010"/>
            <a:stretch>
              <a:fillRect/>
            </a:stretch>
          </p:blipFill>
          <p:spPr bwMode="auto">
            <a:xfrm>
              <a:off x="3032" y="682"/>
              <a:ext cx="1296" cy="1494"/>
            </a:xfrm>
            <a:prstGeom prst="rect">
              <a:avLst/>
            </a:prstGeom>
            <a:noFill/>
            <a:ln w="9525">
              <a:noFill/>
              <a:miter lim="800000"/>
              <a:headEnd/>
              <a:tailEnd/>
            </a:ln>
          </p:spPr>
        </p:pic>
        <p:pic>
          <p:nvPicPr>
            <p:cNvPr id="29705" name="Picture 80" descr="plas+"/>
            <p:cNvPicPr>
              <a:picLocks noChangeAspect="1" noChangeArrowheads="1"/>
            </p:cNvPicPr>
            <p:nvPr/>
          </p:nvPicPr>
          <p:blipFill>
            <a:blip r:embed="rId4"/>
            <a:srcRect b="20036"/>
            <a:stretch>
              <a:fillRect/>
            </a:stretch>
          </p:blipFill>
          <p:spPr bwMode="auto">
            <a:xfrm>
              <a:off x="4504" y="684"/>
              <a:ext cx="1296" cy="1492"/>
            </a:xfrm>
            <a:prstGeom prst="rect">
              <a:avLst/>
            </a:prstGeom>
            <a:noFill/>
            <a:ln w="9525">
              <a:noFill/>
              <a:miter lim="800000"/>
              <a:headEnd/>
              <a:tailEnd/>
            </a:ln>
          </p:spPr>
        </p:pic>
        <p:sp>
          <p:nvSpPr>
            <p:cNvPr id="29706" name="Text Box 82"/>
            <p:cNvSpPr txBox="1">
              <a:spLocks noChangeArrowheads="1"/>
            </p:cNvSpPr>
            <p:nvPr/>
          </p:nvSpPr>
          <p:spPr bwMode="auto">
            <a:xfrm>
              <a:off x="1793" y="1984"/>
              <a:ext cx="852" cy="194"/>
            </a:xfrm>
            <a:prstGeom prst="rect">
              <a:avLst/>
            </a:prstGeom>
            <a:noFill/>
            <a:ln w="9525">
              <a:noFill/>
              <a:miter lim="800000"/>
              <a:headEnd/>
              <a:tailEnd/>
            </a:ln>
          </p:spPr>
          <p:txBody>
            <a:bodyPr wrap="none">
              <a:spAutoFit/>
            </a:bodyPr>
            <a:lstStyle/>
            <a:p>
              <a:pPr algn="ctr"/>
              <a:r>
                <a:rPr lang="en-US" sz="1400">
                  <a:latin typeface="Arial" pitchFamily="34" charset="0"/>
                </a:rPr>
                <a:t>no plasticizer</a:t>
              </a:r>
            </a:p>
          </p:txBody>
        </p:sp>
        <p:sp>
          <p:nvSpPr>
            <p:cNvPr id="29707" name="Text Box 83"/>
            <p:cNvSpPr txBox="1">
              <a:spLocks noChangeArrowheads="1"/>
            </p:cNvSpPr>
            <p:nvPr/>
          </p:nvSpPr>
          <p:spPr bwMode="auto">
            <a:xfrm>
              <a:off x="3371" y="1984"/>
              <a:ext cx="787" cy="194"/>
            </a:xfrm>
            <a:prstGeom prst="rect">
              <a:avLst/>
            </a:prstGeom>
            <a:noFill/>
            <a:ln w="9525">
              <a:noFill/>
              <a:miter lim="800000"/>
              <a:headEnd/>
              <a:tailEnd/>
            </a:ln>
          </p:spPr>
          <p:txBody>
            <a:bodyPr wrap="none">
              <a:spAutoFit/>
            </a:bodyPr>
            <a:lstStyle/>
            <a:p>
              <a:pPr algn="ctr"/>
              <a:r>
                <a:rPr lang="en-US" sz="1400">
                  <a:latin typeface="Arial" pitchFamily="34" charset="0"/>
                </a:rPr>
                <a:t>+ plasticizer</a:t>
              </a:r>
            </a:p>
          </p:txBody>
        </p:sp>
        <p:sp>
          <p:nvSpPr>
            <p:cNvPr id="29708" name="Text Box 84"/>
            <p:cNvSpPr txBox="1">
              <a:spLocks noChangeArrowheads="1"/>
            </p:cNvSpPr>
            <p:nvPr/>
          </p:nvSpPr>
          <p:spPr bwMode="auto">
            <a:xfrm>
              <a:off x="4633" y="1984"/>
              <a:ext cx="1014" cy="194"/>
            </a:xfrm>
            <a:prstGeom prst="rect">
              <a:avLst/>
            </a:prstGeom>
            <a:noFill/>
            <a:ln w="9525">
              <a:noFill/>
              <a:miter lim="800000"/>
              <a:headEnd/>
              <a:tailEnd/>
            </a:ln>
          </p:spPr>
          <p:txBody>
            <a:bodyPr wrap="none">
              <a:spAutoFit/>
            </a:bodyPr>
            <a:lstStyle/>
            <a:p>
              <a:pPr algn="ctr"/>
              <a:r>
                <a:rPr lang="en-US" sz="1400">
                  <a:latin typeface="Arial" pitchFamily="34" charset="0"/>
                </a:rPr>
                <a:t>+ lots plasticizer</a:t>
              </a:r>
            </a:p>
          </p:txBody>
        </p:sp>
      </p:grpSp>
      <p:cxnSp>
        <p:nvCxnSpPr>
          <p:cNvPr id="30" name="Straight Connector 29"/>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9" name="Rectangle 28"/>
          <p:cNvSpPr/>
          <p:nvPr/>
        </p:nvSpPr>
        <p:spPr>
          <a:xfrm>
            <a:off x="609600" y="162580"/>
            <a:ext cx="8001000" cy="523220"/>
          </a:xfrm>
          <a:prstGeom prst="rect">
            <a:avLst/>
          </a:prstGeom>
        </p:spPr>
        <p:txBody>
          <a:bodyPr wrap="square">
            <a:spAutoFit/>
          </a:bodyPr>
          <a:lstStyle/>
          <a:p>
            <a:pPr algn="ctr"/>
            <a:r>
              <a:rPr lang="en-US" sz="2800" dirty="0" err="1" smtClean="0">
                <a:solidFill>
                  <a:srgbClr val="0033CC"/>
                </a:solidFill>
                <a:cs typeface="Times New Roman" pitchFamily="18" charset="0"/>
              </a:rPr>
              <a:t>T</a:t>
            </a:r>
            <a:r>
              <a:rPr lang="en-US" sz="2800" baseline="-25000" dirty="0" err="1" smtClean="0">
                <a:solidFill>
                  <a:srgbClr val="0033CC"/>
                </a:solidFill>
                <a:cs typeface="Times New Roman" pitchFamily="18" charset="0"/>
              </a:rPr>
              <a:t>g</a:t>
            </a:r>
            <a:r>
              <a:rPr lang="en-US" sz="2800" dirty="0" smtClean="0">
                <a:solidFill>
                  <a:srgbClr val="0033CC"/>
                </a:solidFill>
                <a:cs typeface="Times New Roman" pitchFamily="18" charset="0"/>
              </a:rPr>
              <a:t> can be lowered by adding plasticizer into the resist</a:t>
            </a:r>
            <a:endParaRPr lang="en-US" sz="2800" dirty="0">
              <a:solidFill>
                <a:srgbClr val="0033CC"/>
              </a:solidFill>
              <a:cs typeface="Times New Roman" pitchFamily="18" charset="0"/>
            </a:endParaRPr>
          </a:p>
        </p:txBody>
      </p:sp>
      <p:sp>
        <p:nvSpPr>
          <p:cNvPr id="31" name="Slide Number Placeholder 30"/>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077200" cy="1477328"/>
          </a:xfrm>
          <a:prstGeom prst="rect">
            <a:avLst/>
          </a:prstGeom>
        </p:spPr>
        <p:txBody>
          <a:bodyPr wrap="square">
            <a:spAutoFit/>
          </a:bodyPr>
          <a:lstStyle/>
          <a:p>
            <a:pPr marL="166688" indent="-166688">
              <a:buFont typeface="Arial" pitchFamily="34" charset="0"/>
              <a:buChar char="•"/>
            </a:pPr>
            <a:r>
              <a:rPr lang="en-US" dirty="0" smtClean="0">
                <a:solidFill>
                  <a:srgbClr val="0033CC"/>
                </a:solidFill>
              </a:rPr>
              <a:t>Low imprint temperature</a:t>
            </a:r>
          </a:p>
          <a:p>
            <a:pPr marL="166688" indent="-166688">
              <a:buFont typeface="Arial" pitchFamily="34" charset="0"/>
              <a:buChar char="•"/>
            </a:pPr>
            <a:r>
              <a:rPr lang="en-US" dirty="0" smtClean="0">
                <a:solidFill>
                  <a:srgbClr val="0033CC"/>
                </a:solidFill>
              </a:rPr>
              <a:t>Good polymer flow at moderate temperature</a:t>
            </a:r>
          </a:p>
          <a:p>
            <a:pPr marL="166688" indent="-166688">
              <a:buFont typeface="Arial" pitchFamily="34" charset="0"/>
              <a:buChar char="•"/>
            </a:pPr>
            <a:r>
              <a:rPr lang="en-US" dirty="0" smtClean="0">
                <a:solidFill>
                  <a:srgbClr val="0033CC"/>
                </a:solidFill>
              </a:rPr>
              <a:t>Less problems with thermal expansion</a:t>
            </a:r>
          </a:p>
          <a:p>
            <a:pPr marL="166688" indent="-166688">
              <a:buFont typeface="Arial" pitchFamily="34" charset="0"/>
              <a:buChar char="•"/>
            </a:pPr>
            <a:r>
              <a:rPr lang="en-US" dirty="0" smtClean="0">
                <a:solidFill>
                  <a:srgbClr val="0033CC"/>
                </a:solidFill>
              </a:rPr>
              <a:t>Shorter cycle time due to faster reaching the imprint temperature (?)</a:t>
            </a:r>
          </a:p>
          <a:p>
            <a:pPr marL="166688" indent="-166688">
              <a:buFont typeface="Arial" pitchFamily="34" charset="0"/>
              <a:buChar char="•"/>
            </a:pPr>
            <a:r>
              <a:rPr lang="en-US" dirty="0" smtClean="0">
                <a:solidFill>
                  <a:srgbClr val="0033CC"/>
                </a:solidFill>
              </a:rPr>
              <a:t>Not always, cooling to ambient temperature takes long time, not heating.</a:t>
            </a:r>
            <a:endParaRPr lang="en-US" dirty="0">
              <a:solidFill>
                <a:srgbClr val="0033CC"/>
              </a:solidFill>
            </a:endParaRPr>
          </a:p>
        </p:txBody>
      </p:sp>
      <p:sp>
        <p:nvSpPr>
          <p:cNvPr id="3" name="TextBox 2"/>
          <p:cNvSpPr txBox="1"/>
          <p:nvPr/>
        </p:nvSpPr>
        <p:spPr>
          <a:xfrm>
            <a:off x="2438400" y="0"/>
            <a:ext cx="4114800" cy="523220"/>
          </a:xfrm>
          <a:prstGeom prst="rect">
            <a:avLst/>
          </a:prstGeom>
          <a:noFill/>
          <a:ln>
            <a:noFill/>
          </a:ln>
        </p:spPr>
        <p:txBody>
          <a:bodyPr wrap="square" rtlCol="0">
            <a:spAutoFit/>
          </a:bodyPr>
          <a:lstStyle/>
          <a:p>
            <a:pPr algn="ctr"/>
            <a:r>
              <a:rPr lang="en-US" sz="2800" dirty="0" smtClean="0">
                <a:solidFill>
                  <a:srgbClr val="0033CC"/>
                </a:solidFill>
              </a:rPr>
              <a:t>Polymer with low </a:t>
            </a:r>
            <a:r>
              <a:rPr lang="en-US" sz="2800" dirty="0" err="1" smtClean="0">
                <a:solidFill>
                  <a:srgbClr val="0033CC"/>
                </a:solidFill>
              </a:rPr>
              <a:t>T</a:t>
            </a:r>
            <a:r>
              <a:rPr lang="en-US" sz="2800" baseline="-25000" dirty="0" err="1" smtClean="0">
                <a:solidFill>
                  <a:srgbClr val="0033CC"/>
                </a:solidFill>
              </a:rPr>
              <a:t>g</a:t>
            </a:r>
            <a:endParaRPr lang="en-US" sz="2800" baseline="-25000" dirty="0" smtClean="0">
              <a:solidFill>
                <a:srgbClr val="0033CC"/>
              </a:solidFill>
            </a:endParaRP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 name="Picture 2"/>
          <p:cNvPicPr>
            <a:picLocks noChangeAspect="1" noChangeArrowheads="1"/>
          </p:cNvPicPr>
          <p:nvPr/>
        </p:nvPicPr>
        <p:blipFill>
          <a:blip r:embed="rId2"/>
          <a:srcRect/>
          <a:stretch>
            <a:fillRect/>
          </a:stretch>
        </p:blipFill>
        <p:spPr bwMode="auto">
          <a:xfrm>
            <a:off x="838200" y="2552700"/>
            <a:ext cx="3581400" cy="285750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4419600" y="2552700"/>
            <a:ext cx="3581400" cy="2857500"/>
          </a:xfrm>
          <a:prstGeom prst="rect">
            <a:avLst/>
          </a:prstGeom>
          <a:noFill/>
          <a:ln w="9525">
            <a:noFill/>
            <a:miter lim="800000"/>
            <a:headEnd/>
            <a:tailEnd/>
          </a:ln>
          <a:effectLst/>
        </p:spPr>
      </p:pic>
      <p:sp>
        <p:nvSpPr>
          <p:cNvPr id="7" name="Rectangle 6"/>
          <p:cNvSpPr/>
          <p:nvPr/>
        </p:nvSpPr>
        <p:spPr>
          <a:xfrm>
            <a:off x="1219200" y="4591229"/>
            <a:ext cx="6248400" cy="646331"/>
          </a:xfrm>
          <a:prstGeom prst="rect">
            <a:avLst/>
          </a:prstGeom>
        </p:spPr>
        <p:txBody>
          <a:bodyPr wrap="square">
            <a:spAutoFit/>
          </a:bodyPr>
          <a:lstStyle/>
          <a:p>
            <a:r>
              <a:rPr lang="en-US" dirty="0" smtClean="0">
                <a:solidFill>
                  <a:schemeClr val="bg1"/>
                </a:solidFill>
              </a:rPr>
              <a:t>Left: 400 nm lines and trenches: immediately after imprinting  Right: same patterns after heating the imprint to 60°C for 5min.</a:t>
            </a:r>
            <a:endParaRPr lang="en-US" dirty="0">
              <a:solidFill>
                <a:schemeClr val="bg1"/>
              </a:solidFill>
            </a:endParaRPr>
          </a:p>
        </p:txBody>
      </p:sp>
      <p:sp>
        <p:nvSpPr>
          <p:cNvPr id="8" name="Rectangle 7"/>
          <p:cNvSpPr/>
          <p:nvPr/>
        </p:nvSpPr>
        <p:spPr>
          <a:xfrm>
            <a:off x="533400" y="5486400"/>
            <a:ext cx="8229600" cy="1200329"/>
          </a:xfrm>
          <a:prstGeom prst="rect">
            <a:avLst/>
          </a:prstGeom>
        </p:spPr>
        <p:txBody>
          <a:bodyPr wrap="square">
            <a:spAutoFit/>
          </a:bodyPr>
          <a:lstStyle/>
          <a:p>
            <a:pPr marL="171450" indent="-171450">
              <a:buFont typeface="Arial" pitchFamily="34" charset="0"/>
              <a:buChar char="•"/>
            </a:pPr>
            <a:r>
              <a:rPr lang="en-US" dirty="0" smtClean="0">
                <a:solidFill>
                  <a:srgbClr val="0033CC"/>
                </a:solidFill>
              </a:rPr>
              <a:t>Thermal stability of imprinted patterns (deterioration by thermal flow) is determined by the glass transition temperature.</a:t>
            </a:r>
          </a:p>
          <a:p>
            <a:pPr marL="171450" indent="-171450">
              <a:buFont typeface="Arial" pitchFamily="34" charset="0"/>
              <a:buChar char="•"/>
            </a:pPr>
            <a:r>
              <a:rPr lang="en-US" dirty="0" smtClean="0">
                <a:solidFill>
                  <a:srgbClr val="0033CC"/>
                </a:solidFill>
              </a:rPr>
              <a:t>Sufficient thermal stability of imprinted patterns is necessary in subsequent processes such as metal evaporation for liftoff or plasma etching.</a:t>
            </a:r>
            <a:endParaRPr lang="en-US" dirty="0">
              <a:solidFill>
                <a:srgbClr val="0033CC"/>
              </a:solidFill>
            </a:endParaRPr>
          </a:p>
        </p:txBody>
      </p:sp>
      <p:sp>
        <p:nvSpPr>
          <p:cNvPr id="9" name="Rectangle 8"/>
          <p:cNvSpPr/>
          <p:nvPr/>
        </p:nvSpPr>
        <p:spPr>
          <a:xfrm>
            <a:off x="685800" y="2229029"/>
            <a:ext cx="3755900" cy="369332"/>
          </a:xfrm>
          <a:prstGeom prst="rect">
            <a:avLst/>
          </a:prstGeom>
        </p:spPr>
        <p:txBody>
          <a:bodyPr wrap="none">
            <a:spAutoFit/>
          </a:bodyPr>
          <a:lstStyle/>
          <a:p>
            <a:r>
              <a:rPr lang="en-US" dirty="0" smtClean="0">
                <a:solidFill>
                  <a:srgbClr val="C00000"/>
                </a:solidFill>
              </a:rPr>
              <a:t>Example: thermoplastic with </a:t>
            </a:r>
            <a:r>
              <a:rPr lang="en-US" dirty="0" err="1" smtClean="0">
                <a:solidFill>
                  <a:srgbClr val="C00000"/>
                </a:solidFill>
              </a:rPr>
              <a:t>T</a:t>
            </a:r>
            <a:r>
              <a:rPr lang="en-US" baseline="-25000" dirty="0" err="1" smtClean="0">
                <a:solidFill>
                  <a:srgbClr val="C00000"/>
                </a:solidFill>
              </a:rPr>
              <a:t>g</a:t>
            </a:r>
            <a:r>
              <a:rPr lang="en-US" dirty="0" smtClean="0">
                <a:solidFill>
                  <a:srgbClr val="C00000"/>
                </a:solidFill>
              </a:rPr>
              <a:t> 40 °C</a:t>
            </a:r>
            <a:endParaRPr lang="en-US" dirty="0">
              <a:solidFill>
                <a:srgbClr val="C0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228600"/>
            <a:ext cx="3124200" cy="523220"/>
          </a:xfrm>
          <a:prstGeom prst="rect">
            <a:avLst/>
          </a:prstGeom>
          <a:noFill/>
          <a:ln>
            <a:noFill/>
          </a:ln>
        </p:spPr>
        <p:txBody>
          <a:bodyPr wrap="square" rtlCol="0">
            <a:spAutoFit/>
          </a:bodyPr>
          <a:lstStyle/>
          <a:p>
            <a:pPr algn="ctr"/>
            <a:r>
              <a:rPr lang="en-US" sz="2800" dirty="0" smtClean="0">
                <a:solidFill>
                  <a:srgbClr val="0033CC"/>
                </a:solidFill>
              </a:rPr>
              <a:t>If </a:t>
            </a:r>
            <a:r>
              <a:rPr lang="en-US" sz="2800" dirty="0" err="1" smtClean="0">
                <a:solidFill>
                  <a:srgbClr val="0033CC"/>
                </a:solidFill>
              </a:rPr>
              <a:t>T</a:t>
            </a:r>
            <a:r>
              <a:rPr lang="en-US" sz="2800" baseline="-25000" dirty="0" err="1" smtClean="0">
                <a:solidFill>
                  <a:srgbClr val="0033CC"/>
                </a:solidFill>
              </a:rPr>
              <a:t>g</a:t>
            </a:r>
            <a:r>
              <a:rPr lang="en-US" sz="2800" dirty="0" smtClean="0">
                <a:solidFill>
                  <a:srgbClr val="0033CC"/>
                </a:solidFill>
              </a:rPr>
              <a:t> is too low…</a:t>
            </a: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4343400" y="5334000"/>
            <a:ext cx="3784434" cy="369332"/>
          </a:xfrm>
          <a:prstGeom prst="rect">
            <a:avLst/>
          </a:prstGeom>
          <a:noFill/>
        </p:spPr>
        <p:txBody>
          <a:bodyPr wrap="none" rtlCol="0">
            <a:spAutoFit/>
          </a:bodyPr>
          <a:lstStyle/>
          <a:p>
            <a:r>
              <a:rPr lang="en-US" dirty="0" smtClean="0">
                <a:solidFill>
                  <a:srgbClr val="0033CC"/>
                </a:solidFill>
              </a:rPr>
              <a:t>10 days after imprinting a low </a:t>
            </a:r>
            <a:r>
              <a:rPr lang="en-US" dirty="0" err="1" smtClean="0">
                <a:solidFill>
                  <a:srgbClr val="0033CC"/>
                </a:solidFill>
              </a:rPr>
              <a:t>T</a:t>
            </a:r>
            <a:r>
              <a:rPr lang="en-US" baseline="-25000" dirty="0" err="1" smtClean="0">
                <a:solidFill>
                  <a:srgbClr val="0033CC"/>
                </a:solidFill>
              </a:rPr>
              <a:t>g</a:t>
            </a:r>
            <a:r>
              <a:rPr lang="en-US" dirty="0" smtClean="0">
                <a:solidFill>
                  <a:srgbClr val="0033CC"/>
                </a:solidFill>
              </a:rPr>
              <a:t> resist</a:t>
            </a:r>
            <a:endParaRPr lang="en-US" dirty="0">
              <a:solidFill>
                <a:srgbClr val="0033CC"/>
              </a:solidFill>
            </a:endParaRPr>
          </a:p>
        </p:txBody>
      </p:sp>
      <p:pic>
        <p:nvPicPr>
          <p:cNvPr id="8193" name="Picture 1"/>
          <p:cNvPicPr>
            <a:picLocks noChangeAspect="1" noChangeArrowheads="1"/>
          </p:cNvPicPr>
          <p:nvPr/>
        </p:nvPicPr>
        <p:blipFill>
          <a:blip r:embed="rId2"/>
          <a:srcRect/>
          <a:stretch>
            <a:fillRect/>
          </a:stretch>
        </p:blipFill>
        <p:spPr bwMode="auto">
          <a:xfrm>
            <a:off x="1176338" y="1514475"/>
            <a:ext cx="6789737" cy="38290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36493"/>
            <a:ext cx="5562600" cy="954107"/>
          </a:xfrm>
          <a:prstGeom prst="rect">
            <a:avLst/>
          </a:prstGeom>
          <a:noFill/>
          <a:ln>
            <a:noFill/>
          </a:ln>
        </p:spPr>
        <p:txBody>
          <a:bodyPr wrap="square" rtlCol="0">
            <a:spAutoFit/>
          </a:bodyPr>
          <a:lstStyle/>
          <a:p>
            <a:pPr algn="ctr"/>
            <a:r>
              <a:rPr lang="en-US" sz="2800" dirty="0" smtClean="0">
                <a:solidFill>
                  <a:srgbClr val="0033CC"/>
                </a:solidFill>
              </a:rPr>
              <a:t>Nanoimprint lithography: patterning by mechanical replication </a:t>
            </a:r>
          </a:p>
        </p:txBody>
      </p:sp>
      <p:cxnSp>
        <p:nvCxnSpPr>
          <p:cNvPr id="4" name="Straight Connector 3"/>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1" name="Group 10"/>
          <p:cNvGrpSpPr/>
          <p:nvPr/>
        </p:nvGrpSpPr>
        <p:grpSpPr>
          <a:xfrm>
            <a:off x="407167" y="1219200"/>
            <a:ext cx="8355833" cy="5562600"/>
            <a:chOff x="304800" y="1295400"/>
            <a:chExt cx="8355833" cy="5562600"/>
          </a:xfrm>
        </p:grpSpPr>
        <p:pic>
          <p:nvPicPr>
            <p:cNvPr id="15363" name="Picture 3"/>
            <p:cNvPicPr>
              <a:picLocks noChangeAspect="1" noChangeArrowheads="1"/>
            </p:cNvPicPr>
            <p:nvPr/>
          </p:nvPicPr>
          <p:blipFill>
            <a:blip r:embed="rId2"/>
            <a:srcRect/>
            <a:stretch>
              <a:fillRect/>
            </a:stretch>
          </p:blipFill>
          <p:spPr bwMode="auto">
            <a:xfrm>
              <a:off x="304800" y="1295400"/>
              <a:ext cx="6729588" cy="5562600"/>
            </a:xfrm>
            <a:prstGeom prst="rect">
              <a:avLst/>
            </a:prstGeom>
            <a:noFill/>
            <a:ln w="9525">
              <a:noFill/>
              <a:miter lim="800000"/>
              <a:headEnd/>
              <a:tailEnd/>
            </a:ln>
            <a:effectLst/>
          </p:spPr>
        </p:pic>
        <p:sp>
          <p:nvSpPr>
            <p:cNvPr id="5" name="TextBox 4"/>
            <p:cNvSpPr txBox="1"/>
            <p:nvPr/>
          </p:nvSpPr>
          <p:spPr>
            <a:xfrm>
              <a:off x="7315200" y="2819400"/>
              <a:ext cx="824265" cy="461665"/>
            </a:xfrm>
            <a:prstGeom prst="rect">
              <a:avLst/>
            </a:prstGeom>
            <a:noFill/>
          </p:spPr>
          <p:txBody>
            <a:bodyPr wrap="none" rtlCol="0">
              <a:spAutoFit/>
            </a:bodyPr>
            <a:lstStyle/>
            <a:p>
              <a:r>
                <a:rPr lang="en-US" sz="2400" dirty="0" smtClean="0">
                  <a:solidFill>
                    <a:srgbClr val="0033CC"/>
                  </a:solidFill>
                </a:rPr>
                <a:t>mold</a:t>
              </a:r>
              <a:endParaRPr lang="en-US" sz="2400" dirty="0">
                <a:solidFill>
                  <a:srgbClr val="0033CC"/>
                </a:solidFill>
              </a:endParaRPr>
            </a:p>
          </p:txBody>
        </p:sp>
        <p:sp>
          <p:nvSpPr>
            <p:cNvPr id="6" name="TextBox 5"/>
            <p:cNvSpPr txBox="1"/>
            <p:nvPr/>
          </p:nvSpPr>
          <p:spPr>
            <a:xfrm>
              <a:off x="7315200" y="4191000"/>
              <a:ext cx="1345433" cy="461665"/>
            </a:xfrm>
            <a:prstGeom prst="rect">
              <a:avLst/>
            </a:prstGeom>
            <a:noFill/>
          </p:spPr>
          <p:txBody>
            <a:bodyPr wrap="none" rtlCol="0">
              <a:spAutoFit/>
            </a:bodyPr>
            <a:lstStyle/>
            <a:p>
              <a:r>
                <a:rPr lang="en-US" sz="2400" dirty="0" smtClean="0">
                  <a:solidFill>
                    <a:srgbClr val="0033CC"/>
                  </a:solidFill>
                </a:rPr>
                <a:t>substrate</a:t>
              </a:r>
              <a:endParaRPr lang="en-US" sz="2400" dirty="0">
                <a:solidFill>
                  <a:srgbClr val="0033CC"/>
                </a:solidFill>
              </a:endParaRPr>
            </a:p>
          </p:txBody>
        </p:sp>
        <p:cxnSp>
          <p:nvCxnSpPr>
            <p:cNvPr id="8" name="Straight Arrow Connector 7"/>
            <p:cNvCxnSpPr/>
            <p:nvPr/>
          </p:nvCxnSpPr>
          <p:spPr>
            <a:xfrm rot="10800000" flipV="1">
              <a:off x="5638800" y="3124200"/>
              <a:ext cx="16002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1"/>
            </p:cNvCxnSpPr>
            <p:nvPr/>
          </p:nvCxnSpPr>
          <p:spPr>
            <a:xfrm rot="10800000" flipV="1">
              <a:off x="5334000" y="4421832"/>
              <a:ext cx="1981200" cy="22636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Slide Number Placeholder 11"/>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533400" y="1600200"/>
            <a:ext cx="8101124" cy="3124200"/>
          </a:xfrm>
          <a:prstGeom prst="rect">
            <a:avLst/>
          </a:prstGeom>
          <a:noFill/>
          <a:ln w="9525">
            <a:noFill/>
            <a:miter lim="800000"/>
            <a:headEnd/>
            <a:tailEnd/>
          </a:ln>
          <a:effectLst/>
        </p:spPr>
      </p:pic>
      <p:sp>
        <p:nvSpPr>
          <p:cNvPr id="4" name="TextBox 3"/>
          <p:cNvSpPr txBox="1"/>
          <p:nvPr/>
        </p:nvSpPr>
        <p:spPr>
          <a:xfrm>
            <a:off x="2438400" y="228600"/>
            <a:ext cx="4495800" cy="523220"/>
          </a:xfrm>
          <a:prstGeom prst="rect">
            <a:avLst/>
          </a:prstGeom>
          <a:noFill/>
          <a:ln>
            <a:noFill/>
          </a:ln>
        </p:spPr>
        <p:txBody>
          <a:bodyPr wrap="square" rtlCol="0">
            <a:spAutoFit/>
          </a:bodyPr>
          <a:lstStyle/>
          <a:p>
            <a:r>
              <a:rPr lang="en-US" sz="2800" dirty="0" smtClean="0">
                <a:solidFill>
                  <a:srgbClr val="0033CC"/>
                </a:solidFill>
              </a:rPr>
              <a:t>Approach to thermal stability</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990600" y="5410200"/>
            <a:ext cx="6934200" cy="707886"/>
          </a:xfrm>
          <a:prstGeom prst="rect">
            <a:avLst/>
          </a:prstGeom>
          <a:noFill/>
        </p:spPr>
        <p:txBody>
          <a:bodyPr wrap="square" rtlCol="0">
            <a:spAutoFit/>
          </a:bodyPr>
          <a:lstStyle/>
          <a:p>
            <a:pPr algn="ctr"/>
            <a:r>
              <a:rPr lang="en-US" sz="2000" dirty="0" smtClean="0">
                <a:solidFill>
                  <a:srgbClr val="C00000"/>
                </a:solidFill>
              </a:rPr>
              <a:t>Thermal-set/curable resist: </a:t>
            </a:r>
            <a:r>
              <a:rPr lang="en-US" sz="2000" dirty="0" smtClean="0">
                <a:solidFill>
                  <a:srgbClr val="0033CC"/>
                </a:solidFill>
              </a:rPr>
              <a:t>polymer is cured (cross-linked) upon heating, making it stable at very high temperatures.</a:t>
            </a:r>
            <a:endParaRPr lang="en-US" sz="2000"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304800" y="1752600"/>
            <a:ext cx="8582589" cy="2639595"/>
          </a:xfrm>
          <a:prstGeom prst="rect">
            <a:avLst/>
          </a:prstGeom>
          <a:noFill/>
          <a:ln w="9525">
            <a:noFill/>
            <a:miter lim="800000"/>
            <a:headEnd/>
            <a:tailEnd/>
          </a:ln>
          <a:effectLst/>
        </p:spPr>
      </p:pic>
      <p:sp>
        <p:nvSpPr>
          <p:cNvPr id="3" name="Rectangle 2"/>
          <p:cNvSpPr/>
          <p:nvPr/>
        </p:nvSpPr>
        <p:spPr>
          <a:xfrm>
            <a:off x="152400" y="4495800"/>
            <a:ext cx="3352800" cy="646331"/>
          </a:xfrm>
          <a:prstGeom prst="rect">
            <a:avLst/>
          </a:prstGeom>
        </p:spPr>
        <p:txBody>
          <a:bodyPr wrap="square">
            <a:spAutoFit/>
          </a:bodyPr>
          <a:lstStyle/>
          <a:p>
            <a:r>
              <a:rPr lang="en-US" dirty="0" smtClean="0">
                <a:solidFill>
                  <a:srgbClr val="0033CC"/>
                </a:solidFill>
              </a:rPr>
              <a:t>Linear or branched thermoplastic</a:t>
            </a:r>
          </a:p>
          <a:p>
            <a:r>
              <a:rPr lang="en-US" dirty="0" smtClean="0">
                <a:solidFill>
                  <a:srgbClr val="0033CC"/>
                </a:solidFill>
              </a:rPr>
              <a:t>(pre)polymer</a:t>
            </a:r>
            <a:endParaRPr lang="en-US" dirty="0">
              <a:solidFill>
                <a:srgbClr val="0033CC"/>
              </a:solidFill>
            </a:endParaRPr>
          </a:p>
        </p:txBody>
      </p:sp>
      <p:sp>
        <p:nvSpPr>
          <p:cNvPr id="4" name="Rectangle 3"/>
          <p:cNvSpPr/>
          <p:nvPr/>
        </p:nvSpPr>
        <p:spPr>
          <a:xfrm>
            <a:off x="6400800" y="4419600"/>
            <a:ext cx="1577868" cy="369332"/>
          </a:xfrm>
          <a:prstGeom prst="rect">
            <a:avLst/>
          </a:prstGeom>
        </p:spPr>
        <p:txBody>
          <a:bodyPr wrap="none">
            <a:spAutoFit/>
          </a:bodyPr>
          <a:lstStyle/>
          <a:p>
            <a:r>
              <a:rPr lang="en-US" dirty="0" smtClean="0">
                <a:solidFill>
                  <a:srgbClr val="0033CC"/>
                </a:solidFill>
              </a:rPr>
              <a:t>Cured polymer</a:t>
            </a:r>
            <a:endParaRPr lang="en-US" dirty="0">
              <a:solidFill>
                <a:srgbClr val="0033CC"/>
              </a:solidFill>
            </a:endParaRPr>
          </a:p>
        </p:txBody>
      </p:sp>
      <p:sp>
        <p:nvSpPr>
          <p:cNvPr id="5" name="Rectangle 4"/>
          <p:cNvSpPr/>
          <p:nvPr/>
        </p:nvSpPr>
        <p:spPr>
          <a:xfrm>
            <a:off x="304800" y="5638800"/>
            <a:ext cx="8534400" cy="646331"/>
          </a:xfrm>
          <a:prstGeom prst="rect">
            <a:avLst/>
          </a:prstGeom>
        </p:spPr>
        <p:txBody>
          <a:bodyPr wrap="square">
            <a:spAutoFit/>
          </a:bodyPr>
          <a:lstStyle/>
          <a:p>
            <a:r>
              <a:rPr lang="en-US" dirty="0" smtClean="0">
                <a:solidFill>
                  <a:srgbClr val="C00000"/>
                </a:solidFill>
              </a:rPr>
              <a:t>Curing:</a:t>
            </a:r>
          </a:p>
          <a:p>
            <a:r>
              <a:rPr lang="en-US" dirty="0" smtClean="0">
                <a:solidFill>
                  <a:srgbClr val="0033CC"/>
                </a:solidFill>
              </a:rPr>
              <a:t>Cross-linking of the macromolecules, generation of a spatial macromolecular network.</a:t>
            </a:r>
            <a:endParaRPr lang="en-US" dirty="0">
              <a:solidFill>
                <a:srgbClr val="0033CC"/>
              </a:solidFill>
            </a:endParaRPr>
          </a:p>
        </p:txBody>
      </p:sp>
      <p:sp>
        <p:nvSpPr>
          <p:cNvPr id="7" name="TextBox 6"/>
          <p:cNvSpPr txBox="1"/>
          <p:nvPr/>
        </p:nvSpPr>
        <p:spPr>
          <a:xfrm>
            <a:off x="2209800" y="228600"/>
            <a:ext cx="5334000" cy="523220"/>
          </a:xfrm>
          <a:prstGeom prst="rect">
            <a:avLst/>
          </a:prstGeom>
          <a:noFill/>
          <a:ln>
            <a:noFill/>
          </a:ln>
        </p:spPr>
        <p:txBody>
          <a:bodyPr wrap="square" rtlCol="0">
            <a:spAutoFit/>
          </a:bodyPr>
          <a:lstStyle/>
          <a:p>
            <a:r>
              <a:rPr lang="en-US" sz="2800" dirty="0" smtClean="0">
                <a:solidFill>
                  <a:srgbClr val="0033CC"/>
                </a:solidFill>
              </a:rPr>
              <a:t>Thermal and photochemical curing</a:t>
            </a:r>
            <a:endParaRPr lang="en-US" sz="2800" dirty="0">
              <a:solidFill>
                <a:srgbClr val="0033CC"/>
              </a:solidFill>
            </a:endParaRPr>
          </a:p>
        </p:txBody>
      </p:sp>
      <p:cxnSp>
        <p:nvCxnSpPr>
          <p:cNvPr id="8" name="Straight Connector 7"/>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228600"/>
            <a:ext cx="7315200" cy="523220"/>
          </a:xfrm>
          <a:prstGeom prst="rect">
            <a:avLst/>
          </a:prstGeom>
          <a:noFill/>
          <a:ln>
            <a:noFill/>
          </a:ln>
        </p:spPr>
        <p:txBody>
          <a:bodyPr wrap="square" rtlCol="0">
            <a:spAutoFit/>
          </a:bodyPr>
          <a:lstStyle/>
          <a:p>
            <a:r>
              <a:rPr lang="en-US" sz="2800" dirty="0" smtClean="0">
                <a:solidFill>
                  <a:srgbClr val="0033CC"/>
                </a:solidFill>
              </a:rPr>
              <a:t>Imprinting thermally curing polymer </a:t>
            </a:r>
            <a:r>
              <a:rPr lang="en-US" sz="2800" dirty="0" err="1" smtClean="0">
                <a:solidFill>
                  <a:srgbClr val="0033CC"/>
                </a:solidFill>
              </a:rPr>
              <a:t>mr</a:t>
            </a:r>
            <a:r>
              <a:rPr lang="en-US" sz="2800" dirty="0" smtClean="0">
                <a:solidFill>
                  <a:srgbClr val="0033CC"/>
                </a:solidFill>
              </a:rPr>
              <a:t>-I 9000E</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7" name="Group 6"/>
          <p:cNvGrpSpPr/>
          <p:nvPr/>
        </p:nvGrpSpPr>
        <p:grpSpPr>
          <a:xfrm>
            <a:off x="990600" y="990600"/>
            <a:ext cx="7239000" cy="5463500"/>
            <a:chOff x="990600" y="990600"/>
            <a:chExt cx="7239000" cy="5463500"/>
          </a:xfrm>
        </p:grpSpPr>
        <p:pic>
          <p:nvPicPr>
            <p:cNvPr id="34818" name="Picture 2"/>
            <p:cNvPicPr>
              <a:picLocks noChangeAspect="1" noChangeArrowheads="1"/>
            </p:cNvPicPr>
            <p:nvPr/>
          </p:nvPicPr>
          <p:blipFill>
            <a:blip r:embed="rId2"/>
            <a:srcRect/>
            <a:stretch>
              <a:fillRect/>
            </a:stretch>
          </p:blipFill>
          <p:spPr bwMode="auto">
            <a:xfrm>
              <a:off x="990600" y="990600"/>
              <a:ext cx="7239000" cy="5463500"/>
            </a:xfrm>
            <a:prstGeom prst="rect">
              <a:avLst/>
            </a:prstGeom>
            <a:noFill/>
            <a:ln w="9525">
              <a:noFill/>
              <a:miter lim="800000"/>
              <a:headEnd/>
              <a:tailEnd/>
            </a:ln>
            <a:effectLst/>
          </p:spPr>
        </p:pic>
        <p:sp>
          <p:nvSpPr>
            <p:cNvPr id="6" name="Rectangle 5"/>
            <p:cNvSpPr>
              <a:spLocks/>
            </p:cNvSpPr>
            <p:nvPr/>
          </p:nvSpPr>
          <p:spPr>
            <a:xfrm>
              <a:off x="2487168" y="2724912"/>
              <a:ext cx="548640"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7"/>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srcRect/>
          <a:stretch>
            <a:fillRect/>
          </a:stretch>
        </p:blipFill>
        <p:spPr bwMode="auto">
          <a:xfrm>
            <a:off x="5438775" y="762000"/>
            <a:ext cx="2638425" cy="1648325"/>
          </a:xfrm>
          <a:prstGeom prst="rect">
            <a:avLst/>
          </a:prstGeom>
          <a:noFill/>
          <a:ln w="9525">
            <a:noFill/>
            <a:miter lim="800000"/>
            <a:headEnd/>
            <a:tailEnd/>
          </a:ln>
          <a:effectLst/>
        </p:spPr>
      </p:pic>
      <p:sp>
        <p:nvSpPr>
          <p:cNvPr id="5" name="Rectangle 4"/>
          <p:cNvSpPr/>
          <p:nvPr/>
        </p:nvSpPr>
        <p:spPr>
          <a:xfrm>
            <a:off x="228600" y="762000"/>
            <a:ext cx="4572000" cy="1477328"/>
          </a:xfrm>
          <a:prstGeom prst="rect">
            <a:avLst/>
          </a:prstGeom>
        </p:spPr>
        <p:txBody>
          <a:bodyPr>
            <a:spAutoFit/>
          </a:bodyPr>
          <a:lstStyle/>
          <a:p>
            <a:pPr marL="166688" indent="-166688">
              <a:buFont typeface="Arial" pitchFamily="34" charset="0"/>
              <a:buChar char="•"/>
            </a:pPr>
            <a:r>
              <a:rPr lang="en-US" dirty="0" smtClean="0">
                <a:solidFill>
                  <a:srgbClr val="0033CC"/>
                </a:solidFill>
              </a:rPr>
              <a:t>Isothermal imprinting due to increase in </a:t>
            </a:r>
            <a:r>
              <a:rPr lang="en-US" dirty="0" err="1" smtClean="0">
                <a:solidFill>
                  <a:srgbClr val="0033CC"/>
                </a:solidFill>
              </a:rPr>
              <a:t>T</a:t>
            </a:r>
            <a:r>
              <a:rPr lang="en-US" baseline="-25000" dirty="0" err="1" smtClean="0">
                <a:solidFill>
                  <a:srgbClr val="0033CC"/>
                </a:solidFill>
              </a:rPr>
              <a:t>g</a:t>
            </a:r>
            <a:r>
              <a:rPr lang="en-US" dirty="0" smtClean="0">
                <a:solidFill>
                  <a:srgbClr val="0033CC"/>
                </a:solidFill>
              </a:rPr>
              <a:t> during imprinting.</a:t>
            </a:r>
          </a:p>
          <a:p>
            <a:pPr marL="166688" indent="-166688">
              <a:buFont typeface="Arial" pitchFamily="34" charset="0"/>
              <a:buChar char="•"/>
            </a:pPr>
            <a:r>
              <a:rPr lang="en-US" dirty="0" smtClean="0">
                <a:solidFill>
                  <a:srgbClr val="0033CC"/>
                </a:solidFill>
              </a:rPr>
              <a:t>Reduce issues of thermal expansion.</a:t>
            </a:r>
          </a:p>
          <a:p>
            <a:pPr marL="166688" indent="-166688">
              <a:buFont typeface="Arial" pitchFamily="34" charset="0"/>
              <a:buChar char="•"/>
            </a:pPr>
            <a:r>
              <a:rPr lang="en-US" dirty="0" smtClean="0">
                <a:solidFill>
                  <a:srgbClr val="0033CC"/>
                </a:solidFill>
              </a:rPr>
              <a:t>Decrease considerably imprint time (since no cooling).</a:t>
            </a:r>
            <a:endParaRPr lang="en-US" dirty="0">
              <a:solidFill>
                <a:srgbClr val="0033CC"/>
              </a:solidFill>
            </a:endParaRPr>
          </a:p>
        </p:txBody>
      </p:sp>
      <p:pic>
        <p:nvPicPr>
          <p:cNvPr id="35844" name="Picture 4"/>
          <p:cNvPicPr>
            <a:picLocks noChangeAspect="1" noChangeArrowheads="1"/>
          </p:cNvPicPr>
          <p:nvPr/>
        </p:nvPicPr>
        <p:blipFill>
          <a:blip r:embed="rId3"/>
          <a:srcRect/>
          <a:stretch>
            <a:fillRect/>
          </a:stretch>
        </p:blipFill>
        <p:spPr bwMode="auto">
          <a:xfrm>
            <a:off x="3505200" y="6248400"/>
            <a:ext cx="1622961" cy="609600"/>
          </a:xfrm>
          <a:prstGeom prst="rect">
            <a:avLst/>
          </a:prstGeom>
          <a:noFill/>
          <a:ln w="9525">
            <a:noFill/>
            <a:miter lim="800000"/>
            <a:headEnd/>
            <a:tailEnd/>
          </a:ln>
          <a:effectLst/>
        </p:spPr>
      </p:pic>
      <p:sp>
        <p:nvSpPr>
          <p:cNvPr id="7" name="TextBox 6"/>
          <p:cNvSpPr txBox="1"/>
          <p:nvPr/>
        </p:nvSpPr>
        <p:spPr>
          <a:xfrm>
            <a:off x="304800" y="71735"/>
            <a:ext cx="8686800" cy="461665"/>
          </a:xfrm>
          <a:prstGeom prst="rect">
            <a:avLst/>
          </a:prstGeom>
          <a:noFill/>
          <a:ln>
            <a:noFill/>
          </a:ln>
        </p:spPr>
        <p:txBody>
          <a:bodyPr wrap="square" rtlCol="0">
            <a:spAutoFit/>
          </a:bodyPr>
          <a:lstStyle/>
          <a:p>
            <a:pPr algn="ctr"/>
            <a:r>
              <a:rPr lang="en-US" sz="2400" dirty="0" smtClean="0">
                <a:solidFill>
                  <a:srgbClr val="0033CC"/>
                </a:solidFill>
              </a:rPr>
              <a:t>Fast </a:t>
            </a:r>
            <a:r>
              <a:rPr lang="en-US" sz="2400" dirty="0" err="1" smtClean="0">
                <a:solidFill>
                  <a:srgbClr val="0033CC"/>
                </a:solidFill>
              </a:rPr>
              <a:t>iso</a:t>
            </a:r>
            <a:r>
              <a:rPr lang="en-US" sz="2400" dirty="0" smtClean="0">
                <a:solidFill>
                  <a:srgbClr val="0033CC"/>
                </a:solidFill>
              </a:rPr>
              <a:t>-thermal nanoimprint lithography (NIL without thermal cycle)</a:t>
            </a:r>
            <a:endParaRPr lang="en-US" sz="2400" dirty="0">
              <a:solidFill>
                <a:srgbClr val="0033CC"/>
              </a:solidFill>
            </a:endParaRPr>
          </a:p>
        </p:txBody>
      </p:sp>
      <p:cxnSp>
        <p:nvCxnSpPr>
          <p:cNvPr id="8" name="Straight Connector 7"/>
          <p:cNvCxnSpPr/>
          <p:nvPr/>
        </p:nvCxnSpPr>
        <p:spPr>
          <a:xfrm>
            <a:off x="0" y="6096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4097" name="Picture 1"/>
          <p:cNvPicPr>
            <a:picLocks noChangeAspect="1" noChangeArrowheads="1"/>
          </p:cNvPicPr>
          <p:nvPr/>
        </p:nvPicPr>
        <p:blipFill>
          <a:blip r:embed="rId4"/>
          <a:srcRect/>
          <a:stretch>
            <a:fillRect/>
          </a:stretch>
        </p:blipFill>
        <p:spPr bwMode="auto">
          <a:xfrm>
            <a:off x="304800" y="2511148"/>
            <a:ext cx="3494318" cy="2447925"/>
          </a:xfrm>
          <a:prstGeom prst="rect">
            <a:avLst/>
          </a:prstGeom>
          <a:noFill/>
          <a:ln w="9525">
            <a:noFill/>
            <a:miter lim="800000"/>
            <a:headEnd/>
            <a:tailEnd/>
          </a:ln>
        </p:spPr>
      </p:pic>
      <p:pic>
        <p:nvPicPr>
          <p:cNvPr id="4098" name="Picture 2"/>
          <p:cNvPicPr>
            <a:picLocks noChangeAspect="1" noChangeArrowheads="1"/>
          </p:cNvPicPr>
          <p:nvPr/>
        </p:nvPicPr>
        <p:blipFill>
          <a:blip r:embed="rId5"/>
          <a:srcRect/>
          <a:stretch>
            <a:fillRect/>
          </a:stretch>
        </p:blipFill>
        <p:spPr bwMode="auto">
          <a:xfrm>
            <a:off x="4876800" y="2511148"/>
            <a:ext cx="3505200" cy="2452356"/>
          </a:xfrm>
          <a:prstGeom prst="rect">
            <a:avLst/>
          </a:prstGeom>
          <a:noFill/>
          <a:ln w="9525">
            <a:noFill/>
            <a:miter lim="800000"/>
            <a:headEnd/>
            <a:tailEnd/>
          </a:ln>
        </p:spPr>
      </p:pic>
      <p:sp>
        <p:nvSpPr>
          <p:cNvPr id="10" name="TextBox 9"/>
          <p:cNvSpPr txBox="1"/>
          <p:nvPr/>
        </p:nvSpPr>
        <p:spPr>
          <a:xfrm>
            <a:off x="228600" y="4875074"/>
            <a:ext cx="4343400" cy="1754326"/>
          </a:xfrm>
          <a:prstGeom prst="rect">
            <a:avLst/>
          </a:prstGeom>
          <a:noFill/>
        </p:spPr>
        <p:txBody>
          <a:bodyPr wrap="square" rtlCol="0">
            <a:spAutoFit/>
          </a:bodyPr>
          <a:lstStyle/>
          <a:p>
            <a:r>
              <a:rPr lang="en-US" dirty="0" smtClean="0">
                <a:solidFill>
                  <a:srgbClr val="C00000"/>
                </a:solidFill>
              </a:rPr>
              <a:t>Starting model system:</a:t>
            </a:r>
          </a:p>
          <a:p>
            <a:r>
              <a:rPr lang="en-US" dirty="0" smtClean="0">
                <a:solidFill>
                  <a:srgbClr val="0033CC"/>
                </a:solidFill>
              </a:rPr>
              <a:t>Best  imprint results (no displacement of patterns) when mold is detached at imprint temperature (i.e. no cooling).</a:t>
            </a:r>
          </a:p>
          <a:p>
            <a:r>
              <a:rPr lang="en-US" dirty="0" smtClean="0">
                <a:solidFill>
                  <a:srgbClr val="0033CC"/>
                </a:solidFill>
              </a:rPr>
              <a:t>NIL at 190</a:t>
            </a:r>
            <a:r>
              <a:rPr lang="en-US" baseline="30000" dirty="0" smtClean="0">
                <a:solidFill>
                  <a:srgbClr val="0033CC"/>
                </a:solidFill>
              </a:rPr>
              <a:t>o</a:t>
            </a:r>
            <a:r>
              <a:rPr lang="en-US" dirty="0" smtClean="0">
                <a:solidFill>
                  <a:srgbClr val="0033CC"/>
                </a:solidFill>
              </a:rPr>
              <a:t>C for 1 hour (sufficient curing) necessary for excellent patterns</a:t>
            </a:r>
            <a:endParaRPr lang="en-US" dirty="0">
              <a:solidFill>
                <a:srgbClr val="0033CC"/>
              </a:solidFill>
            </a:endParaRPr>
          </a:p>
        </p:txBody>
      </p:sp>
      <p:sp>
        <p:nvSpPr>
          <p:cNvPr id="11" name="TextBox 10"/>
          <p:cNvSpPr txBox="1"/>
          <p:nvPr/>
        </p:nvSpPr>
        <p:spPr>
          <a:xfrm>
            <a:off x="5029200" y="4949548"/>
            <a:ext cx="4114800" cy="1754326"/>
          </a:xfrm>
          <a:prstGeom prst="rect">
            <a:avLst/>
          </a:prstGeom>
          <a:noFill/>
        </p:spPr>
        <p:txBody>
          <a:bodyPr wrap="square" rtlCol="0">
            <a:spAutoFit/>
          </a:bodyPr>
          <a:lstStyle/>
          <a:p>
            <a:r>
              <a:rPr lang="en-US" dirty="0" smtClean="0">
                <a:solidFill>
                  <a:srgbClr val="C00000"/>
                </a:solidFill>
              </a:rPr>
              <a:t>Add initiator A + plasticizer 1:</a:t>
            </a:r>
          </a:p>
          <a:p>
            <a:r>
              <a:rPr lang="en-US" dirty="0" smtClean="0">
                <a:solidFill>
                  <a:srgbClr val="0033CC"/>
                </a:solidFill>
              </a:rPr>
              <a:t>Imprint at 100</a:t>
            </a:r>
            <a:r>
              <a:rPr lang="en-US" baseline="30000" dirty="0" smtClean="0">
                <a:solidFill>
                  <a:srgbClr val="0033CC"/>
                </a:solidFill>
              </a:rPr>
              <a:t>o</a:t>
            </a:r>
            <a:r>
              <a:rPr lang="en-US" dirty="0" smtClean="0">
                <a:solidFill>
                  <a:srgbClr val="0033CC"/>
                </a:solidFill>
              </a:rPr>
              <a:t>C for 10min, no cooling.</a:t>
            </a:r>
          </a:p>
          <a:p>
            <a:r>
              <a:rPr lang="en-US" dirty="0" smtClean="0">
                <a:solidFill>
                  <a:srgbClr val="0033CC"/>
                </a:solidFill>
              </a:rPr>
              <a:t>Film thickness 170nm, 100nm trenches, 10-20nm residual layer.</a:t>
            </a:r>
          </a:p>
          <a:p>
            <a:r>
              <a:rPr lang="en-US" dirty="0" smtClean="0">
                <a:solidFill>
                  <a:srgbClr val="0033CC"/>
                </a:solidFill>
              </a:rPr>
              <a:t>(Initiator to increase curing speed; plasticizer to lower imprint temperature)</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down)">
                                      <p:cBhvr>
                                        <p:cTn id="7" dur="500"/>
                                        <p:tgtEl>
                                          <p:spTgt spid="35843"/>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7315200" cy="2308324"/>
          </a:xfrm>
          <a:prstGeom prst="rect">
            <a:avLst/>
          </a:prstGeom>
        </p:spPr>
        <p:txBody>
          <a:bodyPr wrap="square">
            <a:spAutoFit/>
          </a:bodyPr>
          <a:lstStyle/>
          <a:p>
            <a:r>
              <a:rPr lang="en-US" dirty="0" smtClean="0">
                <a:solidFill>
                  <a:srgbClr val="0033CC"/>
                </a:solidFill>
              </a:rPr>
              <a:t>Synthesis and functionalisation of colloidal nano-particles for incorporation into thermoplastic or thermal-curing (i.e. thermal-set) polymers.</a:t>
            </a:r>
          </a:p>
          <a:p>
            <a:endParaRPr lang="en-US" dirty="0" smtClean="0">
              <a:solidFill>
                <a:srgbClr val="C00000"/>
              </a:solidFill>
            </a:endParaRPr>
          </a:p>
          <a:p>
            <a:r>
              <a:rPr lang="en-US" dirty="0" smtClean="0">
                <a:solidFill>
                  <a:srgbClr val="C00000"/>
                </a:solidFill>
              </a:rPr>
              <a:t>Tuning of functional properties:</a:t>
            </a:r>
          </a:p>
          <a:p>
            <a:pPr marL="290513" indent="-179388">
              <a:buFont typeface="Arial" pitchFamily="34" charset="0"/>
              <a:buChar char="•"/>
            </a:pPr>
            <a:r>
              <a:rPr lang="en-US" dirty="0" smtClean="0">
                <a:solidFill>
                  <a:srgbClr val="0033CC"/>
                </a:solidFill>
              </a:rPr>
              <a:t>Optical absorption and emission</a:t>
            </a:r>
          </a:p>
          <a:p>
            <a:pPr marL="290513" indent="-179388">
              <a:buFont typeface="Arial" pitchFamily="34" charset="0"/>
              <a:buChar char="•"/>
            </a:pPr>
            <a:r>
              <a:rPr lang="en-US" dirty="0" smtClean="0">
                <a:solidFill>
                  <a:srgbClr val="0033CC"/>
                </a:solidFill>
              </a:rPr>
              <a:t>Mechanical Stability</a:t>
            </a:r>
          </a:p>
          <a:p>
            <a:pPr marL="290513" indent="-179388">
              <a:buFont typeface="Arial" pitchFamily="34" charset="0"/>
              <a:buChar char="•"/>
            </a:pPr>
            <a:r>
              <a:rPr lang="en-US" dirty="0" smtClean="0">
                <a:solidFill>
                  <a:srgbClr val="0033CC"/>
                </a:solidFill>
              </a:rPr>
              <a:t>Conductivity</a:t>
            </a:r>
          </a:p>
          <a:p>
            <a:pPr marL="290513" indent="-179388">
              <a:buFont typeface="Arial" pitchFamily="34" charset="0"/>
              <a:buChar char="•"/>
            </a:pPr>
            <a:r>
              <a:rPr lang="en-US" dirty="0" err="1" smtClean="0">
                <a:solidFill>
                  <a:srgbClr val="0033CC"/>
                </a:solidFill>
              </a:rPr>
              <a:t>Processability</a:t>
            </a:r>
            <a:r>
              <a:rPr lang="en-US" dirty="0" smtClean="0">
                <a:solidFill>
                  <a:srgbClr val="0033CC"/>
                </a:solidFill>
              </a:rPr>
              <a:t>…</a:t>
            </a:r>
          </a:p>
        </p:txBody>
      </p:sp>
      <p:pic>
        <p:nvPicPr>
          <p:cNvPr id="30722" name="Picture 2"/>
          <p:cNvPicPr>
            <a:picLocks noChangeAspect="1" noChangeArrowheads="1"/>
          </p:cNvPicPr>
          <p:nvPr/>
        </p:nvPicPr>
        <p:blipFill>
          <a:blip r:embed="rId2"/>
          <a:srcRect/>
          <a:stretch>
            <a:fillRect/>
          </a:stretch>
        </p:blipFill>
        <p:spPr bwMode="auto">
          <a:xfrm>
            <a:off x="2057400" y="3581400"/>
            <a:ext cx="4953000" cy="2386117"/>
          </a:xfrm>
          <a:prstGeom prst="rect">
            <a:avLst/>
          </a:prstGeom>
          <a:noFill/>
          <a:ln w="9525">
            <a:noFill/>
            <a:miter lim="800000"/>
            <a:headEnd/>
            <a:tailEnd/>
          </a:ln>
          <a:effectLst/>
        </p:spPr>
      </p:pic>
      <p:sp>
        <p:nvSpPr>
          <p:cNvPr id="4" name="Rectangle 3"/>
          <p:cNvSpPr/>
          <p:nvPr/>
        </p:nvSpPr>
        <p:spPr>
          <a:xfrm>
            <a:off x="1806396" y="5943600"/>
            <a:ext cx="5737404" cy="400110"/>
          </a:xfrm>
          <a:prstGeom prst="rect">
            <a:avLst/>
          </a:prstGeom>
        </p:spPr>
        <p:txBody>
          <a:bodyPr wrap="none">
            <a:spAutoFit/>
          </a:bodyPr>
          <a:lstStyle/>
          <a:p>
            <a:r>
              <a:rPr lang="fr-FR" sz="2000" dirty="0" smtClean="0">
                <a:solidFill>
                  <a:srgbClr val="C00000"/>
                </a:solidFill>
              </a:rPr>
              <a:t>Size </a:t>
            </a:r>
            <a:r>
              <a:rPr lang="en-US" sz="2000" dirty="0" smtClean="0">
                <a:solidFill>
                  <a:srgbClr val="C00000"/>
                </a:solidFill>
              </a:rPr>
              <a:t>dependent</a:t>
            </a:r>
            <a:r>
              <a:rPr lang="fr-FR" sz="2000" dirty="0" smtClean="0">
                <a:solidFill>
                  <a:srgbClr val="C00000"/>
                </a:solidFill>
              </a:rPr>
              <a:t> luminescent </a:t>
            </a:r>
            <a:r>
              <a:rPr lang="fr-FR" sz="2000" dirty="0" err="1" smtClean="0">
                <a:solidFill>
                  <a:srgbClr val="C00000"/>
                </a:solidFill>
              </a:rPr>
              <a:t>CdSe</a:t>
            </a:r>
            <a:r>
              <a:rPr lang="fr-FR" sz="2000" dirty="0" smtClean="0">
                <a:solidFill>
                  <a:srgbClr val="C00000"/>
                </a:solidFill>
              </a:rPr>
              <a:t> </a:t>
            </a:r>
            <a:r>
              <a:rPr lang="fr-FR" sz="2000" dirty="0" err="1" smtClean="0">
                <a:solidFill>
                  <a:srgbClr val="C00000"/>
                </a:solidFill>
              </a:rPr>
              <a:t>NCs</a:t>
            </a:r>
            <a:r>
              <a:rPr lang="fr-FR" sz="2000" dirty="0" smtClean="0">
                <a:solidFill>
                  <a:srgbClr val="C00000"/>
                </a:solidFill>
              </a:rPr>
              <a:t> (quantum dot)</a:t>
            </a:r>
            <a:endParaRPr lang="en-US" sz="2000" dirty="0">
              <a:solidFill>
                <a:srgbClr val="C00000"/>
              </a:solidFill>
            </a:endParaRPr>
          </a:p>
        </p:txBody>
      </p:sp>
      <p:sp>
        <p:nvSpPr>
          <p:cNvPr id="5" name="TextBox 4"/>
          <p:cNvSpPr txBox="1"/>
          <p:nvPr/>
        </p:nvSpPr>
        <p:spPr>
          <a:xfrm>
            <a:off x="990600" y="76200"/>
            <a:ext cx="6781800" cy="954107"/>
          </a:xfrm>
          <a:prstGeom prst="rect">
            <a:avLst/>
          </a:prstGeom>
          <a:noFill/>
          <a:ln>
            <a:noFill/>
          </a:ln>
        </p:spPr>
        <p:txBody>
          <a:bodyPr wrap="square" rtlCol="0">
            <a:spAutoFit/>
          </a:bodyPr>
          <a:lstStyle/>
          <a:p>
            <a:pPr algn="ctr"/>
            <a:r>
              <a:rPr lang="en-US" sz="2800" dirty="0" smtClean="0">
                <a:solidFill>
                  <a:srgbClr val="0033CC"/>
                </a:solidFill>
              </a:rPr>
              <a:t>Functional resist: nano-crystal(NC)/polymer based materials </a:t>
            </a:r>
            <a:endParaRPr lang="en-US" sz="2800" dirty="0">
              <a:solidFill>
                <a:srgbClr val="0033CC"/>
              </a:solidFill>
            </a:endParaRPr>
          </a:p>
        </p:txBody>
      </p:sp>
      <p:cxnSp>
        <p:nvCxnSpPr>
          <p:cNvPr id="6" name="Straight Connector 5"/>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5867400" y="6581001"/>
            <a:ext cx="3276600" cy="276999"/>
          </a:xfrm>
          <a:prstGeom prst="rect">
            <a:avLst/>
          </a:prstGeom>
        </p:spPr>
        <p:txBody>
          <a:bodyPr wrap="square">
            <a:spAutoFit/>
          </a:bodyPr>
          <a:lstStyle/>
          <a:p>
            <a:r>
              <a:rPr lang="en-US" sz="1200" dirty="0" smtClean="0"/>
              <a:t>http://en.wikipedia.org/wiki/Cadmium_selenide</a:t>
            </a:r>
            <a:endParaRPr lang="en-US" sz="12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5334000"/>
            <a:ext cx="6096000" cy="646331"/>
          </a:xfrm>
          <a:prstGeom prst="rect">
            <a:avLst/>
          </a:prstGeom>
        </p:spPr>
        <p:txBody>
          <a:bodyPr wrap="square">
            <a:spAutoFit/>
          </a:bodyPr>
          <a:lstStyle/>
          <a:p>
            <a:r>
              <a:rPr lang="en-US" dirty="0" err="1" smtClean="0">
                <a:solidFill>
                  <a:srgbClr val="0033CC"/>
                </a:solidFill>
              </a:rPr>
              <a:t>CdSe@ZnS</a:t>
            </a:r>
            <a:r>
              <a:rPr lang="en-US" dirty="0" smtClean="0">
                <a:solidFill>
                  <a:srgbClr val="0033CC"/>
                </a:solidFill>
              </a:rPr>
              <a:t> nano-crystals (NC) in PMMA modified co-polymer.</a:t>
            </a:r>
          </a:p>
          <a:p>
            <a:r>
              <a:rPr lang="en-US" dirty="0" smtClean="0">
                <a:solidFill>
                  <a:srgbClr val="0033CC"/>
                </a:solidFill>
              </a:rPr>
              <a:t>Homogeneous distribution of NCs inside the polymer matrix.</a:t>
            </a:r>
            <a:endParaRPr lang="en-US" dirty="0">
              <a:solidFill>
                <a:srgbClr val="0033CC"/>
              </a:solidFill>
            </a:endParaRPr>
          </a:p>
        </p:txBody>
      </p:sp>
      <p:sp>
        <p:nvSpPr>
          <p:cNvPr id="7" name="TextBox 6"/>
          <p:cNvSpPr txBox="1"/>
          <p:nvPr/>
        </p:nvSpPr>
        <p:spPr>
          <a:xfrm>
            <a:off x="1143000" y="228600"/>
            <a:ext cx="7010400" cy="954107"/>
          </a:xfrm>
          <a:prstGeom prst="rect">
            <a:avLst/>
          </a:prstGeom>
          <a:noFill/>
          <a:ln>
            <a:noFill/>
          </a:ln>
        </p:spPr>
        <p:txBody>
          <a:bodyPr wrap="square" rtlCol="0">
            <a:spAutoFit/>
          </a:bodyPr>
          <a:lstStyle/>
          <a:p>
            <a:pPr algn="ctr"/>
            <a:r>
              <a:rPr lang="en-US" sz="2800" dirty="0" smtClean="0">
                <a:solidFill>
                  <a:srgbClr val="0033CC"/>
                </a:solidFill>
              </a:rPr>
              <a:t>Imprinting on luminescent nano-crystal/PMMA based co-polymer composites</a:t>
            </a:r>
            <a:endParaRPr lang="en-US" sz="2800" dirty="0">
              <a:solidFill>
                <a:srgbClr val="0033CC"/>
              </a:solidFill>
            </a:endParaRPr>
          </a:p>
        </p:txBody>
      </p:sp>
      <p:cxnSp>
        <p:nvCxnSpPr>
          <p:cNvPr id="8" name="Straight Connector 7"/>
          <p:cNvCxnSpPr/>
          <p:nvPr/>
        </p:nvCxnSpPr>
        <p:spPr>
          <a:xfrm flipV="1">
            <a:off x="0" y="1143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1" name="Group 10"/>
          <p:cNvGrpSpPr/>
          <p:nvPr/>
        </p:nvGrpSpPr>
        <p:grpSpPr>
          <a:xfrm>
            <a:off x="532476" y="1676400"/>
            <a:ext cx="8230524" cy="3048000"/>
            <a:chOff x="532476" y="1676400"/>
            <a:chExt cx="8230524" cy="3048000"/>
          </a:xfrm>
        </p:grpSpPr>
        <p:pic>
          <p:nvPicPr>
            <p:cNvPr id="29698" name="Picture 2"/>
            <p:cNvPicPr>
              <a:picLocks noChangeAspect="1" noChangeArrowheads="1"/>
            </p:cNvPicPr>
            <p:nvPr/>
          </p:nvPicPr>
          <p:blipFill>
            <a:blip r:embed="rId2"/>
            <a:srcRect/>
            <a:stretch>
              <a:fillRect/>
            </a:stretch>
          </p:blipFill>
          <p:spPr bwMode="auto">
            <a:xfrm>
              <a:off x="532476" y="1676400"/>
              <a:ext cx="4063799" cy="3043238"/>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a:srcRect/>
            <a:stretch>
              <a:fillRect/>
            </a:stretch>
          </p:blipFill>
          <p:spPr bwMode="auto">
            <a:xfrm>
              <a:off x="4724400" y="1698500"/>
              <a:ext cx="4038600" cy="3025900"/>
            </a:xfrm>
            <a:prstGeom prst="rect">
              <a:avLst/>
            </a:prstGeom>
            <a:noFill/>
            <a:ln w="9525">
              <a:noFill/>
              <a:miter lim="800000"/>
              <a:headEnd/>
              <a:tailEnd/>
            </a:ln>
            <a:effectLst/>
          </p:spPr>
        </p:pic>
        <p:sp>
          <p:nvSpPr>
            <p:cNvPr id="9" name="TextBox 8"/>
            <p:cNvSpPr txBox="1"/>
            <p:nvPr/>
          </p:nvSpPr>
          <p:spPr>
            <a:xfrm>
              <a:off x="4953000" y="4114800"/>
              <a:ext cx="1945854" cy="369332"/>
            </a:xfrm>
            <a:prstGeom prst="rect">
              <a:avLst/>
            </a:prstGeom>
            <a:noFill/>
          </p:spPr>
          <p:txBody>
            <a:bodyPr wrap="none" rtlCol="0">
              <a:spAutoFit/>
            </a:bodyPr>
            <a:lstStyle/>
            <a:p>
              <a:r>
                <a:rPr lang="en-US" dirty="0" smtClean="0">
                  <a:solidFill>
                    <a:schemeClr val="bg1"/>
                  </a:solidFill>
                </a:rPr>
                <a:t>Under illumination</a:t>
              </a:r>
              <a:endParaRPr lang="en-US" dirty="0">
                <a:solidFill>
                  <a:schemeClr val="bg1"/>
                </a:solidFill>
              </a:endParaRPr>
            </a:p>
          </p:txBody>
        </p:sp>
        <p:sp>
          <p:nvSpPr>
            <p:cNvPr id="10" name="TextBox 9"/>
            <p:cNvSpPr txBox="1"/>
            <p:nvPr/>
          </p:nvSpPr>
          <p:spPr>
            <a:xfrm>
              <a:off x="762000" y="4114800"/>
              <a:ext cx="1630062" cy="369332"/>
            </a:xfrm>
            <a:prstGeom prst="rect">
              <a:avLst/>
            </a:prstGeom>
            <a:noFill/>
          </p:spPr>
          <p:txBody>
            <a:bodyPr wrap="none" rtlCol="0">
              <a:spAutoFit/>
            </a:bodyPr>
            <a:lstStyle/>
            <a:p>
              <a:r>
                <a:rPr lang="en-US" dirty="0" smtClean="0">
                  <a:solidFill>
                    <a:schemeClr val="bg1"/>
                  </a:solidFill>
                </a:rPr>
                <a:t>No illumination</a:t>
              </a:r>
              <a:endParaRPr lang="en-US" dirty="0">
                <a:solidFill>
                  <a:schemeClr val="bg1"/>
                </a:solidFill>
              </a:endParaRPr>
            </a:p>
          </p:txBody>
        </p:sp>
      </p:grpSp>
      <p:sp>
        <p:nvSpPr>
          <p:cNvPr id="12" name="Slide Number Placeholder 11"/>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62580"/>
            <a:ext cx="6781800" cy="523220"/>
          </a:xfrm>
          <a:prstGeom prst="rect">
            <a:avLst/>
          </a:prstGeom>
          <a:noFill/>
          <a:ln>
            <a:noFill/>
          </a:ln>
        </p:spPr>
        <p:txBody>
          <a:bodyPr wrap="square" rtlCol="0">
            <a:spAutoFit/>
          </a:bodyPr>
          <a:lstStyle/>
          <a:p>
            <a:pPr algn="ctr"/>
            <a:r>
              <a:rPr lang="en-US" sz="2800" dirty="0" smtClean="0">
                <a:solidFill>
                  <a:srgbClr val="0033CC"/>
                </a:solidFill>
              </a:rPr>
              <a:t>Functional “resist”: semiconducting polymer</a:t>
            </a:r>
            <a:endParaRPr lang="en-US" sz="2800" dirty="0">
              <a:solidFill>
                <a:srgbClr val="0033CC"/>
              </a:solidFill>
            </a:endParaRPr>
          </a:p>
        </p:txBody>
      </p:sp>
      <p:cxnSp>
        <p:nvCxnSpPr>
          <p:cNvPr id="3" name="Straight Connector 2"/>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Rectangle 3"/>
          <p:cNvSpPr>
            <a:spLocks noChangeArrowheads="1"/>
          </p:cNvSpPr>
          <p:nvPr/>
        </p:nvSpPr>
        <p:spPr bwMode="auto">
          <a:xfrm>
            <a:off x="228600" y="4114800"/>
            <a:ext cx="3962400" cy="923303"/>
          </a:xfrm>
          <a:prstGeom prst="rect">
            <a:avLst/>
          </a:prstGeom>
          <a:noFill/>
          <a:ln w="9525">
            <a:noFill/>
            <a:miter lim="800000"/>
            <a:headEnd/>
            <a:tailEnd/>
          </a:ln>
          <a:effectLst/>
        </p:spPr>
        <p:txBody>
          <a:bodyPr lIns="91415" tIns="45707" rIns="91415" bIns="45707">
            <a:spAutoFit/>
          </a:bodyPr>
          <a:lstStyle/>
          <a:p>
            <a:r>
              <a:rPr lang="en-US" dirty="0">
                <a:solidFill>
                  <a:srgbClr val="0033CC"/>
                </a:solidFill>
              </a:rPr>
              <a:t>MEH-PPV </a:t>
            </a:r>
            <a:r>
              <a:rPr lang="en-US" dirty="0" err="1">
                <a:solidFill>
                  <a:srgbClr val="0033CC"/>
                </a:solidFill>
              </a:rPr>
              <a:t>T</a:t>
            </a:r>
            <a:r>
              <a:rPr lang="en-US" baseline="-25000" dirty="0" err="1">
                <a:solidFill>
                  <a:srgbClr val="0033CC"/>
                </a:solidFill>
              </a:rPr>
              <a:t>g</a:t>
            </a:r>
            <a:r>
              <a:rPr lang="en-US" dirty="0">
                <a:solidFill>
                  <a:srgbClr val="0033CC"/>
                </a:solidFill>
              </a:rPr>
              <a:t>=65</a:t>
            </a:r>
            <a:r>
              <a:rPr lang="en-US" baseline="30000" dirty="0">
                <a:solidFill>
                  <a:srgbClr val="0033CC"/>
                </a:solidFill>
              </a:rPr>
              <a:t>o</a:t>
            </a:r>
            <a:r>
              <a:rPr lang="en-US" dirty="0">
                <a:solidFill>
                  <a:srgbClr val="0033CC"/>
                </a:solidFill>
              </a:rPr>
              <a:t>C.</a:t>
            </a:r>
          </a:p>
          <a:p>
            <a:r>
              <a:rPr lang="en-US" dirty="0">
                <a:solidFill>
                  <a:srgbClr val="0033CC"/>
                </a:solidFill>
              </a:rPr>
              <a:t>Hot embossing at 120</a:t>
            </a:r>
            <a:r>
              <a:rPr lang="en-US" baseline="30000" dirty="0">
                <a:solidFill>
                  <a:srgbClr val="0033CC"/>
                </a:solidFill>
              </a:rPr>
              <a:t>o</a:t>
            </a:r>
            <a:r>
              <a:rPr lang="en-US" dirty="0">
                <a:solidFill>
                  <a:srgbClr val="0033CC"/>
                </a:solidFill>
              </a:rPr>
              <a:t>C and 20bar.</a:t>
            </a:r>
          </a:p>
          <a:p>
            <a:r>
              <a:rPr lang="en-US" dirty="0">
                <a:solidFill>
                  <a:srgbClr val="0033CC"/>
                </a:solidFill>
              </a:rPr>
              <a:t>MEH-PPV spun on a PEDOT/ITO/glass.</a:t>
            </a:r>
          </a:p>
        </p:txBody>
      </p:sp>
      <p:grpSp>
        <p:nvGrpSpPr>
          <p:cNvPr id="5" name="Group 4"/>
          <p:cNvGrpSpPr>
            <a:grpSpLocks/>
          </p:cNvGrpSpPr>
          <p:nvPr/>
        </p:nvGrpSpPr>
        <p:grpSpPr bwMode="auto">
          <a:xfrm>
            <a:off x="609600" y="1295400"/>
            <a:ext cx="3473450" cy="2790825"/>
            <a:chOff x="2976" y="1248"/>
            <a:chExt cx="2188" cy="1758"/>
          </a:xfrm>
        </p:grpSpPr>
        <p:pic>
          <p:nvPicPr>
            <p:cNvPr id="6" name="Picture 5" descr="temp1"/>
            <p:cNvPicPr>
              <a:picLocks noChangeAspect="1" noChangeArrowheads="1"/>
            </p:cNvPicPr>
            <p:nvPr/>
          </p:nvPicPr>
          <p:blipFill>
            <a:blip r:embed="rId3">
              <a:lum contrast="24000"/>
            </a:blip>
            <a:srcRect/>
            <a:stretch>
              <a:fillRect/>
            </a:stretch>
          </p:blipFill>
          <p:spPr bwMode="auto">
            <a:xfrm>
              <a:off x="2976" y="1248"/>
              <a:ext cx="2188" cy="1758"/>
            </a:xfrm>
            <a:prstGeom prst="rect">
              <a:avLst/>
            </a:prstGeom>
            <a:noFill/>
            <a:ln w="9525">
              <a:noFill/>
              <a:miter lim="800000"/>
              <a:headEnd/>
              <a:tailEnd/>
            </a:ln>
          </p:spPr>
        </p:pic>
        <p:sp>
          <p:nvSpPr>
            <p:cNvPr id="7" name="Line 6"/>
            <p:cNvSpPr>
              <a:spLocks noChangeAspect="1" noChangeShapeType="1"/>
            </p:cNvSpPr>
            <p:nvPr/>
          </p:nvSpPr>
          <p:spPr bwMode="auto">
            <a:xfrm>
              <a:off x="4527" y="2908"/>
              <a:ext cx="469" cy="0"/>
            </a:xfrm>
            <a:prstGeom prst="line">
              <a:avLst/>
            </a:prstGeom>
            <a:noFill/>
            <a:ln w="38100">
              <a:solidFill>
                <a:srgbClr val="000000"/>
              </a:solidFill>
              <a:round/>
              <a:headEnd/>
              <a:tailEnd/>
            </a:ln>
          </p:spPr>
          <p:txBody>
            <a:bodyPr/>
            <a:lstStyle/>
            <a:p>
              <a:endParaRPr lang="en-US"/>
            </a:p>
          </p:txBody>
        </p:sp>
        <p:sp>
          <p:nvSpPr>
            <p:cNvPr id="8" name="Text Box 7"/>
            <p:cNvSpPr txBox="1">
              <a:spLocks noChangeAspect="1" noChangeArrowheads="1"/>
            </p:cNvSpPr>
            <p:nvPr/>
          </p:nvSpPr>
          <p:spPr bwMode="auto">
            <a:xfrm>
              <a:off x="4560" y="2710"/>
              <a:ext cx="501" cy="221"/>
            </a:xfrm>
            <a:prstGeom prst="rect">
              <a:avLst/>
            </a:prstGeom>
            <a:noFill/>
            <a:ln w="9525">
              <a:noFill/>
              <a:miter lim="800000"/>
              <a:headEnd/>
              <a:tailEnd/>
            </a:ln>
          </p:spPr>
          <p:txBody>
            <a:bodyPr lIns="45720" tIns="0" rIns="45720" bIns="0"/>
            <a:lstStyle/>
            <a:p>
              <a:r>
                <a:rPr lang="en-US" altLang="zh-CN" sz="1800">
                  <a:solidFill>
                    <a:schemeClr val="tx1"/>
                  </a:solidFill>
                  <a:latin typeface="Times New Roman" pitchFamily="18" charset="0"/>
                  <a:ea typeface="SimSun" pitchFamily="2" charset="-122"/>
                </a:rPr>
                <a:t>1 </a:t>
              </a:r>
              <a:r>
                <a:rPr lang="en-US" altLang="zh-CN" sz="1800">
                  <a:solidFill>
                    <a:schemeClr val="tx1"/>
                  </a:solidFill>
                  <a:latin typeface="Times New Roman" pitchFamily="18" charset="0"/>
                  <a:ea typeface="SimSun" pitchFamily="2" charset="-122"/>
                  <a:sym typeface="Symbol" pitchFamily="18" charset="2"/>
                </a:rPr>
                <a:t></a:t>
              </a:r>
              <a:r>
                <a:rPr lang="en-US" altLang="zh-CN" sz="1800">
                  <a:solidFill>
                    <a:schemeClr val="tx1"/>
                  </a:solidFill>
                  <a:latin typeface="Times New Roman" pitchFamily="18" charset="0"/>
                  <a:ea typeface="SimSun" pitchFamily="2" charset="-122"/>
                </a:rPr>
                <a:t>m</a:t>
              </a:r>
            </a:p>
          </p:txBody>
        </p:sp>
      </p:grpSp>
      <p:graphicFrame>
        <p:nvGraphicFramePr>
          <p:cNvPr id="31" name="Object 35"/>
          <p:cNvGraphicFramePr>
            <a:graphicFrameLocks noChangeAspect="1"/>
          </p:cNvGraphicFramePr>
          <p:nvPr/>
        </p:nvGraphicFramePr>
        <p:xfrm>
          <a:off x="2743200" y="5029200"/>
          <a:ext cx="1020763" cy="1689100"/>
        </p:xfrm>
        <a:graphic>
          <a:graphicData uri="http://schemas.openxmlformats.org/presentationml/2006/ole">
            <p:oleObj spid="_x0000_s46082" name="Image" r:id="rId4" imgW="560881" imgH="926672" progId="Photoshop.Image.4">
              <p:embed/>
            </p:oleObj>
          </a:graphicData>
        </a:graphic>
      </p:graphicFrame>
      <p:sp>
        <p:nvSpPr>
          <p:cNvPr id="32" name="Text Box 38"/>
          <p:cNvSpPr txBox="1">
            <a:spLocks noChangeArrowheads="1"/>
          </p:cNvSpPr>
          <p:nvPr/>
        </p:nvSpPr>
        <p:spPr bwMode="auto">
          <a:xfrm>
            <a:off x="152400" y="838200"/>
            <a:ext cx="8382000" cy="369332"/>
          </a:xfrm>
          <a:prstGeom prst="rect">
            <a:avLst/>
          </a:prstGeom>
          <a:noFill/>
          <a:ln w="9525">
            <a:noFill/>
            <a:miter lim="800000"/>
            <a:headEnd/>
            <a:tailEnd/>
          </a:ln>
          <a:effectLst/>
        </p:spPr>
        <p:txBody>
          <a:bodyPr wrap="square">
            <a:spAutoFit/>
          </a:bodyPr>
          <a:lstStyle/>
          <a:p>
            <a:r>
              <a:rPr lang="en-US" dirty="0">
                <a:solidFill>
                  <a:srgbClr val="C00000"/>
                </a:solidFill>
              </a:rPr>
              <a:t>SEM image of 200nm period MEH-PPV </a:t>
            </a:r>
            <a:r>
              <a:rPr lang="en-US" dirty="0" smtClean="0">
                <a:solidFill>
                  <a:srgbClr val="C00000"/>
                </a:solidFill>
              </a:rPr>
              <a:t>grating            R-P3HT grating with 200nm period</a:t>
            </a:r>
            <a:endParaRPr lang="en-US" dirty="0">
              <a:solidFill>
                <a:srgbClr val="C00000"/>
              </a:solidFill>
            </a:endParaRPr>
          </a:p>
        </p:txBody>
      </p:sp>
      <p:pic>
        <p:nvPicPr>
          <p:cNvPr id="46083" name="Picture 3"/>
          <p:cNvPicPr>
            <a:picLocks noChangeAspect="1" noChangeArrowheads="1"/>
          </p:cNvPicPr>
          <p:nvPr/>
        </p:nvPicPr>
        <p:blipFill>
          <a:blip r:embed="rId5"/>
          <a:srcRect/>
          <a:stretch>
            <a:fillRect/>
          </a:stretch>
        </p:blipFill>
        <p:spPr bwMode="auto">
          <a:xfrm>
            <a:off x="457200" y="5105400"/>
            <a:ext cx="1800225" cy="1516553"/>
          </a:xfrm>
          <a:prstGeom prst="rect">
            <a:avLst/>
          </a:prstGeom>
          <a:noFill/>
          <a:ln w="9525">
            <a:noFill/>
            <a:miter lim="800000"/>
            <a:headEnd/>
            <a:tailEnd/>
          </a:ln>
        </p:spPr>
      </p:pic>
      <p:pic>
        <p:nvPicPr>
          <p:cNvPr id="34" name="Picture 18" descr="C:\Documents and Settings\cuib\My Documents\My Pictures\Untitled-1.JPG"/>
          <p:cNvPicPr>
            <a:picLocks noChangeAspect="1" noChangeArrowheads="1"/>
          </p:cNvPicPr>
          <p:nvPr/>
        </p:nvPicPr>
        <p:blipFill>
          <a:blip r:embed="rId6"/>
          <a:srcRect/>
          <a:stretch>
            <a:fillRect/>
          </a:stretch>
        </p:blipFill>
        <p:spPr bwMode="auto">
          <a:xfrm>
            <a:off x="4800600" y="1295400"/>
            <a:ext cx="3721100" cy="2789238"/>
          </a:xfrm>
          <a:prstGeom prst="rect">
            <a:avLst/>
          </a:prstGeom>
          <a:noFill/>
        </p:spPr>
      </p:pic>
      <p:sp>
        <p:nvSpPr>
          <p:cNvPr id="35" name="Rectangle 21"/>
          <p:cNvSpPr>
            <a:spLocks noChangeArrowheads="1"/>
          </p:cNvSpPr>
          <p:nvPr/>
        </p:nvSpPr>
        <p:spPr bwMode="auto">
          <a:xfrm>
            <a:off x="4724400" y="4191000"/>
            <a:ext cx="3657600" cy="1200302"/>
          </a:xfrm>
          <a:prstGeom prst="rect">
            <a:avLst/>
          </a:prstGeom>
          <a:noFill/>
          <a:ln w="9525">
            <a:noFill/>
            <a:miter lim="800000"/>
            <a:headEnd/>
            <a:tailEnd/>
          </a:ln>
          <a:effectLst/>
        </p:spPr>
        <p:txBody>
          <a:bodyPr wrap="square" lIns="91415" tIns="45707" rIns="91415" bIns="45707">
            <a:spAutoFit/>
          </a:bodyPr>
          <a:lstStyle/>
          <a:p>
            <a:r>
              <a:rPr lang="en-US" dirty="0">
                <a:solidFill>
                  <a:srgbClr val="0033CC"/>
                </a:solidFill>
              </a:rPr>
              <a:t>R-P3HT 200nm period grating.</a:t>
            </a:r>
          </a:p>
          <a:p>
            <a:r>
              <a:rPr lang="en-US" dirty="0">
                <a:solidFill>
                  <a:srgbClr val="0033CC"/>
                </a:solidFill>
              </a:rPr>
              <a:t>NIL at 160</a:t>
            </a:r>
            <a:r>
              <a:rPr lang="en-US" baseline="30000" dirty="0">
                <a:solidFill>
                  <a:srgbClr val="0033CC"/>
                </a:solidFill>
              </a:rPr>
              <a:t>o</a:t>
            </a:r>
            <a:r>
              <a:rPr lang="en-US" dirty="0">
                <a:solidFill>
                  <a:srgbClr val="0033CC"/>
                </a:solidFill>
              </a:rPr>
              <a:t>C and 35 bar.</a:t>
            </a:r>
          </a:p>
          <a:p>
            <a:r>
              <a:rPr lang="en-US" dirty="0">
                <a:solidFill>
                  <a:srgbClr val="0033CC"/>
                </a:solidFill>
              </a:rPr>
              <a:t>Strong physical bond, high transition temperature.</a:t>
            </a:r>
          </a:p>
        </p:txBody>
      </p:sp>
      <p:sp>
        <p:nvSpPr>
          <p:cNvPr id="14" name="Slide Number Placeholder 1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1905000" y="2286000"/>
            <a:ext cx="5453288" cy="2139047"/>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a:t>
            </a:r>
          </a:p>
          <a:p>
            <a:pPr marL="342900" indent="-342900">
              <a:spcAft>
                <a:spcPts val="600"/>
              </a:spcAft>
              <a:buAutoNum type="arabicPeriod"/>
            </a:pPr>
            <a:r>
              <a:rPr lang="en-US" dirty="0" smtClean="0">
                <a:solidFill>
                  <a:srgbClr val="0033CC"/>
                </a:solidFill>
              </a:rPr>
              <a:t>Thermal NIL resists.</a:t>
            </a:r>
          </a:p>
          <a:p>
            <a:pPr marL="342900" indent="-342900">
              <a:spcAft>
                <a:spcPts val="600"/>
              </a:spcAft>
              <a:buAutoNum type="arabicPeriod"/>
            </a:pPr>
            <a:r>
              <a:rPr lang="en-US" dirty="0" smtClean="0">
                <a:solidFill>
                  <a:srgbClr val="C00000"/>
                </a:solidFill>
              </a:rPr>
              <a:t>Residual layer after NIL.</a:t>
            </a:r>
          </a:p>
          <a:p>
            <a:pPr marL="342900" indent="-342900">
              <a:spcAft>
                <a:spcPts val="600"/>
              </a:spcAft>
              <a:buAutoNum type="arabicPeriod"/>
            </a:pPr>
            <a:r>
              <a:rPr lang="en-US" dirty="0" smtClean="0">
                <a:solidFill>
                  <a:srgbClr val="0033CC"/>
                </a:solidFill>
              </a:rPr>
              <a:t>NIL for large features (more difficult than small one).</a:t>
            </a:r>
          </a:p>
          <a:p>
            <a:pPr marL="342900" indent="-342900">
              <a:spcAft>
                <a:spcPts val="600"/>
              </a:spcAft>
              <a:buAutoNum type="arabicPeriod"/>
            </a:pPr>
            <a:r>
              <a:rPr lang="en-US" dirty="0" smtClean="0">
                <a:solidFill>
                  <a:srgbClr val="0033CC"/>
                </a:solidFill>
              </a:rPr>
              <a:t>Room temperature NIL, reverse NIL, inking.</a:t>
            </a:r>
          </a:p>
          <a:p>
            <a:pPr marL="342900" indent="-342900">
              <a:spcAft>
                <a:spcPts val="600"/>
              </a:spcAft>
              <a:buAutoNum type="arabicPeriod"/>
            </a:pPr>
            <a:r>
              <a:rPr lang="en-US" dirty="0" smtClean="0">
                <a:solidFill>
                  <a:srgbClr val="0033CC"/>
                </a:solidFill>
              </a:rPr>
              <a:t>NIL of bulk resist (polymer sheet, pellets).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89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905000" y="76200"/>
            <a:ext cx="5334000" cy="954107"/>
          </a:xfrm>
          <a:prstGeom prst="rect">
            <a:avLst/>
          </a:prstGeom>
          <a:noFill/>
        </p:spPr>
        <p:txBody>
          <a:bodyPr wrap="square" rtlCol="0">
            <a:spAutoFit/>
          </a:bodyPr>
          <a:lstStyle/>
          <a:p>
            <a:pPr algn="ctr"/>
            <a:r>
              <a:rPr lang="en-US" sz="2800" dirty="0" smtClean="0">
                <a:solidFill>
                  <a:srgbClr val="0033CC"/>
                </a:solidFill>
              </a:rPr>
              <a:t>Residual layer: thinner is better for easier pattern transfer</a:t>
            </a:r>
          </a:p>
        </p:txBody>
      </p:sp>
      <p:pic>
        <p:nvPicPr>
          <p:cNvPr id="39938" name="Picture 2"/>
          <p:cNvPicPr>
            <a:picLocks noChangeAspect="1" noChangeArrowheads="1"/>
          </p:cNvPicPr>
          <p:nvPr/>
        </p:nvPicPr>
        <p:blipFill>
          <a:blip r:embed="rId2"/>
          <a:srcRect/>
          <a:stretch>
            <a:fillRect/>
          </a:stretch>
        </p:blipFill>
        <p:spPr bwMode="auto">
          <a:xfrm>
            <a:off x="838200" y="1923871"/>
            <a:ext cx="3405831" cy="2057400"/>
          </a:xfrm>
          <a:prstGeom prst="rect">
            <a:avLst/>
          </a:prstGeom>
          <a:noFill/>
          <a:ln w="9525">
            <a:noFill/>
            <a:miter lim="800000"/>
            <a:headEnd/>
            <a:tailEnd/>
          </a:ln>
          <a:effectLst/>
        </p:spPr>
      </p:pic>
      <p:grpSp>
        <p:nvGrpSpPr>
          <p:cNvPr id="16" name="Group 15"/>
          <p:cNvGrpSpPr/>
          <p:nvPr/>
        </p:nvGrpSpPr>
        <p:grpSpPr>
          <a:xfrm>
            <a:off x="4572000" y="1524000"/>
            <a:ext cx="4267200" cy="4892940"/>
            <a:chOff x="4572000" y="1524000"/>
            <a:chExt cx="4267200" cy="4892940"/>
          </a:xfrm>
        </p:grpSpPr>
        <p:pic>
          <p:nvPicPr>
            <p:cNvPr id="37890" name="Picture 2"/>
            <p:cNvPicPr>
              <a:picLocks noChangeAspect="1" noChangeArrowheads="1"/>
            </p:cNvPicPr>
            <p:nvPr/>
          </p:nvPicPr>
          <p:blipFill>
            <a:blip r:embed="rId3"/>
            <a:srcRect/>
            <a:stretch>
              <a:fillRect/>
            </a:stretch>
          </p:blipFill>
          <p:spPr bwMode="auto">
            <a:xfrm>
              <a:off x="4572000" y="1524000"/>
              <a:ext cx="4267200" cy="4892940"/>
            </a:xfrm>
            <a:prstGeom prst="rect">
              <a:avLst/>
            </a:prstGeom>
            <a:noFill/>
            <a:ln w="9525">
              <a:noFill/>
              <a:miter lim="800000"/>
              <a:headEnd/>
              <a:tailEnd/>
            </a:ln>
            <a:effectLst/>
          </p:spPr>
        </p:pic>
        <p:grpSp>
          <p:nvGrpSpPr>
            <p:cNvPr id="9" name="Group 8"/>
            <p:cNvGrpSpPr/>
            <p:nvPr/>
          </p:nvGrpSpPr>
          <p:grpSpPr>
            <a:xfrm>
              <a:off x="5638801" y="3785616"/>
              <a:ext cx="3047999" cy="2347115"/>
              <a:chOff x="5638801" y="3785616"/>
              <a:chExt cx="3047999" cy="2347115"/>
            </a:xfrm>
          </p:grpSpPr>
          <p:sp>
            <p:nvSpPr>
              <p:cNvPr id="7" name="TextBox 6"/>
              <p:cNvSpPr txBox="1"/>
              <p:nvPr/>
            </p:nvSpPr>
            <p:spPr>
              <a:xfrm>
                <a:off x="6967728" y="3785616"/>
                <a:ext cx="487634" cy="369332"/>
              </a:xfrm>
              <a:prstGeom prst="rect">
                <a:avLst/>
              </a:prstGeom>
              <a:noFill/>
            </p:spPr>
            <p:txBody>
              <a:bodyPr wrap="none" rtlCol="0">
                <a:spAutoFit/>
              </a:bodyPr>
              <a:lstStyle/>
              <a:p>
                <a:r>
                  <a:rPr lang="en-US" b="1" dirty="0" smtClean="0"/>
                  <a:t>RIE</a:t>
                </a:r>
                <a:endParaRPr lang="en-US" b="1" dirty="0"/>
              </a:p>
            </p:txBody>
          </p:sp>
          <p:sp>
            <p:nvSpPr>
              <p:cNvPr id="8" name="TextBox 7"/>
              <p:cNvSpPr txBox="1"/>
              <p:nvPr/>
            </p:nvSpPr>
            <p:spPr>
              <a:xfrm>
                <a:off x="5638801" y="5486400"/>
                <a:ext cx="3047999" cy="646331"/>
              </a:xfrm>
              <a:prstGeom prst="rect">
                <a:avLst/>
              </a:prstGeom>
              <a:noFill/>
            </p:spPr>
            <p:txBody>
              <a:bodyPr wrap="square" rtlCol="0">
                <a:spAutoFit/>
              </a:bodyPr>
              <a:lstStyle/>
              <a:p>
                <a:pPr algn="ctr"/>
                <a:r>
                  <a:rPr lang="en-US" dirty="0" smtClean="0">
                    <a:solidFill>
                      <a:srgbClr val="FFFF00"/>
                    </a:solidFill>
                  </a:rPr>
                  <a:t>Such a tapered profile makes liftoff almost impossible</a:t>
                </a:r>
                <a:endParaRPr lang="en-US" dirty="0">
                  <a:solidFill>
                    <a:srgbClr val="FFFF00"/>
                  </a:solidFill>
                </a:endParaRPr>
              </a:p>
            </p:txBody>
          </p:sp>
        </p:grpSp>
        <p:cxnSp>
          <p:nvCxnSpPr>
            <p:cNvPr id="11" name="Straight Connector 10"/>
            <p:cNvCxnSpPr/>
            <p:nvPr/>
          </p:nvCxnSpPr>
          <p:spPr>
            <a:xfrm>
              <a:off x="7239000" y="2560320"/>
              <a:ext cx="1524000" cy="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43800" y="2249269"/>
              <a:ext cx="1070871" cy="646331"/>
            </a:xfrm>
            <a:prstGeom prst="rect">
              <a:avLst/>
            </a:prstGeom>
            <a:noFill/>
          </p:spPr>
          <p:txBody>
            <a:bodyPr wrap="none" rtlCol="0">
              <a:spAutoFit/>
            </a:bodyPr>
            <a:lstStyle/>
            <a:p>
              <a:r>
                <a:rPr lang="en-US" dirty="0" smtClean="0">
                  <a:solidFill>
                    <a:srgbClr val="FFFF00"/>
                  </a:solidFill>
                </a:rPr>
                <a:t>Resist</a:t>
              </a:r>
            </a:p>
            <a:p>
              <a:r>
                <a:rPr lang="en-US" dirty="0" smtClean="0">
                  <a:solidFill>
                    <a:srgbClr val="FFFF00"/>
                  </a:solidFill>
                </a:rPr>
                <a:t>Substrate</a:t>
              </a:r>
              <a:endParaRPr lang="en-US" dirty="0">
                <a:solidFill>
                  <a:srgbClr val="FFFF00"/>
                </a:solidFill>
              </a:endParaRPr>
            </a:p>
          </p:txBody>
        </p:sp>
      </p:grpSp>
      <p:sp>
        <p:nvSpPr>
          <p:cNvPr id="17" name="Slide Number Placeholder 16"/>
          <p:cNvSpPr>
            <a:spLocks noGrp="1"/>
          </p:cNvSpPr>
          <p:nvPr>
            <p:ph type="sldNum" sz="quarter" idx="12"/>
          </p:nvPr>
        </p:nvSpPr>
        <p:spPr/>
        <p:txBody>
          <a:bodyPr/>
          <a:lstStyle/>
          <a:p>
            <a:fld id="{B6F15528-21DE-4FAA-801E-634DDDAF4B2B}" type="slidenum">
              <a:rPr lang="en-US" smtClean="0"/>
              <a:pPr/>
              <a:t>28</a:t>
            </a:fld>
            <a:endParaRPr lang="en-US"/>
          </a:p>
        </p:txBody>
      </p:sp>
      <p:sp>
        <p:nvSpPr>
          <p:cNvPr id="3" name="Rectangle 2"/>
          <p:cNvSpPr/>
          <p:nvPr/>
        </p:nvSpPr>
        <p:spPr>
          <a:xfrm>
            <a:off x="228600" y="4438471"/>
            <a:ext cx="4800600" cy="1754326"/>
          </a:xfrm>
          <a:prstGeom prst="rect">
            <a:avLst/>
          </a:prstGeom>
        </p:spPr>
        <p:txBody>
          <a:bodyPr wrap="square">
            <a:spAutoFit/>
          </a:bodyPr>
          <a:lstStyle/>
          <a:p>
            <a:r>
              <a:rPr lang="en-US" dirty="0" smtClean="0">
                <a:solidFill>
                  <a:srgbClr val="0033CC"/>
                </a:solidFill>
              </a:rPr>
              <a:t>Too thick residual layer makes subsequent RIE more demanding: hard to control profile, pattern size shrinkage (CD loss). </a:t>
            </a:r>
          </a:p>
          <a:p>
            <a:r>
              <a:rPr lang="en-US" dirty="0" smtClean="0">
                <a:solidFill>
                  <a:srgbClr val="0033CC"/>
                </a:solidFill>
              </a:rPr>
              <a:t>So resist thickness should be </a:t>
            </a:r>
            <a:r>
              <a:rPr lang="en-US" dirty="0" smtClean="0">
                <a:solidFill>
                  <a:srgbClr val="0033CC"/>
                </a:solidFill>
                <a:sym typeface="Symbol"/>
              </a:rPr>
              <a:t> </a:t>
            </a:r>
            <a:r>
              <a:rPr lang="en-US" dirty="0" smtClean="0">
                <a:solidFill>
                  <a:srgbClr val="0033CC"/>
                </a:solidFill>
              </a:rPr>
              <a:t>pattern height of mold.</a:t>
            </a:r>
          </a:p>
          <a:p>
            <a:r>
              <a:rPr lang="en-US" dirty="0" smtClean="0">
                <a:solidFill>
                  <a:srgbClr val="0033CC"/>
                </a:solidFill>
              </a:rPr>
              <a:t>CD: critical dimension.</a:t>
            </a:r>
            <a:endParaRPr lang="en-US" dirty="0">
              <a:solidFill>
                <a:srgbClr val="0033CC"/>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6581001"/>
            <a:ext cx="6477000" cy="276999"/>
          </a:xfrm>
          <a:prstGeom prst="rect">
            <a:avLst/>
          </a:prstGeom>
        </p:spPr>
        <p:txBody>
          <a:bodyPr wrap="square">
            <a:spAutoFit/>
          </a:bodyPr>
          <a:lstStyle/>
          <a:p>
            <a:r>
              <a:rPr lang="en-US" sz="1200" dirty="0" smtClean="0"/>
              <a:t>Cheng and </a:t>
            </a:r>
            <a:r>
              <a:rPr lang="en-US" sz="1200" dirty="0" err="1" smtClean="0"/>
              <a:t>Guo</a:t>
            </a:r>
            <a:r>
              <a:rPr lang="en-US" sz="1200" dirty="0" smtClean="0"/>
              <a:t>, “A combined-nanoimprint-and-photolithography patterning technique”, MEE, 2004.</a:t>
            </a:r>
            <a:endParaRPr lang="en-US" sz="1200" dirty="0"/>
          </a:p>
        </p:txBody>
      </p:sp>
      <p:sp>
        <p:nvSpPr>
          <p:cNvPr id="4" name="Rectangle 3"/>
          <p:cNvSpPr/>
          <p:nvPr/>
        </p:nvSpPr>
        <p:spPr>
          <a:xfrm>
            <a:off x="304800" y="1106269"/>
            <a:ext cx="4343400" cy="646331"/>
          </a:xfrm>
          <a:prstGeom prst="rect">
            <a:avLst/>
          </a:prstGeom>
        </p:spPr>
        <p:txBody>
          <a:bodyPr wrap="square">
            <a:spAutoFit/>
          </a:bodyPr>
          <a:lstStyle/>
          <a:p>
            <a:r>
              <a:rPr lang="en-US" dirty="0" smtClean="0">
                <a:solidFill>
                  <a:srgbClr val="C00000"/>
                </a:solidFill>
              </a:rPr>
              <a:t>Light-blocking metal layer, use a developer solution instead of the separate O</a:t>
            </a:r>
            <a:r>
              <a:rPr lang="en-US" baseline="-25000" dirty="0" smtClean="0">
                <a:solidFill>
                  <a:srgbClr val="C00000"/>
                </a:solidFill>
              </a:rPr>
              <a:t>2</a:t>
            </a:r>
            <a:r>
              <a:rPr lang="en-US" dirty="0" smtClean="0">
                <a:solidFill>
                  <a:srgbClr val="C00000"/>
                </a:solidFill>
              </a:rPr>
              <a:t> RIE step.</a:t>
            </a:r>
            <a:endParaRPr lang="en-US" dirty="0">
              <a:solidFill>
                <a:srgbClr val="C00000"/>
              </a:solidFill>
            </a:endParaRPr>
          </a:p>
        </p:txBody>
      </p:sp>
      <p:sp>
        <p:nvSpPr>
          <p:cNvPr id="5" name="TextBox 4"/>
          <p:cNvSpPr txBox="1"/>
          <p:nvPr/>
        </p:nvSpPr>
        <p:spPr>
          <a:xfrm>
            <a:off x="2286000" y="228600"/>
            <a:ext cx="4665123" cy="523220"/>
          </a:xfrm>
          <a:prstGeom prst="rect">
            <a:avLst/>
          </a:prstGeom>
          <a:noFill/>
        </p:spPr>
        <p:txBody>
          <a:bodyPr wrap="none" rtlCol="0">
            <a:spAutoFit/>
          </a:bodyPr>
          <a:lstStyle/>
          <a:p>
            <a:r>
              <a:rPr lang="en-US" sz="2800" dirty="0" smtClean="0">
                <a:solidFill>
                  <a:srgbClr val="0033CC"/>
                </a:solidFill>
              </a:rPr>
              <a:t>How to get rid of residual layer</a:t>
            </a:r>
            <a:endParaRPr lang="en-US" sz="2800" dirty="0">
              <a:solidFill>
                <a:srgbClr val="0033CC"/>
              </a:solidFill>
            </a:endParaRPr>
          </a:p>
        </p:txBody>
      </p:sp>
      <p:cxnSp>
        <p:nvCxnSpPr>
          <p:cNvPr id="6" name="Straight Connector 5"/>
          <p:cNvCxnSpPr/>
          <p:nvPr/>
        </p:nvCxnSpPr>
        <p:spPr>
          <a:xfrm>
            <a:off x="0" y="7604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45058" name="Picture 2"/>
          <p:cNvPicPr>
            <a:picLocks noChangeAspect="1" noChangeArrowheads="1"/>
          </p:cNvPicPr>
          <p:nvPr/>
        </p:nvPicPr>
        <p:blipFill>
          <a:blip r:embed="rId2"/>
          <a:srcRect/>
          <a:stretch>
            <a:fillRect/>
          </a:stretch>
        </p:blipFill>
        <p:spPr bwMode="auto">
          <a:xfrm>
            <a:off x="152400" y="2286000"/>
            <a:ext cx="4572000" cy="3804271"/>
          </a:xfrm>
          <a:prstGeom prst="rect">
            <a:avLst/>
          </a:prstGeom>
          <a:noFill/>
          <a:ln w="9525">
            <a:noFill/>
            <a:miter lim="800000"/>
            <a:headEnd/>
            <a:tailEnd/>
          </a:ln>
        </p:spPr>
      </p:pic>
      <p:pic>
        <p:nvPicPr>
          <p:cNvPr id="45059" name="Picture 3"/>
          <p:cNvPicPr>
            <a:picLocks noChangeAspect="1" noChangeArrowheads="1"/>
          </p:cNvPicPr>
          <p:nvPr/>
        </p:nvPicPr>
        <p:blipFill>
          <a:blip r:embed="rId3"/>
          <a:srcRect/>
          <a:stretch>
            <a:fillRect/>
          </a:stretch>
        </p:blipFill>
        <p:spPr bwMode="auto">
          <a:xfrm>
            <a:off x="5257800" y="1312069"/>
            <a:ext cx="3352800" cy="3640931"/>
          </a:xfrm>
          <a:prstGeom prst="rect">
            <a:avLst/>
          </a:prstGeom>
          <a:noFill/>
          <a:ln w="9525">
            <a:noFill/>
            <a:miter lim="800000"/>
            <a:headEnd/>
            <a:tailEnd/>
          </a:ln>
        </p:spPr>
      </p:pic>
      <p:sp>
        <p:nvSpPr>
          <p:cNvPr id="10" name="TextBox 9"/>
          <p:cNvSpPr txBox="1"/>
          <p:nvPr/>
        </p:nvSpPr>
        <p:spPr>
          <a:xfrm>
            <a:off x="5029200" y="5048071"/>
            <a:ext cx="3962400" cy="1200329"/>
          </a:xfrm>
          <a:prstGeom prst="rect">
            <a:avLst/>
          </a:prstGeom>
          <a:noFill/>
        </p:spPr>
        <p:txBody>
          <a:bodyPr wrap="square" rtlCol="0">
            <a:spAutoFit/>
          </a:bodyPr>
          <a:lstStyle/>
          <a:p>
            <a:r>
              <a:rPr lang="en-US" dirty="0" smtClean="0">
                <a:solidFill>
                  <a:srgbClr val="0033CC"/>
                </a:solidFill>
              </a:rPr>
              <a:t>Comparison of residual layers in micro-scale resist pattern obtained by: (a) conventional NIL; (b) the current technique where no residual layer is left.</a:t>
            </a:r>
            <a:endParaRPr lang="en-US" dirty="0">
              <a:solidFill>
                <a:srgbClr val="0033CC"/>
              </a:solidFill>
            </a:endParaRPr>
          </a:p>
        </p:txBody>
      </p:sp>
      <p:sp>
        <p:nvSpPr>
          <p:cNvPr id="9" name="TextBox 8"/>
          <p:cNvSpPr txBox="1"/>
          <p:nvPr/>
        </p:nvSpPr>
        <p:spPr>
          <a:xfrm>
            <a:off x="2514600" y="6096000"/>
            <a:ext cx="2295950" cy="523220"/>
          </a:xfrm>
          <a:prstGeom prst="rect">
            <a:avLst/>
          </a:prstGeom>
          <a:noFill/>
        </p:spPr>
        <p:txBody>
          <a:bodyPr wrap="none" rtlCol="0">
            <a:spAutoFit/>
          </a:bodyPr>
          <a:lstStyle/>
          <a:p>
            <a:r>
              <a:rPr lang="en-US" sz="1400" dirty="0" smtClean="0"/>
              <a:t>Un-exposed area developed</a:t>
            </a:r>
          </a:p>
          <a:p>
            <a:r>
              <a:rPr lang="en-US" sz="1400" dirty="0" smtClean="0"/>
              <a:t>(since SU-8 is negative resist)</a:t>
            </a:r>
            <a:endParaRPr lang="en-US" sz="14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45059"/>
                                        </p:tgtEl>
                                        <p:attrNameLst>
                                          <p:attrName>style.visibility</p:attrName>
                                        </p:attrNameLst>
                                      </p:cBhvr>
                                      <p:to>
                                        <p:strVal val="visible"/>
                                      </p:to>
                                    </p:set>
                                    <p:animEffect transition="in" filter="wipe(down)">
                                      <p:cBhvr>
                                        <p:cTn id="10"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533400" y="914400"/>
            <a:ext cx="8436483" cy="5029200"/>
          </a:xfrm>
          <a:prstGeom prst="rect">
            <a:avLst/>
          </a:prstGeom>
          <a:noFill/>
          <a:ln w="9525">
            <a:noFill/>
            <a:miter lim="800000"/>
            <a:headEnd/>
            <a:tailEnd/>
          </a:ln>
          <a:effectLst/>
        </p:spPr>
      </p:pic>
      <p:sp>
        <p:nvSpPr>
          <p:cNvPr id="4" name="TextBox 3"/>
          <p:cNvSpPr txBox="1"/>
          <p:nvPr/>
        </p:nvSpPr>
        <p:spPr>
          <a:xfrm>
            <a:off x="3200400" y="152400"/>
            <a:ext cx="3124200" cy="523220"/>
          </a:xfrm>
          <a:prstGeom prst="rect">
            <a:avLst/>
          </a:prstGeom>
          <a:noFill/>
          <a:ln>
            <a:noFill/>
          </a:ln>
        </p:spPr>
        <p:txBody>
          <a:bodyPr wrap="square" rtlCol="0">
            <a:spAutoFit/>
          </a:bodyPr>
          <a:lstStyle/>
          <a:p>
            <a:pPr algn="ctr"/>
            <a:r>
              <a:rPr lang="en-US" sz="2800" dirty="0" smtClean="0">
                <a:solidFill>
                  <a:srgbClr val="0033CC"/>
                </a:solidFill>
              </a:rPr>
              <a:t>Two NIL approaches</a:t>
            </a: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381001" y="6019800"/>
            <a:ext cx="3962400" cy="646331"/>
          </a:xfrm>
          <a:prstGeom prst="rect">
            <a:avLst/>
          </a:prstGeom>
          <a:noFill/>
        </p:spPr>
        <p:txBody>
          <a:bodyPr wrap="square" rtlCol="0">
            <a:spAutoFit/>
          </a:bodyPr>
          <a:lstStyle/>
          <a:p>
            <a:r>
              <a:rPr lang="en-US" dirty="0" smtClean="0">
                <a:solidFill>
                  <a:srgbClr val="0033CC"/>
                </a:solidFill>
              </a:rPr>
              <a:t>Heat up to soften the resist, imprint, cool down and separate</a:t>
            </a:r>
            <a:endParaRPr lang="en-US" dirty="0">
              <a:solidFill>
                <a:srgbClr val="0033CC"/>
              </a:solidFill>
            </a:endParaRPr>
          </a:p>
        </p:txBody>
      </p:sp>
      <p:sp>
        <p:nvSpPr>
          <p:cNvPr id="8" name="TextBox 7"/>
          <p:cNvSpPr txBox="1"/>
          <p:nvPr/>
        </p:nvSpPr>
        <p:spPr>
          <a:xfrm>
            <a:off x="4724400" y="6019800"/>
            <a:ext cx="3581400" cy="646331"/>
          </a:xfrm>
          <a:prstGeom prst="rect">
            <a:avLst/>
          </a:prstGeom>
          <a:noFill/>
        </p:spPr>
        <p:txBody>
          <a:bodyPr wrap="square" rtlCol="0">
            <a:spAutoFit/>
          </a:bodyPr>
          <a:lstStyle/>
          <a:p>
            <a:r>
              <a:rPr lang="en-US" dirty="0" smtClean="0">
                <a:solidFill>
                  <a:srgbClr val="0033CC"/>
                </a:solidFill>
              </a:rPr>
              <a:t>Liquid (soft) resist, hardened by UV irradiation due to cross-linking</a:t>
            </a:r>
            <a:endParaRPr lang="en-US" dirty="0">
              <a:solidFill>
                <a:srgbClr val="0033CC"/>
              </a:solidFill>
            </a:endParaRPr>
          </a:p>
        </p:txBody>
      </p:sp>
      <p:sp>
        <p:nvSpPr>
          <p:cNvPr id="10" name="TextBox 9"/>
          <p:cNvSpPr txBox="1"/>
          <p:nvPr/>
        </p:nvSpPr>
        <p:spPr>
          <a:xfrm>
            <a:off x="685800" y="5181600"/>
            <a:ext cx="1783950" cy="369332"/>
          </a:xfrm>
          <a:prstGeom prst="rect">
            <a:avLst/>
          </a:prstGeom>
          <a:noFill/>
        </p:spPr>
        <p:txBody>
          <a:bodyPr wrap="none" rtlCol="0">
            <a:spAutoFit/>
          </a:bodyPr>
          <a:lstStyle/>
          <a:p>
            <a:r>
              <a:rPr lang="en-US" dirty="0" smtClean="0">
                <a:solidFill>
                  <a:srgbClr val="7030A0"/>
                </a:solidFill>
              </a:rPr>
              <a:t>RIE residual layer</a:t>
            </a:r>
            <a:endParaRPr lang="en-US" dirty="0">
              <a:solidFill>
                <a:srgbClr val="7030A0"/>
              </a:solidFill>
            </a:endParaRPr>
          </a:p>
        </p:txBody>
      </p:sp>
      <p:sp>
        <p:nvSpPr>
          <p:cNvPr id="11" name="TextBox 10"/>
          <p:cNvSpPr txBox="1"/>
          <p:nvPr/>
        </p:nvSpPr>
        <p:spPr>
          <a:xfrm>
            <a:off x="4495800" y="5105400"/>
            <a:ext cx="4333687" cy="369332"/>
          </a:xfrm>
          <a:prstGeom prst="rect">
            <a:avLst/>
          </a:prstGeom>
          <a:noFill/>
        </p:spPr>
        <p:txBody>
          <a:bodyPr wrap="none" rtlCol="0">
            <a:spAutoFit/>
          </a:bodyPr>
          <a:lstStyle/>
          <a:p>
            <a:r>
              <a:rPr lang="en-US" dirty="0" smtClean="0">
                <a:solidFill>
                  <a:srgbClr val="7030A0"/>
                </a:solidFill>
              </a:rPr>
              <a:t>RIE residual layer, transfer into under-layer</a:t>
            </a:r>
            <a:endParaRPr lang="en-US" dirty="0">
              <a:solidFill>
                <a:srgbClr val="7030A0"/>
              </a:solidFill>
            </a:endParaRPr>
          </a:p>
        </p:txBody>
      </p:sp>
      <p:sp>
        <p:nvSpPr>
          <p:cNvPr id="9" name="TextBox 8"/>
          <p:cNvSpPr txBox="1"/>
          <p:nvPr/>
        </p:nvSpPr>
        <p:spPr>
          <a:xfrm>
            <a:off x="1295400" y="914400"/>
            <a:ext cx="6400800" cy="461665"/>
          </a:xfrm>
          <a:prstGeom prst="rect">
            <a:avLst/>
          </a:prstGeom>
          <a:solidFill>
            <a:schemeClr val="bg1"/>
          </a:solidFill>
        </p:spPr>
        <p:txBody>
          <a:bodyPr wrap="square" rtlCol="0">
            <a:spAutoFit/>
          </a:bodyPr>
          <a:lstStyle/>
          <a:p>
            <a:r>
              <a:rPr lang="en-US" sz="2400" dirty="0" smtClean="0">
                <a:solidFill>
                  <a:srgbClr val="0033CC"/>
                </a:solidFill>
              </a:rPr>
              <a:t>Thermal NIL                                       UV-curable NIL</a:t>
            </a:r>
            <a:endParaRPr lang="en-US" sz="2400" dirty="0">
              <a:solidFill>
                <a:srgbClr val="0033CC"/>
              </a:solidFill>
            </a:endParaRPr>
          </a:p>
        </p:txBody>
      </p:sp>
      <p:sp>
        <p:nvSpPr>
          <p:cNvPr id="12" name="TextBox 11"/>
          <p:cNvSpPr txBox="1"/>
          <p:nvPr/>
        </p:nvSpPr>
        <p:spPr>
          <a:xfrm>
            <a:off x="7969820" y="2450068"/>
            <a:ext cx="945580" cy="369332"/>
          </a:xfrm>
          <a:prstGeom prst="rect">
            <a:avLst/>
          </a:prstGeom>
          <a:solidFill>
            <a:schemeClr val="bg1"/>
          </a:solidFill>
        </p:spPr>
        <p:txBody>
          <a:bodyPr wrap="none" rtlCol="0">
            <a:spAutoFit/>
          </a:bodyPr>
          <a:lstStyle/>
          <a:p>
            <a:r>
              <a:rPr lang="en-US" dirty="0" smtClean="0">
                <a:solidFill>
                  <a:srgbClr val="7030A0"/>
                </a:solidFill>
              </a:rPr>
              <a:t>UV-light</a:t>
            </a:r>
            <a:endParaRPr lang="en-US" dirty="0">
              <a:solidFill>
                <a:srgbClr val="7030A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113472"/>
            <a:ext cx="7772400" cy="1477328"/>
          </a:xfrm>
          <a:prstGeom prst="rect">
            <a:avLst/>
          </a:prstGeom>
        </p:spPr>
        <p:txBody>
          <a:bodyPr wrap="square">
            <a:spAutoFit/>
          </a:bodyPr>
          <a:lstStyle/>
          <a:p>
            <a:r>
              <a:rPr lang="en-US" dirty="0" smtClean="0">
                <a:solidFill>
                  <a:srgbClr val="0033CC"/>
                </a:solidFill>
              </a:rPr>
              <a:t>(According to an ICP tool seller)</a:t>
            </a:r>
          </a:p>
          <a:p>
            <a:r>
              <a:rPr lang="en-US" dirty="0" smtClean="0">
                <a:solidFill>
                  <a:srgbClr val="0033CC"/>
                </a:solidFill>
              </a:rPr>
              <a:t>ICP provides the best performance for etching residual layer:</a:t>
            </a:r>
          </a:p>
          <a:p>
            <a:pPr marL="166688" indent="-166688">
              <a:buFont typeface="Arial" pitchFamily="34" charset="0"/>
              <a:buChar char="•"/>
            </a:pPr>
            <a:r>
              <a:rPr lang="en-US" dirty="0" smtClean="0">
                <a:solidFill>
                  <a:srgbClr val="0033CC"/>
                </a:solidFill>
              </a:rPr>
              <a:t>Low pressure processing minimizes isotropic (lateral) etching and loss of profile.</a:t>
            </a:r>
          </a:p>
          <a:p>
            <a:pPr marL="166688" indent="-166688">
              <a:buFont typeface="Arial" pitchFamily="34" charset="0"/>
              <a:buChar char="•"/>
            </a:pPr>
            <a:r>
              <a:rPr lang="en-US" dirty="0" smtClean="0">
                <a:solidFill>
                  <a:srgbClr val="0033CC"/>
                </a:solidFill>
              </a:rPr>
              <a:t>Lower temperature processing also helps.</a:t>
            </a:r>
          </a:p>
          <a:p>
            <a:pPr marL="166688" indent="-166688">
              <a:buFont typeface="Arial" pitchFamily="34" charset="0"/>
              <a:buChar char="•"/>
            </a:pPr>
            <a:r>
              <a:rPr lang="en-US" dirty="0" smtClean="0">
                <a:solidFill>
                  <a:srgbClr val="0033CC"/>
                </a:solidFill>
              </a:rPr>
              <a:t>Low bias processing minimizes faceting at the top of the lines.</a:t>
            </a:r>
          </a:p>
        </p:txBody>
      </p:sp>
      <p:sp>
        <p:nvSpPr>
          <p:cNvPr id="5" name="TextBox 4"/>
          <p:cNvSpPr txBox="1"/>
          <p:nvPr/>
        </p:nvSpPr>
        <p:spPr>
          <a:xfrm>
            <a:off x="2286000" y="0"/>
            <a:ext cx="4215000" cy="523220"/>
          </a:xfrm>
          <a:prstGeom prst="rect">
            <a:avLst/>
          </a:prstGeom>
          <a:noFill/>
        </p:spPr>
        <p:txBody>
          <a:bodyPr wrap="none" rtlCol="0">
            <a:spAutoFit/>
          </a:bodyPr>
          <a:lstStyle/>
          <a:p>
            <a:r>
              <a:rPr lang="en-US" sz="2800" dirty="0" smtClean="0">
                <a:solidFill>
                  <a:srgbClr val="0033CC"/>
                </a:solidFill>
              </a:rPr>
              <a:t>ICP etching of residue layer</a:t>
            </a:r>
            <a:endParaRPr lang="en-US" sz="2800" dirty="0">
              <a:solidFill>
                <a:srgbClr val="0033CC"/>
              </a:solidFill>
            </a:endParaRPr>
          </a:p>
        </p:txBody>
      </p:sp>
      <p:cxnSp>
        <p:nvCxnSpPr>
          <p:cNvPr id="6" name="Straight Connector 5"/>
          <p:cNvCxnSpPr/>
          <p:nvPr/>
        </p:nvCxnSpPr>
        <p:spPr>
          <a:xfrm>
            <a:off x="0" y="5318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381000" y="609600"/>
            <a:ext cx="8172878" cy="369332"/>
          </a:xfrm>
          <a:prstGeom prst="rect">
            <a:avLst/>
          </a:prstGeom>
          <a:noFill/>
        </p:spPr>
        <p:txBody>
          <a:bodyPr wrap="none" rtlCol="0">
            <a:spAutoFit/>
          </a:bodyPr>
          <a:lstStyle/>
          <a:p>
            <a:r>
              <a:rPr lang="en-US" dirty="0" smtClean="0">
                <a:solidFill>
                  <a:srgbClr val="7030A0"/>
                </a:solidFill>
              </a:rPr>
              <a:t>ICP: inductively coupled plasma, high plasma density and etching rate, better control</a:t>
            </a:r>
            <a:endParaRPr lang="en-US" dirty="0">
              <a:solidFill>
                <a:srgbClr val="7030A0"/>
              </a:solidFill>
            </a:endParaRPr>
          </a:p>
        </p:txBody>
      </p:sp>
      <p:pic>
        <p:nvPicPr>
          <p:cNvPr id="8" name="Picture 2"/>
          <p:cNvPicPr>
            <a:picLocks noChangeAspect="1" noChangeArrowheads="1"/>
          </p:cNvPicPr>
          <p:nvPr/>
        </p:nvPicPr>
        <p:blipFill>
          <a:blip r:embed="rId2"/>
          <a:srcRect/>
          <a:stretch>
            <a:fillRect/>
          </a:stretch>
        </p:blipFill>
        <p:spPr bwMode="auto">
          <a:xfrm>
            <a:off x="533399" y="2782669"/>
            <a:ext cx="3699163" cy="2971800"/>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a:stretch>
            <a:fillRect/>
          </a:stretch>
        </p:blipFill>
        <p:spPr bwMode="auto">
          <a:xfrm>
            <a:off x="4797137" y="2782669"/>
            <a:ext cx="3699163" cy="2971800"/>
          </a:xfrm>
          <a:prstGeom prst="rect">
            <a:avLst/>
          </a:prstGeom>
          <a:noFill/>
          <a:ln w="9525">
            <a:noFill/>
            <a:miter lim="800000"/>
            <a:headEnd/>
            <a:tailEnd/>
          </a:ln>
          <a:effectLst/>
        </p:spPr>
      </p:pic>
      <p:sp>
        <p:nvSpPr>
          <p:cNvPr id="10" name="Rectangle 9"/>
          <p:cNvSpPr/>
          <p:nvPr/>
        </p:nvSpPr>
        <p:spPr>
          <a:xfrm>
            <a:off x="304800" y="5906869"/>
            <a:ext cx="8458200" cy="646331"/>
          </a:xfrm>
          <a:prstGeom prst="rect">
            <a:avLst/>
          </a:prstGeom>
        </p:spPr>
        <p:txBody>
          <a:bodyPr wrap="square">
            <a:spAutoFit/>
          </a:bodyPr>
          <a:lstStyle/>
          <a:p>
            <a:r>
              <a:rPr lang="en-US" dirty="0" smtClean="0">
                <a:solidFill>
                  <a:srgbClr val="0033CC"/>
                </a:solidFill>
              </a:rPr>
              <a:t>Polystyrene Nano-imprint </a:t>
            </a:r>
            <a:r>
              <a:rPr lang="en-US" dirty="0" err="1" smtClean="0">
                <a:solidFill>
                  <a:srgbClr val="0033CC"/>
                </a:solidFill>
              </a:rPr>
              <a:t>descum</a:t>
            </a:r>
            <a:r>
              <a:rPr lang="en-US" dirty="0" smtClean="0">
                <a:solidFill>
                  <a:srgbClr val="0033CC"/>
                </a:solidFill>
              </a:rPr>
              <a:t> (i.e. residue removal) on Al. 200nm residual removed in 2 minutes using a pure O</a:t>
            </a:r>
            <a:r>
              <a:rPr lang="en-US" baseline="-25000" dirty="0" smtClean="0">
                <a:solidFill>
                  <a:srgbClr val="0033CC"/>
                </a:solidFill>
              </a:rPr>
              <a:t>2</a:t>
            </a:r>
            <a:r>
              <a:rPr lang="en-US" dirty="0" smtClean="0">
                <a:solidFill>
                  <a:srgbClr val="0033CC"/>
                </a:solidFill>
              </a:rPr>
              <a:t> ICP plasma – linewidth remains constant at 0.35μm (??) </a:t>
            </a:r>
            <a:endParaRPr lang="en-US" dirty="0">
              <a:solidFill>
                <a:srgbClr val="0033CC"/>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14400" y="3478213"/>
            <a:ext cx="2925763" cy="914400"/>
            <a:chOff x="48" y="1104"/>
            <a:chExt cx="3216" cy="1152"/>
          </a:xfrm>
        </p:grpSpPr>
        <p:sp>
          <p:nvSpPr>
            <p:cNvPr id="150532" name="Freeform 4"/>
            <p:cNvSpPr>
              <a:spLocks/>
            </p:cNvSpPr>
            <p:nvPr/>
          </p:nvSpPr>
          <p:spPr bwMode="auto">
            <a:xfrm>
              <a:off x="432" y="1872"/>
              <a:ext cx="720" cy="192"/>
            </a:xfrm>
            <a:custGeom>
              <a:avLst/>
              <a:gdLst/>
              <a:ahLst/>
              <a:cxnLst>
                <a:cxn ang="0">
                  <a:pos x="0" y="192"/>
                </a:cxn>
                <a:cxn ang="0">
                  <a:pos x="432" y="144"/>
                </a:cxn>
                <a:cxn ang="0">
                  <a:pos x="720" y="0"/>
                </a:cxn>
              </a:cxnLst>
              <a:rect l="0" t="0" r="r" b="b"/>
              <a:pathLst>
                <a:path w="720" h="192">
                  <a:moveTo>
                    <a:pt x="0" y="192"/>
                  </a:moveTo>
                  <a:cubicBezTo>
                    <a:pt x="156" y="184"/>
                    <a:pt x="312" y="176"/>
                    <a:pt x="432" y="144"/>
                  </a:cubicBezTo>
                  <a:cubicBezTo>
                    <a:pt x="552" y="112"/>
                    <a:pt x="636" y="56"/>
                    <a:pt x="720" y="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3" name="Line 5"/>
            <p:cNvSpPr>
              <a:spLocks noChangeShapeType="1"/>
            </p:cNvSpPr>
            <p:nvPr/>
          </p:nvSpPr>
          <p:spPr bwMode="auto">
            <a:xfrm>
              <a:off x="1152" y="1872"/>
              <a:ext cx="0" cy="384"/>
            </a:xfrm>
            <a:prstGeom prst="line">
              <a:avLst/>
            </a:prstGeom>
            <a:noFill/>
            <a:ln w="9525">
              <a:solidFill>
                <a:schemeClr val="tx1"/>
              </a:solidFill>
              <a:round/>
              <a:headEnd/>
              <a:tailEnd/>
            </a:ln>
            <a:effectLst/>
          </p:spPr>
          <p:txBody>
            <a:bodyPr/>
            <a:lstStyle/>
            <a:p>
              <a:endParaRPr lang="en-US"/>
            </a:p>
          </p:txBody>
        </p:sp>
        <p:sp>
          <p:nvSpPr>
            <p:cNvPr id="150534" name="Freeform 6"/>
            <p:cNvSpPr>
              <a:spLocks/>
            </p:cNvSpPr>
            <p:nvPr/>
          </p:nvSpPr>
          <p:spPr bwMode="auto">
            <a:xfrm>
              <a:off x="1152" y="2056"/>
              <a:ext cx="1056" cy="200"/>
            </a:xfrm>
            <a:custGeom>
              <a:avLst/>
              <a:gdLst/>
              <a:ahLst/>
              <a:cxnLst>
                <a:cxn ang="0">
                  <a:pos x="0" y="200"/>
                </a:cxn>
                <a:cxn ang="0">
                  <a:pos x="288" y="56"/>
                </a:cxn>
                <a:cxn ang="0">
                  <a:pos x="576" y="8"/>
                </a:cxn>
                <a:cxn ang="0">
                  <a:pos x="912" y="104"/>
                </a:cxn>
                <a:cxn ang="0">
                  <a:pos x="1056" y="200"/>
                </a:cxn>
              </a:cxnLst>
              <a:rect l="0" t="0" r="r" b="b"/>
              <a:pathLst>
                <a:path w="1056" h="200">
                  <a:moveTo>
                    <a:pt x="0" y="200"/>
                  </a:moveTo>
                  <a:cubicBezTo>
                    <a:pt x="96" y="144"/>
                    <a:pt x="192" y="88"/>
                    <a:pt x="288" y="56"/>
                  </a:cubicBezTo>
                  <a:cubicBezTo>
                    <a:pt x="384" y="24"/>
                    <a:pt x="472" y="0"/>
                    <a:pt x="576" y="8"/>
                  </a:cubicBezTo>
                  <a:cubicBezTo>
                    <a:pt x="680" y="16"/>
                    <a:pt x="832" y="72"/>
                    <a:pt x="912" y="104"/>
                  </a:cubicBezTo>
                  <a:cubicBezTo>
                    <a:pt x="992" y="136"/>
                    <a:pt x="1024" y="168"/>
                    <a:pt x="1056" y="20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5" name="Line 7"/>
            <p:cNvSpPr>
              <a:spLocks noChangeShapeType="1"/>
            </p:cNvSpPr>
            <p:nvPr/>
          </p:nvSpPr>
          <p:spPr bwMode="auto">
            <a:xfrm flipV="1">
              <a:off x="2208" y="1872"/>
              <a:ext cx="0" cy="384"/>
            </a:xfrm>
            <a:prstGeom prst="line">
              <a:avLst/>
            </a:prstGeom>
            <a:noFill/>
            <a:ln w="9525">
              <a:solidFill>
                <a:schemeClr val="tx1"/>
              </a:solidFill>
              <a:round/>
              <a:headEnd/>
              <a:tailEnd/>
            </a:ln>
            <a:effectLst/>
          </p:spPr>
          <p:txBody>
            <a:bodyPr/>
            <a:lstStyle/>
            <a:p>
              <a:endParaRPr lang="en-US"/>
            </a:p>
          </p:txBody>
        </p:sp>
        <p:sp>
          <p:nvSpPr>
            <p:cNvPr id="150536" name="Freeform 8"/>
            <p:cNvSpPr>
              <a:spLocks/>
            </p:cNvSpPr>
            <p:nvPr/>
          </p:nvSpPr>
          <p:spPr bwMode="auto">
            <a:xfrm>
              <a:off x="2208" y="1872"/>
              <a:ext cx="672" cy="192"/>
            </a:xfrm>
            <a:custGeom>
              <a:avLst/>
              <a:gdLst/>
              <a:ahLst/>
              <a:cxnLst>
                <a:cxn ang="0">
                  <a:pos x="0" y="0"/>
                </a:cxn>
                <a:cxn ang="0">
                  <a:pos x="240" y="144"/>
                </a:cxn>
                <a:cxn ang="0">
                  <a:pos x="672" y="192"/>
                </a:cxn>
              </a:cxnLst>
              <a:rect l="0" t="0" r="r" b="b"/>
              <a:pathLst>
                <a:path w="672" h="192">
                  <a:moveTo>
                    <a:pt x="0" y="0"/>
                  </a:moveTo>
                  <a:cubicBezTo>
                    <a:pt x="64" y="56"/>
                    <a:pt x="128" y="112"/>
                    <a:pt x="240" y="144"/>
                  </a:cubicBezTo>
                  <a:cubicBezTo>
                    <a:pt x="352" y="176"/>
                    <a:pt x="512" y="184"/>
                    <a:pt x="672" y="192"/>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7" name="Freeform 9"/>
            <p:cNvSpPr>
              <a:spLocks/>
            </p:cNvSpPr>
            <p:nvPr/>
          </p:nvSpPr>
          <p:spPr bwMode="auto">
            <a:xfrm>
              <a:off x="432" y="1296"/>
              <a:ext cx="720" cy="192"/>
            </a:xfrm>
            <a:custGeom>
              <a:avLst/>
              <a:gdLst/>
              <a:ahLst/>
              <a:cxnLst>
                <a:cxn ang="0">
                  <a:pos x="0" y="192"/>
                </a:cxn>
                <a:cxn ang="0">
                  <a:pos x="432" y="144"/>
                </a:cxn>
                <a:cxn ang="0">
                  <a:pos x="720" y="0"/>
                </a:cxn>
              </a:cxnLst>
              <a:rect l="0" t="0" r="r" b="b"/>
              <a:pathLst>
                <a:path w="720" h="192">
                  <a:moveTo>
                    <a:pt x="0" y="192"/>
                  </a:moveTo>
                  <a:cubicBezTo>
                    <a:pt x="156" y="184"/>
                    <a:pt x="312" y="176"/>
                    <a:pt x="432" y="144"/>
                  </a:cubicBezTo>
                  <a:cubicBezTo>
                    <a:pt x="552" y="112"/>
                    <a:pt x="636" y="56"/>
                    <a:pt x="720" y="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8" name="Freeform 10"/>
            <p:cNvSpPr>
              <a:spLocks/>
            </p:cNvSpPr>
            <p:nvPr/>
          </p:nvSpPr>
          <p:spPr bwMode="auto">
            <a:xfrm>
              <a:off x="1152" y="1104"/>
              <a:ext cx="1056" cy="200"/>
            </a:xfrm>
            <a:custGeom>
              <a:avLst/>
              <a:gdLst/>
              <a:ahLst/>
              <a:cxnLst>
                <a:cxn ang="0">
                  <a:pos x="0" y="200"/>
                </a:cxn>
                <a:cxn ang="0">
                  <a:pos x="288" y="56"/>
                </a:cxn>
                <a:cxn ang="0">
                  <a:pos x="576" y="8"/>
                </a:cxn>
                <a:cxn ang="0">
                  <a:pos x="912" y="104"/>
                </a:cxn>
                <a:cxn ang="0">
                  <a:pos x="1056" y="200"/>
                </a:cxn>
              </a:cxnLst>
              <a:rect l="0" t="0" r="r" b="b"/>
              <a:pathLst>
                <a:path w="1056" h="200">
                  <a:moveTo>
                    <a:pt x="0" y="200"/>
                  </a:moveTo>
                  <a:cubicBezTo>
                    <a:pt x="96" y="144"/>
                    <a:pt x="192" y="88"/>
                    <a:pt x="288" y="56"/>
                  </a:cubicBezTo>
                  <a:cubicBezTo>
                    <a:pt x="384" y="24"/>
                    <a:pt x="472" y="0"/>
                    <a:pt x="576" y="8"/>
                  </a:cubicBezTo>
                  <a:cubicBezTo>
                    <a:pt x="680" y="16"/>
                    <a:pt x="832" y="72"/>
                    <a:pt x="912" y="104"/>
                  </a:cubicBezTo>
                  <a:cubicBezTo>
                    <a:pt x="992" y="136"/>
                    <a:pt x="1024" y="168"/>
                    <a:pt x="1056" y="20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9" name="Freeform 11"/>
            <p:cNvSpPr>
              <a:spLocks/>
            </p:cNvSpPr>
            <p:nvPr/>
          </p:nvSpPr>
          <p:spPr bwMode="auto">
            <a:xfrm>
              <a:off x="2208" y="1296"/>
              <a:ext cx="672" cy="192"/>
            </a:xfrm>
            <a:custGeom>
              <a:avLst/>
              <a:gdLst/>
              <a:ahLst/>
              <a:cxnLst>
                <a:cxn ang="0">
                  <a:pos x="0" y="0"/>
                </a:cxn>
                <a:cxn ang="0">
                  <a:pos x="240" y="144"/>
                </a:cxn>
                <a:cxn ang="0">
                  <a:pos x="672" y="192"/>
                </a:cxn>
              </a:cxnLst>
              <a:rect l="0" t="0" r="r" b="b"/>
              <a:pathLst>
                <a:path w="672" h="192">
                  <a:moveTo>
                    <a:pt x="0" y="0"/>
                  </a:moveTo>
                  <a:cubicBezTo>
                    <a:pt x="64" y="56"/>
                    <a:pt x="128" y="112"/>
                    <a:pt x="240" y="144"/>
                  </a:cubicBezTo>
                  <a:cubicBezTo>
                    <a:pt x="352" y="176"/>
                    <a:pt x="512" y="184"/>
                    <a:pt x="672" y="192"/>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40" name="Line 12"/>
            <p:cNvSpPr>
              <a:spLocks noChangeShapeType="1"/>
            </p:cNvSpPr>
            <p:nvPr/>
          </p:nvSpPr>
          <p:spPr bwMode="auto">
            <a:xfrm>
              <a:off x="48" y="1488"/>
              <a:ext cx="0" cy="576"/>
            </a:xfrm>
            <a:prstGeom prst="line">
              <a:avLst/>
            </a:prstGeom>
            <a:noFill/>
            <a:ln w="9525">
              <a:solidFill>
                <a:schemeClr val="tx1"/>
              </a:solidFill>
              <a:round/>
              <a:headEnd/>
              <a:tailEnd/>
            </a:ln>
            <a:effectLst/>
          </p:spPr>
          <p:txBody>
            <a:bodyPr/>
            <a:lstStyle/>
            <a:p>
              <a:endParaRPr lang="en-US"/>
            </a:p>
          </p:txBody>
        </p:sp>
        <p:sp>
          <p:nvSpPr>
            <p:cNvPr id="150541" name="Line 13"/>
            <p:cNvSpPr>
              <a:spLocks noChangeShapeType="1"/>
            </p:cNvSpPr>
            <p:nvPr/>
          </p:nvSpPr>
          <p:spPr bwMode="auto">
            <a:xfrm>
              <a:off x="3264" y="1488"/>
              <a:ext cx="0" cy="576"/>
            </a:xfrm>
            <a:prstGeom prst="line">
              <a:avLst/>
            </a:prstGeom>
            <a:noFill/>
            <a:ln w="9525">
              <a:solidFill>
                <a:schemeClr val="tx1"/>
              </a:solidFill>
              <a:round/>
              <a:headEnd/>
              <a:tailEnd/>
            </a:ln>
            <a:effectLst/>
          </p:spPr>
          <p:txBody>
            <a:bodyPr/>
            <a:lstStyle/>
            <a:p>
              <a:endParaRPr lang="en-US"/>
            </a:p>
          </p:txBody>
        </p:sp>
        <p:sp>
          <p:nvSpPr>
            <p:cNvPr id="150542" name="Line 14"/>
            <p:cNvSpPr>
              <a:spLocks noChangeShapeType="1"/>
            </p:cNvSpPr>
            <p:nvPr/>
          </p:nvSpPr>
          <p:spPr bwMode="auto">
            <a:xfrm flipH="1">
              <a:off x="48" y="1488"/>
              <a:ext cx="384" cy="0"/>
            </a:xfrm>
            <a:prstGeom prst="line">
              <a:avLst/>
            </a:prstGeom>
            <a:noFill/>
            <a:ln w="9525">
              <a:solidFill>
                <a:schemeClr val="tx1"/>
              </a:solidFill>
              <a:round/>
              <a:headEnd/>
              <a:tailEnd/>
            </a:ln>
            <a:effectLst/>
          </p:spPr>
          <p:txBody>
            <a:bodyPr/>
            <a:lstStyle/>
            <a:p>
              <a:endParaRPr lang="en-US"/>
            </a:p>
          </p:txBody>
        </p:sp>
        <p:sp>
          <p:nvSpPr>
            <p:cNvPr id="150543" name="Line 15"/>
            <p:cNvSpPr>
              <a:spLocks noChangeShapeType="1"/>
            </p:cNvSpPr>
            <p:nvPr/>
          </p:nvSpPr>
          <p:spPr bwMode="auto">
            <a:xfrm flipH="1">
              <a:off x="48" y="2064"/>
              <a:ext cx="384" cy="0"/>
            </a:xfrm>
            <a:prstGeom prst="line">
              <a:avLst/>
            </a:prstGeom>
            <a:noFill/>
            <a:ln w="9525">
              <a:solidFill>
                <a:schemeClr val="tx1"/>
              </a:solidFill>
              <a:round/>
              <a:headEnd/>
              <a:tailEnd/>
            </a:ln>
            <a:effectLst/>
          </p:spPr>
          <p:txBody>
            <a:bodyPr/>
            <a:lstStyle/>
            <a:p>
              <a:endParaRPr lang="en-US"/>
            </a:p>
          </p:txBody>
        </p:sp>
        <p:sp>
          <p:nvSpPr>
            <p:cNvPr id="150544" name="Line 16"/>
            <p:cNvSpPr>
              <a:spLocks noChangeShapeType="1"/>
            </p:cNvSpPr>
            <p:nvPr/>
          </p:nvSpPr>
          <p:spPr bwMode="auto">
            <a:xfrm flipH="1">
              <a:off x="2880" y="2064"/>
              <a:ext cx="384" cy="0"/>
            </a:xfrm>
            <a:prstGeom prst="line">
              <a:avLst/>
            </a:prstGeom>
            <a:noFill/>
            <a:ln w="9525">
              <a:solidFill>
                <a:schemeClr val="tx1"/>
              </a:solidFill>
              <a:round/>
              <a:headEnd/>
              <a:tailEnd/>
            </a:ln>
            <a:effectLst/>
          </p:spPr>
          <p:txBody>
            <a:bodyPr/>
            <a:lstStyle/>
            <a:p>
              <a:endParaRPr lang="en-US"/>
            </a:p>
          </p:txBody>
        </p:sp>
        <p:sp>
          <p:nvSpPr>
            <p:cNvPr id="150545" name="Line 17"/>
            <p:cNvSpPr>
              <a:spLocks noChangeShapeType="1"/>
            </p:cNvSpPr>
            <p:nvPr/>
          </p:nvSpPr>
          <p:spPr bwMode="auto">
            <a:xfrm flipH="1">
              <a:off x="2880" y="1488"/>
              <a:ext cx="384" cy="0"/>
            </a:xfrm>
            <a:prstGeom prst="line">
              <a:avLst/>
            </a:prstGeom>
            <a:noFill/>
            <a:ln w="9525">
              <a:solidFill>
                <a:schemeClr val="tx1"/>
              </a:solidFill>
              <a:round/>
              <a:headEnd/>
              <a:tailEnd/>
            </a:ln>
            <a:effectLst/>
          </p:spPr>
          <p:txBody>
            <a:bodyPr/>
            <a:lstStyle/>
            <a:p>
              <a:endParaRPr lang="en-US"/>
            </a:p>
          </p:txBody>
        </p:sp>
      </p:grpSp>
      <p:grpSp>
        <p:nvGrpSpPr>
          <p:cNvPr id="3" name="Group 18"/>
          <p:cNvGrpSpPr>
            <a:grpSpLocks/>
          </p:cNvGrpSpPr>
          <p:nvPr/>
        </p:nvGrpSpPr>
        <p:grpSpPr bwMode="auto">
          <a:xfrm>
            <a:off x="914400" y="4621213"/>
            <a:ext cx="2925763" cy="533400"/>
            <a:chOff x="48" y="1920"/>
            <a:chExt cx="3216" cy="672"/>
          </a:xfrm>
        </p:grpSpPr>
        <p:sp>
          <p:nvSpPr>
            <p:cNvPr id="150547" name="Freeform 19"/>
            <p:cNvSpPr>
              <a:spLocks/>
            </p:cNvSpPr>
            <p:nvPr/>
          </p:nvSpPr>
          <p:spPr bwMode="auto">
            <a:xfrm>
              <a:off x="48" y="2112"/>
              <a:ext cx="3216" cy="480"/>
            </a:xfrm>
            <a:custGeom>
              <a:avLst/>
              <a:gdLst/>
              <a:ahLst/>
              <a:cxnLst>
                <a:cxn ang="0">
                  <a:pos x="0" y="0"/>
                </a:cxn>
                <a:cxn ang="0">
                  <a:pos x="0" y="480"/>
                </a:cxn>
                <a:cxn ang="0">
                  <a:pos x="3216" y="480"/>
                </a:cxn>
                <a:cxn ang="0">
                  <a:pos x="3216" y="0"/>
                </a:cxn>
              </a:cxnLst>
              <a:rect l="0" t="0" r="r" b="b"/>
              <a:pathLst>
                <a:path w="3216" h="480">
                  <a:moveTo>
                    <a:pt x="0" y="0"/>
                  </a:moveTo>
                  <a:lnTo>
                    <a:pt x="0" y="480"/>
                  </a:lnTo>
                  <a:lnTo>
                    <a:pt x="3216" y="480"/>
                  </a:lnTo>
                  <a:lnTo>
                    <a:pt x="3216" y="0"/>
                  </a:ln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48" name="Freeform 20"/>
            <p:cNvSpPr>
              <a:spLocks/>
            </p:cNvSpPr>
            <p:nvPr/>
          </p:nvSpPr>
          <p:spPr bwMode="auto">
            <a:xfrm>
              <a:off x="432" y="1920"/>
              <a:ext cx="720" cy="192"/>
            </a:xfrm>
            <a:custGeom>
              <a:avLst/>
              <a:gdLst/>
              <a:ahLst/>
              <a:cxnLst>
                <a:cxn ang="0">
                  <a:pos x="0" y="192"/>
                </a:cxn>
                <a:cxn ang="0">
                  <a:pos x="432" y="144"/>
                </a:cxn>
                <a:cxn ang="0">
                  <a:pos x="720" y="0"/>
                </a:cxn>
              </a:cxnLst>
              <a:rect l="0" t="0" r="r" b="b"/>
              <a:pathLst>
                <a:path w="720" h="192">
                  <a:moveTo>
                    <a:pt x="0" y="192"/>
                  </a:moveTo>
                  <a:cubicBezTo>
                    <a:pt x="156" y="184"/>
                    <a:pt x="312" y="176"/>
                    <a:pt x="432" y="144"/>
                  </a:cubicBezTo>
                  <a:cubicBezTo>
                    <a:pt x="552" y="112"/>
                    <a:pt x="636" y="56"/>
                    <a:pt x="720" y="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49" name="Line 21"/>
            <p:cNvSpPr>
              <a:spLocks noChangeShapeType="1"/>
            </p:cNvSpPr>
            <p:nvPr/>
          </p:nvSpPr>
          <p:spPr bwMode="auto">
            <a:xfrm>
              <a:off x="1152" y="1920"/>
              <a:ext cx="0" cy="384"/>
            </a:xfrm>
            <a:prstGeom prst="line">
              <a:avLst/>
            </a:prstGeom>
            <a:noFill/>
            <a:ln w="9525">
              <a:solidFill>
                <a:schemeClr val="tx1"/>
              </a:solidFill>
              <a:round/>
              <a:headEnd/>
              <a:tailEnd/>
            </a:ln>
            <a:effectLst/>
          </p:spPr>
          <p:txBody>
            <a:bodyPr/>
            <a:lstStyle/>
            <a:p>
              <a:endParaRPr lang="en-US"/>
            </a:p>
          </p:txBody>
        </p:sp>
        <p:sp>
          <p:nvSpPr>
            <p:cNvPr id="150550" name="Freeform 22"/>
            <p:cNvSpPr>
              <a:spLocks/>
            </p:cNvSpPr>
            <p:nvPr/>
          </p:nvSpPr>
          <p:spPr bwMode="auto">
            <a:xfrm>
              <a:off x="1152" y="2104"/>
              <a:ext cx="1056" cy="200"/>
            </a:xfrm>
            <a:custGeom>
              <a:avLst/>
              <a:gdLst/>
              <a:ahLst/>
              <a:cxnLst>
                <a:cxn ang="0">
                  <a:pos x="0" y="200"/>
                </a:cxn>
                <a:cxn ang="0">
                  <a:pos x="288" y="56"/>
                </a:cxn>
                <a:cxn ang="0">
                  <a:pos x="576" y="8"/>
                </a:cxn>
                <a:cxn ang="0">
                  <a:pos x="912" y="104"/>
                </a:cxn>
                <a:cxn ang="0">
                  <a:pos x="1056" y="200"/>
                </a:cxn>
              </a:cxnLst>
              <a:rect l="0" t="0" r="r" b="b"/>
              <a:pathLst>
                <a:path w="1056" h="200">
                  <a:moveTo>
                    <a:pt x="0" y="200"/>
                  </a:moveTo>
                  <a:cubicBezTo>
                    <a:pt x="96" y="144"/>
                    <a:pt x="192" y="88"/>
                    <a:pt x="288" y="56"/>
                  </a:cubicBezTo>
                  <a:cubicBezTo>
                    <a:pt x="384" y="24"/>
                    <a:pt x="472" y="0"/>
                    <a:pt x="576" y="8"/>
                  </a:cubicBezTo>
                  <a:cubicBezTo>
                    <a:pt x="680" y="16"/>
                    <a:pt x="832" y="72"/>
                    <a:pt x="912" y="104"/>
                  </a:cubicBezTo>
                  <a:cubicBezTo>
                    <a:pt x="992" y="136"/>
                    <a:pt x="1024" y="168"/>
                    <a:pt x="1056" y="20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51" name="Line 23"/>
            <p:cNvSpPr>
              <a:spLocks noChangeShapeType="1"/>
            </p:cNvSpPr>
            <p:nvPr/>
          </p:nvSpPr>
          <p:spPr bwMode="auto">
            <a:xfrm flipV="1">
              <a:off x="2208" y="1920"/>
              <a:ext cx="0" cy="384"/>
            </a:xfrm>
            <a:prstGeom prst="line">
              <a:avLst/>
            </a:prstGeom>
            <a:noFill/>
            <a:ln w="9525">
              <a:solidFill>
                <a:schemeClr val="tx1"/>
              </a:solidFill>
              <a:round/>
              <a:headEnd/>
              <a:tailEnd/>
            </a:ln>
            <a:effectLst/>
          </p:spPr>
          <p:txBody>
            <a:bodyPr/>
            <a:lstStyle/>
            <a:p>
              <a:endParaRPr lang="en-US"/>
            </a:p>
          </p:txBody>
        </p:sp>
        <p:sp>
          <p:nvSpPr>
            <p:cNvPr id="150552" name="Freeform 24"/>
            <p:cNvSpPr>
              <a:spLocks/>
            </p:cNvSpPr>
            <p:nvPr/>
          </p:nvSpPr>
          <p:spPr bwMode="auto">
            <a:xfrm>
              <a:off x="2208" y="1920"/>
              <a:ext cx="672" cy="192"/>
            </a:xfrm>
            <a:custGeom>
              <a:avLst/>
              <a:gdLst/>
              <a:ahLst/>
              <a:cxnLst>
                <a:cxn ang="0">
                  <a:pos x="0" y="0"/>
                </a:cxn>
                <a:cxn ang="0">
                  <a:pos x="240" y="144"/>
                </a:cxn>
                <a:cxn ang="0">
                  <a:pos x="672" y="192"/>
                </a:cxn>
              </a:cxnLst>
              <a:rect l="0" t="0" r="r" b="b"/>
              <a:pathLst>
                <a:path w="672" h="192">
                  <a:moveTo>
                    <a:pt x="0" y="0"/>
                  </a:moveTo>
                  <a:cubicBezTo>
                    <a:pt x="64" y="56"/>
                    <a:pt x="128" y="112"/>
                    <a:pt x="240" y="144"/>
                  </a:cubicBezTo>
                  <a:cubicBezTo>
                    <a:pt x="352" y="176"/>
                    <a:pt x="512" y="184"/>
                    <a:pt x="672" y="192"/>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53" name="Line 25"/>
            <p:cNvSpPr>
              <a:spLocks noChangeShapeType="1"/>
            </p:cNvSpPr>
            <p:nvPr/>
          </p:nvSpPr>
          <p:spPr bwMode="auto">
            <a:xfrm flipH="1">
              <a:off x="48" y="2112"/>
              <a:ext cx="384" cy="0"/>
            </a:xfrm>
            <a:prstGeom prst="line">
              <a:avLst/>
            </a:prstGeom>
            <a:noFill/>
            <a:ln w="9525">
              <a:solidFill>
                <a:schemeClr val="tx1"/>
              </a:solidFill>
              <a:round/>
              <a:headEnd/>
              <a:tailEnd/>
            </a:ln>
            <a:effectLst/>
          </p:spPr>
          <p:txBody>
            <a:bodyPr/>
            <a:lstStyle/>
            <a:p>
              <a:endParaRPr lang="en-US"/>
            </a:p>
          </p:txBody>
        </p:sp>
        <p:sp>
          <p:nvSpPr>
            <p:cNvPr id="150554" name="Line 26"/>
            <p:cNvSpPr>
              <a:spLocks noChangeShapeType="1"/>
            </p:cNvSpPr>
            <p:nvPr/>
          </p:nvSpPr>
          <p:spPr bwMode="auto">
            <a:xfrm flipH="1">
              <a:off x="2880" y="2112"/>
              <a:ext cx="384" cy="0"/>
            </a:xfrm>
            <a:prstGeom prst="line">
              <a:avLst/>
            </a:prstGeom>
            <a:noFill/>
            <a:ln w="9525">
              <a:solidFill>
                <a:schemeClr val="tx1"/>
              </a:solidFill>
              <a:round/>
              <a:headEnd/>
              <a:tailEnd/>
            </a:ln>
            <a:effectLst/>
          </p:spPr>
          <p:txBody>
            <a:bodyPr/>
            <a:lstStyle/>
            <a:p>
              <a:endParaRPr lang="en-US"/>
            </a:p>
          </p:txBody>
        </p:sp>
      </p:grpSp>
      <p:sp>
        <p:nvSpPr>
          <p:cNvPr id="150555" name="Text Box 27"/>
          <p:cNvSpPr txBox="1">
            <a:spLocks noChangeArrowheads="1"/>
          </p:cNvSpPr>
          <p:nvPr/>
        </p:nvSpPr>
        <p:spPr bwMode="auto">
          <a:xfrm>
            <a:off x="1822450" y="3667125"/>
            <a:ext cx="1301750" cy="366713"/>
          </a:xfrm>
          <a:prstGeom prst="rect">
            <a:avLst/>
          </a:prstGeom>
          <a:noFill/>
          <a:ln w="9525">
            <a:noFill/>
            <a:miter lim="800000"/>
            <a:headEnd/>
            <a:tailEnd/>
          </a:ln>
          <a:effectLst/>
        </p:spPr>
        <p:txBody>
          <a:bodyPr wrap="none">
            <a:spAutoFit/>
          </a:bodyPr>
          <a:lstStyle/>
          <a:p>
            <a:r>
              <a:rPr lang="en-US" sz="1800"/>
              <a:t>mold wafer</a:t>
            </a:r>
          </a:p>
        </p:txBody>
      </p:sp>
      <p:sp>
        <p:nvSpPr>
          <p:cNvPr id="150557" name="Rectangle 29"/>
          <p:cNvSpPr>
            <a:spLocks noChangeArrowheads="1"/>
          </p:cNvSpPr>
          <p:nvPr/>
        </p:nvSpPr>
        <p:spPr bwMode="auto">
          <a:xfrm>
            <a:off x="914400" y="5154613"/>
            <a:ext cx="2925763" cy="381000"/>
          </a:xfrm>
          <a:prstGeom prst="rect">
            <a:avLst/>
          </a:prstGeom>
          <a:noFill/>
          <a:ln w="9525">
            <a:solidFill>
              <a:schemeClr val="tx1"/>
            </a:solidFill>
            <a:miter lim="800000"/>
            <a:headEnd/>
            <a:tailEnd/>
          </a:ln>
          <a:effectLst/>
        </p:spPr>
        <p:txBody>
          <a:bodyPr wrap="none" anchor="ctr"/>
          <a:lstStyle/>
          <a:p>
            <a:endParaRPr lang="en-US"/>
          </a:p>
        </p:txBody>
      </p:sp>
      <p:sp>
        <p:nvSpPr>
          <p:cNvPr id="150558" name="Text Box 30"/>
          <p:cNvSpPr txBox="1">
            <a:spLocks noChangeArrowheads="1"/>
          </p:cNvSpPr>
          <p:nvPr/>
        </p:nvSpPr>
        <p:spPr bwMode="auto">
          <a:xfrm>
            <a:off x="1758950" y="5168900"/>
            <a:ext cx="1441450" cy="366713"/>
          </a:xfrm>
          <a:prstGeom prst="rect">
            <a:avLst/>
          </a:prstGeom>
          <a:noFill/>
          <a:ln w="9525">
            <a:noFill/>
            <a:miter lim="800000"/>
            <a:headEnd/>
            <a:tailEnd/>
          </a:ln>
          <a:effectLst/>
        </p:spPr>
        <p:txBody>
          <a:bodyPr wrap="none">
            <a:spAutoFit/>
          </a:bodyPr>
          <a:lstStyle/>
          <a:p>
            <a:r>
              <a:rPr lang="en-US" sz="1800"/>
              <a:t>silicon wafer</a:t>
            </a:r>
          </a:p>
        </p:txBody>
      </p:sp>
      <p:sp>
        <p:nvSpPr>
          <p:cNvPr id="150560" name="Line 32"/>
          <p:cNvSpPr>
            <a:spLocks noChangeShapeType="1"/>
          </p:cNvSpPr>
          <p:nvPr/>
        </p:nvSpPr>
        <p:spPr bwMode="auto">
          <a:xfrm flipV="1">
            <a:off x="2432050" y="4773613"/>
            <a:ext cx="0" cy="381000"/>
          </a:xfrm>
          <a:prstGeom prst="line">
            <a:avLst/>
          </a:prstGeom>
          <a:noFill/>
          <a:ln w="63500">
            <a:solidFill>
              <a:srgbClr val="FF0000"/>
            </a:solidFill>
            <a:round/>
            <a:headEnd type="triangle" w="sm" len="sm"/>
            <a:tailEnd type="triangle" w="sm" len="sm"/>
          </a:ln>
          <a:effectLst/>
        </p:spPr>
        <p:txBody>
          <a:bodyPr/>
          <a:lstStyle/>
          <a:p>
            <a:endParaRPr lang="en-US"/>
          </a:p>
        </p:txBody>
      </p:sp>
      <p:sp>
        <p:nvSpPr>
          <p:cNvPr id="150561" name="Text Box 33"/>
          <p:cNvSpPr txBox="1">
            <a:spLocks noChangeArrowheads="1"/>
          </p:cNvSpPr>
          <p:nvPr/>
        </p:nvSpPr>
        <p:spPr bwMode="auto">
          <a:xfrm>
            <a:off x="2422525" y="4849813"/>
            <a:ext cx="2051050" cy="366712"/>
          </a:xfrm>
          <a:prstGeom prst="rect">
            <a:avLst/>
          </a:prstGeom>
          <a:noFill/>
          <a:ln w="9525">
            <a:noFill/>
            <a:miter lim="800000"/>
            <a:headEnd/>
            <a:tailEnd/>
          </a:ln>
          <a:effectLst/>
        </p:spPr>
        <p:txBody>
          <a:bodyPr wrap="none">
            <a:spAutoFit/>
          </a:bodyPr>
          <a:lstStyle/>
          <a:p>
            <a:r>
              <a:rPr lang="en-US" sz="1800"/>
              <a:t>resist need to etch</a:t>
            </a:r>
          </a:p>
        </p:txBody>
      </p:sp>
      <p:sp>
        <p:nvSpPr>
          <p:cNvPr id="150562" name="Text Box 34"/>
          <p:cNvSpPr txBox="1">
            <a:spLocks noChangeArrowheads="1"/>
          </p:cNvSpPr>
          <p:nvPr/>
        </p:nvSpPr>
        <p:spPr bwMode="auto">
          <a:xfrm>
            <a:off x="669925" y="5595938"/>
            <a:ext cx="3902075" cy="641350"/>
          </a:xfrm>
          <a:prstGeom prst="rect">
            <a:avLst/>
          </a:prstGeom>
          <a:noFill/>
          <a:ln w="9525">
            <a:noFill/>
            <a:miter lim="800000"/>
            <a:headEnd/>
            <a:tailEnd/>
          </a:ln>
          <a:effectLst/>
        </p:spPr>
        <p:txBody>
          <a:bodyPr>
            <a:spAutoFit/>
          </a:bodyPr>
          <a:lstStyle/>
          <a:p>
            <a:r>
              <a:rPr lang="en-US" sz="1800" dirty="0">
                <a:solidFill>
                  <a:srgbClr val="0033CC"/>
                </a:solidFill>
              </a:rPr>
              <a:t>Need excessive etch to remove the thick resist at the square center</a:t>
            </a:r>
          </a:p>
        </p:txBody>
      </p:sp>
      <p:sp>
        <p:nvSpPr>
          <p:cNvPr id="150563" name="Text Box 35"/>
          <p:cNvSpPr txBox="1">
            <a:spLocks noChangeArrowheads="1"/>
          </p:cNvSpPr>
          <p:nvPr/>
        </p:nvSpPr>
        <p:spPr bwMode="auto">
          <a:xfrm>
            <a:off x="1371600" y="36493"/>
            <a:ext cx="6553200" cy="954107"/>
          </a:xfrm>
          <a:prstGeom prst="rect">
            <a:avLst/>
          </a:prstGeom>
          <a:noFill/>
          <a:ln w="9525">
            <a:noFill/>
            <a:miter lim="800000"/>
            <a:headEnd/>
            <a:tailEnd/>
          </a:ln>
          <a:effectLst/>
        </p:spPr>
        <p:txBody>
          <a:bodyPr wrap="square">
            <a:spAutoFit/>
          </a:bodyPr>
          <a:lstStyle/>
          <a:p>
            <a:pPr algn="ctr"/>
            <a:r>
              <a:rPr lang="en-US" sz="2800" dirty="0" smtClean="0">
                <a:solidFill>
                  <a:srgbClr val="0033CC"/>
                </a:solidFill>
                <a:cs typeface="Times New Roman" pitchFamily="18" charset="0"/>
              </a:rPr>
              <a:t>Another way to reduce residue layer effect: use tri-layer (or bi-layer) resist</a:t>
            </a:r>
            <a:endParaRPr lang="en-GB" sz="2800" dirty="0">
              <a:solidFill>
                <a:srgbClr val="0033CC"/>
              </a:solidFill>
              <a:cs typeface="Times New Roman" pitchFamily="18" charset="0"/>
            </a:endParaRPr>
          </a:p>
        </p:txBody>
      </p:sp>
      <p:grpSp>
        <p:nvGrpSpPr>
          <p:cNvPr id="4" name="Group 101"/>
          <p:cNvGrpSpPr>
            <a:grpSpLocks/>
          </p:cNvGrpSpPr>
          <p:nvPr/>
        </p:nvGrpSpPr>
        <p:grpSpPr bwMode="auto">
          <a:xfrm>
            <a:off x="5029200" y="1447800"/>
            <a:ext cx="3902075" cy="3271838"/>
            <a:chOff x="3072" y="912"/>
            <a:chExt cx="2458" cy="2061"/>
          </a:xfrm>
        </p:grpSpPr>
        <p:sp>
          <p:nvSpPr>
            <p:cNvPr id="150585" name="Rectangle 57"/>
            <p:cNvSpPr>
              <a:spLocks noChangeArrowheads="1"/>
            </p:cNvSpPr>
            <p:nvPr/>
          </p:nvSpPr>
          <p:spPr bwMode="auto">
            <a:xfrm>
              <a:off x="3264" y="1514"/>
              <a:ext cx="1250" cy="191"/>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0586" name="Rectangle 58"/>
            <p:cNvSpPr>
              <a:spLocks noChangeArrowheads="1"/>
            </p:cNvSpPr>
            <p:nvPr/>
          </p:nvSpPr>
          <p:spPr bwMode="auto">
            <a:xfrm>
              <a:off x="3264" y="1225"/>
              <a:ext cx="192" cy="28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0587" name="Rectangle 59"/>
            <p:cNvSpPr>
              <a:spLocks noChangeArrowheads="1"/>
            </p:cNvSpPr>
            <p:nvPr/>
          </p:nvSpPr>
          <p:spPr bwMode="auto">
            <a:xfrm>
              <a:off x="3792" y="1225"/>
              <a:ext cx="192" cy="28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0588" name="Rectangle 60"/>
            <p:cNvSpPr>
              <a:spLocks noChangeArrowheads="1"/>
            </p:cNvSpPr>
            <p:nvPr/>
          </p:nvSpPr>
          <p:spPr bwMode="auto">
            <a:xfrm>
              <a:off x="4320" y="1225"/>
              <a:ext cx="192" cy="28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0590" name="Rectangle 62"/>
            <p:cNvSpPr>
              <a:spLocks noChangeArrowheads="1"/>
            </p:cNvSpPr>
            <p:nvPr/>
          </p:nvSpPr>
          <p:spPr bwMode="auto">
            <a:xfrm>
              <a:off x="3264" y="2331"/>
              <a:ext cx="1250" cy="19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0594" name="AutoShape 66"/>
            <p:cNvSpPr>
              <a:spLocks noChangeArrowheads="1"/>
            </p:cNvSpPr>
            <p:nvPr/>
          </p:nvSpPr>
          <p:spPr bwMode="auto">
            <a:xfrm>
              <a:off x="3287" y="2137"/>
              <a:ext cx="144" cy="192"/>
            </a:xfrm>
            <a:prstGeom prst="triangle">
              <a:avLst>
                <a:gd name="adj" fmla="val 50000"/>
              </a:avLst>
            </a:prstGeom>
            <a:solidFill>
              <a:srgbClr val="0000FF"/>
            </a:solidFill>
            <a:ln w="9525">
              <a:solidFill>
                <a:schemeClr val="tx1"/>
              </a:solidFill>
              <a:miter lim="800000"/>
              <a:headEnd/>
              <a:tailEnd/>
            </a:ln>
            <a:effectLst/>
          </p:spPr>
          <p:txBody>
            <a:bodyPr wrap="none" anchor="ctr"/>
            <a:lstStyle/>
            <a:p>
              <a:pPr algn="ctr"/>
              <a:endParaRPr lang="en-CA"/>
            </a:p>
          </p:txBody>
        </p:sp>
        <p:sp>
          <p:nvSpPr>
            <p:cNvPr id="150595" name="AutoShape 67"/>
            <p:cNvSpPr>
              <a:spLocks noChangeArrowheads="1"/>
            </p:cNvSpPr>
            <p:nvPr/>
          </p:nvSpPr>
          <p:spPr bwMode="auto">
            <a:xfrm>
              <a:off x="3817" y="2137"/>
              <a:ext cx="144" cy="192"/>
            </a:xfrm>
            <a:prstGeom prst="triangle">
              <a:avLst>
                <a:gd name="adj" fmla="val 50000"/>
              </a:avLst>
            </a:prstGeom>
            <a:solidFill>
              <a:srgbClr val="0000FF"/>
            </a:solidFill>
            <a:ln w="9525">
              <a:solidFill>
                <a:schemeClr val="tx1"/>
              </a:solidFill>
              <a:miter lim="800000"/>
              <a:headEnd/>
              <a:tailEnd/>
            </a:ln>
            <a:effectLst/>
          </p:spPr>
          <p:txBody>
            <a:bodyPr wrap="none" anchor="ctr"/>
            <a:lstStyle/>
            <a:p>
              <a:endParaRPr lang="en-US"/>
            </a:p>
          </p:txBody>
        </p:sp>
        <p:sp>
          <p:nvSpPr>
            <p:cNvPr id="150596" name="AutoShape 68"/>
            <p:cNvSpPr>
              <a:spLocks noChangeArrowheads="1"/>
            </p:cNvSpPr>
            <p:nvPr/>
          </p:nvSpPr>
          <p:spPr bwMode="auto">
            <a:xfrm>
              <a:off x="4341" y="2137"/>
              <a:ext cx="144" cy="192"/>
            </a:xfrm>
            <a:prstGeom prst="triangle">
              <a:avLst>
                <a:gd name="adj" fmla="val 50000"/>
              </a:avLst>
            </a:prstGeom>
            <a:solidFill>
              <a:srgbClr val="0000FF"/>
            </a:solidFill>
            <a:ln w="9525">
              <a:solidFill>
                <a:schemeClr val="tx1"/>
              </a:solidFill>
              <a:miter lim="800000"/>
              <a:headEnd/>
              <a:tailEnd/>
            </a:ln>
            <a:effectLst/>
          </p:spPr>
          <p:txBody>
            <a:bodyPr wrap="none" anchor="ctr"/>
            <a:lstStyle/>
            <a:p>
              <a:endParaRPr lang="en-US"/>
            </a:p>
          </p:txBody>
        </p:sp>
        <p:sp>
          <p:nvSpPr>
            <p:cNvPr id="150597" name="AutoShape 69"/>
            <p:cNvSpPr>
              <a:spLocks noChangeArrowheads="1"/>
            </p:cNvSpPr>
            <p:nvPr/>
          </p:nvSpPr>
          <p:spPr bwMode="auto">
            <a:xfrm>
              <a:off x="3792" y="1801"/>
              <a:ext cx="192" cy="240"/>
            </a:xfrm>
            <a:prstGeom prst="downArrow">
              <a:avLst>
                <a:gd name="adj1" fmla="val 50000"/>
                <a:gd name="adj2" fmla="val 31250"/>
              </a:avLst>
            </a:prstGeom>
            <a:solidFill>
              <a:srgbClr val="993300"/>
            </a:solidFill>
            <a:ln w="9525">
              <a:solidFill>
                <a:schemeClr val="tx1"/>
              </a:solidFill>
              <a:miter lim="800000"/>
              <a:headEnd/>
              <a:tailEnd/>
            </a:ln>
            <a:effectLst/>
          </p:spPr>
          <p:txBody>
            <a:bodyPr wrap="none" anchor="ctr"/>
            <a:lstStyle/>
            <a:p>
              <a:endParaRPr lang="en-US"/>
            </a:p>
          </p:txBody>
        </p:sp>
        <p:sp>
          <p:nvSpPr>
            <p:cNvPr id="150598" name="Text Box 70"/>
            <p:cNvSpPr txBox="1">
              <a:spLocks noChangeArrowheads="1"/>
            </p:cNvSpPr>
            <p:nvPr/>
          </p:nvSpPr>
          <p:spPr bwMode="auto">
            <a:xfrm>
              <a:off x="4032" y="1810"/>
              <a:ext cx="1271" cy="233"/>
            </a:xfrm>
            <a:prstGeom prst="rect">
              <a:avLst/>
            </a:prstGeom>
            <a:noFill/>
            <a:ln w="9525">
              <a:noFill/>
              <a:miter lim="800000"/>
              <a:headEnd/>
              <a:tailEnd/>
            </a:ln>
            <a:effectLst/>
          </p:spPr>
          <p:txBody>
            <a:bodyPr wrap="none">
              <a:spAutoFit/>
            </a:bodyPr>
            <a:lstStyle/>
            <a:p>
              <a:r>
                <a:rPr lang="en-US" sz="1800">
                  <a:solidFill>
                    <a:srgbClr val="0033CC"/>
                  </a:solidFill>
                </a:rPr>
                <a:t>after excessive etch</a:t>
              </a:r>
            </a:p>
          </p:txBody>
        </p:sp>
        <p:sp>
          <p:nvSpPr>
            <p:cNvPr id="150599" name="Text Box 71"/>
            <p:cNvSpPr txBox="1">
              <a:spLocks noChangeArrowheads="1"/>
            </p:cNvSpPr>
            <p:nvPr/>
          </p:nvSpPr>
          <p:spPr bwMode="auto">
            <a:xfrm>
              <a:off x="3072" y="912"/>
              <a:ext cx="1766" cy="233"/>
            </a:xfrm>
            <a:prstGeom prst="rect">
              <a:avLst/>
            </a:prstGeom>
            <a:noFill/>
            <a:ln w="9525">
              <a:noFill/>
              <a:miter lim="800000"/>
              <a:headEnd/>
              <a:tailEnd/>
            </a:ln>
            <a:effectLst/>
          </p:spPr>
          <p:txBody>
            <a:bodyPr wrap="none">
              <a:spAutoFit/>
            </a:bodyPr>
            <a:lstStyle/>
            <a:p>
              <a:r>
                <a:rPr lang="en-US" sz="1800" dirty="0">
                  <a:solidFill>
                    <a:srgbClr val="0033CC"/>
                  </a:solidFill>
                </a:rPr>
                <a:t>But for nanoscale features…</a:t>
              </a:r>
            </a:p>
          </p:txBody>
        </p:sp>
        <p:sp>
          <p:nvSpPr>
            <p:cNvPr id="150600" name="Text Box 72"/>
            <p:cNvSpPr txBox="1">
              <a:spLocks noChangeArrowheads="1"/>
            </p:cNvSpPr>
            <p:nvPr/>
          </p:nvSpPr>
          <p:spPr bwMode="auto">
            <a:xfrm>
              <a:off x="3120" y="2569"/>
              <a:ext cx="2410" cy="404"/>
            </a:xfrm>
            <a:prstGeom prst="rect">
              <a:avLst/>
            </a:prstGeom>
            <a:noFill/>
            <a:ln w="9525">
              <a:noFill/>
              <a:miter lim="800000"/>
              <a:headEnd/>
              <a:tailEnd/>
            </a:ln>
            <a:effectLst/>
          </p:spPr>
          <p:txBody>
            <a:bodyPr>
              <a:spAutoFit/>
            </a:bodyPr>
            <a:lstStyle/>
            <a:p>
              <a:r>
                <a:rPr lang="en-US" sz="1800" dirty="0">
                  <a:solidFill>
                    <a:srgbClr val="0033CC"/>
                  </a:solidFill>
                </a:rPr>
                <a:t>Such a profile makes liftoff difficult.</a:t>
              </a:r>
            </a:p>
            <a:p>
              <a:r>
                <a:rPr lang="en-US" sz="1800" dirty="0">
                  <a:solidFill>
                    <a:srgbClr val="0033CC"/>
                  </a:solidFill>
                </a:rPr>
                <a:t>Solution: use </a:t>
              </a:r>
              <a:r>
                <a:rPr lang="en-US" sz="1800" dirty="0" smtClean="0">
                  <a:solidFill>
                    <a:srgbClr val="0033CC"/>
                  </a:solidFill>
                </a:rPr>
                <a:t>tri-layer </a:t>
              </a:r>
              <a:r>
                <a:rPr lang="en-US" sz="1800" dirty="0">
                  <a:solidFill>
                    <a:srgbClr val="0033CC"/>
                  </a:solidFill>
                </a:rPr>
                <a:t>resist system</a:t>
              </a:r>
            </a:p>
          </p:txBody>
        </p:sp>
      </p:grpSp>
      <p:pic>
        <p:nvPicPr>
          <p:cNvPr id="150530" name="Picture 2" descr="300um"/>
          <p:cNvPicPr>
            <a:picLocks noChangeAspect="1" noChangeArrowheads="1"/>
          </p:cNvPicPr>
          <p:nvPr/>
        </p:nvPicPr>
        <p:blipFill>
          <a:blip r:embed="rId2" cstate="print">
            <a:lum bright="-6000"/>
          </a:blip>
          <a:srcRect/>
          <a:stretch>
            <a:fillRect/>
          </a:stretch>
        </p:blipFill>
        <p:spPr bwMode="auto">
          <a:xfrm>
            <a:off x="609600" y="1824038"/>
            <a:ext cx="1905000" cy="1425575"/>
          </a:xfrm>
          <a:prstGeom prst="rect">
            <a:avLst/>
          </a:prstGeom>
          <a:noFill/>
        </p:spPr>
      </p:pic>
      <p:pic>
        <p:nvPicPr>
          <p:cNvPr id="150559" name="Picture 31" descr="III-no RIE-2mm-a"/>
          <p:cNvPicPr>
            <a:picLocks noChangeAspect="1" noChangeArrowheads="1"/>
          </p:cNvPicPr>
          <p:nvPr/>
        </p:nvPicPr>
        <p:blipFill>
          <a:blip r:embed="rId3"/>
          <a:srcRect/>
          <a:stretch>
            <a:fillRect/>
          </a:stretch>
        </p:blipFill>
        <p:spPr bwMode="auto">
          <a:xfrm>
            <a:off x="2667000" y="1774825"/>
            <a:ext cx="1828800" cy="1622425"/>
          </a:xfrm>
          <a:prstGeom prst="rect">
            <a:avLst/>
          </a:prstGeom>
          <a:noFill/>
          <a:ln w="9525">
            <a:noFill/>
            <a:miter lim="800000"/>
            <a:headEnd/>
            <a:tailEnd/>
          </a:ln>
        </p:spPr>
      </p:pic>
      <p:sp>
        <p:nvSpPr>
          <p:cNvPr id="150601" name="Text Box 73"/>
          <p:cNvSpPr txBox="1">
            <a:spLocks noChangeArrowheads="1"/>
          </p:cNvSpPr>
          <p:nvPr/>
        </p:nvSpPr>
        <p:spPr bwMode="auto">
          <a:xfrm>
            <a:off x="304800" y="1127125"/>
            <a:ext cx="3867790" cy="400110"/>
          </a:xfrm>
          <a:prstGeom prst="rect">
            <a:avLst/>
          </a:prstGeom>
          <a:solidFill>
            <a:schemeClr val="bg1"/>
          </a:solidFill>
          <a:ln w="9525">
            <a:noFill/>
            <a:miter lim="800000"/>
            <a:headEnd/>
            <a:tailEnd/>
          </a:ln>
          <a:effectLst/>
        </p:spPr>
        <p:txBody>
          <a:bodyPr wrap="none">
            <a:spAutoFit/>
          </a:bodyPr>
          <a:lstStyle/>
          <a:p>
            <a:r>
              <a:rPr lang="en-US" sz="2000" dirty="0">
                <a:solidFill>
                  <a:srgbClr val="0033CC"/>
                </a:solidFill>
              </a:rPr>
              <a:t>Square (mm) imprinted into PMMA</a:t>
            </a:r>
          </a:p>
        </p:txBody>
      </p:sp>
      <p:sp>
        <p:nvSpPr>
          <p:cNvPr id="150602" name="Text Box 74"/>
          <p:cNvSpPr txBox="1">
            <a:spLocks noChangeArrowheads="1"/>
          </p:cNvSpPr>
          <p:nvPr/>
        </p:nvSpPr>
        <p:spPr bwMode="auto">
          <a:xfrm>
            <a:off x="517525" y="1457325"/>
            <a:ext cx="1581150" cy="366713"/>
          </a:xfrm>
          <a:prstGeom prst="rect">
            <a:avLst/>
          </a:prstGeom>
          <a:noFill/>
          <a:ln w="9525">
            <a:noFill/>
            <a:miter lim="800000"/>
            <a:headEnd/>
            <a:tailEnd/>
          </a:ln>
          <a:effectLst/>
        </p:spPr>
        <p:txBody>
          <a:bodyPr wrap="none">
            <a:spAutoFit/>
          </a:bodyPr>
          <a:lstStyle/>
          <a:p>
            <a:r>
              <a:rPr lang="en-US" sz="1800">
                <a:solidFill>
                  <a:srgbClr val="FF3300"/>
                </a:solidFill>
              </a:rPr>
              <a:t>Optical image</a:t>
            </a:r>
          </a:p>
        </p:txBody>
      </p:sp>
      <p:sp>
        <p:nvSpPr>
          <p:cNvPr id="150603" name="Text Box 75"/>
          <p:cNvSpPr txBox="1">
            <a:spLocks noChangeArrowheads="1"/>
          </p:cNvSpPr>
          <p:nvPr/>
        </p:nvSpPr>
        <p:spPr bwMode="auto">
          <a:xfrm>
            <a:off x="2590800" y="1473200"/>
            <a:ext cx="831850" cy="366713"/>
          </a:xfrm>
          <a:prstGeom prst="rect">
            <a:avLst/>
          </a:prstGeom>
          <a:noFill/>
          <a:ln w="9525">
            <a:noFill/>
            <a:miter lim="800000"/>
            <a:headEnd/>
            <a:tailEnd/>
          </a:ln>
          <a:effectLst/>
        </p:spPr>
        <p:txBody>
          <a:bodyPr wrap="none">
            <a:spAutoFit/>
          </a:bodyPr>
          <a:lstStyle/>
          <a:p>
            <a:r>
              <a:rPr lang="en-US" sz="1800">
                <a:solidFill>
                  <a:srgbClr val="FF3300"/>
                </a:solidFill>
              </a:rPr>
              <a:t>Profile</a:t>
            </a:r>
          </a:p>
        </p:txBody>
      </p:sp>
      <p:sp>
        <p:nvSpPr>
          <p:cNvPr id="150605" name="Line 77"/>
          <p:cNvSpPr>
            <a:spLocks noChangeShapeType="1"/>
          </p:cNvSpPr>
          <p:nvPr/>
        </p:nvSpPr>
        <p:spPr bwMode="auto">
          <a:xfrm>
            <a:off x="2819400" y="2868613"/>
            <a:ext cx="1374775" cy="0"/>
          </a:xfrm>
          <a:prstGeom prst="line">
            <a:avLst/>
          </a:prstGeom>
          <a:noFill/>
          <a:ln w="25400">
            <a:solidFill>
              <a:schemeClr val="tx1"/>
            </a:solidFill>
            <a:round/>
            <a:headEnd type="triangle" w="med" len="med"/>
            <a:tailEnd type="triangle" w="med" len="med"/>
          </a:ln>
          <a:effectLst/>
        </p:spPr>
        <p:txBody>
          <a:bodyPr/>
          <a:lstStyle/>
          <a:p>
            <a:endParaRPr lang="en-US"/>
          </a:p>
        </p:txBody>
      </p:sp>
      <p:sp>
        <p:nvSpPr>
          <p:cNvPr id="150606" name="Text Box 78"/>
          <p:cNvSpPr txBox="1">
            <a:spLocks noChangeArrowheads="1"/>
          </p:cNvSpPr>
          <p:nvPr/>
        </p:nvSpPr>
        <p:spPr bwMode="auto">
          <a:xfrm>
            <a:off x="3124200" y="2813050"/>
            <a:ext cx="692150" cy="366713"/>
          </a:xfrm>
          <a:prstGeom prst="rect">
            <a:avLst/>
          </a:prstGeom>
          <a:noFill/>
          <a:ln w="9525">
            <a:noFill/>
            <a:miter lim="800000"/>
            <a:headEnd/>
            <a:tailEnd/>
          </a:ln>
          <a:effectLst/>
        </p:spPr>
        <p:txBody>
          <a:bodyPr wrap="none">
            <a:spAutoFit/>
          </a:bodyPr>
          <a:lstStyle/>
          <a:p>
            <a:r>
              <a:rPr lang="en-US" sz="1800"/>
              <a:t>2mm</a:t>
            </a:r>
          </a:p>
        </p:txBody>
      </p:sp>
      <p:sp>
        <p:nvSpPr>
          <p:cNvPr id="150607" name="Text Box 79"/>
          <p:cNvSpPr txBox="1">
            <a:spLocks noChangeArrowheads="1"/>
          </p:cNvSpPr>
          <p:nvPr/>
        </p:nvSpPr>
        <p:spPr bwMode="auto">
          <a:xfrm>
            <a:off x="501650" y="3402013"/>
            <a:ext cx="1250950" cy="366712"/>
          </a:xfrm>
          <a:prstGeom prst="rect">
            <a:avLst/>
          </a:prstGeom>
          <a:noFill/>
          <a:ln w="9525">
            <a:noFill/>
            <a:miter lim="800000"/>
            <a:headEnd/>
            <a:tailEnd/>
          </a:ln>
          <a:effectLst/>
        </p:spPr>
        <p:txBody>
          <a:bodyPr wrap="none">
            <a:spAutoFit/>
          </a:bodyPr>
          <a:lstStyle/>
          <a:p>
            <a:r>
              <a:rPr lang="en-US" sz="1800">
                <a:solidFill>
                  <a:srgbClr val="FF3300"/>
                </a:solidFill>
              </a:rPr>
              <a:t>Schematic</a:t>
            </a:r>
          </a:p>
        </p:txBody>
      </p:sp>
      <p:sp>
        <p:nvSpPr>
          <p:cNvPr id="150608" name="Rectangle 80"/>
          <p:cNvSpPr>
            <a:spLocks noChangeAspect="1" noChangeArrowheads="1"/>
          </p:cNvSpPr>
          <p:nvPr/>
        </p:nvSpPr>
        <p:spPr bwMode="auto">
          <a:xfrm>
            <a:off x="5289550" y="5784850"/>
            <a:ext cx="2436813" cy="58738"/>
          </a:xfrm>
          <a:prstGeom prst="rect">
            <a:avLst/>
          </a:prstGeom>
          <a:solidFill>
            <a:srgbClr val="FFCC00"/>
          </a:solidFill>
          <a:ln w="9525">
            <a:solidFill>
              <a:srgbClr val="FFCC00"/>
            </a:solidFill>
            <a:miter lim="800000"/>
            <a:headEnd/>
            <a:tailEnd/>
          </a:ln>
          <a:effectLst/>
        </p:spPr>
        <p:txBody>
          <a:bodyPr wrap="none" lIns="89034" tIns="48696" rIns="89034" bIns="48696" anchor="ctr"/>
          <a:lstStyle/>
          <a:p>
            <a:pPr algn="ctr" defTabSz="911225"/>
            <a:endParaRPr lang="en-GB" sz="3700" b="1">
              <a:solidFill>
                <a:schemeClr val="tx1"/>
              </a:solidFill>
            </a:endParaRPr>
          </a:p>
        </p:txBody>
      </p:sp>
      <p:sp>
        <p:nvSpPr>
          <p:cNvPr id="150609" name="Rectangle 81"/>
          <p:cNvSpPr>
            <a:spLocks noChangeAspect="1" noChangeArrowheads="1"/>
          </p:cNvSpPr>
          <p:nvPr/>
        </p:nvSpPr>
        <p:spPr bwMode="auto">
          <a:xfrm>
            <a:off x="5289550" y="5856288"/>
            <a:ext cx="2449513" cy="301625"/>
          </a:xfrm>
          <a:prstGeom prst="rect">
            <a:avLst/>
          </a:prstGeom>
          <a:solidFill>
            <a:srgbClr val="993300"/>
          </a:solidFill>
          <a:ln w="9525">
            <a:noFill/>
            <a:miter lim="800000"/>
            <a:headEnd/>
            <a:tailEnd/>
          </a:ln>
          <a:effectLst/>
        </p:spPr>
        <p:txBody>
          <a:bodyPr wrap="none" lIns="89034" tIns="48696" rIns="89034" bIns="48696" anchor="ctr"/>
          <a:lstStyle/>
          <a:p>
            <a:pPr algn="ctr"/>
            <a:r>
              <a:rPr lang="en-US" sz="1800">
                <a:solidFill>
                  <a:schemeClr val="bg1"/>
                </a:solidFill>
              </a:rPr>
              <a:t>bottom polymer layer</a:t>
            </a:r>
          </a:p>
        </p:txBody>
      </p:sp>
      <p:sp>
        <p:nvSpPr>
          <p:cNvPr id="150614" name="Text Box 86"/>
          <p:cNvSpPr txBox="1">
            <a:spLocks noChangeAspect="1" noChangeArrowheads="1"/>
          </p:cNvSpPr>
          <p:nvPr/>
        </p:nvSpPr>
        <p:spPr bwMode="auto">
          <a:xfrm>
            <a:off x="6213475" y="5429250"/>
            <a:ext cx="736600" cy="293688"/>
          </a:xfrm>
          <a:prstGeom prst="rect">
            <a:avLst/>
          </a:prstGeom>
          <a:noFill/>
          <a:ln w="9525">
            <a:noFill/>
            <a:miter lim="800000"/>
            <a:headEnd/>
            <a:tailEnd/>
          </a:ln>
          <a:effectLst/>
        </p:spPr>
        <p:txBody>
          <a:bodyPr wrap="none" lIns="89034" tIns="48696" rIns="89034" bIns="48696" anchor="ctr"/>
          <a:lstStyle/>
          <a:p>
            <a:pPr defTabSz="911225"/>
            <a:r>
              <a:rPr lang="en-US" sz="1800" b="1">
                <a:solidFill>
                  <a:schemeClr val="tx2"/>
                </a:solidFill>
                <a:latin typeface="Times" charset="0"/>
              </a:rPr>
              <a:t>PMMA</a:t>
            </a:r>
          </a:p>
        </p:txBody>
      </p:sp>
      <p:sp>
        <p:nvSpPr>
          <p:cNvPr id="150616" name="Line 88"/>
          <p:cNvSpPr>
            <a:spLocks noChangeAspect="1" noChangeShapeType="1"/>
          </p:cNvSpPr>
          <p:nvPr/>
        </p:nvSpPr>
        <p:spPr bwMode="auto">
          <a:xfrm>
            <a:off x="7712075" y="5816600"/>
            <a:ext cx="306388" cy="0"/>
          </a:xfrm>
          <a:prstGeom prst="line">
            <a:avLst/>
          </a:prstGeom>
          <a:noFill/>
          <a:ln w="9525">
            <a:solidFill>
              <a:srgbClr val="FF00FF"/>
            </a:solidFill>
            <a:round/>
            <a:headEnd type="triangle" w="med" len="med"/>
            <a:tailEnd/>
          </a:ln>
          <a:effectLst/>
        </p:spPr>
        <p:txBody>
          <a:bodyPr wrap="none" lIns="89034" tIns="48696" rIns="89034" bIns="48696" anchor="ctr"/>
          <a:lstStyle/>
          <a:p>
            <a:endParaRPr lang="en-US"/>
          </a:p>
        </p:txBody>
      </p:sp>
      <p:sp>
        <p:nvSpPr>
          <p:cNvPr id="150618" name="Rectangle 90"/>
          <p:cNvSpPr>
            <a:spLocks noChangeArrowheads="1"/>
          </p:cNvSpPr>
          <p:nvPr/>
        </p:nvSpPr>
        <p:spPr bwMode="auto">
          <a:xfrm>
            <a:off x="5289550" y="5329238"/>
            <a:ext cx="2438400" cy="457200"/>
          </a:xfrm>
          <a:prstGeom prst="rect">
            <a:avLst/>
          </a:prstGeom>
          <a:solidFill>
            <a:srgbClr val="FF00FF"/>
          </a:solidFill>
          <a:ln w="9525">
            <a:noFill/>
            <a:miter lim="800000"/>
            <a:headEnd/>
            <a:tailEnd/>
          </a:ln>
          <a:effectLst/>
        </p:spPr>
        <p:txBody>
          <a:bodyPr wrap="none" anchor="ctr"/>
          <a:lstStyle/>
          <a:p>
            <a:pPr algn="ctr"/>
            <a:r>
              <a:rPr lang="en-US" sz="1800">
                <a:solidFill>
                  <a:schemeClr val="bg1"/>
                </a:solidFill>
              </a:rPr>
              <a:t>PMMA</a:t>
            </a:r>
          </a:p>
        </p:txBody>
      </p:sp>
      <p:sp>
        <p:nvSpPr>
          <p:cNvPr id="150619" name="Text Box 91"/>
          <p:cNvSpPr txBox="1">
            <a:spLocks noChangeArrowheads="1"/>
          </p:cNvSpPr>
          <p:nvPr/>
        </p:nvSpPr>
        <p:spPr bwMode="auto">
          <a:xfrm>
            <a:off x="7924800" y="5495925"/>
            <a:ext cx="649288" cy="641350"/>
          </a:xfrm>
          <a:prstGeom prst="rect">
            <a:avLst/>
          </a:prstGeom>
          <a:noFill/>
          <a:ln w="9525">
            <a:noFill/>
            <a:miter lim="800000"/>
            <a:headEnd/>
            <a:tailEnd/>
          </a:ln>
          <a:effectLst/>
        </p:spPr>
        <p:txBody>
          <a:bodyPr wrap="none">
            <a:spAutoFit/>
          </a:bodyPr>
          <a:lstStyle/>
          <a:p>
            <a:r>
              <a:rPr lang="en-US" sz="1800" b="1">
                <a:solidFill>
                  <a:srgbClr val="FF3300"/>
                </a:solidFill>
              </a:rPr>
              <a:t>thin</a:t>
            </a:r>
          </a:p>
          <a:p>
            <a:r>
              <a:rPr lang="en-US" sz="1800">
                <a:solidFill>
                  <a:srgbClr val="000066"/>
                </a:solidFill>
              </a:rPr>
              <a:t>SiO</a:t>
            </a:r>
            <a:r>
              <a:rPr lang="en-US" sz="1800" baseline="-25000">
                <a:solidFill>
                  <a:srgbClr val="000066"/>
                </a:solidFill>
              </a:rPr>
              <a:t>2</a:t>
            </a:r>
          </a:p>
        </p:txBody>
      </p:sp>
      <p:sp>
        <p:nvSpPr>
          <p:cNvPr id="150624" name="Text Box 96"/>
          <p:cNvSpPr txBox="1">
            <a:spLocks noChangeArrowheads="1"/>
          </p:cNvSpPr>
          <p:nvPr/>
        </p:nvSpPr>
        <p:spPr bwMode="auto">
          <a:xfrm>
            <a:off x="5181600" y="5029200"/>
            <a:ext cx="1494576" cy="369332"/>
          </a:xfrm>
          <a:prstGeom prst="rect">
            <a:avLst/>
          </a:prstGeom>
          <a:noFill/>
          <a:ln w="9525">
            <a:noFill/>
            <a:miter lim="800000"/>
            <a:headEnd/>
            <a:tailEnd/>
          </a:ln>
          <a:effectLst/>
        </p:spPr>
        <p:txBody>
          <a:bodyPr wrap="none">
            <a:spAutoFit/>
          </a:bodyPr>
          <a:lstStyle/>
          <a:p>
            <a:r>
              <a:rPr lang="en-US" sz="1800" dirty="0" smtClean="0">
                <a:solidFill>
                  <a:srgbClr val="C00000"/>
                </a:solidFill>
              </a:rPr>
              <a:t>Tri-layer </a:t>
            </a:r>
            <a:r>
              <a:rPr lang="en-US" sz="1800" dirty="0">
                <a:solidFill>
                  <a:srgbClr val="C00000"/>
                </a:solidFill>
              </a:rPr>
              <a:t>resist</a:t>
            </a:r>
          </a:p>
        </p:txBody>
      </p:sp>
      <p:sp>
        <p:nvSpPr>
          <p:cNvPr id="150631" name="Line 103"/>
          <p:cNvSpPr>
            <a:spLocks noChangeShapeType="1"/>
          </p:cNvSpPr>
          <p:nvPr/>
        </p:nvSpPr>
        <p:spPr bwMode="auto">
          <a:xfrm flipV="1">
            <a:off x="4495800" y="2057400"/>
            <a:ext cx="0" cy="533400"/>
          </a:xfrm>
          <a:prstGeom prst="line">
            <a:avLst/>
          </a:prstGeom>
          <a:noFill/>
          <a:ln w="25400">
            <a:solidFill>
              <a:schemeClr val="tx1"/>
            </a:solidFill>
            <a:round/>
            <a:headEnd type="triangle" w="med" len="med"/>
            <a:tailEnd type="triangle" w="med" len="med"/>
          </a:ln>
          <a:effectLst/>
        </p:spPr>
        <p:txBody>
          <a:bodyPr/>
          <a:lstStyle/>
          <a:p>
            <a:endParaRPr lang="en-US"/>
          </a:p>
        </p:txBody>
      </p:sp>
      <p:sp>
        <p:nvSpPr>
          <p:cNvPr id="150632" name="Text Box 104"/>
          <p:cNvSpPr txBox="1">
            <a:spLocks noChangeArrowheads="1"/>
          </p:cNvSpPr>
          <p:nvPr/>
        </p:nvSpPr>
        <p:spPr bwMode="auto">
          <a:xfrm rot="10800000">
            <a:off x="4448175" y="1954213"/>
            <a:ext cx="428625" cy="712787"/>
          </a:xfrm>
          <a:prstGeom prst="rect">
            <a:avLst/>
          </a:prstGeom>
          <a:noFill/>
          <a:ln w="9525">
            <a:noFill/>
            <a:miter lim="800000"/>
            <a:headEnd/>
            <a:tailEnd/>
          </a:ln>
          <a:effectLst/>
        </p:spPr>
        <p:txBody>
          <a:bodyPr vert="eaVert" wrap="none">
            <a:spAutoFit/>
          </a:bodyPr>
          <a:lstStyle/>
          <a:p>
            <a:r>
              <a:rPr lang="en-CA"/>
              <a:t>200nm</a:t>
            </a:r>
          </a:p>
        </p:txBody>
      </p:sp>
      <p:cxnSp>
        <p:nvCxnSpPr>
          <p:cNvPr id="65" name="Straight Connector 64"/>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6" name="Rectangle 65"/>
          <p:cNvSpPr/>
          <p:nvPr/>
        </p:nvSpPr>
        <p:spPr>
          <a:xfrm>
            <a:off x="5029200" y="4876800"/>
            <a:ext cx="3505200" cy="1600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lide Number Placeholder 66"/>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0608"/>
                                        </p:tgtEl>
                                        <p:attrNameLst>
                                          <p:attrName>style.visibility</p:attrName>
                                        </p:attrNameLst>
                                      </p:cBhvr>
                                      <p:to>
                                        <p:strVal val="visible"/>
                                      </p:to>
                                    </p:set>
                                    <p:animEffect transition="in" filter="wipe(down)">
                                      <p:cBhvr>
                                        <p:cTn id="10" dur="500"/>
                                        <p:tgtEl>
                                          <p:spTgt spid="15060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0609"/>
                                        </p:tgtEl>
                                        <p:attrNameLst>
                                          <p:attrName>style.visibility</p:attrName>
                                        </p:attrNameLst>
                                      </p:cBhvr>
                                      <p:to>
                                        <p:strVal val="visible"/>
                                      </p:to>
                                    </p:set>
                                    <p:animEffect transition="in" filter="wipe(down)">
                                      <p:cBhvr>
                                        <p:cTn id="13" dur="500"/>
                                        <p:tgtEl>
                                          <p:spTgt spid="15060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0614"/>
                                        </p:tgtEl>
                                        <p:attrNameLst>
                                          <p:attrName>style.visibility</p:attrName>
                                        </p:attrNameLst>
                                      </p:cBhvr>
                                      <p:to>
                                        <p:strVal val="visible"/>
                                      </p:to>
                                    </p:set>
                                    <p:animEffect transition="in" filter="wipe(down)">
                                      <p:cBhvr>
                                        <p:cTn id="16" dur="500"/>
                                        <p:tgtEl>
                                          <p:spTgt spid="1506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0616"/>
                                        </p:tgtEl>
                                        <p:attrNameLst>
                                          <p:attrName>style.visibility</p:attrName>
                                        </p:attrNameLst>
                                      </p:cBhvr>
                                      <p:to>
                                        <p:strVal val="visible"/>
                                      </p:to>
                                    </p:set>
                                    <p:animEffect transition="in" filter="wipe(down)">
                                      <p:cBhvr>
                                        <p:cTn id="19" dur="500"/>
                                        <p:tgtEl>
                                          <p:spTgt spid="1506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0618"/>
                                        </p:tgtEl>
                                        <p:attrNameLst>
                                          <p:attrName>style.visibility</p:attrName>
                                        </p:attrNameLst>
                                      </p:cBhvr>
                                      <p:to>
                                        <p:strVal val="visible"/>
                                      </p:to>
                                    </p:set>
                                    <p:animEffect transition="in" filter="wipe(down)">
                                      <p:cBhvr>
                                        <p:cTn id="22" dur="500"/>
                                        <p:tgtEl>
                                          <p:spTgt spid="15061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0619"/>
                                        </p:tgtEl>
                                        <p:attrNameLst>
                                          <p:attrName>style.visibility</p:attrName>
                                        </p:attrNameLst>
                                      </p:cBhvr>
                                      <p:to>
                                        <p:strVal val="visible"/>
                                      </p:to>
                                    </p:set>
                                    <p:animEffect transition="in" filter="wipe(down)">
                                      <p:cBhvr>
                                        <p:cTn id="25" dur="500"/>
                                        <p:tgtEl>
                                          <p:spTgt spid="15061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0624"/>
                                        </p:tgtEl>
                                        <p:attrNameLst>
                                          <p:attrName>style.visibility</p:attrName>
                                        </p:attrNameLst>
                                      </p:cBhvr>
                                      <p:to>
                                        <p:strVal val="visible"/>
                                      </p:to>
                                    </p:set>
                                    <p:animEffect transition="in" filter="wipe(down)">
                                      <p:cBhvr>
                                        <p:cTn id="28" dur="500"/>
                                        <p:tgtEl>
                                          <p:spTgt spid="1506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8" grpId="0" animBg="1"/>
      <p:bldP spid="150609" grpId="0" animBg="1"/>
      <p:bldP spid="150614" grpId="0"/>
      <p:bldP spid="150616" grpId="0" animBg="1"/>
      <p:bldP spid="150618" grpId="0" animBg="1"/>
      <p:bldP spid="150619" grpId="0"/>
      <p:bldP spid="150624" grpId="0"/>
      <p:bldP spid="6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1905000" y="2286000"/>
            <a:ext cx="5453288" cy="2139047"/>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a:t>
            </a:r>
          </a:p>
          <a:p>
            <a:pPr marL="342900" indent="-342900">
              <a:spcAft>
                <a:spcPts val="600"/>
              </a:spcAft>
              <a:buAutoNum type="arabicPeriod"/>
            </a:pPr>
            <a:r>
              <a:rPr lang="en-US" dirty="0" smtClean="0">
                <a:solidFill>
                  <a:srgbClr val="0033CC"/>
                </a:solidFill>
              </a:rPr>
              <a:t>Thermal NIL resists.</a:t>
            </a:r>
          </a:p>
          <a:p>
            <a:pPr marL="342900" indent="-342900">
              <a:spcAft>
                <a:spcPts val="600"/>
              </a:spcAft>
              <a:buAutoNum type="arabicPeriod"/>
            </a:pPr>
            <a:r>
              <a:rPr lang="en-US" dirty="0" smtClean="0">
                <a:solidFill>
                  <a:srgbClr val="0033CC"/>
                </a:solidFill>
              </a:rPr>
              <a:t>Residual layer after NIL.</a:t>
            </a:r>
          </a:p>
          <a:p>
            <a:pPr marL="342900" indent="-342900">
              <a:spcAft>
                <a:spcPts val="600"/>
              </a:spcAft>
              <a:buAutoNum type="arabicPeriod"/>
            </a:pPr>
            <a:r>
              <a:rPr lang="en-US" dirty="0" smtClean="0">
                <a:solidFill>
                  <a:srgbClr val="C00000"/>
                </a:solidFill>
              </a:rPr>
              <a:t>NIL for large features (more difficult than small one).</a:t>
            </a:r>
          </a:p>
          <a:p>
            <a:pPr marL="342900" indent="-342900">
              <a:spcAft>
                <a:spcPts val="600"/>
              </a:spcAft>
              <a:buAutoNum type="arabicPeriod"/>
            </a:pPr>
            <a:r>
              <a:rPr lang="en-US" dirty="0" smtClean="0">
                <a:solidFill>
                  <a:srgbClr val="0033CC"/>
                </a:solidFill>
              </a:rPr>
              <a:t>Room temperature NIL, reverse NIL, inking.</a:t>
            </a:r>
          </a:p>
          <a:p>
            <a:pPr marL="342900" indent="-342900">
              <a:spcAft>
                <a:spcPts val="600"/>
              </a:spcAft>
              <a:buAutoNum type="arabicPeriod"/>
            </a:pPr>
            <a:r>
              <a:rPr lang="en-US" dirty="0" smtClean="0">
                <a:solidFill>
                  <a:srgbClr val="0033CC"/>
                </a:solidFill>
              </a:rPr>
              <a:t>NIL of bulk resist (polymer sheet, pellets).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13" name="Rectangle 1057"/>
          <p:cNvSpPr>
            <a:spLocks noChangeArrowheads="1"/>
          </p:cNvSpPr>
          <p:nvPr/>
        </p:nvSpPr>
        <p:spPr bwMode="auto">
          <a:xfrm>
            <a:off x="1219200" y="152400"/>
            <a:ext cx="7162800" cy="523862"/>
          </a:xfrm>
          <a:prstGeom prst="rect">
            <a:avLst/>
          </a:prstGeom>
          <a:noFill/>
          <a:ln w="9525">
            <a:noFill/>
            <a:miter lim="800000"/>
            <a:headEnd/>
            <a:tailEnd/>
          </a:ln>
          <a:effectLst/>
        </p:spPr>
        <p:txBody>
          <a:bodyPr wrap="square" lIns="92075" tIns="46038" rIns="92075" bIns="46038">
            <a:spAutoFit/>
          </a:bodyPr>
          <a:lstStyle/>
          <a:p>
            <a:pPr algn="ctr"/>
            <a:r>
              <a:rPr lang="en-US" sz="2800" dirty="0">
                <a:solidFill>
                  <a:srgbClr val="0033CC"/>
                </a:solidFill>
              </a:rPr>
              <a:t>NIL for small </a:t>
            </a:r>
            <a:r>
              <a:rPr lang="en-US" sz="2800" dirty="0" smtClean="0">
                <a:solidFill>
                  <a:srgbClr val="0033CC"/>
                </a:solidFill>
              </a:rPr>
              <a:t>features/high resolution (&lt;</a:t>
            </a:r>
            <a:r>
              <a:rPr lang="en-US" sz="2800" dirty="0">
                <a:solidFill>
                  <a:srgbClr val="0033CC"/>
                </a:solidFill>
              </a:rPr>
              <a:t>10nm)</a:t>
            </a:r>
          </a:p>
        </p:txBody>
      </p:sp>
      <p:sp>
        <p:nvSpPr>
          <p:cNvPr id="148543" name="Freeform 1087"/>
          <p:cNvSpPr>
            <a:spLocks/>
          </p:cNvSpPr>
          <p:nvPr/>
        </p:nvSpPr>
        <p:spPr bwMode="auto">
          <a:xfrm>
            <a:off x="1716088" y="2474913"/>
            <a:ext cx="1108075" cy="1565275"/>
          </a:xfrm>
          <a:custGeom>
            <a:avLst/>
            <a:gdLst/>
            <a:ahLst/>
            <a:cxnLst>
              <a:cxn ang="0">
                <a:pos x="0" y="0"/>
              </a:cxn>
              <a:cxn ang="0">
                <a:pos x="1" y="659"/>
              </a:cxn>
              <a:cxn ang="0">
                <a:pos x="12" y="707"/>
              </a:cxn>
              <a:cxn ang="0">
                <a:pos x="38" y="756"/>
              </a:cxn>
              <a:cxn ang="0">
                <a:pos x="81" y="787"/>
              </a:cxn>
              <a:cxn ang="0">
                <a:pos x="141" y="803"/>
              </a:cxn>
              <a:cxn ang="0">
                <a:pos x="207" y="789"/>
              </a:cxn>
              <a:cxn ang="0">
                <a:pos x="252" y="755"/>
              </a:cxn>
              <a:cxn ang="0">
                <a:pos x="278" y="706"/>
              </a:cxn>
              <a:cxn ang="0">
                <a:pos x="289" y="659"/>
              </a:cxn>
              <a:cxn ang="0">
                <a:pos x="290" y="0"/>
              </a:cxn>
              <a:cxn ang="0">
                <a:pos x="0" y="0"/>
              </a:cxn>
            </a:cxnLst>
            <a:rect l="0" t="0" r="r" b="b"/>
            <a:pathLst>
              <a:path w="290" h="803">
                <a:moveTo>
                  <a:pt x="0" y="0"/>
                </a:moveTo>
                <a:lnTo>
                  <a:pt x="1" y="659"/>
                </a:lnTo>
                <a:lnTo>
                  <a:pt x="12" y="707"/>
                </a:lnTo>
                <a:lnTo>
                  <a:pt x="38" y="756"/>
                </a:lnTo>
                <a:lnTo>
                  <a:pt x="81" y="787"/>
                </a:lnTo>
                <a:lnTo>
                  <a:pt x="141" y="803"/>
                </a:lnTo>
                <a:lnTo>
                  <a:pt x="207" y="789"/>
                </a:lnTo>
                <a:lnTo>
                  <a:pt x="252" y="755"/>
                </a:lnTo>
                <a:lnTo>
                  <a:pt x="278" y="706"/>
                </a:lnTo>
                <a:lnTo>
                  <a:pt x="289" y="659"/>
                </a:lnTo>
                <a:lnTo>
                  <a:pt x="290" y="0"/>
                </a:lnTo>
                <a:lnTo>
                  <a:pt x="0" y="0"/>
                </a:lnTo>
                <a:close/>
              </a:path>
            </a:pathLst>
          </a:custGeom>
          <a:solidFill>
            <a:srgbClr val="FF6600"/>
          </a:solidFill>
          <a:ln w="9525">
            <a:solidFill>
              <a:srgbClr val="000000"/>
            </a:solidFill>
            <a:round/>
            <a:headEnd/>
            <a:tailEnd/>
          </a:ln>
          <a:effectLst/>
        </p:spPr>
        <p:txBody>
          <a:bodyPr/>
          <a:lstStyle/>
          <a:p>
            <a:endParaRPr lang="en-US"/>
          </a:p>
        </p:txBody>
      </p:sp>
      <p:sp>
        <p:nvSpPr>
          <p:cNvPr id="148544" name="Oval 1088"/>
          <p:cNvSpPr>
            <a:spLocks noChangeArrowheads="1"/>
          </p:cNvSpPr>
          <p:nvPr/>
        </p:nvSpPr>
        <p:spPr bwMode="auto">
          <a:xfrm>
            <a:off x="1716088" y="2262188"/>
            <a:ext cx="1108075" cy="374650"/>
          </a:xfrm>
          <a:prstGeom prst="ellipse">
            <a:avLst/>
          </a:prstGeom>
          <a:solidFill>
            <a:srgbClr val="FF6600"/>
          </a:solidFill>
          <a:ln w="9525">
            <a:solidFill>
              <a:srgbClr val="000000"/>
            </a:solidFill>
            <a:round/>
            <a:headEnd/>
            <a:tailEnd/>
          </a:ln>
        </p:spPr>
        <p:txBody>
          <a:bodyPr wrap="none" anchor="ctr"/>
          <a:lstStyle/>
          <a:p>
            <a:endParaRPr lang="en-US"/>
          </a:p>
        </p:txBody>
      </p:sp>
      <p:sp>
        <p:nvSpPr>
          <p:cNvPr id="148545" name="Line 1089"/>
          <p:cNvSpPr>
            <a:spLocks noChangeShapeType="1"/>
          </p:cNvSpPr>
          <p:nvPr/>
        </p:nvSpPr>
        <p:spPr bwMode="auto">
          <a:xfrm>
            <a:off x="1716088" y="2449513"/>
            <a:ext cx="0" cy="1571625"/>
          </a:xfrm>
          <a:prstGeom prst="line">
            <a:avLst/>
          </a:prstGeom>
          <a:noFill/>
          <a:ln w="9525">
            <a:solidFill>
              <a:srgbClr val="000000"/>
            </a:solidFill>
            <a:round/>
            <a:headEnd/>
            <a:tailEnd/>
          </a:ln>
        </p:spPr>
        <p:txBody>
          <a:bodyPr/>
          <a:lstStyle/>
          <a:p>
            <a:endParaRPr lang="en-US"/>
          </a:p>
        </p:txBody>
      </p:sp>
      <p:sp>
        <p:nvSpPr>
          <p:cNvPr id="148546" name="Line 1090"/>
          <p:cNvSpPr>
            <a:spLocks noChangeShapeType="1"/>
          </p:cNvSpPr>
          <p:nvPr/>
        </p:nvSpPr>
        <p:spPr bwMode="auto">
          <a:xfrm>
            <a:off x="2824163" y="2449513"/>
            <a:ext cx="0" cy="1571625"/>
          </a:xfrm>
          <a:prstGeom prst="line">
            <a:avLst/>
          </a:prstGeom>
          <a:noFill/>
          <a:ln w="9525">
            <a:solidFill>
              <a:srgbClr val="000000"/>
            </a:solidFill>
            <a:round/>
            <a:headEnd/>
            <a:tailEnd/>
          </a:ln>
        </p:spPr>
        <p:txBody>
          <a:bodyPr/>
          <a:lstStyle/>
          <a:p>
            <a:endParaRPr lang="en-US"/>
          </a:p>
        </p:txBody>
      </p:sp>
      <p:sp>
        <p:nvSpPr>
          <p:cNvPr id="148547" name="Oval 1091"/>
          <p:cNvSpPr>
            <a:spLocks noChangeArrowheads="1"/>
          </p:cNvSpPr>
          <p:nvPr/>
        </p:nvSpPr>
        <p:spPr bwMode="auto">
          <a:xfrm>
            <a:off x="1716088" y="3852863"/>
            <a:ext cx="1108075" cy="374650"/>
          </a:xfrm>
          <a:prstGeom prst="ellipse">
            <a:avLst/>
          </a:prstGeom>
          <a:noFill/>
          <a:ln w="9525">
            <a:solidFill>
              <a:srgbClr val="000000"/>
            </a:solidFill>
            <a:prstDash val="dash"/>
            <a:round/>
            <a:headEnd/>
            <a:tailEnd/>
          </a:ln>
        </p:spPr>
        <p:txBody>
          <a:bodyPr wrap="none" anchor="ctr"/>
          <a:lstStyle/>
          <a:p>
            <a:endParaRPr lang="en-US"/>
          </a:p>
        </p:txBody>
      </p:sp>
      <p:sp>
        <p:nvSpPr>
          <p:cNvPr id="148548" name="Line 1092"/>
          <p:cNvSpPr>
            <a:spLocks noChangeShapeType="1"/>
          </p:cNvSpPr>
          <p:nvPr/>
        </p:nvSpPr>
        <p:spPr bwMode="auto">
          <a:xfrm flipV="1">
            <a:off x="1716088" y="3384550"/>
            <a:ext cx="0" cy="374650"/>
          </a:xfrm>
          <a:prstGeom prst="line">
            <a:avLst/>
          </a:prstGeom>
          <a:noFill/>
          <a:ln w="63500">
            <a:solidFill>
              <a:srgbClr val="0000FF"/>
            </a:solidFill>
            <a:round/>
            <a:headEnd/>
            <a:tailEnd type="triangle" w="sm" len="med"/>
          </a:ln>
        </p:spPr>
        <p:txBody>
          <a:bodyPr/>
          <a:lstStyle/>
          <a:p>
            <a:endParaRPr lang="en-US"/>
          </a:p>
        </p:txBody>
      </p:sp>
      <p:sp>
        <p:nvSpPr>
          <p:cNvPr id="148549" name="Line 1093"/>
          <p:cNvSpPr>
            <a:spLocks noChangeShapeType="1"/>
          </p:cNvSpPr>
          <p:nvPr/>
        </p:nvSpPr>
        <p:spPr bwMode="auto">
          <a:xfrm flipV="1">
            <a:off x="2824163" y="3384550"/>
            <a:ext cx="0" cy="374650"/>
          </a:xfrm>
          <a:prstGeom prst="line">
            <a:avLst/>
          </a:prstGeom>
          <a:noFill/>
          <a:ln w="63500">
            <a:solidFill>
              <a:srgbClr val="0000FF"/>
            </a:solidFill>
            <a:round/>
            <a:headEnd/>
            <a:tailEnd type="triangle" w="sm" len="med"/>
          </a:ln>
        </p:spPr>
        <p:txBody>
          <a:bodyPr/>
          <a:lstStyle/>
          <a:p>
            <a:endParaRPr lang="en-US"/>
          </a:p>
        </p:txBody>
      </p:sp>
      <p:sp>
        <p:nvSpPr>
          <p:cNvPr id="148550" name="Freeform 1094"/>
          <p:cNvSpPr>
            <a:spLocks/>
          </p:cNvSpPr>
          <p:nvPr/>
        </p:nvSpPr>
        <p:spPr bwMode="auto">
          <a:xfrm>
            <a:off x="1716088" y="4040188"/>
            <a:ext cx="1112837" cy="190500"/>
          </a:xfrm>
          <a:custGeom>
            <a:avLst/>
            <a:gdLst/>
            <a:ahLst/>
            <a:cxnLst>
              <a:cxn ang="0">
                <a:pos x="0" y="0"/>
              </a:cxn>
              <a:cxn ang="0">
                <a:pos x="23" y="38"/>
              </a:cxn>
              <a:cxn ang="0">
                <a:pos x="78" y="68"/>
              </a:cxn>
              <a:cxn ang="0">
                <a:pos x="164" y="89"/>
              </a:cxn>
              <a:cxn ang="0">
                <a:pos x="240" y="96"/>
              </a:cxn>
              <a:cxn ang="0">
                <a:pos x="317" y="94"/>
              </a:cxn>
              <a:cxn ang="0">
                <a:pos x="428" y="76"/>
              </a:cxn>
              <a:cxn ang="0">
                <a:pos x="500" y="42"/>
              </a:cxn>
              <a:cxn ang="0">
                <a:pos x="530" y="1"/>
              </a:cxn>
            </a:cxnLst>
            <a:rect l="0" t="0" r="r" b="b"/>
            <a:pathLst>
              <a:path w="530" h="97">
                <a:moveTo>
                  <a:pt x="0" y="0"/>
                </a:moveTo>
                <a:cubicBezTo>
                  <a:pt x="4" y="6"/>
                  <a:pt x="10" y="27"/>
                  <a:pt x="23" y="38"/>
                </a:cubicBezTo>
                <a:cubicBezTo>
                  <a:pt x="36" y="49"/>
                  <a:pt x="55" y="60"/>
                  <a:pt x="78" y="68"/>
                </a:cubicBezTo>
                <a:cubicBezTo>
                  <a:pt x="101" y="76"/>
                  <a:pt x="137" y="84"/>
                  <a:pt x="164" y="89"/>
                </a:cubicBezTo>
                <a:cubicBezTo>
                  <a:pt x="191" y="94"/>
                  <a:pt x="215" y="95"/>
                  <a:pt x="240" y="96"/>
                </a:cubicBezTo>
                <a:cubicBezTo>
                  <a:pt x="265" y="97"/>
                  <a:pt x="286" y="97"/>
                  <a:pt x="317" y="94"/>
                </a:cubicBezTo>
                <a:cubicBezTo>
                  <a:pt x="348" y="91"/>
                  <a:pt x="398" y="85"/>
                  <a:pt x="428" y="76"/>
                </a:cubicBezTo>
                <a:cubicBezTo>
                  <a:pt x="458" y="67"/>
                  <a:pt x="483" y="54"/>
                  <a:pt x="500" y="42"/>
                </a:cubicBezTo>
                <a:cubicBezTo>
                  <a:pt x="517" y="30"/>
                  <a:pt x="524" y="10"/>
                  <a:pt x="530" y="1"/>
                </a:cubicBezTo>
              </a:path>
            </a:pathLst>
          </a:custGeom>
          <a:noFill/>
          <a:ln w="9525">
            <a:solidFill>
              <a:srgbClr val="000000"/>
            </a:solidFill>
            <a:round/>
            <a:headEnd/>
            <a:tailEnd/>
          </a:ln>
          <a:effectLst/>
        </p:spPr>
        <p:txBody>
          <a:bodyPr/>
          <a:lstStyle/>
          <a:p>
            <a:endParaRPr lang="en-US"/>
          </a:p>
        </p:txBody>
      </p:sp>
      <p:sp>
        <p:nvSpPr>
          <p:cNvPr id="148551" name="Text Box 1095"/>
          <p:cNvSpPr txBox="1">
            <a:spLocks noChangeArrowheads="1"/>
          </p:cNvSpPr>
          <p:nvPr/>
        </p:nvSpPr>
        <p:spPr bwMode="auto">
          <a:xfrm>
            <a:off x="1708150" y="3055938"/>
            <a:ext cx="1001713" cy="339725"/>
          </a:xfrm>
          <a:prstGeom prst="rect">
            <a:avLst/>
          </a:prstGeom>
          <a:noFill/>
          <a:ln w="9525">
            <a:noFill/>
            <a:miter lim="800000"/>
            <a:headEnd/>
            <a:tailEnd/>
          </a:ln>
        </p:spPr>
        <p:txBody>
          <a:bodyPr wrap="none" rIns="0">
            <a:spAutoFit/>
          </a:bodyPr>
          <a:lstStyle/>
          <a:p>
            <a:pPr>
              <a:lnSpc>
                <a:spcPct val="90000"/>
              </a:lnSpc>
            </a:pPr>
            <a:r>
              <a:rPr lang="en-US" altLang="zh-CN" sz="1800">
                <a:solidFill>
                  <a:srgbClr val="FFFFFF"/>
                </a:solidFill>
                <a:ea typeface="SimSun" pitchFamily="2" charset="-122"/>
              </a:rPr>
              <a:t>F=</a:t>
            </a:r>
            <a:r>
              <a:rPr lang="en-US" altLang="zh-CN" sz="1800">
                <a:solidFill>
                  <a:srgbClr val="FFFFFF"/>
                </a:solidFill>
                <a:ea typeface="SimSun" pitchFamily="2" charset="-122"/>
                <a:sym typeface="Symbol" pitchFamily="18" charset="2"/>
              </a:rPr>
              <a:t></a:t>
            </a:r>
            <a:r>
              <a:rPr lang="en-US" altLang="zh-CN" sz="1800">
                <a:solidFill>
                  <a:srgbClr val="FFFFFF"/>
                </a:solidFill>
                <a:ea typeface="SimSun" pitchFamily="2" charset="-122"/>
              </a:rPr>
              <a:t>2</a:t>
            </a:r>
            <a:r>
              <a:rPr lang="en-US" altLang="zh-CN" sz="1800">
                <a:solidFill>
                  <a:srgbClr val="FFFFFF"/>
                </a:solidFill>
                <a:ea typeface="SimSun" pitchFamily="2" charset="-122"/>
                <a:sym typeface="Symbol" pitchFamily="18" charset="2"/>
              </a:rPr>
              <a:t></a:t>
            </a:r>
            <a:r>
              <a:rPr lang="en-US" altLang="zh-CN" sz="1800">
                <a:solidFill>
                  <a:srgbClr val="FFFFFF"/>
                </a:solidFill>
                <a:ea typeface="SimSun" pitchFamily="2" charset="-122"/>
              </a:rPr>
              <a:t>R</a:t>
            </a:r>
            <a:endParaRPr lang="en-US" sz="1800" b="1">
              <a:solidFill>
                <a:schemeClr val="tx1"/>
              </a:solidFill>
            </a:endParaRPr>
          </a:p>
        </p:txBody>
      </p:sp>
      <p:graphicFrame>
        <p:nvGraphicFramePr>
          <p:cNvPr id="148552" name="Object 1096"/>
          <p:cNvGraphicFramePr>
            <a:graphicFrameLocks noChangeAspect="1"/>
          </p:cNvGraphicFramePr>
          <p:nvPr/>
        </p:nvGraphicFramePr>
        <p:xfrm>
          <a:off x="685800" y="4343400"/>
          <a:ext cx="2816225" cy="723900"/>
        </p:xfrm>
        <a:graphic>
          <a:graphicData uri="http://schemas.openxmlformats.org/presentationml/2006/ole">
            <p:oleObj spid="_x0000_s1026" name="Equation" r:id="rId3" imgW="1422360" imgH="393480" progId="Equation.3">
              <p:embed/>
            </p:oleObj>
          </a:graphicData>
        </a:graphic>
      </p:graphicFrame>
      <p:sp>
        <p:nvSpPr>
          <p:cNvPr id="148553" name="Text Box 1097"/>
          <p:cNvSpPr txBox="1">
            <a:spLocks noChangeArrowheads="1"/>
          </p:cNvSpPr>
          <p:nvPr/>
        </p:nvSpPr>
        <p:spPr bwMode="auto">
          <a:xfrm>
            <a:off x="304800" y="5105400"/>
            <a:ext cx="4343400" cy="1246188"/>
          </a:xfrm>
          <a:prstGeom prst="rect">
            <a:avLst/>
          </a:prstGeom>
          <a:solidFill>
            <a:schemeClr val="bg1"/>
          </a:solidFill>
          <a:ln w="9525" algn="ctr">
            <a:noFill/>
            <a:miter lim="800000"/>
            <a:headEnd/>
            <a:tailEnd/>
          </a:ln>
          <a:effectLst/>
        </p:spPr>
        <p:txBody>
          <a:bodyPr wrap="square" lIns="92075" tIns="46038" rIns="92075" bIns="46038">
            <a:spAutoFit/>
          </a:bodyPr>
          <a:lstStyle/>
          <a:p>
            <a:pPr marL="173038" indent="-173038">
              <a:lnSpc>
                <a:spcPct val="120000"/>
              </a:lnSpc>
            </a:pPr>
            <a:r>
              <a:rPr lang="en-US" sz="1800" dirty="0">
                <a:solidFill>
                  <a:srgbClr val="0033CC"/>
                </a:solidFill>
                <a:sym typeface="Symbol" pitchFamily="18" charset="2"/>
              </a:rPr>
              <a:t> </a:t>
            </a:r>
            <a:r>
              <a:rPr lang="en-US" sz="1800" dirty="0">
                <a:solidFill>
                  <a:srgbClr val="0033CC"/>
                </a:solidFill>
              </a:rPr>
              <a:t>Pressure </a:t>
            </a:r>
            <a:r>
              <a:rPr lang="en-US" sz="1800" dirty="0">
                <a:solidFill>
                  <a:srgbClr val="0033CC"/>
                </a:solidFill>
                <a:sym typeface="Symbol" pitchFamily="18" charset="2"/>
              </a:rPr>
              <a:t> 1/diameter.</a:t>
            </a:r>
          </a:p>
          <a:p>
            <a:pPr marL="173038" indent="-173038"/>
            <a:r>
              <a:rPr lang="en-US" sz="1800" dirty="0">
                <a:solidFill>
                  <a:srgbClr val="0033CC"/>
                </a:solidFill>
                <a:sym typeface="Symbol" pitchFamily="18" charset="2"/>
              </a:rPr>
              <a:t> But for protruded mold features (pillars…), local pressure at the pillar is much higher than average - easy to imprint.</a:t>
            </a:r>
          </a:p>
        </p:txBody>
      </p:sp>
      <p:grpSp>
        <p:nvGrpSpPr>
          <p:cNvPr id="3" name="Group 1114"/>
          <p:cNvGrpSpPr>
            <a:grpSpLocks/>
          </p:cNvGrpSpPr>
          <p:nvPr/>
        </p:nvGrpSpPr>
        <p:grpSpPr bwMode="auto">
          <a:xfrm>
            <a:off x="4724400" y="3702051"/>
            <a:ext cx="4384675" cy="2563813"/>
            <a:chOff x="3120" y="2332"/>
            <a:chExt cx="2762" cy="1615"/>
          </a:xfrm>
        </p:grpSpPr>
        <p:pic>
          <p:nvPicPr>
            <p:cNvPr id="148558" name="Picture 1102"/>
            <p:cNvPicPr>
              <a:picLocks noChangeAspect="1" noChangeArrowheads="1"/>
            </p:cNvPicPr>
            <p:nvPr/>
          </p:nvPicPr>
          <p:blipFill>
            <a:blip r:embed="rId4"/>
            <a:srcRect/>
            <a:stretch>
              <a:fillRect/>
            </a:stretch>
          </p:blipFill>
          <p:spPr bwMode="auto">
            <a:xfrm>
              <a:off x="3312" y="2332"/>
              <a:ext cx="2268" cy="1398"/>
            </a:xfrm>
            <a:prstGeom prst="rect">
              <a:avLst/>
            </a:prstGeom>
            <a:noFill/>
            <a:ln w="9525">
              <a:noFill/>
              <a:miter lim="800000"/>
              <a:headEnd/>
              <a:tailEnd/>
            </a:ln>
            <a:effectLst/>
          </p:spPr>
        </p:pic>
        <p:sp>
          <p:nvSpPr>
            <p:cNvPr id="148559" name="Text Box 1103"/>
            <p:cNvSpPr txBox="1">
              <a:spLocks noChangeArrowheads="1"/>
            </p:cNvSpPr>
            <p:nvPr/>
          </p:nvSpPr>
          <p:spPr bwMode="auto">
            <a:xfrm>
              <a:off x="3120" y="3714"/>
              <a:ext cx="2762" cy="233"/>
            </a:xfrm>
            <a:prstGeom prst="rect">
              <a:avLst/>
            </a:prstGeom>
            <a:noFill/>
            <a:ln w="9525">
              <a:noFill/>
              <a:miter lim="800000"/>
              <a:headEnd/>
              <a:tailEnd/>
            </a:ln>
            <a:effectLst/>
          </p:spPr>
          <p:txBody>
            <a:bodyPr wrap="none">
              <a:spAutoFit/>
            </a:bodyPr>
            <a:lstStyle/>
            <a:p>
              <a:r>
                <a:rPr lang="en-US" dirty="0">
                  <a:solidFill>
                    <a:srgbClr val="0033CC"/>
                  </a:solidFill>
                </a:rPr>
                <a:t>UV-curable NIL, </a:t>
              </a:r>
              <a:r>
                <a:rPr lang="en-US" b="1" dirty="0">
                  <a:solidFill>
                    <a:srgbClr val="C00000"/>
                  </a:solidFill>
                </a:rPr>
                <a:t>2nm</a:t>
              </a:r>
              <a:r>
                <a:rPr lang="en-US" dirty="0">
                  <a:solidFill>
                    <a:srgbClr val="0033CC"/>
                  </a:solidFill>
                </a:rPr>
                <a:t> carbon nanotube mold </a:t>
              </a:r>
            </a:p>
          </p:txBody>
        </p:sp>
      </p:grpSp>
      <p:pic>
        <p:nvPicPr>
          <p:cNvPr id="148561" name="Picture 1105"/>
          <p:cNvPicPr>
            <a:picLocks noChangeAspect="1" noChangeArrowheads="1"/>
          </p:cNvPicPr>
          <p:nvPr/>
        </p:nvPicPr>
        <p:blipFill>
          <a:blip r:embed="rId5" cstate="print">
            <a:lum bright="10000"/>
          </a:blip>
          <a:srcRect/>
          <a:stretch>
            <a:fillRect/>
          </a:stretch>
        </p:blipFill>
        <p:spPr bwMode="auto">
          <a:xfrm>
            <a:off x="5867400" y="990600"/>
            <a:ext cx="1916113" cy="2590800"/>
          </a:xfrm>
          <a:prstGeom prst="rect">
            <a:avLst/>
          </a:prstGeom>
          <a:noFill/>
          <a:ln w="9525">
            <a:noFill/>
            <a:miter lim="800000"/>
            <a:headEnd/>
            <a:tailEnd/>
          </a:ln>
        </p:spPr>
      </p:pic>
      <p:sp>
        <p:nvSpPr>
          <p:cNvPr id="148560" name="Text Box 1104"/>
          <p:cNvSpPr txBox="1">
            <a:spLocks noChangeArrowheads="1"/>
          </p:cNvSpPr>
          <p:nvPr/>
        </p:nvSpPr>
        <p:spPr bwMode="auto">
          <a:xfrm>
            <a:off x="5334000" y="2801938"/>
            <a:ext cx="3352800" cy="646331"/>
          </a:xfrm>
          <a:prstGeom prst="rect">
            <a:avLst/>
          </a:prstGeom>
          <a:solidFill>
            <a:schemeClr val="bg1"/>
          </a:solidFill>
          <a:ln w="9525">
            <a:noFill/>
            <a:miter lim="800000"/>
            <a:headEnd/>
            <a:tailEnd/>
          </a:ln>
          <a:effectLst/>
        </p:spPr>
        <p:txBody>
          <a:bodyPr rIns="0">
            <a:spAutoFit/>
          </a:bodyPr>
          <a:lstStyle/>
          <a:p>
            <a:r>
              <a:rPr lang="en-US" dirty="0">
                <a:solidFill>
                  <a:srgbClr val="0033CC"/>
                </a:solidFill>
              </a:rPr>
              <a:t>Thermal NIL into PMMA</a:t>
            </a:r>
          </a:p>
          <a:p>
            <a:r>
              <a:rPr lang="en-US" dirty="0">
                <a:solidFill>
                  <a:srgbClr val="0033CC"/>
                </a:solidFill>
              </a:rPr>
              <a:t>(10nm pillar array mold</a:t>
            </a:r>
            <a:r>
              <a:rPr lang="en-US" dirty="0" smtClean="0">
                <a:solidFill>
                  <a:srgbClr val="0033CC"/>
                </a:solidFill>
              </a:rPr>
              <a:t>)</a:t>
            </a:r>
            <a:endParaRPr lang="en-US" dirty="0">
              <a:solidFill>
                <a:srgbClr val="0033CC"/>
              </a:solidFill>
            </a:endParaRPr>
          </a:p>
        </p:txBody>
      </p:sp>
      <p:sp>
        <p:nvSpPr>
          <p:cNvPr id="148566" name="AutoShape 1110"/>
          <p:cNvSpPr>
            <a:spLocks noChangeArrowheads="1"/>
          </p:cNvSpPr>
          <p:nvPr/>
        </p:nvSpPr>
        <p:spPr bwMode="auto">
          <a:xfrm>
            <a:off x="2101850" y="1981200"/>
            <a:ext cx="381000" cy="457200"/>
          </a:xfrm>
          <a:prstGeom prst="downArrow">
            <a:avLst>
              <a:gd name="adj1" fmla="val 50000"/>
              <a:gd name="adj2" fmla="val 30000"/>
            </a:avLst>
          </a:prstGeom>
          <a:solidFill>
            <a:srgbClr val="003300"/>
          </a:solidFill>
          <a:ln w="9525">
            <a:solidFill>
              <a:schemeClr val="tx1"/>
            </a:solidFill>
            <a:miter lim="800000"/>
            <a:headEnd/>
            <a:tailEnd/>
          </a:ln>
          <a:effectLst/>
        </p:spPr>
        <p:txBody>
          <a:bodyPr wrap="none" anchor="ctr"/>
          <a:lstStyle/>
          <a:p>
            <a:endParaRPr lang="en-US"/>
          </a:p>
        </p:txBody>
      </p:sp>
      <p:sp>
        <p:nvSpPr>
          <p:cNvPr id="148567" name="Text Box 1111"/>
          <p:cNvSpPr txBox="1">
            <a:spLocks noChangeArrowheads="1"/>
          </p:cNvSpPr>
          <p:nvPr/>
        </p:nvSpPr>
        <p:spPr bwMode="auto">
          <a:xfrm>
            <a:off x="1600200" y="1611313"/>
            <a:ext cx="1431417" cy="400110"/>
          </a:xfrm>
          <a:prstGeom prst="rect">
            <a:avLst/>
          </a:prstGeom>
          <a:noFill/>
          <a:ln w="9525">
            <a:noFill/>
            <a:miter lim="800000"/>
            <a:headEnd/>
            <a:tailEnd/>
          </a:ln>
          <a:effectLst/>
        </p:spPr>
        <p:txBody>
          <a:bodyPr wrap="none">
            <a:spAutoFit/>
          </a:bodyPr>
          <a:lstStyle/>
          <a:p>
            <a:r>
              <a:rPr lang="en-US" sz="2000" dirty="0">
                <a:solidFill>
                  <a:srgbClr val="0033CC"/>
                </a:solidFill>
              </a:rPr>
              <a:t>Pressure (P)</a:t>
            </a:r>
          </a:p>
        </p:txBody>
      </p:sp>
      <p:sp>
        <p:nvSpPr>
          <p:cNvPr id="148568" name="Text Box 1112"/>
          <p:cNvSpPr txBox="1">
            <a:spLocks noChangeArrowheads="1"/>
          </p:cNvSpPr>
          <p:nvPr/>
        </p:nvSpPr>
        <p:spPr bwMode="auto">
          <a:xfrm>
            <a:off x="2819400" y="3244850"/>
            <a:ext cx="1295400" cy="641350"/>
          </a:xfrm>
          <a:prstGeom prst="rect">
            <a:avLst/>
          </a:prstGeom>
          <a:noFill/>
          <a:ln w="9525">
            <a:noFill/>
            <a:miter lim="800000"/>
            <a:headEnd/>
            <a:tailEnd/>
          </a:ln>
          <a:effectLst/>
        </p:spPr>
        <p:txBody>
          <a:bodyPr>
            <a:spAutoFit/>
          </a:bodyPr>
          <a:lstStyle/>
          <a:p>
            <a:r>
              <a:rPr lang="en-US" sz="1800" dirty="0">
                <a:solidFill>
                  <a:srgbClr val="0033CC"/>
                </a:solidFill>
              </a:rPr>
              <a:t>Surface tension (</a:t>
            </a:r>
            <a:r>
              <a:rPr lang="en-US" sz="1800" dirty="0">
                <a:solidFill>
                  <a:srgbClr val="0033CC"/>
                </a:solidFill>
                <a:sym typeface="Symbol" pitchFamily="18" charset="2"/>
              </a:rPr>
              <a:t></a:t>
            </a:r>
            <a:r>
              <a:rPr lang="en-US" sz="1800" dirty="0">
                <a:solidFill>
                  <a:srgbClr val="0033CC"/>
                </a:solidFill>
              </a:rPr>
              <a:t>)</a:t>
            </a:r>
          </a:p>
        </p:txBody>
      </p:sp>
      <p:sp>
        <p:nvSpPr>
          <p:cNvPr id="148572" name="Text Box 1116"/>
          <p:cNvSpPr txBox="1">
            <a:spLocks noChangeArrowheads="1"/>
          </p:cNvSpPr>
          <p:nvPr/>
        </p:nvSpPr>
        <p:spPr bwMode="auto">
          <a:xfrm>
            <a:off x="838200" y="990600"/>
            <a:ext cx="3728585" cy="461665"/>
          </a:xfrm>
          <a:prstGeom prst="rect">
            <a:avLst/>
          </a:prstGeom>
          <a:solidFill>
            <a:schemeClr val="bg1"/>
          </a:solidFill>
          <a:ln w="9525">
            <a:noFill/>
            <a:miter lim="800000"/>
            <a:headEnd/>
            <a:tailEnd/>
          </a:ln>
          <a:effectLst/>
        </p:spPr>
        <p:txBody>
          <a:bodyPr wrap="none">
            <a:spAutoFit/>
          </a:bodyPr>
          <a:lstStyle/>
          <a:p>
            <a:r>
              <a:rPr lang="en-US" sz="2400" dirty="0">
                <a:solidFill>
                  <a:srgbClr val="C00000"/>
                </a:solidFill>
              </a:rPr>
              <a:t>Press liquid into a nano-hole</a:t>
            </a:r>
          </a:p>
        </p:txBody>
      </p:sp>
      <p:sp>
        <p:nvSpPr>
          <p:cNvPr id="148573" name="Line 1117"/>
          <p:cNvSpPr>
            <a:spLocks noChangeShapeType="1"/>
          </p:cNvSpPr>
          <p:nvPr/>
        </p:nvSpPr>
        <p:spPr bwMode="auto">
          <a:xfrm flipH="1">
            <a:off x="533400" y="2438400"/>
            <a:ext cx="1200150" cy="0"/>
          </a:xfrm>
          <a:prstGeom prst="line">
            <a:avLst/>
          </a:prstGeom>
          <a:noFill/>
          <a:ln w="12700">
            <a:solidFill>
              <a:schemeClr val="tx1"/>
            </a:solidFill>
            <a:round/>
            <a:headEnd/>
            <a:tailEnd/>
          </a:ln>
          <a:effectLst/>
        </p:spPr>
        <p:txBody>
          <a:bodyPr/>
          <a:lstStyle/>
          <a:p>
            <a:endParaRPr lang="en-US"/>
          </a:p>
        </p:txBody>
      </p:sp>
      <p:sp>
        <p:nvSpPr>
          <p:cNvPr id="148574" name="Line 1118"/>
          <p:cNvSpPr>
            <a:spLocks noChangeShapeType="1"/>
          </p:cNvSpPr>
          <p:nvPr/>
        </p:nvSpPr>
        <p:spPr bwMode="auto">
          <a:xfrm flipH="1">
            <a:off x="2819400" y="2438400"/>
            <a:ext cx="1371600" cy="0"/>
          </a:xfrm>
          <a:prstGeom prst="line">
            <a:avLst/>
          </a:prstGeom>
          <a:noFill/>
          <a:ln w="12700">
            <a:solidFill>
              <a:schemeClr val="tx1"/>
            </a:solidFill>
            <a:round/>
            <a:headEnd/>
            <a:tailEnd/>
          </a:ln>
          <a:effectLst/>
        </p:spPr>
        <p:txBody>
          <a:bodyPr/>
          <a:lstStyle/>
          <a:p>
            <a:endParaRPr lang="en-US"/>
          </a:p>
        </p:txBody>
      </p:sp>
      <p:cxnSp>
        <p:nvCxnSpPr>
          <p:cNvPr id="27" name="Straight Connector 2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8" name="TextBox 27"/>
          <p:cNvSpPr txBox="1"/>
          <p:nvPr/>
        </p:nvSpPr>
        <p:spPr>
          <a:xfrm>
            <a:off x="3048000" y="6553200"/>
            <a:ext cx="6096000" cy="276999"/>
          </a:xfrm>
          <a:prstGeom prst="rect">
            <a:avLst/>
          </a:prstGeom>
          <a:noFill/>
        </p:spPr>
        <p:txBody>
          <a:bodyPr wrap="square" rtlCol="0">
            <a:spAutoFit/>
          </a:bodyPr>
          <a:lstStyle/>
          <a:p>
            <a:r>
              <a:rPr lang="en-US" sz="1200" dirty="0" err="1" smtClean="0"/>
              <a:t>Hua</a:t>
            </a:r>
            <a:r>
              <a:rPr lang="en-US" sz="1200" dirty="0" smtClean="0"/>
              <a:t> … Rogers, “Polymer imprint lithography with molecular-scale resolution”, Nano </a:t>
            </a:r>
            <a:r>
              <a:rPr lang="en-US" sz="1200" dirty="0" err="1" smtClean="0"/>
              <a:t>Lett</a:t>
            </a:r>
            <a:r>
              <a:rPr lang="en-US" sz="1200" dirty="0" smtClean="0"/>
              <a:t>. 2004</a:t>
            </a:r>
          </a:p>
        </p:txBody>
      </p:sp>
      <p:sp>
        <p:nvSpPr>
          <p:cNvPr id="29" name="Slide Number Placeholder 28"/>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48561"/>
                                        </p:tgtEl>
                                        <p:attrNameLst>
                                          <p:attrName>style.visibility</p:attrName>
                                        </p:attrNameLst>
                                      </p:cBhvr>
                                      <p:to>
                                        <p:strVal val="visible"/>
                                      </p:to>
                                    </p:set>
                                    <p:animEffect transition="in" filter="wipe(down)">
                                      <p:cBhvr>
                                        <p:cTn id="10" dur="500"/>
                                        <p:tgtEl>
                                          <p:spTgt spid="14856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8560"/>
                                        </p:tgtEl>
                                        <p:attrNameLst>
                                          <p:attrName>style.visibility</p:attrName>
                                        </p:attrNameLst>
                                      </p:cBhvr>
                                      <p:to>
                                        <p:strVal val="visible"/>
                                      </p:to>
                                    </p:set>
                                    <p:animEffect transition="in" filter="wipe(down)">
                                      <p:cBhvr>
                                        <p:cTn id="13" dur="500"/>
                                        <p:tgtEl>
                                          <p:spTgt spid="148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6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685800" y="1219200"/>
            <a:ext cx="7772400" cy="1477328"/>
          </a:xfrm>
          <a:prstGeom prst="rect">
            <a:avLst/>
          </a:prstGeom>
          <a:noFill/>
          <a:ln w="9525">
            <a:noFill/>
            <a:miter lim="800000"/>
            <a:headEnd/>
            <a:tailEnd/>
          </a:ln>
          <a:effectLst/>
        </p:spPr>
        <p:txBody>
          <a:bodyPr wrap="square">
            <a:spAutoFit/>
          </a:bodyPr>
          <a:lstStyle/>
          <a:p>
            <a:pPr marL="228600" indent="-228600">
              <a:buFontTx/>
              <a:buChar char="•"/>
            </a:pPr>
            <a:r>
              <a:rPr lang="en-US" dirty="0">
                <a:solidFill>
                  <a:srgbClr val="0033CC"/>
                </a:solidFill>
              </a:rPr>
              <a:t>Application: large features </a:t>
            </a:r>
            <a:r>
              <a:rPr lang="en-US" dirty="0" smtClean="0">
                <a:solidFill>
                  <a:srgbClr val="0033CC"/>
                </a:solidFill>
              </a:rPr>
              <a:t>are needed </a:t>
            </a:r>
            <a:r>
              <a:rPr lang="en-US" dirty="0">
                <a:solidFill>
                  <a:srgbClr val="0033CC"/>
                </a:solidFill>
              </a:rPr>
              <a:t>to connect small ones to the outside world (electrodes…).</a:t>
            </a:r>
          </a:p>
          <a:p>
            <a:pPr marL="228600" indent="-228600">
              <a:buFontTx/>
              <a:buChar char="•"/>
            </a:pPr>
            <a:r>
              <a:rPr lang="en-US" dirty="0">
                <a:solidFill>
                  <a:srgbClr val="0033CC"/>
                </a:solidFill>
              </a:rPr>
              <a:t>Challenge: more polymer must be displaced over longer distances.</a:t>
            </a:r>
          </a:p>
          <a:p>
            <a:pPr marL="228600" indent="-228600">
              <a:buFontTx/>
              <a:buChar char="•"/>
            </a:pPr>
            <a:r>
              <a:rPr lang="en-US" dirty="0">
                <a:solidFill>
                  <a:srgbClr val="0033CC"/>
                </a:solidFill>
              </a:rPr>
              <a:t>A popular approach: two-step process - small features by NIL, large ones by </a:t>
            </a:r>
            <a:r>
              <a:rPr lang="en-US" dirty="0" smtClean="0">
                <a:solidFill>
                  <a:srgbClr val="0033CC"/>
                </a:solidFill>
              </a:rPr>
              <a:t>photolithography with alignment.</a:t>
            </a:r>
            <a:endParaRPr lang="en-US" dirty="0">
              <a:solidFill>
                <a:srgbClr val="0033CC"/>
              </a:solidFill>
            </a:endParaRPr>
          </a:p>
        </p:txBody>
      </p:sp>
      <p:sp>
        <p:nvSpPr>
          <p:cNvPr id="5" name="Rectangle 1057"/>
          <p:cNvSpPr>
            <a:spLocks noChangeArrowheads="1"/>
          </p:cNvSpPr>
          <p:nvPr/>
        </p:nvSpPr>
        <p:spPr bwMode="auto">
          <a:xfrm>
            <a:off x="1219200" y="152400"/>
            <a:ext cx="7162800" cy="954750"/>
          </a:xfrm>
          <a:prstGeom prst="rect">
            <a:avLst/>
          </a:prstGeom>
          <a:noFill/>
          <a:ln w="9525">
            <a:noFill/>
            <a:miter lim="800000"/>
            <a:headEnd/>
            <a:tailEnd/>
          </a:ln>
          <a:effectLst/>
        </p:spPr>
        <p:txBody>
          <a:bodyPr wrap="square" lIns="92075" tIns="46038" rIns="92075" bIns="46038">
            <a:spAutoFit/>
          </a:bodyPr>
          <a:lstStyle/>
          <a:p>
            <a:pPr algn="ctr"/>
            <a:r>
              <a:rPr lang="en-US" sz="2800" dirty="0" smtClean="0">
                <a:solidFill>
                  <a:srgbClr val="0033CC"/>
                </a:solidFill>
                <a:cs typeface="Times New Roman" pitchFamily="18" charset="0"/>
              </a:rPr>
              <a:t>NIL for large features (&gt;100 </a:t>
            </a:r>
            <a:r>
              <a:rPr lang="en-US" sz="2800" dirty="0" smtClean="0">
                <a:solidFill>
                  <a:srgbClr val="0033CC"/>
                </a:solidFill>
                <a:cs typeface="Times New Roman" pitchFamily="18" charset="0"/>
                <a:sym typeface="Symbol" pitchFamily="18" charset="2"/>
              </a:rPr>
              <a:t>m</a:t>
            </a:r>
            <a:r>
              <a:rPr lang="en-US" sz="2800" dirty="0" smtClean="0">
                <a:solidFill>
                  <a:srgbClr val="0033CC"/>
                </a:solidFill>
                <a:cs typeface="Times New Roman" pitchFamily="18" charset="0"/>
              </a:rPr>
              <a:t>) - simultaneous pattern duplication of large and small features</a:t>
            </a:r>
            <a:endParaRPr lang="en-GB" sz="2800" dirty="0">
              <a:solidFill>
                <a:srgbClr val="0033CC"/>
              </a:solidFill>
              <a:cs typeface="Times New Roman" pitchFamily="18" charset="0"/>
            </a:endParaRPr>
          </a:p>
        </p:txBody>
      </p:sp>
      <p:cxnSp>
        <p:nvCxnSpPr>
          <p:cNvPr id="6" name="Straight Connector 5"/>
          <p:cNvCxnSpPr/>
          <p:nvPr/>
        </p:nvCxnSpPr>
        <p:spPr>
          <a:xfrm flipV="1">
            <a:off x="0" y="1066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447800" y="2895600"/>
            <a:ext cx="5552546" cy="369332"/>
          </a:xfrm>
          <a:prstGeom prst="rect">
            <a:avLst/>
          </a:prstGeom>
          <a:noFill/>
        </p:spPr>
        <p:txBody>
          <a:bodyPr wrap="none" rtlCol="0">
            <a:spAutoFit/>
          </a:bodyPr>
          <a:lstStyle/>
          <a:p>
            <a:r>
              <a:rPr lang="en-US" dirty="0" smtClean="0">
                <a:solidFill>
                  <a:srgbClr val="C00000"/>
                </a:solidFill>
              </a:rPr>
              <a:t>Problems when both small and large features are present</a:t>
            </a:r>
            <a:endParaRPr lang="en-US" dirty="0">
              <a:solidFill>
                <a:srgbClr val="C00000"/>
              </a:solidFill>
            </a:endParaRPr>
          </a:p>
        </p:txBody>
      </p:sp>
      <p:pic>
        <p:nvPicPr>
          <p:cNvPr id="41985" name="Picture 1"/>
          <p:cNvPicPr>
            <a:picLocks noChangeAspect="1" noChangeArrowheads="1"/>
          </p:cNvPicPr>
          <p:nvPr/>
        </p:nvPicPr>
        <p:blipFill>
          <a:blip r:embed="rId2"/>
          <a:srcRect/>
          <a:stretch>
            <a:fillRect/>
          </a:stretch>
        </p:blipFill>
        <p:spPr bwMode="auto">
          <a:xfrm>
            <a:off x="762000" y="3276600"/>
            <a:ext cx="4733925" cy="3412830"/>
          </a:xfrm>
          <a:prstGeom prst="rect">
            <a:avLst/>
          </a:prstGeom>
          <a:noFill/>
          <a:ln w="9525">
            <a:noFill/>
            <a:miter lim="800000"/>
            <a:headEnd/>
            <a:tailEnd/>
          </a:ln>
        </p:spPr>
      </p:pic>
      <p:sp>
        <p:nvSpPr>
          <p:cNvPr id="9" name="Rectangle 8"/>
          <p:cNvSpPr/>
          <p:nvPr/>
        </p:nvSpPr>
        <p:spPr>
          <a:xfrm>
            <a:off x="5638800" y="3733800"/>
            <a:ext cx="3200400" cy="1754326"/>
          </a:xfrm>
          <a:prstGeom prst="rect">
            <a:avLst/>
          </a:prstGeom>
        </p:spPr>
        <p:txBody>
          <a:bodyPr wrap="square">
            <a:spAutoFit/>
          </a:bodyPr>
          <a:lstStyle/>
          <a:p>
            <a:r>
              <a:rPr lang="en-US" dirty="0" smtClean="0">
                <a:solidFill>
                  <a:srgbClr val="0033CC"/>
                </a:solidFill>
              </a:rPr>
              <a:t>Schematics of pattern failure mechanisms in NIL as a result of: (a) non-uniform pattern height; (b) non-uniform residual layer thickness; (c) incomplete nano-pattern replication.</a:t>
            </a:r>
            <a:endParaRPr lang="en-US" dirty="0">
              <a:solidFill>
                <a:srgbClr val="0033CC"/>
              </a:solidFill>
            </a:endParaRPr>
          </a:p>
        </p:txBody>
      </p:sp>
      <p:sp>
        <p:nvSpPr>
          <p:cNvPr id="10" name="TextBox 9"/>
          <p:cNvSpPr txBox="1"/>
          <p:nvPr/>
        </p:nvSpPr>
        <p:spPr>
          <a:xfrm>
            <a:off x="533400" y="6581001"/>
            <a:ext cx="8229600" cy="276999"/>
          </a:xfrm>
          <a:prstGeom prst="rect">
            <a:avLst/>
          </a:prstGeom>
          <a:noFill/>
        </p:spPr>
        <p:txBody>
          <a:bodyPr wrap="square" rtlCol="0">
            <a:spAutoFit/>
          </a:bodyPr>
          <a:lstStyle/>
          <a:p>
            <a:r>
              <a:rPr lang="en-US" sz="1200" dirty="0" smtClean="0"/>
              <a:t>Cheng, “One-step lithography for various size patterns with a hybrid mask-mold”, Microelectronic Engineering 71, 288–293 (2004).</a:t>
            </a:r>
            <a:endParaRPr lang="en-US" sz="12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1985"/>
                                        </p:tgtEl>
                                        <p:attrNameLst>
                                          <p:attrName>style.visibility</p:attrName>
                                        </p:attrNameLst>
                                      </p:cBhvr>
                                      <p:to>
                                        <p:strVal val="visible"/>
                                      </p:to>
                                    </p:set>
                                    <p:animEffect transition="in" filter="wipe(down)">
                                      <p:cBhvr>
                                        <p:cTn id="10" dur="500"/>
                                        <p:tgtEl>
                                          <p:spTgt spid="4198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4876800"/>
            <a:ext cx="7924800" cy="1431161"/>
          </a:xfrm>
          <a:prstGeom prst="rect">
            <a:avLst/>
          </a:prstGeom>
        </p:spPr>
        <p:txBody>
          <a:bodyPr wrap="square">
            <a:spAutoFit/>
          </a:bodyPr>
          <a:lstStyle/>
          <a:p>
            <a:pPr marL="166688" indent="-166688">
              <a:spcAft>
                <a:spcPts val="600"/>
              </a:spcAft>
              <a:buFont typeface="Arial" pitchFamily="34" charset="0"/>
              <a:buChar char="•"/>
            </a:pPr>
            <a:r>
              <a:rPr lang="en-US" dirty="0" smtClean="0">
                <a:solidFill>
                  <a:srgbClr val="0033CC"/>
                </a:solidFill>
              </a:rPr>
              <a:t>The fill factor should be kept constant: better flow and shorter imprint time.</a:t>
            </a:r>
          </a:p>
          <a:p>
            <a:pPr marL="166688" indent="-166688">
              <a:spcAft>
                <a:spcPts val="600"/>
              </a:spcAft>
              <a:buFont typeface="Arial" pitchFamily="34" charset="0"/>
              <a:buChar char="•"/>
            </a:pPr>
            <a:r>
              <a:rPr lang="en-US" dirty="0" smtClean="0">
                <a:solidFill>
                  <a:srgbClr val="0033CC"/>
                </a:solidFill>
              </a:rPr>
              <a:t>Different fill factor across mold leads to different sinking rates.</a:t>
            </a:r>
          </a:p>
          <a:p>
            <a:pPr marL="166688" indent="-166688">
              <a:spcAft>
                <a:spcPts val="600"/>
              </a:spcAft>
              <a:buFont typeface="Arial" pitchFamily="34" charset="0"/>
              <a:buChar char="•"/>
            </a:pPr>
            <a:r>
              <a:rPr lang="en-US" dirty="0" smtClean="0">
                <a:solidFill>
                  <a:srgbClr val="0033CC"/>
                </a:solidFill>
              </a:rPr>
              <a:t>Mold bending leads to non-uniform residual layer on substrate.</a:t>
            </a:r>
          </a:p>
          <a:p>
            <a:pPr marL="166688" indent="-166688">
              <a:spcAft>
                <a:spcPts val="600"/>
              </a:spcAft>
              <a:buFont typeface="Arial" pitchFamily="34" charset="0"/>
              <a:buChar char="•"/>
            </a:pPr>
            <a:r>
              <a:rPr lang="en-US" dirty="0" smtClean="0">
                <a:solidFill>
                  <a:srgbClr val="0033CC"/>
                </a:solidFill>
              </a:rPr>
              <a:t>One solution: fabricate dummy cavities/protrusions to create constant fill factor.</a:t>
            </a:r>
          </a:p>
        </p:txBody>
      </p:sp>
      <p:sp>
        <p:nvSpPr>
          <p:cNvPr id="5" name="Rectangle 1057"/>
          <p:cNvSpPr>
            <a:spLocks noChangeArrowheads="1"/>
          </p:cNvSpPr>
          <p:nvPr/>
        </p:nvSpPr>
        <p:spPr bwMode="auto">
          <a:xfrm>
            <a:off x="2971800" y="228600"/>
            <a:ext cx="3581400" cy="523862"/>
          </a:xfrm>
          <a:prstGeom prst="rect">
            <a:avLst/>
          </a:prstGeom>
          <a:noFill/>
          <a:ln w="9525">
            <a:noFill/>
            <a:miter lim="800000"/>
            <a:headEnd/>
            <a:tailEnd/>
          </a:ln>
          <a:effectLst/>
        </p:spPr>
        <p:txBody>
          <a:bodyPr wrap="square" lIns="92075" tIns="46038" rIns="92075" bIns="46038">
            <a:spAutoFit/>
          </a:bodyPr>
          <a:lstStyle/>
          <a:p>
            <a:pPr algn="ctr"/>
            <a:r>
              <a:rPr lang="en-US" sz="2800" dirty="0" smtClean="0">
                <a:solidFill>
                  <a:srgbClr val="0033CC"/>
                </a:solidFill>
                <a:cs typeface="Times New Roman" pitchFamily="18" charset="0"/>
              </a:rPr>
              <a:t>NIL pattern uniformity</a:t>
            </a:r>
            <a:endParaRPr lang="en-GB" sz="2800" dirty="0">
              <a:solidFill>
                <a:srgbClr val="0033CC"/>
              </a:solidFill>
              <a:cs typeface="Times New Roman" pitchFamily="18" charset="0"/>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40961" name="Picture 1"/>
          <p:cNvPicPr>
            <a:picLocks noChangeAspect="1" noChangeArrowheads="1"/>
          </p:cNvPicPr>
          <p:nvPr/>
        </p:nvPicPr>
        <p:blipFill>
          <a:blip r:embed="rId2"/>
          <a:srcRect/>
          <a:stretch>
            <a:fillRect/>
          </a:stretch>
        </p:blipFill>
        <p:spPr bwMode="auto">
          <a:xfrm>
            <a:off x="533400" y="1295400"/>
            <a:ext cx="8094663" cy="30765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sp>
        <p:nvSpPr>
          <p:cNvPr id="8" name="TextBox 7"/>
          <p:cNvSpPr txBox="1"/>
          <p:nvPr/>
        </p:nvSpPr>
        <p:spPr>
          <a:xfrm>
            <a:off x="4216656" y="4355068"/>
            <a:ext cx="3860544" cy="369332"/>
          </a:xfrm>
          <a:prstGeom prst="rect">
            <a:avLst/>
          </a:prstGeom>
          <a:noFill/>
        </p:spPr>
        <p:txBody>
          <a:bodyPr wrap="none" rtlCol="0">
            <a:spAutoFit/>
          </a:bodyPr>
          <a:lstStyle/>
          <a:p>
            <a:r>
              <a:rPr lang="en-US" dirty="0" smtClean="0">
                <a:solidFill>
                  <a:srgbClr val="C00000"/>
                </a:solidFill>
              </a:rPr>
              <a:t>Etch some dummy holes/trenches here</a:t>
            </a:r>
            <a:endParaRPr lang="en-US" dirty="0">
              <a:solidFill>
                <a:srgbClr val="C00000"/>
              </a:solidFill>
            </a:endParaRPr>
          </a:p>
        </p:txBody>
      </p:sp>
      <p:cxnSp>
        <p:nvCxnSpPr>
          <p:cNvPr id="10" name="Straight Arrow Connector 9"/>
          <p:cNvCxnSpPr/>
          <p:nvPr/>
        </p:nvCxnSpPr>
        <p:spPr>
          <a:xfrm rot="10800000">
            <a:off x="4724400" y="3657600"/>
            <a:ext cx="7620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6362700" y="3771900"/>
            <a:ext cx="685800" cy="4572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152400"/>
            <a:ext cx="5486400" cy="954107"/>
          </a:xfrm>
          <a:prstGeom prst="rect">
            <a:avLst/>
          </a:prstGeom>
        </p:spPr>
        <p:txBody>
          <a:bodyPr wrap="square">
            <a:spAutoFit/>
          </a:bodyPr>
          <a:lstStyle/>
          <a:p>
            <a:pPr algn="ctr"/>
            <a:r>
              <a:rPr lang="en-US" sz="2800" dirty="0" smtClean="0">
                <a:solidFill>
                  <a:srgbClr val="0033CC"/>
                </a:solidFill>
              </a:rPr>
              <a:t>Combined UV (for macro) and nanoimprint lithography (for nano)</a:t>
            </a:r>
            <a:endParaRPr lang="en-US" sz="2800" dirty="0">
              <a:solidFill>
                <a:srgbClr val="0033CC"/>
              </a:solidFill>
            </a:endParaRPr>
          </a:p>
        </p:txBody>
      </p:sp>
      <p:cxnSp>
        <p:nvCxnSpPr>
          <p:cNvPr id="4" name="Straight Connector 3"/>
          <p:cNvCxnSpPr/>
          <p:nvPr/>
        </p:nvCxnSpPr>
        <p:spPr>
          <a:xfrm>
            <a:off x="3352800" y="1143000"/>
            <a:ext cx="57912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581400" y="1219200"/>
            <a:ext cx="5562600" cy="861774"/>
          </a:xfrm>
          <a:prstGeom prst="rect">
            <a:avLst/>
          </a:prstGeom>
          <a:noFill/>
        </p:spPr>
        <p:txBody>
          <a:bodyPr wrap="square" rtlCol="0">
            <a:spAutoFit/>
          </a:bodyPr>
          <a:lstStyle/>
          <a:p>
            <a:r>
              <a:rPr lang="en-US" dirty="0" smtClean="0">
                <a:solidFill>
                  <a:srgbClr val="C00000"/>
                </a:solidFill>
              </a:rPr>
              <a:t>SU-8 is used both as a photo-resist and thermal NIL resist.</a:t>
            </a:r>
          </a:p>
          <a:p>
            <a:r>
              <a:rPr lang="en-US" sz="1600" dirty="0" smtClean="0">
                <a:solidFill>
                  <a:srgbClr val="0033CC"/>
                </a:solidFill>
              </a:rPr>
              <a:t>(SU-8 is a photo-resist, but not a UV-NIL resist (hard to imprint at RT). Instead, it can be used as a thermal NIL resist, T</a:t>
            </a:r>
            <a:r>
              <a:rPr lang="en-US" sz="1600" baseline="-25000" dirty="0" smtClean="0">
                <a:solidFill>
                  <a:srgbClr val="0033CC"/>
                </a:solidFill>
              </a:rPr>
              <a:t>g</a:t>
            </a:r>
            <a:r>
              <a:rPr lang="en-US" sz="1600" dirty="0" smtClean="0">
                <a:solidFill>
                  <a:srgbClr val="0033CC"/>
                </a:solidFill>
                <a:sym typeface="Symbol"/>
              </a:rPr>
              <a:t></a:t>
            </a:r>
            <a:r>
              <a:rPr lang="en-US" sz="1600" dirty="0" smtClean="0">
                <a:solidFill>
                  <a:srgbClr val="0033CC"/>
                </a:solidFill>
              </a:rPr>
              <a:t>50</a:t>
            </a:r>
            <a:r>
              <a:rPr lang="en-US" sz="1600" baseline="30000" dirty="0" smtClean="0">
                <a:solidFill>
                  <a:srgbClr val="0033CC"/>
                </a:solidFill>
              </a:rPr>
              <a:t>o</a:t>
            </a:r>
            <a:r>
              <a:rPr lang="en-US" sz="1600" dirty="0" smtClean="0">
                <a:solidFill>
                  <a:srgbClr val="0033CC"/>
                </a:solidFill>
              </a:rPr>
              <a:t>C)</a:t>
            </a:r>
            <a:endParaRPr lang="en-US" sz="1600" dirty="0">
              <a:solidFill>
                <a:srgbClr val="0033CC"/>
              </a:solidFill>
            </a:endParaRPr>
          </a:p>
        </p:txBody>
      </p:sp>
      <p:cxnSp>
        <p:nvCxnSpPr>
          <p:cNvPr id="7" name="Straight Arrow Connector 6"/>
          <p:cNvCxnSpPr/>
          <p:nvPr/>
        </p:nvCxnSpPr>
        <p:spPr>
          <a:xfrm rot="10800000">
            <a:off x="3048000" y="1143000"/>
            <a:ext cx="609600" cy="46613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048000" y="2514600"/>
            <a:ext cx="4267200" cy="923330"/>
          </a:xfrm>
          <a:prstGeom prst="rect">
            <a:avLst/>
          </a:prstGeom>
        </p:spPr>
        <p:txBody>
          <a:bodyPr wrap="square">
            <a:spAutoFit/>
          </a:bodyPr>
          <a:lstStyle/>
          <a:p>
            <a:r>
              <a:rPr lang="en-US" dirty="0" smtClean="0">
                <a:solidFill>
                  <a:srgbClr val="0033CC"/>
                </a:solidFill>
              </a:rPr>
              <a:t>Schematics of the technique by using a hybrid mask-mold for one-step lithography of both large- and nano-patterns</a:t>
            </a:r>
            <a:endParaRPr lang="en-US" dirty="0">
              <a:solidFill>
                <a:srgbClr val="0033CC"/>
              </a:solidFill>
            </a:endParaRPr>
          </a:p>
        </p:txBody>
      </p:sp>
      <p:pic>
        <p:nvPicPr>
          <p:cNvPr id="39938" name="Picture 2"/>
          <p:cNvPicPr>
            <a:picLocks noChangeAspect="1" noChangeArrowheads="1"/>
          </p:cNvPicPr>
          <p:nvPr/>
        </p:nvPicPr>
        <p:blipFill>
          <a:blip r:embed="rId2"/>
          <a:srcRect/>
          <a:stretch>
            <a:fillRect/>
          </a:stretch>
        </p:blipFill>
        <p:spPr bwMode="auto">
          <a:xfrm>
            <a:off x="3962400" y="3505200"/>
            <a:ext cx="4495800" cy="2390775"/>
          </a:xfrm>
          <a:prstGeom prst="rect">
            <a:avLst/>
          </a:prstGeom>
          <a:noFill/>
          <a:ln w="9525">
            <a:noFill/>
            <a:miter lim="800000"/>
            <a:headEnd/>
            <a:tailEnd/>
          </a:ln>
        </p:spPr>
      </p:pic>
      <p:sp>
        <p:nvSpPr>
          <p:cNvPr id="13" name="TextBox 12"/>
          <p:cNvSpPr txBox="1"/>
          <p:nvPr/>
        </p:nvSpPr>
        <p:spPr>
          <a:xfrm>
            <a:off x="3962400" y="5867400"/>
            <a:ext cx="4495800" cy="646331"/>
          </a:xfrm>
          <a:prstGeom prst="rect">
            <a:avLst/>
          </a:prstGeom>
          <a:noFill/>
        </p:spPr>
        <p:txBody>
          <a:bodyPr wrap="square" rtlCol="0">
            <a:spAutoFit/>
          </a:bodyPr>
          <a:lstStyle/>
          <a:p>
            <a:r>
              <a:rPr lang="en-US" dirty="0" smtClean="0">
                <a:solidFill>
                  <a:srgbClr val="0033CC"/>
                </a:solidFill>
              </a:rPr>
              <a:t>SEM micrograph of resist patterns obtained by the technique with hybrid mask-mold.</a:t>
            </a:r>
            <a:endParaRPr lang="en-US" dirty="0">
              <a:solidFill>
                <a:srgbClr val="0033CC"/>
              </a:solidFill>
            </a:endParaRPr>
          </a:p>
        </p:txBody>
      </p:sp>
      <p:sp>
        <p:nvSpPr>
          <p:cNvPr id="14" name="TextBox 13"/>
          <p:cNvSpPr txBox="1"/>
          <p:nvPr/>
        </p:nvSpPr>
        <p:spPr>
          <a:xfrm>
            <a:off x="533400" y="6581001"/>
            <a:ext cx="8229600" cy="276999"/>
          </a:xfrm>
          <a:prstGeom prst="rect">
            <a:avLst/>
          </a:prstGeom>
          <a:noFill/>
        </p:spPr>
        <p:txBody>
          <a:bodyPr wrap="square" rtlCol="0">
            <a:spAutoFit/>
          </a:bodyPr>
          <a:lstStyle/>
          <a:p>
            <a:r>
              <a:rPr lang="en-US" sz="1200" dirty="0" smtClean="0"/>
              <a:t>Cheng, “One-step lithography for various size patterns with a hybrid mask-mold”, Microelectronic Engineering 71, 288–293 (2004).</a:t>
            </a:r>
            <a:endParaRPr lang="en-US" sz="1200" dirty="0"/>
          </a:p>
        </p:txBody>
      </p:sp>
      <p:grpSp>
        <p:nvGrpSpPr>
          <p:cNvPr id="15" name="Group 14"/>
          <p:cNvGrpSpPr/>
          <p:nvPr/>
        </p:nvGrpSpPr>
        <p:grpSpPr>
          <a:xfrm>
            <a:off x="914400" y="304800"/>
            <a:ext cx="2143125" cy="6296025"/>
            <a:chOff x="914400" y="304800"/>
            <a:chExt cx="2143125" cy="6296025"/>
          </a:xfrm>
        </p:grpSpPr>
        <p:pic>
          <p:nvPicPr>
            <p:cNvPr id="39937" name="Picture 1"/>
            <p:cNvPicPr>
              <a:picLocks noChangeAspect="1" noChangeArrowheads="1"/>
            </p:cNvPicPr>
            <p:nvPr/>
          </p:nvPicPr>
          <p:blipFill>
            <a:blip r:embed="rId3"/>
            <a:srcRect/>
            <a:stretch>
              <a:fillRect/>
            </a:stretch>
          </p:blipFill>
          <p:spPr bwMode="auto">
            <a:xfrm>
              <a:off x="914400" y="381000"/>
              <a:ext cx="2143125" cy="6219825"/>
            </a:xfrm>
            <a:prstGeom prst="rect">
              <a:avLst/>
            </a:prstGeom>
            <a:noFill/>
            <a:ln w="9525">
              <a:noFill/>
              <a:miter lim="800000"/>
              <a:headEnd/>
              <a:tailEnd/>
            </a:ln>
          </p:spPr>
        </p:pic>
        <p:sp>
          <p:nvSpPr>
            <p:cNvPr id="12" name="TextBox 11"/>
            <p:cNvSpPr txBox="1"/>
            <p:nvPr/>
          </p:nvSpPr>
          <p:spPr>
            <a:xfrm>
              <a:off x="1219200" y="304800"/>
              <a:ext cx="1684500" cy="338554"/>
            </a:xfrm>
            <a:prstGeom prst="rect">
              <a:avLst/>
            </a:prstGeom>
            <a:noFill/>
          </p:spPr>
          <p:txBody>
            <a:bodyPr wrap="none" rtlCol="0">
              <a:spAutoFit/>
            </a:bodyPr>
            <a:lstStyle/>
            <a:p>
              <a:r>
                <a:rPr lang="en-US" sz="1600" dirty="0" smtClean="0">
                  <a:solidFill>
                    <a:srgbClr val="0033CC"/>
                  </a:solidFill>
                </a:rPr>
                <a:t>hybrid mask-mold</a:t>
              </a:r>
              <a:endParaRPr lang="en-US" sz="1600" dirty="0"/>
            </a:p>
          </p:txBody>
        </p:sp>
      </p:grpSp>
      <p:sp>
        <p:nvSpPr>
          <p:cNvPr id="16" name="Slide Number Placeholder 15"/>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500"/>
                                        <p:tgtEl>
                                          <p:spTgt spid="399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69" name="Rectangle 2081"/>
          <p:cNvSpPr>
            <a:spLocks noChangeArrowheads="1"/>
          </p:cNvSpPr>
          <p:nvPr/>
        </p:nvSpPr>
        <p:spPr bwMode="auto">
          <a:xfrm>
            <a:off x="2286000" y="76200"/>
            <a:ext cx="5029200" cy="954750"/>
          </a:xfrm>
          <a:prstGeom prst="rect">
            <a:avLst/>
          </a:prstGeom>
          <a:noFill/>
          <a:ln w="9525">
            <a:noFill/>
            <a:miter lim="800000"/>
            <a:headEnd/>
            <a:tailEnd/>
          </a:ln>
          <a:effectLst/>
        </p:spPr>
        <p:txBody>
          <a:bodyPr wrap="square" lIns="92075" tIns="46038" rIns="92075" bIns="46038">
            <a:spAutoFit/>
          </a:bodyPr>
          <a:lstStyle/>
          <a:p>
            <a:pPr algn="ctr"/>
            <a:r>
              <a:rPr lang="en-US" sz="2800" dirty="0">
                <a:solidFill>
                  <a:srgbClr val="0033CC"/>
                </a:solidFill>
              </a:rPr>
              <a:t>Modeling of liquid flow for large features (&gt;&gt;pattern depth)</a:t>
            </a:r>
          </a:p>
        </p:txBody>
      </p:sp>
      <p:grpSp>
        <p:nvGrpSpPr>
          <p:cNvPr id="2" name="Group 2147"/>
          <p:cNvGrpSpPr>
            <a:grpSpLocks/>
          </p:cNvGrpSpPr>
          <p:nvPr/>
        </p:nvGrpSpPr>
        <p:grpSpPr bwMode="auto">
          <a:xfrm>
            <a:off x="1905000" y="1143000"/>
            <a:ext cx="5486400" cy="2560638"/>
            <a:chOff x="1200" y="816"/>
            <a:chExt cx="3456" cy="1613"/>
          </a:xfrm>
        </p:grpSpPr>
        <p:sp>
          <p:nvSpPr>
            <p:cNvPr id="142371" name="Rectangle 2083"/>
            <p:cNvSpPr>
              <a:spLocks noChangeArrowheads="1"/>
            </p:cNvSpPr>
            <p:nvPr/>
          </p:nvSpPr>
          <p:spPr bwMode="auto">
            <a:xfrm>
              <a:off x="1200" y="1613"/>
              <a:ext cx="3456" cy="329"/>
            </a:xfrm>
            <a:prstGeom prst="rect">
              <a:avLst/>
            </a:prstGeom>
            <a:solidFill>
              <a:srgbClr val="FFCC00"/>
            </a:solidFill>
            <a:ln w="9525">
              <a:solidFill>
                <a:srgbClr val="FFCC00"/>
              </a:solidFill>
              <a:miter lim="800000"/>
              <a:headEnd/>
              <a:tailEnd/>
            </a:ln>
          </p:spPr>
          <p:txBody>
            <a:bodyPr wrap="none" anchor="ctr"/>
            <a:lstStyle/>
            <a:p>
              <a:endParaRPr lang="en-US"/>
            </a:p>
          </p:txBody>
        </p:sp>
        <p:sp>
          <p:nvSpPr>
            <p:cNvPr id="142373" name="Freeform 2085"/>
            <p:cNvSpPr>
              <a:spLocks/>
            </p:cNvSpPr>
            <p:nvPr/>
          </p:nvSpPr>
          <p:spPr bwMode="auto">
            <a:xfrm>
              <a:off x="1200" y="1037"/>
              <a:ext cx="3456" cy="576"/>
            </a:xfrm>
            <a:custGeom>
              <a:avLst/>
              <a:gdLst/>
              <a:ahLst/>
              <a:cxnLst>
                <a:cxn ang="0">
                  <a:pos x="0" y="1008"/>
                </a:cxn>
                <a:cxn ang="0">
                  <a:pos x="1152" y="1008"/>
                </a:cxn>
                <a:cxn ang="0">
                  <a:pos x="1152" y="432"/>
                </a:cxn>
                <a:cxn ang="0">
                  <a:pos x="2304" y="432"/>
                </a:cxn>
                <a:cxn ang="0">
                  <a:pos x="2304" y="1008"/>
                </a:cxn>
                <a:cxn ang="0">
                  <a:pos x="3456" y="1008"/>
                </a:cxn>
                <a:cxn ang="0">
                  <a:pos x="3456" y="0"/>
                </a:cxn>
                <a:cxn ang="0">
                  <a:pos x="0" y="0"/>
                </a:cxn>
                <a:cxn ang="0">
                  <a:pos x="0" y="1008"/>
                </a:cxn>
              </a:cxnLst>
              <a:rect l="0" t="0" r="r" b="b"/>
              <a:pathLst>
                <a:path w="3456" h="1008">
                  <a:moveTo>
                    <a:pt x="0" y="1008"/>
                  </a:moveTo>
                  <a:lnTo>
                    <a:pt x="1152" y="1008"/>
                  </a:lnTo>
                  <a:lnTo>
                    <a:pt x="1152" y="432"/>
                  </a:lnTo>
                  <a:lnTo>
                    <a:pt x="2304" y="432"/>
                  </a:lnTo>
                  <a:lnTo>
                    <a:pt x="2304" y="1008"/>
                  </a:lnTo>
                  <a:lnTo>
                    <a:pt x="3456" y="1008"/>
                  </a:lnTo>
                  <a:lnTo>
                    <a:pt x="3456" y="0"/>
                  </a:lnTo>
                  <a:lnTo>
                    <a:pt x="0" y="0"/>
                  </a:lnTo>
                  <a:lnTo>
                    <a:pt x="0" y="1008"/>
                  </a:lnTo>
                  <a:close/>
                </a:path>
              </a:pathLst>
            </a:custGeom>
            <a:solidFill>
              <a:srgbClr val="0000FF"/>
            </a:solidFill>
            <a:ln w="9525">
              <a:solidFill>
                <a:srgbClr val="0000FF"/>
              </a:solidFill>
              <a:round/>
              <a:headEnd/>
              <a:tailEnd/>
            </a:ln>
            <a:effectLst/>
          </p:spPr>
          <p:txBody>
            <a:bodyPr/>
            <a:lstStyle/>
            <a:p>
              <a:endParaRPr lang="en-US"/>
            </a:p>
          </p:txBody>
        </p:sp>
        <p:sp>
          <p:nvSpPr>
            <p:cNvPr id="142374" name="Line 2086"/>
            <p:cNvSpPr>
              <a:spLocks noChangeShapeType="1"/>
            </p:cNvSpPr>
            <p:nvPr/>
          </p:nvSpPr>
          <p:spPr bwMode="auto">
            <a:xfrm>
              <a:off x="1776" y="1613"/>
              <a:ext cx="0" cy="336"/>
            </a:xfrm>
            <a:prstGeom prst="line">
              <a:avLst/>
            </a:prstGeom>
            <a:noFill/>
            <a:ln w="9525">
              <a:solidFill>
                <a:srgbClr val="000000"/>
              </a:solidFill>
              <a:prstDash val="dash"/>
              <a:round/>
              <a:headEnd/>
              <a:tailEnd/>
            </a:ln>
          </p:spPr>
          <p:txBody>
            <a:bodyPr/>
            <a:lstStyle/>
            <a:p>
              <a:endParaRPr lang="en-US"/>
            </a:p>
          </p:txBody>
        </p:sp>
        <p:sp>
          <p:nvSpPr>
            <p:cNvPr id="142375" name="AutoShape 2087"/>
            <p:cNvSpPr>
              <a:spLocks noChangeArrowheads="1"/>
            </p:cNvSpPr>
            <p:nvPr/>
          </p:nvSpPr>
          <p:spPr bwMode="auto">
            <a:xfrm>
              <a:off x="1776" y="1709"/>
              <a:ext cx="576" cy="144"/>
            </a:xfrm>
            <a:prstGeom prst="rightArrow">
              <a:avLst>
                <a:gd name="adj1" fmla="val 50000"/>
                <a:gd name="adj2" fmla="val 100000"/>
              </a:avLst>
            </a:prstGeom>
            <a:solidFill>
              <a:srgbClr val="00FF00"/>
            </a:solidFill>
            <a:ln w="9525">
              <a:solidFill>
                <a:schemeClr val="accent2"/>
              </a:solidFill>
              <a:miter lim="800000"/>
              <a:headEnd/>
              <a:tailEnd/>
            </a:ln>
          </p:spPr>
          <p:txBody>
            <a:bodyPr wrap="none" anchor="ctr"/>
            <a:lstStyle/>
            <a:p>
              <a:endParaRPr lang="en-US"/>
            </a:p>
          </p:txBody>
        </p:sp>
        <p:sp>
          <p:nvSpPr>
            <p:cNvPr id="142376" name="AutoShape 2088"/>
            <p:cNvSpPr>
              <a:spLocks noChangeArrowheads="1"/>
            </p:cNvSpPr>
            <p:nvPr/>
          </p:nvSpPr>
          <p:spPr bwMode="auto">
            <a:xfrm>
              <a:off x="2640" y="1639"/>
              <a:ext cx="144" cy="118"/>
            </a:xfrm>
            <a:prstGeom prst="upArrow">
              <a:avLst>
                <a:gd name="adj1" fmla="val 50000"/>
                <a:gd name="adj2" fmla="val 25000"/>
              </a:avLst>
            </a:prstGeom>
            <a:solidFill>
              <a:srgbClr val="00FF00"/>
            </a:solidFill>
            <a:ln w="9525">
              <a:solidFill>
                <a:schemeClr val="accent2"/>
              </a:solidFill>
              <a:miter lim="800000"/>
              <a:headEnd/>
              <a:tailEnd/>
            </a:ln>
          </p:spPr>
          <p:txBody>
            <a:bodyPr wrap="none" anchor="ctr"/>
            <a:lstStyle/>
            <a:p>
              <a:endParaRPr lang="en-US"/>
            </a:p>
          </p:txBody>
        </p:sp>
        <p:sp>
          <p:nvSpPr>
            <p:cNvPr id="142377" name="Line 2089"/>
            <p:cNvSpPr>
              <a:spLocks noChangeShapeType="1"/>
            </p:cNvSpPr>
            <p:nvPr/>
          </p:nvSpPr>
          <p:spPr bwMode="auto">
            <a:xfrm>
              <a:off x="4080" y="1613"/>
              <a:ext cx="0" cy="336"/>
            </a:xfrm>
            <a:prstGeom prst="line">
              <a:avLst/>
            </a:prstGeom>
            <a:noFill/>
            <a:ln w="9525">
              <a:solidFill>
                <a:srgbClr val="000000"/>
              </a:solidFill>
              <a:prstDash val="dash"/>
              <a:round/>
              <a:headEnd/>
              <a:tailEnd/>
            </a:ln>
          </p:spPr>
          <p:txBody>
            <a:bodyPr/>
            <a:lstStyle/>
            <a:p>
              <a:endParaRPr lang="en-US"/>
            </a:p>
          </p:txBody>
        </p:sp>
        <p:sp>
          <p:nvSpPr>
            <p:cNvPr id="142378" name="AutoShape 2090"/>
            <p:cNvSpPr>
              <a:spLocks noChangeArrowheads="1"/>
            </p:cNvSpPr>
            <p:nvPr/>
          </p:nvSpPr>
          <p:spPr bwMode="auto">
            <a:xfrm>
              <a:off x="3504" y="1709"/>
              <a:ext cx="576" cy="144"/>
            </a:xfrm>
            <a:prstGeom prst="leftArrow">
              <a:avLst>
                <a:gd name="adj1" fmla="val 50000"/>
                <a:gd name="adj2" fmla="val 100000"/>
              </a:avLst>
            </a:prstGeom>
            <a:solidFill>
              <a:srgbClr val="00FF00"/>
            </a:solidFill>
            <a:ln w="9525">
              <a:solidFill>
                <a:schemeClr val="accent2"/>
              </a:solidFill>
              <a:miter lim="800000"/>
              <a:headEnd/>
              <a:tailEnd/>
            </a:ln>
          </p:spPr>
          <p:txBody>
            <a:bodyPr wrap="none" anchor="ctr"/>
            <a:lstStyle/>
            <a:p>
              <a:endParaRPr lang="en-US"/>
            </a:p>
          </p:txBody>
        </p:sp>
        <p:sp>
          <p:nvSpPr>
            <p:cNvPr id="142379" name="Line 2091"/>
            <p:cNvSpPr>
              <a:spLocks noChangeShapeType="1"/>
            </p:cNvSpPr>
            <p:nvPr/>
          </p:nvSpPr>
          <p:spPr bwMode="auto">
            <a:xfrm flipV="1">
              <a:off x="2352" y="922"/>
              <a:ext cx="0" cy="115"/>
            </a:xfrm>
            <a:prstGeom prst="line">
              <a:avLst/>
            </a:prstGeom>
            <a:noFill/>
            <a:ln w="9525">
              <a:solidFill>
                <a:srgbClr val="000000"/>
              </a:solidFill>
              <a:round/>
              <a:headEnd/>
              <a:tailEnd/>
            </a:ln>
          </p:spPr>
          <p:txBody>
            <a:bodyPr/>
            <a:lstStyle/>
            <a:p>
              <a:endParaRPr lang="en-US"/>
            </a:p>
          </p:txBody>
        </p:sp>
        <p:sp>
          <p:nvSpPr>
            <p:cNvPr id="142380" name="Line 2092"/>
            <p:cNvSpPr>
              <a:spLocks noChangeShapeType="1"/>
            </p:cNvSpPr>
            <p:nvPr/>
          </p:nvSpPr>
          <p:spPr bwMode="auto">
            <a:xfrm flipV="1">
              <a:off x="3504" y="922"/>
              <a:ext cx="0" cy="115"/>
            </a:xfrm>
            <a:prstGeom prst="line">
              <a:avLst/>
            </a:prstGeom>
            <a:noFill/>
            <a:ln w="9525">
              <a:solidFill>
                <a:srgbClr val="000000"/>
              </a:solidFill>
              <a:round/>
              <a:headEnd/>
              <a:tailEnd/>
            </a:ln>
          </p:spPr>
          <p:txBody>
            <a:bodyPr/>
            <a:lstStyle/>
            <a:p>
              <a:endParaRPr lang="en-US"/>
            </a:p>
          </p:txBody>
        </p:sp>
        <p:sp>
          <p:nvSpPr>
            <p:cNvPr id="142381" name="Line 2093"/>
            <p:cNvSpPr>
              <a:spLocks noChangeShapeType="1"/>
            </p:cNvSpPr>
            <p:nvPr/>
          </p:nvSpPr>
          <p:spPr bwMode="auto">
            <a:xfrm flipV="1">
              <a:off x="1200" y="922"/>
              <a:ext cx="0" cy="115"/>
            </a:xfrm>
            <a:prstGeom prst="line">
              <a:avLst/>
            </a:prstGeom>
            <a:noFill/>
            <a:ln w="9525">
              <a:solidFill>
                <a:srgbClr val="000000"/>
              </a:solidFill>
              <a:round/>
              <a:headEnd/>
              <a:tailEnd/>
            </a:ln>
          </p:spPr>
          <p:txBody>
            <a:bodyPr/>
            <a:lstStyle/>
            <a:p>
              <a:endParaRPr lang="en-US"/>
            </a:p>
          </p:txBody>
        </p:sp>
        <p:sp>
          <p:nvSpPr>
            <p:cNvPr id="142382" name="Line 2094"/>
            <p:cNvSpPr>
              <a:spLocks noChangeShapeType="1"/>
            </p:cNvSpPr>
            <p:nvPr/>
          </p:nvSpPr>
          <p:spPr bwMode="auto">
            <a:xfrm flipV="1">
              <a:off x="4656" y="1114"/>
              <a:ext cx="0" cy="115"/>
            </a:xfrm>
            <a:prstGeom prst="line">
              <a:avLst/>
            </a:prstGeom>
            <a:noFill/>
            <a:ln w="9525">
              <a:solidFill>
                <a:srgbClr val="000000"/>
              </a:solidFill>
              <a:round/>
              <a:headEnd/>
              <a:tailEnd/>
            </a:ln>
          </p:spPr>
          <p:txBody>
            <a:bodyPr/>
            <a:lstStyle/>
            <a:p>
              <a:endParaRPr lang="en-US"/>
            </a:p>
          </p:txBody>
        </p:sp>
        <p:sp>
          <p:nvSpPr>
            <p:cNvPr id="142383" name="Line 2095"/>
            <p:cNvSpPr>
              <a:spLocks noChangeShapeType="1"/>
            </p:cNvSpPr>
            <p:nvPr/>
          </p:nvSpPr>
          <p:spPr bwMode="auto">
            <a:xfrm>
              <a:off x="1200" y="989"/>
              <a:ext cx="1152" cy="0"/>
            </a:xfrm>
            <a:prstGeom prst="line">
              <a:avLst/>
            </a:prstGeom>
            <a:noFill/>
            <a:ln w="9525">
              <a:solidFill>
                <a:srgbClr val="000000"/>
              </a:solidFill>
              <a:round/>
              <a:headEnd type="triangle" w="sm" len="med"/>
              <a:tailEnd type="triangle" w="sm" len="med"/>
            </a:ln>
          </p:spPr>
          <p:txBody>
            <a:bodyPr/>
            <a:lstStyle/>
            <a:p>
              <a:endParaRPr lang="en-US"/>
            </a:p>
          </p:txBody>
        </p:sp>
        <p:sp>
          <p:nvSpPr>
            <p:cNvPr id="142384" name="Line 2096"/>
            <p:cNvSpPr>
              <a:spLocks noChangeShapeType="1"/>
            </p:cNvSpPr>
            <p:nvPr/>
          </p:nvSpPr>
          <p:spPr bwMode="auto">
            <a:xfrm>
              <a:off x="2352" y="989"/>
              <a:ext cx="1152" cy="0"/>
            </a:xfrm>
            <a:prstGeom prst="line">
              <a:avLst/>
            </a:prstGeom>
            <a:noFill/>
            <a:ln w="9525">
              <a:solidFill>
                <a:srgbClr val="000000"/>
              </a:solidFill>
              <a:round/>
              <a:headEnd type="triangle" w="sm" len="med"/>
              <a:tailEnd type="triangle" w="sm" len="med"/>
            </a:ln>
          </p:spPr>
          <p:txBody>
            <a:bodyPr/>
            <a:lstStyle/>
            <a:p>
              <a:endParaRPr lang="en-US"/>
            </a:p>
          </p:txBody>
        </p:sp>
        <p:sp>
          <p:nvSpPr>
            <p:cNvPr id="142385" name="Line 2097"/>
            <p:cNvSpPr>
              <a:spLocks noChangeShapeType="1"/>
            </p:cNvSpPr>
            <p:nvPr/>
          </p:nvSpPr>
          <p:spPr bwMode="auto">
            <a:xfrm>
              <a:off x="3504" y="989"/>
              <a:ext cx="1152" cy="0"/>
            </a:xfrm>
            <a:prstGeom prst="line">
              <a:avLst/>
            </a:prstGeom>
            <a:noFill/>
            <a:ln w="9525">
              <a:solidFill>
                <a:srgbClr val="000000"/>
              </a:solidFill>
              <a:round/>
              <a:headEnd type="triangle" w="sm" len="med"/>
              <a:tailEnd type="triangle" w="sm" len="med"/>
            </a:ln>
          </p:spPr>
          <p:txBody>
            <a:bodyPr/>
            <a:lstStyle/>
            <a:p>
              <a:endParaRPr lang="en-US"/>
            </a:p>
          </p:txBody>
        </p:sp>
        <p:sp>
          <p:nvSpPr>
            <p:cNvPr id="142386" name="Text Box 2098"/>
            <p:cNvSpPr txBox="1">
              <a:spLocks noChangeArrowheads="1"/>
            </p:cNvSpPr>
            <p:nvPr/>
          </p:nvSpPr>
          <p:spPr bwMode="auto">
            <a:xfrm>
              <a:off x="1718" y="816"/>
              <a:ext cx="196" cy="214"/>
            </a:xfrm>
            <a:prstGeom prst="rect">
              <a:avLst/>
            </a:prstGeom>
            <a:noFill/>
            <a:ln w="9525">
              <a:noFill/>
              <a:miter lim="800000"/>
              <a:headEnd/>
              <a:tailEnd/>
            </a:ln>
          </p:spPr>
          <p:txBody>
            <a:bodyPr wrap="none">
              <a:spAutoFit/>
            </a:bodyPr>
            <a:lstStyle/>
            <a:p>
              <a:pPr>
                <a:lnSpc>
                  <a:spcPct val="90000"/>
                </a:lnSpc>
              </a:pPr>
              <a:r>
                <a:rPr lang="en-US" altLang="zh-CN" sz="1800">
                  <a:solidFill>
                    <a:schemeClr val="tx1"/>
                  </a:solidFill>
                  <a:ea typeface="SimSun" pitchFamily="2" charset="-122"/>
                </a:rPr>
                <a:t>L</a:t>
              </a:r>
              <a:endParaRPr lang="en-US" sz="1800" b="1">
                <a:solidFill>
                  <a:schemeClr val="tx1"/>
                </a:solidFill>
              </a:endParaRPr>
            </a:p>
          </p:txBody>
        </p:sp>
        <p:sp>
          <p:nvSpPr>
            <p:cNvPr id="142387" name="Text Box 2099"/>
            <p:cNvSpPr txBox="1">
              <a:spLocks noChangeArrowheads="1"/>
            </p:cNvSpPr>
            <p:nvPr/>
          </p:nvSpPr>
          <p:spPr bwMode="auto">
            <a:xfrm>
              <a:off x="2840" y="816"/>
              <a:ext cx="196" cy="214"/>
            </a:xfrm>
            <a:prstGeom prst="rect">
              <a:avLst/>
            </a:prstGeom>
            <a:noFill/>
            <a:ln w="9525">
              <a:noFill/>
              <a:miter lim="800000"/>
              <a:headEnd/>
              <a:tailEnd/>
            </a:ln>
          </p:spPr>
          <p:txBody>
            <a:bodyPr wrap="none">
              <a:spAutoFit/>
            </a:bodyPr>
            <a:lstStyle/>
            <a:p>
              <a:pPr>
                <a:lnSpc>
                  <a:spcPct val="90000"/>
                </a:lnSpc>
              </a:pPr>
              <a:r>
                <a:rPr lang="en-US" altLang="zh-CN" sz="1800">
                  <a:solidFill>
                    <a:schemeClr val="tx1"/>
                  </a:solidFill>
                  <a:ea typeface="SimSun" pitchFamily="2" charset="-122"/>
                </a:rPr>
                <a:t>L</a:t>
              </a:r>
              <a:endParaRPr lang="en-US" sz="1800" b="1">
                <a:solidFill>
                  <a:schemeClr val="tx1"/>
                </a:solidFill>
              </a:endParaRPr>
            </a:p>
          </p:txBody>
        </p:sp>
        <p:sp>
          <p:nvSpPr>
            <p:cNvPr id="142388" name="Text Box 2100"/>
            <p:cNvSpPr txBox="1">
              <a:spLocks noChangeArrowheads="1"/>
            </p:cNvSpPr>
            <p:nvPr/>
          </p:nvSpPr>
          <p:spPr bwMode="auto">
            <a:xfrm>
              <a:off x="3992" y="816"/>
              <a:ext cx="196" cy="214"/>
            </a:xfrm>
            <a:prstGeom prst="rect">
              <a:avLst/>
            </a:prstGeom>
            <a:noFill/>
            <a:ln w="9525">
              <a:noFill/>
              <a:miter lim="800000"/>
              <a:headEnd/>
              <a:tailEnd/>
            </a:ln>
          </p:spPr>
          <p:txBody>
            <a:bodyPr wrap="none">
              <a:spAutoFit/>
            </a:bodyPr>
            <a:lstStyle/>
            <a:p>
              <a:pPr>
                <a:lnSpc>
                  <a:spcPct val="90000"/>
                </a:lnSpc>
              </a:pPr>
              <a:r>
                <a:rPr lang="en-US" altLang="zh-CN" sz="1800">
                  <a:solidFill>
                    <a:schemeClr val="tx1"/>
                  </a:solidFill>
                  <a:ea typeface="SimSun" pitchFamily="2" charset="-122"/>
                </a:rPr>
                <a:t>L</a:t>
              </a:r>
              <a:endParaRPr lang="en-US" sz="1800" b="1">
                <a:solidFill>
                  <a:schemeClr val="tx1"/>
                </a:solidFill>
              </a:endParaRPr>
            </a:p>
          </p:txBody>
        </p:sp>
        <p:sp>
          <p:nvSpPr>
            <p:cNvPr id="142390" name="Text Box 2102"/>
            <p:cNvSpPr txBox="1">
              <a:spLocks noChangeArrowheads="1"/>
            </p:cNvSpPr>
            <p:nvPr/>
          </p:nvSpPr>
          <p:spPr bwMode="auto">
            <a:xfrm>
              <a:off x="2726" y="1068"/>
              <a:ext cx="428" cy="214"/>
            </a:xfrm>
            <a:prstGeom prst="rect">
              <a:avLst/>
            </a:prstGeom>
            <a:noFill/>
            <a:ln w="9525">
              <a:noFill/>
              <a:miter lim="800000"/>
              <a:headEnd/>
              <a:tailEnd/>
            </a:ln>
          </p:spPr>
          <p:txBody>
            <a:bodyPr wrap="none">
              <a:spAutoFit/>
            </a:bodyPr>
            <a:lstStyle/>
            <a:p>
              <a:pPr>
                <a:lnSpc>
                  <a:spcPct val="90000"/>
                </a:lnSpc>
              </a:pPr>
              <a:r>
                <a:rPr lang="en-US" altLang="zh-CN" sz="1800">
                  <a:solidFill>
                    <a:srgbClr val="FFFFFF"/>
                  </a:solidFill>
                  <a:latin typeface="Tahoma" pitchFamily="34" charset="0"/>
                  <a:ea typeface="SimSun" pitchFamily="2" charset="-122"/>
                </a:rPr>
                <a:t>mold</a:t>
              </a:r>
              <a:endParaRPr lang="en-US" sz="1800" b="1">
                <a:solidFill>
                  <a:schemeClr val="tx1"/>
                </a:solidFill>
              </a:endParaRPr>
            </a:p>
          </p:txBody>
        </p:sp>
        <p:sp>
          <p:nvSpPr>
            <p:cNvPr id="142391" name="AutoShape 2103"/>
            <p:cNvSpPr>
              <a:spLocks/>
            </p:cNvSpPr>
            <p:nvPr/>
          </p:nvSpPr>
          <p:spPr bwMode="auto">
            <a:xfrm>
              <a:off x="1680" y="1616"/>
              <a:ext cx="96" cy="322"/>
            </a:xfrm>
            <a:prstGeom prst="leftBrace">
              <a:avLst>
                <a:gd name="adj1" fmla="val 27951"/>
                <a:gd name="adj2" fmla="val 50000"/>
              </a:avLst>
            </a:prstGeom>
            <a:noFill/>
            <a:ln w="12700">
              <a:solidFill>
                <a:srgbClr val="000000"/>
              </a:solidFill>
              <a:round/>
              <a:headEnd/>
              <a:tailEnd/>
            </a:ln>
          </p:spPr>
          <p:txBody>
            <a:bodyPr wrap="none" anchor="ctr"/>
            <a:lstStyle/>
            <a:p>
              <a:endParaRPr lang="en-US"/>
            </a:p>
          </p:txBody>
        </p:sp>
        <p:sp>
          <p:nvSpPr>
            <p:cNvPr id="142392" name="Text Box 2104"/>
            <p:cNvSpPr txBox="1">
              <a:spLocks noChangeArrowheads="1"/>
            </p:cNvSpPr>
            <p:nvPr/>
          </p:nvSpPr>
          <p:spPr bwMode="auto">
            <a:xfrm>
              <a:off x="1537" y="1666"/>
              <a:ext cx="178" cy="214"/>
            </a:xfrm>
            <a:prstGeom prst="rect">
              <a:avLst/>
            </a:prstGeom>
            <a:noFill/>
            <a:ln w="9525">
              <a:noFill/>
              <a:miter lim="800000"/>
              <a:headEnd/>
              <a:tailEnd/>
            </a:ln>
          </p:spPr>
          <p:txBody>
            <a:bodyPr wrap="none" lIns="45720" rIns="45720">
              <a:spAutoFit/>
            </a:bodyPr>
            <a:lstStyle/>
            <a:p>
              <a:pPr>
                <a:lnSpc>
                  <a:spcPct val="90000"/>
                </a:lnSpc>
              </a:pPr>
              <a:r>
                <a:rPr lang="en-US" altLang="zh-CN" sz="1800">
                  <a:solidFill>
                    <a:schemeClr val="accent2"/>
                  </a:solidFill>
                  <a:latin typeface="Times New Roman" pitchFamily="18" charset="0"/>
                  <a:ea typeface="SimSun" pitchFamily="2" charset="-122"/>
                </a:rPr>
                <a:t>h</a:t>
              </a:r>
              <a:r>
                <a:rPr lang="en-US" altLang="zh-CN" sz="1800" baseline="-25000">
                  <a:solidFill>
                    <a:schemeClr val="accent2"/>
                  </a:solidFill>
                  <a:latin typeface="Times New Roman" pitchFamily="18" charset="0"/>
                  <a:ea typeface="SimSun" pitchFamily="2" charset="-122"/>
                </a:rPr>
                <a:t>0</a:t>
              </a:r>
              <a:endParaRPr lang="en-US" sz="1800" b="1">
                <a:solidFill>
                  <a:schemeClr val="accent2"/>
                </a:solidFill>
              </a:endParaRPr>
            </a:p>
          </p:txBody>
        </p:sp>
        <p:sp>
          <p:nvSpPr>
            <p:cNvPr id="142393" name="Line 2105"/>
            <p:cNvSpPr>
              <a:spLocks noChangeShapeType="1"/>
            </p:cNvSpPr>
            <p:nvPr/>
          </p:nvSpPr>
          <p:spPr bwMode="auto">
            <a:xfrm>
              <a:off x="2928" y="1277"/>
              <a:ext cx="0" cy="336"/>
            </a:xfrm>
            <a:prstGeom prst="line">
              <a:avLst/>
            </a:prstGeom>
            <a:noFill/>
            <a:ln w="9525">
              <a:solidFill>
                <a:srgbClr val="000000"/>
              </a:solidFill>
              <a:round/>
              <a:headEnd type="triangle" w="sm" len="med"/>
              <a:tailEnd type="triangle" w="sm" len="med"/>
            </a:ln>
          </p:spPr>
          <p:txBody>
            <a:bodyPr/>
            <a:lstStyle/>
            <a:p>
              <a:endParaRPr lang="en-US"/>
            </a:p>
          </p:txBody>
        </p:sp>
        <p:sp>
          <p:nvSpPr>
            <p:cNvPr id="142394" name="Text Box 2106"/>
            <p:cNvSpPr txBox="1">
              <a:spLocks noChangeArrowheads="1"/>
            </p:cNvSpPr>
            <p:nvPr/>
          </p:nvSpPr>
          <p:spPr bwMode="auto">
            <a:xfrm>
              <a:off x="2922" y="1308"/>
              <a:ext cx="178" cy="214"/>
            </a:xfrm>
            <a:prstGeom prst="rect">
              <a:avLst/>
            </a:prstGeom>
            <a:noFill/>
            <a:ln w="9525">
              <a:noFill/>
              <a:miter lim="800000"/>
              <a:headEnd/>
              <a:tailEnd/>
            </a:ln>
          </p:spPr>
          <p:txBody>
            <a:bodyPr wrap="none" lIns="45720" rIns="45720">
              <a:spAutoFit/>
            </a:bodyPr>
            <a:lstStyle/>
            <a:p>
              <a:pPr>
                <a:lnSpc>
                  <a:spcPct val="90000"/>
                </a:lnSpc>
              </a:pPr>
              <a:r>
                <a:rPr lang="en-US" altLang="zh-CN" sz="1800">
                  <a:solidFill>
                    <a:schemeClr val="tx1"/>
                  </a:solidFill>
                  <a:latin typeface="Times New Roman" pitchFamily="18" charset="0"/>
                  <a:ea typeface="SimSun" pitchFamily="2" charset="-122"/>
                </a:rPr>
                <a:t>h</a:t>
              </a:r>
              <a:r>
                <a:rPr lang="en-US" altLang="zh-CN" sz="1800" baseline="-25000">
                  <a:solidFill>
                    <a:schemeClr val="tx1"/>
                  </a:solidFill>
                  <a:latin typeface="Times New Roman" pitchFamily="18" charset="0"/>
                  <a:ea typeface="SimSun" pitchFamily="2" charset="-122"/>
                </a:rPr>
                <a:t>0</a:t>
              </a:r>
              <a:endParaRPr lang="en-US" sz="1800" b="1">
                <a:solidFill>
                  <a:schemeClr val="tx1"/>
                </a:solidFill>
              </a:endParaRPr>
            </a:p>
          </p:txBody>
        </p:sp>
        <p:sp>
          <p:nvSpPr>
            <p:cNvPr id="142395" name="AutoShape 2107"/>
            <p:cNvSpPr>
              <a:spLocks noChangeArrowheads="1"/>
            </p:cNvSpPr>
            <p:nvPr/>
          </p:nvSpPr>
          <p:spPr bwMode="auto">
            <a:xfrm rot="5400000">
              <a:off x="4287" y="1694"/>
              <a:ext cx="144" cy="173"/>
            </a:xfrm>
            <a:prstGeom prst="upArrow">
              <a:avLst>
                <a:gd name="adj1" fmla="val 50000"/>
                <a:gd name="adj2" fmla="val 30035"/>
              </a:avLst>
            </a:prstGeom>
            <a:solidFill>
              <a:srgbClr val="00FF00"/>
            </a:solidFill>
            <a:ln w="9525">
              <a:solidFill>
                <a:schemeClr val="accent2"/>
              </a:solidFill>
              <a:miter lim="800000"/>
              <a:headEnd/>
              <a:tailEnd/>
            </a:ln>
          </p:spPr>
          <p:txBody>
            <a:bodyPr wrap="none" anchor="ctr"/>
            <a:lstStyle/>
            <a:p>
              <a:endParaRPr lang="en-US"/>
            </a:p>
          </p:txBody>
        </p:sp>
        <p:sp>
          <p:nvSpPr>
            <p:cNvPr id="142396" name="AutoShape 2108"/>
            <p:cNvSpPr>
              <a:spLocks noChangeArrowheads="1"/>
            </p:cNvSpPr>
            <p:nvPr/>
          </p:nvSpPr>
          <p:spPr bwMode="auto">
            <a:xfrm rot="16200000">
              <a:off x="1311" y="1694"/>
              <a:ext cx="144" cy="173"/>
            </a:xfrm>
            <a:prstGeom prst="upArrow">
              <a:avLst>
                <a:gd name="adj1" fmla="val 50000"/>
                <a:gd name="adj2" fmla="val 30035"/>
              </a:avLst>
            </a:prstGeom>
            <a:solidFill>
              <a:srgbClr val="00FF00"/>
            </a:solidFill>
            <a:ln w="9525">
              <a:solidFill>
                <a:schemeClr val="accent2"/>
              </a:solidFill>
              <a:miter lim="800000"/>
              <a:headEnd/>
              <a:tailEnd/>
            </a:ln>
          </p:spPr>
          <p:txBody>
            <a:bodyPr wrap="none" anchor="ctr"/>
            <a:lstStyle/>
            <a:p>
              <a:endParaRPr lang="en-US"/>
            </a:p>
          </p:txBody>
        </p:sp>
        <p:sp>
          <p:nvSpPr>
            <p:cNvPr id="142397" name="Rectangle 2109"/>
            <p:cNvSpPr>
              <a:spLocks noChangeArrowheads="1"/>
            </p:cNvSpPr>
            <p:nvPr/>
          </p:nvSpPr>
          <p:spPr bwMode="auto">
            <a:xfrm>
              <a:off x="1200" y="1954"/>
              <a:ext cx="3456" cy="475"/>
            </a:xfrm>
            <a:prstGeom prst="rect">
              <a:avLst/>
            </a:prstGeom>
            <a:solidFill>
              <a:srgbClr val="000000"/>
            </a:solidFill>
            <a:ln w="9525">
              <a:solidFill>
                <a:srgbClr val="000000"/>
              </a:solidFill>
              <a:miter lim="800000"/>
              <a:headEnd/>
              <a:tailEnd/>
            </a:ln>
          </p:spPr>
          <p:txBody>
            <a:bodyPr wrap="none" anchor="ctr"/>
            <a:lstStyle/>
            <a:p>
              <a:endParaRPr lang="en-US"/>
            </a:p>
          </p:txBody>
        </p:sp>
        <p:sp>
          <p:nvSpPr>
            <p:cNvPr id="142398" name="Text Box 2110"/>
            <p:cNvSpPr txBox="1">
              <a:spLocks noChangeArrowheads="1"/>
            </p:cNvSpPr>
            <p:nvPr/>
          </p:nvSpPr>
          <p:spPr bwMode="auto">
            <a:xfrm>
              <a:off x="2640" y="2084"/>
              <a:ext cx="662" cy="214"/>
            </a:xfrm>
            <a:prstGeom prst="rect">
              <a:avLst/>
            </a:prstGeom>
            <a:noFill/>
            <a:ln w="9525">
              <a:noFill/>
              <a:miter lim="800000"/>
              <a:headEnd/>
              <a:tailEnd/>
            </a:ln>
          </p:spPr>
          <p:txBody>
            <a:bodyPr wrap="none" lIns="45720" rIns="45720">
              <a:spAutoFit/>
            </a:bodyPr>
            <a:lstStyle/>
            <a:p>
              <a:pPr>
                <a:lnSpc>
                  <a:spcPct val="90000"/>
                </a:lnSpc>
              </a:pPr>
              <a:r>
                <a:rPr lang="en-US" altLang="zh-CN" sz="1800">
                  <a:solidFill>
                    <a:srgbClr val="FFFFFF"/>
                  </a:solidFill>
                  <a:latin typeface="Tahoma" pitchFamily="34" charset="0"/>
                  <a:ea typeface="SimSun" pitchFamily="2" charset="-122"/>
                </a:rPr>
                <a:t>Substrate</a:t>
              </a:r>
              <a:endParaRPr lang="en-US" sz="1800" b="1">
                <a:solidFill>
                  <a:schemeClr val="tx1"/>
                </a:solidFill>
              </a:endParaRPr>
            </a:p>
          </p:txBody>
        </p:sp>
        <p:sp>
          <p:nvSpPr>
            <p:cNvPr id="142403" name="AutoShape 2115"/>
            <p:cNvSpPr>
              <a:spLocks noChangeArrowheads="1"/>
            </p:cNvSpPr>
            <p:nvPr/>
          </p:nvSpPr>
          <p:spPr bwMode="auto">
            <a:xfrm>
              <a:off x="3120" y="1637"/>
              <a:ext cx="144" cy="120"/>
            </a:xfrm>
            <a:prstGeom prst="upArrow">
              <a:avLst>
                <a:gd name="adj1" fmla="val 50000"/>
                <a:gd name="adj2" fmla="val 25000"/>
              </a:avLst>
            </a:prstGeom>
            <a:solidFill>
              <a:srgbClr val="00FF00"/>
            </a:solidFill>
            <a:ln w="9525">
              <a:solidFill>
                <a:schemeClr val="accent2"/>
              </a:solidFill>
              <a:miter lim="800000"/>
              <a:headEnd/>
              <a:tailEnd/>
            </a:ln>
          </p:spPr>
          <p:txBody>
            <a:bodyPr wrap="none" anchor="ctr"/>
            <a:lstStyle/>
            <a:p>
              <a:endParaRPr lang="en-US"/>
            </a:p>
          </p:txBody>
        </p:sp>
        <p:sp>
          <p:nvSpPr>
            <p:cNvPr id="142404" name="Text Box 2116"/>
            <p:cNvSpPr txBox="1">
              <a:spLocks noChangeArrowheads="1"/>
            </p:cNvSpPr>
            <p:nvPr/>
          </p:nvSpPr>
          <p:spPr bwMode="auto">
            <a:xfrm>
              <a:off x="2688" y="1714"/>
              <a:ext cx="494" cy="214"/>
            </a:xfrm>
            <a:prstGeom prst="rect">
              <a:avLst/>
            </a:prstGeom>
            <a:noFill/>
            <a:ln w="9525">
              <a:noFill/>
              <a:miter lim="800000"/>
              <a:headEnd/>
              <a:tailEnd/>
            </a:ln>
          </p:spPr>
          <p:txBody>
            <a:bodyPr wrap="none">
              <a:spAutoFit/>
            </a:bodyPr>
            <a:lstStyle/>
            <a:p>
              <a:pPr>
                <a:lnSpc>
                  <a:spcPct val="90000"/>
                </a:lnSpc>
              </a:pPr>
              <a:r>
                <a:rPr lang="en-US" altLang="zh-CN" sz="1800">
                  <a:solidFill>
                    <a:srgbClr val="FFFFFF"/>
                  </a:solidFill>
                  <a:latin typeface="Tahoma" pitchFamily="34" charset="0"/>
                  <a:ea typeface="SimSun" pitchFamily="2" charset="-122"/>
                </a:rPr>
                <a:t>Liquid</a:t>
              </a:r>
              <a:endParaRPr lang="en-US" sz="1800" b="1">
                <a:solidFill>
                  <a:schemeClr val="tx1"/>
                </a:solidFill>
              </a:endParaRPr>
            </a:p>
          </p:txBody>
        </p:sp>
      </p:grpSp>
      <p:graphicFrame>
        <p:nvGraphicFramePr>
          <p:cNvPr id="142408" name="Object 2120"/>
          <p:cNvGraphicFramePr>
            <a:graphicFrameLocks noChangeAspect="1"/>
          </p:cNvGraphicFramePr>
          <p:nvPr/>
        </p:nvGraphicFramePr>
        <p:xfrm>
          <a:off x="1438275" y="5060950"/>
          <a:ext cx="3514725" cy="1035050"/>
        </p:xfrm>
        <a:graphic>
          <a:graphicData uri="http://schemas.openxmlformats.org/presentationml/2006/ole">
            <p:oleObj spid="_x0000_s2050" name="Equation" r:id="rId3" imgW="1523880" imgH="495000" progId="Equation.3">
              <p:embed/>
            </p:oleObj>
          </a:graphicData>
        </a:graphic>
      </p:graphicFrame>
      <p:sp>
        <p:nvSpPr>
          <p:cNvPr id="142409" name="Text Box 2121"/>
          <p:cNvSpPr txBox="1">
            <a:spLocks noChangeArrowheads="1"/>
          </p:cNvSpPr>
          <p:nvPr/>
        </p:nvSpPr>
        <p:spPr bwMode="auto">
          <a:xfrm>
            <a:off x="5181600" y="4900613"/>
            <a:ext cx="2569678" cy="1477970"/>
          </a:xfrm>
          <a:prstGeom prst="rect">
            <a:avLst/>
          </a:prstGeom>
          <a:noFill/>
          <a:ln w="9525" algn="ctr">
            <a:noFill/>
            <a:miter lim="800000"/>
            <a:headEnd/>
            <a:tailEnd/>
          </a:ln>
          <a:effectLst/>
        </p:spPr>
        <p:txBody>
          <a:bodyPr wrap="none" lIns="92075" tIns="46038" rIns="92075" bIns="46038">
            <a:spAutoFit/>
          </a:bodyPr>
          <a:lstStyle/>
          <a:p>
            <a:r>
              <a:rPr lang="en-US" b="1" dirty="0">
                <a:solidFill>
                  <a:srgbClr val="7030A0"/>
                </a:solidFill>
              </a:rPr>
              <a:t>L: achievable feature size</a:t>
            </a:r>
          </a:p>
          <a:p>
            <a:r>
              <a:rPr lang="en-US" dirty="0">
                <a:solidFill>
                  <a:srgbClr val="7030A0"/>
                </a:solidFill>
              </a:rPr>
              <a:t>p: pressure</a:t>
            </a:r>
          </a:p>
          <a:p>
            <a:r>
              <a:rPr lang="en-US" dirty="0">
                <a:solidFill>
                  <a:srgbClr val="7030A0"/>
                </a:solidFill>
                <a:sym typeface="Symbol" pitchFamily="18" charset="2"/>
              </a:rPr>
              <a:t>: imprinting time</a:t>
            </a:r>
          </a:p>
          <a:p>
            <a:r>
              <a:rPr lang="en-US" dirty="0">
                <a:solidFill>
                  <a:srgbClr val="7030A0"/>
                </a:solidFill>
                <a:sym typeface="Symbol" pitchFamily="18" charset="2"/>
              </a:rPr>
              <a:t>: viscosity</a:t>
            </a:r>
          </a:p>
          <a:p>
            <a:r>
              <a:rPr lang="en-US" dirty="0">
                <a:solidFill>
                  <a:srgbClr val="7030A0"/>
                </a:solidFill>
                <a:sym typeface="Symbol" pitchFamily="18" charset="2"/>
              </a:rPr>
              <a:t>h</a:t>
            </a:r>
            <a:r>
              <a:rPr lang="en-US" baseline="-25000" dirty="0">
                <a:solidFill>
                  <a:srgbClr val="7030A0"/>
                </a:solidFill>
                <a:sym typeface="Symbol" pitchFamily="18" charset="2"/>
              </a:rPr>
              <a:t>0</a:t>
            </a:r>
            <a:r>
              <a:rPr lang="en-US" dirty="0">
                <a:solidFill>
                  <a:srgbClr val="7030A0"/>
                </a:solidFill>
                <a:sym typeface="Symbol" pitchFamily="18" charset="2"/>
              </a:rPr>
              <a:t>: film thickness</a:t>
            </a:r>
          </a:p>
        </p:txBody>
      </p:sp>
      <p:sp>
        <p:nvSpPr>
          <p:cNvPr id="142434" name="Text Box 2146"/>
          <p:cNvSpPr txBox="1">
            <a:spLocks noChangeArrowheads="1"/>
          </p:cNvSpPr>
          <p:nvPr/>
        </p:nvSpPr>
        <p:spPr bwMode="auto">
          <a:xfrm>
            <a:off x="990600" y="3733800"/>
            <a:ext cx="7086600" cy="1200329"/>
          </a:xfrm>
          <a:prstGeom prst="rect">
            <a:avLst/>
          </a:prstGeom>
          <a:noFill/>
          <a:ln w="9525">
            <a:noFill/>
            <a:miter lim="800000"/>
            <a:headEnd/>
            <a:tailEnd/>
          </a:ln>
          <a:effectLst/>
        </p:spPr>
        <p:txBody>
          <a:bodyPr>
            <a:spAutoFit/>
          </a:bodyPr>
          <a:lstStyle/>
          <a:p>
            <a:r>
              <a:rPr lang="en-US" sz="1800" dirty="0" smtClean="0">
                <a:solidFill>
                  <a:srgbClr val="C00000"/>
                </a:solidFill>
              </a:rPr>
              <a:t>Assumptions:</a:t>
            </a:r>
          </a:p>
          <a:p>
            <a:pPr marL="290513" indent="-179388">
              <a:buFont typeface="Arial" pitchFamily="34" charset="0"/>
              <a:buChar char="•"/>
            </a:pPr>
            <a:r>
              <a:rPr lang="en-US" sz="1800" dirty="0" smtClean="0">
                <a:solidFill>
                  <a:srgbClr val="0033CC"/>
                </a:solidFill>
              </a:rPr>
              <a:t>Periodic </a:t>
            </a:r>
            <a:r>
              <a:rPr lang="en-US" sz="1800" dirty="0">
                <a:solidFill>
                  <a:srgbClr val="0033CC"/>
                </a:solidFill>
              </a:rPr>
              <a:t>mold structure (period 2L)</a:t>
            </a:r>
          </a:p>
          <a:p>
            <a:pPr marL="290513" indent="-179388">
              <a:buFont typeface="Arial" pitchFamily="34" charset="0"/>
              <a:buChar char="•"/>
            </a:pPr>
            <a:r>
              <a:rPr lang="en-US" sz="1800" dirty="0" smtClean="0">
                <a:solidFill>
                  <a:srgbClr val="0033CC"/>
                </a:solidFill>
              </a:rPr>
              <a:t>Ignore </a:t>
            </a:r>
            <a:r>
              <a:rPr lang="en-US" sz="1800" dirty="0">
                <a:solidFill>
                  <a:srgbClr val="0033CC"/>
                </a:solidFill>
              </a:rPr>
              <a:t>inertial, gravitational forces and surface tension</a:t>
            </a:r>
          </a:p>
          <a:p>
            <a:pPr marL="290513" indent="-179388">
              <a:buFont typeface="Arial" pitchFamily="34" charset="0"/>
              <a:buChar char="•"/>
            </a:pPr>
            <a:r>
              <a:rPr lang="en-US" sz="1800" dirty="0" smtClean="0">
                <a:solidFill>
                  <a:srgbClr val="0033CC"/>
                </a:solidFill>
              </a:rPr>
              <a:t>Resist </a:t>
            </a:r>
            <a:r>
              <a:rPr lang="en-US" sz="1800" dirty="0">
                <a:solidFill>
                  <a:srgbClr val="0033CC"/>
                </a:solidFill>
              </a:rPr>
              <a:t>film thickness = mold trench depth = h</a:t>
            </a:r>
            <a:r>
              <a:rPr lang="en-US" sz="1800" baseline="-25000" dirty="0">
                <a:solidFill>
                  <a:srgbClr val="0033CC"/>
                </a:solidFill>
              </a:rPr>
              <a:t>0</a:t>
            </a:r>
            <a:endParaRPr lang="en-US" sz="1800" dirty="0">
              <a:solidFill>
                <a:srgbClr val="0033CC"/>
              </a:solidFill>
            </a:endParaRPr>
          </a:p>
        </p:txBody>
      </p:sp>
      <p:cxnSp>
        <p:nvCxnSpPr>
          <p:cNvPr id="37" name="Straight Connector 36"/>
          <p:cNvCxnSpPr/>
          <p:nvPr/>
        </p:nvCxnSpPr>
        <p:spPr>
          <a:xfrm flipV="1">
            <a:off x="0" y="1066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6" name="Slide Number Placeholder 35"/>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1905000" y="228600"/>
            <a:ext cx="6096000" cy="523220"/>
          </a:xfrm>
          <a:prstGeom prst="rect">
            <a:avLst/>
          </a:prstGeom>
          <a:noFill/>
          <a:ln w="9525">
            <a:noFill/>
            <a:miter lim="800000"/>
            <a:headEnd/>
            <a:tailEnd/>
          </a:ln>
          <a:effectLst/>
        </p:spPr>
        <p:txBody>
          <a:bodyPr wrap="square">
            <a:spAutoFit/>
          </a:bodyPr>
          <a:lstStyle/>
          <a:p>
            <a:pPr algn="ctr"/>
            <a:r>
              <a:rPr lang="en-US" sz="2800" dirty="0">
                <a:solidFill>
                  <a:srgbClr val="0033CC"/>
                </a:solidFill>
                <a:cs typeface="Times New Roman" pitchFamily="18" charset="0"/>
              </a:rPr>
              <a:t>Strategy to imprint large features (mm)</a:t>
            </a:r>
            <a:endParaRPr lang="en-GB" sz="2800" dirty="0">
              <a:solidFill>
                <a:srgbClr val="0033CC"/>
              </a:solidFill>
              <a:cs typeface="Times New Roman" pitchFamily="18" charset="0"/>
            </a:endParaRPr>
          </a:p>
        </p:txBody>
      </p:sp>
      <p:sp>
        <p:nvSpPr>
          <p:cNvPr id="149576" name="Text Box 72"/>
          <p:cNvSpPr txBox="1">
            <a:spLocks noChangeArrowheads="1"/>
          </p:cNvSpPr>
          <p:nvPr/>
        </p:nvSpPr>
        <p:spPr bwMode="auto">
          <a:xfrm>
            <a:off x="5181600" y="3517900"/>
            <a:ext cx="3962400" cy="923312"/>
          </a:xfrm>
          <a:prstGeom prst="rect">
            <a:avLst/>
          </a:prstGeom>
          <a:noFill/>
          <a:ln w="9525">
            <a:noFill/>
            <a:miter lim="800000"/>
            <a:headEnd/>
            <a:tailEnd/>
          </a:ln>
          <a:effectLst/>
        </p:spPr>
        <p:txBody>
          <a:bodyPr lIns="91418" tIns="45711" rIns="91418" bIns="45711">
            <a:spAutoFit/>
          </a:bodyPr>
          <a:lstStyle/>
          <a:p>
            <a:pPr defTabSz="911225"/>
            <a:r>
              <a:rPr lang="en-US" dirty="0">
                <a:solidFill>
                  <a:srgbClr val="0033CC"/>
                </a:solidFill>
              </a:rPr>
              <a:t>M</a:t>
            </a:r>
            <a:r>
              <a:rPr lang="en-US" baseline="-25000" dirty="0">
                <a:solidFill>
                  <a:srgbClr val="0033CC"/>
                </a:solidFill>
              </a:rPr>
              <a:t>w</a:t>
            </a:r>
            <a:r>
              <a:rPr lang="en-US" dirty="0">
                <a:solidFill>
                  <a:srgbClr val="0033CC"/>
                </a:solidFill>
              </a:rPr>
              <a:t>: molecular weight</a:t>
            </a:r>
            <a:endParaRPr lang="en-US" dirty="0">
              <a:solidFill>
                <a:srgbClr val="0033CC"/>
              </a:solidFill>
              <a:cs typeface="Times New Roman" pitchFamily="18" charset="0"/>
            </a:endParaRPr>
          </a:p>
          <a:p>
            <a:pPr defTabSz="911225"/>
            <a:r>
              <a:rPr lang="en-US" dirty="0">
                <a:solidFill>
                  <a:srgbClr val="0033CC"/>
                </a:solidFill>
                <a:cs typeface="Times New Roman" pitchFamily="18" charset="0"/>
              </a:rPr>
              <a:t>n=1 for M</a:t>
            </a:r>
            <a:r>
              <a:rPr lang="en-US" baseline="-30000" dirty="0">
                <a:solidFill>
                  <a:srgbClr val="0033CC"/>
                </a:solidFill>
                <a:cs typeface="Times New Roman" pitchFamily="18" charset="0"/>
              </a:rPr>
              <a:t>w</a:t>
            </a:r>
            <a:r>
              <a:rPr lang="en-US" dirty="0">
                <a:solidFill>
                  <a:srgbClr val="0033CC"/>
                </a:solidFill>
                <a:cs typeface="Times New Roman" pitchFamily="18" charset="0"/>
              </a:rPr>
              <a:t>&lt;M</a:t>
            </a:r>
            <a:r>
              <a:rPr lang="en-US" baseline="-30000" dirty="0">
                <a:solidFill>
                  <a:srgbClr val="0033CC"/>
                </a:solidFill>
                <a:cs typeface="Times New Roman" pitchFamily="18" charset="0"/>
              </a:rPr>
              <a:t>C</a:t>
            </a:r>
            <a:r>
              <a:rPr lang="en-US" dirty="0">
                <a:solidFill>
                  <a:srgbClr val="0033CC"/>
                </a:solidFill>
                <a:cs typeface="Times New Roman" pitchFamily="18" charset="0"/>
              </a:rPr>
              <a:t>, un-entangled molecules</a:t>
            </a:r>
          </a:p>
          <a:p>
            <a:pPr defTabSz="911225"/>
            <a:r>
              <a:rPr lang="en-US" dirty="0">
                <a:solidFill>
                  <a:srgbClr val="0033CC"/>
                </a:solidFill>
                <a:cs typeface="Times New Roman" pitchFamily="18" charset="0"/>
              </a:rPr>
              <a:t>n=3.4 for M</a:t>
            </a:r>
            <a:r>
              <a:rPr lang="en-US" baseline="-30000" dirty="0">
                <a:solidFill>
                  <a:srgbClr val="0033CC"/>
                </a:solidFill>
                <a:cs typeface="Times New Roman" pitchFamily="18" charset="0"/>
              </a:rPr>
              <a:t>w</a:t>
            </a:r>
            <a:r>
              <a:rPr lang="en-US" dirty="0">
                <a:solidFill>
                  <a:srgbClr val="0033CC"/>
                </a:solidFill>
                <a:cs typeface="Times New Roman" pitchFamily="18" charset="0"/>
              </a:rPr>
              <a:t>&gt;M</a:t>
            </a:r>
            <a:r>
              <a:rPr lang="en-US" baseline="-30000" dirty="0">
                <a:solidFill>
                  <a:srgbClr val="0033CC"/>
                </a:solidFill>
                <a:cs typeface="Times New Roman" pitchFamily="18" charset="0"/>
              </a:rPr>
              <a:t>C</a:t>
            </a:r>
            <a:r>
              <a:rPr lang="en-US" dirty="0">
                <a:solidFill>
                  <a:srgbClr val="0033CC"/>
                </a:solidFill>
                <a:cs typeface="Times New Roman" pitchFamily="18" charset="0"/>
              </a:rPr>
              <a:t>, entangled molecules</a:t>
            </a:r>
            <a:r>
              <a:rPr lang="en-GB" dirty="0">
                <a:solidFill>
                  <a:srgbClr val="0033CC"/>
                </a:solidFill>
              </a:rPr>
              <a:t> </a:t>
            </a:r>
          </a:p>
        </p:txBody>
      </p:sp>
      <p:graphicFrame>
        <p:nvGraphicFramePr>
          <p:cNvPr id="149578" name="Object 74"/>
          <p:cNvGraphicFramePr>
            <a:graphicFrameLocks noChangeAspect="1"/>
          </p:cNvGraphicFramePr>
          <p:nvPr/>
        </p:nvGraphicFramePr>
        <p:xfrm>
          <a:off x="381000" y="3505200"/>
          <a:ext cx="4724400" cy="868363"/>
        </p:xfrm>
        <a:graphic>
          <a:graphicData uri="http://schemas.openxmlformats.org/presentationml/2006/ole">
            <p:oleObj spid="_x0000_s3074" name="Equation" r:id="rId3" imgW="2539800" imgH="469800" progId="Equation.3">
              <p:embed/>
            </p:oleObj>
          </a:graphicData>
        </a:graphic>
      </p:graphicFrame>
      <p:sp>
        <p:nvSpPr>
          <p:cNvPr id="149579" name="Text Box 75"/>
          <p:cNvSpPr txBox="1">
            <a:spLocks noChangeArrowheads="1"/>
          </p:cNvSpPr>
          <p:nvPr/>
        </p:nvSpPr>
        <p:spPr bwMode="auto">
          <a:xfrm>
            <a:off x="762000" y="4784725"/>
            <a:ext cx="6629400" cy="1068388"/>
          </a:xfrm>
          <a:prstGeom prst="rect">
            <a:avLst/>
          </a:prstGeom>
          <a:noFill/>
          <a:ln w="9525">
            <a:noFill/>
            <a:miter lim="800000"/>
            <a:headEnd/>
            <a:tailEnd/>
          </a:ln>
          <a:effectLst/>
        </p:spPr>
        <p:txBody>
          <a:bodyPr>
            <a:spAutoFit/>
          </a:bodyPr>
          <a:lstStyle/>
          <a:p>
            <a:pPr marL="342900" indent="-342900"/>
            <a:r>
              <a:rPr lang="en-GB" sz="1800" dirty="0">
                <a:solidFill>
                  <a:srgbClr val="0033CC"/>
                </a:solidFill>
              </a:rPr>
              <a:t>Viscosity for PMMA (M</a:t>
            </a:r>
            <a:r>
              <a:rPr lang="en-GB" sz="1800" baseline="-25000" dirty="0">
                <a:solidFill>
                  <a:srgbClr val="0033CC"/>
                </a:solidFill>
              </a:rPr>
              <a:t>c</a:t>
            </a:r>
            <a:r>
              <a:rPr lang="en-GB" sz="1800" dirty="0">
                <a:solidFill>
                  <a:srgbClr val="0033CC"/>
                </a:solidFill>
              </a:rPr>
              <a:t>=30kg/mol)</a:t>
            </a:r>
          </a:p>
          <a:p>
            <a:pPr marL="342900" indent="-342900"/>
            <a:r>
              <a:rPr lang="en-GB" sz="1800" dirty="0">
                <a:solidFill>
                  <a:srgbClr val="0033CC"/>
                </a:solidFill>
              </a:rPr>
              <a:t>a) 12 kg/mol, 200</a:t>
            </a:r>
            <a:r>
              <a:rPr lang="en-GB" sz="1800" baseline="30000" dirty="0">
                <a:solidFill>
                  <a:srgbClr val="0033CC"/>
                </a:solidFill>
              </a:rPr>
              <a:t>o</a:t>
            </a:r>
            <a:r>
              <a:rPr lang="en-GB" sz="1800" dirty="0">
                <a:solidFill>
                  <a:srgbClr val="0033CC"/>
                </a:solidFill>
              </a:rPr>
              <a:t>C; b) 12 kg/mol,150</a:t>
            </a:r>
            <a:r>
              <a:rPr lang="en-GB" sz="1800" baseline="30000" dirty="0">
                <a:solidFill>
                  <a:srgbClr val="0033CC"/>
                </a:solidFill>
              </a:rPr>
              <a:t>o</a:t>
            </a:r>
            <a:r>
              <a:rPr lang="en-GB" sz="1800" dirty="0">
                <a:solidFill>
                  <a:srgbClr val="0033CC"/>
                </a:solidFill>
              </a:rPr>
              <a:t>C; c) 120 kg/mol, 200</a:t>
            </a:r>
            <a:r>
              <a:rPr lang="en-GB" sz="1800" baseline="30000" dirty="0">
                <a:solidFill>
                  <a:srgbClr val="0033CC"/>
                </a:solidFill>
              </a:rPr>
              <a:t>o</a:t>
            </a:r>
            <a:r>
              <a:rPr lang="en-GB" sz="1800" dirty="0">
                <a:solidFill>
                  <a:srgbClr val="0033CC"/>
                </a:solidFill>
              </a:rPr>
              <a:t>C</a:t>
            </a:r>
          </a:p>
          <a:p>
            <a:pPr marL="342900" indent="-342900"/>
            <a:r>
              <a:rPr lang="en-GB" sz="2800" dirty="0">
                <a:solidFill>
                  <a:srgbClr val="0033CC"/>
                </a:solidFill>
                <a:sym typeface="Symbol" pitchFamily="18" charset="2"/>
              </a:rPr>
              <a:t></a:t>
            </a:r>
            <a:r>
              <a:rPr lang="en-GB" sz="2800" baseline="-25000" dirty="0">
                <a:solidFill>
                  <a:srgbClr val="0033CC"/>
                </a:solidFill>
                <a:sym typeface="Symbol" pitchFamily="18" charset="2"/>
              </a:rPr>
              <a:t>a</a:t>
            </a:r>
            <a:r>
              <a:rPr lang="en-GB" sz="2800" dirty="0">
                <a:solidFill>
                  <a:srgbClr val="0033CC"/>
                </a:solidFill>
                <a:sym typeface="Symbol" pitchFamily="18" charset="2"/>
              </a:rPr>
              <a:t>:</a:t>
            </a:r>
            <a:r>
              <a:rPr lang="en-GB" sz="2800" baseline="-25000" dirty="0">
                <a:solidFill>
                  <a:srgbClr val="0033CC"/>
                </a:solidFill>
                <a:sym typeface="Symbol" pitchFamily="18" charset="2"/>
              </a:rPr>
              <a:t>b</a:t>
            </a:r>
            <a:r>
              <a:rPr lang="en-GB" sz="2800" dirty="0">
                <a:solidFill>
                  <a:srgbClr val="0033CC"/>
                </a:solidFill>
                <a:sym typeface="Symbol" pitchFamily="18" charset="2"/>
              </a:rPr>
              <a:t>:</a:t>
            </a:r>
            <a:r>
              <a:rPr lang="en-GB" sz="2800" baseline="-25000" dirty="0">
                <a:solidFill>
                  <a:srgbClr val="0033CC"/>
                </a:solidFill>
                <a:sym typeface="Symbol" pitchFamily="18" charset="2"/>
              </a:rPr>
              <a:t>c</a:t>
            </a:r>
            <a:r>
              <a:rPr lang="en-GB" sz="2800" dirty="0">
                <a:solidFill>
                  <a:srgbClr val="0033CC"/>
                </a:solidFill>
                <a:sym typeface="Symbol" pitchFamily="18" charset="2"/>
              </a:rPr>
              <a:t>=1:126:278</a:t>
            </a:r>
          </a:p>
        </p:txBody>
      </p:sp>
      <p:sp>
        <p:nvSpPr>
          <p:cNvPr id="149586" name="Text Box 82"/>
          <p:cNvSpPr txBox="1">
            <a:spLocks noChangeArrowheads="1"/>
          </p:cNvSpPr>
          <p:nvPr/>
        </p:nvSpPr>
        <p:spPr bwMode="auto">
          <a:xfrm>
            <a:off x="5029200" y="1368425"/>
            <a:ext cx="2569678" cy="1200971"/>
          </a:xfrm>
          <a:prstGeom prst="rect">
            <a:avLst/>
          </a:prstGeom>
          <a:noFill/>
          <a:ln w="9525" algn="ctr">
            <a:noFill/>
            <a:miter lim="800000"/>
            <a:headEnd/>
            <a:tailEnd/>
          </a:ln>
          <a:effectLst/>
        </p:spPr>
        <p:txBody>
          <a:bodyPr wrap="none" lIns="92075" tIns="46038" rIns="92075" bIns="46038">
            <a:spAutoFit/>
          </a:bodyPr>
          <a:lstStyle/>
          <a:p>
            <a:r>
              <a:rPr lang="en-US" b="1" dirty="0">
                <a:solidFill>
                  <a:srgbClr val="0033CC"/>
                </a:solidFill>
              </a:rPr>
              <a:t>L: achievable feature size</a:t>
            </a:r>
          </a:p>
          <a:p>
            <a:r>
              <a:rPr lang="en-US" dirty="0">
                <a:solidFill>
                  <a:srgbClr val="0033CC"/>
                </a:solidFill>
              </a:rPr>
              <a:t>p: pressure</a:t>
            </a:r>
          </a:p>
          <a:p>
            <a:r>
              <a:rPr lang="en-US" dirty="0">
                <a:solidFill>
                  <a:srgbClr val="0033CC"/>
                </a:solidFill>
                <a:sym typeface="Symbol" pitchFamily="18" charset="2"/>
              </a:rPr>
              <a:t>: melting time</a:t>
            </a:r>
          </a:p>
          <a:p>
            <a:r>
              <a:rPr lang="en-US" b="1" dirty="0">
                <a:solidFill>
                  <a:srgbClr val="0033CC"/>
                </a:solidFill>
                <a:sym typeface="Symbol" pitchFamily="18" charset="2"/>
              </a:rPr>
              <a:t>: viscosity</a:t>
            </a:r>
          </a:p>
        </p:txBody>
      </p:sp>
      <p:sp>
        <p:nvSpPr>
          <p:cNvPr id="149587" name="Text Box 83"/>
          <p:cNvSpPr txBox="1">
            <a:spLocks noChangeArrowheads="1"/>
          </p:cNvSpPr>
          <p:nvPr/>
        </p:nvSpPr>
        <p:spPr bwMode="auto">
          <a:xfrm>
            <a:off x="990600" y="6096000"/>
            <a:ext cx="6446765" cy="369332"/>
          </a:xfrm>
          <a:prstGeom prst="rect">
            <a:avLst/>
          </a:prstGeom>
          <a:noFill/>
          <a:ln w="9525">
            <a:noFill/>
            <a:miter lim="800000"/>
            <a:headEnd/>
            <a:tailEnd/>
          </a:ln>
          <a:effectLst/>
        </p:spPr>
        <p:txBody>
          <a:bodyPr wrap="none">
            <a:spAutoFit/>
          </a:bodyPr>
          <a:lstStyle/>
          <a:p>
            <a:r>
              <a:rPr lang="en-GB" sz="1800" dirty="0" smtClean="0">
                <a:solidFill>
                  <a:srgbClr val="C00000"/>
                </a:solidFill>
                <a:sym typeface="Symbol" pitchFamily="18" charset="2"/>
              </a:rPr>
              <a:t>Use </a:t>
            </a:r>
            <a:r>
              <a:rPr lang="en-GB" sz="1800" dirty="0">
                <a:solidFill>
                  <a:srgbClr val="C00000"/>
                </a:solidFill>
                <a:sym typeface="Symbol" pitchFamily="18" charset="2"/>
              </a:rPr>
              <a:t>low molecular weight PMMA and imprint at high temperature</a:t>
            </a:r>
            <a:endParaRPr lang="en-US" dirty="0">
              <a:solidFill>
                <a:srgbClr val="C00000"/>
              </a:solidFill>
            </a:endParaRPr>
          </a:p>
        </p:txBody>
      </p:sp>
      <p:graphicFrame>
        <p:nvGraphicFramePr>
          <p:cNvPr id="149588" name="Object 84"/>
          <p:cNvGraphicFramePr>
            <a:graphicFrameLocks noChangeAspect="1"/>
          </p:cNvGraphicFramePr>
          <p:nvPr/>
        </p:nvGraphicFramePr>
        <p:xfrm>
          <a:off x="1371600" y="1336675"/>
          <a:ext cx="3284538" cy="1238250"/>
        </p:xfrm>
        <a:graphic>
          <a:graphicData uri="http://schemas.openxmlformats.org/presentationml/2006/ole">
            <p:oleObj spid="_x0000_s3075" name="Equation" r:id="rId4" imgW="1218960" imgH="507960" progId="Equation.3">
              <p:embed/>
            </p:oleObj>
          </a:graphicData>
        </a:graphic>
      </p:graphicFrame>
      <p:sp>
        <p:nvSpPr>
          <p:cNvPr id="149589" name="Text Box 85"/>
          <p:cNvSpPr txBox="1">
            <a:spLocks noChangeArrowheads="1"/>
          </p:cNvSpPr>
          <p:nvPr/>
        </p:nvSpPr>
        <p:spPr bwMode="auto">
          <a:xfrm>
            <a:off x="457200" y="3062288"/>
            <a:ext cx="4061561" cy="369332"/>
          </a:xfrm>
          <a:prstGeom prst="rect">
            <a:avLst/>
          </a:prstGeom>
          <a:noFill/>
          <a:ln w="9525">
            <a:noFill/>
            <a:miter lim="800000"/>
            <a:headEnd/>
            <a:tailEnd/>
          </a:ln>
          <a:effectLst/>
        </p:spPr>
        <p:txBody>
          <a:bodyPr wrap="none">
            <a:spAutoFit/>
          </a:bodyPr>
          <a:lstStyle/>
          <a:p>
            <a:r>
              <a:rPr lang="en-US" sz="1800" dirty="0">
                <a:solidFill>
                  <a:srgbClr val="C00000"/>
                </a:solidFill>
              </a:rPr>
              <a:t>For thermoplastic </a:t>
            </a:r>
            <a:r>
              <a:rPr lang="en-US" sz="1800" dirty="0" smtClean="0">
                <a:solidFill>
                  <a:srgbClr val="C00000"/>
                </a:solidFill>
              </a:rPr>
              <a:t>polymer PMMA </a:t>
            </a:r>
            <a:r>
              <a:rPr lang="en-US" sz="1800" dirty="0">
                <a:solidFill>
                  <a:srgbClr val="C00000"/>
                </a:solidFill>
              </a:rPr>
              <a:t>at </a:t>
            </a:r>
            <a:r>
              <a:rPr lang="en-US" sz="1800" dirty="0" smtClean="0">
                <a:solidFill>
                  <a:srgbClr val="C00000"/>
                </a:solidFill>
              </a:rPr>
              <a:t>T&gt;</a:t>
            </a:r>
            <a:r>
              <a:rPr lang="en-US" sz="1800" dirty="0" err="1" smtClean="0">
                <a:solidFill>
                  <a:srgbClr val="C00000"/>
                </a:solidFill>
              </a:rPr>
              <a:t>T</a:t>
            </a:r>
            <a:r>
              <a:rPr lang="en-US" sz="1800" baseline="-25000" dirty="0" err="1" smtClean="0">
                <a:solidFill>
                  <a:srgbClr val="C00000"/>
                </a:solidFill>
              </a:rPr>
              <a:t>g</a:t>
            </a:r>
            <a:endParaRPr lang="en-US" sz="1800" dirty="0">
              <a:solidFill>
                <a:srgbClr val="C00000"/>
              </a:solidFill>
            </a:endParaRPr>
          </a:p>
        </p:txBody>
      </p:sp>
      <p:cxnSp>
        <p:nvCxnSpPr>
          <p:cNvPr id="10" name="Straight Connector 9"/>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Slide Number Placeholder 10"/>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14400" y="3478213"/>
            <a:ext cx="2925763" cy="914400"/>
            <a:chOff x="48" y="1104"/>
            <a:chExt cx="3216" cy="1152"/>
          </a:xfrm>
        </p:grpSpPr>
        <p:sp>
          <p:nvSpPr>
            <p:cNvPr id="150532" name="Freeform 4"/>
            <p:cNvSpPr>
              <a:spLocks/>
            </p:cNvSpPr>
            <p:nvPr/>
          </p:nvSpPr>
          <p:spPr bwMode="auto">
            <a:xfrm>
              <a:off x="432" y="1872"/>
              <a:ext cx="720" cy="192"/>
            </a:xfrm>
            <a:custGeom>
              <a:avLst/>
              <a:gdLst/>
              <a:ahLst/>
              <a:cxnLst>
                <a:cxn ang="0">
                  <a:pos x="0" y="192"/>
                </a:cxn>
                <a:cxn ang="0">
                  <a:pos x="432" y="144"/>
                </a:cxn>
                <a:cxn ang="0">
                  <a:pos x="720" y="0"/>
                </a:cxn>
              </a:cxnLst>
              <a:rect l="0" t="0" r="r" b="b"/>
              <a:pathLst>
                <a:path w="720" h="192">
                  <a:moveTo>
                    <a:pt x="0" y="192"/>
                  </a:moveTo>
                  <a:cubicBezTo>
                    <a:pt x="156" y="184"/>
                    <a:pt x="312" y="176"/>
                    <a:pt x="432" y="144"/>
                  </a:cubicBezTo>
                  <a:cubicBezTo>
                    <a:pt x="552" y="112"/>
                    <a:pt x="636" y="56"/>
                    <a:pt x="720" y="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3" name="Line 5"/>
            <p:cNvSpPr>
              <a:spLocks noChangeShapeType="1"/>
            </p:cNvSpPr>
            <p:nvPr/>
          </p:nvSpPr>
          <p:spPr bwMode="auto">
            <a:xfrm>
              <a:off x="1152" y="1872"/>
              <a:ext cx="0" cy="384"/>
            </a:xfrm>
            <a:prstGeom prst="line">
              <a:avLst/>
            </a:prstGeom>
            <a:noFill/>
            <a:ln w="9525">
              <a:solidFill>
                <a:schemeClr val="tx1"/>
              </a:solidFill>
              <a:round/>
              <a:headEnd/>
              <a:tailEnd/>
            </a:ln>
            <a:effectLst/>
          </p:spPr>
          <p:txBody>
            <a:bodyPr/>
            <a:lstStyle/>
            <a:p>
              <a:endParaRPr lang="en-US"/>
            </a:p>
          </p:txBody>
        </p:sp>
        <p:sp>
          <p:nvSpPr>
            <p:cNvPr id="150534" name="Freeform 6"/>
            <p:cNvSpPr>
              <a:spLocks/>
            </p:cNvSpPr>
            <p:nvPr/>
          </p:nvSpPr>
          <p:spPr bwMode="auto">
            <a:xfrm>
              <a:off x="1152" y="2056"/>
              <a:ext cx="1056" cy="200"/>
            </a:xfrm>
            <a:custGeom>
              <a:avLst/>
              <a:gdLst/>
              <a:ahLst/>
              <a:cxnLst>
                <a:cxn ang="0">
                  <a:pos x="0" y="200"/>
                </a:cxn>
                <a:cxn ang="0">
                  <a:pos x="288" y="56"/>
                </a:cxn>
                <a:cxn ang="0">
                  <a:pos x="576" y="8"/>
                </a:cxn>
                <a:cxn ang="0">
                  <a:pos x="912" y="104"/>
                </a:cxn>
                <a:cxn ang="0">
                  <a:pos x="1056" y="200"/>
                </a:cxn>
              </a:cxnLst>
              <a:rect l="0" t="0" r="r" b="b"/>
              <a:pathLst>
                <a:path w="1056" h="200">
                  <a:moveTo>
                    <a:pt x="0" y="200"/>
                  </a:moveTo>
                  <a:cubicBezTo>
                    <a:pt x="96" y="144"/>
                    <a:pt x="192" y="88"/>
                    <a:pt x="288" y="56"/>
                  </a:cubicBezTo>
                  <a:cubicBezTo>
                    <a:pt x="384" y="24"/>
                    <a:pt x="472" y="0"/>
                    <a:pt x="576" y="8"/>
                  </a:cubicBezTo>
                  <a:cubicBezTo>
                    <a:pt x="680" y="16"/>
                    <a:pt x="832" y="72"/>
                    <a:pt x="912" y="104"/>
                  </a:cubicBezTo>
                  <a:cubicBezTo>
                    <a:pt x="992" y="136"/>
                    <a:pt x="1024" y="168"/>
                    <a:pt x="1056" y="20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5" name="Line 7"/>
            <p:cNvSpPr>
              <a:spLocks noChangeShapeType="1"/>
            </p:cNvSpPr>
            <p:nvPr/>
          </p:nvSpPr>
          <p:spPr bwMode="auto">
            <a:xfrm flipV="1">
              <a:off x="2208" y="1872"/>
              <a:ext cx="0" cy="384"/>
            </a:xfrm>
            <a:prstGeom prst="line">
              <a:avLst/>
            </a:prstGeom>
            <a:noFill/>
            <a:ln w="9525">
              <a:solidFill>
                <a:schemeClr val="tx1"/>
              </a:solidFill>
              <a:round/>
              <a:headEnd/>
              <a:tailEnd/>
            </a:ln>
            <a:effectLst/>
          </p:spPr>
          <p:txBody>
            <a:bodyPr/>
            <a:lstStyle/>
            <a:p>
              <a:endParaRPr lang="en-US"/>
            </a:p>
          </p:txBody>
        </p:sp>
        <p:sp>
          <p:nvSpPr>
            <p:cNvPr id="150536" name="Freeform 8"/>
            <p:cNvSpPr>
              <a:spLocks/>
            </p:cNvSpPr>
            <p:nvPr/>
          </p:nvSpPr>
          <p:spPr bwMode="auto">
            <a:xfrm>
              <a:off x="2208" y="1872"/>
              <a:ext cx="672" cy="192"/>
            </a:xfrm>
            <a:custGeom>
              <a:avLst/>
              <a:gdLst/>
              <a:ahLst/>
              <a:cxnLst>
                <a:cxn ang="0">
                  <a:pos x="0" y="0"/>
                </a:cxn>
                <a:cxn ang="0">
                  <a:pos x="240" y="144"/>
                </a:cxn>
                <a:cxn ang="0">
                  <a:pos x="672" y="192"/>
                </a:cxn>
              </a:cxnLst>
              <a:rect l="0" t="0" r="r" b="b"/>
              <a:pathLst>
                <a:path w="672" h="192">
                  <a:moveTo>
                    <a:pt x="0" y="0"/>
                  </a:moveTo>
                  <a:cubicBezTo>
                    <a:pt x="64" y="56"/>
                    <a:pt x="128" y="112"/>
                    <a:pt x="240" y="144"/>
                  </a:cubicBezTo>
                  <a:cubicBezTo>
                    <a:pt x="352" y="176"/>
                    <a:pt x="512" y="184"/>
                    <a:pt x="672" y="192"/>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7" name="Freeform 9"/>
            <p:cNvSpPr>
              <a:spLocks/>
            </p:cNvSpPr>
            <p:nvPr/>
          </p:nvSpPr>
          <p:spPr bwMode="auto">
            <a:xfrm>
              <a:off x="432" y="1296"/>
              <a:ext cx="720" cy="192"/>
            </a:xfrm>
            <a:custGeom>
              <a:avLst/>
              <a:gdLst/>
              <a:ahLst/>
              <a:cxnLst>
                <a:cxn ang="0">
                  <a:pos x="0" y="192"/>
                </a:cxn>
                <a:cxn ang="0">
                  <a:pos x="432" y="144"/>
                </a:cxn>
                <a:cxn ang="0">
                  <a:pos x="720" y="0"/>
                </a:cxn>
              </a:cxnLst>
              <a:rect l="0" t="0" r="r" b="b"/>
              <a:pathLst>
                <a:path w="720" h="192">
                  <a:moveTo>
                    <a:pt x="0" y="192"/>
                  </a:moveTo>
                  <a:cubicBezTo>
                    <a:pt x="156" y="184"/>
                    <a:pt x="312" y="176"/>
                    <a:pt x="432" y="144"/>
                  </a:cubicBezTo>
                  <a:cubicBezTo>
                    <a:pt x="552" y="112"/>
                    <a:pt x="636" y="56"/>
                    <a:pt x="720" y="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8" name="Freeform 10"/>
            <p:cNvSpPr>
              <a:spLocks/>
            </p:cNvSpPr>
            <p:nvPr/>
          </p:nvSpPr>
          <p:spPr bwMode="auto">
            <a:xfrm>
              <a:off x="1152" y="1104"/>
              <a:ext cx="1056" cy="200"/>
            </a:xfrm>
            <a:custGeom>
              <a:avLst/>
              <a:gdLst/>
              <a:ahLst/>
              <a:cxnLst>
                <a:cxn ang="0">
                  <a:pos x="0" y="200"/>
                </a:cxn>
                <a:cxn ang="0">
                  <a:pos x="288" y="56"/>
                </a:cxn>
                <a:cxn ang="0">
                  <a:pos x="576" y="8"/>
                </a:cxn>
                <a:cxn ang="0">
                  <a:pos x="912" y="104"/>
                </a:cxn>
                <a:cxn ang="0">
                  <a:pos x="1056" y="200"/>
                </a:cxn>
              </a:cxnLst>
              <a:rect l="0" t="0" r="r" b="b"/>
              <a:pathLst>
                <a:path w="1056" h="200">
                  <a:moveTo>
                    <a:pt x="0" y="200"/>
                  </a:moveTo>
                  <a:cubicBezTo>
                    <a:pt x="96" y="144"/>
                    <a:pt x="192" y="88"/>
                    <a:pt x="288" y="56"/>
                  </a:cubicBezTo>
                  <a:cubicBezTo>
                    <a:pt x="384" y="24"/>
                    <a:pt x="472" y="0"/>
                    <a:pt x="576" y="8"/>
                  </a:cubicBezTo>
                  <a:cubicBezTo>
                    <a:pt x="680" y="16"/>
                    <a:pt x="832" y="72"/>
                    <a:pt x="912" y="104"/>
                  </a:cubicBezTo>
                  <a:cubicBezTo>
                    <a:pt x="992" y="136"/>
                    <a:pt x="1024" y="168"/>
                    <a:pt x="1056" y="20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9" name="Freeform 11"/>
            <p:cNvSpPr>
              <a:spLocks/>
            </p:cNvSpPr>
            <p:nvPr/>
          </p:nvSpPr>
          <p:spPr bwMode="auto">
            <a:xfrm>
              <a:off x="2208" y="1296"/>
              <a:ext cx="672" cy="192"/>
            </a:xfrm>
            <a:custGeom>
              <a:avLst/>
              <a:gdLst/>
              <a:ahLst/>
              <a:cxnLst>
                <a:cxn ang="0">
                  <a:pos x="0" y="0"/>
                </a:cxn>
                <a:cxn ang="0">
                  <a:pos x="240" y="144"/>
                </a:cxn>
                <a:cxn ang="0">
                  <a:pos x="672" y="192"/>
                </a:cxn>
              </a:cxnLst>
              <a:rect l="0" t="0" r="r" b="b"/>
              <a:pathLst>
                <a:path w="672" h="192">
                  <a:moveTo>
                    <a:pt x="0" y="0"/>
                  </a:moveTo>
                  <a:cubicBezTo>
                    <a:pt x="64" y="56"/>
                    <a:pt x="128" y="112"/>
                    <a:pt x="240" y="144"/>
                  </a:cubicBezTo>
                  <a:cubicBezTo>
                    <a:pt x="352" y="176"/>
                    <a:pt x="512" y="184"/>
                    <a:pt x="672" y="192"/>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40" name="Line 12"/>
            <p:cNvSpPr>
              <a:spLocks noChangeShapeType="1"/>
            </p:cNvSpPr>
            <p:nvPr/>
          </p:nvSpPr>
          <p:spPr bwMode="auto">
            <a:xfrm>
              <a:off x="48" y="1488"/>
              <a:ext cx="0" cy="576"/>
            </a:xfrm>
            <a:prstGeom prst="line">
              <a:avLst/>
            </a:prstGeom>
            <a:noFill/>
            <a:ln w="9525">
              <a:solidFill>
                <a:schemeClr val="tx1"/>
              </a:solidFill>
              <a:round/>
              <a:headEnd/>
              <a:tailEnd/>
            </a:ln>
            <a:effectLst/>
          </p:spPr>
          <p:txBody>
            <a:bodyPr/>
            <a:lstStyle/>
            <a:p>
              <a:endParaRPr lang="en-US"/>
            </a:p>
          </p:txBody>
        </p:sp>
        <p:sp>
          <p:nvSpPr>
            <p:cNvPr id="150541" name="Line 13"/>
            <p:cNvSpPr>
              <a:spLocks noChangeShapeType="1"/>
            </p:cNvSpPr>
            <p:nvPr/>
          </p:nvSpPr>
          <p:spPr bwMode="auto">
            <a:xfrm>
              <a:off x="3264" y="1488"/>
              <a:ext cx="0" cy="576"/>
            </a:xfrm>
            <a:prstGeom prst="line">
              <a:avLst/>
            </a:prstGeom>
            <a:noFill/>
            <a:ln w="9525">
              <a:solidFill>
                <a:schemeClr val="tx1"/>
              </a:solidFill>
              <a:round/>
              <a:headEnd/>
              <a:tailEnd/>
            </a:ln>
            <a:effectLst/>
          </p:spPr>
          <p:txBody>
            <a:bodyPr/>
            <a:lstStyle/>
            <a:p>
              <a:endParaRPr lang="en-US"/>
            </a:p>
          </p:txBody>
        </p:sp>
        <p:sp>
          <p:nvSpPr>
            <p:cNvPr id="150542" name="Line 14"/>
            <p:cNvSpPr>
              <a:spLocks noChangeShapeType="1"/>
            </p:cNvSpPr>
            <p:nvPr/>
          </p:nvSpPr>
          <p:spPr bwMode="auto">
            <a:xfrm flipH="1">
              <a:off x="48" y="1488"/>
              <a:ext cx="384" cy="0"/>
            </a:xfrm>
            <a:prstGeom prst="line">
              <a:avLst/>
            </a:prstGeom>
            <a:noFill/>
            <a:ln w="9525">
              <a:solidFill>
                <a:schemeClr val="tx1"/>
              </a:solidFill>
              <a:round/>
              <a:headEnd/>
              <a:tailEnd/>
            </a:ln>
            <a:effectLst/>
          </p:spPr>
          <p:txBody>
            <a:bodyPr/>
            <a:lstStyle/>
            <a:p>
              <a:endParaRPr lang="en-US"/>
            </a:p>
          </p:txBody>
        </p:sp>
        <p:sp>
          <p:nvSpPr>
            <p:cNvPr id="150543" name="Line 15"/>
            <p:cNvSpPr>
              <a:spLocks noChangeShapeType="1"/>
            </p:cNvSpPr>
            <p:nvPr/>
          </p:nvSpPr>
          <p:spPr bwMode="auto">
            <a:xfrm flipH="1">
              <a:off x="48" y="2064"/>
              <a:ext cx="384" cy="0"/>
            </a:xfrm>
            <a:prstGeom prst="line">
              <a:avLst/>
            </a:prstGeom>
            <a:noFill/>
            <a:ln w="9525">
              <a:solidFill>
                <a:schemeClr val="tx1"/>
              </a:solidFill>
              <a:round/>
              <a:headEnd/>
              <a:tailEnd/>
            </a:ln>
            <a:effectLst/>
          </p:spPr>
          <p:txBody>
            <a:bodyPr/>
            <a:lstStyle/>
            <a:p>
              <a:endParaRPr lang="en-US"/>
            </a:p>
          </p:txBody>
        </p:sp>
        <p:sp>
          <p:nvSpPr>
            <p:cNvPr id="150544" name="Line 16"/>
            <p:cNvSpPr>
              <a:spLocks noChangeShapeType="1"/>
            </p:cNvSpPr>
            <p:nvPr/>
          </p:nvSpPr>
          <p:spPr bwMode="auto">
            <a:xfrm flipH="1">
              <a:off x="2880" y="2064"/>
              <a:ext cx="384" cy="0"/>
            </a:xfrm>
            <a:prstGeom prst="line">
              <a:avLst/>
            </a:prstGeom>
            <a:noFill/>
            <a:ln w="9525">
              <a:solidFill>
                <a:schemeClr val="tx1"/>
              </a:solidFill>
              <a:round/>
              <a:headEnd/>
              <a:tailEnd/>
            </a:ln>
            <a:effectLst/>
          </p:spPr>
          <p:txBody>
            <a:bodyPr/>
            <a:lstStyle/>
            <a:p>
              <a:endParaRPr lang="en-US"/>
            </a:p>
          </p:txBody>
        </p:sp>
        <p:sp>
          <p:nvSpPr>
            <p:cNvPr id="150545" name="Line 17"/>
            <p:cNvSpPr>
              <a:spLocks noChangeShapeType="1"/>
            </p:cNvSpPr>
            <p:nvPr/>
          </p:nvSpPr>
          <p:spPr bwMode="auto">
            <a:xfrm flipH="1">
              <a:off x="2880" y="1488"/>
              <a:ext cx="384" cy="0"/>
            </a:xfrm>
            <a:prstGeom prst="line">
              <a:avLst/>
            </a:prstGeom>
            <a:noFill/>
            <a:ln w="9525">
              <a:solidFill>
                <a:schemeClr val="tx1"/>
              </a:solidFill>
              <a:round/>
              <a:headEnd/>
              <a:tailEnd/>
            </a:ln>
            <a:effectLst/>
          </p:spPr>
          <p:txBody>
            <a:bodyPr/>
            <a:lstStyle/>
            <a:p>
              <a:endParaRPr lang="en-US"/>
            </a:p>
          </p:txBody>
        </p:sp>
      </p:grpSp>
      <p:grpSp>
        <p:nvGrpSpPr>
          <p:cNvPr id="3" name="Group 18"/>
          <p:cNvGrpSpPr>
            <a:grpSpLocks/>
          </p:cNvGrpSpPr>
          <p:nvPr/>
        </p:nvGrpSpPr>
        <p:grpSpPr bwMode="auto">
          <a:xfrm>
            <a:off x="914400" y="4621213"/>
            <a:ext cx="2925763" cy="533400"/>
            <a:chOff x="48" y="1920"/>
            <a:chExt cx="3216" cy="672"/>
          </a:xfrm>
        </p:grpSpPr>
        <p:sp>
          <p:nvSpPr>
            <p:cNvPr id="150547" name="Freeform 19"/>
            <p:cNvSpPr>
              <a:spLocks/>
            </p:cNvSpPr>
            <p:nvPr/>
          </p:nvSpPr>
          <p:spPr bwMode="auto">
            <a:xfrm>
              <a:off x="48" y="2112"/>
              <a:ext cx="3216" cy="480"/>
            </a:xfrm>
            <a:custGeom>
              <a:avLst/>
              <a:gdLst/>
              <a:ahLst/>
              <a:cxnLst>
                <a:cxn ang="0">
                  <a:pos x="0" y="0"/>
                </a:cxn>
                <a:cxn ang="0">
                  <a:pos x="0" y="480"/>
                </a:cxn>
                <a:cxn ang="0">
                  <a:pos x="3216" y="480"/>
                </a:cxn>
                <a:cxn ang="0">
                  <a:pos x="3216" y="0"/>
                </a:cxn>
              </a:cxnLst>
              <a:rect l="0" t="0" r="r" b="b"/>
              <a:pathLst>
                <a:path w="3216" h="480">
                  <a:moveTo>
                    <a:pt x="0" y="0"/>
                  </a:moveTo>
                  <a:lnTo>
                    <a:pt x="0" y="480"/>
                  </a:lnTo>
                  <a:lnTo>
                    <a:pt x="3216" y="480"/>
                  </a:lnTo>
                  <a:lnTo>
                    <a:pt x="3216" y="0"/>
                  </a:ln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48" name="Freeform 20"/>
            <p:cNvSpPr>
              <a:spLocks/>
            </p:cNvSpPr>
            <p:nvPr/>
          </p:nvSpPr>
          <p:spPr bwMode="auto">
            <a:xfrm>
              <a:off x="432" y="1920"/>
              <a:ext cx="720" cy="192"/>
            </a:xfrm>
            <a:custGeom>
              <a:avLst/>
              <a:gdLst/>
              <a:ahLst/>
              <a:cxnLst>
                <a:cxn ang="0">
                  <a:pos x="0" y="192"/>
                </a:cxn>
                <a:cxn ang="0">
                  <a:pos x="432" y="144"/>
                </a:cxn>
                <a:cxn ang="0">
                  <a:pos x="720" y="0"/>
                </a:cxn>
              </a:cxnLst>
              <a:rect l="0" t="0" r="r" b="b"/>
              <a:pathLst>
                <a:path w="720" h="192">
                  <a:moveTo>
                    <a:pt x="0" y="192"/>
                  </a:moveTo>
                  <a:cubicBezTo>
                    <a:pt x="156" y="184"/>
                    <a:pt x="312" y="176"/>
                    <a:pt x="432" y="144"/>
                  </a:cubicBezTo>
                  <a:cubicBezTo>
                    <a:pt x="552" y="112"/>
                    <a:pt x="636" y="56"/>
                    <a:pt x="720" y="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49" name="Line 21"/>
            <p:cNvSpPr>
              <a:spLocks noChangeShapeType="1"/>
            </p:cNvSpPr>
            <p:nvPr/>
          </p:nvSpPr>
          <p:spPr bwMode="auto">
            <a:xfrm>
              <a:off x="1152" y="1920"/>
              <a:ext cx="0" cy="384"/>
            </a:xfrm>
            <a:prstGeom prst="line">
              <a:avLst/>
            </a:prstGeom>
            <a:noFill/>
            <a:ln w="9525">
              <a:solidFill>
                <a:schemeClr val="tx1"/>
              </a:solidFill>
              <a:round/>
              <a:headEnd/>
              <a:tailEnd/>
            </a:ln>
            <a:effectLst/>
          </p:spPr>
          <p:txBody>
            <a:bodyPr/>
            <a:lstStyle/>
            <a:p>
              <a:endParaRPr lang="en-US"/>
            </a:p>
          </p:txBody>
        </p:sp>
        <p:sp>
          <p:nvSpPr>
            <p:cNvPr id="150550" name="Freeform 22"/>
            <p:cNvSpPr>
              <a:spLocks/>
            </p:cNvSpPr>
            <p:nvPr/>
          </p:nvSpPr>
          <p:spPr bwMode="auto">
            <a:xfrm>
              <a:off x="1152" y="2104"/>
              <a:ext cx="1056" cy="200"/>
            </a:xfrm>
            <a:custGeom>
              <a:avLst/>
              <a:gdLst/>
              <a:ahLst/>
              <a:cxnLst>
                <a:cxn ang="0">
                  <a:pos x="0" y="200"/>
                </a:cxn>
                <a:cxn ang="0">
                  <a:pos x="288" y="56"/>
                </a:cxn>
                <a:cxn ang="0">
                  <a:pos x="576" y="8"/>
                </a:cxn>
                <a:cxn ang="0">
                  <a:pos x="912" y="104"/>
                </a:cxn>
                <a:cxn ang="0">
                  <a:pos x="1056" y="200"/>
                </a:cxn>
              </a:cxnLst>
              <a:rect l="0" t="0" r="r" b="b"/>
              <a:pathLst>
                <a:path w="1056" h="200">
                  <a:moveTo>
                    <a:pt x="0" y="200"/>
                  </a:moveTo>
                  <a:cubicBezTo>
                    <a:pt x="96" y="144"/>
                    <a:pt x="192" y="88"/>
                    <a:pt x="288" y="56"/>
                  </a:cubicBezTo>
                  <a:cubicBezTo>
                    <a:pt x="384" y="24"/>
                    <a:pt x="472" y="0"/>
                    <a:pt x="576" y="8"/>
                  </a:cubicBezTo>
                  <a:cubicBezTo>
                    <a:pt x="680" y="16"/>
                    <a:pt x="832" y="72"/>
                    <a:pt x="912" y="104"/>
                  </a:cubicBezTo>
                  <a:cubicBezTo>
                    <a:pt x="992" y="136"/>
                    <a:pt x="1024" y="168"/>
                    <a:pt x="1056" y="20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51" name="Line 23"/>
            <p:cNvSpPr>
              <a:spLocks noChangeShapeType="1"/>
            </p:cNvSpPr>
            <p:nvPr/>
          </p:nvSpPr>
          <p:spPr bwMode="auto">
            <a:xfrm flipV="1">
              <a:off x="2208" y="1920"/>
              <a:ext cx="0" cy="384"/>
            </a:xfrm>
            <a:prstGeom prst="line">
              <a:avLst/>
            </a:prstGeom>
            <a:noFill/>
            <a:ln w="9525">
              <a:solidFill>
                <a:schemeClr val="tx1"/>
              </a:solidFill>
              <a:round/>
              <a:headEnd/>
              <a:tailEnd/>
            </a:ln>
            <a:effectLst/>
          </p:spPr>
          <p:txBody>
            <a:bodyPr/>
            <a:lstStyle/>
            <a:p>
              <a:endParaRPr lang="en-US"/>
            </a:p>
          </p:txBody>
        </p:sp>
        <p:sp>
          <p:nvSpPr>
            <p:cNvPr id="150552" name="Freeform 24"/>
            <p:cNvSpPr>
              <a:spLocks/>
            </p:cNvSpPr>
            <p:nvPr/>
          </p:nvSpPr>
          <p:spPr bwMode="auto">
            <a:xfrm>
              <a:off x="2208" y="1920"/>
              <a:ext cx="672" cy="192"/>
            </a:xfrm>
            <a:custGeom>
              <a:avLst/>
              <a:gdLst/>
              <a:ahLst/>
              <a:cxnLst>
                <a:cxn ang="0">
                  <a:pos x="0" y="0"/>
                </a:cxn>
                <a:cxn ang="0">
                  <a:pos x="240" y="144"/>
                </a:cxn>
                <a:cxn ang="0">
                  <a:pos x="672" y="192"/>
                </a:cxn>
              </a:cxnLst>
              <a:rect l="0" t="0" r="r" b="b"/>
              <a:pathLst>
                <a:path w="672" h="192">
                  <a:moveTo>
                    <a:pt x="0" y="0"/>
                  </a:moveTo>
                  <a:cubicBezTo>
                    <a:pt x="64" y="56"/>
                    <a:pt x="128" y="112"/>
                    <a:pt x="240" y="144"/>
                  </a:cubicBezTo>
                  <a:cubicBezTo>
                    <a:pt x="352" y="176"/>
                    <a:pt x="512" y="184"/>
                    <a:pt x="672" y="192"/>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53" name="Line 25"/>
            <p:cNvSpPr>
              <a:spLocks noChangeShapeType="1"/>
            </p:cNvSpPr>
            <p:nvPr/>
          </p:nvSpPr>
          <p:spPr bwMode="auto">
            <a:xfrm flipH="1">
              <a:off x="48" y="2112"/>
              <a:ext cx="384" cy="0"/>
            </a:xfrm>
            <a:prstGeom prst="line">
              <a:avLst/>
            </a:prstGeom>
            <a:noFill/>
            <a:ln w="9525">
              <a:solidFill>
                <a:schemeClr val="tx1"/>
              </a:solidFill>
              <a:round/>
              <a:headEnd/>
              <a:tailEnd/>
            </a:ln>
            <a:effectLst/>
          </p:spPr>
          <p:txBody>
            <a:bodyPr/>
            <a:lstStyle/>
            <a:p>
              <a:endParaRPr lang="en-US"/>
            </a:p>
          </p:txBody>
        </p:sp>
        <p:sp>
          <p:nvSpPr>
            <p:cNvPr id="150554" name="Line 26"/>
            <p:cNvSpPr>
              <a:spLocks noChangeShapeType="1"/>
            </p:cNvSpPr>
            <p:nvPr/>
          </p:nvSpPr>
          <p:spPr bwMode="auto">
            <a:xfrm flipH="1">
              <a:off x="2880" y="2112"/>
              <a:ext cx="384" cy="0"/>
            </a:xfrm>
            <a:prstGeom prst="line">
              <a:avLst/>
            </a:prstGeom>
            <a:noFill/>
            <a:ln w="9525">
              <a:solidFill>
                <a:schemeClr val="tx1"/>
              </a:solidFill>
              <a:round/>
              <a:headEnd/>
              <a:tailEnd/>
            </a:ln>
            <a:effectLst/>
          </p:spPr>
          <p:txBody>
            <a:bodyPr/>
            <a:lstStyle/>
            <a:p>
              <a:endParaRPr lang="en-US"/>
            </a:p>
          </p:txBody>
        </p:sp>
      </p:grpSp>
      <p:sp>
        <p:nvSpPr>
          <p:cNvPr id="150555" name="Text Box 27"/>
          <p:cNvSpPr txBox="1">
            <a:spLocks noChangeArrowheads="1"/>
          </p:cNvSpPr>
          <p:nvPr/>
        </p:nvSpPr>
        <p:spPr bwMode="auto">
          <a:xfrm>
            <a:off x="1822450" y="3667125"/>
            <a:ext cx="1301750" cy="366713"/>
          </a:xfrm>
          <a:prstGeom prst="rect">
            <a:avLst/>
          </a:prstGeom>
          <a:noFill/>
          <a:ln w="9525">
            <a:noFill/>
            <a:miter lim="800000"/>
            <a:headEnd/>
            <a:tailEnd/>
          </a:ln>
          <a:effectLst/>
        </p:spPr>
        <p:txBody>
          <a:bodyPr wrap="none">
            <a:spAutoFit/>
          </a:bodyPr>
          <a:lstStyle/>
          <a:p>
            <a:r>
              <a:rPr lang="en-US" sz="1800"/>
              <a:t>mold wafer</a:t>
            </a:r>
          </a:p>
        </p:txBody>
      </p:sp>
      <p:sp>
        <p:nvSpPr>
          <p:cNvPr id="150557" name="Rectangle 29"/>
          <p:cNvSpPr>
            <a:spLocks noChangeArrowheads="1"/>
          </p:cNvSpPr>
          <p:nvPr/>
        </p:nvSpPr>
        <p:spPr bwMode="auto">
          <a:xfrm>
            <a:off x="914400" y="5154613"/>
            <a:ext cx="2925763" cy="381000"/>
          </a:xfrm>
          <a:prstGeom prst="rect">
            <a:avLst/>
          </a:prstGeom>
          <a:noFill/>
          <a:ln w="9525">
            <a:solidFill>
              <a:schemeClr val="tx1"/>
            </a:solidFill>
            <a:miter lim="800000"/>
            <a:headEnd/>
            <a:tailEnd/>
          </a:ln>
          <a:effectLst/>
        </p:spPr>
        <p:txBody>
          <a:bodyPr wrap="none" anchor="ctr"/>
          <a:lstStyle/>
          <a:p>
            <a:endParaRPr lang="en-US"/>
          </a:p>
        </p:txBody>
      </p:sp>
      <p:sp>
        <p:nvSpPr>
          <p:cNvPr id="150558" name="Text Box 30"/>
          <p:cNvSpPr txBox="1">
            <a:spLocks noChangeArrowheads="1"/>
          </p:cNvSpPr>
          <p:nvPr/>
        </p:nvSpPr>
        <p:spPr bwMode="auto">
          <a:xfrm>
            <a:off x="1758950" y="5168900"/>
            <a:ext cx="1441450" cy="366713"/>
          </a:xfrm>
          <a:prstGeom prst="rect">
            <a:avLst/>
          </a:prstGeom>
          <a:noFill/>
          <a:ln w="9525">
            <a:noFill/>
            <a:miter lim="800000"/>
            <a:headEnd/>
            <a:tailEnd/>
          </a:ln>
          <a:effectLst/>
        </p:spPr>
        <p:txBody>
          <a:bodyPr wrap="none">
            <a:spAutoFit/>
          </a:bodyPr>
          <a:lstStyle/>
          <a:p>
            <a:r>
              <a:rPr lang="en-US" sz="1800"/>
              <a:t>silicon wafer</a:t>
            </a:r>
          </a:p>
        </p:txBody>
      </p:sp>
      <p:sp>
        <p:nvSpPr>
          <p:cNvPr id="150560" name="Line 32"/>
          <p:cNvSpPr>
            <a:spLocks noChangeShapeType="1"/>
          </p:cNvSpPr>
          <p:nvPr/>
        </p:nvSpPr>
        <p:spPr bwMode="auto">
          <a:xfrm flipV="1">
            <a:off x="2432050" y="4773613"/>
            <a:ext cx="0" cy="381000"/>
          </a:xfrm>
          <a:prstGeom prst="line">
            <a:avLst/>
          </a:prstGeom>
          <a:noFill/>
          <a:ln w="63500">
            <a:solidFill>
              <a:srgbClr val="FF0000"/>
            </a:solidFill>
            <a:round/>
            <a:headEnd type="triangle" w="sm" len="sm"/>
            <a:tailEnd type="triangle" w="sm" len="sm"/>
          </a:ln>
          <a:effectLst/>
        </p:spPr>
        <p:txBody>
          <a:bodyPr/>
          <a:lstStyle/>
          <a:p>
            <a:endParaRPr lang="en-US"/>
          </a:p>
        </p:txBody>
      </p:sp>
      <p:sp>
        <p:nvSpPr>
          <p:cNvPr id="150561" name="Text Box 33"/>
          <p:cNvSpPr txBox="1">
            <a:spLocks noChangeArrowheads="1"/>
          </p:cNvSpPr>
          <p:nvPr/>
        </p:nvSpPr>
        <p:spPr bwMode="auto">
          <a:xfrm>
            <a:off x="2422525" y="4849813"/>
            <a:ext cx="2051050" cy="366712"/>
          </a:xfrm>
          <a:prstGeom prst="rect">
            <a:avLst/>
          </a:prstGeom>
          <a:noFill/>
          <a:ln w="9525">
            <a:noFill/>
            <a:miter lim="800000"/>
            <a:headEnd/>
            <a:tailEnd/>
          </a:ln>
          <a:effectLst/>
        </p:spPr>
        <p:txBody>
          <a:bodyPr wrap="none">
            <a:spAutoFit/>
          </a:bodyPr>
          <a:lstStyle/>
          <a:p>
            <a:r>
              <a:rPr lang="en-US" sz="1800"/>
              <a:t>resist need to etch</a:t>
            </a:r>
          </a:p>
        </p:txBody>
      </p:sp>
      <p:sp>
        <p:nvSpPr>
          <p:cNvPr id="150562" name="Text Box 34"/>
          <p:cNvSpPr txBox="1">
            <a:spLocks noChangeArrowheads="1"/>
          </p:cNvSpPr>
          <p:nvPr/>
        </p:nvSpPr>
        <p:spPr bwMode="auto">
          <a:xfrm>
            <a:off x="669925" y="5595938"/>
            <a:ext cx="3902075" cy="641350"/>
          </a:xfrm>
          <a:prstGeom prst="rect">
            <a:avLst/>
          </a:prstGeom>
          <a:noFill/>
          <a:ln w="9525">
            <a:noFill/>
            <a:miter lim="800000"/>
            <a:headEnd/>
            <a:tailEnd/>
          </a:ln>
          <a:effectLst/>
        </p:spPr>
        <p:txBody>
          <a:bodyPr>
            <a:spAutoFit/>
          </a:bodyPr>
          <a:lstStyle/>
          <a:p>
            <a:r>
              <a:rPr lang="en-US" sz="1800" dirty="0">
                <a:solidFill>
                  <a:srgbClr val="0033CC"/>
                </a:solidFill>
              </a:rPr>
              <a:t>Need excessive etch to remove the thick resist at the square center</a:t>
            </a:r>
          </a:p>
        </p:txBody>
      </p:sp>
      <p:sp>
        <p:nvSpPr>
          <p:cNvPr id="150563" name="Text Box 35"/>
          <p:cNvSpPr txBox="1">
            <a:spLocks noChangeArrowheads="1"/>
          </p:cNvSpPr>
          <p:nvPr/>
        </p:nvSpPr>
        <p:spPr bwMode="auto">
          <a:xfrm>
            <a:off x="1676400" y="228600"/>
            <a:ext cx="6248400" cy="523220"/>
          </a:xfrm>
          <a:prstGeom prst="rect">
            <a:avLst/>
          </a:prstGeom>
          <a:noFill/>
          <a:ln w="9525">
            <a:noFill/>
            <a:miter lim="800000"/>
            <a:headEnd/>
            <a:tailEnd/>
          </a:ln>
          <a:effectLst/>
        </p:spPr>
        <p:txBody>
          <a:bodyPr wrap="square">
            <a:spAutoFit/>
          </a:bodyPr>
          <a:lstStyle/>
          <a:p>
            <a:pPr algn="ctr"/>
            <a:r>
              <a:rPr lang="en-US" sz="2800" dirty="0">
                <a:solidFill>
                  <a:srgbClr val="0033CC"/>
                </a:solidFill>
                <a:cs typeface="Times New Roman" pitchFamily="18" charset="0"/>
              </a:rPr>
              <a:t>Strategy to imprint large features (mm)</a:t>
            </a:r>
            <a:endParaRPr lang="en-GB" sz="2800" dirty="0">
              <a:solidFill>
                <a:srgbClr val="0033CC"/>
              </a:solidFill>
              <a:cs typeface="Times New Roman" pitchFamily="18" charset="0"/>
            </a:endParaRPr>
          </a:p>
        </p:txBody>
      </p:sp>
      <p:pic>
        <p:nvPicPr>
          <p:cNvPr id="150530" name="Picture 2" descr="300um"/>
          <p:cNvPicPr>
            <a:picLocks noChangeAspect="1" noChangeArrowheads="1"/>
          </p:cNvPicPr>
          <p:nvPr/>
        </p:nvPicPr>
        <p:blipFill>
          <a:blip r:embed="rId2" cstate="print">
            <a:lum bright="-6000"/>
          </a:blip>
          <a:srcRect/>
          <a:stretch>
            <a:fillRect/>
          </a:stretch>
        </p:blipFill>
        <p:spPr bwMode="auto">
          <a:xfrm>
            <a:off x="609600" y="1824038"/>
            <a:ext cx="1905000" cy="1425575"/>
          </a:xfrm>
          <a:prstGeom prst="rect">
            <a:avLst/>
          </a:prstGeom>
          <a:noFill/>
        </p:spPr>
      </p:pic>
      <p:pic>
        <p:nvPicPr>
          <p:cNvPr id="150559" name="Picture 31" descr="III-no RIE-2mm-a"/>
          <p:cNvPicPr>
            <a:picLocks noChangeAspect="1" noChangeArrowheads="1"/>
          </p:cNvPicPr>
          <p:nvPr/>
        </p:nvPicPr>
        <p:blipFill>
          <a:blip r:embed="rId3"/>
          <a:srcRect/>
          <a:stretch>
            <a:fillRect/>
          </a:stretch>
        </p:blipFill>
        <p:spPr bwMode="auto">
          <a:xfrm>
            <a:off x="2667000" y="1774825"/>
            <a:ext cx="1828800" cy="1622425"/>
          </a:xfrm>
          <a:prstGeom prst="rect">
            <a:avLst/>
          </a:prstGeom>
          <a:noFill/>
          <a:ln w="9525">
            <a:noFill/>
            <a:miter lim="800000"/>
            <a:headEnd/>
            <a:tailEnd/>
          </a:ln>
        </p:spPr>
      </p:pic>
      <p:sp>
        <p:nvSpPr>
          <p:cNvPr id="150601" name="Text Box 73"/>
          <p:cNvSpPr txBox="1">
            <a:spLocks noChangeArrowheads="1"/>
          </p:cNvSpPr>
          <p:nvPr/>
        </p:nvSpPr>
        <p:spPr bwMode="auto">
          <a:xfrm>
            <a:off x="304800" y="1127125"/>
            <a:ext cx="3867790" cy="400110"/>
          </a:xfrm>
          <a:prstGeom prst="rect">
            <a:avLst/>
          </a:prstGeom>
          <a:solidFill>
            <a:schemeClr val="bg1"/>
          </a:solidFill>
          <a:ln w="9525">
            <a:noFill/>
            <a:miter lim="800000"/>
            <a:headEnd/>
            <a:tailEnd/>
          </a:ln>
          <a:effectLst/>
        </p:spPr>
        <p:txBody>
          <a:bodyPr wrap="none">
            <a:spAutoFit/>
          </a:bodyPr>
          <a:lstStyle/>
          <a:p>
            <a:r>
              <a:rPr lang="en-US" sz="2000" dirty="0">
                <a:solidFill>
                  <a:srgbClr val="0033CC"/>
                </a:solidFill>
              </a:rPr>
              <a:t>Square (mm) imprinted into PMMA</a:t>
            </a:r>
          </a:p>
        </p:txBody>
      </p:sp>
      <p:sp>
        <p:nvSpPr>
          <p:cNvPr id="150602" name="Text Box 74"/>
          <p:cNvSpPr txBox="1">
            <a:spLocks noChangeArrowheads="1"/>
          </p:cNvSpPr>
          <p:nvPr/>
        </p:nvSpPr>
        <p:spPr bwMode="auto">
          <a:xfrm>
            <a:off x="517525" y="1457325"/>
            <a:ext cx="1581150" cy="366713"/>
          </a:xfrm>
          <a:prstGeom prst="rect">
            <a:avLst/>
          </a:prstGeom>
          <a:noFill/>
          <a:ln w="9525">
            <a:noFill/>
            <a:miter lim="800000"/>
            <a:headEnd/>
            <a:tailEnd/>
          </a:ln>
          <a:effectLst/>
        </p:spPr>
        <p:txBody>
          <a:bodyPr wrap="none">
            <a:spAutoFit/>
          </a:bodyPr>
          <a:lstStyle/>
          <a:p>
            <a:r>
              <a:rPr lang="en-US" sz="1800">
                <a:solidFill>
                  <a:srgbClr val="FF3300"/>
                </a:solidFill>
              </a:rPr>
              <a:t>Optical image</a:t>
            </a:r>
          </a:p>
        </p:txBody>
      </p:sp>
      <p:sp>
        <p:nvSpPr>
          <p:cNvPr id="150603" name="Text Box 75"/>
          <p:cNvSpPr txBox="1">
            <a:spLocks noChangeArrowheads="1"/>
          </p:cNvSpPr>
          <p:nvPr/>
        </p:nvSpPr>
        <p:spPr bwMode="auto">
          <a:xfrm>
            <a:off x="2590800" y="1473200"/>
            <a:ext cx="831850" cy="366713"/>
          </a:xfrm>
          <a:prstGeom prst="rect">
            <a:avLst/>
          </a:prstGeom>
          <a:noFill/>
          <a:ln w="9525">
            <a:noFill/>
            <a:miter lim="800000"/>
            <a:headEnd/>
            <a:tailEnd/>
          </a:ln>
          <a:effectLst/>
        </p:spPr>
        <p:txBody>
          <a:bodyPr wrap="none">
            <a:spAutoFit/>
          </a:bodyPr>
          <a:lstStyle/>
          <a:p>
            <a:r>
              <a:rPr lang="en-US" sz="1800">
                <a:solidFill>
                  <a:srgbClr val="FF3300"/>
                </a:solidFill>
              </a:rPr>
              <a:t>Profile</a:t>
            </a:r>
          </a:p>
        </p:txBody>
      </p:sp>
      <p:sp>
        <p:nvSpPr>
          <p:cNvPr id="150605" name="Line 77"/>
          <p:cNvSpPr>
            <a:spLocks noChangeShapeType="1"/>
          </p:cNvSpPr>
          <p:nvPr/>
        </p:nvSpPr>
        <p:spPr bwMode="auto">
          <a:xfrm>
            <a:off x="2819400" y="2868613"/>
            <a:ext cx="1374775" cy="0"/>
          </a:xfrm>
          <a:prstGeom prst="line">
            <a:avLst/>
          </a:prstGeom>
          <a:noFill/>
          <a:ln w="25400">
            <a:solidFill>
              <a:schemeClr val="tx1"/>
            </a:solidFill>
            <a:round/>
            <a:headEnd type="triangle" w="med" len="med"/>
            <a:tailEnd type="triangle" w="med" len="med"/>
          </a:ln>
          <a:effectLst/>
        </p:spPr>
        <p:txBody>
          <a:bodyPr/>
          <a:lstStyle/>
          <a:p>
            <a:endParaRPr lang="en-US"/>
          </a:p>
        </p:txBody>
      </p:sp>
      <p:sp>
        <p:nvSpPr>
          <p:cNvPr id="150606" name="Text Box 78"/>
          <p:cNvSpPr txBox="1">
            <a:spLocks noChangeArrowheads="1"/>
          </p:cNvSpPr>
          <p:nvPr/>
        </p:nvSpPr>
        <p:spPr bwMode="auto">
          <a:xfrm>
            <a:off x="3124200" y="2813050"/>
            <a:ext cx="692150" cy="366713"/>
          </a:xfrm>
          <a:prstGeom prst="rect">
            <a:avLst/>
          </a:prstGeom>
          <a:noFill/>
          <a:ln w="9525">
            <a:noFill/>
            <a:miter lim="800000"/>
            <a:headEnd/>
            <a:tailEnd/>
          </a:ln>
          <a:effectLst/>
        </p:spPr>
        <p:txBody>
          <a:bodyPr wrap="none">
            <a:spAutoFit/>
          </a:bodyPr>
          <a:lstStyle/>
          <a:p>
            <a:r>
              <a:rPr lang="en-US" sz="1800"/>
              <a:t>2mm</a:t>
            </a:r>
          </a:p>
        </p:txBody>
      </p:sp>
      <p:sp>
        <p:nvSpPr>
          <p:cNvPr id="150607" name="Text Box 79"/>
          <p:cNvSpPr txBox="1">
            <a:spLocks noChangeArrowheads="1"/>
          </p:cNvSpPr>
          <p:nvPr/>
        </p:nvSpPr>
        <p:spPr bwMode="auto">
          <a:xfrm>
            <a:off x="501650" y="3402013"/>
            <a:ext cx="1250950" cy="366712"/>
          </a:xfrm>
          <a:prstGeom prst="rect">
            <a:avLst/>
          </a:prstGeom>
          <a:noFill/>
          <a:ln w="9525">
            <a:noFill/>
            <a:miter lim="800000"/>
            <a:headEnd/>
            <a:tailEnd/>
          </a:ln>
          <a:effectLst/>
        </p:spPr>
        <p:txBody>
          <a:bodyPr wrap="none">
            <a:spAutoFit/>
          </a:bodyPr>
          <a:lstStyle/>
          <a:p>
            <a:r>
              <a:rPr lang="en-US" sz="1800">
                <a:solidFill>
                  <a:srgbClr val="FF3300"/>
                </a:solidFill>
              </a:rPr>
              <a:t>Schematic</a:t>
            </a:r>
          </a:p>
        </p:txBody>
      </p:sp>
      <p:sp>
        <p:nvSpPr>
          <p:cNvPr id="150631" name="Line 103"/>
          <p:cNvSpPr>
            <a:spLocks noChangeShapeType="1"/>
          </p:cNvSpPr>
          <p:nvPr/>
        </p:nvSpPr>
        <p:spPr bwMode="auto">
          <a:xfrm flipV="1">
            <a:off x="4495800" y="2057400"/>
            <a:ext cx="0" cy="533400"/>
          </a:xfrm>
          <a:prstGeom prst="line">
            <a:avLst/>
          </a:prstGeom>
          <a:noFill/>
          <a:ln w="25400">
            <a:solidFill>
              <a:schemeClr val="tx1"/>
            </a:solidFill>
            <a:round/>
            <a:headEnd type="triangle" w="med" len="med"/>
            <a:tailEnd type="triangle" w="med" len="med"/>
          </a:ln>
          <a:effectLst/>
        </p:spPr>
        <p:txBody>
          <a:bodyPr/>
          <a:lstStyle/>
          <a:p>
            <a:endParaRPr lang="en-US"/>
          </a:p>
        </p:txBody>
      </p:sp>
      <p:sp>
        <p:nvSpPr>
          <p:cNvPr id="150632" name="Text Box 104"/>
          <p:cNvSpPr txBox="1">
            <a:spLocks noChangeArrowheads="1"/>
          </p:cNvSpPr>
          <p:nvPr/>
        </p:nvSpPr>
        <p:spPr bwMode="auto">
          <a:xfrm rot="10800000">
            <a:off x="4448175" y="1954213"/>
            <a:ext cx="428625" cy="712787"/>
          </a:xfrm>
          <a:prstGeom prst="rect">
            <a:avLst/>
          </a:prstGeom>
          <a:noFill/>
          <a:ln w="9525">
            <a:noFill/>
            <a:miter lim="800000"/>
            <a:headEnd/>
            <a:tailEnd/>
          </a:ln>
          <a:effectLst/>
        </p:spPr>
        <p:txBody>
          <a:bodyPr vert="eaVert" wrap="none">
            <a:spAutoFit/>
          </a:bodyPr>
          <a:lstStyle/>
          <a:p>
            <a:r>
              <a:rPr lang="en-CA"/>
              <a:t>200nm</a:t>
            </a:r>
          </a:p>
        </p:txBody>
      </p:sp>
      <p:cxnSp>
        <p:nvCxnSpPr>
          <p:cNvPr id="65" name="Straight Connector 64"/>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67" name="Group 66"/>
          <p:cNvGrpSpPr/>
          <p:nvPr/>
        </p:nvGrpSpPr>
        <p:grpSpPr>
          <a:xfrm>
            <a:off x="5029200" y="1219200"/>
            <a:ext cx="3902075" cy="5029200"/>
            <a:chOff x="5029200" y="1219200"/>
            <a:chExt cx="3902075" cy="5029200"/>
          </a:xfrm>
        </p:grpSpPr>
        <p:grpSp>
          <p:nvGrpSpPr>
            <p:cNvPr id="4" name="Group 101"/>
            <p:cNvGrpSpPr>
              <a:grpSpLocks/>
            </p:cNvGrpSpPr>
            <p:nvPr/>
          </p:nvGrpSpPr>
          <p:grpSpPr bwMode="auto">
            <a:xfrm>
              <a:off x="5029200" y="1219200"/>
              <a:ext cx="3902075" cy="3271838"/>
              <a:chOff x="3072" y="912"/>
              <a:chExt cx="2458" cy="2061"/>
            </a:xfrm>
          </p:grpSpPr>
          <p:sp>
            <p:nvSpPr>
              <p:cNvPr id="150585" name="Rectangle 57"/>
              <p:cNvSpPr>
                <a:spLocks noChangeArrowheads="1"/>
              </p:cNvSpPr>
              <p:nvPr/>
            </p:nvSpPr>
            <p:spPr bwMode="auto">
              <a:xfrm>
                <a:off x="3264" y="1514"/>
                <a:ext cx="1250" cy="191"/>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0586" name="Rectangle 58"/>
              <p:cNvSpPr>
                <a:spLocks noChangeArrowheads="1"/>
              </p:cNvSpPr>
              <p:nvPr/>
            </p:nvSpPr>
            <p:spPr bwMode="auto">
              <a:xfrm>
                <a:off x="3264" y="1225"/>
                <a:ext cx="192" cy="28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0587" name="Rectangle 59"/>
              <p:cNvSpPr>
                <a:spLocks noChangeArrowheads="1"/>
              </p:cNvSpPr>
              <p:nvPr/>
            </p:nvSpPr>
            <p:spPr bwMode="auto">
              <a:xfrm>
                <a:off x="3792" y="1225"/>
                <a:ext cx="192" cy="28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0588" name="Rectangle 60"/>
              <p:cNvSpPr>
                <a:spLocks noChangeArrowheads="1"/>
              </p:cNvSpPr>
              <p:nvPr/>
            </p:nvSpPr>
            <p:spPr bwMode="auto">
              <a:xfrm>
                <a:off x="4320" y="1225"/>
                <a:ext cx="192" cy="28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0590" name="Rectangle 62"/>
              <p:cNvSpPr>
                <a:spLocks noChangeArrowheads="1"/>
              </p:cNvSpPr>
              <p:nvPr/>
            </p:nvSpPr>
            <p:spPr bwMode="auto">
              <a:xfrm>
                <a:off x="3264" y="2331"/>
                <a:ext cx="1250" cy="19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0594" name="AutoShape 66"/>
              <p:cNvSpPr>
                <a:spLocks noChangeArrowheads="1"/>
              </p:cNvSpPr>
              <p:nvPr/>
            </p:nvSpPr>
            <p:spPr bwMode="auto">
              <a:xfrm>
                <a:off x="3287" y="2137"/>
                <a:ext cx="144" cy="192"/>
              </a:xfrm>
              <a:prstGeom prst="triangle">
                <a:avLst>
                  <a:gd name="adj" fmla="val 50000"/>
                </a:avLst>
              </a:prstGeom>
              <a:solidFill>
                <a:srgbClr val="0000FF"/>
              </a:solidFill>
              <a:ln w="9525">
                <a:solidFill>
                  <a:schemeClr val="tx1"/>
                </a:solidFill>
                <a:miter lim="800000"/>
                <a:headEnd/>
                <a:tailEnd/>
              </a:ln>
              <a:effectLst/>
            </p:spPr>
            <p:txBody>
              <a:bodyPr wrap="none" anchor="ctr"/>
              <a:lstStyle/>
              <a:p>
                <a:pPr algn="ctr"/>
                <a:endParaRPr lang="en-CA"/>
              </a:p>
            </p:txBody>
          </p:sp>
          <p:sp>
            <p:nvSpPr>
              <p:cNvPr id="150595" name="AutoShape 67"/>
              <p:cNvSpPr>
                <a:spLocks noChangeArrowheads="1"/>
              </p:cNvSpPr>
              <p:nvPr/>
            </p:nvSpPr>
            <p:spPr bwMode="auto">
              <a:xfrm>
                <a:off x="3817" y="2137"/>
                <a:ext cx="144" cy="192"/>
              </a:xfrm>
              <a:prstGeom prst="triangle">
                <a:avLst>
                  <a:gd name="adj" fmla="val 50000"/>
                </a:avLst>
              </a:prstGeom>
              <a:solidFill>
                <a:srgbClr val="0000FF"/>
              </a:solidFill>
              <a:ln w="9525">
                <a:solidFill>
                  <a:schemeClr val="tx1"/>
                </a:solidFill>
                <a:miter lim="800000"/>
                <a:headEnd/>
                <a:tailEnd/>
              </a:ln>
              <a:effectLst/>
            </p:spPr>
            <p:txBody>
              <a:bodyPr wrap="none" anchor="ctr"/>
              <a:lstStyle/>
              <a:p>
                <a:endParaRPr lang="en-US"/>
              </a:p>
            </p:txBody>
          </p:sp>
          <p:sp>
            <p:nvSpPr>
              <p:cNvPr id="150596" name="AutoShape 68"/>
              <p:cNvSpPr>
                <a:spLocks noChangeArrowheads="1"/>
              </p:cNvSpPr>
              <p:nvPr/>
            </p:nvSpPr>
            <p:spPr bwMode="auto">
              <a:xfrm>
                <a:off x="4341" y="2137"/>
                <a:ext cx="144" cy="192"/>
              </a:xfrm>
              <a:prstGeom prst="triangle">
                <a:avLst>
                  <a:gd name="adj" fmla="val 50000"/>
                </a:avLst>
              </a:prstGeom>
              <a:solidFill>
                <a:srgbClr val="0000FF"/>
              </a:solidFill>
              <a:ln w="9525">
                <a:solidFill>
                  <a:schemeClr val="tx1"/>
                </a:solidFill>
                <a:miter lim="800000"/>
                <a:headEnd/>
                <a:tailEnd/>
              </a:ln>
              <a:effectLst/>
            </p:spPr>
            <p:txBody>
              <a:bodyPr wrap="none" anchor="ctr"/>
              <a:lstStyle/>
              <a:p>
                <a:endParaRPr lang="en-US"/>
              </a:p>
            </p:txBody>
          </p:sp>
          <p:sp>
            <p:nvSpPr>
              <p:cNvPr id="150597" name="AutoShape 69"/>
              <p:cNvSpPr>
                <a:spLocks noChangeArrowheads="1"/>
              </p:cNvSpPr>
              <p:nvPr/>
            </p:nvSpPr>
            <p:spPr bwMode="auto">
              <a:xfrm>
                <a:off x="3792" y="1801"/>
                <a:ext cx="192" cy="240"/>
              </a:xfrm>
              <a:prstGeom prst="downArrow">
                <a:avLst>
                  <a:gd name="adj1" fmla="val 50000"/>
                  <a:gd name="adj2" fmla="val 31250"/>
                </a:avLst>
              </a:prstGeom>
              <a:solidFill>
                <a:srgbClr val="993300"/>
              </a:solidFill>
              <a:ln w="9525">
                <a:solidFill>
                  <a:schemeClr val="tx1"/>
                </a:solidFill>
                <a:miter lim="800000"/>
                <a:headEnd/>
                <a:tailEnd/>
              </a:ln>
              <a:effectLst/>
            </p:spPr>
            <p:txBody>
              <a:bodyPr wrap="none" anchor="ctr"/>
              <a:lstStyle/>
              <a:p>
                <a:endParaRPr lang="en-US"/>
              </a:p>
            </p:txBody>
          </p:sp>
          <p:sp>
            <p:nvSpPr>
              <p:cNvPr id="150598" name="Text Box 70"/>
              <p:cNvSpPr txBox="1">
                <a:spLocks noChangeArrowheads="1"/>
              </p:cNvSpPr>
              <p:nvPr/>
            </p:nvSpPr>
            <p:spPr bwMode="auto">
              <a:xfrm>
                <a:off x="4032" y="1810"/>
                <a:ext cx="1271" cy="233"/>
              </a:xfrm>
              <a:prstGeom prst="rect">
                <a:avLst/>
              </a:prstGeom>
              <a:noFill/>
              <a:ln w="9525">
                <a:noFill/>
                <a:miter lim="800000"/>
                <a:headEnd/>
                <a:tailEnd/>
              </a:ln>
              <a:effectLst/>
            </p:spPr>
            <p:txBody>
              <a:bodyPr wrap="none">
                <a:spAutoFit/>
              </a:bodyPr>
              <a:lstStyle/>
              <a:p>
                <a:r>
                  <a:rPr lang="en-US" sz="1800">
                    <a:solidFill>
                      <a:srgbClr val="0033CC"/>
                    </a:solidFill>
                  </a:rPr>
                  <a:t>after excessive etch</a:t>
                </a:r>
              </a:p>
            </p:txBody>
          </p:sp>
          <p:sp>
            <p:nvSpPr>
              <p:cNvPr id="150599" name="Text Box 71"/>
              <p:cNvSpPr txBox="1">
                <a:spLocks noChangeArrowheads="1"/>
              </p:cNvSpPr>
              <p:nvPr/>
            </p:nvSpPr>
            <p:spPr bwMode="auto">
              <a:xfrm>
                <a:off x="3072" y="912"/>
                <a:ext cx="1766" cy="233"/>
              </a:xfrm>
              <a:prstGeom prst="rect">
                <a:avLst/>
              </a:prstGeom>
              <a:noFill/>
              <a:ln w="9525">
                <a:noFill/>
                <a:miter lim="800000"/>
                <a:headEnd/>
                <a:tailEnd/>
              </a:ln>
              <a:effectLst/>
            </p:spPr>
            <p:txBody>
              <a:bodyPr wrap="none">
                <a:spAutoFit/>
              </a:bodyPr>
              <a:lstStyle/>
              <a:p>
                <a:r>
                  <a:rPr lang="en-US" sz="1800" dirty="0">
                    <a:solidFill>
                      <a:srgbClr val="0033CC"/>
                    </a:solidFill>
                  </a:rPr>
                  <a:t>But for nanoscale features…</a:t>
                </a:r>
              </a:p>
            </p:txBody>
          </p:sp>
          <p:sp>
            <p:nvSpPr>
              <p:cNvPr id="150600" name="Text Box 72"/>
              <p:cNvSpPr txBox="1">
                <a:spLocks noChangeArrowheads="1"/>
              </p:cNvSpPr>
              <p:nvPr/>
            </p:nvSpPr>
            <p:spPr bwMode="auto">
              <a:xfrm>
                <a:off x="3120" y="2569"/>
                <a:ext cx="2410" cy="404"/>
              </a:xfrm>
              <a:prstGeom prst="rect">
                <a:avLst/>
              </a:prstGeom>
              <a:noFill/>
              <a:ln w="9525">
                <a:noFill/>
                <a:miter lim="800000"/>
                <a:headEnd/>
                <a:tailEnd/>
              </a:ln>
              <a:effectLst/>
            </p:spPr>
            <p:txBody>
              <a:bodyPr>
                <a:spAutoFit/>
              </a:bodyPr>
              <a:lstStyle/>
              <a:p>
                <a:r>
                  <a:rPr lang="en-US" sz="1800" dirty="0">
                    <a:solidFill>
                      <a:srgbClr val="0033CC"/>
                    </a:solidFill>
                  </a:rPr>
                  <a:t>Such a profile makes liftoff difficult.</a:t>
                </a:r>
              </a:p>
              <a:p>
                <a:r>
                  <a:rPr lang="en-US" sz="1800" dirty="0">
                    <a:solidFill>
                      <a:srgbClr val="0033CC"/>
                    </a:solidFill>
                  </a:rPr>
                  <a:t>Solution: use </a:t>
                </a:r>
                <a:r>
                  <a:rPr lang="en-US" sz="1800" dirty="0" smtClean="0">
                    <a:solidFill>
                      <a:srgbClr val="0033CC"/>
                    </a:solidFill>
                  </a:rPr>
                  <a:t>tri-layer </a:t>
                </a:r>
                <a:r>
                  <a:rPr lang="en-US" sz="1800" dirty="0">
                    <a:solidFill>
                      <a:srgbClr val="0033CC"/>
                    </a:solidFill>
                  </a:rPr>
                  <a:t>resist system</a:t>
                </a:r>
              </a:p>
            </p:txBody>
          </p:sp>
        </p:grpSp>
        <p:sp>
          <p:nvSpPr>
            <p:cNvPr id="150608" name="Rectangle 80"/>
            <p:cNvSpPr>
              <a:spLocks noChangeAspect="1" noChangeArrowheads="1"/>
            </p:cNvSpPr>
            <p:nvPr/>
          </p:nvSpPr>
          <p:spPr bwMode="auto">
            <a:xfrm>
              <a:off x="5289550" y="5556250"/>
              <a:ext cx="2436813" cy="58738"/>
            </a:xfrm>
            <a:prstGeom prst="rect">
              <a:avLst/>
            </a:prstGeom>
            <a:solidFill>
              <a:srgbClr val="FFCC00"/>
            </a:solidFill>
            <a:ln w="9525">
              <a:solidFill>
                <a:srgbClr val="FFCC00"/>
              </a:solidFill>
              <a:miter lim="800000"/>
              <a:headEnd/>
              <a:tailEnd/>
            </a:ln>
            <a:effectLst/>
          </p:spPr>
          <p:txBody>
            <a:bodyPr wrap="none" lIns="89034" tIns="48696" rIns="89034" bIns="48696" anchor="ctr"/>
            <a:lstStyle/>
            <a:p>
              <a:pPr algn="ctr" defTabSz="911225"/>
              <a:endParaRPr lang="en-GB" sz="3700" b="1">
                <a:solidFill>
                  <a:schemeClr val="tx1"/>
                </a:solidFill>
              </a:endParaRPr>
            </a:p>
          </p:txBody>
        </p:sp>
        <p:sp>
          <p:nvSpPr>
            <p:cNvPr id="150609" name="Rectangle 81"/>
            <p:cNvSpPr>
              <a:spLocks noChangeAspect="1" noChangeArrowheads="1"/>
            </p:cNvSpPr>
            <p:nvPr/>
          </p:nvSpPr>
          <p:spPr bwMode="auto">
            <a:xfrm>
              <a:off x="5289550" y="5627688"/>
              <a:ext cx="2449513" cy="301625"/>
            </a:xfrm>
            <a:prstGeom prst="rect">
              <a:avLst/>
            </a:prstGeom>
            <a:solidFill>
              <a:srgbClr val="993300"/>
            </a:solidFill>
            <a:ln w="9525">
              <a:noFill/>
              <a:miter lim="800000"/>
              <a:headEnd/>
              <a:tailEnd/>
            </a:ln>
            <a:effectLst/>
          </p:spPr>
          <p:txBody>
            <a:bodyPr wrap="none" lIns="89034" tIns="48696" rIns="89034" bIns="48696" anchor="ctr"/>
            <a:lstStyle/>
            <a:p>
              <a:pPr algn="ctr"/>
              <a:r>
                <a:rPr lang="en-US" sz="1800">
                  <a:solidFill>
                    <a:schemeClr val="bg1"/>
                  </a:solidFill>
                </a:rPr>
                <a:t>bottom polymer layer</a:t>
              </a:r>
            </a:p>
          </p:txBody>
        </p:sp>
        <p:sp>
          <p:nvSpPr>
            <p:cNvPr id="150614" name="Text Box 86"/>
            <p:cNvSpPr txBox="1">
              <a:spLocks noChangeAspect="1" noChangeArrowheads="1"/>
            </p:cNvSpPr>
            <p:nvPr/>
          </p:nvSpPr>
          <p:spPr bwMode="auto">
            <a:xfrm>
              <a:off x="6213475" y="5200650"/>
              <a:ext cx="736600" cy="293688"/>
            </a:xfrm>
            <a:prstGeom prst="rect">
              <a:avLst/>
            </a:prstGeom>
            <a:noFill/>
            <a:ln w="9525">
              <a:noFill/>
              <a:miter lim="800000"/>
              <a:headEnd/>
              <a:tailEnd/>
            </a:ln>
            <a:effectLst/>
          </p:spPr>
          <p:txBody>
            <a:bodyPr wrap="none" lIns="89034" tIns="48696" rIns="89034" bIns="48696" anchor="ctr"/>
            <a:lstStyle/>
            <a:p>
              <a:pPr defTabSz="911225"/>
              <a:r>
                <a:rPr lang="en-US" sz="1800" b="1">
                  <a:solidFill>
                    <a:schemeClr val="tx2"/>
                  </a:solidFill>
                  <a:latin typeface="Times" charset="0"/>
                </a:rPr>
                <a:t>PMMA</a:t>
              </a:r>
            </a:p>
          </p:txBody>
        </p:sp>
        <p:sp>
          <p:nvSpPr>
            <p:cNvPr id="150616" name="Line 88"/>
            <p:cNvSpPr>
              <a:spLocks noChangeAspect="1" noChangeShapeType="1"/>
            </p:cNvSpPr>
            <p:nvPr/>
          </p:nvSpPr>
          <p:spPr bwMode="auto">
            <a:xfrm>
              <a:off x="7712075" y="5588000"/>
              <a:ext cx="306388" cy="0"/>
            </a:xfrm>
            <a:prstGeom prst="line">
              <a:avLst/>
            </a:prstGeom>
            <a:noFill/>
            <a:ln w="9525">
              <a:solidFill>
                <a:srgbClr val="FF00FF"/>
              </a:solidFill>
              <a:round/>
              <a:headEnd type="triangle" w="med" len="med"/>
              <a:tailEnd/>
            </a:ln>
            <a:effectLst/>
          </p:spPr>
          <p:txBody>
            <a:bodyPr wrap="none" lIns="89034" tIns="48696" rIns="89034" bIns="48696" anchor="ctr"/>
            <a:lstStyle/>
            <a:p>
              <a:endParaRPr lang="en-US"/>
            </a:p>
          </p:txBody>
        </p:sp>
        <p:sp>
          <p:nvSpPr>
            <p:cNvPr id="150618" name="Rectangle 90"/>
            <p:cNvSpPr>
              <a:spLocks noChangeArrowheads="1"/>
            </p:cNvSpPr>
            <p:nvPr/>
          </p:nvSpPr>
          <p:spPr bwMode="auto">
            <a:xfrm>
              <a:off x="5289550" y="5100638"/>
              <a:ext cx="2438400" cy="457200"/>
            </a:xfrm>
            <a:prstGeom prst="rect">
              <a:avLst/>
            </a:prstGeom>
            <a:solidFill>
              <a:srgbClr val="FF00FF"/>
            </a:solidFill>
            <a:ln w="9525">
              <a:noFill/>
              <a:miter lim="800000"/>
              <a:headEnd/>
              <a:tailEnd/>
            </a:ln>
            <a:effectLst/>
          </p:spPr>
          <p:txBody>
            <a:bodyPr wrap="none" anchor="ctr"/>
            <a:lstStyle/>
            <a:p>
              <a:pPr algn="ctr"/>
              <a:r>
                <a:rPr lang="en-US" sz="1800">
                  <a:solidFill>
                    <a:schemeClr val="bg1"/>
                  </a:solidFill>
                </a:rPr>
                <a:t>PMMA</a:t>
              </a:r>
            </a:p>
          </p:txBody>
        </p:sp>
        <p:sp>
          <p:nvSpPr>
            <p:cNvPr id="150619" name="Text Box 91"/>
            <p:cNvSpPr txBox="1">
              <a:spLocks noChangeArrowheads="1"/>
            </p:cNvSpPr>
            <p:nvPr/>
          </p:nvSpPr>
          <p:spPr bwMode="auto">
            <a:xfrm>
              <a:off x="7924800" y="5267325"/>
              <a:ext cx="649288" cy="641350"/>
            </a:xfrm>
            <a:prstGeom prst="rect">
              <a:avLst/>
            </a:prstGeom>
            <a:noFill/>
            <a:ln w="9525">
              <a:noFill/>
              <a:miter lim="800000"/>
              <a:headEnd/>
              <a:tailEnd/>
            </a:ln>
            <a:effectLst/>
          </p:spPr>
          <p:txBody>
            <a:bodyPr wrap="none">
              <a:spAutoFit/>
            </a:bodyPr>
            <a:lstStyle/>
            <a:p>
              <a:r>
                <a:rPr lang="en-US" sz="1800" b="1">
                  <a:solidFill>
                    <a:srgbClr val="FF3300"/>
                  </a:solidFill>
                </a:rPr>
                <a:t>thin</a:t>
              </a:r>
            </a:p>
            <a:p>
              <a:r>
                <a:rPr lang="en-US" sz="1800">
                  <a:solidFill>
                    <a:srgbClr val="000066"/>
                  </a:solidFill>
                </a:rPr>
                <a:t>SiO</a:t>
              </a:r>
              <a:r>
                <a:rPr lang="en-US" sz="1800" baseline="-25000">
                  <a:solidFill>
                    <a:srgbClr val="000066"/>
                  </a:solidFill>
                </a:rPr>
                <a:t>2</a:t>
              </a:r>
            </a:p>
          </p:txBody>
        </p:sp>
        <p:sp>
          <p:nvSpPr>
            <p:cNvPr id="150624" name="Text Box 96"/>
            <p:cNvSpPr txBox="1">
              <a:spLocks noChangeArrowheads="1"/>
            </p:cNvSpPr>
            <p:nvPr/>
          </p:nvSpPr>
          <p:spPr bwMode="auto">
            <a:xfrm>
              <a:off x="5181600" y="4800600"/>
              <a:ext cx="1494576" cy="369332"/>
            </a:xfrm>
            <a:prstGeom prst="rect">
              <a:avLst/>
            </a:prstGeom>
            <a:noFill/>
            <a:ln w="9525">
              <a:noFill/>
              <a:miter lim="800000"/>
              <a:headEnd/>
              <a:tailEnd/>
            </a:ln>
            <a:effectLst/>
          </p:spPr>
          <p:txBody>
            <a:bodyPr wrap="none">
              <a:spAutoFit/>
            </a:bodyPr>
            <a:lstStyle/>
            <a:p>
              <a:r>
                <a:rPr lang="en-US" sz="1800" dirty="0" smtClean="0">
                  <a:solidFill>
                    <a:srgbClr val="C00000"/>
                  </a:solidFill>
                </a:rPr>
                <a:t>Tri-layer </a:t>
              </a:r>
              <a:r>
                <a:rPr lang="en-US" sz="1800" dirty="0">
                  <a:solidFill>
                    <a:srgbClr val="C00000"/>
                  </a:solidFill>
                </a:rPr>
                <a:t>resist</a:t>
              </a:r>
            </a:p>
          </p:txBody>
        </p:sp>
        <p:sp>
          <p:nvSpPr>
            <p:cNvPr id="66" name="Rectangle 65"/>
            <p:cNvSpPr/>
            <p:nvPr/>
          </p:nvSpPr>
          <p:spPr>
            <a:xfrm>
              <a:off x="5029200" y="4648200"/>
              <a:ext cx="3505200" cy="1600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Slide Number Placeholder 67"/>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38200"/>
            <a:ext cx="8458200" cy="2554545"/>
          </a:xfrm>
          <a:prstGeom prst="rect">
            <a:avLst/>
          </a:prstGeom>
        </p:spPr>
        <p:txBody>
          <a:bodyPr wrap="square">
            <a:spAutoFit/>
          </a:bodyPr>
          <a:lstStyle/>
          <a:p>
            <a:pPr marL="342900" indent="-342900">
              <a:buFont typeface="+mj-lt"/>
              <a:buAutoNum type="arabicPeriod"/>
            </a:pPr>
            <a:r>
              <a:rPr lang="en-US" sz="1600" dirty="0" smtClean="0">
                <a:solidFill>
                  <a:srgbClr val="0033CC"/>
                </a:solidFill>
              </a:rPr>
              <a:t>During 1041-1048, Bi </a:t>
            </a:r>
            <a:r>
              <a:rPr lang="en-US" sz="1600" dirty="0" err="1" smtClean="0">
                <a:solidFill>
                  <a:srgbClr val="0033CC"/>
                </a:solidFill>
              </a:rPr>
              <a:t>Sheng</a:t>
            </a:r>
            <a:r>
              <a:rPr lang="en-US" sz="1600" dirty="0" smtClean="0">
                <a:solidFill>
                  <a:srgbClr val="0033CC"/>
                </a:solidFill>
              </a:rPr>
              <a:t> invented movable type printing technique. Hardened clay as mold.</a:t>
            </a:r>
          </a:p>
          <a:p>
            <a:pPr marL="342900" indent="-342900">
              <a:buFont typeface="+mj-lt"/>
              <a:buAutoNum type="arabicPeriod"/>
            </a:pPr>
            <a:r>
              <a:rPr lang="en-US" sz="1600" dirty="0" smtClean="0">
                <a:solidFill>
                  <a:srgbClr val="0033CC"/>
                </a:solidFill>
              </a:rPr>
              <a:t>12th century </a:t>
            </a:r>
            <a:r>
              <a:rPr lang="en-US" sz="1600" i="1" dirty="0" smtClean="0">
                <a:solidFill>
                  <a:srgbClr val="0033CC"/>
                </a:solidFill>
              </a:rPr>
              <a:t>metal</a:t>
            </a:r>
            <a:r>
              <a:rPr lang="en-US" sz="1600" dirty="0" smtClean="0">
                <a:solidFill>
                  <a:srgbClr val="0033CC"/>
                </a:solidFill>
              </a:rPr>
              <a:t> type printing techniques were developed in Korea.</a:t>
            </a:r>
          </a:p>
          <a:p>
            <a:pPr marL="342900" indent="-342900">
              <a:buFont typeface="+mj-lt"/>
              <a:buAutoNum type="arabicPeriod"/>
            </a:pPr>
            <a:r>
              <a:rPr lang="en-US" sz="1600" dirty="0" smtClean="0">
                <a:solidFill>
                  <a:srgbClr val="0033CC"/>
                </a:solidFill>
              </a:rPr>
              <a:t>1450 Gutenberg introduced his press. 300 two-volume bibles printed.</a:t>
            </a:r>
          </a:p>
          <a:p>
            <a:pPr marL="342900" indent="-342900">
              <a:buFont typeface="+mj-lt"/>
              <a:buAutoNum type="arabicPeriod"/>
            </a:pPr>
            <a:r>
              <a:rPr lang="en-US" sz="1600" dirty="0" smtClean="0">
                <a:solidFill>
                  <a:srgbClr val="0033CC"/>
                </a:solidFill>
              </a:rPr>
              <a:t> ………</a:t>
            </a:r>
          </a:p>
          <a:p>
            <a:pPr marL="342900" indent="-342900">
              <a:buFont typeface="+mj-lt"/>
              <a:buAutoNum type="arabicPeriod"/>
            </a:pPr>
            <a:r>
              <a:rPr lang="en-US" sz="1600" dirty="0" smtClean="0">
                <a:solidFill>
                  <a:srgbClr val="0033CC"/>
                </a:solidFill>
              </a:rPr>
              <a:t>1970´s compact disks (CD).</a:t>
            </a:r>
          </a:p>
          <a:p>
            <a:pPr marL="342900" indent="-342900">
              <a:buFont typeface="+mj-lt"/>
              <a:buAutoNum type="arabicPeriod"/>
            </a:pPr>
            <a:r>
              <a:rPr lang="en-US" sz="1600" dirty="0" smtClean="0">
                <a:solidFill>
                  <a:srgbClr val="0033CC"/>
                </a:solidFill>
              </a:rPr>
              <a:t>1996, Nano-Imprint Lithography (NIL), sub-10 nm feature size, high throughput and low cost.</a:t>
            </a:r>
          </a:p>
          <a:p>
            <a:pPr marL="342900" indent="-342900">
              <a:buFont typeface="+mj-lt"/>
              <a:buAutoNum type="arabicPeriod"/>
            </a:pPr>
            <a:r>
              <a:rPr lang="en-US" sz="1600" dirty="0" smtClean="0">
                <a:solidFill>
                  <a:srgbClr val="0033CC"/>
                </a:solidFill>
              </a:rPr>
              <a:t>Today, NIL is one candidate (though not top candidate) for next-generation lithography for IC industry.</a:t>
            </a:r>
          </a:p>
          <a:p>
            <a:pPr marL="342900" indent="-342900">
              <a:buFont typeface="+mj-lt"/>
              <a:buAutoNum type="arabicPeriod"/>
            </a:pPr>
            <a:r>
              <a:rPr lang="en-US" sz="1600" dirty="0" smtClean="0">
                <a:solidFill>
                  <a:srgbClr val="0033CC"/>
                </a:solidFill>
              </a:rPr>
              <a:t>The bottom line is, NIL has the highest resolution (sub-5nm) and is fast. It will come into play when no other lithography can do the job.</a:t>
            </a:r>
            <a:endParaRPr lang="en-US" sz="1600" dirty="0">
              <a:solidFill>
                <a:srgbClr val="0033CC"/>
              </a:solidFill>
            </a:endParaRPr>
          </a:p>
        </p:txBody>
      </p:sp>
      <p:sp>
        <p:nvSpPr>
          <p:cNvPr id="3" name="TextBox 2"/>
          <p:cNvSpPr txBox="1"/>
          <p:nvPr/>
        </p:nvSpPr>
        <p:spPr>
          <a:xfrm>
            <a:off x="2743200" y="86380"/>
            <a:ext cx="3733800" cy="523220"/>
          </a:xfrm>
          <a:prstGeom prst="rect">
            <a:avLst/>
          </a:prstGeom>
          <a:noFill/>
          <a:ln>
            <a:noFill/>
          </a:ln>
        </p:spPr>
        <p:txBody>
          <a:bodyPr wrap="square" rtlCol="0">
            <a:spAutoFit/>
          </a:bodyPr>
          <a:lstStyle/>
          <a:p>
            <a:pPr algn="ctr"/>
            <a:r>
              <a:rPr lang="en-US" sz="2800" dirty="0" smtClean="0">
                <a:solidFill>
                  <a:srgbClr val="0033CC"/>
                </a:solidFill>
              </a:rPr>
              <a:t>Printing: some history</a:t>
            </a: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6" name="Picture 2"/>
          <p:cNvPicPr>
            <a:picLocks noChangeAspect="1" noChangeArrowheads="1"/>
          </p:cNvPicPr>
          <p:nvPr/>
        </p:nvPicPr>
        <p:blipFill>
          <a:blip r:embed="rId2"/>
          <a:srcRect/>
          <a:stretch>
            <a:fillRect/>
          </a:stretch>
        </p:blipFill>
        <p:spPr bwMode="auto">
          <a:xfrm>
            <a:off x="1295400" y="3507647"/>
            <a:ext cx="6477000" cy="3274153"/>
          </a:xfrm>
          <a:prstGeom prst="rect">
            <a:avLst/>
          </a:prstGeom>
          <a:noFill/>
          <a:ln w="9525">
            <a:noFill/>
            <a:miter lim="800000"/>
            <a:headEnd/>
            <a:tailEnd/>
          </a:ln>
          <a:effectLst/>
        </p:spPr>
      </p:pic>
      <p:sp>
        <p:nvSpPr>
          <p:cNvPr id="7" name="Rectangle 6"/>
          <p:cNvSpPr/>
          <p:nvPr/>
        </p:nvSpPr>
        <p:spPr>
          <a:xfrm>
            <a:off x="76200" y="4495800"/>
            <a:ext cx="1371600" cy="646331"/>
          </a:xfrm>
          <a:prstGeom prst="rect">
            <a:avLst/>
          </a:prstGeom>
        </p:spPr>
        <p:txBody>
          <a:bodyPr wrap="square">
            <a:spAutoFit/>
          </a:bodyPr>
          <a:lstStyle/>
          <a:p>
            <a:r>
              <a:rPr lang="en-US" dirty="0" smtClean="0">
                <a:solidFill>
                  <a:srgbClr val="C00000"/>
                </a:solidFill>
              </a:rPr>
              <a:t>Gutenberg bible (1450)</a:t>
            </a:r>
            <a:endParaRPr lang="en-US" dirty="0">
              <a:solidFill>
                <a:srgbClr val="C00000"/>
              </a:solidFill>
            </a:endParaRPr>
          </a:p>
        </p:txBody>
      </p:sp>
      <p:sp>
        <p:nvSpPr>
          <p:cNvPr id="8" name="TextBox 7"/>
          <p:cNvSpPr txBox="1"/>
          <p:nvPr/>
        </p:nvSpPr>
        <p:spPr>
          <a:xfrm>
            <a:off x="7696200" y="4459069"/>
            <a:ext cx="1447799" cy="646331"/>
          </a:xfrm>
          <a:prstGeom prst="rect">
            <a:avLst/>
          </a:prstGeom>
          <a:noFill/>
        </p:spPr>
        <p:txBody>
          <a:bodyPr wrap="square" rtlCol="0">
            <a:spAutoFit/>
          </a:bodyPr>
          <a:lstStyle/>
          <a:p>
            <a:r>
              <a:rPr lang="en-US" dirty="0" smtClean="0">
                <a:solidFill>
                  <a:srgbClr val="C00000"/>
                </a:solidFill>
              </a:rPr>
              <a:t>Duplicated by NIL (2000)</a:t>
            </a:r>
            <a:endParaRPr lang="en-US" dirty="0">
              <a:solidFill>
                <a:srgbClr val="C000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9" name="Rectangle 207"/>
          <p:cNvSpPr>
            <a:spLocks noChangeArrowheads="1"/>
          </p:cNvSpPr>
          <p:nvPr/>
        </p:nvSpPr>
        <p:spPr bwMode="auto">
          <a:xfrm>
            <a:off x="0" y="838200"/>
            <a:ext cx="3505200" cy="7620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39097" name="Text Box 185"/>
          <p:cNvSpPr txBox="1">
            <a:spLocks noChangeArrowheads="1"/>
          </p:cNvSpPr>
          <p:nvPr/>
        </p:nvSpPr>
        <p:spPr bwMode="auto">
          <a:xfrm>
            <a:off x="2743200" y="228600"/>
            <a:ext cx="3962400" cy="519112"/>
          </a:xfrm>
          <a:prstGeom prst="rect">
            <a:avLst/>
          </a:prstGeom>
          <a:noFill/>
          <a:ln w="9525">
            <a:noFill/>
            <a:miter lim="800000"/>
            <a:headEnd/>
            <a:tailEnd/>
          </a:ln>
          <a:effectLst/>
        </p:spPr>
        <p:txBody>
          <a:bodyPr wrap="square">
            <a:spAutoFit/>
          </a:bodyPr>
          <a:lstStyle/>
          <a:p>
            <a:pPr algn="ctr"/>
            <a:r>
              <a:rPr lang="en-US" sz="2800" dirty="0">
                <a:solidFill>
                  <a:srgbClr val="0033CC"/>
                </a:solidFill>
                <a:cs typeface="Times New Roman" pitchFamily="18" charset="0"/>
              </a:rPr>
              <a:t>Fabrication process flow</a:t>
            </a:r>
            <a:endParaRPr lang="en-GB" sz="2800" dirty="0">
              <a:solidFill>
                <a:srgbClr val="0033CC"/>
              </a:solidFill>
              <a:cs typeface="Times New Roman" pitchFamily="18" charset="0"/>
            </a:endParaRPr>
          </a:p>
        </p:txBody>
      </p:sp>
      <p:sp>
        <p:nvSpPr>
          <p:cNvPr id="38985" name="Rectangle 73"/>
          <p:cNvSpPr>
            <a:spLocks noChangeAspect="1" noChangeArrowheads="1"/>
          </p:cNvSpPr>
          <p:nvPr/>
        </p:nvSpPr>
        <p:spPr bwMode="auto">
          <a:xfrm>
            <a:off x="2154238" y="2544763"/>
            <a:ext cx="2436812" cy="58737"/>
          </a:xfrm>
          <a:prstGeom prst="rect">
            <a:avLst/>
          </a:prstGeom>
          <a:solidFill>
            <a:srgbClr val="FFCC00"/>
          </a:solidFill>
          <a:ln w="9525">
            <a:solidFill>
              <a:schemeClr val="tx1"/>
            </a:solidFill>
            <a:miter lim="800000"/>
            <a:headEnd/>
            <a:tailEnd/>
          </a:ln>
          <a:effectLst/>
        </p:spPr>
        <p:txBody>
          <a:bodyPr wrap="none" lIns="89034" tIns="48696" rIns="89034" bIns="48696" anchor="ctr"/>
          <a:lstStyle/>
          <a:p>
            <a:pPr algn="ctr" defTabSz="911225"/>
            <a:endParaRPr lang="en-GB" sz="3700" b="1">
              <a:solidFill>
                <a:schemeClr val="tx1"/>
              </a:solidFill>
            </a:endParaRPr>
          </a:p>
        </p:txBody>
      </p:sp>
      <p:sp>
        <p:nvSpPr>
          <p:cNvPr id="38986" name="Rectangle 74"/>
          <p:cNvSpPr>
            <a:spLocks noChangeAspect="1" noChangeArrowheads="1"/>
          </p:cNvSpPr>
          <p:nvPr/>
        </p:nvSpPr>
        <p:spPr bwMode="auto">
          <a:xfrm>
            <a:off x="2154238" y="2603500"/>
            <a:ext cx="2436812" cy="300038"/>
          </a:xfrm>
          <a:prstGeom prst="rect">
            <a:avLst/>
          </a:prstGeom>
          <a:solidFill>
            <a:srgbClr val="993300"/>
          </a:solidFill>
          <a:ln w="9525">
            <a:noFill/>
            <a:miter lim="800000"/>
            <a:headEnd/>
            <a:tailEnd/>
          </a:ln>
          <a:effectLst/>
        </p:spPr>
        <p:txBody>
          <a:bodyPr wrap="none" lIns="89034" tIns="48696" rIns="89034" bIns="48696" anchor="ctr"/>
          <a:lstStyle/>
          <a:p>
            <a:pPr algn="ctr"/>
            <a:r>
              <a:rPr lang="en-US" sz="1800" dirty="0">
                <a:solidFill>
                  <a:schemeClr val="bg1"/>
                </a:solidFill>
              </a:rPr>
              <a:t>ARC</a:t>
            </a:r>
          </a:p>
        </p:txBody>
      </p:sp>
      <p:sp>
        <p:nvSpPr>
          <p:cNvPr id="38987" name="Rectangle 75"/>
          <p:cNvSpPr>
            <a:spLocks noChangeAspect="1" noChangeArrowheads="1"/>
          </p:cNvSpPr>
          <p:nvPr/>
        </p:nvSpPr>
        <p:spPr bwMode="auto">
          <a:xfrm>
            <a:off x="2155825" y="2906713"/>
            <a:ext cx="2438400" cy="349250"/>
          </a:xfrm>
          <a:prstGeom prst="rect">
            <a:avLst/>
          </a:prstGeom>
          <a:solidFill>
            <a:srgbClr val="000080"/>
          </a:solidFill>
          <a:ln w="9525">
            <a:solidFill>
              <a:srgbClr val="333399"/>
            </a:solidFill>
            <a:miter lim="800000"/>
            <a:headEnd/>
            <a:tailEnd/>
          </a:ln>
          <a:effectLst/>
        </p:spPr>
        <p:txBody>
          <a:bodyPr wrap="none" lIns="89034" tIns="48696" rIns="89034" bIns="48696" anchor="ctr"/>
          <a:lstStyle/>
          <a:p>
            <a:pPr algn="ctr"/>
            <a:r>
              <a:rPr lang="en-US" sz="1800">
                <a:solidFill>
                  <a:schemeClr val="bg1"/>
                </a:solidFill>
              </a:rPr>
              <a:t>silicon wafer</a:t>
            </a:r>
          </a:p>
        </p:txBody>
      </p:sp>
      <p:sp>
        <p:nvSpPr>
          <p:cNvPr id="38988" name="Freeform 76"/>
          <p:cNvSpPr>
            <a:spLocks noChangeAspect="1"/>
          </p:cNvSpPr>
          <p:nvPr/>
        </p:nvSpPr>
        <p:spPr bwMode="auto">
          <a:xfrm>
            <a:off x="2152650" y="1873250"/>
            <a:ext cx="2435225" cy="669925"/>
          </a:xfrm>
          <a:custGeom>
            <a:avLst/>
            <a:gdLst/>
            <a:ahLst/>
            <a:cxnLst>
              <a:cxn ang="0">
                <a:pos x="0" y="529"/>
              </a:cxn>
              <a:cxn ang="0">
                <a:pos x="0" y="0"/>
              </a:cxn>
              <a:cxn ang="0">
                <a:pos x="143" y="0"/>
              </a:cxn>
              <a:cxn ang="0">
                <a:pos x="143" y="270"/>
              </a:cxn>
              <a:cxn ang="0">
                <a:pos x="470" y="147"/>
              </a:cxn>
              <a:cxn ang="0">
                <a:pos x="780" y="270"/>
              </a:cxn>
              <a:cxn ang="0">
                <a:pos x="780" y="3"/>
              </a:cxn>
              <a:cxn ang="0">
                <a:pos x="1293" y="3"/>
              </a:cxn>
              <a:cxn ang="0">
                <a:pos x="1293" y="258"/>
              </a:cxn>
              <a:cxn ang="0">
                <a:pos x="1398" y="258"/>
              </a:cxn>
              <a:cxn ang="0">
                <a:pos x="1398" y="0"/>
              </a:cxn>
              <a:cxn ang="0">
                <a:pos x="1488" y="0"/>
              </a:cxn>
              <a:cxn ang="0">
                <a:pos x="1488" y="252"/>
              </a:cxn>
              <a:cxn ang="0">
                <a:pos x="1596" y="252"/>
              </a:cxn>
              <a:cxn ang="0">
                <a:pos x="1596" y="6"/>
              </a:cxn>
              <a:cxn ang="0">
                <a:pos x="1680" y="6"/>
              </a:cxn>
              <a:cxn ang="0">
                <a:pos x="1680" y="255"/>
              </a:cxn>
              <a:cxn ang="0">
                <a:pos x="1776" y="255"/>
              </a:cxn>
              <a:cxn ang="0">
                <a:pos x="1776" y="0"/>
              </a:cxn>
              <a:cxn ang="0">
                <a:pos x="1914" y="2"/>
              </a:cxn>
              <a:cxn ang="0">
                <a:pos x="1915" y="529"/>
              </a:cxn>
              <a:cxn ang="0">
                <a:pos x="0" y="529"/>
              </a:cxn>
            </a:cxnLst>
            <a:rect l="0" t="0" r="r" b="b"/>
            <a:pathLst>
              <a:path w="1915" h="529">
                <a:moveTo>
                  <a:pt x="0" y="529"/>
                </a:moveTo>
                <a:lnTo>
                  <a:pt x="0" y="0"/>
                </a:lnTo>
                <a:lnTo>
                  <a:pt x="143" y="0"/>
                </a:lnTo>
                <a:lnTo>
                  <a:pt x="143" y="270"/>
                </a:lnTo>
                <a:cubicBezTo>
                  <a:pt x="197" y="294"/>
                  <a:pt x="364" y="147"/>
                  <a:pt x="470" y="147"/>
                </a:cubicBezTo>
                <a:cubicBezTo>
                  <a:pt x="607" y="147"/>
                  <a:pt x="767" y="291"/>
                  <a:pt x="780" y="270"/>
                </a:cubicBezTo>
                <a:lnTo>
                  <a:pt x="780" y="3"/>
                </a:lnTo>
                <a:lnTo>
                  <a:pt x="1293" y="3"/>
                </a:lnTo>
                <a:lnTo>
                  <a:pt x="1293" y="258"/>
                </a:lnTo>
                <a:lnTo>
                  <a:pt x="1398" y="258"/>
                </a:lnTo>
                <a:lnTo>
                  <a:pt x="1398" y="0"/>
                </a:lnTo>
                <a:lnTo>
                  <a:pt x="1488" y="0"/>
                </a:lnTo>
                <a:lnTo>
                  <a:pt x="1488" y="252"/>
                </a:lnTo>
                <a:lnTo>
                  <a:pt x="1596" y="252"/>
                </a:lnTo>
                <a:lnTo>
                  <a:pt x="1596" y="6"/>
                </a:lnTo>
                <a:lnTo>
                  <a:pt x="1680" y="6"/>
                </a:lnTo>
                <a:lnTo>
                  <a:pt x="1680" y="255"/>
                </a:lnTo>
                <a:lnTo>
                  <a:pt x="1776" y="255"/>
                </a:lnTo>
                <a:lnTo>
                  <a:pt x="1776" y="0"/>
                </a:lnTo>
                <a:lnTo>
                  <a:pt x="1914" y="2"/>
                </a:lnTo>
                <a:lnTo>
                  <a:pt x="1915" y="529"/>
                </a:lnTo>
                <a:lnTo>
                  <a:pt x="0" y="529"/>
                </a:lnTo>
                <a:close/>
              </a:path>
            </a:pathLst>
          </a:custGeom>
          <a:solidFill>
            <a:srgbClr val="FF00FF"/>
          </a:solidFill>
          <a:ln w="9525">
            <a:solidFill>
              <a:schemeClr val="tx1"/>
            </a:solidFill>
            <a:round/>
            <a:headEnd/>
            <a:tailEnd/>
          </a:ln>
          <a:effectLst/>
        </p:spPr>
        <p:txBody>
          <a:bodyPr wrap="none" lIns="89034" tIns="48696" rIns="89034" bIns="48696" anchor="ctr"/>
          <a:lstStyle/>
          <a:p>
            <a:endParaRPr lang="en-US"/>
          </a:p>
        </p:txBody>
      </p:sp>
      <p:sp>
        <p:nvSpPr>
          <p:cNvPr id="38992" name="Text Box 80"/>
          <p:cNvSpPr txBox="1">
            <a:spLocks noChangeAspect="1" noChangeArrowheads="1"/>
          </p:cNvSpPr>
          <p:nvPr/>
        </p:nvSpPr>
        <p:spPr bwMode="auto">
          <a:xfrm>
            <a:off x="4637088" y="2309813"/>
            <a:ext cx="503237" cy="292100"/>
          </a:xfrm>
          <a:prstGeom prst="rect">
            <a:avLst/>
          </a:prstGeom>
          <a:noFill/>
          <a:ln w="9525">
            <a:noFill/>
            <a:miter lim="800000"/>
            <a:headEnd/>
            <a:tailEnd/>
          </a:ln>
          <a:effectLst/>
        </p:spPr>
        <p:txBody>
          <a:bodyPr wrap="none" lIns="89034" tIns="48696" rIns="89034" bIns="48696" anchor="ctr"/>
          <a:lstStyle/>
          <a:p>
            <a:pPr defTabSz="911225"/>
            <a:r>
              <a:rPr lang="en-US" sz="1900" b="1">
                <a:solidFill>
                  <a:srgbClr val="0000FF"/>
                </a:solidFill>
                <a:latin typeface="Times" charset="0"/>
              </a:rPr>
              <a:t>SiO</a:t>
            </a:r>
            <a:r>
              <a:rPr lang="en-US" sz="1900" b="1" baseline="-25000">
                <a:solidFill>
                  <a:srgbClr val="0000FF"/>
                </a:solidFill>
                <a:latin typeface="Times" charset="0"/>
              </a:rPr>
              <a:t>2</a:t>
            </a:r>
            <a:endParaRPr lang="en-US" sz="1900" b="1">
              <a:solidFill>
                <a:srgbClr val="0000FF"/>
              </a:solidFill>
              <a:latin typeface="Times" charset="0"/>
            </a:endParaRPr>
          </a:p>
        </p:txBody>
      </p:sp>
      <p:sp>
        <p:nvSpPr>
          <p:cNvPr id="38993" name="Line 81"/>
          <p:cNvSpPr>
            <a:spLocks noChangeAspect="1" noChangeShapeType="1"/>
          </p:cNvSpPr>
          <p:nvPr/>
        </p:nvSpPr>
        <p:spPr bwMode="auto">
          <a:xfrm>
            <a:off x="4576763" y="2563813"/>
            <a:ext cx="306387" cy="0"/>
          </a:xfrm>
          <a:prstGeom prst="line">
            <a:avLst/>
          </a:prstGeom>
          <a:noFill/>
          <a:ln w="9525">
            <a:solidFill>
              <a:srgbClr val="FF00FF"/>
            </a:solidFill>
            <a:round/>
            <a:headEnd type="triangle" w="med" len="med"/>
            <a:tailEnd/>
          </a:ln>
          <a:effectLst/>
        </p:spPr>
        <p:txBody>
          <a:bodyPr wrap="none" lIns="89034" tIns="48696" rIns="89034" bIns="48696" anchor="ctr"/>
          <a:lstStyle/>
          <a:p>
            <a:endParaRPr lang="en-US"/>
          </a:p>
        </p:txBody>
      </p:sp>
      <p:sp>
        <p:nvSpPr>
          <p:cNvPr id="38995" name="Rectangle 83"/>
          <p:cNvSpPr>
            <a:spLocks noChangeAspect="1" noChangeArrowheads="1"/>
          </p:cNvSpPr>
          <p:nvPr/>
        </p:nvSpPr>
        <p:spPr bwMode="auto">
          <a:xfrm>
            <a:off x="3800475" y="1447800"/>
            <a:ext cx="122238" cy="303213"/>
          </a:xfrm>
          <a:prstGeom prst="rect">
            <a:avLst/>
          </a:prstGeom>
          <a:solidFill>
            <a:srgbClr val="0000FF"/>
          </a:solidFill>
          <a:ln w="6350">
            <a:solidFill>
              <a:srgbClr val="0000FF"/>
            </a:solidFill>
            <a:miter lim="800000"/>
            <a:headEnd/>
            <a:tailEnd/>
          </a:ln>
          <a:effectLst/>
        </p:spPr>
        <p:txBody>
          <a:bodyPr wrap="none" lIns="89034" tIns="48696" rIns="89034" bIns="48696" anchor="ctr"/>
          <a:lstStyle/>
          <a:p>
            <a:endParaRPr lang="en-US"/>
          </a:p>
        </p:txBody>
      </p:sp>
      <p:sp>
        <p:nvSpPr>
          <p:cNvPr id="38996" name="Rectangle 84"/>
          <p:cNvSpPr>
            <a:spLocks noChangeAspect="1" noChangeArrowheads="1"/>
          </p:cNvSpPr>
          <p:nvPr/>
        </p:nvSpPr>
        <p:spPr bwMode="auto">
          <a:xfrm>
            <a:off x="4044950" y="1447800"/>
            <a:ext cx="120650" cy="303213"/>
          </a:xfrm>
          <a:prstGeom prst="rect">
            <a:avLst/>
          </a:prstGeom>
          <a:solidFill>
            <a:srgbClr val="0000FF"/>
          </a:solidFill>
          <a:ln w="6350">
            <a:solidFill>
              <a:srgbClr val="0000FF"/>
            </a:solidFill>
            <a:miter lim="800000"/>
            <a:headEnd/>
            <a:tailEnd/>
          </a:ln>
          <a:effectLst/>
        </p:spPr>
        <p:txBody>
          <a:bodyPr wrap="none" lIns="89034" tIns="48696" rIns="89034" bIns="48696" anchor="ctr"/>
          <a:lstStyle/>
          <a:p>
            <a:endParaRPr lang="en-US"/>
          </a:p>
        </p:txBody>
      </p:sp>
      <p:sp>
        <p:nvSpPr>
          <p:cNvPr id="38997" name="Rectangle 85"/>
          <p:cNvSpPr>
            <a:spLocks noChangeAspect="1" noChangeArrowheads="1"/>
          </p:cNvSpPr>
          <p:nvPr/>
        </p:nvSpPr>
        <p:spPr bwMode="auto">
          <a:xfrm>
            <a:off x="4287838" y="1447800"/>
            <a:ext cx="122237" cy="303213"/>
          </a:xfrm>
          <a:prstGeom prst="rect">
            <a:avLst/>
          </a:prstGeom>
          <a:solidFill>
            <a:srgbClr val="0000FF"/>
          </a:solidFill>
          <a:ln w="6350">
            <a:solidFill>
              <a:srgbClr val="0000FF"/>
            </a:solidFill>
            <a:miter lim="800000"/>
            <a:headEnd/>
            <a:tailEnd/>
          </a:ln>
          <a:effectLst/>
        </p:spPr>
        <p:txBody>
          <a:bodyPr wrap="none" lIns="89034" tIns="48696" rIns="89034" bIns="48696" anchor="ctr"/>
          <a:lstStyle/>
          <a:p>
            <a:endParaRPr lang="en-US"/>
          </a:p>
        </p:txBody>
      </p:sp>
      <p:sp>
        <p:nvSpPr>
          <p:cNvPr id="38998" name="Rectangle 86"/>
          <p:cNvSpPr>
            <a:spLocks noChangeAspect="1" noChangeArrowheads="1"/>
          </p:cNvSpPr>
          <p:nvPr/>
        </p:nvSpPr>
        <p:spPr bwMode="auto">
          <a:xfrm>
            <a:off x="2335213" y="1447800"/>
            <a:ext cx="793750" cy="303213"/>
          </a:xfrm>
          <a:prstGeom prst="rect">
            <a:avLst/>
          </a:prstGeom>
          <a:solidFill>
            <a:srgbClr val="0000FF"/>
          </a:solidFill>
          <a:ln w="6350">
            <a:solidFill>
              <a:srgbClr val="0000FF"/>
            </a:solidFill>
            <a:miter lim="800000"/>
            <a:headEnd/>
            <a:tailEnd/>
          </a:ln>
          <a:effectLst/>
        </p:spPr>
        <p:txBody>
          <a:bodyPr wrap="none" lIns="89034" tIns="48696" rIns="89034" bIns="48696" anchor="ctr"/>
          <a:lstStyle/>
          <a:p>
            <a:endParaRPr lang="en-US"/>
          </a:p>
        </p:txBody>
      </p:sp>
      <p:sp>
        <p:nvSpPr>
          <p:cNvPr id="38999" name="Rectangle 87"/>
          <p:cNvSpPr>
            <a:spLocks noChangeAspect="1" noChangeArrowheads="1"/>
          </p:cNvSpPr>
          <p:nvPr/>
        </p:nvSpPr>
        <p:spPr bwMode="auto">
          <a:xfrm>
            <a:off x="2152650" y="1143000"/>
            <a:ext cx="2379663" cy="304800"/>
          </a:xfrm>
          <a:prstGeom prst="rect">
            <a:avLst/>
          </a:prstGeom>
          <a:solidFill>
            <a:srgbClr val="0000FF"/>
          </a:solidFill>
          <a:ln w="6350">
            <a:solidFill>
              <a:srgbClr val="0000FF"/>
            </a:solidFill>
            <a:miter lim="800000"/>
            <a:headEnd/>
            <a:tailEnd/>
          </a:ln>
          <a:effectLst/>
        </p:spPr>
        <p:txBody>
          <a:bodyPr wrap="none" lIns="89034" tIns="48696" rIns="89034" bIns="48696" anchor="ctr"/>
          <a:lstStyle/>
          <a:p>
            <a:endParaRPr lang="en-US"/>
          </a:p>
        </p:txBody>
      </p:sp>
      <p:sp>
        <p:nvSpPr>
          <p:cNvPr id="39000" name="Text Box 88"/>
          <p:cNvSpPr txBox="1">
            <a:spLocks noChangeAspect="1" noChangeArrowheads="1"/>
          </p:cNvSpPr>
          <p:nvPr/>
        </p:nvSpPr>
        <p:spPr bwMode="auto">
          <a:xfrm>
            <a:off x="2976563" y="1154113"/>
            <a:ext cx="666750" cy="293687"/>
          </a:xfrm>
          <a:prstGeom prst="rect">
            <a:avLst/>
          </a:prstGeom>
          <a:noFill/>
          <a:ln w="9525">
            <a:noFill/>
            <a:miter lim="800000"/>
            <a:headEnd/>
            <a:tailEnd/>
          </a:ln>
          <a:effectLst/>
        </p:spPr>
        <p:txBody>
          <a:bodyPr wrap="none" lIns="89034" tIns="48696" rIns="89034" bIns="48696" anchor="ctr"/>
          <a:lstStyle/>
          <a:p>
            <a:pPr defTabSz="911225"/>
            <a:r>
              <a:rPr lang="en-US" sz="1800" b="1">
                <a:solidFill>
                  <a:schemeClr val="bg1"/>
                </a:solidFill>
                <a:latin typeface="Times" charset="0"/>
              </a:rPr>
              <a:t>Mold</a:t>
            </a:r>
          </a:p>
        </p:txBody>
      </p:sp>
      <p:sp>
        <p:nvSpPr>
          <p:cNvPr id="39006" name="Freeform 94"/>
          <p:cNvSpPr>
            <a:spLocks noChangeAspect="1"/>
          </p:cNvSpPr>
          <p:nvPr/>
        </p:nvSpPr>
        <p:spPr bwMode="auto">
          <a:xfrm>
            <a:off x="2155825" y="3733800"/>
            <a:ext cx="2411413" cy="193675"/>
          </a:xfrm>
          <a:custGeom>
            <a:avLst/>
            <a:gdLst/>
            <a:ahLst/>
            <a:cxnLst>
              <a:cxn ang="0">
                <a:pos x="0" y="198"/>
              </a:cxn>
              <a:cxn ang="0">
                <a:pos x="0" y="9"/>
              </a:cxn>
              <a:cxn ang="0">
                <a:pos x="78" y="12"/>
              </a:cxn>
              <a:cxn ang="0">
                <a:pos x="108" y="201"/>
              </a:cxn>
              <a:cxn ang="0">
                <a:pos x="798" y="204"/>
              </a:cxn>
              <a:cxn ang="0">
                <a:pos x="834" y="3"/>
              </a:cxn>
              <a:cxn ang="0">
                <a:pos x="1233" y="3"/>
              </a:cxn>
              <a:cxn ang="0">
                <a:pos x="1278" y="198"/>
              </a:cxn>
              <a:cxn ang="0">
                <a:pos x="1410" y="198"/>
              </a:cxn>
              <a:cxn ang="0">
                <a:pos x="1443" y="0"/>
              </a:cxn>
              <a:cxn ang="0">
                <a:pos x="1482" y="204"/>
              </a:cxn>
              <a:cxn ang="0">
                <a:pos x="1608" y="201"/>
              </a:cxn>
              <a:cxn ang="0">
                <a:pos x="1638" y="0"/>
              </a:cxn>
              <a:cxn ang="0">
                <a:pos x="1674" y="198"/>
              </a:cxn>
              <a:cxn ang="0">
                <a:pos x="1800" y="201"/>
              </a:cxn>
              <a:cxn ang="0">
                <a:pos x="1833" y="9"/>
              </a:cxn>
              <a:cxn ang="0">
                <a:pos x="1863" y="8"/>
              </a:cxn>
              <a:cxn ang="0">
                <a:pos x="1899" y="195"/>
              </a:cxn>
              <a:cxn ang="0">
                <a:pos x="0" y="198"/>
              </a:cxn>
            </a:cxnLst>
            <a:rect l="0" t="0" r="r" b="b"/>
            <a:pathLst>
              <a:path w="1899" h="204">
                <a:moveTo>
                  <a:pt x="0" y="198"/>
                </a:moveTo>
                <a:lnTo>
                  <a:pt x="0" y="9"/>
                </a:lnTo>
                <a:lnTo>
                  <a:pt x="78" y="12"/>
                </a:lnTo>
                <a:lnTo>
                  <a:pt x="108" y="201"/>
                </a:lnTo>
                <a:lnTo>
                  <a:pt x="798" y="204"/>
                </a:lnTo>
                <a:lnTo>
                  <a:pt x="834" y="3"/>
                </a:lnTo>
                <a:lnTo>
                  <a:pt x="1233" y="3"/>
                </a:lnTo>
                <a:lnTo>
                  <a:pt x="1278" y="198"/>
                </a:lnTo>
                <a:lnTo>
                  <a:pt x="1410" y="198"/>
                </a:lnTo>
                <a:lnTo>
                  <a:pt x="1443" y="0"/>
                </a:lnTo>
                <a:lnTo>
                  <a:pt x="1482" y="204"/>
                </a:lnTo>
                <a:lnTo>
                  <a:pt x="1608" y="201"/>
                </a:lnTo>
                <a:lnTo>
                  <a:pt x="1638" y="0"/>
                </a:lnTo>
                <a:lnTo>
                  <a:pt x="1674" y="198"/>
                </a:lnTo>
                <a:lnTo>
                  <a:pt x="1800" y="201"/>
                </a:lnTo>
                <a:lnTo>
                  <a:pt x="1833" y="9"/>
                </a:lnTo>
                <a:lnTo>
                  <a:pt x="1863" y="8"/>
                </a:lnTo>
                <a:lnTo>
                  <a:pt x="1899" y="195"/>
                </a:lnTo>
                <a:lnTo>
                  <a:pt x="0" y="198"/>
                </a:lnTo>
                <a:close/>
              </a:path>
            </a:pathLst>
          </a:custGeom>
          <a:solidFill>
            <a:srgbClr val="FF00FF"/>
          </a:solidFill>
          <a:ln w="9525">
            <a:solidFill>
              <a:schemeClr val="tx1"/>
            </a:solidFill>
            <a:round/>
            <a:headEnd/>
            <a:tailEnd/>
          </a:ln>
          <a:effectLst/>
        </p:spPr>
        <p:txBody>
          <a:bodyPr wrap="none" lIns="91325" tIns="45910" rIns="91325" bIns="45910" anchor="ctr"/>
          <a:lstStyle/>
          <a:p>
            <a:endParaRPr lang="en-US"/>
          </a:p>
        </p:txBody>
      </p:sp>
      <p:sp>
        <p:nvSpPr>
          <p:cNvPr id="39007" name="Rectangle 95"/>
          <p:cNvSpPr>
            <a:spLocks noChangeAspect="1" noChangeArrowheads="1"/>
          </p:cNvSpPr>
          <p:nvPr/>
        </p:nvSpPr>
        <p:spPr bwMode="auto">
          <a:xfrm>
            <a:off x="2157413" y="3914775"/>
            <a:ext cx="2433637" cy="58738"/>
          </a:xfrm>
          <a:prstGeom prst="rect">
            <a:avLst/>
          </a:prstGeom>
          <a:solidFill>
            <a:srgbClr val="FFCC00"/>
          </a:solidFill>
          <a:ln w="9525">
            <a:solidFill>
              <a:schemeClr val="tx1"/>
            </a:solidFill>
            <a:miter lim="800000"/>
            <a:headEnd/>
            <a:tailEnd/>
          </a:ln>
          <a:effectLst/>
        </p:spPr>
        <p:txBody>
          <a:bodyPr wrap="none" lIns="91325" tIns="45910" rIns="91325" bIns="45910" anchor="ctr"/>
          <a:lstStyle/>
          <a:p>
            <a:pPr algn="ctr" defTabSz="911225"/>
            <a:endParaRPr lang="en-GB" sz="3700" b="1">
              <a:solidFill>
                <a:schemeClr val="tx1"/>
              </a:solidFill>
            </a:endParaRPr>
          </a:p>
        </p:txBody>
      </p:sp>
      <p:sp>
        <p:nvSpPr>
          <p:cNvPr id="39008" name="Rectangle 96"/>
          <p:cNvSpPr>
            <a:spLocks noChangeAspect="1" noChangeArrowheads="1"/>
          </p:cNvSpPr>
          <p:nvPr/>
        </p:nvSpPr>
        <p:spPr bwMode="auto">
          <a:xfrm>
            <a:off x="2157413" y="3973513"/>
            <a:ext cx="2433637" cy="301625"/>
          </a:xfrm>
          <a:prstGeom prst="rect">
            <a:avLst/>
          </a:prstGeom>
          <a:solidFill>
            <a:srgbClr val="993300"/>
          </a:solidFill>
          <a:ln w="9525">
            <a:noFill/>
            <a:miter lim="800000"/>
            <a:headEnd/>
            <a:tailEnd/>
          </a:ln>
          <a:effectLst/>
        </p:spPr>
        <p:txBody>
          <a:bodyPr wrap="none" lIns="91325" tIns="45910" rIns="91325" bIns="45910" anchor="ctr"/>
          <a:lstStyle/>
          <a:p>
            <a:endParaRPr lang="en-US"/>
          </a:p>
        </p:txBody>
      </p:sp>
      <p:sp>
        <p:nvSpPr>
          <p:cNvPr id="39009" name="Rectangle 97"/>
          <p:cNvSpPr>
            <a:spLocks noChangeAspect="1" noChangeArrowheads="1"/>
          </p:cNvSpPr>
          <p:nvPr/>
        </p:nvSpPr>
        <p:spPr bwMode="auto">
          <a:xfrm>
            <a:off x="2159000" y="4276725"/>
            <a:ext cx="2435225" cy="350838"/>
          </a:xfrm>
          <a:prstGeom prst="rect">
            <a:avLst/>
          </a:prstGeom>
          <a:solidFill>
            <a:srgbClr val="000080"/>
          </a:solidFill>
          <a:ln w="9525">
            <a:solidFill>
              <a:srgbClr val="333399"/>
            </a:solidFill>
            <a:miter lim="800000"/>
            <a:headEnd/>
            <a:tailEnd/>
          </a:ln>
          <a:effectLst/>
        </p:spPr>
        <p:txBody>
          <a:bodyPr wrap="none" lIns="91325" tIns="45910" rIns="91325" bIns="45910" anchor="ctr"/>
          <a:lstStyle/>
          <a:p>
            <a:endParaRPr lang="en-US"/>
          </a:p>
        </p:txBody>
      </p:sp>
      <p:sp>
        <p:nvSpPr>
          <p:cNvPr id="39010" name="Text Box 98"/>
          <p:cNvSpPr txBox="1">
            <a:spLocks noChangeAspect="1" noChangeArrowheads="1"/>
          </p:cNvSpPr>
          <p:nvPr/>
        </p:nvSpPr>
        <p:spPr bwMode="auto">
          <a:xfrm>
            <a:off x="2982913" y="4297363"/>
            <a:ext cx="1171575" cy="293687"/>
          </a:xfrm>
          <a:prstGeom prst="rect">
            <a:avLst/>
          </a:prstGeom>
          <a:noFill/>
          <a:ln w="9525">
            <a:noFill/>
            <a:miter lim="800000"/>
            <a:headEnd/>
            <a:tailEnd/>
          </a:ln>
          <a:effectLst/>
        </p:spPr>
        <p:txBody>
          <a:bodyPr wrap="none" lIns="91325" tIns="45910" rIns="91325" bIns="45910" anchor="ctr"/>
          <a:lstStyle/>
          <a:p>
            <a:pPr defTabSz="911225"/>
            <a:endParaRPr lang="en-CA" sz="1900" b="1">
              <a:solidFill>
                <a:srgbClr val="99FF66"/>
              </a:solidFill>
              <a:latin typeface="Times" charset="0"/>
            </a:endParaRPr>
          </a:p>
        </p:txBody>
      </p:sp>
      <p:sp>
        <p:nvSpPr>
          <p:cNvPr id="39015" name="Freeform 103"/>
          <p:cNvSpPr>
            <a:spLocks noChangeAspect="1"/>
          </p:cNvSpPr>
          <p:nvPr/>
        </p:nvSpPr>
        <p:spPr bwMode="auto">
          <a:xfrm>
            <a:off x="2151063" y="5227638"/>
            <a:ext cx="2408237" cy="193675"/>
          </a:xfrm>
          <a:custGeom>
            <a:avLst/>
            <a:gdLst/>
            <a:ahLst/>
            <a:cxnLst>
              <a:cxn ang="0">
                <a:pos x="0" y="198"/>
              </a:cxn>
              <a:cxn ang="0">
                <a:pos x="0" y="9"/>
              </a:cxn>
              <a:cxn ang="0">
                <a:pos x="78" y="12"/>
              </a:cxn>
              <a:cxn ang="0">
                <a:pos x="108" y="201"/>
              </a:cxn>
              <a:cxn ang="0">
                <a:pos x="798" y="204"/>
              </a:cxn>
              <a:cxn ang="0">
                <a:pos x="834" y="3"/>
              </a:cxn>
              <a:cxn ang="0">
                <a:pos x="1233" y="3"/>
              </a:cxn>
              <a:cxn ang="0">
                <a:pos x="1278" y="198"/>
              </a:cxn>
              <a:cxn ang="0">
                <a:pos x="1410" y="198"/>
              </a:cxn>
              <a:cxn ang="0">
                <a:pos x="1443" y="0"/>
              </a:cxn>
              <a:cxn ang="0">
                <a:pos x="1482" y="204"/>
              </a:cxn>
              <a:cxn ang="0">
                <a:pos x="1608" y="201"/>
              </a:cxn>
              <a:cxn ang="0">
                <a:pos x="1638" y="0"/>
              </a:cxn>
              <a:cxn ang="0">
                <a:pos x="1674" y="198"/>
              </a:cxn>
              <a:cxn ang="0">
                <a:pos x="1800" y="201"/>
              </a:cxn>
              <a:cxn ang="0">
                <a:pos x="1833" y="9"/>
              </a:cxn>
              <a:cxn ang="0">
                <a:pos x="1863" y="8"/>
              </a:cxn>
              <a:cxn ang="0">
                <a:pos x="1899" y="195"/>
              </a:cxn>
              <a:cxn ang="0">
                <a:pos x="0" y="198"/>
              </a:cxn>
            </a:cxnLst>
            <a:rect l="0" t="0" r="r" b="b"/>
            <a:pathLst>
              <a:path w="1899" h="204">
                <a:moveTo>
                  <a:pt x="0" y="198"/>
                </a:moveTo>
                <a:lnTo>
                  <a:pt x="0" y="9"/>
                </a:lnTo>
                <a:lnTo>
                  <a:pt x="78" y="12"/>
                </a:lnTo>
                <a:lnTo>
                  <a:pt x="108" y="201"/>
                </a:lnTo>
                <a:lnTo>
                  <a:pt x="798" y="204"/>
                </a:lnTo>
                <a:lnTo>
                  <a:pt x="834" y="3"/>
                </a:lnTo>
                <a:lnTo>
                  <a:pt x="1233" y="3"/>
                </a:lnTo>
                <a:lnTo>
                  <a:pt x="1278" y="198"/>
                </a:lnTo>
                <a:lnTo>
                  <a:pt x="1410" y="198"/>
                </a:lnTo>
                <a:lnTo>
                  <a:pt x="1443" y="0"/>
                </a:lnTo>
                <a:lnTo>
                  <a:pt x="1482" y="204"/>
                </a:lnTo>
                <a:lnTo>
                  <a:pt x="1608" y="201"/>
                </a:lnTo>
                <a:lnTo>
                  <a:pt x="1638" y="0"/>
                </a:lnTo>
                <a:lnTo>
                  <a:pt x="1674" y="198"/>
                </a:lnTo>
                <a:lnTo>
                  <a:pt x="1800" y="201"/>
                </a:lnTo>
                <a:lnTo>
                  <a:pt x="1833" y="9"/>
                </a:lnTo>
                <a:lnTo>
                  <a:pt x="1863" y="8"/>
                </a:lnTo>
                <a:lnTo>
                  <a:pt x="1899" y="195"/>
                </a:lnTo>
                <a:lnTo>
                  <a:pt x="0" y="198"/>
                </a:lnTo>
                <a:close/>
              </a:path>
            </a:pathLst>
          </a:custGeom>
          <a:solidFill>
            <a:srgbClr val="FF00FF"/>
          </a:solidFill>
          <a:ln w="9525">
            <a:noFill/>
            <a:round/>
            <a:headEnd/>
            <a:tailEnd/>
          </a:ln>
          <a:effectLst/>
        </p:spPr>
        <p:txBody>
          <a:bodyPr wrap="none" lIns="91325" tIns="45910" rIns="91325" bIns="45910" anchor="ctr"/>
          <a:lstStyle/>
          <a:p>
            <a:endParaRPr lang="en-US"/>
          </a:p>
        </p:txBody>
      </p:sp>
      <p:sp>
        <p:nvSpPr>
          <p:cNvPr id="39016" name="Rectangle 104"/>
          <p:cNvSpPr>
            <a:spLocks noChangeAspect="1" noChangeArrowheads="1"/>
          </p:cNvSpPr>
          <p:nvPr/>
        </p:nvSpPr>
        <p:spPr bwMode="auto">
          <a:xfrm>
            <a:off x="2152650" y="5421313"/>
            <a:ext cx="2430463" cy="58737"/>
          </a:xfrm>
          <a:prstGeom prst="rect">
            <a:avLst/>
          </a:prstGeom>
          <a:solidFill>
            <a:srgbClr val="FFCC00"/>
          </a:solidFill>
          <a:ln w="9525">
            <a:noFill/>
            <a:miter lim="800000"/>
            <a:headEnd/>
            <a:tailEnd/>
          </a:ln>
          <a:effectLst/>
        </p:spPr>
        <p:txBody>
          <a:bodyPr wrap="none" lIns="91325" tIns="45910" rIns="91325" bIns="45910" anchor="ctr"/>
          <a:lstStyle/>
          <a:p>
            <a:pPr algn="ctr" defTabSz="911225"/>
            <a:endParaRPr lang="en-GB" sz="3700" b="1">
              <a:solidFill>
                <a:schemeClr val="tx1"/>
              </a:solidFill>
            </a:endParaRPr>
          </a:p>
        </p:txBody>
      </p:sp>
      <p:sp>
        <p:nvSpPr>
          <p:cNvPr id="39017" name="Rectangle 105"/>
          <p:cNvSpPr>
            <a:spLocks noChangeAspect="1" noChangeArrowheads="1"/>
          </p:cNvSpPr>
          <p:nvPr/>
        </p:nvSpPr>
        <p:spPr bwMode="auto">
          <a:xfrm>
            <a:off x="2152650" y="5467350"/>
            <a:ext cx="2430463" cy="301625"/>
          </a:xfrm>
          <a:prstGeom prst="rect">
            <a:avLst/>
          </a:prstGeom>
          <a:solidFill>
            <a:srgbClr val="993300"/>
          </a:solidFill>
          <a:ln w="9525">
            <a:noFill/>
            <a:miter lim="800000"/>
            <a:headEnd/>
            <a:tailEnd/>
          </a:ln>
          <a:effectLst/>
        </p:spPr>
        <p:txBody>
          <a:bodyPr wrap="none" lIns="91325" tIns="45910" rIns="91325" bIns="45910" anchor="ctr"/>
          <a:lstStyle/>
          <a:p>
            <a:endParaRPr lang="en-US"/>
          </a:p>
        </p:txBody>
      </p:sp>
      <p:sp>
        <p:nvSpPr>
          <p:cNvPr id="39018" name="Rectangle 106"/>
          <p:cNvSpPr>
            <a:spLocks noChangeAspect="1" noChangeArrowheads="1"/>
          </p:cNvSpPr>
          <p:nvPr/>
        </p:nvSpPr>
        <p:spPr bwMode="auto">
          <a:xfrm>
            <a:off x="2154238" y="5772150"/>
            <a:ext cx="2432050" cy="350838"/>
          </a:xfrm>
          <a:prstGeom prst="rect">
            <a:avLst/>
          </a:prstGeom>
          <a:solidFill>
            <a:srgbClr val="000080"/>
          </a:solidFill>
          <a:ln w="9525">
            <a:solidFill>
              <a:srgbClr val="333399"/>
            </a:solidFill>
            <a:miter lim="800000"/>
            <a:headEnd/>
            <a:tailEnd/>
          </a:ln>
          <a:effectLst/>
        </p:spPr>
        <p:txBody>
          <a:bodyPr wrap="none" lIns="91325" tIns="45910" rIns="91325" bIns="45910" anchor="ctr"/>
          <a:lstStyle/>
          <a:p>
            <a:endParaRPr lang="en-US"/>
          </a:p>
        </p:txBody>
      </p:sp>
      <p:sp>
        <p:nvSpPr>
          <p:cNvPr id="39019" name="Text Box 107"/>
          <p:cNvSpPr txBox="1">
            <a:spLocks noChangeAspect="1" noChangeArrowheads="1"/>
          </p:cNvSpPr>
          <p:nvPr/>
        </p:nvSpPr>
        <p:spPr bwMode="auto">
          <a:xfrm>
            <a:off x="2976563" y="5791200"/>
            <a:ext cx="1171575" cy="293688"/>
          </a:xfrm>
          <a:prstGeom prst="rect">
            <a:avLst/>
          </a:prstGeom>
          <a:noFill/>
          <a:ln w="9525">
            <a:noFill/>
            <a:miter lim="800000"/>
            <a:headEnd/>
            <a:tailEnd/>
          </a:ln>
          <a:effectLst/>
        </p:spPr>
        <p:txBody>
          <a:bodyPr wrap="none" lIns="91325" tIns="45910" rIns="91325" bIns="45910" anchor="ctr"/>
          <a:lstStyle/>
          <a:p>
            <a:pPr defTabSz="911225"/>
            <a:endParaRPr lang="en-CA" sz="1900" b="1">
              <a:solidFill>
                <a:srgbClr val="99FF66"/>
              </a:solidFill>
              <a:latin typeface="Times" charset="0"/>
            </a:endParaRPr>
          </a:p>
        </p:txBody>
      </p:sp>
      <p:sp>
        <p:nvSpPr>
          <p:cNvPr id="39021" name="Rectangle 109"/>
          <p:cNvSpPr>
            <a:spLocks noChangeAspect="1" noChangeArrowheads="1"/>
          </p:cNvSpPr>
          <p:nvPr/>
        </p:nvSpPr>
        <p:spPr bwMode="auto">
          <a:xfrm>
            <a:off x="2289175" y="5413375"/>
            <a:ext cx="876300" cy="50800"/>
          </a:xfrm>
          <a:prstGeom prst="rect">
            <a:avLst/>
          </a:prstGeom>
          <a:solidFill>
            <a:srgbClr val="FFFFFF"/>
          </a:solidFill>
          <a:ln w="9525">
            <a:noFill/>
            <a:miter lim="800000"/>
            <a:headEnd/>
            <a:tailEnd/>
          </a:ln>
          <a:effectLst/>
        </p:spPr>
        <p:txBody>
          <a:bodyPr wrap="none" lIns="91325" tIns="45910" rIns="91325" bIns="45910" anchor="ctr"/>
          <a:lstStyle/>
          <a:p>
            <a:endParaRPr lang="en-US"/>
          </a:p>
        </p:txBody>
      </p:sp>
      <p:sp>
        <p:nvSpPr>
          <p:cNvPr id="39022" name="Rectangle 110"/>
          <p:cNvSpPr>
            <a:spLocks noChangeAspect="1" noChangeArrowheads="1"/>
          </p:cNvSpPr>
          <p:nvPr/>
        </p:nvSpPr>
        <p:spPr bwMode="auto">
          <a:xfrm>
            <a:off x="3771900" y="5413375"/>
            <a:ext cx="168275" cy="50800"/>
          </a:xfrm>
          <a:prstGeom prst="rect">
            <a:avLst/>
          </a:prstGeom>
          <a:solidFill>
            <a:srgbClr val="FFFFFF"/>
          </a:solidFill>
          <a:ln w="9525">
            <a:noFill/>
            <a:miter lim="800000"/>
            <a:headEnd/>
            <a:tailEnd/>
          </a:ln>
          <a:effectLst/>
        </p:spPr>
        <p:txBody>
          <a:bodyPr wrap="none" lIns="91325" tIns="45910" rIns="91325" bIns="45910" anchor="ctr"/>
          <a:lstStyle/>
          <a:p>
            <a:endParaRPr lang="en-US"/>
          </a:p>
        </p:txBody>
      </p:sp>
      <p:sp>
        <p:nvSpPr>
          <p:cNvPr id="39023" name="Rectangle 111"/>
          <p:cNvSpPr>
            <a:spLocks noChangeAspect="1" noChangeArrowheads="1"/>
          </p:cNvSpPr>
          <p:nvPr/>
        </p:nvSpPr>
        <p:spPr bwMode="auto">
          <a:xfrm>
            <a:off x="4035425" y="5413375"/>
            <a:ext cx="160338" cy="50800"/>
          </a:xfrm>
          <a:prstGeom prst="rect">
            <a:avLst/>
          </a:prstGeom>
          <a:solidFill>
            <a:srgbClr val="FFFFFF"/>
          </a:solidFill>
          <a:ln w="9525">
            <a:noFill/>
            <a:miter lim="800000"/>
            <a:headEnd/>
            <a:tailEnd/>
          </a:ln>
          <a:effectLst/>
        </p:spPr>
        <p:txBody>
          <a:bodyPr wrap="none" lIns="91325" tIns="45910" rIns="91325" bIns="45910" anchor="ctr"/>
          <a:lstStyle/>
          <a:p>
            <a:endParaRPr lang="en-US"/>
          </a:p>
        </p:txBody>
      </p:sp>
      <p:sp>
        <p:nvSpPr>
          <p:cNvPr id="39024" name="Rectangle 112"/>
          <p:cNvSpPr>
            <a:spLocks noChangeAspect="1" noChangeArrowheads="1"/>
          </p:cNvSpPr>
          <p:nvPr/>
        </p:nvSpPr>
        <p:spPr bwMode="auto">
          <a:xfrm>
            <a:off x="4275138" y="5413375"/>
            <a:ext cx="161925" cy="50800"/>
          </a:xfrm>
          <a:prstGeom prst="rect">
            <a:avLst/>
          </a:prstGeom>
          <a:solidFill>
            <a:srgbClr val="FFFFFF"/>
          </a:solidFill>
          <a:ln w="9525">
            <a:noFill/>
            <a:miter lim="800000"/>
            <a:headEnd/>
            <a:tailEnd/>
          </a:ln>
          <a:effectLst/>
        </p:spPr>
        <p:txBody>
          <a:bodyPr wrap="none" lIns="91325" tIns="45910" rIns="91325" bIns="45910" anchor="ctr"/>
          <a:lstStyle/>
          <a:p>
            <a:endParaRPr lang="en-US"/>
          </a:p>
        </p:txBody>
      </p:sp>
      <p:sp>
        <p:nvSpPr>
          <p:cNvPr id="39025" name="Line 113"/>
          <p:cNvSpPr>
            <a:spLocks noChangeAspect="1" noChangeShapeType="1"/>
          </p:cNvSpPr>
          <p:nvPr/>
        </p:nvSpPr>
        <p:spPr bwMode="auto">
          <a:xfrm>
            <a:off x="4568825" y="5268913"/>
            <a:ext cx="0" cy="196850"/>
          </a:xfrm>
          <a:prstGeom prst="line">
            <a:avLst/>
          </a:prstGeom>
          <a:noFill/>
          <a:ln w="38100">
            <a:solidFill>
              <a:schemeClr val="bg1"/>
            </a:solidFill>
            <a:round/>
            <a:headEnd/>
            <a:tailEnd/>
          </a:ln>
          <a:effectLst/>
        </p:spPr>
        <p:txBody>
          <a:bodyPr wrap="none" lIns="91325" tIns="45910" rIns="91325" bIns="45910" anchor="ctr"/>
          <a:lstStyle/>
          <a:p>
            <a:endParaRPr lang="en-US"/>
          </a:p>
        </p:txBody>
      </p:sp>
      <p:sp>
        <p:nvSpPr>
          <p:cNvPr id="39029" name="Rectangle 117"/>
          <p:cNvSpPr>
            <a:spLocks noChangeAspect="1" noChangeArrowheads="1"/>
          </p:cNvSpPr>
          <p:nvPr/>
        </p:nvSpPr>
        <p:spPr bwMode="auto">
          <a:xfrm>
            <a:off x="5594350" y="1533525"/>
            <a:ext cx="2432050" cy="58738"/>
          </a:xfrm>
          <a:prstGeom prst="rect">
            <a:avLst/>
          </a:prstGeom>
          <a:solidFill>
            <a:srgbClr val="FFCC00"/>
          </a:solidFill>
          <a:ln w="9525">
            <a:noFill/>
            <a:miter lim="800000"/>
            <a:headEnd/>
            <a:tailEnd/>
          </a:ln>
          <a:effectLst/>
        </p:spPr>
        <p:txBody>
          <a:bodyPr wrap="none" lIns="91390" tIns="45697" rIns="91390" bIns="45697" anchor="ctr"/>
          <a:lstStyle/>
          <a:p>
            <a:pPr algn="ctr" defTabSz="911225"/>
            <a:endParaRPr lang="en-GB" sz="3700" b="1">
              <a:solidFill>
                <a:schemeClr val="tx1"/>
              </a:solidFill>
            </a:endParaRPr>
          </a:p>
        </p:txBody>
      </p:sp>
      <p:sp>
        <p:nvSpPr>
          <p:cNvPr id="39030" name="Rectangle 118"/>
          <p:cNvSpPr>
            <a:spLocks noChangeAspect="1" noChangeArrowheads="1"/>
          </p:cNvSpPr>
          <p:nvPr/>
        </p:nvSpPr>
        <p:spPr bwMode="auto">
          <a:xfrm>
            <a:off x="5594350" y="1581150"/>
            <a:ext cx="2432050" cy="300038"/>
          </a:xfrm>
          <a:prstGeom prst="rect">
            <a:avLst/>
          </a:prstGeom>
          <a:solidFill>
            <a:srgbClr val="993300"/>
          </a:solidFill>
          <a:ln w="9525">
            <a:noFill/>
            <a:miter lim="800000"/>
            <a:headEnd/>
            <a:tailEnd/>
          </a:ln>
          <a:effectLst/>
        </p:spPr>
        <p:txBody>
          <a:bodyPr wrap="none" lIns="91390" tIns="45697" rIns="91390" bIns="45697" anchor="ctr"/>
          <a:lstStyle/>
          <a:p>
            <a:endParaRPr lang="en-US"/>
          </a:p>
        </p:txBody>
      </p:sp>
      <p:sp>
        <p:nvSpPr>
          <p:cNvPr id="39031" name="Rectangle 119"/>
          <p:cNvSpPr>
            <a:spLocks noChangeAspect="1" noChangeArrowheads="1"/>
          </p:cNvSpPr>
          <p:nvPr/>
        </p:nvSpPr>
        <p:spPr bwMode="auto">
          <a:xfrm>
            <a:off x="5595938" y="1882775"/>
            <a:ext cx="2433637" cy="350838"/>
          </a:xfrm>
          <a:prstGeom prst="rect">
            <a:avLst/>
          </a:prstGeom>
          <a:solidFill>
            <a:srgbClr val="000080"/>
          </a:solidFill>
          <a:ln w="9525">
            <a:solidFill>
              <a:srgbClr val="333399"/>
            </a:solidFill>
            <a:miter lim="800000"/>
            <a:headEnd/>
            <a:tailEnd/>
          </a:ln>
          <a:effectLst/>
        </p:spPr>
        <p:txBody>
          <a:bodyPr wrap="none" lIns="91390" tIns="45697" rIns="91390" bIns="45697" anchor="ctr"/>
          <a:lstStyle/>
          <a:p>
            <a:endParaRPr lang="en-US"/>
          </a:p>
        </p:txBody>
      </p:sp>
      <p:sp>
        <p:nvSpPr>
          <p:cNvPr id="39032" name="Text Box 120"/>
          <p:cNvSpPr txBox="1">
            <a:spLocks noChangeAspect="1" noChangeArrowheads="1"/>
          </p:cNvSpPr>
          <p:nvPr/>
        </p:nvSpPr>
        <p:spPr bwMode="auto">
          <a:xfrm>
            <a:off x="6419850" y="1903413"/>
            <a:ext cx="1169988" cy="293687"/>
          </a:xfrm>
          <a:prstGeom prst="rect">
            <a:avLst/>
          </a:prstGeom>
          <a:noFill/>
          <a:ln w="9525">
            <a:noFill/>
            <a:miter lim="800000"/>
            <a:headEnd/>
            <a:tailEnd/>
          </a:ln>
          <a:effectLst/>
        </p:spPr>
        <p:txBody>
          <a:bodyPr wrap="none" lIns="91390" tIns="45697" rIns="91390" bIns="45697" anchor="ctr"/>
          <a:lstStyle/>
          <a:p>
            <a:pPr defTabSz="911225"/>
            <a:endParaRPr lang="en-CA" sz="1900" b="1">
              <a:solidFill>
                <a:srgbClr val="99FF66"/>
              </a:solidFill>
              <a:latin typeface="Times" charset="0"/>
            </a:endParaRPr>
          </a:p>
        </p:txBody>
      </p:sp>
      <p:sp>
        <p:nvSpPr>
          <p:cNvPr id="39033" name="Rectangle 121"/>
          <p:cNvSpPr>
            <a:spLocks noChangeAspect="1" noChangeArrowheads="1"/>
          </p:cNvSpPr>
          <p:nvPr/>
        </p:nvSpPr>
        <p:spPr bwMode="auto">
          <a:xfrm>
            <a:off x="5730875" y="1527175"/>
            <a:ext cx="877888" cy="355600"/>
          </a:xfrm>
          <a:prstGeom prst="rect">
            <a:avLst/>
          </a:prstGeom>
          <a:solidFill>
            <a:schemeClr val="bg1"/>
          </a:solidFill>
          <a:ln w="9525">
            <a:solidFill>
              <a:schemeClr val="bg1"/>
            </a:solidFill>
            <a:miter lim="800000"/>
            <a:headEnd/>
            <a:tailEnd/>
          </a:ln>
          <a:effectLst/>
        </p:spPr>
        <p:txBody>
          <a:bodyPr wrap="none" lIns="91390" tIns="45697" rIns="91390" bIns="45697" anchor="ctr"/>
          <a:lstStyle/>
          <a:p>
            <a:endParaRPr lang="en-US"/>
          </a:p>
        </p:txBody>
      </p:sp>
      <p:sp>
        <p:nvSpPr>
          <p:cNvPr id="39034" name="Rectangle 122"/>
          <p:cNvSpPr>
            <a:spLocks noChangeAspect="1" noChangeArrowheads="1"/>
          </p:cNvSpPr>
          <p:nvPr/>
        </p:nvSpPr>
        <p:spPr bwMode="auto">
          <a:xfrm>
            <a:off x="7213600" y="1527175"/>
            <a:ext cx="168275" cy="355600"/>
          </a:xfrm>
          <a:prstGeom prst="rect">
            <a:avLst/>
          </a:prstGeom>
          <a:solidFill>
            <a:schemeClr val="bg1"/>
          </a:solidFill>
          <a:ln w="9525">
            <a:solidFill>
              <a:schemeClr val="bg1"/>
            </a:solidFill>
            <a:miter lim="800000"/>
            <a:headEnd/>
            <a:tailEnd/>
          </a:ln>
          <a:effectLst/>
        </p:spPr>
        <p:txBody>
          <a:bodyPr wrap="none" lIns="91390" tIns="45697" rIns="91390" bIns="45697" anchor="ctr"/>
          <a:lstStyle/>
          <a:p>
            <a:endParaRPr lang="en-US"/>
          </a:p>
        </p:txBody>
      </p:sp>
      <p:sp>
        <p:nvSpPr>
          <p:cNvPr id="39035" name="Rectangle 123"/>
          <p:cNvSpPr>
            <a:spLocks noChangeAspect="1" noChangeArrowheads="1"/>
          </p:cNvSpPr>
          <p:nvPr/>
        </p:nvSpPr>
        <p:spPr bwMode="auto">
          <a:xfrm>
            <a:off x="7477125" y="1527175"/>
            <a:ext cx="161925" cy="355600"/>
          </a:xfrm>
          <a:prstGeom prst="rect">
            <a:avLst/>
          </a:prstGeom>
          <a:solidFill>
            <a:schemeClr val="bg1"/>
          </a:solidFill>
          <a:ln w="9525">
            <a:solidFill>
              <a:schemeClr val="bg1"/>
            </a:solidFill>
            <a:miter lim="800000"/>
            <a:headEnd/>
            <a:tailEnd/>
          </a:ln>
          <a:effectLst/>
        </p:spPr>
        <p:txBody>
          <a:bodyPr wrap="none" lIns="91390" tIns="45697" rIns="91390" bIns="45697" anchor="ctr"/>
          <a:lstStyle/>
          <a:p>
            <a:endParaRPr lang="en-US"/>
          </a:p>
        </p:txBody>
      </p:sp>
      <p:sp>
        <p:nvSpPr>
          <p:cNvPr id="39036" name="Rectangle 124"/>
          <p:cNvSpPr>
            <a:spLocks noChangeAspect="1" noChangeArrowheads="1"/>
          </p:cNvSpPr>
          <p:nvPr/>
        </p:nvSpPr>
        <p:spPr bwMode="auto">
          <a:xfrm>
            <a:off x="7718425" y="1527175"/>
            <a:ext cx="161925" cy="355600"/>
          </a:xfrm>
          <a:prstGeom prst="rect">
            <a:avLst/>
          </a:prstGeom>
          <a:solidFill>
            <a:schemeClr val="bg1"/>
          </a:solidFill>
          <a:ln w="9525">
            <a:solidFill>
              <a:schemeClr val="bg1"/>
            </a:solidFill>
            <a:miter lim="800000"/>
            <a:headEnd/>
            <a:tailEnd/>
          </a:ln>
          <a:effectLst/>
        </p:spPr>
        <p:txBody>
          <a:bodyPr wrap="none" lIns="91390" tIns="45697" rIns="91390" bIns="45697" anchor="ctr"/>
          <a:lstStyle/>
          <a:p>
            <a:endParaRPr lang="en-US"/>
          </a:p>
        </p:txBody>
      </p:sp>
      <p:sp>
        <p:nvSpPr>
          <p:cNvPr id="39037" name="Line 125"/>
          <p:cNvSpPr>
            <a:spLocks noChangeAspect="1" noChangeShapeType="1"/>
          </p:cNvSpPr>
          <p:nvPr/>
        </p:nvSpPr>
        <p:spPr bwMode="auto">
          <a:xfrm>
            <a:off x="5722938"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38" name="Line 126"/>
          <p:cNvSpPr>
            <a:spLocks noChangeAspect="1" noChangeShapeType="1"/>
          </p:cNvSpPr>
          <p:nvPr/>
        </p:nvSpPr>
        <p:spPr bwMode="auto">
          <a:xfrm>
            <a:off x="6616700"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39" name="Line 127"/>
          <p:cNvSpPr>
            <a:spLocks noChangeAspect="1" noChangeShapeType="1"/>
          </p:cNvSpPr>
          <p:nvPr/>
        </p:nvSpPr>
        <p:spPr bwMode="auto">
          <a:xfrm>
            <a:off x="7207250"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40" name="Line 128"/>
          <p:cNvSpPr>
            <a:spLocks noChangeAspect="1" noChangeShapeType="1"/>
          </p:cNvSpPr>
          <p:nvPr/>
        </p:nvSpPr>
        <p:spPr bwMode="auto">
          <a:xfrm>
            <a:off x="7381875"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41" name="Line 129"/>
          <p:cNvSpPr>
            <a:spLocks noChangeAspect="1" noChangeShapeType="1"/>
          </p:cNvSpPr>
          <p:nvPr/>
        </p:nvSpPr>
        <p:spPr bwMode="auto">
          <a:xfrm>
            <a:off x="7470775"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42" name="Line 130"/>
          <p:cNvSpPr>
            <a:spLocks noChangeAspect="1" noChangeShapeType="1"/>
          </p:cNvSpPr>
          <p:nvPr/>
        </p:nvSpPr>
        <p:spPr bwMode="auto">
          <a:xfrm>
            <a:off x="7639050"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43" name="Line 131"/>
          <p:cNvSpPr>
            <a:spLocks noChangeAspect="1" noChangeShapeType="1"/>
          </p:cNvSpPr>
          <p:nvPr/>
        </p:nvSpPr>
        <p:spPr bwMode="auto">
          <a:xfrm>
            <a:off x="7712075"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44" name="Line 132"/>
          <p:cNvSpPr>
            <a:spLocks noChangeAspect="1" noChangeShapeType="1"/>
          </p:cNvSpPr>
          <p:nvPr/>
        </p:nvSpPr>
        <p:spPr bwMode="auto">
          <a:xfrm>
            <a:off x="7877175" y="1582738"/>
            <a:ext cx="0" cy="298450"/>
          </a:xfrm>
          <a:prstGeom prst="line">
            <a:avLst/>
          </a:prstGeom>
          <a:noFill/>
          <a:ln w="44450">
            <a:solidFill>
              <a:schemeClr val="bg1"/>
            </a:solidFill>
            <a:round/>
            <a:headEnd/>
            <a:tailEnd/>
          </a:ln>
          <a:effectLst/>
        </p:spPr>
        <p:txBody>
          <a:bodyPr wrap="none" lIns="91390" tIns="45697" rIns="91390" bIns="45697" anchor="ctr"/>
          <a:lstStyle/>
          <a:p>
            <a:endParaRPr lang="en-US"/>
          </a:p>
        </p:txBody>
      </p:sp>
      <p:sp>
        <p:nvSpPr>
          <p:cNvPr id="39045" name="Line 133"/>
          <p:cNvSpPr>
            <a:spLocks noChangeAspect="1" noChangeShapeType="1"/>
          </p:cNvSpPr>
          <p:nvPr/>
        </p:nvSpPr>
        <p:spPr bwMode="auto">
          <a:xfrm>
            <a:off x="8012113" y="1524000"/>
            <a:ext cx="0" cy="350838"/>
          </a:xfrm>
          <a:prstGeom prst="line">
            <a:avLst/>
          </a:prstGeom>
          <a:noFill/>
          <a:ln w="38100">
            <a:solidFill>
              <a:schemeClr val="bg1"/>
            </a:solidFill>
            <a:round/>
            <a:headEnd/>
            <a:tailEnd/>
          </a:ln>
          <a:effectLst/>
        </p:spPr>
        <p:txBody>
          <a:bodyPr wrap="none" lIns="91390" tIns="45697" rIns="91390" bIns="45697" anchor="ctr"/>
          <a:lstStyle/>
          <a:p>
            <a:endParaRPr lang="en-US"/>
          </a:p>
        </p:txBody>
      </p:sp>
      <p:sp>
        <p:nvSpPr>
          <p:cNvPr id="39046" name="Line 134"/>
          <p:cNvSpPr>
            <a:spLocks noChangeAspect="1" noChangeShapeType="1"/>
          </p:cNvSpPr>
          <p:nvPr/>
        </p:nvSpPr>
        <p:spPr bwMode="auto">
          <a:xfrm>
            <a:off x="7988300" y="1582738"/>
            <a:ext cx="0" cy="292100"/>
          </a:xfrm>
          <a:prstGeom prst="line">
            <a:avLst/>
          </a:prstGeom>
          <a:noFill/>
          <a:ln w="31750">
            <a:solidFill>
              <a:schemeClr val="bg1"/>
            </a:solidFill>
            <a:round/>
            <a:headEnd/>
            <a:tailEnd/>
          </a:ln>
          <a:effectLst/>
        </p:spPr>
        <p:txBody>
          <a:bodyPr wrap="none" lIns="91390" tIns="45697" rIns="91390" bIns="45697" anchor="ctr"/>
          <a:lstStyle/>
          <a:p>
            <a:endParaRPr lang="en-US"/>
          </a:p>
        </p:txBody>
      </p:sp>
      <p:grpSp>
        <p:nvGrpSpPr>
          <p:cNvPr id="2" name="Group 137"/>
          <p:cNvGrpSpPr>
            <a:grpSpLocks noChangeAspect="1"/>
          </p:cNvGrpSpPr>
          <p:nvPr/>
        </p:nvGrpSpPr>
        <p:grpSpPr bwMode="auto">
          <a:xfrm>
            <a:off x="5697538" y="4572000"/>
            <a:ext cx="2430462" cy="403225"/>
            <a:chOff x="14260" y="10962"/>
            <a:chExt cx="1917" cy="318"/>
          </a:xfrm>
        </p:grpSpPr>
        <p:sp>
          <p:nvSpPr>
            <p:cNvPr id="39050" name="Rectangle 138"/>
            <p:cNvSpPr>
              <a:spLocks noChangeAspect="1" noChangeArrowheads="1"/>
            </p:cNvSpPr>
            <p:nvPr/>
          </p:nvSpPr>
          <p:spPr bwMode="auto">
            <a:xfrm>
              <a:off x="14260" y="11004"/>
              <a:ext cx="1917" cy="276"/>
            </a:xfrm>
            <a:prstGeom prst="rect">
              <a:avLst/>
            </a:prstGeom>
            <a:solidFill>
              <a:srgbClr val="000080"/>
            </a:solidFill>
            <a:ln w="9525">
              <a:solidFill>
                <a:srgbClr val="333399"/>
              </a:solidFill>
              <a:miter lim="800000"/>
              <a:headEnd/>
              <a:tailEnd/>
            </a:ln>
            <a:effectLst/>
          </p:spPr>
          <p:txBody>
            <a:bodyPr wrap="none" lIns="91418" tIns="45711" rIns="91418" bIns="45711">
              <a:spAutoFit/>
            </a:bodyPr>
            <a:lstStyle/>
            <a:p>
              <a:endParaRPr lang="en-US"/>
            </a:p>
          </p:txBody>
        </p:sp>
        <p:sp>
          <p:nvSpPr>
            <p:cNvPr id="39051" name="Rectangle 139"/>
            <p:cNvSpPr>
              <a:spLocks noChangeAspect="1" noChangeArrowheads="1"/>
            </p:cNvSpPr>
            <p:nvPr/>
          </p:nvSpPr>
          <p:spPr bwMode="auto">
            <a:xfrm>
              <a:off x="14373" y="10962"/>
              <a:ext cx="679" cy="48"/>
            </a:xfrm>
            <a:prstGeom prst="rect">
              <a:avLst/>
            </a:prstGeom>
            <a:solidFill>
              <a:srgbClr val="FF0000"/>
            </a:solidFill>
            <a:ln w="9525">
              <a:noFill/>
              <a:miter lim="800000"/>
              <a:headEnd/>
              <a:tailEnd/>
            </a:ln>
            <a:effectLst/>
          </p:spPr>
          <p:txBody>
            <a:bodyPr wrap="none" lIns="91418" tIns="45711" rIns="91418" bIns="45711">
              <a:spAutoFit/>
            </a:bodyPr>
            <a:lstStyle/>
            <a:p>
              <a:endParaRPr lang="en-US"/>
            </a:p>
          </p:txBody>
        </p:sp>
        <p:sp>
          <p:nvSpPr>
            <p:cNvPr id="39052" name="Rectangle 140"/>
            <p:cNvSpPr>
              <a:spLocks noChangeAspect="1" noChangeArrowheads="1"/>
            </p:cNvSpPr>
            <p:nvPr/>
          </p:nvSpPr>
          <p:spPr bwMode="auto">
            <a:xfrm>
              <a:off x="15542" y="10962"/>
              <a:ext cx="121" cy="48"/>
            </a:xfrm>
            <a:prstGeom prst="rect">
              <a:avLst/>
            </a:prstGeom>
            <a:solidFill>
              <a:srgbClr val="FF0000"/>
            </a:solidFill>
            <a:ln w="9525">
              <a:noFill/>
              <a:miter lim="800000"/>
              <a:headEnd/>
              <a:tailEnd/>
            </a:ln>
            <a:effectLst/>
          </p:spPr>
          <p:txBody>
            <a:bodyPr wrap="none" lIns="91418" tIns="45711" rIns="91418" bIns="45711">
              <a:spAutoFit/>
            </a:bodyPr>
            <a:lstStyle/>
            <a:p>
              <a:endParaRPr lang="en-US"/>
            </a:p>
          </p:txBody>
        </p:sp>
        <p:sp>
          <p:nvSpPr>
            <p:cNvPr id="39053" name="Rectangle 141"/>
            <p:cNvSpPr>
              <a:spLocks noChangeAspect="1" noChangeArrowheads="1"/>
            </p:cNvSpPr>
            <p:nvPr/>
          </p:nvSpPr>
          <p:spPr bwMode="auto">
            <a:xfrm>
              <a:off x="15746" y="10962"/>
              <a:ext cx="121" cy="48"/>
            </a:xfrm>
            <a:prstGeom prst="rect">
              <a:avLst/>
            </a:prstGeom>
            <a:solidFill>
              <a:srgbClr val="FF0000"/>
            </a:solidFill>
            <a:ln w="9525">
              <a:noFill/>
              <a:miter lim="800000"/>
              <a:headEnd/>
              <a:tailEnd/>
            </a:ln>
            <a:effectLst/>
          </p:spPr>
          <p:txBody>
            <a:bodyPr wrap="none" lIns="91418" tIns="45711" rIns="91418" bIns="45711">
              <a:spAutoFit/>
            </a:bodyPr>
            <a:lstStyle/>
            <a:p>
              <a:endParaRPr lang="en-US"/>
            </a:p>
          </p:txBody>
        </p:sp>
        <p:sp>
          <p:nvSpPr>
            <p:cNvPr id="39054" name="Rectangle 142"/>
            <p:cNvSpPr>
              <a:spLocks noChangeAspect="1" noChangeArrowheads="1"/>
            </p:cNvSpPr>
            <p:nvPr/>
          </p:nvSpPr>
          <p:spPr bwMode="auto">
            <a:xfrm>
              <a:off x="15938" y="10962"/>
              <a:ext cx="121" cy="48"/>
            </a:xfrm>
            <a:prstGeom prst="rect">
              <a:avLst/>
            </a:prstGeom>
            <a:solidFill>
              <a:srgbClr val="FF0000"/>
            </a:solidFill>
            <a:ln w="9525">
              <a:noFill/>
              <a:miter lim="800000"/>
              <a:headEnd/>
              <a:tailEnd/>
            </a:ln>
            <a:effectLst/>
          </p:spPr>
          <p:txBody>
            <a:bodyPr wrap="none" lIns="91418" tIns="45711" rIns="91418" bIns="45711">
              <a:spAutoFit/>
            </a:bodyPr>
            <a:lstStyle/>
            <a:p>
              <a:endParaRPr lang="en-US"/>
            </a:p>
          </p:txBody>
        </p:sp>
      </p:grpSp>
      <p:sp>
        <p:nvSpPr>
          <p:cNvPr id="39060" name="Rectangle 148"/>
          <p:cNvSpPr>
            <a:spLocks noChangeAspect="1" noChangeArrowheads="1"/>
          </p:cNvSpPr>
          <p:nvPr/>
        </p:nvSpPr>
        <p:spPr bwMode="auto">
          <a:xfrm>
            <a:off x="5705475" y="5576888"/>
            <a:ext cx="2432050" cy="469900"/>
          </a:xfrm>
          <a:prstGeom prst="rect">
            <a:avLst/>
          </a:prstGeom>
          <a:solidFill>
            <a:srgbClr val="000080"/>
          </a:solidFill>
          <a:ln w="9525">
            <a:solidFill>
              <a:srgbClr val="333399"/>
            </a:solidFill>
            <a:miter lim="800000"/>
            <a:headEnd/>
            <a:tailEnd/>
          </a:ln>
          <a:effectLst/>
        </p:spPr>
        <p:txBody>
          <a:bodyPr wrap="none" lIns="91418" tIns="45711" rIns="91418" bIns="45711">
            <a:spAutoFit/>
          </a:bodyPr>
          <a:lstStyle/>
          <a:p>
            <a:endParaRPr lang="en-US"/>
          </a:p>
        </p:txBody>
      </p:sp>
      <p:sp>
        <p:nvSpPr>
          <p:cNvPr id="39061" name="Rectangle 149"/>
          <p:cNvSpPr>
            <a:spLocks noChangeAspect="1" noChangeArrowheads="1"/>
          </p:cNvSpPr>
          <p:nvPr/>
        </p:nvSpPr>
        <p:spPr bwMode="auto">
          <a:xfrm>
            <a:off x="5699125" y="5561013"/>
            <a:ext cx="138113" cy="303212"/>
          </a:xfrm>
          <a:prstGeom prst="rect">
            <a:avLst/>
          </a:prstGeom>
          <a:solidFill>
            <a:srgbClr val="FFFFFF"/>
          </a:solidFill>
          <a:ln w="9525">
            <a:noFill/>
            <a:miter lim="800000"/>
            <a:headEnd/>
            <a:tailEnd/>
          </a:ln>
          <a:effectLst/>
        </p:spPr>
        <p:txBody>
          <a:bodyPr wrap="none" lIns="91418" tIns="45711" rIns="91418" bIns="45711">
            <a:spAutoFit/>
          </a:bodyPr>
          <a:lstStyle/>
          <a:p>
            <a:endParaRPr lang="en-US"/>
          </a:p>
        </p:txBody>
      </p:sp>
      <p:sp>
        <p:nvSpPr>
          <p:cNvPr id="39062" name="Rectangle 150"/>
          <p:cNvSpPr>
            <a:spLocks noChangeAspect="1" noChangeArrowheads="1"/>
          </p:cNvSpPr>
          <p:nvPr/>
        </p:nvSpPr>
        <p:spPr bwMode="auto">
          <a:xfrm>
            <a:off x="6711950" y="5561013"/>
            <a:ext cx="622300" cy="303212"/>
          </a:xfrm>
          <a:prstGeom prst="rect">
            <a:avLst/>
          </a:prstGeom>
          <a:solidFill>
            <a:srgbClr val="FFFFFF"/>
          </a:solidFill>
          <a:ln w="9525">
            <a:noFill/>
            <a:miter lim="800000"/>
            <a:headEnd/>
            <a:tailEnd/>
          </a:ln>
          <a:effectLst/>
        </p:spPr>
        <p:txBody>
          <a:bodyPr wrap="none" lIns="91418" tIns="45711" rIns="91418" bIns="45711">
            <a:spAutoFit/>
          </a:bodyPr>
          <a:lstStyle/>
          <a:p>
            <a:endParaRPr lang="en-US"/>
          </a:p>
        </p:txBody>
      </p:sp>
      <p:sp>
        <p:nvSpPr>
          <p:cNvPr id="39063" name="Rectangle 151"/>
          <p:cNvSpPr>
            <a:spLocks noChangeAspect="1" noChangeArrowheads="1"/>
          </p:cNvSpPr>
          <p:nvPr/>
        </p:nvSpPr>
        <p:spPr bwMode="auto">
          <a:xfrm>
            <a:off x="7489825" y="5561013"/>
            <a:ext cx="101600" cy="303212"/>
          </a:xfrm>
          <a:prstGeom prst="rect">
            <a:avLst/>
          </a:prstGeom>
          <a:solidFill>
            <a:srgbClr val="FFFFFF"/>
          </a:solidFill>
          <a:ln w="9525">
            <a:noFill/>
            <a:miter lim="800000"/>
            <a:headEnd/>
            <a:tailEnd/>
          </a:ln>
          <a:effectLst/>
        </p:spPr>
        <p:txBody>
          <a:bodyPr wrap="none" lIns="91418" tIns="45711" rIns="91418" bIns="45711">
            <a:spAutoFit/>
          </a:bodyPr>
          <a:lstStyle/>
          <a:p>
            <a:endParaRPr lang="en-US"/>
          </a:p>
        </p:txBody>
      </p:sp>
      <p:sp>
        <p:nvSpPr>
          <p:cNvPr id="39064" name="Rectangle 152"/>
          <p:cNvSpPr>
            <a:spLocks noChangeAspect="1" noChangeArrowheads="1"/>
          </p:cNvSpPr>
          <p:nvPr/>
        </p:nvSpPr>
        <p:spPr bwMode="auto">
          <a:xfrm>
            <a:off x="7743825" y="5561013"/>
            <a:ext cx="95250" cy="303212"/>
          </a:xfrm>
          <a:prstGeom prst="rect">
            <a:avLst/>
          </a:prstGeom>
          <a:solidFill>
            <a:srgbClr val="FFFFFF"/>
          </a:solidFill>
          <a:ln w="9525">
            <a:noFill/>
            <a:miter lim="800000"/>
            <a:headEnd/>
            <a:tailEnd/>
          </a:ln>
          <a:effectLst/>
        </p:spPr>
        <p:txBody>
          <a:bodyPr wrap="none" lIns="91418" tIns="45711" rIns="91418" bIns="45711">
            <a:spAutoFit/>
          </a:bodyPr>
          <a:lstStyle/>
          <a:p>
            <a:endParaRPr lang="en-US"/>
          </a:p>
        </p:txBody>
      </p:sp>
      <p:sp>
        <p:nvSpPr>
          <p:cNvPr id="39065" name="Rectangle 153"/>
          <p:cNvSpPr>
            <a:spLocks noChangeAspect="1" noChangeArrowheads="1"/>
          </p:cNvSpPr>
          <p:nvPr/>
        </p:nvSpPr>
        <p:spPr bwMode="auto">
          <a:xfrm>
            <a:off x="7985125" y="5561013"/>
            <a:ext cx="168275" cy="303212"/>
          </a:xfrm>
          <a:prstGeom prst="rect">
            <a:avLst/>
          </a:prstGeom>
          <a:solidFill>
            <a:srgbClr val="FFFFFF"/>
          </a:solidFill>
          <a:ln w="9525">
            <a:noFill/>
            <a:miter lim="800000"/>
            <a:headEnd/>
            <a:tailEnd/>
          </a:ln>
          <a:effectLst/>
        </p:spPr>
        <p:txBody>
          <a:bodyPr wrap="none" lIns="91418" tIns="45711" rIns="91418" bIns="45711">
            <a:spAutoFit/>
          </a:bodyPr>
          <a:lstStyle/>
          <a:p>
            <a:endParaRPr lang="en-US"/>
          </a:p>
        </p:txBody>
      </p:sp>
      <p:sp>
        <p:nvSpPr>
          <p:cNvPr id="39071" name="Rectangle 159"/>
          <p:cNvSpPr>
            <a:spLocks noChangeAspect="1" noChangeArrowheads="1"/>
          </p:cNvSpPr>
          <p:nvPr/>
        </p:nvSpPr>
        <p:spPr bwMode="auto">
          <a:xfrm>
            <a:off x="5689600" y="3127375"/>
            <a:ext cx="2436813" cy="60325"/>
          </a:xfrm>
          <a:prstGeom prst="rect">
            <a:avLst/>
          </a:prstGeom>
          <a:solidFill>
            <a:srgbClr val="FF0000"/>
          </a:solidFill>
          <a:ln w="9525">
            <a:noFill/>
            <a:miter lim="800000"/>
            <a:headEnd/>
            <a:tailEnd/>
          </a:ln>
          <a:effectLst/>
        </p:spPr>
        <p:txBody>
          <a:bodyPr wrap="none" lIns="91325" tIns="45716" rIns="91325" bIns="45716" anchor="ctr"/>
          <a:lstStyle/>
          <a:p>
            <a:endParaRPr lang="en-US"/>
          </a:p>
        </p:txBody>
      </p:sp>
      <p:sp>
        <p:nvSpPr>
          <p:cNvPr id="39072" name="Rectangle 160"/>
          <p:cNvSpPr>
            <a:spLocks noChangeAspect="1" noChangeArrowheads="1"/>
          </p:cNvSpPr>
          <p:nvPr/>
        </p:nvSpPr>
        <p:spPr bwMode="auto">
          <a:xfrm>
            <a:off x="5689600" y="3195638"/>
            <a:ext cx="2433638" cy="60325"/>
          </a:xfrm>
          <a:prstGeom prst="rect">
            <a:avLst/>
          </a:prstGeom>
          <a:solidFill>
            <a:srgbClr val="FFCC00"/>
          </a:solidFill>
          <a:ln w="9525">
            <a:noFill/>
            <a:miter lim="800000"/>
            <a:headEnd/>
            <a:tailEnd/>
          </a:ln>
          <a:effectLst/>
        </p:spPr>
        <p:txBody>
          <a:bodyPr wrap="none" lIns="91325" tIns="45716" rIns="91325" bIns="45716" anchor="ctr"/>
          <a:lstStyle/>
          <a:p>
            <a:pPr algn="ctr" defTabSz="911225"/>
            <a:endParaRPr lang="en-GB" sz="3700" b="1">
              <a:solidFill>
                <a:schemeClr val="tx1"/>
              </a:solidFill>
            </a:endParaRPr>
          </a:p>
        </p:txBody>
      </p:sp>
      <p:sp>
        <p:nvSpPr>
          <p:cNvPr id="39073" name="Rectangle 161"/>
          <p:cNvSpPr>
            <a:spLocks noChangeAspect="1" noChangeArrowheads="1"/>
          </p:cNvSpPr>
          <p:nvPr/>
        </p:nvSpPr>
        <p:spPr bwMode="auto">
          <a:xfrm>
            <a:off x="5689600" y="3244850"/>
            <a:ext cx="2433638" cy="300038"/>
          </a:xfrm>
          <a:prstGeom prst="rect">
            <a:avLst/>
          </a:prstGeom>
          <a:solidFill>
            <a:srgbClr val="993300"/>
          </a:solidFill>
          <a:ln w="9525">
            <a:noFill/>
            <a:miter lim="800000"/>
            <a:headEnd/>
            <a:tailEnd/>
          </a:ln>
          <a:effectLst/>
        </p:spPr>
        <p:txBody>
          <a:bodyPr wrap="none" lIns="91325" tIns="45716" rIns="91325" bIns="45716" anchor="ctr"/>
          <a:lstStyle/>
          <a:p>
            <a:endParaRPr lang="en-US"/>
          </a:p>
        </p:txBody>
      </p:sp>
      <p:sp>
        <p:nvSpPr>
          <p:cNvPr id="39074" name="Rectangle 162"/>
          <p:cNvSpPr>
            <a:spLocks noChangeAspect="1" noChangeArrowheads="1"/>
          </p:cNvSpPr>
          <p:nvPr/>
        </p:nvSpPr>
        <p:spPr bwMode="auto">
          <a:xfrm>
            <a:off x="5691188" y="3548063"/>
            <a:ext cx="2433637" cy="354012"/>
          </a:xfrm>
          <a:prstGeom prst="rect">
            <a:avLst/>
          </a:prstGeom>
          <a:solidFill>
            <a:srgbClr val="000080"/>
          </a:solidFill>
          <a:ln w="9525">
            <a:solidFill>
              <a:srgbClr val="333399"/>
            </a:solidFill>
            <a:miter lim="800000"/>
            <a:headEnd/>
            <a:tailEnd/>
          </a:ln>
          <a:effectLst/>
        </p:spPr>
        <p:txBody>
          <a:bodyPr wrap="none" lIns="91325" tIns="45716" rIns="91325" bIns="45716" anchor="ctr"/>
          <a:lstStyle/>
          <a:p>
            <a:endParaRPr lang="en-US"/>
          </a:p>
        </p:txBody>
      </p:sp>
      <p:sp>
        <p:nvSpPr>
          <p:cNvPr id="39075" name="Text Box 163"/>
          <p:cNvSpPr txBox="1">
            <a:spLocks noChangeAspect="1" noChangeArrowheads="1"/>
          </p:cNvSpPr>
          <p:nvPr/>
        </p:nvSpPr>
        <p:spPr bwMode="auto">
          <a:xfrm>
            <a:off x="6515100" y="3568700"/>
            <a:ext cx="1169988" cy="295275"/>
          </a:xfrm>
          <a:prstGeom prst="rect">
            <a:avLst/>
          </a:prstGeom>
          <a:noFill/>
          <a:ln w="9525">
            <a:noFill/>
            <a:miter lim="800000"/>
            <a:headEnd/>
            <a:tailEnd/>
          </a:ln>
          <a:effectLst/>
        </p:spPr>
        <p:txBody>
          <a:bodyPr wrap="none" lIns="91325" tIns="45716" rIns="91325" bIns="45716" anchor="ctr"/>
          <a:lstStyle/>
          <a:p>
            <a:pPr defTabSz="911225"/>
            <a:endParaRPr lang="en-CA" sz="1900" b="1">
              <a:solidFill>
                <a:srgbClr val="99FF66"/>
              </a:solidFill>
              <a:latin typeface="Times" charset="0"/>
            </a:endParaRPr>
          </a:p>
        </p:txBody>
      </p:sp>
      <p:sp>
        <p:nvSpPr>
          <p:cNvPr id="39076" name="Rectangle 164"/>
          <p:cNvSpPr>
            <a:spLocks noChangeAspect="1" noChangeArrowheads="1"/>
          </p:cNvSpPr>
          <p:nvPr/>
        </p:nvSpPr>
        <p:spPr bwMode="auto">
          <a:xfrm>
            <a:off x="5826125" y="3127375"/>
            <a:ext cx="877888" cy="420688"/>
          </a:xfrm>
          <a:prstGeom prst="rect">
            <a:avLst/>
          </a:prstGeom>
          <a:solidFill>
            <a:srgbClr val="FFFFFF"/>
          </a:solidFill>
          <a:ln w="9525">
            <a:noFill/>
            <a:miter lim="800000"/>
            <a:headEnd/>
            <a:tailEnd/>
          </a:ln>
          <a:effectLst/>
        </p:spPr>
        <p:txBody>
          <a:bodyPr wrap="none" lIns="91325" tIns="45716" rIns="91325" bIns="45716" anchor="ctr"/>
          <a:lstStyle/>
          <a:p>
            <a:endParaRPr lang="en-US"/>
          </a:p>
        </p:txBody>
      </p:sp>
      <p:sp>
        <p:nvSpPr>
          <p:cNvPr id="39077" name="Rectangle 165"/>
          <p:cNvSpPr>
            <a:spLocks noChangeAspect="1" noChangeArrowheads="1"/>
          </p:cNvSpPr>
          <p:nvPr/>
        </p:nvSpPr>
        <p:spPr bwMode="auto">
          <a:xfrm>
            <a:off x="7310438" y="3127375"/>
            <a:ext cx="166687" cy="420688"/>
          </a:xfrm>
          <a:prstGeom prst="rect">
            <a:avLst/>
          </a:prstGeom>
          <a:solidFill>
            <a:srgbClr val="FFFFFF"/>
          </a:solidFill>
          <a:ln w="9525">
            <a:noFill/>
            <a:miter lim="800000"/>
            <a:headEnd/>
            <a:tailEnd/>
          </a:ln>
          <a:effectLst/>
        </p:spPr>
        <p:txBody>
          <a:bodyPr wrap="none" lIns="91325" tIns="45716" rIns="91325" bIns="45716" anchor="ctr"/>
          <a:lstStyle/>
          <a:p>
            <a:endParaRPr lang="en-US"/>
          </a:p>
        </p:txBody>
      </p:sp>
      <p:sp>
        <p:nvSpPr>
          <p:cNvPr id="39078" name="Rectangle 166"/>
          <p:cNvSpPr>
            <a:spLocks noChangeAspect="1" noChangeArrowheads="1"/>
          </p:cNvSpPr>
          <p:nvPr/>
        </p:nvSpPr>
        <p:spPr bwMode="auto">
          <a:xfrm>
            <a:off x="7572375" y="3127375"/>
            <a:ext cx="161925" cy="420688"/>
          </a:xfrm>
          <a:prstGeom prst="rect">
            <a:avLst/>
          </a:prstGeom>
          <a:solidFill>
            <a:srgbClr val="FFFFFF"/>
          </a:solidFill>
          <a:ln w="9525">
            <a:noFill/>
            <a:miter lim="800000"/>
            <a:headEnd/>
            <a:tailEnd/>
          </a:ln>
          <a:effectLst/>
        </p:spPr>
        <p:txBody>
          <a:bodyPr wrap="none" lIns="91325" tIns="45716" rIns="91325" bIns="45716" anchor="ctr"/>
          <a:lstStyle/>
          <a:p>
            <a:endParaRPr lang="en-US"/>
          </a:p>
        </p:txBody>
      </p:sp>
      <p:sp>
        <p:nvSpPr>
          <p:cNvPr id="39079" name="Rectangle 167"/>
          <p:cNvSpPr>
            <a:spLocks noChangeAspect="1" noChangeArrowheads="1"/>
          </p:cNvSpPr>
          <p:nvPr/>
        </p:nvSpPr>
        <p:spPr bwMode="auto">
          <a:xfrm>
            <a:off x="7813675" y="3127375"/>
            <a:ext cx="161925" cy="419100"/>
          </a:xfrm>
          <a:prstGeom prst="rect">
            <a:avLst/>
          </a:prstGeom>
          <a:solidFill>
            <a:srgbClr val="FFFFFF"/>
          </a:solidFill>
          <a:ln w="9525">
            <a:noFill/>
            <a:miter lim="800000"/>
            <a:headEnd/>
            <a:tailEnd/>
          </a:ln>
          <a:effectLst/>
        </p:spPr>
        <p:txBody>
          <a:bodyPr wrap="none" lIns="91325" tIns="45716" rIns="91325" bIns="45716" anchor="ctr"/>
          <a:lstStyle/>
          <a:p>
            <a:endParaRPr lang="en-US"/>
          </a:p>
        </p:txBody>
      </p:sp>
      <p:sp>
        <p:nvSpPr>
          <p:cNvPr id="39080" name="Line 168"/>
          <p:cNvSpPr>
            <a:spLocks noChangeAspect="1" noChangeShapeType="1"/>
          </p:cNvSpPr>
          <p:nvPr/>
        </p:nvSpPr>
        <p:spPr bwMode="auto">
          <a:xfrm>
            <a:off x="5818188"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1" name="Line 169"/>
          <p:cNvSpPr>
            <a:spLocks noChangeAspect="1" noChangeShapeType="1"/>
          </p:cNvSpPr>
          <p:nvPr/>
        </p:nvSpPr>
        <p:spPr bwMode="auto">
          <a:xfrm>
            <a:off x="6711950"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2" name="Line 170"/>
          <p:cNvSpPr>
            <a:spLocks noChangeAspect="1" noChangeShapeType="1"/>
          </p:cNvSpPr>
          <p:nvPr/>
        </p:nvSpPr>
        <p:spPr bwMode="auto">
          <a:xfrm>
            <a:off x="7302500"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3" name="Line 171"/>
          <p:cNvSpPr>
            <a:spLocks noChangeAspect="1" noChangeShapeType="1"/>
          </p:cNvSpPr>
          <p:nvPr/>
        </p:nvSpPr>
        <p:spPr bwMode="auto">
          <a:xfrm>
            <a:off x="7477125"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4" name="Line 172"/>
          <p:cNvSpPr>
            <a:spLocks noChangeAspect="1" noChangeShapeType="1"/>
          </p:cNvSpPr>
          <p:nvPr/>
        </p:nvSpPr>
        <p:spPr bwMode="auto">
          <a:xfrm>
            <a:off x="7566025"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5" name="Line 173"/>
          <p:cNvSpPr>
            <a:spLocks noChangeAspect="1" noChangeShapeType="1"/>
          </p:cNvSpPr>
          <p:nvPr/>
        </p:nvSpPr>
        <p:spPr bwMode="auto">
          <a:xfrm>
            <a:off x="7735888"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6" name="Line 174"/>
          <p:cNvSpPr>
            <a:spLocks noChangeAspect="1" noChangeShapeType="1"/>
          </p:cNvSpPr>
          <p:nvPr/>
        </p:nvSpPr>
        <p:spPr bwMode="auto">
          <a:xfrm>
            <a:off x="7808913"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7" name="Line 175"/>
          <p:cNvSpPr>
            <a:spLocks noChangeAspect="1" noChangeShapeType="1"/>
          </p:cNvSpPr>
          <p:nvPr/>
        </p:nvSpPr>
        <p:spPr bwMode="auto">
          <a:xfrm>
            <a:off x="7983538"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8" name="Rectangle 176"/>
          <p:cNvSpPr>
            <a:spLocks noChangeAspect="1" noChangeArrowheads="1"/>
          </p:cNvSpPr>
          <p:nvPr/>
        </p:nvSpPr>
        <p:spPr bwMode="auto">
          <a:xfrm>
            <a:off x="5835650" y="3495675"/>
            <a:ext cx="862013" cy="60325"/>
          </a:xfrm>
          <a:prstGeom prst="rect">
            <a:avLst/>
          </a:prstGeom>
          <a:solidFill>
            <a:srgbClr val="FF0000"/>
          </a:solidFill>
          <a:ln w="9525">
            <a:noFill/>
            <a:miter lim="800000"/>
            <a:headEnd/>
            <a:tailEnd/>
          </a:ln>
          <a:effectLst/>
        </p:spPr>
        <p:txBody>
          <a:bodyPr wrap="none" lIns="91325" tIns="45716" rIns="91325" bIns="45716" anchor="ctr"/>
          <a:lstStyle/>
          <a:p>
            <a:endParaRPr lang="en-US"/>
          </a:p>
        </p:txBody>
      </p:sp>
      <p:sp>
        <p:nvSpPr>
          <p:cNvPr id="39089" name="Rectangle 177"/>
          <p:cNvSpPr>
            <a:spLocks noChangeAspect="1" noChangeArrowheads="1"/>
          </p:cNvSpPr>
          <p:nvPr/>
        </p:nvSpPr>
        <p:spPr bwMode="auto">
          <a:xfrm>
            <a:off x="7318375" y="3495675"/>
            <a:ext cx="153988" cy="60325"/>
          </a:xfrm>
          <a:prstGeom prst="rect">
            <a:avLst/>
          </a:prstGeom>
          <a:solidFill>
            <a:srgbClr val="FF0000"/>
          </a:solidFill>
          <a:ln w="9525">
            <a:noFill/>
            <a:miter lim="800000"/>
            <a:headEnd/>
            <a:tailEnd/>
          </a:ln>
          <a:effectLst/>
        </p:spPr>
        <p:txBody>
          <a:bodyPr wrap="none" lIns="91325" tIns="45716" rIns="91325" bIns="45716" anchor="ctr"/>
          <a:lstStyle/>
          <a:p>
            <a:endParaRPr lang="en-US"/>
          </a:p>
        </p:txBody>
      </p:sp>
      <p:sp>
        <p:nvSpPr>
          <p:cNvPr id="39090" name="Rectangle 178"/>
          <p:cNvSpPr>
            <a:spLocks noChangeAspect="1" noChangeArrowheads="1"/>
          </p:cNvSpPr>
          <p:nvPr/>
        </p:nvSpPr>
        <p:spPr bwMode="auto">
          <a:xfrm>
            <a:off x="7577138" y="3495675"/>
            <a:ext cx="153987" cy="60325"/>
          </a:xfrm>
          <a:prstGeom prst="rect">
            <a:avLst/>
          </a:prstGeom>
          <a:solidFill>
            <a:srgbClr val="FF0000"/>
          </a:solidFill>
          <a:ln w="9525">
            <a:noFill/>
            <a:miter lim="800000"/>
            <a:headEnd/>
            <a:tailEnd/>
          </a:ln>
          <a:effectLst/>
        </p:spPr>
        <p:txBody>
          <a:bodyPr wrap="none" lIns="91325" tIns="45716" rIns="91325" bIns="45716" anchor="ctr"/>
          <a:lstStyle/>
          <a:p>
            <a:endParaRPr lang="en-US"/>
          </a:p>
        </p:txBody>
      </p:sp>
      <p:sp>
        <p:nvSpPr>
          <p:cNvPr id="39091" name="Rectangle 179"/>
          <p:cNvSpPr>
            <a:spLocks noChangeAspect="1" noChangeArrowheads="1"/>
          </p:cNvSpPr>
          <p:nvPr/>
        </p:nvSpPr>
        <p:spPr bwMode="auto">
          <a:xfrm>
            <a:off x="7821613" y="3495675"/>
            <a:ext cx="153987" cy="60325"/>
          </a:xfrm>
          <a:prstGeom prst="rect">
            <a:avLst/>
          </a:prstGeom>
          <a:solidFill>
            <a:srgbClr val="FF0000"/>
          </a:solidFill>
          <a:ln w="9525">
            <a:noFill/>
            <a:miter lim="800000"/>
            <a:headEnd/>
            <a:tailEnd/>
          </a:ln>
          <a:effectLst/>
        </p:spPr>
        <p:txBody>
          <a:bodyPr wrap="none" lIns="91325" tIns="45716" rIns="91325" bIns="45716" anchor="ctr"/>
          <a:lstStyle/>
          <a:p>
            <a:endParaRPr lang="en-US"/>
          </a:p>
        </p:txBody>
      </p:sp>
      <p:sp>
        <p:nvSpPr>
          <p:cNvPr id="39092" name="Line 180"/>
          <p:cNvSpPr>
            <a:spLocks noChangeAspect="1" noChangeShapeType="1"/>
          </p:cNvSpPr>
          <p:nvPr/>
        </p:nvSpPr>
        <p:spPr bwMode="auto">
          <a:xfrm>
            <a:off x="8115300"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98" name="Freeform 186"/>
          <p:cNvSpPr>
            <a:spLocks noChangeAspect="1"/>
          </p:cNvSpPr>
          <p:nvPr/>
        </p:nvSpPr>
        <p:spPr bwMode="auto">
          <a:xfrm>
            <a:off x="6175375" y="3048000"/>
            <a:ext cx="3175" cy="412750"/>
          </a:xfrm>
          <a:custGeom>
            <a:avLst/>
            <a:gdLst/>
            <a:ahLst/>
            <a:cxnLst>
              <a:cxn ang="0">
                <a:pos x="0" y="0"/>
              </a:cxn>
              <a:cxn ang="0">
                <a:pos x="2" y="260"/>
              </a:cxn>
            </a:cxnLst>
            <a:rect l="0" t="0" r="r" b="b"/>
            <a:pathLst>
              <a:path w="2" h="260">
                <a:moveTo>
                  <a:pt x="0" y="0"/>
                </a:moveTo>
                <a:lnTo>
                  <a:pt x="2" y="260"/>
                </a:lnTo>
              </a:path>
            </a:pathLst>
          </a:custGeom>
          <a:noFill/>
          <a:ln w="9525">
            <a:solidFill>
              <a:schemeClr val="tx1"/>
            </a:solidFill>
            <a:round/>
            <a:headEnd/>
            <a:tailEnd type="triangle" w="med" len="med"/>
          </a:ln>
          <a:effectLst/>
        </p:spPr>
        <p:txBody>
          <a:bodyPr/>
          <a:lstStyle/>
          <a:p>
            <a:endParaRPr lang="en-US"/>
          </a:p>
        </p:txBody>
      </p:sp>
      <p:sp>
        <p:nvSpPr>
          <p:cNvPr id="39099" name="Line 187"/>
          <p:cNvSpPr>
            <a:spLocks noChangeShapeType="1"/>
          </p:cNvSpPr>
          <p:nvPr/>
        </p:nvSpPr>
        <p:spPr bwMode="auto">
          <a:xfrm>
            <a:off x="6400800" y="2941638"/>
            <a:ext cx="263525" cy="182562"/>
          </a:xfrm>
          <a:prstGeom prst="line">
            <a:avLst/>
          </a:prstGeom>
          <a:noFill/>
          <a:ln w="9525">
            <a:solidFill>
              <a:schemeClr val="tx1"/>
            </a:solidFill>
            <a:round/>
            <a:headEnd/>
            <a:tailEnd type="triangle" w="med" len="med"/>
          </a:ln>
          <a:effectLst/>
        </p:spPr>
        <p:txBody>
          <a:bodyPr/>
          <a:lstStyle/>
          <a:p>
            <a:endParaRPr lang="en-US"/>
          </a:p>
        </p:txBody>
      </p:sp>
      <p:sp>
        <p:nvSpPr>
          <p:cNvPr id="39100" name="Text Box 188"/>
          <p:cNvSpPr txBox="1">
            <a:spLocks noChangeAspect="1" noChangeArrowheads="1"/>
          </p:cNvSpPr>
          <p:nvPr/>
        </p:nvSpPr>
        <p:spPr bwMode="auto">
          <a:xfrm>
            <a:off x="6042025" y="2719388"/>
            <a:ext cx="425450" cy="366712"/>
          </a:xfrm>
          <a:prstGeom prst="rect">
            <a:avLst/>
          </a:prstGeom>
          <a:noFill/>
          <a:ln w="9525">
            <a:noFill/>
            <a:miter lim="800000"/>
            <a:headEnd/>
            <a:tailEnd/>
          </a:ln>
          <a:effectLst/>
        </p:spPr>
        <p:txBody>
          <a:bodyPr wrap="none">
            <a:spAutoFit/>
          </a:bodyPr>
          <a:lstStyle/>
          <a:p>
            <a:r>
              <a:rPr lang="en-US" sz="1800">
                <a:solidFill>
                  <a:schemeClr val="tx1"/>
                </a:solidFill>
              </a:rPr>
              <a:t>Cr</a:t>
            </a:r>
          </a:p>
        </p:txBody>
      </p:sp>
      <p:sp>
        <p:nvSpPr>
          <p:cNvPr id="39104" name="Text Box 192"/>
          <p:cNvSpPr txBox="1">
            <a:spLocks noChangeArrowheads="1"/>
          </p:cNvSpPr>
          <p:nvPr/>
        </p:nvSpPr>
        <p:spPr bwMode="auto">
          <a:xfrm>
            <a:off x="228600" y="3657600"/>
            <a:ext cx="1600200" cy="1200329"/>
          </a:xfrm>
          <a:prstGeom prst="rect">
            <a:avLst/>
          </a:prstGeom>
          <a:noFill/>
          <a:ln w="9525">
            <a:noFill/>
            <a:miter lim="800000"/>
            <a:headEnd/>
            <a:tailEnd/>
          </a:ln>
          <a:effectLst/>
        </p:spPr>
        <p:txBody>
          <a:bodyPr wrap="square" rIns="18288">
            <a:spAutoFit/>
          </a:bodyPr>
          <a:lstStyle/>
          <a:p>
            <a:r>
              <a:rPr lang="en-US" b="1" dirty="0" smtClean="0">
                <a:solidFill>
                  <a:srgbClr val="0033CC"/>
                </a:solidFill>
              </a:rPr>
              <a:t>ARC</a:t>
            </a:r>
            <a:r>
              <a:rPr lang="en-US" dirty="0">
                <a:solidFill>
                  <a:srgbClr val="0033CC"/>
                </a:solidFill>
              </a:rPr>
              <a:t>:</a:t>
            </a:r>
          </a:p>
          <a:p>
            <a:r>
              <a:rPr lang="en-US" dirty="0">
                <a:solidFill>
                  <a:srgbClr val="0033CC"/>
                </a:solidFill>
              </a:rPr>
              <a:t>Anti-reflection coating, cross-linked polymer</a:t>
            </a:r>
            <a:r>
              <a:rPr lang="en-US" dirty="0" smtClean="0">
                <a:solidFill>
                  <a:srgbClr val="0033CC"/>
                </a:solidFill>
              </a:rPr>
              <a:t>.</a:t>
            </a:r>
            <a:endParaRPr lang="en-US" dirty="0">
              <a:solidFill>
                <a:srgbClr val="0033CC"/>
              </a:solidFill>
            </a:endParaRPr>
          </a:p>
        </p:txBody>
      </p:sp>
      <p:sp>
        <p:nvSpPr>
          <p:cNvPr id="39105" name="Text Box 193"/>
          <p:cNvSpPr txBox="1">
            <a:spLocks noChangeArrowheads="1"/>
          </p:cNvSpPr>
          <p:nvPr/>
        </p:nvSpPr>
        <p:spPr bwMode="auto">
          <a:xfrm>
            <a:off x="3048000" y="2224088"/>
            <a:ext cx="869950" cy="366712"/>
          </a:xfrm>
          <a:prstGeom prst="rect">
            <a:avLst/>
          </a:prstGeom>
          <a:noFill/>
          <a:ln w="9525">
            <a:noFill/>
            <a:miter lim="800000"/>
            <a:headEnd/>
            <a:tailEnd/>
          </a:ln>
          <a:effectLst/>
        </p:spPr>
        <p:txBody>
          <a:bodyPr wrap="none">
            <a:spAutoFit/>
          </a:bodyPr>
          <a:lstStyle/>
          <a:p>
            <a:r>
              <a:rPr lang="en-US" sz="1800"/>
              <a:t>PMMA</a:t>
            </a:r>
          </a:p>
        </p:txBody>
      </p:sp>
      <p:sp>
        <p:nvSpPr>
          <p:cNvPr id="39109" name="Text Box 197"/>
          <p:cNvSpPr txBox="1">
            <a:spLocks noChangeArrowheads="1"/>
          </p:cNvSpPr>
          <p:nvPr/>
        </p:nvSpPr>
        <p:spPr bwMode="auto">
          <a:xfrm>
            <a:off x="2041525" y="3184525"/>
            <a:ext cx="1033463" cy="336550"/>
          </a:xfrm>
          <a:prstGeom prst="rect">
            <a:avLst/>
          </a:prstGeom>
          <a:noFill/>
          <a:ln w="9525">
            <a:noFill/>
            <a:miter lim="800000"/>
            <a:headEnd/>
            <a:tailEnd/>
          </a:ln>
          <a:effectLst/>
        </p:spPr>
        <p:txBody>
          <a:bodyPr wrap="none">
            <a:spAutoFit/>
          </a:bodyPr>
          <a:lstStyle/>
          <a:p>
            <a:r>
              <a:rPr lang="en-GB">
                <a:solidFill>
                  <a:schemeClr val="tx1"/>
                </a:solidFill>
              </a:rPr>
              <a:t>1. Imprint</a:t>
            </a:r>
            <a:endParaRPr lang="en-US">
              <a:solidFill>
                <a:schemeClr val="tx1"/>
              </a:solidFill>
            </a:endParaRPr>
          </a:p>
        </p:txBody>
      </p:sp>
      <p:sp>
        <p:nvSpPr>
          <p:cNvPr id="39110" name="Text Box 198"/>
          <p:cNvSpPr txBox="1">
            <a:spLocks noChangeArrowheads="1"/>
          </p:cNvSpPr>
          <p:nvPr/>
        </p:nvSpPr>
        <p:spPr bwMode="auto">
          <a:xfrm>
            <a:off x="2057400" y="4632325"/>
            <a:ext cx="2941638" cy="336550"/>
          </a:xfrm>
          <a:prstGeom prst="rect">
            <a:avLst/>
          </a:prstGeom>
          <a:noFill/>
          <a:ln w="9525">
            <a:noFill/>
            <a:miter lim="800000"/>
            <a:headEnd/>
            <a:tailEnd/>
          </a:ln>
          <a:effectLst/>
        </p:spPr>
        <p:txBody>
          <a:bodyPr wrap="none">
            <a:spAutoFit/>
          </a:bodyPr>
          <a:lstStyle/>
          <a:p>
            <a:r>
              <a:rPr lang="en-GB">
                <a:solidFill>
                  <a:schemeClr val="tx1"/>
                </a:solidFill>
              </a:rPr>
              <a:t>2. RIE PMMA (excessive etch)</a:t>
            </a:r>
            <a:endParaRPr lang="en-US">
              <a:solidFill>
                <a:schemeClr val="tx1"/>
              </a:solidFill>
            </a:endParaRPr>
          </a:p>
        </p:txBody>
      </p:sp>
      <p:sp>
        <p:nvSpPr>
          <p:cNvPr id="39111" name="Text Box 199"/>
          <p:cNvSpPr txBox="1">
            <a:spLocks noChangeArrowheads="1"/>
          </p:cNvSpPr>
          <p:nvPr/>
        </p:nvSpPr>
        <p:spPr bwMode="auto">
          <a:xfrm>
            <a:off x="2057400" y="6096000"/>
            <a:ext cx="2293938" cy="336550"/>
          </a:xfrm>
          <a:prstGeom prst="rect">
            <a:avLst/>
          </a:prstGeom>
          <a:noFill/>
          <a:ln w="9525">
            <a:noFill/>
            <a:miter lim="800000"/>
            <a:headEnd/>
            <a:tailEnd/>
          </a:ln>
          <a:effectLst/>
        </p:spPr>
        <p:txBody>
          <a:bodyPr wrap="none">
            <a:spAutoFit/>
          </a:bodyPr>
          <a:lstStyle/>
          <a:p>
            <a:r>
              <a:rPr lang="en-GB">
                <a:solidFill>
                  <a:schemeClr val="tx1"/>
                </a:solidFill>
              </a:rPr>
              <a:t>3. RIE SiO</a:t>
            </a:r>
            <a:r>
              <a:rPr lang="en-GB" baseline="-25000">
                <a:solidFill>
                  <a:schemeClr val="tx1"/>
                </a:solidFill>
              </a:rPr>
              <a:t>2</a:t>
            </a:r>
            <a:r>
              <a:rPr lang="en-GB">
                <a:solidFill>
                  <a:schemeClr val="tx1"/>
                </a:solidFill>
              </a:rPr>
              <a:t> (CHF</a:t>
            </a:r>
            <a:r>
              <a:rPr lang="en-GB" baseline="-25000">
                <a:solidFill>
                  <a:schemeClr val="tx1"/>
                </a:solidFill>
              </a:rPr>
              <a:t>3</a:t>
            </a:r>
            <a:r>
              <a:rPr lang="en-GB">
                <a:solidFill>
                  <a:schemeClr val="tx1"/>
                </a:solidFill>
              </a:rPr>
              <a:t> gas)</a:t>
            </a:r>
            <a:endParaRPr lang="en-US">
              <a:solidFill>
                <a:schemeClr val="tx1"/>
              </a:solidFill>
            </a:endParaRPr>
          </a:p>
        </p:txBody>
      </p:sp>
      <p:sp>
        <p:nvSpPr>
          <p:cNvPr id="39112" name="Text Box 200"/>
          <p:cNvSpPr txBox="1">
            <a:spLocks noChangeArrowheads="1"/>
          </p:cNvSpPr>
          <p:nvPr/>
        </p:nvSpPr>
        <p:spPr bwMode="auto">
          <a:xfrm>
            <a:off x="5410200" y="2254250"/>
            <a:ext cx="3436938" cy="336550"/>
          </a:xfrm>
          <a:prstGeom prst="rect">
            <a:avLst/>
          </a:prstGeom>
          <a:noFill/>
          <a:ln w="9525">
            <a:noFill/>
            <a:miter lim="800000"/>
            <a:headEnd/>
            <a:tailEnd/>
          </a:ln>
          <a:effectLst/>
        </p:spPr>
        <p:txBody>
          <a:bodyPr wrap="none">
            <a:spAutoFit/>
          </a:bodyPr>
          <a:lstStyle/>
          <a:p>
            <a:r>
              <a:rPr lang="en-GB">
                <a:solidFill>
                  <a:schemeClr val="tx1"/>
                </a:solidFill>
              </a:rPr>
              <a:t>4. RIE ARC (O</a:t>
            </a:r>
            <a:r>
              <a:rPr lang="en-GB" baseline="-25000">
                <a:solidFill>
                  <a:schemeClr val="tx1"/>
                </a:solidFill>
              </a:rPr>
              <a:t>2</a:t>
            </a:r>
            <a:r>
              <a:rPr lang="en-GB">
                <a:solidFill>
                  <a:schemeClr val="tx1"/>
                </a:solidFill>
              </a:rPr>
              <a:t> gas, etch little SiO</a:t>
            </a:r>
            <a:r>
              <a:rPr lang="en-GB" baseline="-25000">
                <a:solidFill>
                  <a:schemeClr val="tx1"/>
                </a:solidFill>
              </a:rPr>
              <a:t>2</a:t>
            </a:r>
            <a:r>
              <a:rPr lang="en-GB">
                <a:solidFill>
                  <a:schemeClr val="tx1"/>
                </a:solidFill>
              </a:rPr>
              <a:t>)</a:t>
            </a:r>
            <a:endParaRPr lang="en-US">
              <a:solidFill>
                <a:schemeClr val="tx1"/>
              </a:solidFill>
            </a:endParaRPr>
          </a:p>
        </p:txBody>
      </p:sp>
      <p:sp>
        <p:nvSpPr>
          <p:cNvPr id="39113" name="Text Box 201"/>
          <p:cNvSpPr txBox="1">
            <a:spLocks noChangeArrowheads="1"/>
          </p:cNvSpPr>
          <p:nvPr/>
        </p:nvSpPr>
        <p:spPr bwMode="auto">
          <a:xfrm>
            <a:off x="5562600" y="3886200"/>
            <a:ext cx="1608138" cy="336550"/>
          </a:xfrm>
          <a:prstGeom prst="rect">
            <a:avLst/>
          </a:prstGeom>
          <a:noFill/>
          <a:ln w="9525">
            <a:noFill/>
            <a:miter lim="800000"/>
            <a:headEnd/>
            <a:tailEnd/>
          </a:ln>
          <a:effectLst/>
        </p:spPr>
        <p:txBody>
          <a:bodyPr wrap="none">
            <a:spAutoFit/>
          </a:bodyPr>
          <a:lstStyle/>
          <a:p>
            <a:r>
              <a:rPr lang="en-GB">
                <a:solidFill>
                  <a:schemeClr val="tx1"/>
                </a:solidFill>
              </a:rPr>
              <a:t>5. Evaporate Cr</a:t>
            </a:r>
            <a:endParaRPr lang="en-US">
              <a:solidFill>
                <a:schemeClr val="tx1"/>
              </a:solidFill>
            </a:endParaRPr>
          </a:p>
        </p:txBody>
      </p:sp>
      <p:sp>
        <p:nvSpPr>
          <p:cNvPr id="39114" name="Text Box 202"/>
          <p:cNvSpPr txBox="1">
            <a:spLocks noChangeArrowheads="1"/>
          </p:cNvSpPr>
          <p:nvPr/>
        </p:nvSpPr>
        <p:spPr bwMode="auto">
          <a:xfrm>
            <a:off x="5562600" y="4953000"/>
            <a:ext cx="2590800" cy="336550"/>
          </a:xfrm>
          <a:prstGeom prst="rect">
            <a:avLst/>
          </a:prstGeom>
          <a:noFill/>
          <a:ln w="9525">
            <a:noFill/>
            <a:miter lim="800000"/>
            <a:headEnd/>
            <a:tailEnd/>
          </a:ln>
          <a:effectLst/>
        </p:spPr>
        <p:txBody>
          <a:bodyPr wrap="none">
            <a:spAutoFit/>
          </a:bodyPr>
          <a:lstStyle/>
          <a:p>
            <a:r>
              <a:rPr lang="en-GB">
                <a:solidFill>
                  <a:schemeClr val="tx1"/>
                </a:solidFill>
              </a:rPr>
              <a:t>6. Liftoff Cr (dissolve ARC)</a:t>
            </a:r>
            <a:endParaRPr lang="en-US">
              <a:solidFill>
                <a:schemeClr val="tx1"/>
              </a:solidFill>
            </a:endParaRPr>
          </a:p>
        </p:txBody>
      </p:sp>
      <p:sp>
        <p:nvSpPr>
          <p:cNvPr id="39115" name="Text Box 203"/>
          <p:cNvSpPr txBox="1">
            <a:spLocks noChangeArrowheads="1"/>
          </p:cNvSpPr>
          <p:nvPr/>
        </p:nvSpPr>
        <p:spPr bwMode="auto">
          <a:xfrm>
            <a:off x="5562600" y="6019800"/>
            <a:ext cx="2252663" cy="336550"/>
          </a:xfrm>
          <a:prstGeom prst="rect">
            <a:avLst/>
          </a:prstGeom>
          <a:noFill/>
          <a:ln w="9525">
            <a:noFill/>
            <a:miter lim="800000"/>
            <a:headEnd/>
            <a:tailEnd/>
          </a:ln>
          <a:effectLst/>
        </p:spPr>
        <p:txBody>
          <a:bodyPr wrap="none">
            <a:spAutoFit/>
          </a:bodyPr>
          <a:lstStyle/>
          <a:p>
            <a:r>
              <a:rPr lang="en-GB">
                <a:solidFill>
                  <a:schemeClr val="tx1"/>
                </a:solidFill>
              </a:rPr>
              <a:t>7. RIE Si (etch little Cr)</a:t>
            </a:r>
            <a:endParaRPr lang="en-US">
              <a:solidFill>
                <a:schemeClr val="tx1"/>
              </a:solidFill>
            </a:endParaRPr>
          </a:p>
        </p:txBody>
      </p:sp>
      <p:sp>
        <p:nvSpPr>
          <p:cNvPr id="39116" name="AutoShape 204"/>
          <p:cNvSpPr>
            <a:spLocks/>
          </p:cNvSpPr>
          <p:nvPr/>
        </p:nvSpPr>
        <p:spPr bwMode="auto">
          <a:xfrm>
            <a:off x="1828800" y="1905000"/>
            <a:ext cx="228600" cy="990600"/>
          </a:xfrm>
          <a:prstGeom prst="leftBrace">
            <a:avLst>
              <a:gd name="adj1" fmla="val 36111"/>
              <a:gd name="adj2" fmla="val 50000"/>
            </a:avLst>
          </a:prstGeom>
          <a:noFill/>
          <a:ln w="9525">
            <a:solidFill>
              <a:schemeClr val="tx1"/>
            </a:solidFill>
            <a:round/>
            <a:headEnd/>
            <a:tailEnd/>
          </a:ln>
          <a:effectLst/>
        </p:spPr>
        <p:txBody>
          <a:bodyPr wrap="none" anchor="ctr"/>
          <a:lstStyle/>
          <a:p>
            <a:endParaRPr lang="en-US"/>
          </a:p>
        </p:txBody>
      </p:sp>
      <p:sp>
        <p:nvSpPr>
          <p:cNvPr id="39117" name="Text Box 205"/>
          <p:cNvSpPr txBox="1">
            <a:spLocks noChangeArrowheads="1"/>
          </p:cNvSpPr>
          <p:nvPr/>
        </p:nvSpPr>
        <p:spPr bwMode="auto">
          <a:xfrm>
            <a:off x="500063" y="2209800"/>
            <a:ext cx="1473609" cy="369332"/>
          </a:xfrm>
          <a:prstGeom prst="rect">
            <a:avLst/>
          </a:prstGeom>
          <a:noFill/>
          <a:ln w="9525">
            <a:noFill/>
            <a:miter lim="800000"/>
            <a:headEnd/>
            <a:tailEnd/>
          </a:ln>
          <a:effectLst/>
        </p:spPr>
        <p:txBody>
          <a:bodyPr wrap="none">
            <a:spAutoFit/>
          </a:bodyPr>
          <a:lstStyle/>
          <a:p>
            <a:r>
              <a:rPr lang="en-US">
                <a:solidFill>
                  <a:srgbClr val="0033CC"/>
                </a:solidFill>
              </a:rPr>
              <a:t>tri-layer resist</a:t>
            </a:r>
          </a:p>
        </p:txBody>
      </p:sp>
      <p:cxnSp>
        <p:nvCxnSpPr>
          <p:cNvPr id="98" name="Straight Connector 97"/>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9" name="Slide Number Placeholder 98"/>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1" name="Rectangle 71"/>
          <p:cNvSpPr>
            <a:spLocks noChangeArrowheads="1"/>
          </p:cNvSpPr>
          <p:nvPr/>
        </p:nvSpPr>
        <p:spPr bwMode="auto">
          <a:xfrm>
            <a:off x="1030288" y="2259013"/>
            <a:ext cx="4083050" cy="2201862"/>
          </a:xfrm>
          <a:prstGeom prst="rect">
            <a:avLst/>
          </a:prstGeom>
          <a:solidFill>
            <a:srgbClr val="FFFFFF"/>
          </a:solidFill>
          <a:ln w="9525">
            <a:noFill/>
            <a:miter lim="800000"/>
            <a:headEnd/>
            <a:tailEnd/>
          </a:ln>
        </p:spPr>
        <p:txBody>
          <a:bodyPr/>
          <a:lstStyle/>
          <a:p>
            <a:endParaRPr lang="en-US"/>
          </a:p>
        </p:txBody>
      </p:sp>
      <p:sp>
        <p:nvSpPr>
          <p:cNvPr id="41032" name="Rectangle 72"/>
          <p:cNvSpPr>
            <a:spLocks noChangeArrowheads="1"/>
          </p:cNvSpPr>
          <p:nvPr/>
        </p:nvSpPr>
        <p:spPr bwMode="auto">
          <a:xfrm>
            <a:off x="1030288" y="2259013"/>
            <a:ext cx="4083050" cy="2201862"/>
          </a:xfrm>
          <a:prstGeom prst="rect">
            <a:avLst/>
          </a:prstGeom>
          <a:noFill/>
          <a:ln w="15875">
            <a:solidFill>
              <a:srgbClr val="FFFFFF"/>
            </a:solidFill>
            <a:miter lim="800000"/>
            <a:headEnd/>
            <a:tailEnd/>
          </a:ln>
        </p:spPr>
        <p:txBody>
          <a:bodyPr/>
          <a:lstStyle/>
          <a:p>
            <a:endParaRPr lang="en-US"/>
          </a:p>
        </p:txBody>
      </p:sp>
      <p:sp>
        <p:nvSpPr>
          <p:cNvPr id="41033" name="Line 73"/>
          <p:cNvSpPr>
            <a:spLocks noChangeShapeType="1"/>
          </p:cNvSpPr>
          <p:nvPr/>
        </p:nvSpPr>
        <p:spPr bwMode="auto">
          <a:xfrm>
            <a:off x="1030288" y="2259013"/>
            <a:ext cx="1587" cy="2201862"/>
          </a:xfrm>
          <a:prstGeom prst="line">
            <a:avLst/>
          </a:prstGeom>
          <a:noFill/>
          <a:ln w="0">
            <a:solidFill>
              <a:srgbClr val="000000"/>
            </a:solidFill>
            <a:round/>
            <a:headEnd/>
            <a:tailEnd/>
          </a:ln>
        </p:spPr>
        <p:txBody>
          <a:bodyPr/>
          <a:lstStyle/>
          <a:p>
            <a:endParaRPr lang="en-US"/>
          </a:p>
        </p:txBody>
      </p:sp>
      <p:sp>
        <p:nvSpPr>
          <p:cNvPr id="41034" name="Line 74"/>
          <p:cNvSpPr>
            <a:spLocks noChangeShapeType="1"/>
          </p:cNvSpPr>
          <p:nvPr/>
        </p:nvSpPr>
        <p:spPr bwMode="auto">
          <a:xfrm>
            <a:off x="1030288" y="4460875"/>
            <a:ext cx="47625" cy="1588"/>
          </a:xfrm>
          <a:prstGeom prst="line">
            <a:avLst/>
          </a:prstGeom>
          <a:noFill/>
          <a:ln w="0">
            <a:solidFill>
              <a:srgbClr val="000000"/>
            </a:solidFill>
            <a:round/>
            <a:headEnd/>
            <a:tailEnd/>
          </a:ln>
        </p:spPr>
        <p:txBody>
          <a:bodyPr/>
          <a:lstStyle/>
          <a:p>
            <a:endParaRPr lang="en-US"/>
          </a:p>
        </p:txBody>
      </p:sp>
      <p:sp>
        <p:nvSpPr>
          <p:cNvPr id="41035" name="Line 75"/>
          <p:cNvSpPr>
            <a:spLocks noChangeShapeType="1"/>
          </p:cNvSpPr>
          <p:nvPr/>
        </p:nvSpPr>
        <p:spPr bwMode="auto">
          <a:xfrm>
            <a:off x="1030288" y="4027488"/>
            <a:ext cx="47625" cy="1587"/>
          </a:xfrm>
          <a:prstGeom prst="line">
            <a:avLst/>
          </a:prstGeom>
          <a:noFill/>
          <a:ln w="0">
            <a:solidFill>
              <a:srgbClr val="000000"/>
            </a:solidFill>
            <a:round/>
            <a:headEnd/>
            <a:tailEnd/>
          </a:ln>
        </p:spPr>
        <p:txBody>
          <a:bodyPr/>
          <a:lstStyle/>
          <a:p>
            <a:endParaRPr lang="en-US"/>
          </a:p>
        </p:txBody>
      </p:sp>
      <p:sp>
        <p:nvSpPr>
          <p:cNvPr id="41036" name="Line 76"/>
          <p:cNvSpPr>
            <a:spLocks noChangeShapeType="1"/>
          </p:cNvSpPr>
          <p:nvPr/>
        </p:nvSpPr>
        <p:spPr bwMode="auto">
          <a:xfrm>
            <a:off x="1030288" y="3576638"/>
            <a:ext cx="47625" cy="1587"/>
          </a:xfrm>
          <a:prstGeom prst="line">
            <a:avLst/>
          </a:prstGeom>
          <a:noFill/>
          <a:ln w="0">
            <a:solidFill>
              <a:srgbClr val="000000"/>
            </a:solidFill>
            <a:round/>
            <a:headEnd/>
            <a:tailEnd/>
          </a:ln>
        </p:spPr>
        <p:txBody>
          <a:bodyPr/>
          <a:lstStyle/>
          <a:p>
            <a:endParaRPr lang="en-US"/>
          </a:p>
        </p:txBody>
      </p:sp>
      <p:sp>
        <p:nvSpPr>
          <p:cNvPr id="41037" name="Line 77"/>
          <p:cNvSpPr>
            <a:spLocks noChangeShapeType="1"/>
          </p:cNvSpPr>
          <p:nvPr/>
        </p:nvSpPr>
        <p:spPr bwMode="auto">
          <a:xfrm>
            <a:off x="1030288" y="3143250"/>
            <a:ext cx="47625" cy="1588"/>
          </a:xfrm>
          <a:prstGeom prst="line">
            <a:avLst/>
          </a:prstGeom>
          <a:noFill/>
          <a:ln w="0">
            <a:solidFill>
              <a:srgbClr val="000000"/>
            </a:solidFill>
            <a:round/>
            <a:headEnd/>
            <a:tailEnd/>
          </a:ln>
        </p:spPr>
        <p:txBody>
          <a:bodyPr/>
          <a:lstStyle/>
          <a:p>
            <a:endParaRPr lang="en-US"/>
          </a:p>
        </p:txBody>
      </p:sp>
      <p:sp>
        <p:nvSpPr>
          <p:cNvPr id="41038" name="Line 78"/>
          <p:cNvSpPr>
            <a:spLocks noChangeShapeType="1"/>
          </p:cNvSpPr>
          <p:nvPr/>
        </p:nvSpPr>
        <p:spPr bwMode="auto">
          <a:xfrm>
            <a:off x="1030288" y="2692400"/>
            <a:ext cx="47625" cy="1588"/>
          </a:xfrm>
          <a:prstGeom prst="line">
            <a:avLst/>
          </a:prstGeom>
          <a:noFill/>
          <a:ln w="0">
            <a:solidFill>
              <a:srgbClr val="000000"/>
            </a:solidFill>
            <a:round/>
            <a:headEnd/>
            <a:tailEnd/>
          </a:ln>
        </p:spPr>
        <p:txBody>
          <a:bodyPr/>
          <a:lstStyle/>
          <a:p>
            <a:endParaRPr lang="en-US"/>
          </a:p>
        </p:txBody>
      </p:sp>
      <p:sp>
        <p:nvSpPr>
          <p:cNvPr id="41039" name="Line 79"/>
          <p:cNvSpPr>
            <a:spLocks noChangeShapeType="1"/>
          </p:cNvSpPr>
          <p:nvPr/>
        </p:nvSpPr>
        <p:spPr bwMode="auto">
          <a:xfrm>
            <a:off x="1030288" y="2259013"/>
            <a:ext cx="47625" cy="1587"/>
          </a:xfrm>
          <a:prstGeom prst="line">
            <a:avLst/>
          </a:prstGeom>
          <a:noFill/>
          <a:ln w="0">
            <a:solidFill>
              <a:srgbClr val="000000"/>
            </a:solidFill>
            <a:round/>
            <a:headEnd/>
            <a:tailEnd/>
          </a:ln>
        </p:spPr>
        <p:txBody>
          <a:bodyPr/>
          <a:lstStyle/>
          <a:p>
            <a:endParaRPr lang="en-US"/>
          </a:p>
        </p:txBody>
      </p:sp>
      <p:sp>
        <p:nvSpPr>
          <p:cNvPr id="41040" name="Line 80"/>
          <p:cNvSpPr>
            <a:spLocks noChangeShapeType="1"/>
          </p:cNvSpPr>
          <p:nvPr/>
        </p:nvSpPr>
        <p:spPr bwMode="auto">
          <a:xfrm>
            <a:off x="1030288" y="4460875"/>
            <a:ext cx="4083050" cy="1588"/>
          </a:xfrm>
          <a:prstGeom prst="line">
            <a:avLst/>
          </a:prstGeom>
          <a:noFill/>
          <a:ln w="0">
            <a:solidFill>
              <a:srgbClr val="000000"/>
            </a:solidFill>
            <a:round/>
            <a:headEnd/>
            <a:tailEnd/>
          </a:ln>
        </p:spPr>
        <p:txBody>
          <a:bodyPr/>
          <a:lstStyle/>
          <a:p>
            <a:endParaRPr lang="en-US"/>
          </a:p>
        </p:txBody>
      </p:sp>
      <p:sp>
        <p:nvSpPr>
          <p:cNvPr id="41041" name="Line 81"/>
          <p:cNvSpPr>
            <a:spLocks noChangeShapeType="1"/>
          </p:cNvSpPr>
          <p:nvPr/>
        </p:nvSpPr>
        <p:spPr bwMode="auto">
          <a:xfrm flipV="1">
            <a:off x="1030288" y="4406900"/>
            <a:ext cx="1587" cy="53975"/>
          </a:xfrm>
          <a:prstGeom prst="line">
            <a:avLst/>
          </a:prstGeom>
          <a:noFill/>
          <a:ln w="0">
            <a:solidFill>
              <a:srgbClr val="000000"/>
            </a:solidFill>
            <a:round/>
            <a:headEnd/>
            <a:tailEnd/>
          </a:ln>
        </p:spPr>
        <p:txBody>
          <a:bodyPr/>
          <a:lstStyle/>
          <a:p>
            <a:endParaRPr lang="en-US"/>
          </a:p>
        </p:txBody>
      </p:sp>
      <p:sp>
        <p:nvSpPr>
          <p:cNvPr id="41042" name="Line 82"/>
          <p:cNvSpPr>
            <a:spLocks noChangeShapeType="1"/>
          </p:cNvSpPr>
          <p:nvPr/>
        </p:nvSpPr>
        <p:spPr bwMode="auto">
          <a:xfrm flipV="1">
            <a:off x="1719263" y="4406900"/>
            <a:ext cx="1587" cy="53975"/>
          </a:xfrm>
          <a:prstGeom prst="line">
            <a:avLst/>
          </a:prstGeom>
          <a:noFill/>
          <a:ln w="0">
            <a:solidFill>
              <a:srgbClr val="000000"/>
            </a:solidFill>
            <a:round/>
            <a:headEnd/>
            <a:tailEnd/>
          </a:ln>
        </p:spPr>
        <p:txBody>
          <a:bodyPr/>
          <a:lstStyle/>
          <a:p>
            <a:endParaRPr lang="en-US"/>
          </a:p>
        </p:txBody>
      </p:sp>
      <p:sp>
        <p:nvSpPr>
          <p:cNvPr id="41043" name="Line 83"/>
          <p:cNvSpPr>
            <a:spLocks noChangeShapeType="1"/>
          </p:cNvSpPr>
          <p:nvPr/>
        </p:nvSpPr>
        <p:spPr bwMode="auto">
          <a:xfrm flipV="1">
            <a:off x="2390775" y="4406900"/>
            <a:ext cx="1588" cy="53975"/>
          </a:xfrm>
          <a:prstGeom prst="line">
            <a:avLst/>
          </a:prstGeom>
          <a:noFill/>
          <a:ln w="0">
            <a:solidFill>
              <a:srgbClr val="000000"/>
            </a:solidFill>
            <a:round/>
            <a:headEnd/>
            <a:tailEnd/>
          </a:ln>
        </p:spPr>
        <p:txBody>
          <a:bodyPr/>
          <a:lstStyle/>
          <a:p>
            <a:endParaRPr lang="en-US"/>
          </a:p>
        </p:txBody>
      </p:sp>
      <p:sp>
        <p:nvSpPr>
          <p:cNvPr id="41044" name="Line 84"/>
          <p:cNvSpPr>
            <a:spLocks noChangeShapeType="1"/>
          </p:cNvSpPr>
          <p:nvPr/>
        </p:nvSpPr>
        <p:spPr bwMode="auto">
          <a:xfrm flipV="1">
            <a:off x="3079750" y="4406900"/>
            <a:ext cx="1588" cy="53975"/>
          </a:xfrm>
          <a:prstGeom prst="line">
            <a:avLst/>
          </a:prstGeom>
          <a:noFill/>
          <a:ln w="0">
            <a:solidFill>
              <a:srgbClr val="000000"/>
            </a:solidFill>
            <a:round/>
            <a:headEnd/>
            <a:tailEnd/>
          </a:ln>
        </p:spPr>
        <p:txBody>
          <a:bodyPr/>
          <a:lstStyle/>
          <a:p>
            <a:endParaRPr lang="en-US"/>
          </a:p>
        </p:txBody>
      </p:sp>
      <p:sp>
        <p:nvSpPr>
          <p:cNvPr id="41045" name="Line 85"/>
          <p:cNvSpPr>
            <a:spLocks noChangeShapeType="1"/>
          </p:cNvSpPr>
          <p:nvPr/>
        </p:nvSpPr>
        <p:spPr bwMode="auto">
          <a:xfrm flipV="1">
            <a:off x="3752850" y="4406900"/>
            <a:ext cx="1588" cy="53975"/>
          </a:xfrm>
          <a:prstGeom prst="line">
            <a:avLst/>
          </a:prstGeom>
          <a:noFill/>
          <a:ln w="0">
            <a:solidFill>
              <a:srgbClr val="000000"/>
            </a:solidFill>
            <a:round/>
            <a:headEnd/>
            <a:tailEnd/>
          </a:ln>
        </p:spPr>
        <p:txBody>
          <a:bodyPr/>
          <a:lstStyle/>
          <a:p>
            <a:endParaRPr lang="en-US"/>
          </a:p>
        </p:txBody>
      </p:sp>
      <p:sp>
        <p:nvSpPr>
          <p:cNvPr id="41046" name="Line 86"/>
          <p:cNvSpPr>
            <a:spLocks noChangeShapeType="1"/>
          </p:cNvSpPr>
          <p:nvPr/>
        </p:nvSpPr>
        <p:spPr bwMode="auto">
          <a:xfrm flipV="1">
            <a:off x="4440238" y="4406900"/>
            <a:ext cx="1587" cy="53975"/>
          </a:xfrm>
          <a:prstGeom prst="line">
            <a:avLst/>
          </a:prstGeom>
          <a:noFill/>
          <a:ln w="0">
            <a:solidFill>
              <a:srgbClr val="000000"/>
            </a:solidFill>
            <a:round/>
            <a:headEnd/>
            <a:tailEnd/>
          </a:ln>
        </p:spPr>
        <p:txBody>
          <a:bodyPr/>
          <a:lstStyle/>
          <a:p>
            <a:endParaRPr lang="en-US"/>
          </a:p>
        </p:txBody>
      </p:sp>
      <p:sp>
        <p:nvSpPr>
          <p:cNvPr id="41047" name="Line 87"/>
          <p:cNvSpPr>
            <a:spLocks noChangeShapeType="1"/>
          </p:cNvSpPr>
          <p:nvPr/>
        </p:nvSpPr>
        <p:spPr bwMode="auto">
          <a:xfrm flipV="1">
            <a:off x="5113338" y="4406900"/>
            <a:ext cx="1587" cy="53975"/>
          </a:xfrm>
          <a:prstGeom prst="line">
            <a:avLst/>
          </a:prstGeom>
          <a:noFill/>
          <a:ln w="0">
            <a:solidFill>
              <a:srgbClr val="000000"/>
            </a:solidFill>
            <a:round/>
            <a:headEnd/>
            <a:tailEnd/>
          </a:ln>
        </p:spPr>
        <p:txBody>
          <a:bodyPr/>
          <a:lstStyle/>
          <a:p>
            <a:endParaRPr lang="en-US"/>
          </a:p>
        </p:txBody>
      </p:sp>
      <p:sp>
        <p:nvSpPr>
          <p:cNvPr id="41048" name="Line 88"/>
          <p:cNvSpPr>
            <a:spLocks noChangeShapeType="1"/>
          </p:cNvSpPr>
          <p:nvPr/>
        </p:nvSpPr>
        <p:spPr bwMode="auto">
          <a:xfrm flipV="1">
            <a:off x="1719263" y="4225925"/>
            <a:ext cx="1587" cy="107950"/>
          </a:xfrm>
          <a:prstGeom prst="line">
            <a:avLst/>
          </a:prstGeom>
          <a:noFill/>
          <a:ln w="15875">
            <a:solidFill>
              <a:srgbClr val="000000"/>
            </a:solidFill>
            <a:round/>
            <a:headEnd/>
            <a:tailEnd/>
          </a:ln>
        </p:spPr>
        <p:txBody>
          <a:bodyPr/>
          <a:lstStyle/>
          <a:p>
            <a:endParaRPr lang="en-US"/>
          </a:p>
        </p:txBody>
      </p:sp>
      <p:sp>
        <p:nvSpPr>
          <p:cNvPr id="41049" name="Line 89"/>
          <p:cNvSpPr>
            <a:spLocks noChangeShapeType="1"/>
          </p:cNvSpPr>
          <p:nvPr/>
        </p:nvSpPr>
        <p:spPr bwMode="auto">
          <a:xfrm>
            <a:off x="1671638" y="4225925"/>
            <a:ext cx="109537" cy="1588"/>
          </a:xfrm>
          <a:prstGeom prst="line">
            <a:avLst/>
          </a:prstGeom>
          <a:noFill/>
          <a:ln w="15875">
            <a:solidFill>
              <a:srgbClr val="000000"/>
            </a:solidFill>
            <a:round/>
            <a:headEnd/>
            <a:tailEnd/>
          </a:ln>
        </p:spPr>
        <p:txBody>
          <a:bodyPr/>
          <a:lstStyle/>
          <a:p>
            <a:endParaRPr lang="en-US"/>
          </a:p>
        </p:txBody>
      </p:sp>
      <p:sp>
        <p:nvSpPr>
          <p:cNvPr id="41050" name="Line 90"/>
          <p:cNvSpPr>
            <a:spLocks noChangeShapeType="1"/>
          </p:cNvSpPr>
          <p:nvPr/>
        </p:nvSpPr>
        <p:spPr bwMode="auto">
          <a:xfrm flipV="1">
            <a:off x="2390775" y="3775075"/>
            <a:ext cx="1588" cy="107950"/>
          </a:xfrm>
          <a:prstGeom prst="line">
            <a:avLst/>
          </a:prstGeom>
          <a:noFill/>
          <a:ln w="15875">
            <a:solidFill>
              <a:srgbClr val="000000"/>
            </a:solidFill>
            <a:round/>
            <a:headEnd/>
            <a:tailEnd/>
          </a:ln>
        </p:spPr>
        <p:txBody>
          <a:bodyPr/>
          <a:lstStyle/>
          <a:p>
            <a:endParaRPr lang="en-US"/>
          </a:p>
        </p:txBody>
      </p:sp>
      <p:sp>
        <p:nvSpPr>
          <p:cNvPr id="41051" name="Line 91"/>
          <p:cNvSpPr>
            <a:spLocks noChangeShapeType="1"/>
          </p:cNvSpPr>
          <p:nvPr/>
        </p:nvSpPr>
        <p:spPr bwMode="auto">
          <a:xfrm>
            <a:off x="2344738" y="3775075"/>
            <a:ext cx="109537" cy="1588"/>
          </a:xfrm>
          <a:prstGeom prst="line">
            <a:avLst/>
          </a:prstGeom>
          <a:noFill/>
          <a:ln w="15875">
            <a:solidFill>
              <a:srgbClr val="000000"/>
            </a:solidFill>
            <a:round/>
            <a:headEnd/>
            <a:tailEnd/>
          </a:ln>
        </p:spPr>
        <p:txBody>
          <a:bodyPr/>
          <a:lstStyle/>
          <a:p>
            <a:endParaRPr lang="en-US"/>
          </a:p>
        </p:txBody>
      </p:sp>
      <p:sp>
        <p:nvSpPr>
          <p:cNvPr id="41052" name="Line 92"/>
          <p:cNvSpPr>
            <a:spLocks noChangeShapeType="1"/>
          </p:cNvSpPr>
          <p:nvPr/>
        </p:nvSpPr>
        <p:spPr bwMode="auto">
          <a:xfrm flipV="1">
            <a:off x="3079750" y="3559175"/>
            <a:ext cx="1588" cy="107950"/>
          </a:xfrm>
          <a:prstGeom prst="line">
            <a:avLst/>
          </a:prstGeom>
          <a:noFill/>
          <a:ln w="15875">
            <a:solidFill>
              <a:srgbClr val="000000"/>
            </a:solidFill>
            <a:round/>
            <a:headEnd/>
            <a:tailEnd/>
          </a:ln>
        </p:spPr>
        <p:txBody>
          <a:bodyPr/>
          <a:lstStyle/>
          <a:p>
            <a:endParaRPr lang="en-US"/>
          </a:p>
        </p:txBody>
      </p:sp>
      <p:sp>
        <p:nvSpPr>
          <p:cNvPr id="41053" name="Line 93"/>
          <p:cNvSpPr>
            <a:spLocks noChangeShapeType="1"/>
          </p:cNvSpPr>
          <p:nvPr/>
        </p:nvSpPr>
        <p:spPr bwMode="auto">
          <a:xfrm>
            <a:off x="3032125" y="3559175"/>
            <a:ext cx="109538" cy="1588"/>
          </a:xfrm>
          <a:prstGeom prst="line">
            <a:avLst/>
          </a:prstGeom>
          <a:noFill/>
          <a:ln w="15875">
            <a:solidFill>
              <a:srgbClr val="000000"/>
            </a:solidFill>
            <a:round/>
            <a:headEnd/>
            <a:tailEnd/>
          </a:ln>
        </p:spPr>
        <p:txBody>
          <a:bodyPr/>
          <a:lstStyle/>
          <a:p>
            <a:endParaRPr lang="en-US"/>
          </a:p>
        </p:txBody>
      </p:sp>
      <p:sp>
        <p:nvSpPr>
          <p:cNvPr id="41054" name="Line 94"/>
          <p:cNvSpPr>
            <a:spLocks noChangeShapeType="1"/>
          </p:cNvSpPr>
          <p:nvPr/>
        </p:nvSpPr>
        <p:spPr bwMode="auto">
          <a:xfrm flipV="1">
            <a:off x="3752850" y="3341688"/>
            <a:ext cx="1588" cy="107950"/>
          </a:xfrm>
          <a:prstGeom prst="line">
            <a:avLst/>
          </a:prstGeom>
          <a:noFill/>
          <a:ln w="15875">
            <a:solidFill>
              <a:srgbClr val="000000"/>
            </a:solidFill>
            <a:round/>
            <a:headEnd/>
            <a:tailEnd/>
          </a:ln>
        </p:spPr>
        <p:txBody>
          <a:bodyPr/>
          <a:lstStyle/>
          <a:p>
            <a:endParaRPr lang="en-US"/>
          </a:p>
        </p:txBody>
      </p:sp>
      <p:sp>
        <p:nvSpPr>
          <p:cNvPr id="41055" name="Line 95"/>
          <p:cNvSpPr>
            <a:spLocks noChangeShapeType="1"/>
          </p:cNvSpPr>
          <p:nvPr/>
        </p:nvSpPr>
        <p:spPr bwMode="auto">
          <a:xfrm>
            <a:off x="3705225" y="3341688"/>
            <a:ext cx="109538" cy="1587"/>
          </a:xfrm>
          <a:prstGeom prst="line">
            <a:avLst/>
          </a:prstGeom>
          <a:noFill/>
          <a:ln w="15875">
            <a:solidFill>
              <a:srgbClr val="000000"/>
            </a:solidFill>
            <a:round/>
            <a:headEnd/>
            <a:tailEnd/>
          </a:ln>
        </p:spPr>
        <p:txBody>
          <a:bodyPr/>
          <a:lstStyle/>
          <a:p>
            <a:endParaRPr lang="en-US"/>
          </a:p>
        </p:txBody>
      </p:sp>
      <p:sp>
        <p:nvSpPr>
          <p:cNvPr id="41056" name="Line 96"/>
          <p:cNvSpPr>
            <a:spLocks noChangeShapeType="1"/>
          </p:cNvSpPr>
          <p:nvPr/>
        </p:nvSpPr>
        <p:spPr bwMode="auto">
          <a:xfrm flipV="1">
            <a:off x="4440238" y="2674938"/>
            <a:ext cx="1587" cy="107950"/>
          </a:xfrm>
          <a:prstGeom prst="line">
            <a:avLst/>
          </a:prstGeom>
          <a:noFill/>
          <a:ln w="15875">
            <a:solidFill>
              <a:srgbClr val="000000"/>
            </a:solidFill>
            <a:round/>
            <a:headEnd/>
            <a:tailEnd/>
          </a:ln>
        </p:spPr>
        <p:txBody>
          <a:bodyPr/>
          <a:lstStyle/>
          <a:p>
            <a:endParaRPr lang="en-US"/>
          </a:p>
        </p:txBody>
      </p:sp>
      <p:sp>
        <p:nvSpPr>
          <p:cNvPr id="41057" name="Line 97"/>
          <p:cNvSpPr>
            <a:spLocks noChangeShapeType="1"/>
          </p:cNvSpPr>
          <p:nvPr/>
        </p:nvSpPr>
        <p:spPr bwMode="auto">
          <a:xfrm>
            <a:off x="4394200" y="2674938"/>
            <a:ext cx="109538" cy="1587"/>
          </a:xfrm>
          <a:prstGeom prst="line">
            <a:avLst/>
          </a:prstGeom>
          <a:noFill/>
          <a:ln w="15875">
            <a:solidFill>
              <a:srgbClr val="000000"/>
            </a:solidFill>
            <a:round/>
            <a:headEnd/>
            <a:tailEnd/>
          </a:ln>
        </p:spPr>
        <p:txBody>
          <a:bodyPr/>
          <a:lstStyle/>
          <a:p>
            <a:endParaRPr lang="en-US"/>
          </a:p>
        </p:txBody>
      </p:sp>
      <p:sp>
        <p:nvSpPr>
          <p:cNvPr id="41058" name="Line 98"/>
          <p:cNvSpPr>
            <a:spLocks noChangeShapeType="1"/>
          </p:cNvSpPr>
          <p:nvPr/>
        </p:nvSpPr>
        <p:spPr bwMode="auto">
          <a:xfrm>
            <a:off x="1719263" y="4333875"/>
            <a:ext cx="1587" cy="109538"/>
          </a:xfrm>
          <a:prstGeom prst="line">
            <a:avLst/>
          </a:prstGeom>
          <a:noFill/>
          <a:ln w="15875">
            <a:solidFill>
              <a:srgbClr val="000000"/>
            </a:solidFill>
            <a:round/>
            <a:headEnd/>
            <a:tailEnd/>
          </a:ln>
        </p:spPr>
        <p:txBody>
          <a:bodyPr/>
          <a:lstStyle/>
          <a:p>
            <a:endParaRPr lang="en-US"/>
          </a:p>
        </p:txBody>
      </p:sp>
      <p:sp>
        <p:nvSpPr>
          <p:cNvPr id="41059" name="Line 99"/>
          <p:cNvSpPr>
            <a:spLocks noChangeShapeType="1"/>
          </p:cNvSpPr>
          <p:nvPr/>
        </p:nvSpPr>
        <p:spPr bwMode="auto">
          <a:xfrm>
            <a:off x="1671638" y="4443413"/>
            <a:ext cx="109537" cy="1587"/>
          </a:xfrm>
          <a:prstGeom prst="line">
            <a:avLst/>
          </a:prstGeom>
          <a:noFill/>
          <a:ln w="15875">
            <a:solidFill>
              <a:srgbClr val="000000"/>
            </a:solidFill>
            <a:round/>
            <a:headEnd/>
            <a:tailEnd/>
          </a:ln>
        </p:spPr>
        <p:txBody>
          <a:bodyPr/>
          <a:lstStyle/>
          <a:p>
            <a:endParaRPr lang="en-US"/>
          </a:p>
        </p:txBody>
      </p:sp>
      <p:sp>
        <p:nvSpPr>
          <p:cNvPr id="41060" name="Line 100"/>
          <p:cNvSpPr>
            <a:spLocks noChangeShapeType="1"/>
          </p:cNvSpPr>
          <p:nvPr/>
        </p:nvSpPr>
        <p:spPr bwMode="auto">
          <a:xfrm>
            <a:off x="2390775" y="3883025"/>
            <a:ext cx="1588" cy="107950"/>
          </a:xfrm>
          <a:prstGeom prst="line">
            <a:avLst/>
          </a:prstGeom>
          <a:noFill/>
          <a:ln w="15875">
            <a:solidFill>
              <a:srgbClr val="000000"/>
            </a:solidFill>
            <a:round/>
            <a:headEnd/>
            <a:tailEnd/>
          </a:ln>
        </p:spPr>
        <p:txBody>
          <a:bodyPr/>
          <a:lstStyle/>
          <a:p>
            <a:endParaRPr lang="en-US"/>
          </a:p>
        </p:txBody>
      </p:sp>
      <p:sp>
        <p:nvSpPr>
          <p:cNvPr id="41061" name="Line 101"/>
          <p:cNvSpPr>
            <a:spLocks noChangeShapeType="1"/>
          </p:cNvSpPr>
          <p:nvPr/>
        </p:nvSpPr>
        <p:spPr bwMode="auto">
          <a:xfrm>
            <a:off x="2344738" y="3990975"/>
            <a:ext cx="109537" cy="1588"/>
          </a:xfrm>
          <a:prstGeom prst="line">
            <a:avLst/>
          </a:prstGeom>
          <a:noFill/>
          <a:ln w="15875">
            <a:solidFill>
              <a:srgbClr val="000000"/>
            </a:solidFill>
            <a:round/>
            <a:headEnd/>
            <a:tailEnd/>
          </a:ln>
        </p:spPr>
        <p:txBody>
          <a:bodyPr/>
          <a:lstStyle/>
          <a:p>
            <a:endParaRPr lang="en-US"/>
          </a:p>
        </p:txBody>
      </p:sp>
      <p:sp>
        <p:nvSpPr>
          <p:cNvPr id="41062" name="Line 102"/>
          <p:cNvSpPr>
            <a:spLocks noChangeShapeType="1"/>
          </p:cNvSpPr>
          <p:nvPr/>
        </p:nvSpPr>
        <p:spPr bwMode="auto">
          <a:xfrm>
            <a:off x="3079750" y="3667125"/>
            <a:ext cx="1588" cy="107950"/>
          </a:xfrm>
          <a:prstGeom prst="line">
            <a:avLst/>
          </a:prstGeom>
          <a:noFill/>
          <a:ln w="15875">
            <a:solidFill>
              <a:srgbClr val="000000"/>
            </a:solidFill>
            <a:round/>
            <a:headEnd/>
            <a:tailEnd/>
          </a:ln>
        </p:spPr>
        <p:txBody>
          <a:bodyPr/>
          <a:lstStyle/>
          <a:p>
            <a:endParaRPr lang="en-US"/>
          </a:p>
        </p:txBody>
      </p:sp>
      <p:sp>
        <p:nvSpPr>
          <p:cNvPr id="41063" name="Line 103"/>
          <p:cNvSpPr>
            <a:spLocks noChangeShapeType="1"/>
          </p:cNvSpPr>
          <p:nvPr/>
        </p:nvSpPr>
        <p:spPr bwMode="auto">
          <a:xfrm>
            <a:off x="3032125" y="3775075"/>
            <a:ext cx="109538" cy="1588"/>
          </a:xfrm>
          <a:prstGeom prst="line">
            <a:avLst/>
          </a:prstGeom>
          <a:noFill/>
          <a:ln w="15875">
            <a:solidFill>
              <a:srgbClr val="000000"/>
            </a:solidFill>
            <a:round/>
            <a:headEnd/>
            <a:tailEnd/>
          </a:ln>
        </p:spPr>
        <p:txBody>
          <a:bodyPr/>
          <a:lstStyle/>
          <a:p>
            <a:endParaRPr lang="en-US"/>
          </a:p>
        </p:txBody>
      </p:sp>
      <p:sp>
        <p:nvSpPr>
          <p:cNvPr id="41064" name="Line 104"/>
          <p:cNvSpPr>
            <a:spLocks noChangeShapeType="1"/>
          </p:cNvSpPr>
          <p:nvPr/>
        </p:nvSpPr>
        <p:spPr bwMode="auto">
          <a:xfrm>
            <a:off x="3752850" y="3449638"/>
            <a:ext cx="1588" cy="109537"/>
          </a:xfrm>
          <a:prstGeom prst="line">
            <a:avLst/>
          </a:prstGeom>
          <a:noFill/>
          <a:ln w="15875">
            <a:solidFill>
              <a:srgbClr val="000000"/>
            </a:solidFill>
            <a:round/>
            <a:headEnd/>
            <a:tailEnd/>
          </a:ln>
        </p:spPr>
        <p:txBody>
          <a:bodyPr/>
          <a:lstStyle/>
          <a:p>
            <a:endParaRPr lang="en-US"/>
          </a:p>
        </p:txBody>
      </p:sp>
      <p:sp>
        <p:nvSpPr>
          <p:cNvPr id="41065" name="Line 105"/>
          <p:cNvSpPr>
            <a:spLocks noChangeShapeType="1"/>
          </p:cNvSpPr>
          <p:nvPr/>
        </p:nvSpPr>
        <p:spPr bwMode="auto">
          <a:xfrm>
            <a:off x="3705225" y="3559175"/>
            <a:ext cx="109538" cy="1588"/>
          </a:xfrm>
          <a:prstGeom prst="line">
            <a:avLst/>
          </a:prstGeom>
          <a:noFill/>
          <a:ln w="15875">
            <a:solidFill>
              <a:srgbClr val="000000"/>
            </a:solidFill>
            <a:round/>
            <a:headEnd/>
            <a:tailEnd/>
          </a:ln>
        </p:spPr>
        <p:txBody>
          <a:bodyPr/>
          <a:lstStyle/>
          <a:p>
            <a:endParaRPr lang="en-US"/>
          </a:p>
        </p:txBody>
      </p:sp>
      <p:sp>
        <p:nvSpPr>
          <p:cNvPr id="41066" name="Line 106"/>
          <p:cNvSpPr>
            <a:spLocks noChangeShapeType="1"/>
          </p:cNvSpPr>
          <p:nvPr/>
        </p:nvSpPr>
        <p:spPr bwMode="auto">
          <a:xfrm>
            <a:off x="4440238" y="2782888"/>
            <a:ext cx="1587" cy="107950"/>
          </a:xfrm>
          <a:prstGeom prst="line">
            <a:avLst/>
          </a:prstGeom>
          <a:noFill/>
          <a:ln w="15875">
            <a:solidFill>
              <a:srgbClr val="000000"/>
            </a:solidFill>
            <a:round/>
            <a:headEnd/>
            <a:tailEnd/>
          </a:ln>
        </p:spPr>
        <p:txBody>
          <a:bodyPr/>
          <a:lstStyle/>
          <a:p>
            <a:endParaRPr lang="en-US"/>
          </a:p>
        </p:txBody>
      </p:sp>
      <p:sp>
        <p:nvSpPr>
          <p:cNvPr id="41067" name="Line 107"/>
          <p:cNvSpPr>
            <a:spLocks noChangeShapeType="1"/>
          </p:cNvSpPr>
          <p:nvPr/>
        </p:nvSpPr>
        <p:spPr bwMode="auto">
          <a:xfrm>
            <a:off x="4394200" y="2890838"/>
            <a:ext cx="109538" cy="1587"/>
          </a:xfrm>
          <a:prstGeom prst="line">
            <a:avLst/>
          </a:prstGeom>
          <a:noFill/>
          <a:ln w="15875">
            <a:solidFill>
              <a:srgbClr val="000000"/>
            </a:solidFill>
            <a:round/>
            <a:headEnd/>
            <a:tailEnd/>
          </a:ln>
        </p:spPr>
        <p:txBody>
          <a:bodyPr/>
          <a:lstStyle/>
          <a:p>
            <a:endParaRPr lang="en-US"/>
          </a:p>
        </p:txBody>
      </p:sp>
      <p:sp>
        <p:nvSpPr>
          <p:cNvPr id="41068" name="Freeform 108"/>
          <p:cNvSpPr>
            <a:spLocks/>
          </p:cNvSpPr>
          <p:nvPr/>
        </p:nvSpPr>
        <p:spPr bwMode="auto">
          <a:xfrm>
            <a:off x="1655763" y="4262438"/>
            <a:ext cx="125412" cy="144462"/>
          </a:xfrm>
          <a:custGeom>
            <a:avLst/>
            <a:gdLst/>
            <a:ahLst/>
            <a:cxnLst>
              <a:cxn ang="0">
                <a:pos x="40" y="0"/>
              </a:cxn>
              <a:cxn ang="0">
                <a:pos x="79" y="45"/>
              </a:cxn>
              <a:cxn ang="0">
                <a:pos x="40" y="91"/>
              </a:cxn>
              <a:cxn ang="0">
                <a:pos x="0" y="45"/>
              </a:cxn>
              <a:cxn ang="0">
                <a:pos x="40" y="0"/>
              </a:cxn>
            </a:cxnLst>
            <a:rect l="0" t="0" r="r" b="b"/>
            <a:pathLst>
              <a:path w="79" h="91">
                <a:moveTo>
                  <a:pt x="40" y="0"/>
                </a:moveTo>
                <a:lnTo>
                  <a:pt x="79" y="45"/>
                </a:lnTo>
                <a:lnTo>
                  <a:pt x="40" y="91"/>
                </a:lnTo>
                <a:lnTo>
                  <a:pt x="0" y="45"/>
                </a:lnTo>
                <a:lnTo>
                  <a:pt x="40" y="0"/>
                </a:lnTo>
                <a:close/>
              </a:path>
            </a:pathLst>
          </a:custGeom>
          <a:solidFill>
            <a:srgbClr val="000000"/>
          </a:solidFill>
          <a:ln w="15875">
            <a:solidFill>
              <a:srgbClr val="000000"/>
            </a:solidFill>
            <a:prstDash val="solid"/>
            <a:round/>
            <a:headEnd/>
            <a:tailEnd/>
          </a:ln>
        </p:spPr>
        <p:txBody>
          <a:bodyPr/>
          <a:lstStyle/>
          <a:p>
            <a:endParaRPr lang="en-US"/>
          </a:p>
        </p:txBody>
      </p:sp>
      <p:sp>
        <p:nvSpPr>
          <p:cNvPr id="41069" name="Freeform 109"/>
          <p:cNvSpPr>
            <a:spLocks/>
          </p:cNvSpPr>
          <p:nvPr/>
        </p:nvSpPr>
        <p:spPr bwMode="auto">
          <a:xfrm>
            <a:off x="2328863" y="3811588"/>
            <a:ext cx="125412" cy="144462"/>
          </a:xfrm>
          <a:custGeom>
            <a:avLst/>
            <a:gdLst/>
            <a:ahLst/>
            <a:cxnLst>
              <a:cxn ang="0">
                <a:pos x="39" y="0"/>
              </a:cxn>
              <a:cxn ang="0">
                <a:pos x="79" y="45"/>
              </a:cxn>
              <a:cxn ang="0">
                <a:pos x="39" y="91"/>
              </a:cxn>
              <a:cxn ang="0">
                <a:pos x="0" y="45"/>
              </a:cxn>
              <a:cxn ang="0">
                <a:pos x="39" y="0"/>
              </a:cxn>
            </a:cxnLst>
            <a:rect l="0" t="0" r="r" b="b"/>
            <a:pathLst>
              <a:path w="79" h="91">
                <a:moveTo>
                  <a:pt x="39" y="0"/>
                </a:moveTo>
                <a:lnTo>
                  <a:pt x="79" y="45"/>
                </a:lnTo>
                <a:lnTo>
                  <a:pt x="39" y="91"/>
                </a:lnTo>
                <a:lnTo>
                  <a:pt x="0" y="45"/>
                </a:lnTo>
                <a:lnTo>
                  <a:pt x="39" y="0"/>
                </a:lnTo>
                <a:close/>
              </a:path>
            </a:pathLst>
          </a:custGeom>
          <a:solidFill>
            <a:srgbClr val="000000"/>
          </a:solidFill>
          <a:ln w="15875">
            <a:solidFill>
              <a:srgbClr val="000000"/>
            </a:solidFill>
            <a:prstDash val="solid"/>
            <a:round/>
            <a:headEnd/>
            <a:tailEnd/>
          </a:ln>
        </p:spPr>
        <p:txBody>
          <a:bodyPr/>
          <a:lstStyle/>
          <a:p>
            <a:endParaRPr lang="en-US"/>
          </a:p>
        </p:txBody>
      </p:sp>
      <p:sp>
        <p:nvSpPr>
          <p:cNvPr id="41070" name="Freeform 110"/>
          <p:cNvSpPr>
            <a:spLocks/>
          </p:cNvSpPr>
          <p:nvPr/>
        </p:nvSpPr>
        <p:spPr bwMode="auto">
          <a:xfrm>
            <a:off x="3016250" y="3594100"/>
            <a:ext cx="125413" cy="144463"/>
          </a:xfrm>
          <a:custGeom>
            <a:avLst/>
            <a:gdLst/>
            <a:ahLst/>
            <a:cxnLst>
              <a:cxn ang="0">
                <a:pos x="40" y="0"/>
              </a:cxn>
              <a:cxn ang="0">
                <a:pos x="79" y="46"/>
              </a:cxn>
              <a:cxn ang="0">
                <a:pos x="40" y="91"/>
              </a:cxn>
              <a:cxn ang="0">
                <a:pos x="0" y="46"/>
              </a:cxn>
              <a:cxn ang="0">
                <a:pos x="40" y="0"/>
              </a:cxn>
            </a:cxnLst>
            <a:rect l="0" t="0" r="r" b="b"/>
            <a:pathLst>
              <a:path w="79" h="91">
                <a:moveTo>
                  <a:pt x="40" y="0"/>
                </a:moveTo>
                <a:lnTo>
                  <a:pt x="79" y="46"/>
                </a:lnTo>
                <a:lnTo>
                  <a:pt x="40" y="91"/>
                </a:lnTo>
                <a:lnTo>
                  <a:pt x="0" y="46"/>
                </a:lnTo>
                <a:lnTo>
                  <a:pt x="40" y="0"/>
                </a:lnTo>
                <a:close/>
              </a:path>
            </a:pathLst>
          </a:custGeom>
          <a:solidFill>
            <a:srgbClr val="000000"/>
          </a:solidFill>
          <a:ln w="15875">
            <a:solidFill>
              <a:srgbClr val="000000"/>
            </a:solidFill>
            <a:prstDash val="solid"/>
            <a:round/>
            <a:headEnd/>
            <a:tailEnd/>
          </a:ln>
        </p:spPr>
        <p:txBody>
          <a:bodyPr/>
          <a:lstStyle/>
          <a:p>
            <a:endParaRPr lang="en-US"/>
          </a:p>
        </p:txBody>
      </p:sp>
      <p:sp>
        <p:nvSpPr>
          <p:cNvPr id="41071" name="Freeform 111"/>
          <p:cNvSpPr>
            <a:spLocks/>
          </p:cNvSpPr>
          <p:nvPr/>
        </p:nvSpPr>
        <p:spPr bwMode="auto">
          <a:xfrm>
            <a:off x="3689350" y="3378200"/>
            <a:ext cx="125413" cy="144463"/>
          </a:xfrm>
          <a:custGeom>
            <a:avLst/>
            <a:gdLst/>
            <a:ahLst/>
            <a:cxnLst>
              <a:cxn ang="0">
                <a:pos x="40" y="0"/>
              </a:cxn>
              <a:cxn ang="0">
                <a:pos x="79" y="45"/>
              </a:cxn>
              <a:cxn ang="0">
                <a:pos x="40" y="91"/>
              </a:cxn>
              <a:cxn ang="0">
                <a:pos x="0" y="45"/>
              </a:cxn>
              <a:cxn ang="0">
                <a:pos x="40" y="0"/>
              </a:cxn>
            </a:cxnLst>
            <a:rect l="0" t="0" r="r" b="b"/>
            <a:pathLst>
              <a:path w="79" h="91">
                <a:moveTo>
                  <a:pt x="40" y="0"/>
                </a:moveTo>
                <a:lnTo>
                  <a:pt x="79" y="45"/>
                </a:lnTo>
                <a:lnTo>
                  <a:pt x="40" y="91"/>
                </a:lnTo>
                <a:lnTo>
                  <a:pt x="0" y="45"/>
                </a:lnTo>
                <a:lnTo>
                  <a:pt x="40" y="0"/>
                </a:lnTo>
                <a:close/>
              </a:path>
            </a:pathLst>
          </a:custGeom>
          <a:solidFill>
            <a:srgbClr val="000000"/>
          </a:solidFill>
          <a:ln w="15875">
            <a:solidFill>
              <a:srgbClr val="000000"/>
            </a:solidFill>
            <a:prstDash val="solid"/>
            <a:round/>
            <a:headEnd/>
            <a:tailEnd/>
          </a:ln>
        </p:spPr>
        <p:txBody>
          <a:bodyPr/>
          <a:lstStyle/>
          <a:p>
            <a:endParaRPr lang="en-US"/>
          </a:p>
        </p:txBody>
      </p:sp>
      <p:sp>
        <p:nvSpPr>
          <p:cNvPr id="41072" name="Freeform 112"/>
          <p:cNvSpPr>
            <a:spLocks/>
          </p:cNvSpPr>
          <p:nvPr/>
        </p:nvSpPr>
        <p:spPr bwMode="auto">
          <a:xfrm>
            <a:off x="4378325" y="2709863"/>
            <a:ext cx="125413" cy="144462"/>
          </a:xfrm>
          <a:custGeom>
            <a:avLst/>
            <a:gdLst/>
            <a:ahLst/>
            <a:cxnLst>
              <a:cxn ang="0">
                <a:pos x="39" y="0"/>
              </a:cxn>
              <a:cxn ang="0">
                <a:pos x="79" y="46"/>
              </a:cxn>
              <a:cxn ang="0">
                <a:pos x="39" y="91"/>
              </a:cxn>
              <a:cxn ang="0">
                <a:pos x="0" y="46"/>
              </a:cxn>
              <a:cxn ang="0">
                <a:pos x="39" y="0"/>
              </a:cxn>
            </a:cxnLst>
            <a:rect l="0" t="0" r="r" b="b"/>
            <a:pathLst>
              <a:path w="79" h="91">
                <a:moveTo>
                  <a:pt x="39" y="0"/>
                </a:moveTo>
                <a:lnTo>
                  <a:pt x="79" y="46"/>
                </a:lnTo>
                <a:lnTo>
                  <a:pt x="39" y="91"/>
                </a:lnTo>
                <a:lnTo>
                  <a:pt x="0" y="46"/>
                </a:lnTo>
                <a:lnTo>
                  <a:pt x="39" y="0"/>
                </a:lnTo>
                <a:close/>
              </a:path>
            </a:pathLst>
          </a:custGeom>
          <a:solidFill>
            <a:srgbClr val="000000"/>
          </a:solidFill>
          <a:ln w="15875">
            <a:solidFill>
              <a:srgbClr val="000000"/>
            </a:solidFill>
            <a:prstDash val="solid"/>
            <a:round/>
            <a:headEnd/>
            <a:tailEnd/>
          </a:ln>
        </p:spPr>
        <p:txBody>
          <a:bodyPr/>
          <a:lstStyle/>
          <a:p>
            <a:endParaRPr lang="en-US"/>
          </a:p>
        </p:txBody>
      </p:sp>
      <p:sp>
        <p:nvSpPr>
          <p:cNvPr id="41073" name="Rectangle 113"/>
          <p:cNvSpPr>
            <a:spLocks noChangeArrowheads="1"/>
          </p:cNvSpPr>
          <p:nvPr/>
        </p:nvSpPr>
        <p:spPr bwMode="auto">
          <a:xfrm>
            <a:off x="811213" y="4333875"/>
            <a:ext cx="112712" cy="244475"/>
          </a:xfrm>
          <a:prstGeom prst="rect">
            <a:avLst/>
          </a:prstGeom>
          <a:noFill/>
          <a:ln w="9525">
            <a:noFill/>
            <a:miter lim="800000"/>
            <a:headEnd/>
            <a:tailEnd/>
          </a:ln>
        </p:spPr>
        <p:txBody>
          <a:bodyPr wrap="none" lIns="0" tIns="0" rIns="0" bIns="0">
            <a:spAutoFit/>
          </a:bodyPr>
          <a:lstStyle/>
          <a:p>
            <a:r>
              <a:rPr lang="en-US"/>
              <a:t>0</a:t>
            </a:r>
            <a:endParaRPr lang="en-US">
              <a:solidFill>
                <a:schemeClr val="tx1"/>
              </a:solidFill>
            </a:endParaRPr>
          </a:p>
        </p:txBody>
      </p:sp>
      <p:sp>
        <p:nvSpPr>
          <p:cNvPr id="41074" name="Rectangle 114"/>
          <p:cNvSpPr>
            <a:spLocks noChangeArrowheads="1"/>
          </p:cNvSpPr>
          <p:nvPr/>
        </p:nvSpPr>
        <p:spPr bwMode="auto">
          <a:xfrm>
            <a:off x="717550" y="3902075"/>
            <a:ext cx="225425" cy="244475"/>
          </a:xfrm>
          <a:prstGeom prst="rect">
            <a:avLst/>
          </a:prstGeom>
          <a:noFill/>
          <a:ln w="9525">
            <a:noFill/>
            <a:miter lim="800000"/>
            <a:headEnd/>
            <a:tailEnd/>
          </a:ln>
        </p:spPr>
        <p:txBody>
          <a:bodyPr wrap="none" lIns="0" tIns="0" rIns="0" bIns="0">
            <a:spAutoFit/>
          </a:bodyPr>
          <a:lstStyle/>
          <a:p>
            <a:r>
              <a:rPr lang="en-US"/>
              <a:t>10</a:t>
            </a:r>
            <a:endParaRPr lang="en-US">
              <a:solidFill>
                <a:schemeClr val="tx1"/>
              </a:solidFill>
            </a:endParaRPr>
          </a:p>
        </p:txBody>
      </p:sp>
      <p:sp>
        <p:nvSpPr>
          <p:cNvPr id="41075" name="Rectangle 115"/>
          <p:cNvSpPr>
            <a:spLocks noChangeArrowheads="1"/>
          </p:cNvSpPr>
          <p:nvPr/>
        </p:nvSpPr>
        <p:spPr bwMode="auto">
          <a:xfrm>
            <a:off x="717550" y="3449638"/>
            <a:ext cx="225425" cy="244475"/>
          </a:xfrm>
          <a:prstGeom prst="rect">
            <a:avLst/>
          </a:prstGeom>
          <a:noFill/>
          <a:ln w="9525">
            <a:noFill/>
            <a:miter lim="800000"/>
            <a:headEnd/>
            <a:tailEnd/>
          </a:ln>
        </p:spPr>
        <p:txBody>
          <a:bodyPr wrap="none" lIns="0" tIns="0" rIns="0" bIns="0">
            <a:spAutoFit/>
          </a:bodyPr>
          <a:lstStyle/>
          <a:p>
            <a:r>
              <a:rPr lang="en-US"/>
              <a:t>20</a:t>
            </a:r>
            <a:endParaRPr lang="en-US">
              <a:solidFill>
                <a:schemeClr val="tx1"/>
              </a:solidFill>
            </a:endParaRPr>
          </a:p>
        </p:txBody>
      </p:sp>
      <p:sp>
        <p:nvSpPr>
          <p:cNvPr id="41076" name="Rectangle 116"/>
          <p:cNvSpPr>
            <a:spLocks noChangeArrowheads="1"/>
          </p:cNvSpPr>
          <p:nvPr/>
        </p:nvSpPr>
        <p:spPr bwMode="auto">
          <a:xfrm>
            <a:off x="717550" y="3017838"/>
            <a:ext cx="225425" cy="244475"/>
          </a:xfrm>
          <a:prstGeom prst="rect">
            <a:avLst/>
          </a:prstGeom>
          <a:noFill/>
          <a:ln w="9525">
            <a:noFill/>
            <a:miter lim="800000"/>
            <a:headEnd/>
            <a:tailEnd/>
          </a:ln>
        </p:spPr>
        <p:txBody>
          <a:bodyPr wrap="none" lIns="0" tIns="0" rIns="0" bIns="0">
            <a:spAutoFit/>
          </a:bodyPr>
          <a:lstStyle/>
          <a:p>
            <a:r>
              <a:rPr lang="en-US"/>
              <a:t>30</a:t>
            </a:r>
            <a:endParaRPr lang="en-US">
              <a:solidFill>
                <a:schemeClr val="tx1"/>
              </a:solidFill>
            </a:endParaRPr>
          </a:p>
        </p:txBody>
      </p:sp>
      <p:sp>
        <p:nvSpPr>
          <p:cNvPr id="41077" name="Rectangle 117"/>
          <p:cNvSpPr>
            <a:spLocks noChangeArrowheads="1"/>
          </p:cNvSpPr>
          <p:nvPr/>
        </p:nvSpPr>
        <p:spPr bwMode="auto">
          <a:xfrm>
            <a:off x="717550" y="2565400"/>
            <a:ext cx="225425" cy="244475"/>
          </a:xfrm>
          <a:prstGeom prst="rect">
            <a:avLst/>
          </a:prstGeom>
          <a:noFill/>
          <a:ln w="9525">
            <a:noFill/>
            <a:miter lim="800000"/>
            <a:headEnd/>
            <a:tailEnd/>
          </a:ln>
        </p:spPr>
        <p:txBody>
          <a:bodyPr wrap="none" lIns="0" tIns="0" rIns="0" bIns="0">
            <a:spAutoFit/>
          </a:bodyPr>
          <a:lstStyle/>
          <a:p>
            <a:r>
              <a:rPr lang="en-US"/>
              <a:t>40</a:t>
            </a:r>
            <a:endParaRPr lang="en-US">
              <a:solidFill>
                <a:schemeClr val="tx1"/>
              </a:solidFill>
            </a:endParaRPr>
          </a:p>
        </p:txBody>
      </p:sp>
      <p:sp>
        <p:nvSpPr>
          <p:cNvPr id="41078" name="Rectangle 118"/>
          <p:cNvSpPr>
            <a:spLocks noChangeArrowheads="1"/>
          </p:cNvSpPr>
          <p:nvPr/>
        </p:nvSpPr>
        <p:spPr bwMode="auto">
          <a:xfrm>
            <a:off x="717550" y="2133600"/>
            <a:ext cx="225425" cy="244475"/>
          </a:xfrm>
          <a:prstGeom prst="rect">
            <a:avLst/>
          </a:prstGeom>
          <a:noFill/>
          <a:ln w="9525">
            <a:noFill/>
            <a:miter lim="800000"/>
            <a:headEnd/>
            <a:tailEnd/>
          </a:ln>
        </p:spPr>
        <p:txBody>
          <a:bodyPr wrap="none" lIns="0" tIns="0" rIns="0" bIns="0">
            <a:spAutoFit/>
          </a:bodyPr>
          <a:lstStyle/>
          <a:p>
            <a:r>
              <a:rPr lang="en-US"/>
              <a:t>50</a:t>
            </a:r>
            <a:endParaRPr lang="en-US">
              <a:solidFill>
                <a:schemeClr val="tx1"/>
              </a:solidFill>
            </a:endParaRPr>
          </a:p>
        </p:txBody>
      </p:sp>
      <p:sp>
        <p:nvSpPr>
          <p:cNvPr id="41079" name="Rectangle 119"/>
          <p:cNvSpPr>
            <a:spLocks noChangeArrowheads="1"/>
          </p:cNvSpPr>
          <p:nvPr/>
        </p:nvSpPr>
        <p:spPr bwMode="auto">
          <a:xfrm>
            <a:off x="936625" y="4622800"/>
            <a:ext cx="225425" cy="244475"/>
          </a:xfrm>
          <a:prstGeom prst="rect">
            <a:avLst/>
          </a:prstGeom>
          <a:noFill/>
          <a:ln w="9525">
            <a:noFill/>
            <a:miter lim="800000"/>
            <a:headEnd/>
            <a:tailEnd/>
          </a:ln>
        </p:spPr>
        <p:txBody>
          <a:bodyPr wrap="none" lIns="0" tIns="0" rIns="0" bIns="0">
            <a:spAutoFit/>
          </a:bodyPr>
          <a:lstStyle/>
          <a:p>
            <a:r>
              <a:rPr lang="en-US"/>
              <a:t>90</a:t>
            </a:r>
            <a:endParaRPr lang="en-US">
              <a:solidFill>
                <a:schemeClr val="tx1"/>
              </a:solidFill>
            </a:endParaRPr>
          </a:p>
        </p:txBody>
      </p:sp>
      <p:sp>
        <p:nvSpPr>
          <p:cNvPr id="41080" name="Rectangle 120"/>
          <p:cNvSpPr>
            <a:spLocks noChangeArrowheads="1"/>
          </p:cNvSpPr>
          <p:nvPr/>
        </p:nvSpPr>
        <p:spPr bwMode="auto">
          <a:xfrm>
            <a:off x="1577975" y="4622800"/>
            <a:ext cx="338138" cy="244475"/>
          </a:xfrm>
          <a:prstGeom prst="rect">
            <a:avLst/>
          </a:prstGeom>
          <a:noFill/>
          <a:ln w="9525">
            <a:noFill/>
            <a:miter lim="800000"/>
            <a:headEnd/>
            <a:tailEnd/>
          </a:ln>
        </p:spPr>
        <p:txBody>
          <a:bodyPr wrap="none" lIns="0" tIns="0" rIns="0" bIns="0">
            <a:spAutoFit/>
          </a:bodyPr>
          <a:lstStyle/>
          <a:p>
            <a:r>
              <a:rPr lang="en-US"/>
              <a:t>120</a:t>
            </a:r>
            <a:endParaRPr lang="en-US">
              <a:solidFill>
                <a:schemeClr val="tx1"/>
              </a:solidFill>
            </a:endParaRPr>
          </a:p>
        </p:txBody>
      </p:sp>
      <p:sp>
        <p:nvSpPr>
          <p:cNvPr id="41081" name="Rectangle 121"/>
          <p:cNvSpPr>
            <a:spLocks noChangeArrowheads="1"/>
          </p:cNvSpPr>
          <p:nvPr/>
        </p:nvSpPr>
        <p:spPr bwMode="auto">
          <a:xfrm>
            <a:off x="2251075" y="4622800"/>
            <a:ext cx="338138" cy="244475"/>
          </a:xfrm>
          <a:prstGeom prst="rect">
            <a:avLst/>
          </a:prstGeom>
          <a:noFill/>
          <a:ln w="9525">
            <a:noFill/>
            <a:miter lim="800000"/>
            <a:headEnd/>
            <a:tailEnd/>
          </a:ln>
        </p:spPr>
        <p:txBody>
          <a:bodyPr wrap="none" lIns="0" tIns="0" rIns="0" bIns="0">
            <a:spAutoFit/>
          </a:bodyPr>
          <a:lstStyle/>
          <a:p>
            <a:r>
              <a:rPr lang="en-US"/>
              <a:t>150</a:t>
            </a:r>
            <a:endParaRPr lang="en-US">
              <a:solidFill>
                <a:schemeClr val="tx1"/>
              </a:solidFill>
            </a:endParaRPr>
          </a:p>
        </p:txBody>
      </p:sp>
      <p:sp>
        <p:nvSpPr>
          <p:cNvPr id="41082" name="Rectangle 122"/>
          <p:cNvSpPr>
            <a:spLocks noChangeArrowheads="1"/>
          </p:cNvSpPr>
          <p:nvPr/>
        </p:nvSpPr>
        <p:spPr bwMode="auto">
          <a:xfrm>
            <a:off x="2938463" y="4622800"/>
            <a:ext cx="338137" cy="244475"/>
          </a:xfrm>
          <a:prstGeom prst="rect">
            <a:avLst/>
          </a:prstGeom>
          <a:noFill/>
          <a:ln w="9525">
            <a:noFill/>
            <a:miter lim="800000"/>
            <a:headEnd/>
            <a:tailEnd/>
          </a:ln>
        </p:spPr>
        <p:txBody>
          <a:bodyPr wrap="none" lIns="0" tIns="0" rIns="0" bIns="0">
            <a:spAutoFit/>
          </a:bodyPr>
          <a:lstStyle/>
          <a:p>
            <a:r>
              <a:rPr lang="en-US"/>
              <a:t>180</a:t>
            </a:r>
            <a:endParaRPr lang="en-US">
              <a:solidFill>
                <a:schemeClr val="tx1"/>
              </a:solidFill>
            </a:endParaRPr>
          </a:p>
        </p:txBody>
      </p:sp>
      <p:sp>
        <p:nvSpPr>
          <p:cNvPr id="41083" name="Rectangle 123"/>
          <p:cNvSpPr>
            <a:spLocks noChangeArrowheads="1"/>
          </p:cNvSpPr>
          <p:nvPr/>
        </p:nvSpPr>
        <p:spPr bwMode="auto">
          <a:xfrm>
            <a:off x="3611563" y="4622800"/>
            <a:ext cx="338137" cy="244475"/>
          </a:xfrm>
          <a:prstGeom prst="rect">
            <a:avLst/>
          </a:prstGeom>
          <a:noFill/>
          <a:ln w="9525">
            <a:noFill/>
            <a:miter lim="800000"/>
            <a:headEnd/>
            <a:tailEnd/>
          </a:ln>
        </p:spPr>
        <p:txBody>
          <a:bodyPr wrap="none" lIns="0" tIns="0" rIns="0" bIns="0">
            <a:spAutoFit/>
          </a:bodyPr>
          <a:lstStyle/>
          <a:p>
            <a:r>
              <a:rPr lang="en-US"/>
              <a:t>210</a:t>
            </a:r>
            <a:endParaRPr lang="en-US">
              <a:solidFill>
                <a:schemeClr val="tx1"/>
              </a:solidFill>
            </a:endParaRPr>
          </a:p>
        </p:txBody>
      </p:sp>
      <p:sp>
        <p:nvSpPr>
          <p:cNvPr id="41084" name="Rectangle 124"/>
          <p:cNvSpPr>
            <a:spLocks noChangeArrowheads="1"/>
          </p:cNvSpPr>
          <p:nvPr/>
        </p:nvSpPr>
        <p:spPr bwMode="auto">
          <a:xfrm>
            <a:off x="4298950" y="4622800"/>
            <a:ext cx="338138" cy="244475"/>
          </a:xfrm>
          <a:prstGeom prst="rect">
            <a:avLst/>
          </a:prstGeom>
          <a:noFill/>
          <a:ln w="9525">
            <a:noFill/>
            <a:miter lim="800000"/>
            <a:headEnd/>
            <a:tailEnd/>
          </a:ln>
        </p:spPr>
        <p:txBody>
          <a:bodyPr wrap="none" lIns="0" tIns="0" rIns="0" bIns="0">
            <a:spAutoFit/>
          </a:bodyPr>
          <a:lstStyle/>
          <a:p>
            <a:r>
              <a:rPr lang="en-US"/>
              <a:t>240</a:t>
            </a:r>
            <a:endParaRPr lang="en-US">
              <a:solidFill>
                <a:schemeClr val="tx1"/>
              </a:solidFill>
            </a:endParaRPr>
          </a:p>
        </p:txBody>
      </p:sp>
      <p:sp>
        <p:nvSpPr>
          <p:cNvPr id="41085" name="Rectangle 125"/>
          <p:cNvSpPr>
            <a:spLocks noChangeArrowheads="1"/>
          </p:cNvSpPr>
          <p:nvPr/>
        </p:nvSpPr>
        <p:spPr bwMode="auto">
          <a:xfrm>
            <a:off x="4972050" y="4622800"/>
            <a:ext cx="338138" cy="244475"/>
          </a:xfrm>
          <a:prstGeom prst="rect">
            <a:avLst/>
          </a:prstGeom>
          <a:noFill/>
          <a:ln w="9525">
            <a:noFill/>
            <a:miter lim="800000"/>
            <a:headEnd/>
            <a:tailEnd/>
          </a:ln>
        </p:spPr>
        <p:txBody>
          <a:bodyPr wrap="none" lIns="0" tIns="0" rIns="0" bIns="0">
            <a:spAutoFit/>
          </a:bodyPr>
          <a:lstStyle/>
          <a:p>
            <a:r>
              <a:rPr lang="en-US"/>
              <a:t>270</a:t>
            </a:r>
            <a:endParaRPr lang="en-US">
              <a:solidFill>
                <a:schemeClr val="tx1"/>
              </a:solidFill>
            </a:endParaRPr>
          </a:p>
        </p:txBody>
      </p:sp>
      <p:sp>
        <p:nvSpPr>
          <p:cNvPr id="41086" name="Rectangle 126"/>
          <p:cNvSpPr>
            <a:spLocks noChangeArrowheads="1"/>
          </p:cNvSpPr>
          <p:nvPr/>
        </p:nvSpPr>
        <p:spPr bwMode="auto">
          <a:xfrm>
            <a:off x="2282825" y="4932363"/>
            <a:ext cx="1743075" cy="244475"/>
          </a:xfrm>
          <a:prstGeom prst="rect">
            <a:avLst/>
          </a:prstGeom>
          <a:noFill/>
          <a:ln w="9525">
            <a:noFill/>
            <a:miter lim="800000"/>
            <a:headEnd/>
            <a:tailEnd/>
          </a:ln>
        </p:spPr>
        <p:txBody>
          <a:bodyPr wrap="none" lIns="0" tIns="0" rIns="0" bIns="0">
            <a:spAutoFit/>
          </a:bodyPr>
          <a:lstStyle/>
          <a:p>
            <a:r>
              <a:rPr lang="en-US"/>
              <a:t>PMMA etched (nm</a:t>
            </a:r>
            <a:r>
              <a:rPr lang="en-US" sz="1400"/>
              <a:t>)</a:t>
            </a:r>
            <a:endParaRPr lang="en-US" sz="1400">
              <a:solidFill>
                <a:schemeClr val="tx1"/>
              </a:solidFill>
            </a:endParaRPr>
          </a:p>
        </p:txBody>
      </p:sp>
      <p:sp>
        <p:nvSpPr>
          <p:cNvPr id="41087" name="Rectangle 127"/>
          <p:cNvSpPr>
            <a:spLocks noChangeArrowheads="1"/>
          </p:cNvSpPr>
          <p:nvPr/>
        </p:nvSpPr>
        <p:spPr bwMode="auto">
          <a:xfrm rot="16200000">
            <a:off x="-594518" y="3263106"/>
            <a:ext cx="2179638" cy="244475"/>
          </a:xfrm>
          <a:prstGeom prst="rect">
            <a:avLst/>
          </a:prstGeom>
          <a:noFill/>
          <a:ln w="9525">
            <a:noFill/>
            <a:miter lim="800000"/>
            <a:headEnd/>
            <a:tailEnd/>
          </a:ln>
        </p:spPr>
        <p:txBody>
          <a:bodyPr wrap="none" lIns="0" tIns="0" rIns="0" bIns="0">
            <a:spAutoFit/>
          </a:bodyPr>
          <a:lstStyle/>
          <a:p>
            <a:r>
              <a:rPr lang="en-US"/>
              <a:t>Line-width change  (nm)</a:t>
            </a:r>
            <a:endParaRPr lang="en-US">
              <a:solidFill>
                <a:schemeClr val="tx1"/>
              </a:solidFill>
            </a:endParaRPr>
          </a:p>
        </p:txBody>
      </p:sp>
      <p:sp>
        <p:nvSpPr>
          <p:cNvPr id="40964" name="Line 4"/>
          <p:cNvSpPr>
            <a:spLocks noChangeAspect="1" noChangeShapeType="1"/>
          </p:cNvSpPr>
          <p:nvPr/>
        </p:nvSpPr>
        <p:spPr bwMode="auto">
          <a:xfrm>
            <a:off x="1033463" y="2252663"/>
            <a:ext cx="4084637" cy="0"/>
          </a:xfrm>
          <a:prstGeom prst="line">
            <a:avLst/>
          </a:prstGeom>
          <a:noFill/>
          <a:ln w="9525">
            <a:solidFill>
              <a:srgbClr val="000000"/>
            </a:solidFill>
            <a:round/>
            <a:headEnd/>
            <a:tailEnd/>
          </a:ln>
        </p:spPr>
        <p:txBody>
          <a:bodyPr wrap="none" lIns="91390" tIns="45697" rIns="91390" bIns="45697">
            <a:spAutoFit/>
          </a:bodyPr>
          <a:lstStyle/>
          <a:p>
            <a:endParaRPr lang="en-US"/>
          </a:p>
        </p:txBody>
      </p:sp>
      <p:sp>
        <p:nvSpPr>
          <p:cNvPr id="40965" name="Line 5"/>
          <p:cNvSpPr>
            <a:spLocks noChangeAspect="1" noChangeShapeType="1"/>
          </p:cNvSpPr>
          <p:nvPr/>
        </p:nvSpPr>
        <p:spPr bwMode="auto">
          <a:xfrm flipV="1">
            <a:off x="5111750" y="2263775"/>
            <a:ext cx="0" cy="2219325"/>
          </a:xfrm>
          <a:prstGeom prst="line">
            <a:avLst/>
          </a:prstGeom>
          <a:noFill/>
          <a:ln w="9525">
            <a:solidFill>
              <a:srgbClr val="000000"/>
            </a:solidFill>
            <a:round/>
            <a:headEnd/>
            <a:tailEnd/>
          </a:ln>
        </p:spPr>
        <p:txBody>
          <a:bodyPr wrap="none" lIns="91390" tIns="45697" rIns="91390" bIns="45697">
            <a:spAutoFit/>
          </a:bodyPr>
          <a:lstStyle/>
          <a:p>
            <a:endParaRPr lang="en-US"/>
          </a:p>
        </p:txBody>
      </p:sp>
      <p:sp>
        <p:nvSpPr>
          <p:cNvPr id="40966" name="Text Box 6"/>
          <p:cNvSpPr txBox="1">
            <a:spLocks noChangeArrowheads="1"/>
          </p:cNvSpPr>
          <p:nvPr/>
        </p:nvSpPr>
        <p:spPr bwMode="auto">
          <a:xfrm>
            <a:off x="1003300" y="1600200"/>
            <a:ext cx="4353976" cy="646284"/>
          </a:xfrm>
          <a:prstGeom prst="rect">
            <a:avLst/>
          </a:prstGeom>
          <a:noFill/>
          <a:ln w="9525">
            <a:noFill/>
            <a:miter lim="800000"/>
            <a:headEnd/>
            <a:tailEnd/>
          </a:ln>
          <a:effectLst/>
        </p:spPr>
        <p:txBody>
          <a:bodyPr wrap="none" lIns="91390" tIns="45697" rIns="91390" bIns="45697">
            <a:spAutoFit/>
          </a:bodyPr>
          <a:lstStyle/>
          <a:p>
            <a:pPr defTabSz="911225"/>
            <a:r>
              <a:rPr lang="en-GB" dirty="0">
                <a:solidFill>
                  <a:srgbClr val="0033CC"/>
                </a:solidFill>
              </a:rPr>
              <a:t>Line-width in the </a:t>
            </a:r>
            <a:r>
              <a:rPr lang="en-GB" dirty="0" err="1">
                <a:solidFill>
                  <a:srgbClr val="0033CC"/>
                </a:solidFill>
              </a:rPr>
              <a:t>mold</a:t>
            </a:r>
            <a:r>
              <a:rPr lang="en-GB" dirty="0">
                <a:solidFill>
                  <a:srgbClr val="0033CC"/>
                </a:solidFill>
              </a:rPr>
              <a:t> is 80nm</a:t>
            </a:r>
          </a:p>
          <a:p>
            <a:pPr defTabSz="911225"/>
            <a:r>
              <a:rPr lang="en-GB" dirty="0">
                <a:solidFill>
                  <a:srgbClr val="0033CC"/>
                </a:solidFill>
              </a:rPr>
              <a:t>Line-width in the duplicated pattern is 98nm</a:t>
            </a:r>
          </a:p>
        </p:txBody>
      </p:sp>
      <p:pic>
        <p:nvPicPr>
          <p:cNvPr id="40968" name="Picture 8" descr="temp-4"/>
          <p:cNvPicPr>
            <a:picLocks noChangeAspect="1" noChangeArrowheads="1"/>
          </p:cNvPicPr>
          <p:nvPr/>
        </p:nvPicPr>
        <p:blipFill>
          <a:blip r:embed="rId2">
            <a:lum bright="12000"/>
          </a:blip>
          <a:srcRect/>
          <a:stretch>
            <a:fillRect/>
          </a:stretch>
        </p:blipFill>
        <p:spPr bwMode="auto">
          <a:xfrm>
            <a:off x="1462088" y="2341563"/>
            <a:ext cx="1189037" cy="1062037"/>
          </a:xfrm>
          <a:prstGeom prst="rect">
            <a:avLst/>
          </a:prstGeom>
          <a:noFill/>
          <a:ln w="9525">
            <a:noFill/>
            <a:miter lim="800000"/>
            <a:headEnd/>
            <a:tailEnd/>
          </a:ln>
        </p:spPr>
      </p:pic>
      <p:grpSp>
        <p:nvGrpSpPr>
          <p:cNvPr id="2" name="Group 9"/>
          <p:cNvGrpSpPr>
            <a:grpSpLocks noChangeAspect="1"/>
          </p:cNvGrpSpPr>
          <p:nvPr/>
        </p:nvGrpSpPr>
        <p:grpSpPr bwMode="auto">
          <a:xfrm>
            <a:off x="2108200" y="3090863"/>
            <a:ext cx="90488" cy="38100"/>
            <a:chOff x="7248" y="12725"/>
            <a:chExt cx="48" cy="17"/>
          </a:xfrm>
        </p:grpSpPr>
        <p:sp>
          <p:nvSpPr>
            <p:cNvPr id="40970" name="Line 10"/>
            <p:cNvSpPr>
              <a:spLocks noChangeAspect="1" noChangeShapeType="1"/>
            </p:cNvSpPr>
            <p:nvPr/>
          </p:nvSpPr>
          <p:spPr bwMode="auto">
            <a:xfrm>
              <a:off x="7248" y="12737"/>
              <a:ext cx="48" cy="0"/>
            </a:xfrm>
            <a:prstGeom prst="line">
              <a:avLst/>
            </a:prstGeom>
            <a:noFill/>
            <a:ln w="15875">
              <a:solidFill>
                <a:srgbClr val="FF3300"/>
              </a:solidFill>
              <a:round/>
              <a:headEnd type="none" w="sm" len="sm"/>
              <a:tailEnd type="none" w="sm" len="sm"/>
            </a:ln>
            <a:effectLst/>
          </p:spPr>
          <p:txBody>
            <a:bodyPr wrap="none" lIns="91390" tIns="45697" rIns="91390" bIns="45697">
              <a:spAutoFit/>
            </a:bodyPr>
            <a:lstStyle/>
            <a:p>
              <a:endParaRPr lang="en-US"/>
            </a:p>
          </p:txBody>
        </p:sp>
        <p:sp>
          <p:nvSpPr>
            <p:cNvPr id="40971" name="Line 11"/>
            <p:cNvSpPr>
              <a:spLocks noChangeAspect="1" noChangeShapeType="1"/>
            </p:cNvSpPr>
            <p:nvPr/>
          </p:nvSpPr>
          <p:spPr bwMode="auto">
            <a:xfrm flipV="1">
              <a:off x="7248" y="12725"/>
              <a:ext cx="0" cy="17"/>
            </a:xfrm>
            <a:prstGeom prst="line">
              <a:avLst/>
            </a:prstGeom>
            <a:noFill/>
            <a:ln w="15875">
              <a:solidFill>
                <a:srgbClr val="FF3300"/>
              </a:solidFill>
              <a:round/>
              <a:headEnd/>
              <a:tailEnd/>
            </a:ln>
            <a:effectLst/>
          </p:spPr>
          <p:txBody>
            <a:bodyPr wrap="none" lIns="91390" tIns="45697" rIns="91390" bIns="45697">
              <a:spAutoFit/>
            </a:bodyPr>
            <a:lstStyle/>
            <a:p>
              <a:endParaRPr lang="en-US"/>
            </a:p>
          </p:txBody>
        </p:sp>
        <p:sp>
          <p:nvSpPr>
            <p:cNvPr id="40972" name="Line 12"/>
            <p:cNvSpPr>
              <a:spLocks noChangeAspect="1" noChangeShapeType="1"/>
            </p:cNvSpPr>
            <p:nvPr/>
          </p:nvSpPr>
          <p:spPr bwMode="auto">
            <a:xfrm flipV="1">
              <a:off x="7296" y="12725"/>
              <a:ext cx="0" cy="17"/>
            </a:xfrm>
            <a:prstGeom prst="line">
              <a:avLst/>
            </a:prstGeom>
            <a:noFill/>
            <a:ln w="15875">
              <a:solidFill>
                <a:srgbClr val="FF3300"/>
              </a:solidFill>
              <a:round/>
              <a:headEnd/>
              <a:tailEnd/>
            </a:ln>
            <a:effectLst/>
          </p:spPr>
          <p:txBody>
            <a:bodyPr wrap="none" lIns="91390" tIns="45697" rIns="91390" bIns="45697">
              <a:spAutoFit/>
            </a:bodyPr>
            <a:lstStyle/>
            <a:p>
              <a:endParaRPr lang="en-US"/>
            </a:p>
          </p:txBody>
        </p:sp>
      </p:grpSp>
      <p:sp>
        <p:nvSpPr>
          <p:cNvPr id="40973" name="Text Box 13"/>
          <p:cNvSpPr txBox="1">
            <a:spLocks noChangeAspect="1" noChangeArrowheads="1"/>
          </p:cNvSpPr>
          <p:nvPr/>
        </p:nvSpPr>
        <p:spPr bwMode="auto">
          <a:xfrm>
            <a:off x="1858963" y="3092450"/>
            <a:ext cx="692150" cy="336550"/>
          </a:xfrm>
          <a:prstGeom prst="rect">
            <a:avLst/>
          </a:prstGeom>
          <a:noFill/>
          <a:ln w="9525">
            <a:noFill/>
            <a:miter lim="800000"/>
            <a:headEnd/>
            <a:tailEnd/>
          </a:ln>
          <a:effectLst/>
        </p:spPr>
        <p:txBody>
          <a:bodyPr wrap="none" lIns="91390" tIns="45697" rIns="91390" bIns="45697">
            <a:spAutoFit/>
          </a:bodyPr>
          <a:lstStyle/>
          <a:p>
            <a:pPr defTabSz="911225"/>
            <a:r>
              <a:rPr lang="en-GB">
                <a:solidFill>
                  <a:schemeClr val="bg1"/>
                </a:solidFill>
              </a:rPr>
              <a:t>98nm</a:t>
            </a:r>
          </a:p>
        </p:txBody>
      </p:sp>
      <p:sp>
        <p:nvSpPr>
          <p:cNvPr id="40974" name="Line 14"/>
          <p:cNvSpPr>
            <a:spLocks noChangeAspect="1" noChangeShapeType="1"/>
          </p:cNvSpPr>
          <p:nvPr/>
        </p:nvSpPr>
        <p:spPr bwMode="auto">
          <a:xfrm>
            <a:off x="2514600" y="3200400"/>
            <a:ext cx="407988" cy="349250"/>
          </a:xfrm>
          <a:prstGeom prst="line">
            <a:avLst/>
          </a:prstGeom>
          <a:noFill/>
          <a:ln w="19050">
            <a:solidFill>
              <a:srgbClr val="CC99FF"/>
            </a:solidFill>
            <a:round/>
            <a:headEnd/>
            <a:tailEnd type="triangle" w="med" len="med"/>
          </a:ln>
          <a:effectLst/>
        </p:spPr>
        <p:txBody>
          <a:bodyPr wrap="none" lIns="91390" tIns="45697" rIns="91390" bIns="45697">
            <a:spAutoFit/>
          </a:bodyPr>
          <a:lstStyle/>
          <a:p>
            <a:endParaRPr lang="en-US"/>
          </a:p>
        </p:txBody>
      </p:sp>
      <p:sp>
        <p:nvSpPr>
          <p:cNvPr id="40975" name="Text Box 15"/>
          <p:cNvSpPr txBox="1">
            <a:spLocks noChangeArrowheads="1"/>
          </p:cNvSpPr>
          <p:nvPr/>
        </p:nvSpPr>
        <p:spPr bwMode="auto">
          <a:xfrm>
            <a:off x="3810000" y="304800"/>
            <a:ext cx="1447800" cy="519113"/>
          </a:xfrm>
          <a:prstGeom prst="rect">
            <a:avLst/>
          </a:prstGeom>
          <a:noFill/>
          <a:ln w="9525">
            <a:noFill/>
            <a:miter lim="800000"/>
            <a:headEnd/>
            <a:tailEnd/>
          </a:ln>
          <a:effectLst/>
        </p:spPr>
        <p:txBody>
          <a:bodyPr>
            <a:spAutoFit/>
          </a:bodyPr>
          <a:lstStyle/>
          <a:p>
            <a:pPr algn="ctr"/>
            <a:r>
              <a:rPr lang="en-GB" sz="2800" dirty="0">
                <a:solidFill>
                  <a:srgbClr val="0033CC"/>
                </a:solidFill>
                <a:cs typeface="Times New Roman" pitchFamily="18" charset="0"/>
              </a:rPr>
              <a:t>Result</a:t>
            </a:r>
          </a:p>
        </p:txBody>
      </p:sp>
      <p:pic>
        <p:nvPicPr>
          <p:cNvPr id="41099" name="Picture 139" descr="temp-6"/>
          <p:cNvPicPr>
            <a:picLocks noChangeAspect="1" noChangeArrowheads="1"/>
          </p:cNvPicPr>
          <p:nvPr/>
        </p:nvPicPr>
        <p:blipFill>
          <a:blip r:embed="rId3"/>
          <a:srcRect/>
          <a:stretch>
            <a:fillRect/>
          </a:stretch>
        </p:blipFill>
        <p:spPr bwMode="auto">
          <a:xfrm>
            <a:off x="6184900" y="1524000"/>
            <a:ext cx="2193925" cy="1647825"/>
          </a:xfrm>
          <a:prstGeom prst="rect">
            <a:avLst/>
          </a:prstGeom>
          <a:noFill/>
          <a:ln w="9525">
            <a:noFill/>
            <a:miter lim="800000"/>
            <a:headEnd/>
            <a:tailEnd/>
          </a:ln>
        </p:spPr>
      </p:pic>
      <p:sp>
        <p:nvSpPr>
          <p:cNvPr id="41100" name="Text Box 140"/>
          <p:cNvSpPr txBox="1">
            <a:spLocks noChangeAspect="1" noChangeArrowheads="1"/>
          </p:cNvSpPr>
          <p:nvPr/>
        </p:nvSpPr>
        <p:spPr bwMode="auto">
          <a:xfrm>
            <a:off x="6184900" y="1143000"/>
            <a:ext cx="1905000" cy="328613"/>
          </a:xfrm>
          <a:prstGeom prst="rect">
            <a:avLst/>
          </a:prstGeom>
          <a:noFill/>
          <a:ln w="9525">
            <a:noFill/>
            <a:miter lim="800000"/>
            <a:headEnd/>
            <a:tailEnd/>
          </a:ln>
        </p:spPr>
        <p:txBody>
          <a:bodyPr lIns="91418" tIns="45711" rIns="91418" bIns="45711"/>
          <a:lstStyle/>
          <a:p>
            <a:pPr defTabSz="911225"/>
            <a:r>
              <a:rPr lang="en-US" sz="1800">
                <a:solidFill>
                  <a:srgbClr val="CC0000"/>
                </a:solidFill>
              </a:rPr>
              <a:t>1.6mm square</a:t>
            </a:r>
          </a:p>
        </p:txBody>
      </p:sp>
      <p:pic>
        <p:nvPicPr>
          <p:cNvPr id="41101" name="Picture 141" descr="temp-5"/>
          <p:cNvPicPr>
            <a:picLocks noChangeAspect="1" noChangeArrowheads="1"/>
          </p:cNvPicPr>
          <p:nvPr/>
        </p:nvPicPr>
        <p:blipFill>
          <a:blip r:embed="rId4"/>
          <a:srcRect/>
          <a:stretch>
            <a:fillRect/>
          </a:stretch>
        </p:blipFill>
        <p:spPr bwMode="auto">
          <a:xfrm>
            <a:off x="6188075" y="3609975"/>
            <a:ext cx="2193925" cy="1647825"/>
          </a:xfrm>
          <a:prstGeom prst="rect">
            <a:avLst/>
          </a:prstGeom>
          <a:noFill/>
          <a:ln w="9525">
            <a:noFill/>
            <a:miter lim="800000"/>
            <a:headEnd/>
            <a:tailEnd/>
          </a:ln>
        </p:spPr>
      </p:pic>
      <p:sp>
        <p:nvSpPr>
          <p:cNvPr id="41102" name="Text Box 142"/>
          <p:cNvSpPr txBox="1">
            <a:spLocks noChangeAspect="1" noChangeArrowheads="1"/>
          </p:cNvSpPr>
          <p:nvPr/>
        </p:nvSpPr>
        <p:spPr bwMode="auto">
          <a:xfrm>
            <a:off x="6184900" y="3228975"/>
            <a:ext cx="1665288" cy="317500"/>
          </a:xfrm>
          <a:prstGeom prst="rect">
            <a:avLst/>
          </a:prstGeom>
          <a:noFill/>
          <a:ln w="9525">
            <a:noFill/>
            <a:miter lim="800000"/>
            <a:headEnd/>
            <a:tailEnd/>
          </a:ln>
        </p:spPr>
        <p:txBody>
          <a:bodyPr lIns="91418" tIns="45711" rIns="91418" bIns="45711"/>
          <a:lstStyle/>
          <a:p>
            <a:pPr defTabSz="911225"/>
            <a:r>
              <a:rPr lang="en-US" sz="1800">
                <a:solidFill>
                  <a:srgbClr val="CC0000"/>
                </a:solidFill>
              </a:rPr>
              <a:t>1.3mm square</a:t>
            </a:r>
          </a:p>
        </p:txBody>
      </p:sp>
      <p:sp>
        <p:nvSpPr>
          <p:cNvPr id="41103" name="Text Box 143"/>
          <p:cNvSpPr txBox="1">
            <a:spLocks noChangeArrowheads="1"/>
          </p:cNvSpPr>
          <p:nvPr/>
        </p:nvSpPr>
        <p:spPr bwMode="auto">
          <a:xfrm>
            <a:off x="762000" y="5791200"/>
            <a:ext cx="6172200" cy="641350"/>
          </a:xfrm>
          <a:prstGeom prst="rect">
            <a:avLst/>
          </a:prstGeom>
          <a:noFill/>
          <a:ln w="9525">
            <a:noFill/>
            <a:miter lim="800000"/>
            <a:headEnd/>
            <a:tailEnd/>
          </a:ln>
          <a:effectLst/>
        </p:spPr>
        <p:txBody>
          <a:bodyPr wrap="square">
            <a:spAutoFit/>
          </a:bodyPr>
          <a:lstStyle/>
          <a:p>
            <a:r>
              <a:rPr lang="en-GB" sz="1800" dirty="0" smtClean="0">
                <a:solidFill>
                  <a:srgbClr val="C00000"/>
                </a:solidFill>
              </a:rPr>
              <a:t>For </a:t>
            </a:r>
            <a:r>
              <a:rPr lang="en-GB" sz="1800" dirty="0">
                <a:solidFill>
                  <a:srgbClr val="C00000"/>
                </a:solidFill>
              </a:rPr>
              <a:t>small features, line-width increased by </a:t>
            </a:r>
            <a:r>
              <a:rPr lang="en-GB" sz="1800" dirty="0" smtClean="0">
                <a:solidFill>
                  <a:srgbClr val="C00000"/>
                </a:solidFill>
                <a:sym typeface="Symbol"/>
              </a:rPr>
              <a:t></a:t>
            </a:r>
            <a:r>
              <a:rPr lang="en-GB" sz="1800" dirty="0" smtClean="0">
                <a:solidFill>
                  <a:srgbClr val="C00000"/>
                </a:solidFill>
              </a:rPr>
              <a:t>18nm </a:t>
            </a:r>
            <a:r>
              <a:rPr lang="en-GB" sz="1800" dirty="0">
                <a:solidFill>
                  <a:srgbClr val="C00000"/>
                </a:solidFill>
              </a:rPr>
              <a:t>(acceptable).</a:t>
            </a:r>
          </a:p>
          <a:p>
            <a:r>
              <a:rPr lang="en-GB" sz="1800" dirty="0" smtClean="0">
                <a:solidFill>
                  <a:srgbClr val="C00000"/>
                </a:solidFill>
              </a:rPr>
              <a:t>For </a:t>
            </a:r>
            <a:r>
              <a:rPr lang="en-GB" sz="1800" dirty="0">
                <a:solidFill>
                  <a:srgbClr val="C00000"/>
                </a:solidFill>
              </a:rPr>
              <a:t>large features, 1.3mm squares were faithfully duplicated.</a:t>
            </a:r>
          </a:p>
        </p:txBody>
      </p:sp>
      <p:sp>
        <p:nvSpPr>
          <p:cNvPr id="41114" name="Line 154"/>
          <p:cNvSpPr>
            <a:spLocks noChangeShapeType="1"/>
          </p:cNvSpPr>
          <p:nvPr/>
        </p:nvSpPr>
        <p:spPr bwMode="auto">
          <a:xfrm flipH="1">
            <a:off x="2362200" y="2133600"/>
            <a:ext cx="228600" cy="457200"/>
          </a:xfrm>
          <a:prstGeom prst="line">
            <a:avLst/>
          </a:prstGeom>
          <a:noFill/>
          <a:ln w="9525">
            <a:solidFill>
              <a:srgbClr val="FF0000"/>
            </a:solidFill>
            <a:round/>
            <a:headEnd/>
            <a:tailEnd type="triangle" w="med" len="med"/>
          </a:ln>
          <a:effectLst/>
        </p:spPr>
        <p:txBody>
          <a:bodyPr/>
          <a:lstStyle/>
          <a:p>
            <a:endParaRPr lang="en-US"/>
          </a:p>
        </p:txBody>
      </p:sp>
      <p:sp>
        <p:nvSpPr>
          <p:cNvPr id="41115" name="Oval 155"/>
          <p:cNvSpPr>
            <a:spLocks noChangeArrowheads="1"/>
          </p:cNvSpPr>
          <p:nvPr/>
        </p:nvSpPr>
        <p:spPr bwMode="auto">
          <a:xfrm>
            <a:off x="2971800" y="3352800"/>
            <a:ext cx="228600" cy="609600"/>
          </a:xfrm>
          <a:prstGeom prst="ellipse">
            <a:avLst/>
          </a:prstGeom>
          <a:noFill/>
          <a:ln w="9525">
            <a:solidFill>
              <a:srgbClr val="FF0000"/>
            </a:solidFill>
            <a:round/>
            <a:headEnd/>
            <a:tailEnd/>
          </a:ln>
          <a:effectLst/>
        </p:spPr>
        <p:txBody>
          <a:bodyPr wrap="none" anchor="ctr"/>
          <a:lstStyle/>
          <a:p>
            <a:endParaRPr lang="en-US"/>
          </a:p>
        </p:txBody>
      </p:sp>
      <p:sp>
        <p:nvSpPr>
          <p:cNvPr id="41116" name="Text Box 156"/>
          <p:cNvSpPr txBox="1">
            <a:spLocks noChangeArrowheads="1"/>
          </p:cNvSpPr>
          <p:nvPr/>
        </p:nvSpPr>
        <p:spPr bwMode="auto">
          <a:xfrm>
            <a:off x="6080125" y="5226050"/>
            <a:ext cx="2003425" cy="336550"/>
          </a:xfrm>
          <a:prstGeom prst="rect">
            <a:avLst/>
          </a:prstGeom>
          <a:noFill/>
          <a:ln w="9525">
            <a:noFill/>
            <a:miter lim="800000"/>
            <a:headEnd/>
            <a:tailEnd/>
          </a:ln>
          <a:effectLst/>
        </p:spPr>
        <p:txBody>
          <a:bodyPr wrap="none">
            <a:spAutoFit/>
          </a:bodyPr>
          <a:lstStyle/>
          <a:p>
            <a:r>
              <a:rPr lang="en-US"/>
              <a:t>(RIE PMMA 180nm)</a:t>
            </a:r>
          </a:p>
        </p:txBody>
      </p:sp>
      <p:sp>
        <p:nvSpPr>
          <p:cNvPr id="41117" name="Text Box 157"/>
          <p:cNvSpPr txBox="1">
            <a:spLocks noChangeArrowheads="1"/>
          </p:cNvSpPr>
          <p:nvPr/>
        </p:nvSpPr>
        <p:spPr bwMode="auto">
          <a:xfrm>
            <a:off x="1295400" y="6581001"/>
            <a:ext cx="7848600" cy="276999"/>
          </a:xfrm>
          <a:prstGeom prst="rect">
            <a:avLst/>
          </a:prstGeom>
          <a:noFill/>
          <a:ln w="9525">
            <a:noFill/>
            <a:miter lim="800000"/>
            <a:headEnd/>
            <a:tailEnd/>
          </a:ln>
          <a:effectLst/>
        </p:spPr>
        <p:txBody>
          <a:bodyPr wrap="square">
            <a:spAutoFit/>
          </a:bodyPr>
          <a:lstStyle/>
          <a:p>
            <a:r>
              <a:rPr lang="en-CA" sz="1200" dirty="0" smtClean="0"/>
              <a:t>Cui and Veres, “</a:t>
            </a:r>
            <a:r>
              <a:rPr lang="en-US" sz="1200" dirty="0" smtClean="0"/>
              <a:t>Pattern replication of 100 nm to millimeter-scale features by thermal nanoimprint lithography</a:t>
            </a:r>
            <a:r>
              <a:rPr lang="en-CA" sz="1200" dirty="0" smtClean="0"/>
              <a:t>”, MEE</a:t>
            </a:r>
            <a:r>
              <a:rPr lang="en-CA" sz="1200" dirty="0"/>
              <a:t>, 2006</a:t>
            </a:r>
          </a:p>
        </p:txBody>
      </p:sp>
      <p:cxnSp>
        <p:nvCxnSpPr>
          <p:cNvPr id="79" name="Straight Connector 78"/>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0" name="Slide Number Placeholder 79"/>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1905000" y="2286000"/>
            <a:ext cx="5453288" cy="2139047"/>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a:t>
            </a:r>
          </a:p>
          <a:p>
            <a:pPr marL="342900" indent="-342900">
              <a:spcAft>
                <a:spcPts val="600"/>
              </a:spcAft>
              <a:buAutoNum type="arabicPeriod"/>
            </a:pPr>
            <a:r>
              <a:rPr lang="en-US" dirty="0" smtClean="0">
                <a:solidFill>
                  <a:srgbClr val="0033CC"/>
                </a:solidFill>
              </a:rPr>
              <a:t>Thermal NIL resists.</a:t>
            </a:r>
          </a:p>
          <a:p>
            <a:pPr marL="342900" indent="-342900">
              <a:spcAft>
                <a:spcPts val="600"/>
              </a:spcAft>
              <a:buAutoNum type="arabicPeriod"/>
            </a:pPr>
            <a:r>
              <a:rPr lang="en-US" dirty="0" smtClean="0">
                <a:solidFill>
                  <a:srgbClr val="0033CC"/>
                </a:solidFill>
              </a:rPr>
              <a:t>Residual layer after NIL.</a:t>
            </a:r>
          </a:p>
          <a:p>
            <a:pPr marL="342900" indent="-342900">
              <a:spcAft>
                <a:spcPts val="600"/>
              </a:spcAft>
              <a:buAutoNum type="arabicPeriod"/>
            </a:pPr>
            <a:r>
              <a:rPr lang="en-US" dirty="0" smtClean="0">
                <a:solidFill>
                  <a:srgbClr val="0033CC"/>
                </a:solidFill>
              </a:rPr>
              <a:t>NIL for large features (more difficult than small one).</a:t>
            </a:r>
          </a:p>
          <a:p>
            <a:pPr marL="342900" indent="-342900">
              <a:spcAft>
                <a:spcPts val="600"/>
              </a:spcAft>
              <a:buAutoNum type="arabicPeriod"/>
            </a:pPr>
            <a:r>
              <a:rPr lang="en-US" dirty="0" smtClean="0">
                <a:solidFill>
                  <a:srgbClr val="C00000"/>
                </a:solidFill>
              </a:rPr>
              <a:t>Room temperature NIL, reverse NIL, inking.</a:t>
            </a:r>
          </a:p>
          <a:p>
            <a:pPr marL="342900" indent="-342900">
              <a:spcAft>
                <a:spcPts val="600"/>
              </a:spcAft>
              <a:buAutoNum type="arabicPeriod"/>
            </a:pPr>
            <a:r>
              <a:rPr lang="en-US" dirty="0" smtClean="0">
                <a:solidFill>
                  <a:srgbClr val="0033CC"/>
                </a:solidFill>
              </a:rPr>
              <a:t>NIL of bulk resist (polymer sheet, pellets).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14400"/>
            <a:ext cx="8763000" cy="646331"/>
          </a:xfrm>
          <a:prstGeom prst="rect">
            <a:avLst/>
          </a:prstGeom>
        </p:spPr>
        <p:txBody>
          <a:bodyPr wrap="square">
            <a:spAutoFit/>
          </a:bodyPr>
          <a:lstStyle/>
          <a:p>
            <a:r>
              <a:rPr lang="en-US" dirty="0" smtClean="0">
                <a:solidFill>
                  <a:srgbClr val="0033CC"/>
                </a:solidFill>
              </a:rPr>
              <a:t>RT-NIL process does not require a resist thermal cycle when pressing a mold onto the resist.</a:t>
            </a:r>
          </a:p>
          <a:p>
            <a:r>
              <a:rPr lang="en-US" dirty="0" smtClean="0">
                <a:solidFill>
                  <a:srgbClr val="0033CC"/>
                </a:solidFill>
              </a:rPr>
              <a:t>Use special material, such as hydrogen </a:t>
            </a:r>
            <a:r>
              <a:rPr lang="en-US" dirty="0" err="1" smtClean="0">
                <a:solidFill>
                  <a:srgbClr val="0033CC"/>
                </a:solidFill>
              </a:rPr>
              <a:t>silsequioxane</a:t>
            </a:r>
            <a:r>
              <a:rPr lang="en-US" dirty="0" smtClean="0">
                <a:solidFill>
                  <a:srgbClr val="0033CC"/>
                </a:solidFill>
              </a:rPr>
              <a:t> (HSQ), or ultrahigh pressure.</a:t>
            </a:r>
            <a:endParaRPr lang="en-US" dirty="0">
              <a:solidFill>
                <a:srgbClr val="0033CC"/>
              </a:solidFill>
            </a:endParaRPr>
          </a:p>
        </p:txBody>
      </p:sp>
      <p:pic>
        <p:nvPicPr>
          <p:cNvPr id="21506" name="Picture 2"/>
          <p:cNvPicPr>
            <a:picLocks noChangeAspect="1" noChangeArrowheads="1"/>
          </p:cNvPicPr>
          <p:nvPr/>
        </p:nvPicPr>
        <p:blipFill>
          <a:blip r:embed="rId2"/>
          <a:srcRect/>
          <a:stretch>
            <a:fillRect/>
          </a:stretch>
        </p:blipFill>
        <p:spPr bwMode="auto">
          <a:xfrm>
            <a:off x="1219200" y="1752600"/>
            <a:ext cx="6422571" cy="4495800"/>
          </a:xfrm>
          <a:prstGeom prst="rect">
            <a:avLst/>
          </a:prstGeom>
          <a:noFill/>
          <a:ln w="9525">
            <a:noFill/>
            <a:miter lim="800000"/>
            <a:headEnd/>
            <a:tailEnd/>
          </a:ln>
          <a:effectLst/>
        </p:spPr>
      </p:pic>
      <p:sp>
        <p:nvSpPr>
          <p:cNvPr id="7" name="Rectangle 6"/>
          <p:cNvSpPr/>
          <p:nvPr/>
        </p:nvSpPr>
        <p:spPr>
          <a:xfrm>
            <a:off x="304800" y="6477000"/>
            <a:ext cx="7924800" cy="276999"/>
          </a:xfrm>
          <a:prstGeom prst="rect">
            <a:avLst/>
          </a:prstGeom>
        </p:spPr>
        <p:txBody>
          <a:bodyPr wrap="square">
            <a:spAutoFit/>
          </a:bodyPr>
          <a:lstStyle/>
          <a:p>
            <a:r>
              <a:rPr lang="en-US" sz="1200" dirty="0" smtClean="0"/>
              <a:t>Matsui, “Room-temperature nanoimprint and </a:t>
            </a:r>
            <a:r>
              <a:rPr lang="en-US" sz="1200" dirty="0" err="1" smtClean="0"/>
              <a:t>nanotransfer</a:t>
            </a:r>
            <a:r>
              <a:rPr lang="en-US" sz="1200" dirty="0" smtClean="0"/>
              <a:t> printing using hydrogen </a:t>
            </a:r>
            <a:r>
              <a:rPr lang="en-US" sz="1200" dirty="0" err="1" smtClean="0"/>
              <a:t>silsequioxane</a:t>
            </a:r>
            <a:r>
              <a:rPr lang="en-US" sz="1200" dirty="0" smtClean="0"/>
              <a:t>”, JVST B, 2003</a:t>
            </a:r>
            <a:endParaRPr lang="en-US" sz="1200" dirty="0"/>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 Box 15"/>
          <p:cNvSpPr txBox="1">
            <a:spLocks noChangeArrowheads="1"/>
          </p:cNvSpPr>
          <p:nvPr/>
        </p:nvSpPr>
        <p:spPr bwMode="auto">
          <a:xfrm>
            <a:off x="1905000" y="152400"/>
            <a:ext cx="5486400" cy="523220"/>
          </a:xfrm>
          <a:prstGeom prst="rect">
            <a:avLst/>
          </a:prstGeom>
          <a:noFill/>
          <a:ln w="9525">
            <a:noFill/>
            <a:miter lim="800000"/>
            <a:headEnd/>
            <a:tailEnd/>
          </a:ln>
          <a:effectLst/>
        </p:spPr>
        <p:txBody>
          <a:bodyPr wrap="square">
            <a:spAutoFit/>
          </a:bodyPr>
          <a:lstStyle/>
          <a:p>
            <a:pPr algn="ctr"/>
            <a:r>
              <a:rPr lang="en-GB" sz="2800" dirty="0" smtClean="0">
                <a:solidFill>
                  <a:srgbClr val="0033CC"/>
                </a:solidFill>
                <a:cs typeface="Times New Roman" pitchFamily="18" charset="0"/>
              </a:rPr>
              <a:t>Room temperature (“thermal”) NIL</a:t>
            </a:r>
            <a:endParaRPr lang="en-GB" sz="2800" dirty="0">
              <a:solidFill>
                <a:srgbClr val="0033CC"/>
              </a:solidFill>
              <a:cs typeface="Times New Roman" pitchFamily="18" charset="0"/>
            </a:endParaRPr>
          </a:p>
        </p:txBody>
      </p:sp>
      <p:sp>
        <p:nvSpPr>
          <p:cNvPr id="10" name="TextBox 9"/>
          <p:cNvSpPr txBox="1"/>
          <p:nvPr/>
        </p:nvSpPr>
        <p:spPr>
          <a:xfrm>
            <a:off x="4114800" y="5867400"/>
            <a:ext cx="1891865" cy="369332"/>
          </a:xfrm>
          <a:prstGeom prst="rect">
            <a:avLst/>
          </a:prstGeom>
          <a:noFill/>
        </p:spPr>
        <p:txBody>
          <a:bodyPr wrap="none" rtlCol="0">
            <a:spAutoFit/>
          </a:bodyPr>
          <a:lstStyle/>
          <a:p>
            <a:r>
              <a:rPr lang="en-US" dirty="0" smtClean="0">
                <a:solidFill>
                  <a:srgbClr val="0033CC"/>
                </a:solidFill>
              </a:rPr>
              <a:t>SOG: spin on glass</a:t>
            </a:r>
            <a:endParaRPr lang="en-US" dirty="0">
              <a:solidFill>
                <a:srgbClr val="0033CC"/>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4855512" y="838200"/>
            <a:ext cx="4059888" cy="2586177"/>
          </a:xfrm>
          <a:prstGeom prst="rect">
            <a:avLst/>
          </a:prstGeom>
          <a:noFill/>
          <a:ln w="9525">
            <a:noFill/>
            <a:miter lim="800000"/>
            <a:headEnd/>
            <a:tailEnd/>
          </a:ln>
          <a:effectLst/>
        </p:spPr>
      </p:pic>
      <p:sp>
        <p:nvSpPr>
          <p:cNvPr id="3" name="TextBox 2"/>
          <p:cNvSpPr txBox="1"/>
          <p:nvPr/>
        </p:nvSpPr>
        <p:spPr>
          <a:xfrm>
            <a:off x="76200" y="914400"/>
            <a:ext cx="4419600" cy="1985159"/>
          </a:xfrm>
          <a:prstGeom prst="rect">
            <a:avLst/>
          </a:prstGeom>
          <a:noFill/>
        </p:spPr>
        <p:txBody>
          <a:bodyPr wrap="square" rtlCol="0">
            <a:spAutoFit/>
          </a:bodyPr>
          <a:lstStyle/>
          <a:p>
            <a:pPr>
              <a:spcAft>
                <a:spcPts val="600"/>
              </a:spcAft>
            </a:pPr>
            <a:r>
              <a:rPr lang="en-US" dirty="0" smtClean="0">
                <a:solidFill>
                  <a:srgbClr val="C00000"/>
                </a:solidFill>
              </a:rPr>
              <a:t>Pre-baking is important:</a:t>
            </a:r>
          </a:p>
          <a:p>
            <a:pPr marL="166688" indent="-166688">
              <a:spcAft>
                <a:spcPts val="600"/>
              </a:spcAft>
              <a:buFont typeface="Arial" pitchFamily="34" charset="0"/>
              <a:buChar char="•"/>
            </a:pPr>
            <a:r>
              <a:rPr lang="en-US" dirty="0" smtClean="0">
                <a:solidFill>
                  <a:srgbClr val="0033CC"/>
                </a:solidFill>
              </a:rPr>
              <a:t>HSQ has a high viscosity without prebaking.</a:t>
            </a:r>
          </a:p>
          <a:p>
            <a:pPr marL="166688" indent="-166688">
              <a:spcAft>
                <a:spcPts val="600"/>
              </a:spcAft>
              <a:buFont typeface="Arial" pitchFamily="34" charset="0"/>
              <a:buChar char="•"/>
            </a:pPr>
            <a:r>
              <a:rPr lang="en-US" dirty="0" smtClean="0">
                <a:solidFill>
                  <a:srgbClr val="0033CC"/>
                </a:solidFill>
              </a:rPr>
              <a:t>The effect of prebaking HSQ is to remove the solvent </a:t>
            </a:r>
            <a:r>
              <a:rPr lang="en-US" dirty="0" err="1" smtClean="0">
                <a:solidFill>
                  <a:srgbClr val="0033CC"/>
                </a:solidFill>
              </a:rPr>
              <a:t>init.</a:t>
            </a:r>
            <a:r>
              <a:rPr lang="en-US" dirty="0" smtClean="0">
                <a:solidFill>
                  <a:srgbClr val="0033CC"/>
                </a:solidFill>
              </a:rPr>
              <a:t> </a:t>
            </a:r>
          </a:p>
          <a:p>
            <a:pPr marL="166688" indent="-166688">
              <a:spcAft>
                <a:spcPts val="600"/>
              </a:spcAft>
              <a:buFont typeface="Arial" pitchFamily="34" charset="0"/>
              <a:buChar char="•"/>
            </a:pPr>
            <a:r>
              <a:rPr lang="en-US" dirty="0" smtClean="0">
                <a:solidFill>
                  <a:srgbClr val="0033CC"/>
                </a:solidFill>
              </a:rPr>
              <a:t>The hardness of HSQ increases at around 150°C (so don’t bake at higher T).</a:t>
            </a: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 Box 15"/>
          <p:cNvSpPr txBox="1">
            <a:spLocks noChangeArrowheads="1"/>
          </p:cNvSpPr>
          <p:nvPr/>
        </p:nvSpPr>
        <p:spPr bwMode="auto">
          <a:xfrm>
            <a:off x="1905000" y="152400"/>
            <a:ext cx="5486400" cy="523220"/>
          </a:xfrm>
          <a:prstGeom prst="rect">
            <a:avLst/>
          </a:prstGeom>
          <a:noFill/>
          <a:ln w="9525">
            <a:noFill/>
            <a:miter lim="800000"/>
            <a:headEnd/>
            <a:tailEnd/>
          </a:ln>
          <a:effectLst/>
        </p:spPr>
        <p:txBody>
          <a:bodyPr wrap="square">
            <a:spAutoFit/>
          </a:bodyPr>
          <a:lstStyle/>
          <a:p>
            <a:pPr algn="ctr"/>
            <a:r>
              <a:rPr lang="en-GB" sz="2800" dirty="0" smtClean="0">
                <a:solidFill>
                  <a:srgbClr val="0033CC"/>
                </a:solidFill>
                <a:cs typeface="Times New Roman" pitchFamily="18" charset="0"/>
              </a:rPr>
              <a:t>Room temperature (“thermal”) NIL</a:t>
            </a:r>
            <a:endParaRPr lang="en-GB" sz="2800" dirty="0">
              <a:solidFill>
                <a:srgbClr val="0033CC"/>
              </a:solidFill>
              <a:cs typeface="Times New Roman" pitchFamily="18" charset="0"/>
            </a:endParaRPr>
          </a:p>
        </p:txBody>
      </p:sp>
      <p:pic>
        <p:nvPicPr>
          <p:cNvPr id="6" name="Picture 2"/>
          <p:cNvPicPr>
            <a:picLocks noChangeAspect="1" noChangeArrowheads="1"/>
          </p:cNvPicPr>
          <p:nvPr/>
        </p:nvPicPr>
        <p:blipFill>
          <a:blip r:embed="rId3"/>
          <a:srcRect/>
          <a:stretch>
            <a:fillRect/>
          </a:stretch>
        </p:blipFill>
        <p:spPr bwMode="auto">
          <a:xfrm>
            <a:off x="1295400" y="3429000"/>
            <a:ext cx="6978802" cy="2971800"/>
          </a:xfrm>
          <a:prstGeom prst="rect">
            <a:avLst/>
          </a:prstGeom>
          <a:noFill/>
          <a:ln w="9525">
            <a:noFill/>
            <a:miter lim="800000"/>
            <a:headEnd/>
            <a:tailEnd/>
          </a:ln>
          <a:effectLst/>
        </p:spPr>
      </p:pic>
      <p:sp>
        <p:nvSpPr>
          <p:cNvPr id="8" name="TextBox 7"/>
          <p:cNvSpPr txBox="1"/>
          <p:nvPr/>
        </p:nvSpPr>
        <p:spPr>
          <a:xfrm>
            <a:off x="304800" y="6553200"/>
            <a:ext cx="5723939" cy="276999"/>
          </a:xfrm>
          <a:prstGeom prst="rect">
            <a:avLst/>
          </a:prstGeom>
          <a:noFill/>
        </p:spPr>
        <p:txBody>
          <a:bodyPr wrap="none" rtlCol="0">
            <a:spAutoFit/>
          </a:bodyPr>
          <a:lstStyle/>
          <a:p>
            <a:r>
              <a:rPr lang="en-US" sz="1200" dirty="0" smtClean="0"/>
              <a:t>“Nanoimprint and </a:t>
            </a:r>
            <a:r>
              <a:rPr lang="en-US" sz="1200" dirty="0" err="1" smtClean="0"/>
              <a:t>nanocontact</a:t>
            </a:r>
            <a:r>
              <a:rPr lang="en-US" sz="1200" dirty="0" smtClean="0"/>
              <a:t> technologies using hydrogen </a:t>
            </a:r>
            <a:r>
              <a:rPr lang="en-US" sz="1200" dirty="0" err="1" smtClean="0"/>
              <a:t>silsequioxane</a:t>
            </a:r>
            <a:r>
              <a:rPr lang="en-US" sz="1200" dirty="0" smtClean="0"/>
              <a:t>”, JVST B, 2005</a:t>
            </a:r>
            <a:endParaRPr lang="en-US" sz="12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066800"/>
            <a:ext cx="2667000" cy="646331"/>
          </a:xfrm>
          <a:prstGeom prst="rect">
            <a:avLst/>
          </a:prstGeom>
        </p:spPr>
        <p:txBody>
          <a:bodyPr wrap="square">
            <a:spAutoFit/>
          </a:bodyPr>
          <a:lstStyle/>
          <a:p>
            <a:r>
              <a:rPr lang="en-US" dirty="0" smtClean="0">
                <a:solidFill>
                  <a:srgbClr val="0033CC"/>
                </a:solidFill>
              </a:rPr>
              <a:t>1 min press time by RT-NIL at 40atm pressure.</a:t>
            </a:r>
            <a:endParaRPr lang="en-US"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 Box 15"/>
          <p:cNvSpPr txBox="1">
            <a:spLocks noChangeArrowheads="1"/>
          </p:cNvSpPr>
          <p:nvPr/>
        </p:nvSpPr>
        <p:spPr bwMode="auto">
          <a:xfrm>
            <a:off x="2590800" y="152400"/>
            <a:ext cx="4191000" cy="523220"/>
          </a:xfrm>
          <a:prstGeom prst="rect">
            <a:avLst/>
          </a:prstGeom>
          <a:noFill/>
          <a:ln w="9525">
            <a:noFill/>
            <a:miter lim="800000"/>
            <a:headEnd/>
            <a:tailEnd/>
          </a:ln>
          <a:effectLst/>
        </p:spPr>
        <p:txBody>
          <a:bodyPr wrap="square">
            <a:spAutoFit/>
          </a:bodyPr>
          <a:lstStyle/>
          <a:p>
            <a:pPr algn="ctr"/>
            <a:r>
              <a:rPr lang="en-GB" sz="2800" dirty="0" smtClean="0">
                <a:solidFill>
                  <a:srgbClr val="0033CC"/>
                </a:solidFill>
                <a:cs typeface="Times New Roman" pitchFamily="18" charset="0"/>
              </a:rPr>
              <a:t>NIL results into HSQ at RT</a:t>
            </a:r>
            <a:endParaRPr lang="en-GB" sz="2800" dirty="0">
              <a:solidFill>
                <a:srgbClr val="0033CC"/>
              </a:solidFill>
              <a:cs typeface="Times New Roman" pitchFamily="18" charset="0"/>
            </a:endParaRPr>
          </a:p>
        </p:txBody>
      </p:sp>
      <p:grpSp>
        <p:nvGrpSpPr>
          <p:cNvPr id="11" name="Group 10"/>
          <p:cNvGrpSpPr/>
          <p:nvPr/>
        </p:nvGrpSpPr>
        <p:grpSpPr>
          <a:xfrm>
            <a:off x="0" y="2286001"/>
            <a:ext cx="8639175" cy="4572000"/>
            <a:chOff x="0" y="2286001"/>
            <a:chExt cx="8639175" cy="4572000"/>
          </a:xfrm>
        </p:grpSpPr>
        <p:pic>
          <p:nvPicPr>
            <p:cNvPr id="6" name="Picture 2"/>
            <p:cNvPicPr>
              <a:picLocks noChangeAspect="1" noChangeArrowheads="1"/>
            </p:cNvPicPr>
            <p:nvPr/>
          </p:nvPicPr>
          <p:blipFill>
            <a:blip r:embed="rId2"/>
            <a:srcRect/>
            <a:stretch>
              <a:fillRect/>
            </a:stretch>
          </p:blipFill>
          <p:spPr bwMode="auto">
            <a:xfrm>
              <a:off x="0" y="2286001"/>
              <a:ext cx="4074866" cy="45720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3886200" y="3581400"/>
              <a:ext cx="4752975" cy="2371725"/>
            </a:xfrm>
            <a:prstGeom prst="rect">
              <a:avLst/>
            </a:prstGeom>
            <a:noFill/>
            <a:ln w="9525">
              <a:noFill/>
              <a:miter lim="800000"/>
              <a:headEnd/>
              <a:tailEnd/>
            </a:ln>
            <a:effectLst/>
          </p:spPr>
        </p:pic>
        <p:sp>
          <p:nvSpPr>
            <p:cNvPr id="8" name="Rectangle 7"/>
            <p:cNvSpPr/>
            <p:nvPr/>
          </p:nvSpPr>
          <p:spPr>
            <a:xfrm>
              <a:off x="4724400" y="6019800"/>
              <a:ext cx="3276600" cy="646331"/>
            </a:xfrm>
            <a:prstGeom prst="rect">
              <a:avLst/>
            </a:prstGeom>
          </p:spPr>
          <p:txBody>
            <a:bodyPr wrap="square">
              <a:spAutoFit/>
            </a:bodyPr>
            <a:lstStyle/>
            <a:p>
              <a:r>
                <a:rPr lang="en-US" dirty="0" smtClean="0">
                  <a:solidFill>
                    <a:srgbClr val="0033CC"/>
                  </a:solidFill>
                </a:rPr>
                <a:t>Etch rate ratio for AZ photoresist to HSQ (like SiO</a:t>
              </a:r>
              <a:r>
                <a:rPr lang="en-US" baseline="-25000" dirty="0" smtClean="0">
                  <a:solidFill>
                    <a:srgbClr val="0033CC"/>
                  </a:solidFill>
                </a:rPr>
                <a:t>2</a:t>
              </a:r>
              <a:r>
                <a:rPr lang="en-US" dirty="0" smtClean="0">
                  <a:solidFill>
                    <a:srgbClr val="0033CC"/>
                  </a:solidFill>
                </a:rPr>
                <a:t>) is &gt;100.</a:t>
              </a:r>
              <a:endParaRPr lang="en-US" dirty="0">
                <a:solidFill>
                  <a:srgbClr val="0033CC"/>
                </a:solidFill>
              </a:endParaRPr>
            </a:p>
          </p:txBody>
        </p:sp>
      </p:grpSp>
      <p:cxnSp>
        <p:nvCxnSpPr>
          <p:cNvPr id="10" name="Elbow Connector 9"/>
          <p:cNvCxnSpPr/>
          <p:nvPr/>
        </p:nvCxnSpPr>
        <p:spPr>
          <a:xfrm>
            <a:off x="228600" y="1981200"/>
            <a:ext cx="5638800" cy="1219200"/>
          </a:xfrm>
          <a:prstGeom prst="bentConnector3">
            <a:avLst>
              <a:gd name="adj1" fmla="val 50000"/>
            </a:avLst>
          </a:prstGeom>
          <a:ln w="95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4578" name="Picture 2"/>
          <p:cNvPicPr>
            <a:picLocks noChangeAspect="1" noChangeArrowheads="1"/>
          </p:cNvPicPr>
          <p:nvPr/>
        </p:nvPicPr>
        <p:blipFill>
          <a:blip r:embed="rId4"/>
          <a:srcRect/>
          <a:stretch>
            <a:fillRect/>
          </a:stretch>
        </p:blipFill>
        <p:spPr bwMode="auto">
          <a:xfrm>
            <a:off x="3124200" y="838200"/>
            <a:ext cx="5791200" cy="2328062"/>
          </a:xfrm>
          <a:prstGeom prst="rect">
            <a:avLst/>
          </a:prstGeom>
          <a:noFill/>
          <a:ln w="9525">
            <a:noFill/>
            <a:miter lim="800000"/>
            <a:headEnd/>
            <a:tailEnd/>
          </a:ln>
          <a:effectLst/>
        </p:spPr>
      </p:pic>
      <p:sp>
        <p:nvSpPr>
          <p:cNvPr id="12" name="Slide Number Placeholder 11"/>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76200" y="1451692"/>
            <a:ext cx="3962400" cy="5006258"/>
          </a:xfrm>
          <a:prstGeom prst="rect">
            <a:avLst/>
          </a:prstGeom>
          <a:noFill/>
          <a:ln w="9525">
            <a:noFill/>
            <a:miter lim="800000"/>
            <a:headEnd/>
            <a:tailEnd/>
          </a:ln>
          <a:effectLst/>
        </p:spPr>
      </p:pic>
      <p:sp>
        <p:nvSpPr>
          <p:cNvPr id="5" name="Rectangle 4"/>
          <p:cNvSpPr/>
          <p:nvPr/>
        </p:nvSpPr>
        <p:spPr>
          <a:xfrm>
            <a:off x="3733800" y="1143000"/>
            <a:ext cx="5334000" cy="461665"/>
          </a:xfrm>
          <a:prstGeom prst="rect">
            <a:avLst/>
          </a:prstGeom>
        </p:spPr>
        <p:txBody>
          <a:bodyPr wrap="square">
            <a:spAutoFit/>
          </a:bodyPr>
          <a:lstStyle/>
          <a:p>
            <a:r>
              <a:rPr lang="en-US" sz="2400" dirty="0" smtClean="0">
                <a:solidFill>
                  <a:srgbClr val="C00000"/>
                </a:solidFill>
              </a:rPr>
              <a:t>Layer-by-layer NIL (repeated reverse NIL)</a:t>
            </a:r>
            <a:endParaRPr lang="en-US" sz="2400" dirty="0">
              <a:solidFill>
                <a:srgbClr val="C00000"/>
              </a:solidFill>
            </a:endParaRPr>
          </a:p>
        </p:txBody>
      </p:sp>
      <p:pic>
        <p:nvPicPr>
          <p:cNvPr id="18436" name="Picture 4"/>
          <p:cNvPicPr>
            <a:picLocks noChangeAspect="1" noChangeArrowheads="1"/>
          </p:cNvPicPr>
          <p:nvPr/>
        </p:nvPicPr>
        <p:blipFill>
          <a:blip r:embed="rId3"/>
          <a:srcRect/>
          <a:stretch>
            <a:fillRect/>
          </a:stretch>
        </p:blipFill>
        <p:spPr bwMode="auto">
          <a:xfrm>
            <a:off x="4343400" y="1600200"/>
            <a:ext cx="4114800" cy="2962275"/>
          </a:xfrm>
          <a:prstGeom prst="rect">
            <a:avLst/>
          </a:prstGeom>
          <a:noFill/>
          <a:ln w="9525">
            <a:noFill/>
            <a:miter lim="800000"/>
            <a:headEnd/>
            <a:tailEnd/>
          </a:ln>
          <a:effectLst/>
        </p:spPr>
      </p:pic>
      <p:sp>
        <p:nvSpPr>
          <p:cNvPr id="8" name="Rectangle 7"/>
          <p:cNvSpPr/>
          <p:nvPr/>
        </p:nvSpPr>
        <p:spPr>
          <a:xfrm>
            <a:off x="685800" y="6477000"/>
            <a:ext cx="2379049" cy="276999"/>
          </a:xfrm>
          <a:prstGeom prst="rect">
            <a:avLst/>
          </a:prstGeom>
        </p:spPr>
        <p:txBody>
          <a:bodyPr wrap="none">
            <a:spAutoFit/>
          </a:bodyPr>
          <a:lstStyle/>
          <a:p>
            <a:r>
              <a:rPr lang="pt-BR" sz="1200" dirty="0" smtClean="0"/>
              <a:t>L. J. Guo, J. Phys. D 37, R123 (2004)</a:t>
            </a:r>
            <a:endParaRPr lang="en-US" sz="1200" dirty="0"/>
          </a:p>
        </p:txBody>
      </p:sp>
      <p:sp>
        <p:nvSpPr>
          <p:cNvPr id="10" name="Rectangle 9"/>
          <p:cNvSpPr/>
          <p:nvPr/>
        </p:nvSpPr>
        <p:spPr>
          <a:xfrm>
            <a:off x="2057400" y="0"/>
            <a:ext cx="5791200" cy="954107"/>
          </a:xfrm>
          <a:prstGeom prst="rect">
            <a:avLst/>
          </a:prstGeom>
        </p:spPr>
        <p:txBody>
          <a:bodyPr wrap="square">
            <a:spAutoFit/>
          </a:bodyPr>
          <a:lstStyle/>
          <a:p>
            <a:r>
              <a:rPr lang="en-US" sz="2800" dirty="0" smtClean="0">
                <a:solidFill>
                  <a:srgbClr val="0033CC"/>
                </a:solidFill>
              </a:rPr>
              <a:t>Reverse NIL and multi-dimensional patterning of polymer nanostructures</a:t>
            </a:r>
            <a:endParaRPr lang="en-US" sz="2800" dirty="0">
              <a:solidFill>
                <a:srgbClr val="0033CC"/>
              </a:solidFill>
            </a:endParaRPr>
          </a:p>
        </p:txBody>
      </p:sp>
      <p:cxnSp>
        <p:nvCxnSpPr>
          <p:cNvPr id="11" name="Straight Connector 10"/>
          <p:cNvCxnSpPr/>
          <p:nvPr/>
        </p:nvCxnSpPr>
        <p:spPr>
          <a:xfrm flipV="1">
            <a:off x="0" y="914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8435" name="Picture 3"/>
          <p:cNvPicPr>
            <a:picLocks noChangeAspect="1" noChangeArrowheads="1"/>
          </p:cNvPicPr>
          <p:nvPr/>
        </p:nvPicPr>
        <p:blipFill>
          <a:blip r:embed="rId4"/>
          <a:srcRect/>
          <a:stretch>
            <a:fillRect/>
          </a:stretch>
        </p:blipFill>
        <p:spPr bwMode="auto">
          <a:xfrm>
            <a:off x="3437371" y="4572000"/>
            <a:ext cx="5706629" cy="2039439"/>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down)">
                                      <p:cBhvr>
                                        <p:cTn id="7" dur="500"/>
                                        <p:tgtEl>
                                          <p:spTgt spid="184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8435"/>
                                        </p:tgtEl>
                                        <p:attrNameLst>
                                          <p:attrName>style.visibility</p:attrName>
                                        </p:attrNameLst>
                                      </p:cBhvr>
                                      <p:to>
                                        <p:strVal val="visible"/>
                                      </p:to>
                                    </p:set>
                                    <p:animEffect transition="in" filter="wipe(down)">
                                      <p:cBhvr>
                                        <p:cTn id="13"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4719205" y="1724026"/>
            <a:ext cx="65" cy="553998"/>
          </a:xfrm>
          <a:prstGeom prst="rect">
            <a:avLst/>
          </a:prstGeom>
          <a:noFill/>
          <a:ln w="9525">
            <a:noFill/>
            <a:miter lim="800000"/>
            <a:headEnd/>
            <a:tailEnd/>
          </a:ln>
        </p:spPr>
        <p:txBody>
          <a:bodyPr wrap="none" lIns="0" tIns="0" rIns="0" bIns="0">
            <a:spAutoFit/>
          </a:bodyPr>
          <a:lstStyle/>
          <a:p>
            <a:endParaRPr lang="en-US" sz="3600" b="0">
              <a:latin typeface="Arial" pitchFamily="34" charset="0"/>
            </a:endParaRPr>
          </a:p>
        </p:txBody>
      </p:sp>
      <p:sp>
        <p:nvSpPr>
          <p:cNvPr id="26628" name="Rectangle 3"/>
          <p:cNvSpPr>
            <a:spLocks noChangeArrowheads="1"/>
          </p:cNvSpPr>
          <p:nvPr/>
        </p:nvSpPr>
        <p:spPr bwMode="auto">
          <a:xfrm>
            <a:off x="4869295" y="1724026"/>
            <a:ext cx="65" cy="553998"/>
          </a:xfrm>
          <a:prstGeom prst="rect">
            <a:avLst/>
          </a:prstGeom>
          <a:noFill/>
          <a:ln w="9525">
            <a:noFill/>
            <a:miter lim="800000"/>
            <a:headEnd/>
            <a:tailEnd/>
          </a:ln>
        </p:spPr>
        <p:txBody>
          <a:bodyPr wrap="none" lIns="0" tIns="0" rIns="0" bIns="0">
            <a:spAutoFit/>
          </a:bodyPr>
          <a:lstStyle/>
          <a:p>
            <a:endParaRPr lang="en-US" sz="3600" b="0">
              <a:latin typeface="Arial" pitchFamily="34" charset="0"/>
            </a:endParaRPr>
          </a:p>
        </p:txBody>
      </p:sp>
      <p:sp>
        <p:nvSpPr>
          <p:cNvPr id="26629" name="Rectangle 4"/>
          <p:cNvSpPr>
            <a:spLocks noChangeArrowheads="1"/>
          </p:cNvSpPr>
          <p:nvPr/>
        </p:nvSpPr>
        <p:spPr bwMode="auto">
          <a:xfrm>
            <a:off x="5009285" y="1724026"/>
            <a:ext cx="65" cy="553998"/>
          </a:xfrm>
          <a:prstGeom prst="rect">
            <a:avLst/>
          </a:prstGeom>
          <a:noFill/>
          <a:ln w="9525">
            <a:noFill/>
            <a:miter lim="800000"/>
            <a:headEnd/>
            <a:tailEnd/>
          </a:ln>
        </p:spPr>
        <p:txBody>
          <a:bodyPr wrap="none" lIns="0" tIns="0" rIns="0" bIns="0">
            <a:spAutoFit/>
          </a:bodyPr>
          <a:lstStyle/>
          <a:p>
            <a:endParaRPr lang="en-US" sz="3600" b="0">
              <a:latin typeface="Arial" pitchFamily="34" charset="0"/>
            </a:endParaRPr>
          </a:p>
        </p:txBody>
      </p:sp>
      <p:grpSp>
        <p:nvGrpSpPr>
          <p:cNvPr id="2" name="Group 5"/>
          <p:cNvGrpSpPr>
            <a:grpSpLocks/>
          </p:cNvGrpSpPr>
          <p:nvPr/>
        </p:nvGrpSpPr>
        <p:grpSpPr bwMode="auto">
          <a:xfrm>
            <a:off x="3758046" y="1327150"/>
            <a:ext cx="1982932" cy="4921250"/>
            <a:chOff x="1691" y="944"/>
            <a:chExt cx="1249" cy="3100"/>
          </a:xfrm>
        </p:grpSpPr>
        <p:sp>
          <p:nvSpPr>
            <p:cNvPr id="26647" name="Freeform 6"/>
            <p:cNvSpPr>
              <a:spLocks/>
            </p:cNvSpPr>
            <p:nvPr/>
          </p:nvSpPr>
          <p:spPr bwMode="auto">
            <a:xfrm>
              <a:off x="1696" y="2590"/>
              <a:ext cx="1050" cy="89"/>
            </a:xfrm>
            <a:custGeom>
              <a:avLst/>
              <a:gdLst>
                <a:gd name="T0" fmla="*/ 0 w 1050"/>
                <a:gd name="T1" fmla="*/ 0 h 89"/>
                <a:gd name="T2" fmla="*/ 1050 w 1050"/>
                <a:gd name="T3" fmla="*/ 0 h 89"/>
                <a:gd name="T4" fmla="*/ 1050 w 1050"/>
                <a:gd name="T5" fmla="*/ 50 h 89"/>
                <a:gd name="T6" fmla="*/ 951 w 1050"/>
                <a:gd name="T7" fmla="*/ 50 h 89"/>
                <a:gd name="T8" fmla="*/ 951 w 1050"/>
                <a:gd name="T9" fmla="*/ 89 h 89"/>
                <a:gd name="T10" fmla="*/ 851 w 1050"/>
                <a:gd name="T11" fmla="*/ 89 h 89"/>
                <a:gd name="T12" fmla="*/ 851 w 1050"/>
                <a:gd name="T13" fmla="*/ 50 h 89"/>
                <a:gd name="T14" fmla="*/ 757 w 1050"/>
                <a:gd name="T15" fmla="*/ 50 h 89"/>
                <a:gd name="T16" fmla="*/ 757 w 1050"/>
                <a:gd name="T17" fmla="*/ 89 h 89"/>
                <a:gd name="T18" fmla="*/ 641 w 1050"/>
                <a:gd name="T19" fmla="*/ 89 h 89"/>
                <a:gd name="T20" fmla="*/ 641 w 1050"/>
                <a:gd name="T21" fmla="*/ 50 h 89"/>
                <a:gd name="T22" fmla="*/ 558 w 1050"/>
                <a:gd name="T23" fmla="*/ 50 h 89"/>
                <a:gd name="T24" fmla="*/ 558 w 1050"/>
                <a:gd name="T25" fmla="*/ 89 h 89"/>
                <a:gd name="T26" fmla="*/ 392 w 1050"/>
                <a:gd name="T27" fmla="*/ 89 h 89"/>
                <a:gd name="T28" fmla="*/ 392 w 1050"/>
                <a:gd name="T29" fmla="*/ 50 h 89"/>
                <a:gd name="T30" fmla="*/ 232 w 1050"/>
                <a:gd name="T31" fmla="*/ 50 h 89"/>
                <a:gd name="T32" fmla="*/ 232 w 1050"/>
                <a:gd name="T33" fmla="*/ 89 h 89"/>
                <a:gd name="T34" fmla="*/ 149 w 1050"/>
                <a:gd name="T35" fmla="*/ 89 h 89"/>
                <a:gd name="T36" fmla="*/ 149 w 1050"/>
                <a:gd name="T37" fmla="*/ 50 h 89"/>
                <a:gd name="T38" fmla="*/ 0 w 1050"/>
                <a:gd name="T39" fmla="*/ 50 h 89"/>
                <a:gd name="T40" fmla="*/ 0 w 1050"/>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0"/>
                <a:gd name="T64" fmla="*/ 0 h 89"/>
                <a:gd name="T65" fmla="*/ 1050 w 1050"/>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0" h="89">
                  <a:moveTo>
                    <a:pt x="0" y="0"/>
                  </a:moveTo>
                  <a:lnTo>
                    <a:pt x="1050" y="0"/>
                  </a:lnTo>
                  <a:lnTo>
                    <a:pt x="1050" y="50"/>
                  </a:lnTo>
                  <a:lnTo>
                    <a:pt x="951" y="50"/>
                  </a:lnTo>
                  <a:lnTo>
                    <a:pt x="951" y="89"/>
                  </a:lnTo>
                  <a:lnTo>
                    <a:pt x="851" y="89"/>
                  </a:lnTo>
                  <a:lnTo>
                    <a:pt x="851" y="50"/>
                  </a:lnTo>
                  <a:lnTo>
                    <a:pt x="757" y="50"/>
                  </a:lnTo>
                  <a:lnTo>
                    <a:pt x="757" y="89"/>
                  </a:lnTo>
                  <a:lnTo>
                    <a:pt x="641" y="89"/>
                  </a:lnTo>
                  <a:lnTo>
                    <a:pt x="641" y="50"/>
                  </a:lnTo>
                  <a:lnTo>
                    <a:pt x="558" y="50"/>
                  </a:lnTo>
                  <a:lnTo>
                    <a:pt x="558" y="89"/>
                  </a:lnTo>
                  <a:lnTo>
                    <a:pt x="392" y="89"/>
                  </a:lnTo>
                  <a:lnTo>
                    <a:pt x="392" y="50"/>
                  </a:lnTo>
                  <a:lnTo>
                    <a:pt x="232" y="50"/>
                  </a:lnTo>
                  <a:lnTo>
                    <a:pt x="232" y="89"/>
                  </a:lnTo>
                  <a:lnTo>
                    <a:pt x="149" y="89"/>
                  </a:lnTo>
                  <a:lnTo>
                    <a:pt x="149" y="50"/>
                  </a:lnTo>
                  <a:lnTo>
                    <a:pt x="0" y="50"/>
                  </a:lnTo>
                  <a:lnTo>
                    <a:pt x="0" y="0"/>
                  </a:lnTo>
                </a:path>
              </a:pathLst>
            </a:custGeom>
            <a:noFill/>
            <a:ln w="26988">
              <a:solidFill>
                <a:srgbClr val="00FF00"/>
              </a:solidFill>
              <a:round/>
              <a:headEnd/>
              <a:tailEnd/>
            </a:ln>
          </p:spPr>
          <p:txBody>
            <a:bodyPr/>
            <a:lstStyle/>
            <a:p>
              <a:endParaRPr lang="en-US"/>
            </a:p>
          </p:txBody>
        </p:sp>
        <p:sp>
          <p:nvSpPr>
            <p:cNvPr id="26648" name="AutoShape 7"/>
            <p:cNvSpPr>
              <a:spLocks noChangeArrowheads="1"/>
            </p:cNvSpPr>
            <p:nvPr/>
          </p:nvSpPr>
          <p:spPr bwMode="auto">
            <a:xfrm>
              <a:off x="1696" y="3298"/>
              <a:ext cx="149" cy="55"/>
            </a:xfrm>
            <a:prstGeom prst="roundRect">
              <a:avLst>
                <a:gd name="adj" fmla="val 45000"/>
              </a:avLst>
            </a:prstGeom>
            <a:blipFill dpi="0" rotWithShape="0">
              <a:blip r:embed="rId2"/>
              <a:srcRect/>
              <a:tile tx="0" ty="0" sx="100000" sy="100000" flip="none" algn="tl"/>
            </a:blipFill>
            <a:ln w="0">
              <a:solidFill>
                <a:srgbClr val="000000"/>
              </a:solidFill>
              <a:round/>
              <a:headEnd/>
              <a:tailEnd/>
            </a:ln>
          </p:spPr>
          <p:txBody>
            <a:bodyPr/>
            <a:lstStyle/>
            <a:p>
              <a:endParaRPr lang="en-US"/>
            </a:p>
          </p:txBody>
        </p:sp>
        <p:sp>
          <p:nvSpPr>
            <p:cNvPr id="26649" name="AutoShape 8"/>
            <p:cNvSpPr>
              <a:spLocks noChangeArrowheads="1"/>
            </p:cNvSpPr>
            <p:nvPr/>
          </p:nvSpPr>
          <p:spPr bwMode="auto">
            <a:xfrm>
              <a:off x="1928" y="3298"/>
              <a:ext cx="166" cy="50"/>
            </a:xfrm>
            <a:prstGeom prst="roundRect">
              <a:avLst>
                <a:gd name="adj" fmla="val 50000"/>
              </a:avLst>
            </a:prstGeom>
            <a:blipFill dpi="0" rotWithShape="0">
              <a:blip r:embed="rId2"/>
              <a:srcRect/>
              <a:tile tx="0" ty="0" sx="100000" sy="100000" flip="none" algn="tl"/>
            </a:blipFill>
            <a:ln w="0">
              <a:solidFill>
                <a:srgbClr val="000000"/>
              </a:solidFill>
              <a:round/>
              <a:headEnd/>
              <a:tailEnd/>
            </a:ln>
          </p:spPr>
          <p:txBody>
            <a:bodyPr/>
            <a:lstStyle/>
            <a:p>
              <a:endParaRPr lang="en-US"/>
            </a:p>
          </p:txBody>
        </p:sp>
        <p:sp>
          <p:nvSpPr>
            <p:cNvPr id="26650" name="AutoShape 9"/>
            <p:cNvSpPr>
              <a:spLocks noChangeArrowheads="1"/>
            </p:cNvSpPr>
            <p:nvPr/>
          </p:nvSpPr>
          <p:spPr bwMode="auto">
            <a:xfrm>
              <a:off x="2260" y="3298"/>
              <a:ext cx="83" cy="50"/>
            </a:xfrm>
            <a:prstGeom prst="roundRect">
              <a:avLst>
                <a:gd name="adj" fmla="val 27778"/>
              </a:avLst>
            </a:prstGeom>
            <a:blipFill dpi="0" rotWithShape="0">
              <a:blip r:embed="rId2"/>
              <a:srcRect/>
              <a:tile tx="0" ty="0" sx="100000" sy="100000" flip="none" algn="tl"/>
            </a:blipFill>
            <a:ln w="0">
              <a:solidFill>
                <a:srgbClr val="000000"/>
              </a:solidFill>
              <a:round/>
              <a:headEnd/>
              <a:tailEnd/>
            </a:ln>
          </p:spPr>
          <p:txBody>
            <a:bodyPr/>
            <a:lstStyle/>
            <a:p>
              <a:endParaRPr lang="en-US"/>
            </a:p>
          </p:txBody>
        </p:sp>
        <p:sp>
          <p:nvSpPr>
            <p:cNvPr id="26651" name="AutoShape 10"/>
            <p:cNvSpPr>
              <a:spLocks noChangeArrowheads="1"/>
            </p:cNvSpPr>
            <p:nvPr/>
          </p:nvSpPr>
          <p:spPr bwMode="auto">
            <a:xfrm>
              <a:off x="2459" y="3298"/>
              <a:ext cx="99" cy="50"/>
            </a:xfrm>
            <a:prstGeom prst="roundRect">
              <a:avLst>
                <a:gd name="adj" fmla="val 33333"/>
              </a:avLst>
            </a:prstGeom>
            <a:blipFill dpi="0" rotWithShape="0">
              <a:blip r:embed="rId2"/>
              <a:srcRect/>
              <a:tile tx="0" ty="0" sx="100000" sy="100000" flip="none" algn="tl"/>
            </a:blipFill>
            <a:ln w="0">
              <a:solidFill>
                <a:srgbClr val="000000"/>
              </a:solidFill>
              <a:round/>
              <a:headEnd/>
              <a:tailEnd/>
            </a:ln>
          </p:spPr>
          <p:txBody>
            <a:bodyPr/>
            <a:lstStyle/>
            <a:p>
              <a:endParaRPr lang="en-US"/>
            </a:p>
          </p:txBody>
        </p:sp>
        <p:sp>
          <p:nvSpPr>
            <p:cNvPr id="26652" name="AutoShape 11"/>
            <p:cNvSpPr>
              <a:spLocks noChangeArrowheads="1"/>
            </p:cNvSpPr>
            <p:nvPr/>
          </p:nvSpPr>
          <p:spPr bwMode="auto">
            <a:xfrm>
              <a:off x="2658" y="3298"/>
              <a:ext cx="99" cy="50"/>
            </a:xfrm>
            <a:prstGeom prst="roundRect">
              <a:avLst>
                <a:gd name="adj" fmla="val 33333"/>
              </a:avLst>
            </a:prstGeom>
            <a:blipFill dpi="0" rotWithShape="0">
              <a:blip r:embed="rId2"/>
              <a:srcRect/>
              <a:tile tx="0" ty="0" sx="100000" sy="100000" flip="none" algn="tl"/>
            </a:blipFill>
            <a:ln w="0">
              <a:solidFill>
                <a:srgbClr val="000000"/>
              </a:solidFill>
              <a:round/>
              <a:headEnd/>
              <a:tailEnd/>
            </a:ln>
          </p:spPr>
          <p:txBody>
            <a:bodyPr/>
            <a:lstStyle/>
            <a:p>
              <a:endParaRPr lang="en-US"/>
            </a:p>
          </p:txBody>
        </p:sp>
        <p:sp>
          <p:nvSpPr>
            <p:cNvPr id="26653" name="Freeform 12"/>
            <p:cNvSpPr>
              <a:spLocks/>
            </p:cNvSpPr>
            <p:nvPr/>
          </p:nvSpPr>
          <p:spPr bwMode="auto">
            <a:xfrm>
              <a:off x="1696" y="944"/>
              <a:ext cx="1061" cy="149"/>
            </a:xfrm>
            <a:custGeom>
              <a:avLst/>
              <a:gdLst>
                <a:gd name="T0" fmla="*/ 0 w 1061"/>
                <a:gd name="T1" fmla="*/ 0 h 149"/>
                <a:gd name="T2" fmla="*/ 1061 w 1061"/>
                <a:gd name="T3" fmla="*/ 0 h 149"/>
                <a:gd name="T4" fmla="*/ 1061 w 1061"/>
                <a:gd name="T5" fmla="*/ 99 h 149"/>
                <a:gd name="T6" fmla="*/ 962 w 1061"/>
                <a:gd name="T7" fmla="*/ 99 h 149"/>
                <a:gd name="T8" fmla="*/ 962 w 1061"/>
                <a:gd name="T9" fmla="*/ 149 h 149"/>
                <a:gd name="T10" fmla="*/ 862 w 1061"/>
                <a:gd name="T11" fmla="*/ 149 h 149"/>
                <a:gd name="T12" fmla="*/ 862 w 1061"/>
                <a:gd name="T13" fmla="*/ 99 h 149"/>
                <a:gd name="T14" fmla="*/ 763 w 1061"/>
                <a:gd name="T15" fmla="*/ 99 h 149"/>
                <a:gd name="T16" fmla="*/ 763 w 1061"/>
                <a:gd name="T17" fmla="*/ 149 h 149"/>
                <a:gd name="T18" fmla="*/ 647 w 1061"/>
                <a:gd name="T19" fmla="*/ 149 h 149"/>
                <a:gd name="T20" fmla="*/ 647 w 1061"/>
                <a:gd name="T21" fmla="*/ 99 h 149"/>
                <a:gd name="T22" fmla="*/ 564 w 1061"/>
                <a:gd name="T23" fmla="*/ 99 h 149"/>
                <a:gd name="T24" fmla="*/ 564 w 1061"/>
                <a:gd name="T25" fmla="*/ 149 h 149"/>
                <a:gd name="T26" fmla="*/ 398 w 1061"/>
                <a:gd name="T27" fmla="*/ 149 h 149"/>
                <a:gd name="T28" fmla="*/ 398 w 1061"/>
                <a:gd name="T29" fmla="*/ 99 h 149"/>
                <a:gd name="T30" fmla="*/ 232 w 1061"/>
                <a:gd name="T31" fmla="*/ 99 h 149"/>
                <a:gd name="T32" fmla="*/ 232 w 1061"/>
                <a:gd name="T33" fmla="*/ 149 h 149"/>
                <a:gd name="T34" fmla="*/ 149 w 1061"/>
                <a:gd name="T35" fmla="*/ 149 h 149"/>
                <a:gd name="T36" fmla="*/ 149 w 1061"/>
                <a:gd name="T37" fmla="*/ 99 h 149"/>
                <a:gd name="T38" fmla="*/ 0 w 1061"/>
                <a:gd name="T39" fmla="*/ 99 h 149"/>
                <a:gd name="T40" fmla="*/ 0 w 1061"/>
                <a:gd name="T41" fmla="*/ 0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1"/>
                <a:gd name="T64" fmla="*/ 0 h 149"/>
                <a:gd name="T65" fmla="*/ 1061 w 1061"/>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1" h="149">
                  <a:moveTo>
                    <a:pt x="0" y="0"/>
                  </a:moveTo>
                  <a:lnTo>
                    <a:pt x="1061" y="0"/>
                  </a:lnTo>
                  <a:lnTo>
                    <a:pt x="1061" y="99"/>
                  </a:lnTo>
                  <a:lnTo>
                    <a:pt x="962" y="99"/>
                  </a:lnTo>
                  <a:lnTo>
                    <a:pt x="962" y="149"/>
                  </a:lnTo>
                  <a:lnTo>
                    <a:pt x="862" y="149"/>
                  </a:lnTo>
                  <a:lnTo>
                    <a:pt x="862" y="99"/>
                  </a:lnTo>
                  <a:lnTo>
                    <a:pt x="763" y="99"/>
                  </a:lnTo>
                  <a:lnTo>
                    <a:pt x="763" y="149"/>
                  </a:lnTo>
                  <a:lnTo>
                    <a:pt x="647" y="149"/>
                  </a:lnTo>
                  <a:lnTo>
                    <a:pt x="647" y="99"/>
                  </a:lnTo>
                  <a:lnTo>
                    <a:pt x="564" y="99"/>
                  </a:lnTo>
                  <a:lnTo>
                    <a:pt x="564" y="149"/>
                  </a:lnTo>
                  <a:lnTo>
                    <a:pt x="398" y="149"/>
                  </a:lnTo>
                  <a:lnTo>
                    <a:pt x="398" y="99"/>
                  </a:lnTo>
                  <a:lnTo>
                    <a:pt x="232" y="99"/>
                  </a:lnTo>
                  <a:lnTo>
                    <a:pt x="232" y="149"/>
                  </a:lnTo>
                  <a:lnTo>
                    <a:pt x="149" y="149"/>
                  </a:lnTo>
                  <a:lnTo>
                    <a:pt x="149" y="99"/>
                  </a:lnTo>
                  <a:lnTo>
                    <a:pt x="0" y="99"/>
                  </a:lnTo>
                  <a:lnTo>
                    <a:pt x="0" y="0"/>
                  </a:lnTo>
                  <a:close/>
                </a:path>
              </a:pathLst>
            </a:custGeom>
            <a:solidFill>
              <a:srgbClr val="0080FF"/>
            </a:solidFill>
            <a:ln w="0">
              <a:solidFill>
                <a:srgbClr val="000000"/>
              </a:solidFill>
              <a:round/>
              <a:headEnd/>
              <a:tailEnd/>
            </a:ln>
          </p:spPr>
          <p:txBody>
            <a:bodyPr/>
            <a:lstStyle/>
            <a:p>
              <a:endParaRPr lang="en-US"/>
            </a:p>
          </p:txBody>
        </p:sp>
        <p:sp>
          <p:nvSpPr>
            <p:cNvPr id="26654" name="Rectangle 13"/>
            <p:cNvSpPr>
              <a:spLocks noChangeArrowheads="1"/>
            </p:cNvSpPr>
            <p:nvPr/>
          </p:nvSpPr>
          <p:spPr bwMode="auto">
            <a:xfrm>
              <a:off x="1696" y="1275"/>
              <a:ext cx="1061" cy="116"/>
            </a:xfrm>
            <a:prstGeom prst="rect">
              <a:avLst/>
            </a:prstGeom>
            <a:solidFill>
              <a:srgbClr val="FFFFFF"/>
            </a:solidFill>
            <a:ln w="0">
              <a:solidFill>
                <a:srgbClr val="000000"/>
              </a:solidFill>
              <a:miter lim="800000"/>
              <a:headEnd/>
              <a:tailEnd/>
            </a:ln>
          </p:spPr>
          <p:txBody>
            <a:bodyPr/>
            <a:lstStyle/>
            <a:p>
              <a:endParaRPr lang="en-US"/>
            </a:p>
          </p:txBody>
        </p:sp>
        <p:sp>
          <p:nvSpPr>
            <p:cNvPr id="26655" name="Freeform 14"/>
            <p:cNvSpPr>
              <a:spLocks/>
            </p:cNvSpPr>
            <p:nvPr/>
          </p:nvSpPr>
          <p:spPr bwMode="auto">
            <a:xfrm>
              <a:off x="2724" y="993"/>
              <a:ext cx="216" cy="1"/>
            </a:xfrm>
            <a:custGeom>
              <a:avLst/>
              <a:gdLst>
                <a:gd name="T0" fmla="*/ 0 w 216"/>
                <a:gd name="T1" fmla="*/ 0 h 1"/>
                <a:gd name="T2" fmla="*/ 216 w 216"/>
                <a:gd name="T3" fmla="*/ 0 h 1"/>
                <a:gd name="T4" fmla="*/ 216 w 216"/>
                <a:gd name="T5" fmla="*/ 0 h 1"/>
                <a:gd name="T6" fmla="*/ 0 60000 65536"/>
                <a:gd name="T7" fmla="*/ 0 60000 65536"/>
                <a:gd name="T8" fmla="*/ 0 60000 65536"/>
                <a:gd name="T9" fmla="*/ 0 w 216"/>
                <a:gd name="T10" fmla="*/ 0 h 1"/>
                <a:gd name="T11" fmla="*/ 216 w 216"/>
                <a:gd name="T12" fmla="*/ 1 h 1"/>
              </a:gdLst>
              <a:ahLst/>
              <a:cxnLst>
                <a:cxn ang="T6">
                  <a:pos x="T0" y="T1"/>
                </a:cxn>
                <a:cxn ang="T7">
                  <a:pos x="T2" y="T3"/>
                </a:cxn>
                <a:cxn ang="T8">
                  <a:pos x="T4" y="T5"/>
                </a:cxn>
              </a:cxnLst>
              <a:rect l="T9" t="T10" r="T11" b="T12"/>
              <a:pathLst>
                <a:path w="216" h="1">
                  <a:moveTo>
                    <a:pt x="0" y="0"/>
                  </a:moveTo>
                  <a:lnTo>
                    <a:pt x="216" y="0"/>
                  </a:lnTo>
                </a:path>
              </a:pathLst>
            </a:custGeom>
            <a:noFill/>
            <a:ln w="0">
              <a:solidFill>
                <a:srgbClr val="000000"/>
              </a:solidFill>
              <a:round/>
              <a:headEnd/>
              <a:tailEnd/>
            </a:ln>
          </p:spPr>
          <p:txBody>
            <a:bodyPr/>
            <a:lstStyle/>
            <a:p>
              <a:endParaRPr lang="en-US"/>
            </a:p>
          </p:txBody>
        </p:sp>
        <p:sp>
          <p:nvSpPr>
            <p:cNvPr id="26656" name="Freeform 15"/>
            <p:cNvSpPr>
              <a:spLocks/>
            </p:cNvSpPr>
            <p:nvPr/>
          </p:nvSpPr>
          <p:spPr bwMode="auto">
            <a:xfrm>
              <a:off x="2724" y="1341"/>
              <a:ext cx="216" cy="1"/>
            </a:xfrm>
            <a:custGeom>
              <a:avLst/>
              <a:gdLst>
                <a:gd name="T0" fmla="*/ 0 w 216"/>
                <a:gd name="T1" fmla="*/ 0 h 1"/>
                <a:gd name="T2" fmla="*/ 216 w 216"/>
                <a:gd name="T3" fmla="*/ 0 h 1"/>
                <a:gd name="T4" fmla="*/ 216 w 216"/>
                <a:gd name="T5" fmla="*/ 0 h 1"/>
                <a:gd name="T6" fmla="*/ 0 60000 65536"/>
                <a:gd name="T7" fmla="*/ 0 60000 65536"/>
                <a:gd name="T8" fmla="*/ 0 60000 65536"/>
                <a:gd name="T9" fmla="*/ 0 w 216"/>
                <a:gd name="T10" fmla="*/ 0 h 1"/>
                <a:gd name="T11" fmla="*/ 216 w 216"/>
                <a:gd name="T12" fmla="*/ 1 h 1"/>
              </a:gdLst>
              <a:ahLst/>
              <a:cxnLst>
                <a:cxn ang="T6">
                  <a:pos x="T0" y="T1"/>
                </a:cxn>
                <a:cxn ang="T7">
                  <a:pos x="T2" y="T3"/>
                </a:cxn>
                <a:cxn ang="T8">
                  <a:pos x="T4" y="T5"/>
                </a:cxn>
              </a:cxnLst>
              <a:rect l="T9" t="T10" r="T11" b="T12"/>
              <a:pathLst>
                <a:path w="216" h="1">
                  <a:moveTo>
                    <a:pt x="0" y="0"/>
                  </a:moveTo>
                  <a:lnTo>
                    <a:pt x="216" y="0"/>
                  </a:lnTo>
                </a:path>
              </a:pathLst>
            </a:custGeom>
            <a:noFill/>
            <a:ln w="0">
              <a:solidFill>
                <a:srgbClr val="000000"/>
              </a:solidFill>
              <a:round/>
              <a:headEnd/>
              <a:tailEnd/>
            </a:ln>
          </p:spPr>
          <p:txBody>
            <a:bodyPr/>
            <a:lstStyle/>
            <a:p>
              <a:endParaRPr lang="en-US"/>
            </a:p>
          </p:txBody>
        </p:sp>
        <p:sp>
          <p:nvSpPr>
            <p:cNvPr id="26657" name="Line 16"/>
            <p:cNvSpPr>
              <a:spLocks noChangeShapeType="1"/>
            </p:cNvSpPr>
            <p:nvPr/>
          </p:nvSpPr>
          <p:spPr bwMode="auto">
            <a:xfrm>
              <a:off x="1696" y="1275"/>
              <a:ext cx="1061" cy="1"/>
            </a:xfrm>
            <a:prstGeom prst="line">
              <a:avLst/>
            </a:prstGeom>
            <a:noFill/>
            <a:ln w="26988">
              <a:solidFill>
                <a:srgbClr val="FF00FF"/>
              </a:solidFill>
              <a:round/>
              <a:headEnd/>
              <a:tailEnd/>
            </a:ln>
          </p:spPr>
          <p:txBody>
            <a:bodyPr/>
            <a:lstStyle/>
            <a:p>
              <a:endParaRPr lang="en-US"/>
            </a:p>
          </p:txBody>
        </p:sp>
        <p:sp>
          <p:nvSpPr>
            <p:cNvPr id="26658" name="Line 17"/>
            <p:cNvSpPr>
              <a:spLocks noChangeShapeType="1"/>
            </p:cNvSpPr>
            <p:nvPr/>
          </p:nvSpPr>
          <p:spPr bwMode="auto">
            <a:xfrm>
              <a:off x="2160" y="1480"/>
              <a:ext cx="1" cy="337"/>
            </a:xfrm>
            <a:prstGeom prst="line">
              <a:avLst/>
            </a:prstGeom>
            <a:noFill/>
            <a:ln w="26988">
              <a:solidFill>
                <a:srgbClr val="000000"/>
              </a:solidFill>
              <a:round/>
              <a:headEnd/>
              <a:tailEnd/>
            </a:ln>
          </p:spPr>
          <p:txBody>
            <a:bodyPr/>
            <a:lstStyle/>
            <a:p>
              <a:endParaRPr lang="en-US"/>
            </a:p>
          </p:txBody>
        </p:sp>
        <p:sp>
          <p:nvSpPr>
            <p:cNvPr id="26659" name="Freeform 18"/>
            <p:cNvSpPr>
              <a:spLocks/>
            </p:cNvSpPr>
            <p:nvPr/>
          </p:nvSpPr>
          <p:spPr bwMode="auto">
            <a:xfrm>
              <a:off x="2122" y="1756"/>
              <a:ext cx="77" cy="77"/>
            </a:xfrm>
            <a:custGeom>
              <a:avLst/>
              <a:gdLst>
                <a:gd name="T0" fmla="*/ 77 w 77"/>
                <a:gd name="T1" fmla="*/ 0 h 77"/>
                <a:gd name="T2" fmla="*/ 38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8" y="77"/>
                  </a:lnTo>
                  <a:lnTo>
                    <a:pt x="0" y="0"/>
                  </a:lnTo>
                  <a:lnTo>
                    <a:pt x="77" y="0"/>
                  </a:lnTo>
                  <a:close/>
                </a:path>
              </a:pathLst>
            </a:custGeom>
            <a:solidFill>
              <a:srgbClr val="000000"/>
            </a:solidFill>
            <a:ln w="9525">
              <a:noFill/>
              <a:round/>
              <a:headEnd/>
              <a:tailEnd/>
            </a:ln>
          </p:spPr>
          <p:txBody>
            <a:bodyPr/>
            <a:lstStyle/>
            <a:p>
              <a:endParaRPr lang="en-US"/>
            </a:p>
          </p:txBody>
        </p:sp>
        <p:sp>
          <p:nvSpPr>
            <p:cNvPr id="26660" name="Freeform 19"/>
            <p:cNvSpPr>
              <a:spLocks/>
            </p:cNvSpPr>
            <p:nvPr/>
          </p:nvSpPr>
          <p:spPr bwMode="auto">
            <a:xfrm>
              <a:off x="2105" y="1745"/>
              <a:ext cx="111" cy="116"/>
            </a:xfrm>
            <a:custGeom>
              <a:avLst/>
              <a:gdLst>
                <a:gd name="T0" fmla="*/ 94 w 111"/>
                <a:gd name="T1" fmla="*/ 22 h 116"/>
                <a:gd name="T2" fmla="*/ 88 w 111"/>
                <a:gd name="T3" fmla="*/ 5 h 116"/>
                <a:gd name="T4" fmla="*/ 50 w 111"/>
                <a:gd name="T5" fmla="*/ 88 h 116"/>
                <a:gd name="T6" fmla="*/ 66 w 111"/>
                <a:gd name="T7" fmla="*/ 88 h 116"/>
                <a:gd name="T8" fmla="*/ 28 w 111"/>
                <a:gd name="T9" fmla="*/ 5 h 116"/>
                <a:gd name="T10" fmla="*/ 17 w 111"/>
                <a:gd name="T11" fmla="*/ 22 h 116"/>
                <a:gd name="T12" fmla="*/ 94 w 111"/>
                <a:gd name="T13" fmla="*/ 22 h 116"/>
                <a:gd name="T14" fmla="*/ 111 w 111"/>
                <a:gd name="T15" fmla="*/ 0 h 116"/>
                <a:gd name="T16" fmla="*/ 0 w 111"/>
                <a:gd name="T17" fmla="*/ 0 h 116"/>
                <a:gd name="T18" fmla="*/ 55 w 111"/>
                <a:gd name="T19" fmla="*/ 116 h 116"/>
                <a:gd name="T20" fmla="*/ 111 w 111"/>
                <a:gd name="T21" fmla="*/ 0 h 116"/>
                <a:gd name="T22" fmla="*/ 94 w 111"/>
                <a:gd name="T23" fmla="*/ 22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116"/>
                <a:gd name="T38" fmla="*/ 111 w 111"/>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116">
                  <a:moveTo>
                    <a:pt x="94" y="22"/>
                  </a:moveTo>
                  <a:lnTo>
                    <a:pt x="88" y="5"/>
                  </a:lnTo>
                  <a:lnTo>
                    <a:pt x="50" y="88"/>
                  </a:lnTo>
                  <a:lnTo>
                    <a:pt x="66" y="88"/>
                  </a:lnTo>
                  <a:lnTo>
                    <a:pt x="28" y="5"/>
                  </a:lnTo>
                  <a:lnTo>
                    <a:pt x="17" y="22"/>
                  </a:lnTo>
                  <a:lnTo>
                    <a:pt x="94" y="22"/>
                  </a:lnTo>
                  <a:lnTo>
                    <a:pt x="111" y="0"/>
                  </a:lnTo>
                  <a:lnTo>
                    <a:pt x="0" y="0"/>
                  </a:lnTo>
                  <a:lnTo>
                    <a:pt x="55" y="116"/>
                  </a:lnTo>
                  <a:lnTo>
                    <a:pt x="111" y="0"/>
                  </a:lnTo>
                  <a:lnTo>
                    <a:pt x="94" y="22"/>
                  </a:lnTo>
                  <a:close/>
                </a:path>
              </a:pathLst>
            </a:custGeom>
            <a:solidFill>
              <a:srgbClr val="000000"/>
            </a:solidFill>
            <a:ln w="9525">
              <a:noFill/>
              <a:round/>
              <a:headEnd/>
              <a:tailEnd/>
            </a:ln>
          </p:spPr>
          <p:txBody>
            <a:bodyPr/>
            <a:lstStyle/>
            <a:p>
              <a:endParaRPr lang="en-US"/>
            </a:p>
          </p:txBody>
        </p:sp>
        <p:sp>
          <p:nvSpPr>
            <p:cNvPr id="26661" name="Freeform 20"/>
            <p:cNvSpPr>
              <a:spLocks/>
            </p:cNvSpPr>
            <p:nvPr/>
          </p:nvSpPr>
          <p:spPr bwMode="auto">
            <a:xfrm>
              <a:off x="1696" y="1905"/>
              <a:ext cx="1061" cy="149"/>
            </a:xfrm>
            <a:custGeom>
              <a:avLst/>
              <a:gdLst>
                <a:gd name="T0" fmla="*/ 0 w 1061"/>
                <a:gd name="T1" fmla="*/ 0 h 149"/>
                <a:gd name="T2" fmla="*/ 1061 w 1061"/>
                <a:gd name="T3" fmla="*/ 0 h 149"/>
                <a:gd name="T4" fmla="*/ 1061 w 1061"/>
                <a:gd name="T5" fmla="*/ 100 h 149"/>
                <a:gd name="T6" fmla="*/ 962 w 1061"/>
                <a:gd name="T7" fmla="*/ 100 h 149"/>
                <a:gd name="T8" fmla="*/ 962 w 1061"/>
                <a:gd name="T9" fmla="*/ 149 h 149"/>
                <a:gd name="T10" fmla="*/ 862 w 1061"/>
                <a:gd name="T11" fmla="*/ 149 h 149"/>
                <a:gd name="T12" fmla="*/ 862 w 1061"/>
                <a:gd name="T13" fmla="*/ 100 h 149"/>
                <a:gd name="T14" fmla="*/ 763 w 1061"/>
                <a:gd name="T15" fmla="*/ 100 h 149"/>
                <a:gd name="T16" fmla="*/ 763 w 1061"/>
                <a:gd name="T17" fmla="*/ 149 h 149"/>
                <a:gd name="T18" fmla="*/ 647 w 1061"/>
                <a:gd name="T19" fmla="*/ 149 h 149"/>
                <a:gd name="T20" fmla="*/ 647 w 1061"/>
                <a:gd name="T21" fmla="*/ 100 h 149"/>
                <a:gd name="T22" fmla="*/ 564 w 1061"/>
                <a:gd name="T23" fmla="*/ 100 h 149"/>
                <a:gd name="T24" fmla="*/ 564 w 1061"/>
                <a:gd name="T25" fmla="*/ 149 h 149"/>
                <a:gd name="T26" fmla="*/ 398 w 1061"/>
                <a:gd name="T27" fmla="*/ 149 h 149"/>
                <a:gd name="T28" fmla="*/ 398 w 1061"/>
                <a:gd name="T29" fmla="*/ 100 h 149"/>
                <a:gd name="T30" fmla="*/ 232 w 1061"/>
                <a:gd name="T31" fmla="*/ 100 h 149"/>
                <a:gd name="T32" fmla="*/ 232 w 1061"/>
                <a:gd name="T33" fmla="*/ 149 h 149"/>
                <a:gd name="T34" fmla="*/ 149 w 1061"/>
                <a:gd name="T35" fmla="*/ 149 h 149"/>
                <a:gd name="T36" fmla="*/ 149 w 1061"/>
                <a:gd name="T37" fmla="*/ 100 h 149"/>
                <a:gd name="T38" fmla="*/ 0 w 1061"/>
                <a:gd name="T39" fmla="*/ 100 h 149"/>
                <a:gd name="T40" fmla="*/ 0 w 1061"/>
                <a:gd name="T41" fmla="*/ 0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1"/>
                <a:gd name="T64" fmla="*/ 0 h 149"/>
                <a:gd name="T65" fmla="*/ 1061 w 1061"/>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1" h="149">
                  <a:moveTo>
                    <a:pt x="0" y="0"/>
                  </a:moveTo>
                  <a:lnTo>
                    <a:pt x="1061" y="0"/>
                  </a:lnTo>
                  <a:lnTo>
                    <a:pt x="1061" y="100"/>
                  </a:lnTo>
                  <a:lnTo>
                    <a:pt x="962" y="100"/>
                  </a:lnTo>
                  <a:lnTo>
                    <a:pt x="962" y="149"/>
                  </a:lnTo>
                  <a:lnTo>
                    <a:pt x="862" y="149"/>
                  </a:lnTo>
                  <a:lnTo>
                    <a:pt x="862" y="100"/>
                  </a:lnTo>
                  <a:lnTo>
                    <a:pt x="763" y="100"/>
                  </a:lnTo>
                  <a:lnTo>
                    <a:pt x="763" y="149"/>
                  </a:lnTo>
                  <a:lnTo>
                    <a:pt x="647" y="149"/>
                  </a:lnTo>
                  <a:lnTo>
                    <a:pt x="647" y="100"/>
                  </a:lnTo>
                  <a:lnTo>
                    <a:pt x="564" y="100"/>
                  </a:lnTo>
                  <a:lnTo>
                    <a:pt x="564" y="149"/>
                  </a:lnTo>
                  <a:lnTo>
                    <a:pt x="398" y="149"/>
                  </a:lnTo>
                  <a:lnTo>
                    <a:pt x="398" y="100"/>
                  </a:lnTo>
                  <a:lnTo>
                    <a:pt x="232" y="100"/>
                  </a:lnTo>
                  <a:lnTo>
                    <a:pt x="232" y="149"/>
                  </a:lnTo>
                  <a:lnTo>
                    <a:pt x="149" y="149"/>
                  </a:lnTo>
                  <a:lnTo>
                    <a:pt x="149" y="100"/>
                  </a:lnTo>
                  <a:lnTo>
                    <a:pt x="0" y="100"/>
                  </a:lnTo>
                  <a:lnTo>
                    <a:pt x="0" y="0"/>
                  </a:lnTo>
                  <a:close/>
                </a:path>
              </a:pathLst>
            </a:custGeom>
            <a:solidFill>
              <a:srgbClr val="0080FF"/>
            </a:solidFill>
            <a:ln w="0">
              <a:solidFill>
                <a:srgbClr val="000000"/>
              </a:solidFill>
              <a:round/>
              <a:headEnd/>
              <a:tailEnd/>
            </a:ln>
          </p:spPr>
          <p:txBody>
            <a:bodyPr/>
            <a:lstStyle/>
            <a:p>
              <a:endParaRPr lang="en-US"/>
            </a:p>
          </p:txBody>
        </p:sp>
        <p:sp>
          <p:nvSpPr>
            <p:cNvPr id="26662" name="Line 21"/>
            <p:cNvSpPr>
              <a:spLocks noChangeShapeType="1"/>
            </p:cNvSpPr>
            <p:nvPr/>
          </p:nvSpPr>
          <p:spPr bwMode="auto">
            <a:xfrm>
              <a:off x="1845" y="2054"/>
              <a:ext cx="83" cy="1"/>
            </a:xfrm>
            <a:prstGeom prst="line">
              <a:avLst/>
            </a:prstGeom>
            <a:noFill/>
            <a:ln w="26988">
              <a:solidFill>
                <a:srgbClr val="FF00FF"/>
              </a:solidFill>
              <a:round/>
              <a:headEnd/>
              <a:tailEnd/>
            </a:ln>
          </p:spPr>
          <p:txBody>
            <a:bodyPr/>
            <a:lstStyle/>
            <a:p>
              <a:endParaRPr lang="en-US"/>
            </a:p>
          </p:txBody>
        </p:sp>
        <p:sp>
          <p:nvSpPr>
            <p:cNvPr id="26663" name="Line 22"/>
            <p:cNvSpPr>
              <a:spLocks noChangeShapeType="1"/>
            </p:cNvSpPr>
            <p:nvPr/>
          </p:nvSpPr>
          <p:spPr bwMode="auto">
            <a:xfrm>
              <a:off x="2094" y="2054"/>
              <a:ext cx="166" cy="1"/>
            </a:xfrm>
            <a:prstGeom prst="line">
              <a:avLst/>
            </a:prstGeom>
            <a:noFill/>
            <a:ln w="26988">
              <a:solidFill>
                <a:srgbClr val="FF00FF"/>
              </a:solidFill>
              <a:round/>
              <a:headEnd/>
              <a:tailEnd/>
            </a:ln>
          </p:spPr>
          <p:txBody>
            <a:bodyPr/>
            <a:lstStyle/>
            <a:p>
              <a:endParaRPr lang="en-US"/>
            </a:p>
          </p:txBody>
        </p:sp>
        <p:sp>
          <p:nvSpPr>
            <p:cNvPr id="26664" name="Line 23"/>
            <p:cNvSpPr>
              <a:spLocks noChangeShapeType="1"/>
            </p:cNvSpPr>
            <p:nvPr/>
          </p:nvSpPr>
          <p:spPr bwMode="auto">
            <a:xfrm>
              <a:off x="2343" y="2054"/>
              <a:ext cx="116" cy="1"/>
            </a:xfrm>
            <a:prstGeom prst="line">
              <a:avLst/>
            </a:prstGeom>
            <a:noFill/>
            <a:ln w="26988">
              <a:solidFill>
                <a:srgbClr val="FF00FF"/>
              </a:solidFill>
              <a:round/>
              <a:headEnd/>
              <a:tailEnd/>
            </a:ln>
          </p:spPr>
          <p:txBody>
            <a:bodyPr/>
            <a:lstStyle/>
            <a:p>
              <a:endParaRPr lang="en-US"/>
            </a:p>
          </p:txBody>
        </p:sp>
        <p:sp>
          <p:nvSpPr>
            <p:cNvPr id="26665" name="Line 24"/>
            <p:cNvSpPr>
              <a:spLocks noChangeShapeType="1"/>
            </p:cNvSpPr>
            <p:nvPr/>
          </p:nvSpPr>
          <p:spPr bwMode="auto">
            <a:xfrm>
              <a:off x="2558" y="2054"/>
              <a:ext cx="100" cy="1"/>
            </a:xfrm>
            <a:prstGeom prst="line">
              <a:avLst/>
            </a:prstGeom>
            <a:noFill/>
            <a:ln w="26988">
              <a:solidFill>
                <a:srgbClr val="FF00FF"/>
              </a:solidFill>
              <a:round/>
              <a:headEnd/>
              <a:tailEnd/>
            </a:ln>
          </p:spPr>
          <p:txBody>
            <a:bodyPr/>
            <a:lstStyle/>
            <a:p>
              <a:endParaRPr lang="en-US"/>
            </a:p>
          </p:txBody>
        </p:sp>
        <p:sp>
          <p:nvSpPr>
            <p:cNvPr id="26666" name="Freeform 25"/>
            <p:cNvSpPr>
              <a:spLocks/>
            </p:cNvSpPr>
            <p:nvPr/>
          </p:nvSpPr>
          <p:spPr bwMode="auto">
            <a:xfrm>
              <a:off x="1696" y="3215"/>
              <a:ext cx="1061" cy="149"/>
            </a:xfrm>
            <a:custGeom>
              <a:avLst/>
              <a:gdLst>
                <a:gd name="T0" fmla="*/ 0 w 1061"/>
                <a:gd name="T1" fmla="*/ 0 h 149"/>
                <a:gd name="T2" fmla="*/ 1061 w 1061"/>
                <a:gd name="T3" fmla="*/ 0 h 149"/>
                <a:gd name="T4" fmla="*/ 1061 w 1061"/>
                <a:gd name="T5" fmla="*/ 99 h 149"/>
                <a:gd name="T6" fmla="*/ 962 w 1061"/>
                <a:gd name="T7" fmla="*/ 99 h 149"/>
                <a:gd name="T8" fmla="*/ 962 w 1061"/>
                <a:gd name="T9" fmla="*/ 149 h 149"/>
                <a:gd name="T10" fmla="*/ 862 w 1061"/>
                <a:gd name="T11" fmla="*/ 149 h 149"/>
                <a:gd name="T12" fmla="*/ 862 w 1061"/>
                <a:gd name="T13" fmla="*/ 99 h 149"/>
                <a:gd name="T14" fmla="*/ 763 w 1061"/>
                <a:gd name="T15" fmla="*/ 99 h 149"/>
                <a:gd name="T16" fmla="*/ 763 w 1061"/>
                <a:gd name="T17" fmla="*/ 149 h 149"/>
                <a:gd name="T18" fmla="*/ 647 w 1061"/>
                <a:gd name="T19" fmla="*/ 149 h 149"/>
                <a:gd name="T20" fmla="*/ 647 w 1061"/>
                <a:gd name="T21" fmla="*/ 99 h 149"/>
                <a:gd name="T22" fmla="*/ 564 w 1061"/>
                <a:gd name="T23" fmla="*/ 99 h 149"/>
                <a:gd name="T24" fmla="*/ 564 w 1061"/>
                <a:gd name="T25" fmla="*/ 149 h 149"/>
                <a:gd name="T26" fmla="*/ 398 w 1061"/>
                <a:gd name="T27" fmla="*/ 149 h 149"/>
                <a:gd name="T28" fmla="*/ 398 w 1061"/>
                <a:gd name="T29" fmla="*/ 99 h 149"/>
                <a:gd name="T30" fmla="*/ 232 w 1061"/>
                <a:gd name="T31" fmla="*/ 99 h 149"/>
                <a:gd name="T32" fmla="*/ 232 w 1061"/>
                <a:gd name="T33" fmla="*/ 149 h 149"/>
                <a:gd name="T34" fmla="*/ 149 w 1061"/>
                <a:gd name="T35" fmla="*/ 149 h 149"/>
                <a:gd name="T36" fmla="*/ 149 w 1061"/>
                <a:gd name="T37" fmla="*/ 99 h 149"/>
                <a:gd name="T38" fmla="*/ 0 w 1061"/>
                <a:gd name="T39" fmla="*/ 99 h 149"/>
                <a:gd name="T40" fmla="*/ 0 w 1061"/>
                <a:gd name="T41" fmla="*/ 0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1"/>
                <a:gd name="T64" fmla="*/ 0 h 149"/>
                <a:gd name="T65" fmla="*/ 1061 w 1061"/>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1" h="149">
                  <a:moveTo>
                    <a:pt x="0" y="0"/>
                  </a:moveTo>
                  <a:lnTo>
                    <a:pt x="1061" y="0"/>
                  </a:lnTo>
                  <a:lnTo>
                    <a:pt x="1061" y="99"/>
                  </a:lnTo>
                  <a:lnTo>
                    <a:pt x="962" y="99"/>
                  </a:lnTo>
                  <a:lnTo>
                    <a:pt x="962" y="149"/>
                  </a:lnTo>
                  <a:lnTo>
                    <a:pt x="862" y="149"/>
                  </a:lnTo>
                  <a:lnTo>
                    <a:pt x="862" y="99"/>
                  </a:lnTo>
                  <a:lnTo>
                    <a:pt x="763" y="99"/>
                  </a:lnTo>
                  <a:lnTo>
                    <a:pt x="763" y="149"/>
                  </a:lnTo>
                  <a:lnTo>
                    <a:pt x="647" y="149"/>
                  </a:lnTo>
                  <a:lnTo>
                    <a:pt x="647" y="99"/>
                  </a:lnTo>
                  <a:lnTo>
                    <a:pt x="564" y="99"/>
                  </a:lnTo>
                  <a:lnTo>
                    <a:pt x="564" y="149"/>
                  </a:lnTo>
                  <a:lnTo>
                    <a:pt x="398" y="149"/>
                  </a:lnTo>
                  <a:lnTo>
                    <a:pt x="398" y="99"/>
                  </a:lnTo>
                  <a:lnTo>
                    <a:pt x="232" y="99"/>
                  </a:lnTo>
                  <a:lnTo>
                    <a:pt x="232" y="149"/>
                  </a:lnTo>
                  <a:lnTo>
                    <a:pt x="149" y="149"/>
                  </a:lnTo>
                  <a:lnTo>
                    <a:pt x="149" y="99"/>
                  </a:lnTo>
                  <a:lnTo>
                    <a:pt x="0" y="99"/>
                  </a:lnTo>
                  <a:lnTo>
                    <a:pt x="0" y="0"/>
                  </a:lnTo>
                  <a:close/>
                </a:path>
              </a:pathLst>
            </a:custGeom>
            <a:solidFill>
              <a:srgbClr val="0080FF"/>
            </a:solidFill>
            <a:ln w="0">
              <a:solidFill>
                <a:srgbClr val="000000"/>
              </a:solidFill>
              <a:round/>
              <a:headEnd/>
              <a:tailEnd/>
            </a:ln>
          </p:spPr>
          <p:txBody>
            <a:bodyPr/>
            <a:lstStyle/>
            <a:p>
              <a:endParaRPr lang="en-US"/>
            </a:p>
          </p:txBody>
        </p:sp>
        <p:sp>
          <p:nvSpPr>
            <p:cNvPr id="26667" name="Line 26"/>
            <p:cNvSpPr>
              <a:spLocks noChangeShapeType="1"/>
            </p:cNvSpPr>
            <p:nvPr/>
          </p:nvSpPr>
          <p:spPr bwMode="auto">
            <a:xfrm>
              <a:off x="1845" y="3364"/>
              <a:ext cx="83" cy="1"/>
            </a:xfrm>
            <a:prstGeom prst="line">
              <a:avLst/>
            </a:prstGeom>
            <a:noFill/>
            <a:ln w="26988">
              <a:solidFill>
                <a:srgbClr val="FF00FF"/>
              </a:solidFill>
              <a:round/>
              <a:headEnd/>
              <a:tailEnd/>
            </a:ln>
          </p:spPr>
          <p:txBody>
            <a:bodyPr/>
            <a:lstStyle/>
            <a:p>
              <a:endParaRPr lang="en-US"/>
            </a:p>
          </p:txBody>
        </p:sp>
        <p:sp>
          <p:nvSpPr>
            <p:cNvPr id="26668" name="Line 27"/>
            <p:cNvSpPr>
              <a:spLocks noChangeShapeType="1"/>
            </p:cNvSpPr>
            <p:nvPr/>
          </p:nvSpPr>
          <p:spPr bwMode="auto">
            <a:xfrm>
              <a:off x="2094" y="3364"/>
              <a:ext cx="166" cy="1"/>
            </a:xfrm>
            <a:prstGeom prst="line">
              <a:avLst/>
            </a:prstGeom>
            <a:noFill/>
            <a:ln w="26988">
              <a:solidFill>
                <a:srgbClr val="FF00FF"/>
              </a:solidFill>
              <a:round/>
              <a:headEnd/>
              <a:tailEnd/>
            </a:ln>
          </p:spPr>
          <p:txBody>
            <a:bodyPr/>
            <a:lstStyle/>
            <a:p>
              <a:endParaRPr lang="en-US"/>
            </a:p>
          </p:txBody>
        </p:sp>
        <p:sp>
          <p:nvSpPr>
            <p:cNvPr id="26669" name="Line 28"/>
            <p:cNvSpPr>
              <a:spLocks noChangeShapeType="1"/>
            </p:cNvSpPr>
            <p:nvPr/>
          </p:nvSpPr>
          <p:spPr bwMode="auto">
            <a:xfrm>
              <a:off x="2343" y="3364"/>
              <a:ext cx="116" cy="1"/>
            </a:xfrm>
            <a:prstGeom prst="line">
              <a:avLst/>
            </a:prstGeom>
            <a:noFill/>
            <a:ln w="26988">
              <a:solidFill>
                <a:srgbClr val="FF00FF"/>
              </a:solidFill>
              <a:round/>
              <a:headEnd/>
              <a:tailEnd/>
            </a:ln>
          </p:spPr>
          <p:txBody>
            <a:bodyPr/>
            <a:lstStyle/>
            <a:p>
              <a:endParaRPr lang="en-US"/>
            </a:p>
          </p:txBody>
        </p:sp>
        <p:sp>
          <p:nvSpPr>
            <p:cNvPr id="26670" name="Line 29"/>
            <p:cNvSpPr>
              <a:spLocks noChangeShapeType="1"/>
            </p:cNvSpPr>
            <p:nvPr/>
          </p:nvSpPr>
          <p:spPr bwMode="auto">
            <a:xfrm>
              <a:off x="2558" y="3364"/>
              <a:ext cx="100" cy="1"/>
            </a:xfrm>
            <a:prstGeom prst="line">
              <a:avLst/>
            </a:prstGeom>
            <a:noFill/>
            <a:ln w="26988">
              <a:solidFill>
                <a:srgbClr val="FF00FF"/>
              </a:solidFill>
              <a:round/>
              <a:headEnd/>
              <a:tailEnd/>
            </a:ln>
          </p:spPr>
          <p:txBody>
            <a:bodyPr/>
            <a:lstStyle/>
            <a:p>
              <a:endParaRPr lang="en-US"/>
            </a:p>
          </p:txBody>
        </p:sp>
        <p:sp>
          <p:nvSpPr>
            <p:cNvPr id="26671" name="Line 30"/>
            <p:cNvSpPr>
              <a:spLocks noChangeShapeType="1"/>
            </p:cNvSpPr>
            <p:nvPr/>
          </p:nvSpPr>
          <p:spPr bwMode="auto">
            <a:xfrm>
              <a:off x="2160" y="2762"/>
              <a:ext cx="1" cy="331"/>
            </a:xfrm>
            <a:prstGeom prst="line">
              <a:avLst/>
            </a:prstGeom>
            <a:noFill/>
            <a:ln w="26988">
              <a:solidFill>
                <a:srgbClr val="000000"/>
              </a:solidFill>
              <a:round/>
              <a:headEnd/>
              <a:tailEnd/>
            </a:ln>
          </p:spPr>
          <p:txBody>
            <a:bodyPr/>
            <a:lstStyle/>
            <a:p>
              <a:endParaRPr lang="en-US"/>
            </a:p>
          </p:txBody>
        </p:sp>
        <p:sp>
          <p:nvSpPr>
            <p:cNvPr id="26672" name="Freeform 31"/>
            <p:cNvSpPr>
              <a:spLocks/>
            </p:cNvSpPr>
            <p:nvPr/>
          </p:nvSpPr>
          <p:spPr bwMode="auto">
            <a:xfrm>
              <a:off x="2122" y="3033"/>
              <a:ext cx="77" cy="77"/>
            </a:xfrm>
            <a:custGeom>
              <a:avLst/>
              <a:gdLst>
                <a:gd name="T0" fmla="*/ 77 w 77"/>
                <a:gd name="T1" fmla="*/ 0 h 77"/>
                <a:gd name="T2" fmla="*/ 38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8" y="77"/>
                  </a:lnTo>
                  <a:lnTo>
                    <a:pt x="0" y="0"/>
                  </a:lnTo>
                  <a:lnTo>
                    <a:pt x="77" y="0"/>
                  </a:lnTo>
                  <a:close/>
                </a:path>
              </a:pathLst>
            </a:custGeom>
            <a:solidFill>
              <a:srgbClr val="000000"/>
            </a:solidFill>
            <a:ln w="9525">
              <a:noFill/>
              <a:round/>
              <a:headEnd/>
              <a:tailEnd/>
            </a:ln>
          </p:spPr>
          <p:txBody>
            <a:bodyPr/>
            <a:lstStyle/>
            <a:p>
              <a:endParaRPr lang="en-US"/>
            </a:p>
          </p:txBody>
        </p:sp>
        <p:sp>
          <p:nvSpPr>
            <p:cNvPr id="26673" name="Freeform 32"/>
            <p:cNvSpPr>
              <a:spLocks/>
            </p:cNvSpPr>
            <p:nvPr/>
          </p:nvSpPr>
          <p:spPr bwMode="auto">
            <a:xfrm>
              <a:off x="2105" y="3022"/>
              <a:ext cx="111" cy="116"/>
            </a:xfrm>
            <a:custGeom>
              <a:avLst/>
              <a:gdLst>
                <a:gd name="T0" fmla="*/ 94 w 111"/>
                <a:gd name="T1" fmla="*/ 22 h 116"/>
                <a:gd name="T2" fmla="*/ 88 w 111"/>
                <a:gd name="T3" fmla="*/ 5 h 116"/>
                <a:gd name="T4" fmla="*/ 50 w 111"/>
                <a:gd name="T5" fmla="*/ 88 h 116"/>
                <a:gd name="T6" fmla="*/ 66 w 111"/>
                <a:gd name="T7" fmla="*/ 88 h 116"/>
                <a:gd name="T8" fmla="*/ 28 w 111"/>
                <a:gd name="T9" fmla="*/ 5 h 116"/>
                <a:gd name="T10" fmla="*/ 17 w 111"/>
                <a:gd name="T11" fmla="*/ 22 h 116"/>
                <a:gd name="T12" fmla="*/ 94 w 111"/>
                <a:gd name="T13" fmla="*/ 22 h 116"/>
                <a:gd name="T14" fmla="*/ 111 w 111"/>
                <a:gd name="T15" fmla="*/ 0 h 116"/>
                <a:gd name="T16" fmla="*/ 0 w 111"/>
                <a:gd name="T17" fmla="*/ 0 h 116"/>
                <a:gd name="T18" fmla="*/ 55 w 111"/>
                <a:gd name="T19" fmla="*/ 116 h 116"/>
                <a:gd name="T20" fmla="*/ 111 w 111"/>
                <a:gd name="T21" fmla="*/ 0 h 116"/>
                <a:gd name="T22" fmla="*/ 94 w 111"/>
                <a:gd name="T23" fmla="*/ 22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116"/>
                <a:gd name="T38" fmla="*/ 111 w 111"/>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116">
                  <a:moveTo>
                    <a:pt x="94" y="22"/>
                  </a:moveTo>
                  <a:lnTo>
                    <a:pt x="88" y="5"/>
                  </a:lnTo>
                  <a:lnTo>
                    <a:pt x="50" y="88"/>
                  </a:lnTo>
                  <a:lnTo>
                    <a:pt x="66" y="88"/>
                  </a:lnTo>
                  <a:lnTo>
                    <a:pt x="28" y="5"/>
                  </a:lnTo>
                  <a:lnTo>
                    <a:pt x="17" y="22"/>
                  </a:lnTo>
                  <a:lnTo>
                    <a:pt x="94" y="22"/>
                  </a:lnTo>
                  <a:lnTo>
                    <a:pt x="111" y="0"/>
                  </a:lnTo>
                  <a:lnTo>
                    <a:pt x="0" y="0"/>
                  </a:lnTo>
                  <a:lnTo>
                    <a:pt x="55" y="116"/>
                  </a:lnTo>
                  <a:lnTo>
                    <a:pt x="111" y="0"/>
                  </a:lnTo>
                  <a:lnTo>
                    <a:pt x="94" y="22"/>
                  </a:lnTo>
                  <a:close/>
                </a:path>
              </a:pathLst>
            </a:custGeom>
            <a:solidFill>
              <a:srgbClr val="000000"/>
            </a:solidFill>
            <a:ln w="9525">
              <a:noFill/>
              <a:round/>
              <a:headEnd/>
              <a:tailEnd/>
            </a:ln>
          </p:spPr>
          <p:txBody>
            <a:bodyPr/>
            <a:lstStyle/>
            <a:p>
              <a:endParaRPr lang="en-US"/>
            </a:p>
          </p:txBody>
        </p:sp>
        <p:sp>
          <p:nvSpPr>
            <p:cNvPr id="26674" name="Rectangle 33"/>
            <p:cNvSpPr>
              <a:spLocks noChangeArrowheads="1"/>
            </p:cNvSpPr>
            <p:nvPr/>
          </p:nvSpPr>
          <p:spPr bwMode="auto">
            <a:xfrm>
              <a:off x="1845" y="3364"/>
              <a:ext cx="83" cy="39"/>
            </a:xfrm>
            <a:prstGeom prst="rect">
              <a:avLst/>
            </a:prstGeom>
            <a:blipFill dpi="0" rotWithShape="0">
              <a:blip r:embed="rId2"/>
              <a:srcRect/>
              <a:tile tx="0" ty="0" sx="100000" sy="100000" flip="none" algn="tl"/>
            </a:blipFill>
            <a:ln w="0">
              <a:solidFill>
                <a:srgbClr val="000000"/>
              </a:solidFill>
              <a:miter lim="800000"/>
              <a:headEnd/>
              <a:tailEnd/>
            </a:ln>
          </p:spPr>
          <p:txBody>
            <a:bodyPr/>
            <a:lstStyle/>
            <a:p>
              <a:endParaRPr lang="en-US"/>
            </a:p>
          </p:txBody>
        </p:sp>
        <p:sp>
          <p:nvSpPr>
            <p:cNvPr id="26675" name="Rectangle 34"/>
            <p:cNvSpPr>
              <a:spLocks noChangeArrowheads="1"/>
            </p:cNvSpPr>
            <p:nvPr/>
          </p:nvSpPr>
          <p:spPr bwMode="auto">
            <a:xfrm>
              <a:off x="2094" y="3364"/>
              <a:ext cx="171" cy="33"/>
            </a:xfrm>
            <a:prstGeom prst="rect">
              <a:avLst/>
            </a:prstGeom>
            <a:blipFill dpi="0" rotWithShape="0">
              <a:blip r:embed="rId2"/>
              <a:srcRect/>
              <a:tile tx="0" ty="0" sx="100000" sy="100000" flip="none" algn="tl"/>
            </a:blipFill>
            <a:ln w="0">
              <a:solidFill>
                <a:srgbClr val="000000"/>
              </a:solidFill>
              <a:miter lim="800000"/>
              <a:headEnd/>
              <a:tailEnd/>
            </a:ln>
          </p:spPr>
          <p:txBody>
            <a:bodyPr/>
            <a:lstStyle/>
            <a:p>
              <a:endParaRPr lang="en-US"/>
            </a:p>
          </p:txBody>
        </p:sp>
        <p:sp>
          <p:nvSpPr>
            <p:cNvPr id="26676" name="Rectangle 35"/>
            <p:cNvSpPr>
              <a:spLocks noChangeArrowheads="1"/>
            </p:cNvSpPr>
            <p:nvPr/>
          </p:nvSpPr>
          <p:spPr bwMode="auto">
            <a:xfrm>
              <a:off x="2343" y="3364"/>
              <a:ext cx="116" cy="33"/>
            </a:xfrm>
            <a:prstGeom prst="rect">
              <a:avLst/>
            </a:prstGeom>
            <a:blipFill dpi="0" rotWithShape="0">
              <a:blip r:embed="rId2"/>
              <a:srcRect/>
              <a:tile tx="0" ty="0" sx="100000" sy="100000" flip="none" algn="tl"/>
            </a:blipFill>
            <a:ln w="0">
              <a:solidFill>
                <a:srgbClr val="000000"/>
              </a:solidFill>
              <a:miter lim="800000"/>
              <a:headEnd/>
              <a:tailEnd/>
            </a:ln>
          </p:spPr>
          <p:txBody>
            <a:bodyPr/>
            <a:lstStyle/>
            <a:p>
              <a:endParaRPr lang="en-US"/>
            </a:p>
          </p:txBody>
        </p:sp>
        <p:sp>
          <p:nvSpPr>
            <p:cNvPr id="26677" name="Rectangle 36"/>
            <p:cNvSpPr>
              <a:spLocks noChangeArrowheads="1"/>
            </p:cNvSpPr>
            <p:nvPr/>
          </p:nvSpPr>
          <p:spPr bwMode="auto">
            <a:xfrm>
              <a:off x="2558" y="3364"/>
              <a:ext cx="100" cy="33"/>
            </a:xfrm>
            <a:prstGeom prst="rect">
              <a:avLst/>
            </a:prstGeom>
            <a:blipFill dpi="0" rotWithShape="0">
              <a:blip r:embed="rId2"/>
              <a:srcRect/>
              <a:tile tx="0" ty="0" sx="100000" sy="100000" flip="none" algn="tl"/>
            </a:blipFill>
            <a:ln w="0">
              <a:solidFill>
                <a:srgbClr val="000000"/>
              </a:solidFill>
              <a:miter lim="800000"/>
              <a:headEnd/>
              <a:tailEnd/>
            </a:ln>
          </p:spPr>
          <p:txBody>
            <a:bodyPr/>
            <a:lstStyle/>
            <a:p>
              <a:endParaRPr lang="en-US"/>
            </a:p>
          </p:txBody>
        </p:sp>
        <p:sp>
          <p:nvSpPr>
            <p:cNvPr id="26678" name="Line 37"/>
            <p:cNvSpPr>
              <a:spLocks noChangeShapeType="1"/>
            </p:cNvSpPr>
            <p:nvPr/>
          </p:nvSpPr>
          <p:spPr bwMode="auto">
            <a:xfrm>
              <a:off x="2160" y="3458"/>
              <a:ext cx="1" cy="332"/>
            </a:xfrm>
            <a:prstGeom prst="line">
              <a:avLst/>
            </a:prstGeom>
            <a:noFill/>
            <a:ln w="26988">
              <a:solidFill>
                <a:srgbClr val="000000"/>
              </a:solidFill>
              <a:round/>
              <a:headEnd/>
              <a:tailEnd/>
            </a:ln>
          </p:spPr>
          <p:txBody>
            <a:bodyPr/>
            <a:lstStyle/>
            <a:p>
              <a:endParaRPr lang="en-US"/>
            </a:p>
          </p:txBody>
        </p:sp>
        <p:sp>
          <p:nvSpPr>
            <p:cNvPr id="26679" name="Freeform 38"/>
            <p:cNvSpPr>
              <a:spLocks/>
            </p:cNvSpPr>
            <p:nvPr/>
          </p:nvSpPr>
          <p:spPr bwMode="auto">
            <a:xfrm>
              <a:off x="2122" y="3729"/>
              <a:ext cx="77" cy="83"/>
            </a:xfrm>
            <a:custGeom>
              <a:avLst/>
              <a:gdLst>
                <a:gd name="T0" fmla="*/ 77 w 77"/>
                <a:gd name="T1" fmla="*/ 0 h 83"/>
                <a:gd name="T2" fmla="*/ 38 w 77"/>
                <a:gd name="T3" fmla="*/ 83 h 83"/>
                <a:gd name="T4" fmla="*/ 0 w 77"/>
                <a:gd name="T5" fmla="*/ 0 h 83"/>
                <a:gd name="T6" fmla="*/ 77 w 77"/>
                <a:gd name="T7" fmla="*/ 0 h 83"/>
                <a:gd name="T8" fmla="*/ 0 60000 65536"/>
                <a:gd name="T9" fmla="*/ 0 60000 65536"/>
                <a:gd name="T10" fmla="*/ 0 60000 65536"/>
                <a:gd name="T11" fmla="*/ 0 60000 65536"/>
                <a:gd name="T12" fmla="*/ 0 w 77"/>
                <a:gd name="T13" fmla="*/ 0 h 83"/>
                <a:gd name="T14" fmla="*/ 77 w 77"/>
                <a:gd name="T15" fmla="*/ 83 h 83"/>
              </a:gdLst>
              <a:ahLst/>
              <a:cxnLst>
                <a:cxn ang="T8">
                  <a:pos x="T0" y="T1"/>
                </a:cxn>
                <a:cxn ang="T9">
                  <a:pos x="T2" y="T3"/>
                </a:cxn>
                <a:cxn ang="T10">
                  <a:pos x="T4" y="T5"/>
                </a:cxn>
                <a:cxn ang="T11">
                  <a:pos x="T6" y="T7"/>
                </a:cxn>
              </a:cxnLst>
              <a:rect l="T12" t="T13" r="T14" b="T15"/>
              <a:pathLst>
                <a:path w="77" h="83">
                  <a:moveTo>
                    <a:pt x="77" y="0"/>
                  </a:moveTo>
                  <a:lnTo>
                    <a:pt x="38" y="83"/>
                  </a:lnTo>
                  <a:lnTo>
                    <a:pt x="0" y="0"/>
                  </a:lnTo>
                  <a:lnTo>
                    <a:pt x="77" y="0"/>
                  </a:lnTo>
                  <a:close/>
                </a:path>
              </a:pathLst>
            </a:custGeom>
            <a:solidFill>
              <a:srgbClr val="000000"/>
            </a:solidFill>
            <a:ln w="9525">
              <a:noFill/>
              <a:round/>
              <a:headEnd/>
              <a:tailEnd/>
            </a:ln>
          </p:spPr>
          <p:txBody>
            <a:bodyPr/>
            <a:lstStyle/>
            <a:p>
              <a:endParaRPr lang="en-US"/>
            </a:p>
          </p:txBody>
        </p:sp>
        <p:sp>
          <p:nvSpPr>
            <p:cNvPr id="26680" name="Freeform 39"/>
            <p:cNvSpPr>
              <a:spLocks/>
            </p:cNvSpPr>
            <p:nvPr/>
          </p:nvSpPr>
          <p:spPr bwMode="auto">
            <a:xfrm>
              <a:off x="2105" y="3718"/>
              <a:ext cx="111" cy="116"/>
            </a:xfrm>
            <a:custGeom>
              <a:avLst/>
              <a:gdLst>
                <a:gd name="T0" fmla="*/ 94 w 111"/>
                <a:gd name="T1" fmla="*/ 22 h 116"/>
                <a:gd name="T2" fmla="*/ 88 w 111"/>
                <a:gd name="T3" fmla="*/ 11 h 116"/>
                <a:gd name="T4" fmla="*/ 50 w 111"/>
                <a:gd name="T5" fmla="*/ 88 h 116"/>
                <a:gd name="T6" fmla="*/ 66 w 111"/>
                <a:gd name="T7" fmla="*/ 88 h 116"/>
                <a:gd name="T8" fmla="*/ 28 w 111"/>
                <a:gd name="T9" fmla="*/ 11 h 116"/>
                <a:gd name="T10" fmla="*/ 17 w 111"/>
                <a:gd name="T11" fmla="*/ 22 h 116"/>
                <a:gd name="T12" fmla="*/ 94 w 111"/>
                <a:gd name="T13" fmla="*/ 22 h 116"/>
                <a:gd name="T14" fmla="*/ 111 w 111"/>
                <a:gd name="T15" fmla="*/ 5 h 116"/>
                <a:gd name="T16" fmla="*/ 0 w 111"/>
                <a:gd name="T17" fmla="*/ 0 h 116"/>
                <a:gd name="T18" fmla="*/ 55 w 111"/>
                <a:gd name="T19" fmla="*/ 116 h 116"/>
                <a:gd name="T20" fmla="*/ 111 w 111"/>
                <a:gd name="T21" fmla="*/ 5 h 116"/>
                <a:gd name="T22" fmla="*/ 94 w 111"/>
                <a:gd name="T23" fmla="*/ 22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116"/>
                <a:gd name="T38" fmla="*/ 111 w 111"/>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116">
                  <a:moveTo>
                    <a:pt x="94" y="22"/>
                  </a:moveTo>
                  <a:lnTo>
                    <a:pt x="88" y="11"/>
                  </a:lnTo>
                  <a:lnTo>
                    <a:pt x="50" y="88"/>
                  </a:lnTo>
                  <a:lnTo>
                    <a:pt x="66" y="88"/>
                  </a:lnTo>
                  <a:lnTo>
                    <a:pt x="28" y="11"/>
                  </a:lnTo>
                  <a:lnTo>
                    <a:pt x="17" y="22"/>
                  </a:lnTo>
                  <a:lnTo>
                    <a:pt x="94" y="22"/>
                  </a:lnTo>
                  <a:lnTo>
                    <a:pt x="111" y="5"/>
                  </a:lnTo>
                  <a:lnTo>
                    <a:pt x="0" y="0"/>
                  </a:lnTo>
                  <a:lnTo>
                    <a:pt x="55" y="116"/>
                  </a:lnTo>
                  <a:lnTo>
                    <a:pt x="111" y="5"/>
                  </a:lnTo>
                  <a:lnTo>
                    <a:pt x="94" y="22"/>
                  </a:lnTo>
                  <a:close/>
                </a:path>
              </a:pathLst>
            </a:custGeom>
            <a:solidFill>
              <a:srgbClr val="000000"/>
            </a:solidFill>
            <a:ln w="9525">
              <a:noFill/>
              <a:round/>
              <a:headEnd/>
              <a:tailEnd/>
            </a:ln>
          </p:spPr>
          <p:txBody>
            <a:bodyPr/>
            <a:lstStyle/>
            <a:p>
              <a:endParaRPr lang="en-US"/>
            </a:p>
          </p:txBody>
        </p:sp>
        <p:sp>
          <p:nvSpPr>
            <p:cNvPr id="26681" name="Rectangle 40"/>
            <p:cNvSpPr>
              <a:spLocks noChangeArrowheads="1"/>
            </p:cNvSpPr>
            <p:nvPr/>
          </p:nvSpPr>
          <p:spPr bwMode="auto">
            <a:xfrm>
              <a:off x="1707" y="3928"/>
              <a:ext cx="1061" cy="116"/>
            </a:xfrm>
            <a:prstGeom prst="rect">
              <a:avLst/>
            </a:prstGeom>
            <a:solidFill>
              <a:srgbClr val="0080FF"/>
            </a:solidFill>
            <a:ln w="0">
              <a:solidFill>
                <a:srgbClr val="000000"/>
              </a:solidFill>
              <a:miter lim="800000"/>
              <a:headEnd/>
              <a:tailEnd/>
            </a:ln>
          </p:spPr>
          <p:txBody>
            <a:bodyPr/>
            <a:lstStyle/>
            <a:p>
              <a:endParaRPr lang="en-US"/>
            </a:p>
          </p:txBody>
        </p:sp>
        <p:sp>
          <p:nvSpPr>
            <p:cNvPr id="26682" name="Rectangle 41"/>
            <p:cNvSpPr>
              <a:spLocks noChangeArrowheads="1"/>
            </p:cNvSpPr>
            <p:nvPr/>
          </p:nvSpPr>
          <p:spPr bwMode="auto">
            <a:xfrm>
              <a:off x="1845" y="3895"/>
              <a:ext cx="83" cy="38"/>
            </a:xfrm>
            <a:prstGeom prst="rect">
              <a:avLst/>
            </a:prstGeom>
            <a:blipFill dpi="0" rotWithShape="0">
              <a:blip r:embed="rId2"/>
              <a:srcRect/>
              <a:tile tx="0" ty="0" sx="100000" sy="100000" flip="none" algn="tl"/>
            </a:blipFill>
            <a:ln w="0">
              <a:solidFill>
                <a:srgbClr val="000000"/>
              </a:solidFill>
              <a:miter lim="800000"/>
              <a:headEnd/>
              <a:tailEnd/>
            </a:ln>
          </p:spPr>
          <p:txBody>
            <a:bodyPr/>
            <a:lstStyle/>
            <a:p>
              <a:endParaRPr lang="en-US"/>
            </a:p>
          </p:txBody>
        </p:sp>
        <p:sp>
          <p:nvSpPr>
            <p:cNvPr id="26683" name="Rectangle 42"/>
            <p:cNvSpPr>
              <a:spLocks noChangeArrowheads="1"/>
            </p:cNvSpPr>
            <p:nvPr/>
          </p:nvSpPr>
          <p:spPr bwMode="auto">
            <a:xfrm>
              <a:off x="2094" y="3895"/>
              <a:ext cx="171" cy="33"/>
            </a:xfrm>
            <a:prstGeom prst="rect">
              <a:avLst/>
            </a:prstGeom>
            <a:blipFill dpi="0" rotWithShape="0">
              <a:blip r:embed="rId2"/>
              <a:srcRect/>
              <a:tile tx="0" ty="0" sx="100000" sy="100000" flip="none" algn="tl"/>
            </a:blipFill>
            <a:ln w="0">
              <a:solidFill>
                <a:srgbClr val="000000"/>
              </a:solidFill>
              <a:miter lim="800000"/>
              <a:headEnd/>
              <a:tailEnd/>
            </a:ln>
          </p:spPr>
          <p:txBody>
            <a:bodyPr/>
            <a:lstStyle/>
            <a:p>
              <a:endParaRPr lang="en-US"/>
            </a:p>
          </p:txBody>
        </p:sp>
        <p:sp>
          <p:nvSpPr>
            <p:cNvPr id="26684" name="Rectangle 43"/>
            <p:cNvSpPr>
              <a:spLocks noChangeArrowheads="1"/>
            </p:cNvSpPr>
            <p:nvPr/>
          </p:nvSpPr>
          <p:spPr bwMode="auto">
            <a:xfrm>
              <a:off x="2343" y="3895"/>
              <a:ext cx="116" cy="33"/>
            </a:xfrm>
            <a:prstGeom prst="rect">
              <a:avLst/>
            </a:prstGeom>
            <a:blipFill dpi="0" rotWithShape="0">
              <a:blip r:embed="rId2"/>
              <a:srcRect/>
              <a:tile tx="0" ty="0" sx="100000" sy="100000" flip="none" algn="tl"/>
            </a:blipFill>
            <a:ln w="0">
              <a:solidFill>
                <a:srgbClr val="000000"/>
              </a:solidFill>
              <a:miter lim="800000"/>
              <a:headEnd/>
              <a:tailEnd/>
            </a:ln>
          </p:spPr>
          <p:txBody>
            <a:bodyPr/>
            <a:lstStyle/>
            <a:p>
              <a:endParaRPr lang="en-US"/>
            </a:p>
          </p:txBody>
        </p:sp>
        <p:sp>
          <p:nvSpPr>
            <p:cNvPr id="26685" name="Rectangle 44"/>
            <p:cNvSpPr>
              <a:spLocks noChangeArrowheads="1"/>
            </p:cNvSpPr>
            <p:nvPr/>
          </p:nvSpPr>
          <p:spPr bwMode="auto">
            <a:xfrm>
              <a:off x="2558" y="3895"/>
              <a:ext cx="100" cy="33"/>
            </a:xfrm>
            <a:prstGeom prst="rect">
              <a:avLst/>
            </a:prstGeom>
            <a:blipFill dpi="0" rotWithShape="0">
              <a:blip r:embed="rId2"/>
              <a:srcRect/>
              <a:tile tx="0" ty="0" sx="100000" sy="100000" flip="none" algn="tl"/>
            </a:blipFill>
            <a:ln w="0">
              <a:solidFill>
                <a:srgbClr val="000000"/>
              </a:solidFill>
              <a:miter lim="800000"/>
              <a:headEnd/>
              <a:tailEnd/>
            </a:ln>
          </p:spPr>
          <p:txBody>
            <a:bodyPr/>
            <a:lstStyle/>
            <a:p>
              <a:endParaRPr lang="en-US"/>
            </a:p>
          </p:txBody>
        </p:sp>
        <p:sp>
          <p:nvSpPr>
            <p:cNvPr id="26686" name="Freeform 45"/>
            <p:cNvSpPr>
              <a:spLocks/>
            </p:cNvSpPr>
            <p:nvPr/>
          </p:nvSpPr>
          <p:spPr bwMode="auto">
            <a:xfrm>
              <a:off x="1691" y="2530"/>
              <a:ext cx="1055" cy="149"/>
            </a:xfrm>
            <a:custGeom>
              <a:avLst/>
              <a:gdLst>
                <a:gd name="T0" fmla="*/ 0 w 1055"/>
                <a:gd name="T1" fmla="*/ 0 h 149"/>
                <a:gd name="T2" fmla="*/ 1055 w 1055"/>
                <a:gd name="T3" fmla="*/ 0 h 149"/>
                <a:gd name="T4" fmla="*/ 1055 w 1055"/>
                <a:gd name="T5" fmla="*/ 99 h 149"/>
                <a:gd name="T6" fmla="*/ 956 w 1055"/>
                <a:gd name="T7" fmla="*/ 99 h 149"/>
                <a:gd name="T8" fmla="*/ 956 w 1055"/>
                <a:gd name="T9" fmla="*/ 149 h 149"/>
                <a:gd name="T10" fmla="*/ 856 w 1055"/>
                <a:gd name="T11" fmla="*/ 149 h 149"/>
                <a:gd name="T12" fmla="*/ 856 w 1055"/>
                <a:gd name="T13" fmla="*/ 99 h 149"/>
                <a:gd name="T14" fmla="*/ 757 w 1055"/>
                <a:gd name="T15" fmla="*/ 99 h 149"/>
                <a:gd name="T16" fmla="*/ 757 w 1055"/>
                <a:gd name="T17" fmla="*/ 149 h 149"/>
                <a:gd name="T18" fmla="*/ 641 w 1055"/>
                <a:gd name="T19" fmla="*/ 149 h 149"/>
                <a:gd name="T20" fmla="*/ 641 w 1055"/>
                <a:gd name="T21" fmla="*/ 99 h 149"/>
                <a:gd name="T22" fmla="*/ 558 w 1055"/>
                <a:gd name="T23" fmla="*/ 99 h 149"/>
                <a:gd name="T24" fmla="*/ 558 w 1055"/>
                <a:gd name="T25" fmla="*/ 149 h 149"/>
                <a:gd name="T26" fmla="*/ 397 w 1055"/>
                <a:gd name="T27" fmla="*/ 149 h 149"/>
                <a:gd name="T28" fmla="*/ 397 w 1055"/>
                <a:gd name="T29" fmla="*/ 99 h 149"/>
                <a:gd name="T30" fmla="*/ 232 w 1055"/>
                <a:gd name="T31" fmla="*/ 99 h 149"/>
                <a:gd name="T32" fmla="*/ 232 w 1055"/>
                <a:gd name="T33" fmla="*/ 149 h 149"/>
                <a:gd name="T34" fmla="*/ 149 w 1055"/>
                <a:gd name="T35" fmla="*/ 149 h 149"/>
                <a:gd name="T36" fmla="*/ 149 w 1055"/>
                <a:gd name="T37" fmla="*/ 99 h 149"/>
                <a:gd name="T38" fmla="*/ 0 w 1055"/>
                <a:gd name="T39" fmla="*/ 99 h 149"/>
                <a:gd name="T40" fmla="*/ 0 w 1055"/>
                <a:gd name="T41" fmla="*/ 0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5"/>
                <a:gd name="T64" fmla="*/ 0 h 149"/>
                <a:gd name="T65" fmla="*/ 1055 w 1055"/>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5" h="149">
                  <a:moveTo>
                    <a:pt x="0" y="0"/>
                  </a:moveTo>
                  <a:lnTo>
                    <a:pt x="1055" y="0"/>
                  </a:lnTo>
                  <a:lnTo>
                    <a:pt x="1055" y="99"/>
                  </a:lnTo>
                  <a:lnTo>
                    <a:pt x="956" y="99"/>
                  </a:lnTo>
                  <a:lnTo>
                    <a:pt x="956" y="149"/>
                  </a:lnTo>
                  <a:lnTo>
                    <a:pt x="856" y="149"/>
                  </a:lnTo>
                  <a:lnTo>
                    <a:pt x="856" y="99"/>
                  </a:lnTo>
                  <a:lnTo>
                    <a:pt x="757" y="99"/>
                  </a:lnTo>
                  <a:lnTo>
                    <a:pt x="757" y="149"/>
                  </a:lnTo>
                  <a:lnTo>
                    <a:pt x="641" y="149"/>
                  </a:lnTo>
                  <a:lnTo>
                    <a:pt x="641" y="99"/>
                  </a:lnTo>
                  <a:lnTo>
                    <a:pt x="558" y="99"/>
                  </a:lnTo>
                  <a:lnTo>
                    <a:pt x="558" y="149"/>
                  </a:lnTo>
                  <a:lnTo>
                    <a:pt x="397" y="149"/>
                  </a:lnTo>
                  <a:lnTo>
                    <a:pt x="397" y="99"/>
                  </a:lnTo>
                  <a:lnTo>
                    <a:pt x="232" y="99"/>
                  </a:lnTo>
                  <a:lnTo>
                    <a:pt x="232" y="149"/>
                  </a:lnTo>
                  <a:lnTo>
                    <a:pt x="149" y="149"/>
                  </a:lnTo>
                  <a:lnTo>
                    <a:pt x="149" y="99"/>
                  </a:lnTo>
                  <a:lnTo>
                    <a:pt x="0" y="99"/>
                  </a:lnTo>
                  <a:lnTo>
                    <a:pt x="0" y="0"/>
                  </a:lnTo>
                  <a:close/>
                </a:path>
              </a:pathLst>
            </a:custGeom>
            <a:solidFill>
              <a:srgbClr val="0080FF"/>
            </a:solidFill>
            <a:ln w="0">
              <a:solidFill>
                <a:srgbClr val="000000"/>
              </a:solidFill>
              <a:round/>
              <a:headEnd/>
              <a:tailEnd/>
            </a:ln>
          </p:spPr>
          <p:txBody>
            <a:bodyPr/>
            <a:lstStyle/>
            <a:p>
              <a:endParaRPr lang="en-US"/>
            </a:p>
          </p:txBody>
        </p:sp>
        <p:sp>
          <p:nvSpPr>
            <p:cNvPr id="26687" name="Line 46"/>
            <p:cNvSpPr>
              <a:spLocks noChangeShapeType="1"/>
            </p:cNvSpPr>
            <p:nvPr/>
          </p:nvSpPr>
          <p:spPr bwMode="auto">
            <a:xfrm>
              <a:off x="1840" y="2679"/>
              <a:ext cx="83" cy="1"/>
            </a:xfrm>
            <a:prstGeom prst="line">
              <a:avLst/>
            </a:prstGeom>
            <a:noFill/>
            <a:ln w="26988">
              <a:solidFill>
                <a:srgbClr val="FF00FF"/>
              </a:solidFill>
              <a:round/>
              <a:headEnd/>
              <a:tailEnd/>
            </a:ln>
          </p:spPr>
          <p:txBody>
            <a:bodyPr/>
            <a:lstStyle/>
            <a:p>
              <a:endParaRPr lang="en-US"/>
            </a:p>
          </p:txBody>
        </p:sp>
        <p:sp>
          <p:nvSpPr>
            <p:cNvPr id="26688" name="Line 47"/>
            <p:cNvSpPr>
              <a:spLocks noChangeShapeType="1"/>
            </p:cNvSpPr>
            <p:nvPr/>
          </p:nvSpPr>
          <p:spPr bwMode="auto">
            <a:xfrm>
              <a:off x="2083" y="2679"/>
              <a:ext cx="166" cy="1"/>
            </a:xfrm>
            <a:prstGeom prst="line">
              <a:avLst/>
            </a:prstGeom>
            <a:noFill/>
            <a:ln w="26988">
              <a:solidFill>
                <a:srgbClr val="FF00FF"/>
              </a:solidFill>
              <a:round/>
              <a:headEnd/>
              <a:tailEnd/>
            </a:ln>
          </p:spPr>
          <p:txBody>
            <a:bodyPr/>
            <a:lstStyle/>
            <a:p>
              <a:endParaRPr lang="en-US"/>
            </a:p>
          </p:txBody>
        </p:sp>
        <p:sp>
          <p:nvSpPr>
            <p:cNvPr id="26689" name="Line 48"/>
            <p:cNvSpPr>
              <a:spLocks noChangeShapeType="1"/>
            </p:cNvSpPr>
            <p:nvPr/>
          </p:nvSpPr>
          <p:spPr bwMode="auto">
            <a:xfrm>
              <a:off x="2332" y="2679"/>
              <a:ext cx="116" cy="1"/>
            </a:xfrm>
            <a:prstGeom prst="line">
              <a:avLst/>
            </a:prstGeom>
            <a:noFill/>
            <a:ln w="26988">
              <a:solidFill>
                <a:srgbClr val="FF00FF"/>
              </a:solidFill>
              <a:round/>
              <a:headEnd/>
              <a:tailEnd/>
            </a:ln>
          </p:spPr>
          <p:txBody>
            <a:bodyPr/>
            <a:lstStyle/>
            <a:p>
              <a:endParaRPr lang="en-US"/>
            </a:p>
          </p:txBody>
        </p:sp>
        <p:sp>
          <p:nvSpPr>
            <p:cNvPr id="26690" name="Line 49"/>
            <p:cNvSpPr>
              <a:spLocks noChangeShapeType="1"/>
            </p:cNvSpPr>
            <p:nvPr/>
          </p:nvSpPr>
          <p:spPr bwMode="auto">
            <a:xfrm>
              <a:off x="2547" y="2679"/>
              <a:ext cx="100" cy="1"/>
            </a:xfrm>
            <a:prstGeom prst="line">
              <a:avLst/>
            </a:prstGeom>
            <a:noFill/>
            <a:ln w="26988">
              <a:solidFill>
                <a:srgbClr val="FF00FF"/>
              </a:solidFill>
              <a:round/>
              <a:headEnd/>
              <a:tailEnd/>
            </a:ln>
          </p:spPr>
          <p:txBody>
            <a:bodyPr/>
            <a:lstStyle/>
            <a:p>
              <a:endParaRPr lang="en-US"/>
            </a:p>
          </p:txBody>
        </p:sp>
        <p:sp>
          <p:nvSpPr>
            <p:cNvPr id="26691" name="Line 50"/>
            <p:cNvSpPr>
              <a:spLocks noChangeShapeType="1"/>
            </p:cNvSpPr>
            <p:nvPr/>
          </p:nvSpPr>
          <p:spPr bwMode="auto">
            <a:xfrm>
              <a:off x="2166" y="2126"/>
              <a:ext cx="1" cy="332"/>
            </a:xfrm>
            <a:prstGeom prst="line">
              <a:avLst/>
            </a:prstGeom>
            <a:noFill/>
            <a:ln w="26988">
              <a:solidFill>
                <a:srgbClr val="000000"/>
              </a:solidFill>
              <a:round/>
              <a:headEnd/>
              <a:tailEnd/>
            </a:ln>
          </p:spPr>
          <p:txBody>
            <a:bodyPr/>
            <a:lstStyle/>
            <a:p>
              <a:endParaRPr lang="en-US"/>
            </a:p>
          </p:txBody>
        </p:sp>
        <p:sp>
          <p:nvSpPr>
            <p:cNvPr id="26692" name="Freeform 51"/>
            <p:cNvSpPr>
              <a:spLocks/>
            </p:cNvSpPr>
            <p:nvPr/>
          </p:nvSpPr>
          <p:spPr bwMode="auto">
            <a:xfrm>
              <a:off x="2127" y="2397"/>
              <a:ext cx="78" cy="83"/>
            </a:xfrm>
            <a:custGeom>
              <a:avLst/>
              <a:gdLst>
                <a:gd name="T0" fmla="*/ 78 w 78"/>
                <a:gd name="T1" fmla="*/ 0 h 83"/>
                <a:gd name="T2" fmla="*/ 39 w 78"/>
                <a:gd name="T3" fmla="*/ 83 h 83"/>
                <a:gd name="T4" fmla="*/ 0 w 78"/>
                <a:gd name="T5" fmla="*/ 0 h 83"/>
                <a:gd name="T6" fmla="*/ 78 w 78"/>
                <a:gd name="T7" fmla="*/ 0 h 83"/>
                <a:gd name="T8" fmla="*/ 0 60000 65536"/>
                <a:gd name="T9" fmla="*/ 0 60000 65536"/>
                <a:gd name="T10" fmla="*/ 0 60000 65536"/>
                <a:gd name="T11" fmla="*/ 0 60000 65536"/>
                <a:gd name="T12" fmla="*/ 0 w 78"/>
                <a:gd name="T13" fmla="*/ 0 h 83"/>
                <a:gd name="T14" fmla="*/ 78 w 78"/>
                <a:gd name="T15" fmla="*/ 83 h 83"/>
              </a:gdLst>
              <a:ahLst/>
              <a:cxnLst>
                <a:cxn ang="T8">
                  <a:pos x="T0" y="T1"/>
                </a:cxn>
                <a:cxn ang="T9">
                  <a:pos x="T2" y="T3"/>
                </a:cxn>
                <a:cxn ang="T10">
                  <a:pos x="T4" y="T5"/>
                </a:cxn>
                <a:cxn ang="T11">
                  <a:pos x="T6" y="T7"/>
                </a:cxn>
              </a:cxnLst>
              <a:rect l="T12" t="T13" r="T14" b="T15"/>
              <a:pathLst>
                <a:path w="78" h="83">
                  <a:moveTo>
                    <a:pt x="78" y="0"/>
                  </a:moveTo>
                  <a:lnTo>
                    <a:pt x="39" y="83"/>
                  </a:lnTo>
                  <a:lnTo>
                    <a:pt x="0" y="0"/>
                  </a:lnTo>
                  <a:lnTo>
                    <a:pt x="78" y="0"/>
                  </a:lnTo>
                  <a:close/>
                </a:path>
              </a:pathLst>
            </a:custGeom>
            <a:solidFill>
              <a:srgbClr val="000000"/>
            </a:solidFill>
            <a:ln w="9525">
              <a:noFill/>
              <a:round/>
              <a:headEnd/>
              <a:tailEnd/>
            </a:ln>
          </p:spPr>
          <p:txBody>
            <a:bodyPr/>
            <a:lstStyle/>
            <a:p>
              <a:endParaRPr lang="en-US"/>
            </a:p>
          </p:txBody>
        </p:sp>
        <p:sp>
          <p:nvSpPr>
            <p:cNvPr id="26693" name="Freeform 52"/>
            <p:cNvSpPr>
              <a:spLocks/>
            </p:cNvSpPr>
            <p:nvPr/>
          </p:nvSpPr>
          <p:spPr bwMode="auto">
            <a:xfrm>
              <a:off x="2111" y="2386"/>
              <a:ext cx="110" cy="116"/>
            </a:xfrm>
            <a:custGeom>
              <a:avLst/>
              <a:gdLst>
                <a:gd name="T0" fmla="*/ 94 w 110"/>
                <a:gd name="T1" fmla="*/ 22 h 116"/>
                <a:gd name="T2" fmla="*/ 82 w 110"/>
                <a:gd name="T3" fmla="*/ 11 h 116"/>
                <a:gd name="T4" fmla="*/ 44 w 110"/>
                <a:gd name="T5" fmla="*/ 88 h 116"/>
                <a:gd name="T6" fmla="*/ 66 w 110"/>
                <a:gd name="T7" fmla="*/ 88 h 116"/>
                <a:gd name="T8" fmla="*/ 27 w 110"/>
                <a:gd name="T9" fmla="*/ 11 h 116"/>
                <a:gd name="T10" fmla="*/ 16 w 110"/>
                <a:gd name="T11" fmla="*/ 22 h 116"/>
                <a:gd name="T12" fmla="*/ 94 w 110"/>
                <a:gd name="T13" fmla="*/ 22 h 116"/>
                <a:gd name="T14" fmla="*/ 110 w 110"/>
                <a:gd name="T15" fmla="*/ 6 h 116"/>
                <a:gd name="T16" fmla="*/ 0 w 110"/>
                <a:gd name="T17" fmla="*/ 0 h 116"/>
                <a:gd name="T18" fmla="*/ 55 w 110"/>
                <a:gd name="T19" fmla="*/ 116 h 116"/>
                <a:gd name="T20" fmla="*/ 110 w 110"/>
                <a:gd name="T21" fmla="*/ 6 h 116"/>
                <a:gd name="T22" fmla="*/ 94 w 110"/>
                <a:gd name="T23" fmla="*/ 22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6"/>
                <a:gd name="T38" fmla="*/ 110 w 110"/>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6">
                  <a:moveTo>
                    <a:pt x="94" y="22"/>
                  </a:moveTo>
                  <a:lnTo>
                    <a:pt x="82" y="11"/>
                  </a:lnTo>
                  <a:lnTo>
                    <a:pt x="44" y="88"/>
                  </a:lnTo>
                  <a:lnTo>
                    <a:pt x="66" y="88"/>
                  </a:lnTo>
                  <a:lnTo>
                    <a:pt x="27" y="11"/>
                  </a:lnTo>
                  <a:lnTo>
                    <a:pt x="16" y="22"/>
                  </a:lnTo>
                  <a:lnTo>
                    <a:pt x="94" y="22"/>
                  </a:lnTo>
                  <a:lnTo>
                    <a:pt x="110" y="6"/>
                  </a:lnTo>
                  <a:lnTo>
                    <a:pt x="0" y="0"/>
                  </a:lnTo>
                  <a:lnTo>
                    <a:pt x="55" y="116"/>
                  </a:lnTo>
                  <a:lnTo>
                    <a:pt x="110" y="6"/>
                  </a:lnTo>
                  <a:lnTo>
                    <a:pt x="94" y="22"/>
                  </a:lnTo>
                  <a:close/>
                </a:path>
              </a:pathLst>
            </a:custGeom>
            <a:solidFill>
              <a:srgbClr val="000000"/>
            </a:solidFill>
            <a:ln w="9525">
              <a:noFill/>
              <a:round/>
              <a:headEnd/>
              <a:tailEnd/>
            </a:ln>
          </p:spPr>
          <p:txBody>
            <a:bodyPr/>
            <a:lstStyle/>
            <a:p>
              <a:endParaRPr lang="en-US"/>
            </a:p>
          </p:txBody>
        </p:sp>
      </p:grpSp>
      <p:sp>
        <p:nvSpPr>
          <p:cNvPr id="26631" name="Text Box 54"/>
          <p:cNvSpPr txBox="1">
            <a:spLocks noChangeArrowheads="1"/>
          </p:cNvSpPr>
          <p:nvPr/>
        </p:nvSpPr>
        <p:spPr bwMode="auto">
          <a:xfrm>
            <a:off x="5725103" y="1217613"/>
            <a:ext cx="871682" cy="338554"/>
          </a:xfrm>
          <a:prstGeom prst="rect">
            <a:avLst/>
          </a:prstGeom>
          <a:noFill/>
          <a:ln w="9525">
            <a:noFill/>
            <a:miter lim="800000"/>
            <a:headEnd/>
            <a:tailEnd/>
          </a:ln>
        </p:spPr>
        <p:txBody>
          <a:bodyPr>
            <a:spAutoFit/>
          </a:bodyPr>
          <a:lstStyle/>
          <a:p>
            <a:pPr>
              <a:spcBef>
                <a:spcPct val="50000"/>
              </a:spcBef>
            </a:pPr>
            <a:r>
              <a:rPr lang="en-US" sz="1600" b="0" dirty="0">
                <a:solidFill>
                  <a:srgbClr val="0033CC"/>
                </a:solidFill>
              </a:rPr>
              <a:t>Mold</a:t>
            </a:r>
          </a:p>
        </p:txBody>
      </p:sp>
      <p:sp>
        <p:nvSpPr>
          <p:cNvPr id="26632" name="Text Box 55"/>
          <p:cNvSpPr txBox="1">
            <a:spLocks noChangeArrowheads="1"/>
          </p:cNvSpPr>
          <p:nvPr/>
        </p:nvSpPr>
        <p:spPr bwMode="auto">
          <a:xfrm>
            <a:off x="5709228" y="1760539"/>
            <a:ext cx="2964295" cy="523220"/>
          </a:xfrm>
          <a:prstGeom prst="rect">
            <a:avLst/>
          </a:prstGeom>
          <a:noFill/>
          <a:ln w="9525">
            <a:noFill/>
            <a:miter lim="800000"/>
            <a:headEnd/>
            <a:tailEnd/>
          </a:ln>
        </p:spPr>
        <p:txBody>
          <a:bodyPr>
            <a:spAutoFit/>
          </a:bodyPr>
          <a:lstStyle/>
          <a:p>
            <a:pPr>
              <a:spcBef>
                <a:spcPct val="50000"/>
              </a:spcBef>
            </a:pPr>
            <a:r>
              <a:rPr lang="en-US" sz="1400" b="0" dirty="0">
                <a:solidFill>
                  <a:srgbClr val="0033CC"/>
                </a:solidFill>
              </a:rPr>
              <a:t>PDMS pad impregnated with medium surface energy film</a:t>
            </a:r>
          </a:p>
        </p:txBody>
      </p:sp>
      <p:sp>
        <p:nvSpPr>
          <p:cNvPr id="26633" name="Text Box 56"/>
          <p:cNvSpPr txBox="1">
            <a:spLocks noChangeArrowheads="1"/>
          </p:cNvSpPr>
          <p:nvPr/>
        </p:nvSpPr>
        <p:spPr bwMode="auto">
          <a:xfrm>
            <a:off x="4538807" y="2427288"/>
            <a:ext cx="3514147" cy="366712"/>
          </a:xfrm>
          <a:prstGeom prst="rect">
            <a:avLst/>
          </a:prstGeom>
          <a:noFill/>
          <a:ln w="9525">
            <a:noFill/>
            <a:miter lim="800000"/>
            <a:headEnd/>
            <a:tailEnd/>
          </a:ln>
        </p:spPr>
        <p:txBody>
          <a:bodyPr>
            <a:spAutoFit/>
          </a:bodyPr>
          <a:lstStyle/>
          <a:p>
            <a:pPr>
              <a:spcBef>
                <a:spcPct val="50000"/>
              </a:spcBef>
            </a:pPr>
            <a:r>
              <a:rPr lang="en-US" sz="1800" b="0" dirty="0">
                <a:solidFill>
                  <a:srgbClr val="FF3300"/>
                </a:solidFill>
                <a:latin typeface="Arial" pitchFamily="34" charset="0"/>
              </a:rPr>
              <a:t>Selectively Surface Treatment</a:t>
            </a:r>
          </a:p>
        </p:txBody>
      </p:sp>
      <p:sp>
        <p:nvSpPr>
          <p:cNvPr id="26634" name="Text Box 57"/>
          <p:cNvSpPr txBox="1">
            <a:spLocks noChangeArrowheads="1"/>
          </p:cNvSpPr>
          <p:nvPr/>
        </p:nvSpPr>
        <p:spPr bwMode="auto">
          <a:xfrm>
            <a:off x="4580660" y="4456113"/>
            <a:ext cx="2567421" cy="307777"/>
          </a:xfrm>
          <a:prstGeom prst="rect">
            <a:avLst/>
          </a:prstGeom>
          <a:noFill/>
          <a:ln w="9525">
            <a:noFill/>
            <a:miter lim="800000"/>
            <a:headEnd/>
            <a:tailEnd/>
          </a:ln>
        </p:spPr>
        <p:txBody>
          <a:bodyPr>
            <a:spAutoFit/>
          </a:bodyPr>
          <a:lstStyle/>
          <a:p>
            <a:pPr>
              <a:spcBef>
                <a:spcPct val="50000"/>
              </a:spcBef>
            </a:pPr>
            <a:r>
              <a:rPr lang="en-US" sz="1400" b="0" dirty="0">
                <a:solidFill>
                  <a:srgbClr val="0033CC"/>
                </a:solidFill>
              </a:rPr>
              <a:t>Spin coat polymer and annealing</a:t>
            </a:r>
          </a:p>
        </p:txBody>
      </p:sp>
      <p:sp>
        <p:nvSpPr>
          <p:cNvPr id="26635" name="Text Box 58"/>
          <p:cNvSpPr txBox="1">
            <a:spLocks noChangeArrowheads="1"/>
          </p:cNvSpPr>
          <p:nvPr/>
        </p:nvSpPr>
        <p:spPr bwMode="auto">
          <a:xfrm>
            <a:off x="4645603" y="5518150"/>
            <a:ext cx="1799647" cy="304800"/>
          </a:xfrm>
          <a:prstGeom prst="rect">
            <a:avLst/>
          </a:prstGeom>
          <a:noFill/>
          <a:ln w="9525">
            <a:noFill/>
            <a:miter lim="800000"/>
            <a:headEnd/>
            <a:tailEnd/>
          </a:ln>
        </p:spPr>
        <p:txBody>
          <a:bodyPr>
            <a:spAutoFit/>
          </a:bodyPr>
          <a:lstStyle/>
          <a:p>
            <a:pPr>
              <a:spcBef>
                <a:spcPct val="50000"/>
              </a:spcBef>
            </a:pPr>
            <a:r>
              <a:rPr lang="en-US" sz="1400" b="0">
                <a:solidFill>
                  <a:srgbClr val="0033CC"/>
                </a:solidFill>
              </a:rPr>
              <a:t>Ink to substrate</a:t>
            </a:r>
          </a:p>
        </p:txBody>
      </p:sp>
      <p:sp>
        <p:nvSpPr>
          <p:cNvPr id="26636" name="AutoShape 59"/>
          <p:cNvSpPr>
            <a:spLocks noChangeArrowheads="1"/>
          </p:cNvSpPr>
          <p:nvPr/>
        </p:nvSpPr>
        <p:spPr bwMode="auto">
          <a:xfrm flipH="1">
            <a:off x="5566353" y="2817813"/>
            <a:ext cx="391102" cy="246062"/>
          </a:xfrm>
          <a:prstGeom prst="rightArrow">
            <a:avLst>
              <a:gd name="adj1" fmla="val 50000"/>
              <a:gd name="adj2" fmla="val 43710"/>
            </a:avLst>
          </a:prstGeom>
          <a:solidFill>
            <a:schemeClr val="accent1"/>
          </a:solidFill>
          <a:ln w="9525">
            <a:solidFill>
              <a:schemeClr val="tx1"/>
            </a:solidFill>
            <a:miter lim="800000"/>
            <a:headEnd/>
            <a:tailEnd/>
          </a:ln>
        </p:spPr>
        <p:txBody>
          <a:bodyPr wrap="none" anchor="ctr"/>
          <a:lstStyle/>
          <a:p>
            <a:endParaRPr lang="en-US"/>
          </a:p>
        </p:txBody>
      </p:sp>
      <p:sp>
        <p:nvSpPr>
          <p:cNvPr id="26637" name="Text Box 60"/>
          <p:cNvSpPr txBox="1">
            <a:spLocks noChangeArrowheads="1"/>
          </p:cNvSpPr>
          <p:nvPr/>
        </p:nvSpPr>
        <p:spPr bwMode="auto">
          <a:xfrm>
            <a:off x="6019800" y="2751892"/>
            <a:ext cx="2350366" cy="677108"/>
          </a:xfrm>
          <a:prstGeom prst="rect">
            <a:avLst/>
          </a:prstGeom>
          <a:noFill/>
          <a:ln w="9525">
            <a:noFill/>
            <a:miter lim="800000"/>
            <a:headEnd/>
            <a:tailEnd/>
          </a:ln>
        </p:spPr>
        <p:txBody>
          <a:bodyPr wrap="square" tIns="91440" bIns="91440">
            <a:spAutoFit/>
          </a:bodyPr>
          <a:lstStyle/>
          <a:p>
            <a:pPr>
              <a:spcBef>
                <a:spcPct val="50000"/>
              </a:spcBef>
            </a:pPr>
            <a:r>
              <a:rPr lang="en-US" sz="1600" b="0" dirty="0">
                <a:solidFill>
                  <a:srgbClr val="0033CC"/>
                </a:solidFill>
              </a:rPr>
              <a:t>Protrusions with medium surface energy treatment </a:t>
            </a:r>
          </a:p>
        </p:txBody>
      </p:sp>
      <p:sp>
        <p:nvSpPr>
          <p:cNvPr id="26638" name="Text Box 61"/>
          <p:cNvSpPr txBox="1">
            <a:spLocks noChangeArrowheads="1"/>
          </p:cNvSpPr>
          <p:nvPr/>
        </p:nvSpPr>
        <p:spPr bwMode="auto">
          <a:xfrm>
            <a:off x="6100619" y="3662363"/>
            <a:ext cx="2814781" cy="584775"/>
          </a:xfrm>
          <a:prstGeom prst="rect">
            <a:avLst/>
          </a:prstGeom>
          <a:noFill/>
          <a:ln w="9525">
            <a:noFill/>
            <a:miter lim="800000"/>
            <a:headEnd/>
            <a:tailEnd/>
          </a:ln>
        </p:spPr>
        <p:txBody>
          <a:bodyPr wrap="square">
            <a:spAutoFit/>
          </a:bodyPr>
          <a:lstStyle/>
          <a:p>
            <a:pPr>
              <a:spcBef>
                <a:spcPct val="50000"/>
              </a:spcBef>
            </a:pPr>
            <a:r>
              <a:rPr lang="en-US" sz="1600" b="0" dirty="0">
                <a:solidFill>
                  <a:srgbClr val="0033CC"/>
                </a:solidFill>
              </a:rPr>
              <a:t>Sidewalls and trenches with lower surface energy treatment </a:t>
            </a:r>
          </a:p>
        </p:txBody>
      </p:sp>
      <p:sp>
        <p:nvSpPr>
          <p:cNvPr id="26639" name="AutoShape 62"/>
          <p:cNvSpPr>
            <a:spLocks noChangeArrowheads="1"/>
          </p:cNvSpPr>
          <p:nvPr/>
        </p:nvSpPr>
        <p:spPr bwMode="auto">
          <a:xfrm flipH="1">
            <a:off x="5615421" y="3836988"/>
            <a:ext cx="393988" cy="246062"/>
          </a:xfrm>
          <a:prstGeom prst="rightArrow">
            <a:avLst>
              <a:gd name="adj1" fmla="val 50000"/>
              <a:gd name="adj2" fmla="val 44032"/>
            </a:avLst>
          </a:prstGeom>
          <a:solidFill>
            <a:schemeClr val="accent1"/>
          </a:solidFill>
          <a:ln w="9525">
            <a:solidFill>
              <a:schemeClr val="tx1"/>
            </a:solidFill>
            <a:miter lim="800000"/>
            <a:headEnd/>
            <a:tailEnd/>
          </a:ln>
        </p:spPr>
        <p:txBody>
          <a:bodyPr wrap="none" anchor="ctr"/>
          <a:lstStyle/>
          <a:p>
            <a:endParaRPr lang="en-US"/>
          </a:p>
        </p:txBody>
      </p:sp>
      <p:sp>
        <p:nvSpPr>
          <p:cNvPr id="26640" name="Rectangle 64"/>
          <p:cNvSpPr>
            <a:spLocks noChangeArrowheads="1"/>
          </p:cNvSpPr>
          <p:nvPr/>
        </p:nvSpPr>
        <p:spPr bwMode="auto">
          <a:xfrm>
            <a:off x="1524000" y="6581001"/>
            <a:ext cx="7086600" cy="276999"/>
          </a:xfrm>
          <a:prstGeom prst="rect">
            <a:avLst/>
          </a:prstGeom>
          <a:noFill/>
          <a:ln w="9525">
            <a:noFill/>
            <a:miter lim="800000"/>
            <a:headEnd/>
            <a:tailEnd/>
          </a:ln>
        </p:spPr>
        <p:txBody>
          <a:bodyPr wrap="square">
            <a:spAutoFit/>
          </a:bodyPr>
          <a:lstStyle/>
          <a:p>
            <a:pPr algn="ctr"/>
            <a:r>
              <a:rPr lang="en-US" sz="1200" dirty="0" err="1" smtClean="0">
                <a:cs typeface="Times New Roman" pitchFamily="18" charset="0"/>
              </a:rPr>
              <a:t>Bao</a:t>
            </a:r>
            <a:r>
              <a:rPr lang="en-US" sz="1200" dirty="0" smtClean="0">
                <a:cs typeface="Times New Roman" pitchFamily="18" charset="0"/>
              </a:rPr>
              <a:t>…</a:t>
            </a:r>
            <a:r>
              <a:rPr lang="en-US" sz="1200" dirty="0" err="1" smtClean="0">
                <a:cs typeface="Times New Roman" pitchFamily="18" charset="0"/>
              </a:rPr>
              <a:t>Guo</a:t>
            </a:r>
            <a:r>
              <a:rPr lang="en-US" sz="1200" dirty="0" smtClean="0">
                <a:cs typeface="Times New Roman" pitchFamily="18" charset="0"/>
              </a:rPr>
              <a:t>, “</a:t>
            </a:r>
            <a:r>
              <a:rPr lang="en-US" sz="1200" dirty="0" smtClean="0"/>
              <a:t>Polymer inking as a micro- and </a:t>
            </a:r>
            <a:r>
              <a:rPr lang="en-US" sz="1200" dirty="0" err="1" smtClean="0"/>
              <a:t>nanopatterning</a:t>
            </a:r>
            <a:r>
              <a:rPr lang="en-US" sz="1200" dirty="0" smtClean="0"/>
              <a:t> technique</a:t>
            </a:r>
            <a:r>
              <a:rPr lang="en-US" sz="1200" dirty="0" smtClean="0">
                <a:cs typeface="Times New Roman" pitchFamily="18" charset="0"/>
              </a:rPr>
              <a:t>”, </a:t>
            </a:r>
            <a:r>
              <a:rPr lang="en-US" sz="1200" dirty="0" smtClean="0"/>
              <a:t>J</a:t>
            </a:r>
            <a:r>
              <a:rPr lang="en-US" sz="1200" dirty="0"/>
              <a:t>. Vac. Sci. Tech. B, 2003, 21, 2749 </a:t>
            </a:r>
          </a:p>
        </p:txBody>
      </p:sp>
      <p:pic>
        <p:nvPicPr>
          <p:cNvPr id="26645" name="Picture 67"/>
          <p:cNvPicPr>
            <a:picLocks noChangeAspect="1" noChangeArrowheads="1"/>
          </p:cNvPicPr>
          <p:nvPr/>
        </p:nvPicPr>
        <p:blipFill>
          <a:blip r:embed="rId3"/>
          <a:srcRect/>
          <a:stretch>
            <a:fillRect/>
          </a:stretch>
        </p:blipFill>
        <p:spPr bwMode="auto">
          <a:xfrm>
            <a:off x="1172971" y="1892299"/>
            <a:ext cx="1530173" cy="2426733"/>
          </a:xfrm>
          <a:prstGeom prst="rect">
            <a:avLst/>
          </a:prstGeom>
          <a:noFill/>
          <a:ln w="9525">
            <a:noFill/>
            <a:miter lim="800000"/>
            <a:headEnd/>
            <a:tailEnd/>
          </a:ln>
        </p:spPr>
      </p:pic>
      <p:sp>
        <p:nvSpPr>
          <p:cNvPr id="26646" name="Text Box 68"/>
          <p:cNvSpPr txBox="1">
            <a:spLocks noChangeArrowheads="1"/>
          </p:cNvSpPr>
          <p:nvPr/>
        </p:nvSpPr>
        <p:spPr bwMode="auto">
          <a:xfrm>
            <a:off x="1600200" y="4419600"/>
            <a:ext cx="637034" cy="400110"/>
          </a:xfrm>
          <a:prstGeom prst="rect">
            <a:avLst/>
          </a:prstGeom>
          <a:noFill/>
          <a:ln w="9525">
            <a:noFill/>
            <a:miter lim="800000"/>
            <a:headEnd/>
            <a:tailEnd/>
          </a:ln>
        </p:spPr>
        <p:txBody>
          <a:bodyPr wrap="none">
            <a:spAutoFit/>
          </a:bodyPr>
          <a:lstStyle/>
          <a:p>
            <a:pPr algn="ctr" eaLnBrk="1" hangingPunct="1"/>
            <a:r>
              <a:rPr lang="en-US" sz="2000" b="0" dirty="0" err="1" smtClean="0">
                <a:solidFill>
                  <a:srgbClr val="0033CC"/>
                </a:solidFill>
              </a:rPr>
              <a:t>T</a:t>
            </a:r>
            <a:r>
              <a:rPr lang="en-US" sz="2000" b="0" dirty="0" err="1" smtClean="0">
                <a:solidFill>
                  <a:srgbClr val="0033CC"/>
                </a:solidFill>
                <a:sym typeface="Symbol"/>
              </a:rPr>
              <a:t></a:t>
            </a:r>
            <a:r>
              <a:rPr lang="en-US" sz="2000" b="0" dirty="0" err="1" smtClean="0">
                <a:solidFill>
                  <a:srgbClr val="0033CC"/>
                </a:solidFill>
              </a:rPr>
              <a:t>T</a:t>
            </a:r>
            <a:r>
              <a:rPr lang="en-US" sz="2000" b="0" baseline="-25000" dirty="0" err="1" smtClean="0">
                <a:solidFill>
                  <a:srgbClr val="0033CC"/>
                </a:solidFill>
              </a:rPr>
              <a:t>g</a:t>
            </a:r>
            <a:endParaRPr lang="en-US" sz="2000" b="0" dirty="0">
              <a:solidFill>
                <a:srgbClr val="0033CC"/>
              </a:solidFill>
            </a:endParaRPr>
          </a:p>
        </p:txBody>
      </p:sp>
      <p:sp>
        <p:nvSpPr>
          <p:cNvPr id="26643" name="Text Box 69"/>
          <p:cNvSpPr txBox="1">
            <a:spLocks noChangeArrowheads="1"/>
          </p:cNvSpPr>
          <p:nvPr/>
        </p:nvSpPr>
        <p:spPr bwMode="auto">
          <a:xfrm>
            <a:off x="990600" y="1358901"/>
            <a:ext cx="1905000" cy="400110"/>
          </a:xfrm>
          <a:prstGeom prst="rect">
            <a:avLst/>
          </a:prstGeom>
          <a:noFill/>
          <a:ln w="9525">
            <a:noFill/>
            <a:miter lim="800000"/>
            <a:headEnd/>
            <a:tailEnd/>
          </a:ln>
        </p:spPr>
        <p:txBody>
          <a:bodyPr wrap="square">
            <a:spAutoFit/>
          </a:bodyPr>
          <a:lstStyle/>
          <a:p>
            <a:pPr algn="ctr"/>
            <a:r>
              <a:rPr lang="en-US" sz="2000" dirty="0" smtClean="0">
                <a:solidFill>
                  <a:srgbClr val="0033CC"/>
                </a:solidFill>
              </a:rPr>
              <a:t>Inking</a:t>
            </a:r>
            <a:r>
              <a:rPr lang="en-US" sz="2000" dirty="0">
                <a:solidFill>
                  <a:srgbClr val="0033CC"/>
                </a:solidFill>
              </a:rPr>
              <a:t> </a:t>
            </a:r>
            <a:r>
              <a:rPr lang="en-US" sz="2000" dirty="0" smtClean="0">
                <a:solidFill>
                  <a:srgbClr val="0033CC"/>
                </a:solidFill>
              </a:rPr>
              <a:t>process</a:t>
            </a:r>
            <a:endParaRPr lang="en-US" sz="2000" dirty="0">
              <a:solidFill>
                <a:srgbClr val="0033CC"/>
              </a:solidFill>
            </a:endParaRPr>
          </a:p>
        </p:txBody>
      </p:sp>
      <p:cxnSp>
        <p:nvCxnSpPr>
          <p:cNvPr id="70" name="Straight Connector 6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1" name="TextBox 70"/>
          <p:cNvSpPr txBox="1"/>
          <p:nvPr/>
        </p:nvSpPr>
        <p:spPr>
          <a:xfrm>
            <a:off x="3276600" y="76200"/>
            <a:ext cx="2649828" cy="523220"/>
          </a:xfrm>
          <a:prstGeom prst="rect">
            <a:avLst/>
          </a:prstGeom>
          <a:noFill/>
        </p:spPr>
        <p:txBody>
          <a:bodyPr wrap="none" rtlCol="0">
            <a:spAutoFit/>
          </a:bodyPr>
          <a:lstStyle/>
          <a:p>
            <a:r>
              <a:rPr lang="en-US" sz="2800" dirty="0" smtClean="0">
                <a:solidFill>
                  <a:srgbClr val="0033CC"/>
                </a:solidFill>
              </a:rPr>
              <a:t>Imprint by inking</a:t>
            </a:r>
            <a:endParaRPr lang="en-US" sz="2800" dirty="0">
              <a:solidFill>
                <a:srgbClr val="0033CC"/>
              </a:solidFill>
            </a:endParaRPr>
          </a:p>
        </p:txBody>
      </p:sp>
      <p:sp>
        <p:nvSpPr>
          <p:cNvPr id="68" name="Slide Number Placeholder 67"/>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6627"/>
                                        </p:tgtEl>
                                        <p:attrNameLst>
                                          <p:attrName>style.visibility</p:attrName>
                                        </p:attrNameLst>
                                      </p:cBhvr>
                                      <p:to>
                                        <p:strVal val="visible"/>
                                      </p:to>
                                    </p:set>
                                    <p:animEffect transition="in" filter="wipe(down)">
                                      <p:cBhvr>
                                        <p:cTn id="7" dur="500"/>
                                        <p:tgtEl>
                                          <p:spTgt spid="26627"/>
                                        </p:tgtEl>
                                      </p:cBhvr>
                                    </p:animEffect>
                                  </p:childTnLst>
                                </p:cTn>
                              </p:par>
                              <p:par>
                                <p:cTn id="8" presetID="22" presetClass="entr" presetSubtype="4" fill="hold" grpId="0" nodeType="withEffect" nodePh="1">
                                  <p:stCondLst>
                                    <p:cond delay="0"/>
                                  </p:stCondLst>
                                  <p:endCondLst>
                                    <p:cond evt="begin" delay="0">
                                      <p:tn val="8"/>
                                    </p:cond>
                                  </p:endCondLst>
                                  <p:childTnLst>
                                    <p:set>
                                      <p:cBhvr>
                                        <p:cTn id="9" dur="1" fill="hold">
                                          <p:stCondLst>
                                            <p:cond delay="0"/>
                                          </p:stCondLst>
                                        </p:cTn>
                                        <p:tgtEl>
                                          <p:spTgt spid="26628"/>
                                        </p:tgtEl>
                                        <p:attrNameLst>
                                          <p:attrName>style.visibility</p:attrName>
                                        </p:attrNameLst>
                                      </p:cBhvr>
                                      <p:to>
                                        <p:strVal val="visible"/>
                                      </p:to>
                                    </p:set>
                                    <p:animEffect transition="in" filter="wipe(down)">
                                      <p:cBhvr>
                                        <p:cTn id="10" dur="500"/>
                                        <p:tgtEl>
                                          <p:spTgt spid="26628"/>
                                        </p:tgtEl>
                                      </p:cBhvr>
                                    </p:animEffect>
                                  </p:childTnLst>
                                </p:cTn>
                              </p:par>
                              <p:par>
                                <p:cTn id="11" presetID="22" presetClass="entr" presetSubtype="4" fill="hold" grpId="0" nodeType="withEffect" nodePh="1">
                                  <p:stCondLst>
                                    <p:cond delay="0"/>
                                  </p:stCondLst>
                                  <p:endCondLst>
                                    <p:cond evt="begin" delay="0">
                                      <p:tn val="11"/>
                                    </p:cond>
                                  </p:endCondLst>
                                  <p:childTnLst>
                                    <p:set>
                                      <p:cBhvr>
                                        <p:cTn id="12" dur="1" fill="hold">
                                          <p:stCondLst>
                                            <p:cond delay="0"/>
                                          </p:stCondLst>
                                        </p:cTn>
                                        <p:tgtEl>
                                          <p:spTgt spid="26629"/>
                                        </p:tgtEl>
                                        <p:attrNameLst>
                                          <p:attrName>style.visibility</p:attrName>
                                        </p:attrNameLst>
                                      </p:cBhvr>
                                      <p:to>
                                        <p:strVal val="visible"/>
                                      </p:to>
                                    </p:set>
                                    <p:animEffect transition="in" filter="wipe(down)">
                                      <p:cBhvr>
                                        <p:cTn id="13" dur="500"/>
                                        <p:tgtEl>
                                          <p:spTgt spid="26629"/>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631"/>
                                        </p:tgtEl>
                                        <p:attrNameLst>
                                          <p:attrName>style.visibility</p:attrName>
                                        </p:attrNameLst>
                                      </p:cBhvr>
                                      <p:to>
                                        <p:strVal val="visible"/>
                                      </p:to>
                                    </p:set>
                                    <p:animEffect transition="in" filter="wipe(down)">
                                      <p:cBhvr>
                                        <p:cTn id="19" dur="500"/>
                                        <p:tgtEl>
                                          <p:spTgt spid="2663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632"/>
                                        </p:tgtEl>
                                        <p:attrNameLst>
                                          <p:attrName>style.visibility</p:attrName>
                                        </p:attrNameLst>
                                      </p:cBhvr>
                                      <p:to>
                                        <p:strVal val="visible"/>
                                      </p:to>
                                    </p:set>
                                    <p:animEffect transition="in" filter="wipe(down)">
                                      <p:cBhvr>
                                        <p:cTn id="22" dur="500"/>
                                        <p:tgtEl>
                                          <p:spTgt spid="2663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633"/>
                                        </p:tgtEl>
                                        <p:attrNameLst>
                                          <p:attrName>style.visibility</p:attrName>
                                        </p:attrNameLst>
                                      </p:cBhvr>
                                      <p:to>
                                        <p:strVal val="visible"/>
                                      </p:to>
                                    </p:set>
                                    <p:animEffect transition="in" filter="wipe(down)">
                                      <p:cBhvr>
                                        <p:cTn id="25" dur="500"/>
                                        <p:tgtEl>
                                          <p:spTgt spid="2663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634"/>
                                        </p:tgtEl>
                                        <p:attrNameLst>
                                          <p:attrName>style.visibility</p:attrName>
                                        </p:attrNameLst>
                                      </p:cBhvr>
                                      <p:to>
                                        <p:strVal val="visible"/>
                                      </p:to>
                                    </p:set>
                                    <p:animEffect transition="in" filter="wipe(down)">
                                      <p:cBhvr>
                                        <p:cTn id="28" dur="500"/>
                                        <p:tgtEl>
                                          <p:spTgt spid="2663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635"/>
                                        </p:tgtEl>
                                        <p:attrNameLst>
                                          <p:attrName>style.visibility</p:attrName>
                                        </p:attrNameLst>
                                      </p:cBhvr>
                                      <p:to>
                                        <p:strVal val="visible"/>
                                      </p:to>
                                    </p:set>
                                    <p:animEffect transition="in" filter="wipe(down)">
                                      <p:cBhvr>
                                        <p:cTn id="31" dur="500"/>
                                        <p:tgtEl>
                                          <p:spTgt spid="2663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6636"/>
                                        </p:tgtEl>
                                        <p:attrNameLst>
                                          <p:attrName>style.visibility</p:attrName>
                                        </p:attrNameLst>
                                      </p:cBhvr>
                                      <p:to>
                                        <p:strVal val="visible"/>
                                      </p:to>
                                    </p:set>
                                    <p:animEffect transition="in" filter="wipe(down)">
                                      <p:cBhvr>
                                        <p:cTn id="34" dur="500"/>
                                        <p:tgtEl>
                                          <p:spTgt spid="266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6637"/>
                                        </p:tgtEl>
                                        <p:attrNameLst>
                                          <p:attrName>style.visibility</p:attrName>
                                        </p:attrNameLst>
                                      </p:cBhvr>
                                      <p:to>
                                        <p:strVal val="visible"/>
                                      </p:to>
                                    </p:set>
                                    <p:animEffect transition="in" filter="wipe(down)">
                                      <p:cBhvr>
                                        <p:cTn id="37" dur="500"/>
                                        <p:tgtEl>
                                          <p:spTgt spid="2663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6638"/>
                                        </p:tgtEl>
                                        <p:attrNameLst>
                                          <p:attrName>style.visibility</p:attrName>
                                        </p:attrNameLst>
                                      </p:cBhvr>
                                      <p:to>
                                        <p:strVal val="visible"/>
                                      </p:to>
                                    </p:set>
                                    <p:animEffect transition="in" filter="wipe(down)">
                                      <p:cBhvr>
                                        <p:cTn id="40" dur="500"/>
                                        <p:tgtEl>
                                          <p:spTgt spid="2663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6639"/>
                                        </p:tgtEl>
                                        <p:attrNameLst>
                                          <p:attrName>style.visibility</p:attrName>
                                        </p:attrNameLst>
                                      </p:cBhvr>
                                      <p:to>
                                        <p:strVal val="visible"/>
                                      </p:to>
                                    </p:set>
                                    <p:animEffect transition="in" filter="wipe(down)">
                                      <p:cBhvr>
                                        <p:cTn id="43"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29" grpId="0"/>
      <p:bldP spid="26631" grpId="0"/>
      <p:bldP spid="26632" grpId="0"/>
      <p:bldP spid="26633" grpId="0"/>
      <p:bldP spid="26634" grpId="0"/>
      <p:bldP spid="26635" grpId="0"/>
      <p:bldP spid="26636" grpId="0" animBg="1"/>
      <p:bldP spid="26637" grpId="0"/>
      <p:bldP spid="26638" grpId="0"/>
      <p:bldP spid="2663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1905000" y="2286000"/>
            <a:ext cx="5453288" cy="2139047"/>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a:t>
            </a:r>
          </a:p>
          <a:p>
            <a:pPr marL="342900" indent="-342900">
              <a:spcAft>
                <a:spcPts val="600"/>
              </a:spcAft>
              <a:buAutoNum type="arabicPeriod"/>
            </a:pPr>
            <a:r>
              <a:rPr lang="en-US" dirty="0" smtClean="0">
                <a:solidFill>
                  <a:srgbClr val="0033CC"/>
                </a:solidFill>
              </a:rPr>
              <a:t>Thermal NIL resists.</a:t>
            </a:r>
          </a:p>
          <a:p>
            <a:pPr marL="342900" indent="-342900">
              <a:spcAft>
                <a:spcPts val="600"/>
              </a:spcAft>
              <a:buAutoNum type="arabicPeriod"/>
            </a:pPr>
            <a:r>
              <a:rPr lang="en-US" dirty="0" smtClean="0">
                <a:solidFill>
                  <a:srgbClr val="0033CC"/>
                </a:solidFill>
              </a:rPr>
              <a:t>Residual layer after NIL.</a:t>
            </a:r>
          </a:p>
          <a:p>
            <a:pPr marL="342900" indent="-342900">
              <a:spcAft>
                <a:spcPts val="600"/>
              </a:spcAft>
              <a:buAutoNum type="arabicPeriod"/>
            </a:pPr>
            <a:r>
              <a:rPr lang="en-US" dirty="0" smtClean="0">
                <a:solidFill>
                  <a:srgbClr val="0033CC"/>
                </a:solidFill>
              </a:rPr>
              <a:t>NIL for large features (more difficult than small one).</a:t>
            </a:r>
          </a:p>
          <a:p>
            <a:pPr marL="342900" indent="-342900">
              <a:spcAft>
                <a:spcPts val="600"/>
              </a:spcAft>
              <a:buAutoNum type="arabicPeriod"/>
            </a:pPr>
            <a:r>
              <a:rPr lang="en-US" dirty="0" smtClean="0">
                <a:solidFill>
                  <a:srgbClr val="0033CC"/>
                </a:solidFill>
              </a:rPr>
              <a:t>Room temperature NIL, reverse NIL, inking.</a:t>
            </a:r>
          </a:p>
          <a:p>
            <a:pPr marL="342900" indent="-342900">
              <a:spcAft>
                <a:spcPts val="600"/>
              </a:spcAft>
              <a:buAutoNum type="arabicPeriod"/>
            </a:pPr>
            <a:r>
              <a:rPr lang="en-US" dirty="0" smtClean="0">
                <a:solidFill>
                  <a:srgbClr val="C00000"/>
                </a:solidFill>
              </a:rPr>
              <a:t>NIL of bulk resist (polymer sheet, pellets).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219200" y="749405"/>
            <a:ext cx="2590800" cy="572759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3"/>
          <a:srcRect/>
          <a:stretch>
            <a:fillRect/>
          </a:stretch>
        </p:blipFill>
        <p:spPr bwMode="auto">
          <a:xfrm>
            <a:off x="4572000" y="847725"/>
            <a:ext cx="3705225" cy="2762250"/>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a:srcRect/>
          <a:stretch>
            <a:fillRect/>
          </a:stretch>
        </p:blipFill>
        <p:spPr bwMode="auto">
          <a:xfrm>
            <a:off x="4572000" y="3733800"/>
            <a:ext cx="3763272" cy="2895601"/>
          </a:xfrm>
          <a:prstGeom prst="rect">
            <a:avLst/>
          </a:prstGeom>
          <a:noFill/>
          <a:ln w="9525">
            <a:noFill/>
            <a:miter lim="800000"/>
            <a:headEnd/>
            <a:tailEnd/>
          </a:ln>
          <a:effectLst/>
        </p:spPr>
      </p:pic>
      <p:sp>
        <p:nvSpPr>
          <p:cNvPr id="7" name="Rectangle 6"/>
          <p:cNvSpPr/>
          <p:nvPr/>
        </p:nvSpPr>
        <p:spPr>
          <a:xfrm>
            <a:off x="457200" y="6504801"/>
            <a:ext cx="3886200" cy="276999"/>
          </a:xfrm>
          <a:prstGeom prst="rect">
            <a:avLst/>
          </a:prstGeom>
        </p:spPr>
        <p:txBody>
          <a:bodyPr wrap="square">
            <a:spAutoFit/>
          </a:bodyPr>
          <a:lstStyle/>
          <a:p>
            <a:r>
              <a:rPr lang="en-US" sz="1200" dirty="0" smtClean="0"/>
              <a:t>V. </a:t>
            </a:r>
            <a:r>
              <a:rPr lang="en-US" sz="1200" dirty="0" err="1" smtClean="0"/>
              <a:t>Studer</a:t>
            </a:r>
            <a:r>
              <a:rPr lang="en-US" sz="1200" dirty="0" smtClean="0"/>
              <a:t>, A. </a:t>
            </a:r>
            <a:r>
              <a:rPr lang="en-US" sz="1200" dirty="0" err="1" smtClean="0"/>
              <a:t>Pépin</a:t>
            </a:r>
            <a:r>
              <a:rPr lang="en-US" sz="1200" dirty="0" smtClean="0"/>
              <a:t>, </a:t>
            </a:r>
            <a:r>
              <a:rPr lang="en-US" sz="1200" dirty="0" err="1" smtClean="0"/>
              <a:t>Y.Chen</a:t>
            </a:r>
            <a:r>
              <a:rPr lang="en-US" sz="1200" dirty="0" smtClean="0"/>
              <a:t>, Appl. Phys. </a:t>
            </a:r>
            <a:r>
              <a:rPr lang="en-US" sz="1200" dirty="0" err="1" smtClean="0"/>
              <a:t>Lett</a:t>
            </a:r>
            <a:r>
              <a:rPr lang="en-US" sz="1200" dirty="0" smtClean="0"/>
              <a:t>. 80, 3614 (2002)</a:t>
            </a:r>
            <a:endParaRPr lang="en-US" sz="1200" dirty="0"/>
          </a:p>
        </p:txBody>
      </p:sp>
      <p:cxnSp>
        <p:nvCxnSpPr>
          <p:cNvPr id="8" name="Straight Connector 7"/>
          <p:cNvCxnSpPr/>
          <p:nvPr/>
        </p:nvCxnSpPr>
        <p:spPr>
          <a:xfrm>
            <a:off x="0" y="608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2743200" y="76200"/>
            <a:ext cx="3414396" cy="523220"/>
          </a:xfrm>
          <a:prstGeom prst="rect">
            <a:avLst/>
          </a:prstGeom>
          <a:noFill/>
        </p:spPr>
        <p:txBody>
          <a:bodyPr wrap="none" rtlCol="0">
            <a:spAutoFit/>
          </a:bodyPr>
          <a:lstStyle/>
          <a:p>
            <a:r>
              <a:rPr lang="en-US" sz="2800" dirty="0" smtClean="0">
                <a:solidFill>
                  <a:srgbClr val="0033CC"/>
                </a:solidFill>
              </a:rPr>
              <a:t>Hot embossing pellets</a:t>
            </a:r>
            <a:endParaRPr lang="en-US" sz="2800" dirty="0">
              <a:solidFill>
                <a:srgbClr val="0033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49</a:t>
            </a:fld>
            <a:endParaRPr lang="en-US"/>
          </a:p>
        </p:txBody>
      </p:sp>
      <p:sp>
        <p:nvSpPr>
          <p:cNvPr id="11" name="TextBox 10"/>
          <p:cNvSpPr txBox="1"/>
          <p:nvPr/>
        </p:nvSpPr>
        <p:spPr>
          <a:xfrm>
            <a:off x="5029200" y="6248400"/>
            <a:ext cx="1355243" cy="369332"/>
          </a:xfrm>
          <a:prstGeom prst="rect">
            <a:avLst/>
          </a:prstGeom>
          <a:noFill/>
        </p:spPr>
        <p:txBody>
          <a:bodyPr wrap="none" rtlCol="0">
            <a:spAutoFit/>
          </a:bodyPr>
          <a:lstStyle/>
          <a:p>
            <a:r>
              <a:rPr lang="en-US" dirty="0" smtClean="0">
                <a:solidFill>
                  <a:srgbClr val="FFFF00"/>
                </a:solidFill>
              </a:rPr>
              <a:t>Cheap setup</a:t>
            </a:r>
            <a:endParaRPr lang="en-US"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762000" y="838200"/>
            <a:ext cx="7772400" cy="5540060"/>
          </a:xfrm>
          <a:prstGeom prst="rect">
            <a:avLst/>
          </a:prstGeom>
          <a:noFill/>
          <a:ln w="9525">
            <a:noFill/>
            <a:miter lim="800000"/>
            <a:headEnd/>
            <a:tailEnd/>
          </a:ln>
          <a:effectLst/>
        </p:spPr>
      </p:pic>
      <p:sp>
        <p:nvSpPr>
          <p:cNvPr id="5" name="Rectangle 4"/>
          <p:cNvSpPr/>
          <p:nvPr/>
        </p:nvSpPr>
        <p:spPr>
          <a:xfrm>
            <a:off x="1143000" y="6400800"/>
            <a:ext cx="4953000" cy="369332"/>
          </a:xfrm>
          <a:prstGeom prst="rect">
            <a:avLst/>
          </a:prstGeom>
        </p:spPr>
        <p:txBody>
          <a:bodyPr wrap="square">
            <a:spAutoFit/>
          </a:bodyPr>
          <a:lstStyle/>
          <a:p>
            <a:r>
              <a:rPr lang="en-US" dirty="0" smtClean="0">
                <a:solidFill>
                  <a:srgbClr val="C00000"/>
                </a:solidFill>
              </a:rPr>
              <a:t>ITRS (2006) Projections for Lithography Technology</a:t>
            </a:r>
            <a:endParaRPr lang="en-US" dirty="0">
              <a:solidFill>
                <a:srgbClr val="C00000"/>
              </a:solidFill>
            </a:endParaRPr>
          </a:p>
        </p:txBody>
      </p:sp>
      <p:sp>
        <p:nvSpPr>
          <p:cNvPr id="4" name="TextBox 3"/>
          <p:cNvSpPr txBox="1"/>
          <p:nvPr/>
        </p:nvSpPr>
        <p:spPr>
          <a:xfrm>
            <a:off x="1143000" y="152400"/>
            <a:ext cx="6629400" cy="523220"/>
          </a:xfrm>
          <a:prstGeom prst="rect">
            <a:avLst/>
          </a:prstGeom>
          <a:noFill/>
          <a:ln>
            <a:noFill/>
          </a:ln>
        </p:spPr>
        <p:txBody>
          <a:bodyPr wrap="square" rtlCol="0">
            <a:spAutoFit/>
          </a:bodyPr>
          <a:lstStyle/>
          <a:p>
            <a:pPr algn="ctr"/>
            <a:r>
              <a:rPr lang="en-US" sz="2800" dirty="0" smtClean="0">
                <a:solidFill>
                  <a:srgbClr val="0033CC"/>
                </a:solidFill>
              </a:rPr>
              <a:t>NIL not ready yet for ICs, but never excluded</a:t>
            </a: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0" y="4343400"/>
            <a:ext cx="1066800" cy="954107"/>
          </a:xfrm>
          <a:prstGeom prst="rect">
            <a:avLst/>
          </a:prstGeom>
          <a:noFill/>
        </p:spPr>
        <p:txBody>
          <a:bodyPr wrap="square" rtlCol="0">
            <a:spAutoFit/>
          </a:bodyPr>
          <a:lstStyle/>
          <a:p>
            <a:r>
              <a:rPr lang="en-US" sz="1400" dirty="0" smtClean="0">
                <a:solidFill>
                  <a:srgbClr val="0033CC"/>
                </a:solidFill>
              </a:rPr>
              <a:t>ML2: maskless lithography (EBL, SPM..)</a:t>
            </a:r>
            <a:endParaRPr lang="en-US" sz="1400"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a:xfrm>
            <a:off x="525304" y="1711452"/>
            <a:ext cx="8313896" cy="3470148"/>
            <a:chOff x="385763" y="800100"/>
            <a:chExt cx="12596812" cy="5257800"/>
          </a:xfrm>
        </p:grpSpPr>
        <p:pic>
          <p:nvPicPr>
            <p:cNvPr id="14339" name="Picture 3"/>
            <p:cNvPicPr>
              <a:picLocks noChangeAspect="1" noChangeArrowheads="1"/>
            </p:cNvPicPr>
            <p:nvPr/>
          </p:nvPicPr>
          <p:blipFill>
            <a:blip r:embed="rId2"/>
            <a:srcRect/>
            <a:stretch>
              <a:fillRect/>
            </a:stretch>
          </p:blipFill>
          <p:spPr bwMode="auto">
            <a:xfrm>
              <a:off x="385763" y="800100"/>
              <a:ext cx="8370887" cy="5257800"/>
            </a:xfrm>
            <a:prstGeom prst="rect">
              <a:avLst/>
            </a:prstGeom>
            <a:noFill/>
            <a:ln w="9525">
              <a:noFill/>
              <a:miter lim="800000"/>
              <a:headEnd/>
              <a:tailEnd/>
            </a:ln>
            <a:effectLst/>
          </p:spPr>
        </p:pic>
        <p:pic>
          <p:nvPicPr>
            <p:cNvPr id="14340" name="Picture 4"/>
            <p:cNvPicPr>
              <a:picLocks noChangeAspect="1" noChangeArrowheads="1"/>
            </p:cNvPicPr>
            <p:nvPr/>
          </p:nvPicPr>
          <p:blipFill>
            <a:blip r:embed="rId3"/>
            <a:srcRect/>
            <a:stretch>
              <a:fillRect/>
            </a:stretch>
          </p:blipFill>
          <p:spPr bwMode="auto">
            <a:xfrm>
              <a:off x="8763000" y="800100"/>
              <a:ext cx="4219575" cy="5257800"/>
            </a:xfrm>
            <a:prstGeom prst="rect">
              <a:avLst/>
            </a:prstGeom>
            <a:noFill/>
            <a:ln w="9525">
              <a:noFill/>
              <a:miter lim="800000"/>
              <a:headEnd/>
              <a:tailEnd/>
            </a:ln>
            <a:effectLst/>
          </p:spPr>
        </p:pic>
      </p:grpSp>
      <p:sp>
        <p:nvSpPr>
          <p:cNvPr id="8" name="Rectangle 7"/>
          <p:cNvSpPr/>
          <p:nvPr/>
        </p:nvSpPr>
        <p:spPr>
          <a:xfrm>
            <a:off x="533400" y="1219200"/>
            <a:ext cx="3996992" cy="369332"/>
          </a:xfrm>
          <a:prstGeom prst="rect">
            <a:avLst/>
          </a:prstGeom>
        </p:spPr>
        <p:txBody>
          <a:bodyPr wrap="none">
            <a:spAutoFit/>
          </a:bodyPr>
          <a:lstStyle/>
          <a:p>
            <a:r>
              <a:rPr lang="en-US" dirty="0" smtClean="0">
                <a:solidFill>
                  <a:srgbClr val="0033CC"/>
                </a:solidFill>
              </a:rPr>
              <a:t>NIL at 180°C, 50bar pressure for </a:t>
            </a:r>
            <a:r>
              <a:rPr lang="en-US" dirty="0" smtClean="0">
                <a:solidFill>
                  <a:srgbClr val="0033CC"/>
                </a:solidFill>
                <a:sym typeface="Symbol"/>
              </a:rPr>
              <a:t></a:t>
            </a:r>
            <a:r>
              <a:rPr lang="en-US" dirty="0" smtClean="0">
                <a:solidFill>
                  <a:srgbClr val="0033CC"/>
                </a:solidFill>
              </a:rPr>
              <a:t>10 min</a:t>
            </a:r>
            <a:endParaRPr lang="en-US" dirty="0">
              <a:solidFill>
                <a:srgbClr val="0033CC"/>
              </a:solidFill>
            </a:endParaRPr>
          </a:p>
        </p:txBody>
      </p:sp>
      <p:cxnSp>
        <p:nvCxnSpPr>
          <p:cNvPr id="9" name="Straight Connector 8"/>
          <p:cNvCxnSpPr/>
          <p:nvPr/>
        </p:nvCxnSpPr>
        <p:spPr>
          <a:xfrm>
            <a:off x="0" y="6842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1981200" y="152400"/>
            <a:ext cx="5655459" cy="523220"/>
          </a:xfrm>
          <a:prstGeom prst="rect">
            <a:avLst/>
          </a:prstGeom>
          <a:noFill/>
        </p:spPr>
        <p:txBody>
          <a:bodyPr wrap="none" rtlCol="0">
            <a:spAutoFit/>
          </a:bodyPr>
          <a:lstStyle/>
          <a:p>
            <a:r>
              <a:rPr lang="en-US" sz="2800" dirty="0" smtClean="0">
                <a:solidFill>
                  <a:srgbClr val="0033CC"/>
                </a:solidFill>
              </a:rPr>
              <a:t>Hot embossing PMMA pellets: results</a:t>
            </a:r>
            <a:endParaRPr lang="en-US" sz="2800" dirty="0">
              <a:solidFill>
                <a:srgbClr val="0033CC"/>
              </a:solidFill>
            </a:endParaRPr>
          </a:p>
        </p:txBody>
      </p:sp>
      <p:sp>
        <p:nvSpPr>
          <p:cNvPr id="11" name="TextBox 10"/>
          <p:cNvSpPr txBox="1"/>
          <p:nvPr/>
        </p:nvSpPr>
        <p:spPr>
          <a:xfrm>
            <a:off x="1066800" y="5334000"/>
            <a:ext cx="7432356" cy="369332"/>
          </a:xfrm>
          <a:prstGeom prst="rect">
            <a:avLst/>
          </a:prstGeom>
          <a:noFill/>
        </p:spPr>
        <p:txBody>
          <a:bodyPr wrap="none" rtlCol="0">
            <a:spAutoFit/>
          </a:bodyPr>
          <a:lstStyle/>
          <a:p>
            <a:r>
              <a:rPr lang="en-US" dirty="0" smtClean="0">
                <a:solidFill>
                  <a:srgbClr val="C00000"/>
                </a:solidFill>
              </a:rPr>
              <a:t>For fabricating micro- and nano-fluidic channels in thermoplastic polymers.</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1981200" y="1350962"/>
            <a:ext cx="4191000" cy="3144838"/>
            <a:chOff x="1248" y="768"/>
            <a:chExt cx="2640" cy="1981"/>
          </a:xfrm>
        </p:grpSpPr>
        <p:pic>
          <p:nvPicPr>
            <p:cNvPr id="102412" name="Picture 12" descr="50211_07"/>
            <p:cNvPicPr>
              <a:picLocks noChangeAspect="1" noChangeArrowheads="1"/>
            </p:cNvPicPr>
            <p:nvPr/>
          </p:nvPicPr>
          <p:blipFill>
            <a:blip r:embed="rId2" cstate="print"/>
            <a:srcRect/>
            <a:stretch>
              <a:fillRect/>
            </a:stretch>
          </p:blipFill>
          <p:spPr bwMode="auto">
            <a:xfrm>
              <a:off x="1248" y="768"/>
              <a:ext cx="2640" cy="1981"/>
            </a:xfrm>
            <a:prstGeom prst="rect">
              <a:avLst/>
            </a:prstGeom>
            <a:noFill/>
            <a:ln w="63500">
              <a:solidFill>
                <a:schemeClr val="bg1"/>
              </a:solidFill>
              <a:miter lim="800000"/>
              <a:headEnd/>
              <a:tailEnd/>
            </a:ln>
          </p:spPr>
        </p:pic>
        <p:sp>
          <p:nvSpPr>
            <p:cNvPr id="102442" name="Text Box 42"/>
            <p:cNvSpPr txBox="1">
              <a:spLocks noChangeArrowheads="1"/>
            </p:cNvSpPr>
            <p:nvPr/>
          </p:nvSpPr>
          <p:spPr bwMode="auto">
            <a:xfrm>
              <a:off x="1574" y="2261"/>
              <a:ext cx="1452" cy="250"/>
            </a:xfrm>
            <a:prstGeom prst="rect">
              <a:avLst/>
            </a:prstGeom>
            <a:noFill/>
            <a:ln w="63500">
              <a:noFill/>
              <a:miter lim="800000"/>
              <a:headEnd/>
              <a:tailEnd/>
            </a:ln>
            <a:effectLst/>
          </p:spPr>
          <p:txBody>
            <a:bodyPr wrap="none">
              <a:spAutoFit/>
            </a:bodyPr>
            <a:lstStyle/>
            <a:p>
              <a:r>
                <a:rPr lang="en-US" sz="2000" dirty="0">
                  <a:solidFill>
                    <a:schemeClr val="bg1"/>
                  </a:solidFill>
                </a:rPr>
                <a:t>4</a:t>
              </a:r>
              <a:r>
                <a:rPr lang="en-US" sz="2000" dirty="0">
                  <a:solidFill>
                    <a:schemeClr val="bg1"/>
                  </a:solidFill>
                  <a:sym typeface="Symbol" pitchFamily="18" charset="2"/>
                </a:rPr>
                <a:t>m period grating</a:t>
              </a:r>
              <a:endParaRPr lang="en-US" sz="2000" dirty="0">
                <a:solidFill>
                  <a:schemeClr val="bg1"/>
                </a:solidFill>
              </a:endParaRPr>
            </a:p>
          </p:txBody>
        </p:sp>
      </p:grpSp>
      <p:sp>
        <p:nvSpPr>
          <p:cNvPr id="102406" name="Text Box 6"/>
          <p:cNvSpPr txBox="1">
            <a:spLocks noChangeArrowheads="1"/>
          </p:cNvSpPr>
          <p:nvPr/>
        </p:nvSpPr>
        <p:spPr bwMode="auto">
          <a:xfrm>
            <a:off x="457200" y="4495800"/>
            <a:ext cx="6324600" cy="1654299"/>
          </a:xfrm>
          <a:prstGeom prst="rect">
            <a:avLst/>
          </a:prstGeom>
          <a:noFill/>
          <a:ln w="9525">
            <a:noFill/>
            <a:miter lim="800000"/>
            <a:headEnd/>
            <a:tailEnd/>
          </a:ln>
          <a:effectLst/>
        </p:spPr>
        <p:txBody>
          <a:bodyPr>
            <a:spAutoFit/>
          </a:bodyPr>
          <a:lstStyle/>
          <a:p>
            <a:pPr marL="228600" indent="-228600" eaLnBrk="1" hangingPunct="1">
              <a:spcAft>
                <a:spcPct val="25000"/>
              </a:spcAft>
            </a:pPr>
            <a:r>
              <a:rPr lang="en-US" sz="2000" dirty="0">
                <a:solidFill>
                  <a:srgbClr val="FF3300"/>
                </a:solidFill>
              </a:rPr>
              <a:t>Application: contact guidance of cell growth</a:t>
            </a:r>
          </a:p>
          <a:p>
            <a:pPr marL="228600" indent="-228600" eaLnBrk="1" hangingPunct="1">
              <a:spcAft>
                <a:spcPct val="25000"/>
              </a:spcAft>
              <a:buFontTx/>
              <a:buChar char="•"/>
            </a:pPr>
            <a:r>
              <a:rPr lang="en-US" sz="1800" dirty="0">
                <a:solidFill>
                  <a:srgbClr val="0033CC"/>
                </a:solidFill>
              </a:rPr>
              <a:t>Definition: anisotropic topographic features induce cells to align along the direction of the anisotropy.</a:t>
            </a:r>
          </a:p>
          <a:p>
            <a:pPr marL="228600" indent="-228600" eaLnBrk="1" hangingPunct="1">
              <a:spcAft>
                <a:spcPct val="25000"/>
              </a:spcAft>
              <a:buFontTx/>
              <a:buChar char="•"/>
            </a:pPr>
            <a:r>
              <a:rPr lang="en-US" sz="1800" dirty="0">
                <a:solidFill>
                  <a:srgbClr val="0033CC"/>
                </a:solidFill>
              </a:rPr>
              <a:t>Importance: in tissue engineering, if tissue is to be repaired, the new cells must be aligned and positioned correctly. </a:t>
            </a:r>
          </a:p>
        </p:txBody>
      </p:sp>
      <p:grpSp>
        <p:nvGrpSpPr>
          <p:cNvPr id="4" name="Group 50"/>
          <p:cNvGrpSpPr>
            <a:grpSpLocks/>
          </p:cNvGrpSpPr>
          <p:nvPr/>
        </p:nvGrpSpPr>
        <p:grpSpPr bwMode="auto">
          <a:xfrm>
            <a:off x="6858000" y="3413125"/>
            <a:ext cx="2073275" cy="3444875"/>
            <a:chOff x="4464" y="2150"/>
            <a:chExt cx="1306" cy="2170"/>
          </a:xfrm>
        </p:grpSpPr>
        <p:grpSp>
          <p:nvGrpSpPr>
            <p:cNvPr id="5" name="Group 9"/>
            <p:cNvGrpSpPr>
              <a:grpSpLocks/>
            </p:cNvGrpSpPr>
            <p:nvPr/>
          </p:nvGrpSpPr>
          <p:grpSpPr bwMode="auto">
            <a:xfrm>
              <a:off x="4512" y="2592"/>
              <a:ext cx="816" cy="1728"/>
              <a:chOff x="3792" y="1152"/>
              <a:chExt cx="1386" cy="2526"/>
            </a:xfrm>
          </p:grpSpPr>
          <p:pic>
            <p:nvPicPr>
              <p:cNvPr id="102407" name="Picture 7"/>
              <p:cNvPicPr>
                <a:picLocks noChangeAspect="1" noChangeArrowheads="1"/>
              </p:cNvPicPr>
              <p:nvPr/>
            </p:nvPicPr>
            <p:blipFill>
              <a:blip r:embed="rId3"/>
              <a:srcRect/>
              <a:stretch>
                <a:fillRect/>
              </a:stretch>
            </p:blipFill>
            <p:spPr bwMode="auto">
              <a:xfrm>
                <a:off x="3792" y="1152"/>
                <a:ext cx="1386" cy="2370"/>
              </a:xfrm>
              <a:prstGeom prst="rect">
                <a:avLst/>
              </a:prstGeom>
              <a:noFill/>
              <a:ln w="9525">
                <a:noFill/>
                <a:miter lim="800000"/>
                <a:headEnd/>
                <a:tailEnd/>
              </a:ln>
              <a:effectLst/>
            </p:spPr>
          </p:pic>
          <p:pic>
            <p:nvPicPr>
              <p:cNvPr id="102408" name="Picture 8"/>
              <p:cNvPicPr>
                <a:picLocks noChangeAspect="1" noChangeArrowheads="1"/>
              </p:cNvPicPr>
              <p:nvPr/>
            </p:nvPicPr>
            <p:blipFill>
              <a:blip r:embed="rId4"/>
              <a:srcRect/>
              <a:stretch>
                <a:fillRect/>
              </a:stretch>
            </p:blipFill>
            <p:spPr bwMode="auto">
              <a:xfrm>
                <a:off x="3792" y="3552"/>
                <a:ext cx="1344" cy="126"/>
              </a:xfrm>
              <a:prstGeom prst="rect">
                <a:avLst/>
              </a:prstGeom>
              <a:noFill/>
              <a:ln w="9525">
                <a:noFill/>
                <a:miter lim="800000"/>
                <a:headEnd/>
                <a:tailEnd/>
              </a:ln>
              <a:effectLst/>
            </p:spPr>
          </p:pic>
        </p:grpSp>
        <p:grpSp>
          <p:nvGrpSpPr>
            <p:cNvPr id="6" name="Group 48"/>
            <p:cNvGrpSpPr>
              <a:grpSpLocks/>
            </p:cNvGrpSpPr>
            <p:nvPr/>
          </p:nvGrpSpPr>
          <p:grpSpPr bwMode="auto">
            <a:xfrm>
              <a:off x="4464" y="2150"/>
              <a:ext cx="1306" cy="1066"/>
              <a:chOff x="4464" y="2150"/>
              <a:chExt cx="1306" cy="1066"/>
            </a:xfrm>
          </p:grpSpPr>
          <p:sp>
            <p:nvSpPr>
              <p:cNvPr id="102444" name="Line 44"/>
              <p:cNvSpPr>
                <a:spLocks noChangeShapeType="1"/>
              </p:cNvSpPr>
              <p:nvPr/>
            </p:nvSpPr>
            <p:spPr bwMode="auto">
              <a:xfrm flipH="1">
                <a:off x="4944" y="3120"/>
                <a:ext cx="480" cy="96"/>
              </a:xfrm>
              <a:prstGeom prst="line">
                <a:avLst/>
              </a:prstGeom>
              <a:noFill/>
              <a:ln w="9525">
                <a:solidFill>
                  <a:srgbClr val="FF0000"/>
                </a:solidFill>
                <a:round/>
                <a:headEnd/>
                <a:tailEnd type="triangle" w="med" len="med"/>
              </a:ln>
              <a:effectLst/>
            </p:spPr>
            <p:txBody>
              <a:bodyPr/>
              <a:lstStyle/>
              <a:p>
                <a:endParaRPr lang="en-US"/>
              </a:p>
            </p:txBody>
          </p:sp>
          <p:sp>
            <p:nvSpPr>
              <p:cNvPr id="102445" name="Text Box 45"/>
              <p:cNvSpPr txBox="1">
                <a:spLocks noChangeArrowheads="1"/>
              </p:cNvSpPr>
              <p:nvPr/>
            </p:nvSpPr>
            <p:spPr bwMode="auto">
              <a:xfrm>
                <a:off x="5376" y="2966"/>
                <a:ext cx="357" cy="250"/>
              </a:xfrm>
              <a:prstGeom prst="rect">
                <a:avLst/>
              </a:prstGeom>
              <a:noFill/>
              <a:ln w="9525">
                <a:noFill/>
                <a:miter lim="800000"/>
                <a:headEnd/>
                <a:tailEnd/>
              </a:ln>
              <a:effectLst/>
            </p:spPr>
            <p:txBody>
              <a:bodyPr wrap="none">
                <a:spAutoFit/>
              </a:bodyPr>
              <a:lstStyle/>
              <a:p>
                <a:r>
                  <a:rPr lang="en-US" sz="2000">
                    <a:solidFill>
                      <a:srgbClr val="FF3300"/>
                    </a:solidFill>
                  </a:rPr>
                  <a:t>cell</a:t>
                </a:r>
              </a:p>
            </p:txBody>
          </p:sp>
          <p:sp>
            <p:nvSpPr>
              <p:cNvPr id="102446" name="Line 46"/>
              <p:cNvSpPr>
                <a:spLocks noChangeShapeType="1"/>
              </p:cNvSpPr>
              <p:nvPr/>
            </p:nvSpPr>
            <p:spPr bwMode="auto">
              <a:xfrm>
                <a:off x="5088" y="2352"/>
                <a:ext cx="0" cy="480"/>
              </a:xfrm>
              <a:prstGeom prst="line">
                <a:avLst/>
              </a:prstGeom>
              <a:noFill/>
              <a:ln w="9525">
                <a:solidFill>
                  <a:srgbClr val="FF0000"/>
                </a:solidFill>
                <a:round/>
                <a:headEnd/>
                <a:tailEnd type="triangle" w="med" len="med"/>
              </a:ln>
              <a:effectLst/>
            </p:spPr>
            <p:txBody>
              <a:bodyPr/>
              <a:lstStyle/>
              <a:p>
                <a:endParaRPr lang="en-US"/>
              </a:p>
            </p:txBody>
          </p:sp>
          <p:sp>
            <p:nvSpPr>
              <p:cNvPr id="102447" name="Text Box 47"/>
              <p:cNvSpPr txBox="1">
                <a:spLocks noChangeArrowheads="1"/>
              </p:cNvSpPr>
              <p:nvPr/>
            </p:nvSpPr>
            <p:spPr bwMode="auto">
              <a:xfrm>
                <a:off x="4464" y="2150"/>
                <a:ext cx="1306" cy="250"/>
              </a:xfrm>
              <a:prstGeom prst="rect">
                <a:avLst/>
              </a:prstGeom>
              <a:noFill/>
              <a:ln w="9525">
                <a:noFill/>
                <a:miter lim="800000"/>
                <a:headEnd/>
                <a:tailEnd/>
              </a:ln>
              <a:effectLst/>
            </p:spPr>
            <p:txBody>
              <a:bodyPr wrap="none">
                <a:spAutoFit/>
              </a:bodyPr>
              <a:lstStyle/>
              <a:p>
                <a:r>
                  <a:rPr lang="en-US" sz="2000" dirty="0">
                    <a:solidFill>
                      <a:srgbClr val="FF3300"/>
                    </a:solidFill>
                  </a:rPr>
                  <a:t>grating substrate</a:t>
                </a:r>
              </a:p>
            </p:txBody>
          </p:sp>
        </p:grpSp>
      </p:grpSp>
      <p:cxnSp>
        <p:nvCxnSpPr>
          <p:cNvPr id="18" name="Straight Connector 17"/>
          <p:cNvCxnSpPr/>
          <p:nvPr/>
        </p:nvCxnSpPr>
        <p:spPr>
          <a:xfrm>
            <a:off x="0" y="608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9" name="TextBox 18"/>
          <p:cNvSpPr txBox="1"/>
          <p:nvPr/>
        </p:nvSpPr>
        <p:spPr>
          <a:xfrm>
            <a:off x="2115956" y="76200"/>
            <a:ext cx="5199244" cy="523220"/>
          </a:xfrm>
          <a:prstGeom prst="rect">
            <a:avLst/>
          </a:prstGeom>
          <a:noFill/>
        </p:spPr>
        <p:txBody>
          <a:bodyPr wrap="none" rtlCol="0">
            <a:spAutoFit/>
          </a:bodyPr>
          <a:lstStyle/>
          <a:p>
            <a:r>
              <a:rPr lang="en-US" sz="2800" dirty="0" smtClean="0">
                <a:solidFill>
                  <a:srgbClr val="0033CC"/>
                </a:solidFill>
              </a:rPr>
              <a:t>Hot embossing polystyrene pellets</a:t>
            </a:r>
            <a:endParaRPr lang="en-US" sz="2800" dirty="0">
              <a:solidFill>
                <a:srgbClr val="0033CC"/>
              </a:solidFill>
            </a:endParaRPr>
          </a:p>
        </p:txBody>
      </p:sp>
      <p:sp>
        <p:nvSpPr>
          <p:cNvPr id="20" name="TextBox 19"/>
          <p:cNvSpPr txBox="1"/>
          <p:nvPr/>
        </p:nvSpPr>
        <p:spPr>
          <a:xfrm>
            <a:off x="533400" y="685800"/>
            <a:ext cx="7467600" cy="646331"/>
          </a:xfrm>
          <a:prstGeom prst="rect">
            <a:avLst/>
          </a:prstGeom>
          <a:noFill/>
        </p:spPr>
        <p:txBody>
          <a:bodyPr wrap="square" rtlCol="0">
            <a:spAutoFit/>
          </a:bodyPr>
          <a:lstStyle/>
          <a:p>
            <a:r>
              <a:rPr lang="en-US" dirty="0" smtClean="0">
                <a:solidFill>
                  <a:srgbClr val="0033CC"/>
                </a:solidFill>
              </a:rPr>
              <a:t>Polystyrene is bio-compatible (cell culturing Petri-dish is made of polystyrene perhaps plus some additives).</a:t>
            </a:r>
            <a:endParaRPr lang="en-US" dirty="0">
              <a:solidFill>
                <a:srgbClr val="0033CC"/>
              </a:solidFill>
            </a:endParaRPr>
          </a:p>
        </p:txBody>
      </p:sp>
      <p:sp>
        <p:nvSpPr>
          <p:cNvPr id="21" name="Slide Number Placeholder 20"/>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wipe(down)">
                                      <p:cBhvr>
                                        <p:cTn id="7" dur="500"/>
                                        <p:tgtEl>
                                          <p:spTgt spid="10240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6" name="Picture 12" descr="Untitled-1"/>
          <p:cNvPicPr>
            <a:picLocks noChangeAspect="1" noChangeArrowheads="1"/>
          </p:cNvPicPr>
          <p:nvPr/>
        </p:nvPicPr>
        <p:blipFill>
          <a:blip r:embed="rId2"/>
          <a:srcRect/>
          <a:stretch>
            <a:fillRect/>
          </a:stretch>
        </p:blipFill>
        <p:spPr bwMode="auto">
          <a:xfrm>
            <a:off x="2532063" y="1420812"/>
            <a:ext cx="4572000" cy="3524250"/>
          </a:xfrm>
          <a:prstGeom prst="rect">
            <a:avLst/>
          </a:prstGeom>
          <a:noFill/>
        </p:spPr>
      </p:pic>
      <p:sp>
        <p:nvSpPr>
          <p:cNvPr id="103429" name="Text Box 5"/>
          <p:cNvSpPr txBox="1">
            <a:spLocks noChangeArrowheads="1"/>
          </p:cNvSpPr>
          <p:nvPr/>
        </p:nvSpPr>
        <p:spPr bwMode="auto">
          <a:xfrm>
            <a:off x="746125" y="76200"/>
            <a:ext cx="7559675" cy="523220"/>
          </a:xfrm>
          <a:prstGeom prst="rect">
            <a:avLst/>
          </a:prstGeom>
          <a:noFill/>
          <a:ln w="9525">
            <a:noFill/>
            <a:miter lim="800000"/>
            <a:headEnd/>
            <a:tailEnd/>
          </a:ln>
          <a:effectLst/>
        </p:spPr>
        <p:txBody>
          <a:bodyPr wrap="square">
            <a:spAutoFit/>
          </a:bodyPr>
          <a:lstStyle/>
          <a:p>
            <a:pPr algn="ctr"/>
            <a:r>
              <a:rPr lang="en-US" sz="2800" dirty="0" smtClean="0">
                <a:solidFill>
                  <a:srgbClr val="0033CC"/>
                </a:solidFill>
              </a:rPr>
              <a:t>Tissue engineering: corneal </a:t>
            </a:r>
            <a:r>
              <a:rPr lang="en-US" sz="2800" dirty="0">
                <a:solidFill>
                  <a:srgbClr val="0033CC"/>
                </a:solidFill>
              </a:rPr>
              <a:t>and dermal cell growth</a:t>
            </a:r>
          </a:p>
        </p:txBody>
      </p:sp>
      <p:sp>
        <p:nvSpPr>
          <p:cNvPr id="103430" name="Text Box 6"/>
          <p:cNvSpPr txBox="1">
            <a:spLocks noChangeArrowheads="1"/>
          </p:cNvSpPr>
          <p:nvPr/>
        </p:nvSpPr>
        <p:spPr bwMode="auto">
          <a:xfrm>
            <a:off x="838200" y="5257800"/>
            <a:ext cx="8077200" cy="1314450"/>
          </a:xfrm>
          <a:prstGeom prst="rect">
            <a:avLst/>
          </a:prstGeom>
          <a:noFill/>
          <a:ln w="9525">
            <a:noFill/>
            <a:miter lim="800000"/>
            <a:headEnd/>
            <a:tailEnd/>
          </a:ln>
          <a:effectLst/>
        </p:spPr>
        <p:txBody>
          <a:bodyPr wrap="square">
            <a:spAutoFit/>
          </a:bodyPr>
          <a:lstStyle/>
          <a:p>
            <a:pPr marL="228600" indent="-228600">
              <a:spcAft>
                <a:spcPct val="15000"/>
              </a:spcAft>
              <a:buFontTx/>
              <a:buChar char="•"/>
            </a:pPr>
            <a:r>
              <a:rPr lang="en-US" sz="1800" dirty="0">
                <a:solidFill>
                  <a:srgbClr val="FF3300"/>
                </a:solidFill>
              </a:rPr>
              <a:t>First layer:</a:t>
            </a:r>
            <a:r>
              <a:rPr lang="en-US" sz="1800" dirty="0">
                <a:solidFill>
                  <a:srgbClr val="000066"/>
                </a:solidFill>
              </a:rPr>
              <a:t> </a:t>
            </a:r>
            <a:r>
              <a:rPr lang="en-US" sz="1800" dirty="0">
                <a:solidFill>
                  <a:srgbClr val="0033CC"/>
                </a:solidFill>
              </a:rPr>
              <a:t>both cells aligned with the grating (as expected).</a:t>
            </a:r>
          </a:p>
          <a:p>
            <a:pPr marL="228600" indent="-228600">
              <a:spcAft>
                <a:spcPct val="15000"/>
              </a:spcAft>
              <a:buFontTx/>
              <a:buChar char="•"/>
            </a:pPr>
            <a:r>
              <a:rPr lang="en-US" sz="1800" dirty="0">
                <a:solidFill>
                  <a:srgbClr val="FF3300"/>
                </a:solidFill>
              </a:rPr>
              <a:t>Second layer:</a:t>
            </a:r>
          </a:p>
          <a:p>
            <a:pPr marL="571500" lvl="1">
              <a:spcAft>
                <a:spcPct val="15000"/>
              </a:spcAft>
            </a:pPr>
            <a:r>
              <a:rPr lang="en-US" sz="1800" dirty="0">
                <a:solidFill>
                  <a:srgbClr val="0033CC"/>
                </a:solidFill>
              </a:rPr>
              <a:t>Corneal cells - </a:t>
            </a:r>
            <a:r>
              <a:rPr lang="en-US" sz="1800" u="sng" dirty="0">
                <a:solidFill>
                  <a:srgbClr val="0033CC"/>
                </a:solidFill>
              </a:rPr>
              <a:t>oriented at 60° relative to first layer, as in a native cornea</a:t>
            </a:r>
          </a:p>
          <a:p>
            <a:pPr marL="571500" lvl="1">
              <a:spcAft>
                <a:spcPct val="15000"/>
              </a:spcAft>
            </a:pPr>
            <a:r>
              <a:rPr lang="en-US" sz="1800" dirty="0">
                <a:solidFill>
                  <a:srgbClr val="0033CC"/>
                </a:solidFill>
              </a:rPr>
              <a:t>Dermal cells  - no orientation</a:t>
            </a:r>
          </a:p>
        </p:txBody>
      </p:sp>
      <p:sp>
        <p:nvSpPr>
          <p:cNvPr id="103432" name="Text Box 8"/>
          <p:cNvSpPr txBox="1">
            <a:spLocks noChangeArrowheads="1"/>
          </p:cNvSpPr>
          <p:nvPr/>
        </p:nvSpPr>
        <p:spPr bwMode="auto">
          <a:xfrm>
            <a:off x="3370263" y="2209800"/>
            <a:ext cx="1111250" cy="366712"/>
          </a:xfrm>
          <a:prstGeom prst="rect">
            <a:avLst/>
          </a:prstGeom>
          <a:noFill/>
          <a:ln w="9525">
            <a:noFill/>
            <a:miter lim="800000"/>
            <a:headEnd/>
            <a:tailEnd/>
          </a:ln>
          <a:effectLst/>
        </p:spPr>
        <p:txBody>
          <a:bodyPr wrap="none">
            <a:spAutoFit/>
          </a:bodyPr>
          <a:lstStyle/>
          <a:p>
            <a:r>
              <a:rPr lang="en-US" sz="1800"/>
              <a:t>first layer</a:t>
            </a:r>
          </a:p>
        </p:txBody>
      </p:sp>
      <p:sp>
        <p:nvSpPr>
          <p:cNvPr id="103433" name="Text Box 9"/>
          <p:cNvSpPr txBox="1">
            <a:spLocks noChangeArrowheads="1"/>
          </p:cNvSpPr>
          <p:nvPr/>
        </p:nvSpPr>
        <p:spPr bwMode="auto">
          <a:xfrm>
            <a:off x="2760663" y="4205287"/>
            <a:ext cx="1479550" cy="366713"/>
          </a:xfrm>
          <a:prstGeom prst="rect">
            <a:avLst/>
          </a:prstGeom>
          <a:noFill/>
          <a:ln w="9525">
            <a:noFill/>
            <a:miter lim="800000"/>
            <a:headEnd/>
            <a:tailEnd/>
          </a:ln>
          <a:effectLst/>
        </p:spPr>
        <p:txBody>
          <a:bodyPr wrap="none">
            <a:spAutoFit/>
          </a:bodyPr>
          <a:lstStyle/>
          <a:p>
            <a:r>
              <a:rPr lang="en-US" sz="1800"/>
              <a:t>second layer</a:t>
            </a:r>
          </a:p>
        </p:txBody>
      </p:sp>
      <p:sp>
        <p:nvSpPr>
          <p:cNvPr id="103434" name="Text Box 10"/>
          <p:cNvSpPr txBox="1">
            <a:spLocks noChangeArrowheads="1"/>
          </p:cNvSpPr>
          <p:nvPr/>
        </p:nvSpPr>
        <p:spPr bwMode="auto">
          <a:xfrm>
            <a:off x="2487613" y="1676400"/>
            <a:ext cx="882650" cy="366712"/>
          </a:xfrm>
          <a:prstGeom prst="rect">
            <a:avLst/>
          </a:prstGeom>
          <a:noFill/>
          <a:ln w="9525">
            <a:noFill/>
            <a:miter lim="800000"/>
            <a:headEnd/>
            <a:tailEnd/>
          </a:ln>
          <a:effectLst/>
        </p:spPr>
        <p:txBody>
          <a:bodyPr wrap="none">
            <a:spAutoFit/>
          </a:bodyPr>
          <a:lstStyle/>
          <a:p>
            <a:r>
              <a:rPr lang="en-US" sz="1800"/>
              <a:t>grating</a:t>
            </a:r>
          </a:p>
        </p:txBody>
      </p:sp>
      <p:sp>
        <p:nvSpPr>
          <p:cNvPr id="103437" name="Text Box 13"/>
          <p:cNvSpPr txBox="1">
            <a:spLocks noChangeArrowheads="1"/>
          </p:cNvSpPr>
          <p:nvPr/>
        </p:nvSpPr>
        <p:spPr bwMode="auto">
          <a:xfrm rot="16200000">
            <a:off x="1951918" y="1966883"/>
            <a:ext cx="763414" cy="400110"/>
          </a:xfrm>
          <a:prstGeom prst="rect">
            <a:avLst/>
          </a:prstGeom>
          <a:noFill/>
          <a:ln w="9525">
            <a:noFill/>
            <a:miter lim="800000"/>
            <a:headEnd/>
            <a:tailEnd/>
          </a:ln>
          <a:effectLst/>
        </p:spPr>
        <p:txBody>
          <a:bodyPr wrap="none">
            <a:spAutoFit/>
          </a:bodyPr>
          <a:lstStyle/>
          <a:p>
            <a:r>
              <a:rPr lang="en-US" sz="2000">
                <a:solidFill>
                  <a:srgbClr val="0033CC"/>
                </a:solidFill>
              </a:rPr>
              <a:t>Day 1</a:t>
            </a:r>
          </a:p>
        </p:txBody>
      </p:sp>
      <p:sp>
        <p:nvSpPr>
          <p:cNvPr id="103438" name="Text Box 14"/>
          <p:cNvSpPr txBox="1">
            <a:spLocks noChangeArrowheads="1"/>
          </p:cNvSpPr>
          <p:nvPr/>
        </p:nvSpPr>
        <p:spPr bwMode="auto">
          <a:xfrm rot="16200000">
            <a:off x="1885409" y="3875851"/>
            <a:ext cx="893258" cy="400110"/>
          </a:xfrm>
          <a:prstGeom prst="rect">
            <a:avLst/>
          </a:prstGeom>
          <a:noFill/>
          <a:ln w="9525">
            <a:noFill/>
            <a:miter lim="800000"/>
            <a:headEnd/>
            <a:tailEnd/>
          </a:ln>
          <a:effectLst/>
        </p:spPr>
        <p:txBody>
          <a:bodyPr wrap="none">
            <a:spAutoFit/>
          </a:bodyPr>
          <a:lstStyle/>
          <a:p>
            <a:r>
              <a:rPr lang="en-US" sz="2000">
                <a:solidFill>
                  <a:srgbClr val="0033CC"/>
                </a:solidFill>
              </a:rPr>
              <a:t>Day 12</a:t>
            </a:r>
          </a:p>
        </p:txBody>
      </p:sp>
      <p:sp>
        <p:nvSpPr>
          <p:cNvPr id="103439" name="Text Box 15"/>
          <p:cNvSpPr txBox="1">
            <a:spLocks noChangeArrowheads="1"/>
          </p:cNvSpPr>
          <p:nvPr/>
        </p:nvSpPr>
        <p:spPr bwMode="auto">
          <a:xfrm>
            <a:off x="2744788" y="1001712"/>
            <a:ext cx="1404552" cy="400110"/>
          </a:xfrm>
          <a:prstGeom prst="rect">
            <a:avLst/>
          </a:prstGeom>
          <a:solidFill>
            <a:schemeClr val="bg1"/>
          </a:solidFill>
          <a:ln w="9525">
            <a:noFill/>
            <a:miter lim="800000"/>
            <a:headEnd/>
            <a:tailEnd/>
          </a:ln>
          <a:effectLst/>
        </p:spPr>
        <p:txBody>
          <a:bodyPr wrap="none">
            <a:spAutoFit/>
          </a:bodyPr>
          <a:lstStyle/>
          <a:p>
            <a:r>
              <a:rPr lang="en-US" sz="2000" dirty="0">
                <a:solidFill>
                  <a:srgbClr val="0033CC"/>
                </a:solidFill>
              </a:rPr>
              <a:t>Corneal cell</a:t>
            </a:r>
          </a:p>
        </p:txBody>
      </p:sp>
      <p:sp>
        <p:nvSpPr>
          <p:cNvPr id="103440" name="Text Box 16"/>
          <p:cNvSpPr txBox="1">
            <a:spLocks noChangeArrowheads="1"/>
          </p:cNvSpPr>
          <p:nvPr/>
        </p:nvSpPr>
        <p:spPr bwMode="auto">
          <a:xfrm>
            <a:off x="5122863" y="990600"/>
            <a:ext cx="1361270" cy="400110"/>
          </a:xfrm>
          <a:prstGeom prst="rect">
            <a:avLst/>
          </a:prstGeom>
          <a:noFill/>
          <a:ln w="9525">
            <a:noFill/>
            <a:miter lim="800000"/>
            <a:headEnd/>
            <a:tailEnd/>
          </a:ln>
          <a:effectLst/>
        </p:spPr>
        <p:txBody>
          <a:bodyPr wrap="none">
            <a:spAutoFit/>
          </a:bodyPr>
          <a:lstStyle/>
          <a:p>
            <a:r>
              <a:rPr lang="en-US" sz="2000">
                <a:solidFill>
                  <a:srgbClr val="0033CC"/>
                </a:solidFill>
              </a:rPr>
              <a:t>Dermal cell</a:t>
            </a:r>
          </a:p>
        </p:txBody>
      </p:sp>
      <p:sp>
        <p:nvSpPr>
          <p:cNvPr id="103441" name="Text Box 17"/>
          <p:cNvSpPr txBox="1">
            <a:spLocks noChangeArrowheads="1"/>
          </p:cNvSpPr>
          <p:nvPr/>
        </p:nvSpPr>
        <p:spPr bwMode="auto">
          <a:xfrm>
            <a:off x="3352800" y="3587750"/>
            <a:ext cx="1111250" cy="366712"/>
          </a:xfrm>
          <a:prstGeom prst="rect">
            <a:avLst/>
          </a:prstGeom>
          <a:noFill/>
          <a:ln w="9525">
            <a:noFill/>
            <a:miter lim="800000"/>
            <a:headEnd/>
            <a:tailEnd/>
          </a:ln>
          <a:effectLst/>
        </p:spPr>
        <p:txBody>
          <a:bodyPr wrap="none">
            <a:spAutoFit/>
          </a:bodyPr>
          <a:lstStyle/>
          <a:p>
            <a:r>
              <a:rPr lang="en-US" sz="1800"/>
              <a:t>first layer</a:t>
            </a:r>
          </a:p>
        </p:txBody>
      </p:sp>
      <p:cxnSp>
        <p:nvCxnSpPr>
          <p:cNvPr id="14" name="Straight Connector 13"/>
          <p:cNvCxnSpPr/>
          <p:nvPr/>
        </p:nvCxnSpPr>
        <p:spPr>
          <a:xfrm>
            <a:off x="0" y="608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5" name="Slide Number Placeholder 14"/>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0"/>
          <p:cNvGraphicFramePr>
            <a:graphicFrameLocks noGrp="1"/>
          </p:cNvGraphicFramePr>
          <p:nvPr/>
        </p:nvGraphicFramePr>
        <p:xfrm>
          <a:off x="838200" y="1295400"/>
          <a:ext cx="7772400" cy="4740466"/>
        </p:xfrm>
        <a:graphic>
          <a:graphicData uri="http://schemas.openxmlformats.org/drawingml/2006/table">
            <a:tbl>
              <a:tblPr/>
              <a:tblGrid>
                <a:gridCol w="1625600"/>
                <a:gridCol w="3108325"/>
                <a:gridCol w="3038475"/>
              </a:tblGrid>
              <a:tr h="628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Resist material</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Thermoplastic or thermal-set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(i.e. cured upon heating)</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UV-sensitive monomer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plus various additives</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Resolution</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Sub-5nm</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2nm demonstrated, but volume shrinkage after cross-linking</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Temperature</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30-100</a:t>
                      </a:r>
                      <a:r>
                        <a:rPr kumimoji="0" lang="en-GB" sz="1600" b="0" i="0" u="none" strike="noStrike" cap="none" normalizeH="0" baseline="30000" dirty="0" smtClean="0">
                          <a:ln>
                            <a:noFill/>
                          </a:ln>
                          <a:solidFill>
                            <a:srgbClr val="0033CC"/>
                          </a:solidFill>
                          <a:effectLst/>
                          <a:latin typeface="+mn-lt"/>
                        </a:rPr>
                        <a:t>o</a:t>
                      </a:r>
                      <a:r>
                        <a:rPr kumimoji="0" lang="en-GB" sz="1600" b="0" i="0" u="none" strike="noStrike" cap="none" normalizeH="0" baseline="0" dirty="0" smtClean="0">
                          <a:ln>
                            <a:noFill/>
                          </a:ln>
                          <a:solidFill>
                            <a:srgbClr val="0033CC"/>
                          </a:solidFill>
                          <a:effectLst/>
                          <a:latin typeface="+mn-lt"/>
                        </a:rPr>
                        <a:t>C above </a:t>
                      </a:r>
                      <a:r>
                        <a:rPr kumimoji="0" lang="en-GB" sz="1600" b="0" i="0" u="none" strike="noStrike" cap="none" normalizeH="0" baseline="0" dirty="0" err="1" smtClean="0">
                          <a:ln>
                            <a:noFill/>
                          </a:ln>
                          <a:solidFill>
                            <a:srgbClr val="0033CC"/>
                          </a:solidFill>
                          <a:effectLst/>
                          <a:latin typeface="+mn-lt"/>
                        </a:rPr>
                        <a:t>T</a:t>
                      </a:r>
                      <a:r>
                        <a:rPr kumimoji="0" lang="en-GB" sz="1600" b="0" i="0" u="none" strike="noStrike" cap="none" normalizeH="0" baseline="-25000" dirty="0" err="1" smtClean="0">
                          <a:ln>
                            <a:noFill/>
                          </a:ln>
                          <a:solidFill>
                            <a:srgbClr val="0033CC"/>
                          </a:solidFill>
                          <a:effectLst/>
                          <a:latin typeface="+mn-lt"/>
                        </a:rPr>
                        <a:t>g</a:t>
                      </a:r>
                      <a:endParaRPr kumimoji="0" lang="en-GB" sz="1600" b="0" i="0" u="none" strike="noStrike" cap="none" normalizeH="0" baseline="-25000" dirty="0" smtClean="0">
                        <a:ln>
                          <a:noFill/>
                        </a:ln>
                        <a:solidFill>
                          <a:srgbClr val="0033CC"/>
                        </a:solidFill>
                        <a:effectLst/>
                        <a:latin typeface="+mn-lt"/>
                      </a:endParaRP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Room temperature</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Pressure</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Normally over 10 bar</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 1 bar, or higher</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Resist application</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Spin coating, easy</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Spin coating or drop</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Resist thickness</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Up to many </a:t>
                      </a:r>
                      <a:r>
                        <a:rPr kumimoji="0" lang="en-GB" sz="1600" b="0" i="0" u="none" strike="noStrike" cap="none" normalizeH="0" baseline="0" smtClean="0">
                          <a:ln>
                            <a:noFill/>
                          </a:ln>
                          <a:solidFill>
                            <a:srgbClr val="0033CC"/>
                          </a:solidFill>
                          <a:effectLst/>
                          <a:latin typeface="+mn-lt"/>
                          <a:sym typeface="Symbol" pitchFamily="18" charset="2"/>
                        </a:rPr>
                        <a:t>m,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sym typeface="Symbol" pitchFamily="18" charset="2"/>
                        </a:rPr>
                        <a:t>easy for pattern transfer</a:t>
                      </a:r>
                      <a:endParaRPr kumimoji="0" lang="en-GB" sz="1600" b="0" i="0" u="none" strike="noStrike" cap="none" normalizeH="0" baseline="0" smtClean="0">
                        <a:ln>
                          <a:noFill/>
                        </a:ln>
                        <a:solidFill>
                          <a:srgbClr val="0033CC"/>
                        </a:solidFill>
                        <a:effectLst/>
                        <a:latin typeface="+mn-lt"/>
                      </a:endParaRP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Typically &lt; 100nm,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need an extra transfer layer</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Cycle time</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1-30 min, slow</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~1 min</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Large features</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~100 </a:t>
                      </a:r>
                      <a:r>
                        <a:rPr kumimoji="0" lang="en-GB" sz="1600" b="0" i="0" u="none" strike="noStrike" cap="none" normalizeH="0" baseline="0" smtClean="0">
                          <a:ln>
                            <a:noFill/>
                          </a:ln>
                          <a:solidFill>
                            <a:srgbClr val="0033CC"/>
                          </a:solidFill>
                          <a:effectLst/>
                          <a:latin typeface="+mn-lt"/>
                          <a:sym typeface="Symbol" pitchFamily="18" charset="2"/>
                        </a:rPr>
                        <a:t>m, difficult</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Relatively easy, low viscosity</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Alignment</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 1 </a:t>
                      </a:r>
                      <a:r>
                        <a:rPr kumimoji="0" lang="en-GB" sz="1600" b="0" i="0" u="none" strike="noStrike" cap="none" normalizeH="0" baseline="0" dirty="0" smtClean="0">
                          <a:ln>
                            <a:noFill/>
                          </a:ln>
                          <a:solidFill>
                            <a:srgbClr val="0033CC"/>
                          </a:solidFill>
                          <a:effectLst/>
                          <a:latin typeface="+mn-lt"/>
                          <a:sym typeface="Symbol" pitchFamily="18" charset="2"/>
                        </a:rPr>
                        <a:t>m, difficult; CTE mismatch</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20nm demonstrated</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Application</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Broad range, simple and work with many materials</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Targeted for semiconductor industry with alignment</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84"/>
          <p:cNvSpPr txBox="1">
            <a:spLocks noChangeArrowheads="1"/>
          </p:cNvSpPr>
          <p:nvPr/>
        </p:nvSpPr>
        <p:spPr bwMode="auto">
          <a:xfrm>
            <a:off x="3124200" y="762000"/>
            <a:ext cx="1212850" cy="457200"/>
          </a:xfrm>
          <a:prstGeom prst="rect">
            <a:avLst/>
          </a:prstGeom>
          <a:noFill/>
          <a:ln w="9525">
            <a:noFill/>
            <a:miter lim="800000"/>
            <a:headEnd/>
            <a:tailEnd/>
          </a:ln>
          <a:effectLst/>
        </p:spPr>
        <p:txBody>
          <a:bodyPr wrap="none">
            <a:spAutoFit/>
          </a:bodyPr>
          <a:lstStyle/>
          <a:p>
            <a:r>
              <a:rPr lang="en-GB" sz="2400" dirty="0">
                <a:solidFill>
                  <a:srgbClr val="C00000"/>
                </a:solidFill>
              </a:rPr>
              <a:t>Thermal</a:t>
            </a:r>
          </a:p>
        </p:txBody>
      </p:sp>
      <p:sp>
        <p:nvSpPr>
          <p:cNvPr id="7" name="Text Box 85"/>
          <p:cNvSpPr txBox="1">
            <a:spLocks noChangeArrowheads="1"/>
          </p:cNvSpPr>
          <p:nvPr/>
        </p:nvSpPr>
        <p:spPr bwMode="auto">
          <a:xfrm>
            <a:off x="6781800" y="838200"/>
            <a:ext cx="556563" cy="461665"/>
          </a:xfrm>
          <a:prstGeom prst="rect">
            <a:avLst/>
          </a:prstGeom>
          <a:noFill/>
          <a:ln w="9525">
            <a:noFill/>
            <a:miter lim="800000"/>
            <a:headEnd/>
            <a:tailEnd/>
          </a:ln>
          <a:effectLst/>
        </p:spPr>
        <p:txBody>
          <a:bodyPr wrap="none">
            <a:spAutoFit/>
          </a:bodyPr>
          <a:lstStyle/>
          <a:p>
            <a:r>
              <a:rPr lang="en-GB" sz="2400" dirty="0">
                <a:solidFill>
                  <a:srgbClr val="C00000"/>
                </a:solidFill>
              </a:rPr>
              <a:t>UV</a:t>
            </a: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1905000" y="152400"/>
            <a:ext cx="6240555" cy="523220"/>
          </a:xfrm>
          <a:prstGeom prst="rect">
            <a:avLst/>
          </a:prstGeom>
        </p:spPr>
        <p:txBody>
          <a:bodyPr wrap="none">
            <a:spAutoFit/>
          </a:bodyPr>
          <a:lstStyle/>
          <a:p>
            <a:pPr algn="ctr"/>
            <a:r>
              <a:rPr lang="en-GB" sz="2800" dirty="0" smtClean="0">
                <a:solidFill>
                  <a:srgbClr val="0033CC"/>
                </a:solidFill>
              </a:rPr>
              <a:t>Comparison between thermal and UV NIL</a:t>
            </a:r>
            <a:endParaRPr lang="en-GB" sz="2800" dirty="0">
              <a:solidFill>
                <a:srgbClr val="0033CC"/>
              </a:solidFill>
            </a:endParaRPr>
          </a:p>
        </p:txBody>
      </p:sp>
      <p:sp>
        <p:nvSpPr>
          <p:cNvPr id="10" name="TextBox 9"/>
          <p:cNvSpPr txBox="1"/>
          <p:nvPr/>
        </p:nvSpPr>
        <p:spPr>
          <a:xfrm>
            <a:off x="2590800" y="6096000"/>
            <a:ext cx="3679790" cy="646331"/>
          </a:xfrm>
          <a:prstGeom prst="rect">
            <a:avLst/>
          </a:prstGeom>
          <a:noFill/>
        </p:spPr>
        <p:txBody>
          <a:bodyPr wrap="none" rtlCol="0">
            <a:spAutoFit/>
          </a:bodyPr>
          <a:lstStyle/>
          <a:p>
            <a:r>
              <a:rPr lang="en-US" dirty="0" err="1" smtClean="0">
                <a:solidFill>
                  <a:srgbClr val="7030A0"/>
                </a:solidFill>
              </a:rPr>
              <a:t>T</a:t>
            </a:r>
            <a:r>
              <a:rPr lang="en-US" baseline="-25000" dirty="0" err="1" smtClean="0">
                <a:solidFill>
                  <a:srgbClr val="7030A0"/>
                </a:solidFill>
              </a:rPr>
              <a:t>g</a:t>
            </a:r>
            <a:r>
              <a:rPr lang="en-US" dirty="0" smtClean="0">
                <a:solidFill>
                  <a:srgbClr val="7030A0"/>
                </a:solidFill>
              </a:rPr>
              <a:t>: glass transition temperature</a:t>
            </a:r>
          </a:p>
          <a:p>
            <a:r>
              <a:rPr lang="en-US" dirty="0" smtClean="0">
                <a:solidFill>
                  <a:srgbClr val="7030A0"/>
                </a:solidFill>
              </a:rPr>
              <a:t>CTE: coefficient of thermal expansion</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37135" y="1385887"/>
            <a:ext cx="8854465" cy="5319713"/>
          </a:xfrm>
          <a:prstGeom prst="rect">
            <a:avLst/>
          </a:prstGeom>
          <a:noFill/>
          <a:ln w="9525">
            <a:noFill/>
            <a:miter lim="800000"/>
            <a:headEnd/>
            <a:tailEnd/>
          </a:ln>
          <a:effectLst/>
        </p:spPr>
      </p:pic>
      <p:sp>
        <p:nvSpPr>
          <p:cNvPr id="4" name="TextBox 3"/>
          <p:cNvSpPr txBox="1"/>
          <p:nvPr/>
        </p:nvSpPr>
        <p:spPr>
          <a:xfrm>
            <a:off x="1600200" y="152400"/>
            <a:ext cx="6172200" cy="523220"/>
          </a:xfrm>
          <a:prstGeom prst="rect">
            <a:avLst/>
          </a:prstGeom>
          <a:noFill/>
          <a:ln>
            <a:noFill/>
          </a:ln>
        </p:spPr>
        <p:txBody>
          <a:bodyPr wrap="square" rtlCol="0">
            <a:spAutoFit/>
          </a:bodyPr>
          <a:lstStyle/>
          <a:p>
            <a:pPr algn="ctr"/>
            <a:r>
              <a:rPr lang="en-US" sz="2800" dirty="0" smtClean="0">
                <a:solidFill>
                  <a:srgbClr val="0033CC"/>
                </a:solidFill>
              </a:rPr>
              <a:t>Key advantage of NIL: highest resolution</a:t>
            </a: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685800" y="1289998"/>
            <a:ext cx="7569000" cy="3586802"/>
          </a:xfrm>
          <a:prstGeom prst="rect">
            <a:avLst/>
          </a:prstGeom>
          <a:noFill/>
          <a:ln w="9525">
            <a:noFill/>
            <a:miter lim="800000"/>
            <a:headEnd/>
            <a:tailEnd/>
          </a:ln>
          <a:effectLst/>
        </p:spPr>
      </p:pic>
      <p:sp>
        <p:nvSpPr>
          <p:cNvPr id="7" name="Rectangle 6"/>
          <p:cNvSpPr/>
          <p:nvPr/>
        </p:nvSpPr>
        <p:spPr>
          <a:xfrm>
            <a:off x="914400" y="762000"/>
            <a:ext cx="6248400" cy="461665"/>
          </a:xfrm>
          <a:prstGeom prst="rect">
            <a:avLst/>
          </a:prstGeom>
        </p:spPr>
        <p:txBody>
          <a:bodyPr wrap="square">
            <a:spAutoFit/>
          </a:bodyPr>
          <a:lstStyle/>
          <a:p>
            <a:r>
              <a:rPr lang="en-US" sz="2400" dirty="0" smtClean="0">
                <a:solidFill>
                  <a:srgbClr val="C00000"/>
                </a:solidFill>
              </a:rPr>
              <a:t>Sub-5 nm features and 14nm pitch nanoimprint </a:t>
            </a:r>
            <a:endParaRPr lang="en-US" sz="2400" dirty="0">
              <a:solidFill>
                <a:srgbClr val="C00000"/>
              </a:solidFill>
            </a:endParaRPr>
          </a:p>
        </p:txBody>
      </p:sp>
      <p:sp>
        <p:nvSpPr>
          <p:cNvPr id="8" name="TextBox 7"/>
          <p:cNvSpPr txBox="1"/>
          <p:nvPr/>
        </p:nvSpPr>
        <p:spPr>
          <a:xfrm>
            <a:off x="1600200" y="152400"/>
            <a:ext cx="6172200" cy="523220"/>
          </a:xfrm>
          <a:prstGeom prst="rect">
            <a:avLst/>
          </a:prstGeom>
          <a:noFill/>
          <a:ln>
            <a:noFill/>
          </a:ln>
        </p:spPr>
        <p:txBody>
          <a:bodyPr wrap="square" rtlCol="0">
            <a:spAutoFit/>
          </a:bodyPr>
          <a:lstStyle/>
          <a:p>
            <a:pPr algn="ctr"/>
            <a:r>
              <a:rPr lang="en-US" sz="2800" dirty="0" smtClean="0">
                <a:solidFill>
                  <a:srgbClr val="0033CC"/>
                </a:solidFill>
              </a:rPr>
              <a:t>Key advantage of NIL: highest resolution</a:t>
            </a: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838200" y="5791200"/>
            <a:ext cx="7622600" cy="646331"/>
          </a:xfrm>
          <a:prstGeom prst="rect">
            <a:avLst/>
          </a:prstGeom>
          <a:noFill/>
        </p:spPr>
        <p:txBody>
          <a:bodyPr wrap="none" rtlCol="0">
            <a:spAutoFit/>
          </a:bodyPr>
          <a:lstStyle/>
          <a:p>
            <a:r>
              <a:rPr lang="en-US" dirty="0" smtClean="0">
                <a:solidFill>
                  <a:srgbClr val="0033CC"/>
                </a:solidFill>
              </a:rPr>
              <a:t>No more light diffraction limit, charged particles scattering, proximity effect…</a:t>
            </a:r>
          </a:p>
          <a:p>
            <a:r>
              <a:rPr lang="en-US" dirty="0" smtClean="0">
                <a:solidFill>
                  <a:srgbClr val="0033CC"/>
                </a:solidFill>
              </a:rPr>
              <a:t>Sub-10nm feature size, over a large area with high throughput and low cost.</a:t>
            </a:r>
            <a:endParaRPr lang="en-US" dirty="0">
              <a:solidFill>
                <a:srgbClr val="0033CC"/>
              </a:solidFill>
            </a:endParaRPr>
          </a:p>
        </p:txBody>
      </p:sp>
      <p:sp>
        <p:nvSpPr>
          <p:cNvPr id="11" name="TextBox 10"/>
          <p:cNvSpPr txBox="1"/>
          <p:nvPr/>
        </p:nvSpPr>
        <p:spPr>
          <a:xfrm>
            <a:off x="914400" y="4953000"/>
            <a:ext cx="7183570" cy="369332"/>
          </a:xfrm>
          <a:prstGeom prst="rect">
            <a:avLst/>
          </a:prstGeom>
          <a:noFill/>
        </p:spPr>
        <p:txBody>
          <a:bodyPr wrap="none" rtlCol="0">
            <a:spAutoFit/>
          </a:bodyPr>
          <a:lstStyle/>
          <a:p>
            <a:r>
              <a:rPr lang="en-US" dirty="0" smtClean="0">
                <a:solidFill>
                  <a:srgbClr val="C00000"/>
                </a:solidFill>
              </a:rPr>
              <a:t>Yet, feature size and pitch still limited by mold making. They can go smaller.</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down)">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152400" y="838200"/>
            <a:ext cx="8898124" cy="2630434"/>
          </a:xfrm>
          <a:prstGeom prst="rect">
            <a:avLst/>
          </a:prstGeom>
          <a:noFill/>
          <a:ln w="9525">
            <a:noFill/>
            <a:miter lim="800000"/>
            <a:headEnd/>
            <a:tailEnd/>
          </a:ln>
          <a:effectLst/>
        </p:spPr>
      </p:pic>
      <p:sp>
        <p:nvSpPr>
          <p:cNvPr id="6" name="Rectangle 5"/>
          <p:cNvSpPr/>
          <p:nvPr/>
        </p:nvSpPr>
        <p:spPr>
          <a:xfrm>
            <a:off x="228600" y="3810000"/>
            <a:ext cx="4495800" cy="1477328"/>
          </a:xfrm>
          <a:prstGeom prst="rect">
            <a:avLst/>
          </a:prstGeom>
        </p:spPr>
        <p:txBody>
          <a:bodyPr wrap="square">
            <a:spAutoFit/>
          </a:bodyPr>
          <a:lstStyle/>
          <a:p>
            <a:pPr marL="166688" indent="-166688">
              <a:buFont typeface="Arial" pitchFamily="34" charset="0"/>
              <a:buChar char="•"/>
            </a:pPr>
            <a:r>
              <a:rPr lang="en-US" dirty="0" smtClean="0">
                <a:solidFill>
                  <a:srgbClr val="0033CC"/>
                </a:solidFill>
              </a:rPr>
              <a:t>Patterning of the via and interconnect layers simultaneously, in CMOS BEOL .</a:t>
            </a:r>
          </a:p>
          <a:p>
            <a:pPr marL="166688" indent="-166688">
              <a:buFont typeface="Arial" pitchFamily="34" charset="0"/>
              <a:buChar char="•"/>
            </a:pPr>
            <a:r>
              <a:rPr lang="en-US" dirty="0" smtClean="0">
                <a:solidFill>
                  <a:srgbClr val="0033CC"/>
                </a:solidFill>
              </a:rPr>
              <a:t>Potentially reduces the number of masking levels needed in BEOL.</a:t>
            </a:r>
          </a:p>
          <a:p>
            <a:r>
              <a:rPr lang="en-US" dirty="0" smtClean="0">
                <a:solidFill>
                  <a:srgbClr val="0033CC"/>
                </a:solidFill>
              </a:rPr>
              <a:t>(BEOL: back end of line)</a:t>
            </a:r>
            <a:endParaRPr lang="en-US" dirty="0">
              <a:solidFill>
                <a:srgbClr val="0033CC"/>
              </a:solidFill>
            </a:endParaRPr>
          </a:p>
        </p:txBody>
      </p:sp>
      <p:sp>
        <p:nvSpPr>
          <p:cNvPr id="5" name="TextBox 4"/>
          <p:cNvSpPr txBox="1"/>
          <p:nvPr/>
        </p:nvSpPr>
        <p:spPr>
          <a:xfrm>
            <a:off x="1600200" y="152400"/>
            <a:ext cx="6172200" cy="523220"/>
          </a:xfrm>
          <a:prstGeom prst="rect">
            <a:avLst/>
          </a:prstGeom>
          <a:noFill/>
          <a:ln>
            <a:noFill/>
          </a:ln>
        </p:spPr>
        <p:txBody>
          <a:bodyPr wrap="square" rtlCol="0">
            <a:spAutoFit/>
          </a:bodyPr>
          <a:lstStyle/>
          <a:p>
            <a:pPr algn="ctr"/>
            <a:r>
              <a:rPr lang="en-US" sz="2800" dirty="0" smtClean="0">
                <a:solidFill>
                  <a:srgbClr val="0033CC"/>
                </a:solidFill>
              </a:rPr>
              <a:t>Another key advantage: 3D imprinting</a:t>
            </a: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228600" y="6211669"/>
            <a:ext cx="8915400" cy="646331"/>
          </a:xfrm>
          <a:prstGeom prst="rect">
            <a:avLst/>
          </a:prstGeom>
          <a:noFill/>
        </p:spPr>
        <p:txBody>
          <a:bodyPr wrap="square" rtlCol="0">
            <a:spAutoFit/>
          </a:bodyPr>
          <a:lstStyle/>
          <a:p>
            <a:r>
              <a:rPr lang="en-US" sz="1200" dirty="0" smtClean="0"/>
              <a:t>Wikipedia: </a:t>
            </a:r>
            <a:r>
              <a:rPr lang="en-US" sz="1200" b="1" dirty="0" smtClean="0"/>
              <a:t>Back end of line</a:t>
            </a:r>
            <a:r>
              <a:rPr lang="en-US" sz="1200" dirty="0" smtClean="0"/>
              <a:t> (</a:t>
            </a:r>
            <a:r>
              <a:rPr lang="en-US" sz="1200" b="1" dirty="0" smtClean="0"/>
              <a:t>BEOL</a:t>
            </a:r>
            <a:r>
              <a:rPr lang="en-US" sz="1200" dirty="0" smtClean="0"/>
              <a:t>) is the portion of integrated circuit fabrication line where the active components (transistors, resistors, etc.) are interconnected with wiring on the wafer. BEOL generally begins when the first layer of metal is deposited on the wafer. It includes contacts, insulator, metal levels, and bonding sites for chip-to-package connections.</a:t>
            </a:r>
            <a:endParaRPr lang="en-US" sz="1200" dirty="0"/>
          </a:p>
        </p:txBody>
      </p:sp>
      <p:grpSp>
        <p:nvGrpSpPr>
          <p:cNvPr id="11" name="Group 10"/>
          <p:cNvGrpSpPr/>
          <p:nvPr/>
        </p:nvGrpSpPr>
        <p:grpSpPr>
          <a:xfrm>
            <a:off x="4685489" y="3733800"/>
            <a:ext cx="4458511" cy="2095500"/>
            <a:chOff x="4685489" y="3733800"/>
            <a:chExt cx="4458511" cy="2095500"/>
          </a:xfrm>
        </p:grpSpPr>
        <p:pic>
          <p:nvPicPr>
            <p:cNvPr id="7" name="Picture 2"/>
            <p:cNvPicPr>
              <a:picLocks noChangeAspect="1" noChangeArrowheads="1"/>
            </p:cNvPicPr>
            <p:nvPr/>
          </p:nvPicPr>
          <p:blipFill>
            <a:blip r:embed="rId3"/>
            <a:srcRect/>
            <a:stretch>
              <a:fillRect/>
            </a:stretch>
          </p:blipFill>
          <p:spPr bwMode="auto">
            <a:xfrm>
              <a:off x="4685489" y="3733800"/>
              <a:ext cx="4458511" cy="2095500"/>
            </a:xfrm>
            <a:prstGeom prst="rect">
              <a:avLst/>
            </a:prstGeom>
            <a:noFill/>
            <a:ln w="9525">
              <a:noFill/>
              <a:miter lim="800000"/>
              <a:headEnd/>
              <a:tailEnd/>
            </a:ln>
            <a:effectLst/>
          </p:spPr>
        </p:pic>
        <p:sp>
          <p:nvSpPr>
            <p:cNvPr id="10" name="TextBox 9"/>
            <p:cNvSpPr txBox="1"/>
            <p:nvPr/>
          </p:nvSpPr>
          <p:spPr>
            <a:xfrm>
              <a:off x="7010400" y="3897868"/>
              <a:ext cx="978153" cy="369332"/>
            </a:xfrm>
            <a:prstGeom prst="rect">
              <a:avLst/>
            </a:prstGeom>
            <a:solidFill>
              <a:schemeClr val="tx1"/>
            </a:solidFill>
          </p:spPr>
          <p:txBody>
            <a:bodyPr wrap="none" rtlCol="0">
              <a:spAutoFit/>
            </a:bodyPr>
            <a:lstStyle/>
            <a:p>
              <a:r>
                <a:rPr lang="en-US" dirty="0" smtClean="0">
                  <a:solidFill>
                    <a:schemeClr val="bg1"/>
                  </a:solidFill>
                </a:rPr>
                <a:t>3D mold</a:t>
              </a:r>
              <a:endParaRPr lang="en-US" dirty="0">
                <a:solidFill>
                  <a:schemeClr val="bg1"/>
                </a:solidFill>
              </a:endParaRPr>
            </a:p>
          </p:txBody>
        </p:sp>
      </p:grpSp>
      <p:sp>
        <p:nvSpPr>
          <p:cNvPr id="12" name="Slide Number Placeholder 11"/>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3380</TotalTime>
  <Words>3333</Words>
  <Application>Microsoft Office PowerPoint</Application>
  <PresentationFormat>On-screen Show (4:3)</PresentationFormat>
  <Paragraphs>505</Paragraphs>
  <Slides>52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Office Theme</vt:lpstr>
      <vt:lpstr>Image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17</cp:revision>
  <dcterms:created xsi:type="dcterms:W3CDTF">2006-08-16T00:00:00Z</dcterms:created>
  <dcterms:modified xsi:type="dcterms:W3CDTF">2010-08-20T23:19:20Z</dcterms:modified>
</cp:coreProperties>
</file>