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24" r:id="rId2"/>
    <p:sldId id="256" r:id="rId3"/>
    <p:sldId id="267" r:id="rId4"/>
    <p:sldId id="315" r:id="rId5"/>
    <p:sldId id="269" r:id="rId6"/>
    <p:sldId id="270" r:id="rId7"/>
    <p:sldId id="274" r:id="rId8"/>
    <p:sldId id="313" r:id="rId9"/>
    <p:sldId id="278" r:id="rId10"/>
    <p:sldId id="279" r:id="rId11"/>
    <p:sldId id="304" r:id="rId12"/>
    <p:sldId id="325" r:id="rId13"/>
    <p:sldId id="285" r:id="rId14"/>
    <p:sldId id="286" r:id="rId15"/>
    <p:sldId id="293" r:id="rId16"/>
    <p:sldId id="295" r:id="rId17"/>
    <p:sldId id="296" r:id="rId18"/>
    <p:sldId id="297" r:id="rId19"/>
    <p:sldId id="289" r:id="rId20"/>
    <p:sldId id="290" r:id="rId21"/>
    <p:sldId id="292" r:id="rId22"/>
    <p:sldId id="316" r:id="rId23"/>
    <p:sldId id="317" r:id="rId24"/>
    <p:sldId id="298" r:id="rId25"/>
    <p:sldId id="300" r:id="rId26"/>
    <p:sldId id="326" r:id="rId27"/>
    <p:sldId id="319" r:id="rId28"/>
    <p:sldId id="320" r:id="rId29"/>
    <p:sldId id="323" r:id="rId30"/>
    <p:sldId id="308" r:id="rId31"/>
    <p:sldId id="309" r:id="rId32"/>
    <p:sldId id="322" r:id="rId33"/>
    <p:sldId id="321" r:id="rId34"/>
    <p:sldId id="310" r:id="rId35"/>
    <p:sldId id="311" r:id="rId36"/>
    <p:sldId id="312" r:id="rId37"/>
    <p:sldId id="287" r:id="rId38"/>
    <p:sldId id="280" r:id="rId39"/>
    <p:sldId id="283" r:id="rId40"/>
    <p:sldId id="281" r:id="rId41"/>
    <p:sldId id="327" r:id="rId42"/>
    <p:sldId id="328" r:id="rId43"/>
    <p:sldId id="336" r:id="rId44"/>
    <p:sldId id="329" r:id="rId45"/>
    <p:sldId id="330" r:id="rId46"/>
    <p:sldId id="331" r:id="rId47"/>
    <p:sldId id="332" r:id="rId48"/>
    <p:sldId id="333" r:id="rId49"/>
    <p:sldId id="334" r:id="rId50"/>
    <p:sldId id="335" r:id="rId5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AF7E47-EC4A-47D7-8DF2-B47335AD2788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1D42E5-82E4-4685-8A78-2545E8056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6A91EF-B6B9-4979-8AE4-972A50094575}" type="slidenum">
              <a:rPr lang="en-US"/>
              <a:pPr/>
              <a:t>8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1353-F45D-45CC-9EC3-B8542E94F295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4BBD-7006-434A-99A9-A5CE3B276EAB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A3D3-68CB-4740-8F2E-5BC303204BF4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EF11-400D-4B70-A4DE-3C52132C56E2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0BA76-5ED5-4082-BCB2-426993F1D474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56CC-7164-4E62-8A0C-E4A9CC8336B9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14E4-D88A-438C-83B3-18EFBA70DA49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EE9D-2A55-4BA8-83AE-84E4728554FA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1E4E-B57B-49E9-B320-0897A5477B21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C885-AC95-4A6C-B5B2-58AE8CD25D67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FE22-1F57-4551-8CFD-3C1DB608B86F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E105F-4FA8-4483-890B-BDF2069C7235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pperlithography.com/technology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1066800"/>
            <a:ext cx="4545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Nanoimprint lithography (NIL)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819400"/>
            <a:ext cx="5029326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UV-curable NIL.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Resists for UV-NIL.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Mold fabrication for thermal and UV-NIL.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Alignment.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NIL into metals.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NIL systems (air press, roller, roll-to-roll, EFAN…)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6119336"/>
            <a:ext cx="59060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ECE 730: Fabrication in the </a:t>
            </a:r>
            <a:r>
              <a:rPr lang="en-US" sz="1400" dirty="0" err="1" smtClean="0"/>
              <a:t>nanoscale</a:t>
            </a:r>
            <a:r>
              <a:rPr lang="en-US" sz="1400" dirty="0" smtClean="0"/>
              <a:t>: principles, technology and applications </a:t>
            </a:r>
          </a:p>
          <a:p>
            <a:r>
              <a:rPr lang="en-US" sz="1400" dirty="0" smtClean="0"/>
              <a:t>Instructor: Bo Cui, ECE, University of Waterloo; http://ece.uwaterloo.ca/~bcui/</a:t>
            </a:r>
          </a:p>
          <a:p>
            <a:r>
              <a:rPr lang="en-US" sz="1400" dirty="0" smtClean="0"/>
              <a:t>Textbook: Nanofabrication: principles, capabilities and limits, by Zheng Cui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886048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09800" y="152400"/>
            <a:ext cx="472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Moiré alignment marks for NIL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l0603395f0000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914400"/>
            <a:ext cx="3446231" cy="548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9400" y="6477000"/>
            <a:ext cx="609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“Sub-20-nm Alignment in Nanoimprint Lithography Using Moiré Fringe”, Li, Nano </a:t>
            </a:r>
            <a:r>
              <a:rPr lang="en-US" sz="1200" dirty="0" err="1" smtClean="0"/>
              <a:t>Lett</a:t>
            </a:r>
            <a:r>
              <a:rPr lang="en-US" sz="1200" dirty="0" smtClean="0"/>
              <a:t>., 2006.</a:t>
            </a:r>
            <a:endParaRPr lang="en-US" sz="12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65283" y="162580"/>
            <a:ext cx="5652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Result of sub-100nm alignment in NIL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51816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For UV-NIL, sub-100nm alignment can be achieved readily, but this is still too far away from requirement for IC production (few nm).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1066800"/>
            <a:ext cx="4545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Nanoimprint lithography (NIL)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819400"/>
            <a:ext cx="5029326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UV-curable NIL.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Resists for UV-NIL.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Mold fabrication for thermal and UV-NIL.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Alignment.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NIL into metals.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NIL systems (air press, roller, roll-to-roll, EFAN…)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70369"/>
            <a:ext cx="4038600" cy="5530431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419600" y="1447800"/>
            <a:ext cx="4572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</a:rPr>
              <a:t>Silicon mold (inset: cross-section) produced by ICP-DRIE (26 cycles), with lines of thickness 1 or 2μm (depth  6μm) and holes with edge length 4μm (depth 8μm).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rgbClr val="0033CC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rgbClr val="0033CC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rgbClr val="0033CC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</a:rPr>
              <a:t>Microstructured silver plate after forming at 400°C with a pressure of 300MPa, and Si mold removal by KOH etching.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33CC"/>
                </a:solidFill>
              </a:rPr>
              <a:t>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</a:rPr>
              <a:t>Typical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</a:rPr>
              <a:t> thermal NIL pressure is 2MPa)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</a:endParaRPr>
          </a:p>
        </p:txBody>
      </p:sp>
      <p:pic>
        <p:nvPicPr>
          <p:cNvPr id="26626" name="Picture 2" descr="not, vert, simil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01538" y="-274638"/>
            <a:ext cx="123825" cy="38100"/>
          </a:xfrm>
          <a:prstGeom prst="rect">
            <a:avLst/>
          </a:prstGeom>
          <a:noFill/>
        </p:spPr>
      </p:pic>
      <p:pic>
        <p:nvPicPr>
          <p:cNvPr id="26627" name="Picture 3" descr="not, vert, simil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00613" y="-274638"/>
            <a:ext cx="123825" cy="381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972615" y="6488668"/>
            <a:ext cx="40189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“Metal direct </a:t>
            </a:r>
            <a:r>
              <a:rPr lang="en-US" sz="1200" dirty="0" err="1" smtClean="0"/>
              <a:t>nanoimprinting</a:t>
            </a:r>
            <a:r>
              <a:rPr lang="en-US" sz="1200" dirty="0" smtClean="0"/>
              <a:t> for photonics”, </a:t>
            </a:r>
            <a:r>
              <a:rPr lang="en-US" sz="1200" dirty="0" err="1" smtClean="0"/>
              <a:t>Buzzi</a:t>
            </a:r>
            <a:r>
              <a:rPr lang="en-US" sz="1200" dirty="0" smtClean="0"/>
              <a:t>, MEE 2008</a:t>
            </a:r>
            <a:endParaRPr lang="en-US" sz="12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89914" y="162580"/>
            <a:ext cx="3534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NIL directly into metals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474" y="838200"/>
            <a:ext cx="481052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886200" y="3886200"/>
            <a:ext cx="495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Fig. 1. Schematic diagrams of imprint technologies.</a:t>
            </a:r>
          </a:p>
          <a:p>
            <a:pPr marL="342900" indent="-342900">
              <a:buAutoNum type="alphaLcParenBoth"/>
            </a:pPr>
            <a:r>
              <a:rPr lang="en-US" dirty="0" smtClean="0">
                <a:solidFill>
                  <a:srgbClr val="0033CC"/>
                </a:solidFill>
              </a:rPr>
              <a:t>Conventional nanoimprint lithography.</a:t>
            </a:r>
          </a:p>
          <a:p>
            <a:pPr marL="342900" indent="-342900">
              <a:buAutoNum type="alphaLcParenBoth"/>
            </a:pPr>
            <a:r>
              <a:rPr lang="en-US" dirty="0" smtClean="0">
                <a:solidFill>
                  <a:srgbClr val="0033CC"/>
                </a:solidFill>
              </a:rPr>
              <a:t>Direct imprint metal films.</a:t>
            </a:r>
          </a:p>
          <a:p>
            <a:pPr marL="342900" indent="-342900">
              <a:buAutoNum type="alphaLcParenBoth"/>
            </a:pPr>
            <a:r>
              <a:rPr lang="en-US" dirty="0" smtClean="0">
                <a:solidFill>
                  <a:srgbClr val="0033CC"/>
                </a:solidFill>
              </a:rPr>
              <a:t> Nanoimprint in metal/polymer bi-layer (NIMB).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9200" y="6334780"/>
            <a:ext cx="403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“Directly patterning metal films by nanoimprint lithography with low-temperature and low-pressure”, Chen, MEE 2006 </a:t>
            </a: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95400" y="162580"/>
            <a:ext cx="7159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NIL directly into metals: bi-layer and sharp mold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990600"/>
            <a:ext cx="517482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2400" y="5410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Fig. 2. SEM images of molds (a) the conventional binary mold with flat top, (b) the sharp mold, (c) the triangle mold. 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33800" y="152400"/>
            <a:ext cx="1225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Results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838200"/>
            <a:ext cx="36004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105400" y="4191000"/>
            <a:ext cx="403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Fig. 5. The depth of surface-profile in metal films can be tuned by using different imprint pressure (a) 7 </a:t>
            </a:r>
            <a:r>
              <a:rPr lang="en-US" dirty="0" err="1" smtClean="0">
                <a:solidFill>
                  <a:srgbClr val="0033CC"/>
                </a:solidFill>
              </a:rPr>
              <a:t>MPa</a:t>
            </a:r>
            <a:r>
              <a:rPr lang="en-US" dirty="0" smtClean="0">
                <a:solidFill>
                  <a:srgbClr val="0033CC"/>
                </a:solidFill>
              </a:rPr>
              <a:t>, (b) 12 </a:t>
            </a:r>
            <a:r>
              <a:rPr lang="en-US" dirty="0" err="1" smtClean="0">
                <a:solidFill>
                  <a:srgbClr val="0033CC"/>
                </a:solidFill>
              </a:rPr>
              <a:t>MPa</a:t>
            </a:r>
            <a:r>
              <a:rPr lang="en-US" dirty="0" smtClean="0">
                <a:solidFill>
                  <a:srgbClr val="0033CC"/>
                </a:solidFill>
              </a:rPr>
              <a:t>, (c) 14 </a:t>
            </a:r>
            <a:r>
              <a:rPr lang="en-US" dirty="0" err="1" smtClean="0">
                <a:solidFill>
                  <a:srgbClr val="0033CC"/>
                </a:solidFill>
              </a:rPr>
              <a:t>MPa</a:t>
            </a:r>
            <a:r>
              <a:rPr lang="en-US" dirty="0" smtClean="0">
                <a:solidFill>
                  <a:srgbClr val="0033CC"/>
                </a:solidFill>
              </a:rPr>
              <a:t>, (d) 17 </a:t>
            </a:r>
            <a:r>
              <a:rPr lang="en-US" dirty="0" err="1" smtClean="0">
                <a:solidFill>
                  <a:srgbClr val="0033CC"/>
                </a:solidFill>
              </a:rPr>
              <a:t>MPa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676400"/>
            <a:ext cx="5715000" cy="464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715000" y="1828800"/>
            <a:ext cx="342900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AutoNum type="alphaUcParenBoth"/>
            </a:pPr>
            <a:r>
              <a:rPr lang="en-US" dirty="0" smtClean="0">
                <a:solidFill>
                  <a:srgbClr val="0033CC"/>
                </a:solidFill>
              </a:rPr>
              <a:t>Melting temperature of Au NPs with different sizes. </a:t>
            </a:r>
          </a:p>
          <a:p>
            <a:pPr marL="342900" indent="-342900">
              <a:spcAft>
                <a:spcPts val="600"/>
              </a:spcAft>
              <a:buAutoNum type="alphaUcParenBoth"/>
            </a:pPr>
            <a:r>
              <a:rPr lang="en-US" dirty="0" smtClean="0">
                <a:solidFill>
                  <a:srgbClr val="0033CC"/>
                </a:solidFill>
              </a:rPr>
              <a:t>Resistivity (dotted line represents bulk gold resistivity 2.65μΩ·cm). Melt to form continuous film with low resistivity.</a:t>
            </a:r>
          </a:p>
          <a:p>
            <a:pPr marL="342900" indent="-342900">
              <a:spcAft>
                <a:spcPts val="600"/>
              </a:spcAft>
              <a:buAutoNum type="alphaUcParenBoth"/>
            </a:pPr>
            <a:r>
              <a:rPr lang="en-US" dirty="0" smtClean="0">
                <a:solidFill>
                  <a:srgbClr val="0033CC"/>
                </a:solidFill>
              </a:rPr>
              <a:t>Reflectivity at 514.5 nm wavelength. Insets represent the optical images of NP film before (left) and after (right) the melting.</a:t>
            </a:r>
          </a:p>
          <a:p>
            <a:pPr marL="342900" indent="-342900">
              <a:spcAft>
                <a:spcPts val="600"/>
              </a:spcAft>
              <a:buAutoNum type="alphaUcParenBoth"/>
            </a:pPr>
            <a:r>
              <a:rPr lang="en-US" dirty="0" smtClean="0">
                <a:solidFill>
                  <a:srgbClr val="0033CC"/>
                </a:solidFill>
              </a:rPr>
              <a:t>Mass change at various heating temperatures.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6550223"/>
            <a:ext cx="6781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“Direct </a:t>
            </a:r>
            <a:r>
              <a:rPr lang="en-US" sz="1200" dirty="0" err="1" smtClean="0"/>
              <a:t>Nanoimprinting</a:t>
            </a:r>
            <a:r>
              <a:rPr lang="en-US" sz="1200" dirty="0" smtClean="0"/>
              <a:t> of Metal </a:t>
            </a:r>
            <a:r>
              <a:rPr lang="en-US" sz="1200" dirty="0" err="1" smtClean="0"/>
              <a:t>Nanoparticles</a:t>
            </a:r>
            <a:r>
              <a:rPr lang="en-US" sz="1200" dirty="0" smtClean="0"/>
              <a:t> for Nanoscale Electronics Fabrication”, </a:t>
            </a:r>
            <a:r>
              <a:rPr lang="en-US" sz="1200" dirty="0" err="1" smtClean="0"/>
              <a:t>Ko</a:t>
            </a:r>
            <a:r>
              <a:rPr lang="en-US" sz="1200" dirty="0" smtClean="0"/>
              <a:t>, Nano </a:t>
            </a:r>
            <a:r>
              <a:rPr lang="en-US" sz="1200" dirty="0" err="1" smtClean="0"/>
              <a:t>Lett</a:t>
            </a:r>
            <a:r>
              <a:rPr lang="en-US" sz="1200" dirty="0" smtClean="0"/>
              <a:t>. 2007</a:t>
            </a:r>
            <a:endParaRPr lang="en-US" sz="12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5814" y="162580"/>
            <a:ext cx="8891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NIL into metal nano-particles at low temperature &amp; pressure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914400"/>
            <a:ext cx="7297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Thermal (melting) characteristics of SAM-protected Au nano-particles (NPs).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NP can be melted/imprinted at rather low temperature.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6400" y="243840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836474"/>
            <a:ext cx="6154569" cy="434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33400" y="5304472"/>
            <a:ext cx="807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(A, B) Dispensing NP solution on SiO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/P+ Si wafer.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(C, D) Pressing PDMS mold on NP solution under 5psi pressure at 80°C. (1atm=14psi)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(E, F) Removal of mold and induce NP melting on hot plate at 140 °C.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(The SAM-protected NPs are suspended in an organic solvent that is extremely viscous (like a solid) at RT, but its viscosity drops drastically with temperature.)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65031" y="162580"/>
            <a:ext cx="6798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NIL into Au nano-particles and melting of NPs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14400"/>
            <a:ext cx="747757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981200" y="5657671"/>
            <a:ext cx="533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Optical dark field images of (A) </a:t>
            </a:r>
            <a:r>
              <a:rPr lang="en-US" dirty="0" err="1" smtClean="0">
                <a:solidFill>
                  <a:srgbClr val="0033CC"/>
                </a:solidFill>
              </a:rPr>
              <a:t>nanodots</a:t>
            </a:r>
            <a:r>
              <a:rPr lang="en-US" dirty="0" smtClean="0">
                <a:solidFill>
                  <a:srgbClr val="0033CC"/>
                </a:solidFill>
              </a:rPr>
              <a:t> and (C) nanowires (inset scale bar corresponds to 5 </a:t>
            </a:r>
            <a:r>
              <a:rPr lang="el-GR" dirty="0" smtClean="0">
                <a:solidFill>
                  <a:srgbClr val="0033CC"/>
                </a:solidFill>
              </a:rPr>
              <a:t>μ</a:t>
            </a:r>
            <a:r>
              <a:rPr lang="en-US" dirty="0" smtClean="0">
                <a:solidFill>
                  <a:srgbClr val="0033CC"/>
                </a:solidFill>
              </a:rPr>
              <a:t>m).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AFM topography images of (B) </a:t>
            </a:r>
            <a:r>
              <a:rPr lang="en-US" dirty="0" err="1" smtClean="0">
                <a:solidFill>
                  <a:srgbClr val="0033CC"/>
                </a:solidFill>
              </a:rPr>
              <a:t>nanodots</a:t>
            </a:r>
            <a:r>
              <a:rPr lang="en-US" dirty="0" smtClean="0">
                <a:solidFill>
                  <a:srgbClr val="0033CC"/>
                </a:solidFill>
              </a:rPr>
              <a:t>, (D(</a:t>
            </a:r>
            <a:r>
              <a:rPr lang="en-US" dirty="0" err="1" smtClean="0">
                <a:solidFill>
                  <a:srgbClr val="0033CC"/>
                </a:solidFill>
              </a:rPr>
              <a:t>i</a:t>
            </a:r>
            <a:r>
              <a:rPr lang="en-US" dirty="0" smtClean="0">
                <a:solidFill>
                  <a:srgbClr val="0033CC"/>
                </a:solidFill>
              </a:rPr>
              <a:t>−iv)) straight nanowires, and (D(v)) serpentine nanowires.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78028" y="152400"/>
            <a:ext cx="3294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Results of NIL into Au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55" name="Rectangle 35"/>
          <p:cNvSpPr>
            <a:spLocks noChangeArrowheads="1"/>
          </p:cNvSpPr>
          <p:nvPr/>
        </p:nvSpPr>
        <p:spPr bwMode="auto">
          <a:xfrm>
            <a:off x="1524000" y="228600"/>
            <a:ext cx="67056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33CC"/>
                </a:solidFill>
              </a:rPr>
              <a:t>Laser-assisted </a:t>
            </a:r>
            <a:r>
              <a:rPr lang="en-US" sz="2800" dirty="0" smtClean="0">
                <a:solidFill>
                  <a:srgbClr val="0033CC"/>
                </a:solidFill>
              </a:rPr>
              <a:t>direct imprint </a:t>
            </a:r>
            <a:r>
              <a:rPr lang="en-US" sz="2800" dirty="0">
                <a:solidFill>
                  <a:srgbClr val="0033CC"/>
                </a:solidFill>
              </a:rPr>
              <a:t>(LADI</a:t>
            </a:r>
            <a:r>
              <a:rPr lang="en-US" sz="2800" dirty="0" smtClean="0">
                <a:solidFill>
                  <a:srgbClr val="0033CC"/>
                </a:solidFill>
              </a:rPr>
              <a:t>) of metals</a:t>
            </a:r>
            <a:endParaRPr lang="en-US" sz="2800" dirty="0">
              <a:solidFill>
                <a:srgbClr val="0033CC"/>
              </a:solidFill>
            </a:endParaRPr>
          </a:p>
        </p:txBody>
      </p:sp>
      <p:grpSp>
        <p:nvGrpSpPr>
          <p:cNvPr id="3" name="Group 36"/>
          <p:cNvGrpSpPr>
            <a:grpSpLocks noChangeAspect="1"/>
          </p:cNvGrpSpPr>
          <p:nvPr/>
        </p:nvGrpSpPr>
        <p:grpSpPr bwMode="auto">
          <a:xfrm>
            <a:off x="152400" y="2209800"/>
            <a:ext cx="4681538" cy="3246438"/>
            <a:chOff x="2430" y="7639"/>
            <a:chExt cx="7372" cy="5113"/>
          </a:xfrm>
        </p:grpSpPr>
        <p:grpSp>
          <p:nvGrpSpPr>
            <p:cNvPr id="4" name="Group 37"/>
            <p:cNvGrpSpPr>
              <a:grpSpLocks/>
            </p:cNvGrpSpPr>
            <p:nvPr/>
          </p:nvGrpSpPr>
          <p:grpSpPr bwMode="auto">
            <a:xfrm>
              <a:off x="2430" y="7879"/>
              <a:ext cx="3330" cy="1417"/>
              <a:chOff x="2430" y="7879"/>
              <a:chExt cx="3330" cy="1417"/>
            </a:xfrm>
          </p:grpSpPr>
          <p:grpSp>
            <p:nvGrpSpPr>
              <p:cNvPr id="5" name="Group 38"/>
              <p:cNvGrpSpPr>
                <a:grpSpLocks/>
              </p:cNvGrpSpPr>
              <p:nvPr/>
            </p:nvGrpSpPr>
            <p:grpSpPr bwMode="auto">
              <a:xfrm>
                <a:off x="2502" y="7879"/>
                <a:ext cx="3258" cy="1400"/>
                <a:chOff x="2502" y="7879"/>
                <a:chExt cx="3258" cy="1400"/>
              </a:xfrm>
            </p:grpSpPr>
            <p:sp>
              <p:nvSpPr>
                <p:cNvPr id="107559" name="Rectangle 39"/>
                <p:cNvSpPr>
                  <a:spLocks noChangeArrowheads="1"/>
                </p:cNvSpPr>
                <p:nvPr/>
              </p:nvSpPr>
              <p:spPr bwMode="auto">
                <a:xfrm>
                  <a:off x="2502" y="7879"/>
                  <a:ext cx="3258" cy="380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tIns="0" anchor="ctr"/>
                <a:lstStyle/>
                <a:p>
                  <a:pPr algn="ctr"/>
                  <a:r>
                    <a:rPr lang="en-US" altLang="zh-CN" b="0">
                      <a:solidFill>
                        <a:srgbClr val="FFFFFF"/>
                      </a:solidFill>
                      <a:latin typeface="Helvetica" pitchFamily="34" charset="0"/>
                      <a:ea typeface="SimSun" pitchFamily="2" charset="-122"/>
                    </a:rPr>
                    <a:t>mold</a:t>
                  </a:r>
                  <a:endParaRPr lang="en-US"/>
                </a:p>
              </p:txBody>
            </p:sp>
            <p:sp>
              <p:nvSpPr>
                <p:cNvPr id="107560" name="Rectangle 40"/>
                <p:cNvSpPr>
                  <a:spLocks noChangeArrowheads="1"/>
                </p:cNvSpPr>
                <p:nvPr/>
              </p:nvSpPr>
              <p:spPr bwMode="auto">
                <a:xfrm>
                  <a:off x="2882" y="8259"/>
                  <a:ext cx="360" cy="220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61" name="Rectangle 41"/>
                <p:cNvSpPr>
                  <a:spLocks noChangeArrowheads="1"/>
                </p:cNvSpPr>
                <p:nvPr/>
              </p:nvSpPr>
              <p:spPr bwMode="auto">
                <a:xfrm>
                  <a:off x="3582" y="8259"/>
                  <a:ext cx="360" cy="220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62" name="Rectangle 42"/>
                <p:cNvSpPr>
                  <a:spLocks noChangeArrowheads="1"/>
                </p:cNvSpPr>
                <p:nvPr/>
              </p:nvSpPr>
              <p:spPr bwMode="auto">
                <a:xfrm>
                  <a:off x="4322" y="8259"/>
                  <a:ext cx="360" cy="220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63" name="Rectangle 43"/>
                <p:cNvSpPr>
                  <a:spLocks noChangeArrowheads="1"/>
                </p:cNvSpPr>
                <p:nvPr/>
              </p:nvSpPr>
              <p:spPr bwMode="auto">
                <a:xfrm>
                  <a:off x="5042" y="8259"/>
                  <a:ext cx="360" cy="220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64" name="Rectangle 44"/>
                <p:cNvSpPr>
                  <a:spLocks noChangeArrowheads="1"/>
                </p:cNvSpPr>
                <p:nvPr/>
              </p:nvSpPr>
              <p:spPr bwMode="auto">
                <a:xfrm>
                  <a:off x="2502" y="8479"/>
                  <a:ext cx="3258" cy="80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tIns="91440" bIns="0" anchor="ctr"/>
                <a:lstStyle/>
                <a:p>
                  <a:pPr algn="ctr"/>
                  <a:r>
                    <a:rPr lang="en-US" altLang="zh-CN" b="0">
                      <a:solidFill>
                        <a:srgbClr val="FFFFFF"/>
                      </a:solidFill>
                      <a:latin typeface="Helvetica" pitchFamily="34" charset="0"/>
                      <a:ea typeface="SimSun" pitchFamily="2" charset="-122"/>
                    </a:rPr>
                    <a:t>substrate</a:t>
                  </a:r>
                  <a:endParaRPr lang="en-US"/>
                </a:p>
              </p:txBody>
            </p:sp>
          </p:grpSp>
          <p:sp>
            <p:nvSpPr>
              <p:cNvPr id="107565" name="Text Box 45"/>
              <p:cNvSpPr txBox="1">
                <a:spLocks noChangeArrowheads="1"/>
              </p:cNvSpPr>
              <p:nvPr/>
            </p:nvSpPr>
            <p:spPr bwMode="auto">
              <a:xfrm>
                <a:off x="2430" y="8718"/>
                <a:ext cx="513" cy="5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000" b="0">
                    <a:solidFill>
                      <a:srgbClr val="FFFFFF"/>
                    </a:solidFill>
                    <a:latin typeface="Helvetica" pitchFamily="34" charset="0"/>
                    <a:ea typeface="SimSun" pitchFamily="2" charset="-122"/>
                  </a:rPr>
                  <a:t>a</a:t>
                </a:r>
                <a:endParaRPr lang="en-US"/>
              </a:p>
            </p:txBody>
          </p:sp>
        </p:grpSp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2462" y="10039"/>
              <a:ext cx="3380" cy="2234"/>
              <a:chOff x="2462" y="10039"/>
              <a:chExt cx="3380" cy="2234"/>
            </a:xfrm>
          </p:grpSpPr>
          <p:grpSp>
            <p:nvGrpSpPr>
              <p:cNvPr id="7" name="Group 47"/>
              <p:cNvGrpSpPr>
                <a:grpSpLocks/>
              </p:cNvGrpSpPr>
              <p:nvPr/>
            </p:nvGrpSpPr>
            <p:grpSpPr bwMode="auto">
              <a:xfrm>
                <a:off x="2582" y="10039"/>
                <a:ext cx="3260" cy="2180"/>
                <a:chOff x="2582" y="10039"/>
                <a:chExt cx="3260" cy="2180"/>
              </a:xfrm>
            </p:grpSpPr>
            <p:sp>
              <p:nvSpPr>
                <p:cNvPr id="107568" name="Rectangle 48"/>
                <p:cNvSpPr>
                  <a:spLocks noChangeArrowheads="1"/>
                </p:cNvSpPr>
                <p:nvPr/>
              </p:nvSpPr>
              <p:spPr bwMode="auto">
                <a:xfrm>
                  <a:off x="2582" y="10699"/>
                  <a:ext cx="3260" cy="380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69" name="Rectangle 49"/>
                <p:cNvSpPr>
                  <a:spLocks noChangeArrowheads="1"/>
                </p:cNvSpPr>
                <p:nvPr/>
              </p:nvSpPr>
              <p:spPr bwMode="auto">
                <a:xfrm>
                  <a:off x="2962" y="11079"/>
                  <a:ext cx="360" cy="220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70" name="Rectangle 50"/>
                <p:cNvSpPr>
                  <a:spLocks noChangeArrowheads="1"/>
                </p:cNvSpPr>
                <p:nvPr/>
              </p:nvSpPr>
              <p:spPr bwMode="auto">
                <a:xfrm>
                  <a:off x="3662" y="11079"/>
                  <a:ext cx="360" cy="220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71" name="Rectangle 51"/>
                <p:cNvSpPr>
                  <a:spLocks noChangeArrowheads="1"/>
                </p:cNvSpPr>
                <p:nvPr/>
              </p:nvSpPr>
              <p:spPr bwMode="auto">
                <a:xfrm>
                  <a:off x="4402" y="11079"/>
                  <a:ext cx="360" cy="220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72" name="Rectangle 52"/>
                <p:cNvSpPr>
                  <a:spLocks noChangeArrowheads="1"/>
                </p:cNvSpPr>
                <p:nvPr/>
              </p:nvSpPr>
              <p:spPr bwMode="auto">
                <a:xfrm>
                  <a:off x="5122" y="11079"/>
                  <a:ext cx="360" cy="220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73" name="Rectangle 53"/>
                <p:cNvSpPr>
                  <a:spLocks noChangeArrowheads="1"/>
                </p:cNvSpPr>
                <p:nvPr/>
              </p:nvSpPr>
              <p:spPr bwMode="auto">
                <a:xfrm>
                  <a:off x="2582" y="11739"/>
                  <a:ext cx="3260" cy="48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74" name="Rectangle 54"/>
                <p:cNvSpPr>
                  <a:spLocks noChangeArrowheads="1"/>
                </p:cNvSpPr>
                <p:nvPr/>
              </p:nvSpPr>
              <p:spPr bwMode="auto">
                <a:xfrm>
                  <a:off x="2582" y="11299"/>
                  <a:ext cx="3254" cy="460"/>
                </a:xfrm>
                <a:prstGeom prst="rect">
                  <a:avLst/>
                </a:prstGeom>
                <a:gradFill rotWithShape="0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tIns="9144" anchor="ctr"/>
                <a:lstStyle/>
                <a:p>
                  <a:pPr algn="ctr"/>
                  <a:r>
                    <a:rPr lang="en-US" altLang="zh-CN" b="0">
                      <a:solidFill>
                        <a:srgbClr val="FFFFFF"/>
                      </a:solidFill>
                      <a:latin typeface="Helvetica" pitchFamily="34" charset="0"/>
                      <a:ea typeface="SimSun" pitchFamily="2" charset="-122"/>
                    </a:rPr>
                    <a:t>molten layer</a:t>
                  </a:r>
                  <a:endParaRPr lang="en-US"/>
                </a:p>
              </p:txBody>
            </p:sp>
            <p:sp>
              <p:nvSpPr>
                <p:cNvPr id="107575" name="Line 55"/>
                <p:cNvSpPr>
                  <a:spLocks noChangeShapeType="1"/>
                </p:cNvSpPr>
                <p:nvPr/>
              </p:nvSpPr>
              <p:spPr bwMode="auto">
                <a:xfrm>
                  <a:off x="3022" y="10059"/>
                  <a:ext cx="0" cy="56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76" name="Line 56"/>
                <p:cNvSpPr>
                  <a:spLocks noChangeShapeType="1"/>
                </p:cNvSpPr>
                <p:nvPr/>
              </p:nvSpPr>
              <p:spPr bwMode="auto">
                <a:xfrm>
                  <a:off x="3622" y="10039"/>
                  <a:ext cx="0" cy="56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77" name="Line 57"/>
                <p:cNvSpPr>
                  <a:spLocks noChangeShapeType="1"/>
                </p:cNvSpPr>
                <p:nvPr/>
              </p:nvSpPr>
              <p:spPr bwMode="auto">
                <a:xfrm>
                  <a:off x="4222" y="10039"/>
                  <a:ext cx="0" cy="56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78" name="Line 58"/>
                <p:cNvSpPr>
                  <a:spLocks noChangeShapeType="1"/>
                </p:cNvSpPr>
                <p:nvPr/>
              </p:nvSpPr>
              <p:spPr bwMode="auto">
                <a:xfrm>
                  <a:off x="4822" y="10039"/>
                  <a:ext cx="0" cy="56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79" name="Line 59"/>
                <p:cNvSpPr>
                  <a:spLocks noChangeShapeType="1"/>
                </p:cNvSpPr>
                <p:nvPr/>
              </p:nvSpPr>
              <p:spPr bwMode="auto">
                <a:xfrm>
                  <a:off x="5422" y="10039"/>
                  <a:ext cx="0" cy="56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7580" name="Text Box 60"/>
              <p:cNvSpPr txBox="1">
                <a:spLocks noChangeArrowheads="1"/>
              </p:cNvSpPr>
              <p:nvPr/>
            </p:nvSpPr>
            <p:spPr bwMode="auto">
              <a:xfrm>
                <a:off x="2462" y="11695"/>
                <a:ext cx="513" cy="5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000" b="0">
                    <a:solidFill>
                      <a:srgbClr val="FFFFFF"/>
                    </a:solidFill>
                    <a:latin typeface="Helvetica" pitchFamily="34" charset="0"/>
                    <a:ea typeface="SimSun" pitchFamily="2" charset="-122"/>
                  </a:rPr>
                  <a:t>b</a:t>
                </a:r>
                <a:endParaRPr lang="en-US"/>
              </a:p>
            </p:txBody>
          </p:sp>
        </p:grpSp>
        <p:grpSp>
          <p:nvGrpSpPr>
            <p:cNvPr id="8" name="Group 61"/>
            <p:cNvGrpSpPr>
              <a:grpSpLocks/>
            </p:cNvGrpSpPr>
            <p:nvPr/>
          </p:nvGrpSpPr>
          <p:grpSpPr bwMode="auto">
            <a:xfrm>
              <a:off x="6422" y="7639"/>
              <a:ext cx="3380" cy="1298"/>
              <a:chOff x="2256" y="1488"/>
              <a:chExt cx="1352" cy="519"/>
            </a:xfrm>
          </p:grpSpPr>
          <p:grpSp>
            <p:nvGrpSpPr>
              <p:cNvPr id="9" name="Group 62"/>
              <p:cNvGrpSpPr>
                <a:grpSpLocks/>
              </p:cNvGrpSpPr>
              <p:nvPr/>
            </p:nvGrpSpPr>
            <p:grpSpPr bwMode="auto">
              <a:xfrm>
                <a:off x="2304" y="1488"/>
                <a:ext cx="1304" cy="512"/>
                <a:chOff x="2304" y="1488"/>
                <a:chExt cx="1304" cy="512"/>
              </a:xfrm>
            </p:grpSpPr>
            <p:sp>
              <p:nvSpPr>
                <p:cNvPr id="107583" name="Rectangle 63"/>
                <p:cNvSpPr>
                  <a:spLocks noChangeArrowheads="1"/>
                </p:cNvSpPr>
                <p:nvPr/>
              </p:nvSpPr>
              <p:spPr bwMode="auto">
                <a:xfrm>
                  <a:off x="2304" y="1808"/>
                  <a:ext cx="1304" cy="19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84" name="Rectangle 64"/>
                <p:cNvSpPr>
                  <a:spLocks noChangeArrowheads="1"/>
                </p:cNvSpPr>
                <p:nvPr/>
              </p:nvSpPr>
              <p:spPr bwMode="auto">
                <a:xfrm>
                  <a:off x="2304" y="1632"/>
                  <a:ext cx="1304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85" name="Rectangle 65"/>
                <p:cNvSpPr>
                  <a:spLocks noChangeArrowheads="1"/>
                </p:cNvSpPr>
                <p:nvPr/>
              </p:nvSpPr>
              <p:spPr bwMode="auto">
                <a:xfrm>
                  <a:off x="2304" y="1488"/>
                  <a:ext cx="1304" cy="152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86" name="Rectangle 66"/>
                <p:cNvSpPr>
                  <a:spLocks noChangeArrowheads="1"/>
                </p:cNvSpPr>
                <p:nvPr/>
              </p:nvSpPr>
              <p:spPr bwMode="auto">
                <a:xfrm>
                  <a:off x="2456" y="1640"/>
                  <a:ext cx="144" cy="88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87" name="Rectangle 67"/>
                <p:cNvSpPr>
                  <a:spLocks noChangeArrowheads="1"/>
                </p:cNvSpPr>
                <p:nvPr/>
              </p:nvSpPr>
              <p:spPr bwMode="auto">
                <a:xfrm>
                  <a:off x="2736" y="1640"/>
                  <a:ext cx="144" cy="88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88" name="Rectangle 68"/>
                <p:cNvSpPr>
                  <a:spLocks noChangeArrowheads="1"/>
                </p:cNvSpPr>
                <p:nvPr/>
              </p:nvSpPr>
              <p:spPr bwMode="auto">
                <a:xfrm>
                  <a:off x="3032" y="1640"/>
                  <a:ext cx="144" cy="88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89" name="Rectangle 69"/>
                <p:cNvSpPr>
                  <a:spLocks noChangeArrowheads="1"/>
                </p:cNvSpPr>
                <p:nvPr/>
              </p:nvSpPr>
              <p:spPr bwMode="auto">
                <a:xfrm>
                  <a:off x="3320" y="1640"/>
                  <a:ext cx="144" cy="88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7590" name="Text Box 70"/>
              <p:cNvSpPr txBox="1">
                <a:spLocks noChangeArrowheads="1"/>
              </p:cNvSpPr>
              <p:nvPr/>
            </p:nvSpPr>
            <p:spPr bwMode="auto">
              <a:xfrm>
                <a:off x="2256" y="1776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000" b="0">
                    <a:solidFill>
                      <a:srgbClr val="FFFFFF"/>
                    </a:solidFill>
                    <a:latin typeface="Helvetica" pitchFamily="34" charset="0"/>
                    <a:ea typeface="SimSun" pitchFamily="2" charset="-122"/>
                  </a:rPr>
                  <a:t>c</a:t>
                </a:r>
                <a:endParaRPr lang="en-US"/>
              </a:p>
            </p:txBody>
          </p:sp>
        </p:grpSp>
        <p:grpSp>
          <p:nvGrpSpPr>
            <p:cNvPr id="10" name="Group 71"/>
            <p:cNvGrpSpPr>
              <a:grpSpLocks/>
            </p:cNvGrpSpPr>
            <p:nvPr/>
          </p:nvGrpSpPr>
          <p:grpSpPr bwMode="auto">
            <a:xfrm>
              <a:off x="6467" y="9439"/>
              <a:ext cx="3335" cy="1178"/>
              <a:chOff x="2274" y="2208"/>
              <a:chExt cx="1334" cy="471"/>
            </a:xfrm>
          </p:grpSpPr>
          <p:grpSp>
            <p:nvGrpSpPr>
              <p:cNvPr id="11" name="Group 72"/>
              <p:cNvGrpSpPr>
                <a:grpSpLocks/>
              </p:cNvGrpSpPr>
              <p:nvPr/>
            </p:nvGrpSpPr>
            <p:grpSpPr bwMode="auto">
              <a:xfrm>
                <a:off x="2304" y="2208"/>
                <a:ext cx="1304" cy="464"/>
                <a:chOff x="3408" y="2240"/>
                <a:chExt cx="1304" cy="464"/>
              </a:xfrm>
            </p:grpSpPr>
            <p:sp>
              <p:nvSpPr>
                <p:cNvPr id="107593" name="Rectangle 73"/>
                <p:cNvSpPr>
                  <a:spLocks noChangeArrowheads="1"/>
                </p:cNvSpPr>
                <p:nvPr/>
              </p:nvSpPr>
              <p:spPr bwMode="auto">
                <a:xfrm>
                  <a:off x="3408" y="2384"/>
                  <a:ext cx="1304" cy="32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94" name="Rectangle 74"/>
                <p:cNvSpPr>
                  <a:spLocks noChangeArrowheads="1"/>
                </p:cNvSpPr>
                <p:nvPr/>
              </p:nvSpPr>
              <p:spPr bwMode="auto">
                <a:xfrm>
                  <a:off x="3408" y="2240"/>
                  <a:ext cx="1304" cy="152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95" name="Rectangle 75"/>
                <p:cNvSpPr>
                  <a:spLocks noChangeArrowheads="1"/>
                </p:cNvSpPr>
                <p:nvPr/>
              </p:nvSpPr>
              <p:spPr bwMode="auto">
                <a:xfrm>
                  <a:off x="3560" y="2392"/>
                  <a:ext cx="144" cy="88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96" name="Rectangle 76"/>
                <p:cNvSpPr>
                  <a:spLocks noChangeArrowheads="1"/>
                </p:cNvSpPr>
                <p:nvPr/>
              </p:nvSpPr>
              <p:spPr bwMode="auto">
                <a:xfrm>
                  <a:off x="3840" y="2392"/>
                  <a:ext cx="144" cy="88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97" name="Rectangle 77"/>
                <p:cNvSpPr>
                  <a:spLocks noChangeArrowheads="1"/>
                </p:cNvSpPr>
                <p:nvPr/>
              </p:nvSpPr>
              <p:spPr bwMode="auto">
                <a:xfrm>
                  <a:off x="4136" y="2392"/>
                  <a:ext cx="144" cy="88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98" name="Rectangle 78"/>
                <p:cNvSpPr>
                  <a:spLocks noChangeArrowheads="1"/>
                </p:cNvSpPr>
                <p:nvPr/>
              </p:nvSpPr>
              <p:spPr bwMode="auto">
                <a:xfrm>
                  <a:off x="4424" y="2392"/>
                  <a:ext cx="144" cy="88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7599" name="Text Box 79"/>
              <p:cNvSpPr txBox="1">
                <a:spLocks noChangeArrowheads="1"/>
              </p:cNvSpPr>
              <p:nvPr/>
            </p:nvSpPr>
            <p:spPr bwMode="auto">
              <a:xfrm>
                <a:off x="2274" y="2448"/>
                <a:ext cx="20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000" b="0">
                    <a:solidFill>
                      <a:srgbClr val="FFFFFF"/>
                    </a:solidFill>
                    <a:latin typeface="Helvetica" pitchFamily="34" charset="0"/>
                    <a:ea typeface="SimSun" pitchFamily="2" charset="-122"/>
                  </a:rPr>
                  <a:t>d</a:t>
                </a:r>
                <a:endParaRPr lang="en-US"/>
              </a:p>
            </p:txBody>
          </p:sp>
        </p:grpSp>
        <p:grpSp>
          <p:nvGrpSpPr>
            <p:cNvPr id="12" name="Group 80"/>
            <p:cNvGrpSpPr>
              <a:grpSpLocks/>
            </p:cNvGrpSpPr>
            <p:nvPr/>
          </p:nvGrpSpPr>
          <p:grpSpPr bwMode="auto">
            <a:xfrm>
              <a:off x="6422" y="11119"/>
              <a:ext cx="3380" cy="1633"/>
              <a:chOff x="2256" y="2880"/>
              <a:chExt cx="1352" cy="653"/>
            </a:xfrm>
          </p:grpSpPr>
          <p:grpSp>
            <p:nvGrpSpPr>
              <p:cNvPr id="13" name="Group 81"/>
              <p:cNvGrpSpPr>
                <a:grpSpLocks/>
              </p:cNvGrpSpPr>
              <p:nvPr/>
            </p:nvGrpSpPr>
            <p:grpSpPr bwMode="auto">
              <a:xfrm>
                <a:off x="2304" y="2880"/>
                <a:ext cx="1304" cy="624"/>
                <a:chOff x="3416" y="3144"/>
                <a:chExt cx="1304" cy="624"/>
              </a:xfrm>
            </p:grpSpPr>
            <p:sp>
              <p:nvSpPr>
                <p:cNvPr id="107602" name="Rectangle 82"/>
                <p:cNvSpPr>
                  <a:spLocks noChangeArrowheads="1"/>
                </p:cNvSpPr>
                <p:nvPr/>
              </p:nvSpPr>
              <p:spPr bwMode="auto">
                <a:xfrm>
                  <a:off x="3416" y="3448"/>
                  <a:ext cx="1304" cy="32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03" name="Rectangle 83"/>
                <p:cNvSpPr>
                  <a:spLocks noChangeArrowheads="1"/>
                </p:cNvSpPr>
                <p:nvPr/>
              </p:nvSpPr>
              <p:spPr bwMode="auto">
                <a:xfrm>
                  <a:off x="3416" y="3144"/>
                  <a:ext cx="1304" cy="152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04" name="Rectangle 84"/>
                <p:cNvSpPr>
                  <a:spLocks noChangeArrowheads="1"/>
                </p:cNvSpPr>
                <p:nvPr/>
              </p:nvSpPr>
              <p:spPr bwMode="auto">
                <a:xfrm>
                  <a:off x="3568" y="3448"/>
                  <a:ext cx="144" cy="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05" name="Rectangle 85"/>
                <p:cNvSpPr>
                  <a:spLocks noChangeArrowheads="1"/>
                </p:cNvSpPr>
                <p:nvPr/>
              </p:nvSpPr>
              <p:spPr bwMode="auto">
                <a:xfrm>
                  <a:off x="3848" y="3448"/>
                  <a:ext cx="144" cy="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06" name="Rectangle 86"/>
                <p:cNvSpPr>
                  <a:spLocks noChangeArrowheads="1"/>
                </p:cNvSpPr>
                <p:nvPr/>
              </p:nvSpPr>
              <p:spPr bwMode="auto">
                <a:xfrm>
                  <a:off x="4144" y="3448"/>
                  <a:ext cx="144" cy="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07" name="Rectangle 87"/>
                <p:cNvSpPr>
                  <a:spLocks noChangeArrowheads="1"/>
                </p:cNvSpPr>
                <p:nvPr/>
              </p:nvSpPr>
              <p:spPr bwMode="auto">
                <a:xfrm>
                  <a:off x="4432" y="3448"/>
                  <a:ext cx="144" cy="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08" name="Rectangle 88"/>
                <p:cNvSpPr>
                  <a:spLocks noChangeArrowheads="1"/>
                </p:cNvSpPr>
                <p:nvPr/>
              </p:nvSpPr>
              <p:spPr bwMode="auto">
                <a:xfrm>
                  <a:off x="3568" y="3296"/>
                  <a:ext cx="144" cy="88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09" name="Rectangle 89"/>
                <p:cNvSpPr>
                  <a:spLocks noChangeArrowheads="1"/>
                </p:cNvSpPr>
                <p:nvPr/>
              </p:nvSpPr>
              <p:spPr bwMode="auto">
                <a:xfrm>
                  <a:off x="3848" y="3296"/>
                  <a:ext cx="144" cy="88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10" name="Rectangle 90"/>
                <p:cNvSpPr>
                  <a:spLocks noChangeArrowheads="1"/>
                </p:cNvSpPr>
                <p:nvPr/>
              </p:nvSpPr>
              <p:spPr bwMode="auto">
                <a:xfrm>
                  <a:off x="4144" y="3296"/>
                  <a:ext cx="144" cy="88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11" name="Rectangle 91"/>
                <p:cNvSpPr>
                  <a:spLocks noChangeArrowheads="1"/>
                </p:cNvSpPr>
                <p:nvPr/>
              </p:nvSpPr>
              <p:spPr bwMode="auto">
                <a:xfrm>
                  <a:off x="4432" y="3296"/>
                  <a:ext cx="144" cy="88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7612" name="Text Box 92"/>
              <p:cNvSpPr txBox="1">
                <a:spLocks noChangeArrowheads="1"/>
              </p:cNvSpPr>
              <p:nvPr/>
            </p:nvSpPr>
            <p:spPr bwMode="auto">
              <a:xfrm>
                <a:off x="2256" y="3302"/>
                <a:ext cx="20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000" b="0">
                    <a:solidFill>
                      <a:srgbClr val="FFFFFF"/>
                    </a:solidFill>
                    <a:latin typeface="Helvetica" pitchFamily="34" charset="0"/>
                    <a:ea typeface="SimSun" pitchFamily="2" charset="-122"/>
                  </a:rPr>
                  <a:t>e</a:t>
                </a:r>
                <a:endParaRPr lang="en-US"/>
              </a:p>
            </p:txBody>
          </p:sp>
        </p:grpSp>
      </p:grpSp>
      <p:sp>
        <p:nvSpPr>
          <p:cNvPr id="107613" name="Text Box 93"/>
          <p:cNvSpPr txBox="1">
            <a:spLocks noChangeArrowheads="1"/>
          </p:cNvSpPr>
          <p:nvPr/>
        </p:nvSpPr>
        <p:spPr bwMode="auto">
          <a:xfrm>
            <a:off x="5029200" y="1905000"/>
            <a:ext cx="3657600" cy="380168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2075" tIns="46038" rIns="0" bIns="46038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One-step </a:t>
            </a:r>
            <a:r>
              <a:rPr lang="en-US" dirty="0">
                <a:solidFill>
                  <a:srgbClr val="C00000"/>
                </a:solidFill>
              </a:rPr>
              <a:t>patterning </a:t>
            </a:r>
            <a:r>
              <a:rPr lang="en-US" dirty="0" smtClean="0">
                <a:solidFill>
                  <a:srgbClr val="C00000"/>
                </a:solidFill>
              </a:rPr>
              <a:t>process:</a:t>
            </a:r>
            <a:endParaRPr lang="en-US" dirty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b="0" dirty="0" smtClean="0">
                <a:solidFill>
                  <a:srgbClr val="0033CC"/>
                </a:solidFill>
              </a:rPr>
              <a:t>Replaces </a:t>
            </a:r>
            <a:r>
              <a:rPr lang="en-US" b="0" dirty="0">
                <a:solidFill>
                  <a:srgbClr val="0033CC"/>
                </a:solidFill>
              </a:rPr>
              <a:t>the steps of </a:t>
            </a:r>
            <a:r>
              <a:rPr lang="en-US" b="0" dirty="0" smtClean="0">
                <a:solidFill>
                  <a:srgbClr val="0033CC"/>
                </a:solidFill>
              </a:rPr>
              <a:t>resist patterning, pattern transfer by etching</a:t>
            </a:r>
            <a:r>
              <a:rPr lang="en-US" b="0" dirty="0">
                <a:solidFill>
                  <a:srgbClr val="0033CC"/>
                </a:solidFill>
              </a:rPr>
              <a:t>, and resist removal all into </a:t>
            </a:r>
            <a:r>
              <a:rPr lang="en-US" b="0" dirty="0" smtClean="0">
                <a:solidFill>
                  <a:srgbClr val="0033CC"/>
                </a:solidFill>
              </a:rPr>
              <a:t>one </a:t>
            </a:r>
            <a:r>
              <a:rPr lang="en-US" b="0" dirty="0">
                <a:solidFill>
                  <a:srgbClr val="0033CC"/>
                </a:solidFill>
              </a:rPr>
              <a:t>single step</a:t>
            </a:r>
            <a:r>
              <a:rPr lang="en-US" dirty="0" smtClean="0">
                <a:solidFill>
                  <a:srgbClr val="0033CC"/>
                </a:solidFill>
              </a:rPr>
              <a:t>. And this </a:t>
            </a:r>
            <a:r>
              <a:rPr lang="en-US" dirty="0">
                <a:solidFill>
                  <a:srgbClr val="0033CC"/>
                </a:solidFill>
              </a:rPr>
              <a:t>step takes </a:t>
            </a:r>
            <a:r>
              <a:rPr lang="en-US" dirty="0" smtClean="0">
                <a:solidFill>
                  <a:srgbClr val="0033CC"/>
                </a:solidFill>
              </a:rPr>
              <a:t>only </a:t>
            </a:r>
            <a:r>
              <a:rPr lang="en-US" dirty="0">
                <a:solidFill>
                  <a:srgbClr val="0033CC"/>
                </a:solidFill>
              </a:rPr>
              <a:t>order 100 ns</a:t>
            </a:r>
            <a:r>
              <a:rPr lang="en-US" dirty="0" smtClean="0">
                <a:solidFill>
                  <a:srgbClr val="0033CC"/>
                </a:solidFill>
              </a:rPr>
              <a:t>!</a:t>
            </a:r>
            <a:endParaRPr lang="en-US" dirty="0">
              <a:solidFill>
                <a:srgbClr val="0033CC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Minimal </a:t>
            </a:r>
            <a:r>
              <a:rPr lang="en-US" dirty="0">
                <a:solidFill>
                  <a:srgbClr val="C00000"/>
                </a:solidFill>
              </a:rPr>
              <a:t>heating of the substrate</a:t>
            </a:r>
          </a:p>
          <a:p>
            <a:pPr>
              <a:spcAft>
                <a:spcPts val="600"/>
              </a:spcAft>
            </a:pPr>
            <a:r>
              <a:rPr lang="en-US" b="0" dirty="0" smtClean="0">
                <a:solidFill>
                  <a:srgbClr val="0033CC"/>
                </a:solidFill>
              </a:rPr>
              <a:t>Mold </a:t>
            </a:r>
            <a:r>
              <a:rPr lang="en-US" b="0" dirty="0">
                <a:solidFill>
                  <a:srgbClr val="0033CC"/>
                </a:solidFill>
              </a:rPr>
              <a:t>and substrate can have </a:t>
            </a:r>
            <a:r>
              <a:rPr lang="en-US" b="0" dirty="0" smtClean="0">
                <a:solidFill>
                  <a:srgbClr val="0033CC"/>
                </a:solidFill>
              </a:rPr>
              <a:t>different </a:t>
            </a:r>
            <a:r>
              <a:rPr lang="en-US" b="0" dirty="0">
                <a:solidFill>
                  <a:srgbClr val="0033CC"/>
                </a:solidFill>
              </a:rPr>
              <a:t>thermal expansion.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Application</a:t>
            </a:r>
            <a:r>
              <a:rPr lang="en-US" dirty="0">
                <a:solidFill>
                  <a:srgbClr val="C00000"/>
                </a:solidFill>
              </a:rPr>
              <a:t>: 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IC </a:t>
            </a:r>
            <a:r>
              <a:rPr lang="en-US" dirty="0">
                <a:solidFill>
                  <a:srgbClr val="0033CC"/>
                </a:solidFill>
              </a:rPr>
              <a:t>interconnect</a:t>
            </a:r>
            <a:r>
              <a:rPr lang="en-US" dirty="0" smtClean="0">
                <a:solidFill>
                  <a:srgbClr val="0033CC"/>
                </a:solidFill>
              </a:rPr>
              <a:t>, flexible/durable </a:t>
            </a:r>
            <a:r>
              <a:rPr lang="en-US" dirty="0">
                <a:solidFill>
                  <a:srgbClr val="0033CC"/>
                </a:solidFill>
              </a:rPr>
              <a:t>NIL metal </a:t>
            </a:r>
            <a:r>
              <a:rPr lang="en-US" dirty="0" smtClean="0">
                <a:solidFill>
                  <a:srgbClr val="0033CC"/>
                </a:solidFill>
              </a:rPr>
              <a:t>mold.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1676400" y="9906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7030A0"/>
                </a:solidFill>
              </a:rPr>
              <a:t>Metal can be readily melted and patterned by a pulsed laser.</a:t>
            </a:r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7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7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7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7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7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7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1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3886200"/>
            <a:ext cx="13239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971800" y="152400"/>
            <a:ext cx="3042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Alignment (overlay)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90600" y="914400"/>
            <a:ext cx="624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Electronic devices such as transistors/chips require multiple levels of materials and processing.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For NIL, there is no distortion due to lens since no lens is used.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105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5105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50292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533400" y="1828800"/>
            <a:ext cx="7696200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Challenges for sub-100nm alignment: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Smaller error budget for mold pattern placement since it is 1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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Alignment mark fabrication error has to be &lt;10nm.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Features are too small to be seen optically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33CC"/>
                </a:solidFill>
              </a:rPr>
              <a:t>10nm.  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Alignment is sensitive to the gap between mold and substrate.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Mold distortion/drift due to pressure, temperature and defects is big problem.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Generally, alignment for NIL is much more difficult than other lithographies.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Thermal NIL is worse due to thermal expansion mismatch.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79" name="Rectangle 35"/>
          <p:cNvSpPr>
            <a:spLocks noChangeArrowheads="1"/>
          </p:cNvSpPr>
          <p:nvPr/>
        </p:nvSpPr>
        <p:spPr bwMode="auto">
          <a:xfrm>
            <a:off x="1676400" y="228600"/>
            <a:ext cx="61722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33CC"/>
                </a:solidFill>
              </a:rPr>
              <a:t>200 nm </a:t>
            </a:r>
            <a:r>
              <a:rPr lang="en-US" sz="2800" dirty="0" smtClean="0">
                <a:solidFill>
                  <a:srgbClr val="0033CC"/>
                </a:solidFill>
              </a:rPr>
              <a:t>period grating patterned </a:t>
            </a:r>
            <a:r>
              <a:rPr lang="en-US" sz="2800" dirty="0">
                <a:solidFill>
                  <a:srgbClr val="0033CC"/>
                </a:solidFill>
              </a:rPr>
              <a:t>by </a:t>
            </a:r>
            <a:r>
              <a:rPr lang="en-US" sz="2800" dirty="0" smtClean="0">
                <a:solidFill>
                  <a:srgbClr val="0033CC"/>
                </a:solidFill>
              </a:rPr>
              <a:t>LADI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108581" name="Picture 37" descr="Untitled-1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76200" y="1281546"/>
            <a:ext cx="4419600" cy="321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83" name="Text Box 39"/>
          <p:cNvSpPr txBox="1">
            <a:spLocks noChangeArrowheads="1"/>
          </p:cNvSpPr>
          <p:nvPr/>
        </p:nvSpPr>
        <p:spPr bwMode="auto">
          <a:xfrm>
            <a:off x="457200" y="4800600"/>
            <a:ext cx="7945765" cy="10070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0033CC"/>
                </a:solidFill>
              </a:rPr>
              <a:t>Pattern height: 100 nm. </a:t>
            </a:r>
            <a:endParaRPr lang="en-US" dirty="0" smtClean="0">
              <a:solidFill>
                <a:srgbClr val="0033CC"/>
              </a:solidFill>
            </a:endParaRPr>
          </a:p>
          <a:p>
            <a:pPr>
              <a:lnSpc>
                <a:spcPct val="110000"/>
              </a:lnSpc>
            </a:pPr>
            <a:r>
              <a:rPr lang="en-US" dirty="0" err="1" smtClean="0">
                <a:solidFill>
                  <a:srgbClr val="0033CC"/>
                </a:solidFill>
              </a:rPr>
              <a:t>XeCl</a:t>
            </a:r>
            <a:r>
              <a:rPr lang="en-US" dirty="0" smtClean="0">
                <a:solidFill>
                  <a:srgbClr val="0033CC"/>
                </a:solidFill>
              </a:rPr>
              <a:t> excimer laser,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</a:t>
            </a:r>
            <a:r>
              <a:rPr lang="en-US" dirty="0" smtClean="0">
                <a:solidFill>
                  <a:srgbClr val="0033CC"/>
                </a:solidFill>
              </a:rPr>
              <a:t>=308nm, 20ns pulse, laser </a:t>
            </a:r>
            <a:r>
              <a:rPr lang="en-US" dirty="0" err="1" smtClean="0">
                <a:solidFill>
                  <a:srgbClr val="0033CC"/>
                </a:solidFill>
              </a:rPr>
              <a:t>fluence</a:t>
            </a:r>
            <a:r>
              <a:rPr lang="en-US" dirty="0" smtClean="0">
                <a:solidFill>
                  <a:srgbClr val="0033CC"/>
                </a:solidFill>
              </a:rPr>
              <a:t> 0.24J/cm</a:t>
            </a:r>
            <a:r>
              <a:rPr lang="en-US" baseline="30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= </a:t>
            </a:r>
            <a:r>
              <a:rPr lang="en-US" dirty="0" smtClean="0">
                <a:solidFill>
                  <a:srgbClr val="C00000"/>
                </a:solidFill>
              </a:rPr>
              <a:t>12MW/cm</a:t>
            </a:r>
            <a:r>
              <a:rPr lang="en-US" baseline="30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)</a:t>
            </a:r>
            <a:endParaRPr lang="en-US" dirty="0">
              <a:solidFill>
                <a:srgbClr val="0033CC"/>
              </a:solidFill>
            </a:endParaRP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033CC"/>
                </a:solidFill>
              </a:rPr>
              <a:t>Line was rounded due to surface tension and volume shrinkage upon solidification.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52400" y="1433946"/>
            <a:ext cx="19407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Cu, 0.24J/cm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pic>
        <p:nvPicPr>
          <p:cNvPr id="39" name="Picture 37" descr="Untitled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281546"/>
            <a:ext cx="44005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4724400" y="1433946"/>
            <a:ext cx="181254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Al, 0.22J/cm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05BB-9124-40DD-B8C3-435B27F16A05}" type="slidenum">
              <a:rPr lang="en-US"/>
              <a:pPr/>
              <a:t>21</a:t>
            </a:fld>
            <a:endParaRPr lang="en-US"/>
          </a:p>
        </p:txBody>
      </p:sp>
      <p:pic>
        <p:nvPicPr>
          <p:cNvPr id="109610" name="Picture 42" descr="Untitled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752600"/>
            <a:ext cx="4267200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607" name="Picture 39" descr="Untitled-2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228600" y="1752600"/>
            <a:ext cx="4267200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7543800" y="1828800"/>
            <a:ext cx="1295400" cy="1143000"/>
            <a:chOff x="4800" y="1248"/>
            <a:chExt cx="816" cy="720"/>
          </a:xfrm>
        </p:grpSpPr>
        <p:sp>
          <p:nvSpPr>
            <p:cNvPr id="109630" name="Rectangle 62"/>
            <p:cNvSpPr>
              <a:spLocks noChangeArrowheads="1"/>
            </p:cNvSpPr>
            <p:nvPr/>
          </p:nvSpPr>
          <p:spPr bwMode="auto">
            <a:xfrm>
              <a:off x="4800" y="1248"/>
              <a:ext cx="816" cy="72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" name="Group 44"/>
            <p:cNvGrpSpPr>
              <a:grpSpLocks/>
            </p:cNvGrpSpPr>
            <p:nvPr/>
          </p:nvGrpSpPr>
          <p:grpSpPr bwMode="auto">
            <a:xfrm>
              <a:off x="4848" y="1296"/>
              <a:ext cx="720" cy="615"/>
              <a:chOff x="7740" y="7377"/>
              <a:chExt cx="1800" cy="1538"/>
            </a:xfrm>
          </p:grpSpPr>
          <p:grpSp>
            <p:nvGrpSpPr>
              <p:cNvPr id="5" name="Group 45"/>
              <p:cNvGrpSpPr>
                <a:grpSpLocks/>
              </p:cNvGrpSpPr>
              <p:nvPr/>
            </p:nvGrpSpPr>
            <p:grpSpPr bwMode="auto">
              <a:xfrm>
                <a:off x="7740" y="7377"/>
                <a:ext cx="1800" cy="385"/>
                <a:chOff x="4252" y="2832"/>
                <a:chExt cx="720" cy="154"/>
              </a:xfrm>
            </p:grpSpPr>
            <p:sp>
              <p:nvSpPr>
                <p:cNvPr id="109614" name="Rectangle 46"/>
                <p:cNvSpPr>
                  <a:spLocks noChangeArrowheads="1"/>
                </p:cNvSpPr>
                <p:nvPr/>
              </p:nvSpPr>
              <p:spPr bwMode="auto">
                <a:xfrm>
                  <a:off x="4252" y="2832"/>
                  <a:ext cx="720" cy="96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615" name="Rectangle 47"/>
                <p:cNvSpPr>
                  <a:spLocks noChangeArrowheads="1"/>
                </p:cNvSpPr>
                <p:nvPr/>
              </p:nvSpPr>
              <p:spPr bwMode="auto">
                <a:xfrm>
                  <a:off x="4252" y="2928"/>
                  <a:ext cx="48" cy="58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616" name="Rectangle 48"/>
                <p:cNvSpPr>
                  <a:spLocks noChangeArrowheads="1"/>
                </p:cNvSpPr>
                <p:nvPr/>
              </p:nvSpPr>
              <p:spPr bwMode="auto">
                <a:xfrm>
                  <a:off x="4348" y="2928"/>
                  <a:ext cx="48" cy="58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617" name="Rectangle 49"/>
                <p:cNvSpPr>
                  <a:spLocks noChangeArrowheads="1"/>
                </p:cNvSpPr>
                <p:nvPr/>
              </p:nvSpPr>
              <p:spPr bwMode="auto">
                <a:xfrm>
                  <a:off x="4444" y="2928"/>
                  <a:ext cx="48" cy="58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618" name="Rectangle 50"/>
                <p:cNvSpPr>
                  <a:spLocks noChangeArrowheads="1"/>
                </p:cNvSpPr>
                <p:nvPr/>
              </p:nvSpPr>
              <p:spPr bwMode="auto">
                <a:xfrm>
                  <a:off x="4540" y="2928"/>
                  <a:ext cx="48" cy="58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619" name="Rectangle 51"/>
                <p:cNvSpPr>
                  <a:spLocks noChangeArrowheads="1"/>
                </p:cNvSpPr>
                <p:nvPr/>
              </p:nvSpPr>
              <p:spPr bwMode="auto">
                <a:xfrm>
                  <a:off x="4636" y="2928"/>
                  <a:ext cx="48" cy="58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620" name="Rectangle 52"/>
                <p:cNvSpPr>
                  <a:spLocks noChangeArrowheads="1"/>
                </p:cNvSpPr>
                <p:nvPr/>
              </p:nvSpPr>
              <p:spPr bwMode="auto">
                <a:xfrm>
                  <a:off x="4732" y="2928"/>
                  <a:ext cx="48" cy="58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621" name="Rectangle 53"/>
                <p:cNvSpPr>
                  <a:spLocks noChangeArrowheads="1"/>
                </p:cNvSpPr>
                <p:nvPr/>
              </p:nvSpPr>
              <p:spPr bwMode="auto">
                <a:xfrm>
                  <a:off x="4828" y="2928"/>
                  <a:ext cx="48" cy="58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622" name="Rectangle 54"/>
                <p:cNvSpPr>
                  <a:spLocks noChangeArrowheads="1"/>
                </p:cNvSpPr>
                <p:nvPr/>
              </p:nvSpPr>
              <p:spPr bwMode="auto">
                <a:xfrm>
                  <a:off x="4924" y="2928"/>
                  <a:ext cx="48" cy="58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9623" name="Rectangle 55"/>
              <p:cNvSpPr>
                <a:spLocks noChangeArrowheads="1"/>
              </p:cNvSpPr>
              <p:nvPr/>
            </p:nvSpPr>
            <p:spPr bwMode="auto">
              <a:xfrm>
                <a:off x="7740" y="8027"/>
                <a:ext cx="1800" cy="360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tIns="0" anchor="ctr"/>
              <a:lstStyle/>
              <a:p>
                <a:pPr algn="ctr"/>
                <a:r>
                  <a:rPr lang="en-US" altLang="zh-CN" sz="1200" b="0">
                    <a:solidFill>
                      <a:srgbClr val="000000"/>
                    </a:solidFill>
                    <a:latin typeface="Times New Roman" pitchFamily="18" charset="0"/>
                    <a:ea typeface="SimSun" pitchFamily="2" charset="-122"/>
                  </a:rPr>
                  <a:t>quartz</a:t>
                </a:r>
                <a:endParaRPr lang="en-US"/>
              </a:p>
            </p:txBody>
          </p:sp>
          <p:sp>
            <p:nvSpPr>
              <p:cNvPr id="109624" name="Rectangle 56"/>
              <p:cNvSpPr>
                <a:spLocks noChangeArrowheads="1"/>
              </p:cNvSpPr>
              <p:nvPr/>
            </p:nvSpPr>
            <p:spPr bwMode="auto">
              <a:xfrm>
                <a:off x="7740" y="7853"/>
                <a:ext cx="1800" cy="179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tIns="0" bIns="0" anchor="ctr"/>
              <a:lstStyle/>
              <a:p>
                <a:pPr algn="ctr"/>
                <a:r>
                  <a:rPr lang="en-US" altLang="zh-CN" sz="900" b="0">
                    <a:solidFill>
                      <a:srgbClr val="FFFFFF"/>
                    </a:solidFill>
                    <a:latin typeface="Times New Roman" pitchFamily="18" charset="0"/>
                    <a:ea typeface="SimSun" pitchFamily="2" charset="-122"/>
                  </a:rPr>
                  <a:t>Ni</a:t>
                </a:r>
                <a:endParaRPr lang="en-US"/>
              </a:p>
            </p:txBody>
          </p:sp>
          <p:sp>
            <p:nvSpPr>
              <p:cNvPr id="109625" name="Line 57"/>
              <p:cNvSpPr>
                <a:spLocks noChangeShapeType="1"/>
              </p:cNvSpPr>
              <p:nvPr/>
            </p:nvSpPr>
            <p:spPr bwMode="auto">
              <a:xfrm flipV="1">
                <a:off x="7910" y="8482"/>
                <a:ext cx="0" cy="43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26" name="Line 58"/>
              <p:cNvSpPr>
                <a:spLocks noChangeShapeType="1"/>
              </p:cNvSpPr>
              <p:nvPr/>
            </p:nvSpPr>
            <p:spPr bwMode="auto">
              <a:xfrm flipV="1">
                <a:off x="8630" y="8482"/>
                <a:ext cx="0" cy="43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27" name="Line 59"/>
              <p:cNvSpPr>
                <a:spLocks noChangeShapeType="1"/>
              </p:cNvSpPr>
              <p:nvPr/>
            </p:nvSpPr>
            <p:spPr bwMode="auto">
              <a:xfrm flipV="1">
                <a:off x="9373" y="8482"/>
                <a:ext cx="0" cy="43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9632" name="Text Box 64"/>
          <p:cNvSpPr txBox="1">
            <a:spLocks noChangeArrowheads="1"/>
          </p:cNvSpPr>
          <p:nvPr/>
        </p:nvSpPr>
        <p:spPr bwMode="auto">
          <a:xfrm>
            <a:off x="152400" y="1371600"/>
            <a:ext cx="3386248" cy="369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Front side illumination, 0.41 J/cm</a:t>
            </a:r>
            <a:r>
              <a:rPr lang="en-US" baseline="30000" dirty="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09633" name="Text Box 65"/>
          <p:cNvSpPr txBox="1">
            <a:spLocks noChangeArrowheads="1"/>
          </p:cNvSpPr>
          <p:nvPr/>
        </p:nvSpPr>
        <p:spPr bwMode="auto">
          <a:xfrm>
            <a:off x="4572000" y="1371600"/>
            <a:ext cx="3323154" cy="369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Back side illumination, 0.60 J/cm</a:t>
            </a:r>
            <a:r>
              <a:rPr lang="en-US" baseline="30000" dirty="0">
                <a:solidFill>
                  <a:srgbClr val="0033CC"/>
                </a:solidFill>
              </a:rPr>
              <a:t>2</a:t>
            </a:r>
          </a:p>
        </p:txBody>
      </p:sp>
      <p:grpSp>
        <p:nvGrpSpPr>
          <p:cNvPr id="6" name="Group 84"/>
          <p:cNvGrpSpPr>
            <a:grpSpLocks/>
          </p:cNvGrpSpPr>
          <p:nvPr/>
        </p:nvGrpSpPr>
        <p:grpSpPr bwMode="auto">
          <a:xfrm>
            <a:off x="3124200" y="1828800"/>
            <a:ext cx="1295400" cy="1143000"/>
            <a:chOff x="1920" y="1200"/>
            <a:chExt cx="816" cy="720"/>
          </a:xfrm>
        </p:grpSpPr>
        <p:sp>
          <p:nvSpPr>
            <p:cNvPr id="109635" name="Rectangle 67"/>
            <p:cNvSpPr>
              <a:spLocks noChangeArrowheads="1"/>
            </p:cNvSpPr>
            <p:nvPr/>
          </p:nvSpPr>
          <p:spPr bwMode="auto">
            <a:xfrm>
              <a:off x="1920" y="1200"/>
              <a:ext cx="816" cy="72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7" name="Group 69"/>
            <p:cNvGrpSpPr>
              <a:grpSpLocks/>
            </p:cNvGrpSpPr>
            <p:nvPr/>
          </p:nvGrpSpPr>
          <p:grpSpPr bwMode="auto">
            <a:xfrm>
              <a:off x="1968" y="1468"/>
              <a:ext cx="720" cy="154"/>
              <a:chOff x="4252" y="2832"/>
              <a:chExt cx="720" cy="154"/>
            </a:xfrm>
          </p:grpSpPr>
          <p:sp>
            <p:nvSpPr>
              <p:cNvPr id="109638" name="Rectangle 70"/>
              <p:cNvSpPr>
                <a:spLocks noChangeArrowheads="1"/>
              </p:cNvSpPr>
              <p:nvPr/>
            </p:nvSpPr>
            <p:spPr bwMode="auto">
              <a:xfrm>
                <a:off x="4252" y="2832"/>
                <a:ext cx="720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39" name="Rectangle 71"/>
              <p:cNvSpPr>
                <a:spLocks noChangeArrowheads="1"/>
              </p:cNvSpPr>
              <p:nvPr/>
            </p:nvSpPr>
            <p:spPr bwMode="auto">
              <a:xfrm>
                <a:off x="4252" y="2928"/>
                <a:ext cx="48" cy="5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40" name="Rectangle 72"/>
              <p:cNvSpPr>
                <a:spLocks noChangeArrowheads="1"/>
              </p:cNvSpPr>
              <p:nvPr/>
            </p:nvSpPr>
            <p:spPr bwMode="auto">
              <a:xfrm>
                <a:off x="4348" y="2928"/>
                <a:ext cx="48" cy="5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41" name="Rectangle 73"/>
              <p:cNvSpPr>
                <a:spLocks noChangeArrowheads="1"/>
              </p:cNvSpPr>
              <p:nvPr/>
            </p:nvSpPr>
            <p:spPr bwMode="auto">
              <a:xfrm>
                <a:off x="4444" y="2928"/>
                <a:ext cx="48" cy="5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42" name="Rectangle 74"/>
              <p:cNvSpPr>
                <a:spLocks noChangeArrowheads="1"/>
              </p:cNvSpPr>
              <p:nvPr/>
            </p:nvSpPr>
            <p:spPr bwMode="auto">
              <a:xfrm>
                <a:off x="4540" y="2928"/>
                <a:ext cx="48" cy="5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43" name="Rectangle 75"/>
              <p:cNvSpPr>
                <a:spLocks noChangeArrowheads="1"/>
              </p:cNvSpPr>
              <p:nvPr/>
            </p:nvSpPr>
            <p:spPr bwMode="auto">
              <a:xfrm>
                <a:off x="4636" y="2928"/>
                <a:ext cx="48" cy="5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44" name="Rectangle 76"/>
              <p:cNvSpPr>
                <a:spLocks noChangeArrowheads="1"/>
              </p:cNvSpPr>
              <p:nvPr/>
            </p:nvSpPr>
            <p:spPr bwMode="auto">
              <a:xfrm>
                <a:off x="4732" y="2928"/>
                <a:ext cx="48" cy="5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45" name="Rectangle 77"/>
              <p:cNvSpPr>
                <a:spLocks noChangeArrowheads="1"/>
              </p:cNvSpPr>
              <p:nvPr/>
            </p:nvSpPr>
            <p:spPr bwMode="auto">
              <a:xfrm>
                <a:off x="4828" y="2928"/>
                <a:ext cx="48" cy="5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46" name="Rectangle 78"/>
              <p:cNvSpPr>
                <a:spLocks noChangeArrowheads="1"/>
              </p:cNvSpPr>
              <p:nvPr/>
            </p:nvSpPr>
            <p:spPr bwMode="auto">
              <a:xfrm>
                <a:off x="4924" y="2928"/>
                <a:ext cx="48" cy="5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9647" name="Rectangle 79"/>
            <p:cNvSpPr>
              <a:spLocks noChangeArrowheads="1"/>
            </p:cNvSpPr>
            <p:nvPr/>
          </p:nvSpPr>
          <p:spPr bwMode="auto">
            <a:xfrm>
              <a:off x="1968" y="1728"/>
              <a:ext cx="720" cy="144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0" anchor="ctr"/>
            <a:lstStyle/>
            <a:p>
              <a:pPr algn="ctr"/>
              <a:r>
                <a:rPr lang="en-US" altLang="zh-CN" sz="1200" b="0">
                  <a:solidFill>
                    <a:srgbClr val="000000"/>
                  </a:solidFill>
                  <a:latin typeface="Times New Roman" pitchFamily="18" charset="0"/>
                  <a:ea typeface="SimSun" pitchFamily="2" charset="-122"/>
                </a:rPr>
                <a:t>quartz</a:t>
              </a:r>
              <a:endParaRPr lang="en-US"/>
            </a:p>
          </p:txBody>
        </p:sp>
        <p:sp>
          <p:nvSpPr>
            <p:cNvPr id="109648" name="Rectangle 80"/>
            <p:cNvSpPr>
              <a:spLocks noChangeArrowheads="1"/>
            </p:cNvSpPr>
            <p:nvPr/>
          </p:nvSpPr>
          <p:spPr bwMode="auto">
            <a:xfrm>
              <a:off x="1968" y="1658"/>
              <a:ext cx="720" cy="7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tIns="0" bIns="0" anchor="ctr"/>
            <a:lstStyle/>
            <a:p>
              <a:pPr algn="ctr"/>
              <a:r>
                <a:rPr lang="en-US" altLang="zh-CN" sz="900" b="0">
                  <a:solidFill>
                    <a:srgbClr val="FFFFFF"/>
                  </a:solidFill>
                  <a:latin typeface="Times New Roman" pitchFamily="18" charset="0"/>
                  <a:ea typeface="SimSun" pitchFamily="2" charset="-122"/>
                </a:rPr>
                <a:t>Ni</a:t>
              </a:r>
              <a:endParaRPr lang="en-US"/>
            </a:p>
          </p:txBody>
        </p:sp>
        <p:sp>
          <p:nvSpPr>
            <p:cNvPr id="109649" name="Line 81"/>
            <p:cNvSpPr>
              <a:spLocks noChangeShapeType="1"/>
            </p:cNvSpPr>
            <p:nvPr/>
          </p:nvSpPr>
          <p:spPr bwMode="auto">
            <a:xfrm flipV="1">
              <a:off x="2036" y="1228"/>
              <a:ext cx="0" cy="1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non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50" name="Line 82"/>
            <p:cNvSpPr>
              <a:spLocks noChangeShapeType="1"/>
            </p:cNvSpPr>
            <p:nvPr/>
          </p:nvSpPr>
          <p:spPr bwMode="auto">
            <a:xfrm flipV="1">
              <a:off x="2324" y="1228"/>
              <a:ext cx="0" cy="1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non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51" name="Line 83"/>
            <p:cNvSpPr>
              <a:spLocks noChangeShapeType="1"/>
            </p:cNvSpPr>
            <p:nvPr/>
          </p:nvSpPr>
          <p:spPr bwMode="auto">
            <a:xfrm flipV="1">
              <a:off x="2621" y="1228"/>
              <a:ext cx="0" cy="1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none" w="sm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" name="Rectangle 35"/>
          <p:cNvSpPr>
            <a:spLocks noChangeArrowheads="1"/>
          </p:cNvSpPr>
          <p:nvPr/>
        </p:nvSpPr>
        <p:spPr bwMode="auto">
          <a:xfrm>
            <a:off x="1524000" y="228600"/>
            <a:ext cx="66294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33CC"/>
                </a:solidFill>
              </a:rPr>
              <a:t>200 nm </a:t>
            </a:r>
            <a:r>
              <a:rPr lang="en-US" sz="2800" dirty="0" smtClean="0">
                <a:solidFill>
                  <a:srgbClr val="0033CC"/>
                </a:solidFill>
              </a:rPr>
              <a:t>period grating patterned </a:t>
            </a:r>
            <a:r>
              <a:rPr lang="en-US" sz="2800" dirty="0">
                <a:solidFill>
                  <a:srgbClr val="0033CC"/>
                </a:solidFill>
              </a:rPr>
              <a:t>by </a:t>
            </a:r>
            <a:r>
              <a:rPr lang="en-US" sz="2800" dirty="0" smtClean="0">
                <a:solidFill>
                  <a:srgbClr val="0033CC"/>
                </a:solidFill>
              </a:rPr>
              <a:t>LADI: Ni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7F87C-AA0C-4CA9-90FD-5A3C5E7E32A6}" type="slidenum">
              <a:rPr lang="en-US"/>
              <a:pPr/>
              <a:t>22</a:t>
            </a:fld>
            <a:endParaRPr lang="en-US"/>
          </a:p>
        </p:txBody>
      </p:sp>
      <p:sp>
        <p:nvSpPr>
          <p:cNvPr id="117795" name="Rectangle 35"/>
          <p:cNvSpPr>
            <a:spLocks noChangeArrowheads="1"/>
          </p:cNvSpPr>
          <p:nvPr/>
        </p:nvSpPr>
        <p:spPr bwMode="auto">
          <a:xfrm>
            <a:off x="2514600" y="228600"/>
            <a:ext cx="42672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0033CC"/>
                </a:solidFill>
              </a:rPr>
              <a:t>How </a:t>
            </a:r>
            <a:r>
              <a:rPr lang="en-US" sz="2800" dirty="0">
                <a:solidFill>
                  <a:srgbClr val="0033CC"/>
                </a:solidFill>
              </a:rPr>
              <a:t>much pressure needed</a:t>
            </a:r>
          </a:p>
        </p:txBody>
      </p: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990600" y="1295400"/>
            <a:ext cx="7315200" cy="3495675"/>
            <a:chOff x="624" y="816"/>
            <a:chExt cx="4608" cy="2202"/>
          </a:xfrm>
        </p:grpSpPr>
        <p:sp>
          <p:nvSpPr>
            <p:cNvPr id="117799" name="Line 39"/>
            <p:cNvSpPr>
              <a:spLocks noChangeShapeType="1"/>
            </p:cNvSpPr>
            <p:nvPr/>
          </p:nvSpPr>
          <p:spPr bwMode="auto">
            <a:xfrm>
              <a:off x="762" y="1467"/>
              <a:ext cx="0" cy="10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00" name="Line 40"/>
            <p:cNvSpPr>
              <a:spLocks noChangeShapeType="1"/>
            </p:cNvSpPr>
            <p:nvPr/>
          </p:nvSpPr>
          <p:spPr bwMode="auto">
            <a:xfrm>
              <a:off x="1143" y="1467"/>
              <a:ext cx="0" cy="10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01" name="Line 41"/>
            <p:cNvSpPr>
              <a:spLocks noChangeShapeType="1"/>
            </p:cNvSpPr>
            <p:nvPr/>
          </p:nvSpPr>
          <p:spPr bwMode="auto">
            <a:xfrm flipV="1">
              <a:off x="1143" y="1821"/>
              <a:ext cx="826" cy="6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02" name="Line 42"/>
            <p:cNvSpPr>
              <a:spLocks noChangeShapeType="1"/>
            </p:cNvSpPr>
            <p:nvPr/>
          </p:nvSpPr>
          <p:spPr bwMode="auto">
            <a:xfrm>
              <a:off x="762" y="2469"/>
              <a:ext cx="3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03" name="Freeform 43"/>
            <p:cNvSpPr>
              <a:spLocks/>
            </p:cNvSpPr>
            <p:nvPr/>
          </p:nvSpPr>
          <p:spPr bwMode="auto">
            <a:xfrm>
              <a:off x="762" y="1467"/>
              <a:ext cx="384" cy="9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659"/>
                </a:cxn>
                <a:cxn ang="0">
                  <a:pos x="12" y="707"/>
                </a:cxn>
                <a:cxn ang="0">
                  <a:pos x="38" y="756"/>
                </a:cxn>
                <a:cxn ang="0">
                  <a:pos x="81" y="787"/>
                </a:cxn>
                <a:cxn ang="0">
                  <a:pos x="141" y="803"/>
                </a:cxn>
                <a:cxn ang="0">
                  <a:pos x="207" y="789"/>
                </a:cxn>
                <a:cxn ang="0">
                  <a:pos x="252" y="755"/>
                </a:cxn>
                <a:cxn ang="0">
                  <a:pos x="278" y="706"/>
                </a:cxn>
                <a:cxn ang="0">
                  <a:pos x="289" y="659"/>
                </a:cxn>
                <a:cxn ang="0">
                  <a:pos x="290" y="0"/>
                </a:cxn>
                <a:cxn ang="0">
                  <a:pos x="0" y="0"/>
                </a:cxn>
              </a:cxnLst>
              <a:rect l="0" t="0" r="r" b="b"/>
              <a:pathLst>
                <a:path w="290" h="803">
                  <a:moveTo>
                    <a:pt x="0" y="0"/>
                  </a:moveTo>
                  <a:lnTo>
                    <a:pt x="1" y="659"/>
                  </a:lnTo>
                  <a:lnTo>
                    <a:pt x="12" y="707"/>
                  </a:lnTo>
                  <a:lnTo>
                    <a:pt x="38" y="756"/>
                  </a:lnTo>
                  <a:lnTo>
                    <a:pt x="81" y="787"/>
                  </a:lnTo>
                  <a:lnTo>
                    <a:pt x="141" y="803"/>
                  </a:lnTo>
                  <a:lnTo>
                    <a:pt x="207" y="789"/>
                  </a:lnTo>
                  <a:lnTo>
                    <a:pt x="252" y="755"/>
                  </a:lnTo>
                  <a:lnTo>
                    <a:pt x="278" y="706"/>
                  </a:lnTo>
                  <a:lnTo>
                    <a:pt x="289" y="659"/>
                  </a:lnTo>
                  <a:lnTo>
                    <a:pt x="2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804" name="Freeform 44"/>
            <p:cNvSpPr>
              <a:spLocks/>
            </p:cNvSpPr>
            <p:nvPr/>
          </p:nvSpPr>
          <p:spPr bwMode="auto">
            <a:xfrm>
              <a:off x="762" y="816"/>
              <a:ext cx="1201" cy="651"/>
            </a:xfrm>
            <a:custGeom>
              <a:avLst/>
              <a:gdLst/>
              <a:ahLst/>
              <a:cxnLst>
                <a:cxn ang="0">
                  <a:pos x="0" y="530"/>
                </a:cxn>
                <a:cxn ang="0">
                  <a:pos x="288" y="530"/>
                </a:cxn>
                <a:cxn ang="0">
                  <a:pos x="907" y="0"/>
                </a:cxn>
                <a:cxn ang="0">
                  <a:pos x="619" y="0"/>
                </a:cxn>
                <a:cxn ang="0">
                  <a:pos x="0" y="530"/>
                </a:cxn>
              </a:cxnLst>
              <a:rect l="0" t="0" r="r" b="b"/>
              <a:pathLst>
                <a:path w="907" h="530">
                  <a:moveTo>
                    <a:pt x="0" y="530"/>
                  </a:moveTo>
                  <a:lnTo>
                    <a:pt x="288" y="530"/>
                  </a:lnTo>
                  <a:lnTo>
                    <a:pt x="907" y="0"/>
                  </a:lnTo>
                  <a:lnTo>
                    <a:pt x="619" y="0"/>
                  </a:lnTo>
                  <a:lnTo>
                    <a:pt x="0" y="530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805" name="Line 45"/>
            <p:cNvSpPr>
              <a:spLocks noChangeShapeType="1"/>
            </p:cNvSpPr>
            <p:nvPr/>
          </p:nvSpPr>
          <p:spPr bwMode="auto">
            <a:xfrm flipV="1">
              <a:off x="762" y="2028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06" name="Line 46"/>
            <p:cNvSpPr>
              <a:spLocks noChangeShapeType="1"/>
            </p:cNvSpPr>
            <p:nvPr/>
          </p:nvSpPr>
          <p:spPr bwMode="auto">
            <a:xfrm flipV="1">
              <a:off x="1143" y="2028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07" name="Text Box 47"/>
            <p:cNvSpPr txBox="1">
              <a:spLocks noChangeArrowheads="1"/>
            </p:cNvSpPr>
            <p:nvPr/>
          </p:nvSpPr>
          <p:spPr bwMode="auto">
            <a:xfrm>
              <a:off x="737" y="1821"/>
              <a:ext cx="300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37160" rIns="0">
              <a:spAutoFit/>
            </a:bodyPr>
            <a:lstStyle/>
            <a:p>
              <a:r>
                <a:rPr lang="en-US" altLang="zh-CN" sz="1200" b="0">
                  <a:solidFill>
                    <a:srgbClr val="FFFFFF"/>
                  </a:solidFill>
                  <a:latin typeface="Times New Roman" pitchFamily="18" charset="0"/>
                  <a:ea typeface="SimSun" pitchFamily="2" charset="-122"/>
                </a:rPr>
                <a:t>F=</a:t>
              </a:r>
              <a:r>
                <a:rPr lang="en-US" altLang="zh-CN" sz="1200" b="0">
                  <a:solidFill>
                    <a:srgbClr val="FFFFFF"/>
                  </a:solidFill>
                  <a:latin typeface="Times New Roman" pitchFamily="18" charset="0"/>
                  <a:ea typeface="SimSun" pitchFamily="2" charset="-122"/>
                  <a:sym typeface="Symbol" pitchFamily="18" charset="2"/>
                </a:rPr>
                <a:t></a:t>
              </a:r>
              <a:r>
                <a:rPr lang="en-US" altLang="zh-CN" sz="1400" b="0">
                  <a:solidFill>
                    <a:srgbClr val="FFFFFF"/>
                  </a:solidFill>
                  <a:latin typeface="Times New Roman" pitchFamily="18" charset="0"/>
                  <a:ea typeface="SimSun" pitchFamily="2" charset="-122"/>
                </a:rPr>
                <a:t>L</a:t>
              </a:r>
              <a:endParaRPr lang="en-US"/>
            </a:p>
          </p:txBody>
        </p:sp>
        <p:sp>
          <p:nvSpPr>
            <p:cNvPr id="117808" name="Line 48"/>
            <p:cNvSpPr>
              <a:spLocks noChangeShapeType="1"/>
            </p:cNvSpPr>
            <p:nvPr/>
          </p:nvSpPr>
          <p:spPr bwMode="auto">
            <a:xfrm flipV="1">
              <a:off x="762" y="1818"/>
              <a:ext cx="823" cy="6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7809" name="Object 49"/>
            <p:cNvGraphicFramePr>
              <a:graphicFrameLocks noChangeAspect="1"/>
            </p:cNvGraphicFramePr>
            <p:nvPr/>
          </p:nvGraphicFramePr>
          <p:xfrm>
            <a:off x="624" y="2636"/>
            <a:ext cx="907" cy="368"/>
          </p:xfrm>
          <a:graphic>
            <a:graphicData uri="http://schemas.openxmlformats.org/presentationml/2006/ole">
              <p:oleObj spid="_x0000_s17410" name="Equation" r:id="rId3" imgW="901440" imgH="393480" progId="Equation.3">
                <p:embed/>
              </p:oleObj>
            </a:graphicData>
          </a:graphic>
        </p:graphicFrame>
        <p:sp>
          <p:nvSpPr>
            <p:cNvPr id="117810" name="Text Box 50"/>
            <p:cNvSpPr txBox="1">
              <a:spLocks noChangeArrowheads="1"/>
            </p:cNvSpPr>
            <p:nvPr/>
          </p:nvSpPr>
          <p:spPr bwMode="auto">
            <a:xfrm>
              <a:off x="849" y="2435"/>
              <a:ext cx="222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400" b="0">
                  <a:solidFill>
                    <a:srgbClr val="000000"/>
                  </a:solidFill>
                  <a:latin typeface="Times New Roman" pitchFamily="18" charset="0"/>
                  <a:ea typeface="SimSun" pitchFamily="2" charset="-122"/>
                </a:rPr>
                <a:t>W</a:t>
              </a:r>
              <a:endParaRPr lang="en-US" sz="1400"/>
            </a:p>
          </p:txBody>
        </p:sp>
        <p:sp>
          <p:nvSpPr>
            <p:cNvPr id="117811" name="Text Box 51"/>
            <p:cNvSpPr txBox="1">
              <a:spLocks noChangeArrowheads="1"/>
            </p:cNvSpPr>
            <p:nvPr/>
          </p:nvSpPr>
          <p:spPr bwMode="auto">
            <a:xfrm>
              <a:off x="1519" y="2079"/>
              <a:ext cx="209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CN" sz="1400" b="0">
                  <a:latin typeface="Times New Roman" pitchFamily="18" charset="0"/>
                  <a:ea typeface="SimSun" pitchFamily="2" charset="-122"/>
                </a:rPr>
                <a:t>L</a:t>
              </a:r>
              <a:endParaRPr lang="en-US" sz="1400"/>
            </a:p>
          </p:txBody>
        </p:sp>
        <p:sp>
          <p:nvSpPr>
            <p:cNvPr id="117815" name="Line 55"/>
            <p:cNvSpPr>
              <a:spLocks noChangeShapeType="1"/>
            </p:cNvSpPr>
            <p:nvPr/>
          </p:nvSpPr>
          <p:spPr bwMode="auto">
            <a:xfrm>
              <a:off x="2292" y="1467"/>
              <a:ext cx="0" cy="8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16" name="Line 56"/>
            <p:cNvSpPr>
              <a:spLocks noChangeShapeType="1"/>
            </p:cNvSpPr>
            <p:nvPr/>
          </p:nvSpPr>
          <p:spPr bwMode="auto">
            <a:xfrm>
              <a:off x="2927" y="1467"/>
              <a:ext cx="0" cy="8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17" name="Line 57"/>
            <p:cNvSpPr>
              <a:spLocks noChangeShapeType="1"/>
            </p:cNvSpPr>
            <p:nvPr/>
          </p:nvSpPr>
          <p:spPr bwMode="auto">
            <a:xfrm>
              <a:off x="2292" y="2351"/>
              <a:ext cx="63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18" name="Freeform 58"/>
            <p:cNvSpPr>
              <a:spLocks/>
            </p:cNvSpPr>
            <p:nvPr/>
          </p:nvSpPr>
          <p:spPr bwMode="auto">
            <a:xfrm>
              <a:off x="2292" y="1467"/>
              <a:ext cx="635" cy="8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76"/>
                </a:cxn>
                <a:cxn ang="0">
                  <a:pos x="18" y="646"/>
                </a:cxn>
                <a:cxn ang="0">
                  <a:pos x="60" y="691"/>
                </a:cxn>
                <a:cxn ang="0">
                  <a:pos x="118" y="720"/>
                </a:cxn>
                <a:cxn ang="0">
                  <a:pos x="367" y="720"/>
                </a:cxn>
                <a:cxn ang="0">
                  <a:pos x="422" y="689"/>
                </a:cxn>
                <a:cxn ang="0">
                  <a:pos x="466" y="637"/>
                </a:cxn>
                <a:cxn ang="0">
                  <a:pos x="480" y="576"/>
                </a:cxn>
                <a:cxn ang="0">
                  <a:pos x="480" y="0"/>
                </a:cxn>
                <a:cxn ang="0">
                  <a:pos x="0" y="0"/>
                </a:cxn>
              </a:cxnLst>
              <a:rect l="0" t="0" r="r" b="b"/>
              <a:pathLst>
                <a:path w="480" h="720">
                  <a:moveTo>
                    <a:pt x="0" y="0"/>
                  </a:moveTo>
                  <a:lnTo>
                    <a:pt x="0" y="576"/>
                  </a:lnTo>
                  <a:lnTo>
                    <a:pt x="18" y="646"/>
                  </a:lnTo>
                  <a:lnTo>
                    <a:pt x="60" y="691"/>
                  </a:lnTo>
                  <a:lnTo>
                    <a:pt x="118" y="720"/>
                  </a:lnTo>
                  <a:lnTo>
                    <a:pt x="367" y="720"/>
                  </a:lnTo>
                  <a:lnTo>
                    <a:pt x="422" y="689"/>
                  </a:lnTo>
                  <a:lnTo>
                    <a:pt x="466" y="637"/>
                  </a:lnTo>
                  <a:lnTo>
                    <a:pt x="480" y="576"/>
                  </a:lnTo>
                  <a:lnTo>
                    <a:pt x="4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819" name="Line 59"/>
            <p:cNvSpPr>
              <a:spLocks noChangeShapeType="1"/>
            </p:cNvSpPr>
            <p:nvPr/>
          </p:nvSpPr>
          <p:spPr bwMode="auto">
            <a:xfrm>
              <a:off x="2456" y="2351"/>
              <a:ext cx="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20" name="Line 60"/>
            <p:cNvSpPr>
              <a:spLocks noChangeShapeType="1"/>
            </p:cNvSpPr>
            <p:nvPr/>
          </p:nvSpPr>
          <p:spPr bwMode="auto">
            <a:xfrm flipV="1">
              <a:off x="2292" y="1979"/>
              <a:ext cx="0" cy="17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21" name="Line 61"/>
            <p:cNvSpPr>
              <a:spLocks noChangeShapeType="1"/>
            </p:cNvSpPr>
            <p:nvPr/>
          </p:nvSpPr>
          <p:spPr bwMode="auto">
            <a:xfrm flipV="1">
              <a:off x="2927" y="1703"/>
              <a:ext cx="825" cy="6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22" name="Freeform 62"/>
            <p:cNvSpPr>
              <a:spLocks/>
            </p:cNvSpPr>
            <p:nvPr/>
          </p:nvSpPr>
          <p:spPr bwMode="auto">
            <a:xfrm>
              <a:off x="2299" y="816"/>
              <a:ext cx="1455" cy="651"/>
            </a:xfrm>
            <a:custGeom>
              <a:avLst/>
              <a:gdLst/>
              <a:ahLst/>
              <a:cxnLst>
                <a:cxn ang="0">
                  <a:pos x="0" y="530"/>
                </a:cxn>
                <a:cxn ang="0">
                  <a:pos x="475" y="530"/>
                </a:cxn>
                <a:cxn ang="0">
                  <a:pos x="1100" y="0"/>
                </a:cxn>
                <a:cxn ang="0">
                  <a:pos x="619" y="0"/>
                </a:cxn>
                <a:cxn ang="0">
                  <a:pos x="0" y="530"/>
                </a:cxn>
              </a:cxnLst>
              <a:rect l="0" t="0" r="r" b="b"/>
              <a:pathLst>
                <a:path w="1100" h="530">
                  <a:moveTo>
                    <a:pt x="0" y="530"/>
                  </a:moveTo>
                  <a:lnTo>
                    <a:pt x="475" y="530"/>
                  </a:lnTo>
                  <a:lnTo>
                    <a:pt x="1100" y="0"/>
                  </a:lnTo>
                  <a:lnTo>
                    <a:pt x="619" y="0"/>
                  </a:lnTo>
                  <a:lnTo>
                    <a:pt x="0" y="530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63"/>
            <p:cNvGrpSpPr>
              <a:grpSpLocks/>
            </p:cNvGrpSpPr>
            <p:nvPr/>
          </p:nvGrpSpPr>
          <p:grpSpPr bwMode="auto">
            <a:xfrm>
              <a:off x="2292" y="2425"/>
              <a:ext cx="175" cy="85"/>
              <a:chOff x="1920" y="3132"/>
              <a:chExt cx="132" cy="69"/>
            </a:xfrm>
          </p:grpSpPr>
          <p:sp>
            <p:nvSpPr>
              <p:cNvPr id="117824" name="Line 64"/>
              <p:cNvSpPr>
                <a:spLocks noChangeShapeType="1"/>
              </p:cNvSpPr>
              <p:nvPr/>
            </p:nvSpPr>
            <p:spPr bwMode="auto">
              <a:xfrm>
                <a:off x="2049" y="3132"/>
                <a:ext cx="0" cy="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25" name="Line 65"/>
              <p:cNvSpPr>
                <a:spLocks noChangeShapeType="1"/>
              </p:cNvSpPr>
              <p:nvPr/>
            </p:nvSpPr>
            <p:spPr bwMode="auto">
              <a:xfrm>
                <a:off x="1920" y="3132"/>
                <a:ext cx="0" cy="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26" name="Line 66"/>
              <p:cNvSpPr>
                <a:spLocks noChangeShapeType="1"/>
              </p:cNvSpPr>
              <p:nvPr/>
            </p:nvSpPr>
            <p:spPr bwMode="auto">
              <a:xfrm>
                <a:off x="1920" y="3168"/>
                <a:ext cx="1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7827" name="Text Box 67"/>
            <p:cNvSpPr txBox="1">
              <a:spLocks noChangeArrowheads="1"/>
            </p:cNvSpPr>
            <p:nvPr/>
          </p:nvSpPr>
          <p:spPr bwMode="auto">
            <a:xfrm>
              <a:off x="2304" y="2413"/>
              <a:ext cx="153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400" b="0">
                  <a:solidFill>
                    <a:srgbClr val="000000"/>
                  </a:solidFill>
                  <a:latin typeface="Times New Roman" pitchFamily="18" charset="0"/>
                  <a:ea typeface="SimSun" pitchFamily="2" charset="-122"/>
                </a:rPr>
                <a:t>r</a:t>
              </a:r>
              <a:endParaRPr lang="en-US" sz="1400"/>
            </a:p>
          </p:txBody>
        </p:sp>
        <p:graphicFrame>
          <p:nvGraphicFramePr>
            <p:cNvPr id="117828" name="Object 68"/>
            <p:cNvGraphicFramePr>
              <a:graphicFrameLocks noChangeAspect="1"/>
            </p:cNvGraphicFramePr>
            <p:nvPr/>
          </p:nvGraphicFramePr>
          <p:xfrm>
            <a:off x="2075" y="2607"/>
            <a:ext cx="1303" cy="411"/>
          </p:xfrm>
          <a:graphic>
            <a:graphicData uri="http://schemas.openxmlformats.org/presentationml/2006/ole">
              <p:oleObj spid="_x0000_s17411" name="Equation" r:id="rId4" imgW="1307880" imgH="444240" progId="Equation.3">
                <p:embed/>
              </p:oleObj>
            </a:graphicData>
          </a:graphic>
        </p:graphicFrame>
        <p:sp>
          <p:nvSpPr>
            <p:cNvPr id="117829" name="Line 69"/>
            <p:cNvSpPr>
              <a:spLocks noChangeShapeType="1"/>
            </p:cNvSpPr>
            <p:nvPr/>
          </p:nvSpPr>
          <p:spPr bwMode="auto">
            <a:xfrm flipV="1">
              <a:off x="2295" y="1703"/>
              <a:ext cx="822" cy="6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33" name="Freeform 73"/>
            <p:cNvSpPr>
              <a:spLocks/>
            </p:cNvSpPr>
            <p:nvPr/>
          </p:nvSpPr>
          <p:spPr bwMode="auto">
            <a:xfrm>
              <a:off x="4312" y="1182"/>
              <a:ext cx="698" cy="9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659"/>
                </a:cxn>
                <a:cxn ang="0">
                  <a:pos x="12" y="707"/>
                </a:cxn>
                <a:cxn ang="0">
                  <a:pos x="38" y="756"/>
                </a:cxn>
                <a:cxn ang="0">
                  <a:pos x="81" y="787"/>
                </a:cxn>
                <a:cxn ang="0">
                  <a:pos x="141" y="803"/>
                </a:cxn>
                <a:cxn ang="0">
                  <a:pos x="207" y="789"/>
                </a:cxn>
                <a:cxn ang="0">
                  <a:pos x="252" y="755"/>
                </a:cxn>
                <a:cxn ang="0">
                  <a:pos x="278" y="706"/>
                </a:cxn>
                <a:cxn ang="0">
                  <a:pos x="289" y="659"/>
                </a:cxn>
                <a:cxn ang="0">
                  <a:pos x="290" y="0"/>
                </a:cxn>
                <a:cxn ang="0">
                  <a:pos x="0" y="0"/>
                </a:cxn>
              </a:cxnLst>
              <a:rect l="0" t="0" r="r" b="b"/>
              <a:pathLst>
                <a:path w="290" h="803">
                  <a:moveTo>
                    <a:pt x="0" y="0"/>
                  </a:moveTo>
                  <a:lnTo>
                    <a:pt x="1" y="659"/>
                  </a:lnTo>
                  <a:lnTo>
                    <a:pt x="12" y="707"/>
                  </a:lnTo>
                  <a:lnTo>
                    <a:pt x="38" y="756"/>
                  </a:lnTo>
                  <a:lnTo>
                    <a:pt x="81" y="787"/>
                  </a:lnTo>
                  <a:lnTo>
                    <a:pt x="141" y="803"/>
                  </a:lnTo>
                  <a:lnTo>
                    <a:pt x="207" y="789"/>
                  </a:lnTo>
                  <a:lnTo>
                    <a:pt x="252" y="755"/>
                  </a:lnTo>
                  <a:lnTo>
                    <a:pt x="278" y="706"/>
                  </a:lnTo>
                  <a:lnTo>
                    <a:pt x="289" y="659"/>
                  </a:lnTo>
                  <a:lnTo>
                    <a:pt x="2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834" name="Oval 74"/>
            <p:cNvSpPr>
              <a:spLocks noChangeArrowheads="1"/>
            </p:cNvSpPr>
            <p:nvPr/>
          </p:nvSpPr>
          <p:spPr bwMode="auto">
            <a:xfrm>
              <a:off x="4312" y="1048"/>
              <a:ext cx="698" cy="23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35" name="Line 75"/>
            <p:cNvSpPr>
              <a:spLocks noChangeShapeType="1"/>
            </p:cNvSpPr>
            <p:nvPr/>
          </p:nvSpPr>
          <p:spPr bwMode="auto">
            <a:xfrm>
              <a:off x="4312" y="1166"/>
              <a:ext cx="0" cy="9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36" name="Line 76"/>
            <p:cNvSpPr>
              <a:spLocks noChangeShapeType="1"/>
            </p:cNvSpPr>
            <p:nvPr/>
          </p:nvSpPr>
          <p:spPr bwMode="auto">
            <a:xfrm>
              <a:off x="5010" y="1166"/>
              <a:ext cx="0" cy="9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37" name="Oval 77"/>
            <p:cNvSpPr>
              <a:spLocks noChangeArrowheads="1"/>
            </p:cNvSpPr>
            <p:nvPr/>
          </p:nvSpPr>
          <p:spPr bwMode="auto">
            <a:xfrm>
              <a:off x="4312" y="2050"/>
              <a:ext cx="698" cy="23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38" name="Line 78"/>
            <p:cNvSpPr>
              <a:spLocks noChangeShapeType="1"/>
            </p:cNvSpPr>
            <p:nvPr/>
          </p:nvSpPr>
          <p:spPr bwMode="auto">
            <a:xfrm flipV="1">
              <a:off x="4312" y="1755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39" name="Line 79"/>
            <p:cNvSpPr>
              <a:spLocks noChangeShapeType="1"/>
            </p:cNvSpPr>
            <p:nvPr/>
          </p:nvSpPr>
          <p:spPr bwMode="auto">
            <a:xfrm flipV="1">
              <a:off x="5010" y="1755"/>
              <a:ext cx="0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40" name="Freeform 80"/>
            <p:cNvSpPr>
              <a:spLocks/>
            </p:cNvSpPr>
            <p:nvPr/>
          </p:nvSpPr>
          <p:spPr bwMode="auto">
            <a:xfrm>
              <a:off x="4312" y="2168"/>
              <a:ext cx="701" cy="1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38"/>
                </a:cxn>
                <a:cxn ang="0">
                  <a:pos x="78" y="68"/>
                </a:cxn>
                <a:cxn ang="0">
                  <a:pos x="164" y="89"/>
                </a:cxn>
                <a:cxn ang="0">
                  <a:pos x="240" y="96"/>
                </a:cxn>
                <a:cxn ang="0">
                  <a:pos x="317" y="94"/>
                </a:cxn>
                <a:cxn ang="0">
                  <a:pos x="428" y="76"/>
                </a:cxn>
                <a:cxn ang="0">
                  <a:pos x="500" y="42"/>
                </a:cxn>
                <a:cxn ang="0">
                  <a:pos x="530" y="1"/>
                </a:cxn>
              </a:cxnLst>
              <a:rect l="0" t="0" r="r" b="b"/>
              <a:pathLst>
                <a:path w="530" h="97">
                  <a:moveTo>
                    <a:pt x="0" y="0"/>
                  </a:moveTo>
                  <a:cubicBezTo>
                    <a:pt x="4" y="6"/>
                    <a:pt x="10" y="27"/>
                    <a:pt x="23" y="38"/>
                  </a:cubicBezTo>
                  <a:cubicBezTo>
                    <a:pt x="36" y="49"/>
                    <a:pt x="55" y="60"/>
                    <a:pt x="78" y="68"/>
                  </a:cubicBezTo>
                  <a:cubicBezTo>
                    <a:pt x="101" y="76"/>
                    <a:pt x="137" y="84"/>
                    <a:pt x="164" y="89"/>
                  </a:cubicBezTo>
                  <a:cubicBezTo>
                    <a:pt x="191" y="94"/>
                    <a:pt x="215" y="95"/>
                    <a:pt x="240" y="96"/>
                  </a:cubicBezTo>
                  <a:cubicBezTo>
                    <a:pt x="265" y="97"/>
                    <a:pt x="286" y="97"/>
                    <a:pt x="317" y="94"/>
                  </a:cubicBezTo>
                  <a:cubicBezTo>
                    <a:pt x="348" y="91"/>
                    <a:pt x="398" y="85"/>
                    <a:pt x="428" y="76"/>
                  </a:cubicBezTo>
                  <a:cubicBezTo>
                    <a:pt x="458" y="67"/>
                    <a:pt x="483" y="54"/>
                    <a:pt x="500" y="42"/>
                  </a:cubicBezTo>
                  <a:cubicBezTo>
                    <a:pt x="517" y="30"/>
                    <a:pt x="524" y="10"/>
                    <a:pt x="530" y="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841" name="Text Box 81"/>
            <p:cNvSpPr txBox="1">
              <a:spLocks noChangeArrowheads="1"/>
            </p:cNvSpPr>
            <p:nvPr/>
          </p:nvSpPr>
          <p:spPr bwMode="auto">
            <a:xfrm>
              <a:off x="4335" y="1579"/>
              <a:ext cx="490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880" rIns="0">
              <a:spAutoFit/>
            </a:bodyPr>
            <a:lstStyle/>
            <a:p>
              <a:r>
                <a:rPr lang="en-US" altLang="zh-CN" sz="1200" b="0">
                  <a:solidFill>
                    <a:srgbClr val="FFFFFF"/>
                  </a:solidFill>
                  <a:latin typeface="Times New Roman" pitchFamily="18" charset="0"/>
                  <a:ea typeface="SimSun" pitchFamily="2" charset="-122"/>
                </a:rPr>
                <a:t>F=</a:t>
              </a:r>
              <a:r>
                <a:rPr lang="en-US" altLang="zh-CN" sz="1200" b="0">
                  <a:solidFill>
                    <a:srgbClr val="FFFFFF"/>
                  </a:solidFill>
                  <a:latin typeface="Times New Roman" pitchFamily="18" charset="0"/>
                  <a:ea typeface="SimSun" pitchFamily="2" charset="-122"/>
                  <a:sym typeface="Symbol" pitchFamily="18" charset="2"/>
                </a:rPr>
                <a:t></a:t>
              </a:r>
              <a:r>
                <a:rPr lang="en-US" altLang="zh-CN" sz="1200" b="0">
                  <a:solidFill>
                    <a:srgbClr val="FFFFFF"/>
                  </a:solidFill>
                  <a:latin typeface="Times New Roman" pitchFamily="18" charset="0"/>
                  <a:ea typeface="SimSun" pitchFamily="2" charset="-122"/>
                </a:rPr>
                <a:t>2</a:t>
              </a:r>
              <a:r>
                <a:rPr lang="en-US" altLang="zh-CN" sz="1200" b="0">
                  <a:solidFill>
                    <a:srgbClr val="FFFFFF"/>
                  </a:solidFill>
                  <a:latin typeface="Times New Roman" pitchFamily="18" charset="0"/>
                  <a:ea typeface="SimSun" pitchFamily="2" charset="-122"/>
                  <a:sym typeface="Symbol" pitchFamily="18" charset="2"/>
                </a:rPr>
                <a:t></a:t>
              </a:r>
              <a:r>
                <a:rPr lang="en-US" altLang="zh-CN" sz="1400" b="0">
                  <a:solidFill>
                    <a:srgbClr val="FFFFFF"/>
                  </a:solidFill>
                  <a:latin typeface="Times New Roman" pitchFamily="18" charset="0"/>
                  <a:ea typeface="SimSun" pitchFamily="2" charset="-122"/>
                </a:rPr>
                <a:t>R</a:t>
              </a:r>
              <a:endParaRPr lang="en-US"/>
            </a:p>
          </p:txBody>
        </p:sp>
        <p:graphicFrame>
          <p:nvGraphicFramePr>
            <p:cNvPr id="117842" name="Object 82"/>
            <p:cNvGraphicFramePr>
              <a:graphicFrameLocks noChangeAspect="1"/>
            </p:cNvGraphicFramePr>
            <p:nvPr/>
          </p:nvGraphicFramePr>
          <p:xfrm>
            <a:off x="4082" y="2571"/>
            <a:ext cx="1150" cy="368"/>
          </p:xfrm>
          <a:graphic>
            <a:graphicData uri="http://schemas.openxmlformats.org/presentationml/2006/ole">
              <p:oleObj spid="_x0000_s17412" name="Equation" r:id="rId5" imgW="1143000" imgH="393480" progId="Equation.3">
                <p:embed/>
              </p:oleObj>
            </a:graphicData>
          </a:graphic>
        </p:graphicFrame>
      </p:grpSp>
      <p:sp>
        <p:nvSpPr>
          <p:cNvPr id="117845" name="Text Box 85"/>
          <p:cNvSpPr txBox="1">
            <a:spLocks noChangeArrowheads="1"/>
          </p:cNvSpPr>
          <p:nvPr/>
        </p:nvSpPr>
        <p:spPr bwMode="auto">
          <a:xfrm>
            <a:off x="152400" y="5029200"/>
            <a:ext cx="8875122" cy="10901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66688" indent="-166688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Pressure </a:t>
            </a:r>
            <a:r>
              <a:rPr lang="en-US" dirty="0">
                <a:solidFill>
                  <a:srgbClr val="0033CC"/>
                </a:solidFill>
                <a:sym typeface="Symbol" pitchFamily="18" charset="2"/>
              </a:rPr>
              <a:t> surface tension / dimension.</a:t>
            </a:r>
          </a:p>
          <a:p>
            <a:pPr marL="166688" indent="-166688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sym typeface="Symbol" pitchFamily="18" charset="2"/>
              </a:rPr>
              <a:t>Order </a:t>
            </a:r>
            <a:r>
              <a:rPr lang="en-US" dirty="0">
                <a:solidFill>
                  <a:srgbClr val="0033CC"/>
                </a:solidFill>
                <a:sym typeface="Symbol" pitchFamily="18" charset="2"/>
              </a:rPr>
              <a:t>10</a:t>
            </a:r>
            <a:r>
              <a:rPr lang="en-US" baseline="30000" dirty="0">
                <a:solidFill>
                  <a:srgbClr val="0033CC"/>
                </a:solidFill>
                <a:sym typeface="Symbol" pitchFamily="18" charset="2"/>
              </a:rPr>
              <a:t>2</a:t>
            </a:r>
            <a:r>
              <a:rPr lang="en-US" dirty="0">
                <a:solidFill>
                  <a:srgbClr val="0033CC"/>
                </a:solidFill>
                <a:sym typeface="Symbol" pitchFamily="18" charset="2"/>
              </a:rPr>
              <a:t> </a:t>
            </a:r>
            <a:r>
              <a:rPr lang="en-US" dirty="0" err="1">
                <a:solidFill>
                  <a:srgbClr val="0033CC"/>
                </a:solidFill>
                <a:sym typeface="Symbol" pitchFamily="18" charset="2"/>
              </a:rPr>
              <a:t>atm</a:t>
            </a:r>
            <a:r>
              <a:rPr lang="en-US" dirty="0">
                <a:solidFill>
                  <a:srgbClr val="0033CC"/>
                </a:solidFill>
                <a:sym typeface="Symbol" pitchFamily="18" charset="2"/>
              </a:rPr>
              <a:t> is needed for 100 nm feature </a:t>
            </a:r>
            <a:r>
              <a:rPr lang="en-US" dirty="0" smtClean="0">
                <a:solidFill>
                  <a:srgbClr val="0033CC"/>
                </a:solidFill>
                <a:sym typeface="Symbol" pitchFamily="18" charset="2"/>
              </a:rPr>
              <a:t>size, due to the high surface tension of metals.</a:t>
            </a:r>
            <a:endParaRPr lang="en-US" dirty="0">
              <a:solidFill>
                <a:srgbClr val="0033CC"/>
              </a:solidFill>
              <a:sym typeface="Symbol" pitchFamily="18" charset="2"/>
            </a:endParaRPr>
          </a:p>
          <a:p>
            <a:pPr marL="166688" indent="-166688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sym typeface="Symbol" pitchFamily="18" charset="2"/>
              </a:rPr>
              <a:t>Considerably </a:t>
            </a:r>
            <a:r>
              <a:rPr lang="en-US" dirty="0">
                <a:solidFill>
                  <a:srgbClr val="0033CC"/>
                </a:solidFill>
                <a:sym typeface="Symbol" pitchFamily="18" charset="2"/>
              </a:rPr>
              <a:t>smaller pressure is possible by pre-coating a wetting lining layer.</a:t>
            </a: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20" name="Rectangle 36"/>
          <p:cNvSpPr>
            <a:spLocks noChangeArrowheads="1"/>
          </p:cNvSpPr>
          <p:nvPr/>
        </p:nvSpPr>
        <p:spPr bwMode="auto">
          <a:xfrm>
            <a:off x="1981200" y="228600"/>
            <a:ext cx="533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solidFill>
                  <a:srgbClr val="0033CC"/>
                </a:solidFill>
              </a:rPr>
              <a:t>How </a:t>
            </a:r>
            <a:r>
              <a:rPr lang="en-US" sz="2800" dirty="0">
                <a:solidFill>
                  <a:srgbClr val="0033CC"/>
                </a:solidFill>
              </a:rPr>
              <a:t>big feature can be patterned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solidFill>
                  <a:srgbClr val="0033CC"/>
                </a:solidFill>
              </a:rPr>
              <a:t>(how far the liquid can flow before it freezes)</a:t>
            </a:r>
          </a:p>
        </p:txBody>
      </p: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533400" y="1211263"/>
            <a:ext cx="5486400" cy="2522537"/>
            <a:chOff x="1008" y="768"/>
            <a:chExt cx="3456" cy="1589"/>
          </a:xfrm>
        </p:grpSpPr>
        <p:sp>
          <p:nvSpPr>
            <p:cNvPr id="118822" name="Rectangle 38"/>
            <p:cNvSpPr>
              <a:spLocks noChangeArrowheads="1"/>
            </p:cNvSpPr>
            <p:nvPr/>
          </p:nvSpPr>
          <p:spPr bwMode="auto">
            <a:xfrm>
              <a:off x="1008" y="1536"/>
              <a:ext cx="3456" cy="329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23" name="Rectangle 39"/>
            <p:cNvSpPr>
              <a:spLocks noChangeArrowheads="1"/>
            </p:cNvSpPr>
            <p:nvPr/>
          </p:nvSpPr>
          <p:spPr bwMode="auto">
            <a:xfrm>
              <a:off x="1008" y="1865"/>
              <a:ext cx="3456" cy="247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24" name="Freeform 40"/>
            <p:cNvSpPr>
              <a:spLocks/>
            </p:cNvSpPr>
            <p:nvPr/>
          </p:nvSpPr>
          <p:spPr bwMode="auto">
            <a:xfrm>
              <a:off x="1008" y="960"/>
              <a:ext cx="3456" cy="576"/>
            </a:xfrm>
            <a:custGeom>
              <a:avLst/>
              <a:gdLst/>
              <a:ahLst/>
              <a:cxnLst>
                <a:cxn ang="0">
                  <a:pos x="0" y="1008"/>
                </a:cxn>
                <a:cxn ang="0">
                  <a:pos x="1152" y="1008"/>
                </a:cxn>
                <a:cxn ang="0">
                  <a:pos x="1152" y="432"/>
                </a:cxn>
                <a:cxn ang="0">
                  <a:pos x="2304" y="432"/>
                </a:cxn>
                <a:cxn ang="0">
                  <a:pos x="2304" y="1008"/>
                </a:cxn>
                <a:cxn ang="0">
                  <a:pos x="3456" y="1008"/>
                </a:cxn>
                <a:cxn ang="0">
                  <a:pos x="3456" y="0"/>
                </a:cxn>
                <a:cxn ang="0">
                  <a:pos x="0" y="0"/>
                </a:cxn>
                <a:cxn ang="0">
                  <a:pos x="0" y="1008"/>
                </a:cxn>
              </a:cxnLst>
              <a:rect l="0" t="0" r="r" b="b"/>
              <a:pathLst>
                <a:path w="3456" h="1008">
                  <a:moveTo>
                    <a:pt x="0" y="1008"/>
                  </a:moveTo>
                  <a:lnTo>
                    <a:pt x="1152" y="1008"/>
                  </a:lnTo>
                  <a:lnTo>
                    <a:pt x="1152" y="432"/>
                  </a:lnTo>
                  <a:lnTo>
                    <a:pt x="2304" y="432"/>
                  </a:lnTo>
                  <a:lnTo>
                    <a:pt x="2304" y="1008"/>
                  </a:lnTo>
                  <a:lnTo>
                    <a:pt x="3456" y="1008"/>
                  </a:lnTo>
                  <a:lnTo>
                    <a:pt x="3456" y="0"/>
                  </a:lnTo>
                  <a:lnTo>
                    <a:pt x="0" y="0"/>
                  </a:lnTo>
                  <a:lnTo>
                    <a:pt x="0" y="100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8825" name="Line 41"/>
            <p:cNvSpPr>
              <a:spLocks noChangeShapeType="1"/>
            </p:cNvSpPr>
            <p:nvPr/>
          </p:nvSpPr>
          <p:spPr bwMode="auto">
            <a:xfrm>
              <a:off x="1584" y="1536"/>
              <a:ext cx="0" cy="3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26" name="AutoShape 42"/>
            <p:cNvSpPr>
              <a:spLocks noChangeArrowheads="1"/>
            </p:cNvSpPr>
            <p:nvPr/>
          </p:nvSpPr>
          <p:spPr bwMode="auto">
            <a:xfrm>
              <a:off x="1584" y="1632"/>
              <a:ext cx="576" cy="144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00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27" name="AutoShape 43"/>
            <p:cNvSpPr>
              <a:spLocks noChangeArrowheads="1"/>
            </p:cNvSpPr>
            <p:nvPr/>
          </p:nvSpPr>
          <p:spPr bwMode="auto">
            <a:xfrm>
              <a:off x="2448" y="1562"/>
              <a:ext cx="144" cy="118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28" name="Line 44"/>
            <p:cNvSpPr>
              <a:spLocks noChangeShapeType="1"/>
            </p:cNvSpPr>
            <p:nvPr/>
          </p:nvSpPr>
          <p:spPr bwMode="auto">
            <a:xfrm>
              <a:off x="3888" y="1536"/>
              <a:ext cx="0" cy="3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29" name="AutoShape 45"/>
            <p:cNvSpPr>
              <a:spLocks noChangeArrowheads="1"/>
            </p:cNvSpPr>
            <p:nvPr/>
          </p:nvSpPr>
          <p:spPr bwMode="auto">
            <a:xfrm>
              <a:off x="3312" y="1632"/>
              <a:ext cx="576" cy="144"/>
            </a:xfrm>
            <a:prstGeom prst="leftArrow">
              <a:avLst>
                <a:gd name="adj1" fmla="val 50000"/>
                <a:gd name="adj2" fmla="val 100000"/>
              </a:avLst>
            </a:prstGeom>
            <a:solidFill>
              <a:srgbClr val="00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30" name="Line 46"/>
            <p:cNvSpPr>
              <a:spLocks noChangeShapeType="1"/>
            </p:cNvSpPr>
            <p:nvPr/>
          </p:nvSpPr>
          <p:spPr bwMode="auto">
            <a:xfrm flipV="1">
              <a:off x="2160" y="845"/>
              <a:ext cx="0" cy="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31" name="Line 47"/>
            <p:cNvSpPr>
              <a:spLocks noChangeShapeType="1"/>
            </p:cNvSpPr>
            <p:nvPr/>
          </p:nvSpPr>
          <p:spPr bwMode="auto">
            <a:xfrm flipV="1">
              <a:off x="3312" y="845"/>
              <a:ext cx="0" cy="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32" name="Line 48"/>
            <p:cNvSpPr>
              <a:spLocks noChangeShapeType="1"/>
            </p:cNvSpPr>
            <p:nvPr/>
          </p:nvSpPr>
          <p:spPr bwMode="auto">
            <a:xfrm flipV="1">
              <a:off x="1008" y="845"/>
              <a:ext cx="0" cy="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33" name="Line 49"/>
            <p:cNvSpPr>
              <a:spLocks noChangeShapeType="1"/>
            </p:cNvSpPr>
            <p:nvPr/>
          </p:nvSpPr>
          <p:spPr bwMode="auto">
            <a:xfrm flipV="1">
              <a:off x="4464" y="845"/>
              <a:ext cx="0" cy="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34" name="Line 50"/>
            <p:cNvSpPr>
              <a:spLocks noChangeShapeType="1"/>
            </p:cNvSpPr>
            <p:nvPr/>
          </p:nvSpPr>
          <p:spPr bwMode="auto">
            <a:xfrm>
              <a:off x="1008" y="912"/>
              <a:ext cx="11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med"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35" name="Line 51"/>
            <p:cNvSpPr>
              <a:spLocks noChangeShapeType="1"/>
            </p:cNvSpPr>
            <p:nvPr/>
          </p:nvSpPr>
          <p:spPr bwMode="auto">
            <a:xfrm>
              <a:off x="2160" y="912"/>
              <a:ext cx="11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med"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36" name="Line 52"/>
            <p:cNvSpPr>
              <a:spLocks noChangeShapeType="1"/>
            </p:cNvSpPr>
            <p:nvPr/>
          </p:nvSpPr>
          <p:spPr bwMode="auto">
            <a:xfrm>
              <a:off x="3312" y="912"/>
              <a:ext cx="11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med"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37" name="Text Box 53"/>
            <p:cNvSpPr txBox="1">
              <a:spLocks noChangeArrowheads="1"/>
            </p:cNvSpPr>
            <p:nvPr/>
          </p:nvSpPr>
          <p:spPr bwMode="auto">
            <a:xfrm>
              <a:off x="1526" y="768"/>
              <a:ext cx="184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400" b="0">
                  <a:solidFill>
                    <a:srgbClr val="0066FF"/>
                  </a:solidFill>
                  <a:latin typeface="Times New Roman" pitchFamily="18" charset="0"/>
                  <a:ea typeface="SimSun" pitchFamily="2" charset="-122"/>
                </a:rPr>
                <a:t>L</a:t>
              </a:r>
              <a:endParaRPr lang="en-US">
                <a:solidFill>
                  <a:srgbClr val="0066FF"/>
                </a:solidFill>
              </a:endParaRPr>
            </a:p>
          </p:txBody>
        </p:sp>
        <p:sp>
          <p:nvSpPr>
            <p:cNvPr id="118838" name="Text Box 54"/>
            <p:cNvSpPr txBox="1">
              <a:spLocks noChangeArrowheads="1"/>
            </p:cNvSpPr>
            <p:nvPr/>
          </p:nvSpPr>
          <p:spPr bwMode="auto">
            <a:xfrm>
              <a:off x="2648" y="768"/>
              <a:ext cx="184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400" b="0">
                  <a:solidFill>
                    <a:srgbClr val="0066FF"/>
                  </a:solidFill>
                  <a:latin typeface="Times New Roman" pitchFamily="18" charset="0"/>
                  <a:ea typeface="SimSun" pitchFamily="2" charset="-122"/>
                </a:rPr>
                <a:t>L</a:t>
              </a:r>
              <a:endParaRPr lang="en-US">
                <a:solidFill>
                  <a:srgbClr val="0066FF"/>
                </a:solidFill>
              </a:endParaRPr>
            </a:p>
          </p:txBody>
        </p:sp>
        <p:sp>
          <p:nvSpPr>
            <p:cNvPr id="118839" name="Text Box 55"/>
            <p:cNvSpPr txBox="1">
              <a:spLocks noChangeArrowheads="1"/>
            </p:cNvSpPr>
            <p:nvPr/>
          </p:nvSpPr>
          <p:spPr bwMode="auto">
            <a:xfrm>
              <a:off x="3800" y="768"/>
              <a:ext cx="184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400" b="0">
                  <a:solidFill>
                    <a:srgbClr val="0066FF"/>
                  </a:solidFill>
                  <a:latin typeface="Times New Roman" pitchFamily="18" charset="0"/>
                  <a:ea typeface="SimSun" pitchFamily="2" charset="-122"/>
                </a:rPr>
                <a:t>L</a:t>
              </a:r>
              <a:endParaRPr lang="en-US">
                <a:solidFill>
                  <a:srgbClr val="0066FF"/>
                </a:solidFill>
              </a:endParaRPr>
            </a:p>
          </p:txBody>
        </p:sp>
        <p:sp>
          <p:nvSpPr>
            <p:cNvPr id="118840" name="Text Box 56"/>
            <p:cNvSpPr txBox="1">
              <a:spLocks noChangeArrowheads="1"/>
            </p:cNvSpPr>
            <p:nvPr/>
          </p:nvSpPr>
          <p:spPr bwMode="auto">
            <a:xfrm>
              <a:off x="2380" y="1900"/>
              <a:ext cx="74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0">
                  <a:solidFill>
                    <a:srgbClr val="FFFFFF"/>
                  </a:solidFill>
                  <a:latin typeface="Tahoma" pitchFamily="34" charset="0"/>
                  <a:ea typeface="SimSun" pitchFamily="2" charset="-122"/>
                </a:rPr>
                <a:t>Solid metal</a:t>
              </a:r>
              <a:endParaRPr lang="en-US"/>
            </a:p>
          </p:txBody>
        </p:sp>
        <p:sp>
          <p:nvSpPr>
            <p:cNvPr id="118841" name="Text Box 57"/>
            <p:cNvSpPr txBox="1">
              <a:spLocks noChangeArrowheads="1"/>
            </p:cNvSpPr>
            <p:nvPr/>
          </p:nvSpPr>
          <p:spPr bwMode="auto">
            <a:xfrm>
              <a:off x="2311" y="960"/>
              <a:ext cx="80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0">
                  <a:solidFill>
                    <a:srgbClr val="FFFFFF"/>
                  </a:solidFill>
                  <a:latin typeface="Tahoma" pitchFamily="34" charset="0"/>
                  <a:ea typeface="SimSun" pitchFamily="2" charset="-122"/>
                </a:rPr>
                <a:t>Quartz mold</a:t>
              </a:r>
              <a:endParaRPr lang="en-US"/>
            </a:p>
          </p:txBody>
        </p:sp>
        <p:sp>
          <p:nvSpPr>
            <p:cNvPr id="118842" name="AutoShape 58"/>
            <p:cNvSpPr>
              <a:spLocks/>
            </p:cNvSpPr>
            <p:nvPr/>
          </p:nvSpPr>
          <p:spPr bwMode="auto">
            <a:xfrm>
              <a:off x="1488" y="1539"/>
              <a:ext cx="96" cy="322"/>
            </a:xfrm>
            <a:prstGeom prst="leftBrace">
              <a:avLst>
                <a:gd name="adj1" fmla="val 27951"/>
                <a:gd name="adj2" fmla="val 50000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43" name="Text Box 59"/>
            <p:cNvSpPr txBox="1">
              <a:spLocks noChangeArrowheads="1"/>
            </p:cNvSpPr>
            <p:nvPr/>
          </p:nvSpPr>
          <p:spPr bwMode="auto">
            <a:xfrm>
              <a:off x="1344" y="1591"/>
              <a:ext cx="150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altLang="zh-CN" sz="1400" b="0">
                  <a:solidFill>
                    <a:schemeClr val="accent2"/>
                  </a:solidFill>
                  <a:latin typeface="Times New Roman" pitchFamily="18" charset="0"/>
                  <a:ea typeface="SimSun" pitchFamily="2" charset="-122"/>
                </a:rPr>
                <a:t>h</a:t>
              </a:r>
              <a:r>
                <a:rPr lang="en-US" altLang="zh-CN" sz="1400" b="0" baseline="-25000">
                  <a:solidFill>
                    <a:schemeClr val="accent2"/>
                  </a:solidFill>
                  <a:latin typeface="Times New Roman" pitchFamily="18" charset="0"/>
                  <a:ea typeface="SimSun" pitchFamily="2" charset="-122"/>
                </a:rPr>
                <a:t>0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8844" name="Line 60"/>
            <p:cNvSpPr>
              <a:spLocks noChangeShapeType="1"/>
            </p:cNvSpPr>
            <p:nvPr/>
          </p:nvSpPr>
          <p:spPr bwMode="auto">
            <a:xfrm>
              <a:off x="2736" y="1200"/>
              <a:ext cx="0" cy="3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med"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45" name="Text Box 61"/>
            <p:cNvSpPr txBox="1">
              <a:spLocks noChangeArrowheads="1"/>
            </p:cNvSpPr>
            <p:nvPr/>
          </p:nvSpPr>
          <p:spPr bwMode="auto">
            <a:xfrm>
              <a:off x="2730" y="1248"/>
              <a:ext cx="150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altLang="zh-CN" sz="1400" b="0">
                  <a:solidFill>
                    <a:srgbClr val="0066FF"/>
                  </a:solidFill>
                  <a:latin typeface="Times New Roman" pitchFamily="18" charset="0"/>
                  <a:ea typeface="SimSun" pitchFamily="2" charset="-122"/>
                </a:rPr>
                <a:t>h</a:t>
              </a:r>
              <a:r>
                <a:rPr lang="en-US" altLang="zh-CN" sz="1400" b="0" baseline="-25000">
                  <a:solidFill>
                    <a:srgbClr val="0066FF"/>
                  </a:solidFill>
                  <a:latin typeface="Times New Roman" pitchFamily="18" charset="0"/>
                  <a:ea typeface="SimSun" pitchFamily="2" charset="-122"/>
                </a:rPr>
                <a:t>0</a:t>
              </a:r>
              <a:endParaRPr lang="en-US">
                <a:solidFill>
                  <a:srgbClr val="0066FF"/>
                </a:solidFill>
              </a:endParaRPr>
            </a:p>
          </p:txBody>
        </p:sp>
        <p:sp>
          <p:nvSpPr>
            <p:cNvPr id="118846" name="AutoShape 62"/>
            <p:cNvSpPr>
              <a:spLocks noChangeArrowheads="1"/>
            </p:cNvSpPr>
            <p:nvPr/>
          </p:nvSpPr>
          <p:spPr bwMode="auto">
            <a:xfrm rot="5400000">
              <a:off x="4095" y="1617"/>
              <a:ext cx="144" cy="173"/>
            </a:xfrm>
            <a:prstGeom prst="upArrow">
              <a:avLst>
                <a:gd name="adj1" fmla="val 50000"/>
                <a:gd name="adj2" fmla="val 30035"/>
              </a:avLst>
            </a:prstGeom>
            <a:solidFill>
              <a:srgbClr val="00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47" name="AutoShape 63"/>
            <p:cNvSpPr>
              <a:spLocks noChangeArrowheads="1"/>
            </p:cNvSpPr>
            <p:nvPr/>
          </p:nvSpPr>
          <p:spPr bwMode="auto">
            <a:xfrm rot="16200000">
              <a:off x="1119" y="1617"/>
              <a:ext cx="144" cy="173"/>
            </a:xfrm>
            <a:prstGeom prst="upArrow">
              <a:avLst>
                <a:gd name="adj1" fmla="val 50000"/>
                <a:gd name="adj2" fmla="val 30035"/>
              </a:avLst>
            </a:prstGeom>
            <a:solidFill>
              <a:srgbClr val="00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48" name="Rectangle 64"/>
            <p:cNvSpPr>
              <a:spLocks noChangeArrowheads="1"/>
            </p:cNvSpPr>
            <p:nvPr/>
          </p:nvSpPr>
          <p:spPr bwMode="auto">
            <a:xfrm>
              <a:off x="1008" y="2112"/>
              <a:ext cx="3456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49" name="Text Box 65"/>
            <p:cNvSpPr txBox="1">
              <a:spLocks noChangeArrowheads="1"/>
            </p:cNvSpPr>
            <p:nvPr/>
          </p:nvSpPr>
          <p:spPr bwMode="auto">
            <a:xfrm>
              <a:off x="2448" y="2160"/>
              <a:ext cx="59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r>
                <a:rPr lang="en-US" altLang="zh-CN" b="0">
                  <a:solidFill>
                    <a:srgbClr val="FFFFFF"/>
                  </a:solidFill>
                  <a:latin typeface="Tahoma" pitchFamily="34" charset="0"/>
                  <a:ea typeface="SimSun" pitchFamily="2" charset="-122"/>
                </a:rPr>
                <a:t>Substrate</a:t>
              </a:r>
              <a:endParaRPr lang="en-US"/>
            </a:p>
          </p:txBody>
        </p:sp>
        <p:sp>
          <p:nvSpPr>
            <p:cNvPr id="118850" name="Line 66"/>
            <p:cNvSpPr>
              <a:spLocks noChangeShapeType="1"/>
            </p:cNvSpPr>
            <p:nvPr/>
          </p:nvSpPr>
          <p:spPr bwMode="auto">
            <a:xfrm>
              <a:off x="1587" y="1430"/>
              <a:ext cx="432" cy="0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51" name="Line 67"/>
            <p:cNvSpPr>
              <a:spLocks noChangeShapeType="1"/>
            </p:cNvSpPr>
            <p:nvPr/>
          </p:nvSpPr>
          <p:spPr bwMode="auto">
            <a:xfrm flipV="1">
              <a:off x="1587" y="1070"/>
              <a:ext cx="0" cy="360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52" name="Text Box 68"/>
            <p:cNvSpPr txBox="1">
              <a:spLocks noChangeArrowheads="1"/>
            </p:cNvSpPr>
            <p:nvPr/>
          </p:nvSpPr>
          <p:spPr bwMode="auto">
            <a:xfrm>
              <a:off x="1973" y="1296"/>
              <a:ext cx="216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CN" sz="1400" b="0">
                  <a:solidFill>
                    <a:srgbClr val="FFFFFF"/>
                  </a:solidFill>
                  <a:latin typeface="Times New Roman" pitchFamily="18" charset="0"/>
                  <a:ea typeface="SimSun" pitchFamily="2" charset="-122"/>
                </a:rPr>
                <a:t>x</a:t>
              </a:r>
              <a:endParaRPr lang="en-US"/>
            </a:p>
          </p:txBody>
        </p:sp>
        <p:sp>
          <p:nvSpPr>
            <p:cNvPr id="118853" name="Text Box 69"/>
            <p:cNvSpPr txBox="1">
              <a:spLocks noChangeArrowheads="1"/>
            </p:cNvSpPr>
            <p:nvPr/>
          </p:nvSpPr>
          <p:spPr bwMode="auto">
            <a:xfrm>
              <a:off x="1575" y="950"/>
              <a:ext cx="216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CN" sz="1400" b="0">
                  <a:solidFill>
                    <a:srgbClr val="FFFFFF"/>
                  </a:solidFill>
                  <a:latin typeface="Times New Roman" pitchFamily="18" charset="0"/>
                  <a:ea typeface="SimSun" pitchFamily="2" charset="-122"/>
                </a:rPr>
                <a:t>y</a:t>
              </a:r>
              <a:endParaRPr lang="en-US"/>
            </a:p>
          </p:txBody>
        </p:sp>
        <p:sp>
          <p:nvSpPr>
            <p:cNvPr id="118854" name="AutoShape 70"/>
            <p:cNvSpPr>
              <a:spLocks noChangeArrowheads="1"/>
            </p:cNvSpPr>
            <p:nvPr/>
          </p:nvSpPr>
          <p:spPr bwMode="auto">
            <a:xfrm>
              <a:off x="2928" y="1560"/>
              <a:ext cx="144" cy="12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55" name="Text Box 71"/>
            <p:cNvSpPr txBox="1">
              <a:spLocks noChangeArrowheads="1"/>
            </p:cNvSpPr>
            <p:nvPr/>
          </p:nvSpPr>
          <p:spPr bwMode="auto">
            <a:xfrm>
              <a:off x="2352" y="1680"/>
              <a:ext cx="80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0">
                  <a:solidFill>
                    <a:srgbClr val="FFFFFF"/>
                  </a:solidFill>
                  <a:latin typeface="Tahoma" pitchFamily="34" charset="0"/>
                  <a:ea typeface="SimSun" pitchFamily="2" charset="-122"/>
                </a:rPr>
                <a:t>Liquid metal</a:t>
              </a:r>
              <a:endParaRPr lang="en-US"/>
            </a:p>
          </p:txBody>
        </p:sp>
      </p:grpSp>
      <p:sp>
        <p:nvSpPr>
          <p:cNvPr id="118858" name="Rectangle 74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grpSp>
        <p:nvGrpSpPr>
          <p:cNvPr id="4" name="Group 219"/>
          <p:cNvGrpSpPr>
            <a:grpSpLocks/>
          </p:cNvGrpSpPr>
          <p:nvPr/>
        </p:nvGrpSpPr>
        <p:grpSpPr bwMode="auto">
          <a:xfrm>
            <a:off x="6248400" y="1363663"/>
            <a:ext cx="2057400" cy="838200"/>
            <a:chOff x="3936" y="768"/>
            <a:chExt cx="1056" cy="480"/>
          </a:xfrm>
        </p:grpSpPr>
        <p:sp>
          <p:nvSpPr>
            <p:cNvPr id="119002" name="AutoShape 218"/>
            <p:cNvSpPr>
              <a:spLocks noChangeArrowheads="1"/>
            </p:cNvSpPr>
            <p:nvPr/>
          </p:nvSpPr>
          <p:spPr bwMode="auto">
            <a:xfrm>
              <a:off x="3936" y="768"/>
              <a:ext cx="1056" cy="48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18857" name="Object 73"/>
            <p:cNvGraphicFramePr>
              <a:graphicFrameLocks noChangeAspect="1"/>
            </p:cNvGraphicFramePr>
            <p:nvPr/>
          </p:nvGraphicFramePr>
          <p:xfrm>
            <a:off x="3984" y="768"/>
            <a:ext cx="904" cy="480"/>
          </p:xfrm>
          <a:graphic>
            <a:graphicData uri="http://schemas.openxmlformats.org/presentationml/2006/ole">
              <p:oleObj spid="_x0000_s18434" name="Equation" r:id="rId3" imgW="876240" imgH="469800" progId="Equation.3">
                <p:embed/>
              </p:oleObj>
            </a:graphicData>
          </a:graphic>
        </p:graphicFrame>
      </p:grpSp>
      <p:sp>
        <p:nvSpPr>
          <p:cNvPr id="118859" name="Text Box 75"/>
          <p:cNvSpPr txBox="1">
            <a:spLocks noChangeArrowheads="1"/>
          </p:cNvSpPr>
          <p:nvPr/>
        </p:nvSpPr>
        <p:spPr bwMode="auto">
          <a:xfrm>
            <a:off x="6127750" y="2278063"/>
            <a:ext cx="2410853" cy="1398012"/>
          </a:xfrm>
          <a:prstGeom prst="rect">
            <a:avLst/>
          </a:prstGeom>
          <a:noFill/>
          <a:ln w="9525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b="0" dirty="0">
                <a:solidFill>
                  <a:srgbClr val="0033CC"/>
                </a:solidFill>
              </a:rPr>
              <a:t>Inertial force is ignored.</a:t>
            </a:r>
          </a:p>
          <a:p>
            <a:pPr>
              <a:lnSpc>
                <a:spcPct val="120000"/>
              </a:lnSpc>
            </a:pPr>
            <a:r>
              <a:rPr lang="en-US" sz="1800" b="0" dirty="0">
                <a:solidFill>
                  <a:srgbClr val="0033CC"/>
                </a:solidFill>
              </a:rPr>
              <a:t>p: pressure.</a:t>
            </a:r>
          </a:p>
          <a:p>
            <a:pPr>
              <a:lnSpc>
                <a:spcPct val="120000"/>
              </a:lnSpc>
            </a:pPr>
            <a:r>
              <a:rPr lang="en-US" sz="1800" b="0" dirty="0">
                <a:solidFill>
                  <a:srgbClr val="0033CC"/>
                </a:solidFill>
                <a:sym typeface="Symbol" pitchFamily="18" charset="2"/>
              </a:rPr>
              <a:t>: melting time.</a:t>
            </a:r>
          </a:p>
          <a:p>
            <a:pPr>
              <a:lnSpc>
                <a:spcPct val="120000"/>
              </a:lnSpc>
            </a:pPr>
            <a:r>
              <a:rPr lang="en-US" sz="1800" b="0" dirty="0">
                <a:solidFill>
                  <a:srgbClr val="0033CC"/>
                </a:solidFill>
                <a:sym typeface="Symbol" pitchFamily="18" charset="2"/>
              </a:rPr>
              <a:t>: viscosity.</a:t>
            </a:r>
          </a:p>
        </p:txBody>
      </p:sp>
      <p:graphicFrame>
        <p:nvGraphicFramePr>
          <p:cNvPr id="118999" name="Group 215"/>
          <p:cNvGraphicFramePr>
            <a:graphicFrameLocks noGrp="1"/>
          </p:cNvGraphicFramePr>
          <p:nvPr/>
        </p:nvGraphicFramePr>
        <p:xfrm>
          <a:off x="2590800" y="3962400"/>
          <a:ext cx="3962400" cy="1465584"/>
        </p:xfrm>
        <a:graphic>
          <a:graphicData uri="http://schemas.openxmlformats.org/drawingml/2006/table">
            <a:tbl>
              <a:tblPr/>
              <a:tblGrid>
                <a:gridCol w="1133475"/>
                <a:gridCol w="1304925"/>
                <a:gridCol w="15240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Material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L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Assume: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P=400atm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=100ns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h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=200nm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 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Cu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4.9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m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4.2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m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12.0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m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9000" name="Text Box 216"/>
          <p:cNvSpPr txBox="1">
            <a:spLocks noChangeArrowheads="1"/>
          </p:cNvSpPr>
          <p:nvPr/>
        </p:nvSpPr>
        <p:spPr bwMode="auto">
          <a:xfrm>
            <a:off x="762000" y="5486400"/>
            <a:ext cx="7543800" cy="757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C00000"/>
                </a:solidFill>
              </a:rPr>
              <a:t>Experiment:</a:t>
            </a:r>
            <a:r>
              <a:rPr lang="en-US" dirty="0">
                <a:solidFill>
                  <a:srgbClr val="0033CC"/>
                </a:solidFill>
              </a:rPr>
              <a:t> 17 </a:t>
            </a:r>
            <a:r>
              <a:rPr lang="en-US" dirty="0">
                <a:solidFill>
                  <a:srgbClr val="0033CC"/>
                </a:solidFill>
                <a:sym typeface="Symbol" pitchFamily="18" charset="2"/>
              </a:rPr>
              <a:t>m Si has been patterned, but failed for several tens of m.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Impact:</a:t>
            </a:r>
            <a:r>
              <a:rPr lang="en-US" dirty="0">
                <a:solidFill>
                  <a:srgbClr val="0033CC"/>
                </a:solidFill>
                <a:sym typeface="Symbol" pitchFamily="18" charset="2"/>
              </a:rPr>
              <a:t> pattern density averaged over area ~L</a:t>
            </a:r>
            <a:r>
              <a:rPr lang="en-US" baseline="30000" dirty="0">
                <a:solidFill>
                  <a:srgbClr val="0033CC"/>
                </a:solidFill>
                <a:sym typeface="Symbol" pitchFamily="18" charset="2"/>
              </a:rPr>
              <a:t>2</a:t>
            </a:r>
            <a:r>
              <a:rPr lang="en-US" dirty="0">
                <a:solidFill>
                  <a:srgbClr val="0033CC"/>
                </a:solidFill>
                <a:sym typeface="Symbol" pitchFamily="18" charset="2"/>
              </a:rPr>
              <a:t> should be uniform.</a:t>
            </a: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0" y="1066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4188125" cy="591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343400" y="44196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The reflectivity of a </a:t>
            </a:r>
            <a:r>
              <a:rPr lang="en-US" sz="1600" dirty="0" err="1" smtClean="0">
                <a:solidFill>
                  <a:srgbClr val="0033CC"/>
                </a:solidFill>
              </a:rPr>
              <a:t>HeNe</a:t>
            </a:r>
            <a:r>
              <a:rPr lang="en-US" sz="1600" dirty="0" smtClean="0">
                <a:solidFill>
                  <a:srgbClr val="0033CC"/>
                </a:solidFill>
              </a:rPr>
              <a:t> laser beam from the silicon surface versus the time, when the silicon surface is irradiated by a single laser pulse with 1.6mJ/cm</a:t>
            </a:r>
            <a:r>
              <a:rPr lang="en-US" sz="1600" baseline="30000" dirty="0" smtClean="0">
                <a:solidFill>
                  <a:srgbClr val="0033CC"/>
                </a:solidFill>
              </a:rPr>
              <a:t>2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fluence</a:t>
            </a:r>
            <a:r>
              <a:rPr lang="en-US" sz="1600" dirty="0" smtClean="0">
                <a:solidFill>
                  <a:srgbClr val="0033CC"/>
                </a:solidFill>
              </a:rPr>
              <a:t> and 20ns pulse duration.</a:t>
            </a:r>
          </a:p>
          <a:p>
            <a:r>
              <a:rPr lang="en-US" sz="1600" dirty="0" smtClean="0">
                <a:solidFill>
                  <a:srgbClr val="0033CC"/>
                </a:solidFill>
              </a:rPr>
              <a:t>Molten Si, becoming a metal, gives a higher reflectivity. The measured reflectivity shows the silicon in liquid state for about 220ns.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4" name="Rectangle 36"/>
          <p:cNvSpPr>
            <a:spLocks noChangeArrowheads="1"/>
          </p:cNvSpPr>
          <p:nvPr/>
        </p:nvSpPr>
        <p:spPr bwMode="auto">
          <a:xfrm>
            <a:off x="2819400" y="0"/>
            <a:ext cx="32766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0033CC"/>
                </a:solidFill>
              </a:rPr>
              <a:t>Direct imprint into Si</a:t>
            </a:r>
            <a:endParaRPr lang="en-US" sz="2000" dirty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838200"/>
            <a:ext cx="20193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838200"/>
            <a:ext cx="20193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724400" y="32766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Faithful duplication of sub-10nm features in the quartz mold due to RIE trenching effect.</a:t>
            </a:r>
          </a:p>
        </p:txBody>
      </p:sp>
      <p:sp>
        <p:nvSpPr>
          <p:cNvPr id="9" name="Rectangle 8"/>
          <p:cNvSpPr/>
          <p:nvPr/>
        </p:nvSpPr>
        <p:spPr>
          <a:xfrm>
            <a:off x="4038600" y="6581001"/>
            <a:ext cx="5029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Chou, “Ultra fast and direct imprint of nanostructures in silicon”, Nature, 2002</a:t>
            </a:r>
            <a:endParaRPr lang="en-US" sz="1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799"/>
            <a:ext cx="3667125" cy="496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141191" y="1981200"/>
            <a:ext cx="4621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LAN: laser assisted nanoimprint lithography.</a:t>
            </a:r>
          </a:p>
          <a:p>
            <a:pPr marL="457200" indent="-457200"/>
            <a:r>
              <a:rPr lang="en-US" dirty="0" smtClean="0">
                <a:solidFill>
                  <a:srgbClr val="0033CC"/>
                </a:solidFill>
              </a:rPr>
              <a:t>Resist need to be dye-doped for optical energy absorption (transparent otherwise).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800" y="3276600"/>
            <a:ext cx="480060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AutoNum type="alphaLcParenBoth"/>
            </a:pPr>
            <a:r>
              <a:rPr lang="en-US" dirty="0" smtClean="0">
                <a:solidFill>
                  <a:srgbClr val="0033CC"/>
                </a:solidFill>
              </a:rPr>
              <a:t>Scanning electron microscope (SEM) image of 200 nm</a:t>
            </a:r>
            <a:r>
              <a:rPr lang="en-US" baseline="30000" dirty="0" smtClean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</a:rPr>
              <a:t>period grating quartz mold. </a:t>
            </a:r>
          </a:p>
          <a:p>
            <a:pPr marL="342900" indent="-342900">
              <a:spcAft>
                <a:spcPts val="600"/>
              </a:spcAft>
              <a:buAutoNum type="alphaLcParenBoth"/>
            </a:pPr>
            <a:r>
              <a:rPr lang="en-US" dirty="0" smtClean="0">
                <a:solidFill>
                  <a:srgbClr val="0033CC"/>
                </a:solidFill>
              </a:rPr>
              <a:t>NPR-69 (a NIL resist) gratings on</a:t>
            </a:r>
            <a:r>
              <a:rPr lang="en-US" baseline="30000" dirty="0" smtClean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</a:rPr>
              <a:t>a Si substrate produced by LAN with a single laser</a:t>
            </a:r>
            <a:r>
              <a:rPr lang="en-US" baseline="30000" dirty="0" smtClean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</a:rPr>
              <a:t>pulse of 0.4J/cm</a:t>
            </a:r>
            <a:r>
              <a:rPr lang="en-US" baseline="30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. The gratings have a line-width of 100nm and height 90nm.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6553200"/>
            <a:ext cx="723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“Ultrafast</a:t>
            </a:r>
            <a:r>
              <a:rPr lang="en-US" sz="1200" baseline="30000" dirty="0" smtClean="0"/>
              <a:t> </a:t>
            </a:r>
            <a:r>
              <a:rPr lang="en-US" sz="1200" dirty="0" smtClean="0"/>
              <a:t>patterning of nanostructures in polymers using laser assisted nanoimprint lithography”, Xia, APL, 2003</a:t>
            </a:r>
            <a:endParaRPr lang="en-US" sz="1200" dirty="0"/>
          </a:p>
        </p:txBody>
      </p:sp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1447800" y="0"/>
            <a:ext cx="62484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solidFill>
                  <a:srgbClr val="0033CC"/>
                </a:solidFill>
              </a:rPr>
              <a:t>Ultrafast (order 100ns) thermal NIL into polymer resist using laser pulse</a:t>
            </a:r>
            <a:endParaRPr lang="en-US" sz="2000" dirty="0">
              <a:solidFill>
                <a:srgbClr val="0033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914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1066800"/>
            <a:ext cx="4545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Nanoimprint lithography (NIL)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819400"/>
            <a:ext cx="5029326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UV-curable NIL.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Resists for UV-NIL.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Mold fabrication for thermal and UV-NIL.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Alignment.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NIL into metals.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NIL systems (air press, roller, roll-to-roll, EFAN…)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ChangeArrowheads="1"/>
          </p:cNvSpPr>
          <p:nvPr/>
        </p:nvSpPr>
        <p:spPr bwMode="auto">
          <a:xfrm>
            <a:off x="1371600" y="85738"/>
            <a:ext cx="67056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solidFill>
                  <a:srgbClr val="0033CC"/>
                </a:solidFill>
              </a:rPr>
              <a:t>Limitations of solid parallel plate (SPP) press</a:t>
            </a:r>
            <a:endParaRPr lang="en-US" sz="2000" dirty="0">
              <a:solidFill>
                <a:srgbClr val="0033CC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" name="Picture 4" descr="nl0615118f000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33" y="762000"/>
            <a:ext cx="5973867" cy="47074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0" y="1905000"/>
            <a:ext cx="2819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>
                <a:solidFill>
                  <a:srgbClr val="0033CC"/>
                </a:solidFill>
              </a:rPr>
              <a:t>ideal SPP</a:t>
            </a:r>
          </a:p>
          <a:p>
            <a:pPr marL="342900" indent="-342900">
              <a:buAutoNum type="alphaLcParenBoth"/>
            </a:pPr>
            <a:r>
              <a:rPr lang="en-US" dirty="0" smtClean="0">
                <a:solidFill>
                  <a:srgbClr val="0033CC"/>
                </a:solidFill>
              </a:rPr>
              <a:t>imperfect plate surfaces</a:t>
            </a:r>
          </a:p>
          <a:p>
            <a:pPr marL="342900" indent="-342900">
              <a:buAutoNum type="alphaLcParenBoth"/>
            </a:pPr>
            <a:r>
              <a:rPr lang="en-US" dirty="0" smtClean="0">
                <a:solidFill>
                  <a:srgbClr val="0033CC"/>
                </a:solidFill>
              </a:rPr>
              <a:t>uneven mold/substrate backside</a:t>
            </a:r>
          </a:p>
          <a:p>
            <a:pPr marL="342900" indent="-342900">
              <a:buAutoNum type="alphaLcParenBoth"/>
            </a:pPr>
            <a:r>
              <a:rPr lang="en-US" dirty="0" smtClean="0">
                <a:solidFill>
                  <a:srgbClr val="0033CC"/>
                </a:solidFill>
              </a:rPr>
              <a:t>Non-parallelism between plates</a:t>
            </a:r>
          </a:p>
          <a:p>
            <a:pPr marL="342900" indent="-342900">
              <a:buAutoNum type="alphaLcParenBoth"/>
            </a:pPr>
            <a:r>
              <a:rPr lang="en-US" dirty="0" smtClean="0">
                <a:solidFill>
                  <a:srgbClr val="0033CC"/>
                </a:solidFill>
              </a:rPr>
              <a:t>curved sample surfaces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562600"/>
            <a:ext cx="838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Fortunately, most of the problems can be solved by putting a piece of clean room paper, plastics, or graphite sheet above/below mold/substrate.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152400"/>
            <a:ext cx="5401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Air cushion press (ACP) nanoimprint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09800"/>
            <a:ext cx="7267575" cy="305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38200" y="5181600"/>
            <a:ext cx="396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8-in. pressure indicating papers (gas pressure= 5kg/cm</a:t>
            </a:r>
            <a:r>
              <a:rPr lang="en-US" baseline="30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). Uniform color means uniform pressure.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5257800"/>
            <a:ext cx="2608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A </a:t>
            </a:r>
            <a:r>
              <a:rPr lang="en-US" dirty="0" smtClean="0">
                <a:solidFill>
                  <a:srgbClr val="C00000"/>
                </a:solidFill>
              </a:rPr>
              <a:t>12-inch</a:t>
            </a:r>
            <a:r>
              <a:rPr lang="en-US" dirty="0" smtClean="0">
                <a:solidFill>
                  <a:srgbClr val="0033CC"/>
                </a:solidFill>
              </a:rPr>
              <a:t> imprinted wafer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6553200"/>
            <a:ext cx="4114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J. Vac. Sci. Technol. A, Vol. 23, No. 6, pp. 1687-1690, Nov. 2005.</a:t>
            </a:r>
            <a:endParaRPr lang="en-US" sz="1200" dirty="0"/>
          </a:p>
        </p:txBody>
      </p:sp>
      <p:pic>
        <p:nvPicPr>
          <p:cNvPr id="3" name="Picture 2" descr="nl0615118f000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38200"/>
            <a:ext cx="4762500" cy="152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60198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One can get similar imprint result using solid plate press, but needs higher pressure to make sure the pressure is high enough everywhere across the wafer.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2000"/>
            <a:ext cx="749435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0" y="608012"/>
            <a:ext cx="91440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71800" y="762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NIL tools: air-press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7150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Air press has uniform pressure, but for most applications parallel plate press can also achieve good result (may need something soft like a paper for more uniform pressure).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6553200"/>
            <a:ext cx="762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“Air Cushion Press for Excellent Uniformity, High Yield, and Fast Nanoimprint Across a 100 mm Field”, Nano </a:t>
            </a:r>
            <a:r>
              <a:rPr lang="en-US" sz="1200" dirty="0" err="1" smtClean="0"/>
              <a:t>Lett</a:t>
            </a:r>
            <a:r>
              <a:rPr lang="en-US" sz="1200" dirty="0" smtClean="0"/>
              <a:t>. 2006.</a:t>
            </a:r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152400"/>
            <a:ext cx="4283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Possible alignment methods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47800" y="838200"/>
            <a:ext cx="69703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itchFamily="34" charset="0"/>
              <a:buChar char="•"/>
              <a:tabLst>
                <a:tab pos="401638" algn="l"/>
              </a:tabLst>
            </a:pPr>
            <a:r>
              <a:rPr lang="en-US" dirty="0" smtClean="0">
                <a:solidFill>
                  <a:srgbClr val="0033CC"/>
                </a:solidFill>
              </a:rPr>
              <a:t>Direct imaging, as in optical lithography.</a:t>
            </a:r>
          </a:p>
          <a:p>
            <a:pPr marL="171450" indent="-171450">
              <a:buFont typeface="Arial" pitchFamily="34" charset="0"/>
              <a:buChar char="•"/>
              <a:tabLst>
                <a:tab pos="401638" algn="l"/>
              </a:tabLst>
            </a:pPr>
            <a:r>
              <a:rPr lang="en-US" dirty="0" smtClean="0">
                <a:solidFill>
                  <a:srgbClr val="0033CC"/>
                </a:solidFill>
              </a:rPr>
              <a:t>Amplitude-sensitive schemes.</a:t>
            </a:r>
          </a:p>
          <a:p>
            <a:pPr marL="171450" indent="-171450">
              <a:buFont typeface="Arial" pitchFamily="34" charset="0"/>
              <a:buChar char="•"/>
              <a:tabLst>
                <a:tab pos="401638" algn="l"/>
              </a:tabLst>
            </a:pPr>
            <a:r>
              <a:rPr lang="en-US" dirty="0" smtClean="0">
                <a:solidFill>
                  <a:srgbClr val="0033CC"/>
                </a:solidFill>
              </a:rPr>
              <a:t>Phase-sensitive schemes.</a:t>
            </a:r>
          </a:p>
          <a:p>
            <a:pPr lvl="1" indent="-22860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Temporal phase detecting.</a:t>
            </a:r>
          </a:p>
          <a:p>
            <a:pPr lvl="1" indent="-22860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Spatial phase detecting – Moiré pattern (simple, insensitive to gap)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362200"/>
            <a:ext cx="27336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33400" y="5706070"/>
            <a:ext cx="373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A moiré pattern, formed by two sets of parallel lines, one set inclined at an angle of 5° to the other.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2400" y="3733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(Wikipedia) In physics, a moiré pattern is an interference pattern created, for example, when two grids are overlaid at an angle, or when they have slightly different mesh sizes.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914400"/>
            <a:ext cx="51720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914400" y="5638800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Imprinted patterns on 2-inch convex surface.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Using flexible PDMS mold and uniform gas pressure, the patterns can be transferred onto curved surface successfully.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62881" y="152400"/>
            <a:ext cx="3637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NIL onto curved surface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1543050"/>
            <a:ext cx="86296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0" y="91440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SEM images of detailed imprinted patterns on curved substrate.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152400"/>
            <a:ext cx="3621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Curved surface imprint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0" y="6477000"/>
            <a:ext cx="4724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J. Vac. Sci. Technol. B, Vol. 24, No. 4, Jul/Aug, pp. 1724-1727, Nov. 2006.</a:t>
            </a: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760412"/>
            <a:ext cx="91440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86200" y="228600"/>
            <a:ext cx="1583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Roller NIL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914400"/>
            <a:ext cx="3362325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04800" y="4267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0513" indent="-290513">
              <a:buAutoNum type="alphaLcParenBoth"/>
            </a:pPr>
            <a:r>
              <a:rPr lang="en-US" dirty="0" smtClean="0">
                <a:solidFill>
                  <a:srgbClr val="0033CC"/>
                </a:solidFill>
              </a:rPr>
              <a:t>imprints using a cylinder mold.</a:t>
            </a:r>
          </a:p>
          <a:p>
            <a:pPr marL="290513" indent="-290513">
              <a:buAutoNum type="alphaLcParenBoth"/>
            </a:pPr>
            <a:r>
              <a:rPr lang="en-US" dirty="0" smtClean="0">
                <a:solidFill>
                  <a:srgbClr val="0033CC"/>
                </a:solidFill>
              </a:rPr>
              <a:t>imprints using a flat mold: putting the mold directly on the substrate, and rotating the roller on top of the mold.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45910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52400" y="570607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For schema (a), infinitely large surface area can be imprinted using one (small) mold.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For schema (b), NIL can be done at very low force.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0412"/>
            <a:ext cx="91440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76600" y="228600"/>
            <a:ext cx="3016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Results of roller NIL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3733800" cy="381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066800"/>
            <a:ext cx="3657600" cy="378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029200" y="5020270"/>
            <a:ext cx="358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PMMA imprinted by a cylinder mold, showing sub-100nm accuracy in pattern transfer.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020270"/>
            <a:ext cx="411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AFM graph of a compact disk mold before bent into a cylinder: 700nm tracks pattern on the surface of compact disk.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6550223"/>
            <a:ext cx="34018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“Roller nanoimprint lithography”, Tan, JVST B, 1998.</a:t>
            </a:r>
            <a:endParaRPr lang="en-US" sz="1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53000" y="3200400"/>
            <a:ext cx="419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>
                <a:solidFill>
                  <a:srgbClr val="0033CC"/>
                </a:solidFill>
              </a:rPr>
              <a:t>Schematic of the R2R-NIL process, and the continuous fabrication of a metal wire-grid polarizer as one of its applications.</a:t>
            </a:r>
          </a:p>
          <a:p>
            <a:pPr marL="342900" indent="-342900">
              <a:buAutoNum type="alphaLcParenBoth"/>
            </a:pPr>
            <a:r>
              <a:rPr lang="en-US" dirty="0" smtClean="0">
                <a:solidFill>
                  <a:srgbClr val="0033CC"/>
                </a:solidFill>
              </a:rPr>
              <a:t>The coating unit.</a:t>
            </a:r>
          </a:p>
          <a:p>
            <a:pPr marL="342900" indent="-342900">
              <a:buAutoNum type="alphaLcParenBoth"/>
            </a:pPr>
            <a:r>
              <a:rPr lang="en-US" dirty="0" smtClean="0">
                <a:solidFill>
                  <a:srgbClr val="0033CC"/>
                </a:solidFill>
              </a:rPr>
              <a:t>The Imprint unit of the R2R-NIL apparatus.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6550223"/>
            <a:ext cx="6781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“High-Speed Roll-to-Roll Nanoimprint Lithography on Flexible Plastic Substrates”, </a:t>
            </a:r>
            <a:r>
              <a:rPr lang="en-US" sz="1200" dirty="0" err="1" smtClean="0"/>
              <a:t>Guo</a:t>
            </a:r>
            <a:r>
              <a:rPr lang="en-US" sz="1200" dirty="0" smtClean="0"/>
              <a:t>, Adv. Mater. 2008.</a:t>
            </a:r>
            <a:endParaRPr lang="en-US" sz="1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09600"/>
            <a:ext cx="91440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11287" y="86380"/>
            <a:ext cx="5432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Roll-to-roll nanoimprint 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1" y="56388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Application: </a:t>
            </a:r>
            <a:r>
              <a:rPr lang="en-US" dirty="0" smtClean="0">
                <a:solidFill>
                  <a:srgbClr val="0033CC"/>
                </a:solidFill>
              </a:rPr>
              <a:t>large area electronics or  optical devices (with nano-features) on flexible plastic substrates.</a:t>
            </a:r>
            <a:endParaRPr lang="en-US" dirty="0">
              <a:solidFill>
                <a:srgbClr val="0033CC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191000" y="838200"/>
            <a:ext cx="4953000" cy="1905000"/>
            <a:chOff x="4191000" y="838200"/>
            <a:chExt cx="4953000" cy="1905000"/>
          </a:xfrm>
        </p:grpSpPr>
        <p:pic>
          <p:nvPicPr>
            <p:cNvPr id="6246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91000" y="1179095"/>
              <a:ext cx="4953000" cy="1564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6324600" y="838200"/>
              <a:ext cx="841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Mold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42419"/>
            <a:ext cx="4876800" cy="572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Freeform 10"/>
          <p:cNvSpPr/>
          <p:nvPr/>
        </p:nvSpPr>
        <p:spPr>
          <a:xfrm>
            <a:off x="4729163" y="1014413"/>
            <a:ext cx="4000500" cy="1971675"/>
          </a:xfrm>
          <a:custGeom>
            <a:avLst/>
            <a:gdLst>
              <a:gd name="connsiteX0" fmla="*/ 14287 w 4000500"/>
              <a:gd name="connsiteY0" fmla="*/ 0 h 1971675"/>
              <a:gd name="connsiteX1" fmla="*/ 0 w 4000500"/>
              <a:gd name="connsiteY1" fmla="*/ 1971675 h 1971675"/>
              <a:gd name="connsiteX2" fmla="*/ 4000500 w 4000500"/>
              <a:gd name="connsiteY2" fmla="*/ 1971675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0" h="1971675">
                <a:moveTo>
                  <a:pt x="14287" y="0"/>
                </a:moveTo>
                <a:lnTo>
                  <a:pt x="0" y="1971675"/>
                </a:lnTo>
                <a:lnTo>
                  <a:pt x="4000500" y="1971675"/>
                </a:lnTo>
              </a:path>
            </a:pathLst>
          </a:cu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486400" y="1524000"/>
            <a:ext cx="365760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a) The original Si mold.</a:t>
            </a:r>
          </a:p>
          <a:p>
            <a:pPr marL="342900" indent="-342900"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b-c) Epoxy-silicone gratings replicated from the ETFE mold.</a:t>
            </a:r>
          </a:p>
          <a:p>
            <a:pPr marL="342900" indent="-342900">
              <a:spcAft>
                <a:spcPts val="600"/>
              </a:spcAft>
            </a:pPr>
            <a:r>
              <a:rPr lang="en-US" dirty="0" err="1" smtClean="0">
                <a:solidFill>
                  <a:srgbClr val="0033CC"/>
                </a:solidFill>
              </a:rPr>
              <a:t>d,e</a:t>
            </a:r>
            <a:r>
              <a:rPr lang="en-US" dirty="0" smtClean="0">
                <a:solidFill>
                  <a:srgbClr val="0033CC"/>
                </a:solidFill>
              </a:rPr>
              <a:t>) SEM pictures of 200nm period 70nm line- width epoxy-silicone pattern.</a:t>
            </a:r>
          </a:p>
          <a:p>
            <a:pPr marL="342900" indent="-342900"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f) 100nm period 70nm line-width epoxy-silicone pattern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09600"/>
            <a:ext cx="91440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67000" y="8638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Results of roll-to-roll imprint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762000"/>
            <a:ext cx="6105525" cy="437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62000" y="5228272"/>
            <a:ext cx="7848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Thermal R2R-NIL results: a-b) Photograph and SEM of a 700nm period 300nm line-width PDMS grating pattern imprinted on PET strip.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UV R2R-NIL results: c-e) Photographs and SEM of 700nm period 300nm line-width epoxy-silicone grating pattern imprinted on PET strip, showing bright light diffraction. Total length is 570mm.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09600"/>
            <a:ext cx="91440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67000" y="8638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Results of roll-to-roll imprint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66800"/>
            <a:ext cx="659923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0" y="4876800"/>
            <a:ext cx="495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Principle of EFAN: </a:t>
            </a:r>
            <a:r>
              <a:rPr lang="en-US" dirty="0" smtClean="0">
                <a:solidFill>
                  <a:srgbClr val="0033CC"/>
                </a:solidFill>
              </a:rPr>
              <a:t>a voltage is applied between the conductive layers on the mold and the substrate, generating an electrostatic force to press the mold into the resist layer.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09600"/>
            <a:ext cx="91440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09800" y="863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Electric field assisted NIL (EFAN)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l0480161f000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38200"/>
            <a:ext cx="4762500" cy="58293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0" y="609600"/>
            <a:ext cx="91440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81400" y="863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EFAN process flow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590989"/>
            <a:ext cx="4572000" cy="374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114800" y="5380672"/>
            <a:ext cx="48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Calculated effective electrostatic pressure (P) versus the required strength of the electric field.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l0480161f0000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838200"/>
            <a:ext cx="4762500" cy="4714875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447800"/>
            <a:ext cx="357365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257800" y="4800600"/>
            <a:ext cx="365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A 2D simulation of EFAN, which adds complete details of dielectric structures into the calculation of electric field.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09600"/>
            <a:ext cx="91440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19400" y="8638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A more accurate calculation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2704" y="932541"/>
            <a:ext cx="6641296" cy="592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2928878"/>
            <a:ext cx="3657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Backside alignment because silicon substrates are not transparent to visible light.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Sub-micron precision is demonstrated.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Precision is limited by optical resolution and thermal, mechanical noises.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For thermal (or UV) NIL that requires high pressure, alignment is easily destroyed due to lateral drift of mold or substrate.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0930" y="152400"/>
            <a:ext cx="2287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Direct imaging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l0480161f0000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0"/>
            <a:ext cx="4762500" cy="547687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609600"/>
            <a:ext cx="91440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66800" y="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Propagation of contact area and imprint results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6" name="Picture 5" descr="nl0480161f0000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052" y="685800"/>
            <a:ext cx="2988948" cy="610941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2743200"/>
            <a:ext cx="67270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Electron and ion projection lithography (EPL and IPL)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Maskless lithography using electron beam arrays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6059269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SCAPEL: Scattering with angular limitation projection electron beam lithography.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Dark and light regions differentiated by their scattering strength at the SCALPEL aperture.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06269"/>
            <a:ext cx="8724900" cy="489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331820" y="6581001"/>
            <a:ext cx="28121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Harriott</a:t>
            </a:r>
            <a:r>
              <a:rPr lang="en-US" sz="1200" dirty="0" smtClean="0"/>
              <a:t>, JVST B, 15(6), 2130-2135 (1997) 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2133600" y="162580"/>
            <a:ext cx="5208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Parallel e-beam lithography, faster.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685800"/>
            <a:ext cx="502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33CC"/>
                </a:solidFill>
              </a:rPr>
              <a:t>SCALPEL masks - membrane &amp; stencil</a:t>
            </a:r>
          </a:p>
          <a:p>
            <a:pPr algn="ctr"/>
            <a:r>
              <a:rPr lang="en-US" sz="2400" dirty="0" smtClean="0">
                <a:solidFill>
                  <a:srgbClr val="0033CC"/>
                </a:solidFill>
              </a:rPr>
              <a:t>(electron projection lithography - EPL)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38200"/>
            <a:ext cx="7772400" cy="5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143000" y="6400800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ITRS (2006) Projections for Lithography Technology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52400"/>
            <a:ext cx="6629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NIL not ready yet for ICs, but never excluded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4343400"/>
            <a:ext cx="106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33CC"/>
                </a:solidFill>
              </a:rPr>
              <a:t>ML2: maskless lithography (EBL, SPM..)</a:t>
            </a:r>
            <a:endParaRPr lang="en-US" sz="1400" dirty="0">
              <a:solidFill>
                <a:srgbClr val="0033C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049" y="1066800"/>
            <a:ext cx="8743351" cy="506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0" y="228600"/>
            <a:ext cx="5984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Projection Mask-Less Patterning (PMLP)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6000750"/>
            <a:ext cx="31623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400800" y="1447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In principle, can also be electron source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943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675950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06029"/>
            <a:ext cx="8610600" cy="4889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5675"/>
            <a:ext cx="8562975" cy="488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" y="1158110"/>
            <a:ext cx="8639175" cy="489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4025122" cy="49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14400"/>
            <a:ext cx="4419600" cy="487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05000" y="152400"/>
            <a:ext cx="5812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Amplitude sensitive alignment scheme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97480" y="6553200"/>
            <a:ext cx="1870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William Moreno, Princeton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943600"/>
            <a:ext cx="8478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Maximum signal when aligned.                                    Minimum signal when aligned (I</a:t>
            </a:r>
            <a:r>
              <a:rPr lang="en-US" baseline="-25000" dirty="0" smtClean="0">
                <a:solidFill>
                  <a:srgbClr val="C00000"/>
                </a:solidFill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=I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0"/>
            <a:ext cx="8701261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95400" y="152400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Multiple e-beam maskless lithography (ML2) 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057525"/>
            <a:ext cx="3771518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181600" y="2286000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MEMS-based electron emitters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Micro-channel amplifier array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6400800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the video, see </a:t>
            </a:r>
            <a:r>
              <a:rPr lang="en-US" dirty="0" smtClean="0">
                <a:hlinkClick r:id="rId4"/>
              </a:rPr>
              <a:t>http://www.mapperlithography.com/technology.html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52400"/>
            <a:ext cx="848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Two step alignment using cross marks and Moiré patterns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1001" y="762000"/>
            <a:ext cx="7924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Moiré patterns: </a:t>
            </a:r>
            <a:r>
              <a:rPr lang="en-US" dirty="0" smtClean="0">
                <a:solidFill>
                  <a:srgbClr val="0033CC"/>
                </a:solidFill>
              </a:rPr>
              <a:t>optical image of superposition of two patterns.</a:t>
            </a:r>
          </a:p>
          <a:p>
            <a:pPr marL="457200" indent="-457200"/>
            <a:r>
              <a:rPr lang="en-US" dirty="0" smtClean="0">
                <a:solidFill>
                  <a:srgbClr val="C00000"/>
                </a:solidFill>
              </a:rPr>
              <a:t>Advantage: </a:t>
            </a:r>
            <a:r>
              <a:rPr lang="en-US" dirty="0" smtClean="0">
                <a:solidFill>
                  <a:srgbClr val="0033CC"/>
                </a:solidFill>
              </a:rPr>
              <a:t>slight displacement of one of the objects creates a magnified change in their Moiré patterns.</a:t>
            </a:r>
          </a:p>
          <a:p>
            <a:pPr marL="457200" indent="-457200"/>
            <a:r>
              <a:rPr lang="en-US" dirty="0" smtClean="0">
                <a:solidFill>
                  <a:srgbClr val="C00000"/>
                </a:solidFill>
              </a:rPr>
              <a:t>For sub-100nm alignment:</a:t>
            </a:r>
          </a:p>
          <a:p>
            <a:pPr marL="914400" lvl="1" indent="-457200"/>
            <a:r>
              <a:rPr lang="en-US" dirty="0" smtClean="0">
                <a:solidFill>
                  <a:srgbClr val="0033CC"/>
                </a:solidFill>
              </a:rPr>
              <a:t>Coarse alignment using cross marks and boxes or circular gratings.</a:t>
            </a:r>
          </a:p>
          <a:p>
            <a:pPr marL="914400" lvl="1" indent="-457200"/>
            <a:r>
              <a:rPr lang="en-US" dirty="0" smtClean="0">
                <a:solidFill>
                  <a:srgbClr val="0033CC"/>
                </a:solidFill>
              </a:rPr>
              <a:t>Fine alignment using interferometric spatial phase matching (Moiré).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557035"/>
            <a:ext cx="4343400" cy="422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029200" y="4495800"/>
            <a:ext cx="411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Same as alignment in contact/proximity optical lithography.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Cross mark provide alignment of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33CC"/>
                </a:solidFill>
              </a:rPr>
              <a:t>0.5μm.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Cross marks are relatively big and easy to locate.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5715000"/>
            <a:ext cx="3184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Coarse alignment marks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7858125" cy="244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04800" y="5657671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Circular patterns produce more precision for the coarse alignment in the x and y axis.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They are more sensitive to displacement than cross marks.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M. King and D. Berry were the first who start alignment using moiré concentric circles in 1972 ( Appl. Opt.11. 2455).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2800" y="10180"/>
            <a:ext cx="2588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Circular gratings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212420"/>
            <a:ext cx="2514600" cy="247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124200"/>
            <a:ext cx="255302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81000" y="3200400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Aligned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3059668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Misaligned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304800" y="1143000"/>
            <a:ext cx="4191000" cy="4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>
            <a:spAutoFit/>
          </a:bodyPr>
          <a:lstStyle/>
          <a:p>
            <a:pPr defTabSz="1019175"/>
            <a:r>
              <a:rPr lang="en-US" sz="2400" dirty="0">
                <a:solidFill>
                  <a:srgbClr val="008000"/>
                </a:solidFill>
              </a:rPr>
              <a:t>Sub-10 nm </a:t>
            </a:r>
            <a:r>
              <a:rPr lang="en-US" sz="2400" dirty="0" smtClean="0">
                <a:solidFill>
                  <a:srgbClr val="008000"/>
                </a:solidFill>
              </a:rPr>
              <a:t>alignment accuracy</a:t>
            </a:r>
            <a:endParaRPr lang="en-US" sz="2400" dirty="0">
              <a:solidFill>
                <a:srgbClr val="008000"/>
              </a:solidFill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79292" y="1848795"/>
          <a:ext cx="3778659" cy="3576026"/>
        </p:xfrm>
        <a:graphic>
          <a:graphicData uri="http://schemas.openxmlformats.org/presentationml/2006/ole">
            <p:oleObj spid="_x0000_s16386" name="VoloViewContainer" r:id="rId4" imgW="9067680" imgH="5162400" progId="">
              <p:embed/>
            </p:oleObj>
          </a:graphicData>
        </a:graphic>
      </p:graphicFrame>
      <p:sp>
        <p:nvSpPr>
          <p:cNvPr id="1046" name="Text Box 6"/>
          <p:cNvSpPr txBox="1">
            <a:spLocks noChangeAspect="1" noChangeArrowheads="1"/>
          </p:cNvSpPr>
          <p:nvPr/>
        </p:nvSpPr>
        <p:spPr bwMode="auto">
          <a:xfrm>
            <a:off x="304800" y="1676400"/>
            <a:ext cx="1302208" cy="59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defTabSz="1019175"/>
            <a:r>
              <a:rPr lang="en-US" sz="1600" dirty="0">
                <a:solidFill>
                  <a:schemeClr val="accent2"/>
                </a:solidFill>
                <a:latin typeface="Arial" pitchFamily="34" charset="0"/>
              </a:rPr>
              <a:t>Interference</a:t>
            </a:r>
          </a:p>
          <a:p>
            <a:pPr defTabSz="1019175"/>
            <a:r>
              <a:rPr lang="en-US" sz="1600" dirty="0" smtClean="0">
                <a:solidFill>
                  <a:schemeClr val="accent2"/>
                </a:solidFill>
                <a:latin typeface="Arial" pitchFamily="34" charset="0"/>
              </a:rPr>
              <a:t>Pattern P3</a:t>
            </a:r>
            <a:endParaRPr lang="en-US" sz="1600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1047" name="Text Box 7"/>
          <p:cNvSpPr txBox="1">
            <a:spLocks noChangeAspect="1" noChangeArrowheads="1"/>
          </p:cNvSpPr>
          <p:nvPr/>
        </p:nvSpPr>
        <p:spPr bwMode="auto">
          <a:xfrm>
            <a:off x="542155" y="2184047"/>
            <a:ext cx="648183" cy="34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defTabSz="1019175"/>
            <a:r>
              <a:rPr lang="en-US" sz="1600" dirty="0">
                <a:solidFill>
                  <a:schemeClr val="accent2"/>
                </a:solidFill>
                <a:latin typeface="Arial" pitchFamily="34" charset="0"/>
              </a:rPr>
              <a:t>CCD</a:t>
            </a:r>
          </a:p>
        </p:txBody>
      </p:sp>
      <p:sp>
        <p:nvSpPr>
          <p:cNvPr id="1048" name="Text Box 8"/>
          <p:cNvSpPr txBox="1">
            <a:spLocks noChangeAspect="1" noChangeArrowheads="1"/>
          </p:cNvSpPr>
          <p:nvPr/>
        </p:nvSpPr>
        <p:spPr bwMode="auto">
          <a:xfrm>
            <a:off x="3581400" y="2919740"/>
            <a:ext cx="821307" cy="59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algn="ctr" defTabSz="1019175"/>
            <a:r>
              <a:rPr lang="en-US" sz="1600" dirty="0">
                <a:solidFill>
                  <a:srgbClr val="0033CC"/>
                </a:solidFill>
                <a:latin typeface="Arial" pitchFamily="34" charset="0"/>
              </a:rPr>
              <a:t>Light</a:t>
            </a:r>
          </a:p>
          <a:p>
            <a:pPr algn="ctr" defTabSz="1019175"/>
            <a:r>
              <a:rPr lang="en-US" sz="1600" dirty="0" smtClean="0">
                <a:solidFill>
                  <a:srgbClr val="0033CC"/>
                </a:solidFill>
                <a:latin typeface="Arial" pitchFamily="34" charset="0"/>
              </a:rPr>
              <a:t>source</a:t>
            </a:r>
            <a:endParaRPr lang="en-US" sz="1600" dirty="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1049" name="Text Box 9"/>
          <p:cNvSpPr txBox="1">
            <a:spLocks noChangeAspect="1" noChangeArrowheads="1"/>
          </p:cNvSpPr>
          <p:nvPr/>
        </p:nvSpPr>
        <p:spPr bwMode="auto">
          <a:xfrm>
            <a:off x="2907925" y="4095452"/>
            <a:ext cx="1596347" cy="34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defTabSz="1019175"/>
            <a:r>
              <a:rPr lang="en-US" sz="1600" dirty="0">
                <a:solidFill>
                  <a:srgbClr val="0033CC"/>
                </a:solidFill>
                <a:latin typeface="Arial" pitchFamily="34" charset="0"/>
              </a:rPr>
              <a:t>Imaging Lens</a:t>
            </a:r>
          </a:p>
        </p:txBody>
      </p:sp>
      <p:sp>
        <p:nvSpPr>
          <p:cNvPr id="1050" name="Text Box 10"/>
          <p:cNvSpPr txBox="1">
            <a:spLocks noChangeAspect="1" noChangeArrowheads="1"/>
          </p:cNvSpPr>
          <p:nvPr/>
        </p:nvSpPr>
        <p:spPr bwMode="auto">
          <a:xfrm>
            <a:off x="3657600" y="1752600"/>
            <a:ext cx="1021683" cy="96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algn="ctr" defTabSz="1019175"/>
            <a:r>
              <a:rPr lang="en-US" sz="1400" b="1" dirty="0">
                <a:solidFill>
                  <a:srgbClr val="0033CC"/>
                </a:solidFill>
                <a:latin typeface="Arial" pitchFamily="34" charset="0"/>
              </a:rPr>
              <a:t>To </a:t>
            </a:r>
            <a:r>
              <a:rPr lang="en-US" sz="1400" b="1" dirty="0" smtClean="0">
                <a:solidFill>
                  <a:srgbClr val="0033CC"/>
                </a:solidFill>
                <a:latin typeface="Arial" pitchFamily="34" charset="0"/>
              </a:rPr>
              <a:t>frame</a:t>
            </a:r>
            <a:endParaRPr lang="en-US" sz="1400" b="1" dirty="0">
              <a:solidFill>
                <a:srgbClr val="0033CC"/>
              </a:solidFill>
              <a:latin typeface="Arial" pitchFamily="34" charset="0"/>
            </a:endParaRPr>
          </a:p>
          <a:p>
            <a:pPr algn="ctr" defTabSz="1019175"/>
            <a:r>
              <a:rPr lang="en-US" sz="1400" b="1" dirty="0" smtClean="0">
                <a:solidFill>
                  <a:srgbClr val="0033CC"/>
                </a:solidFill>
                <a:latin typeface="Arial" pitchFamily="34" charset="0"/>
              </a:rPr>
              <a:t>grabber</a:t>
            </a:r>
            <a:endParaRPr lang="en-US" sz="1400" b="1" dirty="0">
              <a:solidFill>
                <a:srgbClr val="0033CC"/>
              </a:solidFill>
              <a:latin typeface="Arial" pitchFamily="34" charset="0"/>
            </a:endParaRPr>
          </a:p>
          <a:p>
            <a:pPr algn="ctr" defTabSz="1019175"/>
            <a:r>
              <a:rPr lang="en-US" sz="1400" b="1" dirty="0" smtClean="0">
                <a:solidFill>
                  <a:srgbClr val="0033CC"/>
                </a:solidFill>
                <a:latin typeface="Arial" pitchFamily="34" charset="0"/>
              </a:rPr>
              <a:t>And</a:t>
            </a:r>
            <a:endParaRPr lang="en-US" sz="1400" b="1" dirty="0">
              <a:solidFill>
                <a:srgbClr val="0033CC"/>
              </a:solidFill>
              <a:latin typeface="Arial" pitchFamily="34" charset="0"/>
            </a:endParaRPr>
          </a:p>
          <a:p>
            <a:pPr algn="ctr" defTabSz="1019175"/>
            <a:r>
              <a:rPr lang="en-US" sz="1400" b="1" dirty="0" smtClean="0">
                <a:solidFill>
                  <a:srgbClr val="0033CC"/>
                </a:solidFill>
                <a:latin typeface="Arial" pitchFamily="34" charset="0"/>
              </a:rPr>
              <a:t>computer</a:t>
            </a:r>
            <a:endParaRPr lang="en-US" sz="1400" b="1" dirty="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1051" name="Text Box 11"/>
          <p:cNvSpPr txBox="1">
            <a:spLocks noChangeAspect="1" noChangeArrowheads="1"/>
          </p:cNvSpPr>
          <p:nvPr/>
        </p:nvSpPr>
        <p:spPr bwMode="auto">
          <a:xfrm>
            <a:off x="381000" y="2852224"/>
            <a:ext cx="1037713" cy="84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defTabSz="1019175"/>
            <a:r>
              <a:rPr lang="en-US" sz="1600" dirty="0">
                <a:solidFill>
                  <a:schemeClr val="accent2"/>
                </a:solidFill>
                <a:latin typeface="Arial" pitchFamily="34" charset="0"/>
              </a:rPr>
              <a:t>Partially</a:t>
            </a:r>
          </a:p>
          <a:p>
            <a:pPr defTabSz="1019175"/>
            <a:r>
              <a:rPr lang="en-US" sz="1600" dirty="0" smtClean="0">
                <a:solidFill>
                  <a:schemeClr val="accent2"/>
                </a:solidFill>
                <a:latin typeface="Arial" pitchFamily="34" charset="0"/>
              </a:rPr>
              <a:t>reflecting</a:t>
            </a:r>
            <a:endParaRPr lang="en-US" sz="1600" dirty="0">
              <a:solidFill>
                <a:schemeClr val="accent2"/>
              </a:solidFill>
              <a:latin typeface="Arial" pitchFamily="34" charset="0"/>
            </a:endParaRPr>
          </a:p>
          <a:p>
            <a:pPr defTabSz="1019175"/>
            <a:r>
              <a:rPr lang="en-US" sz="1600" dirty="0" smtClean="0">
                <a:solidFill>
                  <a:schemeClr val="accent2"/>
                </a:solidFill>
                <a:latin typeface="Arial" pitchFamily="34" charset="0"/>
              </a:rPr>
              <a:t>mirror</a:t>
            </a:r>
            <a:endParaRPr lang="en-US" sz="1600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1052" name="Text Box 12"/>
          <p:cNvSpPr txBox="1">
            <a:spLocks noChangeAspect="1" noChangeArrowheads="1"/>
          </p:cNvSpPr>
          <p:nvPr/>
        </p:nvSpPr>
        <p:spPr bwMode="auto">
          <a:xfrm>
            <a:off x="122208" y="4114800"/>
            <a:ext cx="718715" cy="34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defTabSz="1019175"/>
            <a:r>
              <a:rPr lang="en-US" sz="1600" dirty="0">
                <a:solidFill>
                  <a:schemeClr val="accent2"/>
                </a:solidFill>
                <a:latin typeface="Arial" pitchFamily="34" charset="0"/>
              </a:rPr>
              <a:t>Mask</a:t>
            </a:r>
          </a:p>
        </p:txBody>
      </p:sp>
      <p:sp>
        <p:nvSpPr>
          <p:cNvPr id="1053" name="Text Box 13"/>
          <p:cNvSpPr txBox="1">
            <a:spLocks noChangeAspect="1" noChangeArrowheads="1"/>
          </p:cNvSpPr>
          <p:nvPr/>
        </p:nvSpPr>
        <p:spPr bwMode="auto">
          <a:xfrm>
            <a:off x="3718419" y="5375930"/>
            <a:ext cx="1084199" cy="34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defTabSz="1019175"/>
            <a:r>
              <a:rPr lang="en-US" sz="1600" dirty="0">
                <a:solidFill>
                  <a:srgbClr val="0033CC"/>
                </a:solidFill>
                <a:latin typeface="Arial" pitchFamily="34" charset="0"/>
              </a:rPr>
              <a:t>Substrate</a:t>
            </a:r>
          </a:p>
        </p:txBody>
      </p:sp>
      <p:sp>
        <p:nvSpPr>
          <p:cNvPr id="1054" name="Text Box 14"/>
          <p:cNvSpPr txBox="1">
            <a:spLocks noChangeAspect="1" noChangeArrowheads="1"/>
          </p:cNvSpPr>
          <p:nvPr/>
        </p:nvSpPr>
        <p:spPr bwMode="auto">
          <a:xfrm>
            <a:off x="76200" y="4648200"/>
            <a:ext cx="444602" cy="37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defTabSz="1019175"/>
            <a:r>
              <a:rPr lang="en-US" dirty="0">
                <a:solidFill>
                  <a:schemeClr val="accent2"/>
                </a:solidFill>
                <a:latin typeface="Arial" pitchFamily="34" charset="0"/>
              </a:rPr>
              <a:t>P</a:t>
            </a:r>
            <a:r>
              <a:rPr lang="en-US" baseline="-25000" dirty="0">
                <a:solidFill>
                  <a:schemeClr val="accent2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055" name="Text Box 15"/>
          <p:cNvSpPr txBox="1">
            <a:spLocks noChangeAspect="1" noChangeArrowheads="1"/>
          </p:cNvSpPr>
          <p:nvPr/>
        </p:nvSpPr>
        <p:spPr bwMode="auto">
          <a:xfrm>
            <a:off x="4057951" y="4876800"/>
            <a:ext cx="444602" cy="37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defTabSz="1019175"/>
            <a:r>
              <a:rPr lang="en-US" dirty="0">
                <a:solidFill>
                  <a:schemeClr val="accent2"/>
                </a:solidFill>
                <a:latin typeface="Arial" pitchFamily="34" charset="0"/>
              </a:rPr>
              <a:t>P</a:t>
            </a:r>
            <a:r>
              <a:rPr lang="en-US" baseline="-25000" dirty="0">
                <a:solidFill>
                  <a:schemeClr val="accent2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056" name="Line 16"/>
          <p:cNvSpPr>
            <a:spLocks noChangeAspect="1" noChangeShapeType="1"/>
          </p:cNvSpPr>
          <p:nvPr/>
        </p:nvSpPr>
        <p:spPr bwMode="auto">
          <a:xfrm>
            <a:off x="673587" y="4419063"/>
            <a:ext cx="262863" cy="2235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" name="Line 17"/>
          <p:cNvSpPr>
            <a:spLocks noChangeAspect="1" noChangeShapeType="1"/>
          </p:cNvSpPr>
          <p:nvPr/>
        </p:nvSpPr>
        <p:spPr bwMode="auto">
          <a:xfrm>
            <a:off x="2973640" y="5061630"/>
            <a:ext cx="115002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" name="Line 18"/>
          <p:cNvSpPr>
            <a:spLocks noChangeAspect="1" noChangeShapeType="1"/>
          </p:cNvSpPr>
          <p:nvPr/>
        </p:nvSpPr>
        <p:spPr bwMode="auto">
          <a:xfrm flipH="1">
            <a:off x="377866" y="4852098"/>
            <a:ext cx="11007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" name="Line 19"/>
          <p:cNvSpPr>
            <a:spLocks noChangeAspect="1" noChangeShapeType="1"/>
          </p:cNvSpPr>
          <p:nvPr/>
        </p:nvSpPr>
        <p:spPr bwMode="auto">
          <a:xfrm flipH="1" flipV="1">
            <a:off x="3482938" y="5271163"/>
            <a:ext cx="345008" cy="1815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" name="Line 20"/>
          <p:cNvSpPr>
            <a:spLocks noChangeAspect="1" noChangeShapeType="1"/>
          </p:cNvSpPr>
          <p:nvPr/>
        </p:nvSpPr>
        <p:spPr bwMode="auto">
          <a:xfrm>
            <a:off x="1412890" y="3203773"/>
            <a:ext cx="525726" cy="8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" name="Line 21"/>
          <p:cNvSpPr>
            <a:spLocks noChangeAspect="1" noChangeShapeType="1"/>
          </p:cNvSpPr>
          <p:nvPr/>
        </p:nvSpPr>
        <p:spPr bwMode="auto">
          <a:xfrm>
            <a:off x="1117169" y="2323736"/>
            <a:ext cx="36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" name="Line 22"/>
          <p:cNvSpPr>
            <a:spLocks noChangeAspect="1" noChangeShapeType="1"/>
          </p:cNvSpPr>
          <p:nvPr/>
        </p:nvSpPr>
        <p:spPr bwMode="auto">
          <a:xfrm>
            <a:off x="3055785" y="2309767"/>
            <a:ext cx="78859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030" name="Picture 23" descr="fringes"/>
          <p:cNvPicPr>
            <a:picLocks noChangeAspect="1" noChangeArrowheads="1"/>
          </p:cNvPicPr>
          <p:nvPr/>
        </p:nvPicPr>
        <p:blipFill>
          <a:blip r:embed="rId5"/>
          <a:srcRect b="18048"/>
          <a:stretch>
            <a:fillRect/>
          </a:stretch>
        </p:blipFill>
        <p:spPr bwMode="auto">
          <a:xfrm>
            <a:off x="5064125" y="3290888"/>
            <a:ext cx="351631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4" descr="marks"/>
          <p:cNvPicPr>
            <a:picLocks noChangeAspect="1" noChangeArrowheads="1"/>
          </p:cNvPicPr>
          <p:nvPr/>
        </p:nvPicPr>
        <p:blipFill>
          <a:blip r:embed="rId6"/>
          <a:srcRect l="23120" t="16960" r="64320" b="67413"/>
          <a:stretch>
            <a:fillRect/>
          </a:stretch>
        </p:blipFill>
        <p:spPr bwMode="auto">
          <a:xfrm>
            <a:off x="5226050" y="1555750"/>
            <a:ext cx="122396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5" descr="marks"/>
          <p:cNvPicPr>
            <a:picLocks noChangeAspect="1" noChangeArrowheads="1"/>
          </p:cNvPicPr>
          <p:nvPr/>
        </p:nvPicPr>
        <p:blipFill>
          <a:blip r:embed="rId6"/>
          <a:srcRect l="23520" t="64320" r="64799" b="21120"/>
          <a:stretch>
            <a:fillRect/>
          </a:stretch>
        </p:blipFill>
        <p:spPr bwMode="auto">
          <a:xfrm>
            <a:off x="7153275" y="1554163"/>
            <a:ext cx="127635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 Box 26"/>
          <p:cNvSpPr txBox="1">
            <a:spLocks noChangeArrowheads="1"/>
          </p:cNvSpPr>
          <p:nvPr/>
        </p:nvSpPr>
        <p:spPr bwMode="auto">
          <a:xfrm>
            <a:off x="4951413" y="1709738"/>
            <a:ext cx="342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016500"/>
            <a:r>
              <a:rPr lang="en-US" sz="1200" b="1">
                <a:solidFill>
                  <a:schemeClr val="accent2"/>
                </a:solidFill>
                <a:latin typeface="Arial" pitchFamily="34" charset="0"/>
              </a:rPr>
              <a:t>P</a:t>
            </a:r>
            <a:r>
              <a:rPr lang="en-US" sz="1200" b="1" baseline="-25000">
                <a:solidFill>
                  <a:schemeClr val="accent2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034" name="Text Box 27"/>
          <p:cNvSpPr txBox="1">
            <a:spLocks noChangeArrowheads="1"/>
          </p:cNvSpPr>
          <p:nvPr/>
        </p:nvSpPr>
        <p:spPr bwMode="auto">
          <a:xfrm>
            <a:off x="4894263" y="2330450"/>
            <a:ext cx="342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016500"/>
            <a:r>
              <a:rPr lang="en-US" sz="1200" b="1">
                <a:solidFill>
                  <a:schemeClr val="accent2"/>
                </a:solidFill>
                <a:latin typeface="Arial" pitchFamily="34" charset="0"/>
              </a:rPr>
              <a:t>P</a:t>
            </a:r>
            <a:r>
              <a:rPr lang="en-US" sz="1200" b="1" baseline="-25000">
                <a:solidFill>
                  <a:schemeClr val="accent2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035" name="Text Box 28"/>
          <p:cNvSpPr txBox="1">
            <a:spLocks noChangeArrowheads="1"/>
          </p:cNvSpPr>
          <p:nvPr/>
        </p:nvSpPr>
        <p:spPr bwMode="auto">
          <a:xfrm>
            <a:off x="6386513" y="1709738"/>
            <a:ext cx="342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016500"/>
            <a:r>
              <a:rPr lang="en-US" sz="1200" b="1">
                <a:solidFill>
                  <a:schemeClr val="accent2"/>
                </a:solidFill>
                <a:latin typeface="Arial" pitchFamily="34" charset="0"/>
              </a:rPr>
              <a:t>P</a:t>
            </a:r>
            <a:r>
              <a:rPr lang="en-US" sz="1200" b="1" baseline="-25000">
                <a:solidFill>
                  <a:schemeClr val="accent2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036" name="Text Box 29"/>
          <p:cNvSpPr txBox="1">
            <a:spLocks noChangeArrowheads="1"/>
          </p:cNvSpPr>
          <p:nvPr/>
        </p:nvSpPr>
        <p:spPr bwMode="auto">
          <a:xfrm>
            <a:off x="6386513" y="2351088"/>
            <a:ext cx="342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016500"/>
            <a:r>
              <a:rPr lang="en-US" sz="1200" b="1">
                <a:solidFill>
                  <a:schemeClr val="accent2"/>
                </a:solidFill>
                <a:latin typeface="Arial" pitchFamily="34" charset="0"/>
              </a:rPr>
              <a:t>P</a:t>
            </a:r>
            <a:r>
              <a:rPr lang="en-US" sz="1200" b="1" baseline="-25000">
                <a:solidFill>
                  <a:schemeClr val="accent2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037" name="Text Box 30"/>
          <p:cNvSpPr txBox="1">
            <a:spLocks noChangeArrowheads="1"/>
          </p:cNvSpPr>
          <p:nvPr/>
        </p:nvSpPr>
        <p:spPr bwMode="auto">
          <a:xfrm>
            <a:off x="6861175" y="1724025"/>
            <a:ext cx="342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016500"/>
            <a:r>
              <a:rPr lang="en-US" sz="1200" b="1">
                <a:solidFill>
                  <a:schemeClr val="accent2"/>
                </a:solidFill>
                <a:latin typeface="Arial" pitchFamily="34" charset="0"/>
              </a:rPr>
              <a:t>P</a:t>
            </a:r>
            <a:r>
              <a:rPr lang="en-US" sz="1200" b="1" baseline="-25000">
                <a:solidFill>
                  <a:schemeClr val="accent2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038" name="Text Box 31"/>
          <p:cNvSpPr txBox="1">
            <a:spLocks noChangeArrowheads="1"/>
          </p:cNvSpPr>
          <p:nvPr/>
        </p:nvSpPr>
        <p:spPr bwMode="auto">
          <a:xfrm>
            <a:off x="6858000" y="2403475"/>
            <a:ext cx="342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016500"/>
            <a:r>
              <a:rPr lang="en-US" sz="1200" b="1">
                <a:solidFill>
                  <a:schemeClr val="accent2"/>
                </a:solidFill>
                <a:latin typeface="Arial" pitchFamily="34" charset="0"/>
              </a:rPr>
              <a:t>P</a:t>
            </a:r>
            <a:r>
              <a:rPr lang="en-US" sz="1200" b="1" baseline="-25000">
                <a:solidFill>
                  <a:schemeClr val="accent2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039" name="Text Box 32"/>
          <p:cNvSpPr txBox="1">
            <a:spLocks noChangeArrowheads="1"/>
          </p:cNvSpPr>
          <p:nvPr/>
        </p:nvSpPr>
        <p:spPr bwMode="auto">
          <a:xfrm>
            <a:off x="8375650" y="1781175"/>
            <a:ext cx="342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016500"/>
            <a:r>
              <a:rPr lang="en-US" sz="1200" b="1">
                <a:solidFill>
                  <a:schemeClr val="accent2"/>
                </a:solidFill>
                <a:latin typeface="Arial" pitchFamily="34" charset="0"/>
              </a:rPr>
              <a:t>P</a:t>
            </a:r>
            <a:r>
              <a:rPr lang="en-US" sz="1200" b="1" baseline="-25000">
                <a:solidFill>
                  <a:schemeClr val="accent2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040" name="Text Box 33"/>
          <p:cNvSpPr txBox="1">
            <a:spLocks noChangeArrowheads="1"/>
          </p:cNvSpPr>
          <p:nvPr/>
        </p:nvSpPr>
        <p:spPr bwMode="auto">
          <a:xfrm>
            <a:off x="8375650" y="2403475"/>
            <a:ext cx="342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016500"/>
            <a:r>
              <a:rPr lang="en-US" sz="1200" b="1">
                <a:solidFill>
                  <a:schemeClr val="accent2"/>
                </a:solidFill>
                <a:latin typeface="Arial" pitchFamily="34" charset="0"/>
              </a:rPr>
              <a:t>P</a:t>
            </a:r>
            <a:r>
              <a:rPr lang="en-US" sz="1200" b="1" baseline="-25000">
                <a:solidFill>
                  <a:schemeClr val="accent2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041" name="Text Box 34"/>
          <p:cNvSpPr txBox="1">
            <a:spLocks noChangeArrowheads="1"/>
          </p:cNvSpPr>
          <p:nvPr/>
        </p:nvSpPr>
        <p:spPr bwMode="auto">
          <a:xfrm>
            <a:off x="5324475" y="2708275"/>
            <a:ext cx="1001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016500"/>
            <a:r>
              <a:rPr lang="en-US" sz="1400" b="1">
                <a:solidFill>
                  <a:schemeClr val="accent2"/>
                </a:solidFill>
                <a:latin typeface="Arial" pitchFamily="34" charset="0"/>
              </a:rPr>
              <a:t>Substrate</a:t>
            </a:r>
          </a:p>
        </p:txBody>
      </p:sp>
      <p:sp>
        <p:nvSpPr>
          <p:cNvPr id="1042" name="Text Box 35"/>
          <p:cNvSpPr txBox="1">
            <a:spLocks noChangeArrowheads="1"/>
          </p:cNvSpPr>
          <p:nvPr/>
        </p:nvSpPr>
        <p:spPr bwMode="auto">
          <a:xfrm>
            <a:off x="7439025" y="2767013"/>
            <a:ext cx="727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016500"/>
            <a:r>
              <a:rPr lang="en-US" sz="1400" b="1">
                <a:solidFill>
                  <a:schemeClr val="accent2"/>
                </a:solidFill>
                <a:latin typeface="Arial" pitchFamily="34" charset="0"/>
              </a:rPr>
              <a:t>Stamp</a:t>
            </a:r>
          </a:p>
        </p:txBody>
      </p:sp>
      <p:sp>
        <p:nvSpPr>
          <p:cNvPr id="1043" name="Text Box 36"/>
          <p:cNvSpPr txBox="1">
            <a:spLocks noChangeArrowheads="1"/>
          </p:cNvSpPr>
          <p:nvPr/>
        </p:nvSpPr>
        <p:spPr bwMode="auto">
          <a:xfrm>
            <a:off x="5511800" y="3106738"/>
            <a:ext cx="833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016500"/>
            <a:r>
              <a:rPr lang="en-US" sz="1400" b="1">
                <a:solidFill>
                  <a:schemeClr val="accent2"/>
                </a:solidFill>
                <a:latin typeface="Arial" pitchFamily="34" charset="0"/>
              </a:rPr>
              <a:t>Aligned</a:t>
            </a:r>
          </a:p>
        </p:txBody>
      </p:sp>
      <p:sp>
        <p:nvSpPr>
          <p:cNvPr id="1044" name="Text Box 37"/>
          <p:cNvSpPr txBox="1">
            <a:spLocks noChangeArrowheads="1"/>
          </p:cNvSpPr>
          <p:nvPr/>
        </p:nvSpPr>
        <p:spPr bwMode="auto">
          <a:xfrm>
            <a:off x="7162800" y="3143250"/>
            <a:ext cx="1176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016500"/>
            <a:r>
              <a:rPr lang="en-US" sz="1400" b="1" dirty="0">
                <a:solidFill>
                  <a:schemeClr val="accent2"/>
                </a:solidFill>
                <a:latin typeface="Arial" pitchFamily="34" charset="0"/>
              </a:rPr>
              <a:t>Out of </a:t>
            </a:r>
            <a:r>
              <a:rPr lang="en-US" sz="1400" b="1" dirty="0" smtClean="0">
                <a:solidFill>
                  <a:schemeClr val="accent2"/>
                </a:solidFill>
                <a:latin typeface="Arial" pitchFamily="34" charset="0"/>
              </a:rPr>
              <a:t>align</a:t>
            </a:r>
            <a:endParaRPr lang="en-US" sz="14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1045" name="Text Box 38"/>
          <p:cNvSpPr txBox="1">
            <a:spLocks noChangeArrowheads="1"/>
          </p:cNvSpPr>
          <p:nvPr/>
        </p:nvSpPr>
        <p:spPr bwMode="auto">
          <a:xfrm>
            <a:off x="5029200" y="4953000"/>
            <a:ext cx="394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016500"/>
            <a:r>
              <a:rPr lang="en-US" dirty="0">
                <a:solidFill>
                  <a:srgbClr val="C00000"/>
                </a:solidFill>
              </a:rPr>
              <a:t>Simulations </a:t>
            </a:r>
            <a:r>
              <a:rPr lang="en-US" dirty="0" smtClean="0">
                <a:solidFill>
                  <a:srgbClr val="C00000"/>
                </a:solidFill>
              </a:rPr>
              <a:t>of alignment/misalignment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438400" y="6019800"/>
            <a:ext cx="3180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P</a:t>
            </a:r>
            <a:r>
              <a:rPr lang="en-US" sz="2400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dirty="0" smtClean="0">
                <a:solidFill>
                  <a:srgbClr val="C00000"/>
                </a:solidFill>
              </a:rPr>
              <a:t> = (P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 x P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) / |P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 – P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|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152400"/>
            <a:ext cx="7739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Fine alignment using Moiré: concept and simulation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830724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57200" y="16258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Interferometric spatial phase matching of linear gratings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5105400" y="6550223"/>
            <a:ext cx="4038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 smtClean="0"/>
              <a:t>E. Moon, J. Vac. Sci. Tech. 1993A. MoelJ. Vac. Sci. Tech. 1995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5257800"/>
            <a:ext cx="39624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Challenges: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Precise alignment in tilting.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Grating fabrication error need to be very small, smaller than 10nm.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2573</TotalTime>
  <Words>2426</Words>
  <Application>Microsoft Office PowerPoint</Application>
  <PresentationFormat>On-screen Show (4:3)</PresentationFormat>
  <Paragraphs>344</Paragraphs>
  <Slides>50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Office Theme</vt:lpstr>
      <vt:lpstr>VoloViewContainer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 </cp:lastModifiedBy>
  <cp:revision>17</cp:revision>
  <dcterms:created xsi:type="dcterms:W3CDTF">2006-08-16T00:00:00Z</dcterms:created>
  <dcterms:modified xsi:type="dcterms:W3CDTF">2010-08-20T23:19:49Z</dcterms:modified>
</cp:coreProperties>
</file>