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2" r:id="rId2"/>
    <p:sldId id="271" r:id="rId3"/>
    <p:sldId id="272" r:id="rId4"/>
    <p:sldId id="289" r:id="rId5"/>
    <p:sldId id="290" r:id="rId6"/>
    <p:sldId id="293" r:id="rId7"/>
    <p:sldId id="295" r:id="rId8"/>
    <p:sldId id="291" r:id="rId9"/>
    <p:sldId id="292" r:id="rId10"/>
    <p:sldId id="294" r:id="rId11"/>
    <p:sldId id="298" r:id="rId12"/>
    <p:sldId id="299" r:id="rId13"/>
    <p:sldId id="300" r:id="rId14"/>
    <p:sldId id="301" r:id="rId15"/>
    <p:sldId id="297" r:id="rId16"/>
    <p:sldId id="273" r:id="rId17"/>
    <p:sldId id="274" r:id="rId18"/>
    <p:sldId id="275" r:id="rId19"/>
    <p:sldId id="276" r:id="rId20"/>
    <p:sldId id="277" r:id="rId21"/>
    <p:sldId id="280" r:id="rId22"/>
    <p:sldId id="281" r:id="rId23"/>
    <p:sldId id="282" r:id="rId24"/>
    <p:sldId id="296" r:id="rId25"/>
    <p:sldId id="286" r:id="rId26"/>
    <p:sldId id="288" r:id="rId27"/>
    <p:sldId id="258" r:id="rId28"/>
    <p:sldId id="259" r:id="rId29"/>
    <p:sldId id="260" r:id="rId30"/>
    <p:sldId id="261" r:id="rId31"/>
    <p:sldId id="262" r:id="rId32"/>
    <p:sldId id="263" r:id="rId33"/>
    <p:sldId id="2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A1423-B88F-4005-A2CC-DE514D382C39}" type="datetimeFigureOut">
              <a:rPr lang="en-US" smtClean="0"/>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D8551-15A9-4B85-9AA6-1EDE861243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076AF79-0DF7-47E6-9294-362B500D1D71}" type="slidenum">
              <a:rPr lang="en-US" altLang="zh-TW" smtClean="0"/>
              <a:pPr/>
              <a:t>2</a:t>
            </a:fld>
            <a:endParaRPr lang="en-US" altLang="zh-TW"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821FE68-5F89-4DFB-B347-49BBAE395DE3}" type="slidenum">
              <a:rPr lang="en-US" altLang="zh-TW" smtClean="0"/>
              <a:pPr/>
              <a:t>16</a:t>
            </a:fld>
            <a:endParaRPr lang="en-US" altLang="zh-TW"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02C607B-E14B-40A0-B776-9A317DA98098}" type="slidenum">
              <a:rPr lang="en-US" altLang="zh-TW" smtClean="0"/>
              <a:pPr/>
              <a:t>17</a:t>
            </a:fld>
            <a:endParaRPr lang="en-US" altLang="zh-TW"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D17606E-65AD-4EED-9BE1-E97E3A8D36A6}" type="slidenum">
              <a:rPr lang="en-US" altLang="zh-TW" smtClean="0"/>
              <a:pPr/>
              <a:t>18</a:t>
            </a:fld>
            <a:endParaRPr lang="en-US" altLang="zh-TW"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AD78AE4-8DB3-426A-9BE9-A1EFE7EC33FE}" type="slidenum">
              <a:rPr lang="en-US" altLang="zh-TW" smtClean="0"/>
              <a:pPr/>
              <a:t>19</a:t>
            </a:fld>
            <a:endParaRPr lang="en-US" altLang="zh-TW"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E365DD3-E541-4315-BF7E-ACA5E035133E}" type="slidenum">
              <a:rPr lang="en-US" altLang="zh-TW" smtClean="0"/>
              <a:pPr/>
              <a:t>20</a:t>
            </a:fld>
            <a:endParaRPr lang="en-US" altLang="zh-TW"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C09E12-D702-4EB5-A612-9E6AF18B9F8C}" type="slidenum">
              <a:rPr lang="en-US" altLang="zh-TW" smtClean="0"/>
              <a:pPr/>
              <a:t>21</a:t>
            </a:fld>
            <a:endParaRPr lang="en-US" altLang="zh-TW"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DED9548-76DC-4841-84EC-BB6BBB0FD6AF}" type="slidenum">
              <a:rPr lang="en-US" altLang="zh-TW" smtClean="0"/>
              <a:pPr/>
              <a:t>22</a:t>
            </a:fld>
            <a:endParaRPr lang="en-US" altLang="zh-TW"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C84E4F9-8A3B-42B2-8801-BC6899192CE9}" type="slidenum">
              <a:rPr lang="en-US" altLang="zh-TW" smtClean="0"/>
              <a:pPr/>
              <a:t>23</a:t>
            </a:fld>
            <a:endParaRPr lang="en-US" altLang="zh-TW"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324866F-5CA1-4166-8C18-BC32136EA29D}" type="slidenum">
              <a:rPr lang="en-US" altLang="zh-TW" smtClean="0"/>
              <a:pPr/>
              <a:t>25</a:t>
            </a:fld>
            <a:endParaRPr lang="en-US" altLang="zh-TW"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19D0F82-BA52-4BE5-9634-81A6AAA6CD49}" type="slidenum">
              <a:rPr lang="en-US" altLang="zh-TW" smtClean="0"/>
              <a:pPr/>
              <a:t>26</a:t>
            </a:fld>
            <a:endParaRPr lang="en-US" altLang="zh-TW"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1EE5D3F-A70F-452A-9CB6-1CB501CD6F54}" type="slidenum">
              <a:rPr lang="en-US" altLang="zh-TW" smtClean="0"/>
              <a:pPr/>
              <a:t>3</a:t>
            </a:fld>
            <a:endParaRPr lang="en-US" altLang="zh-TW"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137DF03-0382-4BDE-96D0-A7C5F122AF0C}" type="slidenum">
              <a:rPr lang="en-US" altLang="zh-TW" smtClean="0"/>
              <a:pPr/>
              <a:t>6</a:t>
            </a:fld>
            <a:endParaRPr lang="en-US" altLang="zh-TW"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91E7678-0C9E-4D72-9043-9869E879597A}" type="slidenum">
              <a:rPr lang="en-US" altLang="zh-TW" smtClean="0"/>
              <a:pPr/>
              <a:t>7</a:t>
            </a:fld>
            <a:endParaRPr lang="en-US" altLang="zh-TW"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3CA4BFF-6316-4675-9075-E8CC044F0273}" type="slidenum">
              <a:rPr lang="en-US" altLang="zh-TW" smtClean="0"/>
              <a:pPr/>
              <a:t>10</a:t>
            </a:fld>
            <a:endParaRPr lang="en-US" altLang="zh-TW"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1AF35CD-75A2-4D49-93C2-3CECC5B77473}" type="slidenum">
              <a:rPr lang="en-US" altLang="zh-TW" smtClean="0"/>
              <a:pPr/>
              <a:t>11</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67F7A99-1C0E-409B-B978-AC432779FD12}" type="slidenum">
              <a:rPr lang="en-US" altLang="zh-TW" smtClean="0"/>
              <a:pPr/>
              <a:t>12</a:t>
            </a:fld>
            <a:endParaRPr lang="en-US" altLang="zh-TW"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B084E35-9AAD-432F-90EA-E0841F3D4343}" type="slidenum">
              <a:rPr lang="en-US" altLang="zh-TW" smtClean="0"/>
              <a:pPr/>
              <a:t>13</a:t>
            </a:fld>
            <a:endParaRPr lang="en-US" altLang="zh-TW"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4D8551-15A9-4B85-9AA6-1EDE861243C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jpeg"/></Relationships>
</file>

<file path=ppt/slides/_rels/slide2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38200"/>
            <a:ext cx="7620000" cy="4739759"/>
          </a:xfrm>
          <a:prstGeom prst="rect">
            <a:avLst/>
          </a:prstGeom>
          <a:noFill/>
        </p:spPr>
        <p:txBody>
          <a:bodyPr wrap="square" rtlCol="0">
            <a:spAutoFit/>
          </a:bodyPr>
          <a:lstStyle/>
          <a:p>
            <a:pPr>
              <a:spcAft>
                <a:spcPts val="1200"/>
              </a:spcAft>
            </a:pPr>
            <a:r>
              <a:rPr lang="en-US" dirty="0" smtClean="0">
                <a:solidFill>
                  <a:srgbClr val="C00000"/>
                </a:solidFill>
              </a:rPr>
              <a:t>Those slides will not be covered in the lecture. You can go through it in order to gain some idea on how nanoimprint lithography (NIL) can be used for different applications.</a:t>
            </a:r>
          </a:p>
          <a:p>
            <a:pPr>
              <a:spcAft>
                <a:spcPts val="1200"/>
              </a:spcAft>
            </a:pPr>
            <a:r>
              <a:rPr lang="en-US" dirty="0" smtClean="0">
                <a:solidFill>
                  <a:srgbClr val="C00000"/>
                </a:solidFill>
              </a:rPr>
              <a:t>Basically, NIL can be used for virtually any applications involving nanofabrication. </a:t>
            </a:r>
          </a:p>
          <a:p>
            <a:pPr>
              <a:spcAft>
                <a:spcPts val="1200"/>
              </a:spcAft>
            </a:pPr>
            <a:r>
              <a:rPr lang="en-US" dirty="0" smtClean="0">
                <a:solidFill>
                  <a:srgbClr val="C00000"/>
                </a:solidFill>
              </a:rPr>
              <a:t>In fact, it would be the only choice for high volume production of nano-devices except those in IC (integrated circuit) industry and those don’t need precise patterning (i.e. no need of long range ordering, they can then be patterned by chemical synthesis or self assembly, namely “bottom –up” methods). </a:t>
            </a:r>
          </a:p>
          <a:p>
            <a:pPr>
              <a:spcAft>
                <a:spcPts val="1200"/>
              </a:spcAft>
            </a:pPr>
            <a:r>
              <a:rPr lang="en-US" dirty="0" smtClean="0">
                <a:solidFill>
                  <a:srgbClr val="C00000"/>
                </a:solidFill>
              </a:rPr>
              <a:t>This is simply because other nano-lithographies (EBL, FIB, scanning probe…) don’t have the throughput needed for mass production.</a:t>
            </a:r>
          </a:p>
          <a:p>
            <a:pPr>
              <a:spcAft>
                <a:spcPts val="1200"/>
              </a:spcAft>
            </a:pPr>
            <a:r>
              <a:rPr lang="en-US" dirty="0" smtClean="0">
                <a:solidFill>
                  <a:srgbClr val="C00000"/>
                </a:solidFill>
              </a:rPr>
              <a:t>The major challenges for NIL: mold fabrication (1</a:t>
            </a:r>
            <a:r>
              <a:rPr lang="en-US" dirty="0" smtClean="0">
                <a:solidFill>
                  <a:srgbClr val="C00000"/>
                </a:solidFill>
                <a:sym typeface="Symbol"/>
              </a:rPr>
              <a:t></a:t>
            </a:r>
            <a:r>
              <a:rPr lang="en-US" dirty="0" smtClean="0">
                <a:solidFill>
                  <a:srgbClr val="C00000"/>
                </a:solidFill>
              </a:rPr>
              <a:t>), alignment, defect control. It still has a long way to go for IC manufacturing.</a:t>
            </a:r>
          </a:p>
          <a:p>
            <a:pPr>
              <a:spcAft>
                <a:spcPts val="1200"/>
              </a:spcAft>
            </a:pPr>
            <a:r>
              <a:rPr lang="en-US" dirty="0" smtClean="0">
                <a:solidFill>
                  <a:srgbClr val="C00000"/>
                </a:solidFill>
              </a:rPr>
              <a:t>Many slides here are collected by Dr. </a:t>
            </a:r>
            <a:r>
              <a:rPr lang="en-US" dirty="0" err="1" smtClean="0">
                <a:solidFill>
                  <a:srgbClr val="C00000"/>
                </a:solidFill>
              </a:rPr>
              <a:t>Wengu</a:t>
            </a:r>
            <a:r>
              <a:rPr lang="en-US" dirty="0" smtClean="0">
                <a:solidFill>
                  <a:srgbClr val="C00000"/>
                </a:solidFill>
              </a:rPr>
              <a:t> Zhang.</a:t>
            </a:r>
            <a:endParaRPr lang="en-US" dirty="0">
              <a:solidFill>
                <a:srgbClr val="C00000"/>
              </a:solidFill>
            </a:endParaRPr>
          </a:p>
        </p:txBody>
      </p:sp>
      <p:sp>
        <p:nvSpPr>
          <p:cNvPr id="3"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p:spPr>
        <p:txBody>
          <a:bodyPr/>
          <a:lstStyle/>
          <a:p>
            <a:fld id="{B2603F0A-1D22-4D66-80CC-6DDCC074D501}" type="slidenum">
              <a:rPr lang="en-US" altLang="zh-TW" smtClean="0"/>
              <a:pPr/>
              <a:t>10</a:t>
            </a:fld>
            <a:endParaRPr lang="en-US" altLang="zh-TW" smtClean="0"/>
          </a:p>
        </p:txBody>
      </p:sp>
      <p:sp>
        <p:nvSpPr>
          <p:cNvPr id="40963" name="Text Box 6"/>
          <p:cNvSpPr txBox="1">
            <a:spLocks noChangeArrowheads="1"/>
          </p:cNvSpPr>
          <p:nvPr/>
        </p:nvSpPr>
        <p:spPr bwMode="auto">
          <a:xfrm>
            <a:off x="609600" y="180975"/>
            <a:ext cx="7844135"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High frequency low noise</a:t>
            </a:r>
            <a:r>
              <a:rPr lang="zh-TW" altLang="en-US" sz="2800" dirty="0" smtClean="0">
                <a:solidFill>
                  <a:srgbClr val="0033CC"/>
                </a:solidFill>
                <a:ea typeface="標楷體" pitchFamily="65" charset="-120"/>
              </a:rPr>
              <a:t> </a:t>
            </a:r>
            <a:r>
              <a:rPr lang="en-US" altLang="zh-TW" sz="2800" dirty="0">
                <a:solidFill>
                  <a:srgbClr val="0033CC"/>
                </a:solidFill>
                <a:ea typeface="標楷體" pitchFamily="65" charset="-120"/>
              </a:rPr>
              <a:t>III-V </a:t>
            </a:r>
            <a:r>
              <a:rPr lang="en-US" altLang="zh-TW" sz="2800" dirty="0" smtClean="0">
                <a:solidFill>
                  <a:srgbClr val="0033CC"/>
                </a:solidFill>
                <a:ea typeface="標楷體" pitchFamily="65" charset="-120"/>
              </a:rPr>
              <a:t>transistor using T-gate</a:t>
            </a:r>
            <a:endParaRPr lang="zh-TW" altLang="en-US" sz="2800" dirty="0">
              <a:solidFill>
                <a:srgbClr val="0033CC"/>
              </a:solidFill>
              <a:ea typeface="標楷體" pitchFamily="65" charset="-120"/>
            </a:endParaRPr>
          </a:p>
        </p:txBody>
      </p:sp>
      <p:grpSp>
        <p:nvGrpSpPr>
          <p:cNvPr id="2" name="Group 7"/>
          <p:cNvGrpSpPr>
            <a:grpSpLocks/>
          </p:cNvGrpSpPr>
          <p:nvPr/>
        </p:nvGrpSpPr>
        <p:grpSpPr bwMode="auto">
          <a:xfrm>
            <a:off x="1343025" y="3937000"/>
            <a:ext cx="6457950" cy="2571750"/>
            <a:chOff x="816" y="2496"/>
            <a:chExt cx="4068" cy="1620"/>
          </a:xfrm>
        </p:grpSpPr>
        <p:pic>
          <p:nvPicPr>
            <p:cNvPr id="40971" name="Picture 8"/>
            <p:cNvPicPr>
              <a:picLocks noChangeAspect="1" noChangeArrowheads="1"/>
            </p:cNvPicPr>
            <p:nvPr/>
          </p:nvPicPr>
          <p:blipFill>
            <a:blip r:embed="rId3"/>
            <a:srcRect/>
            <a:stretch>
              <a:fillRect/>
            </a:stretch>
          </p:blipFill>
          <p:spPr bwMode="auto">
            <a:xfrm>
              <a:off x="2928" y="2496"/>
              <a:ext cx="1956" cy="1620"/>
            </a:xfrm>
            <a:prstGeom prst="rect">
              <a:avLst/>
            </a:prstGeom>
            <a:noFill/>
            <a:ln w="9525">
              <a:noFill/>
              <a:miter lim="800000"/>
              <a:headEnd/>
              <a:tailEnd/>
            </a:ln>
          </p:spPr>
        </p:pic>
        <p:pic>
          <p:nvPicPr>
            <p:cNvPr id="40972" name="Picture 9"/>
            <p:cNvPicPr>
              <a:picLocks noChangeAspect="1" noChangeArrowheads="1"/>
            </p:cNvPicPr>
            <p:nvPr/>
          </p:nvPicPr>
          <p:blipFill>
            <a:blip r:embed="rId4"/>
            <a:srcRect/>
            <a:stretch>
              <a:fillRect/>
            </a:stretch>
          </p:blipFill>
          <p:spPr bwMode="auto">
            <a:xfrm>
              <a:off x="816" y="2496"/>
              <a:ext cx="1980" cy="1620"/>
            </a:xfrm>
            <a:prstGeom prst="rect">
              <a:avLst/>
            </a:prstGeom>
            <a:noFill/>
            <a:ln w="9525">
              <a:noFill/>
              <a:miter lim="800000"/>
              <a:headEnd/>
              <a:tailEnd/>
            </a:ln>
          </p:spPr>
        </p:pic>
      </p:grpSp>
      <p:sp>
        <p:nvSpPr>
          <p:cNvPr id="40965" name="Text Box 10"/>
          <p:cNvSpPr txBox="1">
            <a:spLocks noChangeArrowheads="1"/>
          </p:cNvSpPr>
          <p:nvPr/>
        </p:nvSpPr>
        <p:spPr bwMode="auto">
          <a:xfrm>
            <a:off x="304800" y="6553200"/>
            <a:ext cx="8458200" cy="276999"/>
          </a:xfrm>
          <a:prstGeom prst="rect">
            <a:avLst/>
          </a:prstGeom>
          <a:noFill/>
          <a:ln w="9525">
            <a:noFill/>
            <a:miter lim="800000"/>
            <a:headEnd/>
            <a:tailEnd/>
          </a:ln>
        </p:spPr>
        <p:txBody>
          <a:bodyPr wrap="square">
            <a:spAutoFit/>
          </a:bodyPr>
          <a:lstStyle/>
          <a:p>
            <a:r>
              <a:rPr lang="en-US" altLang="zh-TW" sz="1200" dirty="0" smtClean="0"/>
              <a:t>Chen, “</a:t>
            </a:r>
            <a:r>
              <a:rPr lang="en-US" sz="1200" dirty="0" smtClean="0"/>
              <a:t>High electron mobility transistors fabricated by nanoimprint lithography</a:t>
            </a:r>
            <a:r>
              <a:rPr lang="en-US" altLang="zh-TW" sz="1200" dirty="0" smtClean="0"/>
              <a:t>”, Microelectronic </a:t>
            </a:r>
            <a:r>
              <a:rPr lang="en-US" altLang="zh-TW" sz="1200" dirty="0"/>
              <a:t>Engineering </a:t>
            </a:r>
            <a:r>
              <a:rPr lang="en-US" altLang="zh-TW" sz="1200" dirty="0" smtClean="0"/>
              <a:t>67–68, 189–195 (2003)</a:t>
            </a:r>
            <a:endParaRPr lang="en-US" altLang="zh-TW" sz="1200" dirty="0"/>
          </a:p>
        </p:txBody>
      </p:sp>
      <p:grpSp>
        <p:nvGrpSpPr>
          <p:cNvPr id="3" name="Group 11"/>
          <p:cNvGrpSpPr>
            <a:grpSpLocks/>
          </p:cNvGrpSpPr>
          <p:nvPr/>
        </p:nvGrpSpPr>
        <p:grpSpPr bwMode="auto">
          <a:xfrm>
            <a:off x="254000" y="800100"/>
            <a:ext cx="8636000" cy="2854325"/>
            <a:chOff x="192" y="624"/>
            <a:chExt cx="5440" cy="1798"/>
          </a:xfrm>
        </p:grpSpPr>
        <p:grpSp>
          <p:nvGrpSpPr>
            <p:cNvPr id="4" name="Group 12"/>
            <p:cNvGrpSpPr>
              <a:grpSpLocks/>
            </p:cNvGrpSpPr>
            <p:nvPr/>
          </p:nvGrpSpPr>
          <p:grpSpPr bwMode="auto">
            <a:xfrm>
              <a:off x="192" y="624"/>
              <a:ext cx="4074" cy="1798"/>
              <a:chOff x="822" y="624"/>
              <a:chExt cx="4074" cy="1798"/>
            </a:xfrm>
          </p:grpSpPr>
          <p:pic>
            <p:nvPicPr>
              <p:cNvPr id="40969" name="Picture 13"/>
              <p:cNvPicPr>
                <a:picLocks noChangeAspect="1" noChangeArrowheads="1"/>
              </p:cNvPicPr>
              <p:nvPr/>
            </p:nvPicPr>
            <p:blipFill>
              <a:blip r:embed="rId5"/>
              <a:srcRect/>
              <a:stretch>
                <a:fillRect/>
              </a:stretch>
            </p:blipFill>
            <p:spPr bwMode="auto">
              <a:xfrm>
                <a:off x="822" y="624"/>
                <a:ext cx="1626" cy="1788"/>
              </a:xfrm>
              <a:prstGeom prst="rect">
                <a:avLst/>
              </a:prstGeom>
              <a:noFill/>
              <a:ln w="9525">
                <a:noFill/>
                <a:miter lim="800000"/>
                <a:headEnd/>
                <a:tailEnd/>
              </a:ln>
            </p:spPr>
          </p:pic>
          <p:pic>
            <p:nvPicPr>
              <p:cNvPr id="40970" name="Picture 14"/>
              <p:cNvPicPr>
                <a:picLocks noChangeAspect="1" noChangeArrowheads="1"/>
              </p:cNvPicPr>
              <p:nvPr/>
            </p:nvPicPr>
            <p:blipFill>
              <a:blip r:embed="rId6"/>
              <a:srcRect/>
              <a:stretch>
                <a:fillRect/>
              </a:stretch>
            </p:blipFill>
            <p:spPr bwMode="auto">
              <a:xfrm>
                <a:off x="2496" y="624"/>
                <a:ext cx="2400" cy="1798"/>
              </a:xfrm>
              <a:prstGeom prst="rect">
                <a:avLst/>
              </a:prstGeom>
              <a:noFill/>
              <a:ln w="9525">
                <a:noFill/>
                <a:miter lim="800000"/>
                <a:headEnd/>
                <a:tailEnd/>
              </a:ln>
            </p:spPr>
          </p:pic>
        </p:grpSp>
        <p:pic>
          <p:nvPicPr>
            <p:cNvPr id="40968" name="Picture 15"/>
            <p:cNvPicPr>
              <a:picLocks noChangeAspect="1" noChangeArrowheads="1"/>
            </p:cNvPicPr>
            <p:nvPr/>
          </p:nvPicPr>
          <p:blipFill>
            <a:blip r:embed="rId7"/>
            <a:srcRect/>
            <a:stretch>
              <a:fillRect/>
            </a:stretch>
          </p:blipFill>
          <p:spPr bwMode="auto">
            <a:xfrm>
              <a:off x="4318" y="624"/>
              <a:ext cx="1314" cy="1776"/>
            </a:xfrm>
            <a:prstGeom prst="rect">
              <a:avLst/>
            </a:prstGeom>
            <a:noFill/>
            <a:ln w="9525">
              <a:noFill/>
              <a:miter lim="800000"/>
              <a:headEnd/>
              <a:tailEnd/>
            </a:ln>
          </p:spPr>
        </p:pic>
      </p:grpSp>
      <p:cxnSp>
        <p:nvCxnSpPr>
          <p:cNvPr id="13" name="Straight Connector 1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6"/>
          <p:cNvSpPr txBox="1">
            <a:spLocks noChangeArrowheads="1"/>
          </p:cNvSpPr>
          <p:nvPr/>
        </p:nvSpPr>
        <p:spPr bwMode="auto">
          <a:xfrm>
            <a:off x="2077932" y="180975"/>
            <a:ext cx="5237268"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Organic thin film transistor (OTFT</a:t>
            </a:r>
            <a:r>
              <a:rPr lang="en-US" altLang="zh-TW" sz="2800" dirty="0">
                <a:solidFill>
                  <a:srgbClr val="0033CC"/>
                </a:solidFill>
                <a:ea typeface="標楷體" pitchFamily="65" charset="-120"/>
              </a:rPr>
              <a:t>)</a:t>
            </a:r>
          </a:p>
        </p:txBody>
      </p:sp>
      <p:sp>
        <p:nvSpPr>
          <p:cNvPr id="34820" name="Text Box 7"/>
          <p:cNvSpPr txBox="1">
            <a:spLocks noChangeArrowheads="1"/>
          </p:cNvSpPr>
          <p:nvPr/>
        </p:nvSpPr>
        <p:spPr bwMode="auto">
          <a:xfrm>
            <a:off x="838200" y="6581001"/>
            <a:ext cx="7058278" cy="276999"/>
          </a:xfrm>
          <a:prstGeom prst="rect">
            <a:avLst/>
          </a:prstGeom>
          <a:noFill/>
          <a:ln w="9525">
            <a:noFill/>
            <a:miter lim="800000"/>
            <a:headEnd/>
            <a:tailEnd/>
          </a:ln>
        </p:spPr>
        <p:txBody>
          <a:bodyPr wrap="none">
            <a:spAutoFit/>
          </a:bodyPr>
          <a:lstStyle/>
          <a:p>
            <a:pPr algn="ctr"/>
            <a:r>
              <a:rPr lang="en-US" altLang="zh-TW" sz="1200" dirty="0" smtClean="0"/>
              <a:t>“</a:t>
            </a:r>
            <a:r>
              <a:rPr lang="en-US" sz="1200" dirty="0" smtClean="0"/>
              <a:t>Nanometer scale organic thin film transistors with </a:t>
            </a:r>
            <a:r>
              <a:rPr lang="en-US" sz="1200" dirty="0" err="1" smtClean="0"/>
              <a:t>Pentacene</a:t>
            </a:r>
            <a:r>
              <a:rPr lang="en-US" altLang="zh-TW" sz="1200" dirty="0" smtClean="0"/>
              <a:t>”, </a:t>
            </a:r>
            <a:r>
              <a:rPr lang="en-US" altLang="zh-TW" sz="1200" dirty="0" err="1" smtClean="0"/>
              <a:t>Microelectron</a:t>
            </a:r>
            <a:r>
              <a:rPr lang="en-US" altLang="zh-TW" sz="1200" dirty="0"/>
              <a:t>. Eng. 67-68 (2003) 845-852</a:t>
            </a:r>
          </a:p>
        </p:txBody>
      </p:sp>
      <p:grpSp>
        <p:nvGrpSpPr>
          <p:cNvPr id="3" name="Group 9"/>
          <p:cNvGrpSpPr>
            <a:grpSpLocks/>
          </p:cNvGrpSpPr>
          <p:nvPr/>
        </p:nvGrpSpPr>
        <p:grpSpPr bwMode="auto">
          <a:xfrm>
            <a:off x="621982" y="914400"/>
            <a:ext cx="8141018" cy="2937193"/>
            <a:chOff x="549" y="791"/>
            <a:chExt cx="4662" cy="1682"/>
          </a:xfrm>
        </p:grpSpPr>
        <p:grpSp>
          <p:nvGrpSpPr>
            <p:cNvPr id="4" name="Group 10"/>
            <p:cNvGrpSpPr>
              <a:grpSpLocks/>
            </p:cNvGrpSpPr>
            <p:nvPr/>
          </p:nvGrpSpPr>
          <p:grpSpPr bwMode="auto">
            <a:xfrm>
              <a:off x="549" y="791"/>
              <a:ext cx="2196" cy="1682"/>
              <a:chOff x="627" y="735"/>
              <a:chExt cx="2196" cy="1682"/>
            </a:xfrm>
          </p:grpSpPr>
          <p:pic>
            <p:nvPicPr>
              <p:cNvPr id="34833" name="Picture 11" descr="Application-a2"/>
              <p:cNvPicPr>
                <a:picLocks noChangeAspect="1" noChangeArrowheads="1"/>
              </p:cNvPicPr>
              <p:nvPr/>
            </p:nvPicPr>
            <p:blipFill>
              <a:blip r:embed="rId3"/>
              <a:srcRect/>
              <a:stretch>
                <a:fillRect/>
              </a:stretch>
            </p:blipFill>
            <p:spPr bwMode="auto">
              <a:xfrm>
                <a:off x="627" y="735"/>
                <a:ext cx="2196" cy="1682"/>
              </a:xfrm>
              <a:prstGeom prst="rect">
                <a:avLst/>
              </a:prstGeom>
              <a:noFill/>
              <a:ln w="9525">
                <a:noFill/>
                <a:miter lim="800000"/>
                <a:headEnd/>
                <a:tailEnd/>
              </a:ln>
            </p:spPr>
          </p:pic>
          <p:sp>
            <p:nvSpPr>
              <p:cNvPr id="34834" name="Text Box 12"/>
              <p:cNvSpPr txBox="1">
                <a:spLocks noChangeArrowheads="1"/>
              </p:cNvSpPr>
              <p:nvPr/>
            </p:nvSpPr>
            <p:spPr bwMode="auto">
              <a:xfrm>
                <a:off x="1235" y="1079"/>
                <a:ext cx="603" cy="176"/>
              </a:xfrm>
              <a:prstGeom prst="rect">
                <a:avLst/>
              </a:prstGeom>
              <a:noFill/>
              <a:ln w="9525">
                <a:noFill/>
                <a:miter lim="800000"/>
                <a:headEnd/>
                <a:tailEnd/>
              </a:ln>
            </p:spPr>
            <p:txBody>
              <a:bodyPr wrap="none">
                <a:spAutoFit/>
              </a:bodyPr>
              <a:lstStyle/>
              <a:p>
                <a:pPr algn="ctr"/>
                <a:r>
                  <a:rPr lang="en-US" altLang="zh-TW" sz="1400" dirty="0">
                    <a:solidFill>
                      <a:srgbClr val="0033CC"/>
                    </a:solidFill>
                    <a:latin typeface="Arial" charset="0"/>
                    <a:ea typeface="標楷體" pitchFamily="65" charset="-120"/>
                  </a:rPr>
                  <a:t>(40~80nm)</a:t>
                </a:r>
              </a:p>
            </p:txBody>
          </p:sp>
          <p:sp>
            <p:nvSpPr>
              <p:cNvPr id="34835" name="Text Box 13"/>
              <p:cNvSpPr txBox="1">
                <a:spLocks noChangeArrowheads="1"/>
              </p:cNvSpPr>
              <p:nvPr/>
            </p:nvSpPr>
            <p:spPr bwMode="auto">
              <a:xfrm>
                <a:off x="1821" y="1503"/>
                <a:ext cx="782" cy="192"/>
              </a:xfrm>
              <a:prstGeom prst="rect">
                <a:avLst/>
              </a:prstGeom>
              <a:noFill/>
              <a:ln w="9525">
                <a:noFill/>
                <a:miter lim="800000"/>
                <a:headEnd/>
                <a:tailEnd/>
              </a:ln>
            </p:spPr>
            <p:txBody>
              <a:bodyPr wrap="none">
                <a:spAutoFit/>
              </a:bodyPr>
              <a:lstStyle/>
              <a:p>
                <a:pPr algn="ctr"/>
                <a:r>
                  <a:rPr lang="en-US" altLang="zh-TW" sz="1400">
                    <a:solidFill>
                      <a:schemeClr val="bg2"/>
                    </a:solidFill>
                    <a:latin typeface="Arial" charset="0"/>
                    <a:ea typeface="標楷體" pitchFamily="65" charset="-120"/>
                  </a:rPr>
                  <a:t>(100~300nm)</a:t>
                </a:r>
              </a:p>
            </p:txBody>
          </p:sp>
          <p:sp>
            <p:nvSpPr>
              <p:cNvPr id="34836" name="Text Box 14"/>
              <p:cNvSpPr txBox="1">
                <a:spLocks noChangeArrowheads="1"/>
              </p:cNvSpPr>
              <p:nvPr/>
            </p:nvSpPr>
            <p:spPr bwMode="auto">
              <a:xfrm>
                <a:off x="1758" y="1783"/>
                <a:ext cx="662" cy="194"/>
              </a:xfrm>
              <a:prstGeom prst="rect">
                <a:avLst/>
              </a:prstGeom>
              <a:noFill/>
              <a:ln w="9525">
                <a:noFill/>
                <a:miter lim="800000"/>
                <a:headEnd/>
                <a:tailEnd/>
              </a:ln>
            </p:spPr>
            <p:txBody>
              <a:bodyPr wrap="none">
                <a:spAutoFit/>
              </a:bodyPr>
              <a:lstStyle/>
              <a:p>
                <a:pPr algn="ctr"/>
                <a:r>
                  <a:rPr lang="en-US" altLang="zh-TW" sz="1600" dirty="0">
                    <a:solidFill>
                      <a:srgbClr val="0033CC"/>
                    </a:solidFill>
                    <a:latin typeface="Arial" charset="0"/>
                    <a:ea typeface="標楷體" pitchFamily="65" charset="-120"/>
                  </a:rPr>
                  <a:t>(4“ </a:t>
                </a:r>
                <a:r>
                  <a:rPr lang="en-US" altLang="zh-TW" sz="1600" dirty="0" smtClean="0">
                    <a:solidFill>
                      <a:srgbClr val="0033CC"/>
                    </a:solidFill>
                    <a:latin typeface="Arial" charset="0"/>
                    <a:ea typeface="標楷體" pitchFamily="65" charset="-120"/>
                  </a:rPr>
                  <a:t>P-type)</a:t>
                </a:r>
                <a:endParaRPr lang="en-US" altLang="zh-TW" sz="1600" dirty="0">
                  <a:solidFill>
                    <a:srgbClr val="0033CC"/>
                  </a:solidFill>
                  <a:latin typeface="Arial" charset="0"/>
                  <a:ea typeface="標楷體" pitchFamily="65" charset="-120"/>
                </a:endParaRPr>
              </a:p>
            </p:txBody>
          </p:sp>
        </p:grpSp>
        <p:grpSp>
          <p:nvGrpSpPr>
            <p:cNvPr id="5" name="Group 15"/>
            <p:cNvGrpSpPr>
              <a:grpSpLocks/>
            </p:cNvGrpSpPr>
            <p:nvPr/>
          </p:nvGrpSpPr>
          <p:grpSpPr bwMode="auto">
            <a:xfrm>
              <a:off x="3040" y="791"/>
              <a:ext cx="2171" cy="1680"/>
              <a:chOff x="2961" y="735"/>
              <a:chExt cx="2171" cy="1680"/>
            </a:xfrm>
          </p:grpSpPr>
          <p:pic>
            <p:nvPicPr>
              <p:cNvPr id="34831" name="Picture 16" descr="Application-a3"/>
              <p:cNvPicPr>
                <a:picLocks noChangeAspect="1" noChangeArrowheads="1"/>
              </p:cNvPicPr>
              <p:nvPr/>
            </p:nvPicPr>
            <p:blipFill>
              <a:blip r:embed="rId4"/>
              <a:srcRect/>
              <a:stretch>
                <a:fillRect/>
              </a:stretch>
            </p:blipFill>
            <p:spPr bwMode="auto">
              <a:xfrm>
                <a:off x="2961" y="735"/>
                <a:ext cx="2171" cy="1680"/>
              </a:xfrm>
              <a:prstGeom prst="rect">
                <a:avLst/>
              </a:prstGeom>
              <a:noFill/>
              <a:ln w="9525">
                <a:noFill/>
                <a:miter lim="800000"/>
                <a:headEnd/>
                <a:tailEnd/>
              </a:ln>
            </p:spPr>
          </p:pic>
          <p:sp>
            <p:nvSpPr>
              <p:cNvPr id="34832" name="Text Box 17"/>
              <p:cNvSpPr txBox="1">
                <a:spLocks noChangeArrowheads="1"/>
              </p:cNvSpPr>
              <p:nvPr/>
            </p:nvSpPr>
            <p:spPr bwMode="auto">
              <a:xfrm>
                <a:off x="4304" y="1541"/>
                <a:ext cx="784" cy="546"/>
              </a:xfrm>
              <a:prstGeom prst="rect">
                <a:avLst/>
              </a:prstGeom>
              <a:noFill/>
              <a:ln w="9525">
                <a:noFill/>
                <a:miter lim="800000"/>
                <a:headEnd/>
                <a:tailEnd/>
              </a:ln>
            </p:spPr>
            <p:txBody>
              <a:bodyPr wrap="none">
                <a:spAutoFit/>
              </a:bodyPr>
              <a:lstStyle/>
              <a:p>
                <a:r>
                  <a:rPr lang="en-US" altLang="zh-TW" sz="1400" dirty="0">
                    <a:solidFill>
                      <a:srgbClr val="0033CC"/>
                    </a:solidFill>
                    <a:ea typeface="標楷體" pitchFamily="65" charset="-120"/>
                  </a:rPr>
                  <a:t>Contact: Ni</a:t>
                </a:r>
              </a:p>
              <a:p>
                <a:r>
                  <a:rPr lang="en-US" altLang="zh-TW" sz="1400" dirty="0">
                    <a:solidFill>
                      <a:srgbClr val="0033CC"/>
                    </a:solidFill>
                    <a:ea typeface="標楷體" pitchFamily="65" charset="-120"/>
                  </a:rPr>
                  <a:t>W: 1000</a:t>
                </a:r>
                <a:r>
                  <a:rPr lang="en-US" altLang="zh-TW" sz="1400" dirty="0">
                    <a:solidFill>
                      <a:srgbClr val="0033CC"/>
                    </a:solidFill>
                    <a:ea typeface="標楷體" pitchFamily="65" charset="-120"/>
                    <a:sym typeface="Symbol" pitchFamily="18" charset="2"/>
                  </a:rPr>
                  <a:t></a:t>
                </a:r>
                <a:r>
                  <a:rPr lang="en-US" altLang="zh-TW" sz="1400" dirty="0">
                    <a:solidFill>
                      <a:srgbClr val="0033CC"/>
                    </a:solidFill>
                    <a:ea typeface="標楷體" pitchFamily="65" charset="-120"/>
                  </a:rPr>
                  <a:t>m</a:t>
                </a:r>
              </a:p>
              <a:p>
                <a:r>
                  <a:rPr lang="en-US" altLang="zh-TW" sz="1400" dirty="0">
                    <a:solidFill>
                      <a:srgbClr val="0033CC"/>
                    </a:solidFill>
                    <a:ea typeface="標楷體" pitchFamily="65" charset="-120"/>
                  </a:rPr>
                  <a:t>L: 5</a:t>
                </a:r>
                <a:r>
                  <a:rPr lang="en-US" altLang="zh-TW" sz="1400" dirty="0">
                    <a:solidFill>
                      <a:srgbClr val="0033CC"/>
                    </a:solidFill>
                    <a:ea typeface="標楷體" pitchFamily="65" charset="-120"/>
                    <a:sym typeface="Symbol" pitchFamily="18" charset="2"/>
                  </a:rPr>
                  <a:t></a:t>
                </a:r>
                <a:r>
                  <a:rPr lang="en-US" altLang="zh-TW" sz="1400" dirty="0">
                    <a:solidFill>
                      <a:srgbClr val="0033CC"/>
                    </a:solidFill>
                    <a:ea typeface="標楷體" pitchFamily="65" charset="-120"/>
                  </a:rPr>
                  <a:t>m</a:t>
                </a:r>
              </a:p>
              <a:p>
                <a:r>
                  <a:rPr lang="en-US" altLang="zh-TW" sz="1400" dirty="0" err="1">
                    <a:solidFill>
                      <a:srgbClr val="0033CC"/>
                    </a:solidFill>
                    <a:ea typeface="標楷體" pitchFamily="65" charset="-120"/>
                  </a:rPr>
                  <a:t>Pentance</a:t>
                </a:r>
                <a:r>
                  <a:rPr lang="en-US" altLang="zh-TW" sz="1400" dirty="0">
                    <a:solidFill>
                      <a:srgbClr val="0033CC"/>
                    </a:solidFill>
                    <a:ea typeface="標楷體" pitchFamily="65" charset="-120"/>
                  </a:rPr>
                  <a:t>: 60nm</a:t>
                </a:r>
              </a:p>
            </p:txBody>
          </p:sp>
        </p:grpSp>
      </p:grpSp>
      <p:grpSp>
        <p:nvGrpSpPr>
          <p:cNvPr id="6" name="Group 18"/>
          <p:cNvGrpSpPr>
            <a:grpSpLocks/>
          </p:cNvGrpSpPr>
          <p:nvPr/>
        </p:nvGrpSpPr>
        <p:grpSpPr bwMode="auto">
          <a:xfrm>
            <a:off x="457200" y="4114800"/>
            <a:ext cx="8141018" cy="2168843"/>
            <a:chOff x="470" y="2697"/>
            <a:chExt cx="4662" cy="1242"/>
          </a:xfrm>
        </p:grpSpPr>
        <p:pic>
          <p:nvPicPr>
            <p:cNvPr id="34824" name="Picture 19" descr="Application-a1"/>
            <p:cNvPicPr>
              <a:picLocks noChangeAspect="1" noChangeArrowheads="1"/>
            </p:cNvPicPr>
            <p:nvPr/>
          </p:nvPicPr>
          <p:blipFill>
            <a:blip r:embed="rId5"/>
            <a:srcRect/>
            <a:stretch>
              <a:fillRect/>
            </a:stretch>
          </p:blipFill>
          <p:spPr bwMode="auto">
            <a:xfrm>
              <a:off x="627" y="2697"/>
              <a:ext cx="4505" cy="974"/>
            </a:xfrm>
            <a:prstGeom prst="rect">
              <a:avLst/>
            </a:prstGeom>
            <a:noFill/>
            <a:ln w="9525">
              <a:noFill/>
              <a:miter lim="800000"/>
              <a:headEnd/>
              <a:tailEnd/>
            </a:ln>
          </p:spPr>
        </p:pic>
        <p:sp>
          <p:nvSpPr>
            <p:cNvPr id="34825" name="Text Box 20"/>
            <p:cNvSpPr txBox="1">
              <a:spLocks noChangeArrowheads="1"/>
            </p:cNvSpPr>
            <p:nvPr/>
          </p:nvSpPr>
          <p:spPr bwMode="auto">
            <a:xfrm>
              <a:off x="470" y="3639"/>
              <a:ext cx="891" cy="300"/>
            </a:xfrm>
            <a:prstGeom prst="rect">
              <a:avLst/>
            </a:prstGeom>
            <a:noFill/>
            <a:ln w="9525">
              <a:noFill/>
              <a:miter lim="800000"/>
              <a:headEnd/>
              <a:tailEnd/>
            </a:ln>
          </p:spPr>
          <p:txBody>
            <a:bodyPr wrap="none">
              <a:spAutoFit/>
            </a:bodyPr>
            <a:lstStyle/>
            <a:p>
              <a:pPr algn="ctr"/>
              <a:r>
                <a:rPr lang="en-US" altLang="zh-TW" sz="1400" dirty="0" smtClean="0">
                  <a:solidFill>
                    <a:srgbClr val="0033CC"/>
                  </a:solidFill>
                  <a:latin typeface="Arial" charset="0"/>
                  <a:ea typeface="標楷體" pitchFamily="65" charset="-120"/>
                </a:rPr>
                <a:t>PMMA</a:t>
              </a:r>
              <a:r>
                <a:rPr lang="zh-TW" altLang="en-US" sz="1400" dirty="0" smtClean="0">
                  <a:solidFill>
                    <a:srgbClr val="0033CC"/>
                  </a:solidFill>
                  <a:latin typeface="Arial" charset="0"/>
                  <a:ea typeface="標楷體" pitchFamily="65" charset="-120"/>
                </a:rPr>
                <a:t> </a:t>
              </a:r>
              <a:r>
                <a:rPr lang="en-US" altLang="zh-TW" sz="1400" dirty="0" smtClean="0">
                  <a:solidFill>
                    <a:srgbClr val="0033CC"/>
                  </a:solidFill>
                  <a:latin typeface="Arial" charset="0"/>
                  <a:ea typeface="標楷體" pitchFamily="65" charset="-120"/>
                </a:rPr>
                <a:t>thickness</a:t>
              </a:r>
              <a:endParaRPr lang="zh-TW" altLang="en-US" sz="1400" dirty="0">
                <a:solidFill>
                  <a:srgbClr val="0033CC"/>
                </a:solidFill>
                <a:latin typeface="Arial" charset="0"/>
                <a:ea typeface="標楷體" pitchFamily="65" charset="-120"/>
              </a:endParaRPr>
            </a:p>
            <a:p>
              <a:pPr algn="ctr"/>
              <a:r>
                <a:rPr lang="en-US" altLang="zh-TW" sz="1400" dirty="0">
                  <a:solidFill>
                    <a:srgbClr val="0033CC"/>
                  </a:solidFill>
                  <a:latin typeface="Arial" charset="0"/>
                  <a:ea typeface="標楷體" pitchFamily="65" charset="-120"/>
                </a:rPr>
                <a:t>1000nm</a:t>
              </a:r>
              <a:r>
                <a:rPr lang="en-US" altLang="zh-TW" sz="1400" dirty="0">
                  <a:solidFill>
                    <a:srgbClr val="0033CC"/>
                  </a:solidFill>
                  <a:latin typeface="Arial" charset="0"/>
                  <a:ea typeface="標楷體" pitchFamily="65" charset="-120"/>
                  <a:sym typeface="Symbol" pitchFamily="18" charset="2"/>
                </a:rPr>
                <a:t>400nm</a:t>
              </a:r>
              <a:endParaRPr lang="en-US" altLang="zh-TW" sz="1400" dirty="0">
                <a:solidFill>
                  <a:srgbClr val="0033CC"/>
                </a:solidFill>
                <a:latin typeface="Arial" charset="0"/>
                <a:ea typeface="標楷體" pitchFamily="65" charset="-120"/>
              </a:endParaRPr>
            </a:p>
          </p:txBody>
        </p:sp>
        <p:sp>
          <p:nvSpPr>
            <p:cNvPr id="34826" name="Text Box 21"/>
            <p:cNvSpPr txBox="1">
              <a:spLocks noChangeArrowheads="1"/>
            </p:cNvSpPr>
            <p:nvPr/>
          </p:nvSpPr>
          <p:spPr bwMode="auto">
            <a:xfrm>
              <a:off x="1446" y="3637"/>
              <a:ext cx="875" cy="300"/>
            </a:xfrm>
            <a:prstGeom prst="rect">
              <a:avLst/>
            </a:prstGeom>
            <a:noFill/>
            <a:ln w="9525">
              <a:noFill/>
              <a:miter lim="800000"/>
              <a:headEnd/>
              <a:tailEnd/>
            </a:ln>
          </p:spPr>
          <p:txBody>
            <a:bodyPr wrap="none">
              <a:spAutoFit/>
            </a:bodyPr>
            <a:lstStyle/>
            <a:p>
              <a:r>
                <a:rPr lang="en-US" altLang="zh-TW" sz="1400" dirty="0" smtClean="0">
                  <a:solidFill>
                    <a:srgbClr val="0033CC"/>
                  </a:solidFill>
                  <a:latin typeface="Arial" charset="0"/>
                  <a:ea typeface="標楷體" pitchFamily="65" charset="-120"/>
                </a:rPr>
                <a:t>Pressure100 </a:t>
              </a:r>
              <a:r>
                <a:rPr lang="en-US" altLang="zh-TW" sz="1400" dirty="0">
                  <a:solidFill>
                    <a:srgbClr val="0033CC"/>
                  </a:solidFill>
                  <a:latin typeface="Arial" charset="0"/>
                  <a:ea typeface="標楷體" pitchFamily="65" charset="-120"/>
                </a:rPr>
                <a:t>bar</a:t>
              </a:r>
            </a:p>
            <a:p>
              <a:r>
                <a:rPr lang="en-US" altLang="zh-TW" sz="1400" dirty="0" smtClean="0">
                  <a:solidFill>
                    <a:srgbClr val="0033CC"/>
                  </a:solidFill>
                  <a:latin typeface="Arial" charset="0"/>
                  <a:ea typeface="標楷體" pitchFamily="65" charset="-120"/>
                </a:rPr>
                <a:t>Residual100nm</a:t>
              </a:r>
              <a:endParaRPr lang="en-US" altLang="zh-TW" sz="1400" dirty="0">
                <a:solidFill>
                  <a:srgbClr val="0033CC"/>
                </a:solidFill>
                <a:latin typeface="Arial" charset="0"/>
                <a:ea typeface="標楷體" pitchFamily="65" charset="-120"/>
              </a:endParaRPr>
            </a:p>
          </p:txBody>
        </p:sp>
        <p:sp>
          <p:nvSpPr>
            <p:cNvPr id="34827" name="Text Box 22"/>
            <p:cNvSpPr txBox="1">
              <a:spLocks noChangeArrowheads="1"/>
            </p:cNvSpPr>
            <p:nvPr/>
          </p:nvSpPr>
          <p:spPr bwMode="auto">
            <a:xfrm>
              <a:off x="2422" y="3637"/>
              <a:ext cx="1201" cy="300"/>
            </a:xfrm>
            <a:prstGeom prst="rect">
              <a:avLst/>
            </a:prstGeom>
            <a:noFill/>
            <a:ln w="9525">
              <a:noFill/>
              <a:miter lim="800000"/>
              <a:headEnd/>
              <a:tailEnd/>
            </a:ln>
          </p:spPr>
          <p:txBody>
            <a:bodyPr wrap="none">
              <a:spAutoFit/>
            </a:bodyPr>
            <a:lstStyle/>
            <a:p>
              <a:r>
                <a:rPr lang="en-US" altLang="zh-TW" sz="1400" dirty="0" smtClean="0">
                  <a:solidFill>
                    <a:srgbClr val="0033CC"/>
                  </a:solidFill>
                  <a:latin typeface="Arial" charset="0"/>
                  <a:ea typeface="標楷體" pitchFamily="65" charset="-120"/>
                </a:rPr>
                <a:t>O</a:t>
              </a:r>
              <a:r>
                <a:rPr lang="en-US" altLang="zh-TW" sz="1400" baseline="-25000" dirty="0" smtClean="0">
                  <a:solidFill>
                    <a:srgbClr val="0033CC"/>
                  </a:solidFill>
                  <a:latin typeface="Arial" charset="0"/>
                  <a:ea typeface="標楷體" pitchFamily="65" charset="-120"/>
                </a:rPr>
                <a:t>2</a:t>
              </a:r>
              <a:r>
                <a:rPr lang="en-US" altLang="zh-TW" sz="1400" dirty="0" smtClean="0">
                  <a:solidFill>
                    <a:srgbClr val="0033CC"/>
                  </a:solidFill>
                  <a:latin typeface="Arial" charset="0"/>
                  <a:ea typeface="標楷體" pitchFamily="65" charset="-120"/>
                </a:rPr>
                <a:t> </a:t>
              </a:r>
              <a:r>
                <a:rPr lang="en-US" altLang="zh-TW" sz="1400" dirty="0">
                  <a:solidFill>
                    <a:srgbClr val="0033CC"/>
                  </a:solidFill>
                  <a:latin typeface="Arial" charset="0"/>
                  <a:ea typeface="標楷體" pitchFamily="65" charset="-120"/>
                </a:rPr>
                <a:t>RIE 2min</a:t>
              </a:r>
            </a:p>
            <a:p>
              <a:r>
                <a:rPr lang="en-US" altLang="zh-TW" sz="1400" dirty="0" smtClean="0">
                  <a:solidFill>
                    <a:srgbClr val="0033CC"/>
                  </a:solidFill>
                  <a:latin typeface="Arial" charset="0"/>
                  <a:ea typeface="標楷體" pitchFamily="65" charset="-120"/>
                </a:rPr>
                <a:t>Hard-bake 130</a:t>
              </a:r>
              <a:r>
                <a:rPr lang="en-US" altLang="zh-TW" sz="1400" dirty="0">
                  <a:solidFill>
                    <a:srgbClr val="0033CC"/>
                  </a:solidFill>
                  <a:latin typeface="Arial" charset="0"/>
                  <a:ea typeface="標楷體" pitchFamily="65" charset="-120"/>
                  <a:sym typeface="Symbol" pitchFamily="18" charset="2"/>
                </a:rPr>
                <a:t>C 45min</a:t>
              </a:r>
              <a:endParaRPr lang="en-US" altLang="zh-TW" sz="1400" dirty="0">
                <a:solidFill>
                  <a:srgbClr val="0033CC"/>
                </a:solidFill>
                <a:latin typeface="Arial" charset="0"/>
                <a:ea typeface="標楷體" pitchFamily="65" charset="-120"/>
              </a:endParaRPr>
            </a:p>
          </p:txBody>
        </p:sp>
        <p:sp>
          <p:nvSpPr>
            <p:cNvPr id="34828" name="Text Box 23"/>
            <p:cNvSpPr txBox="1">
              <a:spLocks noChangeArrowheads="1"/>
            </p:cNvSpPr>
            <p:nvPr/>
          </p:nvSpPr>
          <p:spPr bwMode="auto">
            <a:xfrm>
              <a:off x="3422" y="3637"/>
              <a:ext cx="801" cy="176"/>
            </a:xfrm>
            <a:prstGeom prst="rect">
              <a:avLst/>
            </a:prstGeom>
            <a:noFill/>
            <a:ln w="9525">
              <a:noFill/>
              <a:miter lim="800000"/>
              <a:headEnd/>
              <a:tailEnd/>
            </a:ln>
          </p:spPr>
          <p:txBody>
            <a:bodyPr wrap="none">
              <a:spAutoFit/>
            </a:bodyPr>
            <a:lstStyle/>
            <a:p>
              <a:pPr algn="ctr"/>
              <a:r>
                <a:rPr lang="en-US" altLang="zh-TW" sz="1400" dirty="0" smtClean="0">
                  <a:solidFill>
                    <a:srgbClr val="0033CC"/>
                  </a:solidFill>
                  <a:latin typeface="Arial" charset="0"/>
                  <a:ea typeface="標楷體" pitchFamily="65" charset="-120"/>
                </a:rPr>
                <a:t>1 </a:t>
              </a:r>
              <a:r>
                <a:rPr lang="en-US" altLang="zh-TW" sz="1400" dirty="0" err="1">
                  <a:solidFill>
                    <a:srgbClr val="0033CC"/>
                  </a:solidFill>
                  <a:latin typeface="Arial" charset="0"/>
                  <a:ea typeface="標楷體" pitchFamily="65" charset="-120"/>
                </a:rPr>
                <a:t>HCl</a:t>
              </a:r>
              <a:r>
                <a:rPr lang="en-US" altLang="zh-TW" sz="1400" dirty="0">
                  <a:solidFill>
                    <a:srgbClr val="0033CC"/>
                  </a:solidFill>
                  <a:latin typeface="Arial" charset="0"/>
                  <a:ea typeface="標楷體" pitchFamily="65" charset="-120"/>
                </a:rPr>
                <a:t> : 3 HNO</a:t>
              </a:r>
              <a:r>
                <a:rPr lang="en-US" altLang="zh-TW" sz="1400" baseline="-25000" dirty="0">
                  <a:solidFill>
                    <a:srgbClr val="0033CC"/>
                  </a:solidFill>
                  <a:latin typeface="Arial" charset="0"/>
                  <a:ea typeface="標楷體" pitchFamily="65" charset="-120"/>
                </a:rPr>
                <a:t>3</a:t>
              </a:r>
            </a:p>
          </p:txBody>
        </p:sp>
      </p:grpSp>
      <p:cxnSp>
        <p:nvCxnSpPr>
          <p:cNvPr id="21" name="Straight Connector 2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p>
            <a:fld id="{D96C1D49-3B03-47FD-9AE4-CE0650FB3F7D}" type="slidenum">
              <a:rPr lang="en-US" altLang="zh-TW" smtClean="0"/>
              <a:pPr/>
              <a:t>12</a:t>
            </a:fld>
            <a:endParaRPr lang="en-US" altLang="zh-TW" smtClean="0"/>
          </a:p>
        </p:txBody>
      </p:sp>
      <p:grpSp>
        <p:nvGrpSpPr>
          <p:cNvPr id="2" name="Group 6"/>
          <p:cNvGrpSpPr>
            <a:grpSpLocks noChangeAspect="1"/>
          </p:cNvGrpSpPr>
          <p:nvPr/>
        </p:nvGrpSpPr>
        <p:grpSpPr bwMode="auto">
          <a:xfrm>
            <a:off x="914400" y="956310"/>
            <a:ext cx="7445216" cy="5292090"/>
            <a:chOff x="275" y="445"/>
            <a:chExt cx="5211" cy="3704"/>
          </a:xfrm>
        </p:grpSpPr>
        <p:pic>
          <p:nvPicPr>
            <p:cNvPr id="35846" name="Picture 7" descr="Application-a4"/>
            <p:cNvPicPr>
              <a:picLocks noChangeAspect="1" noChangeArrowheads="1"/>
            </p:cNvPicPr>
            <p:nvPr/>
          </p:nvPicPr>
          <p:blipFill>
            <a:blip r:embed="rId3"/>
            <a:srcRect/>
            <a:stretch>
              <a:fillRect/>
            </a:stretch>
          </p:blipFill>
          <p:spPr bwMode="auto">
            <a:xfrm>
              <a:off x="2080" y="445"/>
              <a:ext cx="1789" cy="2029"/>
            </a:xfrm>
            <a:prstGeom prst="rect">
              <a:avLst/>
            </a:prstGeom>
            <a:noFill/>
            <a:ln w="9525">
              <a:noFill/>
              <a:miter lim="800000"/>
              <a:headEnd/>
              <a:tailEnd/>
            </a:ln>
          </p:spPr>
        </p:pic>
        <p:pic>
          <p:nvPicPr>
            <p:cNvPr id="35847" name="Picture 8" descr="Application-a5"/>
            <p:cNvPicPr>
              <a:picLocks noChangeAspect="1" noChangeArrowheads="1"/>
            </p:cNvPicPr>
            <p:nvPr/>
          </p:nvPicPr>
          <p:blipFill>
            <a:blip r:embed="rId4"/>
            <a:srcRect/>
            <a:stretch>
              <a:fillRect/>
            </a:stretch>
          </p:blipFill>
          <p:spPr bwMode="auto">
            <a:xfrm>
              <a:off x="275" y="445"/>
              <a:ext cx="1762" cy="3700"/>
            </a:xfrm>
            <a:prstGeom prst="rect">
              <a:avLst/>
            </a:prstGeom>
            <a:noFill/>
            <a:ln w="9525">
              <a:noFill/>
              <a:miter lim="800000"/>
              <a:headEnd/>
              <a:tailEnd/>
            </a:ln>
          </p:spPr>
        </p:pic>
        <p:pic>
          <p:nvPicPr>
            <p:cNvPr id="35848" name="Picture 9" descr="Application-a6"/>
            <p:cNvPicPr>
              <a:picLocks noChangeAspect="1" noChangeArrowheads="1"/>
            </p:cNvPicPr>
            <p:nvPr/>
          </p:nvPicPr>
          <p:blipFill>
            <a:blip r:embed="rId5"/>
            <a:srcRect/>
            <a:stretch>
              <a:fillRect/>
            </a:stretch>
          </p:blipFill>
          <p:spPr bwMode="auto">
            <a:xfrm>
              <a:off x="3912" y="445"/>
              <a:ext cx="1574" cy="3704"/>
            </a:xfrm>
            <a:prstGeom prst="rect">
              <a:avLst/>
            </a:prstGeom>
            <a:noFill/>
            <a:ln w="9525">
              <a:noFill/>
              <a:miter lim="800000"/>
              <a:headEnd/>
              <a:tailEnd/>
            </a:ln>
          </p:spPr>
        </p:pic>
        <p:sp>
          <p:nvSpPr>
            <p:cNvPr id="35849" name="Text Box 10"/>
            <p:cNvSpPr txBox="1">
              <a:spLocks noChangeArrowheads="1"/>
            </p:cNvSpPr>
            <p:nvPr/>
          </p:nvSpPr>
          <p:spPr bwMode="auto">
            <a:xfrm>
              <a:off x="2145" y="2488"/>
              <a:ext cx="1686" cy="1569"/>
            </a:xfrm>
            <a:prstGeom prst="rect">
              <a:avLst/>
            </a:prstGeom>
            <a:noFill/>
            <a:ln w="9525">
              <a:noFill/>
              <a:miter lim="800000"/>
              <a:headEnd/>
              <a:tailEnd/>
            </a:ln>
          </p:spPr>
          <p:txBody>
            <a:bodyPr wrap="none">
              <a:spAutoFit/>
            </a:bodyPr>
            <a:lstStyle/>
            <a:p>
              <a:pPr>
                <a:lnSpc>
                  <a:spcPct val="125000"/>
                </a:lnSpc>
              </a:pPr>
              <a:r>
                <a:rPr lang="en-US" altLang="zh-TW" dirty="0" smtClean="0">
                  <a:solidFill>
                    <a:srgbClr val="0033CC"/>
                  </a:solidFill>
                  <a:ea typeface="標楷體" pitchFamily="65" charset="-120"/>
                </a:rPr>
                <a:t>Resist thickness:100nm</a:t>
              </a:r>
              <a:endParaRPr lang="en-US" altLang="zh-TW" dirty="0">
                <a:solidFill>
                  <a:srgbClr val="0033CC"/>
                </a:solidFill>
                <a:ea typeface="標楷體" pitchFamily="65" charset="-120"/>
              </a:endParaRPr>
            </a:p>
            <a:p>
              <a:pPr>
                <a:lnSpc>
                  <a:spcPct val="125000"/>
                </a:lnSpc>
              </a:pPr>
              <a:r>
                <a:rPr lang="en-US" altLang="zh-TW" dirty="0" smtClean="0">
                  <a:solidFill>
                    <a:srgbClr val="0033CC"/>
                  </a:solidFill>
                  <a:ea typeface="標楷體" pitchFamily="65" charset="-120"/>
                </a:rPr>
                <a:t>Contact: 4nm-Cr/20nm-Au</a:t>
              </a:r>
              <a:endParaRPr lang="en-US" altLang="zh-TW" dirty="0">
                <a:solidFill>
                  <a:srgbClr val="0033CC"/>
                </a:solidFill>
                <a:ea typeface="標楷體" pitchFamily="65" charset="-120"/>
              </a:endParaRPr>
            </a:p>
            <a:p>
              <a:pPr>
                <a:lnSpc>
                  <a:spcPct val="125000"/>
                </a:lnSpc>
              </a:pPr>
              <a:r>
                <a:rPr lang="en-US" altLang="zh-TW" dirty="0" smtClean="0">
                  <a:solidFill>
                    <a:srgbClr val="0033CC"/>
                  </a:solidFill>
                  <a:ea typeface="標楷體" pitchFamily="65" charset="-120"/>
                </a:rPr>
                <a:t>P3HT</a:t>
              </a:r>
              <a:r>
                <a:rPr lang="zh-TW" altLang="en-US" dirty="0" smtClean="0">
                  <a:solidFill>
                    <a:srgbClr val="0033CC"/>
                  </a:solidFill>
                  <a:ea typeface="標楷體" pitchFamily="65" charset="-120"/>
                </a:rPr>
                <a:t> </a:t>
              </a:r>
              <a:r>
                <a:rPr lang="en-US" altLang="zh-TW" dirty="0" smtClean="0">
                  <a:solidFill>
                    <a:srgbClr val="0033CC"/>
                  </a:solidFill>
                  <a:ea typeface="標楷體" pitchFamily="65" charset="-120"/>
                </a:rPr>
                <a:t>thickness</a:t>
              </a:r>
              <a:endParaRPr lang="zh-TW" altLang="en-US" dirty="0">
                <a:solidFill>
                  <a:srgbClr val="0033CC"/>
                </a:solidFill>
                <a:ea typeface="標楷體" pitchFamily="65" charset="-120"/>
              </a:endParaRPr>
            </a:p>
            <a:p>
              <a:pPr>
                <a:lnSpc>
                  <a:spcPct val="125000"/>
                </a:lnSpc>
              </a:pPr>
              <a:r>
                <a:rPr lang="zh-TW" altLang="en-US" dirty="0">
                  <a:solidFill>
                    <a:srgbClr val="0033CC"/>
                  </a:solidFill>
                  <a:ea typeface="標楷體" pitchFamily="65" charset="-120"/>
                </a:rPr>
                <a:t>   </a:t>
              </a:r>
              <a:r>
                <a:rPr lang="en-US" altLang="zh-TW" dirty="0">
                  <a:solidFill>
                    <a:srgbClr val="0033CC"/>
                  </a:solidFill>
                  <a:ea typeface="標楷體" pitchFamily="65" charset="-120"/>
                </a:rPr>
                <a:t>- </a:t>
              </a:r>
              <a:r>
                <a:rPr lang="en-US" altLang="zh-TW" dirty="0" smtClean="0">
                  <a:solidFill>
                    <a:srgbClr val="0033CC"/>
                  </a:solidFill>
                  <a:ea typeface="標楷體" pitchFamily="65" charset="-120"/>
                </a:rPr>
                <a:t>spin coating 50nm</a:t>
              </a:r>
              <a:endParaRPr lang="en-US" altLang="zh-TW" dirty="0">
                <a:solidFill>
                  <a:srgbClr val="0033CC"/>
                </a:solidFill>
                <a:ea typeface="標楷體" pitchFamily="65" charset="-120"/>
              </a:endParaRPr>
            </a:p>
            <a:p>
              <a:pPr>
                <a:lnSpc>
                  <a:spcPct val="125000"/>
                </a:lnSpc>
              </a:pPr>
              <a:r>
                <a:rPr lang="en-US" altLang="zh-TW" dirty="0">
                  <a:solidFill>
                    <a:srgbClr val="0033CC"/>
                  </a:solidFill>
                  <a:ea typeface="標楷體" pitchFamily="65" charset="-120"/>
                </a:rPr>
                <a:t>     </a:t>
              </a:r>
              <a:r>
                <a:rPr lang="en-US" altLang="zh-TW" dirty="0" smtClean="0">
                  <a:solidFill>
                    <a:srgbClr val="0033CC"/>
                  </a:solidFill>
                  <a:ea typeface="標楷體" pitchFamily="65" charset="-120"/>
                </a:rPr>
                <a:t>mobility10</a:t>
              </a:r>
              <a:r>
                <a:rPr lang="en-US" altLang="zh-TW" baseline="30000" dirty="0" smtClean="0">
                  <a:solidFill>
                    <a:srgbClr val="0033CC"/>
                  </a:solidFill>
                  <a:ea typeface="標楷體" pitchFamily="65" charset="-120"/>
                </a:rPr>
                <a:t>-5</a:t>
              </a:r>
              <a:r>
                <a:rPr lang="en-US" altLang="zh-TW" dirty="0" smtClean="0">
                  <a:solidFill>
                    <a:srgbClr val="0033CC"/>
                  </a:solidFill>
                  <a:ea typeface="標楷體" pitchFamily="65" charset="-120"/>
                </a:rPr>
                <a:t> </a:t>
              </a:r>
              <a:r>
                <a:rPr lang="en-US" altLang="zh-TW" dirty="0">
                  <a:solidFill>
                    <a:srgbClr val="0033CC"/>
                  </a:solidFill>
                  <a:ea typeface="標楷體" pitchFamily="65" charset="-120"/>
                </a:rPr>
                <a:t>cm</a:t>
              </a:r>
              <a:r>
                <a:rPr lang="en-US" altLang="zh-TW" baseline="30000" dirty="0">
                  <a:solidFill>
                    <a:srgbClr val="0033CC"/>
                  </a:solidFill>
                  <a:ea typeface="標楷體" pitchFamily="65" charset="-120"/>
                </a:rPr>
                <a:t>2</a:t>
              </a:r>
              <a:r>
                <a:rPr lang="en-US" altLang="zh-TW" dirty="0">
                  <a:solidFill>
                    <a:srgbClr val="0033CC"/>
                  </a:solidFill>
                  <a:ea typeface="標楷體" pitchFamily="65" charset="-120"/>
                </a:rPr>
                <a:t>/Vs</a:t>
              </a:r>
            </a:p>
            <a:p>
              <a:pPr>
                <a:lnSpc>
                  <a:spcPct val="125000"/>
                </a:lnSpc>
              </a:pPr>
              <a:r>
                <a:rPr lang="en-US" altLang="zh-TW" dirty="0">
                  <a:solidFill>
                    <a:srgbClr val="0033CC"/>
                  </a:solidFill>
                  <a:ea typeface="標楷體" pitchFamily="65" charset="-120"/>
                </a:rPr>
                <a:t>   - </a:t>
              </a:r>
              <a:r>
                <a:rPr lang="en-US" altLang="zh-TW" dirty="0" smtClean="0">
                  <a:solidFill>
                    <a:srgbClr val="0033CC"/>
                  </a:solidFill>
                  <a:ea typeface="標楷體" pitchFamily="65" charset="-120"/>
                </a:rPr>
                <a:t>casting 5-10nm</a:t>
              </a:r>
              <a:endParaRPr lang="en-US" altLang="zh-TW" dirty="0">
                <a:solidFill>
                  <a:srgbClr val="0033CC"/>
                </a:solidFill>
                <a:ea typeface="標楷體" pitchFamily="65" charset="-120"/>
              </a:endParaRPr>
            </a:p>
            <a:p>
              <a:pPr>
                <a:lnSpc>
                  <a:spcPct val="125000"/>
                </a:lnSpc>
              </a:pPr>
              <a:r>
                <a:rPr lang="en-US" altLang="zh-TW" dirty="0">
                  <a:solidFill>
                    <a:srgbClr val="0033CC"/>
                  </a:solidFill>
                  <a:ea typeface="標楷體" pitchFamily="65" charset="-120"/>
                </a:rPr>
                <a:t>     </a:t>
              </a:r>
              <a:r>
                <a:rPr lang="en-US" altLang="zh-TW" dirty="0" smtClean="0">
                  <a:solidFill>
                    <a:srgbClr val="0033CC"/>
                  </a:solidFill>
                  <a:ea typeface="標楷體" pitchFamily="65" charset="-120"/>
                </a:rPr>
                <a:t>mobility10</a:t>
              </a:r>
              <a:r>
                <a:rPr lang="en-US" altLang="zh-TW" baseline="30000" dirty="0" smtClean="0">
                  <a:solidFill>
                    <a:srgbClr val="0033CC"/>
                  </a:solidFill>
                  <a:ea typeface="標楷體" pitchFamily="65" charset="-120"/>
                </a:rPr>
                <a:t>-3</a:t>
              </a:r>
              <a:r>
                <a:rPr lang="en-US" altLang="zh-TW" dirty="0" smtClean="0">
                  <a:solidFill>
                    <a:srgbClr val="0033CC"/>
                  </a:solidFill>
                  <a:ea typeface="標楷體" pitchFamily="65" charset="-120"/>
                </a:rPr>
                <a:t> </a:t>
              </a:r>
              <a:r>
                <a:rPr lang="en-US" altLang="zh-TW" dirty="0">
                  <a:solidFill>
                    <a:srgbClr val="0033CC"/>
                  </a:solidFill>
                  <a:ea typeface="標楷體" pitchFamily="65" charset="-120"/>
                </a:rPr>
                <a:t>cm</a:t>
              </a:r>
              <a:r>
                <a:rPr lang="en-US" altLang="zh-TW" baseline="30000" dirty="0">
                  <a:solidFill>
                    <a:srgbClr val="0033CC"/>
                  </a:solidFill>
                  <a:ea typeface="標楷體" pitchFamily="65" charset="-120"/>
                </a:rPr>
                <a:t>2</a:t>
              </a:r>
              <a:r>
                <a:rPr lang="en-US" altLang="zh-TW" dirty="0">
                  <a:solidFill>
                    <a:srgbClr val="0033CC"/>
                  </a:solidFill>
                  <a:ea typeface="標楷體" pitchFamily="65" charset="-120"/>
                </a:rPr>
                <a:t>/Vs</a:t>
              </a:r>
            </a:p>
          </p:txBody>
        </p:sp>
      </p:grpSp>
      <p:sp>
        <p:nvSpPr>
          <p:cNvPr id="35844" name="Text Box 11"/>
          <p:cNvSpPr txBox="1">
            <a:spLocks noChangeArrowheads="1"/>
          </p:cNvSpPr>
          <p:nvPr/>
        </p:nvSpPr>
        <p:spPr bwMode="auto">
          <a:xfrm>
            <a:off x="152401" y="6553200"/>
            <a:ext cx="8686799" cy="246221"/>
          </a:xfrm>
          <a:prstGeom prst="rect">
            <a:avLst/>
          </a:prstGeom>
          <a:noFill/>
          <a:ln w="9525">
            <a:noFill/>
            <a:miter lim="800000"/>
            <a:headEnd/>
            <a:tailEnd/>
          </a:ln>
        </p:spPr>
        <p:txBody>
          <a:bodyPr wrap="square">
            <a:spAutoFit/>
          </a:bodyPr>
          <a:lstStyle/>
          <a:p>
            <a:pPr algn="ctr"/>
            <a:r>
              <a:rPr lang="en-US" altLang="zh-TW" sz="1000" dirty="0" smtClean="0"/>
              <a:t>Austin and Chou, “</a:t>
            </a:r>
            <a:r>
              <a:rPr lang="en-US" sz="1000" dirty="0" smtClean="0"/>
              <a:t>Fabrication of 70 nm channel length polymer organic thin-film transistors using nanoimprint lithography</a:t>
            </a:r>
            <a:r>
              <a:rPr lang="en-US" altLang="zh-TW" sz="1000" dirty="0" smtClean="0"/>
              <a:t>”, </a:t>
            </a:r>
            <a:r>
              <a:rPr lang="en-US" altLang="zh-TW" sz="1000" dirty="0"/>
              <a:t>Appl. Phys. </a:t>
            </a:r>
            <a:r>
              <a:rPr lang="en-US" altLang="zh-TW" sz="1000" dirty="0" err="1"/>
              <a:t>Lett</a:t>
            </a:r>
            <a:r>
              <a:rPr lang="en-US" altLang="zh-TW" sz="1000" dirty="0"/>
              <a:t>. </a:t>
            </a:r>
            <a:r>
              <a:rPr lang="en-US" altLang="zh-TW" sz="1000" dirty="0" smtClean="0"/>
              <a:t>81, 4431-4433 (2002).</a:t>
            </a:r>
            <a:endParaRPr lang="en-US" altLang="zh-TW" sz="1000" dirty="0"/>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 Box 6"/>
          <p:cNvSpPr txBox="1">
            <a:spLocks noChangeArrowheads="1"/>
          </p:cNvSpPr>
          <p:nvPr/>
        </p:nvSpPr>
        <p:spPr bwMode="auto">
          <a:xfrm>
            <a:off x="2230332" y="152400"/>
            <a:ext cx="5237268"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Organic thin film transistor (OTFT</a:t>
            </a:r>
            <a:r>
              <a:rPr lang="en-US" altLang="zh-TW" sz="2800" dirty="0">
                <a:solidFill>
                  <a:srgbClr val="0033CC"/>
                </a:solidFill>
                <a:ea typeface="標楷體" pitchFamily="65" charset="-12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p>
            <a:fld id="{385901D4-41FE-4B47-BBA7-F5A74C40BF1C}" type="slidenum">
              <a:rPr lang="en-US" altLang="zh-TW" smtClean="0"/>
              <a:pPr/>
              <a:t>13</a:t>
            </a:fld>
            <a:endParaRPr lang="en-US" altLang="zh-TW" smtClean="0"/>
          </a:p>
        </p:txBody>
      </p:sp>
      <p:sp>
        <p:nvSpPr>
          <p:cNvPr id="45059" name="Text Box 6"/>
          <p:cNvSpPr txBox="1">
            <a:spLocks noChangeArrowheads="1"/>
          </p:cNvSpPr>
          <p:nvPr/>
        </p:nvSpPr>
        <p:spPr bwMode="auto">
          <a:xfrm>
            <a:off x="1790441" y="152400"/>
            <a:ext cx="5981959"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Nano-contact for molecular electronics</a:t>
            </a:r>
            <a:endParaRPr lang="zh-TW" altLang="en-US" sz="2800" dirty="0">
              <a:solidFill>
                <a:srgbClr val="0033CC"/>
              </a:solidFill>
              <a:ea typeface="標楷體" pitchFamily="65" charset="-120"/>
            </a:endParaRPr>
          </a:p>
        </p:txBody>
      </p:sp>
      <p:sp>
        <p:nvSpPr>
          <p:cNvPr id="45060" name="Text Box 7"/>
          <p:cNvSpPr txBox="1">
            <a:spLocks noChangeArrowheads="1"/>
          </p:cNvSpPr>
          <p:nvPr/>
        </p:nvSpPr>
        <p:spPr bwMode="auto">
          <a:xfrm>
            <a:off x="76200" y="6583363"/>
            <a:ext cx="8991600" cy="276999"/>
          </a:xfrm>
          <a:prstGeom prst="rect">
            <a:avLst/>
          </a:prstGeom>
          <a:noFill/>
          <a:ln w="9525">
            <a:noFill/>
            <a:miter lim="800000"/>
            <a:headEnd/>
            <a:tailEnd/>
          </a:ln>
        </p:spPr>
        <p:txBody>
          <a:bodyPr wrap="square">
            <a:spAutoFit/>
          </a:bodyPr>
          <a:lstStyle/>
          <a:p>
            <a:r>
              <a:rPr lang="en-US" altLang="zh-TW" sz="1200" dirty="0" smtClean="0"/>
              <a:t>Austin and Chou, “</a:t>
            </a:r>
            <a:r>
              <a:rPr lang="en-US" sz="1200" dirty="0" smtClean="0"/>
              <a:t>Fabrication of </a:t>
            </a:r>
            <a:r>
              <a:rPr lang="en-US" sz="1200" dirty="0" err="1" smtClean="0"/>
              <a:t>nanocontacts</a:t>
            </a:r>
            <a:r>
              <a:rPr lang="en-US" sz="1200" dirty="0" smtClean="0"/>
              <a:t> for molecular devices using nanoimprint lithography</a:t>
            </a:r>
            <a:r>
              <a:rPr lang="en-US" altLang="zh-TW" sz="1200" dirty="0" smtClean="0"/>
              <a:t>”, J</a:t>
            </a:r>
            <a:r>
              <a:rPr lang="en-US" altLang="zh-TW" sz="1200" dirty="0"/>
              <a:t>. Vac. Sci. Technol. </a:t>
            </a:r>
            <a:r>
              <a:rPr lang="en-US" altLang="zh-TW" sz="1200" dirty="0" smtClean="0"/>
              <a:t>B, 20, 665-667 (2002)</a:t>
            </a:r>
            <a:endParaRPr lang="en-US" altLang="zh-TW" sz="1200" dirty="0"/>
          </a:p>
        </p:txBody>
      </p:sp>
      <p:grpSp>
        <p:nvGrpSpPr>
          <p:cNvPr id="2" name="Group 8"/>
          <p:cNvGrpSpPr>
            <a:grpSpLocks noChangeAspect="1"/>
          </p:cNvGrpSpPr>
          <p:nvPr/>
        </p:nvGrpSpPr>
        <p:grpSpPr bwMode="auto">
          <a:xfrm>
            <a:off x="1181100" y="1170622"/>
            <a:ext cx="6972300" cy="5077778"/>
            <a:chOff x="296" y="521"/>
            <a:chExt cx="4880" cy="3554"/>
          </a:xfrm>
        </p:grpSpPr>
        <p:pic>
          <p:nvPicPr>
            <p:cNvPr id="45062" name="Picture 9"/>
            <p:cNvPicPr>
              <a:picLocks noChangeAspect="1" noChangeArrowheads="1"/>
            </p:cNvPicPr>
            <p:nvPr/>
          </p:nvPicPr>
          <p:blipFill>
            <a:blip r:embed="rId3"/>
            <a:srcRect/>
            <a:stretch>
              <a:fillRect/>
            </a:stretch>
          </p:blipFill>
          <p:spPr bwMode="auto">
            <a:xfrm>
              <a:off x="2488" y="2254"/>
              <a:ext cx="2688" cy="1821"/>
            </a:xfrm>
            <a:prstGeom prst="rect">
              <a:avLst/>
            </a:prstGeom>
            <a:noFill/>
            <a:ln w="9525">
              <a:noFill/>
              <a:miter lim="800000"/>
              <a:headEnd/>
              <a:tailEnd/>
            </a:ln>
          </p:spPr>
        </p:pic>
        <p:pic>
          <p:nvPicPr>
            <p:cNvPr id="45063" name="Picture 10"/>
            <p:cNvPicPr>
              <a:picLocks noChangeAspect="1" noChangeArrowheads="1"/>
            </p:cNvPicPr>
            <p:nvPr/>
          </p:nvPicPr>
          <p:blipFill>
            <a:blip r:embed="rId4"/>
            <a:srcRect/>
            <a:stretch>
              <a:fillRect/>
            </a:stretch>
          </p:blipFill>
          <p:spPr bwMode="auto">
            <a:xfrm>
              <a:off x="2508" y="521"/>
              <a:ext cx="2648" cy="1630"/>
            </a:xfrm>
            <a:prstGeom prst="rect">
              <a:avLst/>
            </a:prstGeom>
            <a:noFill/>
            <a:ln w="9525">
              <a:noFill/>
              <a:miter lim="800000"/>
              <a:headEnd/>
              <a:tailEnd/>
            </a:ln>
          </p:spPr>
        </p:pic>
        <p:pic>
          <p:nvPicPr>
            <p:cNvPr id="45064" name="Picture 11"/>
            <p:cNvPicPr>
              <a:picLocks noChangeAspect="1" noChangeArrowheads="1"/>
            </p:cNvPicPr>
            <p:nvPr/>
          </p:nvPicPr>
          <p:blipFill>
            <a:blip r:embed="rId5"/>
            <a:srcRect/>
            <a:stretch>
              <a:fillRect/>
            </a:stretch>
          </p:blipFill>
          <p:spPr bwMode="auto">
            <a:xfrm>
              <a:off x="328" y="529"/>
              <a:ext cx="1711" cy="2169"/>
            </a:xfrm>
            <a:prstGeom prst="rect">
              <a:avLst/>
            </a:prstGeom>
            <a:noFill/>
            <a:ln w="9525">
              <a:noFill/>
              <a:miter lim="800000"/>
              <a:headEnd/>
              <a:tailEnd/>
            </a:ln>
          </p:spPr>
        </p:pic>
        <p:pic>
          <p:nvPicPr>
            <p:cNvPr id="45065" name="Picture 12"/>
            <p:cNvPicPr>
              <a:picLocks noChangeAspect="1" noChangeArrowheads="1"/>
            </p:cNvPicPr>
            <p:nvPr/>
          </p:nvPicPr>
          <p:blipFill>
            <a:blip r:embed="rId6"/>
            <a:srcRect/>
            <a:stretch>
              <a:fillRect/>
            </a:stretch>
          </p:blipFill>
          <p:spPr bwMode="auto">
            <a:xfrm>
              <a:off x="296" y="2737"/>
              <a:ext cx="1776" cy="1278"/>
            </a:xfrm>
            <a:prstGeom prst="rect">
              <a:avLst/>
            </a:prstGeom>
            <a:noFill/>
            <a:ln w="9525">
              <a:noFill/>
              <a:miter lim="800000"/>
              <a:headEnd/>
              <a:tailEnd/>
            </a:ln>
          </p:spPr>
        </p:pic>
      </p:gr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371600" y="762000"/>
            <a:ext cx="6400800" cy="4800600"/>
          </a:xfrm>
          <a:prstGeom prst="rect">
            <a:avLst/>
          </a:prstGeom>
          <a:noFill/>
          <a:ln w="9525">
            <a:noFill/>
            <a:miter lim="800000"/>
            <a:headEnd/>
            <a:tailEnd/>
          </a:ln>
          <a:effectLst/>
        </p:spPr>
      </p:pic>
      <p:sp>
        <p:nvSpPr>
          <p:cNvPr id="8" name="Text Box 6"/>
          <p:cNvSpPr txBox="1">
            <a:spLocks noChangeArrowheads="1"/>
          </p:cNvSpPr>
          <p:nvPr/>
        </p:nvSpPr>
        <p:spPr bwMode="auto">
          <a:xfrm>
            <a:off x="310789" y="152400"/>
            <a:ext cx="8534068"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Molecular memory with ultra-high density </a:t>
            </a:r>
            <a:r>
              <a:rPr lang="en-US" sz="2800" dirty="0" smtClean="0">
                <a:solidFill>
                  <a:srgbClr val="0033CC"/>
                </a:solidFill>
              </a:rPr>
              <a:t>6.4Gbits/cm</a:t>
            </a:r>
            <a:r>
              <a:rPr lang="en-US" sz="2800" baseline="30000" dirty="0" smtClean="0">
                <a:solidFill>
                  <a:srgbClr val="0033CC"/>
                </a:solidFill>
              </a:rPr>
              <a:t>2</a:t>
            </a:r>
            <a:endParaRPr lang="zh-TW" altLang="en-US" sz="2800" baseline="30000" dirty="0">
              <a:solidFill>
                <a:srgbClr val="0033CC"/>
              </a:solidFill>
              <a:ea typeface="標楷體" pitchFamily="65" charset="-120"/>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1143000" y="5486400"/>
            <a:ext cx="6750951" cy="646331"/>
          </a:xfrm>
          <a:prstGeom prst="rect">
            <a:avLst/>
          </a:prstGeom>
          <a:noFill/>
        </p:spPr>
        <p:txBody>
          <a:bodyPr wrap="none" rtlCol="0">
            <a:spAutoFit/>
          </a:bodyPr>
          <a:lstStyle/>
          <a:p>
            <a:r>
              <a:rPr lang="en-US" dirty="0" smtClean="0">
                <a:solidFill>
                  <a:srgbClr val="0033CC"/>
                </a:solidFill>
              </a:rPr>
              <a:t>Advantage: simplicity, high resolution, low cost and large surface area.</a:t>
            </a:r>
          </a:p>
          <a:p>
            <a:r>
              <a:rPr lang="en-US" dirty="0" smtClean="0">
                <a:solidFill>
                  <a:srgbClr val="0033CC"/>
                </a:solidFill>
              </a:rPr>
              <a:t>Disadvantage: alignment, temperature, pressure, life-time.</a:t>
            </a:r>
            <a:endParaRPr lang="en-US" dirty="0">
              <a:solidFill>
                <a:srgbClr val="0033CC"/>
              </a:solidFill>
            </a:endParaRPr>
          </a:p>
        </p:txBody>
      </p:sp>
      <p:sp>
        <p:nvSpPr>
          <p:cNvPr id="6" name="TextBox 5"/>
          <p:cNvSpPr txBox="1"/>
          <p:nvPr/>
        </p:nvSpPr>
        <p:spPr>
          <a:xfrm>
            <a:off x="6471537" y="6581001"/>
            <a:ext cx="2672463" cy="276999"/>
          </a:xfrm>
          <a:prstGeom prst="rect">
            <a:avLst/>
          </a:prstGeom>
          <a:noFill/>
        </p:spPr>
        <p:txBody>
          <a:bodyPr wrap="none" rtlCol="0">
            <a:spAutoFit/>
          </a:bodyPr>
          <a:lstStyle/>
          <a:p>
            <a:r>
              <a:rPr lang="en-US" sz="1200" dirty="0" smtClean="0"/>
              <a:t>http://en.wikipedia.org/wiki/Memristor</a:t>
            </a:r>
            <a:endParaRPr lang="en-US" sz="1200" dirty="0"/>
          </a:p>
        </p:txBody>
      </p:sp>
      <p:sp>
        <p:nvSpPr>
          <p:cNvPr id="7" name="TextBox 6"/>
          <p:cNvSpPr txBox="1"/>
          <p:nvPr/>
        </p:nvSpPr>
        <p:spPr>
          <a:xfrm>
            <a:off x="304800" y="6248400"/>
            <a:ext cx="8566384" cy="338554"/>
          </a:xfrm>
          <a:prstGeom prst="rect">
            <a:avLst/>
          </a:prstGeom>
          <a:noFill/>
        </p:spPr>
        <p:txBody>
          <a:bodyPr wrap="none" rtlCol="0">
            <a:spAutoFit/>
          </a:bodyPr>
          <a:lstStyle/>
          <a:p>
            <a:r>
              <a:rPr lang="en-US" sz="1600" dirty="0" smtClean="0">
                <a:solidFill>
                  <a:srgbClr val="0033CC"/>
                </a:solidFill>
              </a:rPr>
              <a:t>This work is from HP. However now they realized that this is not molecular memory, but a </a:t>
            </a:r>
            <a:r>
              <a:rPr lang="en-US" sz="1600" dirty="0" err="1" smtClean="0">
                <a:solidFill>
                  <a:srgbClr val="0033CC"/>
                </a:solidFill>
              </a:rPr>
              <a:t>memristor</a:t>
            </a:r>
            <a:r>
              <a:rPr lang="en-US" sz="1600" dirty="0" smtClean="0">
                <a:solidFill>
                  <a:srgbClr val="0033CC"/>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52400" y="838200"/>
            <a:ext cx="8819436" cy="5761712"/>
          </a:xfrm>
          <a:prstGeom prst="rect">
            <a:avLst/>
          </a:prstGeom>
          <a:noFill/>
          <a:ln w="9525">
            <a:noFill/>
            <a:miter lim="800000"/>
            <a:headEnd/>
            <a:tailEnd/>
          </a:ln>
          <a:effectLst/>
        </p:spPr>
      </p:pic>
      <p:sp>
        <p:nvSpPr>
          <p:cNvPr id="5" name="Rectangle 4"/>
          <p:cNvSpPr/>
          <p:nvPr/>
        </p:nvSpPr>
        <p:spPr>
          <a:xfrm>
            <a:off x="5833110" y="6275679"/>
            <a:ext cx="3120390" cy="355482"/>
          </a:xfrm>
          <a:prstGeom prst="rect">
            <a:avLst/>
          </a:prstGeom>
        </p:spPr>
        <p:txBody>
          <a:bodyPr wrap="square">
            <a:spAutoFit/>
          </a:bodyPr>
          <a:lstStyle/>
          <a:p>
            <a:r>
              <a:rPr lang="en-US" sz="1600" b="1" dirty="0" smtClean="0"/>
              <a:t>Zone plate of 70 nm min. feature</a:t>
            </a:r>
            <a:endParaRPr lang="en-US" sz="1600" dirty="0"/>
          </a:p>
        </p:txBody>
      </p:sp>
      <p:sp>
        <p:nvSpPr>
          <p:cNvPr id="7" name="Rectangle 6"/>
          <p:cNvSpPr/>
          <p:nvPr/>
        </p:nvSpPr>
        <p:spPr>
          <a:xfrm>
            <a:off x="762000" y="0"/>
            <a:ext cx="8153400" cy="523220"/>
          </a:xfrm>
          <a:prstGeom prst="rect">
            <a:avLst/>
          </a:prstGeom>
        </p:spPr>
        <p:txBody>
          <a:bodyPr wrap="square">
            <a:spAutoFit/>
          </a:bodyPr>
          <a:lstStyle/>
          <a:p>
            <a:r>
              <a:rPr lang="en-US" sz="2800" dirty="0" smtClean="0">
                <a:solidFill>
                  <a:srgbClr val="0033CC"/>
                </a:solidFill>
              </a:rPr>
              <a:t>Sub-wavelength optical elements – optical chips by NIL</a:t>
            </a:r>
            <a:endParaRPr lang="en-US" sz="2800"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3BFEDD14-06E5-462D-9168-C5498756824A}" type="slidenum">
              <a:rPr lang="en-US" altLang="zh-TW" smtClean="0"/>
              <a:pPr/>
              <a:t>16</a:t>
            </a:fld>
            <a:endParaRPr lang="en-US" altLang="zh-TW" smtClean="0"/>
          </a:p>
        </p:txBody>
      </p:sp>
      <p:sp>
        <p:nvSpPr>
          <p:cNvPr id="27651" name="Text Box 6"/>
          <p:cNvSpPr txBox="1">
            <a:spLocks noChangeArrowheads="1"/>
          </p:cNvSpPr>
          <p:nvPr/>
        </p:nvSpPr>
        <p:spPr bwMode="auto">
          <a:xfrm>
            <a:off x="2514600" y="180975"/>
            <a:ext cx="4418774"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Grating waveguide SiO</a:t>
            </a:r>
            <a:r>
              <a:rPr lang="en-US" altLang="zh-TW" sz="2800" baseline="-25000" dirty="0" smtClean="0">
                <a:solidFill>
                  <a:srgbClr val="0033CC"/>
                </a:solidFill>
                <a:ea typeface="標楷體" pitchFamily="65" charset="-120"/>
              </a:rPr>
              <a:t>2</a:t>
            </a:r>
            <a:r>
              <a:rPr lang="en-US" altLang="zh-TW" sz="2800" dirty="0" smtClean="0">
                <a:solidFill>
                  <a:srgbClr val="0033CC"/>
                </a:solidFill>
                <a:ea typeface="標楷體" pitchFamily="65" charset="-120"/>
              </a:rPr>
              <a:t>-TiO</a:t>
            </a:r>
            <a:r>
              <a:rPr lang="en-US" altLang="zh-TW" sz="2800" baseline="-25000" dirty="0" smtClean="0">
                <a:solidFill>
                  <a:srgbClr val="0033CC"/>
                </a:solidFill>
                <a:ea typeface="標楷體" pitchFamily="65" charset="-120"/>
              </a:rPr>
              <a:t>2</a:t>
            </a:r>
            <a:endParaRPr lang="en-US" altLang="zh-TW" sz="2800" baseline="-25000" dirty="0">
              <a:solidFill>
                <a:srgbClr val="0033CC"/>
              </a:solidFill>
              <a:ea typeface="標楷體" pitchFamily="65" charset="-120"/>
            </a:endParaRPr>
          </a:p>
        </p:txBody>
      </p:sp>
      <p:sp>
        <p:nvSpPr>
          <p:cNvPr id="27652" name="Text Box 7"/>
          <p:cNvSpPr txBox="1">
            <a:spLocks noChangeArrowheads="1"/>
          </p:cNvSpPr>
          <p:nvPr/>
        </p:nvSpPr>
        <p:spPr bwMode="auto">
          <a:xfrm>
            <a:off x="228600" y="6553200"/>
            <a:ext cx="8763000" cy="276999"/>
          </a:xfrm>
          <a:prstGeom prst="rect">
            <a:avLst/>
          </a:prstGeom>
          <a:noFill/>
          <a:ln w="9525">
            <a:noFill/>
            <a:miter lim="800000"/>
            <a:headEnd/>
            <a:tailEnd/>
          </a:ln>
        </p:spPr>
        <p:txBody>
          <a:bodyPr wrap="square">
            <a:spAutoFit/>
          </a:bodyPr>
          <a:lstStyle/>
          <a:p>
            <a:r>
              <a:rPr lang="en-US" altLang="zh-TW" sz="1200" dirty="0" smtClean="0"/>
              <a:t>Li and Chou, “</a:t>
            </a:r>
            <a:r>
              <a:rPr lang="en-US" sz="1200" dirty="0" smtClean="0"/>
              <a:t>Large area direct </a:t>
            </a:r>
            <a:r>
              <a:rPr lang="en-US" sz="1200" dirty="0" err="1" smtClean="0"/>
              <a:t>nanoimprinting</a:t>
            </a:r>
            <a:r>
              <a:rPr lang="en-US" sz="1200" dirty="0" smtClean="0"/>
              <a:t> of SiO2–TiO2 gel gratings for optical applications</a:t>
            </a:r>
            <a:r>
              <a:rPr lang="en-US" altLang="zh-TW" sz="1200" dirty="0" smtClean="0"/>
              <a:t>” </a:t>
            </a:r>
            <a:r>
              <a:rPr lang="en-US" altLang="zh-TW" sz="1200" dirty="0"/>
              <a:t>J. Vac. Sci. Technol. </a:t>
            </a:r>
            <a:r>
              <a:rPr lang="en-US" altLang="zh-TW" sz="1200" dirty="0" smtClean="0"/>
              <a:t>B 21, 660-663 (2003).</a:t>
            </a:r>
            <a:endParaRPr lang="en-US" altLang="zh-TW" sz="1200" dirty="0"/>
          </a:p>
        </p:txBody>
      </p:sp>
      <p:grpSp>
        <p:nvGrpSpPr>
          <p:cNvPr id="3" name="Group 9"/>
          <p:cNvGrpSpPr>
            <a:grpSpLocks/>
          </p:cNvGrpSpPr>
          <p:nvPr/>
        </p:nvGrpSpPr>
        <p:grpSpPr bwMode="auto">
          <a:xfrm>
            <a:off x="1243013" y="936625"/>
            <a:ext cx="3963987" cy="5718176"/>
            <a:chOff x="767" y="480"/>
            <a:chExt cx="2497" cy="3602"/>
          </a:xfrm>
        </p:grpSpPr>
        <p:pic>
          <p:nvPicPr>
            <p:cNvPr id="27663" name="Picture 10" descr="Application-d1"/>
            <p:cNvPicPr>
              <a:picLocks noChangeAspect="1" noChangeArrowheads="1"/>
            </p:cNvPicPr>
            <p:nvPr/>
          </p:nvPicPr>
          <p:blipFill>
            <a:blip r:embed="rId3"/>
            <a:srcRect/>
            <a:stretch>
              <a:fillRect/>
            </a:stretch>
          </p:blipFill>
          <p:spPr bwMode="auto">
            <a:xfrm>
              <a:off x="767" y="480"/>
              <a:ext cx="2497" cy="2369"/>
            </a:xfrm>
            <a:prstGeom prst="rect">
              <a:avLst/>
            </a:prstGeom>
            <a:noFill/>
            <a:ln w="9525">
              <a:noFill/>
              <a:miter lim="800000"/>
              <a:headEnd/>
              <a:tailEnd/>
            </a:ln>
          </p:spPr>
        </p:pic>
        <p:sp>
          <p:nvSpPr>
            <p:cNvPr id="27664" name="Text Box 11"/>
            <p:cNvSpPr txBox="1">
              <a:spLocks noChangeArrowheads="1"/>
            </p:cNvSpPr>
            <p:nvPr/>
          </p:nvSpPr>
          <p:spPr bwMode="auto">
            <a:xfrm>
              <a:off x="767" y="2861"/>
              <a:ext cx="2454" cy="1221"/>
            </a:xfrm>
            <a:prstGeom prst="rect">
              <a:avLst/>
            </a:prstGeom>
            <a:noFill/>
            <a:ln w="9525">
              <a:noFill/>
              <a:miter lim="800000"/>
              <a:headEnd/>
              <a:tailEnd/>
            </a:ln>
          </p:spPr>
          <p:txBody>
            <a:bodyPr wrap="none">
              <a:spAutoFit/>
            </a:bodyPr>
            <a:lstStyle/>
            <a:p>
              <a:pPr>
                <a:lnSpc>
                  <a:spcPct val="125000"/>
                </a:lnSpc>
              </a:pPr>
              <a:r>
                <a:rPr lang="en-US" altLang="zh-TW" sz="1600" dirty="0" smtClean="0">
                  <a:solidFill>
                    <a:srgbClr val="0033CC"/>
                  </a:solidFill>
                  <a:latin typeface="Arial" charset="0"/>
                  <a:ea typeface="標楷體" pitchFamily="65" charset="-120"/>
                </a:rPr>
                <a:t>Material</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635nm </a:t>
              </a:r>
              <a:r>
                <a:rPr lang="en-US" altLang="zh-TW" sz="1600" dirty="0" smtClean="0">
                  <a:solidFill>
                    <a:srgbClr val="0033CC"/>
                  </a:solidFill>
                  <a:latin typeface="Arial" charset="0"/>
                  <a:ea typeface="標楷體" pitchFamily="65" charset="-120"/>
                </a:rPr>
                <a:t>liquid SiO</a:t>
              </a:r>
              <a:r>
                <a:rPr lang="en-US" altLang="zh-TW" sz="1600" baseline="-25000" dirty="0" smtClean="0">
                  <a:solidFill>
                    <a:srgbClr val="0033CC"/>
                  </a:solidFill>
                  <a:latin typeface="Arial" charset="0"/>
                  <a:ea typeface="標楷體" pitchFamily="65" charset="-120"/>
                </a:rPr>
                <a:t>2</a:t>
              </a:r>
              <a:r>
                <a:rPr lang="en-US" altLang="zh-TW" sz="1600" dirty="0" smtClean="0">
                  <a:solidFill>
                    <a:srgbClr val="0033CC"/>
                  </a:solidFill>
                  <a:latin typeface="Arial" charset="0"/>
                  <a:ea typeface="標楷體" pitchFamily="65" charset="-120"/>
                </a:rPr>
                <a:t>-TiO</a:t>
              </a:r>
              <a:r>
                <a:rPr lang="en-US" altLang="zh-TW" sz="1600" baseline="-25000" dirty="0" smtClean="0">
                  <a:solidFill>
                    <a:srgbClr val="0033CC"/>
                  </a:solidFill>
                  <a:latin typeface="Arial" charset="0"/>
                  <a:ea typeface="標楷體" pitchFamily="65" charset="-120"/>
                </a:rPr>
                <a:t>2</a:t>
              </a:r>
              <a:r>
                <a:rPr lang="en-US" altLang="zh-TW" sz="1600" dirty="0" smtClean="0">
                  <a:solidFill>
                    <a:srgbClr val="0033CC"/>
                  </a:solidFill>
                  <a:latin typeface="Arial" charset="0"/>
                  <a:ea typeface="標楷體" pitchFamily="65" charset="-120"/>
                </a:rPr>
                <a:t> </a:t>
              </a:r>
              <a:r>
                <a:rPr lang="en-US" altLang="zh-TW" sz="1600" dirty="0">
                  <a:solidFill>
                    <a:srgbClr val="0033CC"/>
                  </a:solidFill>
                  <a:latin typeface="Arial" charset="0"/>
                  <a:ea typeface="標楷體" pitchFamily="65" charset="-120"/>
                </a:rPr>
                <a:t>gel</a:t>
              </a:r>
            </a:p>
            <a:p>
              <a:pPr>
                <a:lnSpc>
                  <a:spcPct val="125000"/>
                </a:lnSpc>
              </a:pPr>
              <a:r>
                <a:rPr lang="en-US" altLang="zh-TW" sz="1600" dirty="0" smtClean="0">
                  <a:solidFill>
                    <a:srgbClr val="0033CC"/>
                  </a:solidFill>
                  <a:latin typeface="Arial" charset="0"/>
                  <a:ea typeface="標楷體" pitchFamily="65" charset="-120"/>
                </a:rPr>
                <a:t>Pressure</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645 psi</a:t>
              </a:r>
            </a:p>
            <a:p>
              <a:pPr>
                <a:lnSpc>
                  <a:spcPct val="125000"/>
                </a:lnSpc>
              </a:pPr>
              <a:r>
                <a:rPr lang="en-US" altLang="zh-TW" sz="1600" dirty="0" smtClean="0">
                  <a:solidFill>
                    <a:srgbClr val="0033CC"/>
                  </a:solidFill>
                  <a:latin typeface="Arial" charset="0"/>
                  <a:ea typeface="標楷體" pitchFamily="65" charset="-120"/>
                </a:rPr>
                <a:t>Temperature</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17</a:t>
              </a:r>
              <a:r>
                <a:rPr lang="en-US" altLang="zh-TW" sz="1600" dirty="0">
                  <a:solidFill>
                    <a:srgbClr val="0033CC"/>
                  </a:solidFill>
                  <a:latin typeface="Arial" charset="0"/>
                  <a:ea typeface="標楷體" pitchFamily="65" charset="-120"/>
                  <a:sym typeface="Symbol" pitchFamily="18" charset="2"/>
                </a:rPr>
                <a:t>C  200C (9C/min)</a:t>
              </a:r>
            </a:p>
            <a:p>
              <a:pPr>
                <a:lnSpc>
                  <a:spcPct val="125000"/>
                </a:lnSpc>
              </a:pPr>
              <a:r>
                <a:rPr lang="en-US" altLang="zh-TW" sz="1600" dirty="0">
                  <a:solidFill>
                    <a:srgbClr val="0033CC"/>
                  </a:solidFill>
                  <a:latin typeface="Arial" charset="0"/>
                  <a:ea typeface="標楷體" pitchFamily="65" charset="-120"/>
                  <a:sym typeface="Symbol" pitchFamily="18" charset="2"/>
                </a:rPr>
                <a:t>       100</a:t>
              </a:r>
              <a:r>
                <a:rPr lang="zh-TW" altLang="en-US" sz="1600" dirty="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150</a:t>
              </a:r>
              <a:r>
                <a:rPr lang="zh-TW" altLang="en-US" sz="1600" dirty="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200</a:t>
              </a:r>
              <a:r>
                <a:rPr lang="en-US" altLang="zh-TW" sz="1600" dirty="0">
                  <a:solidFill>
                    <a:srgbClr val="0033CC"/>
                  </a:solidFill>
                  <a:latin typeface="Arial" charset="0"/>
                  <a:ea typeface="標楷體" pitchFamily="65" charset="-120"/>
                  <a:sym typeface="Symbol" pitchFamily="18" charset="2"/>
                </a:rPr>
                <a:t></a:t>
              </a:r>
              <a:r>
                <a:rPr lang="en-US" altLang="zh-TW" sz="1600" dirty="0" smtClean="0">
                  <a:solidFill>
                    <a:srgbClr val="0033CC"/>
                  </a:solidFill>
                  <a:latin typeface="Arial" charset="0"/>
                  <a:ea typeface="標楷體" pitchFamily="65" charset="-120"/>
                  <a:sym typeface="Symbol" pitchFamily="18" charset="2"/>
                </a:rPr>
                <a:t>C</a:t>
              </a:r>
              <a:r>
                <a:rPr lang="zh-TW" altLang="en-US" sz="1600" dirty="0" smtClean="0">
                  <a:solidFill>
                    <a:srgbClr val="0033CC"/>
                  </a:solidFill>
                  <a:latin typeface="Arial" charset="0"/>
                  <a:ea typeface="標楷體" pitchFamily="65" charset="-120"/>
                  <a:sym typeface="Symbol" pitchFamily="18" charset="2"/>
                </a:rPr>
                <a:t> </a:t>
              </a:r>
              <a:r>
                <a:rPr lang="en-US" altLang="zh-TW" sz="1600" dirty="0" smtClean="0">
                  <a:solidFill>
                    <a:srgbClr val="0033CC"/>
                  </a:solidFill>
                  <a:latin typeface="Arial" charset="0"/>
                  <a:ea typeface="標楷體" pitchFamily="65" charset="-120"/>
                  <a:sym typeface="Symbol" pitchFamily="18" charset="2"/>
                </a:rPr>
                <a:t>hold 7min</a:t>
              </a:r>
              <a:endParaRPr lang="en-US" altLang="zh-TW" sz="1600" dirty="0">
                <a:solidFill>
                  <a:srgbClr val="0033CC"/>
                </a:solidFill>
                <a:latin typeface="Arial" charset="0"/>
                <a:ea typeface="標楷體" pitchFamily="65" charset="-120"/>
                <a:sym typeface="Symbol" pitchFamily="18" charset="2"/>
              </a:endParaRPr>
            </a:p>
            <a:p>
              <a:pPr>
                <a:lnSpc>
                  <a:spcPct val="125000"/>
                </a:lnSpc>
              </a:pPr>
              <a:r>
                <a:rPr lang="en-US" altLang="zh-TW" sz="1600" dirty="0" smtClean="0">
                  <a:solidFill>
                    <a:srgbClr val="0033CC"/>
                  </a:solidFill>
                  <a:latin typeface="Arial" charset="0"/>
                  <a:ea typeface="標楷體" pitchFamily="65" charset="-120"/>
                  <a:sym typeface="Symbol" pitchFamily="18" charset="2"/>
                </a:rPr>
                <a:t>Post-bake</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400</a:t>
              </a:r>
              <a:r>
                <a:rPr lang="en-US" altLang="zh-TW" sz="1600" dirty="0">
                  <a:solidFill>
                    <a:srgbClr val="0033CC"/>
                  </a:solidFill>
                  <a:latin typeface="Arial" charset="0"/>
                  <a:ea typeface="標楷體" pitchFamily="65" charset="-120"/>
                  <a:sym typeface="Symbol" pitchFamily="18" charset="2"/>
                </a:rPr>
                <a:t>C 15min</a:t>
              </a:r>
            </a:p>
            <a:p>
              <a:pPr>
                <a:lnSpc>
                  <a:spcPct val="125000"/>
                </a:lnSpc>
              </a:pPr>
              <a:r>
                <a:rPr lang="en-US" altLang="zh-TW" sz="1600" dirty="0" smtClean="0">
                  <a:solidFill>
                    <a:srgbClr val="0033CC"/>
                  </a:solidFill>
                  <a:latin typeface="Arial" charset="0"/>
                  <a:ea typeface="標楷體" pitchFamily="65" charset="-120"/>
                  <a:sym typeface="Symbol" pitchFamily="18" charset="2"/>
                </a:rPr>
                <a:t>Shrinkage</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61%</a:t>
              </a:r>
            </a:p>
          </p:txBody>
        </p:sp>
      </p:grpSp>
      <p:grpSp>
        <p:nvGrpSpPr>
          <p:cNvPr id="4" name="Group 12"/>
          <p:cNvGrpSpPr>
            <a:grpSpLocks/>
          </p:cNvGrpSpPr>
          <p:nvPr/>
        </p:nvGrpSpPr>
        <p:grpSpPr bwMode="auto">
          <a:xfrm>
            <a:off x="5549900" y="936625"/>
            <a:ext cx="2400300" cy="5710238"/>
            <a:chOff x="3480" y="480"/>
            <a:chExt cx="1512" cy="3597"/>
          </a:xfrm>
        </p:grpSpPr>
        <p:pic>
          <p:nvPicPr>
            <p:cNvPr id="27656" name="Picture 13" descr="Application-d3"/>
            <p:cNvPicPr>
              <a:picLocks noChangeAspect="1" noChangeArrowheads="1"/>
            </p:cNvPicPr>
            <p:nvPr/>
          </p:nvPicPr>
          <p:blipFill>
            <a:blip r:embed="rId4"/>
            <a:srcRect/>
            <a:stretch>
              <a:fillRect/>
            </a:stretch>
          </p:blipFill>
          <p:spPr bwMode="auto">
            <a:xfrm>
              <a:off x="3480" y="1732"/>
              <a:ext cx="1512" cy="1278"/>
            </a:xfrm>
            <a:prstGeom prst="rect">
              <a:avLst/>
            </a:prstGeom>
            <a:noFill/>
            <a:ln w="9525">
              <a:noFill/>
              <a:miter lim="800000"/>
              <a:headEnd/>
              <a:tailEnd/>
            </a:ln>
          </p:spPr>
        </p:pic>
        <p:grpSp>
          <p:nvGrpSpPr>
            <p:cNvPr id="5" name="Group 14"/>
            <p:cNvGrpSpPr>
              <a:grpSpLocks/>
            </p:cNvGrpSpPr>
            <p:nvPr/>
          </p:nvGrpSpPr>
          <p:grpSpPr bwMode="auto">
            <a:xfrm>
              <a:off x="3480" y="3039"/>
              <a:ext cx="1511" cy="1038"/>
              <a:chOff x="3480" y="3039"/>
              <a:chExt cx="1511" cy="1038"/>
            </a:xfrm>
          </p:grpSpPr>
          <p:pic>
            <p:nvPicPr>
              <p:cNvPr id="27661" name="Picture 15" descr="Application-d4"/>
              <p:cNvPicPr>
                <a:picLocks noChangeAspect="1" noChangeArrowheads="1"/>
              </p:cNvPicPr>
              <p:nvPr/>
            </p:nvPicPr>
            <p:blipFill>
              <a:blip r:embed="rId5"/>
              <a:srcRect/>
              <a:stretch>
                <a:fillRect/>
              </a:stretch>
            </p:blipFill>
            <p:spPr bwMode="auto">
              <a:xfrm>
                <a:off x="3480" y="3039"/>
                <a:ext cx="1511" cy="1038"/>
              </a:xfrm>
              <a:prstGeom prst="rect">
                <a:avLst/>
              </a:prstGeom>
              <a:noFill/>
              <a:ln w="9525">
                <a:noFill/>
                <a:miter lim="800000"/>
                <a:headEnd/>
                <a:tailEnd/>
              </a:ln>
            </p:spPr>
          </p:pic>
          <p:sp>
            <p:nvSpPr>
              <p:cNvPr id="27662" name="Text Box 16"/>
              <p:cNvSpPr txBox="1">
                <a:spLocks noChangeArrowheads="1"/>
              </p:cNvSpPr>
              <p:nvPr/>
            </p:nvSpPr>
            <p:spPr bwMode="auto">
              <a:xfrm>
                <a:off x="4257" y="3039"/>
                <a:ext cx="734" cy="209"/>
              </a:xfrm>
              <a:prstGeom prst="rect">
                <a:avLst/>
              </a:prstGeom>
              <a:noFill/>
              <a:ln w="9525">
                <a:noFill/>
                <a:miter lim="800000"/>
                <a:headEnd/>
                <a:tailEnd/>
              </a:ln>
            </p:spPr>
            <p:txBody>
              <a:bodyPr wrap="none">
                <a:spAutoFit/>
              </a:bodyPr>
              <a:lstStyle/>
              <a:p>
                <a:pPr algn="r">
                  <a:lnSpc>
                    <a:spcPct val="120000"/>
                  </a:lnSpc>
                </a:pPr>
                <a:r>
                  <a:rPr lang="en-US" altLang="zh-TW" sz="1400" dirty="0">
                    <a:solidFill>
                      <a:srgbClr val="0033CC"/>
                    </a:solidFill>
                    <a:ea typeface="標楷體" pitchFamily="65" charset="-120"/>
                  </a:rPr>
                  <a:t>4-10</a:t>
                </a:r>
                <a:r>
                  <a:rPr lang="en-US" altLang="zh-TW" sz="1400" dirty="0">
                    <a:solidFill>
                      <a:srgbClr val="0033CC"/>
                    </a:solidFill>
                    <a:ea typeface="標楷體" pitchFamily="65" charset="-120"/>
                    <a:sym typeface="Symbol" pitchFamily="18" charset="2"/>
                  </a:rPr>
                  <a:t></a:t>
                </a:r>
                <a:r>
                  <a:rPr lang="en-US" altLang="zh-TW" sz="1400" dirty="0" smtClean="0">
                    <a:solidFill>
                      <a:srgbClr val="0033CC"/>
                    </a:solidFill>
                    <a:ea typeface="標楷體" pitchFamily="65" charset="-120"/>
                    <a:sym typeface="Symbol" pitchFamily="18" charset="2"/>
                  </a:rPr>
                  <a:t>m</a:t>
                </a:r>
                <a:r>
                  <a:rPr lang="zh-TW" altLang="en-US" sz="1400" dirty="0" smtClean="0">
                    <a:solidFill>
                      <a:srgbClr val="0033CC"/>
                    </a:solidFill>
                    <a:ea typeface="標楷體" pitchFamily="65" charset="-120"/>
                    <a:sym typeface="Symbol" pitchFamily="18" charset="2"/>
                  </a:rPr>
                  <a:t> </a:t>
                </a:r>
                <a:r>
                  <a:rPr lang="en-US" altLang="zh-TW" sz="1400" dirty="0" smtClean="0">
                    <a:solidFill>
                      <a:srgbClr val="0033CC"/>
                    </a:solidFill>
                    <a:ea typeface="標楷體" pitchFamily="65" charset="-120"/>
                    <a:sym typeface="Symbol" pitchFamily="18" charset="2"/>
                  </a:rPr>
                  <a:t>pitch</a:t>
                </a:r>
                <a:endParaRPr lang="zh-TW" altLang="en-US" sz="1400" dirty="0">
                  <a:solidFill>
                    <a:srgbClr val="0033CC"/>
                  </a:solidFill>
                  <a:ea typeface="標楷體" pitchFamily="65" charset="-120"/>
                </a:endParaRPr>
              </a:p>
            </p:txBody>
          </p:sp>
        </p:grpSp>
        <p:grpSp>
          <p:nvGrpSpPr>
            <p:cNvPr id="6" name="Group 17"/>
            <p:cNvGrpSpPr>
              <a:grpSpLocks/>
            </p:cNvGrpSpPr>
            <p:nvPr/>
          </p:nvGrpSpPr>
          <p:grpSpPr bwMode="auto">
            <a:xfrm>
              <a:off x="3480" y="480"/>
              <a:ext cx="1510" cy="1224"/>
              <a:chOff x="3480" y="480"/>
              <a:chExt cx="1510" cy="1224"/>
            </a:xfrm>
          </p:grpSpPr>
          <p:pic>
            <p:nvPicPr>
              <p:cNvPr id="27659" name="Picture 18" descr="Application-d2"/>
              <p:cNvPicPr>
                <a:picLocks noChangeAspect="1" noChangeArrowheads="1"/>
              </p:cNvPicPr>
              <p:nvPr/>
            </p:nvPicPr>
            <p:blipFill>
              <a:blip r:embed="rId6"/>
              <a:srcRect/>
              <a:stretch>
                <a:fillRect/>
              </a:stretch>
            </p:blipFill>
            <p:spPr bwMode="auto">
              <a:xfrm>
                <a:off x="3480" y="480"/>
                <a:ext cx="1510" cy="1224"/>
              </a:xfrm>
              <a:prstGeom prst="rect">
                <a:avLst/>
              </a:prstGeom>
              <a:noFill/>
              <a:ln w="9525">
                <a:noFill/>
                <a:miter lim="800000"/>
                <a:headEnd/>
                <a:tailEnd/>
              </a:ln>
            </p:spPr>
          </p:pic>
          <p:sp>
            <p:nvSpPr>
              <p:cNvPr id="27660" name="Text Box 19"/>
              <p:cNvSpPr txBox="1">
                <a:spLocks noChangeArrowheads="1"/>
              </p:cNvSpPr>
              <p:nvPr/>
            </p:nvSpPr>
            <p:spPr bwMode="auto">
              <a:xfrm>
                <a:off x="3480" y="551"/>
                <a:ext cx="906" cy="465"/>
              </a:xfrm>
              <a:prstGeom prst="rect">
                <a:avLst/>
              </a:prstGeom>
              <a:noFill/>
              <a:ln w="9525">
                <a:noFill/>
                <a:miter lim="800000"/>
                <a:headEnd/>
                <a:tailEnd/>
              </a:ln>
            </p:spPr>
            <p:txBody>
              <a:bodyPr wrap="none">
                <a:spAutoFit/>
              </a:bodyPr>
              <a:lstStyle/>
              <a:p>
                <a:r>
                  <a:rPr lang="en-US" altLang="zh-TW" sz="1400" dirty="0" smtClean="0">
                    <a:solidFill>
                      <a:schemeClr val="bg1"/>
                    </a:solidFill>
                    <a:latin typeface="Arial" charset="0"/>
                    <a:ea typeface="標楷體" pitchFamily="65" charset="-120"/>
                  </a:rPr>
                  <a:t>300n</a:t>
                </a:r>
                <a:r>
                  <a:rPr lang="en-US" altLang="zh-TW" sz="1400" dirty="0" smtClean="0">
                    <a:solidFill>
                      <a:schemeClr val="bg1"/>
                    </a:solidFill>
                    <a:latin typeface="Arial" charset="0"/>
                    <a:ea typeface="標楷體" pitchFamily="65" charset="-120"/>
                    <a:sym typeface="Symbol" pitchFamily="18" charset="2"/>
                  </a:rPr>
                  <a:t>m pitch</a:t>
                </a:r>
                <a:endParaRPr lang="zh-TW" altLang="en-US" sz="1400" dirty="0">
                  <a:solidFill>
                    <a:schemeClr val="bg1"/>
                  </a:solidFill>
                  <a:latin typeface="Arial" charset="0"/>
                  <a:ea typeface="標楷體" pitchFamily="65" charset="-120"/>
                  <a:sym typeface="Symbol" pitchFamily="18" charset="2"/>
                </a:endParaRPr>
              </a:p>
              <a:p>
                <a:r>
                  <a:rPr lang="en-US" altLang="zh-TW" sz="1400" dirty="0" smtClean="0">
                    <a:solidFill>
                      <a:schemeClr val="bg1"/>
                    </a:solidFill>
                    <a:latin typeface="Arial" charset="0"/>
                    <a:ea typeface="標楷體" pitchFamily="65" charset="-120"/>
                    <a:sym typeface="Symbol" pitchFamily="18" charset="2"/>
                  </a:rPr>
                  <a:t>70nm</a:t>
                </a:r>
                <a:r>
                  <a:rPr lang="zh-TW" altLang="en-US" sz="1400" dirty="0" smtClean="0">
                    <a:solidFill>
                      <a:schemeClr val="bg1"/>
                    </a:solidFill>
                    <a:latin typeface="Arial" charset="0"/>
                    <a:ea typeface="標楷體" pitchFamily="65" charset="-120"/>
                    <a:sym typeface="Symbol" pitchFamily="18" charset="2"/>
                  </a:rPr>
                  <a:t> </a:t>
                </a:r>
                <a:r>
                  <a:rPr lang="en-US" altLang="zh-TW" sz="1400" dirty="0" smtClean="0">
                    <a:solidFill>
                      <a:schemeClr val="bg1"/>
                    </a:solidFill>
                    <a:latin typeface="Arial" charset="0"/>
                    <a:ea typeface="標楷體" pitchFamily="65" charset="-120"/>
                    <a:sym typeface="Symbol" pitchFamily="18" charset="2"/>
                  </a:rPr>
                  <a:t>depth</a:t>
                </a:r>
                <a:endParaRPr lang="zh-TW" altLang="en-US" sz="1400" dirty="0">
                  <a:solidFill>
                    <a:schemeClr val="bg1"/>
                  </a:solidFill>
                  <a:latin typeface="Arial" charset="0"/>
                  <a:ea typeface="標楷體" pitchFamily="65" charset="-120"/>
                  <a:sym typeface="Symbol" pitchFamily="18" charset="2"/>
                </a:endParaRPr>
              </a:p>
              <a:p>
                <a:r>
                  <a:rPr lang="en-US" altLang="zh-TW" sz="1400" dirty="0" smtClean="0">
                    <a:solidFill>
                      <a:schemeClr val="bg1"/>
                    </a:solidFill>
                    <a:latin typeface="Arial" charset="0"/>
                    <a:ea typeface="標楷體" pitchFamily="65" charset="-120"/>
                    <a:sym typeface="Symbol" pitchFamily="18" charset="2"/>
                  </a:rPr>
                  <a:t>80nm line-width</a:t>
                </a:r>
                <a:endParaRPr lang="zh-TW" altLang="en-US" sz="1400" dirty="0">
                  <a:solidFill>
                    <a:schemeClr val="bg1"/>
                  </a:solidFill>
                  <a:latin typeface="Arial" charset="0"/>
                  <a:ea typeface="標楷體" pitchFamily="65" charset="-120"/>
                  <a:sym typeface="Symbol" pitchFamily="18" charset="2"/>
                </a:endParaRPr>
              </a:p>
            </p:txBody>
          </p:sp>
        </p:grpSp>
      </p:grpSp>
      <p:cxnSp>
        <p:nvCxnSpPr>
          <p:cNvPr id="17" name="Straight Connector 1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44758DB3-FB9A-4D56-95C3-CFE2A5E4FBD0}" type="slidenum">
              <a:rPr lang="en-US" altLang="zh-TW" smtClean="0"/>
              <a:pPr/>
              <a:t>17</a:t>
            </a:fld>
            <a:endParaRPr lang="en-US" altLang="zh-TW" smtClean="0"/>
          </a:p>
        </p:txBody>
      </p:sp>
      <p:sp>
        <p:nvSpPr>
          <p:cNvPr id="28675" name="Text Box 6"/>
          <p:cNvSpPr txBox="1">
            <a:spLocks noChangeArrowheads="1"/>
          </p:cNvSpPr>
          <p:nvPr/>
        </p:nvSpPr>
        <p:spPr bwMode="auto">
          <a:xfrm>
            <a:off x="2057400" y="184150"/>
            <a:ext cx="4912691"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Broadband waveguide polarizer</a:t>
            </a:r>
            <a:endParaRPr lang="zh-TW" altLang="en-US" sz="2800" dirty="0">
              <a:solidFill>
                <a:srgbClr val="0033CC"/>
              </a:solidFill>
              <a:ea typeface="標楷體" pitchFamily="65" charset="-120"/>
            </a:endParaRPr>
          </a:p>
        </p:txBody>
      </p:sp>
      <p:sp>
        <p:nvSpPr>
          <p:cNvPr id="28676" name="Text Box 7"/>
          <p:cNvSpPr txBox="1">
            <a:spLocks noChangeArrowheads="1"/>
          </p:cNvSpPr>
          <p:nvPr/>
        </p:nvSpPr>
        <p:spPr bwMode="auto">
          <a:xfrm>
            <a:off x="228600" y="6457890"/>
            <a:ext cx="8001000" cy="400110"/>
          </a:xfrm>
          <a:prstGeom prst="rect">
            <a:avLst/>
          </a:prstGeom>
          <a:noFill/>
          <a:ln w="9525">
            <a:noFill/>
            <a:miter lim="800000"/>
            <a:headEnd/>
            <a:tailEnd/>
          </a:ln>
        </p:spPr>
        <p:txBody>
          <a:bodyPr wrap="square">
            <a:spAutoFit/>
          </a:bodyPr>
          <a:lstStyle/>
          <a:p>
            <a:r>
              <a:rPr lang="en-US" altLang="zh-TW" sz="1000" dirty="0" smtClean="0"/>
              <a:t>Wang and Chou, “</a:t>
            </a:r>
            <a:r>
              <a:rPr lang="en-US" sz="1000" dirty="0" smtClean="0"/>
              <a:t>Fabrication of a new broadband waveguide polarizer with a double-layer 190 nm period metal-gratings using nanoimprint lithography</a:t>
            </a:r>
            <a:r>
              <a:rPr lang="en-US" altLang="zh-TW" sz="1000" dirty="0" smtClean="0"/>
              <a:t>” </a:t>
            </a:r>
            <a:r>
              <a:rPr lang="en-US" altLang="zh-TW" sz="1000" dirty="0"/>
              <a:t>J. Vac. Sci. Technol. </a:t>
            </a:r>
            <a:r>
              <a:rPr lang="en-US" altLang="zh-TW" sz="1000" dirty="0" smtClean="0"/>
              <a:t>B, 17, 2957-2960 (1999)</a:t>
            </a:r>
            <a:endParaRPr lang="en-US" altLang="zh-TW" sz="1000" dirty="0"/>
          </a:p>
        </p:txBody>
      </p:sp>
      <p:grpSp>
        <p:nvGrpSpPr>
          <p:cNvPr id="2" name="Group 8"/>
          <p:cNvGrpSpPr>
            <a:grpSpLocks/>
          </p:cNvGrpSpPr>
          <p:nvPr/>
        </p:nvGrpSpPr>
        <p:grpSpPr bwMode="auto">
          <a:xfrm>
            <a:off x="152400" y="955675"/>
            <a:ext cx="8782050" cy="3217863"/>
            <a:chOff x="163" y="610"/>
            <a:chExt cx="5532" cy="2027"/>
          </a:xfrm>
        </p:grpSpPr>
        <p:grpSp>
          <p:nvGrpSpPr>
            <p:cNvPr id="3" name="Group 9"/>
            <p:cNvGrpSpPr>
              <a:grpSpLocks/>
            </p:cNvGrpSpPr>
            <p:nvPr/>
          </p:nvGrpSpPr>
          <p:grpSpPr bwMode="auto">
            <a:xfrm>
              <a:off x="163" y="610"/>
              <a:ext cx="2574" cy="2027"/>
              <a:chOff x="163" y="610"/>
              <a:chExt cx="2574" cy="2027"/>
            </a:xfrm>
          </p:grpSpPr>
          <p:grpSp>
            <p:nvGrpSpPr>
              <p:cNvPr id="4" name="Group 10"/>
              <p:cNvGrpSpPr>
                <a:grpSpLocks/>
              </p:cNvGrpSpPr>
              <p:nvPr/>
            </p:nvGrpSpPr>
            <p:grpSpPr bwMode="auto">
              <a:xfrm>
                <a:off x="199" y="610"/>
                <a:ext cx="2538" cy="1054"/>
                <a:chOff x="199" y="610"/>
                <a:chExt cx="2538" cy="1054"/>
              </a:xfrm>
            </p:grpSpPr>
            <p:pic>
              <p:nvPicPr>
                <p:cNvPr id="28697" name="Picture 11" descr="Application-h1"/>
                <p:cNvPicPr>
                  <a:picLocks noChangeAspect="1" noChangeArrowheads="1"/>
                </p:cNvPicPr>
                <p:nvPr/>
              </p:nvPicPr>
              <p:blipFill>
                <a:blip r:embed="rId3"/>
                <a:srcRect/>
                <a:stretch>
                  <a:fillRect/>
                </a:stretch>
              </p:blipFill>
              <p:spPr bwMode="auto">
                <a:xfrm>
                  <a:off x="199" y="610"/>
                  <a:ext cx="2538" cy="1054"/>
                </a:xfrm>
                <a:prstGeom prst="rect">
                  <a:avLst/>
                </a:prstGeom>
                <a:noFill/>
                <a:ln w="9525">
                  <a:noFill/>
                  <a:miter lim="800000"/>
                  <a:headEnd/>
                  <a:tailEnd/>
                </a:ln>
              </p:spPr>
            </p:pic>
            <p:sp>
              <p:nvSpPr>
                <p:cNvPr id="28698" name="Text Box 12"/>
                <p:cNvSpPr txBox="1">
                  <a:spLocks noChangeArrowheads="1"/>
                </p:cNvSpPr>
                <p:nvPr/>
              </p:nvSpPr>
              <p:spPr bwMode="auto">
                <a:xfrm>
                  <a:off x="1222" y="1207"/>
                  <a:ext cx="777" cy="192"/>
                </a:xfrm>
                <a:prstGeom prst="rect">
                  <a:avLst/>
                </a:prstGeom>
                <a:noFill/>
                <a:ln w="9525">
                  <a:noFill/>
                  <a:miter lim="800000"/>
                  <a:headEnd/>
                  <a:tailEnd/>
                </a:ln>
              </p:spPr>
              <p:txBody>
                <a:bodyPr wrap="none">
                  <a:spAutoFit/>
                </a:bodyPr>
                <a:lstStyle/>
                <a:p>
                  <a:r>
                    <a:rPr lang="en-US" altLang="zh-TW" sz="1400">
                      <a:latin typeface="Arial" charset="0"/>
                    </a:rPr>
                    <a:t>(SiN: n~1.95)</a:t>
                  </a:r>
                </a:p>
              </p:txBody>
            </p:sp>
            <p:sp>
              <p:nvSpPr>
                <p:cNvPr id="28699" name="Text Box 13"/>
                <p:cNvSpPr txBox="1">
                  <a:spLocks noChangeArrowheads="1"/>
                </p:cNvSpPr>
                <p:nvPr/>
              </p:nvSpPr>
              <p:spPr bwMode="auto">
                <a:xfrm>
                  <a:off x="1310" y="1447"/>
                  <a:ext cx="417" cy="192"/>
                </a:xfrm>
                <a:prstGeom prst="rect">
                  <a:avLst/>
                </a:prstGeom>
                <a:noFill/>
                <a:ln w="9525">
                  <a:noFill/>
                  <a:miter lim="800000"/>
                  <a:headEnd/>
                  <a:tailEnd/>
                </a:ln>
              </p:spPr>
              <p:txBody>
                <a:bodyPr wrap="none">
                  <a:spAutoFit/>
                </a:bodyPr>
                <a:lstStyle/>
                <a:p>
                  <a:r>
                    <a:rPr lang="en-US" altLang="zh-TW" sz="1400">
                      <a:solidFill>
                        <a:schemeClr val="bg1"/>
                      </a:solidFill>
                      <a:latin typeface="Arial" charset="0"/>
                    </a:rPr>
                    <a:t>(SiO</a:t>
                  </a:r>
                  <a:r>
                    <a:rPr lang="en-US" altLang="zh-TW" sz="1400" baseline="-25000">
                      <a:solidFill>
                        <a:schemeClr val="bg1"/>
                      </a:solidFill>
                      <a:latin typeface="Arial" charset="0"/>
                    </a:rPr>
                    <a:t>2</a:t>
                  </a:r>
                  <a:r>
                    <a:rPr lang="en-US" altLang="zh-TW" sz="1400">
                      <a:solidFill>
                        <a:schemeClr val="bg1"/>
                      </a:solidFill>
                      <a:latin typeface="Arial" charset="0"/>
                    </a:rPr>
                    <a:t>)</a:t>
                  </a:r>
                </a:p>
              </p:txBody>
            </p:sp>
            <p:sp>
              <p:nvSpPr>
                <p:cNvPr id="28700" name="Text Box 14"/>
                <p:cNvSpPr txBox="1">
                  <a:spLocks noChangeArrowheads="1"/>
                </p:cNvSpPr>
                <p:nvPr/>
              </p:nvSpPr>
              <p:spPr bwMode="auto">
                <a:xfrm>
                  <a:off x="1630" y="679"/>
                  <a:ext cx="290" cy="192"/>
                </a:xfrm>
                <a:prstGeom prst="rect">
                  <a:avLst/>
                </a:prstGeom>
                <a:noFill/>
                <a:ln w="9525">
                  <a:noFill/>
                  <a:miter lim="800000"/>
                  <a:headEnd/>
                  <a:tailEnd/>
                </a:ln>
              </p:spPr>
              <p:txBody>
                <a:bodyPr wrap="none">
                  <a:spAutoFit/>
                </a:bodyPr>
                <a:lstStyle/>
                <a:p>
                  <a:r>
                    <a:rPr lang="en-US" altLang="zh-TW" sz="1400">
                      <a:latin typeface="Arial" charset="0"/>
                    </a:rPr>
                    <a:t>(Al)</a:t>
                  </a:r>
                </a:p>
              </p:txBody>
            </p:sp>
          </p:grpSp>
          <p:grpSp>
            <p:nvGrpSpPr>
              <p:cNvPr id="5" name="Group 15"/>
              <p:cNvGrpSpPr>
                <a:grpSpLocks/>
              </p:cNvGrpSpPr>
              <p:nvPr/>
            </p:nvGrpSpPr>
            <p:grpSpPr bwMode="auto">
              <a:xfrm>
                <a:off x="163" y="1803"/>
                <a:ext cx="2442" cy="834"/>
                <a:chOff x="31" y="1639"/>
                <a:chExt cx="2442" cy="834"/>
              </a:xfrm>
            </p:grpSpPr>
            <p:pic>
              <p:nvPicPr>
                <p:cNvPr id="28695" name="Picture 16" descr="Application-h3"/>
                <p:cNvPicPr>
                  <a:picLocks noChangeAspect="1" noChangeArrowheads="1"/>
                </p:cNvPicPr>
                <p:nvPr/>
              </p:nvPicPr>
              <p:blipFill>
                <a:blip r:embed="rId4"/>
                <a:srcRect/>
                <a:stretch>
                  <a:fillRect/>
                </a:stretch>
              </p:blipFill>
              <p:spPr bwMode="auto">
                <a:xfrm>
                  <a:off x="1462" y="1668"/>
                  <a:ext cx="1011" cy="772"/>
                </a:xfrm>
                <a:prstGeom prst="rect">
                  <a:avLst/>
                </a:prstGeom>
                <a:noFill/>
                <a:ln w="9525">
                  <a:noFill/>
                  <a:miter lim="800000"/>
                  <a:headEnd/>
                  <a:tailEnd/>
                </a:ln>
              </p:spPr>
            </p:pic>
            <p:sp>
              <p:nvSpPr>
                <p:cNvPr id="28696" name="Text Box 17"/>
                <p:cNvSpPr txBox="1">
                  <a:spLocks noChangeArrowheads="1"/>
                </p:cNvSpPr>
                <p:nvPr/>
              </p:nvSpPr>
              <p:spPr bwMode="auto">
                <a:xfrm>
                  <a:off x="31" y="1639"/>
                  <a:ext cx="1530" cy="834"/>
                </a:xfrm>
                <a:prstGeom prst="rect">
                  <a:avLst/>
                </a:prstGeom>
                <a:noFill/>
                <a:ln w="9525">
                  <a:noFill/>
                  <a:miter lim="800000"/>
                  <a:headEnd/>
                  <a:tailEnd/>
                </a:ln>
              </p:spPr>
              <p:txBody>
                <a:bodyPr wrap="none">
                  <a:spAutoFit/>
                </a:bodyPr>
                <a:lstStyle/>
                <a:p>
                  <a:pPr>
                    <a:lnSpc>
                      <a:spcPct val="125000"/>
                    </a:lnSpc>
                  </a:pPr>
                  <a:r>
                    <a:rPr lang="en-US" altLang="zh-TW" sz="1600" dirty="0" smtClean="0">
                      <a:solidFill>
                        <a:srgbClr val="0033CC"/>
                      </a:solidFill>
                      <a:latin typeface="Arial" charset="0"/>
                      <a:ea typeface="標楷體" pitchFamily="65" charset="-120"/>
                    </a:rPr>
                    <a:t>Grating pitch</a:t>
                  </a:r>
                  <a:r>
                    <a:rPr lang="zh-TW" altLang="en-US" sz="1600" dirty="0" smtClean="0">
                      <a:solidFill>
                        <a:srgbClr val="0033CC"/>
                      </a:solidFill>
                      <a:latin typeface="Arial" charset="0"/>
                      <a:ea typeface="標楷體" pitchFamily="65" charset="-120"/>
                    </a:rPr>
                    <a:t>：</a:t>
                  </a:r>
                  <a:r>
                    <a:rPr lang="en-US" altLang="zh-TW" sz="1600" dirty="0" smtClean="0">
                      <a:solidFill>
                        <a:srgbClr val="0033CC"/>
                      </a:solidFill>
                      <a:latin typeface="Arial" charset="0"/>
                      <a:ea typeface="標楷體" pitchFamily="65" charset="-120"/>
                    </a:rPr>
                    <a:t>190nm</a:t>
                  </a:r>
                  <a:endParaRPr lang="en-US" altLang="zh-TW" sz="1600" dirty="0">
                    <a:solidFill>
                      <a:srgbClr val="0033CC"/>
                    </a:solidFill>
                    <a:latin typeface="Arial" charset="0"/>
                    <a:ea typeface="標楷體" pitchFamily="65" charset="-120"/>
                  </a:endParaRPr>
                </a:p>
                <a:p>
                  <a:pPr>
                    <a:lnSpc>
                      <a:spcPct val="125000"/>
                    </a:lnSpc>
                  </a:pPr>
                  <a:r>
                    <a:rPr lang="en-US" altLang="zh-TW" sz="1600" dirty="0" smtClean="0">
                      <a:solidFill>
                        <a:srgbClr val="0033CC"/>
                      </a:solidFill>
                      <a:latin typeface="Arial" charset="0"/>
                      <a:ea typeface="標楷體" pitchFamily="65" charset="-120"/>
                    </a:rPr>
                    <a:t>height</a:t>
                  </a:r>
                  <a:r>
                    <a:rPr lang="zh-TW" altLang="en-US" sz="1600" dirty="0" smtClean="0">
                      <a:solidFill>
                        <a:srgbClr val="0033CC"/>
                      </a:solidFill>
                      <a:latin typeface="Arial" charset="0"/>
                      <a:ea typeface="標楷體" pitchFamily="65" charset="-120"/>
                    </a:rPr>
                    <a:t>：</a:t>
                  </a:r>
                  <a:r>
                    <a:rPr lang="en-US" altLang="zh-TW" sz="1600" dirty="0" smtClean="0">
                      <a:solidFill>
                        <a:srgbClr val="0033CC"/>
                      </a:solidFill>
                      <a:latin typeface="Arial" charset="0"/>
                      <a:ea typeface="標楷體" pitchFamily="65" charset="-120"/>
                    </a:rPr>
                    <a:t>200nm</a:t>
                  </a:r>
                  <a:endParaRPr lang="en-US" altLang="zh-TW" sz="1600" dirty="0">
                    <a:solidFill>
                      <a:srgbClr val="0033CC"/>
                    </a:solidFill>
                    <a:latin typeface="Arial" charset="0"/>
                    <a:ea typeface="標楷體" pitchFamily="65" charset="-120"/>
                  </a:endParaRPr>
                </a:p>
                <a:p>
                  <a:pPr>
                    <a:lnSpc>
                      <a:spcPct val="125000"/>
                    </a:lnSpc>
                  </a:pPr>
                  <a:r>
                    <a:rPr lang="en-US" altLang="zh-TW" sz="1600" dirty="0" err="1" smtClean="0">
                      <a:solidFill>
                        <a:srgbClr val="0033CC"/>
                      </a:solidFill>
                      <a:latin typeface="Arial" charset="0"/>
                      <a:ea typeface="標楷體" pitchFamily="65" charset="-120"/>
                    </a:rPr>
                    <a:t>SiN</a:t>
                  </a:r>
                  <a:r>
                    <a:rPr lang="en-US" altLang="zh-TW" sz="1600" dirty="0" smtClean="0">
                      <a:solidFill>
                        <a:srgbClr val="0033CC"/>
                      </a:solidFill>
                      <a:latin typeface="Arial" charset="0"/>
                      <a:ea typeface="標楷體" pitchFamily="65" charset="-120"/>
                    </a:rPr>
                    <a:t> thickness</a:t>
                  </a:r>
                  <a:r>
                    <a:rPr lang="zh-TW" altLang="en-US" sz="1600" dirty="0" smtClean="0">
                      <a:solidFill>
                        <a:srgbClr val="0033CC"/>
                      </a:solidFill>
                      <a:latin typeface="Arial" charset="0"/>
                      <a:ea typeface="標楷體" pitchFamily="65" charset="-120"/>
                    </a:rPr>
                    <a:t>：</a:t>
                  </a:r>
                  <a:r>
                    <a:rPr lang="en-US" altLang="zh-TW" sz="1600" dirty="0" smtClean="0">
                      <a:solidFill>
                        <a:srgbClr val="0033CC"/>
                      </a:solidFill>
                      <a:latin typeface="Arial" charset="0"/>
                      <a:ea typeface="標楷體" pitchFamily="65" charset="-120"/>
                    </a:rPr>
                    <a:t>1000nm</a:t>
                  </a:r>
                  <a:endParaRPr lang="en-US" altLang="zh-TW" sz="1600" dirty="0">
                    <a:solidFill>
                      <a:srgbClr val="0033CC"/>
                    </a:solidFill>
                    <a:latin typeface="Arial" charset="0"/>
                    <a:ea typeface="標楷體" pitchFamily="65" charset="-120"/>
                  </a:endParaRPr>
                </a:p>
                <a:p>
                  <a:pPr>
                    <a:lnSpc>
                      <a:spcPct val="125000"/>
                    </a:lnSpc>
                  </a:pPr>
                  <a:r>
                    <a:rPr lang="en-US" altLang="zh-TW" sz="1600" dirty="0" smtClean="0">
                      <a:solidFill>
                        <a:srgbClr val="0033CC"/>
                      </a:solidFill>
                      <a:latin typeface="Arial" charset="0"/>
                      <a:ea typeface="標楷體" pitchFamily="65" charset="-120"/>
                    </a:rPr>
                    <a:t>Band-width</a:t>
                  </a:r>
                  <a:r>
                    <a:rPr lang="zh-TW" altLang="en-US" sz="1600" dirty="0" smtClean="0">
                      <a:solidFill>
                        <a:srgbClr val="0033CC"/>
                      </a:solidFill>
                      <a:latin typeface="Arial" charset="0"/>
                      <a:ea typeface="標楷體" pitchFamily="65" charset="-120"/>
                    </a:rPr>
                    <a:t>：</a:t>
                  </a:r>
                  <a:r>
                    <a:rPr lang="en-US" altLang="zh-TW" sz="1600" dirty="0" smtClean="0">
                      <a:solidFill>
                        <a:srgbClr val="0033CC"/>
                      </a:solidFill>
                      <a:latin typeface="Arial" charset="0"/>
                      <a:ea typeface="標楷體" pitchFamily="65" charset="-120"/>
                    </a:rPr>
                    <a:t>2-20</a:t>
                  </a:r>
                  <a:r>
                    <a:rPr lang="en-US" altLang="zh-TW" sz="1600" dirty="0" smtClean="0">
                      <a:solidFill>
                        <a:srgbClr val="0033CC"/>
                      </a:solidFill>
                      <a:latin typeface="Arial" charset="0"/>
                      <a:ea typeface="標楷體" pitchFamily="65" charset="-120"/>
                      <a:sym typeface="Symbol" pitchFamily="18" charset="2"/>
                    </a:rPr>
                    <a:t></a:t>
                  </a:r>
                  <a:r>
                    <a:rPr lang="en-US" altLang="zh-TW" sz="1600" dirty="0">
                      <a:solidFill>
                        <a:srgbClr val="0033CC"/>
                      </a:solidFill>
                      <a:latin typeface="Arial" charset="0"/>
                      <a:ea typeface="標楷體" pitchFamily="65" charset="-120"/>
                      <a:sym typeface="Symbol" pitchFamily="18" charset="2"/>
                    </a:rPr>
                    <a:t>m</a:t>
                  </a:r>
                  <a:endParaRPr lang="en-US" altLang="zh-TW" sz="1600" dirty="0">
                    <a:solidFill>
                      <a:srgbClr val="0033CC"/>
                    </a:solidFill>
                    <a:latin typeface="Arial" charset="0"/>
                    <a:ea typeface="標楷體" pitchFamily="65" charset="-120"/>
                  </a:endParaRPr>
                </a:p>
              </p:txBody>
            </p:sp>
          </p:grpSp>
        </p:grpSp>
        <p:grpSp>
          <p:nvGrpSpPr>
            <p:cNvPr id="6" name="Group 18"/>
            <p:cNvGrpSpPr>
              <a:grpSpLocks/>
            </p:cNvGrpSpPr>
            <p:nvPr/>
          </p:nvGrpSpPr>
          <p:grpSpPr bwMode="auto">
            <a:xfrm>
              <a:off x="2865" y="610"/>
              <a:ext cx="2830" cy="2027"/>
              <a:chOff x="2777" y="610"/>
              <a:chExt cx="2830" cy="2027"/>
            </a:xfrm>
          </p:grpSpPr>
          <p:grpSp>
            <p:nvGrpSpPr>
              <p:cNvPr id="7" name="Group 19"/>
              <p:cNvGrpSpPr>
                <a:grpSpLocks/>
              </p:cNvGrpSpPr>
              <p:nvPr/>
            </p:nvGrpSpPr>
            <p:grpSpPr bwMode="auto">
              <a:xfrm>
                <a:off x="2811" y="1803"/>
                <a:ext cx="2526" cy="834"/>
                <a:chOff x="2683" y="1663"/>
                <a:chExt cx="2526" cy="834"/>
              </a:xfrm>
            </p:grpSpPr>
            <p:pic>
              <p:nvPicPr>
                <p:cNvPr id="28691" name="Picture 20" descr="Application-h4"/>
                <p:cNvPicPr>
                  <a:picLocks noChangeAspect="1" noChangeArrowheads="1"/>
                </p:cNvPicPr>
                <p:nvPr/>
              </p:nvPicPr>
              <p:blipFill>
                <a:blip r:embed="rId5"/>
                <a:srcRect/>
                <a:stretch>
                  <a:fillRect/>
                </a:stretch>
              </p:blipFill>
              <p:spPr bwMode="auto">
                <a:xfrm>
                  <a:off x="4219" y="1694"/>
                  <a:ext cx="990" cy="770"/>
                </a:xfrm>
                <a:prstGeom prst="rect">
                  <a:avLst/>
                </a:prstGeom>
                <a:noFill/>
                <a:ln w="9525">
                  <a:noFill/>
                  <a:miter lim="800000"/>
                  <a:headEnd/>
                  <a:tailEnd/>
                </a:ln>
              </p:spPr>
            </p:pic>
            <p:sp>
              <p:nvSpPr>
                <p:cNvPr id="28692" name="Text Box 21"/>
                <p:cNvSpPr txBox="1">
                  <a:spLocks noChangeArrowheads="1"/>
                </p:cNvSpPr>
                <p:nvPr/>
              </p:nvSpPr>
              <p:spPr bwMode="auto">
                <a:xfrm>
                  <a:off x="2683" y="1663"/>
                  <a:ext cx="1567" cy="834"/>
                </a:xfrm>
                <a:prstGeom prst="rect">
                  <a:avLst/>
                </a:prstGeom>
                <a:noFill/>
                <a:ln w="9525">
                  <a:noFill/>
                  <a:miter lim="800000"/>
                  <a:headEnd/>
                  <a:tailEnd/>
                </a:ln>
              </p:spPr>
              <p:txBody>
                <a:bodyPr wrap="none">
                  <a:spAutoFit/>
                </a:bodyPr>
                <a:lstStyle/>
                <a:p>
                  <a:pPr>
                    <a:lnSpc>
                      <a:spcPct val="125000"/>
                    </a:lnSpc>
                  </a:pPr>
                  <a:r>
                    <a:rPr lang="en-US" altLang="zh-TW" sz="1600" dirty="0" smtClean="0">
                      <a:solidFill>
                        <a:srgbClr val="0033CC"/>
                      </a:solidFill>
                      <a:latin typeface="Arial" charset="0"/>
                      <a:ea typeface="標楷體" pitchFamily="65" charset="-120"/>
                    </a:rPr>
                    <a:t>Pitch</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190 nm</a:t>
                  </a:r>
                </a:p>
                <a:p>
                  <a:pPr>
                    <a:lnSpc>
                      <a:spcPct val="125000"/>
                    </a:lnSpc>
                  </a:pPr>
                  <a:r>
                    <a:rPr lang="en-US" altLang="zh-TW" sz="1600" dirty="0" smtClean="0">
                      <a:solidFill>
                        <a:srgbClr val="0033CC"/>
                      </a:solidFill>
                      <a:latin typeface="Arial" charset="0"/>
                      <a:ea typeface="標楷體" pitchFamily="65" charset="-120"/>
                    </a:rPr>
                    <a:t>height</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200 nm</a:t>
                  </a:r>
                </a:p>
                <a:p>
                  <a:pPr>
                    <a:lnSpc>
                      <a:spcPct val="125000"/>
                    </a:lnSpc>
                  </a:pPr>
                  <a:r>
                    <a:rPr lang="en-US" altLang="zh-TW" sz="1600" dirty="0" smtClean="0">
                      <a:solidFill>
                        <a:srgbClr val="0033CC"/>
                      </a:solidFill>
                      <a:latin typeface="Arial" charset="0"/>
                      <a:ea typeface="標楷體" pitchFamily="65" charset="-120"/>
                    </a:rPr>
                    <a:t>PMMA </a:t>
                  </a:r>
                  <a:r>
                    <a:rPr lang="en-US" altLang="zh-TW" sz="1600" dirty="0" err="1" smtClean="0">
                      <a:solidFill>
                        <a:srgbClr val="0033CC"/>
                      </a:solidFill>
                      <a:latin typeface="Arial" charset="0"/>
                      <a:ea typeface="標楷體" pitchFamily="65" charset="-120"/>
                    </a:rPr>
                    <a:t>thicness</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900 nm</a:t>
                  </a:r>
                </a:p>
                <a:p>
                  <a:pPr>
                    <a:lnSpc>
                      <a:spcPct val="125000"/>
                    </a:lnSpc>
                  </a:pPr>
                  <a:r>
                    <a:rPr lang="en-US" altLang="zh-TW" sz="1600" dirty="0" smtClean="0">
                      <a:solidFill>
                        <a:srgbClr val="0033CC"/>
                      </a:solidFill>
                      <a:latin typeface="Arial" charset="0"/>
                      <a:ea typeface="標楷體" pitchFamily="65" charset="-120"/>
                    </a:rPr>
                    <a:t>Band-width</a:t>
                  </a:r>
                  <a:r>
                    <a:rPr lang="zh-TW" altLang="en-US" sz="1600" dirty="0" smtClean="0">
                      <a:solidFill>
                        <a:srgbClr val="0033CC"/>
                      </a:solidFill>
                      <a:latin typeface="Arial" charset="0"/>
                      <a:ea typeface="標楷體" pitchFamily="65" charset="-120"/>
                    </a:rPr>
                    <a:t>：</a:t>
                  </a:r>
                  <a:r>
                    <a:rPr lang="en-US" altLang="zh-TW" sz="1600" dirty="0">
                      <a:solidFill>
                        <a:srgbClr val="0033CC"/>
                      </a:solidFill>
                      <a:latin typeface="Arial" charset="0"/>
                      <a:ea typeface="標楷體" pitchFamily="65" charset="-120"/>
                    </a:rPr>
                    <a:t>2-20 </a:t>
                  </a:r>
                  <a:r>
                    <a:rPr lang="en-US" altLang="zh-TW" sz="1600" dirty="0">
                      <a:solidFill>
                        <a:srgbClr val="0033CC"/>
                      </a:solidFill>
                      <a:latin typeface="Arial" charset="0"/>
                      <a:ea typeface="標楷體" pitchFamily="65" charset="-120"/>
                      <a:sym typeface="Symbol" pitchFamily="18" charset="2"/>
                    </a:rPr>
                    <a:t>m</a:t>
                  </a:r>
                  <a:endParaRPr lang="en-US" altLang="zh-TW" sz="1600" dirty="0">
                    <a:solidFill>
                      <a:srgbClr val="0033CC"/>
                    </a:solidFill>
                    <a:latin typeface="Arial" charset="0"/>
                    <a:ea typeface="標楷體" pitchFamily="65" charset="-120"/>
                  </a:endParaRPr>
                </a:p>
              </p:txBody>
            </p:sp>
          </p:grpSp>
          <p:grpSp>
            <p:nvGrpSpPr>
              <p:cNvPr id="8" name="Group 22"/>
              <p:cNvGrpSpPr>
                <a:grpSpLocks/>
              </p:cNvGrpSpPr>
              <p:nvPr/>
            </p:nvGrpSpPr>
            <p:grpSpPr bwMode="auto">
              <a:xfrm>
                <a:off x="2777" y="610"/>
                <a:ext cx="2830" cy="1085"/>
                <a:chOff x="2777" y="610"/>
                <a:chExt cx="2830" cy="1085"/>
              </a:xfrm>
            </p:grpSpPr>
            <p:grpSp>
              <p:nvGrpSpPr>
                <p:cNvPr id="9" name="Group 23"/>
                <p:cNvGrpSpPr>
                  <a:grpSpLocks/>
                </p:cNvGrpSpPr>
                <p:nvPr/>
              </p:nvGrpSpPr>
              <p:grpSpPr bwMode="auto">
                <a:xfrm>
                  <a:off x="2777" y="610"/>
                  <a:ext cx="2830" cy="1058"/>
                  <a:chOff x="2777" y="610"/>
                  <a:chExt cx="2830" cy="1058"/>
                </a:xfrm>
              </p:grpSpPr>
              <p:pic>
                <p:nvPicPr>
                  <p:cNvPr id="28689" name="Picture 24" descr="Application-h2"/>
                  <p:cNvPicPr>
                    <a:picLocks noChangeAspect="1" noChangeArrowheads="1"/>
                  </p:cNvPicPr>
                  <p:nvPr/>
                </p:nvPicPr>
                <p:blipFill>
                  <a:blip r:embed="rId6"/>
                  <a:srcRect/>
                  <a:stretch>
                    <a:fillRect/>
                  </a:stretch>
                </p:blipFill>
                <p:spPr bwMode="auto">
                  <a:xfrm>
                    <a:off x="2777" y="610"/>
                    <a:ext cx="2830" cy="1058"/>
                  </a:xfrm>
                  <a:prstGeom prst="rect">
                    <a:avLst/>
                  </a:prstGeom>
                  <a:noFill/>
                  <a:ln w="9525">
                    <a:noFill/>
                    <a:miter lim="800000"/>
                    <a:headEnd/>
                    <a:tailEnd/>
                  </a:ln>
                </p:spPr>
              </p:pic>
              <p:sp>
                <p:nvSpPr>
                  <p:cNvPr id="28690" name="Text Box 25"/>
                  <p:cNvSpPr txBox="1">
                    <a:spLocks noChangeArrowheads="1"/>
                  </p:cNvSpPr>
                  <p:nvPr/>
                </p:nvSpPr>
                <p:spPr bwMode="auto">
                  <a:xfrm>
                    <a:off x="3174" y="1406"/>
                    <a:ext cx="1061" cy="212"/>
                  </a:xfrm>
                  <a:prstGeom prst="rect">
                    <a:avLst/>
                  </a:prstGeom>
                  <a:noFill/>
                  <a:ln w="9525">
                    <a:noFill/>
                    <a:miter lim="800000"/>
                    <a:headEnd/>
                    <a:tailEnd/>
                  </a:ln>
                </p:spPr>
                <p:txBody>
                  <a:bodyPr wrap="none">
                    <a:spAutoFit/>
                  </a:bodyPr>
                  <a:lstStyle/>
                  <a:p>
                    <a:r>
                      <a:rPr lang="en-US" altLang="zh-TW" sz="1600">
                        <a:latin typeface="Arial" charset="0"/>
                      </a:rPr>
                      <a:t>Top cladding: air</a:t>
                    </a:r>
                  </a:p>
                </p:txBody>
              </p:sp>
            </p:grpSp>
            <p:sp>
              <p:nvSpPr>
                <p:cNvPr id="28688" name="Text Box 26"/>
                <p:cNvSpPr txBox="1">
                  <a:spLocks noChangeArrowheads="1"/>
                </p:cNvSpPr>
                <p:nvPr/>
              </p:nvSpPr>
              <p:spPr bwMode="auto">
                <a:xfrm>
                  <a:off x="5094" y="1503"/>
                  <a:ext cx="290" cy="192"/>
                </a:xfrm>
                <a:prstGeom prst="rect">
                  <a:avLst/>
                </a:prstGeom>
                <a:noFill/>
                <a:ln w="9525">
                  <a:noFill/>
                  <a:miter lim="800000"/>
                  <a:headEnd/>
                  <a:tailEnd/>
                </a:ln>
              </p:spPr>
              <p:txBody>
                <a:bodyPr wrap="none">
                  <a:spAutoFit/>
                </a:bodyPr>
                <a:lstStyle/>
                <a:p>
                  <a:r>
                    <a:rPr lang="en-US" altLang="zh-TW" sz="1400">
                      <a:latin typeface="Arial" charset="0"/>
                    </a:rPr>
                    <a:t>(Al)</a:t>
                  </a:r>
                </a:p>
              </p:txBody>
            </p:sp>
          </p:grpSp>
        </p:grpSp>
      </p:grpSp>
      <p:grpSp>
        <p:nvGrpSpPr>
          <p:cNvPr id="10" name="Group 27"/>
          <p:cNvGrpSpPr>
            <a:grpSpLocks/>
          </p:cNvGrpSpPr>
          <p:nvPr/>
        </p:nvGrpSpPr>
        <p:grpSpPr bwMode="auto">
          <a:xfrm>
            <a:off x="533400" y="4343400"/>
            <a:ext cx="8164514" cy="1965325"/>
            <a:chOff x="432" y="2773"/>
            <a:chExt cx="5143" cy="1238"/>
          </a:xfrm>
        </p:grpSpPr>
        <p:grpSp>
          <p:nvGrpSpPr>
            <p:cNvPr id="11" name="Group 28"/>
            <p:cNvGrpSpPr>
              <a:grpSpLocks/>
            </p:cNvGrpSpPr>
            <p:nvPr/>
          </p:nvGrpSpPr>
          <p:grpSpPr bwMode="auto">
            <a:xfrm>
              <a:off x="432" y="2773"/>
              <a:ext cx="3302" cy="1238"/>
              <a:chOff x="720" y="2893"/>
              <a:chExt cx="2982" cy="1118"/>
            </a:xfrm>
          </p:grpSpPr>
          <p:pic>
            <p:nvPicPr>
              <p:cNvPr id="28681" name="Picture 29" descr="Application-h7"/>
              <p:cNvPicPr>
                <a:picLocks noChangeAspect="1" noChangeArrowheads="1"/>
              </p:cNvPicPr>
              <p:nvPr/>
            </p:nvPicPr>
            <p:blipFill>
              <a:blip r:embed="rId7"/>
              <a:srcRect/>
              <a:stretch>
                <a:fillRect/>
              </a:stretch>
            </p:blipFill>
            <p:spPr bwMode="auto">
              <a:xfrm>
                <a:off x="720" y="2893"/>
                <a:ext cx="1465" cy="1105"/>
              </a:xfrm>
              <a:prstGeom prst="rect">
                <a:avLst/>
              </a:prstGeom>
              <a:noFill/>
              <a:ln w="9525">
                <a:noFill/>
                <a:miter lim="800000"/>
                <a:headEnd/>
                <a:tailEnd/>
              </a:ln>
            </p:spPr>
          </p:pic>
          <p:pic>
            <p:nvPicPr>
              <p:cNvPr id="28682" name="Picture 30" descr="Application-h8"/>
              <p:cNvPicPr>
                <a:picLocks noChangeAspect="1" noChangeArrowheads="1"/>
              </p:cNvPicPr>
              <p:nvPr/>
            </p:nvPicPr>
            <p:blipFill>
              <a:blip r:embed="rId8"/>
              <a:srcRect/>
              <a:stretch>
                <a:fillRect/>
              </a:stretch>
            </p:blipFill>
            <p:spPr bwMode="auto">
              <a:xfrm>
                <a:off x="2225" y="2901"/>
                <a:ext cx="1477" cy="1110"/>
              </a:xfrm>
              <a:prstGeom prst="rect">
                <a:avLst/>
              </a:prstGeom>
              <a:noFill/>
              <a:ln w="9525">
                <a:noFill/>
                <a:miter lim="800000"/>
                <a:headEnd/>
                <a:tailEnd/>
              </a:ln>
            </p:spPr>
          </p:pic>
        </p:grpSp>
        <p:sp>
          <p:nvSpPr>
            <p:cNvPr id="28680" name="Text Box 31"/>
            <p:cNvSpPr txBox="1">
              <a:spLocks noChangeArrowheads="1"/>
            </p:cNvSpPr>
            <p:nvPr/>
          </p:nvSpPr>
          <p:spPr bwMode="auto">
            <a:xfrm>
              <a:off x="3726" y="2883"/>
              <a:ext cx="1849" cy="1028"/>
            </a:xfrm>
            <a:prstGeom prst="rect">
              <a:avLst/>
            </a:prstGeom>
            <a:noFill/>
            <a:ln w="9525">
              <a:noFill/>
              <a:miter lim="800000"/>
              <a:headEnd/>
              <a:tailEnd/>
            </a:ln>
          </p:spPr>
          <p:txBody>
            <a:bodyPr wrap="none">
              <a:spAutoFit/>
            </a:bodyPr>
            <a:lstStyle/>
            <a:p>
              <a:pPr>
                <a:lnSpc>
                  <a:spcPct val="125000"/>
                </a:lnSpc>
              </a:pPr>
              <a:r>
                <a:rPr lang="en-US" altLang="zh-TW" sz="2000" dirty="0" smtClean="0">
                  <a:solidFill>
                    <a:srgbClr val="0033CC"/>
                  </a:solidFill>
                  <a:ea typeface="標楷體" pitchFamily="65" charset="-120"/>
                </a:rPr>
                <a:t>Wavelength</a:t>
              </a:r>
              <a:r>
                <a:rPr lang="zh-TW" altLang="en-US" sz="2000" dirty="0" smtClean="0">
                  <a:solidFill>
                    <a:srgbClr val="0033CC"/>
                  </a:solidFill>
                  <a:ea typeface="標楷體" pitchFamily="65" charset="-120"/>
                </a:rPr>
                <a:t>：</a:t>
              </a:r>
              <a:r>
                <a:rPr lang="en-US" altLang="zh-TW" sz="2000" dirty="0">
                  <a:solidFill>
                    <a:srgbClr val="0033CC"/>
                  </a:solidFill>
                  <a:ea typeface="標楷體" pitchFamily="65" charset="-120"/>
                </a:rPr>
                <a:t>710-820 nm</a:t>
              </a:r>
            </a:p>
            <a:p>
              <a:pPr>
                <a:lnSpc>
                  <a:spcPct val="125000"/>
                </a:lnSpc>
              </a:pPr>
              <a:r>
                <a:rPr lang="en-US" altLang="zh-TW" sz="2000" dirty="0">
                  <a:solidFill>
                    <a:srgbClr val="0033CC"/>
                  </a:solidFill>
                  <a:ea typeface="標楷體" pitchFamily="65" charset="-120"/>
                </a:rPr>
                <a:t>Extinction ratio (TM/TE)</a:t>
              </a:r>
            </a:p>
            <a:p>
              <a:pPr>
                <a:lnSpc>
                  <a:spcPct val="125000"/>
                </a:lnSpc>
              </a:pPr>
              <a:r>
                <a:rPr lang="en-US" altLang="zh-TW" sz="2000" dirty="0">
                  <a:solidFill>
                    <a:srgbClr val="0033CC"/>
                  </a:solidFill>
                  <a:ea typeface="標楷體" pitchFamily="65" charset="-120"/>
                </a:rPr>
                <a:t>    &gt;50 dB/mm</a:t>
              </a:r>
            </a:p>
            <a:p>
              <a:pPr>
                <a:lnSpc>
                  <a:spcPct val="125000"/>
                </a:lnSpc>
              </a:pPr>
              <a:r>
                <a:rPr lang="en-US" altLang="zh-TW" sz="2000" dirty="0" smtClean="0">
                  <a:solidFill>
                    <a:srgbClr val="0033CC"/>
                  </a:solidFill>
                  <a:ea typeface="標楷體" pitchFamily="65" charset="-120"/>
                </a:rPr>
                <a:t>TM</a:t>
              </a:r>
              <a:r>
                <a:rPr lang="zh-TW" altLang="en-US" sz="2000" dirty="0" smtClean="0">
                  <a:solidFill>
                    <a:srgbClr val="0033CC"/>
                  </a:solidFill>
                  <a:ea typeface="標楷體" pitchFamily="65" charset="-120"/>
                </a:rPr>
                <a:t> </a:t>
              </a:r>
              <a:r>
                <a:rPr lang="en-US" altLang="zh-TW" sz="2000" dirty="0" smtClean="0">
                  <a:solidFill>
                    <a:srgbClr val="0033CC"/>
                  </a:solidFill>
                  <a:ea typeface="標楷體" pitchFamily="65" charset="-120"/>
                </a:rPr>
                <a:t>loss</a:t>
              </a:r>
              <a:r>
                <a:rPr lang="zh-TW" altLang="en-US" sz="2000" dirty="0" smtClean="0">
                  <a:solidFill>
                    <a:srgbClr val="0033CC"/>
                  </a:solidFill>
                  <a:ea typeface="標楷體" pitchFamily="65" charset="-120"/>
                </a:rPr>
                <a:t>：</a:t>
              </a:r>
              <a:r>
                <a:rPr lang="en-US" altLang="zh-TW" sz="2000" dirty="0">
                  <a:solidFill>
                    <a:srgbClr val="0033CC"/>
                  </a:solidFill>
                  <a:ea typeface="標楷體" pitchFamily="65" charset="-120"/>
                </a:rPr>
                <a:t>2 dB/mm</a:t>
              </a:r>
            </a:p>
          </p:txBody>
        </p:sp>
      </p:grpSp>
      <p:cxnSp>
        <p:nvCxnSpPr>
          <p:cNvPr id="29" name="Straight Connector 2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9CD5D2B3-0F29-4931-8DB3-EFEDD98F9134}" type="slidenum">
              <a:rPr lang="en-US" altLang="zh-TW" smtClean="0"/>
              <a:pPr/>
              <a:t>18</a:t>
            </a:fld>
            <a:endParaRPr lang="en-US" altLang="zh-TW" smtClean="0"/>
          </a:p>
        </p:txBody>
      </p:sp>
      <p:sp>
        <p:nvSpPr>
          <p:cNvPr id="29699" name="Text Box 6"/>
          <p:cNvSpPr txBox="1">
            <a:spLocks noChangeArrowheads="1"/>
          </p:cNvSpPr>
          <p:nvPr/>
        </p:nvSpPr>
        <p:spPr bwMode="auto">
          <a:xfrm>
            <a:off x="2438400" y="184150"/>
            <a:ext cx="4384405"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Thin film reflective polarizer</a:t>
            </a:r>
            <a:endParaRPr lang="zh-TW" altLang="en-US" sz="2800" dirty="0">
              <a:solidFill>
                <a:srgbClr val="0033CC"/>
              </a:solidFill>
              <a:ea typeface="標楷體" pitchFamily="65" charset="-120"/>
            </a:endParaRPr>
          </a:p>
        </p:txBody>
      </p:sp>
      <p:sp>
        <p:nvSpPr>
          <p:cNvPr id="29700" name="Text Box 7"/>
          <p:cNvSpPr txBox="1">
            <a:spLocks noChangeArrowheads="1"/>
          </p:cNvSpPr>
          <p:nvPr/>
        </p:nvSpPr>
        <p:spPr bwMode="auto">
          <a:xfrm>
            <a:off x="304800" y="6324600"/>
            <a:ext cx="7696200" cy="461665"/>
          </a:xfrm>
          <a:prstGeom prst="rect">
            <a:avLst/>
          </a:prstGeom>
          <a:noFill/>
          <a:ln w="9525">
            <a:noFill/>
            <a:miter lim="800000"/>
            <a:headEnd/>
            <a:tailEnd/>
          </a:ln>
        </p:spPr>
        <p:txBody>
          <a:bodyPr wrap="square">
            <a:spAutoFit/>
          </a:bodyPr>
          <a:lstStyle/>
          <a:p>
            <a:r>
              <a:rPr lang="en-US" altLang="zh-TW" sz="1200" dirty="0" smtClean="0"/>
              <a:t>Yu and Chou, “</a:t>
            </a:r>
            <a:r>
              <a:rPr lang="en-US" sz="1200" dirty="0" smtClean="0"/>
              <a:t>Reflective polarizer based on a stacked double-layer </a:t>
            </a:r>
            <a:r>
              <a:rPr lang="en-US" sz="1200" dirty="0" err="1" smtClean="0"/>
              <a:t>subwavelength</a:t>
            </a:r>
            <a:r>
              <a:rPr lang="en-US" sz="1200" dirty="0" smtClean="0"/>
              <a:t> metal grating structure fabricated using nanoimprint lithography</a:t>
            </a:r>
            <a:r>
              <a:rPr lang="en-US" altLang="zh-TW" sz="1200" dirty="0" smtClean="0"/>
              <a:t>”, </a:t>
            </a:r>
            <a:r>
              <a:rPr lang="en-US" altLang="zh-TW" sz="1200" dirty="0"/>
              <a:t>Appl. Phys. </a:t>
            </a:r>
            <a:r>
              <a:rPr lang="en-US" altLang="zh-TW" sz="1200" dirty="0" err="1"/>
              <a:t>Lett</a:t>
            </a:r>
            <a:r>
              <a:rPr lang="en-US" altLang="zh-TW" sz="1200" dirty="0"/>
              <a:t>. </a:t>
            </a:r>
            <a:r>
              <a:rPr lang="en-US" altLang="zh-TW" sz="1200" dirty="0" smtClean="0"/>
              <a:t>77, 927-929 (2000).</a:t>
            </a:r>
            <a:endParaRPr lang="en-US" altLang="zh-TW" sz="1200" dirty="0"/>
          </a:p>
        </p:txBody>
      </p:sp>
      <p:pic>
        <p:nvPicPr>
          <p:cNvPr id="29702" name="Picture 9" descr="Application-e1"/>
          <p:cNvPicPr>
            <a:picLocks noChangeAspect="1" noChangeArrowheads="1"/>
          </p:cNvPicPr>
          <p:nvPr/>
        </p:nvPicPr>
        <p:blipFill>
          <a:blip r:embed="rId3"/>
          <a:srcRect/>
          <a:stretch>
            <a:fillRect/>
          </a:stretch>
        </p:blipFill>
        <p:spPr bwMode="auto">
          <a:xfrm>
            <a:off x="885825" y="969963"/>
            <a:ext cx="4703445" cy="2404586"/>
          </a:xfrm>
          <a:prstGeom prst="rect">
            <a:avLst/>
          </a:prstGeom>
          <a:noFill/>
          <a:ln w="9525">
            <a:noFill/>
            <a:miter lim="800000"/>
            <a:headEnd/>
            <a:tailEnd/>
          </a:ln>
        </p:spPr>
      </p:pic>
      <p:pic>
        <p:nvPicPr>
          <p:cNvPr id="29703" name="Picture 10" descr="Application-e2"/>
          <p:cNvPicPr>
            <a:picLocks noChangeAspect="1" noChangeArrowheads="1"/>
          </p:cNvPicPr>
          <p:nvPr/>
        </p:nvPicPr>
        <p:blipFill>
          <a:blip r:embed="rId4"/>
          <a:srcRect/>
          <a:stretch>
            <a:fillRect/>
          </a:stretch>
        </p:blipFill>
        <p:spPr bwMode="auto">
          <a:xfrm>
            <a:off x="878681" y="3510280"/>
            <a:ext cx="2806065" cy="2167413"/>
          </a:xfrm>
          <a:prstGeom prst="rect">
            <a:avLst/>
          </a:prstGeom>
          <a:noFill/>
          <a:ln w="9525">
            <a:noFill/>
            <a:miter lim="800000"/>
            <a:headEnd/>
            <a:tailEnd/>
          </a:ln>
        </p:spPr>
      </p:pic>
      <p:pic>
        <p:nvPicPr>
          <p:cNvPr id="29704" name="Picture 11" descr="Application-e3"/>
          <p:cNvPicPr>
            <a:picLocks noChangeAspect="1" noChangeArrowheads="1"/>
          </p:cNvPicPr>
          <p:nvPr/>
        </p:nvPicPr>
        <p:blipFill>
          <a:blip r:embed="rId5"/>
          <a:srcRect/>
          <a:stretch>
            <a:fillRect/>
          </a:stretch>
        </p:blipFill>
        <p:spPr bwMode="auto">
          <a:xfrm>
            <a:off x="5689282" y="969963"/>
            <a:ext cx="2997518" cy="2407443"/>
          </a:xfrm>
          <a:prstGeom prst="rect">
            <a:avLst/>
          </a:prstGeom>
          <a:noFill/>
          <a:ln w="9525">
            <a:noFill/>
            <a:miter lim="800000"/>
            <a:headEnd/>
            <a:tailEnd/>
          </a:ln>
        </p:spPr>
      </p:pic>
      <p:pic>
        <p:nvPicPr>
          <p:cNvPr id="29705" name="Picture 12" descr="Application-e4"/>
          <p:cNvPicPr>
            <a:picLocks noChangeAspect="1" noChangeArrowheads="1"/>
          </p:cNvPicPr>
          <p:nvPr/>
        </p:nvPicPr>
        <p:blipFill>
          <a:blip r:embed="rId6"/>
          <a:srcRect/>
          <a:stretch>
            <a:fillRect/>
          </a:stretch>
        </p:blipFill>
        <p:spPr bwMode="auto">
          <a:xfrm>
            <a:off x="5692140" y="3485991"/>
            <a:ext cx="2994660" cy="2191702"/>
          </a:xfrm>
          <a:prstGeom prst="rect">
            <a:avLst/>
          </a:prstGeom>
          <a:noFill/>
          <a:ln w="9525">
            <a:noFill/>
            <a:miter lim="800000"/>
            <a:headEnd/>
            <a:tailEnd/>
          </a:ln>
        </p:spPr>
      </p:pic>
      <p:sp>
        <p:nvSpPr>
          <p:cNvPr id="29706" name="Text Box 13"/>
          <p:cNvSpPr txBox="1">
            <a:spLocks noChangeArrowheads="1"/>
          </p:cNvSpPr>
          <p:nvPr/>
        </p:nvSpPr>
        <p:spPr bwMode="auto">
          <a:xfrm>
            <a:off x="3684746" y="3480276"/>
            <a:ext cx="2171700" cy="2436308"/>
          </a:xfrm>
          <a:prstGeom prst="rect">
            <a:avLst/>
          </a:prstGeom>
          <a:noFill/>
          <a:ln w="9525">
            <a:noFill/>
            <a:miter lim="800000"/>
            <a:headEnd/>
            <a:tailEnd/>
          </a:ln>
        </p:spPr>
        <p:txBody>
          <a:bodyPr wrap="square">
            <a:spAutoFit/>
          </a:bodyPr>
          <a:lstStyle/>
          <a:p>
            <a:pPr>
              <a:lnSpc>
                <a:spcPct val="120000"/>
              </a:lnSpc>
            </a:pPr>
            <a:r>
              <a:rPr lang="en-US" altLang="zh-TW" sz="1600" dirty="0" smtClean="0">
                <a:solidFill>
                  <a:srgbClr val="0033CC"/>
                </a:solidFill>
                <a:ea typeface="標楷體" pitchFamily="65" charset="-120"/>
              </a:rPr>
              <a:t>Resist: 15k </a:t>
            </a:r>
            <a:r>
              <a:rPr lang="en-US" altLang="zh-TW" sz="1600" dirty="0">
                <a:solidFill>
                  <a:srgbClr val="0033CC"/>
                </a:solidFill>
                <a:ea typeface="標楷體" pitchFamily="65" charset="-120"/>
              </a:rPr>
              <a:t>PMMA</a:t>
            </a:r>
          </a:p>
          <a:p>
            <a:pPr>
              <a:lnSpc>
                <a:spcPct val="120000"/>
              </a:lnSpc>
            </a:pPr>
            <a:r>
              <a:rPr lang="en-US" altLang="zh-TW" sz="1600" dirty="0">
                <a:solidFill>
                  <a:srgbClr val="0033CC"/>
                </a:solidFill>
                <a:ea typeface="標楷體" pitchFamily="65" charset="-120"/>
              </a:rPr>
              <a:t>    </a:t>
            </a:r>
            <a:r>
              <a:rPr lang="en-US" altLang="zh-TW" sz="1600" dirty="0" smtClean="0">
                <a:solidFill>
                  <a:srgbClr val="0033CC"/>
                </a:solidFill>
                <a:ea typeface="標楷體" pitchFamily="65" charset="-120"/>
              </a:rPr>
              <a:t>200nm-thick</a:t>
            </a:r>
            <a:endParaRPr lang="zh-TW" altLang="en-US" sz="1600" dirty="0">
              <a:solidFill>
                <a:srgbClr val="0033CC"/>
              </a:solidFill>
              <a:ea typeface="標楷體" pitchFamily="65" charset="-120"/>
            </a:endParaRPr>
          </a:p>
          <a:p>
            <a:pPr>
              <a:lnSpc>
                <a:spcPct val="120000"/>
              </a:lnSpc>
            </a:pPr>
            <a:r>
              <a:rPr lang="en-US" altLang="zh-TW" sz="1600" dirty="0" smtClean="0">
                <a:solidFill>
                  <a:srgbClr val="0033CC"/>
                </a:solidFill>
                <a:ea typeface="標楷體" pitchFamily="65" charset="-120"/>
              </a:rPr>
              <a:t>Temperature: 175</a:t>
            </a:r>
            <a:r>
              <a:rPr lang="en-US" altLang="zh-TW" sz="1600" dirty="0">
                <a:solidFill>
                  <a:srgbClr val="0033CC"/>
                </a:solidFill>
                <a:ea typeface="標楷體" pitchFamily="65" charset="-120"/>
                <a:sym typeface="Symbol" pitchFamily="18" charset="2"/>
              </a:rPr>
              <a:t></a:t>
            </a:r>
            <a:r>
              <a:rPr lang="en-US" altLang="zh-TW" sz="1600" dirty="0">
                <a:solidFill>
                  <a:srgbClr val="0033CC"/>
                </a:solidFill>
                <a:ea typeface="標楷體" pitchFamily="65" charset="-120"/>
              </a:rPr>
              <a:t>C</a:t>
            </a:r>
          </a:p>
          <a:p>
            <a:pPr>
              <a:lnSpc>
                <a:spcPct val="120000"/>
              </a:lnSpc>
            </a:pPr>
            <a:r>
              <a:rPr lang="en-US" altLang="zh-TW" sz="1600" dirty="0" smtClean="0">
                <a:solidFill>
                  <a:srgbClr val="0033CC"/>
                </a:solidFill>
                <a:ea typeface="標楷體" pitchFamily="65" charset="-120"/>
              </a:rPr>
              <a:t>Metal grating</a:t>
            </a:r>
            <a:endParaRPr lang="zh-TW" altLang="en-US" sz="1600" dirty="0">
              <a:solidFill>
                <a:srgbClr val="0033CC"/>
              </a:solidFill>
              <a:ea typeface="標楷體" pitchFamily="65" charset="-120"/>
            </a:endParaRPr>
          </a:p>
          <a:p>
            <a:pPr>
              <a:lnSpc>
                <a:spcPct val="120000"/>
              </a:lnSpc>
            </a:pPr>
            <a:r>
              <a:rPr lang="zh-TW" altLang="en-US" sz="1600" dirty="0">
                <a:solidFill>
                  <a:srgbClr val="0033CC"/>
                </a:solidFill>
                <a:ea typeface="標楷體" pitchFamily="65" charset="-120"/>
              </a:rPr>
              <a:t>    </a:t>
            </a:r>
            <a:r>
              <a:rPr lang="en-US" altLang="zh-TW" sz="1600" dirty="0">
                <a:solidFill>
                  <a:srgbClr val="0033CC"/>
                </a:solidFill>
                <a:ea typeface="標楷體" pitchFamily="65" charset="-120"/>
              </a:rPr>
              <a:t>5nm-Cr/70nm-Au</a:t>
            </a:r>
          </a:p>
          <a:p>
            <a:pPr>
              <a:lnSpc>
                <a:spcPct val="120000"/>
              </a:lnSpc>
            </a:pPr>
            <a:r>
              <a:rPr lang="en-US" altLang="zh-TW" sz="1600" dirty="0" smtClean="0">
                <a:solidFill>
                  <a:srgbClr val="0033CC"/>
                </a:solidFill>
                <a:ea typeface="標楷體" pitchFamily="65" charset="-120"/>
              </a:rPr>
              <a:t>Grating pitch</a:t>
            </a:r>
            <a:r>
              <a:rPr lang="zh-TW" altLang="en-US" sz="1600" dirty="0" smtClean="0">
                <a:solidFill>
                  <a:srgbClr val="0033CC"/>
                </a:solidFill>
                <a:ea typeface="標楷體" pitchFamily="65" charset="-120"/>
              </a:rPr>
              <a:t>：</a:t>
            </a:r>
            <a:r>
              <a:rPr lang="en-US" altLang="zh-TW" sz="1600" dirty="0">
                <a:solidFill>
                  <a:srgbClr val="0033CC"/>
                </a:solidFill>
                <a:ea typeface="標楷體" pitchFamily="65" charset="-120"/>
              </a:rPr>
              <a:t>190nm</a:t>
            </a:r>
          </a:p>
          <a:p>
            <a:pPr>
              <a:lnSpc>
                <a:spcPct val="120000"/>
              </a:lnSpc>
            </a:pPr>
            <a:r>
              <a:rPr lang="en-US" altLang="zh-TW" sz="1600" dirty="0" smtClean="0">
                <a:solidFill>
                  <a:srgbClr val="0033CC"/>
                </a:solidFill>
                <a:ea typeface="標楷體" pitchFamily="65" charset="-120"/>
              </a:rPr>
              <a:t>Line-width: 70nm</a:t>
            </a:r>
            <a:endParaRPr lang="en-US" altLang="zh-TW" sz="1600" dirty="0">
              <a:solidFill>
                <a:srgbClr val="0033CC"/>
              </a:solidFill>
              <a:ea typeface="標楷體" pitchFamily="65" charset="-120"/>
            </a:endParaRPr>
          </a:p>
          <a:p>
            <a:pPr>
              <a:lnSpc>
                <a:spcPct val="120000"/>
              </a:lnSpc>
            </a:pPr>
            <a:r>
              <a:rPr lang="en-US" altLang="zh-TW" sz="1600" dirty="0" smtClean="0">
                <a:solidFill>
                  <a:srgbClr val="0033CC"/>
                </a:solidFill>
                <a:ea typeface="標楷體" pitchFamily="65" charset="-120"/>
              </a:rPr>
              <a:t>Depth: 200nm</a:t>
            </a:r>
            <a:endParaRPr lang="en-US" altLang="zh-TW" sz="1600" dirty="0">
              <a:solidFill>
                <a:srgbClr val="0033CC"/>
              </a:solidFill>
              <a:ea typeface="標楷體" pitchFamily="65" charset="-120"/>
            </a:endParaRPr>
          </a:p>
        </p:txBody>
      </p:sp>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fld id="{FF4BFC04-E057-4A25-A7B3-883E2F27978B}" type="slidenum">
              <a:rPr lang="en-US" altLang="zh-TW" smtClean="0"/>
              <a:pPr/>
              <a:t>19</a:t>
            </a:fld>
            <a:endParaRPr lang="en-US" altLang="zh-TW" smtClean="0"/>
          </a:p>
        </p:txBody>
      </p:sp>
      <p:sp>
        <p:nvSpPr>
          <p:cNvPr id="31747" name="Text Box 1030"/>
          <p:cNvSpPr txBox="1">
            <a:spLocks noChangeArrowheads="1"/>
          </p:cNvSpPr>
          <p:nvPr/>
        </p:nvSpPr>
        <p:spPr bwMode="auto">
          <a:xfrm>
            <a:off x="1524000" y="180975"/>
            <a:ext cx="5784084" cy="523220"/>
          </a:xfrm>
          <a:prstGeom prst="rect">
            <a:avLst/>
          </a:prstGeom>
          <a:noFill/>
          <a:ln w="9525">
            <a:noFill/>
            <a:miter lim="800000"/>
            <a:headEnd/>
            <a:tailEnd/>
          </a:ln>
        </p:spPr>
        <p:txBody>
          <a:bodyPr wrap="none">
            <a:spAutoFit/>
          </a:bodyPr>
          <a:lstStyle/>
          <a:p>
            <a:pPr algn="ctr"/>
            <a:r>
              <a:rPr lang="en-US" altLang="zh-TW" sz="2800" dirty="0">
                <a:solidFill>
                  <a:srgbClr val="0033CC"/>
                </a:solidFill>
                <a:ea typeface="標楷體" pitchFamily="65" charset="-120"/>
              </a:rPr>
              <a:t>Fresnel Zone </a:t>
            </a:r>
            <a:r>
              <a:rPr lang="en-US" altLang="zh-TW" sz="2800" dirty="0" smtClean="0">
                <a:solidFill>
                  <a:srgbClr val="0033CC"/>
                </a:solidFill>
                <a:ea typeface="標楷體" pitchFamily="65" charset="-120"/>
              </a:rPr>
              <a:t>Plate</a:t>
            </a:r>
            <a:r>
              <a:rPr lang="zh-TW" altLang="en-US" sz="2800" dirty="0" smtClean="0">
                <a:solidFill>
                  <a:srgbClr val="0033CC"/>
                </a:solidFill>
                <a:ea typeface="標楷體" pitchFamily="65" charset="-120"/>
              </a:rPr>
              <a:t> </a:t>
            </a:r>
            <a:r>
              <a:rPr lang="en-US" altLang="zh-TW" sz="2800" dirty="0" smtClean="0">
                <a:solidFill>
                  <a:srgbClr val="0033CC"/>
                </a:solidFill>
                <a:ea typeface="標楷體" pitchFamily="65" charset="-120"/>
              </a:rPr>
              <a:t>(for x-ray focusing)</a:t>
            </a:r>
            <a:endParaRPr lang="zh-TW" altLang="en-US" sz="2800" dirty="0">
              <a:solidFill>
                <a:srgbClr val="0033CC"/>
              </a:solidFill>
              <a:ea typeface="標楷體" pitchFamily="65" charset="-120"/>
            </a:endParaRPr>
          </a:p>
        </p:txBody>
      </p:sp>
      <p:sp>
        <p:nvSpPr>
          <p:cNvPr id="31748" name="Text Box 1031"/>
          <p:cNvSpPr txBox="1">
            <a:spLocks noChangeArrowheads="1"/>
          </p:cNvSpPr>
          <p:nvPr/>
        </p:nvSpPr>
        <p:spPr bwMode="auto">
          <a:xfrm>
            <a:off x="152400" y="6553200"/>
            <a:ext cx="8390438" cy="246221"/>
          </a:xfrm>
          <a:prstGeom prst="rect">
            <a:avLst/>
          </a:prstGeom>
          <a:noFill/>
          <a:ln w="9525">
            <a:noFill/>
            <a:miter lim="800000"/>
            <a:headEnd/>
            <a:tailEnd/>
          </a:ln>
        </p:spPr>
        <p:txBody>
          <a:bodyPr wrap="none">
            <a:spAutoFit/>
          </a:bodyPr>
          <a:lstStyle/>
          <a:p>
            <a:r>
              <a:rPr lang="en-US" altLang="zh-TW" sz="1000" dirty="0" smtClean="0"/>
              <a:t>Li and Chou, “</a:t>
            </a:r>
            <a:r>
              <a:rPr lang="en-US" sz="1000" dirty="0" smtClean="0"/>
              <a:t>Fabrication of circular optical structures with a 20 nm minimum feature size using nanoimprint lithography</a:t>
            </a:r>
            <a:r>
              <a:rPr lang="en-US" altLang="zh-TW" sz="1000" dirty="0" smtClean="0"/>
              <a:t>”, </a:t>
            </a:r>
            <a:r>
              <a:rPr lang="en-US" altLang="zh-TW" sz="1000" dirty="0"/>
              <a:t>Appl. Phys. </a:t>
            </a:r>
            <a:r>
              <a:rPr lang="en-US" altLang="zh-TW" sz="1000" dirty="0" err="1"/>
              <a:t>Lett</a:t>
            </a:r>
            <a:r>
              <a:rPr lang="en-US" altLang="zh-TW" sz="1000" dirty="0"/>
              <a:t>. 76 (2000) 673-675</a:t>
            </a:r>
          </a:p>
        </p:txBody>
      </p:sp>
      <p:grpSp>
        <p:nvGrpSpPr>
          <p:cNvPr id="3" name="Group 1033"/>
          <p:cNvGrpSpPr>
            <a:grpSpLocks/>
          </p:cNvGrpSpPr>
          <p:nvPr/>
        </p:nvGrpSpPr>
        <p:grpSpPr bwMode="auto">
          <a:xfrm>
            <a:off x="371475" y="947738"/>
            <a:ext cx="8401050" cy="5202237"/>
            <a:chOff x="234" y="597"/>
            <a:chExt cx="5292" cy="3277"/>
          </a:xfrm>
        </p:grpSpPr>
        <p:grpSp>
          <p:nvGrpSpPr>
            <p:cNvPr id="4" name="Group 1034"/>
            <p:cNvGrpSpPr>
              <a:grpSpLocks/>
            </p:cNvGrpSpPr>
            <p:nvPr/>
          </p:nvGrpSpPr>
          <p:grpSpPr bwMode="auto">
            <a:xfrm>
              <a:off x="234" y="597"/>
              <a:ext cx="5292" cy="3277"/>
              <a:chOff x="367" y="693"/>
              <a:chExt cx="5292" cy="3277"/>
            </a:xfrm>
          </p:grpSpPr>
          <p:pic>
            <p:nvPicPr>
              <p:cNvPr id="31755" name="Picture 1035" descr="Application-i1"/>
              <p:cNvPicPr>
                <a:picLocks noChangeAspect="1" noChangeArrowheads="1"/>
              </p:cNvPicPr>
              <p:nvPr/>
            </p:nvPicPr>
            <p:blipFill>
              <a:blip r:embed="rId3"/>
              <a:srcRect/>
              <a:stretch>
                <a:fillRect/>
              </a:stretch>
            </p:blipFill>
            <p:spPr bwMode="auto">
              <a:xfrm>
                <a:off x="3610" y="693"/>
                <a:ext cx="1425" cy="1098"/>
              </a:xfrm>
              <a:prstGeom prst="rect">
                <a:avLst/>
              </a:prstGeom>
              <a:noFill/>
              <a:ln w="9525">
                <a:noFill/>
                <a:miter lim="800000"/>
                <a:headEnd/>
                <a:tailEnd/>
              </a:ln>
            </p:spPr>
          </p:pic>
          <p:pic>
            <p:nvPicPr>
              <p:cNvPr id="31756" name="Picture 1036" descr="Application-i4"/>
              <p:cNvPicPr>
                <a:picLocks noChangeAspect="1" noChangeArrowheads="1"/>
              </p:cNvPicPr>
              <p:nvPr/>
            </p:nvPicPr>
            <p:blipFill>
              <a:blip r:embed="rId4"/>
              <a:srcRect/>
              <a:stretch>
                <a:fillRect/>
              </a:stretch>
            </p:blipFill>
            <p:spPr bwMode="auto">
              <a:xfrm>
                <a:off x="367" y="693"/>
                <a:ext cx="2873" cy="3277"/>
              </a:xfrm>
              <a:prstGeom prst="rect">
                <a:avLst/>
              </a:prstGeom>
              <a:noFill/>
              <a:ln w="9525">
                <a:noFill/>
                <a:miter lim="800000"/>
                <a:headEnd/>
                <a:tailEnd/>
              </a:ln>
            </p:spPr>
          </p:pic>
          <p:grpSp>
            <p:nvGrpSpPr>
              <p:cNvPr id="5" name="Group 1037"/>
              <p:cNvGrpSpPr>
                <a:grpSpLocks/>
              </p:cNvGrpSpPr>
              <p:nvPr/>
            </p:nvGrpSpPr>
            <p:grpSpPr bwMode="auto">
              <a:xfrm>
                <a:off x="2987" y="1881"/>
                <a:ext cx="2672" cy="1224"/>
                <a:chOff x="3315" y="1993"/>
                <a:chExt cx="2052" cy="940"/>
              </a:xfrm>
            </p:grpSpPr>
            <p:pic>
              <p:nvPicPr>
                <p:cNvPr id="31758" name="Picture 1038" descr="Application-i2"/>
                <p:cNvPicPr>
                  <a:picLocks noChangeAspect="1" noChangeArrowheads="1"/>
                </p:cNvPicPr>
                <p:nvPr/>
              </p:nvPicPr>
              <p:blipFill>
                <a:blip r:embed="rId5"/>
                <a:srcRect/>
                <a:stretch>
                  <a:fillRect/>
                </a:stretch>
              </p:blipFill>
              <p:spPr bwMode="auto">
                <a:xfrm>
                  <a:off x="3315" y="1993"/>
                  <a:ext cx="1021" cy="940"/>
                </a:xfrm>
                <a:prstGeom prst="rect">
                  <a:avLst/>
                </a:prstGeom>
                <a:noFill/>
                <a:ln w="9525">
                  <a:noFill/>
                  <a:miter lim="800000"/>
                  <a:headEnd/>
                  <a:tailEnd/>
                </a:ln>
              </p:spPr>
            </p:pic>
            <p:pic>
              <p:nvPicPr>
                <p:cNvPr id="31759" name="Picture 1039" descr="Application-i3"/>
                <p:cNvPicPr>
                  <a:picLocks noChangeAspect="1" noChangeArrowheads="1"/>
                </p:cNvPicPr>
                <p:nvPr/>
              </p:nvPicPr>
              <p:blipFill>
                <a:blip r:embed="rId6"/>
                <a:srcRect/>
                <a:stretch>
                  <a:fillRect/>
                </a:stretch>
              </p:blipFill>
              <p:spPr bwMode="auto">
                <a:xfrm>
                  <a:off x="4345" y="1993"/>
                  <a:ext cx="1022" cy="940"/>
                </a:xfrm>
                <a:prstGeom prst="rect">
                  <a:avLst/>
                </a:prstGeom>
                <a:noFill/>
                <a:ln w="9525">
                  <a:noFill/>
                  <a:miter lim="800000"/>
                  <a:headEnd/>
                  <a:tailEnd/>
                </a:ln>
              </p:spPr>
            </p:pic>
          </p:grpSp>
        </p:grpSp>
        <p:sp>
          <p:nvSpPr>
            <p:cNvPr id="31753" name="Text Box 1040"/>
            <p:cNvSpPr txBox="1">
              <a:spLocks noChangeArrowheads="1"/>
            </p:cNvSpPr>
            <p:nvPr/>
          </p:nvSpPr>
          <p:spPr bwMode="auto">
            <a:xfrm>
              <a:off x="1406" y="847"/>
              <a:ext cx="830" cy="192"/>
            </a:xfrm>
            <a:prstGeom prst="rect">
              <a:avLst/>
            </a:prstGeom>
            <a:noFill/>
            <a:ln w="9525">
              <a:noFill/>
              <a:miter lim="800000"/>
              <a:headEnd/>
              <a:tailEnd/>
            </a:ln>
          </p:spPr>
          <p:txBody>
            <a:bodyPr wrap="none">
              <a:spAutoFit/>
            </a:bodyPr>
            <a:lstStyle/>
            <a:p>
              <a:r>
                <a:rPr lang="en-US" altLang="zh-TW" sz="1400">
                  <a:latin typeface="Arial" charset="0"/>
                </a:rPr>
                <a:t>120nm-PMMA</a:t>
              </a:r>
            </a:p>
          </p:txBody>
        </p:sp>
        <p:sp>
          <p:nvSpPr>
            <p:cNvPr id="31754" name="Text Box 1041"/>
            <p:cNvSpPr txBox="1">
              <a:spLocks noChangeArrowheads="1"/>
            </p:cNvSpPr>
            <p:nvPr/>
          </p:nvSpPr>
          <p:spPr bwMode="auto">
            <a:xfrm>
              <a:off x="2070" y="3479"/>
              <a:ext cx="402" cy="192"/>
            </a:xfrm>
            <a:prstGeom prst="rect">
              <a:avLst/>
            </a:prstGeom>
            <a:noFill/>
            <a:ln w="9525">
              <a:noFill/>
              <a:miter lim="800000"/>
              <a:headEnd/>
              <a:tailEnd/>
            </a:ln>
          </p:spPr>
          <p:txBody>
            <a:bodyPr wrap="none">
              <a:spAutoFit/>
            </a:bodyPr>
            <a:lstStyle/>
            <a:p>
              <a:r>
                <a:rPr lang="en-US" altLang="zh-TW" sz="1400">
                  <a:latin typeface="Arial" charset="0"/>
                </a:rPr>
                <a:t>Cr/Au</a:t>
              </a:r>
            </a:p>
          </p:txBody>
        </p:sp>
      </p:grpSp>
      <p:sp>
        <p:nvSpPr>
          <p:cNvPr id="31751" name="Text Box 1042"/>
          <p:cNvSpPr txBox="1">
            <a:spLocks noChangeArrowheads="1"/>
          </p:cNvSpPr>
          <p:nvPr/>
        </p:nvSpPr>
        <p:spPr bwMode="auto">
          <a:xfrm>
            <a:off x="5356225" y="4832350"/>
            <a:ext cx="2847703" cy="1131079"/>
          </a:xfrm>
          <a:prstGeom prst="rect">
            <a:avLst/>
          </a:prstGeom>
          <a:noFill/>
          <a:ln w="9525">
            <a:noFill/>
            <a:miter lim="800000"/>
            <a:headEnd/>
            <a:tailEnd/>
          </a:ln>
        </p:spPr>
        <p:txBody>
          <a:bodyPr wrap="none">
            <a:spAutoFit/>
          </a:bodyPr>
          <a:lstStyle/>
          <a:p>
            <a:pPr>
              <a:lnSpc>
                <a:spcPct val="125000"/>
              </a:lnSpc>
            </a:pPr>
            <a:r>
              <a:rPr lang="en-US" altLang="zh-TW" dirty="0" smtClean="0">
                <a:solidFill>
                  <a:srgbClr val="0033CC"/>
                </a:solidFill>
                <a:ea typeface="標楷體" pitchFamily="65" charset="-120"/>
              </a:rPr>
              <a:t>Resist: 120nm PMMA</a:t>
            </a:r>
          </a:p>
          <a:p>
            <a:pPr>
              <a:lnSpc>
                <a:spcPct val="125000"/>
              </a:lnSpc>
            </a:pPr>
            <a:r>
              <a:rPr lang="en-US" altLang="zh-TW" dirty="0" smtClean="0">
                <a:solidFill>
                  <a:srgbClr val="0033CC"/>
                </a:solidFill>
                <a:ea typeface="標楷體" pitchFamily="65" charset="-120"/>
              </a:rPr>
              <a:t>Thermal NIL: 175</a:t>
            </a:r>
            <a:r>
              <a:rPr lang="en-US" altLang="zh-TW" dirty="0" smtClean="0">
                <a:solidFill>
                  <a:srgbClr val="0033CC"/>
                </a:solidFill>
                <a:ea typeface="標楷體" pitchFamily="65" charset="-120"/>
                <a:sym typeface="Symbol" pitchFamily="18" charset="2"/>
              </a:rPr>
              <a:t>C</a:t>
            </a:r>
            <a:r>
              <a:rPr lang="zh-TW" altLang="en-US" dirty="0" smtClean="0">
                <a:solidFill>
                  <a:srgbClr val="0033CC"/>
                </a:solidFill>
                <a:ea typeface="標楷體" pitchFamily="65" charset="-120"/>
                <a:sym typeface="Symbol" pitchFamily="18" charset="2"/>
              </a:rPr>
              <a:t>、</a:t>
            </a:r>
            <a:r>
              <a:rPr lang="en-US" altLang="zh-TW" dirty="0" smtClean="0">
                <a:solidFill>
                  <a:srgbClr val="0033CC"/>
                </a:solidFill>
                <a:ea typeface="標楷體" pitchFamily="65" charset="-120"/>
                <a:sym typeface="Symbol" pitchFamily="18" charset="2"/>
              </a:rPr>
              <a:t>645psi</a:t>
            </a:r>
          </a:p>
          <a:p>
            <a:pPr>
              <a:lnSpc>
                <a:spcPct val="125000"/>
              </a:lnSpc>
            </a:pPr>
            <a:r>
              <a:rPr lang="en-US" altLang="zh-TW" dirty="0" smtClean="0">
                <a:solidFill>
                  <a:srgbClr val="0033CC"/>
                </a:solidFill>
                <a:ea typeface="標楷體" pitchFamily="65" charset="-120"/>
                <a:sym typeface="Symbol" pitchFamily="18" charset="2"/>
              </a:rPr>
              <a:t>Pitch: </a:t>
            </a:r>
            <a:r>
              <a:rPr lang="en-US" altLang="zh-TW" dirty="0" smtClean="0">
                <a:solidFill>
                  <a:srgbClr val="0033CC"/>
                </a:solidFill>
                <a:ea typeface="標楷體" pitchFamily="65" charset="-120"/>
              </a:rPr>
              <a:t>100nm, </a:t>
            </a:r>
            <a:r>
              <a:rPr lang="en-US" altLang="zh-TW" dirty="0" smtClean="0">
                <a:solidFill>
                  <a:srgbClr val="0033CC"/>
                </a:solidFill>
                <a:ea typeface="標楷體" pitchFamily="65" charset="-120"/>
                <a:sym typeface="Symbol" pitchFamily="18" charset="2"/>
              </a:rPr>
              <a:t>150nm</a:t>
            </a:r>
            <a:endParaRPr lang="en-US" altLang="zh-TW" dirty="0">
              <a:solidFill>
                <a:srgbClr val="0033CC"/>
              </a:solidFill>
              <a:ea typeface="標楷體" pitchFamily="65" charset="-120"/>
              <a:sym typeface="Symbol" pitchFamily="18" charset="2"/>
            </a:endParaRPr>
          </a:p>
        </p:txBody>
      </p:sp>
      <p:cxnSp>
        <p:nvCxnSpPr>
          <p:cNvPr id="16" name="Straight Connector 1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62902179-583F-49AF-9849-B10AFC4E3D75}" type="slidenum">
              <a:rPr lang="en-US" altLang="zh-TW" smtClean="0"/>
              <a:pPr/>
              <a:t>2</a:t>
            </a:fld>
            <a:endParaRPr lang="en-US" altLang="zh-TW" smtClean="0"/>
          </a:p>
        </p:txBody>
      </p:sp>
      <p:grpSp>
        <p:nvGrpSpPr>
          <p:cNvPr id="2" name="Group 2075"/>
          <p:cNvGrpSpPr>
            <a:grpSpLocks/>
          </p:cNvGrpSpPr>
          <p:nvPr/>
        </p:nvGrpSpPr>
        <p:grpSpPr bwMode="auto">
          <a:xfrm>
            <a:off x="423863" y="769938"/>
            <a:ext cx="8294687" cy="5910262"/>
            <a:chOff x="267" y="461"/>
            <a:chExt cx="5225" cy="3723"/>
          </a:xfrm>
        </p:grpSpPr>
        <p:sp>
          <p:nvSpPr>
            <p:cNvPr id="25605" name="Text Box 2055"/>
            <p:cNvSpPr txBox="1">
              <a:spLocks noChangeArrowheads="1"/>
            </p:cNvSpPr>
            <p:nvPr/>
          </p:nvSpPr>
          <p:spPr bwMode="auto">
            <a:xfrm>
              <a:off x="425" y="461"/>
              <a:ext cx="1013" cy="538"/>
            </a:xfrm>
            <a:prstGeom prst="rect">
              <a:avLst/>
            </a:prstGeom>
            <a:noFill/>
            <a:ln w="28575">
              <a:solidFill>
                <a:srgbClr val="00B050"/>
              </a:solidFill>
              <a:miter lim="800000"/>
              <a:headEnd/>
              <a:tailEnd/>
            </a:ln>
          </p:spPr>
          <p:txBody>
            <a:bodyPr>
              <a:spAutoFit/>
            </a:bodyPr>
            <a:lstStyle/>
            <a:p>
              <a:r>
                <a:rPr lang="en-US" altLang="zh-TW" sz="1600" dirty="0">
                  <a:solidFill>
                    <a:srgbClr val="0033CC"/>
                  </a:solidFill>
                  <a:latin typeface="Arial" charset="0"/>
                  <a:ea typeface="標楷體" pitchFamily="65" charset="-120"/>
                </a:rPr>
                <a:t>HD-DVD</a:t>
              </a:r>
            </a:p>
            <a:p>
              <a:r>
                <a:rPr lang="en-US" altLang="zh-TW" sz="1600" dirty="0">
                  <a:solidFill>
                    <a:srgbClr val="0033CC"/>
                  </a:solidFill>
                  <a:latin typeface="Arial" charset="0"/>
                  <a:ea typeface="標楷體" pitchFamily="65" charset="-120"/>
                </a:rPr>
                <a:t>Compact disk</a:t>
              </a:r>
            </a:p>
            <a:p>
              <a:r>
                <a:rPr lang="en-US" altLang="zh-TW" sz="1600" dirty="0">
                  <a:solidFill>
                    <a:srgbClr val="0033CC"/>
                  </a:solidFill>
                  <a:latin typeface="Arial" charset="0"/>
                  <a:ea typeface="標楷體" pitchFamily="65" charset="-120"/>
                </a:rPr>
                <a:t>Magnetic disk</a:t>
              </a:r>
              <a:endParaRPr lang="en-US" altLang="zh-TW" sz="1600" dirty="0">
                <a:solidFill>
                  <a:srgbClr val="0033CC"/>
                </a:solidFill>
                <a:latin typeface="Arial" charset="0"/>
                <a:ea typeface="標楷體" pitchFamily="65" charset="-120"/>
                <a:sym typeface="Symbol" pitchFamily="18" charset="2"/>
              </a:endParaRPr>
            </a:p>
          </p:txBody>
        </p:sp>
        <p:sp>
          <p:nvSpPr>
            <p:cNvPr id="25606" name="Text Box 2056"/>
            <p:cNvSpPr txBox="1">
              <a:spLocks noChangeArrowheads="1"/>
            </p:cNvSpPr>
            <p:nvPr/>
          </p:nvSpPr>
          <p:spPr bwMode="auto">
            <a:xfrm>
              <a:off x="2771" y="2876"/>
              <a:ext cx="1203" cy="989"/>
            </a:xfrm>
            <a:prstGeom prst="rect">
              <a:avLst/>
            </a:prstGeom>
            <a:noFill/>
            <a:ln w="28575">
              <a:solidFill>
                <a:srgbClr val="00B050"/>
              </a:solidFill>
              <a:miter lim="800000"/>
              <a:headEnd/>
              <a:tailEnd/>
            </a:ln>
          </p:spPr>
          <p:txBody>
            <a:bodyPr>
              <a:spAutoFit/>
            </a:bodyPr>
            <a:lstStyle/>
            <a:p>
              <a:pPr marL="290513" indent="-290513"/>
              <a:r>
                <a:rPr lang="en-US" altLang="zh-TW" sz="1600" dirty="0" smtClean="0">
                  <a:solidFill>
                    <a:srgbClr val="0033CC"/>
                  </a:solidFill>
                  <a:latin typeface="Arial" charset="0"/>
                  <a:ea typeface="標楷體" pitchFamily="65" charset="-120"/>
                </a:rPr>
                <a:t>Liquid crystal alignment</a:t>
              </a:r>
              <a:endParaRPr lang="zh-TW" altLang="en-US" sz="1600" dirty="0">
                <a:solidFill>
                  <a:srgbClr val="0033CC"/>
                </a:solidFill>
                <a:latin typeface="Arial" charset="0"/>
                <a:ea typeface="標楷體" pitchFamily="65" charset="-120"/>
              </a:endParaRPr>
            </a:p>
            <a:p>
              <a:r>
                <a:rPr lang="en-US" altLang="zh-TW" sz="1600" dirty="0">
                  <a:solidFill>
                    <a:srgbClr val="0033CC"/>
                  </a:solidFill>
                  <a:latin typeface="Arial" charset="0"/>
                  <a:ea typeface="標楷體" pitchFamily="65" charset="-120"/>
                </a:rPr>
                <a:t>Polarizer</a:t>
              </a:r>
            </a:p>
            <a:p>
              <a:r>
                <a:rPr lang="en-US" altLang="zh-TW" sz="1600" dirty="0">
                  <a:solidFill>
                    <a:srgbClr val="0033CC"/>
                  </a:solidFill>
                  <a:latin typeface="Arial" charset="0"/>
                  <a:ea typeface="標楷體" pitchFamily="65" charset="-120"/>
                </a:rPr>
                <a:t>Diffuser</a:t>
              </a:r>
            </a:p>
            <a:p>
              <a:r>
                <a:rPr lang="en-US" altLang="zh-TW" sz="1600" dirty="0">
                  <a:solidFill>
                    <a:srgbClr val="0033CC"/>
                  </a:solidFill>
                  <a:latin typeface="Arial" charset="0"/>
                  <a:ea typeface="標楷體" pitchFamily="65" charset="-120"/>
                </a:rPr>
                <a:t>Diffractive grating</a:t>
              </a:r>
            </a:p>
            <a:p>
              <a:r>
                <a:rPr lang="en-US" altLang="zh-TW" sz="1600" dirty="0">
                  <a:solidFill>
                    <a:srgbClr val="0033CC"/>
                  </a:solidFill>
                  <a:latin typeface="Arial" charset="0"/>
                  <a:ea typeface="標楷體" pitchFamily="65" charset="-120"/>
                </a:rPr>
                <a:t>FED</a:t>
              </a:r>
            </a:p>
          </p:txBody>
        </p:sp>
        <p:sp>
          <p:nvSpPr>
            <p:cNvPr id="25607" name="Text Box 2057"/>
            <p:cNvSpPr txBox="1">
              <a:spLocks noChangeArrowheads="1"/>
            </p:cNvSpPr>
            <p:nvPr/>
          </p:nvSpPr>
          <p:spPr bwMode="auto">
            <a:xfrm>
              <a:off x="4024" y="2876"/>
              <a:ext cx="1468" cy="692"/>
            </a:xfrm>
            <a:prstGeom prst="rect">
              <a:avLst/>
            </a:prstGeom>
            <a:noFill/>
            <a:ln w="28575">
              <a:solidFill>
                <a:srgbClr val="00B050"/>
              </a:solidFill>
              <a:miter lim="800000"/>
              <a:headEnd/>
              <a:tailEnd/>
            </a:ln>
          </p:spPr>
          <p:txBody>
            <a:bodyPr>
              <a:spAutoFit/>
            </a:bodyPr>
            <a:lstStyle/>
            <a:p>
              <a:r>
                <a:rPr lang="en-US" altLang="zh-TW" sz="1600" dirty="0">
                  <a:solidFill>
                    <a:srgbClr val="0033CC"/>
                  </a:solidFill>
                  <a:latin typeface="Arial" charset="0"/>
                  <a:ea typeface="標楷體" pitchFamily="65" charset="-120"/>
                </a:rPr>
                <a:t>SET</a:t>
              </a:r>
            </a:p>
            <a:p>
              <a:r>
                <a:rPr lang="en-US" altLang="zh-TW" sz="1600" dirty="0">
                  <a:solidFill>
                    <a:srgbClr val="0033CC"/>
                  </a:solidFill>
                  <a:latin typeface="Arial" charset="0"/>
                  <a:ea typeface="標楷體" pitchFamily="65" charset="-120"/>
                </a:rPr>
                <a:t>Nano resist pattern</a:t>
              </a:r>
            </a:p>
            <a:p>
              <a:r>
                <a:rPr lang="en-US" altLang="zh-TW" sz="1600" dirty="0">
                  <a:solidFill>
                    <a:srgbClr val="0033CC"/>
                  </a:solidFill>
                  <a:latin typeface="Arial" charset="0"/>
                  <a:ea typeface="標楷體" pitchFamily="65" charset="-120"/>
                </a:rPr>
                <a:t>Molecular electronics</a:t>
              </a:r>
            </a:p>
            <a:p>
              <a:r>
                <a:rPr lang="en-US" altLang="zh-TW" sz="1600" dirty="0">
                  <a:solidFill>
                    <a:srgbClr val="0033CC"/>
                  </a:solidFill>
                  <a:latin typeface="Arial" charset="0"/>
                  <a:ea typeface="標楷體" pitchFamily="65" charset="-120"/>
                </a:rPr>
                <a:t>Single electron devices</a:t>
              </a:r>
            </a:p>
          </p:txBody>
        </p:sp>
        <p:sp>
          <p:nvSpPr>
            <p:cNvPr id="25608" name="Text Box 2058"/>
            <p:cNvSpPr txBox="1">
              <a:spLocks noChangeArrowheads="1"/>
            </p:cNvSpPr>
            <p:nvPr/>
          </p:nvSpPr>
          <p:spPr bwMode="auto">
            <a:xfrm>
              <a:off x="1645" y="2876"/>
              <a:ext cx="1077" cy="1154"/>
            </a:xfrm>
            <a:prstGeom prst="rect">
              <a:avLst/>
            </a:prstGeom>
            <a:noFill/>
            <a:ln w="28575">
              <a:solidFill>
                <a:srgbClr val="00B050"/>
              </a:solidFill>
              <a:miter lim="800000"/>
              <a:headEnd/>
              <a:tailEnd/>
            </a:ln>
          </p:spPr>
          <p:txBody>
            <a:bodyPr>
              <a:spAutoFit/>
            </a:bodyPr>
            <a:lstStyle/>
            <a:p>
              <a:r>
                <a:rPr lang="en-US" altLang="zh-TW" sz="1600">
                  <a:solidFill>
                    <a:srgbClr val="0033CC"/>
                  </a:solidFill>
                  <a:latin typeface="Arial" charset="0"/>
                  <a:ea typeface="標楷體" pitchFamily="65" charset="-120"/>
                </a:rPr>
                <a:t>Photonic crystal</a:t>
              </a:r>
            </a:p>
            <a:p>
              <a:r>
                <a:rPr lang="en-US" altLang="zh-TW" sz="1600">
                  <a:solidFill>
                    <a:srgbClr val="0033CC"/>
                  </a:solidFill>
                  <a:latin typeface="Arial" charset="0"/>
                  <a:ea typeface="標楷體" pitchFamily="65" charset="-120"/>
                </a:rPr>
                <a:t>Waveguide</a:t>
              </a:r>
            </a:p>
            <a:p>
              <a:r>
                <a:rPr lang="en-US" altLang="zh-TW" sz="1600">
                  <a:solidFill>
                    <a:srgbClr val="0033CC"/>
                  </a:solidFill>
                  <a:latin typeface="Arial" charset="0"/>
                  <a:ea typeface="標楷體" pitchFamily="65" charset="-120"/>
                </a:rPr>
                <a:t>WDM</a:t>
              </a:r>
            </a:p>
            <a:p>
              <a:r>
                <a:rPr lang="en-US" altLang="zh-TW" sz="1600">
                  <a:solidFill>
                    <a:srgbClr val="0033CC"/>
                  </a:solidFill>
                  <a:latin typeface="Arial" charset="0"/>
                  <a:ea typeface="標楷體" pitchFamily="65" charset="-120"/>
                </a:rPr>
                <a:t>Grating</a:t>
              </a:r>
            </a:p>
            <a:p>
              <a:r>
                <a:rPr lang="en-US" altLang="zh-TW" sz="1600">
                  <a:solidFill>
                    <a:srgbClr val="0033CC"/>
                  </a:solidFill>
                  <a:latin typeface="Arial" charset="0"/>
                  <a:ea typeface="標楷體" pitchFamily="65" charset="-120"/>
                </a:rPr>
                <a:t>QD</a:t>
              </a:r>
            </a:p>
            <a:p>
              <a:r>
                <a:rPr lang="en-US" altLang="zh-TW" sz="1600">
                  <a:solidFill>
                    <a:srgbClr val="0033CC"/>
                  </a:solidFill>
                  <a:latin typeface="Arial" charset="0"/>
                  <a:ea typeface="標楷體" pitchFamily="65" charset="-120"/>
                </a:rPr>
                <a:t>OE</a:t>
              </a:r>
            </a:p>
            <a:p>
              <a:r>
                <a:rPr lang="en-US" altLang="zh-TW" sz="1600">
                  <a:solidFill>
                    <a:srgbClr val="0033CC"/>
                  </a:solidFill>
                  <a:latin typeface="Arial" charset="0"/>
                  <a:ea typeface="標楷體" pitchFamily="65" charset="-120"/>
                </a:rPr>
                <a:t>HOE</a:t>
              </a:r>
            </a:p>
          </p:txBody>
        </p:sp>
        <p:sp>
          <p:nvSpPr>
            <p:cNvPr id="25609" name="Text Box 2059"/>
            <p:cNvSpPr txBox="1">
              <a:spLocks noChangeArrowheads="1"/>
            </p:cNvSpPr>
            <p:nvPr/>
          </p:nvSpPr>
          <p:spPr bwMode="auto">
            <a:xfrm>
              <a:off x="3782" y="613"/>
              <a:ext cx="1710" cy="383"/>
            </a:xfrm>
            <a:prstGeom prst="rect">
              <a:avLst/>
            </a:prstGeom>
            <a:noFill/>
            <a:ln w="28575">
              <a:solidFill>
                <a:srgbClr val="00B050"/>
              </a:solidFill>
              <a:miter lim="800000"/>
              <a:headEnd/>
              <a:tailEnd/>
            </a:ln>
          </p:spPr>
          <p:txBody>
            <a:bodyPr>
              <a:spAutoFit/>
            </a:bodyPr>
            <a:lstStyle/>
            <a:p>
              <a:r>
                <a:rPr lang="en-US" altLang="zh-TW" sz="1600">
                  <a:solidFill>
                    <a:srgbClr val="0033CC"/>
                  </a:solidFill>
                  <a:latin typeface="Arial" charset="0"/>
                  <a:ea typeface="標楷體" pitchFamily="65" charset="-120"/>
                </a:rPr>
                <a:t>Polymer reactor</a:t>
              </a:r>
            </a:p>
            <a:p>
              <a:r>
                <a:rPr lang="en-US" altLang="zh-TW" sz="1600">
                  <a:solidFill>
                    <a:srgbClr val="0033CC"/>
                  </a:solidFill>
                  <a:latin typeface="Arial" charset="0"/>
                  <a:ea typeface="標楷體" pitchFamily="65" charset="-120"/>
                </a:rPr>
                <a:t>DNA electrophoresis chips</a:t>
              </a:r>
            </a:p>
          </p:txBody>
        </p:sp>
        <p:sp>
          <p:nvSpPr>
            <p:cNvPr id="25610" name="Text Box 2060"/>
            <p:cNvSpPr txBox="1">
              <a:spLocks noChangeArrowheads="1"/>
            </p:cNvSpPr>
            <p:nvPr/>
          </p:nvSpPr>
          <p:spPr bwMode="auto">
            <a:xfrm>
              <a:off x="267" y="2876"/>
              <a:ext cx="1330" cy="1308"/>
            </a:xfrm>
            <a:prstGeom prst="rect">
              <a:avLst/>
            </a:prstGeom>
            <a:noFill/>
            <a:ln w="28575">
              <a:solidFill>
                <a:srgbClr val="00B050"/>
              </a:solidFill>
              <a:miter lim="800000"/>
              <a:headEnd/>
              <a:tailEnd/>
            </a:ln>
          </p:spPr>
          <p:txBody>
            <a:bodyPr>
              <a:spAutoFit/>
            </a:bodyPr>
            <a:lstStyle/>
            <a:p>
              <a:r>
                <a:rPr lang="en-US" altLang="zh-TW" sz="1600" dirty="0">
                  <a:solidFill>
                    <a:srgbClr val="0033CC"/>
                  </a:solidFill>
                  <a:latin typeface="Arial" charset="0"/>
                  <a:ea typeface="標楷體" pitchFamily="65" charset="-120"/>
                </a:rPr>
                <a:t>Nano integrated</a:t>
              </a:r>
            </a:p>
            <a:p>
              <a:r>
                <a:rPr lang="en-US" altLang="zh-TW" sz="1600" dirty="0">
                  <a:solidFill>
                    <a:srgbClr val="0033CC"/>
                  </a:solidFill>
                  <a:latin typeface="Arial" charset="0"/>
                  <a:ea typeface="標楷體" pitchFamily="65" charset="-120"/>
                </a:rPr>
                <a:t>probe array</a:t>
              </a:r>
            </a:p>
            <a:p>
              <a:r>
                <a:rPr lang="en-US" altLang="zh-TW" sz="1600" dirty="0">
                  <a:solidFill>
                    <a:srgbClr val="0033CC"/>
                  </a:solidFill>
                  <a:latin typeface="Arial" charset="0"/>
                  <a:ea typeface="標楷體" pitchFamily="65" charset="-120"/>
                </a:rPr>
                <a:t>SAW</a:t>
              </a:r>
            </a:p>
            <a:p>
              <a:r>
                <a:rPr lang="en-US" altLang="zh-TW" sz="1600" dirty="0">
                  <a:solidFill>
                    <a:srgbClr val="0033CC"/>
                  </a:solidFill>
                  <a:latin typeface="Arial" charset="0"/>
                  <a:ea typeface="標楷體" pitchFamily="65" charset="-120"/>
                </a:rPr>
                <a:t>MLCC</a:t>
              </a:r>
            </a:p>
            <a:p>
              <a:r>
                <a:rPr lang="en-US" altLang="zh-TW" sz="1600" dirty="0">
                  <a:solidFill>
                    <a:srgbClr val="0033CC"/>
                  </a:solidFill>
                  <a:latin typeface="Arial" charset="0"/>
                  <a:ea typeface="標楷體" pitchFamily="65" charset="-120"/>
                </a:rPr>
                <a:t>Lotus effect product</a:t>
              </a:r>
            </a:p>
            <a:p>
              <a:r>
                <a:rPr lang="en-US" altLang="zh-TW" sz="1600" dirty="0">
                  <a:solidFill>
                    <a:srgbClr val="0033CC"/>
                  </a:solidFill>
                  <a:latin typeface="Arial" charset="0"/>
                  <a:ea typeface="標楷體" pitchFamily="65" charset="-120"/>
                </a:rPr>
                <a:t>Gecko tape</a:t>
              </a:r>
            </a:p>
            <a:p>
              <a:r>
                <a:rPr lang="en-US" altLang="zh-TW" sz="1600" dirty="0">
                  <a:solidFill>
                    <a:srgbClr val="0033CC"/>
                  </a:solidFill>
                  <a:latin typeface="Arial" charset="0"/>
                  <a:ea typeface="標楷體" pitchFamily="65" charset="-120"/>
                </a:rPr>
                <a:t>Active field emitting cooling device</a:t>
              </a:r>
            </a:p>
          </p:txBody>
        </p:sp>
        <p:sp>
          <p:nvSpPr>
            <p:cNvPr id="25611" name="Oval 2062"/>
            <p:cNvSpPr>
              <a:spLocks noChangeArrowheads="1"/>
            </p:cNvSpPr>
            <p:nvPr/>
          </p:nvSpPr>
          <p:spPr bwMode="auto">
            <a:xfrm>
              <a:off x="490" y="1062"/>
              <a:ext cx="967" cy="631"/>
            </a:xfrm>
            <a:prstGeom prst="ellipse">
              <a:avLst/>
            </a:prstGeom>
            <a:solidFill>
              <a:srgbClr val="FFFF00"/>
            </a:solidFill>
            <a:ln w="28575">
              <a:solidFill>
                <a:schemeClr val="tx1"/>
              </a:solidFill>
              <a:round/>
              <a:headEnd/>
              <a:tailEnd/>
            </a:ln>
          </p:spPr>
          <p:txBody>
            <a:bodyPr wrap="none" anchor="ctr"/>
            <a:lstStyle/>
            <a:p>
              <a:pPr algn="ctr"/>
              <a:r>
                <a:rPr lang="en-US" altLang="zh-TW" sz="2000" dirty="0" smtClean="0">
                  <a:latin typeface="Arial" charset="0"/>
                  <a:ea typeface="標楷體" pitchFamily="65" charset="-120"/>
                </a:rPr>
                <a:t>Data storage</a:t>
              </a:r>
              <a:endParaRPr lang="zh-TW" altLang="en-US" sz="2000" dirty="0">
                <a:latin typeface="Arial" charset="0"/>
                <a:ea typeface="標楷體" pitchFamily="65" charset="-120"/>
              </a:endParaRPr>
            </a:p>
          </p:txBody>
        </p:sp>
        <p:sp>
          <p:nvSpPr>
            <p:cNvPr id="25612" name="Oval 2063"/>
            <p:cNvSpPr>
              <a:spLocks noChangeArrowheads="1"/>
            </p:cNvSpPr>
            <p:nvPr/>
          </p:nvSpPr>
          <p:spPr bwMode="auto">
            <a:xfrm>
              <a:off x="2929" y="2185"/>
              <a:ext cx="885" cy="631"/>
            </a:xfrm>
            <a:prstGeom prst="ellipse">
              <a:avLst/>
            </a:prstGeom>
            <a:solidFill>
              <a:srgbClr val="FFFF00"/>
            </a:solidFill>
            <a:ln w="28575">
              <a:solidFill>
                <a:schemeClr val="tx1"/>
              </a:solidFill>
              <a:round/>
              <a:headEnd/>
              <a:tailEnd/>
            </a:ln>
          </p:spPr>
          <p:txBody>
            <a:bodyPr wrap="none" anchor="ctr"/>
            <a:lstStyle/>
            <a:p>
              <a:pPr algn="ctr"/>
              <a:r>
                <a:rPr lang="en-US" altLang="zh-TW" sz="2000" dirty="0" smtClean="0">
                  <a:latin typeface="Arial" charset="0"/>
                  <a:ea typeface="標楷體" pitchFamily="65" charset="-120"/>
                </a:rPr>
                <a:t>Display</a:t>
              </a:r>
              <a:endParaRPr lang="zh-TW" altLang="en-US" sz="2000" dirty="0">
                <a:latin typeface="Arial" charset="0"/>
                <a:ea typeface="標楷體" pitchFamily="65" charset="-120"/>
              </a:endParaRPr>
            </a:p>
          </p:txBody>
        </p:sp>
        <p:sp>
          <p:nvSpPr>
            <p:cNvPr id="25613" name="Oval 2064"/>
            <p:cNvSpPr>
              <a:spLocks noChangeArrowheads="1"/>
            </p:cNvSpPr>
            <p:nvPr/>
          </p:nvSpPr>
          <p:spPr bwMode="auto">
            <a:xfrm>
              <a:off x="4315" y="2185"/>
              <a:ext cx="887" cy="631"/>
            </a:xfrm>
            <a:prstGeom prst="ellipse">
              <a:avLst/>
            </a:prstGeom>
            <a:solidFill>
              <a:srgbClr val="FFFF00"/>
            </a:solidFill>
            <a:ln w="28575">
              <a:solidFill>
                <a:schemeClr val="tx1"/>
              </a:solidFill>
              <a:round/>
              <a:headEnd/>
              <a:tailEnd/>
            </a:ln>
          </p:spPr>
          <p:txBody>
            <a:bodyPr wrap="none" anchor="ctr"/>
            <a:lstStyle/>
            <a:p>
              <a:pPr algn="ctr"/>
              <a:r>
                <a:rPr lang="en-US" altLang="zh-TW" sz="2000" dirty="0" smtClean="0">
                  <a:latin typeface="Arial" charset="0"/>
                  <a:ea typeface="標楷體" pitchFamily="65" charset="-120"/>
                </a:rPr>
                <a:t>Nano-</a:t>
              </a:r>
            </a:p>
            <a:p>
              <a:pPr algn="ctr"/>
              <a:r>
                <a:rPr lang="en-US" altLang="zh-TW" sz="2000" dirty="0" smtClean="0">
                  <a:latin typeface="Arial" charset="0"/>
                  <a:ea typeface="標楷體" pitchFamily="65" charset="-120"/>
                </a:rPr>
                <a:t>electronics</a:t>
              </a:r>
              <a:endParaRPr lang="zh-TW" altLang="en-US" sz="2000" dirty="0">
                <a:latin typeface="Arial" charset="0"/>
                <a:ea typeface="標楷體" pitchFamily="65" charset="-120"/>
              </a:endParaRPr>
            </a:p>
          </p:txBody>
        </p:sp>
        <p:sp>
          <p:nvSpPr>
            <p:cNvPr id="25614" name="Oval 2065"/>
            <p:cNvSpPr>
              <a:spLocks noChangeArrowheads="1"/>
            </p:cNvSpPr>
            <p:nvPr/>
          </p:nvSpPr>
          <p:spPr bwMode="auto">
            <a:xfrm>
              <a:off x="1742" y="2185"/>
              <a:ext cx="885" cy="630"/>
            </a:xfrm>
            <a:prstGeom prst="ellipse">
              <a:avLst/>
            </a:prstGeom>
            <a:solidFill>
              <a:srgbClr val="FFFF00"/>
            </a:solidFill>
            <a:ln w="28575">
              <a:solidFill>
                <a:schemeClr val="tx1"/>
              </a:solidFill>
              <a:round/>
              <a:headEnd/>
              <a:tailEnd/>
            </a:ln>
          </p:spPr>
          <p:txBody>
            <a:bodyPr wrap="none" anchor="ctr"/>
            <a:lstStyle/>
            <a:p>
              <a:pPr algn="ctr"/>
              <a:r>
                <a:rPr lang="en-US" altLang="zh-TW" sz="2000" dirty="0" err="1" smtClean="0">
                  <a:latin typeface="Arial" charset="0"/>
                  <a:ea typeface="標楷體" pitchFamily="65" charset="-120"/>
                </a:rPr>
                <a:t>Opto</a:t>
              </a:r>
              <a:r>
                <a:rPr lang="en-US" altLang="zh-TW" sz="2000" dirty="0" smtClean="0">
                  <a:latin typeface="Arial" charset="0"/>
                  <a:ea typeface="標楷體" pitchFamily="65" charset="-120"/>
                </a:rPr>
                <a:t>-</a:t>
              </a:r>
            </a:p>
            <a:p>
              <a:pPr algn="ctr"/>
              <a:r>
                <a:rPr lang="en-US" altLang="zh-TW" sz="2000" dirty="0" smtClean="0">
                  <a:latin typeface="Arial" charset="0"/>
                  <a:ea typeface="標楷體" pitchFamily="65" charset="-120"/>
                </a:rPr>
                <a:t>electronics</a:t>
              </a:r>
              <a:endParaRPr lang="zh-TW" altLang="en-US" sz="2000" dirty="0">
                <a:latin typeface="Arial" charset="0"/>
                <a:ea typeface="標楷體" pitchFamily="65" charset="-120"/>
              </a:endParaRPr>
            </a:p>
          </p:txBody>
        </p:sp>
        <p:sp>
          <p:nvSpPr>
            <p:cNvPr id="25615" name="Oval 2066"/>
            <p:cNvSpPr>
              <a:spLocks noChangeArrowheads="1"/>
            </p:cNvSpPr>
            <p:nvPr/>
          </p:nvSpPr>
          <p:spPr bwMode="auto">
            <a:xfrm>
              <a:off x="4317" y="1062"/>
              <a:ext cx="885" cy="632"/>
            </a:xfrm>
            <a:prstGeom prst="ellipse">
              <a:avLst/>
            </a:prstGeom>
            <a:solidFill>
              <a:srgbClr val="FFFF00"/>
            </a:solidFill>
            <a:ln w="28575">
              <a:solidFill>
                <a:schemeClr val="tx1"/>
              </a:solidFill>
              <a:round/>
              <a:headEnd/>
              <a:tailEnd/>
            </a:ln>
          </p:spPr>
          <p:txBody>
            <a:bodyPr wrap="none" anchor="ctr"/>
            <a:lstStyle/>
            <a:p>
              <a:pPr algn="ctr"/>
              <a:r>
                <a:rPr lang="en-US" altLang="zh-TW" sz="2000" dirty="0" smtClean="0">
                  <a:latin typeface="Arial" charset="0"/>
                  <a:ea typeface="標楷體" pitchFamily="65" charset="-120"/>
                </a:rPr>
                <a:t>Bio-medical</a:t>
              </a:r>
              <a:endParaRPr lang="zh-TW" altLang="en-US" sz="2000" dirty="0">
                <a:latin typeface="Arial" charset="0"/>
                <a:ea typeface="標楷體" pitchFamily="65" charset="-120"/>
              </a:endParaRPr>
            </a:p>
          </p:txBody>
        </p:sp>
        <p:sp>
          <p:nvSpPr>
            <p:cNvPr id="25616" name="Oval 2067"/>
            <p:cNvSpPr>
              <a:spLocks noChangeArrowheads="1"/>
            </p:cNvSpPr>
            <p:nvPr/>
          </p:nvSpPr>
          <p:spPr bwMode="auto">
            <a:xfrm>
              <a:off x="490" y="2185"/>
              <a:ext cx="885" cy="631"/>
            </a:xfrm>
            <a:prstGeom prst="ellipse">
              <a:avLst/>
            </a:prstGeom>
            <a:solidFill>
              <a:srgbClr val="FFFF00"/>
            </a:solidFill>
            <a:ln w="28575">
              <a:solidFill>
                <a:schemeClr val="tx1"/>
              </a:solidFill>
              <a:round/>
              <a:headEnd/>
              <a:tailEnd/>
            </a:ln>
          </p:spPr>
          <p:txBody>
            <a:bodyPr wrap="none" anchor="ctr"/>
            <a:lstStyle/>
            <a:p>
              <a:pPr algn="ctr"/>
              <a:r>
                <a:rPr lang="en-US" altLang="zh-TW" sz="2000" dirty="0" smtClean="0">
                  <a:latin typeface="Arial" charset="0"/>
                  <a:ea typeface="標楷體" pitchFamily="65" charset="-120"/>
                </a:rPr>
                <a:t>Others</a:t>
              </a:r>
              <a:endParaRPr lang="zh-TW" altLang="en-US" sz="2000" dirty="0">
                <a:latin typeface="Arial" charset="0"/>
                <a:ea typeface="標楷體" pitchFamily="65" charset="-120"/>
              </a:endParaRPr>
            </a:p>
          </p:txBody>
        </p:sp>
        <p:sp>
          <p:nvSpPr>
            <p:cNvPr id="25617" name="Line 2068"/>
            <p:cNvSpPr>
              <a:spLocks noChangeShapeType="1"/>
            </p:cNvSpPr>
            <p:nvPr/>
          </p:nvSpPr>
          <p:spPr bwMode="auto">
            <a:xfrm flipH="1">
              <a:off x="1449" y="1389"/>
              <a:ext cx="443" cy="0"/>
            </a:xfrm>
            <a:prstGeom prst="line">
              <a:avLst/>
            </a:prstGeom>
            <a:noFill/>
            <a:ln w="28575" cap="sq">
              <a:solidFill>
                <a:schemeClr val="accent6">
                  <a:lumMod val="50000"/>
                </a:schemeClr>
              </a:solidFill>
              <a:round/>
              <a:headEnd/>
              <a:tailEnd type="triangle" w="med" len="med"/>
            </a:ln>
          </p:spPr>
          <p:txBody>
            <a:bodyPr wrap="none" anchor="ctr"/>
            <a:lstStyle/>
            <a:p>
              <a:endParaRPr lang="en-US"/>
            </a:p>
          </p:txBody>
        </p:sp>
        <p:sp>
          <p:nvSpPr>
            <p:cNvPr id="25618" name="Line 2069"/>
            <p:cNvSpPr>
              <a:spLocks noChangeShapeType="1"/>
            </p:cNvSpPr>
            <p:nvPr/>
          </p:nvSpPr>
          <p:spPr bwMode="auto">
            <a:xfrm>
              <a:off x="3982" y="1389"/>
              <a:ext cx="316" cy="0"/>
            </a:xfrm>
            <a:prstGeom prst="line">
              <a:avLst/>
            </a:prstGeom>
            <a:noFill/>
            <a:ln w="28575" cap="sq">
              <a:solidFill>
                <a:schemeClr val="accent6">
                  <a:lumMod val="50000"/>
                </a:schemeClr>
              </a:solidFill>
              <a:round/>
              <a:headEnd/>
              <a:tailEnd type="triangle" w="med" len="med"/>
            </a:ln>
          </p:spPr>
          <p:txBody>
            <a:bodyPr wrap="none" anchor="ctr"/>
            <a:lstStyle/>
            <a:p>
              <a:endParaRPr lang="en-US"/>
            </a:p>
          </p:txBody>
        </p:sp>
        <p:sp>
          <p:nvSpPr>
            <p:cNvPr id="25619" name="Line 2070"/>
            <p:cNvSpPr>
              <a:spLocks noChangeShapeType="1"/>
            </p:cNvSpPr>
            <p:nvPr/>
          </p:nvSpPr>
          <p:spPr bwMode="auto">
            <a:xfrm flipH="1">
              <a:off x="942" y="1875"/>
              <a:ext cx="1013" cy="316"/>
            </a:xfrm>
            <a:prstGeom prst="line">
              <a:avLst/>
            </a:prstGeom>
            <a:noFill/>
            <a:ln w="28575" cap="sq">
              <a:solidFill>
                <a:schemeClr val="accent6">
                  <a:lumMod val="50000"/>
                </a:schemeClr>
              </a:solidFill>
              <a:round/>
              <a:headEnd/>
              <a:tailEnd type="triangle" w="med" len="med"/>
            </a:ln>
          </p:spPr>
          <p:txBody>
            <a:bodyPr wrap="none" anchor="ctr"/>
            <a:lstStyle/>
            <a:p>
              <a:endParaRPr lang="en-US"/>
            </a:p>
          </p:txBody>
        </p:sp>
        <p:sp>
          <p:nvSpPr>
            <p:cNvPr id="25620" name="Line 2071"/>
            <p:cNvSpPr>
              <a:spLocks noChangeShapeType="1"/>
            </p:cNvSpPr>
            <p:nvPr/>
          </p:nvSpPr>
          <p:spPr bwMode="auto">
            <a:xfrm>
              <a:off x="2188" y="1938"/>
              <a:ext cx="0" cy="253"/>
            </a:xfrm>
            <a:prstGeom prst="line">
              <a:avLst/>
            </a:prstGeom>
            <a:noFill/>
            <a:ln w="28575" cap="sq">
              <a:solidFill>
                <a:schemeClr val="accent6">
                  <a:lumMod val="50000"/>
                </a:schemeClr>
              </a:solidFill>
              <a:round/>
              <a:headEnd type="none" w="sm" len="sm"/>
              <a:tailEnd type="triangle" w="med" len="med"/>
            </a:ln>
          </p:spPr>
          <p:txBody>
            <a:bodyPr wrap="none" anchor="ctr"/>
            <a:lstStyle/>
            <a:p>
              <a:endParaRPr lang="en-US"/>
            </a:p>
          </p:txBody>
        </p:sp>
        <p:sp>
          <p:nvSpPr>
            <p:cNvPr id="25621" name="Line 2072"/>
            <p:cNvSpPr>
              <a:spLocks noChangeShapeType="1"/>
            </p:cNvSpPr>
            <p:nvPr/>
          </p:nvSpPr>
          <p:spPr bwMode="auto">
            <a:xfrm>
              <a:off x="3359" y="1938"/>
              <a:ext cx="0" cy="253"/>
            </a:xfrm>
            <a:prstGeom prst="line">
              <a:avLst/>
            </a:prstGeom>
            <a:noFill/>
            <a:ln w="28575" cap="sq">
              <a:solidFill>
                <a:schemeClr val="accent6">
                  <a:lumMod val="50000"/>
                </a:schemeClr>
              </a:solidFill>
              <a:round/>
              <a:headEnd type="none" w="sm" len="sm"/>
              <a:tailEnd type="triangle" w="med" len="med"/>
            </a:ln>
          </p:spPr>
          <p:txBody>
            <a:bodyPr wrap="none" anchor="ctr"/>
            <a:lstStyle/>
            <a:p>
              <a:endParaRPr lang="en-US"/>
            </a:p>
          </p:txBody>
        </p:sp>
        <p:sp>
          <p:nvSpPr>
            <p:cNvPr id="25622" name="Line 2073"/>
            <p:cNvSpPr>
              <a:spLocks noChangeShapeType="1"/>
            </p:cNvSpPr>
            <p:nvPr/>
          </p:nvSpPr>
          <p:spPr bwMode="auto">
            <a:xfrm>
              <a:off x="3982" y="1875"/>
              <a:ext cx="759" cy="316"/>
            </a:xfrm>
            <a:prstGeom prst="line">
              <a:avLst/>
            </a:prstGeom>
            <a:noFill/>
            <a:ln w="28575" cap="sq">
              <a:solidFill>
                <a:schemeClr val="accent6">
                  <a:lumMod val="50000"/>
                </a:schemeClr>
              </a:solidFill>
              <a:round/>
              <a:headEnd type="none" w="sm" len="sm"/>
              <a:tailEnd type="triangle" w="med" len="med"/>
            </a:ln>
          </p:spPr>
          <p:txBody>
            <a:bodyPr wrap="none" anchor="ctr"/>
            <a:lstStyle/>
            <a:p>
              <a:endParaRPr lang="en-US"/>
            </a:p>
          </p:txBody>
        </p:sp>
        <p:sp>
          <p:nvSpPr>
            <p:cNvPr id="25623" name="AutoShape 2074"/>
            <p:cNvSpPr>
              <a:spLocks noChangeArrowheads="1"/>
            </p:cNvSpPr>
            <p:nvPr/>
          </p:nvSpPr>
          <p:spPr bwMode="auto">
            <a:xfrm>
              <a:off x="1892" y="1115"/>
              <a:ext cx="2090" cy="823"/>
            </a:xfrm>
            <a:prstGeom prst="roundRect">
              <a:avLst>
                <a:gd name="adj" fmla="val 16667"/>
              </a:avLst>
            </a:prstGeom>
            <a:solidFill>
              <a:srgbClr val="66FF33"/>
            </a:solidFill>
            <a:ln w="38100">
              <a:solidFill>
                <a:schemeClr val="tx1"/>
              </a:solidFill>
              <a:round/>
              <a:headEnd/>
              <a:tailEnd/>
            </a:ln>
          </p:spPr>
          <p:txBody>
            <a:bodyPr wrap="none" anchor="ctr"/>
            <a:lstStyle/>
            <a:p>
              <a:pPr algn="ctr">
                <a:lnSpc>
                  <a:spcPct val="125000"/>
                </a:lnSpc>
              </a:pPr>
              <a:r>
                <a:rPr lang="en-US" altLang="zh-TW" sz="2000" b="1" dirty="0" smtClean="0">
                  <a:latin typeface="Arial" charset="0"/>
                  <a:ea typeface="標楷體" pitchFamily="65" charset="-120"/>
                </a:rPr>
                <a:t>Nanoimprint lithography</a:t>
              </a:r>
              <a:endParaRPr lang="zh-TW" altLang="en-US" sz="2000" dirty="0">
                <a:latin typeface="Arial" charset="0"/>
                <a:ea typeface="標楷體" pitchFamily="65" charset="-120"/>
              </a:endParaRPr>
            </a:p>
          </p:txBody>
        </p:sp>
      </p:grpSp>
      <p:sp>
        <p:nvSpPr>
          <p:cNvPr id="25604" name="Text Box 2076"/>
          <p:cNvSpPr txBox="1">
            <a:spLocks noChangeArrowheads="1"/>
          </p:cNvSpPr>
          <p:nvPr/>
        </p:nvSpPr>
        <p:spPr bwMode="auto">
          <a:xfrm>
            <a:off x="3336925" y="184150"/>
            <a:ext cx="2554867"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NIL applications</a:t>
            </a:r>
            <a:endParaRPr lang="zh-TW" altLang="en-US" sz="2800" baseline="-25000" dirty="0">
              <a:solidFill>
                <a:srgbClr val="0033CC"/>
              </a:solidFill>
              <a:ea typeface="標楷體" pitchFamily="65" charset="-120"/>
            </a:endParaRPr>
          </a:p>
        </p:txBody>
      </p:sp>
      <p:cxnSp>
        <p:nvCxnSpPr>
          <p:cNvPr id="24" name="Straight Connector 2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D32F008C-6816-4AFE-BFAF-CF163E5C8D69}" type="slidenum">
              <a:rPr lang="en-US" altLang="zh-TW" smtClean="0"/>
              <a:pPr/>
              <a:t>20</a:t>
            </a:fld>
            <a:endParaRPr lang="en-US" altLang="zh-TW" smtClean="0"/>
          </a:p>
        </p:txBody>
      </p:sp>
      <p:sp>
        <p:nvSpPr>
          <p:cNvPr id="32771" name="Text Box 1030"/>
          <p:cNvSpPr txBox="1">
            <a:spLocks noChangeArrowheads="1"/>
          </p:cNvSpPr>
          <p:nvPr/>
        </p:nvSpPr>
        <p:spPr bwMode="auto">
          <a:xfrm>
            <a:off x="3202577" y="152400"/>
            <a:ext cx="3274423"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Micro-ring resonator</a:t>
            </a:r>
            <a:endParaRPr lang="zh-TW" altLang="en-US" sz="2800" dirty="0">
              <a:solidFill>
                <a:srgbClr val="0033CC"/>
              </a:solidFill>
              <a:ea typeface="標楷體" pitchFamily="65" charset="-120"/>
            </a:endParaRPr>
          </a:p>
        </p:txBody>
      </p:sp>
      <p:grpSp>
        <p:nvGrpSpPr>
          <p:cNvPr id="2" name="Group 1031"/>
          <p:cNvGrpSpPr>
            <a:grpSpLocks/>
          </p:cNvGrpSpPr>
          <p:nvPr/>
        </p:nvGrpSpPr>
        <p:grpSpPr bwMode="auto">
          <a:xfrm>
            <a:off x="76200" y="914400"/>
            <a:ext cx="8990012" cy="4876800"/>
            <a:chOff x="97" y="648"/>
            <a:chExt cx="5537" cy="2952"/>
          </a:xfrm>
        </p:grpSpPr>
        <p:grpSp>
          <p:nvGrpSpPr>
            <p:cNvPr id="3" name="Group 1032"/>
            <p:cNvGrpSpPr>
              <a:grpSpLocks/>
            </p:cNvGrpSpPr>
            <p:nvPr/>
          </p:nvGrpSpPr>
          <p:grpSpPr bwMode="auto">
            <a:xfrm>
              <a:off x="97" y="648"/>
              <a:ext cx="1800" cy="2490"/>
              <a:chOff x="97" y="464"/>
              <a:chExt cx="1800" cy="2490"/>
            </a:xfrm>
          </p:grpSpPr>
          <p:pic>
            <p:nvPicPr>
              <p:cNvPr id="32780" name="Picture 1033"/>
              <p:cNvPicPr>
                <a:picLocks noChangeAspect="1" noChangeArrowheads="1"/>
              </p:cNvPicPr>
              <p:nvPr/>
            </p:nvPicPr>
            <p:blipFill>
              <a:blip r:embed="rId3"/>
              <a:srcRect/>
              <a:stretch>
                <a:fillRect/>
              </a:stretch>
            </p:blipFill>
            <p:spPr bwMode="auto">
              <a:xfrm>
                <a:off x="108" y="464"/>
                <a:ext cx="1779" cy="1169"/>
              </a:xfrm>
              <a:prstGeom prst="rect">
                <a:avLst/>
              </a:prstGeom>
              <a:noFill/>
              <a:ln w="9525">
                <a:noFill/>
                <a:miter lim="800000"/>
                <a:headEnd/>
                <a:tailEnd/>
              </a:ln>
            </p:spPr>
          </p:pic>
          <p:pic>
            <p:nvPicPr>
              <p:cNvPr id="32781" name="Picture 1034"/>
              <p:cNvPicPr>
                <a:picLocks noChangeAspect="1" noChangeArrowheads="1"/>
              </p:cNvPicPr>
              <p:nvPr/>
            </p:nvPicPr>
            <p:blipFill>
              <a:blip r:embed="rId4"/>
              <a:srcRect/>
              <a:stretch>
                <a:fillRect/>
              </a:stretch>
            </p:blipFill>
            <p:spPr bwMode="auto">
              <a:xfrm>
                <a:off x="97" y="1761"/>
                <a:ext cx="1800" cy="1193"/>
              </a:xfrm>
              <a:prstGeom prst="rect">
                <a:avLst/>
              </a:prstGeom>
              <a:noFill/>
              <a:ln w="9525">
                <a:noFill/>
                <a:miter lim="800000"/>
                <a:headEnd/>
                <a:tailEnd/>
              </a:ln>
            </p:spPr>
          </p:pic>
        </p:grpSp>
        <p:pic>
          <p:nvPicPr>
            <p:cNvPr id="32775" name="Picture 1035"/>
            <p:cNvPicPr>
              <a:picLocks noChangeAspect="1" noChangeArrowheads="1"/>
            </p:cNvPicPr>
            <p:nvPr/>
          </p:nvPicPr>
          <p:blipFill>
            <a:blip r:embed="rId5"/>
            <a:srcRect/>
            <a:stretch>
              <a:fillRect/>
            </a:stretch>
          </p:blipFill>
          <p:spPr bwMode="auto">
            <a:xfrm>
              <a:off x="1937" y="648"/>
              <a:ext cx="2601" cy="2952"/>
            </a:xfrm>
            <a:prstGeom prst="rect">
              <a:avLst/>
            </a:prstGeom>
            <a:noFill/>
            <a:ln w="9525">
              <a:noFill/>
              <a:miter lim="800000"/>
              <a:headEnd/>
              <a:tailEnd/>
            </a:ln>
          </p:spPr>
        </p:pic>
        <p:grpSp>
          <p:nvGrpSpPr>
            <p:cNvPr id="4" name="Group 1036"/>
            <p:cNvGrpSpPr>
              <a:grpSpLocks/>
            </p:cNvGrpSpPr>
            <p:nvPr/>
          </p:nvGrpSpPr>
          <p:grpSpPr bwMode="auto">
            <a:xfrm>
              <a:off x="4578" y="648"/>
              <a:ext cx="1056" cy="2945"/>
              <a:chOff x="4394" y="688"/>
              <a:chExt cx="1056" cy="2945"/>
            </a:xfrm>
          </p:grpSpPr>
          <p:pic>
            <p:nvPicPr>
              <p:cNvPr id="32777" name="Picture 1037"/>
              <p:cNvPicPr>
                <a:picLocks noChangeAspect="1" noChangeArrowheads="1"/>
              </p:cNvPicPr>
              <p:nvPr/>
            </p:nvPicPr>
            <p:blipFill>
              <a:blip r:embed="rId6"/>
              <a:srcRect/>
              <a:stretch>
                <a:fillRect/>
              </a:stretch>
            </p:blipFill>
            <p:spPr bwMode="auto">
              <a:xfrm>
                <a:off x="4394" y="688"/>
                <a:ext cx="1056" cy="771"/>
              </a:xfrm>
              <a:prstGeom prst="rect">
                <a:avLst/>
              </a:prstGeom>
              <a:noFill/>
              <a:ln w="9525">
                <a:noFill/>
                <a:miter lim="800000"/>
                <a:headEnd/>
                <a:tailEnd/>
              </a:ln>
            </p:spPr>
          </p:pic>
          <p:pic>
            <p:nvPicPr>
              <p:cNvPr id="32778" name="Picture 1038"/>
              <p:cNvPicPr>
                <a:picLocks noChangeAspect="1" noChangeArrowheads="1"/>
              </p:cNvPicPr>
              <p:nvPr/>
            </p:nvPicPr>
            <p:blipFill>
              <a:blip r:embed="rId7"/>
              <a:srcRect/>
              <a:stretch>
                <a:fillRect/>
              </a:stretch>
            </p:blipFill>
            <p:spPr bwMode="auto">
              <a:xfrm>
                <a:off x="4396" y="1491"/>
                <a:ext cx="1053" cy="1144"/>
              </a:xfrm>
              <a:prstGeom prst="rect">
                <a:avLst/>
              </a:prstGeom>
              <a:noFill/>
              <a:ln w="9525">
                <a:noFill/>
                <a:miter lim="800000"/>
                <a:headEnd/>
                <a:tailEnd/>
              </a:ln>
            </p:spPr>
          </p:pic>
          <p:pic>
            <p:nvPicPr>
              <p:cNvPr id="32779" name="Picture 1039"/>
              <p:cNvPicPr>
                <a:picLocks noChangeAspect="1" noChangeArrowheads="1"/>
              </p:cNvPicPr>
              <p:nvPr/>
            </p:nvPicPr>
            <p:blipFill>
              <a:blip r:embed="rId8"/>
              <a:srcRect/>
              <a:stretch>
                <a:fillRect/>
              </a:stretch>
            </p:blipFill>
            <p:spPr bwMode="auto">
              <a:xfrm>
                <a:off x="4398" y="2668"/>
                <a:ext cx="1048" cy="965"/>
              </a:xfrm>
              <a:prstGeom prst="rect">
                <a:avLst/>
              </a:prstGeom>
              <a:noFill/>
              <a:ln w="9525">
                <a:noFill/>
                <a:miter lim="800000"/>
                <a:headEnd/>
                <a:tailEnd/>
              </a:ln>
            </p:spPr>
          </p:pic>
        </p:grpSp>
      </p:grpSp>
      <p:sp>
        <p:nvSpPr>
          <p:cNvPr id="32773" name="Text Box 1040"/>
          <p:cNvSpPr txBox="1">
            <a:spLocks noChangeArrowheads="1"/>
          </p:cNvSpPr>
          <p:nvPr/>
        </p:nvSpPr>
        <p:spPr bwMode="auto">
          <a:xfrm>
            <a:off x="228600" y="6553200"/>
            <a:ext cx="8183715" cy="276999"/>
          </a:xfrm>
          <a:prstGeom prst="rect">
            <a:avLst/>
          </a:prstGeom>
          <a:noFill/>
          <a:ln w="9525">
            <a:noFill/>
            <a:miter lim="800000"/>
            <a:headEnd/>
            <a:tailEnd/>
          </a:ln>
        </p:spPr>
        <p:txBody>
          <a:bodyPr wrap="none">
            <a:spAutoFit/>
          </a:bodyPr>
          <a:lstStyle/>
          <a:p>
            <a:r>
              <a:rPr lang="en-US" altLang="zh-TW" sz="1200" dirty="0" smtClean="0"/>
              <a:t>Chao and </a:t>
            </a:r>
            <a:r>
              <a:rPr lang="en-US" altLang="zh-TW" sz="1200" dirty="0" err="1" smtClean="0"/>
              <a:t>Guo</a:t>
            </a:r>
            <a:r>
              <a:rPr lang="en-US" altLang="zh-TW" sz="1200" dirty="0" smtClean="0"/>
              <a:t>, “</a:t>
            </a:r>
            <a:r>
              <a:rPr lang="en-US" sz="1200" dirty="0" smtClean="0"/>
              <a:t>Polymer </a:t>
            </a:r>
            <a:r>
              <a:rPr lang="en-US" sz="1200" dirty="0" err="1" smtClean="0"/>
              <a:t>microring</a:t>
            </a:r>
            <a:r>
              <a:rPr lang="en-US" sz="1200" dirty="0" smtClean="0"/>
              <a:t> resonators fabricated by nanoimprint technique</a:t>
            </a:r>
            <a:r>
              <a:rPr lang="en-US" altLang="zh-TW" sz="1200" dirty="0" smtClean="0"/>
              <a:t>” </a:t>
            </a:r>
            <a:r>
              <a:rPr lang="en-US" altLang="zh-TW" sz="1200" dirty="0"/>
              <a:t>J. Vac. Sci. Technol. </a:t>
            </a:r>
            <a:r>
              <a:rPr lang="en-US" altLang="zh-TW" sz="1200" dirty="0" smtClean="0"/>
              <a:t>B, 20, 2862-2866 (2002)</a:t>
            </a:r>
            <a:endParaRPr lang="en-US" altLang="zh-TW" sz="1200" dirty="0"/>
          </a:p>
        </p:txBody>
      </p:sp>
      <p:cxnSp>
        <p:nvCxnSpPr>
          <p:cNvPr id="14" name="Straight Connector 1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381000" y="5867400"/>
            <a:ext cx="6221575" cy="461665"/>
          </a:xfrm>
          <a:prstGeom prst="rect">
            <a:avLst/>
          </a:prstGeom>
          <a:noFill/>
        </p:spPr>
        <p:txBody>
          <a:bodyPr wrap="none" rtlCol="0">
            <a:spAutoFit/>
          </a:bodyPr>
          <a:lstStyle/>
          <a:p>
            <a:r>
              <a:rPr lang="en-US" sz="2400" dirty="0" smtClean="0">
                <a:solidFill>
                  <a:srgbClr val="C00000"/>
                </a:solidFill>
              </a:rPr>
              <a:t>Resonant condition: optical path of the ring = n</a:t>
            </a:r>
            <a:r>
              <a:rPr lang="en-US" sz="2400" dirty="0" smtClean="0">
                <a:solidFill>
                  <a:srgbClr val="C00000"/>
                </a:solidFill>
                <a:sym typeface="Symbol"/>
              </a:rPr>
              <a:t></a:t>
            </a:r>
            <a:endParaRPr lang="en-US" sz="24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B818F183-6F03-4E8A-B398-07FD58BD961A}" type="slidenum">
              <a:rPr lang="en-US" altLang="zh-TW" smtClean="0"/>
              <a:pPr/>
              <a:t>21</a:t>
            </a:fld>
            <a:endParaRPr lang="en-US" altLang="zh-TW" smtClean="0"/>
          </a:p>
        </p:txBody>
      </p:sp>
      <p:sp>
        <p:nvSpPr>
          <p:cNvPr id="36867" name="Text Box 6"/>
          <p:cNvSpPr txBox="1">
            <a:spLocks noChangeArrowheads="1"/>
          </p:cNvSpPr>
          <p:nvPr/>
        </p:nvSpPr>
        <p:spPr bwMode="auto">
          <a:xfrm>
            <a:off x="1219200" y="152400"/>
            <a:ext cx="7019807"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Nanoimprint of organic light emitting materials</a:t>
            </a:r>
            <a:endParaRPr lang="zh-TW" altLang="en-US" sz="2800" dirty="0">
              <a:solidFill>
                <a:srgbClr val="0033CC"/>
              </a:solidFill>
              <a:ea typeface="標楷體" pitchFamily="65" charset="-120"/>
            </a:endParaRPr>
          </a:p>
        </p:txBody>
      </p:sp>
      <p:sp>
        <p:nvSpPr>
          <p:cNvPr id="36868" name="Text Box 7"/>
          <p:cNvSpPr txBox="1">
            <a:spLocks noChangeArrowheads="1"/>
          </p:cNvSpPr>
          <p:nvPr/>
        </p:nvSpPr>
        <p:spPr bwMode="auto">
          <a:xfrm>
            <a:off x="304800" y="6553200"/>
            <a:ext cx="7772400" cy="276999"/>
          </a:xfrm>
          <a:prstGeom prst="rect">
            <a:avLst/>
          </a:prstGeom>
          <a:noFill/>
          <a:ln w="9525">
            <a:noFill/>
            <a:miter lim="800000"/>
            <a:headEnd/>
            <a:tailEnd/>
          </a:ln>
        </p:spPr>
        <p:txBody>
          <a:bodyPr wrap="square">
            <a:spAutoFit/>
          </a:bodyPr>
          <a:lstStyle/>
          <a:p>
            <a:r>
              <a:rPr lang="en-US" altLang="zh-TW" sz="1200" dirty="0" smtClean="0">
                <a:solidFill>
                  <a:srgbClr val="000000"/>
                </a:solidFill>
              </a:rPr>
              <a:t>Want and Chou, “</a:t>
            </a:r>
            <a:r>
              <a:rPr lang="en-US" sz="1200" dirty="0" smtClean="0">
                <a:solidFill>
                  <a:srgbClr val="000000"/>
                </a:solidFill>
              </a:rPr>
              <a:t>Direct nanoimprint of submicron organic light-emitting structures</a:t>
            </a:r>
            <a:r>
              <a:rPr lang="en-US" altLang="zh-TW" sz="1200" dirty="0" smtClean="0">
                <a:solidFill>
                  <a:srgbClr val="000000"/>
                </a:solidFill>
              </a:rPr>
              <a:t>”, </a:t>
            </a:r>
            <a:r>
              <a:rPr lang="en-US" altLang="zh-TW" sz="1200" dirty="0">
                <a:solidFill>
                  <a:srgbClr val="000000"/>
                </a:solidFill>
              </a:rPr>
              <a:t>Appl. Phys. </a:t>
            </a:r>
            <a:r>
              <a:rPr lang="en-US" altLang="zh-TW" sz="1200" dirty="0" err="1">
                <a:solidFill>
                  <a:srgbClr val="000000"/>
                </a:solidFill>
              </a:rPr>
              <a:t>Lett</a:t>
            </a:r>
            <a:r>
              <a:rPr lang="en-US" altLang="zh-TW" sz="1200" dirty="0">
                <a:solidFill>
                  <a:srgbClr val="000000"/>
                </a:solidFill>
              </a:rPr>
              <a:t>. </a:t>
            </a:r>
            <a:r>
              <a:rPr lang="en-US" altLang="zh-TW" sz="1200" dirty="0" smtClean="0">
                <a:solidFill>
                  <a:srgbClr val="000000"/>
                </a:solidFill>
              </a:rPr>
              <a:t>75, 2767-2769 (1999)</a:t>
            </a:r>
            <a:endParaRPr lang="en-US" altLang="zh-TW" sz="1200" dirty="0">
              <a:solidFill>
                <a:srgbClr val="000000"/>
              </a:solidFill>
            </a:endParaRPr>
          </a:p>
        </p:txBody>
      </p:sp>
      <p:grpSp>
        <p:nvGrpSpPr>
          <p:cNvPr id="2" name="Group 8"/>
          <p:cNvGrpSpPr>
            <a:grpSpLocks/>
          </p:cNvGrpSpPr>
          <p:nvPr/>
        </p:nvGrpSpPr>
        <p:grpSpPr bwMode="auto">
          <a:xfrm>
            <a:off x="468313" y="1063625"/>
            <a:ext cx="8301038" cy="4516438"/>
            <a:chOff x="295" y="670"/>
            <a:chExt cx="5229" cy="2845"/>
          </a:xfrm>
        </p:grpSpPr>
        <p:sp>
          <p:nvSpPr>
            <p:cNvPr id="36870" name="Text Box 9"/>
            <p:cNvSpPr txBox="1">
              <a:spLocks noChangeArrowheads="1"/>
            </p:cNvSpPr>
            <p:nvPr/>
          </p:nvSpPr>
          <p:spPr bwMode="auto">
            <a:xfrm>
              <a:off x="3072" y="670"/>
              <a:ext cx="2452" cy="695"/>
            </a:xfrm>
            <a:prstGeom prst="rect">
              <a:avLst/>
            </a:prstGeom>
            <a:noFill/>
            <a:ln w="9525">
              <a:noFill/>
              <a:miter lim="800000"/>
              <a:headEnd/>
              <a:tailEnd/>
            </a:ln>
          </p:spPr>
          <p:txBody>
            <a:bodyPr wrap="none">
              <a:spAutoFit/>
            </a:bodyPr>
            <a:lstStyle/>
            <a:p>
              <a:pPr>
                <a:lnSpc>
                  <a:spcPct val="125000"/>
                </a:lnSpc>
              </a:pPr>
              <a:r>
                <a:rPr lang="en-US" altLang="zh-TW" dirty="0" smtClean="0">
                  <a:solidFill>
                    <a:srgbClr val="0033CC"/>
                  </a:solidFill>
                  <a:ea typeface="標楷體" pitchFamily="65" charset="-120"/>
                </a:rPr>
                <a:t>Material: 200nm-Alq</a:t>
              </a:r>
              <a:r>
                <a:rPr lang="en-US" altLang="zh-TW" baseline="-25000" dirty="0" smtClean="0">
                  <a:solidFill>
                    <a:srgbClr val="0033CC"/>
                  </a:solidFill>
                  <a:ea typeface="標楷體" pitchFamily="65" charset="-120"/>
                </a:rPr>
                <a:t>3</a:t>
              </a:r>
              <a:r>
                <a:rPr lang="en-US" altLang="zh-TW" dirty="0" smtClean="0">
                  <a:solidFill>
                    <a:srgbClr val="0033CC"/>
                  </a:solidFill>
                  <a:ea typeface="標楷體" pitchFamily="65" charset="-120"/>
                </a:rPr>
                <a:t>/DCMII</a:t>
              </a:r>
              <a:endParaRPr lang="en-US" altLang="zh-TW" dirty="0">
                <a:solidFill>
                  <a:srgbClr val="0033CC"/>
                </a:solidFill>
                <a:ea typeface="標楷體" pitchFamily="65" charset="-120"/>
              </a:endParaRPr>
            </a:p>
            <a:p>
              <a:pPr>
                <a:lnSpc>
                  <a:spcPct val="125000"/>
                </a:lnSpc>
              </a:pPr>
              <a:r>
                <a:rPr lang="en-US" altLang="zh-TW" dirty="0" err="1" smtClean="0">
                  <a:solidFill>
                    <a:srgbClr val="0033CC"/>
                  </a:solidFill>
                  <a:ea typeface="標楷體" pitchFamily="65" charset="-120"/>
                </a:rPr>
                <a:t>Subtrate</a:t>
              </a:r>
              <a:r>
                <a:rPr lang="en-US" altLang="zh-TW" dirty="0" smtClean="0">
                  <a:solidFill>
                    <a:srgbClr val="0033CC"/>
                  </a:solidFill>
                  <a:ea typeface="標楷體" pitchFamily="65" charset="-120"/>
                </a:rPr>
                <a:t>: PMMA</a:t>
              </a:r>
              <a:endParaRPr lang="en-US" altLang="zh-TW" dirty="0">
                <a:solidFill>
                  <a:srgbClr val="0033CC"/>
                </a:solidFill>
                <a:ea typeface="標楷體" pitchFamily="65" charset="-120"/>
              </a:endParaRPr>
            </a:p>
            <a:p>
              <a:pPr>
                <a:lnSpc>
                  <a:spcPct val="125000"/>
                </a:lnSpc>
              </a:pPr>
              <a:r>
                <a:rPr lang="en-US" altLang="zh-TW" dirty="0" smtClean="0">
                  <a:solidFill>
                    <a:srgbClr val="0033CC"/>
                  </a:solidFill>
                  <a:ea typeface="標楷體" pitchFamily="65" charset="-120"/>
                </a:rPr>
                <a:t>Thermal NIL: 800 </a:t>
              </a:r>
              <a:r>
                <a:rPr lang="en-US" altLang="zh-TW" dirty="0">
                  <a:solidFill>
                    <a:srgbClr val="0033CC"/>
                  </a:solidFill>
                  <a:ea typeface="標楷體" pitchFamily="65" charset="-120"/>
                </a:rPr>
                <a:t>psi</a:t>
              </a:r>
              <a:r>
                <a:rPr lang="zh-TW" altLang="en-US" dirty="0">
                  <a:solidFill>
                    <a:srgbClr val="0033CC"/>
                  </a:solidFill>
                  <a:ea typeface="標楷體" pitchFamily="65" charset="-120"/>
                </a:rPr>
                <a:t>、</a:t>
              </a:r>
              <a:r>
                <a:rPr lang="en-US" altLang="zh-TW" dirty="0">
                  <a:solidFill>
                    <a:srgbClr val="0033CC"/>
                  </a:solidFill>
                  <a:ea typeface="標楷體" pitchFamily="65" charset="-120"/>
                </a:rPr>
                <a:t>150</a:t>
              </a:r>
              <a:r>
                <a:rPr lang="en-US" altLang="zh-TW" dirty="0">
                  <a:solidFill>
                    <a:srgbClr val="0033CC"/>
                  </a:solidFill>
                  <a:ea typeface="標楷體" pitchFamily="65" charset="-120"/>
                  <a:sym typeface="Symbol" pitchFamily="18" charset="2"/>
                </a:rPr>
                <a:t>C</a:t>
              </a:r>
              <a:r>
                <a:rPr lang="zh-TW" altLang="en-US" dirty="0">
                  <a:solidFill>
                    <a:srgbClr val="0033CC"/>
                  </a:solidFill>
                  <a:ea typeface="標楷體" pitchFamily="65" charset="-120"/>
                  <a:sym typeface="Symbol" pitchFamily="18" charset="2"/>
                </a:rPr>
                <a:t>、</a:t>
              </a:r>
              <a:r>
                <a:rPr lang="en-US" altLang="zh-TW" dirty="0">
                  <a:solidFill>
                    <a:srgbClr val="0033CC"/>
                  </a:solidFill>
                  <a:ea typeface="標楷體" pitchFamily="65" charset="-120"/>
                  <a:sym typeface="Symbol" pitchFamily="18" charset="2"/>
                </a:rPr>
                <a:t>&lt;15min</a:t>
              </a:r>
              <a:r>
                <a:rPr lang="en-US" altLang="zh-TW" dirty="0">
                  <a:solidFill>
                    <a:srgbClr val="0033CC"/>
                  </a:solidFill>
                  <a:ea typeface="標楷體" pitchFamily="65" charset="-120"/>
                </a:rPr>
                <a:t> </a:t>
              </a:r>
            </a:p>
          </p:txBody>
        </p:sp>
        <p:grpSp>
          <p:nvGrpSpPr>
            <p:cNvPr id="3" name="Group 10"/>
            <p:cNvGrpSpPr>
              <a:grpSpLocks/>
            </p:cNvGrpSpPr>
            <p:nvPr/>
          </p:nvGrpSpPr>
          <p:grpSpPr bwMode="auto">
            <a:xfrm>
              <a:off x="295" y="701"/>
              <a:ext cx="2567" cy="2814"/>
              <a:chOff x="295" y="701"/>
              <a:chExt cx="2567" cy="2814"/>
            </a:xfrm>
          </p:grpSpPr>
          <p:grpSp>
            <p:nvGrpSpPr>
              <p:cNvPr id="4" name="Group 11"/>
              <p:cNvGrpSpPr>
                <a:grpSpLocks/>
              </p:cNvGrpSpPr>
              <p:nvPr/>
            </p:nvGrpSpPr>
            <p:grpSpPr bwMode="auto">
              <a:xfrm>
                <a:off x="295" y="701"/>
                <a:ext cx="2567" cy="1002"/>
                <a:chOff x="295" y="701"/>
                <a:chExt cx="2567" cy="1002"/>
              </a:xfrm>
            </p:grpSpPr>
            <p:pic>
              <p:nvPicPr>
                <p:cNvPr id="36879" name="Picture 12" descr="Application-c1"/>
                <p:cNvPicPr>
                  <a:picLocks noChangeAspect="1" noChangeArrowheads="1"/>
                </p:cNvPicPr>
                <p:nvPr/>
              </p:nvPicPr>
              <p:blipFill>
                <a:blip r:embed="rId3"/>
                <a:srcRect/>
                <a:stretch>
                  <a:fillRect/>
                </a:stretch>
              </p:blipFill>
              <p:spPr bwMode="auto">
                <a:xfrm>
                  <a:off x="295" y="732"/>
                  <a:ext cx="2567" cy="971"/>
                </a:xfrm>
                <a:prstGeom prst="rect">
                  <a:avLst/>
                </a:prstGeom>
                <a:noFill/>
                <a:ln w="9525">
                  <a:noFill/>
                  <a:miter lim="800000"/>
                  <a:headEnd/>
                  <a:tailEnd/>
                </a:ln>
              </p:spPr>
            </p:pic>
            <p:sp>
              <p:nvSpPr>
                <p:cNvPr id="36880" name="Text Box 13"/>
                <p:cNvSpPr txBox="1">
                  <a:spLocks noChangeArrowheads="1"/>
                </p:cNvSpPr>
                <p:nvPr/>
              </p:nvSpPr>
              <p:spPr bwMode="auto">
                <a:xfrm>
                  <a:off x="624" y="701"/>
                  <a:ext cx="600" cy="172"/>
                </a:xfrm>
                <a:prstGeom prst="rect">
                  <a:avLst/>
                </a:prstGeom>
                <a:noFill/>
                <a:ln w="9525">
                  <a:noFill/>
                  <a:miter lim="800000"/>
                  <a:headEnd/>
                  <a:tailEnd/>
                </a:ln>
              </p:spPr>
              <p:txBody>
                <a:bodyPr wrap="none">
                  <a:spAutoFit/>
                </a:bodyPr>
                <a:lstStyle/>
                <a:p>
                  <a:r>
                    <a:rPr lang="en-US" altLang="zh-TW" sz="1200">
                      <a:solidFill>
                        <a:schemeClr val="bg1"/>
                      </a:solidFill>
                      <a:latin typeface="Arial" charset="0"/>
                      <a:ea typeface="標楷體" pitchFamily="65" charset="-120"/>
                    </a:rPr>
                    <a:t>200nm</a:t>
                  </a:r>
                  <a:r>
                    <a:rPr lang="zh-TW" altLang="en-US" sz="1200">
                      <a:solidFill>
                        <a:schemeClr val="bg1"/>
                      </a:solidFill>
                      <a:latin typeface="Arial" charset="0"/>
                      <a:ea typeface="標楷體" pitchFamily="65" charset="-120"/>
                    </a:rPr>
                    <a:t>週期</a:t>
                  </a:r>
                </a:p>
              </p:txBody>
            </p:sp>
            <p:sp>
              <p:nvSpPr>
                <p:cNvPr id="36881" name="Text Box 14"/>
                <p:cNvSpPr txBox="1">
                  <a:spLocks noChangeArrowheads="1"/>
                </p:cNvSpPr>
                <p:nvPr/>
              </p:nvSpPr>
              <p:spPr bwMode="auto">
                <a:xfrm>
                  <a:off x="1892" y="701"/>
                  <a:ext cx="600" cy="172"/>
                </a:xfrm>
                <a:prstGeom prst="rect">
                  <a:avLst/>
                </a:prstGeom>
                <a:noFill/>
                <a:ln w="9525">
                  <a:noFill/>
                  <a:miter lim="800000"/>
                  <a:headEnd/>
                  <a:tailEnd/>
                </a:ln>
              </p:spPr>
              <p:txBody>
                <a:bodyPr wrap="none">
                  <a:spAutoFit/>
                </a:bodyPr>
                <a:lstStyle/>
                <a:p>
                  <a:r>
                    <a:rPr lang="en-US" altLang="zh-TW" sz="1200">
                      <a:latin typeface="Arial" charset="0"/>
                      <a:ea typeface="標楷體" pitchFamily="65" charset="-120"/>
                    </a:rPr>
                    <a:t>300nm</a:t>
                  </a:r>
                  <a:r>
                    <a:rPr lang="zh-TW" altLang="en-US" sz="1200">
                      <a:latin typeface="Arial" charset="0"/>
                      <a:ea typeface="標楷體" pitchFamily="65" charset="-120"/>
                    </a:rPr>
                    <a:t>週期</a:t>
                  </a:r>
                </a:p>
              </p:txBody>
            </p:sp>
          </p:grpSp>
          <p:grpSp>
            <p:nvGrpSpPr>
              <p:cNvPr id="5" name="Group 15"/>
              <p:cNvGrpSpPr>
                <a:grpSpLocks/>
              </p:cNvGrpSpPr>
              <p:nvPr/>
            </p:nvGrpSpPr>
            <p:grpSpPr bwMode="auto">
              <a:xfrm>
                <a:off x="295" y="1760"/>
                <a:ext cx="2567" cy="1755"/>
                <a:chOff x="396" y="1924"/>
                <a:chExt cx="1951" cy="1334"/>
              </a:xfrm>
            </p:grpSpPr>
            <p:pic>
              <p:nvPicPr>
                <p:cNvPr id="36877" name="Picture 16" descr="Application-c2"/>
                <p:cNvPicPr>
                  <a:picLocks noChangeAspect="1" noChangeArrowheads="1"/>
                </p:cNvPicPr>
                <p:nvPr/>
              </p:nvPicPr>
              <p:blipFill>
                <a:blip r:embed="rId4"/>
                <a:srcRect/>
                <a:stretch>
                  <a:fillRect/>
                </a:stretch>
              </p:blipFill>
              <p:spPr bwMode="auto">
                <a:xfrm>
                  <a:off x="396" y="1924"/>
                  <a:ext cx="1951" cy="1334"/>
                </a:xfrm>
                <a:prstGeom prst="rect">
                  <a:avLst/>
                </a:prstGeom>
                <a:noFill/>
                <a:ln w="9525">
                  <a:noFill/>
                  <a:miter lim="800000"/>
                  <a:headEnd/>
                  <a:tailEnd/>
                </a:ln>
              </p:spPr>
            </p:pic>
            <p:sp>
              <p:nvSpPr>
                <p:cNvPr id="36878" name="Text Box 17"/>
                <p:cNvSpPr txBox="1">
                  <a:spLocks noChangeArrowheads="1"/>
                </p:cNvSpPr>
                <p:nvPr/>
              </p:nvSpPr>
              <p:spPr bwMode="auto">
                <a:xfrm>
                  <a:off x="396" y="2877"/>
                  <a:ext cx="580" cy="161"/>
                </a:xfrm>
                <a:prstGeom prst="rect">
                  <a:avLst/>
                </a:prstGeom>
                <a:noFill/>
                <a:ln w="9525">
                  <a:noFill/>
                  <a:miter lim="800000"/>
                  <a:headEnd/>
                  <a:tailEnd/>
                </a:ln>
              </p:spPr>
              <p:txBody>
                <a:bodyPr wrap="none">
                  <a:spAutoFit/>
                </a:bodyPr>
                <a:lstStyle/>
                <a:p>
                  <a:r>
                    <a:rPr lang="en-US" altLang="zh-TW" sz="1600">
                      <a:solidFill>
                        <a:schemeClr val="bg1"/>
                      </a:solidFill>
                      <a:latin typeface="Arial" charset="0"/>
                      <a:ea typeface="標楷體" pitchFamily="65" charset="-120"/>
                    </a:rPr>
                    <a:t>200nm</a:t>
                  </a:r>
                  <a:r>
                    <a:rPr lang="zh-TW" altLang="en-US" sz="1600">
                      <a:solidFill>
                        <a:schemeClr val="bg1"/>
                      </a:solidFill>
                      <a:latin typeface="Arial" charset="0"/>
                      <a:ea typeface="標楷體" pitchFamily="65" charset="-120"/>
                    </a:rPr>
                    <a:t>週期</a:t>
                  </a:r>
                </a:p>
              </p:txBody>
            </p:sp>
          </p:grpSp>
        </p:grpSp>
        <p:grpSp>
          <p:nvGrpSpPr>
            <p:cNvPr id="6" name="Group 18"/>
            <p:cNvGrpSpPr>
              <a:grpSpLocks/>
            </p:cNvGrpSpPr>
            <p:nvPr/>
          </p:nvGrpSpPr>
          <p:grpSpPr bwMode="auto">
            <a:xfrm>
              <a:off x="3052" y="1388"/>
              <a:ext cx="2412" cy="2127"/>
              <a:chOff x="3017" y="1300"/>
              <a:chExt cx="2412" cy="2127"/>
            </a:xfrm>
          </p:grpSpPr>
          <p:pic>
            <p:nvPicPr>
              <p:cNvPr id="36873" name="Picture 19" descr="Application-c3"/>
              <p:cNvPicPr>
                <a:picLocks noChangeAspect="1" noChangeArrowheads="1"/>
              </p:cNvPicPr>
              <p:nvPr/>
            </p:nvPicPr>
            <p:blipFill>
              <a:blip r:embed="rId5"/>
              <a:srcRect/>
              <a:stretch>
                <a:fillRect/>
              </a:stretch>
            </p:blipFill>
            <p:spPr bwMode="auto">
              <a:xfrm>
                <a:off x="3017" y="1300"/>
                <a:ext cx="2412" cy="2127"/>
              </a:xfrm>
              <a:prstGeom prst="rect">
                <a:avLst/>
              </a:prstGeom>
              <a:noFill/>
              <a:ln w="9525">
                <a:noFill/>
                <a:miter lim="800000"/>
                <a:headEnd/>
                <a:tailEnd/>
              </a:ln>
            </p:spPr>
          </p:pic>
          <p:sp>
            <p:nvSpPr>
              <p:cNvPr id="36874" name="Text Box 20"/>
              <p:cNvSpPr txBox="1">
                <a:spLocks noChangeArrowheads="1"/>
              </p:cNvSpPr>
              <p:nvPr/>
            </p:nvSpPr>
            <p:spPr bwMode="auto">
              <a:xfrm>
                <a:off x="3456" y="1406"/>
                <a:ext cx="879" cy="260"/>
              </a:xfrm>
              <a:prstGeom prst="rect">
                <a:avLst/>
              </a:prstGeom>
              <a:noFill/>
              <a:ln w="9525">
                <a:noFill/>
                <a:miter lim="800000"/>
                <a:headEnd/>
                <a:tailEnd/>
              </a:ln>
            </p:spPr>
            <p:txBody>
              <a:bodyPr wrap="none">
                <a:spAutoFit/>
              </a:bodyPr>
              <a:lstStyle/>
              <a:p>
                <a:pPr>
                  <a:lnSpc>
                    <a:spcPct val="125000"/>
                  </a:lnSpc>
                </a:pPr>
                <a:r>
                  <a:rPr lang="en-US" altLang="zh-TW" dirty="0" smtClean="0">
                    <a:solidFill>
                      <a:srgbClr val="C00000"/>
                    </a:solidFill>
                    <a:ea typeface="標楷體" pitchFamily="65" charset="-120"/>
                  </a:rPr>
                  <a:t>PL</a:t>
                </a:r>
                <a:r>
                  <a:rPr lang="zh-TW" altLang="en-US" dirty="0" smtClean="0">
                    <a:solidFill>
                      <a:srgbClr val="C00000"/>
                    </a:solidFill>
                    <a:ea typeface="標楷體" pitchFamily="65" charset="-120"/>
                  </a:rPr>
                  <a:t> </a:t>
                </a:r>
                <a:r>
                  <a:rPr lang="en-US" altLang="zh-TW" dirty="0" smtClean="0">
                    <a:solidFill>
                      <a:srgbClr val="C00000"/>
                    </a:solidFill>
                    <a:ea typeface="標楷體" pitchFamily="65" charset="-120"/>
                  </a:rPr>
                  <a:t>spectrum</a:t>
                </a:r>
                <a:r>
                  <a:rPr lang="zh-TW" altLang="en-US" dirty="0" smtClean="0">
                    <a:solidFill>
                      <a:srgbClr val="C00000"/>
                    </a:solidFill>
                    <a:ea typeface="標楷體" pitchFamily="65" charset="-120"/>
                  </a:rPr>
                  <a:t> </a:t>
                </a:r>
                <a:endParaRPr lang="zh-TW" altLang="en-US" dirty="0">
                  <a:solidFill>
                    <a:srgbClr val="C00000"/>
                  </a:solidFill>
                  <a:ea typeface="標楷體" pitchFamily="65" charset="-120"/>
                </a:endParaRPr>
              </a:p>
            </p:txBody>
          </p:sp>
        </p:grpSp>
      </p:grpSp>
      <p:cxnSp>
        <p:nvCxnSpPr>
          <p:cNvPr id="18" name="Straight Connector 1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8A9CF318-E4B4-41CD-A470-8801A43F8E3E}" type="slidenum">
              <a:rPr lang="en-US" altLang="zh-TW" smtClean="0"/>
              <a:pPr/>
              <a:t>22</a:t>
            </a:fld>
            <a:endParaRPr lang="en-US" altLang="zh-TW" smtClean="0"/>
          </a:p>
        </p:txBody>
      </p:sp>
      <p:sp>
        <p:nvSpPr>
          <p:cNvPr id="37891" name="Text Box 6"/>
          <p:cNvSpPr txBox="1">
            <a:spLocks noChangeArrowheads="1"/>
          </p:cNvSpPr>
          <p:nvPr/>
        </p:nvSpPr>
        <p:spPr bwMode="auto">
          <a:xfrm>
            <a:off x="2230293" y="184150"/>
            <a:ext cx="5313507"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Organic light emitting diode (OLED)</a:t>
            </a:r>
            <a:endParaRPr lang="zh-TW" altLang="en-US" sz="2800" dirty="0">
              <a:solidFill>
                <a:srgbClr val="0033CC"/>
              </a:solidFill>
              <a:ea typeface="標楷體" pitchFamily="65" charset="-120"/>
            </a:endParaRPr>
          </a:p>
        </p:txBody>
      </p:sp>
      <p:sp>
        <p:nvSpPr>
          <p:cNvPr id="37892" name="Text Box 7"/>
          <p:cNvSpPr txBox="1">
            <a:spLocks noChangeArrowheads="1"/>
          </p:cNvSpPr>
          <p:nvPr/>
        </p:nvSpPr>
        <p:spPr bwMode="auto">
          <a:xfrm>
            <a:off x="152400" y="6583363"/>
            <a:ext cx="8153400" cy="246221"/>
          </a:xfrm>
          <a:prstGeom prst="rect">
            <a:avLst/>
          </a:prstGeom>
          <a:noFill/>
          <a:ln w="9525">
            <a:noFill/>
            <a:miter lim="800000"/>
            <a:headEnd/>
            <a:tailEnd/>
          </a:ln>
        </p:spPr>
        <p:txBody>
          <a:bodyPr wrap="square">
            <a:spAutoFit/>
          </a:bodyPr>
          <a:lstStyle/>
          <a:p>
            <a:r>
              <a:rPr lang="en-US" altLang="zh-TW" sz="1000" dirty="0" smtClean="0"/>
              <a:t>Cheng and </a:t>
            </a:r>
            <a:r>
              <a:rPr lang="en-US" altLang="zh-TW" sz="1000" dirty="0" err="1" smtClean="0"/>
              <a:t>Guo</a:t>
            </a:r>
            <a:r>
              <a:rPr lang="en-US" altLang="zh-TW" sz="1000" dirty="0" smtClean="0"/>
              <a:t>, “</a:t>
            </a:r>
            <a:r>
              <a:rPr lang="en-US" sz="1000" dirty="0" smtClean="0"/>
              <a:t>High-resolution organic polymer light-emitting pixels fabricated by imprinting technique</a:t>
            </a:r>
            <a:r>
              <a:rPr lang="en-US" altLang="zh-TW" sz="1000" dirty="0" smtClean="0"/>
              <a:t>” </a:t>
            </a:r>
            <a:r>
              <a:rPr lang="en-US" altLang="zh-TW" sz="1000" dirty="0"/>
              <a:t>J. Vac. Sci. Technol. </a:t>
            </a:r>
            <a:r>
              <a:rPr lang="en-US" altLang="zh-TW" sz="1000" dirty="0" smtClean="0"/>
              <a:t>B, 20, 2877-2880 (2002).</a:t>
            </a:r>
            <a:endParaRPr lang="en-US" altLang="zh-TW" sz="1000" dirty="0"/>
          </a:p>
        </p:txBody>
      </p:sp>
      <p:pic>
        <p:nvPicPr>
          <p:cNvPr id="37894" name="Picture 9" descr="Application-g2"/>
          <p:cNvPicPr>
            <a:picLocks noChangeAspect="1" noChangeArrowheads="1"/>
          </p:cNvPicPr>
          <p:nvPr/>
        </p:nvPicPr>
        <p:blipFill>
          <a:blip r:embed="rId3"/>
          <a:srcRect/>
          <a:stretch>
            <a:fillRect/>
          </a:stretch>
        </p:blipFill>
        <p:spPr bwMode="auto">
          <a:xfrm>
            <a:off x="4845051" y="965200"/>
            <a:ext cx="3859213" cy="2659063"/>
          </a:xfrm>
          <a:prstGeom prst="rect">
            <a:avLst/>
          </a:prstGeom>
          <a:noFill/>
          <a:ln w="9525">
            <a:noFill/>
            <a:miter lim="800000"/>
            <a:headEnd/>
            <a:tailEnd/>
          </a:ln>
        </p:spPr>
      </p:pic>
      <p:pic>
        <p:nvPicPr>
          <p:cNvPr id="37895" name="Picture 10" descr="Application-g3"/>
          <p:cNvPicPr>
            <a:picLocks noChangeAspect="1" noChangeArrowheads="1"/>
          </p:cNvPicPr>
          <p:nvPr/>
        </p:nvPicPr>
        <p:blipFill>
          <a:blip r:embed="rId4"/>
          <a:srcRect/>
          <a:stretch>
            <a:fillRect/>
          </a:stretch>
        </p:blipFill>
        <p:spPr bwMode="auto">
          <a:xfrm>
            <a:off x="6765926" y="4859338"/>
            <a:ext cx="1938338" cy="1411288"/>
          </a:xfrm>
          <a:prstGeom prst="rect">
            <a:avLst/>
          </a:prstGeom>
          <a:noFill/>
          <a:ln w="9525">
            <a:noFill/>
            <a:miter lim="800000"/>
            <a:headEnd/>
            <a:tailEnd/>
          </a:ln>
        </p:spPr>
      </p:pic>
      <p:pic>
        <p:nvPicPr>
          <p:cNvPr id="37896" name="Picture 11" descr="Application-g4"/>
          <p:cNvPicPr>
            <a:picLocks noChangeAspect="1" noChangeArrowheads="1"/>
          </p:cNvPicPr>
          <p:nvPr/>
        </p:nvPicPr>
        <p:blipFill>
          <a:blip r:embed="rId5"/>
          <a:srcRect/>
          <a:stretch>
            <a:fillRect/>
          </a:stretch>
        </p:blipFill>
        <p:spPr bwMode="auto">
          <a:xfrm>
            <a:off x="4845051" y="4857750"/>
            <a:ext cx="1866900" cy="1412875"/>
          </a:xfrm>
          <a:prstGeom prst="rect">
            <a:avLst/>
          </a:prstGeom>
          <a:noFill/>
          <a:ln w="9525">
            <a:noFill/>
            <a:miter lim="800000"/>
            <a:headEnd/>
            <a:tailEnd/>
          </a:ln>
        </p:spPr>
      </p:pic>
      <p:grpSp>
        <p:nvGrpSpPr>
          <p:cNvPr id="3" name="Group 12"/>
          <p:cNvGrpSpPr>
            <a:grpSpLocks/>
          </p:cNvGrpSpPr>
          <p:nvPr/>
        </p:nvGrpSpPr>
        <p:grpSpPr bwMode="auto">
          <a:xfrm>
            <a:off x="439738" y="965200"/>
            <a:ext cx="4357688" cy="5305425"/>
            <a:chOff x="311" y="568"/>
            <a:chExt cx="2745" cy="3342"/>
          </a:xfrm>
        </p:grpSpPr>
        <p:pic>
          <p:nvPicPr>
            <p:cNvPr id="37899" name="Picture 13" descr="Application-g1"/>
            <p:cNvPicPr>
              <a:picLocks noChangeAspect="1" noChangeArrowheads="1"/>
            </p:cNvPicPr>
            <p:nvPr/>
          </p:nvPicPr>
          <p:blipFill>
            <a:blip r:embed="rId6"/>
            <a:srcRect/>
            <a:stretch>
              <a:fillRect/>
            </a:stretch>
          </p:blipFill>
          <p:spPr bwMode="auto">
            <a:xfrm>
              <a:off x="311" y="568"/>
              <a:ext cx="2745" cy="3342"/>
            </a:xfrm>
            <a:prstGeom prst="rect">
              <a:avLst/>
            </a:prstGeom>
            <a:noFill/>
            <a:ln w="9525">
              <a:noFill/>
              <a:miter lim="800000"/>
              <a:headEnd/>
              <a:tailEnd/>
            </a:ln>
          </p:spPr>
        </p:pic>
        <p:sp>
          <p:nvSpPr>
            <p:cNvPr id="37900" name="Text Box 14"/>
            <p:cNvSpPr txBox="1">
              <a:spLocks noChangeArrowheads="1"/>
            </p:cNvSpPr>
            <p:nvPr/>
          </p:nvSpPr>
          <p:spPr bwMode="auto">
            <a:xfrm>
              <a:off x="918" y="1837"/>
              <a:ext cx="1318" cy="192"/>
            </a:xfrm>
            <a:prstGeom prst="rect">
              <a:avLst/>
            </a:prstGeom>
            <a:noFill/>
            <a:ln w="9525">
              <a:noFill/>
              <a:miter lim="800000"/>
              <a:headEnd/>
              <a:tailEnd/>
            </a:ln>
          </p:spPr>
          <p:txBody>
            <a:bodyPr wrap="none">
              <a:spAutoFit/>
            </a:bodyPr>
            <a:lstStyle/>
            <a:p>
              <a:r>
                <a:rPr lang="en-US" altLang="zh-TW" sz="1400">
                  <a:solidFill>
                    <a:srgbClr val="008000"/>
                  </a:solidFill>
                  <a:latin typeface="Arial" charset="0"/>
                </a:rPr>
                <a:t>50 kg/cm</a:t>
              </a:r>
              <a:r>
                <a:rPr lang="en-US" altLang="zh-TW" sz="1400" baseline="30000">
                  <a:solidFill>
                    <a:srgbClr val="008000"/>
                  </a:solidFill>
                  <a:latin typeface="Arial" charset="0"/>
                </a:rPr>
                <a:t>2</a:t>
              </a:r>
              <a:r>
                <a:rPr lang="en-US" altLang="zh-TW" sz="1400">
                  <a:solidFill>
                    <a:srgbClr val="008000"/>
                  </a:solidFill>
                  <a:latin typeface="Arial" charset="0"/>
                </a:rPr>
                <a:t>, 175</a:t>
              </a:r>
              <a:r>
                <a:rPr lang="en-US" altLang="zh-TW" sz="1400">
                  <a:solidFill>
                    <a:srgbClr val="008000"/>
                  </a:solidFill>
                  <a:latin typeface="Arial" charset="0"/>
                  <a:sym typeface="Symbol" pitchFamily="18" charset="2"/>
                </a:rPr>
                <a:t>C, 5 min</a:t>
              </a:r>
              <a:endParaRPr lang="en-US" altLang="zh-TW" sz="1400">
                <a:solidFill>
                  <a:srgbClr val="008000"/>
                </a:solidFill>
                <a:latin typeface="Arial" charset="0"/>
              </a:endParaRPr>
            </a:p>
          </p:txBody>
        </p:sp>
        <p:sp>
          <p:nvSpPr>
            <p:cNvPr id="37901" name="Text Box 15"/>
            <p:cNvSpPr txBox="1">
              <a:spLocks noChangeArrowheads="1"/>
            </p:cNvSpPr>
            <p:nvPr/>
          </p:nvSpPr>
          <p:spPr bwMode="auto">
            <a:xfrm>
              <a:off x="1454" y="2759"/>
              <a:ext cx="461" cy="192"/>
            </a:xfrm>
            <a:prstGeom prst="rect">
              <a:avLst/>
            </a:prstGeom>
            <a:noFill/>
            <a:ln w="9525">
              <a:noFill/>
              <a:miter lim="800000"/>
              <a:headEnd/>
              <a:tailEnd/>
            </a:ln>
          </p:spPr>
          <p:txBody>
            <a:bodyPr wrap="none">
              <a:spAutoFit/>
            </a:bodyPr>
            <a:lstStyle/>
            <a:p>
              <a:r>
                <a:rPr lang="en-US" altLang="zh-TW" sz="1400">
                  <a:solidFill>
                    <a:srgbClr val="008000"/>
                  </a:solidFill>
                  <a:latin typeface="Arial" charset="0"/>
                </a:rPr>
                <a:t>O</a:t>
              </a:r>
              <a:r>
                <a:rPr lang="en-US" altLang="zh-TW" sz="1400" baseline="-25000">
                  <a:solidFill>
                    <a:srgbClr val="008000"/>
                  </a:solidFill>
                  <a:latin typeface="Arial" charset="0"/>
                </a:rPr>
                <a:t>2</a:t>
              </a:r>
              <a:r>
                <a:rPr lang="en-US" altLang="zh-TW" sz="1400">
                  <a:solidFill>
                    <a:srgbClr val="008000"/>
                  </a:solidFill>
                  <a:latin typeface="Arial" charset="0"/>
                </a:rPr>
                <a:t> RIE</a:t>
              </a:r>
            </a:p>
          </p:txBody>
        </p:sp>
      </p:grpSp>
      <p:sp>
        <p:nvSpPr>
          <p:cNvPr id="37898" name="Text Box 16"/>
          <p:cNvSpPr txBox="1">
            <a:spLocks noChangeArrowheads="1"/>
          </p:cNvSpPr>
          <p:nvPr/>
        </p:nvSpPr>
        <p:spPr bwMode="auto">
          <a:xfrm>
            <a:off x="5181601" y="3871913"/>
            <a:ext cx="3186113" cy="704850"/>
          </a:xfrm>
          <a:prstGeom prst="rect">
            <a:avLst/>
          </a:prstGeom>
          <a:noFill/>
          <a:ln w="9525">
            <a:noFill/>
            <a:miter lim="800000"/>
            <a:headEnd/>
            <a:tailEnd/>
          </a:ln>
        </p:spPr>
        <p:txBody>
          <a:bodyPr wrap="none">
            <a:spAutoFit/>
          </a:bodyPr>
          <a:lstStyle/>
          <a:p>
            <a:pPr>
              <a:lnSpc>
                <a:spcPct val="125000"/>
              </a:lnSpc>
            </a:pPr>
            <a:r>
              <a:rPr lang="en-US" altLang="zh-TW" sz="1600" dirty="0">
                <a:latin typeface="Arial" charset="0"/>
                <a:ea typeface="標楷體" pitchFamily="65" charset="-120"/>
              </a:rPr>
              <a:t>ITO/PEDOT-PPS/red emissive/Al</a:t>
            </a:r>
          </a:p>
          <a:p>
            <a:pPr>
              <a:lnSpc>
                <a:spcPct val="125000"/>
              </a:lnSpc>
            </a:pPr>
            <a:r>
              <a:rPr lang="en-US" altLang="zh-TW" sz="1600" dirty="0" smtClean="0">
                <a:latin typeface="Arial" charset="0"/>
                <a:ea typeface="標楷體" pitchFamily="65" charset="-120"/>
              </a:rPr>
              <a:t>Device area: 5 </a:t>
            </a:r>
            <a:r>
              <a:rPr lang="en-US" altLang="zh-TW" sz="1600" dirty="0">
                <a:latin typeface="Arial" charset="0"/>
                <a:ea typeface="標楷體" pitchFamily="65" charset="-120"/>
              </a:rPr>
              <a:t>mm</a:t>
            </a:r>
            <a:r>
              <a:rPr lang="en-US" altLang="zh-TW" sz="1600" baseline="30000" dirty="0">
                <a:latin typeface="Arial" charset="0"/>
                <a:ea typeface="標楷體" pitchFamily="65" charset="-120"/>
              </a:rPr>
              <a:t>2</a:t>
            </a:r>
          </a:p>
        </p:txBody>
      </p:sp>
      <p:cxnSp>
        <p:nvCxnSpPr>
          <p:cNvPr id="14" name="Straight Connector 1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38ECAC3E-666A-4CDE-A2C8-D842C62F33BA}" type="slidenum">
              <a:rPr lang="en-US" altLang="zh-TW" smtClean="0"/>
              <a:pPr/>
              <a:t>23</a:t>
            </a:fld>
            <a:endParaRPr lang="en-US" altLang="zh-TW" smtClean="0"/>
          </a:p>
        </p:txBody>
      </p:sp>
      <p:sp>
        <p:nvSpPr>
          <p:cNvPr id="38915" name="Text Box 6"/>
          <p:cNvSpPr txBox="1">
            <a:spLocks noChangeArrowheads="1"/>
          </p:cNvSpPr>
          <p:nvPr/>
        </p:nvSpPr>
        <p:spPr bwMode="auto">
          <a:xfrm>
            <a:off x="1828800" y="180975"/>
            <a:ext cx="5811591"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OLED: application of photonic crystals</a:t>
            </a:r>
            <a:endParaRPr lang="en-US" altLang="zh-TW" sz="2800" dirty="0">
              <a:solidFill>
                <a:srgbClr val="0033CC"/>
              </a:solidFill>
              <a:ea typeface="標楷體" pitchFamily="65" charset="-120"/>
            </a:endParaRPr>
          </a:p>
        </p:txBody>
      </p:sp>
      <p:sp>
        <p:nvSpPr>
          <p:cNvPr id="38916" name="Text Box 7"/>
          <p:cNvSpPr txBox="1">
            <a:spLocks noChangeArrowheads="1"/>
          </p:cNvSpPr>
          <p:nvPr/>
        </p:nvSpPr>
        <p:spPr bwMode="auto">
          <a:xfrm>
            <a:off x="381000" y="6581001"/>
            <a:ext cx="7181068" cy="276999"/>
          </a:xfrm>
          <a:prstGeom prst="rect">
            <a:avLst/>
          </a:prstGeom>
          <a:noFill/>
          <a:ln w="9525">
            <a:noFill/>
            <a:miter lim="800000"/>
            <a:headEnd/>
            <a:tailEnd/>
          </a:ln>
        </p:spPr>
        <p:txBody>
          <a:bodyPr wrap="none">
            <a:spAutoFit/>
          </a:bodyPr>
          <a:lstStyle/>
          <a:p>
            <a:pPr algn="ctr"/>
            <a:r>
              <a:rPr lang="en-US" altLang="zh-TW" sz="1200" dirty="0" smtClean="0"/>
              <a:t>“</a:t>
            </a:r>
            <a:r>
              <a:rPr lang="en-US" sz="1200" dirty="0" smtClean="0"/>
              <a:t>A high-extraction-efficiency </a:t>
            </a:r>
            <a:r>
              <a:rPr lang="en-US" sz="1200" dirty="0" err="1" smtClean="0"/>
              <a:t>nanopatterned</a:t>
            </a:r>
            <a:r>
              <a:rPr lang="en-US" sz="1200" dirty="0" smtClean="0"/>
              <a:t> organic light-emitting diode</a:t>
            </a:r>
            <a:r>
              <a:rPr lang="en-US" altLang="zh-TW" sz="1200" dirty="0" smtClean="0"/>
              <a:t>”, </a:t>
            </a:r>
            <a:r>
              <a:rPr lang="en-US" altLang="zh-TW" sz="1200" dirty="0"/>
              <a:t>Appl. Phys. </a:t>
            </a:r>
            <a:r>
              <a:rPr lang="en-US" altLang="zh-TW" sz="1200" dirty="0" err="1"/>
              <a:t>Lett</a:t>
            </a:r>
            <a:r>
              <a:rPr lang="en-US" altLang="zh-TW" sz="1200" dirty="0"/>
              <a:t>. </a:t>
            </a:r>
            <a:r>
              <a:rPr lang="en-US" altLang="zh-TW" sz="1200" dirty="0" smtClean="0"/>
              <a:t>82, 3779-3781 (2003)</a:t>
            </a:r>
            <a:endParaRPr lang="en-US" altLang="zh-TW" sz="1200" dirty="0"/>
          </a:p>
        </p:txBody>
      </p:sp>
      <p:pic>
        <p:nvPicPr>
          <p:cNvPr id="38919" name="Picture 9" descr="Application-f1"/>
          <p:cNvPicPr>
            <a:picLocks noChangeAspect="1" noChangeArrowheads="1"/>
          </p:cNvPicPr>
          <p:nvPr/>
        </p:nvPicPr>
        <p:blipFill>
          <a:blip r:embed="rId3"/>
          <a:srcRect/>
          <a:stretch>
            <a:fillRect/>
          </a:stretch>
        </p:blipFill>
        <p:spPr bwMode="auto">
          <a:xfrm>
            <a:off x="887413" y="1276350"/>
            <a:ext cx="3773488" cy="2525713"/>
          </a:xfrm>
          <a:prstGeom prst="rect">
            <a:avLst/>
          </a:prstGeom>
          <a:noFill/>
          <a:ln w="9525">
            <a:noFill/>
            <a:miter lim="800000"/>
            <a:headEnd/>
            <a:tailEnd/>
          </a:ln>
        </p:spPr>
      </p:pic>
      <p:pic>
        <p:nvPicPr>
          <p:cNvPr id="38920" name="Picture 10" descr="Application-f2"/>
          <p:cNvPicPr>
            <a:picLocks noChangeAspect="1" noChangeArrowheads="1"/>
          </p:cNvPicPr>
          <p:nvPr/>
        </p:nvPicPr>
        <p:blipFill>
          <a:blip r:embed="rId4"/>
          <a:srcRect/>
          <a:stretch>
            <a:fillRect/>
          </a:stretch>
        </p:blipFill>
        <p:spPr bwMode="auto">
          <a:xfrm>
            <a:off x="887413" y="4100513"/>
            <a:ext cx="3771900" cy="1555750"/>
          </a:xfrm>
          <a:prstGeom prst="rect">
            <a:avLst/>
          </a:prstGeom>
          <a:noFill/>
          <a:ln w="9525">
            <a:noFill/>
            <a:miter lim="800000"/>
            <a:headEnd/>
            <a:tailEnd/>
          </a:ln>
        </p:spPr>
      </p:pic>
      <p:pic>
        <p:nvPicPr>
          <p:cNvPr id="38921" name="Picture 11" descr="Application-f3"/>
          <p:cNvPicPr>
            <a:picLocks noChangeAspect="1" noChangeArrowheads="1"/>
          </p:cNvPicPr>
          <p:nvPr/>
        </p:nvPicPr>
        <p:blipFill>
          <a:blip r:embed="rId5"/>
          <a:srcRect/>
          <a:stretch>
            <a:fillRect/>
          </a:stretch>
        </p:blipFill>
        <p:spPr bwMode="auto">
          <a:xfrm>
            <a:off x="5038726" y="1263650"/>
            <a:ext cx="3214688" cy="2525713"/>
          </a:xfrm>
          <a:prstGeom prst="rect">
            <a:avLst/>
          </a:prstGeom>
          <a:noFill/>
          <a:ln w="9525">
            <a:noFill/>
            <a:miter lim="800000"/>
            <a:headEnd/>
            <a:tailEnd/>
          </a:ln>
        </p:spPr>
      </p:pic>
      <p:pic>
        <p:nvPicPr>
          <p:cNvPr id="38923" name="Picture 13" descr="Application-f4"/>
          <p:cNvPicPr>
            <a:picLocks noChangeAspect="1" noChangeArrowheads="1"/>
          </p:cNvPicPr>
          <p:nvPr/>
        </p:nvPicPr>
        <p:blipFill>
          <a:blip r:embed="rId6"/>
          <a:srcRect/>
          <a:stretch>
            <a:fillRect/>
          </a:stretch>
        </p:blipFill>
        <p:spPr bwMode="auto">
          <a:xfrm>
            <a:off x="5038726" y="4100513"/>
            <a:ext cx="3217863" cy="2465388"/>
          </a:xfrm>
          <a:prstGeom prst="rect">
            <a:avLst/>
          </a:prstGeom>
          <a:noFill/>
          <a:ln w="9525">
            <a:noFill/>
            <a:miter lim="800000"/>
            <a:headEnd/>
            <a:tailEnd/>
          </a:ln>
        </p:spPr>
      </p:pic>
      <p:sp>
        <p:nvSpPr>
          <p:cNvPr id="38924" name="Text Box 14"/>
          <p:cNvSpPr txBox="1">
            <a:spLocks noChangeArrowheads="1"/>
          </p:cNvSpPr>
          <p:nvPr/>
        </p:nvSpPr>
        <p:spPr bwMode="auto">
          <a:xfrm>
            <a:off x="5108576" y="3846513"/>
            <a:ext cx="2497800" cy="307777"/>
          </a:xfrm>
          <a:prstGeom prst="rect">
            <a:avLst/>
          </a:prstGeom>
          <a:noFill/>
          <a:ln w="9525">
            <a:noFill/>
            <a:miter lim="800000"/>
            <a:headEnd/>
            <a:tailEnd/>
          </a:ln>
        </p:spPr>
        <p:txBody>
          <a:bodyPr wrap="none">
            <a:spAutoFit/>
          </a:bodyPr>
          <a:lstStyle/>
          <a:p>
            <a:pPr algn="ctr"/>
            <a:r>
              <a:rPr lang="en-US" altLang="zh-TW" sz="1400" dirty="0" smtClean="0">
                <a:solidFill>
                  <a:srgbClr val="0000FF"/>
                </a:solidFill>
                <a:ea typeface="標楷體" pitchFamily="65" charset="-120"/>
              </a:rPr>
              <a:t>Without PC                       with PC</a:t>
            </a:r>
            <a:endParaRPr lang="zh-TW" altLang="en-US" sz="1400" dirty="0">
              <a:solidFill>
                <a:srgbClr val="0000FF"/>
              </a:solidFill>
              <a:ea typeface="標楷體" pitchFamily="65" charset="-120"/>
            </a:endParaRPr>
          </a:p>
        </p:txBody>
      </p:sp>
      <p:sp>
        <p:nvSpPr>
          <p:cNvPr id="38918" name="Text Box 16"/>
          <p:cNvSpPr txBox="1">
            <a:spLocks noChangeArrowheads="1"/>
          </p:cNvSpPr>
          <p:nvPr/>
        </p:nvSpPr>
        <p:spPr bwMode="auto">
          <a:xfrm>
            <a:off x="452151" y="735013"/>
            <a:ext cx="8110362" cy="400110"/>
          </a:xfrm>
          <a:prstGeom prst="rect">
            <a:avLst/>
          </a:prstGeom>
          <a:noFill/>
          <a:ln w="9525">
            <a:noFill/>
            <a:miter lim="800000"/>
            <a:headEnd/>
            <a:tailEnd/>
          </a:ln>
        </p:spPr>
        <p:txBody>
          <a:bodyPr wrap="none">
            <a:spAutoFit/>
          </a:bodyPr>
          <a:lstStyle/>
          <a:p>
            <a:pPr algn="ctr"/>
            <a:r>
              <a:rPr lang="en-US" altLang="zh-TW" sz="2000" dirty="0" smtClean="0">
                <a:solidFill>
                  <a:srgbClr val="0033CC"/>
                </a:solidFill>
                <a:ea typeface="標楷體" pitchFamily="65" charset="-120"/>
              </a:rPr>
              <a:t>Photonic crystal (PC) enhanced OLED’s extrinsic quantum efficiency by &gt;50%</a:t>
            </a:r>
            <a:endParaRPr lang="zh-TW" altLang="en-US" sz="2000" dirty="0">
              <a:solidFill>
                <a:srgbClr val="0033CC"/>
              </a:solidFill>
              <a:ea typeface="標楷體" pitchFamily="65" charset="-120"/>
            </a:endParaRPr>
          </a:p>
        </p:txBody>
      </p:sp>
      <p:cxnSp>
        <p:nvCxnSpPr>
          <p:cNvPr id="14" name="Straight Connector 1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0" y="838200"/>
            <a:ext cx="6781800" cy="5387515"/>
          </a:xfrm>
          <a:prstGeom prst="rect">
            <a:avLst/>
          </a:prstGeom>
          <a:noFill/>
          <a:ln w="9525">
            <a:noFill/>
            <a:miter lim="800000"/>
            <a:headEnd/>
            <a:tailEnd/>
          </a:ln>
          <a:effectLst/>
        </p:spPr>
      </p:pic>
      <p:sp>
        <p:nvSpPr>
          <p:cNvPr id="5" name="Rectangle 4"/>
          <p:cNvSpPr/>
          <p:nvPr/>
        </p:nvSpPr>
        <p:spPr>
          <a:xfrm>
            <a:off x="762000" y="6172200"/>
            <a:ext cx="4572000" cy="400110"/>
          </a:xfrm>
          <a:prstGeom prst="rect">
            <a:avLst/>
          </a:prstGeom>
        </p:spPr>
        <p:txBody>
          <a:bodyPr>
            <a:spAutoFit/>
          </a:bodyPr>
          <a:lstStyle/>
          <a:p>
            <a:r>
              <a:rPr lang="en-US" sz="2000" dirty="0" smtClean="0">
                <a:solidFill>
                  <a:srgbClr val="C00000"/>
                </a:solidFill>
              </a:rPr>
              <a:t>Compact Disc 650 MB, 48 </a:t>
            </a:r>
            <a:r>
              <a:rPr lang="en-US" sz="2000" dirty="0" err="1" smtClean="0">
                <a:solidFill>
                  <a:srgbClr val="C00000"/>
                </a:solidFill>
              </a:rPr>
              <a:t>Mbit</a:t>
            </a:r>
            <a:r>
              <a:rPr lang="en-US" sz="2000" dirty="0" smtClean="0">
                <a:solidFill>
                  <a:srgbClr val="C00000"/>
                </a:solidFill>
              </a:rPr>
              <a:t>/cm</a:t>
            </a:r>
            <a:r>
              <a:rPr lang="en-US" sz="2000" baseline="30000" dirty="0" smtClean="0">
                <a:solidFill>
                  <a:srgbClr val="C00000"/>
                </a:solidFill>
              </a:rPr>
              <a:t>2</a:t>
            </a:r>
            <a:endParaRPr lang="en-US" sz="2000" baseline="30000" dirty="0">
              <a:solidFill>
                <a:srgbClr val="C00000"/>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352800" y="152400"/>
            <a:ext cx="2417200" cy="523220"/>
          </a:xfrm>
          <a:prstGeom prst="rect">
            <a:avLst/>
          </a:prstGeom>
          <a:noFill/>
        </p:spPr>
        <p:txBody>
          <a:bodyPr wrap="none" rtlCol="0">
            <a:spAutoFit/>
          </a:bodyPr>
          <a:lstStyle/>
          <a:p>
            <a:r>
              <a:rPr lang="en-US" sz="2800" dirty="0" smtClean="0">
                <a:solidFill>
                  <a:srgbClr val="0033CC"/>
                </a:solidFill>
              </a:rPr>
              <a:t>Commercial CD</a:t>
            </a:r>
            <a:endParaRPr lang="en-US" sz="2800" dirty="0">
              <a:solidFill>
                <a:srgbClr val="0033CC"/>
              </a:solidFill>
            </a:endParaRPr>
          </a:p>
        </p:txBody>
      </p:sp>
      <p:sp>
        <p:nvSpPr>
          <p:cNvPr id="10" name="TextBox 9"/>
          <p:cNvSpPr txBox="1"/>
          <p:nvPr/>
        </p:nvSpPr>
        <p:spPr>
          <a:xfrm>
            <a:off x="533400" y="1143000"/>
            <a:ext cx="3886200" cy="923330"/>
          </a:xfrm>
          <a:prstGeom prst="rect">
            <a:avLst/>
          </a:prstGeom>
          <a:noFill/>
        </p:spPr>
        <p:txBody>
          <a:bodyPr wrap="square" rtlCol="0">
            <a:spAutoFit/>
          </a:bodyPr>
          <a:lstStyle/>
          <a:p>
            <a:r>
              <a:rPr lang="en-US" dirty="0" smtClean="0">
                <a:solidFill>
                  <a:srgbClr val="0033CC"/>
                </a:solidFill>
              </a:rPr>
              <a:t>CD is made by hot-embossing into polycarbonate using a Ni mold, very similar to NIL.</a:t>
            </a:r>
            <a:endParaRPr lang="en-US" dirty="0">
              <a:solidFill>
                <a:srgbClr val="0033C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6"/>
          <p:cNvSpPr txBox="1">
            <a:spLocks noChangeArrowheads="1"/>
          </p:cNvSpPr>
          <p:nvPr/>
        </p:nvSpPr>
        <p:spPr bwMode="auto">
          <a:xfrm>
            <a:off x="3971925" y="0"/>
            <a:ext cx="1511952"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Nano-CD</a:t>
            </a:r>
            <a:endParaRPr lang="zh-TW" altLang="en-US" sz="2800" dirty="0">
              <a:solidFill>
                <a:srgbClr val="0033CC"/>
              </a:solidFill>
              <a:ea typeface="標楷體" pitchFamily="65" charset="-120"/>
            </a:endParaRPr>
          </a:p>
        </p:txBody>
      </p:sp>
      <p:sp>
        <p:nvSpPr>
          <p:cNvPr id="44036" name="Text Box 7"/>
          <p:cNvSpPr txBox="1">
            <a:spLocks noChangeArrowheads="1"/>
          </p:cNvSpPr>
          <p:nvPr/>
        </p:nvSpPr>
        <p:spPr bwMode="auto">
          <a:xfrm>
            <a:off x="2905125" y="711200"/>
            <a:ext cx="3338093" cy="400110"/>
          </a:xfrm>
          <a:prstGeom prst="rect">
            <a:avLst/>
          </a:prstGeom>
          <a:noFill/>
          <a:ln w="9525">
            <a:noFill/>
            <a:miter lim="800000"/>
            <a:headEnd/>
            <a:tailEnd/>
          </a:ln>
        </p:spPr>
        <p:txBody>
          <a:bodyPr wrap="none">
            <a:spAutoFit/>
          </a:bodyPr>
          <a:lstStyle/>
          <a:p>
            <a:pPr algn="ctr"/>
            <a:r>
              <a:rPr lang="en-US" altLang="zh-TW" sz="2000" dirty="0" smtClean="0">
                <a:solidFill>
                  <a:srgbClr val="0000FF"/>
                </a:solidFill>
                <a:ea typeface="標楷體" pitchFamily="65" charset="-120"/>
              </a:rPr>
              <a:t>CD areal density: 400 </a:t>
            </a:r>
            <a:r>
              <a:rPr lang="en-US" altLang="zh-TW" sz="2000" dirty="0" err="1">
                <a:solidFill>
                  <a:srgbClr val="0000FF"/>
                </a:solidFill>
                <a:ea typeface="標楷體" pitchFamily="65" charset="-120"/>
              </a:rPr>
              <a:t>Gbit</a:t>
            </a:r>
            <a:r>
              <a:rPr lang="en-US" altLang="zh-TW" sz="2000" dirty="0">
                <a:solidFill>
                  <a:srgbClr val="0000FF"/>
                </a:solidFill>
                <a:ea typeface="標楷體" pitchFamily="65" charset="-120"/>
              </a:rPr>
              <a:t>/in</a:t>
            </a:r>
            <a:r>
              <a:rPr lang="en-US" altLang="zh-TW" sz="2000" baseline="30000" dirty="0">
                <a:solidFill>
                  <a:srgbClr val="0000FF"/>
                </a:solidFill>
                <a:ea typeface="標楷體" pitchFamily="65" charset="-120"/>
              </a:rPr>
              <a:t>2</a:t>
            </a:r>
          </a:p>
        </p:txBody>
      </p:sp>
      <p:grpSp>
        <p:nvGrpSpPr>
          <p:cNvPr id="2" name="Group 8"/>
          <p:cNvGrpSpPr>
            <a:grpSpLocks/>
          </p:cNvGrpSpPr>
          <p:nvPr/>
        </p:nvGrpSpPr>
        <p:grpSpPr bwMode="auto">
          <a:xfrm>
            <a:off x="649288" y="1150938"/>
            <a:ext cx="7859712" cy="5156200"/>
            <a:chOff x="285" y="772"/>
            <a:chExt cx="4951" cy="3248"/>
          </a:xfrm>
        </p:grpSpPr>
        <p:pic>
          <p:nvPicPr>
            <p:cNvPr id="44039" name="Picture 9"/>
            <p:cNvPicPr>
              <a:picLocks noChangeAspect="1" noChangeArrowheads="1"/>
            </p:cNvPicPr>
            <p:nvPr/>
          </p:nvPicPr>
          <p:blipFill>
            <a:blip r:embed="rId3"/>
            <a:srcRect/>
            <a:stretch>
              <a:fillRect/>
            </a:stretch>
          </p:blipFill>
          <p:spPr bwMode="auto">
            <a:xfrm>
              <a:off x="285" y="772"/>
              <a:ext cx="3269" cy="1888"/>
            </a:xfrm>
            <a:prstGeom prst="rect">
              <a:avLst/>
            </a:prstGeom>
            <a:noFill/>
            <a:ln w="9525">
              <a:noFill/>
              <a:miter lim="800000"/>
              <a:headEnd/>
              <a:tailEnd/>
            </a:ln>
          </p:spPr>
        </p:pic>
        <p:pic>
          <p:nvPicPr>
            <p:cNvPr id="44040" name="Picture 10"/>
            <p:cNvPicPr>
              <a:picLocks noChangeAspect="1" noChangeArrowheads="1"/>
            </p:cNvPicPr>
            <p:nvPr/>
          </p:nvPicPr>
          <p:blipFill>
            <a:blip r:embed="rId4"/>
            <a:srcRect/>
            <a:stretch>
              <a:fillRect/>
            </a:stretch>
          </p:blipFill>
          <p:spPr bwMode="auto">
            <a:xfrm>
              <a:off x="3653" y="772"/>
              <a:ext cx="1169" cy="1618"/>
            </a:xfrm>
            <a:prstGeom prst="rect">
              <a:avLst/>
            </a:prstGeom>
            <a:noFill/>
            <a:ln w="9525">
              <a:noFill/>
              <a:miter lim="800000"/>
              <a:headEnd/>
              <a:tailEnd/>
            </a:ln>
          </p:spPr>
        </p:pic>
        <p:pic>
          <p:nvPicPr>
            <p:cNvPr id="44041" name="Picture 11"/>
            <p:cNvPicPr>
              <a:picLocks noChangeAspect="1" noChangeArrowheads="1"/>
            </p:cNvPicPr>
            <p:nvPr/>
          </p:nvPicPr>
          <p:blipFill>
            <a:blip r:embed="rId5"/>
            <a:srcRect/>
            <a:stretch>
              <a:fillRect/>
            </a:stretch>
          </p:blipFill>
          <p:spPr bwMode="auto">
            <a:xfrm>
              <a:off x="3650" y="2473"/>
              <a:ext cx="1586" cy="1547"/>
            </a:xfrm>
            <a:prstGeom prst="rect">
              <a:avLst/>
            </a:prstGeom>
            <a:noFill/>
            <a:ln w="9525">
              <a:noFill/>
              <a:miter lim="800000"/>
              <a:headEnd/>
              <a:tailEnd/>
            </a:ln>
          </p:spPr>
        </p:pic>
        <p:pic>
          <p:nvPicPr>
            <p:cNvPr id="44042" name="Picture 12"/>
            <p:cNvPicPr>
              <a:picLocks noChangeAspect="1" noChangeArrowheads="1"/>
            </p:cNvPicPr>
            <p:nvPr/>
          </p:nvPicPr>
          <p:blipFill>
            <a:blip r:embed="rId6"/>
            <a:srcRect/>
            <a:stretch>
              <a:fillRect/>
            </a:stretch>
          </p:blipFill>
          <p:spPr bwMode="auto">
            <a:xfrm>
              <a:off x="843" y="2701"/>
              <a:ext cx="2138" cy="1319"/>
            </a:xfrm>
            <a:prstGeom prst="rect">
              <a:avLst/>
            </a:prstGeom>
            <a:noFill/>
            <a:ln w="9525">
              <a:noFill/>
              <a:miter lim="800000"/>
              <a:headEnd/>
              <a:tailEnd/>
            </a:ln>
          </p:spPr>
        </p:pic>
      </p:grpSp>
      <p:sp>
        <p:nvSpPr>
          <p:cNvPr id="44038" name="Text Box 13"/>
          <p:cNvSpPr txBox="1">
            <a:spLocks noChangeArrowheads="1"/>
          </p:cNvSpPr>
          <p:nvPr/>
        </p:nvSpPr>
        <p:spPr bwMode="auto">
          <a:xfrm>
            <a:off x="914401" y="6399213"/>
            <a:ext cx="7772399" cy="400110"/>
          </a:xfrm>
          <a:prstGeom prst="rect">
            <a:avLst/>
          </a:prstGeom>
          <a:noFill/>
          <a:ln w="9525">
            <a:noFill/>
            <a:miter lim="800000"/>
            <a:headEnd/>
            <a:tailEnd/>
          </a:ln>
        </p:spPr>
        <p:txBody>
          <a:bodyPr wrap="square">
            <a:spAutoFit/>
          </a:bodyPr>
          <a:lstStyle/>
          <a:p>
            <a:r>
              <a:rPr lang="en-US" altLang="zh-TW" sz="1000" dirty="0" smtClean="0"/>
              <a:t>Krauss and Chou, “N</a:t>
            </a:r>
            <a:r>
              <a:rPr lang="en-US" sz="1000" dirty="0" smtClean="0"/>
              <a:t>ano-compact disks with 400 </a:t>
            </a:r>
            <a:r>
              <a:rPr lang="en-US" sz="1000" dirty="0" err="1" smtClean="0"/>
              <a:t>Gbit</a:t>
            </a:r>
            <a:r>
              <a:rPr lang="en-US" sz="1000" dirty="0" smtClean="0"/>
              <a:t>/in</a:t>
            </a:r>
            <a:r>
              <a:rPr lang="en-US" sz="1000" baseline="30000" dirty="0" smtClean="0"/>
              <a:t>2</a:t>
            </a:r>
            <a:r>
              <a:rPr lang="en-US" sz="1000" dirty="0" smtClean="0"/>
              <a:t> storage density fabricated using nanoimprint lithography and read with proximal probe</a:t>
            </a:r>
            <a:r>
              <a:rPr lang="en-US" altLang="zh-TW" sz="1000" dirty="0" smtClean="0"/>
              <a:t>”, </a:t>
            </a:r>
            <a:r>
              <a:rPr lang="en-US" altLang="zh-TW" sz="1000" dirty="0"/>
              <a:t>Appl. Phys. </a:t>
            </a:r>
            <a:r>
              <a:rPr lang="en-US" altLang="zh-TW" sz="1000" dirty="0" err="1"/>
              <a:t>Lett</a:t>
            </a:r>
            <a:r>
              <a:rPr lang="en-US" altLang="zh-TW" sz="1000" dirty="0"/>
              <a:t>. </a:t>
            </a:r>
            <a:r>
              <a:rPr lang="en-US" altLang="zh-TW" sz="1000" dirty="0" smtClean="0"/>
              <a:t>71, 3174-3176 (1997).</a:t>
            </a:r>
            <a:endParaRPr lang="en-US" altLang="zh-TW" sz="1000" dirty="0"/>
          </a:p>
        </p:txBody>
      </p:sp>
      <p:cxnSp>
        <p:nvCxnSpPr>
          <p:cNvPr id="11" name="Straight Connector 10"/>
          <p:cNvCxnSpPr/>
          <p:nvPr/>
        </p:nvCxnSpPr>
        <p:spPr>
          <a:xfrm flipV="1">
            <a:off x="0" y="50165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B0E7ED40-C0F5-44A9-A98D-B37CFAFA2C2C}" type="slidenum">
              <a:rPr lang="en-US" altLang="zh-TW" smtClean="0"/>
              <a:pPr/>
              <a:t>26</a:t>
            </a:fld>
            <a:endParaRPr lang="en-US" altLang="zh-TW" smtClean="0"/>
          </a:p>
        </p:txBody>
      </p:sp>
      <p:sp>
        <p:nvSpPr>
          <p:cNvPr id="47107" name="Text Box 6"/>
          <p:cNvSpPr txBox="1">
            <a:spLocks noChangeArrowheads="1"/>
          </p:cNvSpPr>
          <p:nvPr/>
        </p:nvSpPr>
        <p:spPr bwMode="auto">
          <a:xfrm>
            <a:off x="2590800" y="184150"/>
            <a:ext cx="4334969"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Membrane with nano-holes</a:t>
            </a:r>
            <a:endParaRPr lang="zh-TW" altLang="en-US" sz="2800" dirty="0">
              <a:solidFill>
                <a:srgbClr val="0033CC"/>
              </a:solidFill>
              <a:ea typeface="標楷體" pitchFamily="65" charset="-120"/>
            </a:endParaRPr>
          </a:p>
        </p:txBody>
      </p:sp>
      <p:sp>
        <p:nvSpPr>
          <p:cNvPr id="47108" name="Text Box 7"/>
          <p:cNvSpPr txBox="1">
            <a:spLocks noChangeArrowheads="1"/>
          </p:cNvSpPr>
          <p:nvPr/>
        </p:nvSpPr>
        <p:spPr bwMode="auto">
          <a:xfrm>
            <a:off x="228600" y="6477000"/>
            <a:ext cx="7979620" cy="276999"/>
          </a:xfrm>
          <a:prstGeom prst="rect">
            <a:avLst/>
          </a:prstGeom>
          <a:noFill/>
          <a:ln w="9525">
            <a:noFill/>
            <a:miter lim="800000"/>
            <a:headEnd/>
            <a:tailEnd/>
          </a:ln>
        </p:spPr>
        <p:txBody>
          <a:bodyPr wrap="none">
            <a:spAutoFit/>
          </a:bodyPr>
          <a:lstStyle/>
          <a:p>
            <a:pPr algn="ctr"/>
            <a:r>
              <a:rPr lang="en-US" altLang="zh-TW" sz="1200" dirty="0" err="1" smtClean="0"/>
              <a:t>Heyderman</a:t>
            </a:r>
            <a:r>
              <a:rPr lang="en-US" altLang="zh-TW" sz="1200" dirty="0" smtClean="0"/>
              <a:t>, “</a:t>
            </a:r>
            <a:r>
              <a:rPr lang="en-US" sz="1200" dirty="0" smtClean="0"/>
              <a:t>High volume fabrication of </a:t>
            </a:r>
            <a:r>
              <a:rPr lang="en-US" sz="1200" dirty="0" err="1" smtClean="0"/>
              <a:t>customised</a:t>
            </a:r>
            <a:r>
              <a:rPr lang="en-US" sz="1200" dirty="0" smtClean="0"/>
              <a:t> </a:t>
            </a:r>
            <a:r>
              <a:rPr lang="en-US" sz="1200" dirty="0" err="1" smtClean="0"/>
              <a:t>nanopore</a:t>
            </a:r>
            <a:r>
              <a:rPr lang="en-US" sz="1200" dirty="0" smtClean="0"/>
              <a:t> membrane chips </a:t>
            </a:r>
            <a:r>
              <a:rPr lang="en-US" altLang="zh-TW" sz="1200" dirty="0" smtClean="0"/>
              <a:t>”, </a:t>
            </a:r>
            <a:r>
              <a:rPr lang="en-US" altLang="zh-TW" sz="1200" dirty="0" err="1" smtClean="0"/>
              <a:t>Microelectron</a:t>
            </a:r>
            <a:r>
              <a:rPr lang="en-US" altLang="zh-TW" sz="1200" dirty="0"/>
              <a:t>. Eng. </a:t>
            </a:r>
            <a:r>
              <a:rPr lang="en-US" altLang="zh-TW" sz="1200" dirty="0" smtClean="0"/>
              <a:t>67-68, 208-213 (2003)</a:t>
            </a:r>
            <a:endParaRPr lang="en-US" altLang="zh-TW" sz="1200" dirty="0"/>
          </a:p>
        </p:txBody>
      </p:sp>
      <p:grpSp>
        <p:nvGrpSpPr>
          <p:cNvPr id="2" name="Group 8"/>
          <p:cNvGrpSpPr>
            <a:grpSpLocks/>
          </p:cNvGrpSpPr>
          <p:nvPr/>
        </p:nvGrpSpPr>
        <p:grpSpPr bwMode="auto">
          <a:xfrm>
            <a:off x="282575" y="1112838"/>
            <a:ext cx="8578850" cy="4695825"/>
            <a:chOff x="191" y="701"/>
            <a:chExt cx="5404" cy="2958"/>
          </a:xfrm>
        </p:grpSpPr>
        <p:pic>
          <p:nvPicPr>
            <p:cNvPr id="47110" name="Picture 9"/>
            <p:cNvPicPr>
              <a:picLocks noChangeAspect="1" noChangeArrowheads="1"/>
            </p:cNvPicPr>
            <p:nvPr/>
          </p:nvPicPr>
          <p:blipFill>
            <a:blip r:embed="rId3"/>
            <a:srcRect/>
            <a:stretch>
              <a:fillRect/>
            </a:stretch>
          </p:blipFill>
          <p:spPr bwMode="auto">
            <a:xfrm>
              <a:off x="191" y="701"/>
              <a:ext cx="3134" cy="2446"/>
            </a:xfrm>
            <a:prstGeom prst="rect">
              <a:avLst/>
            </a:prstGeom>
            <a:noFill/>
            <a:ln w="9525">
              <a:noFill/>
              <a:miter lim="800000"/>
              <a:headEnd/>
              <a:tailEnd/>
            </a:ln>
          </p:spPr>
        </p:pic>
        <p:pic>
          <p:nvPicPr>
            <p:cNvPr id="47111" name="Picture 10"/>
            <p:cNvPicPr>
              <a:picLocks noChangeAspect="1" noChangeArrowheads="1"/>
            </p:cNvPicPr>
            <p:nvPr/>
          </p:nvPicPr>
          <p:blipFill>
            <a:blip r:embed="rId4"/>
            <a:srcRect/>
            <a:stretch>
              <a:fillRect/>
            </a:stretch>
          </p:blipFill>
          <p:spPr bwMode="auto">
            <a:xfrm>
              <a:off x="3471" y="701"/>
              <a:ext cx="2116" cy="870"/>
            </a:xfrm>
            <a:prstGeom prst="rect">
              <a:avLst/>
            </a:prstGeom>
            <a:noFill/>
            <a:ln w="9525">
              <a:noFill/>
              <a:miter lim="800000"/>
              <a:headEnd/>
              <a:tailEnd/>
            </a:ln>
          </p:spPr>
        </p:pic>
        <p:pic>
          <p:nvPicPr>
            <p:cNvPr id="47112" name="Picture 11"/>
            <p:cNvPicPr>
              <a:picLocks noChangeAspect="1" noChangeArrowheads="1"/>
            </p:cNvPicPr>
            <p:nvPr/>
          </p:nvPicPr>
          <p:blipFill>
            <a:blip r:embed="rId5"/>
            <a:srcRect/>
            <a:stretch>
              <a:fillRect/>
            </a:stretch>
          </p:blipFill>
          <p:spPr bwMode="auto">
            <a:xfrm>
              <a:off x="3485" y="1706"/>
              <a:ext cx="2110" cy="1953"/>
            </a:xfrm>
            <a:prstGeom prst="rect">
              <a:avLst/>
            </a:prstGeom>
            <a:noFill/>
            <a:ln w="9525">
              <a:noFill/>
              <a:miter lim="800000"/>
              <a:headEnd/>
              <a:tailEnd/>
            </a:ln>
          </p:spPr>
        </p:pic>
        <p:sp>
          <p:nvSpPr>
            <p:cNvPr id="47113" name="Text Box 12"/>
            <p:cNvSpPr txBox="1">
              <a:spLocks noChangeArrowheads="1"/>
            </p:cNvSpPr>
            <p:nvPr/>
          </p:nvSpPr>
          <p:spPr bwMode="auto">
            <a:xfrm>
              <a:off x="4110" y="1726"/>
              <a:ext cx="799" cy="212"/>
            </a:xfrm>
            <a:prstGeom prst="rect">
              <a:avLst/>
            </a:prstGeom>
            <a:noFill/>
            <a:ln w="9525">
              <a:noFill/>
              <a:miter lim="800000"/>
              <a:headEnd/>
              <a:tailEnd/>
            </a:ln>
          </p:spPr>
          <p:txBody>
            <a:bodyPr wrap="none">
              <a:spAutoFit/>
            </a:bodyPr>
            <a:lstStyle/>
            <a:p>
              <a:r>
                <a:rPr lang="en-US" altLang="zh-TW" sz="1600" dirty="0">
                  <a:solidFill>
                    <a:srgbClr val="0033CC"/>
                  </a:solidFill>
                  <a:latin typeface="Arial" charset="0"/>
                  <a:ea typeface="標楷體" pitchFamily="65" charset="-120"/>
                </a:rPr>
                <a:t>140 nm</a:t>
              </a:r>
              <a:r>
                <a:rPr lang="zh-TW" altLang="en-US" sz="1600" dirty="0">
                  <a:solidFill>
                    <a:srgbClr val="0033CC"/>
                  </a:solidFill>
                  <a:latin typeface="Arial" charset="0"/>
                  <a:ea typeface="標楷體" pitchFamily="65" charset="-120"/>
                </a:rPr>
                <a:t>直徑</a:t>
              </a:r>
            </a:p>
          </p:txBody>
        </p:sp>
      </p:gr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38200" y="1295400"/>
            <a:ext cx="7523163" cy="4412310"/>
          </a:xfrm>
          <a:prstGeom prst="rect">
            <a:avLst/>
          </a:prstGeom>
          <a:noFill/>
          <a:ln w="9525">
            <a:noFill/>
            <a:miter lim="800000"/>
            <a:headEnd/>
            <a:tailEnd/>
          </a:ln>
          <a:effectLst/>
        </p:spPr>
      </p:pic>
      <p:sp>
        <p:nvSpPr>
          <p:cNvPr id="5" name="Rectangle 4"/>
          <p:cNvSpPr/>
          <p:nvPr/>
        </p:nvSpPr>
        <p:spPr>
          <a:xfrm>
            <a:off x="4191000" y="1371600"/>
            <a:ext cx="3200400" cy="646331"/>
          </a:xfrm>
          <a:prstGeom prst="rect">
            <a:avLst/>
          </a:prstGeom>
        </p:spPr>
        <p:txBody>
          <a:bodyPr wrap="square">
            <a:spAutoFit/>
          </a:bodyPr>
          <a:lstStyle/>
          <a:p>
            <a:r>
              <a:rPr lang="en-US" dirty="0" smtClean="0">
                <a:solidFill>
                  <a:srgbClr val="0033CC"/>
                </a:solidFill>
              </a:rPr>
              <a:t>Example for diffractive colors:</a:t>
            </a:r>
          </a:p>
          <a:p>
            <a:r>
              <a:rPr lang="en-US" dirty="0" smtClean="0">
                <a:solidFill>
                  <a:srgbClr val="0033CC"/>
                </a:solidFill>
              </a:rPr>
              <a:t>Tropical butterflies</a:t>
            </a:r>
            <a:endParaRPr lang="en-US" dirty="0">
              <a:solidFill>
                <a:srgbClr val="0033CC"/>
              </a:solidFill>
            </a:endParaRPr>
          </a:p>
        </p:txBody>
      </p:sp>
      <p:sp>
        <p:nvSpPr>
          <p:cNvPr id="6" name="Rectangle 5"/>
          <p:cNvSpPr/>
          <p:nvPr/>
        </p:nvSpPr>
        <p:spPr>
          <a:xfrm>
            <a:off x="381000" y="4953000"/>
            <a:ext cx="4038600" cy="923330"/>
          </a:xfrm>
          <a:prstGeom prst="rect">
            <a:avLst/>
          </a:prstGeom>
        </p:spPr>
        <p:txBody>
          <a:bodyPr wrap="square">
            <a:spAutoFit/>
          </a:bodyPr>
          <a:lstStyle/>
          <a:p>
            <a:r>
              <a:rPr lang="en-US" dirty="0" smtClean="0">
                <a:solidFill>
                  <a:srgbClr val="0033CC"/>
                </a:solidFill>
              </a:rPr>
              <a:t>Periodic diffractive elements produced</a:t>
            </a:r>
          </a:p>
          <a:p>
            <a:r>
              <a:rPr lang="en-US" dirty="0" smtClean="0">
                <a:solidFill>
                  <a:srgbClr val="0033CC"/>
                </a:solidFill>
              </a:rPr>
              <a:t>by “roll-embossing” to be laminated into</a:t>
            </a:r>
          </a:p>
          <a:p>
            <a:r>
              <a:rPr lang="en-US" dirty="0" smtClean="0">
                <a:solidFill>
                  <a:srgbClr val="0033CC"/>
                </a:solidFill>
              </a:rPr>
              <a:t>credit cards, bank notes etc.</a:t>
            </a:r>
            <a:endParaRPr lang="en-US" dirty="0">
              <a:solidFill>
                <a:srgbClr val="0033CC"/>
              </a:solidFill>
            </a:endParaRPr>
          </a:p>
        </p:txBody>
      </p:sp>
      <p:sp>
        <p:nvSpPr>
          <p:cNvPr id="7" name="Rectangle 6"/>
          <p:cNvSpPr/>
          <p:nvPr/>
        </p:nvSpPr>
        <p:spPr>
          <a:xfrm>
            <a:off x="1752600" y="152400"/>
            <a:ext cx="6170279" cy="523220"/>
          </a:xfrm>
          <a:prstGeom prst="rect">
            <a:avLst/>
          </a:prstGeom>
        </p:spPr>
        <p:txBody>
          <a:bodyPr wrap="none">
            <a:spAutoFit/>
          </a:bodyPr>
          <a:lstStyle/>
          <a:p>
            <a:r>
              <a:rPr lang="en-US" sz="2800" dirty="0" smtClean="0">
                <a:solidFill>
                  <a:srgbClr val="0033CC"/>
                </a:solidFill>
              </a:rPr>
              <a:t>Application: diffractive security elements</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152400"/>
            <a:ext cx="3731727" cy="523220"/>
          </a:xfrm>
          <a:prstGeom prst="rect">
            <a:avLst/>
          </a:prstGeom>
          <a:noFill/>
        </p:spPr>
        <p:txBody>
          <a:bodyPr wrap="none" rtlCol="0">
            <a:spAutoFit/>
          </a:bodyPr>
          <a:lstStyle/>
          <a:p>
            <a:r>
              <a:rPr lang="en-US" sz="2800" dirty="0" smtClean="0">
                <a:solidFill>
                  <a:srgbClr val="0033CC"/>
                </a:solidFill>
              </a:rPr>
              <a:t>Liquid crystal alignment</a:t>
            </a:r>
            <a:endParaRPr lang="en-US" sz="2800" dirty="0">
              <a:solidFill>
                <a:srgbClr val="0033CC"/>
              </a:solidFill>
            </a:endParaRPr>
          </a:p>
        </p:txBody>
      </p:sp>
      <p:pic>
        <p:nvPicPr>
          <p:cNvPr id="4098" name="Picture 2"/>
          <p:cNvPicPr>
            <a:picLocks noChangeAspect="1" noChangeArrowheads="1"/>
          </p:cNvPicPr>
          <p:nvPr/>
        </p:nvPicPr>
        <p:blipFill>
          <a:blip r:embed="rId2"/>
          <a:srcRect/>
          <a:stretch>
            <a:fillRect/>
          </a:stretch>
        </p:blipFill>
        <p:spPr bwMode="auto">
          <a:xfrm>
            <a:off x="533400" y="1905000"/>
            <a:ext cx="3733800" cy="4065693"/>
          </a:xfrm>
          <a:prstGeom prst="rect">
            <a:avLst/>
          </a:prstGeom>
          <a:noFill/>
          <a:ln w="9525">
            <a:noFill/>
            <a:miter lim="800000"/>
            <a:headEnd/>
            <a:tailEnd/>
          </a:ln>
          <a:effectLst/>
        </p:spPr>
      </p:pic>
      <p:sp>
        <p:nvSpPr>
          <p:cNvPr id="6" name="Rectangle 5"/>
          <p:cNvSpPr/>
          <p:nvPr/>
        </p:nvSpPr>
        <p:spPr>
          <a:xfrm>
            <a:off x="304800" y="1143000"/>
            <a:ext cx="5119671" cy="461665"/>
          </a:xfrm>
          <a:prstGeom prst="rect">
            <a:avLst/>
          </a:prstGeom>
        </p:spPr>
        <p:txBody>
          <a:bodyPr wrap="none">
            <a:spAutoFit/>
          </a:bodyPr>
          <a:lstStyle/>
          <a:p>
            <a:r>
              <a:rPr lang="en-US" sz="2400" dirty="0" smtClean="0">
                <a:solidFill>
                  <a:srgbClr val="C00000"/>
                </a:solidFill>
              </a:rPr>
              <a:t>Nano-patterns for liquid crystal displays</a:t>
            </a:r>
            <a:endParaRPr lang="en-US" sz="2400" dirty="0">
              <a:solidFill>
                <a:srgbClr val="C00000"/>
              </a:solidFill>
            </a:endParaRPr>
          </a:p>
        </p:txBody>
      </p:sp>
      <p:sp>
        <p:nvSpPr>
          <p:cNvPr id="7" name="Rectangle 6"/>
          <p:cNvSpPr/>
          <p:nvPr/>
        </p:nvSpPr>
        <p:spPr>
          <a:xfrm>
            <a:off x="4267200" y="3124200"/>
            <a:ext cx="4572000" cy="1477328"/>
          </a:xfrm>
          <a:prstGeom prst="rect">
            <a:avLst/>
          </a:prstGeom>
        </p:spPr>
        <p:txBody>
          <a:bodyPr>
            <a:spAutoFit/>
          </a:bodyPr>
          <a:lstStyle/>
          <a:p>
            <a:r>
              <a:rPr lang="en-US" dirty="0" smtClean="0">
                <a:solidFill>
                  <a:srgbClr val="C00000"/>
                </a:solidFill>
              </a:rPr>
              <a:t>Aim:</a:t>
            </a:r>
            <a:r>
              <a:rPr lang="en-US" dirty="0" smtClean="0">
                <a:solidFill>
                  <a:srgbClr val="0033CC"/>
                </a:solidFill>
              </a:rPr>
              <a:t> Achieve liquid crystal alignment by defined topographical or chemical patterning instead of rubbing.</a:t>
            </a:r>
          </a:p>
          <a:p>
            <a:r>
              <a:rPr lang="en-US" dirty="0" smtClean="0">
                <a:solidFill>
                  <a:srgbClr val="C00000"/>
                </a:solidFill>
              </a:rPr>
              <a:t>Use:</a:t>
            </a:r>
            <a:r>
              <a:rPr lang="en-US" dirty="0" smtClean="0">
                <a:solidFill>
                  <a:srgbClr val="0033CC"/>
                </a:solidFill>
              </a:rPr>
              <a:t> Bi-stable switching</a:t>
            </a:r>
          </a:p>
          <a:p>
            <a:r>
              <a:rPr lang="en-US" dirty="0" smtClean="0">
                <a:solidFill>
                  <a:srgbClr val="0033CC"/>
                </a:solidFill>
              </a:rPr>
              <a:t>(lower power consumption)</a:t>
            </a:r>
            <a:endParaRPr lang="en-US"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04800" y="1524000"/>
            <a:ext cx="4038600" cy="211395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096000" y="838200"/>
            <a:ext cx="2743200" cy="5652654"/>
          </a:xfrm>
          <a:prstGeom prst="rect">
            <a:avLst/>
          </a:prstGeom>
          <a:noFill/>
          <a:ln w="9525">
            <a:noFill/>
            <a:miter lim="800000"/>
            <a:headEnd/>
            <a:tailEnd/>
          </a:ln>
          <a:effectLst/>
        </p:spPr>
      </p:pic>
      <p:sp>
        <p:nvSpPr>
          <p:cNvPr id="4" name="Rectangle 3"/>
          <p:cNvSpPr/>
          <p:nvPr/>
        </p:nvSpPr>
        <p:spPr>
          <a:xfrm>
            <a:off x="4876800" y="1066800"/>
            <a:ext cx="1295400" cy="646331"/>
          </a:xfrm>
          <a:prstGeom prst="rect">
            <a:avLst/>
          </a:prstGeom>
        </p:spPr>
        <p:txBody>
          <a:bodyPr wrap="square">
            <a:spAutoFit/>
          </a:bodyPr>
          <a:lstStyle/>
          <a:p>
            <a:r>
              <a:rPr lang="en-US" b="1" dirty="0" smtClean="0">
                <a:solidFill>
                  <a:srgbClr val="0033CC"/>
                </a:solidFill>
              </a:rPr>
              <a:t>Stamp:</a:t>
            </a:r>
          </a:p>
          <a:p>
            <a:r>
              <a:rPr lang="en-US" i="1" dirty="0" smtClean="0">
                <a:solidFill>
                  <a:srgbClr val="0033CC"/>
                </a:solidFill>
              </a:rPr>
              <a:t>AFM image</a:t>
            </a:r>
            <a:endParaRPr lang="en-US" dirty="0">
              <a:solidFill>
                <a:srgbClr val="0033CC"/>
              </a:solidFill>
            </a:endParaRPr>
          </a:p>
        </p:txBody>
      </p:sp>
      <p:sp>
        <p:nvSpPr>
          <p:cNvPr id="5" name="Rectangle 4"/>
          <p:cNvSpPr/>
          <p:nvPr/>
        </p:nvSpPr>
        <p:spPr>
          <a:xfrm>
            <a:off x="4572000" y="2590800"/>
            <a:ext cx="1447800" cy="923330"/>
          </a:xfrm>
          <a:prstGeom prst="rect">
            <a:avLst/>
          </a:prstGeom>
        </p:spPr>
        <p:txBody>
          <a:bodyPr wrap="square">
            <a:spAutoFit/>
          </a:bodyPr>
          <a:lstStyle/>
          <a:p>
            <a:r>
              <a:rPr lang="en-US" b="1" dirty="0" smtClean="0">
                <a:solidFill>
                  <a:srgbClr val="0033CC"/>
                </a:solidFill>
              </a:rPr>
              <a:t>Embossed</a:t>
            </a:r>
          </a:p>
          <a:p>
            <a:r>
              <a:rPr lang="en-US" b="1" dirty="0" smtClean="0">
                <a:solidFill>
                  <a:srgbClr val="0033CC"/>
                </a:solidFill>
              </a:rPr>
              <a:t>structure:</a:t>
            </a:r>
          </a:p>
          <a:p>
            <a:r>
              <a:rPr lang="en-US" i="1" dirty="0" smtClean="0">
                <a:solidFill>
                  <a:srgbClr val="0033CC"/>
                </a:solidFill>
              </a:rPr>
              <a:t>AFM image</a:t>
            </a:r>
            <a:endParaRPr lang="en-US" dirty="0">
              <a:solidFill>
                <a:srgbClr val="0033CC"/>
              </a:solidFill>
            </a:endParaRPr>
          </a:p>
        </p:txBody>
      </p:sp>
      <p:sp>
        <p:nvSpPr>
          <p:cNvPr id="6" name="Rectangle 5"/>
          <p:cNvSpPr/>
          <p:nvPr/>
        </p:nvSpPr>
        <p:spPr>
          <a:xfrm>
            <a:off x="4572000" y="4800600"/>
            <a:ext cx="1447800" cy="1200329"/>
          </a:xfrm>
          <a:prstGeom prst="rect">
            <a:avLst/>
          </a:prstGeom>
        </p:spPr>
        <p:txBody>
          <a:bodyPr wrap="square">
            <a:spAutoFit/>
          </a:bodyPr>
          <a:lstStyle/>
          <a:p>
            <a:r>
              <a:rPr lang="en-US" b="1" dirty="0" smtClean="0">
                <a:solidFill>
                  <a:srgbClr val="0033CC"/>
                </a:solidFill>
              </a:rPr>
              <a:t>Chemical</a:t>
            </a:r>
          </a:p>
          <a:p>
            <a:r>
              <a:rPr lang="en-US" b="1" dirty="0" smtClean="0">
                <a:solidFill>
                  <a:srgbClr val="0033CC"/>
                </a:solidFill>
              </a:rPr>
              <a:t>patterns</a:t>
            </a:r>
          </a:p>
          <a:p>
            <a:r>
              <a:rPr lang="en-US" b="1" dirty="0" smtClean="0">
                <a:solidFill>
                  <a:srgbClr val="0033CC"/>
                </a:solidFill>
              </a:rPr>
              <a:t>after lift-off:</a:t>
            </a:r>
          </a:p>
          <a:p>
            <a:r>
              <a:rPr lang="en-US" i="1" dirty="0" smtClean="0">
                <a:solidFill>
                  <a:srgbClr val="0033CC"/>
                </a:solidFill>
              </a:rPr>
              <a:t>LFM image</a:t>
            </a:r>
            <a:endParaRPr lang="en-US" dirty="0">
              <a:solidFill>
                <a:srgbClr val="0033CC"/>
              </a:solidFill>
            </a:endParaRPr>
          </a:p>
        </p:txBody>
      </p:sp>
      <p:pic>
        <p:nvPicPr>
          <p:cNvPr id="5124" name="Picture 4"/>
          <p:cNvPicPr>
            <a:picLocks noChangeAspect="1" noChangeArrowheads="1"/>
          </p:cNvPicPr>
          <p:nvPr/>
        </p:nvPicPr>
        <p:blipFill>
          <a:blip r:embed="rId4"/>
          <a:srcRect/>
          <a:stretch>
            <a:fillRect/>
          </a:stretch>
        </p:blipFill>
        <p:spPr bwMode="auto">
          <a:xfrm>
            <a:off x="304801" y="4412080"/>
            <a:ext cx="3886200" cy="1282475"/>
          </a:xfrm>
          <a:prstGeom prst="rect">
            <a:avLst/>
          </a:prstGeom>
          <a:noFill/>
          <a:ln w="9525">
            <a:noFill/>
            <a:miter lim="800000"/>
            <a:headEnd/>
            <a:tailEnd/>
          </a:ln>
          <a:effectLst/>
        </p:spPr>
      </p:pic>
      <p:sp>
        <p:nvSpPr>
          <p:cNvPr id="8" name="Rectangle 7"/>
          <p:cNvSpPr/>
          <p:nvPr/>
        </p:nvSpPr>
        <p:spPr>
          <a:xfrm>
            <a:off x="228600" y="5791200"/>
            <a:ext cx="3733800" cy="646331"/>
          </a:xfrm>
          <a:prstGeom prst="rect">
            <a:avLst/>
          </a:prstGeom>
        </p:spPr>
        <p:txBody>
          <a:bodyPr wrap="square">
            <a:spAutoFit/>
          </a:bodyPr>
          <a:lstStyle/>
          <a:p>
            <a:r>
              <a:rPr lang="en-US" dirty="0" smtClean="0">
                <a:solidFill>
                  <a:srgbClr val="0033CC"/>
                </a:solidFill>
              </a:rPr>
              <a:t>tridecafluoro-1,1,2,2-tetrahydrooctyl)</a:t>
            </a:r>
            <a:r>
              <a:rPr lang="en-US" dirty="0" err="1" smtClean="0">
                <a:solidFill>
                  <a:srgbClr val="0033CC"/>
                </a:solidFill>
              </a:rPr>
              <a:t>trichlorosilane</a:t>
            </a:r>
            <a:r>
              <a:rPr lang="en-US" dirty="0" smtClean="0">
                <a:solidFill>
                  <a:srgbClr val="0033CC"/>
                </a:solidFill>
              </a:rPr>
              <a:t> (TFS)</a:t>
            </a:r>
            <a:endParaRPr lang="en-US" dirty="0">
              <a:solidFill>
                <a:srgbClr val="0033CC"/>
              </a:solidFill>
            </a:endParaRPr>
          </a:p>
        </p:txBody>
      </p:sp>
      <p:sp>
        <p:nvSpPr>
          <p:cNvPr id="9" name="TextBox 8"/>
          <p:cNvSpPr txBox="1"/>
          <p:nvPr/>
        </p:nvSpPr>
        <p:spPr>
          <a:xfrm>
            <a:off x="381000" y="162580"/>
            <a:ext cx="8077200" cy="523220"/>
          </a:xfrm>
          <a:prstGeom prst="rect">
            <a:avLst/>
          </a:prstGeom>
          <a:noFill/>
        </p:spPr>
        <p:txBody>
          <a:bodyPr wrap="square" rtlCol="0">
            <a:spAutoFit/>
          </a:bodyPr>
          <a:lstStyle/>
          <a:p>
            <a:r>
              <a:rPr lang="en-US" sz="2800" dirty="0" smtClean="0">
                <a:solidFill>
                  <a:srgbClr val="0033CC"/>
                </a:solidFill>
              </a:rPr>
              <a:t>Chemical patterning by liftoff for liquid crystal displays</a:t>
            </a:r>
            <a:endParaRPr lang="en-US" sz="2800"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BBD40D86-7AC4-4C9C-AE21-482EC228D7A8}" type="slidenum">
              <a:rPr lang="en-US" altLang="zh-TW" smtClean="0"/>
              <a:pPr/>
              <a:t>3</a:t>
            </a:fld>
            <a:endParaRPr lang="en-US" altLang="zh-TW" smtClean="0"/>
          </a:p>
        </p:txBody>
      </p:sp>
      <p:grpSp>
        <p:nvGrpSpPr>
          <p:cNvPr id="2" name="Group 1033"/>
          <p:cNvGrpSpPr>
            <a:grpSpLocks/>
          </p:cNvGrpSpPr>
          <p:nvPr/>
        </p:nvGrpSpPr>
        <p:grpSpPr bwMode="auto">
          <a:xfrm>
            <a:off x="592138" y="4640263"/>
            <a:ext cx="7958137" cy="1855787"/>
            <a:chOff x="439" y="1091"/>
            <a:chExt cx="5013" cy="1169"/>
          </a:xfrm>
        </p:grpSpPr>
        <p:pic>
          <p:nvPicPr>
            <p:cNvPr id="26633" name="Picture 1030" descr="Fig-16"/>
            <p:cNvPicPr>
              <a:picLocks noChangeAspect="1" noChangeArrowheads="1"/>
            </p:cNvPicPr>
            <p:nvPr/>
          </p:nvPicPr>
          <p:blipFill>
            <a:blip r:embed="rId3"/>
            <a:srcRect/>
            <a:stretch>
              <a:fillRect/>
            </a:stretch>
          </p:blipFill>
          <p:spPr bwMode="auto">
            <a:xfrm>
              <a:off x="439" y="1091"/>
              <a:ext cx="1558" cy="1169"/>
            </a:xfrm>
            <a:prstGeom prst="rect">
              <a:avLst/>
            </a:prstGeom>
            <a:noFill/>
            <a:ln w="9525">
              <a:noFill/>
              <a:miter lim="800000"/>
              <a:headEnd/>
              <a:tailEnd/>
            </a:ln>
          </p:spPr>
        </p:pic>
        <p:pic>
          <p:nvPicPr>
            <p:cNvPr id="26634" name="Picture 1031" descr="Fig-17a"/>
            <p:cNvPicPr>
              <a:picLocks noChangeAspect="1" noChangeArrowheads="1"/>
            </p:cNvPicPr>
            <p:nvPr/>
          </p:nvPicPr>
          <p:blipFill>
            <a:blip r:embed="rId4"/>
            <a:srcRect/>
            <a:stretch>
              <a:fillRect/>
            </a:stretch>
          </p:blipFill>
          <p:spPr bwMode="auto">
            <a:xfrm>
              <a:off x="2043" y="1091"/>
              <a:ext cx="1766" cy="1163"/>
            </a:xfrm>
            <a:prstGeom prst="rect">
              <a:avLst/>
            </a:prstGeom>
            <a:noFill/>
            <a:ln w="9525">
              <a:noFill/>
              <a:miter lim="800000"/>
              <a:headEnd/>
              <a:tailEnd/>
            </a:ln>
          </p:spPr>
        </p:pic>
        <p:pic>
          <p:nvPicPr>
            <p:cNvPr id="26635" name="Picture 1032" descr="Fig-17b"/>
            <p:cNvPicPr>
              <a:picLocks noChangeAspect="1" noChangeArrowheads="1"/>
            </p:cNvPicPr>
            <p:nvPr/>
          </p:nvPicPr>
          <p:blipFill>
            <a:blip r:embed="rId5"/>
            <a:srcRect/>
            <a:stretch>
              <a:fillRect/>
            </a:stretch>
          </p:blipFill>
          <p:spPr bwMode="auto">
            <a:xfrm>
              <a:off x="3856" y="1091"/>
              <a:ext cx="1596" cy="1159"/>
            </a:xfrm>
            <a:prstGeom prst="rect">
              <a:avLst/>
            </a:prstGeom>
            <a:noFill/>
            <a:ln w="9525">
              <a:noFill/>
              <a:miter lim="800000"/>
              <a:headEnd/>
              <a:tailEnd/>
            </a:ln>
          </p:spPr>
        </p:pic>
      </p:grpSp>
      <p:grpSp>
        <p:nvGrpSpPr>
          <p:cNvPr id="3" name="Group 1040"/>
          <p:cNvGrpSpPr>
            <a:grpSpLocks/>
          </p:cNvGrpSpPr>
          <p:nvPr/>
        </p:nvGrpSpPr>
        <p:grpSpPr bwMode="auto">
          <a:xfrm>
            <a:off x="592138" y="911225"/>
            <a:ext cx="7958137" cy="3448050"/>
            <a:chOff x="373" y="1910"/>
            <a:chExt cx="5013" cy="2172"/>
          </a:xfrm>
        </p:grpSpPr>
        <p:pic>
          <p:nvPicPr>
            <p:cNvPr id="26630" name="Picture 1035"/>
            <p:cNvPicPr>
              <a:picLocks noChangeAspect="1" noChangeArrowheads="1"/>
            </p:cNvPicPr>
            <p:nvPr/>
          </p:nvPicPr>
          <p:blipFill>
            <a:blip r:embed="rId6"/>
            <a:srcRect/>
            <a:stretch>
              <a:fillRect/>
            </a:stretch>
          </p:blipFill>
          <p:spPr bwMode="auto">
            <a:xfrm>
              <a:off x="373" y="2034"/>
              <a:ext cx="1556" cy="2048"/>
            </a:xfrm>
            <a:prstGeom prst="rect">
              <a:avLst/>
            </a:prstGeom>
            <a:noFill/>
            <a:ln w="9525">
              <a:noFill/>
              <a:miter lim="800000"/>
              <a:headEnd/>
              <a:tailEnd/>
            </a:ln>
          </p:spPr>
        </p:pic>
        <p:pic>
          <p:nvPicPr>
            <p:cNvPr id="26631" name="Picture 1036"/>
            <p:cNvPicPr>
              <a:picLocks noChangeAspect="1" noChangeArrowheads="1"/>
            </p:cNvPicPr>
            <p:nvPr/>
          </p:nvPicPr>
          <p:blipFill>
            <a:blip r:embed="rId7"/>
            <a:srcRect/>
            <a:stretch>
              <a:fillRect/>
            </a:stretch>
          </p:blipFill>
          <p:spPr bwMode="auto">
            <a:xfrm>
              <a:off x="2080" y="1918"/>
              <a:ext cx="1574" cy="2164"/>
            </a:xfrm>
            <a:prstGeom prst="rect">
              <a:avLst/>
            </a:prstGeom>
            <a:noFill/>
            <a:ln w="9525">
              <a:noFill/>
              <a:miter lim="800000"/>
              <a:headEnd/>
              <a:tailEnd/>
            </a:ln>
          </p:spPr>
        </p:pic>
        <p:pic>
          <p:nvPicPr>
            <p:cNvPr id="26632" name="Picture 1037"/>
            <p:cNvPicPr>
              <a:picLocks noChangeAspect="1" noChangeArrowheads="1"/>
            </p:cNvPicPr>
            <p:nvPr/>
          </p:nvPicPr>
          <p:blipFill>
            <a:blip r:embed="rId7"/>
            <a:srcRect/>
            <a:stretch>
              <a:fillRect/>
            </a:stretch>
          </p:blipFill>
          <p:spPr bwMode="auto">
            <a:xfrm>
              <a:off x="3806" y="1910"/>
              <a:ext cx="1580" cy="2172"/>
            </a:xfrm>
            <a:prstGeom prst="rect">
              <a:avLst/>
            </a:prstGeom>
            <a:noFill/>
            <a:ln w="9525">
              <a:noFill/>
              <a:miter lim="800000"/>
              <a:headEnd/>
              <a:tailEnd/>
            </a:ln>
          </p:spPr>
        </p:pic>
      </p:grpSp>
      <p:sp>
        <p:nvSpPr>
          <p:cNvPr id="12" name="Text Box 2076"/>
          <p:cNvSpPr txBox="1">
            <a:spLocks noChangeArrowheads="1"/>
          </p:cNvSpPr>
          <p:nvPr/>
        </p:nvSpPr>
        <p:spPr bwMode="auto">
          <a:xfrm>
            <a:off x="1524000" y="152400"/>
            <a:ext cx="6096990"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Various nanostructures fabricated by NIL</a:t>
            </a:r>
            <a:endParaRPr lang="zh-TW" altLang="en-US" sz="2800" baseline="-25000" dirty="0">
              <a:solidFill>
                <a:srgbClr val="0033CC"/>
              </a:solidFill>
              <a:ea typeface="標楷體" pitchFamily="65" charset="-120"/>
            </a:endParaRPr>
          </a:p>
        </p:txBody>
      </p:sp>
      <p:cxnSp>
        <p:nvCxnSpPr>
          <p:cNvPr id="13" name="Straight Connector 1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52400" y="911755"/>
            <a:ext cx="8839200" cy="5108231"/>
          </a:xfrm>
          <a:prstGeom prst="rect">
            <a:avLst/>
          </a:prstGeom>
          <a:noFill/>
          <a:ln w="9525">
            <a:noFill/>
            <a:miter lim="800000"/>
            <a:headEnd/>
            <a:tailEnd/>
          </a:ln>
          <a:effectLst/>
        </p:spPr>
      </p:pic>
      <p:sp>
        <p:nvSpPr>
          <p:cNvPr id="3" name="TextBox 2"/>
          <p:cNvSpPr txBox="1"/>
          <p:nvPr/>
        </p:nvSpPr>
        <p:spPr>
          <a:xfrm>
            <a:off x="2286000" y="152400"/>
            <a:ext cx="4404091" cy="523220"/>
          </a:xfrm>
          <a:prstGeom prst="rect">
            <a:avLst/>
          </a:prstGeom>
          <a:noFill/>
        </p:spPr>
        <p:txBody>
          <a:bodyPr wrap="none" rtlCol="0">
            <a:spAutoFit/>
          </a:bodyPr>
          <a:lstStyle/>
          <a:p>
            <a:r>
              <a:rPr lang="en-US" sz="2800" dirty="0" smtClean="0">
                <a:solidFill>
                  <a:srgbClr val="0033CC"/>
                </a:solidFill>
              </a:rPr>
              <a:t>Particle guided self-assembly</a:t>
            </a:r>
            <a:endParaRPr lang="en-US" sz="2800" dirty="0">
              <a:solidFill>
                <a:srgbClr val="0033CC"/>
              </a:solidFill>
            </a:endParaRPr>
          </a:p>
        </p:txBody>
      </p:sp>
      <p:sp>
        <p:nvSpPr>
          <p:cNvPr id="4" name="TextBox 3"/>
          <p:cNvSpPr txBox="1"/>
          <p:nvPr/>
        </p:nvSpPr>
        <p:spPr>
          <a:xfrm>
            <a:off x="381000" y="5943600"/>
            <a:ext cx="4335995" cy="369332"/>
          </a:xfrm>
          <a:prstGeom prst="rect">
            <a:avLst/>
          </a:prstGeom>
          <a:noFill/>
        </p:spPr>
        <p:txBody>
          <a:bodyPr wrap="none" rtlCol="0">
            <a:spAutoFit/>
          </a:bodyPr>
          <a:lstStyle/>
          <a:p>
            <a:r>
              <a:rPr lang="en-US" dirty="0" smtClean="0"/>
              <a:t>D=100nm (left), 120nm (middle), &gt;99% yield</a:t>
            </a:r>
            <a:endParaRPr lang="en-US" dirty="0"/>
          </a:p>
        </p:txBody>
      </p:sp>
      <p:sp>
        <p:nvSpPr>
          <p:cNvPr id="5" name="TextBox 4"/>
          <p:cNvSpPr txBox="1"/>
          <p:nvPr/>
        </p:nvSpPr>
        <p:spPr>
          <a:xfrm>
            <a:off x="7924800" y="6400800"/>
            <a:ext cx="1121013" cy="369332"/>
          </a:xfrm>
          <a:prstGeom prst="rect">
            <a:avLst/>
          </a:prstGeom>
          <a:noFill/>
        </p:spPr>
        <p:txBody>
          <a:bodyPr wrap="none" rtlCol="0">
            <a:spAutoFit/>
          </a:bodyPr>
          <a:lstStyle/>
          <a:p>
            <a:r>
              <a:rPr lang="en-US" dirty="0" smtClean="0"/>
              <a:t>CNRS-LPN</a:t>
            </a:r>
            <a:endParaRPr lang="en-US" dirty="0"/>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2135" y="900952"/>
            <a:ext cx="8945665" cy="5042648"/>
          </a:xfrm>
          <a:prstGeom prst="rect">
            <a:avLst/>
          </a:prstGeom>
          <a:noFill/>
          <a:ln w="9525">
            <a:noFill/>
            <a:miter lim="800000"/>
            <a:headEnd/>
            <a:tailEnd/>
          </a:ln>
          <a:effectLst/>
        </p:spPr>
      </p:pic>
      <p:sp>
        <p:nvSpPr>
          <p:cNvPr id="3" name="TextBox 2"/>
          <p:cNvSpPr txBox="1"/>
          <p:nvPr/>
        </p:nvSpPr>
        <p:spPr>
          <a:xfrm>
            <a:off x="1143000" y="152400"/>
            <a:ext cx="6815712" cy="523220"/>
          </a:xfrm>
          <a:prstGeom prst="rect">
            <a:avLst/>
          </a:prstGeom>
          <a:noFill/>
        </p:spPr>
        <p:txBody>
          <a:bodyPr wrap="none" rtlCol="0">
            <a:spAutoFit/>
          </a:bodyPr>
          <a:lstStyle/>
          <a:p>
            <a:r>
              <a:rPr lang="en-US" sz="2800" dirty="0" smtClean="0">
                <a:solidFill>
                  <a:srgbClr val="0033CC"/>
                </a:solidFill>
              </a:rPr>
              <a:t>Particles transfer using micro-contact printing</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 y="1664556"/>
            <a:ext cx="9144000" cy="3887939"/>
          </a:xfrm>
          <a:prstGeom prst="rect">
            <a:avLst/>
          </a:prstGeom>
          <a:noFill/>
          <a:ln w="9525">
            <a:noFill/>
            <a:miter lim="800000"/>
            <a:headEnd/>
            <a:tailEnd/>
          </a:ln>
          <a:effectLst/>
        </p:spPr>
      </p:pic>
      <p:sp>
        <p:nvSpPr>
          <p:cNvPr id="5" name="TextBox 4"/>
          <p:cNvSpPr txBox="1"/>
          <p:nvPr/>
        </p:nvSpPr>
        <p:spPr>
          <a:xfrm>
            <a:off x="2897815" y="152400"/>
            <a:ext cx="3579185" cy="523220"/>
          </a:xfrm>
          <a:prstGeom prst="rect">
            <a:avLst/>
          </a:prstGeom>
          <a:noFill/>
        </p:spPr>
        <p:txBody>
          <a:bodyPr wrap="none" rtlCol="0">
            <a:spAutoFit/>
          </a:bodyPr>
          <a:lstStyle/>
          <a:p>
            <a:r>
              <a:rPr lang="en-US" sz="2800" dirty="0" smtClean="0">
                <a:solidFill>
                  <a:srgbClr val="0033CC"/>
                </a:solidFill>
              </a:rPr>
              <a:t>Template self-assembly</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719058"/>
            <a:ext cx="9067801" cy="5412282"/>
          </a:xfrm>
          <a:prstGeom prst="rect">
            <a:avLst/>
          </a:prstGeom>
          <a:noFill/>
          <a:ln w="9525">
            <a:noFill/>
            <a:miter lim="800000"/>
            <a:headEnd/>
            <a:tailEnd/>
          </a:ln>
          <a:effectLst/>
        </p:spPr>
      </p:pic>
      <p:sp>
        <p:nvSpPr>
          <p:cNvPr id="5" name="Rectangle 4"/>
          <p:cNvSpPr/>
          <p:nvPr/>
        </p:nvSpPr>
        <p:spPr>
          <a:xfrm>
            <a:off x="2057400" y="0"/>
            <a:ext cx="4953000" cy="523220"/>
          </a:xfrm>
          <a:prstGeom prst="rect">
            <a:avLst/>
          </a:prstGeom>
        </p:spPr>
        <p:txBody>
          <a:bodyPr wrap="square">
            <a:spAutoFit/>
          </a:bodyPr>
          <a:lstStyle/>
          <a:p>
            <a:r>
              <a:rPr lang="it-IT" sz="2800" dirty="0" smtClean="0">
                <a:solidFill>
                  <a:srgbClr val="0033CC"/>
                </a:solidFill>
              </a:rPr>
              <a:t>Nano-channel DNA sorter by NIL</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6488668"/>
            <a:ext cx="6948572" cy="276999"/>
          </a:xfrm>
          <a:prstGeom prst="rect">
            <a:avLst/>
          </a:prstGeom>
          <a:noFill/>
        </p:spPr>
        <p:txBody>
          <a:bodyPr wrap="square" rtlCol="0">
            <a:spAutoFit/>
          </a:bodyPr>
          <a:lstStyle/>
          <a:p>
            <a:r>
              <a:rPr lang="en-US" sz="1200" dirty="0" smtClean="0"/>
              <a:t>Chou, “Fabrication of 60-nm transistors on 4-in. wafer using nanoimprint at all lithography levels”, APL 2003</a:t>
            </a:r>
            <a:endParaRPr lang="en-US" sz="1200" dirty="0"/>
          </a:p>
        </p:txBody>
      </p:sp>
      <p:cxnSp>
        <p:nvCxnSpPr>
          <p:cNvPr id="7" name="Straight Connector 6"/>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55964" y="76200"/>
            <a:ext cx="8102236" cy="954107"/>
          </a:xfrm>
          <a:prstGeom prst="rect">
            <a:avLst/>
          </a:prstGeom>
          <a:noFill/>
        </p:spPr>
        <p:txBody>
          <a:bodyPr wrap="square" rtlCol="0">
            <a:spAutoFit/>
          </a:bodyPr>
          <a:lstStyle/>
          <a:p>
            <a:pPr algn="ctr"/>
            <a:r>
              <a:rPr lang="en-US" sz="2800" dirty="0" smtClean="0">
                <a:solidFill>
                  <a:srgbClr val="0033CC"/>
                </a:solidFill>
              </a:rPr>
              <a:t>MOSFETs with 60nm channel on 4” wafer using NIL at all lithography levels</a:t>
            </a:r>
            <a:endParaRPr lang="en-US" sz="2800" dirty="0">
              <a:solidFill>
                <a:srgbClr val="0033CC"/>
              </a:solidFill>
            </a:endParaRPr>
          </a:p>
        </p:txBody>
      </p:sp>
      <p:pic>
        <p:nvPicPr>
          <p:cNvPr id="9" name="Picture 2"/>
          <p:cNvPicPr>
            <a:picLocks noChangeAspect="1" noChangeArrowheads="1"/>
          </p:cNvPicPr>
          <p:nvPr/>
        </p:nvPicPr>
        <p:blipFill>
          <a:blip r:embed="rId2"/>
          <a:srcRect/>
          <a:stretch>
            <a:fillRect/>
          </a:stretch>
        </p:blipFill>
        <p:spPr bwMode="auto">
          <a:xfrm>
            <a:off x="228600" y="1143000"/>
            <a:ext cx="8534400" cy="5279467"/>
          </a:xfrm>
          <a:prstGeom prst="rect">
            <a:avLst/>
          </a:prstGeom>
          <a:noFill/>
          <a:ln w="9525">
            <a:noFill/>
            <a:miter lim="800000"/>
            <a:headEnd/>
            <a:tailEnd/>
          </a:ln>
          <a:effectLst/>
        </p:spPr>
      </p:pic>
      <p:sp>
        <p:nvSpPr>
          <p:cNvPr id="10" name="TextBox 9"/>
          <p:cNvSpPr txBox="1"/>
          <p:nvPr/>
        </p:nvSpPr>
        <p:spPr>
          <a:xfrm>
            <a:off x="5867400" y="3810000"/>
            <a:ext cx="3276600" cy="2539157"/>
          </a:xfrm>
          <a:prstGeom prst="rect">
            <a:avLst/>
          </a:prstGeom>
          <a:noFill/>
        </p:spPr>
        <p:txBody>
          <a:bodyPr wrap="square" rtlCol="0">
            <a:spAutoFit/>
          </a:bodyPr>
          <a:lstStyle/>
          <a:p>
            <a:pPr>
              <a:spcAft>
                <a:spcPts val="600"/>
              </a:spcAft>
            </a:pPr>
            <a:r>
              <a:rPr lang="en-US" dirty="0" smtClean="0">
                <a:solidFill>
                  <a:srgbClr val="0033CC"/>
                </a:solidFill>
              </a:rPr>
              <a:t>The device is fabricated using thermal NIL.</a:t>
            </a:r>
          </a:p>
          <a:p>
            <a:pPr>
              <a:spcAft>
                <a:spcPts val="600"/>
              </a:spcAft>
            </a:pPr>
            <a:r>
              <a:rPr lang="en-US" dirty="0" smtClean="0">
                <a:solidFill>
                  <a:srgbClr val="0033CC"/>
                </a:solidFill>
              </a:rPr>
              <a:t>NIL is suitable for electronics because it is a rather “gentle” process:</a:t>
            </a:r>
          </a:p>
          <a:p>
            <a:pPr>
              <a:spcAft>
                <a:spcPts val="600"/>
              </a:spcAft>
            </a:pPr>
            <a:r>
              <a:rPr lang="en-US" dirty="0" smtClean="0">
                <a:solidFill>
                  <a:srgbClr val="0033CC"/>
                </a:solidFill>
              </a:rPr>
              <a:t>Temperature &lt;200</a:t>
            </a:r>
            <a:r>
              <a:rPr lang="en-US" baseline="30000" dirty="0" smtClean="0">
                <a:solidFill>
                  <a:srgbClr val="0033CC"/>
                </a:solidFill>
              </a:rPr>
              <a:t>o</a:t>
            </a:r>
            <a:r>
              <a:rPr lang="en-US" dirty="0" smtClean="0">
                <a:solidFill>
                  <a:srgbClr val="0033CC"/>
                </a:solidFill>
              </a:rPr>
              <a:t>C, low;</a:t>
            </a:r>
          </a:p>
          <a:p>
            <a:pPr>
              <a:spcAft>
                <a:spcPts val="600"/>
              </a:spcAft>
            </a:pPr>
            <a:r>
              <a:rPr lang="en-US" dirty="0" smtClean="0">
                <a:solidFill>
                  <a:srgbClr val="0033CC"/>
                </a:solidFill>
              </a:rPr>
              <a:t>Pressure &lt;3MPa, much lower than the hardness of Si (10GPa).</a:t>
            </a:r>
            <a:endParaRPr lang="en-US" dirty="0">
              <a:solidFill>
                <a:srgbClr val="0033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76200" y="1186469"/>
            <a:ext cx="8991600" cy="5007207"/>
          </a:xfrm>
          <a:prstGeom prst="rect">
            <a:avLst/>
          </a:prstGeom>
          <a:noFill/>
          <a:ln w="9525">
            <a:noFill/>
            <a:miter lim="800000"/>
            <a:headEnd/>
            <a:tailEnd/>
          </a:ln>
          <a:effectLst/>
        </p:spPr>
      </p:pic>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371600" y="228600"/>
            <a:ext cx="6469207" cy="523220"/>
          </a:xfrm>
          <a:prstGeom prst="rect">
            <a:avLst/>
          </a:prstGeom>
          <a:noFill/>
        </p:spPr>
        <p:txBody>
          <a:bodyPr wrap="none" rtlCol="0">
            <a:spAutoFit/>
          </a:bodyPr>
          <a:lstStyle/>
          <a:p>
            <a:r>
              <a:rPr lang="en-US" sz="2800" dirty="0" smtClean="0">
                <a:solidFill>
                  <a:srgbClr val="0033CC"/>
                </a:solidFill>
              </a:rPr>
              <a:t>Fabrication steps and device characteristics</a:t>
            </a:r>
            <a:endParaRPr lang="en-US" sz="2800" dirty="0">
              <a:solidFill>
                <a:srgbClr val="0033CC"/>
              </a:solidFill>
            </a:endParaRPr>
          </a:p>
        </p:txBody>
      </p:sp>
      <p:sp>
        <p:nvSpPr>
          <p:cNvPr id="6" name="TextBox 5"/>
          <p:cNvSpPr txBox="1"/>
          <p:nvPr/>
        </p:nvSpPr>
        <p:spPr>
          <a:xfrm>
            <a:off x="228601" y="6135469"/>
            <a:ext cx="5486399" cy="646331"/>
          </a:xfrm>
          <a:prstGeom prst="rect">
            <a:avLst/>
          </a:prstGeom>
          <a:noFill/>
        </p:spPr>
        <p:txBody>
          <a:bodyPr wrap="square" rtlCol="0">
            <a:spAutoFit/>
          </a:bodyPr>
          <a:lstStyle/>
          <a:p>
            <a:r>
              <a:rPr lang="en-US" dirty="0" smtClean="0">
                <a:solidFill>
                  <a:srgbClr val="0033CC"/>
                </a:solidFill>
              </a:rPr>
              <a:t>Alignment accuracy ~0.5</a:t>
            </a:r>
            <a:r>
              <a:rPr lang="en-US" dirty="0" smtClean="0">
                <a:solidFill>
                  <a:srgbClr val="0033CC"/>
                </a:solidFill>
                <a:sym typeface="Symbol"/>
              </a:rPr>
              <a:t>m, done using a mask aligner (wafer stacks then transferred to NIL chamber)</a:t>
            </a:r>
            <a:endParaRPr lang="en-US" dirty="0">
              <a:solidFill>
                <a:srgbClr val="0033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E6FC325E-E4FE-42F9-82D0-D168317CFCA2}" type="slidenum">
              <a:rPr lang="en-US" altLang="zh-TW" smtClean="0"/>
              <a:pPr/>
              <a:t>6</a:t>
            </a:fld>
            <a:endParaRPr lang="en-US" altLang="zh-TW" smtClean="0"/>
          </a:p>
        </p:txBody>
      </p:sp>
      <p:sp>
        <p:nvSpPr>
          <p:cNvPr id="39939" name="Text Box 6"/>
          <p:cNvSpPr txBox="1">
            <a:spLocks noChangeArrowheads="1"/>
          </p:cNvSpPr>
          <p:nvPr/>
        </p:nvSpPr>
        <p:spPr bwMode="auto">
          <a:xfrm>
            <a:off x="3829204" y="180975"/>
            <a:ext cx="1428596" cy="523220"/>
          </a:xfrm>
          <a:prstGeom prst="rect">
            <a:avLst/>
          </a:prstGeom>
          <a:noFill/>
          <a:ln w="9525">
            <a:noFill/>
            <a:miter lim="800000"/>
            <a:headEnd/>
            <a:tailEnd/>
          </a:ln>
        </p:spPr>
        <p:txBody>
          <a:bodyPr wrap="none">
            <a:spAutoFit/>
          </a:bodyPr>
          <a:lstStyle/>
          <a:p>
            <a:pPr algn="ctr"/>
            <a:r>
              <a:rPr lang="en-US" altLang="zh-TW" sz="2800" dirty="0" smtClean="0">
                <a:solidFill>
                  <a:srgbClr val="0033CC"/>
                </a:solidFill>
                <a:ea typeface="標楷體" pitchFamily="65" charset="-120"/>
              </a:rPr>
              <a:t>MOSFET</a:t>
            </a:r>
            <a:endParaRPr lang="en-US" altLang="zh-TW" sz="2800" dirty="0">
              <a:solidFill>
                <a:srgbClr val="0033CC"/>
              </a:solidFill>
              <a:ea typeface="標楷體" pitchFamily="65" charset="-120"/>
            </a:endParaRPr>
          </a:p>
        </p:txBody>
      </p:sp>
      <p:sp>
        <p:nvSpPr>
          <p:cNvPr id="39940" name="Text Box 7"/>
          <p:cNvSpPr txBox="1">
            <a:spLocks noChangeArrowheads="1"/>
          </p:cNvSpPr>
          <p:nvPr/>
        </p:nvSpPr>
        <p:spPr bwMode="auto">
          <a:xfrm>
            <a:off x="457200" y="6553200"/>
            <a:ext cx="7924683" cy="276999"/>
          </a:xfrm>
          <a:prstGeom prst="rect">
            <a:avLst/>
          </a:prstGeom>
          <a:noFill/>
          <a:ln w="9525">
            <a:noFill/>
            <a:miter lim="800000"/>
            <a:headEnd/>
            <a:tailEnd/>
          </a:ln>
        </p:spPr>
        <p:txBody>
          <a:bodyPr wrap="square">
            <a:spAutoFit/>
          </a:bodyPr>
          <a:lstStyle/>
          <a:p>
            <a:pPr algn="ctr"/>
            <a:r>
              <a:rPr lang="en-US" altLang="zh-TW" sz="1200" dirty="0" err="1" smtClean="0"/>
              <a:t>Guo</a:t>
            </a:r>
            <a:r>
              <a:rPr lang="en-US" altLang="zh-TW" sz="1200" dirty="0" smtClean="0"/>
              <a:t>, “</a:t>
            </a:r>
            <a:r>
              <a:rPr lang="en-US" sz="1200" dirty="0" smtClean="0"/>
              <a:t>Nanoscale silicon field effect transistors fabricated using imprint lithography</a:t>
            </a:r>
            <a:r>
              <a:rPr lang="en-US" altLang="zh-TW" sz="1200" dirty="0" smtClean="0"/>
              <a:t>”, </a:t>
            </a:r>
            <a:r>
              <a:rPr lang="en-US" altLang="zh-TW" sz="1200" dirty="0"/>
              <a:t>Appl. Phys. </a:t>
            </a:r>
            <a:r>
              <a:rPr lang="en-US" altLang="zh-TW" sz="1200" dirty="0" err="1"/>
              <a:t>Lett</a:t>
            </a:r>
            <a:r>
              <a:rPr lang="en-US" altLang="zh-TW" sz="1200" dirty="0"/>
              <a:t>. </a:t>
            </a:r>
            <a:r>
              <a:rPr lang="en-US" altLang="zh-TW" sz="1200" dirty="0" smtClean="0"/>
              <a:t>71, 1881-1883 (1997).</a:t>
            </a:r>
            <a:endParaRPr lang="en-US" altLang="zh-TW" sz="1200" dirty="0"/>
          </a:p>
        </p:txBody>
      </p:sp>
      <p:grpSp>
        <p:nvGrpSpPr>
          <p:cNvPr id="3" name="Group 9"/>
          <p:cNvGrpSpPr>
            <a:grpSpLocks/>
          </p:cNvGrpSpPr>
          <p:nvPr/>
        </p:nvGrpSpPr>
        <p:grpSpPr bwMode="auto">
          <a:xfrm>
            <a:off x="300038" y="1035050"/>
            <a:ext cx="3967162" cy="5065713"/>
            <a:chOff x="251" y="668"/>
            <a:chExt cx="2499" cy="3191"/>
          </a:xfrm>
        </p:grpSpPr>
        <p:pic>
          <p:nvPicPr>
            <p:cNvPr id="39954" name="Picture 10" descr="Application-k1"/>
            <p:cNvPicPr>
              <a:picLocks noChangeAspect="1" noChangeArrowheads="1"/>
            </p:cNvPicPr>
            <p:nvPr/>
          </p:nvPicPr>
          <p:blipFill>
            <a:blip r:embed="rId3"/>
            <a:srcRect/>
            <a:stretch>
              <a:fillRect/>
            </a:stretch>
          </p:blipFill>
          <p:spPr bwMode="auto">
            <a:xfrm>
              <a:off x="251" y="668"/>
              <a:ext cx="2499" cy="3191"/>
            </a:xfrm>
            <a:prstGeom prst="rect">
              <a:avLst/>
            </a:prstGeom>
            <a:noFill/>
            <a:ln w="9525">
              <a:noFill/>
              <a:miter lim="800000"/>
              <a:headEnd/>
              <a:tailEnd/>
            </a:ln>
          </p:spPr>
        </p:pic>
        <p:sp>
          <p:nvSpPr>
            <p:cNvPr id="39955" name="Text Box 11"/>
            <p:cNvSpPr txBox="1">
              <a:spLocks noChangeArrowheads="1"/>
            </p:cNvSpPr>
            <p:nvPr/>
          </p:nvSpPr>
          <p:spPr bwMode="auto">
            <a:xfrm>
              <a:off x="726" y="1911"/>
              <a:ext cx="488" cy="192"/>
            </a:xfrm>
            <a:prstGeom prst="rect">
              <a:avLst/>
            </a:prstGeom>
            <a:noFill/>
            <a:ln w="9525">
              <a:noFill/>
              <a:miter lim="800000"/>
              <a:headEnd/>
              <a:tailEnd/>
            </a:ln>
          </p:spPr>
          <p:txBody>
            <a:bodyPr wrap="none">
              <a:spAutoFit/>
            </a:bodyPr>
            <a:lstStyle/>
            <a:p>
              <a:r>
                <a:rPr lang="en-US" altLang="zh-TW" sz="1400">
                  <a:latin typeface="Arial" charset="0"/>
                </a:rPr>
                <a:t>200 nm</a:t>
              </a:r>
            </a:p>
          </p:txBody>
        </p:sp>
        <p:sp>
          <p:nvSpPr>
            <p:cNvPr id="39956" name="Text Box 12"/>
            <p:cNvSpPr txBox="1">
              <a:spLocks noChangeArrowheads="1"/>
            </p:cNvSpPr>
            <p:nvPr/>
          </p:nvSpPr>
          <p:spPr bwMode="auto">
            <a:xfrm>
              <a:off x="814" y="1204"/>
              <a:ext cx="907" cy="212"/>
            </a:xfrm>
            <a:prstGeom prst="rect">
              <a:avLst/>
            </a:prstGeom>
            <a:noFill/>
            <a:ln w="9525">
              <a:noFill/>
              <a:miter lim="800000"/>
              <a:headEnd/>
              <a:tailEnd/>
            </a:ln>
          </p:spPr>
          <p:txBody>
            <a:bodyPr wrap="none">
              <a:spAutoFit/>
            </a:bodyPr>
            <a:lstStyle/>
            <a:p>
              <a:r>
                <a:rPr lang="en-US" altLang="zh-TW" sz="1600">
                  <a:solidFill>
                    <a:srgbClr val="0000FF"/>
                  </a:solidFill>
                  <a:latin typeface="Arial" charset="0"/>
                </a:rPr>
                <a:t>175</a:t>
              </a:r>
              <a:r>
                <a:rPr lang="en-US" altLang="zh-TW" sz="1600">
                  <a:solidFill>
                    <a:srgbClr val="0000FF"/>
                  </a:solidFill>
                  <a:latin typeface="Arial" charset="0"/>
                  <a:sym typeface="Symbol" pitchFamily="18" charset="2"/>
                </a:rPr>
                <a:t></a:t>
              </a:r>
              <a:r>
                <a:rPr lang="en-US" altLang="zh-TW" sz="1600">
                  <a:solidFill>
                    <a:srgbClr val="0000FF"/>
                  </a:solidFill>
                  <a:latin typeface="Arial" charset="0"/>
                </a:rPr>
                <a:t>C, 45 bar</a:t>
              </a:r>
            </a:p>
          </p:txBody>
        </p:sp>
      </p:grpSp>
      <p:grpSp>
        <p:nvGrpSpPr>
          <p:cNvPr id="5" name="Group 14"/>
          <p:cNvGrpSpPr>
            <a:grpSpLocks/>
          </p:cNvGrpSpPr>
          <p:nvPr/>
        </p:nvGrpSpPr>
        <p:grpSpPr bwMode="auto">
          <a:xfrm>
            <a:off x="4513261" y="1101725"/>
            <a:ext cx="4478336" cy="1909763"/>
            <a:chOff x="2905" y="710"/>
            <a:chExt cx="2821" cy="1203"/>
          </a:xfrm>
        </p:grpSpPr>
        <p:pic>
          <p:nvPicPr>
            <p:cNvPr id="39948" name="Picture 15" descr="Application-k2"/>
            <p:cNvPicPr>
              <a:picLocks noChangeAspect="1" noChangeArrowheads="1"/>
            </p:cNvPicPr>
            <p:nvPr/>
          </p:nvPicPr>
          <p:blipFill>
            <a:blip r:embed="rId4"/>
            <a:srcRect/>
            <a:stretch>
              <a:fillRect/>
            </a:stretch>
          </p:blipFill>
          <p:spPr bwMode="auto">
            <a:xfrm>
              <a:off x="2905" y="710"/>
              <a:ext cx="915" cy="710"/>
            </a:xfrm>
            <a:prstGeom prst="rect">
              <a:avLst/>
            </a:prstGeom>
            <a:noFill/>
            <a:ln w="9525">
              <a:noFill/>
              <a:miter lim="800000"/>
              <a:headEnd/>
              <a:tailEnd/>
            </a:ln>
          </p:spPr>
        </p:pic>
        <p:pic>
          <p:nvPicPr>
            <p:cNvPr id="39949" name="Picture 16" descr="Application-k3"/>
            <p:cNvPicPr>
              <a:picLocks noChangeAspect="1" noChangeArrowheads="1"/>
            </p:cNvPicPr>
            <p:nvPr/>
          </p:nvPicPr>
          <p:blipFill>
            <a:blip r:embed="rId5"/>
            <a:srcRect/>
            <a:stretch>
              <a:fillRect/>
            </a:stretch>
          </p:blipFill>
          <p:spPr bwMode="auto">
            <a:xfrm>
              <a:off x="3830" y="710"/>
              <a:ext cx="893" cy="710"/>
            </a:xfrm>
            <a:prstGeom prst="rect">
              <a:avLst/>
            </a:prstGeom>
            <a:noFill/>
            <a:ln w="9525">
              <a:noFill/>
              <a:miter lim="800000"/>
              <a:headEnd/>
              <a:tailEnd/>
            </a:ln>
          </p:spPr>
        </p:pic>
        <p:pic>
          <p:nvPicPr>
            <p:cNvPr id="39950" name="Picture 17" descr="Application-k4"/>
            <p:cNvPicPr>
              <a:picLocks noChangeAspect="1" noChangeArrowheads="1"/>
            </p:cNvPicPr>
            <p:nvPr/>
          </p:nvPicPr>
          <p:blipFill>
            <a:blip r:embed="rId6"/>
            <a:srcRect/>
            <a:stretch>
              <a:fillRect/>
            </a:stretch>
          </p:blipFill>
          <p:spPr bwMode="auto">
            <a:xfrm>
              <a:off x="4734" y="710"/>
              <a:ext cx="900" cy="710"/>
            </a:xfrm>
            <a:prstGeom prst="rect">
              <a:avLst/>
            </a:prstGeom>
            <a:noFill/>
            <a:ln w="9525">
              <a:noFill/>
              <a:miter lim="800000"/>
              <a:headEnd/>
              <a:tailEnd/>
            </a:ln>
          </p:spPr>
        </p:pic>
        <p:sp>
          <p:nvSpPr>
            <p:cNvPr id="39951" name="Text Box 18"/>
            <p:cNvSpPr txBox="1">
              <a:spLocks noChangeArrowheads="1"/>
            </p:cNvSpPr>
            <p:nvPr/>
          </p:nvSpPr>
          <p:spPr bwMode="auto">
            <a:xfrm>
              <a:off x="2963" y="1390"/>
              <a:ext cx="843" cy="368"/>
            </a:xfrm>
            <a:prstGeom prst="rect">
              <a:avLst/>
            </a:prstGeom>
            <a:noFill/>
            <a:ln w="9525">
              <a:noFill/>
              <a:miter lim="800000"/>
              <a:headEnd/>
              <a:tailEnd/>
            </a:ln>
          </p:spPr>
          <p:txBody>
            <a:bodyPr wrap="square">
              <a:spAutoFit/>
            </a:bodyPr>
            <a:lstStyle/>
            <a:p>
              <a:pPr algn="ctr"/>
              <a:r>
                <a:rPr lang="en-US" altLang="zh-TW" sz="1600" dirty="0" smtClean="0">
                  <a:solidFill>
                    <a:srgbClr val="0033CC"/>
                  </a:solidFill>
                  <a:ea typeface="標楷體" pitchFamily="65" charset="-120"/>
                </a:rPr>
                <a:t>100nm wide wire channel</a:t>
              </a:r>
              <a:endParaRPr lang="zh-TW" altLang="en-US" sz="1600" dirty="0">
                <a:solidFill>
                  <a:srgbClr val="0033CC"/>
                </a:solidFill>
                <a:ea typeface="標楷體" pitchFamily="65" charset="-120"/>
              </a:endParaRPr>
            </a:p>
          </p:txBody>
        </p:sp>
        <p:sp>
          <p:nvSpPr>
            <p:cNvPr id="39952" name="Text Box 19"/>
            <p:cNvSpPr txBox="1">
              <a:spLocks noChangeArrowheads="1"/>
            </p:cNvSpPr>
            <p:nvPr/>
          </p:nvSpPr>
          <p:spPr bwMode="auto">
            <a:xfrm>
              <a:off x="3806" y="1390"/>
              <a:ext cx="1152" cy="523"/>
            </a:xfrm>
            <a:prstGeom prst="rect">
              <a:avLst/>
            </a:prstGeom>
            <a:noFill/>
            <a:ln w="9525">
              <a:noFill/>
              <a:miter lim="800000"/>
              <a:headEnd/>
              <a:tailEnd/>
            </a:ln>
          </p:spPr>
          <p:txBody>
            <a:bodyPr wrap="square">
              <a:spAutoFit/>
            </a:bodyPr>
            <a:lstStyle/>
            <a:p>
              <a:pPr algn="ctr"/>
              <a:r>
                <a:rPr lang="en-US" altLang="zh-TW" sz="1600" dirty="0" smtClean="0">
                  <a:solidFill>
                    <a:srgbClr val="0033CC"/>
                  </a:solidFill>
                  <a:ea typeface="標楷體" pitchFamily="65" charset="-120"/>
                </a:rPr>
                <a:t>250nm diameter quantum dot channel</a:t>
              </a:r>
              <a:endParaRPr lang="zh-TW" altLang="en-US" sz="1600" dirty="0">
                <a:solidFill>
                  <a:srgbClr val="0033CC"/>
                </a:solidFill>
                <a:ea typeface="標楷體" pitchFamily="65" charset="-120"/>
              </a:endParaRPr>
            </a:p>
          </p:txBody>
        </p:sp>
        <p:sp>
          <p:nvSpPr>
            <p:cNvPr id="39953" name="Text Box 20"/>
            <p:cNvSpPr txBox="1">
              <a:spLocks noChangeArrowheads="1"/>
            </p:cNvSpPr>
            <p:nvPr/>
          </p:nvSpPr>
          <p:spPr bwMode="auto">
            <a:xfrm>
              <a:off x="4785" y="1390"/>
              <a:ext cx="941" cy="368"/>
            </a:xfrm>
            <a:prstGeom prst="rect">
              <a:avLst/>
            </a:prstGeom>
            <a:noFill/>
            <a:ln w="9525">
              <a:noFill/>
              <a:miter lim="800000"/>
              <a:headEnd/>
              <a:tailEnd/>
            </a:ln>
          </p:spPr>
          <p:txBody>
            <a:bodyPr wrap="square">
              <a:spAutoFit/>
            </a:bodyPr>
            <a:lstStyle/>
            <a:p>
              <a:pPr algn="ctr"/>
              <a:r>
                <a:rPr lang="en-US" altLang="zh-TW" sz="1600" dirty="0" smtClean="0">
                  <a:solidFill>
                    <a:srgbClr val="0033CC"/>
                  </a:solidFill>
                  <a:ea typeface="標楷體" pitchFamily="65" charset="-120"/>
                </a:rPr>
                <a:t>100nm wide ring channel</a:t>
              </a:r>
              <a:endParaRPr lang="zh-TW" altLang="en-US" sz="1600" dirty="0">
                <a:solidFill>
                  <a:srgbClr val="0033CC"/>
                </a:solidFill>
                <a:ea typeface="標楷體" pitchFamily="65" charset="-120"/>
              </a:endParaRPr>
            </a:p>
          </p:txBody>
        </p:sp>
      </p:grpSp>
      <p:grpSp>
        <p:nvGrpSpPr>
          <p:cNvPr id="6" name="Group 21"/>
          <p:cNvGrpSpPr>
            <a:grpSpLocks/>
          </p:cNvGrpSpPr>
          <p:nvPr/>
        </p:nvGrpSpPr>
        <p:grpSpPr bwMode="auto">
          <a:xfrm>
            <a:off x="4700586" y="3048000"/>
            <a:ext cx="3956049" cy="3276601"/>
            <a:chOff x="2989" y="1795"/>
            <a:chExt cx="2492" cy="2064"/>
          </a:xfrm>
        </p:grpSpPr>
        <p:pic>
          <p:nvPicPr>
            <p:cNvPr id="39946" name="Picture 22" descr="Application-k5"/>
            <p:cNvPicPr>
              <a:picLocks noChangeAspect="1" noChangeArrowheads="1"/>
            </p:cNvPicPr>
            <p:nvPr/>
          </p:nvPicPr>
          <p:blipFill>
            <a:blip r:embed="rId7"/>
            <a:srcRect/>
            <a:stretch>
              <a:fillRect/>
            </a:stretch>
          </p:blipFill>
          <p:spPr bwMode="auto">
            <a:xfrm>
              <a:off x="2989" y="1964"/>
              <a:ext cx="2492" cy="1895"/>
            </a:xfrm>
            <a:prstGeom prst="rect">
              <a:avLst/>
            </a:prstGeom>
            <a:noFill/>
            <a:ln w="9525">
              <a:noFill/>
              <a:miter lim="800000"/>
              <a:headEnd/>
              <a:tailEnd/>
            </a:ln>
          </p:spPr>
        </p:pic>
        <p:sp>
          <p:nvSpPr>
            <p:cNvPr id="39947" name="Text Box 23"/>
            <p:cNvSpPr txBox="1">
              <a:spLocks noChangeArrowheads="1"/>
            </p:cNvSpPr>
            <p:nvPr/>
          </p:nvSpPr>
          <p:spPr bwMode="auto">
            <a:xfrm>
              <a:off x="3388" y="1795"/>
              <a:ext cx="1688" cy="233"/>
            </a:xfrm>
            <a:prstGeom prst="rect">
              <a:avLst/>
            </a:prstGeom>
            <a:noFill/>
            <a:ln w="9525">
              <a:noFill/>
              <a:miter lim="800000"/>
              <a:headEnd/>
              <a:tailEnd/>
            </a:ln>
          </p:spPr>
          <p:txBody>
            <a:bodyPr wrap="none">
              <a:spAutoFit/>
            </a:bodyPr>
            <a:lstStyle/>
            <a:p>
              <a:r>
                <a:rPr lang="en-US" altLang="zh-TW" dirty="0">
                  <a:solidFill>
                    <a:srgbClr val="C00000"/>
                  </a:solidFill>
                  <a:ea typeface="標楷體" pitchFamily="65" charset="-120"/>
                </a:rPr>
                <a:t>100 </a:t>
              </a:r>
              <a:r>
                <a:rPr lang="en-US" altLang="zh-TW" dirty="0" smtClean="0">
                  <a:solidFill>
                    <a:srgbClr val="C00000"/>
                  </a:solidFill>
                  <a:ea typeface="標楷體" pitchFamily="65" charset="-120"/>
                </a:rPr>
                <a:t>nm-wide wire channel</a:t>
              </a:r>
              <a:endParaRPr lang="zh-TW" altLang="en-US" dirty="0">
                <a:solidFill>
                  <a:srgbClr val="C00000"/>
                </a:solidFill>
                <a:ea typeface="標楷體" pitchFamily="65" charset="-120"/>
              </a:endParaRPr>
            </a:p>
          </p:txBody>
        </p:sp>
      </p:grpSp>
      <p:cxnSp>
        <p:nvCxnSpPr>
          <p:cNvPr id="21" name="Straight Connector 2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p>
            <a:fld id="{64173718-BCF2-4F42-8024-7F97B729D17E}" type="slidenum">
              <a:rPr lang="en-US" altLang="zh-TW" smtClean="0"/>
              <a:pPr/>
              <a:t>7</a:t>
            </a:fld>
            <a:endParaRPr lang="en-US" altLang="zh-TW" smtClean="0"/>
          </a:p>
        </p:txBody>
      </p:sp>
      <p:sp>
        <p:nvSpPr>
          <p:cNvPr id="41987" name="Text Box 6"/>
          <p:cNvSpPr txBox="1">
            <a:spLocks noChangeArrowheads="1"/>
          </p:cNvSpPr>
          <p:nvPr/>
        </p:nvSpPr>
        <p:spPr bwMode="auto">
          <a:xfrm>
            <a:off x="228600" y="76200"/>
            <a:ext cx="8639929" cy="523220"/>
          </a:xfrm>
          <a:prstGeom prst="rect">
            <a:avLst/>
          </a:prstGeom>
          <a:noFill/>
          <a:ln w="9525">
            <a:noFill/>
            <a:miter lim="800000"/>
            <a:headEnd/>
            <a:tailEnd/>
          </a:ln>
        </p:spPr>
        <p:txBody>
          <a:bodyPr wrap="none">
            <a:spAutoFit/>
          </a:bodyPr>
          <a:lstStyle/>
          <a:p>
            <a:pPr algn="ctr"/>
            <a:r>
              <a:rPr lang="en-US" altLang="zh-TW" sz="2800" dirty="0" err="1">
                <a:solidFill>
                  <a:srgbClr val="0033CC"/>
                </a:solidFill>
                <a:ea typeface="標楷體" pitchFamily="65" charset="-120"/>
              </a:rPr>
              <a:t>GaAs</a:t>
            </a:r>
            <a:r>
              <a:rPr lang="en-US" altLang="zh-TW" sz="2800" dirty="0">
                <a:solidFill>
                  <a:srgbClr val="0033CC"/>
                </a:solidFill>
                <a:ea typeface="標楷體" pitchFamily="65" charset="-120"/>
              </a:rPr>
              <a:t> </a:t>
            </a:r>
            <a:r>
              <a:rPr lang="en-US" altLang="zh-TW" sz="2800" dirty="0" smtClean="0">
                <a:solidFill>
                  <a:srgbClr val="0033CC"/>
                </a:solidFill>
                <a:ea typeface="標楷體" pitchFamily="65" charset="-120"/>
              </a:rPr>
              <a:t>metal-semiconductor-metal (MSM</a:t>
            </a:r>
            <a:r>
              <a:rPr lang="en-US" altLang="zh-TW" sz="2800" dirty="0">
                <a:solidFill>
                  <a:srgbClr val="0033CC"/>
                </a:solidFill>
                <a:ea typeface="標楷體" pitchFamily="65" charset="-120"/>
              </a:rPr>
              <a:t>) </a:t>
            </a:r>
            <a:r>
              <a:rPr lang="en-US" altLang="zh-TW" sz="2800" dirty="0" smtClean="0">
                <a:solidFill>
                  <a:srgbClr val="0033CC"/>
                </a:solidFill>
                <a:ea typeface="標楷體" pitchFamily="65" charset="-120"/>
              </a:rPr>
              <a:t>photo-detector</a:t>
            </a:r>
            <a:endParaRPr lang="zh-TW" altLang="en-US" sz="2800" dirty="0">
              <a:solidFill>
                <a:srgbClr val="0033CC"/>
              </a:solidFill>
              <a:ea typeface="標楷體" pitchFamily="65" charset="-120"/>
            </a:endParaRPr>
          </a:p>
        </p:txBody>
      </p:sp>
      <p:pic>
        <p:nvPicPr>
          <p:cNvPr id="41990" name="Picture 8" descr="Application-j2"/>
          <p:cNvPicPr>
            <a:picLocks noChangeAspect="1" noChangeArrowheads="1"/>
          </p:cNvPicPr>
          <p:nvPr/>
        </p:nvPicPr>
        <p:blipFill>
          <a:blip r:embed="rId3"/>
          <a:srcRect/>
          <a:stretch>
            <a:fillRect/>
          </a:stretch>
        </p:blipFill>
        <p:spPr bwMode="auto">
          <a:xfrm>
            <a:off x="685800" y="3886200"/>
            <a:ext cx="3665379" cy="2591435"/>
          </a:xfrm>
          <a:prstGeom prst="rect">
            <a:avLst/>
          </a:prstGeom>
          <a:noFill/>
          <a:ln w="9525">
            <a:noFill/>
            <a:miter lim="800000"/>
            <a:headEnd/>
            <a:tailEnd/>
          </a:ln>
        </p:spPr>
      </p:pic>
      <p:pic>
        <p:nvPicPr>
          <p:cNvPr id="41991" name="Picture 9" descr="Application-j3"/>
          <p:cNvPicPr>
            <a:picLocks noChangeAspect="1" noChangeArrowheads="1"/>
          </p:cNvPicPr>
          <p:nvPr/>
        </p:nvPicPr>
        <p:blipFill>
          <a:blip r:embed="rId4"/>
          <a:srcRect/>
          <a:stretch>
            <a:fillRect/>
          </a:stretch>
        </p:blipFill>
        <p:spPr bwMode="auto">
          <a:xfrm>
            <a:off x="4796473" y="762001"/>
            <a:ext cx="3468470" cy="2743200"/>
          </a:xfrm>
          <a:prstGeom prst="rect">
            <a:avLst/>
          </a:prstGeom>
          <a:noFill/>
          <a:ln w="9525">
            <a:noFill/>
            <a:miter lim="800000"/>
            <a:headEnd/>
            <a:tailEnd/>
          </a:ln>
        </p:spPr>
      </p:pic>
      <p:pic>
        <p:nvPicPr>
          <p:cNvPr id="41992" name="Picture 10" descr="Application-j4"/>
          <p:cNvPicPr>
            <a:picLocks noChangeAspect="1" noChangeArrowheads="1"/>
          </p:cNvPicPr>
          <p:nvPr/>
        </p:nvPicPr>
        <p:blipFill>
          <a:blip r:embed="rId5"/>
          <a:srcRect/>
          <a:stretch>
            <a:fillRect/>
          </a:stretch>
        </p:blipFill>
        <p:spPr bwMode="auto">
          <a:xfrm>
            <a:off x="4796472" y="3581400"/>
            <a:ext cx="3693319" cy="2989580"/>
          </a:xfrm>
          <a:prstGeom prst="rect">
            <a:avLst/>
          </a:prstGeom>
          <a:noFill/>
          <a:ln w="9525">
            <a:noFill/>
            <a:miter lim="800000"/>
            <a:headEnd/>
            <a:tailEnd/>
          </a:ln>
        </p:spPr>
      </p:pic>
      <p:grpSp>
        <p:nvGrpSpPr>
          <p:cNvPr id="3" name="Group 11"/>
          <p:cNvGrpSpPr>
            <a:grpSpLocks/>
          </p:cNvGrpSpPr>
          <p:nvPr/>
        </p:nvGrpSpPr>
        <p:grpSpPr bwMode="auto">
          <a:xfrm>
            <a:off x="808037" y="762000"/>
            <a:ext cx="3408680" cy="2940685"/>
            <a:chOff x="284" y="678"/>
            <a:chExt cx="1952" cy="1684"/>
          </a:xfrm>
        </p:grpSpPr>
        <p:pic>
          <p:nvPicPr>
            <p:cNvPr id="41997" name="Picture 12" descr="Application-j1"/>
            <p:cNvPicPr>
              <a:picLocks noChangeAspect="1" noChangeArrowheads="1"/>
            </p:cNvPicPr>
            <p:nvPr/>
          </p:nvPicPr>
          <p:blipFill>
            <a:blip r:embed="rId6"/>
            <a:srcRect/>
            <a:stretch>
              <a:fillRect/>
            </a:stretch>
          </p:blipFill>
          <p:spPr bwMode="auto">
            <a:xfrm>
              <a:off x="284" y="678"/>
              <a:ext cx="1952" cy="1684"/>
            </a:xfrm>
            <a:prstGeom prst="rect">
              <a:avLst/>
            </a:prstGeom>
            <a:noFill/>
            <a:ln w="9525">
              <a:noFill/>
              <a:miter lim="800000"/>
              <a:headEnd/>
              <a:tailEnd/>
            </a:ln>
          </p:spPr>
        </p:pic>
        <p:sp>
          <p:nvSpPr>
            <p:cNvPr id="41998" name="Text Box 13"/>
            <p:cNvSpPr txBox="1">
              <a:spLocks noChangeArrowheads="1"/>
            </p:cNvSpPr>
            <p:nvPr/>
          </p:nvSpPr>
          <p:spPr bwMode="auto">
            <a:xfrm>
              <a:off x="389" y="678"/>
              <a:ext cx="1666" cy="176"/>
            </a:xfrm>
            <a:prstGeom prst="rect">
              <a:avLst/>
            </a:prstGeom>
            <a:noFill/>
            <a:ln w="9525">
              <a:noFill/>
              <a:miter lim="800000"/>
              <a:headEnd/>
              <a:tailEnd/>
            </a:ln>
          </p:spPr>
          <p:txBody>
            <a:bodyPr wrap="none">
              <a:spAutoFit/>
            </a:bodyPr>
            <a:lstStyle/>
            <a:p>
              <a:r>
                <a:rPr lang="en-US" altLang="zh-TW" sz="1400" dirty="0" smtClean="0">
                  <a:solidFill>
                    <a:schemeClr val="bg1"/>
                  </a:solidFill>
                  <a:latin typeface="Arial" charset="0"/>
                  <a:ea typeface="標楷體" pitchFamily="65" charset="-120"/>
                </a:rPr>
                <a:t>Finger spacing</a:t>
              </a:r>
              <a:r>
                <a:rPr lang="zh-TW" altLang="en-US" sz="1400" dirty="0" smtClean="0">
                  <a:solidFill>
                    <a:schemeClr val="bg1"/>
                  </a:solidFill>
                  <a:latin typeface="Arial" charset="0"/>
                  <a:ea typeface="標楷體" pitchFamily="65" charset="-120"/>
                </a:rPr>
                <a:t>：</a:t>
              </a:r>
              <a:r>
                <a:rPr lang="en-US" altLang="zh-TW" sz="1400" dirty="0">
                  <a:solidFill>
                    <a:schemeClr val="bg1"/>
                  </a:solidFill>
                  <a:latin typeface="Arial" charset="0"/>
                  <a:ea typeface="標楷體" pitchFamily="65" charset="-120"/>
                </a:rPr>
                <a:t>300 nm</a:t>
              </a:r>
              <a:r>
                <a:rPr lang="zh-TW" altLang="en-US" sz="1400" dirty="0">
                  <a:solidFill>
                    <a:schemeClr val="bg1"/>
                  </a:solidFill>
                  <a:latin typeface="Arial" charset="0"/>
                  <a:ea typeface="標楷體" pitchFamily="65" charset="-120"/>
                </a:rPr>
                <a:t>、</a:t>
              </a:r>
              <a:r>
                <a:rPr lang="en-US" altLang="zh-TW" sz="1400" dirty="0">
                  <a:solidFill>
                    <a:schemeClr val="bg1"/>
                  </a:solidFill>
                  <a:latin typeface="Arial" charset="0"/>
                  <a:ea typeface="標楷體" pitchFamily="65" charset="-120"/>
                </a:rPr>
                <a:t>600 nm</a:t>
              </a:r>
            </a:p>
          </p:txBody>
        </p:sp>
        <p:sp>
          <p:nvSpPr>
            <p:cNvPr id="41999" name="Text Box 14"/>
            <p:cNvSpPr txBox="1">
              <a:spLocks noChangeArrowheads="1"/>
            </p:cNvSpPr>
            <p:nvPr/>
          </p:nvSpPr>
          <p:spPr bwMode="auto">
            <a:xfrm>
              <a:off x="785" y="2170"/>
              <a:ext cx="836" cy="176"/>
            </a:xfrm>
            <a:prstGeom prst="rect">
              <a:avLst/>
            </a:prstGeom>
            <a:noFill/>
            <a:ln w="9525">
              <a:noFill/>
              <a:miter lim="800000"/>
              <a:headEnd/>
              <a:tailEnd/>
            </a:ln>
          </p:spPr>
          <p:txBody>
            <a:bodyPr wrap="none">
              <a:spAutoFit/>
            </a:bodyPr>
            <a:lstStyle/>
            <a:p>
              <a:r>
                <a:rPr lang="en-US" altLang="zh-TW" sz="1400" dirty="0" smtClean="0">
                  <a:solidFill>
                    <a:schemeClr val="bg1"/>
                  </a:solidFill>
                  <a:latin typeface="Arial" charset="0"/>
                  <a:ea typeface="標楷體" pitchFamily="65" charset="-120"/>
                </a:rPr>
                <a:t>Area: 14</a:t>
              </a:r>
              <a:r>
                <a:rPr lang="en-US" altLang="zh-TW" sz="1400" dirty="0">
                  <a:solidFill>
                    <a:schemeClr val="bg1"/>
                  </a:solidFill>
                  <a:latin typeface="Arial" charset="0"/>
                  <a:ea typeface="標楷體" pitchFamily="65" charset="-120"/>
                  <a:sym typeface="Symbol" pitchFamily="18" charset="2"/>
                </a:rPr>
                <a:t>14 m</a:t>
              </a:r>
              <a:endParaRPr lang="en-US" altLang="zh-TW" sz="1400" dirty="0">
                <a:solidFill>
                  <a:schemeClr val="bg1"/>
                </a:solidFill>
                <a:latin typeface="Arial" charset="0"/>
                <a:ea typeface="標楷體" pitchFamily="65" charset="-120"/>
              </a:endParaRPr>
            </a:p>
          </p:txBody>
        </p:sp>
      </p:grpSp>
      <p:sp>
        <p:nvSpPr>
          <p:cNvPr id="41994" name="Text Box 15"/>
          <p:cNvSpPr txBox="1">
            <a:spLocks noChangeArrowheads="1"/>
          </p:cNvSpPr>
          <p:nvPr/>
        </p:nvSpPr>
        <p:spPr bwMode="auto">
          <a:xfrm>
            <a:off x="7503160" y="4041299"/>
            <a:ext cx="667067" cy="302101"/>
          </a:xfrm>
          <a:prstGeom prst="rect">
            <a:avLst/>
          </a:prstGeom>
          <a:noFill/>
          <a:ln w="9525">
            <a:noFill/>
            <a:miter lim="800000"/>
            <a:headEnd/>
            <a:tailEnd/>
          </a:ln>
        </p:spPr>
        <p:txBody>
          <a:bodyPr wrap="none">
            <a:spAutoFit/>
          </a:bodyPr>
          <a:lstStyle/>
          <a:p>
            <a:r>
              <a:rPr lang="en-US" altLang="zh-TW" sz="1200" dirty="0">
                <a:latin typeface="Arial" charset="0"/>
              </a:rPr>
              <a:t>175</a:t>
            </a:r>
            <a:r>
              <a:rPr lang="en-US" altLang="zh-TW" sz="1200" dirty="0">
                <a:latin typeface="Arial" charset="0"/>
                <a:sym typeface="Symbol" pitchFamily="18" charset="2"/>
              </a:rPr>
              <a:t>C</a:t>
            </a:r>
            <a:endParaRPr lang="en-US" altLang="zh-TW" sz="1200" dirty="0">
              <a:latin typeface="Arial" charset="0"/>
            </a:endParaRPr>
          </a:p>
        </p:txBody>
      </p:sp>
      <p:sp>
        <p:nvSpPr>
          <p:cNvPr id="41995" name="Text Box 16"/>
          <p:cNvSpPr txBox="1">
            <a:spLocks noChangeArrowheads="1"/>
          </p:cNvSpPr>
          <p:nvPr/>
        </p:nvSpPr>
        <p:spPr bwMode="auto">
          <a:xfrm>
            <a:off x="7475220" y="1219518"/>
            <a:ext cx="667067" cy="302101"/>
          </a:xfrm>
          <a:prstGeom prst="rect">
            <a:avLst/>
          </a:prstGeom>
          <a:noFill/>
          <a:ln w="9525">
            <a:noFill/>
            <a:miter lim="800000"/>
            <a:headEnd/>
            <a:tailEnd/>
          </a:ln>
        </p:spPr>
        <p:txBody>
          <a:bodyPr wrap="none">
            <a:spAutoFit/>
          </a:bodyPr>
          <a:lstStyle/>
          <a:p>
            <a:r>
              <a:rPr lang="en-US" altLang="zh-TW" sz="1200">
                <a:latin typeface="Arial" charset="0"/>
              </a:rPr>
              <a:t>175</a:t>
            </a:r>
            <a:r>
              <a:rPr lang="en-US" altLang="zh-TW" sz="1200">
                <a:latin typeface="Arial" charset="0"/>
                <a:sym typeface="Symbol" pitchFamily="18" charset="2"/>
              </a:rPr>
              <a:t>C</a:t>
            </a:r>
            <a:endParaRPr lang="en-US" altLang="zh-TW" sz="1200">
              <a:latin typeface="Arial" charset="0"/>
            </a:endParaRPr>
          </a:p>
        </p:txBody>
      </p:sp>
      <p:sp>
        <p:nvSpPr>
          <p:cNvPr id="41996" name="Text Box 17"/>
          <p:cNvSpPr txBox="1">
            <a:spLocks noChangeArrowheads="1"/>
          </p:cNvSpPr>
          <p:nvPr/>
        </p:nvSpPr>
        <p:spPr bwMode="auto">
          <a:xfrm>
            <a:off x="990600" y="3962400"/>
            <a:ext cx="2933367" cy="338554"/>
          </a:xfrm>
          <a:prstGeom prst="rect">
            <a:avLst/>
          </a:prstGeom>
          <a:noFill/>
          <a:ln w="9525">
            <a:noFill/>
            <a:miter lim="800000"/>
            <a:headEnd/>
            <a:tailEnd/>
          </a:ln>
        </p:spPr>
        <p:txBody>
          <a:bodyPr wrap="none">
            <a:spAutoFit/>
          </a:bodyPr>
          <a:lstStyle/>
          <a:p>
            <a:r>
              <a:rPr lang="en-US" sz="1600" dirty="0" smtClean="0">
                <a:solidFill>
                  <a:srgbClr val="0033CC"/>
                </a:solidFill>
              </a:rPr>
              <a:t>different incident light intensities</a:t>
            </a:r>
            <a:endParaRPr lang="zh-TW" altLang="en-US" sz="1600" dirty="0">
              <a:solidFill>
                <a:srgbClr val="0033CC"/>
              </a:solidFill>
              <a:ea typeface="標楷體" pitchFamily="65" charset="-120"/>
            </a:endParaRPr>
          </a:p>
        </p:txBody>
      </p:sp>
      <p:sp>
        <p:nvSpPr>
          <p:cNvPr id="41989" name="Text Box 18"/>
          <p:cNvSpPr txBox="1">
            <a:spLocks noChangeArrowheads="1"/>
          </p:cNvSpPr>
          <p:nvPr/>
        </p:nvSpPr>
        <p:spPr bwMode="auto">
          <a:xfrm>
            <a:off x="152401" y="6583363"/>
            <a:ext cx="8610600" cy="276999"/>
          </a:xfrm>
          <a:prstGeom prst="rect">
            <a:avLst/>
          </a:prstGeom>
          <a:noFill/>
          <a:ln w="9525">
            <a:noFill/>
            <a:miter lim="800000"/>
            <a:headEnd/>
            <a:tailEnd/>
          </a:ln>
        </p:spPr>
        <p:txBody>
          <a:bodyPr wrap="square">
            <a:spAutoFit/>
          </a:bodyPr>
          <a:lstStyle/>
          <a:p>
            <a:r>
              <a:rPr lang="en-US" altLang="zh-TW" sz="1200" dirty="0" smtClean="0"/>
              <a:t>Yu, “</a:t>
            </a:r>
            <a:r>
              <a:rPr lang="en-US" sz="1200" dirty="0" smtClean="0"/>
              <a:t>Nanoscale </a:t>
            </a:r>
            <a:r>
              <a:rPr lang="en-US" sz="1200" dirty="0" err="1" smtClean="0"/>
              <a:t>GaAs</a:t>
            </a:r>
            <a:r>
              <a:rPr lang="en-US" sz="1200" dirty="0" smtClean="0"/>
              <a:t> metal–semiconductor–metal </a:t>
            </a:r>
            <a:r>
              <a:rPr lang="en-US" sz="1200" dirty="0" err="1" smtClean="0"/>
              <a:t>photodetectors</a:t>
            </a:r>
            <a:r>
              <a:rPr lang="en-US" sz="1200" dirty="0" smtClean="0"/>
              <a:t> fabricated using nanoimprint lithography</a:t>
            </a:r>
            <a:r>
              <a:rPr lang="en-US" altLang="zh-TW" sz="1200" dirty="0" smtClean="0"/>
              <a:t>”, APL 74, 2381-2383 (1999)</a:t>
            </a:r>
            <a:endParaRPr lang="en-US" altLang="zh-TW" sz="1200" dirty="0"/>
          </a:p>
        </p:txBody>
      </p:sp>
      <p:cxnSp>
        <p:nvCxnSpPr>
          <p:cNvPr id="16" name="Straight Connector 1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76200" y="838200"/>
            <a:ext cx="8975931" cy="4480320"/>
          </a:xfrm>
          <a:prstGeom prst="rect">
            <a:avLst/>
          </a:prstGeom>
          <a:noFill/>
          <a:ln w="9525">
            <a:noFill/>
            <a:miter lim="800000"/>
            <a:headEnd/>
            <a:tailEnd/>
          </a:ln>
          <a:effectLst/>
        </p:spPr>
      </p:pic>
      <p:sp>
        <p:nvSpPr>
          <p:cNvPr id="5" name="Rectangle 4"/>
          <p:cNvSpPr/>
          <p:nvPr/>
        </p:nvSpPr>
        <p:spPr>
          <a:xfrm>
            <a:off x="838200" y="152400"/>
            <a:ext cx="8001000" cy="523220"/>
          </a:xfrm>
          <a:prstGeom prst="rect">
            <a:avLst/>
          </a:prstGeom>
        </p:spPr>
        <p:txBody>
          <a:bodyPr wrap="square">
            <a:spAutoFit/>
          </a:bodyPr>
          <a:lstStyle/>
          <a:p>
            <a:r>
              <a:rPr lang="en-US" sz="2800" dirty="0" smtClean="0">
                <a:solidFill>
                  <a:srgbClr val="0033CC"/>
                </a:solidFill>
              </a:rPr>
              <a:t>First single-electron memory with 8nm dot using NIL</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81000" y="5715000"/>
            <a:ext cx="8305800" cy="923330"/>
          </a:xfrm>
          <a:prstGeom prst="rect">
            <a:avLst/>
          </a:prstGeom>
          <a:noFill/>
        </p:spPr>
        <p:txBody>
          <a:bodyPr wrap="square" rtlCol="0">
            <a:spAutoFit/>
          </a:bodyPr>
          <a:lstStyle/>
          <a:p>
            <a:r>
              <a:rPr lang="en-US" dirty="0" smtClean="0">
                <a:solidFill>
                  <a:srgbClr val="0033CC"/>
                </a:solidFill>
              </a:rPr>
              <a:t>For single electron devices, the size of the quantum dot is very critical. It is achieved by e-beam lithography and size shrinkage techniques, which has very low yield. By using NIL, once the “right” size is achieved, it can be duplicated many times faithfully.</a:t>
            </a:r>
            <a:endParaRPr lang="en-US" dirty="0">
              <a:solidFill>
                <a:srgbClr val="0033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76200" y="858737"/>
            <a:ext cx="8918820" cy="4703863"/>
          </a:xfrm>
          <a:prstGeom prst="rect">
            <a:avLst/>
          </a:prstGeom>
          <a:noFill/>
          <a:ln w="9525">
            <a:noFill/>
            <a:miter lim="800000"/>
            <a:headEnd/>
            <a:tailEnd/>
          </a:ln>
          <a:effectLst/>
        </p:spPr>
      </p:pic>
      <p:sp>
        <p:nvSpPr>
          <p:cNvPr id="5" name="Rectangle 4"/>
          <p:cNvSpPr/>
          <p:nvPr/>
        </p:nvSpPr>
        <p:spPr>
          <a:xfrm>
            <a:off x="152400" y="152400"/>
            <a:ext cx="8686800" cy="523220"/>
          </a:xfrm>
          <a:prstGeom prst="rect">
            <a:avLst/>
          </a:prstGeom>
        </p:spPr>
        <p:txBody>
          <a:bodyPr wrap="square">
            <a:spAutoFit/>
          </a:bodyPr>
          <a:lstStyle/>
          <a:p>
            <a:r>
              <a:rPr lang="en-US" sz="2800" dirty="0" smtClean="0">
                <a:solidFill>
                  <a:srgbClr val="0033CC"/>
                </a:solidFill>
              </a:rPr>
              <a:t>Microwave MESFETs with 40nm gate by (3D) NIL and liftoff</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6781800" y="914400"/>
            <a:ext cx="966227" cy="461665"/>
          </a:xfrm>
          <a:prstGeom prst="rect">
            <a:avLst/>
          </a:prstGeom>
          <a:noFill/>
        </p:spPr>
        <p:txBody>
          <a:bodyPr wrap="none" rtlCol="0">
            <a:spAutoFit/>
          </a:bodyPr>
          <a:lstStyle/>
          <a:p>
            <a:r>
              <a:rPr lang="en-US" sz="2400" dirty="0" smtClean="0">
                <a:solidFill>
                  <a:srgbClr val="C00000"/>
                </a:solidFill>
              </a:rPr>
              <a:t>T-gate</a:t>
            </a:r>
            <a:endParaRPr lang="en-US" sz="2400" dirty="0">
              <a:solidFill>
                <a:srgbClr val="C00000"/>
              </a:solidFill>
            </a:endParaRPr>
          </a:p>
        </p:txBody>
      </p:sp>
      <p:sp>
        <p:nvSpPr>
          <p:cNvPr id="7" name="TextBox 6"/>
          <p:cNvSpPr txBox="1"/>
          <p:nvPr/>
        </p:nvSpPr>
        <p:spPr>
          <a:xfrm>
            <a:off x="685800" y="6019800"/>
            <a:ext cx="7772400" cy="646331"/>
          </a:xfrm>
          <a:prstGeom prst="rect">
            <a:avLst/>
          </a:prstGeom>
          <a:noFill/>
        </p:spPr>
        <p:txBody>
          <a:bodyPr wrap="square" rtlCol="0">
            <a:spAutoFit/>
          </a:bodyPr>
          <a:lstStyle/>
          <a:p>
            <a:pPr marL="1425575" indent="-1425575">
              <a:tabLst>
                <a:tab pos="1376363" algn="l"/>
              </a:tabLst>
            </a:pPr>
            <a:r>
              <a:rPr lang="en-US" dirty="0" smtClean="0">
                <a:solidFill>
                  <a:srgbClr val="C00000"/>
                </a:solidFill>
              </a:rPr>
              <a:t>T-shaped gate: </a:t>
            </a:r>
            <a:r>
              <a:rPr lang="en-US" dirty="0" smtClean="0">
                <a:solidFill>
                  <a:srgbClr val="0033CC"/>
                </a:solidFill>
              </a:rPr>
              <a:t>top is wide for low resistance; bottom is narrow for small gate/ channel length (faster switching).</a:t>
            </a:r>
            <a:endParaRPr lang="en-US" dirty="0">
              <a:solidFill>
                <a:srgbClr val="0033CC"/>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1627</Words>
  <Application>Microsoft Office PowerPoint</Application>
  <PresentationFormat>On-screen Show (4:3)</PresentationFormat>
  <Paragraphs>254</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11</cp:revision>
  <dcterms:created xsi:type="dcterms:W3CDTF">2006-08-16T00:00:00Z</dcterms:created>
  <dcterms:modified xsi:type="dcterms:W3CDTF">2010-08-20T23:21:02Z</dcterms:modified>
</cp:coreProperties>
</file>