
<file path=[Content_Types].xml><?xml version="1.0" encoding="utf-8"?>
<Types xmlns="http://schemas.openxmlformats.org/package/2006/content-types">
  <Override PartName="/ppt/slides/slide29.xml" ContentType="application/vnd.openxmlformats-officedocument.presentationml.slide+xml"/>
  <Override PartName="/ppt/slides/slide47.xml" ContentType="application/vnd.openxmlformats-officedocument.presentationml.slide+xml"/>
  <Override PartName="/ppt/slides/slide58.xml" ContentType="application/vnd.openxmlformats-officedocument.presentationml.slide+xml"/>
  <Override PartName="/ppt/notesSlides/notesSlide2.xml" ContentType="application/vnd.openxmlformats-officedocument.presentationml.notesSlide+xml"/>
  <Override PartName="/ppt/slideMasters/slideMaster1.xml" ContentType="application/vnd.openxmlformats-officedocument.presentationml.slideMaster+xml"/>
  <Override PartName="/ppt/slides/slide4.xml" ContentType="application/vnd.openxmlformats-officedocument.presentationml.slide+xml"/>
  <Override PartName="/ppt/slides/slide18.xml" ContentType="application/vnd.openxmlformats-officedocument.presentationml.slide+xml"/>
  <Override PartName="/ppt/slides/slide27.xml" ContentType="application/vnd.openxmlformats-officedocument.presentationml.slide+xml"/>
  <Override PartName="/ppt/slides/slide36.xml" ContentType="application/vnd.openxmlformats-officedocument.presentationml.slide+xml"/>
  <Override PartName="/ppt/slides/slide45.xml" ContentType="application/vnd.openxmlformats-officedocument.presentationml.slide+xml"/>
  <Override PartName="/ppt/slides/slide54.xml" ContentType="application/vnd.openxmlformats-officedocument.presentationml.slide+xml"/>
  <Override PartName="/ppt/slideLayouts/slideLayout4.xml" ContentType="application/vnd.openxmlformats-officedocument.presentationml.slideLayout+xml"/>
  <Override PartName="/ppt/slideLayouts/slideLayout6.xml" ContentType="application/vnd.openxmlformats-officedocument.presentationml.slideLayout+xml"/>
  <Override PartName="/ppt/slides/slide2.xml" ContentType="application/vnd.openxmlformats-officedocument.presentationml.slide+xml"/>
  <Override PartName="/ppt/slides/slide16.xml" ContentType="application/vnd.openxmlformats-officedocument.presentationml.slide+xml"/>
  <Override PartName="/ppt/slides/slide25.xml" ContentType="application/vnd.openxmlformats-officedocument.presentationml.slide+xml"/>
  <Override PartName="/ppt/slides/slide34.xml" ContentType="application/vnd.openxmlformats-officedocument.presentationml.slide+xml"/>
  <Override PartName="/ppt/slides/slide43.xml" ContentType="application/vnd.openxmlformats-officedocument.presentationml.slide+xml"/>
  <Override PartName="/ppt/slides/slide52.xml" ContentType="application/vnd.openxmlformats-officedocument.presentationml.slide+xml"/>
  <Override PartName="/ppt/slides/slide63.xml" ContentType="application/vnd.openxmlformats-officedocument.presentationml.slide+xml"/>
  <Override PartName="/ppt/theme/theme1.xml" ContentType="application/vnd.openxmlformats-officedocument.theme+xml"/>
  <Override PartName="/ppt/slideLayouts/slideLayout2.xml" ContentType="application/vnd.openxmlformats-officedocument.presentationml.slideLayout+xml"/>
  <Default Extension="wmf" ContentType="image/x-wmf"/>
  <Default Extension="xls" ContentType="application/vnd.ms-excel"/>
  <Default Extension="rels" ContentType="application/vnd.openxmlformats-package.relationships+xml"/>
  <Default Extension="xml" ContentType="application/xml"/>
  <Override PartName="/ppt/slides/slide14.xml" ContentType="application/vnd.openxmlformats-officedocument.presentationml.slide+xml"/>
  <Override PartName="/ppt/slides/slide23.xml" ContentType="application/vnd.openxmlformats-officedocument.presentationml.slide+xml"/>
  <Override PartName="/ppt/slides/slide32.xml" ContentType="application/vnd.openxmlformats-officedocument.presentationml.slide+xml"/>
  <Override PartName="/ppt/slides/slide41.xml" ContentType="application/vnd.openxmlformats-officedocument.presentationml.slide+xml"/>
  <Override PartName="/ppt/slides/slide50.xml" ContentType="application/vnd.openxmlformats-officedocument.presentationml.slide+xml"/>
  <Override PartName="/ppt/slides/slide61.xml" ContentType="application/vnd.openxmlformats-officedocument.presentationml.slide+xml"/>
  <Override PartName="/ppt/notesMasters/notesMaster1.xml" ContentType="application/vnd.openxmlformats-officedocument.presentationml.notesMaster+xml"/>
  <Override PartName="/ppt/slideLayouts/slideLayout13.xml" ContentType="application/vnd.openxmlformats-officedocument.presentationml.slideLayout+xml"/>
  <Override PartName="/ppt/slides/slide10.xml" ContentType="application/vnd.openxmlformats-officedocument.presentationml.slide+xml"/>
  <Override PartName="/ppt/slides/slide12.xml" ContentType="application/vnd.openxmlformats-officedocument.presentationml.slide+xml"/>
  <Override PartName="/ppt/slides/slide21.xml" ContentType="application/vnd.openxmlformats-officedocument.presentationml.slide+xml"/>
  <Override PartName="/ppt/slides/slide30.xml" ContentType="application/vnd.openxmlformats-officedocument.presentationml.slide+xml"/>
  <Override PartName="/ppt/tableStyles.xml" ContentType="application/vnd.openxmlformats-officedocument.presentationml.tableStyles+xml"/>
  <Override PartName="/ppt/slideLayouts/slideLayout11.xml" ContentType="application/vnd.openxmlformats-officedocument.presentationml.slideLayout+xml"/>
  <Override PartName="/ppt/slides/slide7.xml" ContentType="application/vnd.openxmlformats-officedocument.presentationml.slide+xml"/>
  <Override PartName="/ppt/slides/slide9.xml" ContentType="application/vnd.openxmlformats-officedocument.presentationml.slide+xml"/>
  <Override PartName="/ppt/slides/slide59.xml" ContentType="application/vnd.openxmlformats-officedocument.presentationml.slide+xml"/>
  <Override PartName="/ppt/viewProps.xml" ContentType="application/vnd.openxmlformats-officedocument.presentationml.viewProps+xml"/>
  <Override PartName="/ppt/slideLayouts/slideLayout9.xml" ContentType="application/vnd.openxmlformats-officedocument.presentationml.slideLayout+xml"/>
  <Override PartName="/ppt/slides/slide5.xml" ContentType="application/vnd.openxmlformats-officedocument.presentationml.slide+xml"/>
  <Override PartName="/ppt/slides/slide19.xml" ContentType="application/vnd.openxmlformats-officedocument.presentationml.slide+xml"/>
  <Override PartName="/ppt/slides/slide28.xml" ContentType="application/vnd.openxmlformats-officedocument.presentationml.slide+xml"/>
  <Override PartName="/ppt/slides/slide39.xml" ContentType="application/vnd.openxmlformats-officedocument.presentationml.slide+xml"/>
  <Override PartName="/ppt/slides/slide48.xml" ContentType="application/vnd.openxmlformats-officedocument.presentationml.slide+xml"/>
  <Override PartName="/ppt/slides/slide57.xml" ContentType="application/vnd.openxmlformats-officedocument.presentationml.slide+xml"/>
  <Override PartName="/ppt/slideLayouts/slideLayout7.xml" ContentType="application/vnd.openxmlformats-officedocument.presentationml.slideLayout+xml"/>
  <Default Extension="png" ContentType="image/png"/>
  <Override PartName="/ppt/notesSlides/notesSlide1.xml" ContentType="application/vnd.openxmlformats-officedocument.presentationml.notesSlide+xml"/>
  <Default Extension="bin" ContentType="application/vnd.openxmlformats-officedocument.oleObject"/>
  <Override PartName="/ppt/notesSlides/notesSlide3.xml" ContentType="application/vnd.openxmlformats-officedocument.presentationml.notesSlide+xml"/>
  <Override PartName="/ppt/slides/slide3.xml" ContentType="application/vnd.openxmlformats-officedocument.presentationml.slide+xml"/>
  <Override PartName="/ppt/slides/slide17.xml" ContentType="application/vnd.openxmlformats-officedocument.presentationml.slide+xml"/>
  <Override PartName="/ppt/slides/slide26.xml" ContentType="application/vnd.openxmlformats-officedocument.presentationml.slide+xml"/>
  <Override PartName="/ppt/slides/slide37.xml" ContentType="application/vnd.openxmlformats-officedocument.presentationml.slide+xml"/>
  <Override PartName="/ppt/slides/slide46.xml" ContentType="application/vnd.openxmlformats-officedocument.presentationml.slide+xml"/>
  <Override PartName="/ppt/slides/slide55.xml" ContentType="application/vnd.openxmlformats-officedocument.presentationml.slide+xml"/>
  <Override PartName="/ppt/presProps.xml" ContentType="application/vnd.openxmlformats-officedocument.presentationml.presProps+xml"/>
  <Override PartName="/ppt/slideLayouts/slideLayout5.xml" ContentType="application/vnd.openxmlformats-officedocument.presentationml.slideLayout+xml"/>
  <Override PartName="/ppt/theme/theme2.xml" ContentType="application/vnd.openxmlformats-officedocument.theme+xml"/>
  <Override PartName="/ppt/slides/slide1.xml" ContentType="application/vnd.openxmlformats-officedocument.presentationml.slide+xml"/>
  <Override PartName="/ppt/slides/slide15.xml" ContentType="application/vnd.openxmlformats-officedocument.presentationml.slide+xml"/>
  <Override PartName="/ppt/slides/slide24.xml" ContentType="application/vnd.openxmlformats-officedocument.presentationml.slide+xml"/>
  <Override PartName="/ppt/slides/slide33.xml" ContentType="application/vnd.openxmlformats-officedocument.presentationml.slide+xml"/>
  <Override PartName="/ppt/slides/slide35.xml" ContentType="application/vnd.openxmlformats-officedocument.presentationml.slide+xml"/>
  <Override PartName="/ppt/slides/slide44.xml" ContentType="application/vnd.openxmlformats-officedocument.presentationml.slide+xml"/>
  <Override PartName="/ppt/slides/slide53.xml" ContentType="application/vnd.openxmlformats-officedocument.presentationml.slide+xml"/>
  <Override PartName="/ppt/slides/slide62.xml" ContentType="application/vnd.openxmlformats-officedocument.presentationml.slide+xml"/>
  <Override PartName="/ppt/slideLayouts/slideLayout3.xml" ContentType="application/vnd.openxmlformats-officedocument.presentationml.slideLayout+xml"/>
  <Default Extension="emf" ContentType="image/x-emf"/>
  <Default Extension="jpeg" ContentType="image/jpeg"/>
  <Override PartName="/ppt/presentation.xml" ContentType="application/vnd.openxmlformats-officedocument.presentationml.presentation.main+xml"/>
  <Override PartName="/ppt/slides/slide13.xml" ContentType="application/vnd.openxmlformats-officedocument.presentationml.slide+xml"/>
  <Override PartName="/ppt/slides/slide22.xml" ContentType="application/vnd.openxmlformats-officedocument.presentationml.slide+xml"/>
  <Override PartName="/ppt/slides/slide31.xml" ContentType="application/vnd.openxmlformats-officedocument.presentationml.slide+xml"/>
  <Override PartName="/ppt/slides/slide42.xml" ContentType="application/vnd.openxmlformats-officedocument.presentationml.slide+xml"/>
  <Override PartName="/ppt/slides/slide51.xml" ContentType="application/vnd.openxmlformats-officedocument.presentationml.slide+xml"/>
  <Override PartName="/ppt/slides/slide60.xml" ContentType="application/vnd.openxmlformats-officedocument.presentationml.slide+xml"/>
  <Override PartName="/ppt/slideLayouts/slideLayout1.xml" ContentType="application/vnd.openxmlformats-officedocument.presentationml.slideLayout+xml"/>
  <Override PartName="/docProps/app.xml" ContentType="application/vnd.openxmlformats-officedocument.extended-properties+xml"/>
  <Override PartName="/ppt/slides/slide11.xml" ContentType="application/vnd.openxmlformats-officedocument.presentationml.slide+xml"/>
  <Override PartName="/ppt/slides/slide20.xml" ContentType="application/vnd.openxmlformats-officedocument.presentationml.slide+xml"/>
  <Override PartName="/ppt/slides/slide40.xml" ContentType="application/vnd.openxmlformats-officedocument.presentationml.slide+xml"/>
  <Override PartName="/ppt/slideLayouts/slideLayout12.xml" ContentType="application/vnd.openxmlformats-officedocument.presentationml.slideLayout+xml"/>
  <Override PartName="/ppt/slideLayouts/slideLayout10.xml" ContentType="application/vnd.openxmlformats-officedocument.presentationml.slideLayout+xml"/>
  <Default Extension="vml" ContentType="application/vnd.openxmlformats-officedocument.vmlDrawing"/>
  <Override PartName="/ppt/slides/slide8.xml" ContentType="application/vnd.openxmlformats-officedocument.presentationml.slide+xml"/>
  <Override PartName="/ppt/slides/slide49.xml" ContentType="application/vnd.openxmlformats-officedocument.presentationml.slide+xml"/>
  <Override PartName="/ppt/notesSlides/notesSlide4.xml" ContentType="application/vnd.openxmlformats-officedocument.presentationml.notesSlide+xml"/>
  <Override PartName="/docProps/core.xml" ContentType="application/vnd.openxmlformats-package.core-properties+xml"/>
  <Override PartName="/ppt/slides/slide6.xml" ContentType="application/vnd.openxmlformats-officedocument.presentationml.slide+xml"/>
  <Override PartName="/ppt/slides/slide38.xml" ContentType="application/vnd.openxmlformats-officedocument.presentationml.slide+xml"/>
  <Override PartName="/ppt/slides/slide56.xml" ContentType="application/vnd.openxmlformats-officedocument.presentationml.slide+xml"/>
  <Override PartName="/ppt/slideLayouts/slideLayout8.xml" ContentType="application/vnd.openxmlformats-officedocument.presentationml.slideLayout+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65"/>
  </p:notesMasterIdLst>
  <p:sldIdLst>
    <p:sldId id="339" r:id="rId2"/>
    <p:sldId id="333" r:id="rId3"/>
    <p:sldId id="256" r:id="rId4"/>
    <p:sldId id="329" r:id="rId5"/>
    <p:sldId id="305" r:id="rId6"/>
    <p:sldId id="313" r:id="rId7"/>
    <p:sldId id="308" r:id="rId8"/>
    <p:sldId id="319" r:id="rId9"/>
    <p:sldId id="306" r:id="rId10"/>
    <p:sldId id="311" r:id="rId11"/>
    <p:sldId id="259" r:id="rId12"/>
    <p:sldId id="309" r:id="rId13"/>
    <p:sldId id="316" r:id="rId14"/>
    <p:sldId id="260" r:id="rId15"/>
    <p:sldId id="340" r:id="rId16"/>
    <p:sldId id="334" r:id="rId17"/>
    <p:sldId id="335" r:id="rId18"/>
    <p:sldId id="336" r:id="rId19"/>
    <p:sldId id="337" r:id="rId20"/>
    <p:sldId id="338" r:id="rId21"/>
    <p:sldId id="341" r:id="rId22"/>
    <p:sldId id="315" r:id="rId23"/>
    <p:sldId id="289" r:id="rId24"/>
    <p:sldId id="290" r:id="rId25"/>
    <p:sldId id="291" r:id="rId26"/>
    <p:sldId id="264" r:id="rId27"/>
    <p:sldId id="324" r:id="rId28"/>
    <p:sldId id="265" r:id="rId29"/>
    <p:sldId id="312" r:id="rId30"/>
    <p:sldId id="267" r:id="rId31"/>
    <p:sldId id="342" r:id="rId32"/>
    <p:sldId id="268" r:id="rId33"/>
    <p:sldId id="320" r:id="rId34"/>
    <p:sldId id="326" r:id="rId35"/>
    <p:sldId id="296" r:id="rId36"/>
    <p:sldId id="321" r:id="rId37"/>
    <p:sldId id="297" r:id="rId38"/>
    <p:sldId id="298" r:id="rId39"/>
    <p:sldId id="325" r:id="rId40"/>
    <p:sldId id="343" r:id="rId41"/>
    <p:sldId id="269" r:id="rId42"/>
    <p:sldId id="323" r:id="rId43"/>
    <p:sldId id="270" r:id="rId44"/>
    <p:sldId id="314" r:id="rId45"/>
    <p:sldId id="322" r:id="rId46"/>
    <p:sldId id="271" r:id="rId47"/>
    <p:sldId id="272" r:id="rId48"/>
    <p:sldId id="299" r:id="rId49"/>
    <p:sldId id="344" r:id="rId50"/>
    <p:sldId id="273" r:id="rId51"/>
    <p:sldId id="274" r:id="rId52"/>
    <p:sldId id="275" r:id="rId53"/>
    <p:sldId id="294" r:id="rId54"/>
    <p:sldId id="276" r:id="rId55"/>
    <p:sldId id="332" r:id="rId56"/>
    <p:sldId id="331" r:id="rId57"/>
    <p:sldId id="318" r:id="rId58"/>
    <p:sldId id="277" r:id="rId59"/>
    <p:sldId id="278" r:id="rId60"/>
    <p:sldId id="279" r:id="rId61"/>
    <p:sldId id="295" r:id="rId62"/>
    <p:sldId id="280" r:id="rId63"/>
    <p:sldId id="281" r:id="rId64"/>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0033CC"/>
  </p:clrMru>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showOutlineIcons="0" horzBarState="maximized">
    <p:restoredLeft sz="15620"/>
    <p:restoredTop sz="94660"/>
  </p:normalViewPr>
  <p:slideViewPr>
    <p:cSldViewPr>
      <p:cViewPr varScale="1">
        <p:scale>
          <a:sx n="74" d="100"/>
          <a:sy n="74" d="100"/>
        </p:scale>
        <p:origin x="-396" y="-90"/>
      </p:cViewPr>
      <p:guideLst>
        <p:guide orient="horz" pos="2160"/>
        <p:guide pos="2880"/>
      </p:guideLst>
    </p:cSldViewPr>
  </p:slideViewPr>
  <p:notesTextViewPr>
    <p:cViewPr>
      <p:scale>
        <a:sx n="100" d="100"/>
        <a:sy n="100" d="100"/>
      </p:scale>
      <p:origin x="0" y="0"/>
    </p:cViewPr>
  </p:notesTextViewPr>
  <p:sorterViewPr>
    <p:cViewPr>
      <p:scale>
        <a:sx n="66" d="100"/>
        <a:sy n="66" d="100"/>
      </p:scale>
      <p:origin x="0" y="0"/>
    </p:cViewPr>
  </p:sorterViewPr>
  <p:gridSpacing cx="78028800" cy="78028800"/>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slide" Target="slides/slide25.xml"/><Relationship Id="rId39" Type="http://schemas.openxmlformats.org/officeDocument/2006/relationships/slide" Target="slides/slide38.xml"/><Relationship Id="rId21" Type="http://schemas.openxmlformats.org/officeDocument/2006/relationships/slide" Target="slides/slide20.xml"/><Relationship Id="rId34" Type="http://schemas.openxmlformats.org/officeDocument/2006/relationships/slide" Target="slides/slide33.xml"/><Relationship Id="rId42" Type="http://schemas.openxmlformats.org/officeDocument/2006/relationships/slide" Target="slides/slide41.xml"/><Relationship Id="rId47" Type="http://schemas.openxmlformats.org/officeDocument/2006/relationships/slide" Target="slides/slide46.xml"/><Relationship Id="rId50" Type="http://schemas.openxmlformats.org/officeDocument/2006/relationships/slide" Target="slides/slide49.xml"/><Relationship Id="rId55" Type="http://schemas.openxmlformats.org/officeDocument/2006/relationships/slide" Target="slides/slide54.xml"/><Relationship Id="rId63" Type="http://schemas.openxmlformats.org/officeDocument/2006/relationships/slide" Target="slides/slide62.xml"/><Relationship Id="rId68" Type="http://schemas.openxmlformats.org/officeDocument/2006/relationships/theme" Target="theme/theme1.xml"/><Relationship Id="rId7" Type="http://schemas.openxmlformats.org/officeDocument/2006/relationships/slide" Target="slides/slide6.xml"/><Relationship Id="rId2" Type="http://schemas.openxmlformats.org/officeDocument/2006/relationships/slide" Target="slides/slide1.xml"/><Relationship Id="rId16" Type="http://schemas.openxmlformats.org/officeDocument/2006/relationships/slide" Target="slides/slide15.xml"/><Relationship Id="rId29" Type="http://schemas.openxmlformats.org/officeDocument/2006/relationships/slide" Target="slides/slide28.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slide" Target="slides/slide23.xml"/><Relationship Id="rId32" Type="http://schemas.openxmlformats.org/officeDocument/2006/relationships/slide" Target="slides/slide31.xml"/><Relationship Id="rId37" Type="http://schemas.openxmlformats.org/officeDocument/2006/relationships/slide" Target="slides/slide36.xml"/><Relationship Id="rId40" Type="http://schemas.openxmlformats.org/officeDocument/2006/relationships/slide" Target="slides/slide39.xml"/><Relationship Id="rId45" Type="http://schemas.openxmlformats.org/officeDocument/2006/relationships/slide" Target="slides/slide44.xml"/><Relationship Id="rId53" Type="http://schemas.openxmlformats.org/officeDocument/2006/relationships/slide" Target="slides/slide52.xml"/><Relationship Id="rId58" Type="http://schemas.openxmlformats.org/officeDocument/2006/relationships/slide" Target="slides/slide57.xml"/><Relationship Id="rId66"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slide" Target="slides/slide22.xml"/><Relationship Id="rId28" Type="http://schemas.openxmlformats.org/officeDocument/2006/relationships/slide" Target="slides/slide27.xml"/><Relationship Id="rId36" Type="http://schemas.openxmlformats.org/officeDocument/2006/relationships/slide" Target="slides/slide35.xml"/><Relationship Id="rId49" Type="http://schemas.openxmlformats.org/officeDocument/2006/relationships/slide" Target="slides/slide48.xml"/><Relationship Id="rId57" Type="http://schemas.openxmlformats.org/officeDocument/2006/relationships/slide" Target="slides/slide56.xml"/><Relationship Id="rId61" Type="http://schemas.openxmlformats.org/officeDocument/2006/relationships/slide" Target="slides/slide60.xml"/><Relationship Id="rId10" Type="http://schemas.openxmlformats.org/officeDocument/2006/relationships/slide" Target="slides/slide9.xml"/><Relationship Id="rId19" Type="http://schemas.openxmlformats.org/officeDocument/2006/relationships/slide" Target="slides/slide18.xml"/><Relationship Id="rId31" Type="http://schemas.openxmlformats.org/officeDocument/2006/relationships/slide" Target="slides/slide30.xml"/><Relationship Id="rId44" Type="http://schemas.openxmlformats.org/officeDocument/2006/relationships/slide" Target="slides/slide43.xml"/><Relationship Id="rId52" Type="http://schemas.openxmlformats.org/officeDocument/2006/relationships/slide" Target="slides/slide51.xml"/><Relationship Id="rId60" Type="http://schemas.openxmlformats.org/officeDocument/2006/relationships/slide" Target="slides/slide59.xml"/><Relationship Id="rId65" Type="http://schemas.openxmlformats.org/officeDocument/2006/relationships/notesMaster" Target="notesMasters/notesMaster1.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slide" Target="slides/slide26.xml"/><Relationship Id="rId30" Type="http://schemas.openxmlformats.org/officeDocument/2006/relationships/slide" Target="slides/slide29.xml"/><Relationship Id="rId35" Type="http://schemas.openxmlformats.org/officeDocument/2006/relationships/slide" Target="slides/slide34.xml"/><Relationship Id="rId43" Type="http://schemas.openxmlformats.org/officeDocument/2006/relationships/slide" Target="slides/slide42.xml"/><Relationship Id="rId48" Type="http://schemas.openxmlformats.org/officeDocument/2006/relationships/slide" Target="slides/slide47.xml"/><Relationship Id="rId56" Type="http://schemas.openxmlformats.org/officeDocument/2006/relationships/slide" Target="slides/slide55.xml"/><Relationship Id="rId64" Type="http://schemas.openxmlformats.org/officeDocument/2006/relationships/slide" Target="slides/slide63.xml"/><Relationship Id="rId69" Type="http://schemas.openxmlformats.org/officeDocument/2006/relationships/tableStyles" Target="tableStyles.xml"/><Relationship Id="rId8" Type="http://schemas.openxmlformats.org/officeDocument/2006/relationships/slide" Target="slides/slide7.xml"/><Relationship Id="rId51" Type="http://schemas.openxmlformats.org/officeDocument/2006/relationships/slide" Target="slides/slide50.xml"/><Relationship Id="rId3" Type="http://schemas.openxmlformats.org/officeDocument/2006/relationships/slide" Target="slides/slide2.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slide" Target="slides/slide24.xml"/><Relationship Id="rId33" Type="http://schemas.openxmlformats.org/officeDocument/2006/relationships/slide" Target="slides/slide32.xml"/><Relationship Id="rId38" Type="http://schemas.openxmlformats.org/officeDocument/2006/relationships/slide" Target="slides/slide37.xml"/><Relationship Id="rId46" Type="http://schemas.openxmlformats.org/officeDocument/2006/relationships/slide" Target="slides/slide45.xml"/><Relationship Id="rId59" Type="http://schemas.openxmlformats.org/officeDocument/2006/relationships/slide" Target="slides/slide58.xml"/><Relationship Id="rId67" Type="http://schemas.openxmlformats.org/officeDocument/2006/relationships/viewProps" Target="viewProps.xml"/><Relationship Id="rId20" Type="http://schemas.openxmlformats.org/officeDocument/2006/relationships/slide" Target="slides/slide19.xml"/><Relationship Id="rId41" Type="http://schemas.openxmlformats.org/officeDocument/2006/relationships/slide" Target="slides/slide40.xml"/><Relationship Id="rId54" Type="http://schemas.openxmlformats.org/officeDocument/2006/relationships/slide" Target="slides/slide53.xml"/><Relationship Id="rId62" Type="http://schemas.openxmlformats.org/officeDocument/2006/relationships/slide" Target="slides/slide61.xml"/></Relationships>
</file>

<file path=ppt/drawings/_rels/vmlDrawing1.vml.rels><?xml version="1.0" encoding="UTF-8" standalone="yes"?>
<Relationships xmlns="http://schemas.openxmlformats.org/package/2006/relationships"><Relationship Id="rId1" Type="http://schemas.openxmlformats.org/officeDocument/2006/relationships/image" Target="../media/image6.png"/></Relationships>
</file>

<file path=ppt/drawings/_rels/vmlDrawing2.vml.rels><?xml version="1.0" encoding="UTF-8" standalone="yes"?>
<Relationships xmlns="http://schemas.openxmlformats.org/package/2006/relationships"><Relationship Id="rId3" Type="http://schemas.openxmlformats.org/officeDocument/2006/relationships/image" Target="../media/image21.wmf"/><Relationship Id="rId2" Type="http://schemas.openxmlformats.org/officeDocument/2006/relationships/image" Target="../media/image20.wmf"/><Relationship Id="rId1" Type="http://schemas.openxmlformats.org/officeDocument/2006/relationships/image" Target="../media/image19.png"/></Relationships>
</file>

<file path=ppt/drawings/_rels/vmlDrawing3.v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image" Target="../media/image26.png"/></Relationships>
</file>

<file path=ppt/drawings/_rels/vmlDrawing4.vml.rels><?xml version="1.0" encoding="UTF-8" standalone="yes"?>
<Relationships xmlns="http://schemas.openxmlformats.org/package/2006/relationships"><Relationship Id="rId1" Type="http://schemas.openxmlformats.org/officeDocument/2006/relationships/image" Target="../media/image30.png"/></Relationships>
</file>

<file path=ppt/drawings/_rels/vmlDrawing5.vml.rels><?xml version="1.0" encoding="UTF-8" standalone="yes"?>
<Relationships xmlns="http://schemas.openxmlformats.org/package/2006/relationships"><Relationship Id="rId1" Type="http://schemas.openxmlformats.org/officeDocument/2006/relationships/image" Target="../media/image33.png"/></Relationships>
</file>

<file path=ppt/drawings/_rels/vmlDrawing6.vml.rels><?xml version="1.0" encoding="UTF-8" standalone="yes"?>
<Relationships xmlns="http://schemas.openxmlformats.org/package/2006/relationships"><Relationship Id="rId1" Type="http://schemas.openxmlformats.org/officeDocument/2006/relationships/image" Target="../media/image34.png"/></Relationships>
</file>

<file path=ppt/drawings/_rels/vmlDrawing7.vml.rels><?xml version="1.0" encoding="UTF-8" standalone="yes"?>
<Relationships xmlns="http://schemas.openxmlformats.org/package/2006/relationships"><Relationship Id="rId3" Type="http://schemas.openxmlformats.org/officeDocument/2006/relationships/image" Target="../media/image61.png"/><Relationship Id="rId2" Type="http://schemas.openxmlformats.org/officeDocument/2006/relationships/image" Target="../media/image60.png"/><Relationship Id="rId1" Type="http://schemas.openxmlformats.org/officeDocument/2006/relationships/image" Target="../media/image59.png"/><Relationship Id="rId5" Type="http://schemas.openxmlformats.org/officeDocument/2006/relationships/image" Target="../media/image63.png"/><Relationship Id="rId4" Type="http://schemas.openxmlformats.org/officeDocument/2006/relationships/image" Target="../media/image62.png"/></Relationships>
</file>

<file path=ppt/drawings/_rels/vmlDrawing8.vml.rels><?xml version="1.0" encoding="UTF-8" standalone="yes"?>
<Relationships xmlns="http://schemas.openxmlformats.org/package/2006/relationships"><Relationship Id="rId1" Type="http://schemas.openxmlformats.org/officeDocument/2006/relationships/image" Target="../media/image71.e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56981BE-143E-4608-A047-D950CCAF46AC}" type="datetimeFigureOut">
              <a:rPr lang="en-US" smtClean="0"/>
              <a:pPr/>
              <a:t>8/20/2010</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D9FA3F44-6F64-4EEE-84C0-8E028CEB80AB}" type="slidenum">
              <a:rPr lang="en-US" smtClean="0"/>
              <a:pPr/>
              <a:t>‹#›</a:t>
            </a:fld>
            <a:endParaRPr 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6562" name="Rectangle 1031"/>
          <p:cNvSpPr>
            <a:spLocks noGrp="1" noChangeArrowheads="1"/>
          </p:cNvSpPr>
          <p:nvPr>
            <p:ph type="sldNum" sz="quarter" idx="5"/>
          </p:nvPr>
        </p:nvSpPr>
        <p:spPr>
          <a:noFill/>
        </p:spPr>
        <p:txBody>
          <a:bodyPr/>
          <a:lstStyle/>
          <a:p>
            <a:fld id="{4CBE6D06-826A-4FB0-BE67-DCC29770E376}" type="slidenum">
              <a:rPr lang="en-GB"/>
              <a:pPr/>
              <a:t>5</a:t>
            </a:fld>
            <a:endParaRPr lang="en-GB"/>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1138" name="Rectangle 7"/>
          <p:cNvSpPr>
            <a:spLocks noGrp="1" noChangeArrowheads="1"/>
          </p:cNvSpPr>
          <p:nvPr>
            <p:ph type="sldNum" sz="quarter" idx="5"/>
          </p:nvPr>
        </p:nvSpPr>
        <p:spPr>
          <a:noFill/>
        </p:spPr>
        <p:txBody>
          <a:bodyPr/>
          <a:lstStyle/>
          <a:p>
            <a:fld id="{8ABE299D-373F-41DC-94C7-22675436082E}" type="slidenum">
              <a:rPr lang="en-US">
                <a:latin typeface="Arial" charset="0"/>
              </a:rPr>
              <a:pPr/>
              <a:t>6</a:t>
            </a:fld>
            <a:endParaRPr lang="en-US">
              <a:latin typeface="Arial" charset="0"/>
            </a:endParaRPr>
          </a:p>
        </p:txBody>
      </p:sp>
      <p:sp>
        <p:nvSpPr>
          <p:cNvPr id="91139" name="Rectangle 2"/>
          <p:cNvSpPr>
            <a:spLocks noGrp="1" noRot="1" noChangeAspect="1" noChangeArrowheads="1" noTextEdit="1"/>
          </p:cNvSpPr>
          <p:nvPr>
            <p:ph type="sldImg"/>
          </p:nvPr>
        </p:nvSpPr>
        <p:spPr>
          <a:ln/>
        </p:spPr>
      </p:sp>
      <p:sp>
        <p:nvSpPr>
          <p:cNvPr id="91140"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7586" name="Rectangle 1031"/>
          <p:cNvSpPr>
            <a:spLocks noGrp="1" noChangeArrowheads="1"/>
          </p:cNvSpPr>
          <p:nvPr>
            <p:ph type="sldNum" sz="quarter" idx="5"/>
          </p:nvPr>
        </p:nvSpPr>
        <p:spPr>
          <a:noFill/>
        </p:spPr>
        <p:txBody>
          <a:bodyPr/>
          <a:lstStyle/>
          <a:p>
            <a:fld id="{EF5DEABE-73C6-4A9E-A392-706945EC0062}" type="slidenum">
              <a:rPr lang="en-GB"/>
              <a:pPr/>
              <a:t>9</a:t>
            </a:fld>
            <a:endParaRPr lang="en-GB"/>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090" name="Rectangle 7"/>
          <p:cNvSpPr>
            <a:spLocks noGrp="1" noChangeArrowheads="1"/>
          </p:cNvSpPr>
          <p:nvPr>
            <p:ph type="sldNum" sz="quarter" idx="5"/>
          </p:nvPr>
        </p:nvSpPr>
        <p:spPr>
          <a:noFill/>
        </p:spPr>
        <p:txBody>
          <a:bodyPr/>
          <a:lstStyle/>
          <a:p>
            <a:fld id="{9285A2BA-A4ED-4FDE-A2CC-FF6D781A5EEE}" type="slidenum">
              <a:rPr lang="en-US">
                <a:latin typeface="Arial" charset="0"/>
              </a:rPr>
              <a:pPr/>
              <a:t>29</a:t>
            </a:fld>
            <a:endParaRPr lang="en-US">
              <a:latin typeface="Arial" charset="0"/>
            </a:endParaRPr>
          </a:p>
        </p:txBody>
      </p:sp>
      <p:sp>
        <p:nvSpPr>
          <p:cNvPr id="89091" name="Rectangle 2"/>
          <p:cNvSpPr>
            <a:spLocks noGrp="1" noRot="1" noChangeAspect="1" noChangeArrowheads="1" noTextEdit="1"/>
          </p:cNvSpPr>
          <p:nvPr>
            <p:ph type="sldImg"/>
          </p:nvPr>
        </p:nvSpPr>
        <p:spPr>
          <a:ln/>
        </p:spPr>
      </p:sp>
      <p:sp>
        <p:nvSpPr>
          <p:cNvPr id="89092" name="Rectangle 3"/>
          <p:cNvSpPr>
            <a:spLocks noGrp="1" noChangeArrowheads="1"/>
          </p:cNvSpPr>
          <p:nvPr>
            <p:ph type="body" idx="1"/>
          </p:nvPr>
        </p:nvSpPr>
        <p:spPr>
          <a:noFill/>
          <a:ln/>
        </p:spPr>
        <p:txBody>
          <a:bodyPr/>
          <a:lstStyle/>
          <a:p>
            <a:pPr eaLnBrk="1" hangingPunct="1"/>
            <a:endParaRPr lang="en-US" smtClean="0">
              <a:latin typeface="Arial" charset="0"/>
            </a:endParaRPr>
          </a:p>
        </p:txBody>
      </p:sp>
    </p:spTree>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Obj">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a:p>
        </p:txBody>
      </p:sp>
      <p:sp>
        <p:nvSpPr>
          <p:cNvPr id="6" name="Rectangle 5"/>
          <p:cNvSpPr>
            <a:spLocks noGrp="1" noChangeArrowheads="1"/>
          </p:cNvSpPr>
          <p:nvPr>
            <p:ph type="ftr" sz="quarter" idx="11"/>
          </p:nvPr>
        </p:nvSpPr>
        <p:spPr>
          <a:ln/>
        </p:spPr>
        <p:txBody>
          <a:bodyPr/>
          <a:lstStyle>
            <a:lvl1pPr>
              <a:defRPr/>
            </a:lvl1pPr>
          </a:lstStyle>
          <a:p>
            <a:pPr>
              <a:defRPr/>
            </a:pPr>
            <a:endParaRPr lang="en-US"/>
          </a:p>
        </p:txBody>
      </p:sp>
      <p:sp>
        <p:nvSpPr>
          <p:cNvPr id="7" name="Rectangle 6"/>
          <p:cNvSpPr>
            <a:spLocks noGrp="1" noChangeArrowheads="1"/>
          </p:cNvSpPr>
          <p:nvPr>
            <p:ph type="sldNum" sz="quarter" idx="12"/>
          </p:nvPr>
        </p:nvSpPr>
        <p:spPr>
          <a:ln/>
        </p:spPr>
        <p:txBody>
          <a:bodyPr/>
          <a:lstStyle>
            <a:lvl1pPr>
              <a:defRPr/>
            </a:lvl1pPr>
          </a:lstStyle>
          <a:p>
            <a:pPr>
              <a:defRPr/>
            </a:pPr>
            <a:fld id="{79AD3E01-CEDF-4715-846E-54D6FD302935}" type="slidenum">
              <a:rPr lang="en-US"/>
              <a:pPr>
                <a:defRPr/>
              </a:pPr>
              <a:t>‹#›</a:t>
            </a:fld>
            <a:endParaRPr lang="en-US"/>
          </a:p>
        </p:txBody>
      </p:sp>
    </p:spTree>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ClipArt">
  <p:cSld name="Title, Text and Clip Art">
    <p:spTree>
      <p:nvGrpSpPr>
        <p:cNvPr id="1" name=""/>
        <p:cNvGrpSpPr/>
        <p:nvPr/>
      </p:nvGrpSpPr>
      <p:grpSpPr>
        <a:xfrm>
          <a:off x="0" y="0"/>
          <a:ext cx="0" cy="0"/>
          <a:chOff x="0" y="0"/>
          <a:chExt cx="0" cy="0"/>
        </a:xfrm>
      </p:grpSpPr>
      <p:sp>
        <p:nvSpPr>
          <p:cNvPr id="2" name="Title 1"/>
          <p:cNvSpPr>
            <a:spLocks noGrp="1"/>
          </p:cNvSpPr>
          <p:nvPr>
            <p:ph type="title"/>
          </p:nvPr>
        </p:nvSpPr>
        <p:spPr>
          <a:xfrm>
            <a:off x="685800" y="609600"/>
            <a:ext cx="7772400" cy="1143000"/>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685800" y="1981200"/>
            <a:ext cx="3810000" cy="4114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lipArt Placeholder 3"/>
          <p:cNvSpPr>
            <a:spLocks noGrp="1"/>
          </p:cNvSpPr>
          <p:nvPr>
            <p:ph type="clipArt" sz="half" idx="2"/>
          </p:nvPr>
        </p:nvSpPr>
        <p:spPr>
          <a:xfrm>
            <a:off x="4648200" y="1981200"/>
            <a:ext cx="3810000" cy="4114800"/>
          </a:xfrm>
        </p:spPr>
        <p:txBody>
          <a:bodyPr/>
          <a:lstStyle/>
          <a:p>
            <a:pPr lvl="0"/>
            <a:endParaRPr lang="en-US" noProof="0" smtClean="0"/>
          </a:p>
        </p:txBody>
      </p:sp>
      <p:sp>
        <p:nvSpPr>
          <p:cNvPr id="5" name="Rectangle 21"/>
          <p:cNvSpPr>
            <a:spLocks noGrp="1" noChangeArrowheads="1"/>
          </p:cNvSpPr>
          <p:nvPr>
            <p:ph type="dt" sz="half" idx="10"/>
          </p:nvPr>
        </p:nvSpPr>
        <p:spPr>
          <a:ln/>
        </p:spPr>
        <p:txBody>
          <a:bodyPr/>
          <a:lstStyle>
            <a:lvl1pPr>
              <a:defRPr/>
            </a:lvl1pPr>
          </a:lstStyle>
          <a:p>
            <a:pPr>
              <a:defRPr/>
            </a:pPr>
            <a:endParaRPr lang="ru-RU"/>
          </a:p>
        </p:txBody>
      </p:sp>
      <p:sp>
        <p:nvSpPr>
          <p:cNvPr id="6" name="Rectangle 22"/>
          <p:cNvSpPr>
            <a:spLocks noGrp="1" noChangeArrowheads="1"/>
          </p:cNvSpPr>
          <p:nvPr>
            <p:ph type="ftr" sz="quarter" idx="11"/>
          </p:nvPr>
        </p:nvSpPr>
        <p:spPr>
          <a:ln/>
        </p:spPr>
        <p:txBody>
          <a:bodyPr/>
          <a:lstStyle>
            <a:lvl1pPr>
              <a:defRPr/>
            </a:lvl1pPr>
          </a:lstStyle>
          <a:p>
            <a:pPr>
              <a:defRPr/>
            </a:pPr>
            <a:endParaRPr lang="ru-RU"/>
          </a:p>
        </p:txBody>
      </p:sp>
      <p:sp>
        <p:nvSpPr>
          <p:cNvPr id="7" name="Rectangle 23"/>
          <p:cNvSpPr>
            <a:spLocks noGrp="1" noChangeArrowheads="1"/>
          </p:cNvSpPr>
          <p:nvPr>
            <p:ph type="sldNum" sz="quarter" idx="12"/>
          </p:nvPr>
        </p:nvSpPr>
        <p:spPr>
          <a:ln/>
        </p:spPr>
        <p:txBody>
          <a:bodyPr/>
          <a:lstStyle>
            <a:lvl1pPr>
              <a:defRPr/>
            </a:lvl1pPr>
          </a:lstStyle>
          <a:p>
            <a:pPr>
              <a:defRPr/>
            </a:pPr>
            <a:fld id="{B06957A3-9307-4451-BE42-DA6C4966C793}" type="slidenum">
              <a:rPr lang="ru-RU"/>
              <a:pPr>
                <a:defRPr/>
              </a:pPr>
              <a:t>‹#›</a:t>
            </a:fld>
            <a:endParaRPr lang="ru-RU"/>
          </a:p>
        </p:txBody>
      </p:sp>
    </p:spTree>
  </p:cSld>
  <p:clrMapOvr>
    <a:masterClrMapping/>
  </p:clrMapOvr>
  <p:transition>
    <p:zoom/>
  </p:transition>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1D8BD707-D9CF-40AE-B4C6-C98DA3205C09}" type="datetimeFigureOut">
              <a:rPr lang="en-US" smtClean="0"/>
              <a:pPr/>
              <a:t>8/20/2010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1D8BD707-D9CF-40AE-B4C6-C98DA3205C09}" type="datetimeFigureOut">
              <a:rPr lang="en-US" smtClean="0"/>
              <a:pPr/>
              <a:t>8/20/2010</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D8BD707-D9CF-40AE-B4C6-C98DA3205C09}" type="datetimeFigureOut">
              <a:rPr lang="en-US" smtClean="0"/>
              <a:pPr/>
              <a:t>8/20/2010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1D8BD707-D9CF-40AE-B4C6-C98DA3205C09}" type="datetimeFigureOut">
              <a:rPr lang="en-US" smtClean="0"/>
              <a:pPr/>
              <a:t>8/20/2010</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1D8BD707-D9CF-40AE-B4C6-C98DA3205C09}" type="datetimeFigureOut">
              <a:rPr lang="en-US" smtClean="0"/>
              <a:pPr/>
              <a:t>8/20/2010</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1D8BD707-D9CF-40AE-B4C6-C98DA3205C09}" type="datetimeFigureOut">
              <a:rPr lang="en-US" smtClean="0"/>
              <a:pPr/>
              <a:t>8/20/2010</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1D8BD707-D9CF-40AE-B4C6-C98DA3205C09}" type="datetimeFigureOut">
              <a:rPr lang="en-US" smtClean="0"/>
              <a:pPr/>
              <a:t>8/20/2010</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B6F15528-21DE-4FAA-801E-634DDDAF4B2B}" type="slidenum">
              <a:rPr lang="en-US" smtClean="0"/>
              <a:pPr/>
              <a:t>‹#›</a:t>
            </a:fld>
            <a:endParaRPr lang="en-US"/>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theme" Target="../theme/theme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1D8BD707-D9CF-40AE-B4C6-C98DA3205C09}" type="datetimeFigureOut">
              <a:rPr lang="en-US" smtClean="0"/>
              <a:pPr/>
              <a:t>8/20/2010</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B6F15528-21DE-4FAA-801E-634DDDAF4B2B}" type="slidenum">
              <a:rPr lang="en-US" smtClean="0"/>
              <a:pPr/>
              <a:t>‹#›</a:t>
            </a:fld>
            <a:endParaRPr lang="en-US"/>
          </a:p>
        </p:txBody>
      </p:sp>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 id="2147483661" r:id="rId12"/>
    <p:sldLayoutId id="2147483662" r:id="rId13"/>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3" Type="http://schemas.openxmlformats.org/officeDocument/2006/relationships/image" Target="../media/image14.png"/><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image" Target="../media/image15.png"/><Relationship Id="rId1" Type="http://schemas.openxmlformats.org/officeDocument/2006/relationships/slideLayout" Target="../slideLayouts/slideLayout2.xml"/><Relationship Id="rId4" Type="http://schemas.openxmlformats.org/officeDocument/2006/relationships/image" Target="../media/image17.png"/></Relationships>
</file>

<file path=ppt/slides/_rels/slide14.xml.rels><?xml version="1.0" encoding="UTF-8" standalone="yes"?>
<Relationships xmlns="http://schemas.openxmlformats.org/package/2006/relationships"><Relationship Id="rId2" Type="http://schemas.openxmlformats.org/officeDocument/2006/relationships/image" Target="../media/image18.pn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3" Type="http://schemas.openxmlformats.org/officeDocument/2006/relationships/oleObject" Target="../embeddings/oleObject2.bin"/><Relationship Id="rId2" Type="http://schemas.openxmlformats.org/officeDocument/2006/relationships/slideLayout" Target="../slideLayouts/slideLayout2.xml"/><Relationship Id="rId1" Type="http://schemas.openxmlformats.org/officeDocument/2006/relationships/vmlDrawing" Target="../drawings/vmlDrawing2.vml"/><Relationship Id="rId5" Type="http://schemas.openxmlformats.org/officeDocument/2006/relationships/oleObject" Target="../embeddings/oleObject4.bin"/><Relationship Id="rId4" Type="http://schemas.openxmlformats.org/officeDocument/2006/relationships/oleObject" Target="../embeddings/oleObject3.bin"/></Relationships>
</file>

<file path=ppt/slides/_rels/slide17.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19.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0.xml.rels><?xml version="1.0" encoding="UTF-8" standalone="yes"?>
<Relationships xmlns="http://schemas.openxmlformats.org/package/2006/relationships"><Relationship Id="rId3" Type="http://schemas.openxmlformats.org/officeDocument/2006/relationships/oleObject" Target="../embeddings/oleObject5.bin"/><Relationship Id="rId2" Type="http://schemas.openxmlformats.org/officeDocument/2006/relationships/slideLayout" Target="../slideLayouts/slideLayout13.xml"/><Relationship Id="rId1" Type="http://schemas.openxmlformats.org/officeDocument/2006/relationships/vmlDrawing" Target="../drawings/vmlDrawing3.vml"/><Relationship Id="rId5" Type="http://schemas.openxmlformats.org/officeDocument/2006/relationships/image" Target="../media/image28.png"/><Relationship Id="rId4" Type="http://schemas.openxmlformats.org/officeDocument/2006/relationships/oleObject" Target="../embeddings/oleObject6.bin"/></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22.xml.rels><?xml version="1.0" encoding="UTF-8" standalone="yes"?>
<Relationships xmlns="http://schemas.openxmlformats.org/package/2006/relationships"><Relationship Id="rId2" Type="http://schemas.openxmlformats.org/officeDocument/2006/relationships/image" Target="../media/image29.png"/><Relationship Id="rId1" Type="http://schemas.openxmlformats.org/officeDocument/2006/relationships/slideLayout" Target="../slideLayouts/slideLayout2.xml"/></Relationships>
</file>

<file path=ppt/slides/_rels/slide23.xml.rels><?xml version="1.0" encoding="UTF-8" standalone="yes"?>
<Relationships xmlns="http://schemas.openxmlformats.org/package/2006/relationships"><Relationship Id="rId3" Type="http://schemas.openxmlformats.org/officeDocument/2006/relationships/oleObject" Target="../embeddings/oleObject7.bin"/><Relationship Id="rId2" Type="http://schemas.openxmlformats.org/officeDocument/2006/relationships/slideLayout" Target="../slideLayouts/slideLayout6.xml"/><Relationship Id="rId1" Type="http://schemas.openxmlformats.org/officeDocument/2006/relationships/vmlDrawing" Target="../drawings/vmlDrawing4.vml"/><Relationship Id="rId5" Type="http://schemas.openxmlformats.org/officeDocument/2006/relationships/image" Target="../media/image32.png"/><Relationship Id="rId4" Type="http://schemas.openxmlformats.org/officeDocument/2006/relationships/image" Target="../media/image31.png"/></Relationships>
</file>

<file path=ppt/slides/_rels/slide24.xml.rels><?xml version="1.0" encoding="UTF-8" standalone="yes"?>
<Relationships xmlns="http://schemas.openxmlformats.org/package/2006/relationships"><Relationship Id="rId3" Type="http://schemas.openxmlformats.org/officeDocument/2006/relationships/oleObject" Target="../embeddings/oleObject8.bin"/><Relationship Id="rId2" Type="http://schemas.openxmlformats.org/officeDocument/2006/relationships/slideLayout" Target="../slideLayouts/slideLayout6.xml"/><Relationship Id="rId1" Type="http://schemas.openxmlformats.org/officeDocument/2006/relationships/vmlDrawing" Target="../drawings/vmlDrawing5.vml"/></Relationships>
</file>

<file path=ppt/slides/_rels/slide25.xml.rels><?xml version="1.0" encoding="UTF-8" standalone="yes"?>
<Relationships xmlns="http://schemas.openxmlformats.org/package/2006/relationships"><Relationship Id="rId3" Type="http://schemas.openxmlformats.org/officeDocument/2006/relationships/oleObject" Target="../embeddings/oleObject9.bin"/><Relationship Id="rId2" Type="http://schemas.openxmlformats.org/officeDocument/2006/relationships/slideLayout" Target="../slideLayouts/slideLayout6.xml"/><Relationship Id="rId1" Type="http://schemas.openxmlformats.org/officeDocument/2006/relationships/vmlDrawing" Target="../drawings/vmlDrawing6.vml"/></Relationships>
</file>

<file path=ppt/slides/_rels/slide26.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1.xml"/></Relationships>
</file>

<file path=ppt/slides/_rels/slide27.xml.rels><?xml version="1.0" encoding="UTF-8" standalone="yes"?>
<Relationships xmlns="http://schemas.openxmlformats.org/package/2006/relationships"><Relationship Id="rId3" Type="http://schemas.openxmlformats.org/officeDocument/2006/relationships/image" Target="../media/image37.png"/><Relationship Id="rId2" Type="http://schemas.openxmlformats.org/officeDocument/2006/relationships/image" Target="../media/image36.png"/><Relationship Id="rId1" Type="http://schemas.openxmlformats.org/officeDocument/2006/relationships/slideLayout" Target="../slideLayouts/slideLayout2.xml"/><Relationship Id="rId5" Type="http://schemas.openxmlformats.org/officeDocument/2006/relationships/image" Target="../media/image39.png"/><Relationship Id="rId4" Type="http://schemas.openxmlformats.org/officeDocument/2006/relationships/image" Target="../media/image38.png"/></Relationships>
</file>

<file path=ppt/slides/_rels/slide28.xml.rels><?xml version="1.0" encoding="UTF-8" standalone="yes"?>
<Relationships xmlns="http://schemas.openxmlformats.org/package/2006/relationships"><Relationship Id="rId2" Type="http://schemas.openxmlformats.org/officeDocument/2006/relationships/image" Target="../media/image40.png"/><Relationship Id="rId1" Type="http://schemas.openxmlformats.org/officeDocument/2006/relationships/slideLayout" Target="../slideLayouts/slideLayout1.xml"/></Relationships>
</file>

<file path=ppt/slides/_rels/slide29.xml.rels><?xml version="1.0" encoding="UTF-8" standalone="yes"?>
<Relationships xmlns="http://schemas.openxmlformats.org/package/2006/relationships"><Relationship Id="rId3" Type="http://schemas.openxmlformats.org/officeDocument/2006/relationships/image" Target="../media/image41.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2" Type="http://schemas.openxmlformats.org/officeDocument/2006/relationships/image" Target="../media/image42.png"/><Relationship Id="rId1" Type="http://schemas.openxmlformats.org/officeDocument/2006/relationships/slideLayout" Target="../slideLayouts/slideLayout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2.xml.rels><?xml version="1.0" encoding="UTF-8" standalone="yes"?>
<Relationships xmlns="http://schemas.openxmlformats.org/package/2006/relationships"><Relationship Id="rId2" Type="http://schemas.openxmlformats.org/officeDocument/2006/relationships/image" Target="../media/image43.png"/><Relationship Id="rId1" Type="http://schemas.openxmlformats.org/officeDocument/2006/relationships/slideLayout" Target="../slideLayouts/slideLayout1.xml"/></Relationships>
</file>

<file path=ppt/slides/_rels/slide33.xml.rels><?xml version="1.0" encoding="UTF-8" standalone="yes"?>
<Relationships xmlns="http://schemas.openxmlformats.org/package/2006/relationships"><Relationship Id="rId3" Type="http://schemas.openxmlformats.org/officeDocument/2006/relationships/image" Target="../media/image45.png"/><Relationship Id="rId2" Type="http://schemas.openxmlformats.org/officeDocument/2006/relationships/image" Target="../media/image44.png"/><Relationship Id="rId1" Type="http://schemas.openxmlformats.org/officeDocument/2006/relationships/slideLayout" Target="../slideLayouts/slideLayout2.xml"/><Relationship Id="rId4" Type="http://schemas.openxmlformats.org/officeDocument/2006/relationships/image" Target="../media/image46.png"/></Relationships>
</file>

<file path=ppt/slides/_rels/slide34.xml.rels><?xml version="1.0" encoding="UTF-8" standalone="yes"?>
<Relationships xmlns="http://schemas.openxmlformats.org/package/2006/relationships"><Relationship Id="rId3" Type="http://schemas.openxmlformats.org/officeDocument/2006/relationships/image" Target="../media/image48.png"/><Relationship Id="rId2" Type="http://schemas.openxmlformats.org/officeDocument/2006/relationships/image" Target="../media/image47.png"/><Relationship Id="rId1" Type="http://schemas.openxmlformats.org/officeDocument/2006/relationships/slideLayout" Target="../slideLayouts/slideLayout2.xml"/><Relationship Id="rId5" Type="http://schemas.openxmlformats.org/officeDocument/2006/relationships/image" Target="../media/image50.png"/><Relationship Id="rId4" Type="http://schemas.openxmlformats.org/officeDocument/2006/relationships/image" Target="../media/image49.png"/></Relationships>
</file>

<file path=ppt/slides/_rels/slide35.xml.rels><?xml version="1.0" encoding="UTF-8" standalone="yes"?>
<Relationships xmlns="http://schemas.openxmlformats.org/package/2006/relationships"><Relationship Id="rId3" Type="http://schemas.openxmlformats.org/officeDocument/2006/relationships/image" Target="../media/image52.png"/><Relationship Id="rId2" Type="http://schemas.openxmlformats.org/officeDocument/2006/relationships/image" Target="../media/image51.png"/><Relationship Id="rId1" Type="http://schemas.openxmlformats.org/officeDocument/2006/relationships/slideLayout" Target="../slideLayouts/slideLayout2.xml"/><Relationship Id="rId4" Type="http://schemas.openxmlformats.org/officeDocument/2006/relationships/image" Target="../media/image53.png"/></Relationships>
</file>

<file path=ppt/slides/_rels/slide36.xml.rels><?xml version="1.0" encoding="UTF-8" standalone="yes"?>
<Relationships xmlns="http://schemas.openxmlformats.org/package/2006/relationships"><Relationship Id="rId3" Type="http://schemas.openxmlformats.org/officeDocument/2006/relationships/image" Target="../media/image55.png"/><Relationship Id="rId2" Type="http://schemas.openxmlformats.org/officeDocument/2006/relationships/image" Target="../media/image54.png"/><Relationship Id="rId1" Type="http://schemas.openxmlformats.org/officeDocument/2006/relationships/slideLayout" Target="../slideLayouts/slideLayout2.xml"/><Relationship Id="rId6" Type="http://schemas.openxmlformats.org/officeDocument/2006/relationships/image" Target="../media/image58.png"/><Relationship Id="rId5" Type="http://schemas.openxmlformats.org/officeDocument/2006/relationships/image" Target="../media/image57.png"/><Relationship Id="rId4" Type="http://schemas.openxmlformats.org/officeDocument/2006/relationships/image" Target="../media/image56.png"/></Relationships>
</file>

<file path=ppt/slides/_rels/slide37.xml.rels><?xml version="1.0" encoding="UTF-8" standalone="yes"?>
<Relationships xmlns="http://schemas.openxmlformats.org/package/2006/relationships"><Relationship Id="rId3" Type="http://schemas.openxmlformats.org/officeDocument/2006/relationships/oleObject" Target="../embeddings/oleObject10.bin"/><Relationship Id="rId7" Type="http://schemas.openxmlformats.org/officeDocument/2006/relationships/oleObject" Target="../embeddings/oleObject14.bin"/><Relationship Id="rId2" Type="http://schemas.openxmlformats.org/officeDocument/2006/relationships/slideLayout" Target="../slideLayouts/slideLayout6.xml"/><Relationship Id="rId1" Type="http://schemas.openxmlformats.org/officeDocument/2006/relationships/vmlDrawing" Target="../drawings/vmlDrawing7.vml"/><Relationship Id="rId6" Type="http://schemas.openxmlformats.org/officeDocument/2006/relationships/oleObject" Target="../embeddings/oleObject13.bin"/><Relationship Id="rId5" Type="http://schemas.openxmlformats.org/officeDocument/2006/relationships/oleObject" Target="../embeddings/oleObject12.bin"/><Relationship Id="rId4" Type="http://schemas.openxmlformats.org/officeDocument/2006/relationships/oleObject" Target="../embeddings/oleObject11.bin"/></Relationships>
</file>

<file path=ppt/slides/_rels/slide38.xml.rels><?xml version="1.0" encoding="UTF-8" standalone="yes"?>
<Relationships xmlns="http://schemas.openxmlformats.org/package/2006/relationships"><Relationship Id="rId2" Type="http://schemas.openxmlformats.org/officeDocument/2006/relationships/image" Target="../media/image64.png"/><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65.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1.wmf"/><Relationship Id="rId1" Type="http://schemas.openxmlformats.org/officeDocument/2006/relationships/slideLayout" Target="../slideLayouts/slideLayout7.xml"/><Relationship Id="rId4" Type="http://schemas.openxmlformats.org/officeDocument/2006/relationships/image" Target="../media/image3.png"/></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1.xml.rels><?xml version="1.0" encoding="UTF-8" standalone="yes"?>
<Relationships xmlns="http://schemas.openxmlformats.org/package/2006/relationships"><Relationship Id="rId2" Type="http://schemas.openxmlformats.org/officeDocument/2006/relationships/image" Target="../media/image66.png"/><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2" Type="http://schemas.openxmlformats.org/officeDocument/2006/relationships/image" Target="../media/image67.png"/><Relationship Id="rId1" Type="http://schemas.openxmlformats.org/officeDocument/2006/relationships/slideLayout" Target="../slideLayouts/slideLayout2.xml"/></Relationships>
</file>

<file path=ppt/slides/_rels/slide43.xml.rels><?xml version="1.0" encoding="UTF-8" standalone="yes"?>
<Relationships xmlns="http://schemas.openxmlformats.org/package/2006/relationships"><Relationship Id="rId2" Type="http://schemas.openxmlformats.org/officeDocument/2006/relationships/image" Target="../media/image68.png"/><Relationship Id="rId1" Type="http://schemas.openxmlformats.org/officeDocument/2006/relationships/slideLayout" Target="../slideLayouts/slideLayout1.xml"/></Relationships>
</file>

<file path=ppt/slides/_rels/slide44.xml.rels><?xml version="1.0" encoding="UTF-8" standalone="yes"?>
<Relationships xmlns="http://schemas.openxmlformats.org/package/2006/relationships"><Relationship Id="rId3" Type="http://schemas.openxmlformats.org/officeDocument/2006/relationships/image" Target="../media/image70.png"/><Relationship Id="rId2" Type="http://schemas.openxmlformats.org/officeDocument/2006/relationships/image" Target="../media/image69.png"/><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3" Type="http://schemas.openxmlformats.org/officeDocument/2006/relationships/oleObject" Target="../embeddings/Microsoft_Office_Excel_97-2003_Worksheet1.xls"/><Relationship Id="rId2" Type="http://schemas.openxmlformats.org/officeDocument/2006/relationships/slideLayout" Target="../slideLayouts/slideLayout2.xml"/><Relationship Id="rId1" Type="http://schemas.openxmlformats.org/officeDocument/2006/relationships/vmlDrawing" Target="../drawings/vmlDrawing8.vml"/><Relationship Id="rId5" Type="http://schemas.openxmlformats.org/officeDocument/2006/relationships/image" Target="../media/image73.jpeg"/><Relationship Id="rId4" Type="http://schemas.openxmlformats.org/officeDocument/2006/relationships/image" Target="../media/image72.jpeg"/></Relationships>
</file>

<file path=ppt/slides/_rels/slide46.xml.rels><?xml version="1.0" encoding="UTF-8" standalone="yes"?>
<Relationships xmlns="http://schemas.openxmlformats.org/package/2006/relationships"><Relationship Id="rId3" Type="http://schemas.openxmlformats.org/officeDocument/2006/relationships/image" Target="../media/image75.png"/><Relationship Id="rId2" Type="http://schemas.openxmlformats.org/officeDocument/2006/relationships/image" Target="../media/image74.png"/><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3" Type="http://schemas.openxmlformats.org/officeDocument/2006/relationships/image" Target="../media/image77.png"/><Relationship Id="rId2" Type="http://schemas.openxmlformats.org/officeDocument/2006/relationships/image" Target="../media/image76.png"/><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image" Target="../media/image78.png"/><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3" Type="http://schemas.openxmlformats.org/officeDocument/2006/relationships/image" Target="../media/image4.wmf"/><Relationship Id="rId2" Type="http://schemas.openxmlformats.org/officeDocument/2006/relationships/notesSlide" Target="../notesSlides/notesSlide1.xml"/><Relationship Id="rId1" Type="http://schemas.openxmlformats.org/officeDocument/2006/relationships/slideLayout" Target="../slideLayouts/slideLayout7.xml"/><Relationship Id="rId4" Type="http://schemas.openxmlformats.org/officeDocument/2006/relationships/image" Target="../media/image5.wmf"/></Relationships>
</file>

<file path=ppt/slides/_rels/slide50.xml.rels><?xml version="1.0" encoding="UTF-8" standalone="yes"?>
<Relationships xmlns="http://schemas.openxmlformats.org/package/2006/relationships"><Relationship Id="rId2" Type="http://schemas.openxmlformats.org/officeDocument/2006/relationships/image" Target="../media/image79.png"/><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image" Target="../media/image80.png"/><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3" Type="http://schemas.openxmlformats.org/officeDocument/2006/relationships/image" Target="../media/image82.png"/><Relationship Id="rId2" Type="http://schemas.openxmlformats.org/officeDocument/2006/relationships/image" Target="../media/image81.png"/><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image" Target="../media/image83.png"/><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image" Target="../media/image84.png"/><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http://upload.wikimedia.org/wikipedia/commons/e/ec/Figure3.png" TargetMode="External"/><Relationship Id="rId2" Type="http://schemas.openxmlformats.org/officeDocument/2006/relationships/image" Target="../media/image85.png"/><Relationship Id="rId1" Type="http://schemas.openxmlformats.org/officeDocument/2006/relationships/slideLayout" Target="../slideLayouts/slideLayout2.xml"/><Relationship Id="rId6" Type="http://schemas.openxmlformats.org/officeDocument/2006/relationships/image" Target="../media/image87.png"/><Relationship Id="rId5" Type="http://schemas.openxmlformats.org/officeDocument/2006/relationships/hyperlink" Target="http://upload.wikimedia.org/wikipedia/commons/9/99/Figures5newnew.png" TargetMode="External"/><Relationship Id="rId4" Type="http://schemas.openxmlformats.org/officeDocument/2006/relationships/image" Target="../media/image86.png"/></Relationships>
</file>

<file path=ppt/slides/_rels/slide56.xml.rels><?xml version="1.0" encoding="UTF-8" standalone="yes"?>
<Relationships xmlns="http://schemas.openxmlformats.org/package/2006/relationships"><Relationship Id="rId2" Type="http://schemas.openxmlformats.org/officeDocument/2006/relationships/image" Target="../media/image88.png"/><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89.png"/><Relationship Id="rId1" Type="http://schemas.openxmlformats.org/officeDocument/2006/relationships/slideLayout" Target="../slideLayouts/slideLayout2.xml"/></Relationships>
</file>

<file path=ppt/slides/_rels/slide58.xml.rels><?xml version="1.0" encoding="UTF-8" standalone="yes"?>
<Relationships xmlns="http://schemas.openxmlformats.org/package/2006/relationships"><Relationship Id="rId3" Type="http://schemas.openxmlformats.org/officeDocument/2006/relationships/image" Target="../media/image91.png"/><Relationship Id="rId2" Type="http://schemas.openxmlformats.org/officeDocument/2006/relationships/image" Target="../media/image90.png"/><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image" Target="../media/image93.png"/><Relationship Id="rId2" Type="http://schemas.openxmlformats.org/officeDocument/2006/relationships/image" Target="../media/image92.png"/><Relationship Id="rId1" Type="http://schemas.openxmlformats.org/officeDocument/2006/relationships/slideLayout" Target="../slideLayouts/slideLayout2.xml"/><Relationship Id="rId4" Type="http://schemas.openxmlformats.org/officeDocument/2006/relationships/image" Target="../media/image94.png"/></Relationships>
</file>

<file path=ppt/slides/_rels/slide6.xml.rels><?xml version="1.0" encoding="UTF-8" standalone="yes"?>
<Relationships xmlns="http://schemas.openxmlformats.org/package/2006/relationships"><Relationship Id="rId3" Type="http://schemas.openxmlformats.org/officeDocument/2006/relationships/notesSlide" Target="../notesSlides/notesSlide2.xml"/><Relationship Id="rId2" Type="http://schemas.openxmlformats.org/officeDocument/2006/relationships/slideLayout" Target="../slideLayouts/slideLayout12.xml"/><Relationship Id="rId1" Type="http://schemas.openxmlformats.org/officeDocument/2006/relationships/vmlDrawing" Target="../drawings/vmlDrawing1.vml"/><Relationship Id="rId4" Type="http://schemas.openxmlformats.org/officeDocument/2006/relationships/oleObject" Target="../embeddings/oleObject1.bin"/></Relationships>
</file>

<file path=ppt/slides/_rels/slide60.xml.rels><?xml version="1.0" encoding="UTF-8" standalone="yes"?>
<Relationships xmlns="http://schemas.openxmlformats.org/package/2006/relationships"><Relationship Id="rId3" Type="http://schemas.openxmlformats.org/officeDocument/2006/relationships/image" Target="../media/image96.png"/><Relationship Id="rId2" Type="http://schemas.openxmlformats.org/officeDocument/2006/relationships/image" Target="../media/image95.png"/><Relationship Id="rId1" Type="http://schemas.openxmlformats.org/officeDocument/2006/relationships/slideLayout" Target="../slideLayouts/slideLayout2.xml"/></Relationships>
</file>

<file path=ppt/slides/_rels/slide6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2.xml.rels><?xml version="1.0" encoding="UTF-8" standalone="yes"?>
<Relationships xmlns="http://schemas.openxmlformats.org/package/2006/relationships"><Relationship Id="rId3" Type="http://schemas.openxmlformats.org/officeDocument/2006/relationships/image" Target="../media/image98.png"/><Relationship Id="rId2" Type="http://schemas.openxmlformats.org/officeDocument/2006/relationships/image" Target="../media/image97.png"/><Relationship Id="rId1" Type="http://schemas.openxmlformats.org/officeDocument/2006/relationships/slideLayout" Target="../slideLayouts/slideLayout2.xml"/></Relationships>
</file>

<file path=ppt/slides/_rels/slide6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7.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7.xml"/></Relationships>
</file>

<file path=ppt/slides/_rels/slide9.xml.rels><?xml version="1.0" encoding="UTF-8" standalone="yes"?>
<Relationships xmlns="http://schemas.openxmlformats.org/package/2006/relationships"><Relationship Id="rId3" Type="http://schemas.openxmlformats.org/officeDocument/2006/relationships/image" Target="../media/image10.wmf"/><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914400" y="609600"/>
            <a:ext cx="7499617" cy="523220"/>
          </a:xfrm>
          <a:prstGeom prst="rect">
            <a:avLst/>
          </a:prstGeom>
          <a:noFill/>
        </p:spPr>
        <p:txBody>
          <a:bodyPr wrap="none" rtlCol="0">
            <a:spAutoFit/>
          </a:bodyPr>
          <a:lstStyle/>
          <a:p>
            <a:r>
              <a:rPr lang="en-US" sz="2800" dirty="0" smtClean="0">
                <a:solidFill>
                  <a:srgbClr val="0033CC"/>
                </a:solidFill>
              </a:rPr>
              <a:t>Scanning probe microscopy (SPM) and lithography</a:t>
            </a:r>
            <a:endParaRPr lang="en-US" sz="2800" dirty="0">
              <a:solidFill>
                <a:srgbClr val="0033CC"/>
              </a:solidFill>
            </a:endParaRPr>
          </a:p>
        </p:txBody>
      </p:sp>
      <p:sp>
        <p:nvSpPr>
          <p:cNvPr id="5" name="TextBox 4"/>
          <p:cNvSpPr txBox="1"/>
          <p:nvPr/>
        </p:nvSpPr>
        <p:spPr>
          <a:xfrm>
            <a:off x="1524000" y="1800761"/>
            <a:ext cx="4833311" cy="2139047"/>
          </a:xfrm>
          <a:prstGeom prst="rect">
            <a:avLst/>
          </a:prstGeom>
          <a:noFill/>
        </p:spPr>
        <p:txBody>
          <a:bodyPr wrap="none" rtlCol="0">
            <a:spAutoFit/>
          </a:bodyPr>
          <a:lstStyle/>
          <a:p>
            <a:pPr marL="342900" indent="-342900">
              <a:spcAft>
                <a:spcPts val="600"/>
              </a:spcAft>
              <a:buAutoNum type="arabicPeriod"/>
            </a:pPr>
            <a:r>
              <a:rPr lang="en-US" dirty="0" smtClean="0">
                <a:solidFill>
                  <a:srgbClr val="C00000"/>
                </a:solidFill>
              </a:rPr>
              <a:t>Scanning tunneling microscopy.</a:t>
            </a:r>
          </a:p>
          <a:p>
            <a:pPr marL="342900" indent="-342900">
              <a:spcAft>
                <a:spcPts val="600"/>
              </a:spcAft>
              <a:buAutoNum type="arabicPeriod"/>
            </a:pPr>
            <a:r>
              <a:rPr lang="en-US" dirty="0" smtClean="0">
                <a:solidFill>
                  <a:srgbClr val="0033CC"/>
                </a:solidFill>
              </a:rPr>
              <a:t>Piezoelectric positioning.</a:t>
            </a:r>
          </a:p>
          <a:p>
            <a:pPr marL="342900" indent="-342900">
              <a:spcAft>
                <a:spcPts val="600"/>
              </a:spcAft>
              <a:buAutoNum type="arabicPeriod"/>
            </a:pPr>
            <a:r>
              <a:rPr lang="en-US" dirty="0" smtClean="0">
                <a:solidFill>
                  <a:srgbClr val="0033CC"/>
                </a:solidFill>
              </a:rPr>
              <a:t>Atomic force microscopy (AFM) overview.</a:t>
            </a:r>
          </a:p>
          <a:p>
            <a:pPr marL="342900" indent="-342900">
              <a:spcAft>
                <a:spcPts val="600"/>
              </a:spcAft>
              <a:buAutoNum type="arabicPeriod"/>
            </a:pPr>
            <a:r>
              <a:rPr lang="en-US" dirty="0" smtClean="0">
                <a:solidFill>
                  <a:srgbClr val="0033CC"/>
                </a:solidFill>
              </a:rPr>
              <a:t>AFM tip and its fabrication.</a:t>
            </a:r>
          </a:p>
          <a:p>
            <a:pPr marL="342900" indent="-342900">
              <a:spcAft>
                <a:spcPts val="600"/>
              </a:spcAft>
              <a:buAutoNum type="arabicPeriod"/>
            </a:pPr>
            <a:r>
              <a:rPr lang="en-US" dirty="0" smtClean="0">
                <a:solidFill>
                  <a:srgbClr val="0033CC"/>
                </a:solidFill>
              </a:rPr>
              <a:t>Tapping mode AFM.</a:t>
            </a:r>
          </a:p>
          <a:p>
            <a:pPr marL="342900" indent="-342900">
              <a:spcAft>
                <a:spcPts val="600"/>
              </a:spcAft>
              <a:buAutoNum type="arabicPeriod"/>
            </a:pPr>
            <a:r>
              <a:rPr lang="en-US" dirty="0" smtClean="0">
                <a:solidFill>
                  <a:srgbClr val="0033CC"/>
                </a:solidFill>
              </a:rPr>
              <a:t>Other forms of AFM (LFM, EFM, MFM, SCM…)</a:t>
            </a:r>
          </a:p>
        </p:txBody>
      </p:sp>
      <p:sp>
        <p:nvSpPr>
          <p:cNvPr id="6" name="TextBox 5"/>
          <p:cNvSpPr txBox="1"/>
          <p:nvPr/>
        </p:nvSpPr>
        <p:spPr>
          <a:xfrm>
            <a:off x="304800" y="4239161"/>
            <a:ext cx="8153400" cy="1323439"/>
          </a:xfrm>
          <a:prstGeom prst="rect">
            <a:avLst/>
          </a:prstGeom>
          <a:noFill/>
        </p:spPr>
        <p:txBody>
          <a:bodyPr wrap="square" rtlCol="0">
            <a:spAutoFit/>
          </a:bodyPr>
          <a:lstStyle/>
          <a:p>
            <a:r>
              <a:rPr lang="en-US" sz="1600" b="1" dirty="0" smtClean="0">
                <a:solidFill>
                  <a:srgbClr val="7030A0"/>
                </a:solidFill>
              </a:rPr>
              <a:t>“Scanning probe microscopy and spectroscopy”</a:t>
            </a:r>
            <a:r>
              <a:rPr lang="en-US" sz="1600" dirty="0" smtClean="0">
                <a:solidFill>
                  <a:srgbClr val="7030A0"/>
                </a:solidFill>
              </a:rPr>
              <a:t> by Roland </a:t>
            </a:r>
            <a:r>
              <a:rPr lang="en-US" sz="1600" dirty="0" err="1" smtClean="0">
                <a:solidFill>
                  <a:srgbClr val="7030A0"/>
                </a:solidFill>
              </a:rPr>
              <a:t>Wiesendanger</a:t>
            </a:r>
            <a:r>
              <a:rPr lang="en-US" sz="1600" dirty="0" smtClean="0">
                <a:solidFill>
                  <a:srgbClr val="7030A0"/>
                </a:solidFill>
              </a:rPr>
              <a:t> is a good comprehensive reference book. It can be found at (read only, no download):</a:t>
            </a:r>
          </a:p>
          <a:p>
            <a:r>
              <a:rPr lang="en-US" sz="1600" dirty="0" smtClean="0">
                <a:solidFill>
                  <a:srgbClr val="7030A0"/>
                </a:solidFill>
              </a:rPr>
              <a:t>http://books.google.ca/books?id=EXae0pjS2vwC&amp;pg=PA561&amp;lpg=PA561&amp;dq=liquid-metal-covered+tungsten+needle&amp;source=bl&amp;ots=Yy9A2saE3M&amp;sig=KIDbgh_HQLg4LQPA4XIVh7TD3kQ&amp;hl=en&amp;ei=4cdkSsjqMYLWtgOX_ehm&amp;sa=X&amp;oi=book_result&amp;ct=result&amp;resnum=1</a:t>
            </a:r>
            <a:endParaRPr lang="en-US" sz="1600" dirty="0">
              <a:solidFill>
                <a:srgbClr val="7030A0"/>
              </a:solidFill>
            </a:endParaRPr>
          </a:p>
        </p:txBody>
      </p:sp>
      <p:sp>
        <p:nvSpPr>
          <p:cNvPr id="7" name="TextBox 6"/>
          <p:cNvSpPr txBox="1"/>
          <p:nvPr/>
        </p:nvSpPr>
        <p:spPr>
          <a:xfrm>
            <a:off x="0" y="6119336"/>
            <a:ext cx="5906040" cy="738664"/>
          </a:xfrm>
          <a:prstGeom prst="rect">
            <a:avLst/>
          </a:prstGeom>
          <a:noFill/>
        </p:spPr>
        <p:txBody>
          <a:bodyPr wrap="none" rtlCol="0">
            <a:spAutoFit/>
          </a:bodyPr>
          <a:ls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r>
              <a:rPr lang="en-US" sz="1400" dirty="0" smtClean="0"/>
              <a:t>ECE 730: Fabrication in the </a:t>
            </a:r>
            <a:r>
              <a:rPr lang="en-US" sz="1400" dirty="0" err="1" smtClean="0"/>
              <a:t>nanoscale</a:t>
            </a:r>
            <a:r>
              <a:rPr lang="en-US" sz="1400" dirty="0" smtClean="0"/>
              <a:t>: principles, technology and applications </a:t>
            </a:r>
          </a:p>
          <a:p>
            <a:r>
              <a:rPr lang="en-US" sz="1400" dirty="0" smtClean="0"/>
              <a:t>Instructor: Bo Cui, ECE, University of Waterloo; http://ece.uwaterloo.ca/~bcui/</a:t>
            </a:r>
          </a:p>
          <a:p>
            <a:r>
              <a:rPr lang="en-US" sz="1400" dirty="0" smtClean="0"/>
              <a:t>Textbook: Nanofabrication: principles, capabilities and limits, by Zheng Cui</a:t>
            </a:r>
            <a:endParaRPr lang="en-US" sz="1400" dirty="0"/>
          </a:p>
        </p:txBody>
      </p:sp>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1202" name="Picture 2"/>
          <p:cNvPicPr>
            <a:picLocks noChangeAspect="1" noChangeArrowheads="1"/>
          </p:cNvPicPr>
          <p:nvPr/>
        </p:nvPicPr>
        <p:blipFill>
          <a:blip r:embed="rId2"/>
          <a:srcRect/>
          <a:stretch>
            <a:fillRect/>
          </a:stretch>
        </p:blipFill>
        <p:spPr bwMode="auto">
          <a:xfrm>
            <a:off x="685800" y="1066800"/>
            <a:ext cx="7848600" cy="5177509"/>
          </a:xfrm>
          <a:prstGeom prst="rect">
            <a:avLst/>
          </a:prstGeom>
          <a:noFill/>
          <a:ln w="9525">
            <a:noFill/>
            <a:miter lim="800000"/>
            <a:headEnd/>
            <a:tailEnd/>
          </a:ln>
          <a:effectLst/>
        </p:spPr>
      </p:pic>
      <p:cxnSp>
        <p:nvCxnSpPr>
          <p:cNvPr id="5" name="Straight Connector 4"/>
          <p:cNvCxnSpPr/>
          <p:nvPr/>
        </p:nvCxnSpPr>
        <p:spPr>
          <a:xfrm flipV="1">
            <a:off x="0" y="8382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6" name="Rectangle 5"/>
          <p:cNvSpPr/>
          <p:nvPr/>
        </p:nvSpPr>
        <p:spPr>
          <a:xfrm>
            <a:off x="2743200" y="228600"/>
            <a:ext cx="3652923" cy="523220"/>
          </a:xfrm>
          <a:prstGeom prst="rect">
            <a:avLst/>
          </a:prstGeom>
        </p:spPr>
        <p:txBody>
          <a:bodyPr wrap="none">
            <a:spAutoFit/>
          </a:bodyPr>
          <a:lstStyle/>
          <a:p>
            <a:r>
              <a:rPr lang="en-US" sz="2800" dirty="0" smtClean="0">
                <a:solidFill>
                  <a:srgbClr val="0033CC"/>
                </a:solidFill>
              </a:rPr>
              <a:t>Why atomic resolution?</a:t>
            </a:r>
            <a:endParaRPr lang="en-US" sz="2800" dirty="0">
              <a:solidFill>
                <a:srgbClr val="0033CC"/>
              </a:solidFill>
            </a:endParaRPr>
          </a:p>
        </p:txBody>
      </p:sp>
    </p:spTree>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7620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pic>
        <p:nvPicPr>
          <p:cNvPr id="3074" name="Picture 2"/>
          <p:cNvPicPr>
            <a:picLocks noChangeAspect="1" noChangeArrowheads="1"/>
          </p:cNvPicPr>
          <p:nvPr/>
        </p:nvPicPr>
        <p:blipFill>
          <a:blip r:embed="rId2"/>
          <a:srcRect/>
          <a:stretch>
            <a:fillRect/>
          </a:stretch>
        </p:blipFill>
        <p:spPr bwMode="auto">
          <a:xfrm>
            <a:off x="838200" y="990600"/>
            <a:ext cx="7489825" cy="5437572"/>
          </a:xfrm>
          <a:prstGeom prst="rect">
            <a:avLst/>
          </a:prstGeom>
          <a:noFill/>
          <a:ln w="9525">
            <a:noFill/>
            <a:miter lim="800000"/>
            <a:headEnd/>
            <a:tailEnd/>
          </a:ln>
          <a:effectLst/>
        </p:spPr>
      </p:pic>
      <p:sp>
        <p:nvSpPr>
          <p:cNvPr id="5" name="Rectangle 4"/>
          <p:cNvSpPr/>
          <p:nvPr/>
        </p:nvSpPr>
        <p:spPr>
          <a:xfrm>
            <a:off x="1219200" y="152400"/>
            <a:ext cx="6781800" cy="523220"/>
          </a:xfrm>
          <a:prstGeom prst="rect">
            <a:avLst/>
          </a:prstGeom>
        </p:spPr>
        <p:txBody>
          <a:bodyPr wrap="square">
            <a:spAutoFit/>
          </a:bodyPr>
          <a:lstStyle/>
          <a:p>
            <a:r>
              <a:rPr lang="en-US" sz="2800" dirty="0" smtClean="0">
                <a:solidFill>
                  <a:srgbClr val="0033CC"/>
                </a:solidFill>
              </a:rPr>
              <a:t>Bias polarity : probing filled and empty states</a:t>
            </a:r>
            <a:endParaRPr lang="en-US" sz="2800" dirty="0">
              <a:solidFill>
                <a:srgbClr val="0033CC"/>
              </a:solidFill>
            </a:endParaRPr>
          </a:p>
        </p:txBody>
      </p:sp>
    </p:spTree>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9156" name="Picture 4"/>
          <p:cNvPicPr>
            <a:picLocks noChangeAspect="1" noChangeArrowheads="1"/>
          </p:cNvPicPr>
          <p:nvPr/>
        </p:nvPicPr>
        <p:blipFill>
          <a:blip r:embed="rId2"/>
          <a:srcRect/>
          <a:stretch>
            <a:fillRect/>
          </a:stretch>
        </p:blipFill>
        <p:spPr bwMode="auto">
          <a:xfrm>
            <a:off x="914400" y="2438400"/>
            <a:ext cx="2471968" cy="3817938"/>
          </a:xfrm>
          <a:prstGeom prst="rect">
            <a:avLst/>
          </a:prstGeom>
          <a:noFill/>
          <a:ln w="9525">
            <a:noFill/>
            <a:miter lim="800000"/>
            <a:headEnd/>
            <a:tailEnd/>
          </a:ln>
          <a:effectLst/>
        </p:spPr>
      </p:pic>
      <p:pic>
        <p:nvPicPr>
          <p:cNvPr id="49154" name="Picture 2"/>
          <p:cNvPicPr>
            <a:picLocks noChangeAspect="1" noChangeArrowheads="1"/>
          </p:cNvPicPr>
          <p:nvPr/>
        </p:nvPicPr>
        <p:blipFill>
          <a:blip r:embed="rId3"/>
          <a:srcRect/>
          <a:stretch>
            <a:fillRect/>
          </a:stretch>
        </p:blipFill>
        <p:spPr bwMode="auto">
          <a:xfrm>
            <a:off x="4572000" y="838200"/>
            <a:ext cx="4191000" cy="1360098"/>
          </a:xfrm>
          <a:prstGeom prst="rect">
            <a:avLst/>
          </a:prstGeom>
          <a:noFill/>
          <a:ln w="9525">
            <a:noFill/>
            <a:miter lim="800000"/>
            <a:headEnd/>
            <a:tailEnd/>
          </a:ln>
          <a:effectLst/>
        </p:spPr>
      </p:pic>
      <p:sp>
        <p:nvSpPr>
          <p:cNvPr id="4" name="Rectangle 3"/>
          <p:cNvSpPr/>
          <p:nvPr/>
        </p:nvSpPr>
        <p:spPr>
          <a:xfrm>
            <a:off x="152400" y="762000"/>
            <a:ext cx="4800600" cy="923330"/>
          </a:xfrm>
          <a:prstGeom prst="rect">
            <a:avLst/>
          </a:prstGeom>
        </p:spPr>
        <p:txBody>
          <a:bodyPr wrap="square">
            <a:spAutoFit/>
          </a:bodyPr>
          <a:lstStyle/>
          <a:p>
            <a:r>
              <a:rPr lang="en-US" dirty="0" smtClean="0">
                <a:solidFill>
                  <a:srgbClr val="C00000"/>
                </a:solidFill>
              </a:rPr>
              <a:t>The resolution is determined by:</a:t>
            </a:r>
          </a:p>
          <a:p>
            <a:pPr marL="111125" indent="-111125">
              <a:buFont typeface="Arial" pitchFamily="34" charset="0"/>
              <a:buChar char="•"/>
            </a:pPr>
            <a:r>
              <a:rPr lang="en-US" dirty="0" smtClean="0">
                <a:solidFill>
                  <a:srgbClr val="0033CC"/>
                </a:solidFill>
              </a:rPr>
              <a:t>Dimension of probe ⇒ probes are small</a:t>
            </a:r>
          </a:p>
          <a:p>
            <a:pPr marL="111125" indent="-111125">
              <a:buFont typeface="Arial" pitchFamily="34" charset="0"/>
              <a:buChar char="•"/>
            </a:pPr>
            <a:r>
              <a:rPr lang="en-US" dirty="0" smtClean="0">
                <a:solidFill>
                  <a:srgbClr val="0033CC"/>
                </a:solidFill>
              </a:rPr>
              <a:t>Distance of probe to sample ⇒ probe is a point</a:t>
            </a:r>
            <a:endParaRPr lang="en-US" dirty="0">
              <a:solidFill>
                <a:srgbClr val="0033CC"/>
              </a:solidFill>
            </a:endParaRPr>
          </a:p>
        </p:txBody>
      </p:sp>
      <p:cxnSp>
        <p:nvCxnSpPr>
          <p:cNvPr id="5" name="Straight Connector 4"/>
          <p:cNvCxnSpPr/>
          <p:nvPr/>
        </p:nvCxnSpPr>
        <p:spPr>
          <a:xfrm flipV="1">
            <a:off x="0" y="609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6" name="Rectangle 5"/>
          <p:cNvSpPr/>
          <p:nvPr/>
        </p:nvSpPr>
        <p:spPr>
          <a:xfrm>
            <a:off x="3581400" y="86380"/>
            <a:ext cx="2057400" cy="523220"/>
          </a:xfrm>
          <a:prstGeom prst="rect">
            <a:avLst/>
          </a:prstGeom>
        </p:spPr>
        <p:txBody>
          <a:bodyPr wrap="square">
            <a:spAutoFit/>
          </a:bodyPr>
          <a:lstStyle/>
          <a:p>
            <a:r>
              <a:rPr lang="en-US" sz="2800" dirty="0" smtClean="0">
                <a:solidFill>
                  <a:srgbClr val="0033CC"/>
                </a:solidFill>
              </a:rPr>
              <a:t>Tip is the key</a:t>
            </a:r>
            <a:endParaRPr lang="en-US" sz="2800" dirty="0">
              <a:solidFill>
                <a:srgbClr val="0033CC"/>
              </a:solidFill>
            </a:endParaRPr>
          </a:p>
        </p:txBody>
      </p:sp>
      <p:sp>
        <p:nvSpPr>
          <p:cNvPr id="11" name="Rectangle 10"/>
          <p:cNvSpPr/>
          <p:nvPr/>
        </p:nvSpPr>
        <p:spPr>
          <a:xfrm>
            <a:off x="3962400" y="3429000"/>
            <a:ext cx="4114800" cy="2369880"/>
          </a:xfrm>
          <a:prstGeom prst="rect">
            <a:avLst/>
          </a:prstGeom>
        </p:spPr>
        <p:txBody>
          <a:bodyPr wrap="square">
            <a:spAutoFit/>
          </a:bodyPr>
          <a:lstStyle/>
          <a:p>
            <a:pPr>
              <a:spcAft>
                <a:spcPts val="600"/>
              </a:spcAft>
            </a:pPr>
            <a:r>
              <a:rPr lang="en-US" dirty="0" smtClean="0">
                <a:solidFill>
                  <a:srgbClr val="0033CC"/>
                </a:solidFill>
              </a:rPr>
              <a:t>Oxide or insulating contamination layers of thickness several nanometers can prevent vacuum tunneling.</a:t>
            </a:r>
          </a:p>
          <a:p>
            <a:pPr>
              <a:spcAft>
                <a:spcPts val="600"/>
              </a:spcAft>
            </a:pPr>
            <a:r>
              <a:rPr lang="en-US" dirty="0" smtClean="0">
                <a:solidFill>
                  <a:srgbClr val="0033CC"/>
                </a:solidFill>
              </a:rPr>
              <a:t>This may lead to mechanical contact between tip and sample. </a:t>
            </a:r>
            <a:r>
              <a:rPr lang="en-US" sz="1200" dirty="0" smtClean="0">
                <a:solidFill>
                  <a:srgbClr val="0033CC"/>
                </a:solidFill>
              </a:rPr>
              <a:t>(the servo will force the tip to collide in an effort to achieve the set-point current)</a:t>
            </a:r>
          </a:p>
          <a:p>
            <a:pPr>
              <a:spcAft>
                <a:spcPts val="600"/>
              </a:spcAft>
            </a:pPr>
            <a:r>
              <a:rPr lang="en-US" dirty="0" smtClean="0">
                <a:solidFill>
                  <a:srgbClr val="0033CC"/>
                </a:solidFill>
              </a:rPr>
              <a:t>Tunneling through the oxide or contamination layer may damage tip. </a:t>
            </a:r>
            <a:endParaRPr lang="en-US" dirty="0">
              <a:solidFill>
                <a:srgbClr val="0033CC"/>
              </a:solidFill>
            </a:endParaRPr>
          </a:p>
        </p:txBody>
      </p:sp>
    </p:spTree>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5954" name="Picture 2"/>
          <p:cNvPicPr>
            <a:picLocks noChangeAspect="1" noChangeArrowheads="1"/>
          </p:cNvPicPr>
          <p:nvPr/>
        </p:nvPicPr>
        <p:blipFill>
          <a:blip r:embed="rId2"/>
          <a:srcRect/>
          <a:stretch>
            <a:fillRect/>
          </a:stretch>
        </p:blipFill>
        <p:spPr bwMode="auto">
          <a:xfrm>
            <a:off x="457200" y="2667000"/>
            <a:ext cx="6096000" cy="3899243"/>
          </a:xfrm>
          <a:prstGeom prst="rect">
            <a:avLst/>
          </a:prstGeom>
          <a:noFill/>
          <a:ln w="9525">
            <a:noFill/>
            <a:miter lim="800000"/>
            <a:headEnd/>
            <a:tailEnd/>
          </a:ln>
          <a:effectLst/>
        </p:spPr>
      </p:pic>
      <p:pic>
        <p:nvPicPr>
          <p:cNvPr id="125955" name="Picture 3"/>
          <p:cNvPicPr>
            <a:picLocks noChangeAspect="1" noChangeArrowheads="1"/>
          </p:cNvPicPr>
          <p:nvPr/>
        </p:nvPicPr>
        <p:blipFill>
          <a:blip r:embed="rId3"/>
          <a:srcRect/>
          <a:stretch>
            <a:fillRect/>
          </a:stretch>
        </p:blipFill>
        <p:spPr bwMode="auto">
          <a:xfrm>
            <a:off x="152401" y="990601"/>
            <a:ext cx="5562600" cy="1219322"/>
          </a:xfrm>
          <a:prstGeom prst="rect">
            <a:avLst/>
          </a:prstGeom>
          <a:noFill/>
          <a:ln w="9525">
            <a:noFill/>
            <a:miter lim="800000"/>
            <a:headEnd/>
            <a:tailEnd/>
          </a:ln>
          <a:effectLst/>
        </p:spPr>
      </p:pic>
      <p:sp>
        <p:nvSpPr>
          <p:cNvPr id="6" name="TextBox 5"/>
          <p:cNvSpPr txBox="1"/>
          <p:nvPr/>
        </p:nvSpPr>
        <p:spPr>
          <a:xfrm>
            <a:off x="3225931" y="76200"/>
            <a:ext cx="3098669" cy="523220"/>
          </a:xfrm>
          <a:prstGeom prst="rect">
            <a:avLst/>
          </a:prstGeom>
          <a:noFill/>
        </p:spPr>
        <p:txBody>
          <a:bodyPr wrap="none" rtlCol="0">
            <a:spAutoFit/>
          </a:bodyPr>
          <a:lstStyle/>
          <a:p>
            <a:r>
              <a:rPr lang="en-US" sz="2800" dirty="0" smtClean="0">
                <a:solidFill>
                  <a:srgbClr val="0033CC"/>
                </a:solidFill>
              </a:rPr>
              <a:t>STM tip preparation</a:t>
            </a:r>
            <a:endParaRPr lang="en-US" sz="2800" dirty="0">
              <a:solidFill>
                <a:srgbClr val="0033CC"/>
              </a:solidFill>
            </a:endParaRPr>
          </a:p>
        </p:txBody>
      </p:sp>
      <p:cxnSp>
        <p:nvCxnSpPr>
          <p:cNvPr id="7" name="Straight Connector 6"/>
          <p:cNvCxnSpPr/>
          <p:nvPr/>
        </p:nvCxnSpPr>
        <p:spPr>
          <a:xfrm flipV="1">
            <a:off x="0" y="609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pic>
        <p:nvPicPr>
          <p:cNvPr id="125956" name="Picture 4"/>
          <p:cNvPicPr>
            <a:picLocks noChangeAspect="1" noChangeArrowheads="1"/>
          </p:cNvPicPr>
          <p:nvPr/>
        </p:nvPicPr>
        <p:blipFill>
          <a:blip r:embed="rId4"/>
          <a:srcRect/>
          <a:stretch>
            <a:fillRect/>
          </a:stretch>
        </p:blipFill>
        <p:spPr bwMode="auto">
          <a:xfrm>
            <a:off x="6629400" y="3657600"/>
            <a:ext cx="2352675" cy="1962150"/>
          </a:xfrm>
          <a:prstGeom prst="rect">
            <a:avLst/>
          </a:prstGeom>
          <a:noFill/>
          <a:ln w="9525">
            <a:noFill/>
            <a:miter lim="800000"/>
            <a:headEnd/>
            <a:tailEnd/>
          </a:ln>
          <a:effectLst/>
        </p:spPr>
      </p:pic>
      <p:sp>
        <p:nvSpPr>
          <p:cNvPr id="10" name="TextBox 9"/>
          <p:cNvSpPr txBox="1"/>
          <p:nvPr/>
        </p:nvSpPr>
        <p:spPr>
          <a:xfrm>
            <a:off x="6553200" y="5562600"/>
            <a:ext cx="2590800" cy="830997"/>
          </a:xfrm>
          <a:prstGeom prst="rect">
            <a:avLst/>
          </a:prstGeom>
          <a:noFill/>
        </p:spPr>
        <p:txBody>
          <a:bodyPr wrap="square" rtlCol="0">
            <a:spAutoFit/>
          </a:bodyPr>
          <a:lstStyle/>
          <a:p>
            <a:r>
              <a:rPr lang="en-US" sz="1600" dirty="0" smtClean="0">
                <a:solidFill>
                  <a:srgbClr val="0033CC"/>
                </a:solidFill>
              </a:rPr>
              <a:t>Very sharp tips can be obtained, ideally terminated by a single atom.</a:t>
            </a:r>
            <a:endParaRPr lang="en-US" sz="1600" dirty="0">
              <a:solidFill>
                <a:srgbClr val="0033CC"/>
              </a:solidFill>
            </a:endParaRPr>
          </a:p>
        </p:txBody>
      </p:sp>
      <p:sp>
        <p:nvSpPr>
          <p:cNvPr id="9" name="Rectangle 8"/>
          <p:cNvSpPr/>
          <p:nvPr/>
        </p:nvSpPr>
        <p:spPr>
          <a:xfrm>
            <a:off x="5791200" y="838200"/>
            <a:ext cx="3352800" cy="2062103"/>
          </a:xfrm>
          <a:prstGeom prst="rect">
            <a:avLst/>
          </a:prstGeom>
        </p:spPr>
        <p:txBody>
          <a:bodyPr wrap="square">
            <a:spAutoFit/>
          </a:bodyPr>
          <a:lstStyle/>
          <a:p>
            <a:r>
              <a:rPr lang="en-US" sz="1600" dirty="0" smtClean="0">
                <a:solidFill>
                  <a:srgbClr val="C00000"/>
                </a:solidFill>
              </a:rPr>
              <a:t>How to make sharp STM tips?</a:t>
            </a:r>
          </a:p>
          <a:p>
            <a:pPr marL="111125" indent="-111125">
              <a:buFont typeface="Arial" pitchFamily="34" charset="0"/>
              <a:buChar char="•"/>
            </a:pPr>
            <a:r>
              <a:rPr lang="en-US" sz="1600" dirty="0" smtClean="0">
                <a:solidFill>
                  <a:srgbClr val="0033CC"/>
                </a:solidFill>
              </a:rPr>
              <a:t>Wire of W or Pt-</a:t>
            </a:r>
            <a:r>
              <a:rPr lang="en-US" sz="1600" dirty="0" err="1" smtClean="0">
                <a:solidFill>
                  <a:srgbClr val="0033CC"/>
                </a:solidFill>
              </a:rPr>
              <a:t>Ir</a:t>
            </a:r>
            <a:r>
              <a:rPr lang="en-US" sz="1600" dirty="0" smtClean="0">
                <a:solidFill>
                  <a:srgbClr val="0033CC"/>
                </a:solidFill>
              </a:rPr>
              <a:t>, with 200</a:t>
            </a:r>
            <a:r>
              <a:rPr lang="en-US" sz="1600" dirty="0" smtClean="0">
                <a:solidFill>
                  <a:srgbClr val="0033CC"/>
                </a:solidFill>
                <a:sym typeface="Symbol"/>
              </a:rPr>
              <a:t></a:t>
            </a:r>
            <a:r>
              <a:rPr lang="en-US" sz="1600" dirty="0" smtClean="0">
                <a:solidFill>
                  <a:srgbClr val="0033CC"/>
                </a:solidFill>
              </a:rPr>
              <a:t>m diameter.</a:t>
            </a:r>
          </a:p>
          <a:p>
            <a:pPr marL="111125" indent="-111125">
              <a:buFont typeface="Arial" pitchFamily="34" charset="0"/>
              <a:buChar char="•"/>
            </a:pPr>
            <a:r>
              <a:rPr lang="en-US" sz="1600" dirty="0" smtClean="0">
                <a:solidFill>
                  <a:srgbClr val="0033CC"/>
                </a:solidFill>
              </a:rPr>
              <a:t>Cut or etch to </a:t>
            </a:r>
            <a:r>
              <a:rPr lang="en-US" sz="1600" dirty="0" smtClean="0">
                <a:solidFill>
                  <a:srgbClr val="0033CC"/>
                </a:solidFill>
                <a:sym typeface="Symbol"/>
              </a:rPr>
              <a:t></a:t>
            </a:r>
            <a:r>
              <a:rPr lang="en-US" sz="1600" dirty="0" smtClean="0">
                <a:solidFill>
                  <a:srgbClr val="0033CC"/>
                </a:solidFill>
              </a:rPr>
              <a:t>40nm diameter tip.</a:t>
            </a:r>
          </a:p>
          <a:p>
            <a:pPr marL="111125" indent="-111125">
              <a:buFont typeface="Arial" pitchFamily="34" charset="0"/>
              <a:buChar char="•"/>
            </a:pPr>
            <a:r>
              <a:rPr lang="en-US" sz="1600" dirty="0" smtClean="0">
                <a:solidFill>
                  <a:srgbClr val="0033CC"/>
                </a:solidFill>
              </a:rPr>
              <a:t>Hand-made, no micro-fabrication process.</a:t>
            </a:r>
          </a:p>
          <a:p>
            <a:pPr marL="111125" indent="-111125">
              <a:buFont typeface="Arial" pitchFamily="34" charset="0"/>
              <a:buChar char="•"/>
            </a:pPr>
            <a:r>
              <a:rPr lang="en-US" sz="1600" dirty="0" smtClean="0">
                <a:solidFill>
                  <a:srgbClr val="0033CC"/>
                </a:solidFill>
              </a:rPr>
              <a:t>Can be sharpened by focused ion beam milling.</a:t>
            </a:r>
            <a:endParaRPr lang="en-US" sz="1600" dirty="0">
              <a:solidFill>
                <a:srgbClr val="0033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25956"/>
                                        </p:tgtEl>
                                        <p:attrNameLst>
                                          <p:attrName>style.visibility</p:attrName>
                                        </p:attrNameLst>
                                      </p:cBhvr>
                                      <p:to>
                                        <p:strVal val="visible"/>
                                      </p:to>
                                    </p:set>
                                    <p:animEffect transition="in" filter="wipe(down)">
                                      <p:cBhvr>
                                        <p:cTn id="7" dur="500"/>
                                        <p:tgtEl>
                                          <p:spTgt spid="125956"/>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8382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3" name="Rectangle 2"/>
          <p:cNvSpPr/>
          <p:nvPr/>
        </p:nvSpPr>
        <p:spPr>
          <a:xfrm>
            <a:off x="533400" y="1676400"/>
            <a:ext cx="3581400" cy="3477875"/>
          </a:xfrm>
          <a:prstGeom prst="rect">
            <a:avLst/>
          </a:prstGeom>
        </p:spPr>
        <p:txBody>
          <a:bodyPr wrap="square">
            <a:spAutoFit/>
          </a:bodyPr>
          <a:lstStyle/>
          <a:p>
            <a:pPr marL="176213" indent="-176213">
              <a:spcAft>
                <a:spcPts val="600"/>
              </a:spcAft>
              <a:buFont typeface="Arial" pitchFamily="34" charset="0"/>
              <a:buChar char="•"/>
            </a:pPr>
            <a:r>
              <a:rPr lang="en-US" sz="2000" dirty="0" smtClean="0">
                <a:solidFill>
                  <a:srgbClr val="0033CC"/>
                </a:solidFill>
              </a:rPr>
              <a:t>Surface geometry</a:t>
            </a:r>
          </a:p>
          <a:p>
            <a:pPr marL="176213" indent="-176213">
              <a:spcAft>
                <a:spcPts val="600"/>
              </a:spcAft>
              <a:buFont typeface="Arial" pitchFamily="34" charset="0"/>
              <a:buChar char="•"/>
            </a:pPr>
            <a:r>
              <a:rPr lang="en-US" sz="2000" dirty="0" smtClean="0">
                <a:solidFill>
                  <a:srgbClr val="0033CC"/>
                </a:solidFill>
              </a:rPr>
              <a:t>Molecular structure</a:t>
            </a:r>
          </a:p>
          <a:p>
            <a:pPr marL="176213" indent="-176213">
              <a:spcAft>
                <a:spcPts val="600"/>
              </a:spcAft>
              <a:buFont typeface="Arial" pitchFamily="34" charset="0"/>
              <a:buChar char="•"/>
            </a:pPr>
            <a:r>
              <a:rPr lang="en-US" sz="2000" dirty="0" smtClean="0">
                <a:solidFill>
                  <a:srgbClr val="0033CC"/>
                </a:solidFill>
              </a:rPr>
              <a:t>Local electronic structure</a:t>
            </a:r>
          </a:p>
          <a:p>
            <a:pPr marL="176213" indent="-176213">
              <a:spcAft>
                <a:spcPts val="600"/>
              </a:spcAft>
              <a:buFont typeface="Arial" pitchFamily="34" charset="0"/>
              <a:buChar char="•"/>
            </a:pPr>
            <a:r>
              <a:rPr lang="en-US" sz="2000" dirty="0" smtClean="0">
                <a:solidFill>
                  <a:srgbClr val="0033CC"/>
                </a:solidFill>
              </a:rPr>
              <a:t>Local spin structure</a:t>
            </a:r>
          </a:p>
          <a:p>
            <a:pPr marL="176213" indent="-176213">
              <a:spcAft>
                <a:spcPts val="600"/>
              </a:spcAft>
              <a:buFont typeface="Arial" pitchFamily="34" charset="0"/>
              <a:buChar char="•"/>
            </a:pPr>
            <a:r>
              <a:rPr lang="en-US" sz="2000" dirty="0" smtClean="0">
                <a:solidFill>
                  <a:srgbClr val="0033CC"/>
                </a:solidFill>
              </a:rPr>
              <a:t>Single molecular vibration</a:t>
            </a:r>
          </a:p>
          <a:p>
            <a:pPr marL="176213" indent="-176213">
              <a:spcAft>
                <a:spcPts val="600"/>
              </a:spcAft>
              <a:buFont typeface="Arial" pitchFamily="34" charset="0"/>
              <a:buChar char="•"/>
            </a:pPr>
            <a:r>
              <a:rPr lang="en-US" sz="2000" dirty="0" smtClean="0">
                <a:solidFill>
                  <a:srgbClr val="0033CC"/>
                </a:solidFill>
              </a:rPr>
              <a:t>Electronic transport</a:t>
            </a:r>
          </a:p>
          <a:p>
            <a:pPr marL="176213" indent="-176213">
              <a:spcAft>
                <a:spcPts val="600"/>
              </a:spcAft>
              <a:buFont typeface="Arial" pitchFamily="34" charset="0"/>
              <a:buChar char="•"/>
            </a:pPr>
            <a:r>
              <a:rPr lang="en-US" sz="2000" dirty="0" smtClean="0">
                <a:solidFill>
                  <a:srgbClr val="0033CC"/>
                </a:solidFill>
              </a:rPr>
              <a:t>Nano-fabrication</a:t>
            </a:r>
          </a:p>
          <a:p>
            <a:pPr marL="176213" indent="-176213">
              <a:spcAft>
                <a:spcPts val="600"/>
              </a:spcAft>
              <a:buFont typeface="Arial" pitchFamily="34" charset="0"/>
              <a:buChar char="•"/>
            </a:pPr>
            <a:r>
              <a:rPr lang="en-US" sz="2000" dirty="0" smtClean="0">
                <a:solidFill>
                  <a:srgbClr val="0033CC"/>
                </a:solidFill>
              </a:rPr>
              <a:t>Atom manipulation</a:t>
            </a:r>
          </a:p>
          <a:p>
            <a:pPr marL="176213" indent="-176213">
              <a:spcAft>
                <a:spcPts val="600"/>
              </a:spcAft>
              <a:buFont typeface="Arial" pitchFamily="34" charset="0"/>
              <a:buChar char="•"/>
            </a:pPr>
            <a:r>
              <a:rPr lang="en-US" sz="2000" dirty="0" smtClean="0">
                <a:solidFill>
                  <a:srgbClr val="0033CC"/>
                </a:solidFill>
              </a:rPr>
              <a:t>Nano-chemical reaction</a:t>
            </a:r>
            <a:endParaRPr lang="en-US" sz="2000" dirty="0">
              <a:solidFill>
                <a:srgbClr val="0033CC"/>
              </a:solidFill>
            </a:endParaRPr>
          </a:p>
        </p:txBody>
      </p:sp>
      <p:sp>
        <p:nvSpPr>
          <p:cNvPr id="5" name="Rectangle 4"/>
          <p:cNvSpPr/>
          <p:nvPr/>
        </p:nvSpPr>
        <p:spPr>
          <a:xfrm>
            <a:off x="3245128" y="304800"/>
            <a:ext cx="3155672" cy="523220"/>
          </a:xfrm>
          <a:prstGeom prst="rect">
            <a:avLst/>
          </a:prstGeom>
        </p:spPr>
        <p:txBody>
          <a:bodyPr wrap="none">
            <a:spAutoFit/>
          </a:bodyPr>
          <a:lstStyle/>
          <a:p>
            <a:r>
              <a:rPr lang="en-US" sz="2800" dirty="0" smtClean="0">
                <a:solidFill>
                  <a:srgbClr val="0033CC"/>
                </a:solidFill>
              </a:rPr>
              <a:t>Applications of STM</a:t>
            </a:r>
            <a:endParaRPr lang="en-US" sz="2800" dirty="0">
              <a:solidFill>
                <a:srgbClr val="0033CC"/>
              </a:solidFill>
            </a:endParaRPr>
          </a:p>
        </p:txBody>
      </p:sp>
      <p:pic>
        <p:nvPicPr>
          <p:cNvPr id="4098" name="Picture 2"/>
          <p:cNvPicPr>
            <a:picLocks noChangeAspect="1" noChangeArrowheads="1"/>
          </p:cNvPicPr>
          <p:nvPr/>
        </p:nvPicPr>
        <p:blipFill>
          <a:blip r:embed="rId2"/>
          <a:srcRect/>
          <a:stretch>
            <a:fillRect/>
          </a:stretch>
        </p:blipFill>
        <p:spPr bwMode="auto">
          <a:xfrm>
            <a:off x="4724400" y="1543110"/>
            <a:ext cx="3448050" cy="3448050"/>
          </a:xfrm>
          <a:prstGeom prst="rect">
            <a:avLst/>
          </a:prstGeom>
          <a:noFill/>
          <a:ln w="9525">
            <a:noFill/>
            <a:miter lim="800000"/>
            <a:headEnd/>
            <a:tailEnd/>
          </a:ln>
          <a:effectLst/>
        </p:spPr>
      </p:pic>
      <p:sp>
        <p:nvSpPr>
          <p:cNvPr id="6" name="Rectangle 5"/>
          <p:cNvSpPr/>
          <p:nvPr/>
        </p:nvSpPr>
        <p:spPr>
          <a:xfrm>
            <a:off x="4343400" y="1123890"/>
            <a:ext cx="4403128" cy="400110"/>
          </a:xfrm>
          <a:prstGeom prst="rect">
            <a:avLst/>
          </a:prstGeom>
        </p:spPr>
        <p:txBody>
          <a:bodyPr wrap="none">
            <a:spAutoFit/>
          </a:bodyPr>
          <a:lstStyle/>
          <a:p>
            <a:r>
              <a:rPr lang="en-US" sz="2000" dirty="0" smtClean="0">
                <a:solidFill>
                  <a:srgbClr val="C00000"/>
                </a:solidFill>
              </a:rPr>
              <a:t>Surface Structure with atomic resolution</a:t>
            </a:r>
            <a:endParaRPr lang="en-US" sz="2000" dirty="0">
              <a:solidFill>
                <a:srgbClr val="C00000"/>
              </a:solidFill>
            </a:endParaRPr>
          </a:p>
        </p:txBody>
      </p:sp>
      <p:sp>
        <p:nvSpPr>
          <p:cNvPr id="9" name="Rectangle 8"/>
          <p:cNvSpPr/>
          <p:nvPr/>
        </p:nvSpPr>
        <p:spPr>
          <a:xfrm>
            <a:off x="4572000" y="5181600"/>
            <a:ext cx="3891899" cy="369332"/>
          </a:xfrm>
          <a:prstGeom prst="rect">
            <a:avLst/>
          </a:prstGeom>
        </p:spPr>
        <p:txBody>
          <a:bodyPr wrap="none">
            <a:spAutoFit/>
          </a:bodyPr>
          <a:lstStyle/>
          <a:p>
            <a:r>
              <a:rPr lang="en-US" dirty="0" smtClean="0">
                <a:solidFill>
                  <a:srgbClr val="C00000"/>
                </a:solidFill>
              </a:rPr>
              <a:t>Various reconstructions of </a:t>
            </a:r>
            <a:r>
              <a:rPr lang="en-US" dirty="0" err="1" smtClean="0">
                <a:solidFill>
                  <a:srgbClr val="C00000"/>
                </a:solidFill>
              </a:rPr>
              <a:t>Ge</a:t>
            </a:r>
            <a:r>
              <a:rPr lang="en-US" dirty="0" smtClean="0">
                <a:solidFill>
                  <a:srgbClr val="C00000"/>
                </a:solidFill>
              </a:rPr>
              <a:t>(100)-2x1</a:t>
            </a:r>
            <a:endParaRPr lang="en-US" dirty="0">
              <a:solidFill>
                <a:srgbClr val="C00000"/>
              </a:solidFill>
            </a:endParaRPr>
          </a:p>
        </p:txBody>
      </p:sp>
    </p:spTree>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66800" y="1066800"/>
            <a:ext cx="7499617" cy="523220"/>
          </a:xfrm>
          <a:prstGeom prst="rect">
            <a:avLst/>
          </a:prstGeom>
          <a:noFill/>
        </p:spPr>
        <p:txBody>
          <a:bodyPr wrap="none" rtlCol="0">
            <a:spAutoFit/>
          </a:bodyPr>
          <a:lstStyle/>
          <a:p>
            <a:r>
              <a:rPr lang="en-US" sz="2800" dirty="0" smtClean="0">
                <a:solidFill>
                  <a:srgbClr val="0033CC"/>
                </a:solidFill>
              </a:rPr>
              <a:t>Scanning probe microscopy (SPM) and lithography</a:t>
            </a:r>
            <a:endParaRPr lang="en-US" sz="2800" dirty="0">
              <a:solidFill>
                <a:srgbClr val="0033CC"/>
              </a:solidFill>
            </a:endParaRPr>
          </a:p>
        </p:txBody>
      </p:sp>
      <p:sp>
        <p:nvSpPr>
          <p:cNvPr id="5" name="TextBox 4"/>
          <p:cNvSpPr txBox="1"/>
          <p:nvPr/>
        </p:nvSpPr>
        <p:spPr>
          <a:xfrm>
            <a:off x="1524000" y="2590800"/>
            <a:ext cx="4833311" cy="2139047"/>
          </a:xfrm>
          <a:prstGeom prst="rect">
            <a:avLst/>
          </a:prstGeom>
          <a:noFill/>
        </p:spPr>
        <p:txBody>
          <a:bodyPr wrap="none" rtlCol="0">
            <a:spAutoFit/>
          </a:bodyPr>
          <a:lstStyle/>
          <a:p>
            <a:pPr marL="342900" indent="-342900">
              <a:spcAft>
                <a:spcPts val="600"/>
              </a:spcAft>
              <a:buAutoNum type="arabicPeriod"/>
            </a:pPr>
            <a:r>
              <a:rPr lang="en-US" dirty="0" smtClean="0">
                <a:solidFill>
                  <a:srgbClr val="0033CC"/>
                </a:solidFill>
              </a:rPr>
              <a:t>Scanning tunneling microscopy.</a:t>
            </a:r>
          </a:p>
          <a:p>
            <a:pPr marL="342900" indent="-342900">
              <a:spcAft>
                <a:spcPts val="600"/>
              </a:spcAft>
              <a:buAutoNum type="arabicPeriod"/>
            </a:pPr>
            <a:r>
              <a:rPr lang="en-US" dirty="0" smtClean="0">
                <a:solidFill>
                  <a:srgbClr val="C00000"/>
                </a:solidFill>
              </a:rPr>
              <a:t>Piezoelectric positioning.</a:t>
            </a:r>
          </a:p>
          <a:p>
            <a:pPr marL="342900" indent="-342900">
              <a:spcAft>
                <a:spcPts val="600"/>
              </a:spcAft>
              <a:buAutoNum type="arabicPeriod"/>
            </a:pPr>
            <a:r>
              <a:rPr lang="en-US" dirty="0" smtClean="0">
                <a:solidFill>
                  <a:srgbClr val="0033CC"/>
                </a:solidFill>
              </a:rPr>
              <a:t>Atomic force microscopy (AFM) overview.</a:t>
            </a:r>
          </a:p>
          <a:p>
            <a:pPr marL="342900" indent="-342900">
              <a:spcAft>
                <a:spcPts val="600"/>
              </a:spcAft>
              <a:buAutoNum type="arabicPeriod"/>
            </a:pPr>
            <a:r>
              <a:rPr lang="en-US" dirty="0" smtClean="0">
                <a:solidFill>
                  <a:srgbClr val="0033CC"/>
                </a:solidFill>
              </a:rPr>
              <a:t>AFM tip and its fabrication.</a:t>
            </a:r>
          </a:p>
          <a:p>
            <a:pPr marL="342900" indent="-342900">
              <a:spcAft>
                <a:spcPts val="600"/>
              </a:spcAft>
              <a:buAutoNum type="arabicPeriod"/>
            </a:pPr>
            <a:r>
              <a:rPr lang="en-US" dirty="0" smtClean="0">
                <a:solidFill>
                  <a:srgbClr val="0033CC"/>
                </a:solidFill>
              </a:rPr>
              <a:t>Tapping mode AFM.</a:t>
            </a:r>
          </a:p>
          <a:p>
            <a:pPr marL="342900" indent="-342900">
              <a:spcAft>
                <a:spcPts val="600"/>
              </a:spcAft>
              <a:buAutoNum type="arabicPeriod"/>
            </a:pPr>
            <a:r>
              <a:rPr lang="en-US" dirty="0" smtClean="0">
                <a:solidFill>
                  <a:srgbClr val="0033CC"/>
                </a:solidFill>
              </a:rPr>
              <a:t>Other forms of AFM (LFM, EFM, MFM, SCM…)</a:t>
            </a:r>
          </a:p>
        </p:txBody>
      </p:sp>
    </p:spTree>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2050" name="Object 8"/>
          <p:cNvGraphicFramePr>
            <a:graphicFrameLocks noChangeAspect="1"/>
          </p:cNvGraphicFramePr>
          <p:nvPr/>
        </p:nvGraphicFramePr>
        <p:xfrm>
          <a:off x="1371600" y="1143000"/>
          <a:ext cx="6337300" cy="3517900"/>
        </p:xfrm>
        <a:graphic>
          <a:graphicData uri="http://schemas.openxmlformats.org/presentationml/2006/ole">
            <p:oleObj spid="_x0000_s161794" name="Image" r:id="rId3" imgW="6336508" imgH="3517460" progId="">
              <p:embed/>
            </p:oleObj>
          </a:graphicData>
        </a:graphic>
      </p:graphicFrame>
      <p:graphicFrame>
        <p:nvGraphicFramePr>
          <p:cNvPr id="41993" name="Object 9"/>
          <p:cNvGraphicFramePr>
            <a:graphicFrameLocks noChangeAspect="1"/>
          </p:cNvGraphicFramePr>
          <p:nvPr/>
        </p:nvGraphicFramePr>
        <p:xfrm>
          <a:off x="1371600" y="5181600"/>
          <a:ext cx="2438400" cy="858838"/>
        </p:xfrm>
        <a:graphic>
          <a:graphicData uri="http://schemas.openxmlformats.org/presentationml/2006/ole">
            <p:oleObj spid="_x0000_s161795" name="Формула" r:id="rId4" imgW="685800" imgH="241200" progId="">
              <p:embed/>
            </p:oleObj>
          </a:graphicData>
        </a:graphic>
      </p:graphicFrame>
      <p:graphicFrame>
        <p:nvGraphicFramePr>
          <p:cNvPr id="41994" name="Object 10"/>
          <p:cNvGraphicFramePr>
            <a:graphicFrameLocks noChangeAspect="1"/>
          </p:cNvGraphicFramePr>
          <p:nvPr/>
        </p:nvGraphicFramePr>
        <p:xfrm>
          <a:off x="5105400" y="4953000"/>
          <a:ext cx="2667000" cy="1252538"/>
        </p:xfrm>
        <a:graphic>
          <a:graphicData uri="http://schemas.openxmlformats.org/presentationml/2006/ole">
            <p:oleObj spid="_x0000_s161796" name="Формула" r:id="rId5" imgW="838080" imgH="393480" progId="">
              <p:embed/>
            </p:oleObj>
          </a:graphicData>
        </a:graphic>
      </p:graphicFrame>
      <p:cxnSp>
        <p:nvCxnSpPr>
          <p:cNvPr id="6" name="Straight Connector 5"/>
          <p:cNvCxnSpPr/>
          <p:nvPr/>
        </p:nvCxnSpPr>
        <p:spPr>
          <a:xfrm flipV="1">
            <a:off x="0" y="8382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8" name="Rectangle 7"/>
          <p:cNvSpPr/>
          <p:nvPr/>
        </p:nvSpPr>
        <p:spPr>
          <a:xfrm>
            <a:off x="2743200" y="228600"/>
            <a:ext cx="4001480" cy="523220"/>
          </a:xfrm>
          <a:prstGeom prst="rect">
            <a:avLst/>
          </a:prstGeom>
        </p:spPr>
        <p:txBody>
          <a:bodyPr wrap="none">
            <a:spAutoFit/>
          </a:bodyPr>
          <a:lstStyle/>
          <a:p>
            <a:r>
              <a:rPr lang="en-US" sz="2800" dirty="0" smtClean="0">
                <a:solidFill>
                  <a:srgbClr val="0033CC"/>
                </a:solidFill>
              </a:rPr>
              <a:t>Piezoelectric tube scanner</a:t>
            </a:r>
            <a:endParaRPr lang="en-US" sz="2800" dirty="0">
              <a:solidFill>
                <a:srgbClr val="0033CC"/>
              </a:solidFill>
            </a:endParaRPr>
          </a:p>
        </p:txBody>
      </p:sp>
      <p:sp>
        <p:nvSpPr>
          <p:cNvPr id="7" name="TextBox 6"/>
          <p:cNvSpPr txBox="1"/>
          <p:nvPr/>
        </p:nvSpPr>
        <p:spPr>
          <a:xfrm>
            <a:off x="990600" y="6172200"/>
            <a:ext cx="3785332" cy="461665"/>
          </a:xfrm>
          <a:prstGeom prst="rect">
            <a:avLst/>
          </a:prstGeom>
          <a:noFill/>
        </p:spPr>
        <p:txBody>
          <a:bodyPr wrap="none" rtlCol="0">
            <a:spAutoFit/>
          </a:bodyPr>
          <a:lstStyle/>
          <a:p>
            <a:r>
              <a:rPr lang="en-US" sz="2400" dirty="0" smtClean="0">
                <a:solidFill>
                  <a:srgbClr val="C00000"/>
                </a:solidFill>
              </a:rPr>
              <a:t>Displacement </a:t>
            </a:r>
            <a:r>
              <a:rPr lang="en-US" sz="2400" dirty="0" smtClean="0">
                <a:solidFill>
                  <a:srgbClr val="C00000"/>
                </a:solidFill>
                <a:sym typeface="Symbol"/>
              </a:rPr>
              <a:t> electric field</a:t>
            </a:r>
            <a:endParaRPr lang="en-US" sz="2400" dirty="0">
              <a:solidFill>
                <a:srgbClr val="C00000"/>
              </a:solidFill>
            </a:endParaRPr>
          </a:p>
        </p:txBody>
      </p:sp>
    </p:spTree>
  </p:cSld>
  <p:clrMapOvr>
    <a:masterClrMapping/>
  </p:clrMapOvr>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4267200" y="990600"/>
            <a:ext cx="4648200" cy="923330"/>
          </a:xfrm>
          <a:prstGeom prst="rect">
            <a:avLst/>
          </a:prstGeom>
        </p:spPr>
        <p:txBody>
          <a:bodyPr wrap="square">
            <a:spAutoFit/>
          </a:bodyPr>
          <a:lstStyle/>
          <a:p>
            <a:r>
              <a:rPr lang="en-US" dirty="0" smtClean="0">
                <a:solidFill>
                  <a:srgbClr val="C00000"/>
                </a:solidFill>
              </a:rPr>
              <a:t>Inverse piezoelectric effect</a:t>
            </a:r>
          </a:p>
          <a:p>
            <a:r>
              <a:rPr lang="en-US" dirty="0" smtClean="0">
                <a:solidFill>
                  <a:srgbClr val="0033CC"/>
                </a:solidFill>
              </a:rPr>
              <a:t>Discovered in 1880 by Pierre and Jacques Curie</a:t>
            </a:r>
          </a:p>
          <a:p>
            <a:r>
              <a:rPr lang="en-US" dirty="0" smtClean="0">
                <a:solidFill>
                  <a:srgbClr val="0033CC"/>
                </a:solidFill>
              </a:rPr>
              <a:t>Most common material: PZT</a:t>
            </a:r>
            <a:endParaRPr lang="en-US" dirty="0">
              <a:solidFill>
                <a:srgbClr val="0033CC"/>
              </a:solidFill>
            </a:endParaRPr>
          </a:p>
        </p:txBody>
      </p:sp>
      <p:sp>
        <p:nvSpPr>
          <p:cNvPr id="6" name="Rectangle 5"/>
          <p:cNvSpPr/>
          <p:nvPr/>
        </p:nvSpPr>
        <p:spPr>
          <a:xfrm>
            <a:off x="762000" y="5429071"/>
            <a:ext cx="6934200" cy="1200329"/>
          </a:xfrm>
          <a:prstGeom prst="rect">
            <a:avLst/>
          </a:prstGeom>
        </p:spPr>
        <p:txBody>
          <a:bodyPr wrap="square">
            <a:spAutoFit/>
          </a:bodyPr>
          <a:lstStyle/>
          <a:p>
            <a:pPr marL="177800" indent="-177800">
              <a:buFont typeface="Arial" pitchFamily="34" charset="0"/>
              <a:buChar char="•"/>
            </a:pPr>
            <a:r>
              <a:rPr lang="en-US" dirty="0" smtClean="0">
                <a:solidFill>
                  <a:srgbClr val="0033CC"/>
                </a:solidFill>
              </a:rPr>
              <a:t>Piezoelectric materials have an asymmetric unit cell like a dipole.</a:t>
            </a:r>
          </a:p>
          <a:p>
            <a:pPr marL="177800" indent="-177800">
              <a:buFont typeface="Arial" pitchFamily="34" charset="0"/>
              <a:buChar char="•"/>
            </a:pPr>
            <a:r>
              <a:rPr lang="en-US" dirty="0" smtClean="0">
                <a:solidFill>
                  <a:srgbClr val="0033CC"/>
                </a:solidFill>
              </a:rPr>
              <a:t>If these crystals are grown in the presence of a strong electric field then the crystal grains will align and the piezoelectric effect is created.</a:t>
            </a:r>
          </a:p>
          <a:p>
            <a:pPr marL="177800" indent="-177800">
              <a:buFont typeface="Arial" pitchFamily="34" charset="0"/>
              <a:buChar char="•"/>
            </a:pPr>
            <a:r>
              <a:rPr lang="en-US" dirty="0" smtClean="0">
                <a:solidFill>
                  <a:srgbClr val="0033CC"/>
                </a:solidFill>
              </a:rPr>
              <a:t>Typical achievable strain ratio: 1/1000, e.g. 1μm stroke for 1mm PZT.</a:t>
            </a:r>
            <a:endParaRPr lang="en-US" dirty="0">
              <a:solidFill>
                <a:srgbClr val="0033CC"/>
              </a:solidFill>
            </a:endParaRPr>
          </a:p>
        </p:txBody>
      </p:sp>
      <p:sp>
        <p:nvSpPr>
          <p:cNvPr id="7" name="Rectangle 6"/>
          <p:cNvSpPr/>
          <p:nvPr/>
        </p:nvSpPr>
        <p:spPr>
          <a:xfrm>
            <a:off x="2057400" y="228600"/>
            <a:ext cx="5468548" cy="523220"/>
          </a:xfrm>
          <a:prstGeom prst="rect">
            <a:avLst/>
          </a:prstGeom>
        </p:spPr>
        <p:txBody>
          <a:bodyPr wrap="none">
            <a:spAutoFit/>
          </a:bodyPr>
          <a:lstStyle/>
          <a:p>
            <a:r>
              <a:rPr lang="en-US" sz="2800" dirty="0" smtClean="0">
                <a:solidFill>
                  <a:srgbClr val="0033CC"/>
                </a:solidFill>
              </a:rPr>
              <a:t>Piezo driving technology: the basics</a:t>
            </a:r>
            <a:endParaRPr lang="en-US" sz="2800" dirty="0">
              <a:solidFill>
                <a:srgbClr val="0033CC"/>
              </a:solidFill>
            </a:endParaRPr>
          </a:p>
        </p:txBody>
      </p:sp>
      <p:cxnSp>
        <p:nvCxnSpPr>
          <p:cNvPr id="8" name="Straight Connector 7"/>
          <p:cNvCxnSpPr/>
          <p:nvPr/>
        </p:nvCxnSpPr>
        <p:spPr>
          <a:xfrm flipV="1">
            <a:off x="0" y="7620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9" name="Rectangle 8"/>
          <p:cNvSpPr/>
          <p:nvPr/>
        </p:nvSpPr>
        <p:spPr>
          <a:xfrm>
            <a:off x="228600" y="990600"/>
            <a:ext cx="3276600" cy="1200329"/>
          </a:xfrm>
          <a:prstGeom prst="rect">
            <a:avLst/>
          </a:prstGeom>
        </p:spPr>
        <p:txBody>
          <a:bodyPr wrap="square">
            <a:spAutoFit/>
          </a:bodyPr>
          <a:lstStyle/>
          <a:p>
            <a:r>
              <a:rPr lang="en-US" dirty="0" smtClean="0">
                <a:solidFill>
                  <a:srgbClr val="C00000"/>
                </a:solidFill>
              </a:rPr>
              <a:t>Piezoelectric effect:</a:t>
            </a:r>
          </a:p>
          <a:p>
            <a:r>
              <a:rPr lang="en-US" dirty="0" smtClean="0">
                <a:solidFill>
                  <a:srgbClr val="0033CC"/>
                </a:solidFill>
              </a:rPr>
              <a:t>changing the size of an object results in a voltage generated by the object.</a:t>
            </a:r>
            <a:endParaRPr lang="en-US" dirty="0">
              <a:solidFill>
                <a:srgbClr val="0033CC"/>
              </a:solidFill>
            </a:endParaRPr>
          </a:p>
        </p:txBody>
      </p:sp>
      <p:grpSp>
        <p:nvGrpSpPr>
          <p:cNvPr id="2" name="Group 10"/>
          <p:cNvGrpSpPr/>
          <p:nvPr/>
        </p:nvGrpSpPr>
        <p:grpSpPr>
          <a:xfrm>
            <a:off x="228600" y="2362200"/>
            <a:ext cx="8761413" cy="3019425"/>
            <a:chOff x="228600" y="2362200"/>
            <a:chExt cx="8761413" cy="3019425"/>
          </a:xfrm>
        </p:grpSpPr>
        <p:pic>
          <p:nvPicPr>
            <p:cNvPr id="13314" name="Picture 2"/>
            <p:cNvPicPr>
              <a:picLocks noChangeAspect="1" noChangeArrowheads="1"/>
            </p:cNvPicPr>
            <p:nvPr/>
          </p:nvPicPr>
          <p:blipFill>
            <a:blip r:embed="rId2"/>
            <a:srcRect/>
            <a:stretch>
              <a:fillRect/>
            </a:stretch>
          </p:blipFill>
          <p:spPr bwMode="auto">
            <a:xfrm>
              <a:off x="228600" y="2362200"/>
              <a:ext cx="8761413" cy="3019425"/>
            </a:xfrm>
            <a:prstGeom prst="rect">
              <a:avLst/>
            </a:prstGeom>
            <a:noFill/>
            <a:ln w="9525">
              <a:noFill/>
              <a:miter lim="800000"/>
              <a:headEnd/>
              <a:tailEnd/>
            </a:ln>
            <a:effectLst/>
          </p:spPr>
        </p:pic>
        <p:sp>
          <p:nvSpPr>
            <p:cNvPr id="10" name="Rectangle 9"/>
            <p:cNvSpPr/>
            <p:nvPr/>
          </p:nvSpPr>
          <p:spPr>
            <a:xfrm>
              <a:off x="1066800" y="2373868"/>
              <a:ext cx="2878609" cy="369332"/>
            </a:xfrm>
            <a:prstGeom prst="rect">
              <a:avLst/>
            </a:prstGeom>
            <a:solidFill>
              <a:schemeClr val="bg1"/>
            </a:solidFill>
          </p:spPr>
          <p:txBody>
            <a:bodyPr wrap="none">
              <a:spAutoFit/>
            </a:bodyPr>
            <a:lstStyle/>
            <a:p>
              <a:r>
                <a:rPr lang="en-US" dirty="0" smtClean="0">
                  <a:solidFill>
                    <a:srgbClr val="C00000"/>
                  </a:solidFill>
                </a:rPr>
                <a:t>PZT: Lead zirconium </a:t>
              </a:r>
              <a:r>
                <a:rPr lang="en-US" dirty="0" err="1" smtClean="0">
                  <a:solidFill>
                    <a:srgbClr val="C00000"/>
                  </a:solidFill>
                </a:rPr>
                <a:t>titanate</a:t>
              </a:r>
              <a:r>
                <a:rPr lang="en-US" dirty="0" smtClean="0">
                  <a:solidFill>
                    <a:srgbClr val="C00000"/>
                  </a:solidFill>
                </a:rPr>
                <a:t> </a:t>
              </a:r>
              <a:endParaRPr lang="en-US" dirty="0">
                <a:solidFill>
                  <a:srgbClr val="C00000"/>
                </a:solidFill>
              </a:endParaRPr>
            </a:p>
          </p:txBody>
        </p:sp>
      </p:grpSp>
    </p:spTree>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7653" name="Picture 4"/>
          <p:cNvPicPr>
            <a:picLocks noChangeAspect="1" noChangeArrowheads="1"/>
          </p:cNvPicPr>
          <p:nvPr/>
        </p:nvPicPr>
        <p:blipFill>
          <a:blip r:embed="rId2"/>
          <a:srcRect/>
          <a:stretch>
            <a:fillRect/>
          </a:stretch>
        </p:blipFill>
        <p:spPr bwMode="auto">
          <a:xfrm>
            <a:off x="838200" y="1524000"/>
            <a:ext cx="3057525" cy="3417888"/>
          </a:xfrm>
          <a:prstGeom prst="rect">
            <a:avLst/>
          </a:prstGeom>
          <a:noFill/>
          <a:ln w="9525">
            <a:noFill/>
            <a:miter lim="800000"/>
            <a:headEnd/>
            <a:tailEnd/>
          </a:ln>
        </p:spPr>
      </p:pic>
      <p:sp>
        <p:nvSpPr>
          <p:cNvPr id="27654" name="Text Box 5"/>
          <p:cNvSpPr txBox="1">
            <a:spLocks noChangeArrowheads="1"/>
          </p:cNvSpPr>
          <p:nvPr/>
        </p:nvSpPr>
        <p:spPr bwMode="auto">
          <a:xfrm>
            <a:off x="1905000" y="5105400"/>
            <a:ext cx="702436" cy="646331"/>
          </a:xfrm>
          <a:prstGeom prst="rect">
            <a:avLst/>
          </a:prstGeom>
          <a:noFill/>
          <a:ln w="9525">
            <a:noFill/>
            <a:miter lim="800000"/>
            <a:headEnd/>
            <a:tailEnd/>
          </a:ln>
        </p:spPr>
        <p:txBody>
          <a:bodyPr wrap="none">
            <a:spAutoFit/>
          </a:bodyPr>
          <a:lstStyle/>
          <a:p>
            <a:pPr algn="ctr"/>
            <a:r>
              <a:rPr lang="en-US" dirty="0">
                <a:solidFill>
                  <a:srgbClr val="0033CC"/>
                </a:solidFill>
              </a:rPr>
              <a:t>Cubic</a:t>
            </a:r>
          </a:p>
          <a:p>
            <a:pPr algn="ctr"/>
            <a:r>
              <a:rPr lang="en-US" dirty="0">
                <a:solidFill>
                  <a:srgbClr val="0033CC"/>
                </a:solidFill>
              </a:rPr>
              <a:t>T &gt; </a:t>
            </a:r>
            <a:r>
              <a:rPr lang="en-US" dirty="0" err="1">
                <a:solidFill>
                  <a:srgbClr val="0033CC"/>
                </a:solidFill>
              </a:rPr>
              <a:t>T</a:t>
            </a:r>
            <a:r>
              <a:rPr lang="en-US" baseline="-25000" dirty="0" err="1">
                <a:solidFill>
                  <a:srgbClr val="0033CC"/>
                </a:solidFill>
              </a:rPr>
              <a:t>c</a:t>
            </a:r>
            <a:endParaRPr lang="en-US" dirty="0">
              <a:solidFill>
                <a:srgbClr val="0033CC"/>
              </a:solidFill>
            </a:endParaRPr>
          </a:p>
        </p:txBody>
      </p:sp>
      <p:pic>
        <p:nvPicPr>
          <p:cNvPr id="27655" name="Picture 6"/>
          <p:cNvPicPr>
            <a:picLocks noChangeAspect="1" noChangeArrowheads="1"/>
          </p:cNvPicPr>
          <p:nvPr/>
        </p:nvPicPr>
        <p:blipFill>
          <a:blip r:embed="rId3"/>
          <a:srcRect/>
          <a:stretch>
            <a:fillRect/>
          </a:stretch>
        </p:blipFill>
        <p:spPr bwMode="auto">
          <a:xfrm>
            <a:off x="5334000" y="1524000"/>
            <a:ext cx="2592388" cy="3581400"/>
          </a:xfrm>
          <a:prstGeom prst="rect">
            <a:avLst/>
          </a:prstGeom>
          <a:noFill/>
          <a:ln w="9525">
            <a:noFill/>
            <a:miter lim="800000"/>
            <a:headEnd/>
            <a:tailEnd/>
          </a:ln>
        </p:spPr>
      </p:pic>
      <p:sp>
        <p:nvSpPr>
          <p:cNvPr id="27656" name="Text Box 7"/>
          <p:cNvSpPr txBox="1">
            <a:spLocks noChangeArrowheads="1"/>
          </p:cNvSpPr>
          <p:nvPr/>
        </p:nvSpPr>
        <p:spPr bwMode="auto">
          <a:xfrm>
            <a:off x="6096000" y="5105400"/>
            <a:ext cx="1168076" cy="646331"/>
          </a:xfrm>
          <a:prstGeom prst="rect">
            <a:avLst/>
          </a:prstGeom>
          <a:noFill/>
          <a:ln w="9525">
            <a:noFill/>
            <a:miter lim="800000"/>
            <a:headEnd/>
            <a:tailEnd/>
          </a:ln>
        </p:spPr>
        <p:txBody>
          <a:bodyPr wrap="none">
            <a:spAutoFit/>
          </a:bodyPr>
          <a:lstStyle/>
          <a:p>
            <a:pPr algn="ctr"/>
            <a:r>
              <a:rPr lang="en-US" dirty="0">
                <a:solidFill>
                  <a:srgbClr val="0033CC"/>
                </a:solidFill>
              </a:rPr>
              <a:t>Tetragonal</a:t>
            </a:r>
          </a:p>
          <a:p>
            <a:pPr algn="ctr"/>
            <a:r>
              <a:rPr lang="en-US" dirty="0">
                <a:solidFill>
                  <a:srgbClr val="0033CC"/>
                </a:solidFill>
              </a:rPr>
              <a:t>T &lt; </a:t>
            </a:r>
            <a:r>
              <a:rPr lang="en-US" dirty="0" err="1">
                <a:solidFill>
                  <a:srgbClr val="0033CC"/>
                </a:solidFill>
              </a:rPr>
              <a:t>T</a:t>
            </a:r>
            <a:r>
              <a:rPr lang="en-US" baseline="-25000" dirty="0" err="1">
                <a:solidFill>
                  <a:srgbClr val="0033CC"/>
                </a:solidFill>
              </a:rPr>
              <a:t>c</a:t>
            </a:r>
            <a:endParaRPr lang="en-US" dirty="0">
              <a:solidFill>
                <a:srgbClr val="0033CC"/>
              </a:solidFill>
            </a:endParaRPr>
          </a:p>
        </p:txBody>
      </p:sp>
      <p:sp>
        <p:nvSpPr>
          <p:cNvPr id="27657" name="Text Box 9"/>
          <p:cNvSpPr txBox="1">
            <a:spLocks noChangeArrowheads="1"/>
          </p:cNvSpPr>
          <p:nvPr/>
        </p:nvSpPr>
        <p:spPr bwMode="auto">
          <a:xfrm>
            <a:off x="2362200" y="685800"/>
            <a:ext cx="5410200" cy="646331"/>
          </a:xfrm>
          <a:prstGeom prst="rect">
            <a:avLst/>
          </a:prstGeom>
          <a:noFill/>
          <a:ln w="9525">
            <a:noFill/>
            <a:miter lim="800000"/>
            <a:headEnd/>
            <a:tailEnd/>
          </a:ln>
        </p:spPr>
        <p:txBody>
          <a:bodyPr>
            <a:spAutoFit/>
          </a:bodyPr>
          <a:lstStyle/>
          <a:p>
            <a:r>
              <a:rPr lang="en-US" dirty="0">
                <a:solidFill>
                  <a:srgbClr val="0033CC"/>
                </a:solidFill>
              </a:rPr>
              <a:t>The central atom is displaced resulting in a unit cell with a dipole moment.</a:t>
            </a:r>
          </a:p>
        </p:txBody>
      </p:sp>
      <p:sp>
        <p:nvSpPr>
          <p:cNvPr id="11" name="Rectangle 10"/>
          <p:cNvSpPr/>
          <p:nvPr/>
        </p:nvSpPr>
        <p:spPr>
          <a:xfrm>
            <a:off x="2923337" y="0"/>
            <a:ext cx="3172663" cy="523220"/>
          </a:xfrm>
          <a:prstGeom prst="rect">
            <a:avLst/>
          </a:prstGeom>
        </p:spPr>
        <p:txBody>
          <a:bodyPr wrap="none">
            <a:spAutoFit/>
          </a:bodyPr>
          <a:lstStyle/>
          <a:p>
            <a:r>
              <a:rPr lang="en-US" sz="2800" dirty="0" smtClean="0">
                <a:solidFill>
                  <a:srgbClr val="0033CC"/>
                </a:solidFill>
              </a:rPr>
              <a:t>Unit cell with dipole</a:t>
            </a:r>
            <a:endParaRPr lang="en-US" sz="2800" dirty="0">
              <a:solidFill>
                <a:srgbClr val="0033CC"/>
              </a:solidFill>
            </a:endParaRPr>
          </a:p>
        </p:txBody>
      </p:sp>
      <p:cxnSp>
        <p:nvCxnSpPr>
          <p:cNvPr id="12" name="Straight Connector 11"/>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13" name="TextBox 12"/>
          <p:cNvSpPr txBox="1"/>
          <p:nvPr/>
        </p:nvSpPr>
        <p:spPr>
          <a:xfrm>
            <a:off x="609600" y="6019800"/>
            <a:ext cx="8001000" cy="646331"/>
          </a:xfrm>
          <a:prstGeom prst="rect">
            <a:avLst/>
          </a:prstGeom>
          <a:noFill/>
        </p:spPr>
        <p:txBody>
          <a:bodyPr wrap="square" rtlCol="0">
            <a:spAutoFit/>
          </a:bodyPr>
          <a:lstStyle/>
          <a:p>
            <a:r>
              <a:rPr lang="en-US" dirty="0" err="1" smtClean="0">
                <a:solidFill>
                  <a:srgbClr val="C00000"/>
                </a:solidFill>
              </a:rPr>
              <a:t>T</a:t>
            </a:r>
            <a:r>
              <a:rPr lang="en-US" baseline="-25000" dirty="0" err="1" smtClean="0">
                <a:solidFill>
                  <a:srgbClr val="C00000"/>
                </a:solidFill>
              </a:rPr>
              <a:t>c</a:t>
            </a:r>
            <a:r>
              <a:rPr lang="en-US" dirty="0" smtClean="0">
                <a:solidFill>
                  <a:srgbClr val="C00000"/>
                </a:solidFill>
              </a:rPr>
              <a:t> is Curie temperature, above which the material becomes </a:t>
            </a:r>
            <a:r>
              <a:rPr lang="en-US" dirty="0" err="1" smtClean="0">
                <a:solidFill>
                  <a:srgbClr val="C00000"/>
                </a:solidFill>
              </a:rPr>
              <a:t>para</a:t>
            </a:r>
            <a:r>
              <a:rPr lang="en-US" dirty="0" smtClean="0">
                <a:solidFill>
                  <a:srgbClr val="C00000"/>
                </a:solidFill>
              </a:rPr>
              <a:t>-electric (no longer ferroelectric, no dipole moment at the absence of external electric field).</a:t>
            </a:r>
            <a:endParaRPr lang="en-US" dirty="0">
              <a:solidFill>
                <a:srgbClr val="C00000"/>
              </a:solidFill>
            </a:endParaRPr>
          </a:p>
        </p:txBody>
      </p:sp>
    </p:spTree>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0178" name="Picture 2"/>
          <p:cNvPicPr>
            <a:picLocks noChangeAspect="1" noChangeArrowheads="1"/>
          </p:cNvPicPr>
          <p:nvPr/>
        </p:nvPicPr>
        <p:blipFill>
          <a:blip r:embed="rId2"/>
          <a:srcRect/>
          <a:stretch>
            <a:fillRect/>
          </a:stretch>
        </p:blipFill>
        <p:spPr bwMode="auto">
          <a:xfrm>
            <a:off x="228600" y="1389061"/>
            <a:ext cx="8637588" cy="5164139"/>
          </a:xfrm>
          <a:prstGeom prst="rect">
            <a:avLst/>
          </a:prstGeom>
          <a:noFill/>
          <a:ln w="9525">
            <a:noFill/>
            <a:miter lim="800000"/>
            <a:headEnd/>
            <a:tailEnd/>
          </a:ln>
          <a:effectLst/>
        </p:spPr>
      </p:pic>
      <p:sp>
        <p:nvSpPr>
          <p:cNvPr id="3" name="Rectangle 2"/>
          <p:cNvSpPr/>
          <p:nvPr/>
        </p:nvSpPr>
        <p:spPr>
          <a:xfrm>
            <a:off x="1524000" y="228600"/>
            <a:ext cx="6591163" cy="523220"/>
          </a:xfrm>
          <a:prstGeom prst="rect">
            <a:avLst/>
          </a:prstGeom>
        </p:spPr>
        <p:txBody>
          <a:bodyPr wrap="none">
            <a:spAutoFit/>
          </a:bodyPr>
          <a:lstStyle/>
          <a:p>
            <a:r>
              <a:rPr lang="en-US" sz="2800" dirty="0" smtClean="0">
                <a:solidFill>
                  <a:srgbClr val="0033CC"/>
                </a:solidFill>
              </a:rPr>
              <a:t>Ferro-electricity (analog to ferromagnetism)</a:t>
            </a:r>
            <a:endParaRPr lang="en-US" sz="2800" dirty="0">
              <a:solidFill>
                <a:srgbClr val="0033CC"/>
              </a:solidFill>
            </a:endParaRPr>
          </a:p>
        </p:txBody>
      </p:sp>
      <p:cxnSp>
        <p:nvCxnSpPr>
          <p:cNvPr id="4" name="Straight Connector 3"/>
          <p:cNvCxnSpPr/>
          <p:nvPr/>
        </p:nvCxnSpPr>
        <p:spPr>
          <a:xfrm flipV="1">
            <a:off x="0" y="7620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5" name="TextBox 4"/>
          <p:cNvSpPr txBox="1"/>
          <p:nvPr/>
        </p:nvSpPr>
        <p:spPr>
          <a:xfrm>
            <a:off x="1828800" y="914400"/>
            <a:ext cx="5854744" cy="369332"/>
          </a:xfrm>
          <a:prstGeom prst="rect">
            <a:avLst/>
          </a:prstGeom>
          <a:noFill/>
        </p:spPr>
        <p:txBody>
          <a:bodyPr wrap="none" rtlCol="0">
            <a:spAutoFit/>
          </a:bodyPr>
          <a:lstStyle/>
          <a:p>
            <a:r>
              <a:rPr lang="en-US" dirty="0" smtClean="0">
                <a:solidFill>
                  <a:srgbClr val="C00000"/>
                </a:solidFill>
              </a:rPr>
              <a:t>Domain structure, hysteresis, </a:t>
            </a:r>
            <a:r>
              <a:rPr lang="en-US" dirty="0" err="1" smtClean="0">
                <a:solidFill>
                  <a:srgbClr val="C00000"/>
                </a:solidFill>
              </a:rPr>
              <a:t>coercivity</a:t>
            </a:r>
            <a:r>
              <a:rPr lang="en-US" dirty="0" smtClean="0">
                <a:solidFill>
                  <a:srgbClr val="C00000"/>
                </a:solidFill>
              </a:rPr>
              <a:t>, Curie temperature…</a:t>
            </a:r>
            <a:endParaRPr lang="en-US" dirty="0">
              <a:solidFill>
                <a:srgbClr val="C00000"/>
              </a:solidFill>
            </a:endParaRPr>
          </a:p>
        </p:txBody>
      </p:sp>
    </p:spTree>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7620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5" name="TextBox 4"/>
          <p:cNvSpPr txBox="1"/>
          <p:nvPr/>
        </p:nvSpPr>
        <p:spPr>
          <a:xfrm>
            <a:off x="1381277" y="152400"/>
            <a:ext cx="6543523" cy="523220"/>
          </a:xfrm>
          <a:prstGeom prst="rect">
            <a:avLst/>
          </a:prstGeom>
          <a:noFill/>
        </p:spPr>
        <p:txBody>
          <a:bodyPr wrap="none" rtlCol="0">
            <a:spAutoFit/>
          </a:bodyPr>
          <a:lstStyle/>
          <a:p>
            <a:r>
              <a:rPr lang="en-US" sz="2800" dirty="0" smtClean="0">
                <a:solidFill>
                  <a:srgbClr val="0033CC"/>
                </a:solidFill>
              </a:rPr>
              <a:t>Scanning probe microscopy (SPM) overview</a:t>
            </a:r>
            <a:endParaRPr lang="en-US" sz="2800" dirty="0">
              <a:solidFill>
                <a:srgbClr val="0033CC"/>
              </a:solidFill>
            </a:endParaRPr>
          </a:p>
        </p:txBody>
      </p:sp>
      <p:sp>
        <p:nvSpPr>
          <p:cNvPr id="6" name="TextBox 5"/>
          <p:cNvSpPr txBox="1"/>
          <p:nvPr/>
        </p:nvSpPr>
        <p:spPr>
          <a:xfrm>
            <a:off x="762001" y="914400"/>
            <a:ext cx="8077199" cy="5386090"/>
          </a:xfrm>
          <a:prstGeom prst="rect">
            <a:avLst/>
          </a:prstGeom>
          <a:noFill/>
        </p:spPr>
        <p:txBody>
          <a:bodyPr wrap="square" rtlCol="0">
            <a:spAutoFit/>
          </a:bodyPr>
          <a:lstStyle/>
          <a:p>
            <a:r>
              <a:rPr lang="en-US" dirty="0" smtClean="0">
                <a:solidFill>
                  <a:srgbClr val="0033CC"/>
                </a:solidFill>
              </a:rPr>
              <a:t>Normally used for characterization of topographic, physical and chemical properties, though they can also be used as a lithography tool with high resolution yet low throughput.</a:t>
            </a:r>
          </a:p>
          <a:p>
            <a:endParaRPr lang="en-US" dirty="0" smtClean="0">
              <a:solidFill>
                <a:srgbClr val="0033CC"/>
              </a:solidFill>
            </a:endParaRPr>
          </a:p>
          <a:p>
            <a:r>
              <a:rPr lang="en-US" dirty="0" smtClean="0">
                <a:solidFill>
                  <a:srgbClr val="C00000"/>
                </a:solidFill>
              </a:rPr>
              <a:t>For imaging purpose, compared to SEM:</a:t>
            </a:r>
          </a:p>
          <a:p>
            <a:pPr marL="176213" indent="-176213">
              <a:spcAft>
                <a:spcPts val="600"/>
              </a:spcAft>
              <a:buFont typeface="Arial" pitchFamily="34" charset="0"/>
              <a:buChar char="•"/>
            </a:pPr>
            <a:r>
              <a:rPr lang="en-US" dirty="0" smtClean="0">
                <a:solidFill>
                  <a:srgbClr val="0033CC"/>
                </a:solidFill>
              </a:rPr>
              <a:t>Extremely accurate in the z-dimension (&lt;&lt;1Å); whereas for SEM to see the vertical cross-section profile one has to cut the sample and tilt it, and the resolution is much worse than 1nm.</a:t>
            </a:r>
          </a:p>
          <a:p>
            <a:pPr marL="176213" indent="-176213">
              <a:spcAft>
                <a:spcPts val="600"/>
              </a:spcAft>
              <a:buFont typeface="Arial" pitchFamily="34" charset="0"/>
              <a:buChar char="•"/>
            </a:pPr>
            <a:r>
              <a:rPr lang="en-US" dirty="0" smtClean="0">
                <a:solidFill>
                  <a:srgbClr val="0033CC"/>
                </a:solidFill>
              </a:rPr>
              <a:t>For lateral (</a:t>
            </a:r>
            <a:r>
              <a:rPr lang="en-US" dirty="0" err="1" smtClean="0">
                <a:solidFill>
                  <a:srgbClr val="0033CC"/>
                </a:solidFill>
              </a:rPr>
              <a:t>xy</a:t>
            </a:r>
            <a:r>
              <a:rPr lang="en-US" dirty="0" smtClean="0">
                <a:solidFill>
                  <a:srgbClr val="0033CC"/>
                </a:solidFill>
              </a:rPr>
              <a:t>-) dimension, SPM is accurate only when the surface is relatively flat, then the resolution is better than SEM (atomic resolution for SPM vs. few nm resolution for SEM).</a:t>
            </a:r>
          </a:p>
          <a:p>
            <a:pPr marL="176213" indent="-176213">
              <a:spcAft>
                <a:spcPts val="600"/>
              </a:spcAft>
              <a:buFont typeface="Arial" pitchFamily="34" charset="0"/>
              <a:buChar char="•"/>
            </a:pPr>
            <a:r>
              <a:rPr lang="en-US" dirty="0" smtClean="0">
                <a:solidFill>
                  <a:srgbClr val="0033CC"/>
                </a:solidFill>
              </a:rPr>
              <a:t>For non-flat surface, </a:t>
            </a:r>
            <a:r>
              <a:rPr lang="en-US" dirty="0" smtClean="0">
                <a:solidFill>
                  <a:srgbClr val="C00000"/>
                </a:solidFill>
              </a:rPr>
              <a:t>there are often artifacts for SPM imaging </a:t>
            </a:r>
            <a:r>
              <a:rPr lang="en-US" dirty="0" smtClean="0">
                <a:solidFill>
                  <a:srgbClr val="0033CC"/>
                </a:solidFill>
              </a:rPr>
              <a:t>because the tip is not infinitely thin and long. As a result, a vertical profile always appears slopped when imaged using SPM.</a:t>
            </a:r>
          </a:p>
          <a:p>
            <a:pPr marL="176213" indent="-176213">
              <a:spcAft>
                <a:spcPts val="600"/>
              </a:spcAft>
              <a:buFont typeface="Arial" pitchFamily="34" charset="0"/>
              <a:buChar char="•"/>
            </a:pPr>
            <a:r>
              <a:rPr lang="en-US" dirty="0" smtClean="0">
                <a:solidFill>
                  <a:srgbClr val="0033CC"/>
                </a:solidFill>
              </a:rPr>
              <a:t>AFM generally don’t need vacuum and can image any surface (insulation or not) and even inside liquid (extremely important for bio-imaging).</a:t>
            </a:r>
          </a:p>
          <a:p>
            <a:pPr marL="176213" indent="-176213">
              <a:spcAft>
                <a:spcPts val="600"/>
              </a:spcAft>
              <a:buFont typeface="Arial" pitchFamily="34" charset="0"/>
              <a:buChar char="•"/>
            </a:pPr>
            <a:r>
              <a:rPr lang="en-US" dirty="0" smtClean="0">
                <a:solidFill>
                  <a:srgbClr val="0033CC"/>
                </a:solidFill>
              </a:rPr>
              <a:t>AFM is much cheaper than high resolution field emission SEM and is thus more available (&gt;10 AFMs on campus).</a:t>
            </a:r>
            <a:endParaRPr lang="en-US" dirty="0">
              <a:solidFill>
                <a:srgbClr val="0033CC"/>
              </a:solidFill>
            </a:endParaRPr>
          </a:p>
        </p:txBody>
      </p:sp>
    </p:spTree>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3076" name="Object 12"/>
          <p:cNvGraphicFramePr>
            <a:graphicFrameLocks noChangeAspect="1"/>
          </p:cNvGraphicFramePr>
          <p:nvPr/>
        </p:nvGraphicFramePr>
        <p:xfrm>
          <a:off x="762000" y="762000"/>
          <a:ext cx="3200400" cy="2711687"/>
        </p:xfrm>
        <a:graphic>
          <a:graphicData uri="http://schemas.openxmlformats.org/presentationml/2006/ole">
            <p:oleObj spid="_x0000_s162819" name="Image" r:id="rId3" imgW="3796825" imgH="3403175" progId="">
              <p:embed/>
            </p:oleObj>
          </a:graphicData>
        </a:graphic>
      </p:graphicFrame>
      <p:graphicFrame>
        <p:nvGraphicFramePr>
          <p:cNvPr id="3074" name="Object 15"/>
          <p:cNvGraphicFramePr>
            <a:graphicFrameLocks noChangeAspect="1"/>
          </p:cNvGraphicFramePr>
          <p:nvPr/>
        </p:nvGraphicFramePr>
        <p:xfrm>
          <a:off x="5105400" y="3843337"/>
          <a:ext cx="3352800" cy="2862263"/>
        </p:xfrm>
        <a:graphic>
          <a:graphicData uri="http://schemas.openxmlformats.org/presentationml/2006/ole">
            <p:oleObj spid="_x0000_s162818" name="Image" r:id="rId4" imgW="3466667" imgH="2958730" progId="">
              <p:embed/>
            </p:oleObj>
          </a:graphicData>
        </a:graphic>
      </p:graphicFrame>
      <p:cxnSp>
        <p:nvCxnSpPr>
          <p:cNvPr id="13" name="Straight Connector 12"/>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15" name="Rectangle 14"/>
          <p:cNvSpPr/>
          <p:nvPr/>
        </p:nvSpPr>
        <p:spPr>
          <a:xfrm>
            <a:off x="2590800" y="162580"/>
            <a:ext cx="4051237" cy="523220"/>
          </a:xfrm>
          <a:prstGeom prst="rect">
            <a:avLst/>
          </a:prstGeom>
        </p:spPr>
        <p:txBody>
          <a:bodyPr wrap="none">
            <a:spAutoFit/>
          </a:bodyPr>
          <a:lstStyle/>
          <a:p>
            <a:r>
              <a:rPr lang="en-US" sz="2800" dirty="0" err="1" smtClean="0">
                <a:solidFill>
                  <a:srgbClr val="0033CC"/>
                </a:solidFill>
                <a:cs typeface="Times New Roman" pitchFamily="18" charset="0"/>
              </a:rPr>
              <a:t>Piezo</a:t>
            </a:r>
            <a:r>
              <a:rPr lang="en-US" sz="2800" dirty="0" smtClean="0">
                <a:solidFill>
                  <a:srgbClr val="0033CC"/>
                </a:solidFill>
                <a:cs typeface="Times New Roman" pitchFamily="18" charset="0"/>
              </a:rPr>
              <a:t>-ceramics drawbacks </a:t>
            </a:r>
            <a:endParaRPr lang="en-US" sz="2800" dirty="0">
              <a:solidFill>
                <a:srgbClr val="0033CC"/>
              </a:solidFill>
            </a:endParaRPr>
          </a:p>
        </p:txBody>
      </p:sp>
      <p:pic>
        <p:nvPicPr>
          <p:cNvPr id="5125" name="Picture 5"/>
          <p:cNvPicPr>
            <a:picLocks noChangeAspect="1" noChangeArrowheads="1"/>
          </p:cNvPicPr>
          <p:nvPr/>
        </p:nvPicPr>
        <p:blipFill>
          <a:blip r:embed="rId5"/>
          <a:srcRect/>
          <a:stretch>
            <a:fillRect/>
          </a:stretch>
        </p:blipFill>
        <p:spPr bwMode="auto">
          <a:xfrm>
            <a:off x="892382" y="3543992"/>
            <a:ext cx="2993818" cy="3237808"/>
          </a:xfrm>
          <a:prstGeom prst="rect">
            <a:avLst/>
          </a:prstGeom>
          <a:noFill/>
          <a:ln w="9525">
            <a:noFill/>
            <a:miter lim="800000"/>
            <a:headEnd/>
            <a:tailEnd/>
          </a:ln>
          <a:effectLst/>
        </p:spPr>
      </p:pic>
      <p:sp>
        <p:nvSpPr>
          <p:cNvPr id="16" name="Rectangle 15"/>
          <p:cNvSpPr/>
          <p:nvPr/>
        </p:nvSpPr>
        <p:spPr>
          <a:xfrm>
            <a:off x="152400" y="5334000"/>
            <a:ext cx="737894" cy="369332"/>
          </a:xfrm>
          <a:prstGeom prst="rect">
            <a:avLst/>
          </a:prstGeom>
        </p:spPr>
        <p:txBody>
          <a:bodyPr wrap="none">
            <a:spAutoFit/>
          </a:bodyPr>
          <a:lstStyle/>
          <a:p>
            <a:pPr marL="533400" indent="-533400"/>
            <a:r>
              <a:rPr lang="en-US" dirty="0" smtClean="0">
                <a:solidFill>
                  <a:srgbClr val="C00000"/>
                </a:solidFill>
              </a:rPr>
              <a:t>Creep</a:t>
            </a:r>
            <a:endParaRPr lang="ru-RU" dirty="0" smtClean="0">
              <a:solidFill>
                <a:srgbClr val="C00000"/>
              </a:solidFill>
            </a:endParaRPr>
          </a:p>
        </p:txBody>
      </p:sp>
      <p:sp>
        <p:nvSpPr>
          <p:cNvPr id="14" name="TextBox 13"/>
          <p:cNvSpPr txBox="1"/>
          <p:nvPr/>
        </p:nvSpPr>
        <p:spPr>
          <a:xfrm>
            <a:off x="1752600" y="773668"/>
            <a:ext cx="1181734" cy="369332"/>
          </a:xfrm>
          <a:prstGeom prst="rect">
            <a:avLst/>
          </a:prstGeom>
          <a:noFill/>
        </p:spPr>
        <p:txBody>
          <a:bodyPr wrap="none" rtlCol="0">
            <a:spAutoFit/>
          </a:bodyPr>
          <a:lstStyle/>
          <a:p>
            <a:r>
              <a:rPr lang="en-US" dirty="0" smtClean="0">
                <a:solidFill>
                  <a:srgbClr val="FFFF00"/>
                </a:solidFill>
              </a:rPr>
              <a:t>Non-linear</a:t>
            </a:r>
            <a:endParaRPr lang="en-US" dirty="0">
              <a:solidFill>
                <a:srgbClr val="FFFF00"/>
              </a:solidFill>
            </a:endParaRPr>
          </a:p>
        </p:txBody>
      </p:sp>
      <p:sp>
        <p:nvSpPr>
          <p:cNvPr id="17" name="TextBox 16"/>
          <p:cNvSpPr txBox="1"/>
          <p:nvPr/>
        </p:nvSpPr>
        <p:spPr>
          <a:xfrm>
            <a:off x="6553200" y="3897868"/>
            <a:ext cx="1133067" cy="369332"/>
          </a:xfrm>
          <a:prstGeom prst="rect">
            <a:avLst/>
          </a:prstGeom>
          <a:noFill/>
        </p:spPr>
        <p:txBody>
          <a:bodyPr wrap="none" rtlCol="0">
            <a:spAutoFit/>
          </a:bodyPr>
          <a:lstStyle/>
          <a:p>
            <a:r>
              <a:rPr lang="en-US" dirty="0" smtClean="0">
                <a:solidFill>
                  <a:srgbClr val="FFFF00"/>
                </a:solidFill>
              </a:rPr>
              <a:t>Hysteresis</a:t>
            </a:r>
            <a:endParaRPr lang="en-US" dirty="0">
              <a:solidFill>
                <a:srgbClr val="FFFF00"/>
              </a:solidFill>
            </a:endParaRPr>
          </a:p>
        </p:txBody>
      </p:sp>
      <p:sp>
        <p:nvSpPr>
          <p:cNvPr id="18" name="TextBox 17"/>
          <p:cNvSpPr txBox="1"/>
          <p:nvPr/>
        </p:nvSpPr>
        <p:spPr>
          <a:xfrm>
            <a:off x="5257800" y="1143000"/>
            <a:ext cx="2145459" cy="1569660"/>
          </a:xfrm>
          <a:prstGeom prst="rect">
            <a:avLst/>
          </a:prstGeom>
          <a:noFill/>
        </p:spPr>
        <p:txBody>
          <a:bodyPr wrap="none" rtlCol="0">
            <a:spAutoFit/>
          </a:bodyPr>
          <a:lstStyle/>
          <a:p>
            <a:pPr marL="341313" indent="-341313">
              <a:buFontTx/>
              <a:buAutoNum type="arabicPeriod"/>
            </a:pPr>
            <a:r>
              <a:rPr lang="en-US" sz="2400" dirty="0" smtClean="0">
                <a:solidFill>
                  <a:srgbClr val="C00000"/>
                </a:solidFill>
                <a:cs typeface="Times New Roman" pitchFamily="18" charset="0"/>
              </a:rPr>
              <a:t>Nonlinearity</a:t>
            </a:r>
            <a:r>
              <a:rPr lang="ru-RU" sz="2400" dirty="0" smtClean="0">
                <a:solidFill>
                  <a:srgbClr val="C00000"/>
                </a:solidFill>
              </a:rPr>
              <a:t> </a:t>
            </a:r>
          </a:p>
          <a:p>
            <a:pPr marL="341313" indent="-341313">
              <a:buFontTx/>
              <a:buAutoNum type="arabicPeriod"/>
            </a:pPr>
            <a:r>
              <a:rPr lang="en-US" sz="2400" dirty="0" smtClean="0">
                <a:solidFill>
                  <a:srgbClr val="C00000"/>
                </a:solidFill>
              </a:rPr>
              <a:t>Creep</a:t>
            </a:r>
            <a:endParaRPr lang="ru-RU" sz="2400" dirty="0" smtClean="0">
              <a:solidFill>
                <a:srgbClr val="C00000"/>
              </a:solidFill>
            </a:endParaRPr>
          </a:p>
          <a:p>
            <a:pPr marL="341313" indent="-341313">
              <a:buFontTx/>
              <a:buAutoNum type="arabicPeriod"/>
            </a:pPr>
            <a:r>
              <a:rPr lang="en-US" sz="2400" dirty="0" smtClean="0">
                <a:solidFill>
                  <a:srgbClr val="C00000"/>
                </a:solidFill>
                <a:cs typeface="Times New Roman" pitchFamily="18" charset="0"/>
              </a:rPr>
              <a:t>Hysteresis</a:t>
            </a:r>
          </a:p>
          <a:p>
            <a:pPr marL="341313" indent="-341313">
              <a:buFontTx/>
              <a:buAutoNum type="arabicPeriod"/>
            </a:pPr>
            <a:r>
              <a:rPr lang="en-US" sz="2400" dirty="0" smtClean="0">
                <a:solidFill>
                  <a:srgbClr val="C00000"/>
                </a:solidFill>
                <a:cs typeface="Times New Roman" pitchFamily="18" charset="0"/>
              </a:rPr>
              <a:t>Aging</a:t>
            </a:r>
            <a:r>
              <a:rPr lang="ru-RU" sz="2400" dirty="0" smtClean="0">
                <a:solidFill>
                  <a:srgbClr val="C00000"/>
                </a:solidFill>
              </a:rPr>
              <a:t> </a:t>
            </a:r>
          </a:p>
        </p:txBody>
      </p:sp>
    </p:spTree>
  </p:cSld>
  <p:clrMapOvr>
    <a:masterClrMapping/>
  </p:clrMapOvr>
  <p:transition/>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66800" y="1066800"/>
            <a:ext cx="7499617" cy="523220"/>
          </a:xfrm>
          <a:prstGeom prst="rect">
            <a:avLst/>
          </a:prstGeom>
          <a:noFill/>
        </p:spPr>
        <p:txBody>
          <a:bodyPr wrap="none" rtlCol="0">
            <a:spAutoFit/>
          </a:bodyPr>
          <a:lstStyle/>
          <a:p>
            <a:r>
              <a:rPr lang="en-US" sz="2800" dirty="0" smtClean="0">
                <a:solidFill>
                  <a:srgbClr val="0033CC"/>
                </a:solidFill>
              </a:rPr>
              <a:t>Scanning probe microscopy (SPM) and lithography</a:t>
            </a:r>
            <a:endParaRPr lang="en-US" sz="2800" dirty="0">
              <a:solidFill>
                <a:srgbClr val="0033CC"/>
              </a:solidFill>
            </a:endParaRPr>
          </a:p>
        </p:txBody>
      </p:sp>
      <p:sp>
        <p:nvSpPr>
          <p:cNvPr id="5" name="TextBox 4"/>
          <p:cNvSpPr txBox="1"/>
          <p:nvPr/>
        </p:nvSpPr>
        <p:spPr>
          <a:xfrm>
            <a:off x="1524000" y="2590800"/>
            <a:ext cx="4833311" cy="2139047"/>
          </a:xfrm>
          <a:prstGeom prst="rect">
            <a:avLst/>
          </a:prstGeom>
          <a:noFill/>
        </p:spPr>
        <p:txBody>
          <a:bodyPr wrap="none" rtlCol="0">
            <a:spAutoFit/>
          </a:bodyPr>
          <a:lstStyle/>
          <a:p>
            <a:pPr marL="342900" indent="-342900">
              <a:spcAft>
                <a:spcPts val="600"/>
              </a:spcAft>
              <a:buAutoNum type="arabicPeriod"/>
            </a:pPr>
            <a:r>
              <a:rPr lang="en-US" dirty="0" smtClean="0">
                <a:solidFill>
                  <a:srgbClr val="0033CC"/>
                </a:solidFill>
              </a:rPr>
              <a:t>Scanning tunneling microscopy.</a:t>
            </a:r>
          </a:p>
          <a:p>
            <a:pPr marL="342900" indent="-342900">
              <a:spcAft>
                <a:spcPts val="600"/>
              </a:spcAft>
              <a:buAutoNum type="arabicPeriod"/>
            </a:pPr>
            <a:r>
              <a:rPr lang="en-US" dirty="0" smtClean="0">
                <a:solidFill>
                  <a:srgbClr val="0033CC"/>
                </a:solidFill>
              </a:rPr>
              <a:t>Piezoelectric positioning.</a:t>
            </a:r>
          </a:p>
          <a:p>
            <a:pPr marL="342900" indent="-342900">
              <a:spcAft>
                <a:spcPts val="600"/>
              </a:spcAft>
              <a:buAutoNum type="arabicPeriod"/>
            </a:pPr>
            <a:r>
              <a:rPr lang="en-US" dirty="0" smtClean="0">
                <a:solidFill>
                  <a:srgbClr val="C00000"/>
                </a:solidFill>
              </a:rPr>
              <a:t>Atomic force microscopy (AFM) overview.</a:t>
            </a:r>
          </a:p>
          <a:p>
            <a:pPr marL="342900" indent="-342900">
              <a:spcAft>
                <a:spcPts val="600"/>
              </a:spcAft>
              <a:buAutoNum type="arabicPeriod"/>
            </a:pPr>
            <a:r>
              <a:rPr lang="en-US" dirty="0" smtClean="0">
                <a:solidFill>
                  <a:srgbClr val="0033CC"/>
                </a:solidFill>
              </a:rPr>
              <a:t>AFM tip and its fabrication.</a:t>
            </a:r>
          </a:p>
          <a:p>
            <a:pPr marL="342900" indent="-342900">
              <a:spcAft>
                <a:spcPts val="600"/>
              </a:spcAft>
              <a:buAutoNum type="arabicPeriod"/>
            </a:pPr>
            <a:r>
              <a:rPr lang="en-US" dirty="0" smtClean="0">
                <a:solidFill>
                  <a:srgbClr val="0033CC"/>
                </a:solidFill>
              </a:rPr>
              <a:t>Tapping mode AFM.</a:t>
            </a:r>
          </a:p>
          <a:p>
            <a:pPr marL="342900" indent="-342900">
              <a:spcAft>
                <a:spcPts val="600"/>
              </a:spcAft>
              <a:buAutoNum type="arabicPeriod"/>
            </a:pPr>
            <a:r>
              <a:rPr lang="en-US" dirty="0" smtClean="0">
                <a:solidFill>
                  <a:srgbClr val="0033CC"/>
                </a:solidFill>
              </a:rPr>
              <a:t>Other forms of AFM (LFM, EFM, MFM, SCM…)</a:t>
            </a:r>
          </a:p>
        </p:txBody>
      </p:sp>
    </p:spTree>
  </p:cSld>
  <p:clrMapOvr>
    <a:masterClrMapping/>
  </p:clrMapOvr>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3"/>
          <p:cNvPicPr>
            <a:picLocks noChangeAspect="1" noChangeArrowheads="1"/>
          </p:cNvPicPr>
          <p:nvPr/>
        </p:nvPicPr>
        <p:blipFill>
          <a:blip r:embed="rId2"/>
          <a:srcRect/>
          <a:stretch>
            <a:fillRect/>
          </a:stretch>
        </p:blipFill>
        <p:spPr bwMode="auto">
          <a:xfrm>
            <a:off x="3962400" y="152400"/>
            <a:ext cx="4954588" cy="6477000"/>
          </a:xfrm>
          <a:prstGeom prst="rect">
            <a:avLst/>
          </a:prstGeom>
          <a:noFill/>
          <a:ln w="9525">
            <a:noFill/>
            <a:miter lim="800000"/>
            <a:headEnd/>
            <a:tailEnd/>
          </a:ln>
        </p:spPr>
      </p:pic>
      <p:sp>
        <p:nvSpPr>
          <p:cNvPr id="7" name="Rectangle 6"/>
          <p:cNvSpPr/>
          <p:nvPr/>
        </p:nvSpPr>
        <p:spPr>
          <a:xfrm>
            <a:off x="152400" y="457200"/>
            <a:ext cx="3581400" cy="1815882"/>
          </a:xfrm>
          <a:prstGeom prst="rect">
            <a:avLst/>
          </a:prstGeom>
        </p:spPr>
        <p:txBody>
          <a:bodyPr wrap="square">
            <a:spAutoFit/>
          </a:bodyPr>
          <a:lstStyle/>
          <a:p>
            <a:pPr algn="ctr"/>
            <a:r>
              <a:rPr lang="en-US" sz="2800" dirty="0" smtClean="0">
                <a:solidFill>
                  <a:srgbClr val="0033CC"/>
                </a:solidFill>
              </a:rPr>
              <a:t>Digital Instruments (DI, now </a:t>
            </a:r>
            <a:r>
              <a:rPr lang="en-US" sz="2800" dirty="0" err="1" smtClean="0">
                <a:solidFill>
                  <a:srgbClr val="0033CC"/>
                </a:solidFill>
              </a:rPr>
              <a:t>Veeco</a:t>
            </a:r>
            <a:r>
              <a:rPr lang="en-US" sz="2800" dirty="0" smtClean="0">
                <a:solidFill>
                  <a:srgbClr val="0033CC"/>
                </a:solidFill>
              </a:rPr>
              <a:t>) </a:t>
            </a:r>
            <a:br>
              <a:rPr lang="en-US" sz="2800" dirty="0" smtClean="0">
                <a:solidFill>
                  <a:srgbClr val="0033CC"/>
                </a:solidFill>
              </a:rPr>
            </a:br>
            <a:r>
              <a:rPr lang="en-US" sz="2800" dirty="0" smtClean="0">
                <a:solidFill>
                  <a:srgbClr val="0033CC"/>
                </a:solidFill>
              </a:rPr>
              <a:t>multi-mode head, scanner and base</a:t>
            </a:r>
            <a:endParaRPr lang="en-US" sz="2800" dirty="0">
              <a:solidFill>
                <a:srgbClr val="0033CC"/>
              </a:solidFill>
            </a:endParaRPr>
          </a:p>
        </p:txBody>
      </p:sp>
      <p:cxnSp>
        <p:nvCxnSpPr>
          <p:cNvPr id="8" name="Straight Connector 7"/>
          <p:cNvCxnSpPr/>
          <p:nvPr/>
        </p:nvCxnSpPr>
        <p:spPr>
          <a:xfrm>
            <a:off x="0" y="2284412"/>
            <a:ext cx="3886200" cy="1588"/>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6" name="TextBox 5"/>
          <p:cNvSpPr txBox="1"/>
          <p:nvPr/>
        </p:nvSpPr>
        <p:spPr>
          <a:xfrm>
            <a:off x="381000" y="5943600"/>
            <a:ext cx="5225982" cy="646331"/>
          </a:xfrm>
          <a:prstGeom prst="rect">
            <a:avLst/>
          </a:prstGeom>
          <a:noFill/>
        </p:spPr>
        <p:txBody>
          <a:bodyPr wrap="none" rtlCol="0">
            <a:spAutoFit/>
          </a:bodyPr>
          <a:lstStyle/>
          <a:p>
            <a:r>
              <a:rPr lang="en-US" dirty="0" smtClean="0">
                <a:solidFill>
                  <a:srgbClr val="0033CC"/>
                </a:solidFill>
              </a:rPr>
              <a:t>For DI multi-mode head, sample is put on </a:t>
            </a:r>
            <a:r>
              <a:rPr lang="en-US" dirty="0" err="1" smtClean="0">
                <a:solidFill>
                  <a:srgbClr val="0033CC"/>
                </a:solidFill>
              </a:rPr>
              <a:t>piezo</a:t>
            </a:r>
            <a:r>
              <a:rPr lang="en-US" dirty="0" smtClean="0">
                <a:solidFill>
                  <a:srgbClr val="0033CC"/>
                </a:solidFill>
              </a:rPr>
              <a:t> stage.</a:t>
            </a:r>
          </a:p>
          <a:p>
            <a:r>
              <a:rPr lang="en-US" dirty="0" smtClean="0">
                <a:solidFill>
                  <a:srgbClr val="0033CC"/>
                </a:solidFill>
              </a:rPr>
              <a:t>For DI dimension 3000 head, tip is put on </a:t>
            </a:r>
            <a:r>
              <a:rPr lang="en-US" dirty="0" err="1" smtClean="0">
                <a:solidFill>
                  <a:srgbClr val="0033CC"/>
                </a:solidFill>
              </a:rPr>
              <a:t>piezo</a:t>
            </a:r>
            <a:r>
              <a:rPr lang="en-US" dirty="0" smtClean="0">
                <a:solidFill>
                  <a:srgbClr val="0033CC"/>
                </a:solidFill>
              </a:rPr>
              <a:t> stage.</a:t>
            </a:r>
            <a:endParaRPr lang="en-US" dirty="0">
              <a:solidFill>
                <a:srgbClr val="0033CC"/>
              </a:solidFill>
            </a:endParaRPr>
          </a:p>
        </p:txBody>
      </p:sp>
    </p:spTree>
  </p:cSld>
  <p:clrMapOvr>
    <a:masterClrMapping/>
  </p:clrMapOvr>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609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6" name="Rectangle 5"/>
          <p:cNvSpPr/>
          <p:nvPr/>
        </p:nvSpPr>
        <p:spPr>
          <a:xfrm>
            <a:off x="1011584" y="0"/>
            <a:ext cx="7069051" cy="523220"/>
          </a:xfrm>
          <a:prstGeom prst="rect">
            <a:avLst/>
          </a:prstGeom>
        </p:spPr>
        <p:txBody>
          <a:bodyPr wrap="none">
            <a:spAutoFit/>
          </a:bodyPr>
          <a:lstStyle/>
          <a:p>
            <a:r>
              <a:rPr lang="en-US" sz="2800" dirty="0" smtClean="0">
                <a:solidFill>
                  <a:srgbClr val="0033CC"/>
                </a:solidFill>
                <a:cs typeface="Times New Roman" pitchFamily="18" charset="0"/>
              </a:rPr>
              <a:t>Probe-sample interaction and detection system</a:t>
            </a:r>
            <a:endParaRPr lang="en-US" sz="2800" dirty="0">
              <a:solidFill>
                <a:srgbClr val="0033CC"/>
              </a:solidFill>
            </a:endParaRPr>
          </a:p>
        </p:txBody>
      </p:sp>
      <p:grpSp>
        <p:nvGrpSpPr>
          <p:cNvPr id="10" name="Group 9"/>
          <p:cNvGrpSpPr/>
          <p:nvPr/>
        </p:nvGrpSpPr>
        <p:grpSpPr>
          <a:xfrm>
            <a:off x="304800" y="3797135"/>
            <a:ext cx="8610600" cy="2984665"/>
            <a:chOff x="304800" y="762000"/>
            <a:chExt cx="8610600" cy="2984665"/>
          </a:xfrm>
        </p:grpSpPr>
        <p:graphicFrame>
          <p:nvGraphicFramePr>
            <p:cNvPr id="6146" name="Object 3"/>
            <p:cNvGraphicFramePr>
              <a:graphicFrameLocks noChangeAspect="1"/>
            </p:cNvGraphicFramePr>
            <p:nvPr/>
          </p:nvGraphicFramePr>
          <p:xfrm>
            <a:off x="304800" y="762000"/>
            <a:ext cx="4419600" cy="2984665"/>
          </p:xfrm>
          <a:graphic>
            <a:graphicData uri="http://schemas.openxmlformats.org/presentationml/2006/ole">
              <p:oleObj spid="_x0000_s8194" name="Image" r:id="rId3" imgW="5866667" imgH="3961905" progId="">
                <p:embed/>
              </p:oleObj>
            </a:graphicData>
          </a:graphic>
        </p:graphicFrame>
        <p:pic>
          <p:nvPicPr>
            <p:cNvPr id="8" name="Picture 3"/>
            <p:cNvPicPr>
              <a:picLocks noChangeAspect="1" noChangeArrowheads="1"/>
            </p:cNvPicPr>
            <p:nvPr/>
          </p:nvPicPr>
          <p:blipFill>
            <a:blip r:embed="rId4"/>
            <a:srcRect/>
            <a:stretch>
              <a:fillRect/>
            </a:stretch>
          </p:blipFill>
          <p:spPr bwMode="auto">
            <a:xfrm>
              <a:off x="4953000" y="762000"/>
              <a:ext cx="3962400" cy="2971800"/>
            </a:xfrm>
            <a:prstGeom prst="rect">
              <a:avLst/>
            </a:prstGeom>
            <a:noFill/>
            <a:ln w="9525">
              <a:noFill/>
              <a:miter lim="800000"/>
              <a:headEnd/>
              <a:tailEnd/>
            </a:ln>
            <a:effectLst/>
          </p:spPr>
        </p:pic>
      </p:grpSp>
      <p:pic>
        <p:nvPicPr>
          <p:cNvPr id="8195" name="Picture 3"/>
          <p:cNvPicPr>
            <a:picLocks noChangeAspect="1" noChangeArrowheads="1"/>
          </p:cNvPicPr>
          <p:nvPr/>
        </p:nvPicPr>
        <p:blipFill>
          <a:blip r:embed="rId5"/>
          <a:srcRect/>
          <a:stretch>
            <a:fillRect/>
          </a:stretch>
        </p:blipFill>
        <p:spPr bwMode="auto">
          <a:xfrm>
            <a:off x="2133600" y="1162624"/>
            <a:ext cx="5191125" cy="2494976"/>
          </a:xfrm>
          <a:prstGeom prst="rect">
            <a:avLst/>
          </a:prstGeom>
          <a:noFill/>
          <a:ln w="9525">
            <a:noFill/>
            <a:miter lim="800000"/>
            <a:headEnd/>
            <a:tailEnd/>
          </a:ln>
          <a:effectLst/>
        </p:spPr>
      </p:pic>
      <p:sp>
        <p:nvSpPr>
          <p:cNvPr id="7" name="TextBox 6"/>
          <p:cNvSpPr txBox="1"/>
          <p:nvPr/>
        </p:nvSpPr>
        <p:spPr>
          <a:xfrm>
            <a:off x="1219200" y="685800"/>
            <a:ext cx="4522264" cy="461665"/>
          </a:xfrm>
          <a:prstGeom prst="rect">
            <a:avLst/>
          </a:prstGeom>
          <a:noFill/>
        </p:spPr>
        <p:txBody>
          <a:bodyPr wrap="none" rtlCol="0">
            <a:spAutoFit/>
          </a:bodyPr>
          <a:lstStyle/>
          <a:p>
            <a:r>
              <a:rPr lang="en-US" sz="2400" dirty="0" smtClean="0">
                <a:solidFill>
                  <a:srgbClr val="C00000"/>
                </a:solidFill>
              </a:rPr>
              <a:t>Forces and their range of influence</a:t>
            </a:r>
            <a:endParaRPr lang="en-US" sz="2400" dirty="0">
              <a:solidFill>
                <a:srgbClr val="C00000"/>
              </a:solidFill>
            </a:endParaRPr>
          </a:p>
        </p:txBody>
      </p:sp>
    </p:spTree>
  </p:cSld>
  <p:clrMapOvr>
    <a:masterClrMapping/>
  </p:clrMapOvr>
  <p:transition/>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7170" name="Object 3"/>
          <p:cNvGraphicFramePr>
            <a:graphicFrameLocks noChangeAspect="1"/>
          </p:cNvGraphicFramePr>
          <p:nvPr/>
        </p:nvGraphicFramePr>
        <p:xfrm>
          <a:off x="1874383" y="1669169"/>
          <a:ext cx="5974217" cy="4884031"/>
        </p:xfrm>
        <a:graphic>
          <a:graphicData uri="http://schemas.openxmlformats.org/presentationml/2006/ole">
            <p:oleObj spid="_x0000_s9218" name="Image" r:id="rId3" imgW="8698413" imgH="7111111" progId="">
              <p:embed/>
            </p:oleObj>
          </a:graphicData>
        </a:graphic>
      </p:graphicFrame>
      <p:cxnSp>
        <p:nvCxnSpPr>
          <p:cNvPr id="6" name="Straight Connector 5"/>
          <p:cNvCxnSpPr/>
          <p:nvPr/>
        </p:nvCxnSpPr>
        <p:spPr>
          <a:xfrm flipV="1">
            <a:off x="0" y="67562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8" name="Rectangle 7"/>
          <p:cNvSpPr/>
          <p:nvPr/>
        </p:nvSpPr>
        <p:spPr>
          <a:xfrm>
            <a:off x="1563532" y="152400"/>
            <a:ext cx="6437468" cy="523220"/>
          </a:xfrm>
          <a:prstGeom prst="rect">
            <a:avLst/>
          </a:prstGeom>
        </p:spPr>
        <p:txBody>
          <a:bodyPr wrap="none">
            <a:spAutoFit/>
          </a:bodyPr>
          <a:lstStyle/>
          <a:p>
            <a:r>
              <a:rPr lang="en-US" sz="2800" smtClean="0">
                <a:solidFill>
                  <a:srgbClr val="0033CC"/>
                </a:solidFill>
                <a:cs typeface="Times New Roman" pitchFamily="18" charset="0"/>
              </a:rPr>
              <a:t>Probe-sample </a:t>
            </a:r>
            <a:r>
              <a:rPr lang="en-US" sz="2800" dirty="0" smtClean="0">
                <a:solidFill>
                  <a:srgbClr val="0033CC"/>
                </a:solidFill>
                <a:cs typeface="Times New Roman" pitchFamily="18" charset="0"/>
              </a:rPr>
              <a:t>interaction detection system</a:t>
            </a:r>
            <a:endParaRPr lang="en-US" sz="2800" dirty="0">
              <a:solidFill>
                <a:srgbClr val="0033CC"/>
              </a:solidFill>
            </a:endParaRPr>
          </a:p>
        </p:txBody>
      </p:sp>
      <p:sp>
        <p:nvSpPr>
          <p:cNvPr id="9" name="TextBox 8"/>
          <p:cNvSpPr txBox="1"/>
          <p:nvPr/>
        </p:nvSpPr>
        <p:spPr>
          <a:xfrm>
            <a:off x="1219200" y="762000"/>
            <a:ext cx="3200400" cy="923330"/>
          </a:xfrm>
          <a:prstGeom prst="rect">
            <a:avLst/>
          </a:prstGeom>
          <a:noFill/>
        </p:spPr>
        <p:txBody>
          <a:bodyPr wrap="square" rtlCol="0">
            <a:spAutoFit/>
          </a:bodyPr>
          <a:lstStyle/>
          <a:p>
            <a:r>
              <a:rPr lang="en-US" dirty="0" smtClean="0">
                <a:solidFill>
                  <a:srgbClr val="C00000"/>
                </a:solidFill>
              </a:rPr>
              <a:t>Detect deflection in z-direction</a:t>
            </a:r>
          </a:p>
          <a:p>
            <a:r>
              <a:rPr lang="en-US" dirty="0" smtClean="0">
                <a:solidFill>
                  <a:srgbClr val="C00000"/>
                </a:solidFill>
              </a:rPr>
              <a:t>(to maintain constant force for normal AFM operation)</a:t>
            </a:r>
            <a:endParaRPr lang="en-US" dirty="0">
              <a:solidFill>
                <a:srgbClr val="C00000"/>
              </a:solidFill>
            </a:endParaRPr>
          </a:p>
        </p:txBody>
      </p:sp>
      <p:sp>
        <p:nvSpPr>
          <p:cNvPr id="10" name="TextBox 9"/>
          <p:cNvSpPr txBox="1"/>
          <p:nvPr/>
        </p:nvSpPr>
        <p:spPr>
          <a:xfrm>
            <a:off x="5029201" y="914400"/>
            <a:ext cx="3657599" cy="646331"/>
          </a:xfrm>
          <a:prstGeom prst="rect">
            <a:avLst/>
          </a:prstGeom>
          <a:noFill/>
        </p:spPr>
        <p:txBody>
          <a:bodyPr wrap="square" rtlCol="0">
            <a:spAutoFit/>
          </a:bodyPr>
          <a:lstStyle/>
          <a:p>
            <a:r>
              <a:rPr lang="en-US" dirty="0" smtClean="0">
                <a:solidFill>
                  <a:srgbClr val="C00000"/>
                </a:solidFill>
              </a:rPr>
              <a:t>Detect defection in the x-y direction, for lateral force/friction microscopy.</a:t>
            </a:r>
            <a:endParaRPr lang="en-US" dirty="0">
              <a:solidFill>
                <a:srgbClr val="C00000"/>
              </a:solidFill>
            </a:endParaRPr>
          </a:p>
        </p:txBody>
      </p:sp>
      <p:sp>
        <p:nvSpPr>
          <p:cNvPr id="7" name="TextBox 6"/>
          <p:cNvSpPr txBox="1"/>
          <p:nvPr/>
        </p:nvSpPr>
        <p:spPr>
          <a:xfrm>
            <a:off x="381000" y="2667000"/>
            <a:ext cx="1524000" cy="923330"/>
          </a:xfrm>
          <a:prstGeom prst="rect">
            <a:avLst/>
          </a:prstGeom>
          <a:noFill/>
        </p:spPr>
        <p:txBody>
          <a:bodyPr wrap="square" rtlCol="0">
            <a:spAutoFit/>
          </a:bodyPr>
          <a:lstStyle/>
          <a:p>
            <a:r>
              <a:rPr lang="en-US" dirty="0" smtClean="0">
                <a:solidFill>
                  <a:srgbClr val="0033CC"/>
                </a:solidFill>
              </a:rPr>
              <a:t>Photo-diode</a:t>
            </a:r>
          </a:p>
          <a:p>
            <a:r>
              <a:rPr lang="en-US" dirty="0" smtClean="0">
                <a:solidFill>
                  <a:srgbClr val="0033CC"/>
                </a:solidFill>
              </a:rPr>
              <a:t>(divided into four parts)</a:t>
            </a:r>
            <a:endParaRPr lang="en-US" dirty="0">
              <a:solidFill>
                <a:srgbClr val="0033CC"/>
              </a:solidFill>
            </a:endParaRPr>
          </a:p>
        </p:txBody>
      </p:sp>
      <p:sp>
        <p:nvSpPr>
          <p:cNvPr id="11" name="Right Arrow 10"/>
          <p:cNvSpPr/>
          <p:nvPr/>
        </p:nvSpPr>
        <p:spPr>
          <a:xfrm>
            <a:off x="1752600" y="2819400"/>
            <a:ext cx="457200" cy="152400"/>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TextBox 11"/>
          <p:cNvSpPr txBox="1"/>
          <p:nvPr/>
        </p:nvSpPr>
        <p:spPr>
          <a:xfrm>
            <a:off x="1905001" y="1676400"/>
            <a:ext cx="2209799" cy="646331"/>
          </a:xfrm>
          <a:prstGeom prst="rect">
            <a:avLst/>
          </a:prstGeom>
          <a:noFill/>
        </p:spPr>
        <p:txBody>
          <a:bodyPr wrap="square" rtlCol="0">
            <a:spAutoFit/>
          </a:bodyPr>
          <a:lstStyle/>
          <a:p>
            <a:r>
              <a:rPr lang="en-US" dirty="0" smtClean="0">
                <a:solidFill>
                  <a:srgbClr val="FFFF00"/>
                </a:solidFill>
              </a:rPr>
              <a:t>Measure </a:t>
            </a:r>
          </a:p>
          <a:p>
            <a:r>
              <a:rPr lang="en-US" dirty="0" smtClean="0">
                <a:solidFill>
                  <a:srgbClr val="FFFF00"/>
                </a:solidFill>
              </a:rPr>
              <a:t>(A+B-C-D)/(A+B+C+D)</a:t>
            </a:r>
            <a:endParaRPr lang="en-US" dirty="0">
              <a:solidFill>
                <a:srgbClr val="FFFF00"/>
              </a:solidFill>
            </a:endParaRPr>
          </a:p>
        </p:txBody>
      </p:sp>
      <p:sp>
        <p:nvSpPr>
          <p:cNvPr id="13" name="TextBox 12"/>
          <p:cNvSpPr txBox="1"/>
          <p:nvPr/>
        </p:nvSpPr>
        <p:spPr>
          <a:xfrm>
            <a:off x="5334000" y="1676400"/>
            <a:ext cx="2209799" cy="646331"/>
          </a:xfrm>
          <a:prstGeom prst="rect">
            <a:avLst/>
          </a:prstGeom>
          <a:noFill/>
        </p:spPr>
        <p:txBody>
          <a:bodyPr wrap="square" rtlCol="0">
            <a:spAutoFit/>
          </a:bodyPr>
          <a:lstStyle/>
          <a:p>
            <a:r>
              <a:rPr lang="en-US" dirty="0" smtClean="0">
                <a:solidFill>
                  <a:srgbClr val="FFFF00"/>
                </a:solidFill>
              </a:rPr>
              <a:t>Measure </a:t>
            </a:r>
          </a:p>
          <a:p>
            <a:r>
              <a:rPr lang="en-US" dirty="0" smtClean="0">
                <a:solidFill>
                  <a:srgbClr val="FFFF00"/>
                </a:solidFill>
              </a:rPr>
              <a:t>(A+C-B-D)/(A+B+C+D)</a:t>
            </a:r>
            <a:endParaRPr lang="en-US" dirty="0">
              <a:solidFill>
                <a:srgbClr val="FFFF00"/>
              </a:solidFill>
            </a:endParaRPr>
          </a:p>
        </p:txBody>
      </p:sp>
    </p:spTree>
  </p:cSld>
  <p:clrMapOvr>
    <a:masterClrMapping/>
  </p:clrMapOvr>
  <p:transition/>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8194" name="Object 4"/>
          <p:cNvGraphicFramePr>
            <a:graphicFrameLocks noChangeAspect="1"/>
          </p:cNvGraphicFramePr>
          <p:nvPr/>
        </p:nvGraphicFramePr>
        <p:xfrm>
          <a:off x="1828800" y="1143000"/>
          <a:ext cx="5898494" cy="4953000"/>
        </p:xfrm>
        <a:graphic>
          <a:graphicData uri="http://schemas.openxmlformats.org/presentationml/2006/ole">
            <p:oleObj spid="_x0000_s10242" name="Image" r:id="rId3" imgW="8634921" imgH="7250794" progId="">
              <p:embed/>
            </p:oleObj>
          </a:graphicData>
        </a:graphic>
      </p:graphicFrame>
      <p:cxnSp>
        <p:nvCxnSpPr>
          <p:cNvPr id="4" name="Straight Connector 3"/>
          <p:cNvCxnSpPr/>
          <p:nvPr/>
        </p:nvCxnSpPr>
        <p:spPr>
          <a:xfrm flipV="1">
            <a:off x="0" y="67562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6" name="Rectangle 5"/>
          <p:cNvSpPr/>
          <p:nvPr/>
        </p:nvSpPr>
        <p:spPr>
          <a:xfrm>
            <a:off x="1828800" y="152400"/>
            <a:ext cx="5719579" cy="523220"/>
          </a:xfrm>
          <a:prstGeom prst="rect">
            <a:avLst/>
          </a:prstGeom>
        </p:spPr>
        <p:txBody>
          <a:bodyPr wrap="none">
            <a:spAutoFit/>
          </a:bodyPr>
          <a:lstStyle/>
          <a:p>
            <a:r>
              <a:rPr lang="en-US" sz="2800" dirty="0" smtClean="0">
                <a:solidFill>
                  <a:srgbClr val="0033CC"/>
                </a:solidFill>
              </a:rPr>
              <a:t>Feedback loop for constant force AFM</a:t>
            </a:r>
            <a:endParaRPr lang="en-US" sz="2800" dirty="0">
              <a:solidFill>
                <a:srgbClr val="0033CC"/>
              </a:solidFill>
            </a:endParaRPr>
          </a:p>
        </p:txBody>
      </p:sp>
      <p:sp>
        <p:nvSpPr>
          <p:cNvPr id="5" name="TextBox 4"/>
          <p:cNvSpPr txBox="1"/>
          <p:nvPr/>
        </p:nvSpPr>
        <p:spPr>
          <a:xfrm>
            <a:off x="2133600" y="762000"/>
            <a:ext cx="4758226" cy="369332"/>
          </a:xfrm>
          <a:prstGeom prst="rect">
            <a:avLst/>
          </a:prstGeom>
          <a:noFill/>
        </p:spPr>
        <p:txBody>
          <a:bodyPr wrap="none" rtlCol="0">
            <a:spAutoFit/>
          </a:bodyPr>
          <a:lstStyle/>
          <a:p>
            <a:r>
              <a:rPr lang="en-US" dirty="0" smtClean="0">
                <a:solidFill>
                  <a:srgbClr val="C00000"/>
                </a:solidFill>
                <a:sym typeface="Symbol"/>
              </a:rPr>
              <a:t>Z is equivalent to the topography of the sample</a:t>
            </a:r>
            <a:endParaRPr lang="en-US" dirty="0">
              <a:solidFill>
                <a:srgbClr val="C00000"/>
              </a:solidFill>
            </a:endParaRPr>
          </a:p>
        </p:txBody>
      </p:sp>
      <p:sp>
        <p:nvSpPr>
          <p:cNvPr id="7" name="TextBox 6"/>
          <p:cNvSpPr txBox="1"/>
          <p:nvPr/>
        </p:nvSpPr>
        <p:spPr>
          <a:xfrm>
            <a:off x="685800" y="6172200"/>
            <a:ext cx="8001000" cy="646331"/>
          </a:xfrm>
          <a:prstGeom prst="rect">
            <a:avLst/>
          </a:prstGeom>
          <a:noFill/>
        </p:spPr>
        <p:txBody>
          <a:bodyPr wrap="square" rtlCol="0">
            <a:spAutoFit/>
          </a:bodyPr>
          <a:lstStyle/>
          <a:p>
            <a:r>
              <a:rPr lang="en-US" dirty="0" smtClean="0">
                <a:solidFill>
                  <a:srgbClr val="C00000"/>
                </a:solidFill>
              </a:rPr>
              <a:t>Tiny deflection of cantilever leads to large shift of the beam spot position on the photo-diode, so  extremely sensitive for </a:t>
            </a:r>
            <a:r>
              <a:rPr lang="en-US" dirty="0" smtClean="0">
                <a:solidFill>
                  <a:srgbClr val="C00000"/>
                </a:solidFill>
                <a:sym typeface="Symbol"/>
              </a:rPr>
              <a:t>z-dimension detection (sensitivity Z &lt;&lt; 1Å)</a:t>
            </a:r>
            <a:endParaRPr lang="en-US" dirty="0">
              <a:solidFill>
                <a:srgbClr val="C00000"/>
              </a:solidFill>
            </a:endParaRPr>
          </a:p>
        </p:txBody>
      </p:sp>
      <p:sp>
        <p:nvSpPr>
          <p:cNvPr id="8" name="TextBox 7"/>
          <p:cNvSpPr txBox="1"/>
          <p:nvPr/>
        </p:nvSpPr>
        <p:spPr>
          <a:xfrm>
            <a:off x="304800" y="1981200"/>
            <a:ext cx="1524000" cy="923330"/>
          </a:xfrm>
          <a:prstGeom prst="rect">
            <a:avLst/>
          </a:prstGeom>
          <a:noFill/>
        </p:spPr>
        <p:txBody>
          <a:bodyPr wrap="square" rtlCol="0">
            <a:spAutoFit/>
          </a:bodyPr>
          <a:lstStyle/>
          <a:p>
            <a:r>
              <a:rPr lang="en-US" dirty="0" smtClean="0">
                <a:solidFill>
                  <a:srgbClr val="0033CC"/>
                </a:solidFill>
              </a:rPr>
              <a:t>Photo-diode</a:t>
            </a:r>
          </a:p>
          <a:p>
            <a:r>
              <a:rPr lang="en-US" dirty="0" smtClean="0">
                <a:solidFill>
                  <a:srgbClr val="0033CC"/>
                </a:solidFill>
              </a:rPr>
              <a:t>(divided into four parts)</a:t>
            </a:r>
            <a:endParaRPr lang="en-US" dirty="0">
              <a:solidFill>
                <a:srgbClr val="0033CC"/>
              </a:solidFill>
            </a:endParaRPr>
          </a:p>
        </p:txBody>
      </p:sp>
      <p:sp>
        <p:nvSpPr>
          <p:cNvPr id="9" name="Right Arrow 8"/>
          <p:cNvSpPr/>
          <p:nvPr/>
        </p:nvSpPr>
        <p:spPr>
          <a:xfrm>
            <a:off x="1600200" y="2286000"/>
            <a:ext cx="1828800" cy="152400"/>
          </a:xfrm>
          <a:prstGeom prst="rightArrow">
            <a:avLst/>
          </a:prstGeom>
          <a:solidFill>
            <a:srgbClr val="00B050"/>
          </a:solidFill>
          <a:ln>
            <a:solidFill>
              <a:srgbClr val="00B050"/>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pic>
        <p:nvPicPr>
          <p:cNvPr id="5122" name="Picture 2"/>
          <p:cNvPicPr>
            <a:picLocks noChangeAspect="1" noChangeArrowheads="1"/>
          </p:cNvPicPr>
          <p:nvPr/>
        </p:nvPicPr>
        <p:blipFill>
          <a:blip r:embed="rId2"/>
          <a:srcRect/>
          <a:stretch>
            <a:fillRect/>
          </a:stretch>
        </p:blipFill>
        <p:spPr bwMode="auto">
          <a:xfrm>
            <a:off x="304800" y="1004739"/>
            <a:ext cx="8573803" cy="5472261"/>
          </a:xfrm>
          <a:prstGeom prst="rect">
            <a:avLst/>
          </a:prstGeom>
          <a:noFill/>
          <a:ln w="9525">
            <a:noFill/>
            <a:miter lim="800000"/>
            <a:headEnd/>
            <a:tailEnd/>
          </a:ln>
          <a:effectLst/>
        </p:spPr>
      </p:pic>
      <p:sp>
        <p:nvSpPr>
          <p:cNvPr id="5" name="Rectangle 4"/>
          <p:cNvSpPr/>
          <p:nvPr/>
        </p:nvSpPr>
        <p:spPr>
          <a:xfrm>
            <a:off x="381000" y="152400"/>
            <a:ext cx="8458200" cy="523220"/>
          </a:xfrm>
          <a:prstGeom prst="rect">
            <a:avLst/>
          </a:prstGeom>
        </p:spPr>
        <p:txBody>
          <a:bodyPr wrap="square">
            <a:spAutoFit/>
          </a:bodyPr>
          <a:lstStyle/>
          <a:p>
            <a:r>
              <a:rPr lang="en-US" sz="2800" dirty="0" smtClean="0">
                <a:solidFill>
                  <a:srgbClr val="0033CC"/>
                </a:solidFill>
              </a:rPr>
              <a:t>Interactions between sample and tip in force microscopy</a:t>
            </a:r>
            <a:endParaRPr lang="en-US" sz="2800" dirty="0">
              <a:solidFill>
                <a:srgbClr val="0033CC"/>
              </a:solidFill>
            </a:endParaRPr>
          </a:p>
        </p:txBody>
      </p:sp>
      <p:sp>
        <p:nvSpPr>
          <p:cNvPr id="6" name="TextBox 5"/>
          <p:cNvSpPr txBox="1"/>
          <p:nvPr/>
        </p:nvSpPr>
        <p:spPr>
          <a:xfrm>
            <a:off x="824600" y="926068"/>
            <a:ext cx="1537600" cy="369332"/>
          </a:xfrm>
          <a:prstGeom prst="rect">
            <a:avLst/>
          </a:prstGeom>
          <a:noFill/>
        </p:spPr>
        <p:txBody>
          <a:bodyPr wrap="none" rtlCol="0">
            <a:spAutoFit/>
          </a:bodyPr>
          <a:lstStyle/>
          <a:p>
            <a:r>
              <a:rPr lang="en-US" dirty="0" smtClean="0">
                <a:solidFill>
                  <a:srgbClr val="0033CC"/>
                </a:solidFill>
              </a:rPr>
              <a:t>Close (&lt;10nm)</a:t>
            </a:r>
            <a:endParaRPr lang="en-US" dirty="0">
              <a:solidFill>
                <a:srgbClr val="0033CC"/>
              </a:solidFill>
            </a:endParaRPr>
          </a:p>
        </p:txBody>
      </p:sp>
      <p:sp>
        <p:nvSpPr>
          <p:cNvPr id="7" name="TextBox 6"/>
          <p:cNvSpPr txBox="1"/>
          <p:nvPr/>
        </p:nvSpPr>
        <p:spPr>
          <a:xfrm>
            <a:off x="2286000" y="697468"/>
            <a:ext cx="1630767" cy="369332"/>
          </a:xfrm>
          <a:prstGeom prst="rect">
            <a:avLst/>
          </a:prstGeom>
          <a:noFill/>
        </p:spPr>
        <p:txBody>
          <a:bodyPr wrap="none" rtlCol="0">
            <a:spAutoFit/>
          </a:bodyPr>
          <a:lstStyle/>
          <a:p>
            <a:r>
              <a:rPr lang="en-US" dirty="0" smtClean="0">
                <a:solidFill>
                  <a:srgbClr val="0033CC"/>
                </a:solidFill>
              </a:rPr>
              <a:t>Far (50-100nm)</a:t>
            </a:r>
            <a:endParaRPr lang="en-US" dirty="0">
              <a:solidFill>
                <a:srgbClr val="0033CC"/>
              </a:solidFill>
            </a:endParaRPr>
          </a:p>
        </p:txBody>
      </p:sp>
      <p:sp>
        <p:nvSpPr>
          <p:cNvPr id="8" name="TextBox 7"/>
          <p:cNvSpPr txBox="1"/>
          <p:nvPr/>
        </p:nvSpPr>
        <p:spPr>
          <a:xfrm>
            <a:off x="4120105" y="1383268"/>
            <a:ext cx="909095" cy="369332"/>
          </a:xfrm>
          <a:prstGeom prst="rect">
            <a:avLst/>
          </a:prstGeom>
          <a:noFill/>
        </p:spPr>
        <p:txBody>
          <a:bodyPr wrap="none" rtlCol="0">
            <a:spAutoFit/>
          </a:bodyPr>
          <a:lstStyle/>
          <a:p>
            <a:r>
              <a:rPr lang="en-US" dirty="0" smtClean="0">
                <a:solidFill>
                  <a:srgbClr val="0033CC"/>
                </a:solidFill>
              </a:rPr>
              <a:t>Contact</a:t>
            </a:r>
            <a:endParaRPr lang="en-US" dirty="0">
              <a:solidFill>
                <a:srgbClr val="0033CC"/>
              </a:solidFill>
            </a:endParaRPr>
          </a:p>
        </p:txBody>
      </p:sp>
      <p:sp>
        <p:nvSpPr>
          <p:cNvPr id="9" name="TextBox 8"/>
          <p:cNvSpPr txBox="1"/>
          <p:nvPr/>
        </p:nvSpPr>
        <p:spPr>
          <a:xfrm>
            <a:off x="5562600" y="1078468"/>
            <a:ext cx="909095" cy="369332"/>
          </a:xfrm>
          <a:prstGeom prst="rect">
            <a:avLst/>
          </a:prstGeom>
          <a:noFill/>
        </p:spPr>
        <p:txBody>
          <a:bodyPr wrap="none" rtlCol="0">
            <a:spAutoFit/>
          </a:bodyPr>
          <a:lstStyle/>
          <a:p>
            <a:r>
              <a:rPr lang="en-US" dirty="0" smtClean="0">
                <a:solidFill>
                  <a:srgbClr val="0033CC"/>
                </a:solidFill>
              </a:rPr>
              <a:t>Contact</a:t>
            </a:r>
            <a:endParaRPr lang="en-US" dirty="0">
              <a:solidFill>
                <a:srgbClr val="0033CC"/>
              </a:solidFill>
            </a:endParaRPr>
          </a:p>
        </p:txBody>
      </p:sp>
    </p:spTree>
  </p:cSld>
  <p:clrMapOvr>
    <a:masterClrMapping/>
  </p:clrMapOvr>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8382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pic>
        <p:nvPicPr>
          <p:cNvPr id="137218" name="Picture 2"/>
          <p:cNvPicPr>
            <a:picLocks noChangeAspect="1" noChangeArrowheads="1"/>
          </p:cNvPicPr>
          <p:nvPr/>
        </p:nvPicPr>
        <p:blipFill>
          <a:blip r:embed="rId2"/>
          <a:srcRect/>
          <a:stretch>
            <a:fillRect/>
          </a:stretch>
        </p:blipFill>
        <p:spPr bwMode="auto">
          <a:xfrm>
            <a:off x="381000" y="4001333"/>
            <a:ext cx="4343400" cy="2780467"/>
          </a:xfrm>
          <a:prstGeom prst="rect">
            <a:avLst/>
          </a:prstGeom>
          <a:noFill/>
          <a:ln w="9525">
            <a:noFill/>
            <a:miter lim="800000"/>
            <a:headEnd/>
            <a:tailEnd/>
          </a:ln>
          <a:effectLst/>
        </p:spPr>
      </p:pic>
      <p:grpSp>
        <p:nvGrpSpPr>
          <p:cNvPr id="9" name="Group 8"/>
          <p:cNvGrpSpPr>
            <a:grpSpLocks noChangeAspect="1"/>
          </p:cNvGrpSpPr>
          <p:nvPr/>
        </p:nvGrpSpPr>
        <p:grpSpPr>
          <a:xfrm>
            <a:off x="4953000" y="1143000"/>
            <a:ext cx="3782854" cy="5349240"/>
            <a:chOff x="1600200" y="-152400"/>
            <a:chExt cx="5819775" cy="8229600"/>
          </a:xfrm>
        </p:grpSpPr>
        <p:pic>
          <p:nvPicPr>
            <p:cNvPr id="137219" name="Picture 3"/>
            <p:cNvPicPr>
              <a:picLocks noChangeAspect="1" noChangeArrowheads="1"/>
            </p:cNvPicPr>
            <p:nvPr/>
          </p:nvPicPr>
          <p:blipFill>
            <a:blip r:embed="rId3"/>
            <a:srcRect/>
            <a:stretch>
              <a:fillRect/>
            </a:stretch>
          </p:blipFill>
          <p:spPr bwMode="auto">
            <a:xfrm>
              <a:off x="1600200" y="-152400"/>
              <a:ext cx="5819775" cy="5715000"/>
            </a:xfrm>
            <a:prstGeom prst="rect">
              <a:avLst/>
            </a:prstGeom>
            <a:noFill/>
            <a:ln w="9525">
              <a:noFill/>
              <a:miter lim="800000"/>
              <a:headEnd/>
              <a:tailEnd/>
            </a:ln>
            <a:effectLst/>
          </p:spPr>
        </p:pic>
        <p:pic>
          <p:nvPicPr>
            <p:cNvPr id="137221" name="Picture 5"/>
            <p:cNvPicPr>
              <a:picLocks noChangeAspect="1" noChangeArrowheads="1"/>
            </p:cNvPicPr>
            <p:nvPr/>
          </p:nvPicPr>
          <p:blipFill>
            <a:blip r:embed="rId4"/>
            <a:srcRect/>
            <a:stretch>
              <a:fillRect/>
            </a:stretch>
          </p:blipFill>
          <p:spPr bwMode="auto">
            <a:xfrm>
              <a:off x="1685925" y="5676900"/>
              <a:ext cx="5629275" cy="2400300"/>
            </a:xfrm>
            <a:prstGeom prst="rect">
              <a:avLst/>
            </a:prstGeom>
            <a:noFill/>
            <a:ln w="9525">
              <a:noFill/>
              <a:miter lim="800000"/>
              <a:headEnd/>
              <a:tailEnd/>
            </a:ln>
            <a:effectLst/>
          </p:spPr>
        </p:pic>
      </p:grpSp>
      <p:pic>
        <p:nvPicPr>
          <p:cNvPr id="137222" name="Picture 6"/>
          <p:cNvPicPr>
            <a:picLocks noChangeAspect="1" noChangeArrowheads="1"/>
          </p:cNvPicPr>
          <p:nvPr/>
        </p:nvPicPr>
        <p:blipFill>
          <a:blip r:embed="rId5"/>
          <a:srcRect/>
          <a:stretch>
            <a:fillRect/>
          </a:stretch>
        </p:blipFill>
        <p:spPr bwMode="auto">
          <a:xfrm>
            <a:off x="228600" y="990600"/>
            <a:ext cx="4412673" cy="2971800"/>
          </a:xfrm>
          <a:prstGeom prst="rect">
            <a:avLst/>
          </a:prstGeom>
          <a:noFill/>
          <a:ln w="9525">
            <a:noFill/>
            <a:miter lim="800000"/>
            <a:headEnd/>
            <a:tailEnd/>
          </a:ln>
          <a:effectLst/>
        </p:spPr>
      </p:pic>
      <p:sp>
        <p:nvSpPr>
          <p:cNvPr id="11" name="TextBox 10"/>
          <p:cNvSpPr txBox="1"/>
          <p:nvPr/>
        </p:nvSpPr>
        <p:spPr>
          <a:xfrm>
            <a:off x="2390009" y="228600"/>
            <a:ext cx="4163191" cy="523220"/>
          </a:xfrm>
          <a:prstGeom prst="rect">
            <a:avLst/>
          </a:prstGeom>
          <a:noFill/>
        </p:spPr>
        <p:txBody>
          <a:bodyPr wrap="none" rtlCol="0">
            <a:spAutoFit/>
          </a:bodyPr>
          <a:lstStyle/>
          <a:p>
            <a:r>
              <a:rPr lang="en-US" sz="2800" dirty="0" smtClean="0">
                <a:solidFill>
                  <a:srgbClr val="0033CC"/>
                </a:solidFill>
              </a:rPr>
              <a:t>AFM tip-sample interaction</a:t>
            </a:r>
            <a:endParaRPr lang="en-US" sz="2800" dirty="0">
              <a:solidFill>
                <a:srgbClr val="0033CC"/>
              </a:solidFill>
            </a:endParaRPr>
          </a:p>
        </p:txBody>
      </p:sp>
    </p:spTree>
  </p:cSld>
  <p:clrMapOvr>
    <a:masterClrMapping/>
  </p:clrMapOvr>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609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pic>
        <p:nvPicPr>
          <p:cNvPr id="6146" name="Picture 2"/>
          <p:cNvPicPr>
            <a:picLocks noChangeAspect="1" noChangeArrowheads="1"/>
          </p:cNvPicPr>
          <p:nvPr/>
        </p:nvPicPr>
        <p:blipFill>
          <a:blip r:embed="rId2"/>
          <a:srcRect/>
          <a:stretch>
            <a:fillRect/>
          </a:stretch>
        </p:blipFill>
        <p:spPr bwMode="auto">
          <a:xfrm>
            <a:off x="990600" y="762000"/>
            <a:ext cx="7239000" cy="4999377"/>
          </a:xfrm>
          <a:prstGeom prst="rect">
            <a:avLst/>
          </a:prstGeom>
          <a:noFill/>
          <a:ln w="9525">
            <a:noFill/>
            <a:miter lim="800000"/>
            <a:headEnd/>
            <a:tailEnd/>
          </a:ln>
          <a:effectLst/>
        </p:spPr>
      </p:pic>
      <p:sp>
        <p:nvSpPr>
          <p:cNvPr id="5" name="Rectangle 4"/>
          <p:cNvSpPr/>
          <p:nvPr/>
        </p:nvSpPr>
        <p:spPr>
          <a:xfrm>
            <a:off x="3200400" y="0"/>
            <a:ext cx="2786981" cy="523220"/>
          </a:xfrm>
          <a:prstGeom prst="rect">
            <a:avLst/>
          </a:prstGeom>
        </p:spPr>
        <p:txBody>
          <a:bodyPr wrap="none">
            <a:spAutoFit/>
          </a:bodyPr>
          <a:lstStyle/>
          <a:p>
            <a:r>
              <a:rPr lang="en-US" sz="2800" dirty="0" smtClean="0">
                <a:solidFill>
                  <a:srgbClr val="0033CC"/>
                </a:solidFill>
              </a:rPr>
              <a:t>Force vs. distance</a:t>
            </a:r>
            <a:endParaRPr lang="en-US" sz="2800" dirty="0">
              <a:solidFill>
                <a:srgbClr val="0033CC"/>
              </a:solidFill>
            </a:endParaRPr>
          </a:p>
        </p:txBody>
      </p:sp>
      <p:sp>
        <p:nvSpPr>
          <p:cNvPr id="6" name="TextBox 5"/>
          <p:cNvSpPr txBox="1"/>
          <p:nvPr/>
        </p:nvSpPr>
        <p:spPr>
          <a:xfrm>
            <a:off x="1143000" y="5791200"/>
            <a:ext cx="7162800" cy="923330"/>
          </a:xfrm>
          <a:prstGeom prst="rect">
            <a:avLst/>
          </a:prstGeom>
          <a:noFill/>
        </p:spPr>
        <p:txBody>
          <a:bodyPr wrap="square" rtlCol="0">
            <a:spAutoFit/>
          </a:bodyPr>
          <a:lstStyle/>
          <a:p>
            <a:r>
              <a:rPr lang="en-US" dirty="0" smtClean="0">
                <a:solidFill>
                  <a:srgbClr val="C00000"/>
                </a:solidFill>
              </a:rPr>
              <a:t>AFM can also be used for nano-indentation study to investigate mechanical properties (stress-strain curve, Young’s modulus) of the sample, though force is not as accurate as dedicated nano-indentation tools.</a:t>
            </a:r>
            <a:endParaRPr lang="en-US"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6">
                                            <p:txEl>
                                              <p:pRg st="0" end="0"/>
                                            </p:txEl>
                                          </p:spTgt>
                                        </p:tgtEl>
                                        <p:attrNameLst>
                                          <p:attrName>style.visibility</p:attrName>
                                        </p:attrNameLst>
                                      </p:cBhvr>
                                      <p:to>
                                        <p:strVal val="visible"/>
                                      </p:to>
                                    </p:set>
                                    <p:animEffect transition="in" filter="wipe(down)">
                                      <p:cBhvr>
                                        <p:cTn id="7" dur="500"/>
                                        <p:tgtEl>
                                          <p:spTgt spid="6">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6" grpId="0" build="allAtOnce"/>
    </p:bld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69635" name="Picture 3"/>
          <p:cNvPicPr>
            <a:picLocks noGrp="1" noChangeAspect="1" noChangeArrowheads="1"/>
          </p:cNvPicPr>
          <p:nvPr>
            <p:ph idx="1"/>
          </p:nvPr>
        </p:nvPicPr>
        <p:blipFill>
          <a:blip r:embed="rId3"/>
          <a:srcRect/>
          <a:stretch>
            <a:fillRect/>
          </a:stretch>
        </p:blipFill>
        <p:spPr>
          <a:xfrm>
            <a:off x="76200" y="1143000"/>
            <a:ext cx="4038600" cy="4525963"/>
          </a:xfrm>
        </p:spPr>
      </p:pic>
      <p:cxnSp>
        <p:nvCxnSpPr>
          <p:cNvPr id="6" name="Straight Connector 5"/>
          <p:cNvCxnSpPr/>
          <p:nvPr/>
        </p:nvCxnSpPr>
        <p:spPr>
          <a:xfrm flipV="1">
            <a:off x="0" y="8382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7" name="Rectangle 6"/>
          <p:cNvSpPr/>
          <p:nvPr/>
        </p:nvSpPr>
        <p:spPr>
          <a:xfrm>
            <a:off x="2209800" y="228600"/>
            <a:ext cx="4851521" cy="523220"/>
          </a:xfrm>
          <a:prstGeom prst="rect">
            <a:avLst/>
          </a:prstGeom>
        </p:spPr>
        <p:txBody>
          <a:bodyPr wrap="none">
            <a:spAutoFit/>
          </a:bodyPr>
          <a:lstStyle/>
          <a:p>
            <a:r>
              <a:rPr lang="en-US" sz="2800" dirty="0" smtClean="0">
                <a:solidFill>
                  <a:srgbClr val="0033CC"/>
                </a:solidFill>
              </a:rPr>
              <a:t>Atomic Force Microscope (AFM)</a:t>
            </a:r>
            <a:endParaRPr lang="en-US" sz="2800" dirty="0">
              <a:solidFill>
                <a:srgbClr val="0033CC"/>
              </a:solidFill>
            </a:endParaRPr>
          </a:p>
        </p:txBody>
      </p:sp>
      <p:sp>
        <p:nvSpPr>
          <p:cNvPr id="8" name="Rectangle 7"/>
          <p:cNvSpPr/>
          <p:nvPr/>
        </p:nvSpPr>
        <p:spPr>
          <a:xfrm>
            <a:off x="4191000" y="4876800"/>
            <a:ext cx="3810000" cy="923330"/>
          </a:xfrm>
          <a:prstGeom prst="rect">
            <a:avLst/>
          </a:prstGeom>
        </p:spPr>
        <p:txBody>
          <a:bodyPr wrap="square">
            <a:spAutoFit/>
          </a:bodyPr>
          <a:lstStyle/>
          <a:p>
            <a:r>
              <a:rPr lang="en-US" dirty="0" smtClean="0">
                <a:solidFill>
                  <a:srgbClr val="0033CC"/>
                </a:solidFill>
              </a:rPr>
              <a:t>Sample: conductor, nonconductor, etc</a:t>
            </a:r>
          </a:p>
          <a:p>
            <a:r>
              <a:rPr lang="en-US" dirty="0" smtClean="0">
                <a:solidFill>
                  <a:srgbClr val="0033CC"/>
                </a:solidFill>
              </a:rPr>
              <a:t>Force sensor: cantilever</a:t>
            </a:r>
          </a:p>
          <a:p>
            <a:r>
              <a:rPr lang="en-US" dirty="0" smtClean="0">
                <a:solidFill>
                  <a:srgbClr val="0033CC"/>
                </a:solidFill>
              </a:rPr>
              <a:t>Deflection detection: photodiode</a:t>
            </a:r>
            <a:endParaRPr lang="en-US" dirty="0">
              <a:solidFill>
                <a:srgbClr val="0033CC"/>
              </a:solidFill>
            </a:endParaRPr>
          </a:p>
        </p:txBody>
      </p:sp>
      <p:sp>
        <p:nvSpPr>
          <p:cNvPr id="9" name="TextBox 8"/>
          <p:cNvSpPr txBox="1"/>
          <p:nvPr/>
        </p:nvSpPr>
        <p:spPr>
          <a:xfrm>
            <a:off x="4191000" y="1447800"/>
            <a:ext cx="4686475" cy="3139321"/>
          </a:xfrm>
          <a:prstGeom prst="rect">
            <a:avLst/>
          </a:prstGeom>
          <a:noFill/>
        </p:spPr>
        <p:txBody>
          <a:bodyPr wrap="none" rtlCol="0">
            <a:spAutoFit/>
          </a:bodyPr>
          <a:lstStyle/>
          <a:p>
            <a:r>
              <a:rPr lang="sv-SE" dirty="0" smtClean="0">
                <a:solidFill>
                  <a:srgbClr val="C00000"/>
                </a:solidFill>
              </a:rPr>
              <a:t>Two basic AFM Modes:</a:t>
            </a:r>
          </a:p>
          <a:p>
            <a:r>
              <a:rPr lang="sv-SE" dirty="0" smtClean="0">
                <a:solidFill>
                  <a:srgbClr val="0033CC"/>
                </a:solidFill>
              </a:rPr>
              <a:t>Contact mode (no vibrating tip)</a:t>
            </a:r>
          </a:p>
          <a:p>
            <a:r>
              <a:rPr lang="sv-SE" dirty="0" smtClean="0">
                <a:solidFill>
                  <a:srgbClr val="0033CC"/>
                </a:solidFill>
              </a:rPr>
              <a:t>Tapping mode (vibrating tip)</a:t>
            </a:r>
          </a:p>
          <a:p>
            <a:endParaRPr lang="sv-SE" dirty="0" smtClean="0">
              <a:solidFill>
                <a:srgbClr val="0033CC"/>
              </a:solidFill>
            </a:endParaRPr>
          </a:p>
          <a:p>
            <a:r>
              <a:rPr lang="sv-SE" dirty="0" smtClean="0">
                <a:solidFill>
                  <a:srgbClr val="C00000"/>
                </a:solidFill>
              </a:rPr>
              <a:t>Many variations on Scanning Force Microscopy:</a:t>
            </a:r>
          </a:p>
          <a:p>
            <a:r>
              <a:rPr lang="sv-SE" dirty="0" smtClean="0">
                <a:solidFill>
                  <a:srgbClr val="0033CC"/>
                </a:solidFill>
              </a:rPr>
              <a:t>Liquid AFM</a:t>
            </a:r>
          </a:p>
          <a:p>
            <a:r>
              <a:rPr lang="sv-SE" dirty="0" smtClean="0">
                <a:solidFill>
                  <a:srgbClr val="0033CC"/>
                </a:solidFill>
              </a:rPr>
              <a:t>Magnetic Force Microscopy (MFM)</a:t>
            </a:r>
          </a:p>
          <a:p>
            <a:r>
              <a:rPr lang="sv-SE" dirty="0" smtClean="0">
                <a:solidFill>
                  <a:srgbClr val="0033CC"/>
                </a:solidFill>
              </a:rPr>
              <a:t>Latteral Force Microscopy (LFM)</a:t>
            </a:r>
          </a:p>
          <a:p>
            <a:r>
              <a:rPr lang="sv-SE" dirty="0" smtClean="0">
                <a:solidFill>
                  <a:srgbClr val="0033CC"/>
                </a:solidFill>
              </a:rPr>
              <a:t>Intermitant and non-contact AFM</a:t>
            </a:r>
          </a:p>
          <a:p>
            <a:r>
              <a:rPr lang="sv-SE" dirty="0" smtClean="0">
                <a:solidFill>
                  <a:srgbClr val="0033CC"/>
                </a:solidFill>
              </a:rPr>
              <a:t>Force Modulation Microscopy (FMM)</a:t>
            </a:r>
          </a:p>
          <a:p>
            <a:r>
              <a:rPr lang="sv-SE" dirty="0" smtClean="0">
                <a:solidFill>
                  <a:srgbClr val="0033CC"/>
                </a:solidFill>
              </a:rPr>
              <a:t>Electrostatic Force Microscopy (EFM)</a:t>
            </a:r>
          </a:p>
        </p:txBody>
      </p:sp>
      <p:sp>
        <p:nvSpPr>
          <p:cNvPr id="10" name="TextBox 9"/>
          <p:cNvSpPr txBox="1"/>
          <p:nvPr/>
        </p:nvSpPr>
        <p:spPr>
          <a:xfrm>
            <a:off x="304800" y="5791200"/>
            <a:ext cx="3276600" cy="646331"/>
          </a:xfrm>
          <a:prstGeom prst="rect">
            <a:avLst/>
          </a:prstGeom>
          <a:noFill/>
        </p:spPr>
        <p:txBody>
          <a:bodyPr wrap="square" rtlCol="0">
            <a:spAutoFit/>
          </a:bodyPr>
          <a:lstStyle/>
          <a:p>
            <a:r>
              <a:rPr lang="en-US" dirty="0" smtClean="0">
                <a:solidFill>
                  <a:srgbClr val="0033CC"/>
                </a:solidFill>
              </a:rPr>
              <a:t>Here tip on </a:t>
            </a:r>
            <a:r>
              <a:rPr lang="en-US" dirty="0" err="1" smtClean="0">
                <a:solidFill>
                  <a:srgbClr val="0033CC"/>
                </a:solidFill>
              </a:rPr>
              <a:t>piezo</a:t>
            </a:r>
            <a:r>
              <a:rPr lang="en-US" dirty="0" smtClean="0">
                <a:solidFill>
                  <a:srgbClr val="0033CC"/>
                </a:solidFill>
              </a:rPr>
              <a:t>-stage, also possible sample on piezo-stage.</a:t>
            </a:r>
            <a:endParaRPr lang="en-US" dirty="0">
              <a:solidFill>
                <a:srgbClr val="0033CC"/>
              </a:solidFill>
            </a:endParaRPr>
          </a:p>
        </p:txBody>
      </p:sp>
    </p:spTree>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990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5" name="Rectangle 4"/>
          <p:cNvSpPr/>
          <p:nvPr/>
        </p:nvSpPr>
        <p:spPr>
          <a:xfrm>
            <a:off x="685800" y="1295400"/>
            <a:ext cx="7772400" cy="4262705"/>
          </a:xfrm>
          <a:prstGeom prst="rect">
            <a:avLst/>
          </a:prstGeom>
        </p:spPr>
        <p:txBody>
          <a:bodyPr wrap="square">
            <a:spAutoFit/>
          </a:bodyPr>
          <a:lstStyle/>
          <a:p>
            <a:pPr marL="176213" indent="-176213">
              <a:spcAft>
                <a:spcPts val="600"/>
              </a:spcAft>
              <a:buFont typeface="Arial" pitchFamily="34" charset="0"/>
              <a:buChar char="•"/>
            </a:pPr>
            <a:r>
              <a:rPr lang="en-US" dirty="0" smtClean="0">
                <a:solidFill>
                  <a:srgbClr val="0033CC"/>
                </a:solidFill>
              </a:rPr>
              <a:t>Scanning Tunneling Microscopy(STM): topography, local DOS (density of state)</a:t>
            </a:r>
          </a:p>
          <a:p>
            <a:pPr marL="176213" indent="-176213">
              <a:spcAft>
                <a:spcPts val="600"/>
              </a:spcAft>
              <a:buFont typeface="Arial" pitchFamily="34" charset="0"/>
              <a:buChar char="•"/>
            </a:pPr>
            <a:r>
              <a:rPr lang="en-US" dirty="0" smtClean="0">
                <a:solidFill>
                  <a:srgbClr val="0033CC"/>
                </a:solidFill>
              </a:rPr>
              <a:t>Atomic Force Microscopy (AFM): topography, force measurement</a:t>
            </a:r>
          </a:p>
          <a:p>
            <a:pPr marL="176213" indent="-176213">
              <a:spcAft>
                <a:spcPts val="600"/>
              </a:spcAft>
              <a:buFont typeface="Arial" pitchFamily="34" charset="0"/>
              <a:buChar char="•"/>
            </a:pPr>
            <a:r>
              <a:rPr lang="en-US" dirty="0" smtClean="0">
                <a:solidFill>
                  <a:srgbClr val="0033CC"/>
                </a:solidFill>
              </a:rPr>
              <a:t>Lateral Force Microscopy (LFM): friction</a:t>
            </a:r>
          </a:p>
          <a:p>
            <a:pPr marL="176213" indent="-176213">
              <a:spcAft>
                <a:spcPts val="600"/>
              </a:spcAft>
              <a:buFont typeface="Arial" pitchFamily="34" charset="0"/>
              <a:buChar char="•"/>
            </a:pPr>
            <a:r>
              <a:rPr lang="en-US" dirty="0" smtClean="0">
                <a:solidFill>
                  <a:srgbClr val="0033CC"/>
                </a:solidFill>
              </a:rPr>
              <a:t>Magnetic Force Microscopy (MFM): magnetism</a:t>
            </a:r>
          </a:p>
          <a:p>
            <a:pPr marL="176213" indent="-176213">
              <a:spcAft>
                <a:spcPts val="600"/>
              </a:spcAft>
              <a:buFont typeface="Arial" pitchFamily="34" charset="0"/>
              <a:buChar char="•"/>
            </a:pPr>
            <a:r>
              <a:rPr lang="en-US" dirty="0" smtClean="0">
                <a:solidFill>
                  <a:srgbClr val="0033CC"/>
                </a:solidFill>
              </a:rPr>
              <a:t>Electrostatic Force Microscopy (EFM): charge distribution</a:t>
            </a:r>
          </a:p>
          <a:p>
            <a:pPr marL="176213" indent="-176213">
              <a:spcAft>
                <a:spcPts val="600"/>
              </a:spcAft>
              <a:buFont typeface="Arial" pitchFamily="34" charset="0"/>
              <a:buChar char="•"/>
            </a:pPr>
            <a:r>
              <a:rPr lang="en-US" dirty="0" err="1" smtClean="0">
                <a:solidFill>
                  <a:srgbClr val="0033CC"/>
                </a:solidFill>
              </a:rPr>
              <a:t>Nearfield</a:t>
            </a:r>
            <a:r>
              <a:rPr lang="en-US" dirty="0" smtClean="0">
                <a:solidFill>
                  <a:srgbClr val="0033CC"/>
                </a:solidFill>
              </a:rPr>
              <a:t> Scanning Optical Microscopy (NSOM): optical properties</a:t>
            </a:r>
          </a:p>
          <a:p>
            <a:pPr marL="176213" indent="-176213">
              <a:spcAft>
                <a:spcPts val="600"/>
              </a:spcAft>
              <a:buFont typeface="Arial" pitchFamily="34" charset="0"/>
              <a:buChar char="•"/>
            </a:pPr>
            <a:r>
              <a:rPr lang="en-US" dirty="0" smtClean="0">
                <a:solidFill>
                  <a:srgbClr val="0033CC"/>
                </a:solidFill>
              </a:rPr>
              <a:t>Scanning Capacitance Microscopy (SCM): dielectric constant, doping</a:t>
            </a:r>
          </a:p>
          <a:p>
            <a:pPr marL="176213" indent="-176213">
              <a:spcAft>
                <a:spcPts val="600"/>
              </a:spcAft>
              <a:buFont typeface="Arial" pitchFamily="34" charset="0"/>
              <a:buChar char="•"/>
            </a:pPr>
            <a:r>
              <a:rPr lang="en-US" dirty="0" smtClean="0">
                <a:solidFill>
                  <a:srgbClr val="0033CC"/>
                </a:solidFill>
              </a:rPr>
              <a:t>Scanning Thermal Microscopy (</a:t>
            </a:r>
            <a:r>
              <a:rPr lang="en-US" dirty="0" err="1" smtClean="0">
                <a:solidFill>
                  <a:srgbClr val="0033CC"/>
                </a:solidFill>
              </a:rPr>
              <a:t>SThM</a:t>
            </a:r>
            <a:r>
              <a:rPr lang="en-US" dirty="0" smtClean="0">
                <a:solidFill>
                  <a:srgbClr val="0033CC"/>
                </a:solidFill>
              </a:rPr>
              <a:t>): temperature, conductivity</a:t>
            </a:r>
          </a:p>
          <a:p>
            <a:pPr marL="176213" indent="-176213">
              <a:spcAft>
                <a:spcPts val="600"/>
              </a:spcAft>
              <a:buFont typeface="Arial" pitchFamily="34" charset="0"/>
              <a:buChar char="•"/>
            </a:pPr>
            <a:r>
              <a:rPr lang="en-US" dirty="0" smtClean="0">
                <a:solidFill>
                  <a:srgbClr val="0033CC"/>
                </a:solidFill>
              </a:rPr>
              <a:t>Spin-polarized STM (SP-STM): spin structure</a:t>
            </a:r>
          </a:p>
          <a:p>
            <a:pPr marL="176213" indent="-176213">
              <a:spcAft>
                <a:spcPts val="600"/>
              </a:spcAft>
              <a:buFont typeface="Arial" pitchFamily="34" charset="0"/>
              <a:buChar char="•"/>
            </a:pPr>
            <a:r>
              <a:rPr lang="en-US" dirty="0" smtClean="0">
                <a:solidFill>
                  <a:srgbClr val="0033CC"/>
                </a:solidFill>
              </a:rPr>
              <a:t>Scanning Electro-chemical Microscopy (SECM): electro-chemistry</a:t>
            </a:r>
          </a:p>
          <a:p>
            <a:pPr marL="176213" indent="-176213">
              <a:spcAft>
                <a:spcPts val="600"/>
              </a:spcAft>
              <a:buFont typeface="Arial" pitchFamily="34" charset="0"/>
              <a:buChar char="•"/>
            </a:pPr>
            <a:r>
              <a:rPr lang="en-US" dirty="0" smtClean="0">
                <a:solidFill>
                  <a:srgbClr val="0033CC"/>
                </a:solidFill>
              </a:rPr>
              <a:t>Scanning Tunneling </a:t>
            </a:r>
            <a:r>
              <a:rPr lang="en-US" dirty="0" err="1" smtClean="0">
                <a:solidFill>
                  <a:srgbClr val="0033CC"/>
                </a:solidFill>
              </a:rPr>
              <a:t>Potentiometry</a:t>
            </a:r>
            <a:r>
              <a:rPr lang="en-US" dirty="0" smtClean="0">
                <a:solidFill>
                  <a:srgbClr val="0033CC"/>
                </a:solidFill>
              </a:rPr>
              <a:t>: potential surface</a:t>
            </a:r>
          </a:p>
          <a:p>
            <a:pPr marL="176213" indent="-176213">
              <a:spcAft>
                <a:spcPts val="600"/>
              </a:spcAft>
              <a:buFont typeface="Arial" pitchFamily="34" charset="0"/>
              <a:buChar char="•"/>
            </a:pPr>
            <a:r>
              <a:rPr lang="en-US" dirty="0" smtClean="0">
                <a:solidFill>
                  <a:srgbClr val="0033CC"/>
                </a:solidFill>
              </a:rPr>
              <a:t>Photon Emission STM (PESTM): chemical identification</a:t>
            </a:r>
            <a:endParaRPr lang="en-US" dirty="0">
              <a:solidFill>
                <a:srgbClr val="0033CC"/>
              </a:solidFill>
            </a:endParaRPr>
          </a:p>
        </p:txBody>
      </p:sp>
      <p:sp>
        <p:nvSpPr>
          <p:cNvPr id="6" name="TextBox 5"/>
          <p:cNvSpPr txBox="1"/>
          <p:nvPr/>
        </p:nvSpPr>
        <p:spPr>
          <a:xfrm>
            <a:off x="1524000" y="381000"/>
            <a:ext cx="6100837" cy="523220"/>
          </a:xfrm>
          <a:prstGeom prst="rect">
            <a:avLst/>
          </a:prstGeom>
          <a:noFill/>
        </p:spPr>
        <p:txBody>
          <a:bodyPr wrap="none" rtlCol="0">
            <a:spAutoFit/>
          </a:bodyPr>
          <a:lstStyle/>
          <a:p>
            <a:r>
              <a:rPr lang="en-US" sz="2800" dirty="0" smtClean="0">
                <a:solidFill>
                  <a:srgbClr val="0033CC"/>
                </a:solidFill>
              </a:rPr>
              <a:t>Scanning probe microscopy (SPM) family</a:t>
            </a:r>
            <a:endParaRPr lang="en-US" sz="2800" dirty="0">
              <a:solidFill>
                <a:srgbClr val="0033CC"/>
              </a:solidFill>
            </a:endParaRPr>
          </a:p>
        </p:txBody>
      </p:sp>
    </p:spTree>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672817"/>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pic>
        <p:nvPicPr>
          <p:cNvPr id="8194" name="Picture 2"/>
          <p:cNvPicPr>
            <a:picLocks noChangeAspect="1" noChangeArrowheads="1"/>
          </p:cNvPicPr>
          <p:nvPr/>
        </p:nvPicPr>
        <p:blipFill>
          <a:blip r:embed="rId2"/>
          <a:srcRect/>
          <a:stretch>
            <a:fillRect/>
          </a:stretch>
        </p:blipFill>
        <p:spPr bwMode="auto">
          <a:xfrm>
            <a:off x="762000" y="825217"/>
            <a:ext cx="7889811" cy="5194583"/>
          </a:xfrm>
          <a:prstGeom prst="rect">
            <a:avLst/>
          </a:prstGeom>
          <a:noFill/>
          <a:ln w="9525">
            <a:noFill/>
            <a:miter lim="800000"/>
            <a:headEnd/>
            <a:tailEnd/>
          </a:ln>
          <a:effectLst/>
        </p:spPr>
      </p:pic>
      <p:sp>
        <p:nvSpPr>
          <p:cNvPr id="5" name="TextBox 4"/>
          <p:cNvSpPr txBox="1"/>
          <p:nvPr/>
        </p:nvSpPr>
        <p:spPr>
          <a:xfrm>
            <a:off x="3183083" y="63217"/>
            <a:ext cx="3674917" cy="523220"/>
          </a:xfrm>
          <a:prstGeom prst="rect">
            <a:avLst/>
          </a:prstGeom>
          <a:noFill/>
        </p:spPr>
        <p:txBody>
          <a:bodyPr wrap="none" rtlCol="0">
            <a:spAutoFit/>
          </a:bodyPr>
          <a:lstStyle/>
          <a:p>
            <a:r>
              <a:rPr lang="en-US" sz="2800" dirty="0" smtClean="0">
                <a:solidFill>
                  <a:srgbClr val="0033CC"/>
                </a:solidFill>
              </a:rPr>
              <a:t>AFM mode of operation</a:t>
            </a:r>
            <a:endParaRPr lang="en-US" sz="2800" dirty="0">
              <a:solidFill>
                <a:srgbClr val="0033CC"/>
              </a:solidFill>
            </a:endParaRPr>
          </a:p>
        </p:txBody>
      </p:sp>
      <p:sp>
        <p:nvSpPr>
          <p:cNvPr id="6" name="TextBox 5"/>
          <p:cNvSpPr txBox="1"/>
          <p:nvPr/>
        </p:nvSpPr>
        <p:spPr>
          <a:xfrm>
            <a:off x="1828800" y="6096000"/>
            <a:ext cx="5698740" cy="369332"/>
          </a:xfrm>
          <a:prstGeom prst="rect">
            <a:avLst/>
          </a:prstGeom>
          <a:noFill/>
        </p:spPr>
        <p:txBody>
          <a:bodyPr wrap="none" rtlCol="0">
            <a:spAutoFit/>
          </a:bodyPr>
          <a:lstStyle/>
          <a:p>
            <a:r>
              <a:rPr lang="en-US" dirty="0" smtClean="0">
                <a:solidFill>
                  <a:srgbClr val="0033CC"/>
                </a:solidFill>
              </a:rPr>
              <a:t>Intermittent contact and thermal scanning are less popular.</a:t>
            </a:r>
            <a:endParaRPr lang="en-US" dirty="0">
              <a:solidFill>
                <a:srgbClr val="0033CC"/>
              </a:solidFill>
            </a:endParaRPr>
          </a:p>
        </p:txBody>
      </p:sp>
    </p:spTree>
  </p:cSld>
  <p:clrMapOvr>
    <a:masterClrMapping/>
  </p:clrMapOvr>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66800" y="1066800"/>
            <a:ext cx="7499617" cy="523220"/>
          </a:xfrm>
          <a:prstGeom prst="rect">
            <a:avLst/>
          </a:prstGeom>
          <a:noFill/>
        </p:spPr>
        <p:txBody>
          <a:bodyPr wrap="none" rtlCol="0">
            <a:spAutoFit/>
          </a:bodyPr>
          <a:lstStyle/>
          <a:p>
            <a:r>
              <a:rPr lang="en-US" sz="2800" dirty="0" smtClean="0">
                <a:solidFill>
                  <a:srgbClr val="0033CC"/>
                </a:solidFill>
              </a:rPr>
              <a:t>Scanning probe microscopy (SPM) and lithography</a:t>
            </a:r>
            <a:endParaRPr lang="en-US" sz="2800" dirty="0">
              <a:solidFill>
                <a:srgbClr val="0033CC"/>
              </a:solidFill>
            </a:endParaRPr>
          </a:p>
        </p:txBody>
      </p:sp>
      <p:sp>
        <p:nvSpPr>
          <p:cNvPr id="5" name="TextBox 4"/>
          <p:cNvSpPr txBox="1"/>
          <p:nvPr/>
        </p:nvSpPr>
        <p:spPr>
          <a:xfrm>
            <a:off x="1524000" y="2590800"/>
            <a:ext cx="4833311" cy="2139047"/>
          </a:xfrm>
          <a:prstGeom prst="rect">
            <a:avLst/>
          </a:prstGeom>
          <a:noFill/>
        </p:spPr>
        <p:txBody>
          <a:bodyPr wrap="none" rtlCol="0">
            <a:spAutoFit/>
          </a:bodyPr>
          <a:lstStyle/>
          <a:p>
            <a:pPr marL="342900" indent="-342900">
              <a:spcAft>
                <a:spcPts val="600"/>
              </a:spcAft>
              <a:buAutoNum type="arabicPeriod"/>
            </a:pPr>
            <a:r>
              <a:rPr lang="en-US" dirty="0" smtClean="0">
                <a:solidFill>
                  <a:srgbClr val="0033CC"/>
                </a:solidFill>
              </a:rPr>
              <a:t>Scanning tunneling microscopy.</a:t>
            </a:r>
          </a:p>
          <a:p>
            <a:pPr marL="342900" indent="-342900">
              <a:spcAft>
                <a:spcPts val="600"/>
              </a:spcAft>
              <a:buAutoNum type="arabicPeriod"/>
            </a:pPr>
            <a:r>
              <a:rPr lang="en-US" dirty="0" smtClean="0">
                <a:solidFill>
                  <a:srgbClr val="0033CC"/>
                </a:solidFill>
              </a:rPr>
              <a:t>Piezoelectric positioning.</a:t>
            </a:r>
          </a:p>
          <a:p>
            <a:pPr marL="342900" indent="-342900">
              <a:spcAft>
                <a:spcPts val="600"/>
              </a:spcAft>
              <a:buAutoNum type="arabicPeriod"/>
            </a:pPr>
            <a:r>
              <a:rPr lang="en-US" dirty="0" smtClean="0">
                <a:solidFill>
                  <a:srgbClr val="0033CC"/>
                </a:solidFill>
              </a:rPr>
              <a:t>Atomic force microscopy (AFM) overview.</a:t>
            </a:r>
          </a:p>
          <a:p>
            <a:pPr marL="342900" indent="-342900">
              <a:spcAft>
                <a:spcPts val="600"/>
              </a:spcAft>
              <a:buAutoNum type="arabicPeriod"/>
            </a:pPr>
            <a:r>
              <a:rPr lang="en-US" dirty="0" smtClean="0">
                <a:solidFill>
                  <a:srgbClr val="C00000"/>
                </a:solidFill>
              </a:rPr>
              <a:t>AFM tip and its fabrication.</a:t>
            </a:r>
          </a:p>
          <a:p>
            <a:pPr marL="342900" indent="-342900">
              <a:spcAft>
                <a:spcPts val="600"/>
              </a:spcAft>
              <a:buAutoNum type="arabicPeriod"/>
            </a:pPr>
            <a:r>
              <a:rPr lang="en-US" dirty="0" smtClean="0">
                <a:solidFill>
                  <a:srgbClr val="0033CC"/>
                </a:solidFill>
              </a:rPr>
              <a:t>Tapping mode AFM.</a:t>
            </a:r>
          </a:p>
          <a:p>
            <a:pPr marL="342900" indent="-342900">
              <a:spcAft>
                <a:spcPts val="600"/>
              </a:spcAft>
              <a:buAutoNum type="arabicPeriod"/>
            </a:pPr>
            <a:r>
              <a:rPr lang="en-US" dirty="0" smtClean="0">
                <a:solidFill>
                  <a:srgbClr val="0033CC"/>
                </a:solidFill>
              </a:rPr>
              <a:t>Other forms of AFM (LFM, EFM, MFM, SCM…)</a:t>
            </a:r>
          </a:p>
        </p:txBody>
      </p:sp>
    </p:spTree>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pic>
        <p:nvPicPr>
          <p:cNvPr id="9218" name="Picture 2"/>
          <p:cNvPicPr>
            <a:picLocks noChangeAspect="1" noChangeArrowheads="1"/>
          </p:cNvPicPr>
          <p:nvPr/>
        </p:nvPicPr>
        <p:blipFill>
          <a:blip r:embed="rId2"/>
          <a:srcRect/>
          <a:stretch>
            <a:fillRect/>
          </a:stretch>
        </p:blipFill>
        <p:spPr bwMode="auto">
          <a:xfrm>
            <a:off x="152400" y="914400"/>
            <a:ext cx="8823185" cy="5486400"/>
          </a:xfrm>
          <a:prstGeom prst="rect">
            <a:avLst/>
          </a:prstGeom>
          <a:noFill/>
          <a:ln w="9525">
            <a:noFill/>
            <a:miter lim="800000"/>
            <a:headEnd/>
            <a:tailEnd/>
          </a:ln>
          <a:effectLst/>
        </p:spPr>
      </p:pic>
      <p:sp>
        <p:nvSpPr>
          <p:cNvPr id="5" name="Rectangle 4"/>
          <p:cNvSpPr/>
          <p:nvPr/>
        </p:nvSpPr>
        <p:spPr>
          <a:xfrm>
            <a:off x="2819400" y="152400"/>
            <a:ext cx="3635034" cy="523220"/>
          </a:xfrm>
          <a:prstGeom prst="rect">
            <a:avLst/>
          </a:prstGeom>
        </p:spPr>
        <p:txBody>
          <a:bodyPr wrap="none">
            <a:spAutoFit/>
          </a:bodyPr>
          <a:lstStyle/>
          <a:p>
            <a:r>
              <a:rPr lang="en-US" sz="2800" dirty="0" smtClean="0">
                <a:solidFill>
                  <a:srgbClr val="0033CC"/>
                </a:solidFill>
              </a:rPr>
              <a:t>Force sensor: cantilever</a:t>
            </a:r>
            <a:endParaRPr lang="en-US" sz="2800" dirty="0">
              <a:solidFill>
                <a:srgbClr val="0033CC"/>
              </a:solidFill>
            </a:endParaRPr>
          </a:p>
        </p:txBody>
      </p:sp>
    </p:spTree>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25" name="Picture 5"/>
          <p:cNvPicPr>
            <a:picLocks noChangeAspect="1" noChangeArrowheads="1"/>
          </p:cNvPicPr>
          <p:nvPr/>
        </p:nvPicPr>
        <p:blipFill>
          <a:blip r:embed="rId2"/>
          <a:srcRect/>
          <a:stretch>
            <a:fillRect/>
          </a:stretch>
        </p:blipFill>
        <p:spPr bwMode="auto">
          <a:xfrm>
            <a:off x="5181600" y="990600"/>
            <a:ext cx="3601205" cy="2600325"/>
          </a:xfrm>
          <a:prstGeom prst="rect">
            <a:avLst/>
          </a:prstGeom>
          <a:noFill/>
          <a:ln w="9525">
            <a:noFill/>
            <a:miter lim="800000"/>
            <a:headEnd/>
            <a:tailEnd/>
          </a:ln>
          <a:effectLst/>
        </p:spPr>
      </p:pic>
      <p:pic>
        <p:nvPicPr>
          <p:cNvPr id="133126" name="Picture 6"/>
          <p:cNvPicPr>
            <a:picLocks noChangeAspect="1" noChangeArrowheads="1"/>
          </p:cNvPicPr>
          <p:nvPr/>
        </p:nvPicPr>
        <p:blipFill>
          <a:blip r:embed="rId3"/>
          <a:srcRect/>
          <a:stretch>
            <a:fillRect/>
          </a:stretch>
        </p:blipFill>
        <p:spPr bwMode="auto">
          <a:xfrm>
            <a:off x="6477000" y="3810000"/>
            <a:ext cx="2362200" cy="1691120"/>
          </a:xfrm>
          <a:prstGeom prst="rect">
            <a:avLst/>
          </a:prstGeom>
          <a:noFill/>
          <a:ln w="9525">
            <a:noFill/>
            <a:miter lim="800000"/>
            <a:headEnd/>
            <a:tailEnd/>
          </a:ln>
          <a:effectLst/>
        </p:spPr>
      </p:pic>
      <p:sp>
        <p:nvSpPr>
          <p:cNvPr id="10" name="Rectangle 9"/>
          <p:cNvSpPr/>
          <p:nvPr/>
        </p:nvSpPr>
        <p:spPr>
          <a:xfrm>
            <a:off x="4495800" y="6324600"/>
            <a:ext cx="4572000" cy="461665"/>
          </a:xfrm>
          <a:prstGeom prst="rect">
            <a:avLst/>
          </a:prstGeom>
        </p:spPr>
        <p:txBody>
          <a:bodyPr>
            <a:spAutoFit/>
          </a:bodyPr>
          <a:lstStyle/>
          <a:p>
            <a:r>
              <a:rPr lang="en-US" sz="1200" dirty="0" smtClean="0"/>
              <a:t>T. Wakayama, T. Kobayashi, N. Iwata, N. </a:t>
            </a:r>
            <a:r>
              <a:rPr lang="en-US" sz="1200" dirty="0" err="1" smtClean="0"/>
              <a:t>Tanifuji</a:t>
            </a:r>
            <a:r>
              <a:rPr lang="en-US" sz="1200" dirty="0" smtClean="0"/>
              <a:t>, Y. Matsuda, and S. Yamada, </a:t>
            </a:r>
            <a:r>
              <a:rPr lang="en-US" sz="1200" i="1" dirty="0" smtClean="0"/>
              <a:t>Sensors and Actuators a-Physical, vol. </a:t>
            </a:r>
            <a:r>
              <a:rPr lang="en-US" sz="1200" dirty="0" smtClean="0"/>
              <a:t>126, pp. 159-164, 2006.</a:t>
            </a:r>
            <a:endParaRPr lang="en-US" sz="1200" dirty="0"/>
          </a:p>
        </p:txBody>
      </p:sp>
      <p:cxnSp>
        <p:nvCxnSpPr>
          <p:cNvPr id="11" name="Straight Connector 10"/>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12" name="Rectangle 11"/>
          <p:cNvSpPr/>
          <p:nvPr/>
        </p:nvSpPr>
        <p:spPr>
          <a:xfrm>
            <a:off x="3184331" y="152400"/>
            <a:ext cx="2987869" cy="523220"/>
          </a:xfrm>
          <a:prstGeom prst="rect">
            <a:avLst/>
          </a:prstGeom>
        </p:spPr>
        <p:txBody>
          <a:bodyPr wrap="none">
            <a:spAutoFit/>
          </a:bodyPr>
          <a:lstStyle/>
          <a:p>
            <a:r>
              <a:rPr lang="en-US" sz="2800" dirty="0" smtClean="0">
                <a:solidFill>
                  <a:srgbClr val="0033CC"/>
                </a:solidFill>
              </a:rPr>
              <a:t>AFM tip fabrication</a:t>
            </a:r>
            <a:endParaRPr lang="en-US" sz="2800" dirty="0">
              <a:solidFill>
                <a:srgbClr val="0033CC"/>
              </a:solidFill>
            </a:endParaRPr>
          </a:p>
        </p:txBody>
      </p:sp>
      <p:pic>
        <p:nvPicPr>
          <p:cNvPr id="133127" name="Picture 7"/>
          <p:cNvPicPr>
            <a:picLocks noChangeAspect="1" noChangeArrowheads="1"/>
          </p:cNvPicPr>
          <p:nvPr/>
        </p:nvPicPr>
        <p:blipFill>
          <a:blip r:embed="rId4"/>
          <a:srcRect/>
          <a:stretch>
            <a:fillRect/>
          </a:stretch>
        </p:blipFill>
        <p:spPr bwMode="auto">
          <a:xfrm>
            <a:off x="152400" y="838200"/>
            <a:ext cx="2105025" cy="5467350"/>
          </a:xfrm>
          <a:prstGeom prst="rect">
            <a:avLst/>
          </a:prstGeom>
          <a:noFill/>
          <a:ln w="9525">
            <a:noFill/>
            <a:miter lim="800000"/>
            <a:headEnd/>
            <a:tailEnd/>
          </a:ln>
          <a:effectLst/>
        </p:spPr>
      </p:pic>
      <p:sp>
        <p:nvSpPr>
          <p:cNvPr id="14" name="Rectangle 13"/>
          <p:cNvSpPr/>
          <p:nvPr/>
        </p:nvSpPr>
        <p:spPr>
          <a:xfrm>
            <a:off x="2209800" y="914400"/>
            <a:ext cx="4572000" cy="5355312"/>
          </a:xfrm>
          <a:prstGeom prst="rect">
            <a:avLst/>
          </a:prstGeom>
        </p:spPr>
        <p:txBody>
          <a:bodyPr wrap="square">
            <a:spAutoFit/>
          </a:bodyPr>
          <a:lstStyle/>
          <a:p>
            <a:r>
              <a:rPr lang="en-US" dirty="0" smtClean="0">
                <a:solidFill>
                  <a:srgbClr val="0033CC"/>
                </a:solidFill>
              </a:rPr>
              <a:t>1. SiO</a:t>
            </a:r>
            <a:r>
              <a:rPr lang="en-US" baseline="-25000" dirty="0" smtClean="0">
                <a:solidFill>
                  <a:srgbClr val="0033CC"/>
                </a:solidFill>
              </a:rPr>
              <a:t>2</a:t>
            </a:r>
            <a:r>
              <a:rPr lang="en-US" dirty="0" smtClean="0">
                <a:solidFill>
                  <a:srgbClr val="0033CC"/>
                </a:solidFill>
              </a:rPr>
              <a:t> mask</a:t>
            </a:r>
          </a:p>
          <a:p>
            <a:endParaRPr lang="en-US" dirty="0" smtClean="0">
              <a:solidFill>
                <a:srgbClr val="0033CC"/>
              </a:solidFill>
            </a:endParaRPr>
          </a:p>
          <a:p>
            <a:r>
              <a:rPr lang="en-US" dirty="0" smtClean="0">
                <a:solidFill>
                  <a:srgbClr val="0033CC"/>
                </a:solidFill>
              </a:rPr>
              <a:t>2. RIE Si dry-etch</a:t>
            </a:r>
          </a:p>
          <a:p>
            <a:endParaRPr lang="en-US" dirty="0" smtClean="0">
              <a:solidFill>
                <a:srgbClr val="0033CC"/>
              </a:solidFill>
            </a:endParaRPr>
          </a:p>
          <a:p>
            <a:r>
              <a:rPr lang="en-US" dirty="0" smtClean="0">
                <a:solidFill>
                  <a:srgbClr val="0033CC"/>
                </a:solidFill>
              </a:rPr>
              <a:t>3. KOH Si wet-etch</a:t>
            </a:r>
          </a:p>
          <a:p>
            <a:endParaRPr lang="en-US" dirty="0" smtClean="0">
              <a:solidFill>
                <a:srgbClr val="0033CC"/>
              </a:solidFill>
            </a:endParaRPr>
          </a:p>
          <a:p>
            <a:r>
              <a:rPr lang="en-US" dirty="0" smtClean="0">
                <a:solidFill>
                  <a:srgbClr val="0033CC"/>
                </a:solidFill>
              </a:rPr>
              <a:t>4. SiO</a:t>
            </a:r>
            <a:r>
              <a:rPr lang="en-US" baseline="-25000" dirty="0" smtClean="0">
                <a:solidFill>
                  <a:srgbClr val="0033CC"/>
                </a:solidFill>
              </a:rPr>
              <a:t>2</a:t>
            </a:r>
            <a:r>
              <a:rPr lang="en-US" dirty="0" smtClean="0">
                <a:solidFill>
                  <a:srgbClr val="0033CC"/>
                </a:solidFill>
              </a:rPr>
              <a:t> mask</a:t>
            </a:r>
          </a:p>
          <a:p>
            <a:endParaRPr lang="en-US" dirty="0" smtClean="0">
              <a:solidFill>
                <a:srgbClr val="0033CC"/>
              </a:solidFill>
            </a:endParaRPr>
          </a:p>
          <a:p>
            <a:r>
              <a:rPr lang="en-US" dirty="0" smtClean="0">
                <a:solidFill>
                  <a:srgbClr val="0033CC"/>
                </a:solidFill>
              </a:rPr>
              <a:t>5. RIE Si dry-etch</a:t>
            </a:r>
          </a:p>
          <a:p>
            <a:endParaRPr lang="en-US" dirty="0" smtClean="0">
              <a:solidFill>
                <a:srgbClr val="0033CC"/>
              </a:solidFill>
            </a:endParaRPr>
          </a:p>
          <a:p>
            <a:r>
              <a:rPr lang="en-US" dirty="0" smtClean="0">
                <a:solidFill>
                  <a:srgbClr val="0033CC"/>
                </a:solidFill>
              </a:rPr>
              <a:t>6. SiO</a:t>
            </a:r>
            <a:r>
              <a:rPr lang="en-US" baseline="-25000" dirty="0" smtClean="0">
                <a:solidFill>
                  <a:srgbClr val="0033CC"/>
                </a:solidFill>
              </a:rPr>
              <a:t>2</a:t>
            </a:r>
            <a:r>
              <a:rPr lang="en-US" dirty="0" smtClean="0">
                <a:solidFill>
                  <a:srgbClr val="0033CC"/>
                </a:solidFill>
              </a:rPr>
              <a:t> mask on backside</a:t>
            </a:r>
          </a:p>
          <a:p>
            <a:endParaRPr lang="en-US" dirty="0" smtClean="0">
              <a:solidFill>
                <a:srgbClr val="0033CC"/>
              </a:solidFill>
            </a:endParaRPr>
          </a:p>
          <a:p>
            <a:r>
              <a:rPr lang="en-US" dirty="0" smtClean="0">
                <a:solidFill>
                  <a:srgbClr val="0033CC"/>
                </a:solidFill>
              </a:rPr>
              <a:t>7. KOH Si wet-etch, passivation on front-side</a:t>
            </a:r>
          </a:p>
          <a:p>
            <a:endParaRPr lang="en-US" dirty="0" smtClean="0">
              <a:solidFill>
                <a:srgbClr val="0033CC"/>
              </a:solidFill>
            </a:endParaRPr>
          </a:p>
          <a:p>
            <a:r>
              <a:rPr lang="en-US" dirty="0" smtClean="0">
                <a:solidFill>
                  <a:srgbClr val="0033CC"/>
                </a:solidFill>
              </a:rPr>
              <a:t>8. BHF (buffered HF) SiO</a:t>
            </a:r>
            <a:r>
              <a:rPr lang="en-US" baseline="-25000" dirty="0" smtClean="0">
                <a:solidFill>
                  <a:srgbClr val="0033CC"/>
                </a:solidFill>
              </a:rPr>
              <a:t>2</a:t>
            </a:r>
            <a:r>
              <a:rPr lang="en-US" dirty="0" smtClean="0">
                <a:solidFill>
                  <a:srgbClr val="0033CC"/>
                </a:solidFill>
              </a:rPr>
              <a:t> wet-etch</a:t>
            </a:r>
          </a:p>
          <a:p>
            <a:endParaRPr lang="en-US" dirty="0" smtClean="0">
              <a:solidFill>
                <a:srgbClr val="0033CC"/>
              </a:solidFill>
            </a:endParaRPr>
          </a:p>
          <a:p>
            <a:r>
              <a:rPr lang="en-US" dirty="0" smtClean="0">
                <a:solidFill>
                  <a:srgbClr val="0033CC"/>
                </a:solidFill>
              </a:rPr>
              <a:t>9. RIE Si dry-etch</a:t>
            </a:r>
          </a:p>
          <a:p>
            <a:endParaRPr lang="en-US" dirty="0" smtClean="0">
              <a:solidFill>
                <a:srgbClr val="0033CC"/>
              </a:solidFill>
            </a:endParaRPr>
          </a:p>
          <a:p>
            <a:r>
              <a:rPr lang="en-US" dirty="0" smtClean="0">
                <a:solidFill>
                  <a:srgbClr val="0033CC"/>
                </a:solidFill>
              </a:rPr>
              <a:t>10. Release of cantilever in BHF</a:t>
            </a:r>
            <a:endParaRPr lang="en-US" dirty="0">
              <a:solidFill>
                <a:srgbClr val="0033CC"/>
              </a:solidFill>
            </a:endParaRPr>
          </a:p>
        </p:txBody>
      </p:sp>
    </p:spTree>
  </p:cSld>
  <p:clrMapOvr>
    <a:masterClrMapping/>
  </p:clrMapOvr>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6434" name="Picture 2"/>
          <p:cNvPicPr>
            <a:picLocks noChangeAspect="1" noChangeArrowheads="1"/>
          </p:cNvPicPr>
          <p:nvPr/>
        </p:nvPicPr>
        <p:blipFill>
          <a:blip r:embed="rId2"/>
          <a:srcRect/>
          <a:stretch>
            <a:fillRect/>
          </a:stretch>
        </p:blipFill>
        <p:spPr bwMode="auto">
          <a:xfrm>
            <a:off x="3611153" y="152400"/>
            <a:ext cx="5532847" cy="6486525"/>
          </a:xfrm>
          <a:prstGeom prst="rect">
            <a:avLst/>
          </a:prstGeom>
          <a:noFill/>
          <a:ln w="9525">
            <a:noFill/>
            <a:miter lim="800000"/>
            <a:headEnd/>
            <a:tailEnd/>
          </a:ln>
          <a:effectLst/>
        </p:spPr>
      </p:pic>
      <p:cxnSp>
        <p:nvCxnSpPr>
          <p:cNvPr id="5" name="Straight Connector 4"/>
          <p:cNvCxnSpPr/>
          <p:nvPr/>
        </p:nvCxnSpPr>
        <p:spPr>
          <a:xfrm>
            <a:off x="0" y="838200"/>
            <a:ext cx="3124200" cy="1588"/>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6" name="Rectangle 5"/>
          <p:cNvSpPr/>
          <p:nvPr/>
        </p:nvSpPr>
        <p:spPr>
          <a:xfrm>
            <a:off x="76200" y="228600"/>
            <a:ext cx="2987869" cy="523220"/>
          </a:xfrm>
          <a:prstGeom prst="rect">
            <a:avLst/>
          </a:prstGeom>
        </p:spPr>
        <p:txBody>
          <a:bodyPr wrap="none">
            <a:spAutoFit/>
          </a:bodyPr>
          <a:lstStyle/>
          <a:p>
            <a:r>
              <a:rPr lang="en-US" sz="2800" dirty="0" smtClean="0">
                <a:solidFill>
                  <a:srgbClr val="0033CC"/>
                </a:solidFill>
              </a:rPr>
              <a:t>AFM tip fabrication</a:t>
            </a:r>
            <a:endParaRPr lang="en-US" sz="2800" dirty="0">
              <a:solidFill>
                <a:srgbClr val="0033CC"/>
              </a:solidFill>
            </a:endParaRPr>
          </a:p>
        </p:txBody>
      </p:sp>
      <p:sp>
        <p:nvSpPr>
          <p:cNvPr id="8" name="TextBox 7"/>
          <p:cNvSpPr txBox="1"/>
          <p:nvPr/>
        </p:nvSpPr>
        <p:spPr>
          <a:xfrm>
            <a:off x="228600" y="990600"/>
            <a:ext cx="2643481" cy="646331"/>
          </a:xfrm>
          <a:prstGeom prst="rect">
            <a:avLst/>
          </a:prstGeom>
          <a:noFill/>
        </p:spPr>
        <p:txBody>
          <a:bodyPr wrap="none" rtlCol="0">
            <a:spAutoFit/>
          </a:bodyPr>
          <a:lstStyle/>
          <a:p>
            <a:r>
              <a:rPr lang="en-US" dirty="0" smtClean="0">
                <a:solidFill>
                  <a:srgbClr val="C00000"/>
                </a:solidFill>
              </a:rPr>
              <a:t>Use EDP instead of KOH.</a:t>
            </a:r>
          </a:p>
          <a:p>
            <a:r>
              <a:rPr lang="en-US" dirty="0" smtClean="0">
                <a:solidFill>
                  <a:srgbClr val="C00000"/>
                </a:solidFill>
              </a:rPr>
              <a:t>Add oxidation sharpening.</a:t>
            </a:r>
            <a:endParaRPr lang="en-US" dirty="0">
              <a:solidFill>
                <a:srgbClr val="C00000"/>
              </a:solidFill>
            </a:endParaRPr>
          </a:p>
        </p:txBody>
      </p:sp>
      <p:sp>
        <p:nvSpPr>
          <p:cNvPr id="10" name="Rectangle 9"/>
          <p:cNvSpPr/>
          <p:nvPr/>
        </p:nvSpPr>
        <p:spPr>
          <a:xfrm>
            <a:off x="0" y="1891965"/>
            <a:ext cx="3733800" cy="1477328"/>
          </a:xfrm>
          <a:prstGeom prst="rect">
            <a:avLst/>
          </a:prstGeom>
        </p:spPr>
        <p:txBody>
          <a:bodyPr wrap="square">
            <a:spAutoFit/>
          </a:bodyPr>
          <a:lstStyle/>
          <a:p>
            <a:r>
              <a:rPr lang="en-US" dirty="0" smtClean="0">
                <a:solidFill>
                  <a:srgbClr val="0033CC"/>
                </a:solidFill>
              </a:rPr>
              <a:t>EDP: ethylene-</a:t>
            </a:r>
            <a:r>
              <a:rPr lang="en-US" dirty="0" err="1" smtClean="0">
                <a:solidFill>
                  <a:srgbClr val="0033CC"/>
                </a:solidFill>
              </a:rPr>
              <a:t>diamine</a:t>
            </a:r>
            <a:r>
              <a:rPr lang="en-US" dirty="0" smtClean="0">
                <a:solidFill>
                  <a:srgbClr val="0033CC"/>
                </a:solidFill>
              </a:rPr>
              <a:t> pyrocatechol, is an anisotropic etchant solution for silicon, consisting of ethylene-</a:t>
            </a:r>
            <a:r>
              <a:rPr lang="en-US" dirty="0" err="1" smtClean="0">
                <a:solidFill>
                  <a:srgbClr val="0033CC"/>
                </a:solidFill>
              </a:rPr>
              <a:t>diamine</a:t>
            </a:r>
            <a:r>
              <a:rPr lang="en-US" dirty="0" smtClean="0">
                <a:solidFill>
                  <a:srgbClr val="0033CC"/>
                </a:solidFill>
              </a:rPr>
              <a:t>, pyrocatechol, </a:t>
            </a:r>
            <a:r>
              <a:rPr lang="en-US" dirty="0" err="1" smtClean="0">
                <a:solidFill>
                  <a:srgbClr val="0033CC"/>
                </a:solidFill>
              </a:rPr>
              <a:t>pyrazine</a:t>
            </a:r>
            <a:r>
              <a:rPr lang="en-US" dirty="0" smtClean="0">
                <a:solidFill>
                  <a:srgbClr val="0033CC"/>
                </a:solidFill>
              </a:rPr>
              <a:t> and water.</a:t>
            </a:r>
            <a:endParaRPr lang="en-US" dirty="0">
              <a:solidFill>
                <a:srgbClr val="0033CC"/>
              </a:solidFill>
            </a:endParaRPr>
          </a:p>
        </p:txBody>
      </p:sp>
      <p:pic>
        <p:nvPicPr>
          <p:cNvPr id="12" name="Picture 11" descr="103px-Pyrocatechol.svg.png"/>
          <p:cNvPicPr>
            <a:picLocks noChangeAspect="1"/>
          </p:cNvPicPr>
          <p:nvPr/>
        </p:nvPicPr>
        <p:blipFill>
          <a:blip r:embed="rId3"/>
          <a:stretch>
            <a:fillRect/>
          </a:stretch>
        </p:blipFill>
        <p:spPr>
          <a:xfrm>
            <a:off x="457200" y="4419600"/>
            <a:ext cx="1371600" cy="1398233"/>
          </a:xfrm>
          <a:prstGeom prst="rect">
            <a:avLst/>
          </a:prstGeom>
        </p:spPr>
      </p:pic>
      <p:sp>
        <p:nvSpPr>
          <p:cNvPr id="13" name="Rectangle 12"/>
          <p:cNvSpPr/>
          <p:nvPr/>
        </p:nvSpPr>
        <p:spPr>
          <a:xfrm>
            <a:off x="1600200" y="5198708"/>
            <a:ext cx="1396344" cy="369332"/>
          </a:xfrm>
          <a:prstGeom prst="rect">
            <a:avLst/>
          </a:prstGeom>
        </p:spPr>
        <p:txBody>
          <a:bodyPr wrap="none">
            <a:spAutoFit/>
          </a:bodyPr>
          <a:lstStyle/>
          <a:p>
            <a:r>
              <a:rPr lang="en-US" dirty="0" smtClean="0">
                <a:solidFill>
                  <a:srgbClr val="0033CC"/>
                </a:solidFill>
              </a:rPr>
              <a:t>Pyrocatechol</a:t>
            </a:r>
            <a:endParaRPr lang="en-US" dirty="0"/>
          </a:p>
        </p:txBody>
      </p:sp>
      <p:pic>
        <p:nvPicPr>
          <p:cNvPr id="146436" name="Picture 4"/>
          <p:cNvPicPr>
            <a:picLocks noChangeAspect="1" noChangeArrowheads="1"/>
          </p:cNvPicPr>
          <p:nvPr/>
        </p:nvPicPr>
        <p:blipFill>
          <a:blip r:embed="rId4"/>
          <a:srcRect/>
          <a:stretch>
            <a:fillRect/>
          </a:stretch>
        </p:blipFill>
        <p:spPr bwMode="auto">
          <a:xfrm>
            <a:off x="381000" y="5732109"/>
            <a:ext cx="1143000" cy="927434"/>
          </a:xfrm>
          <a:prstGeom prst="rect">
            <a:avLst/>
          </a:prstGeom>
          <a:noFill/>
          <a:ln w="9525">
            <a:noFill/>
            <a:miter lim="800000"/>
            <a:headEnd/>
            <a:tailEnd/>
          </a:ln>
          <a:effectLst/>
        </p:spPr>
      </p:pic>
      <p:sp>
        <p:nvSpPr>
          <p:cNvPr id="15" name="Rectangle 14"/>
          <p:cNvSpPr/>
          <p:nvPr/>
        </p:nvSpPr>
        <p:spPr>
          <a:xfrm>
            <a:off x="1676400" y="6189308"/>
            <a:ext cx="977062" cy="369332"/>
          </a:xfrm>
          <a:prstGeom prst="rect">
            <a:avLst/>
          </a:prstGeom>
        </p:spPr>
        <p:txBody>
          <a:bodyPr wrap="none">
            <a:spAutoFit/>
          </a:bodyPr>
          <a:lstStyle/>
          <a:p>
            <a:r>
              <a:rPr lang="en-US" dirty="0" smtClean="0">
                <a:solidFill>
                  <a:srgbClr val="0033CC"/>
                </a:solidFill>
              </a:rPr>
              <a:t>Pyrazine</a:t>
            </a:r>
            <a:endParaRPr lang="en-US" dirty="0"/>
          </a:p>
        </p:txBody>
      </p:sp>
      <p:pic>
        <p:nvPicPr>
          <p:cNvPr id="146437" name="Picture 5"/>
          <p:cNvPicPr>
            <a:picLocks noChangeAspect="1" noChangeArrowheads="1"/>
          </p:cNvPicPr>
          <p:nvPr/>
        </p:nvPicPr>
        <p:blipFill>
          <a:blip r:embed="rId5"/>
          <a:srcRect/>
          <a:stretch>
            <a:fillRect/>
          </a:stretch>
        </p:blipFill>
        <p:spPr bwMode="auto">
          <a:xfrm>
            <a:off x="152400" y="3505200"/>
            <a:ext cx="2309813" cy="650097"/>
          </a:xfrm>
          <a:prstGeom prst="rect">
            <a:avLst/>
          </a:prstGeom>
          <a:noFill/>
          <a:ln w="9525">
            <a:noFill/>
            <a:miter lim="800000"/>
            <a:headEnd/>
            <a:tailEnd/>
          </a:ln>
          <a:effectLst/>
        </p:spPr>
      </p:pic>
      <p:sp>
        <p:nvSpPr>
          <p:cNvPr id="17" name="Rectangle 16"/>
          <p:cNvSpPr/>
          <p:nvPr/>
        </p:nvSpPr>
        <p:spPr>
          <a:xfrm>
            <a:off x="304800" y="3962400"/>
            <a:ext cx="1833451" cy="369332"/>
          </a:xfrm>
          <a:prstGeom prst="rect">
            <a:avLst/>
          </a:prstGeom>
        </p:spPr>
        <p:txBody>
          <a:bodyPr wrap="none">
            <a:spAutoFit/>
          </a:bodyPr>
          <a:lstStyle/>
          <a:p>
            <a:r>
              <a:rPr lang="en-US" dirty="0" smtClean="0">
                <a:solidFill>
                  <a:srgbClr val="0033CC"/>
                </a:solidFill>
              </a:rPr>
              <a:t>Ethylene-</a:t>
            </a:r>
            <a:r>
              <a:rPr lang="en-US" dirty="0" err="1" smtClean="0">
                <a:solidFill>
                  <a:srgbClr val="0033CC"/>
                </a:solidFill>
              </a:rPr>
              <a:t>diamine</a:t>
            </a:r>
            <a:endParaRPr lang="en-US" dirty="0"/>
          </a:p>
        </p:txBody>
      </p:sp>
    </p:spTree>
  </p:cSld>
  <p:clrMapOvr>
    <a:masterClrMapping/>
  </p:clrMapOvr>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pic>
        <p:nvPicPr>
          <p:cNvPr id="16386" name="Picture 2"/>
          <p:cNvPicPr>
            <a:picLocks noChangeAspect="1" noChangeArrowheads="1"/>
          </p:cNvPicPr>
          <p:nvPr/>
        </p:nvPicPr>
        <p:blipFill>
          <a:blip r:embed="rId2"/>
          <a:srcRect/>
          <a:stretch>
            <a:fillRect/>
          </a:stretch>
        </p:blipFill>
        <p:spPr bwMode="auto">
          <a:xfrm>
            <a:off x="228600" y="990600"/>
            <a:ext cx="5772150" cy="5676900"/>
          </a:xfrm>
          <a:prstGeom prst="rect">
            <a:avLst/>
          </a:prstGeom>
          <a:noFill/>
          <a:ln w="9525">
            <a:noFill/>
            <a:miter lim="800000"/>
            <a:headEnd/>
            <a:tailEnd/>
          </a:ln>
          <a:effectLst/>
        </p:spPr>
      </p:pic>
      <p:pic>
        <p:nvPicPr>
          <p:cNvPr id="16387" name="Picture 3"/>
          <p:cNvPicPr>
            <a:picLocks noChangeAspect="1" noChangeArrowheads="1"/>
          </p:cNvPicPr>
          <p:nvPr/>
        </p:nvPicPr>
        <p:blipFill>
          <a:blip r:embed="rId3"/>
          <a:srcRect/>
          <a:stretch>
            <a:fillRect/>
          </a:stretch>
        </p:blipFill>
        <p:spPr bwMode="auto">
          <a:xfrm>
            <a:off x="6019800" y="1447800"/>
            <a:ext cx="3048000" cy="1905000"/>
          </a:xfrm>
          <a:prstGeom prst="rect">
            <a:avLst/>
          </a:prstGeom>
          <a:noFill/>
          <a:ln w="9525">
            <a:noFill/>
            <a:miter lim="800000"/>
            <a:headEnd/>
            <a:tailEnd/>
          </a:ln>
          <a:effectLst/>
        </p:spPr>
      </p:pic>
      <p:pic>
        <p:nvPicPr>
          <p:cNvPr id="16388" name="Picture 4"/>
          <p:cNvPicPr>
            <a:picLocks noChangeAspect="1" noChangeArrowheads="1"/>
          </p:cNvPicPr>
          <p:nvPr/>
        </p:nvPicPr>
        <p:blipFill>
          <a:blip r:embed="rId4"/>
          <a:srcRect/>
          <a:stretch>
            <a:fillRect/>
          </a:stretch>
        </p:blipFill>
        <p:spPr bwMode="auto">
          <a:xfrm>
            <a:off x="6400800" y="3809999"/>
            <a:ext cx="2743200" cy="1955549"/>
          </a:xfrm>
          <a:prstGeom prst="rect">
            <a:avLst/>
          </a:prstGeom>
          <a:noFill/>
          <a:ln w="9525">
            <a:noFill/>
            <a:miter lim="800000"/>
            <a:headEnd/>
            <a:tailEnd/>
          </a:ln>
          <a:effectLst/>
        </p:spPr>
      </p:pic>
      <p:sp>
        <p:nvSpPr>
          <p:cNvPr id="8" name="Rectangle 7"/>
          <p:cNvSpPr/>
          <p:nvPr/>
        </p:nvSpPr>
        <p:spPr>
          <a:xfrm>
            <a:off x="685800" y="152400"/>
            <a:ext cx="8047909" cy="523220"/>
          </a:xfrm>
          <a:prstGeom prst="rect">
            <a:avLst/>
          </a:prstGeom>
        </p:spPr>
        <p:txBody>
          <a:bodyPr wrap="none">
            <a:spAutoFit/>
          </a:bodyPr>
          <a:lstStyle/>
          <a:p>
            <a:r>
              <a:rPr lang="en-US" sz="2800" dirty="0" smtClean="0">
                <a:solidFill>
                  <a:srgbClr val="0033CC"/>
                </a:solidFill>
              </a:rPr>
              <a:t>Cantilever fabrication – silicon micro-machined probe </a:t>
            </a:r>
            <a:endParaRPr lang="en-US" sz="2800" dirty="0">
              <a:solidFill>
                <a:srgbClr val="0033CC"/>
              </a:solidFill>
            </a:endParaRPr>
          </a:p>
        </p:txBody>
      </p:sp>
      <p:sp>
        <p:nvSpPr>
          <p:cNvPr id="7" name="TextBox 6"/>
          <p:cNvSpPr txBox="1"/>
          <p:nvPr/>
        </p:nvSpPr>
        <p:spPr>
          <a:xfrm>
            <a:off x="221180" y="3581400"/>
            <a:ext cx="1607620" cy="400110"/>
          </a:xfrm>
          <a:prstGeom prst="rect">
            <a:avLst/>
          </a:prstGeom>
          <a:noFill/>
        </p:spPr>
        <p:txBody>
          <a:bodyPr wrap="none" rtlCol="0">
            <a:spAutoFit/>
          </a:bodyPr>
          <a:lstStyle/>
          <a:p>
            <a:r>
              <a:rPr lang="en-US" sz="2000" dirty="0" smtClean="0">
                <a:solidFill>
                  <a:srgbClr val="C00000"/>
                </a:solidFill>
              </a:rPr>
              <a:t>Silicon nitride</a:t>
            </a:r>
            <a:endParaRPr lang="en-US" sz="2000" dirty="0">
              <a:solidFill>
                <a:srgbClr val="C00000"/>
              </a:solidFill>
            </a:endParaRPr>
          </a:p>
        </p:txBody>
      </p:sp>
      <p:cxnSp>
        <p:nvCxnSpPr>
          <p:cNvPr id="10" name="Straight Arrow Connector 9"/>
          <p:cNvCxnSpPr/>
          <p:nvPr/>
        </p:nvCxnSpPr>
        <p:spPr>
          <a:xfrm rot="16200000" flipH="1">
            <a:off x="1257300" y="4000500"/>
            <a:ext cx="381000" cy="304800"/>
          </a:xfrm>
          <a:prstGeom prst="straightConnector1">
            <a:avLst/>
          </a:prstGeom>
          <a:ln w="25400">
            <a:solidFill>
              <a:schemeClr val="accent2">
                <a:lumMod val="75000"/>
              </a:schemeClr>
            </a:solidFill>
            <a:tailEnd type="arrow"/>
          </a:ln>
        </p:spPr>
        <p:style>
          <a:lnRef idx="1">
            <a:schemeClr val="accent1"/>
          </a:lnRef>
          <a:fillRef idx="0">
            <a:schemeClr val="accent1"/>
          </a:fillRef>
          <a:effectRef idx="0">
            <a:schemeClr val="accent1"/>
          </a:effectRef>
          <a:fontRef idx="minor">
            <a:schemeClr val="tx1"/>
          </a:fontRef>
        </p:style>
      </p:cxnSp>
      <p:sp>
        <p:nvSpPr>
          <p:cNvPr id="9" name="TextBox 8"/>
          <p:cNvSpPr txBox="1"/>
          <p:nvPr/>
        </p:nvSpPr>
        <p:spPr>
          <a:xfrm>
            <a:off x="6477000" y="5791200"/>
            <a:ext cx="2393147" cy="707886"/>
          </a:xfrm>
          <a:prstGeom prst="rect">
            <a:avLst/>
          </a:prstGeom>
          <a:noFill/>
        </p:spPr>
        <p:txBody>
          <a:bodyPr wrap="square" rtlCol="0">
            <a:spAutoFit/>
          </a:bodyPr>
          <a:lstStyle/>
          <a:p>
            <a:r>
              <a:rPr lang="en-US" sz="2000" dirty="0" smtClean="0">
                <a:solidFill>
                  <a:srgbClr val="C00000"/>
                </a:solidFill>
              </a:rPr>
              <a:t>This type of tip is for contact mode AFM.</a:t>
            </a:r>
            <a:endParaRPr lang="en-US" sz="2000" dirty="0">
              <a:solidFill>
                <a:srgbClr val="C00000"/>
              </a:solidFill>
            </a:endParaRPr>
          </a:p>
        </p:txBody>
      </p:sp>
    </p:spTree>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4147" name="Picture 3"/>
          <p:cNvPicPr>
            <a:picLocks noChangeAspect="1" noChangeArrowheads="1"/>
          </p:cNvPicPr>
          <p:nvPr/>
        </p:nvPicPr>
        <p:blipFill>
          <a:blip r:embed="rId2"/>
          <a:srcRect/>
          <a:stretch>
            <a:fillRect/>
          </a:stretch>
        </p:blipFill>
        <p:spPr bwMode="auto">
          <a:xfrm>
            <a:off x="2895600" y="1212875"/>
            <a:ext cx="2667000" cy="4806925"/>
          </a:xfrm>
          <a:prstGeom prst="rect">
            <a:avLst/>
          </a:prstGeom>
          <a:noFill/>
          <a:ln w="9525">
            <a:noFill/>
            <a:miter lim="800000"/>
            <a:headEnd/>
            <a:tailEnd/>
          </a:ln>
          <a:effectLst/>
        </p:spPr>
      </p:pic>
      <p:pic>
        <p:nvPicPr>
          <p:cNvPr id="134146" name="Picture 2"/>
          <p:cNvPicPr>
            <a:picLocks noChangeAspect="1" noChangeArrowheads="1"/>
          </p:cNvPicPr>
          <p:nvPr/>
        </p:nvPicPr>
        <p:blipFill>
          <a:blip r:embed="rId3"/>
          <a:srcRect/>
          <a:stretch>
            <a:fillRect/>
          </a:stretch>
        </p:blipFill>
        <p:spPr bwMode="auto">
          <a:xfrm>
            <a:off x="0" y="1299042"/>
            <a:ext cx="2819400" cy="4654083"/>
          </a:xfrm>
          <a:prstGeom prst="rect">
            <a:avLst/>
          </a:prstGeom>
          <a:noFill/>
          <a:ln w="9525">
            <a:noFill/>
            <a:miter lim="800000"/>
            <a:headEnd/>
            <a:tailEnd/>
          </a:ln>
          <a:effectLst/>
        </p:spPr>
      </p:pic>
      <p:pic>
        <p:nvPicPr>
          <p:cNvPr id="134148" name="Picture 4"/>
          <p:cNvPicPr>
            <a:picLocks noChangeAspect="1" noChangeArrowheads="1"/>
          </p:cNvPicPr>
          <p:nvPr/>
        </p:nvPicPr>
        <p:blipFill>
          <a:blip r:embed="rId4"/>
          <a:srcRect/>
          <a:stretch>
            <a:fillRect/>
          </a:stretch>
        </p:blipFill>
        <p:spPr bwMode="auto">
          <a:xfrm>
            <a:off x="5029200" y="1219200"/>
            <a:ext cx="2133600" cy="2195344"/>
          </a:xfrm>
          <a:prstGeom prst="rect">
            <a:avLst/>
          </a:prstGeom>
          <a:noFill/>
          <a:ln w="9525">
            <a:noFill/>
            <a:miter lim="800000"/>
            <a:headEnd/>
            <a:tailEnd/>
          </a:ln>
          <a:effectLst/>
        </p:spPr>
      </p:pic>
      <p:sp>
        <p:nvSpPr>
          <p:cNvPr id="7" name="Rectangle 6"/>
          <p:cNvSpPr/>
          <p:nvPr/>
        </p:nvSpPr>
        <p:spPr>
          <a:xfrm>
            <a:off x="5105399" y="2743200"/>
            <a:ext cx="1524000" cy="646331"/>
          </a:xfrm>
          <a:prstGeom prst="rect">
            <a:avLst/>
          </a:prstGeom>
        </p:spPr>
        <p:txBody>
          <a:bodyPr wrap="square">
            <a:spAutoFit/>
          </a:bodyPr>
          <a:lstStyle/>
          <a:p>
            <a:r>
              <a:rPr lang="en-US" dirty="0" smtClean="0">
                <a:solidFill>
                  <a:schemeClr val="bg1"/>
                </a:solidFill>
              </a:rPr>
              <a:t>KOH etched</a:t>
            </a:r>
          </a:p>
          <a:p>
            <a:r>
              <a:rPr lang="en-US" dirty="0" smtClean="0">
                <a:solidFill>
                  <a:schemeClr val="bg1"/>
                </a:solidFill>
              </a:rPr>
              <a:t>Si-mould</a:t>
            </a:r>
            <a:endParaRPr lang="en-US" dirty="0">
              <a:solidFill>
                <a:schemeClr val="bg1"/>
              </a:solidFill>
            </a:endParaRPr>
          </a:p>
        </p:txBody>
      </p:sp>
      <p:pic>
        <p:nvPicPr>
          <p:cNvPr id="134149" name="Picture 5"/>
          <p:cNvPicPr>
            <a:picLocks noChangeAspect="1" noChangeArrowheads="1"/>
          </p:cNvPicPr>
          <p:nvPr/>
        </p:nvPicPr>
        <p:blipFill>
          <a:blip r:embed="rId5"/>
          <a:srcRect/>
          <a:stretch>
            <a:fillRect/>
          </a:stretch>
        </p:blipFill>
        <p:spPr bwMode="auto">
          <a:xfrm>
            <a:off x="5410200" y="3724275"/>
            <a:ext cx="3286125" cy="2447925"/>
          </a:xfrm>
          <a:prstGeom prst="rect">
            <a:avLst/>
          </a:prstGeom>
          <a:noFill/>
          <a:ln w="9525">
            <a:noFill/>
            <a:miter lim="800000"/>
            <a:headEnd/>
            <a:tailEnd/>
          </a:ln>
          <a:effectLst/>
        </p:spPr>
      </p:pic>
      <p:cxnSp>
        <p:nvCxnSpPr>
          <p:cNvPr id="9" name="Straight Connector 8"/>
          <p:cNvCxnSpPr/>
          <p:nvPr/>
        </p:nvCxnSpPr>
        <p:spPr>
          <a:xfrm flipV="1">
            <a:off x="0" y="8382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10" name="Rectangle 9"/>
          <p:cNvSpPr/>
          <p:nvPr/>
        </p:nvSpPr>
        <p:spPr>
          <a:xfrm>
            <a:off x="2502680" y="152400"/>
            <a:ext cx="4279120" cy="523220"/>
          </a:xfrm>
          <a:prstGeom prst="rect">
            <a:avLst/>
          </a:prstGeom>
        </p:spPr>
        <p:txBody>
          <a:bodyPr wrap="none">
            <a:spAutoFit/>
          </a:bodyPr>
          <a:lstStyle/>
          <a:p>
            <a:r>
              <a:rPr lang="en-US" sz="2800" dirty="0" smtClean="0">
                <a:solidFill>
                  <a:srgbClr val="0033CC"/>
                </a:solidFill>
              </a:rPr>
              <a:t>Polymer SU-8 tip fabrication</a:t>
            </a:r>
            <a:endParaRPr lang="en-US" sz="2800" dirty="0">
              <a:solidFill>
                <a:srgbClr val="0033CC"/>
              </a:solidFill>
            </a:endParaRPr>
          </a:p>
        </p:txBody>
      </p:sp>
      <p:pic>
        <p:nvPicPr>
          <p:cNvPr id="134150" name="Picture 6"/>
          <p:cNvPicPr>
            <a:picLocks noChangeAspect="1" noChangeArrowheads="1"/>
          </p:cNvPicPr>
          <p:nvPr/>
        </p:nvPicPr>
        <p:blipFill>
          <a:blip r:embed="rId6"/>
          <a:srcRect/>
          <a:stretch>
            <a:fillRect/>
          </a:stretch>
        </p:blipFill>
        <p:spPr bwMode="auto">
          <a:xfrm>
            <a:off x="7239000" y="1600200"/>
            <a:ext cx="1905000" cy="1317688"/>
          </a:xfrm>
          <a:prstGeom prst="rect">
            <a:avLst/>
          </a:prstGeom>
          <a:noFill/>
          <a:ln w="9525">
            <a:noFill/>
            <a:miter lim="800000"/>
            <a:headEnd/>
            <a:tailEnd/>
          </a:ln>
          <a:effectLst/>
        </p:spPr>
      </p:pic>
      <p:sp>
        <p:nvSpPr>
          <p:cNvPr id="12" name="Rectangle 11"/>
          <p:cNvSpPr/>
          <p:nvPr/>
        </p:nvSpPr>
        <p:spPr>
          <a:xfrm>
            <a:off x="7315200" y="2895600"/>
            <a:ext cx="1711751" cy="461665"/>
          </a:xfrm>
          <a:prstGeom prst="rect">
            <a:avLst/>
          </a:prstGeom>
        </p:spPr>
        <p:txBody>
          <a:bodyPr wrap="none">
            <a:spAutoFit/>
          </a:bodyPr>
          <a:lstStyle/>
          <a:p>
            <a:r>
              <a:rPr lang="en-US" sz="2400" dirty="0" smtClean="0">
                <a:solidFill>
                  <a:srgbClr val="0033CC"/>
                </a:solidFill>
              </a:rPr>
              <a:t>Released tip</a:t>
            </a:r>
            <a:endParaRPr lang="en-US" sz="2400" dirty="0">
              <a:solidFill>
                <a:srgbClr val="0033CC"/>
              </a:solidFill>
            </a:endParaRPr>
          </a:p>
        </p:txBody>
      </p:sp>
      <p:sp>
        <p:nvSpPr>
          <p:cNvPr id="14" name="Rectangle 13"/>
          <p:cNvSpPr/>
          <p:nvPr/>
        </p:nvSpPr>
        <p:spPr>
          <a:xfrm>
            <a:off x="5709867" y="5715000"/>
            <a:ext cx="767133" cy="369332"/>
          </a:xfrm>
          <a:prstGeom prst="rect">
            <a:avLst/>
          </a:prstGeom>
        </p:spPr>
        <p:txBody>
          <a:bodyPr wrap="none">
            <a:spAutoFit/>
          </a:bodyPr>
          <a:lstStyle/>
          <a:p>
            <a:r>
              <a:rPr lang="en-US" dirty="0" smtClean="0"/>
              <a:t>Spikes</a:t>
            </a:r>
            <a:endParaRPr lang="en-US" dirty="0"/>
          </a:p>
        </p:txBody>
      </p:sp>
    </p:spTree>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Group 12"/>
          <p:cNvGrpSpPr>
            <a:grpSpLocks/>
          </p:cNvGrpSpPr>
          <p:nvPr/>
        </p:nvGrpSpPr>
        <p:grpSpPr bwMode="auto">
          <a:xfrm>
            <a:off x="457200" y="4191000"/>
            <a:ext cx="8208963" cy="2438400"/>
            <a:chOff x="288" y="2640"/>
            <a:chExt cx="5171" cy="1536"/>
          </a:xfrm>
        </p:grpSpPr>
        <p:graphicFrame>
          <p:nvGraphicFramePr>
            <p:cNvPr id="4100" name="Object 4"/>
            <p:cNvGraphicFramePr>
              <a:graphicFrameLocks noChangeAspect="1"/>
            </p:cNvGraphicFramePr>
            <p:nvPr/>
          </p:nvGraphicFramePr>
          <p:xfrm>
            <a:off x="288" y="2640"/>
            <a:ext cx="1519" cy="1524"/>
          </p:xfrm>
          <a:graphic>
            <a:graphicData uri="http://schemas.openxmlformats.org/presentationml/2006/ole">
              <p:oleObj spid="_x0000_s15364" name="Image" r:id="rId3" imgW="4063492" imgH="4076190" progId="">
                <p:embed/>
              </p:oleObj>
            </a:graphicData>
          </a:graphic>
        </p:graphicFrame>
        <p:graphicFrame>
          <p:nvGraphicFramePr>
            <p:cNvPr id="4101" name="Object 5"/>
            <p:cNvGraphicFramePr>
              <a:graphicFrameLocks noChangeAspect="1"/>
            </p:cNvGraphicFramePr>
            <p:nvPr/>
          </p:nvGraphicFramePr>
          <p:xfrm>
            <a:off x="2112" y="2640"/>
            <a:ext cx="1536" cy="1536"/>
          </p:xfrm>
          <a:graphic>
            <a:graphicData uri="http://schemas.openxmlformats.org/presentationml/2006/ole">
              <p:oleObj spid="_x0000_s15365" name="Image" r:id="rId4" imgW="4025397" imgH="4025397" progId="">
                <p:embed/>
              </p:oleObj>
            </a:graphicData>
          </a:graphic>
        </p:graphicFrame>
        <p:graphicFrame>
          <p:nvGraphicFramePr>
            <p:cNvPr id="4102" name="Object 7"/>
            <p:cNvGraphicFramePr>
              <a:graphicFrameLocks noChangeAspect="1"/>
            </p:cNvGraphicFramePr>
            <p:nvPr/>
          </p:nvGraphicFramePr>
          <p:xfrm>
            <a:off x="3936" y="2640"/>
            <a:ext cx="1523" cy="1528"/>
          </p:xfrm>
          <a:graphic>
            <a:graphicData uri="http://schemas.openxmlformats.org/presentationml/2006/ole">
              <p:oleObj spid="_x0000_s15366" name="Image" r:id="rId5" imgW="4012698" imgH="4025397" progId="">
                <p:embed/>
              </p:oleObj>
            </a:graphicData>
          </a:graphic>
        </p:graphicFrame>
      </p:grpSp>
      <p:graphicFrame>
        <p:nvGraphicFramePr>
          <p:cNvPr id="4098" name="Object 10"/>
          <p:cNvGraphicFramePr>
            <a:graphicFrameLocks noChangeAspect="1"/>
          </p:cNvGraphicFramePr>
          <p:nvPr/>
        </p:nvGraphicFramePr>
        <p:xfrm>
          <a:off x="1289304" y="1066800"/>
          <a:ext cx="2901696" cy="2590800"/>
        </p:xfrm>
        <a:graphic>
          <a:graphicData uri="http://schemas.openxmlformats.org/presentationml/2006/ole">
            <p:oleObj spid="_x0000_s15362" name="Image" r:id="rId6" imgW="5917460" imgH="5282540" progId="">
              <p:embed/>
            </p:oleObj>
          </a:graphicData>
        </a:graphic>
      </p:graphicFrame>
      <p:graphicFrame>
        <p:nvGraphicFramePr>
          <p:cNvPr id="4099" name="Object 11"/>
          <p:cNvGraphicFramePr>
            <a:graphicFrameLocks noChangeAspect="1"/>
          </p:cNvGraphicFramePr>
          <p:nvPr/>
        </p:nvGraphicFramePr>
        <p:xfrm>
          <a:off x="4953000" y="1066800"/>
          <a:ext cx="2773953" cy="2514600"/>
        </p:xfrm>
        <a:graphic>
          <a:graphicData uri="http://schemas.openxmlformats.org/presentationml/2006/ole">
            <p:oleObj spid="_x0000_s15363" name="Image" r:id="rId7" imgW="6006349" imgH="5447619" progId="">
              <p:embed/>
            </p:oleObj>
          </a:graphicData>
        </a:graphic>
      </p:graphicFrame>
      <p:cxnSp>
        <p:nvCxnSpPr>
          <p:cNvPr id="9" name="Straight Connector 8"/>
          <p:cNvCxnSpPr/>
          <p:nvPr/>
        </p:nvCxnSpPr>
        <p:spPr>
          <a:xfrm flipV="1">
            <a:off x="0" y="8382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12" name="TextBox 11"/>
          <p:cNvSpPr txBox="1"/>
          <p:nvPr/>
        </p:nvSpPr>
        <p:spPr>
          <a:xfrm>
            <a:off x="2286000" y="304800"/>
            <a:ext cx="4782528" cy="523220"/>
          </a:xfrm>
          <a:prstGeom prst="rect">
            <a:avLst/>
          </a:prstGeom>
          <a:noFill/>
        </p:spPr>
        <p:txBody>
          <a:bodyPr wrap="none" rtlCol="0">
            <a:spAutoFit/>
          </a:bodyPr>
          <a:lstStyle/>
          <a:p>
            <a:r>
              <a:rPr lang="en-US" sz="2800" dirty="0" smtClean="0">
                <a:solidFill>
                  <a:srgbClr val="0033CC"/>
                </a:solidFill>
              </a:rPr>
              <a:t>Probe (tip, cantilever) summary</a:t>
            </a:r>
            <a:endParaRPr lang="en-US" sz="2800" dirty="0">
              <a:solidFill>
                <a:srgbClr val="0033CC"/>
              </a:solidFill>
            </a:endParaRPr>
          </a:p>
        </p:txBody>
      </p:sp>
      <p:sp>
        <p:nvSpPr>
          <p:cNvPr id="10" name="TextBox 9"/>
          <p:cNvSpPr txBox="1"/>
          <p:nvPr/>
        </p:nvSpPr>
        <p:spPr>
          <a:xfrm>
            <a:off x="304800" y="3821668"/>
            <a:ext cx="8514126" cy="369332"/>
          </a:xfrm>
          <a:prstGeom prst="rect">
            <a:avLst/>
          </a:prstGeom>
          <a:noFill/>
        </p:spPr>
        <p:txBody>
          <a:bodyPr wrap="none" rtlCol="0">
            <a:spAutoFit/>
          </a:bodyPr>
          <a:lstStyle/>
          <a:p>
            <a:r>
              <a:rPr lang="en-US" dirty="0" smtClean="0">
                <a:solidFill>
                  <a:srgbClr val="C00000"/>
                </a:solidFill>
              </a:rPr>
              <a:t>Tip array for fast lithography      tip for tapping mode AFM           tip for contact mode AFM</a:t>
            </a:r>
            <a:endParaRPr lang="en-US" dirty="0">
              <a:solidFill>
                <a:srgbClr val="C00000"/>
              </a:solidFill>
            </a:endParaRPr>
          </a:p>
        </p:txBody>
      </p:sp>
    </p:spTree>
  </p:cSld>
  <p:clrMapOvr>
    <a:masterClrMapping/>
  </p:clrMapOvr>
  <p:transition/>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
                                        </p:tgtEl>
                                        <p:attrNameLst>
                                          <p:attrName>style.visibility</p:attrName>
                                        </p:attrNameLst>
                                      </p:cBhvr>
                                      <p:to>
                                        <p:strVal val="visible"/>
                                      </p:to>
                                    </p:set>
                                    <p:animEffect transition="in" filter="wipe(down)">
                                      <p:cBhvr>
                                        <p:cTn id="7" dur="500"/>
                                        <p:tgtEl>
                                          <p:spTgt spid="2"/>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gtEl>
                                        <p:attrNameLst>
                                          <p:attrName>style.visibility</p:attrName>
                                        </p:attrNameLst>
                                      </p:cBhvr>
                                      <p:to>
                                        <p:strVal val="visible"/>
                                      </p:to>
                                    </p:set>
                                    <p:animEffect transition="in" filter="wipe(down)">
                                      <p:cBhvr>
                                        <p:cTn id="10" dur="500"/>
                                        <p:tgtEl>
                                          <p:spTgt spid="10"/>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p:bld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1066800" y="1066800"/>
            <a:ext cx="7315200" cy="2462213"/>
          </a:xfrm>
          <a:prstGeom prst="rect">
            <a:avLst/>
          </a:prstGeom>
        </p:spPr>
        <p:txBody>
          <a:bodyPr wrap="square">
            <a:spAutoFit/>
          </a:bodyPr>
          <a:lstStyle/>
          <a:p>
            <a:pPr>
              <a:spcAft>
                <a:spcPts val="600"/>
              </a:spcAft>
            </a:pPr>
            <a:r>
              <a:rPr lang="en-US" dirty="0" smtClean="0">
                <a:solidFill>
                  <a:srgbClr val="0033CC"/>
                </a:solidFill>
              </a:rPr>
              <a:t>Standard silicon </a:t>
            </a:r>
            <a:r>
              <a:rPr lang="en-US" dirty="0" err="1" smtClean="0">
                <a:solidFill>
                  <a:srgbClr val="0033CC"/>
                </a:solidFill>
              </a:rPr>
              <a:t>nitirde</a:t>
            </a:r>
            <a:r>
              <a:rPr lang="en-US" dirty="0" smtClean="0">
                <a:solidFill>
                  <a:srgbClr val="0033CC"/>
                </a:solidFill>
              </a:rPr>
              <a:t> pyramidal tips which are available commercially are not always sharp enough for some experiments. </a:t>
            </a:r>
          </a:p>
          <a:p>
            <a:pPr>
              <a:spcAft>
                <a:spcPts val="600"/>
              </a:spcAft>
            </a:pPr>
            <a:r>
              <a:rPr lang="en-US" dirty="0" smtClean="0">
                <a:solidFill>
                  <a:srgbClr val="0033CC"/>
                </a:solidFill>
              </a:rPr>
              <a:t>By focusing the electron beam in a scanning electron microscope onto the apex of the unmodified pyramid tip, a sharp spike of any desired length can be grown. </a:t>
            </a:r>
          </a:p>
          <a:p>
            <a:pPr>
              <a:spcAft>
                <a:spcPts val="600"/>
              </a:spcAft>
            </a:pPr>
            <a:r>
              <a:rPr lang="en-US" dirty="0" smtClean="0">
                <a:solidFill>
                  <a:srgbClr val="0033CC"/>
                </a:solidFill>
              </a:rPr>
              <a:t>(i.e. growth of carbon from contamination by focused electron beam induced deposition, not necessarily very sharp, but with very high aspect ratio to reach deep holes/trenches.)</a:t>
            </a:r>
            <a:endParaRPr lang="en-US" dirty="0">
              <a:solidFill>
                <a:srgbClr val="0033CC"/>
              </a:solidFill>
            </a:endParaRPr>
          </a:p>
        </p:txBody>
      </p:sp>
      <p:pic>
        <p:nvPicPr>
          <p:cNvPr id="17410" name="Picture 2"/>
          <p:cNvPicPr>
            <a:picLocks noChangeAspect="1" noChangeArrowheads="1"/>
          </p:cNvPicPr>
          <p:nvPr/>
        </p:nvPicPr>
        <p:blipFill>
          <a:blip r:embed="rId2"/>
          <a:srcRect/>
          <a:stretch>
            <a:fillRect/>
          </a:stretch>
        </p:blipFill>
        <p:spPr bwMode="auto">
          <a:xfrm>
            <a:off x="2438400" y="3886200"/>
            <a:ext cx="4181475" cy="2771775"/>
          </a:xfrm>
          <a:prstGeom prst="rect">
            <a:avLst/>
          </a:prstGeom>
          <a:noFill/>
          <a:ln w="9525">
            <a:noFill/>
            <a:miter lim="800000"/>
            <a:headEnd/>
            <a:tailEnd/>
          </a:ln>
          <a:effectLst/>
        </p:spPr>
      </p:pic>
      <p:sp>
        <p:nvSpPr>
          <p:cNvPr id="6" name="Rectangle 5"/>
          <p:cNvSpPr/>
          <p:nvPr/>
        </p:nvSpPr>
        <p:spPr>
          <a:xfrm>
            <a:off x="1828800" y="228600"/>
            <a:ext cx="5206875" cy="523220"/>
          </a:xfrm>
          <a:prstGeom prst="rect">
            <a:avLst/>
          </a:prstGeom>
        </p:spPr>
        <p:txBody>
          <a:bodyPr wrap="none">
            <a:spAutoFit/>
          </a:bodyPr>
          <a:lstStyle/>
          <a:p>
            <a:r>
              <a:rPr lang="en-US" sz="2800" dirty="0" smtClean="0">
                <a:solidFill>
                  <a:srgbClr val="0033CC"/>
                </a:solidFill>
              </a:rPr>
              <a:t>Electron beam deposited super tip</a:t>
            </a:r>
            <a:endParaRPr lang="en-US" sz="2800" dirty="0">
              <a:solidFill>
                <a:srgbClr val="0033CC"/>
              </a:solidFill>
            </a:endParaRPr>
          </a:p>
        </p:txBody>
      </p:sp>
      <p:cxnSp>
        <p:nvCxnSpPr>
          <p:cNvPr id="7" name="Straight Connector 6"/>
          <p:cNvCxnSpPr/>
          <p:nvPr/>
        </p:nvCxnSpPr>
        <p:spPr>
          <a:xfrm flipV="1">
            <a:off x="0" y="8382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Tree>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8242" name="Picture 2"/>
          <p:cNvPicPr>
            <a:picLocks noChangeAspect="1" noChangeArrowheads="1"/>
          </p:cNvPicPr>
          <p:nvPr/>
        </p:nvPicPr>
        <p:blipFill>
          <a:blip r:embed="rId2"/>
          <a:srcRect/>
          <a:stretch>
            <a:fillRect/>
          </a:stretch>
        </p:blipFill>
        <p:spPr bwMode="auto">
          <a:xfrm>
            <a:off x="123825" y="857250"/>
            <a:ext cx="8894763" cy="5143500"/>
          </a:xfrm>
          <a:prstGeom prst="rect">
            <a:avLst/>
          </a:prstGeom>
          <a:noFill/>
          <a:ln w="9525">
            <a:noFill/>
            <a:miter lim="800000"/>
            <a:headEnd/>
            <a:tailEnd/>
          </a:ln>
          <a:effectLst/>
        </p:spPr>
      </p:pic>
      <p:cxnSp>
        <p:nvCxnSpPr>
          <p:cNvPr id="5" name="Straight Connector 4"/>
          <p:cNvCxnSpPr/>
          <p:nvPr/>
        </p:nvCxnSpPr>
        <p:spPr>
          <a:xfrm flipV="1">
            <a:off x="0" y="8382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6" name="TextBox 5"/>
          <p:cNvSpPr txBox="1"/>
          <p:nvPr/>
        </p:nvSpPr>
        <p:spPr>
          <a:xfrm>
            <a:off x="1295400" y="304800"/>
            <a:ext cx="6819816" cy="523220"/>
          </a:xfrm>
          <a:prstGeom prst="rect">
            <a:avLst/>
          </a:prstGeom>
          <a:noFill/>
        </p:spPr>
        <p:txBody>
          <a:bodyPr wrap="none" rtlCol="0">
            <a:spAutoFit/>
          </a:bodyPr>
          <a:lstStyle/>
          <a:p>
            <a:r>
              <a:rPr lang="en-US" sz="2800" dirty="0" smtClean="0">
                <a:solidFill>
                  <a:srgbClr val="0033CC"/>
                </a:solidFill>
              </a:rPr>
              <a:t>Using carbon nanotube to improve resolution</a:t>
            </a:r>
            <a:endParaRPr lang="en-US" sz="2800" dirty="0">
              <a:solidFill>
                <a:srgbClr val="0033CC"/>
              </a:solidFill>
            </a:endParaRPr>
          </a:p>
        </p:txBody>
      </p:sp>
      <p:sp>
        <p:nvSpPr>
          <p:cNvPr id="7" name="TextBox 6"/>
          <p:cNvSpPr txBox="1"/>
          <p:nvPr/>
        </p:nvSpPr>
        <p:spPr>
          <a:xfrm>
            <a:off x="1371600" y="6172200"/>
            <a:ext cx="5649624" cy="461665"/>
          </a:xfrm>
          <a:prstGeom prst="rect">
            <a:avLst/>
          </a:prstGeom>
          <a:noFill/>
        </p:spPr>
        <p:txBody>
          <a:bodyPr wrap="none" rtlCol="0">
            <a:spAutoFit/>
          </a:bodyPr>
          <a:lstStyle/>
          <a:p>
            <a:r>
              <a:rPr lang="en-US" sz="2400" dirty="0" smtClean="0">
                <a:solidFill>
                  <a:srgbClr val="C00000"/>
                </a:solidFill>
              </a:rPr>
              <a:t>Vibration problem: need short tube </a:t>
            </a:r>
            <a:r>
              <a:rPr lang="en-US" sz="2400" dirty="0" smtClean="0">
                <a:solidFill>
                  <a:srgbClr val="C00000"/>
                </a:solidFill>
                <a:sym typeface="Symbol"/>
              </a:rPr>
              <a:t></a:t>
            </a:r>
            <a:r>
              <a:rPr lang="en-US" sz="2400" dirty="0" smtClean="0">
                <a:solidFill>
                  <a:srgbClr val="C00000"/>
                </a:solidFill>
              </a:rPr>
              <a:t>0.2</a:t>
            </a:r>
            <a:r>
              <a:rPr lang="en-US" sz="2400" dirty="0" smtClean="0">
                <a:solidFill>
                  <a:srgbClr val="C00000"/>
                </a:solidFill>
                <a:sym typeface="Symbol"/>
              </a:rPr>
              <a:t>m</a:t>
            </a:r>
            <a:endParaRPr lang="en-US" sz="2400" dirty="0">
              <a:solidFill>
                <a:srgbClr val="C00000"/>
              </a:solidFill>
            </a:endParaRPr>
          </a:p>
        </p:txBody>
      </p:sp>
    </p:spTree>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315" name="Picture 4"/>
          <p:cNvPicPr>
            <a:picLocks noChangeAspect="1" noChangeArrowheads="1"/>
          </p:cNvPicPr>
          <p:nvPr/>
        </p:nvPicPr>
        <p:blipFill>
          <a:blip r:embed="rId2"/>
          <a:srcRect/>
          <a:stretch>
            <a:fillRect/>
          </a:stretch>
        </p:blipFill>
        <p:spPr bwMode="auto">
          <a:xfrm>
            <a:off x="5200650" y="914400"/>
            <a:ext cx="3943350" cy="5497513"/>
          </a:xfrm>
          <a:prstGeom prst="rect">
            <a:avLst/>
          </a:prstGeom>
          <a:noFill/>
          <a:ln w="12700">
            <a:noFill/>
            <a:miter lim="800000"/>
            <a:headEnd/>
            <a:tailEnd/>
          </a:ln>
        </p:spPr>
      </p:pic>
      <p:sp>
        <p:nvSpPr>
          <p:cNvPr id="13316" name="Rectangle 5"/>
          <p:cNvSpPr>
            <a:spLocks noChangeArrowheads="1"/>
          </p:cNvSpPr>
          <p:nvPr/>
        </p:nvSpPr>
        <p:spPr bwMode="auto">
          <a:xfrm>
            <a:off x="2667000" y="331113"/>
            <a:ext cx="4419600" cy="430887"/>
          </a:xfrm>
          <a:prstGeom prst="rect">
            <a:avLst/>
          </a:prstGeom>
          <a:noFill/>
          <a:ln w="12700">
            <a:noFill/>
            <a:miter lim="800000"/>
            <a:headEnd/>
            <a:tailEnd/>
          </a:ln>
        </p:spPr>
        <p:txBody>
          <a:bodyPr wrap="square" lIns="0" tIns="0" rIns="0" bIns="0">
            <a:spAutoFit/>
          </a:bodyPr>
          <a:lstStyle/>
          <a:p>
            <a:r>
              <a:rPr lang="en-US" sz="2800" dirty="0">
                <a:solidFill>
                  <a:srgbClr val="0033CC"/>
                </a:solidFill>
              </a:rPr>
              <a:t>The first STM </a:t>
            </a:r>
            <a:r>
              <a:rPr lang="en-US" sz="2800" dirty="0" smtClean="0">
                <a:solidFill>
                  <a:srgbClr val="0033CC"/>
                </a:solidFill>
              </a:rPr>
              <a:t>Instrumentation</a:t>
            </a:r>
            <a:endParaRPr lang="en-US" sz="2800" dirty="0">
              <a:solidFill>
                <a:srgbClr val="0033CC"/>
              </a:solidFill>
            </a:endParaRPr>
          </a:p>
        </p:txBody>
      </p:sp>
      <p:cxnSp>
        <p:nvCxnSpPr>
          <p:cNvPr id="5" name="Straight Connector 4"/>
          <p:cNvCxnSpPr/>
          <p:nvPr/>
        </p:nvCxnSpPr>
        <p:spPr>
          <a:xfrm flipV="1">
            <a:off x="0" y="8382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pic>
        <p:nvPicPr>
          <p:cNvPr id="20482" name="Picture 2"/>
          <p:cNvPicPr>
            <a:picLocks noChangeAspect="1" noChangeArrowheads="1"/>
          </p:cNvPicPr>
          <p:nvPr/>
        </p:nvPicPr>
        <p:blipFill>
          <a:blip r:embed="rId3"/>
          <a:srcRect/>
          <a:stretch>
            <a:fillRect/>
          </a:stretch>
        </p:blipFill>
        <p:spPr bwMode="auto">
          <a:xfrm>
            <a:off x="228600" y="4495800"/>
            <a:ext cx="2830882" cy="2066544"/>
          </a:xfrm>
          <a:prstGeom prst="rect">
            <a:avLst/>
          </a:prstGeom>
          <a:noFill/>
          <a:ln w="9525">
            <a:noFill/>
            <a:miter lim="800000"/>
            <a:headEnd/>
            <a:tailEnd/>
          </a:ln>
          <a:effectLst/>
        </p:spPr>
      </p:pic>
      <p:sp>
        <p:nvSpPr>
          <p:cNvPr id="7" name="Rectangle 6"/>
          <p:cNvSpPr/>
          <p:nvPr/>
        </p:nvSpPr>
        <p:spPr>
          <a:xfrm>
            <a:off x="3048000" y="4876800"/>
            <a:ext cx="2438400" cy="1200329"/>
          </a:xfrm>
          <a:prstGeom prst="rect">
            <a:avLst/>
          </a:prstGeom>
        </p:spPr>
        <p:txBody>
          <a:bodyPr wrap="square">
            <a:spAutoFit/>
          </a:bodyPr>
          <a:lstStyle/>
          <a:p>
            <a:r>
              <a:rPr lang="en-US" dirty="0" smtClean="0">
                <a:solidFill>
                  <a:srgbClr val="0033CC"/>
                </a:solidFill>
              </a:rPr>
              <a:t>STM inventors Rohrer and Binnig, IBM, Zurich, Nobel Prize in Physics in 1986.</a:t>
            </a:r>
            <a:endParaRPr lang="en-US" dirty="0">
              <a:solidFill>
                <a:srgbClr val="0033CC"/>
              </a:solidFill>
            </a:endParaRPr>
          </a:p>
        </p:txBody>
      </p:sp>
      <p:pic>
        <p:nvPicPr>
          <p:cNvPr id="24577" name="Picture 1"/>
          <p:cNvPicPr>
            <a:picLocks noChangeAspect="1" noChangeArrowheads="1"/>
          </p:cNvPicPr>
          <p:nvPr/>
        </p:nvPicPr>
        <p:blipFill>
          <a:blip r:embed="rId4"/>
          <a:srcRect/>
          <a:stretch>
            <a:fillRect/>
          </a:stretch>
        </p:blipFill>
        <p:spPr bwMode="auto">
          <a:xfrm>
            <a:off x="304800" y="1143000"/>
            <a:ext cx="2804160" cy="1981200"/>
          </a:xfrm>
          <a:prstGeom prst="rect">
            <a:avLst/>
          </a:prstGeom>
          <a:noFill/>
          <a:ln w="9525">
            <a:noFill/>
            <a:miter lim="800000"/>
            <a:headEnd/>
            <a:tailEnd/>
          </a:ln>
          <a:effectLst/>
        </p:spPr>
      </p:pic>
      <p:sp>
        <p:nvSpPr>
          <p:cNvPr id="8" name="Rectangle 7"/>
          <p:cNvSpPr/>
          <p:nvPr/>
        </p:nvSpPr>
        <p:spPr>
          <a:xfrm>
            <a:off x="152400" y="3200400"/>
            <a:ext cx="3810000" cy="646331"/>
          </a:xfrm>
          <a:prstGeom prst="rect">
            <a:avLst/>
          </a:prstGeom>
        </p:spPr>
        <p:txBody>
          <a:bodyPr wrap="square">
            <a:spAutoFit/>
          </a:bodyPr>
          <a:lstStyle/>
          <a:p>
            <a:r>
              <a:rPr lang="en-US" dirty="0" smtClean="0">
                <a:solidFill>
                  <a:srgbClr val="0033CC"/>
                </a:solidFill>
              </a:rPr>
              <a:t>Exact copy of first Scanning Tunneling</a:t>
            </a:r>
          </a:p>
          <a:p>
            <a:r>
              <a:rPr lang="en-US" dirty="0" smtClean="0">
                <a:solidFill>
                  <a:srgbClr val="0033CC"/>
                </a:solidFill>
              </a:rPr>
              <a:t>Microscope of Binnig and Rohrer</a:t>
            </a:r>
            <a:endParaRPr lang="en-US" dirty="0">
              <a:solidFill>
                <a:srgbClr val="0033CC"/>
              </a:solidFill>
            </a:endParaRPr>
          </a:p>
        </p:txBody>
      </p:sp>
    </p:spTree>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66800" y="1066800"/>
            <a:ext cx="7499617" cy="523220"/>
          </a:xfrm>
          <a:prstGeom prst="rect">
            <a:avLst/>
          </a:prstGeom>
          <a:noFill/>
        </p:spPr>
        <p:txBody>
          <a:bodyPr wrap="none" rtlCol="0">
            <a:spAutoFit/>
          </a:bodyPr>
          <a:lstStyle/>
          <a:p>
            <a:r>
              <a:rPr lang="en-US" sz="2800" dirty="0" smtClean="0">
                <a:solidFill>
                  <a:srgbClr val="0033CC"/>
                </a:solidFill>
              </a:rPr>
              <a:t>Scanning probe microscopy (SPM) and lithography</a:t>
            </a:r>
            <a:endParaRPr lang="en-US" sz="2800" dirty="0">
              <a:solidFill>
                <a:srgbClr val="0033CC"/>
              </a:solidFill>
            </a:endParaRPr>
          </a:p>
        </p:txBody>
      </p:sp>
      <p:sp>
        <p:nvSpPr>
          <p:cNvPr id="5" name="TextBox 4"/>
          <p:cNvSpPr txBox="1"/>
          <p:nvPr/>
        </p:nvSpPr>
        <p:spPr>
          <a:xfrm>
            <a:off x="1524000" y="2590800"/>
            <a:ext cx="4833311" cy="2139047"/>
          </a:xfrm>
          <a:prstGeom prst="rect">
            <a:avLst/>
          </a:prstGeom>
          <a:noFill/>
        </p:spPr>
        <p:txBody>
          <a:bodyPr wrap="none" rtlCol="0">
            <a:spAutoFit/>
          </a:bodyPr>
          <a:lstStyle/>
          <a:p>
            <a:pPr marL="342900" indent="-342900">
              <a:spcAft>
                <a:spcPts val="600"/>
              </a:spcAft>
              <a:buAutoNum type="arabicPeriod"/>
            </a:pPr>
            <a:r>
              <a:rPr lang="en-US" dirty="0" smtClean="0">
                <a:solidFill>
                  <a:srgbClr val="0033CC"/>
                </a:solidFill>
              </a:rPr>
              <a:t>Scanning tunneling microscopy.</a:t>
            </a:r>
          </a:p>
          <a:p>
            <a:pPr marL="342900" indent="-342900">
              <a:spcAft>
                <a:spcPts val="600"/>
              </a:spcAft>
              <a:buAutoNum type="arabicPeriod"/>
            </a:pPr>
            <a:r>
              <a:rPr lang="en-US" dirty="0" smtClean="0">
                <a:solidFill>
                  <a:srgbClr val="0033CC"/>
                </a:solidFill>
              </a:rPr>
              <a:t>Piezoelectric positioning.</a:t>
            </a:r>
          </a:p>
          <a:p>
            <a:pPr marL="342900" indent="-342900">
              <a:spcAft>
                <a:spcPts val="600"/>
              </a:spcAft>
              <a:buAutoNum type="arabicPeriod"/>
            </a:pPr>
            <a:r>
              <a:rPr lang="en-US" dirty="0" smtClean="0">
                <a:solidFill>
                  <a:srgbClr val="0033CC"/>
                </a:solidFill>
              </a:rPr>
              <a:t>Atomic force microscopy (AFM) overview.</a:t>
            </a:r>
          </a:p>
          <a:p>
            <a:pPr marL="342900" indent="-342900">
              <a:spcAft>
                <a:spcPts val="600"/>
              </a:spcAft>
              <a:buAutoNum type="arabicPeriod"/>
            </a:pPr>
            <a:r>
              <a:rPr lang="en-US" dirty="0" smtClean="0">
                <a:solidFill>
                  <a:srgbClr val="0033CC"/>
                </a:solidFill>
              </a:rPr>
              <a:t>AFM tip and its fabrication.</a:t>
            </a:r>
          </a:p>
          <a:p>
            <a:pPr marL="342900" indent="-342900">
              <a:spcAft>
                <a:spcPts val="600"/>
              </a:spcAft>
              <a:buAutoNum type="arabicPeriod"/>
            </a:pPr>
            <a:r>
              <a:rPr lang="en-US" dirty="0" smtClean="0">
                <a:solidFill>
                  <a:srgbClr val="C00000"/>
                </a:solidFill>
              </a:rPr>
              <a:t>Tapping mode AFM.</a:t>
            </a:r>
          </a:p>
          <a:p>
            <a:pPr marL="342900" indent="-342900">
              <a:spcAft>
                <a:spcPts val="600"/>
              </a:spcAft>
              <a:buAutoNum type="arabicPeriod"/>
            </a:pPr>
            <a:r>
              <a:rPr lang="en-US" dirty="0" smtClean="0">
                <a:solidFill>
                  <a:srgbClr val="0033CC"/>
                </a:solidFill>
              </a:rPr>
              <a:t>Other forms of AFM (LFM, EFM, MFM, SCM…)</a:t>
            </a:r>
          </a:p>
        </p:txBody>
      </p:sp>
    </p:spTree>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609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pic>
        <p:nvPicPr>
          <p:cNvPr id="10242" name="Picture 2"/>
          <p:cNvPicPr>
            <a:picLocks noChangeAspect="1" noChangeArrowheads="1"/>
          </p:cNvPicPr>
          <p:nvPr/>
        </p:nvPicPr>
        <p:blipFill>
          <a:blip r:embed="rId2"/>
          <a:srcRect/>
          <a:stretch>
            <a:fillRect/>
          </a:stretch>
        </p:blipFill>
        <p:spPr bwMode="auto">
          <a:xfrm>
            <a:off x="324770" y="768351"/>
            <a:ext cx="8514430" cy="5805620"/>
          </a:xfrm>
          <a:prstGeom prst="rect">
            <a:avLst/>
          </a:prstGeom>
          <a:noFill/>
          <a:ln w="9525">
            <a:noFill/>
            <a:miter lim="800000"/>
            <a:headEnd/>
            <a:tailEnd/>
          </a:ln>
          <a:effectLst/>
        </p:spPr>
      </p:pic>
      <p:sp>
        <p:nvSpPr>
          <p:cNvPr id="5" name="Rectangle 4"/>
          <p:cNvSpPr/>
          <p:nvPr/>
        </p:nvSpPr>
        <p:spPr>
          <a:xfrm>
            <a:off x="2743200" y="76200"/>
            <a:ext cx="3697102" cy="523220"/>
          </a:xfrm>
          <a:prstGeom prst="rect">
            <a:avLst/>
          </a:prstGeom>
        </p:spPr>
        <p:txBody>
          <a:bodyPr wrap="none">
            <a:spAutoFit/>
          </a:bodyPr>
          <a:lstStyle/>
          <a:p>
            <a:r>
              <a:rPr lang="en-US" sz="2800" dirty="0" smtClean="0">
                <a:solidFill>
                  <a:srgbClr val="0033CC"/>
                </a:solidFill>
              </a:rPr>
              <a:t>Scanning modes of AFM</a:t>
            </a:r>
            <a:endParaRPr lang="en-US" sz="2800" dirty="0">
              <a:solidFill>
                <a:srgbClr val="0033CC"/>
              </a:solidFill>
            </a:endParaRPr>
          </a:p>
        </p:txBody>
      </p:sp>
      <p:sp>
        <p:nvSpPr>
          <p:cNvPr id="6" name="TextBox 5"/>
          <p:cNvSpPr txBox="1"/>
          <p:nvPr/>
        </p:nvSpPr>
        <p:spPr>
          <a:xfrm>
            <a:off x="4724400" y="4495800"/>
            <a:ext cx="1316386" cy="369332"/>
          </a:xfrm>
          <a:prstGeom prst="rect">
            <a:avLst/>
          </a:prstGeom>
          <a:noFill/>
        </p:spPr>
        <p:txBody>
          <a:bodyPr wrap="none" rtlCol="0">
            <a:spAutoFit/>
          </a:bodyPr>
          <a:lstStyle/>
          <a:p>
            <a:r>
              <a:rPr lang="en-US" dirty="0" smtClean="0">
                <a:solidFill>
                  <a:srgbClr val="C00000"/>
                </a:solidFill>
              </a:rPr>
              <a:t>Not popular</a:t>
            </a:r>
            <a:endParaRPr lang="en-US" dirty="0">
              <a:solidFill>
                <a:srgbClr val="C00000"/>
              </a:solidFill>
            </a:endParaRPr>
          </a:p>
        </p:txBody>
      </p:sp>
    </p:spTree>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6194" name="Picture 2"/>
          <p:cNvPicPr>
            <a:picLocks noChangeAspect="1" noChangeArrowheads="1"/>
          </p:cNvPicPr>
          <p:nvPr/>
        </p:nvPicPr>
        <p:blipFill>
          <a:blip r:embed="rId2"/>
          <a:srcRect/>
          <a:stretch>
            <a:fillRect/>
          </a:stretch>
        </p:blipFill>
        <p:spPr bwMode="auto">
          <a:xfrm>
            <a:off x="609600" y="1066800"/>
            <a:ext cx="7856538" cy="5483663"/>
          </a:xfrm>
          <a:prstGeom prst="rect">
            <a:avLst/>
          </a:prstGeom>
          <a:noFill/>
          <a:ln w="9525">
            <a:noFill/>
            <a:miter lim="800000"/>
            <a:headEnd/>
            <a:tailEnd/>
          </a:ln>
          <a:effectLst/>
        </p:spPr>
      </p:pic>
      <p:cxnSp>
        <p:nvCxnSpPr>
          <p:cNvPr id="5" name="Straight Connector 4"/>
          <p:cNvCxnSpPr/>
          <p:nvPr/>
        </p:nvCxnSpPr>
        <p:spPr>
          <a:xfrm flipV="1">
            <a:off x="0" y="8382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6" name="TextBox 5"/>
          <p:cNvSpPr txBox="1"/>
          <p:nvPr/>
        </p:nvSpPr>
        <p:spPr>
          <a:xfrm>
            <a:off x="4953000" y="4495800"/>
            <a:ext cx="1968359" cy="369332"/>
          </a:xfrm>
          <a:prstGeom prst="rect">
            <a:avLst/>
          </a:prstGeom>
          <a:noFill/>
        </p:spPr>
        <p:txBody>
          <a:bodyPr wrap="none" rtlCol="0">
            <a:spAutoFit/>
          </a:bodyPr>
          <a:lstStyle/>
          <a:p>
            <a:r>
              <a:rPr lang="en-US" dirty="0" smtClean="0">
                <a:solidFill>
                  <a:srgbClr val="0033CC"/>
                </a:solidFill>
              </a:rPr>
              <a:t>Raspberry polymer</a:t>
            </a:r>
            <a:endParaRPr lang="en-US" dirty="0">
              <a:solidFill>
                <a:srgbClr val="0033CC"/>
              </a:solidFill>
            </a:endParaRPr>
          </a:p>
        </p:txBody>
      </p:sp>
      <p:sp>
        <p:nvSpPr>
          <p:cNvPr id="8" name="TextBox 7"/>
          <p:cNvSpPr txBox="1"/>
          <p:nvPr/>
        </p:nvSpPr>
        <p:spPr>
          <a:xfrm>
            <a:off x="2484739" y="304800"/>
            <a:ext cx="4144661" cy="523220"/>
          </a:xfrm>
          <a:prstGeom prst="rect">
            <a:avLst/>
          </a:prstGeom>
          <a:noFill/>
        </p:spPr>
        <p:txBody>
          <a:bodyPr wrap="none" rtlCol="0">
            <a:spAutoFit/>
          </a:bodyPr>
          <a:lstStyle/>
          <a:p>
            <a:r>
              <a:rPr lang="en-US" sz="2800" dirty="0" smtClean="0">
                <a:solidFill>
                  <a:srgbClr val="0033CC"/>
                </a:solidFill>
              </a:rPr>
              <a:t>Non-contact mode imaging</a:t>
            </a:r>
            <a:endParaRPr lang="en-US" sz="2800" dirty="0">
              <a:solidFill>
                <a:srgbClr val="0033CC"/>
              </a:solidFill>
            </a:endParaRPr>
          </a:p>
        </p:txBody>
      </p:sp>
    </p:spTree>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7620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5" name="Rectangle 4"/>
          <p:cNvSpPr/>
          <p:nvPr/>
        </p:nvSpPr>
        <p:spPr>
          <a:xfrm>
            <a:off x="685800" y="877669"/>
            <a:ext cx="7772400" cy="646331"/>
          </a:xfrm>
          <a:prstGeom prst="rect">
            <a:avLst/>
          </a:prstGeom>
        </p:spPr>
        <p:txBody>
          <a:bodyPr wrap="square">
            <a:spAutoFit/>
          </a:bodyPr>
          <a:lstStyle/>
          <a:p>
            <a:pPr marL="176213" indent="-176213">
              <a:buFont typeface="Arial" pitchFamily="34" charset="0"/>
              <a:buChar char="•"/>
            </a:pPr>
            <a:r>
              <a:rPr lang="en-US" dirty="0" smtClean="0">
                <a:solidFill>
                  <a:srgbClr val="0033CC"/>
                </a:solidFill>
              </a:rPr>
              <a:t>Vibration of cantilever around its resonance frequency (often hundreds of kHz)</a:t>
            </a:r>
          </a:p>
          <a:p>
            <a:pPr marL="176213" indent="-176213">
              <a:buFont typeface="Arial" pitchFamily="34" charset="0"/>
              <a:buChar char="•"/>
            </a:pPr>
            <a:r>
              <a:rPr lang="en-US" dirty="0" smtClean="0">
                <a:solidFill>
                  <a:srgbClr val="0033CC"/>
                </a:solidFill>
              </a:rPr>
              <a:t>Change of frequency due to interaction between sample and cantilever</a:t>
            </a:r>
            <a:endParaRPr lang="en-US" dirty="0">
              <a:solidFill>
                <a:srgbClr val="0033CC"/>
              </a:solidFill>
            </a:endParaRPr>
          </a:p>
        </p:txBody>
      </p:sp>
      <p:sp>
        <p:nvSpPr>
          <p:cNvPr id="8" name="Rectangle 7"/>
          <p:cNvSpPr/>
          <p:nvPr/>
        </p:nvSpPr>
        <p:spPr>
          <a:xfrm>
            <a:off x="914400" y="228600"/>
            <a:ext cx="7471725" cy="523220"/>
          </a:xfrm>
          <a:prstGeom prst="rect">
            <a:avLst/>
          </a:prstGeom>
        </p:spPr>
        <p:txBody>
          <a:bodyPr wrap="none">
            <a:spAutoFit/>
          </a:bodyPr>
          <a:lstStyle/>
          <a:p>
            <a:r>
              <a:rPr lang="en-US" sz="2800" dirty="0" smtClean="0">
                <a:solidFill>
                  <a:srgbClr val="0033CC"/>
                </a:solidFill>
              </a:rPr>
              <a:t>Vibrating cantilever (tapping) mode: most popular</a:t>
            </a:r>
            <a:endParaRPr lang="en-US" sz="2800" dirty="0">
              <a:solidFill>
                <a:srgbClr val="0033CC"/>
              </a:solidFill>
            </a:endParaRPr>
          </a:p>
        </p:txBody>
      </p:sp>
      <p:sp>
        <p:nvSpPr>
          <p:cNvPr id="9" name="Rectangle 8"/>
          <p:cNvSpPr/>
          <p:nvPr/>
        </p:nvSpPr>
        <p:spPr>
          <a:xfrm>
            <a:off x="76200" y="2623334"/>
            <a:ext cx="3048000" cy="2939266"/>
          </a:xfrm>
          <a:prstGeom prst="rect">
            <a:avLst/>
          </a:prstGeom>
        </p:spPr>
        <p:txBody>
          <a:bodyPr wrap="square">
            <a:spAutoFit/>
          </a:bodyPr>
          <a:lstStyle/>
          <a:p>
            <a:pPr>
              <a:spcAft>
                <a:spcPts val="600"/>
              </a:spcAft>
            </a:pPr>
            <a:r>
              <a:rPr lang="en-US" dirty="0" smtClean="0">
                <a:solidFill>
                  <a:srgbClr val="0033CC"/>
                </a:solidFill>
              </a:rPr>
              <a:t>Cantilever oscillate and is positioned above the surface so that it only taps the surface for a very small fraction of its oscillation period. </a:t>
            </a:r>
          </a:p>
          <a:p>
            <a:pPr>
              <a:spcAft>
                <a:spcPts val="600"/>
              </a:spcAft>
            </a:pPr>
            <a:r>
              <a:rPr lang="en-US" dirty="0" smtClean="0">
                <a:solidFill>
                  <a:srgbClr val="0033CC"/>
                </a:solidFill>
              </a:rPr>
              <a:t>When imaging poorly immobilized or soft samples, tapping mode may be a far better choice than contact mode.</a:t>
            </a:r>
            <a:endParaRPr lang="en-US" dirty="0">
              <a:solidFill>
                <a:srgbClr val="0033CC"/>
              </a:solidFill>
            </a:endParaRPr>
          </a:p>
        </p:txBody>
      </p:sp>
      <p:grpSp>
        <p:nvGrpSpPr>
          <p:cNvPr id="18" name="Group 17"/>
          <p:cNvGrpSpPr/>
          <p:nvPr/>
        </p:nvGrpSpPr>
        <p:grpSpPr>
          <a:xfrm>
            <a:off x="1962317" y="2443437"/>
            <a:ext cx="7105483" cy="4338363"/>
            <a:chOff x="2038517" y="2443437"/>
            <a:chExt cx="7105483" cy="4338363"/>
          </a:xfrm>
        </p:grpSpPr>
        <p:pic>
          <p:nvPicPr>
            <p:cNvPr id="11266" name="Picture 2"/>
            <p:cNvPicPr>
              <a:picLocks noChangeAspect="1" noChangeArrowheads="1"/>
            </p:cNvPicPr>
            <p:nvPr/>
          </p:nvPicPr>
          <p:blipFill>
            <a:blip r:embed="rId2"/>
            <a:srcRect/>
            <a:stretch>
              <a:fillRect/>
            </a:stretch>
          </p:blipFill>
          <p:spPr bwMode="auto">
            <a:xfrm>
              <a:off x="3124200" y="2443437"/>
              <a:ext cx="6019800" cy="4338363"/>
            </a:xfrm>
            <a:prstGeom prst="rect">
              <a:avLst/>
            </a:prstGeom>
            <a:noFill/>
            <a:ln w="9525">
              <a:noFill/>
              <a:miter lim="800000"/>
              <a:headEnd/>
              <a:tailEnd/>
            </a:ln>
            <a:effectLst/>
          </p:spPr>
        </p:pic>
        <p:sp>
          <p:nvSpPr>
            <p:cNvPr id="10" name="TextBox 9"/>
            <p:cNvSpPr txBox="1"/>
            <p:nvPr/>
          </p:nvSpPr>
          <p:spPr>
            <a:xfrm>
              <a:off x="2038517" y="6400800"/>
              <a:ext cx="3981283" cy="369332"/>
            </a:xfrm>
            <a:prstGeom prst="rect">
              <a:avLst/>
            </a:prstGeom>
            <a:noFill/>
          </p:spPr>
          <p:txBody>
            <a:bodyPr wrap="none" rtlCol="0">
              <a:spAutoFit/>
            </a:bodyPr>
            <a:lstStyle/>
            <a:p>
              <a:r>
                <a:rPr lang="en-US" dirty="0" smtClean="0">
                  <a:solidFill>
                    <a:srgbClr val="C00000"/>
                  </a:solidFill>
                </a:rPr>
                <a:t>But for the AFM we have, we operate at </a:t>
              </a:r>
              <a:endParaRPr lang="en-US" dirty="0">
                <a:solidFill>
                  <a:srgbClr val="C00000"/>
                </a:solidFill>
              </a:endParaRPr>
            </a:p>
          </p:txBody>
        </p:sp>
        <p:cxnSp>
          <p:nvCxnSpPr>
            <p:cNvPr id="12" name="Straight Connector 11"/>
            <p:cNvCxnSpPr/>
            <p:nvPr/>
          </p:nvCxnSpPr>
          <p:spPr>
            <a:xfrm rot="5400000">
              <a:off x="5056632" y="4953000"/>
              <a:ext cx="2286000" cy="1588"/>
            </a:xfrm>
            <a:prstGeom prst="line">
              <a:avLst/>
            </a:prstGeom>
            <a:ln w="15875">
              <a:solidFill>
                <a:srgbClr val="C00000"/>
              </a:solidFill>
            </a:ln>
          </p:spPr>
          <p:style>
            <a:lnRef idx="1">
              <a:schemeClr val="accent1"/>
            </a:lnRef>
            <a:fillRef idx="0">
              <a:schemeClr val="accent1"/>
            </a:fillRef>
            <a:effectRef idx="0">
              <a:schemeClr val="accent1"/>
            </a:effectRef>
            <a:fontRef idx="minor">
              <a:schemeClr val="tx1"/>
            </a:fontRef>
          </p:style>
        </p:cxnSp>
        <p:cxnSp>
          <p:nvCxnSpPr>
            <p:cNvPr id="15" name="Straight Arrow Connector 14"/>
            <p:cNvCxnSpPr/>
            <p:nvPr/>
          </p:nvCxnSpPr>
          <p:spPr>
            <a:xfrm rot="5400000" flipH="1" flipV="1">
              <a:off x="5829300" y="6210300"/>
              <a:ext cx="381000" cy="304800"/>
            </a:xfrm>
            <a:prstGeom prst="straightConnector1">
              <a:avLst/>
            </a:prstGeom>
            <a:ln w="19050">
              <a:tailEnd type="arrow"/>
            </a:ln>
          </p:spPr>
          <p:style>
            <a:lnRef idx="1">
              <a:schemeClr val="accent1"/>
            </a:lnRef>
            <a:fillRef idx="0">
              <a:schemeClr val="accent1"/>
            </a:fillRef>
            <a:effectRef idx="0">
              <a:schemeClr val="accent1"/>
            </a:effectRef>
            <a:fontRef idx="minor">
              <a:schemeClr val="tx1"/>
            </a:fontRef>
          </p:style>
        </p:cxnSp>
      </p:grpSp>
      <p:sp>
        <p:nvSpPr>
          <p:cNvPr id="6" name="Rectangle 5"/>
          <p:cNvSpPr/>
          <p:nvPr/>
        </p:nvSpPr>
        <p:spPr>
          <a:xfrm>
            <a:off x="4267200" y="1524000"/>
            <a:ext cx="2667000" cy="1077218"/>
          </a:xfrm>
          <a:prstGeom prst="rect">
            <a:avLst/>
          </a:prstGeom>
        </p:spPr>
        <p:txBody>
          <a:bodyPr wrap="square">
            <a:spAutoFit/>
          </a:bodyPr>
          <a:lstStyle/>
          <a:p>
            <a:pPr>
              <a:spcAft>
                <a:spcPts val="600"/>
              </a:spcAft>
            </a:pPr>
            <a:r>
              <a:rPr lang="en-US" dirty="0" smtClean="0">
                <a:solidFill>
                  <a:srgbClr val="C00000"/>
                </a:solidFill>
              </a:rPr>
              <a:t>Resonance frequency:</a:t>
            </a:r>
          </a:p>
          <a:p>
            <a:pPr>
              <a:spcAft>
                <a:spcPts val="600"/>
              </a:spcAft>
            </a:pPr>
            <a:r>
              <a:rPr lang="en-US" dirty="0" smtClean="0">
                <a:solidFill>
                  <a:srgbClr val="C00000"/>
                </a:solidFill>
              </a:rPr>
              <a:t>k</a:t>
            </a:r>
            <a:r>
              <a:rPr lang="en-US" baseline="-25000" dirty="0" smtClean="0">
                <a:solidFill>
                  <a:srgbClr val="C00000"/>
                </a:solidFill>
              </a:rPr>
              <a:t>eff</a:t>
            </a:r>
            <a:r>
              <a:rPr lang="en-US" dirty="0" smtClean="0">
                <a:solidFill>
                  <a:srgbClr val="C00000"/>
                </a:solidFill>
              </a:rPr>
              <a:t> = k</a:t>
            </a:r>
            <a:r>
              <a:rPr lang="en-US" baseline="-25000" dirty="0" smtClean="0">
                <a:solidFill>
                  <a:srgbClr val="C00000"/>
                </a:solidFill>
              </a:rPr>
              <a:t>0</a:t>
            </a:r>
            <a:r>
              <a:rPr lang="en-US" dirty="0" smtClean="0">
                <a:solidFill>
                  <a:srgbClr val="C00000"/>
                </a:solidFill>
              </a:rPr>
              <a:t> - dF/</a:t>
            </a:r>
            <a:r>
              <a:rPr lang="en-US" dirty="0" err="1" smtClean="0">
                <a:solidFill>
                  <a:srgbClr val="C00000"/>
                </a:solidFill>
              </a:rPr>
              <a:t>dz</a:t>
            </a:r>
            <a:r>
              <a:rPr lang="en-US" dirty="0" smtClean="0">
                <a:solidFill>
                  <a:srgbClr val="C00000"/>
                </a:solidFill>
              </a:rPr>
              <a:t>   (F is force)</a:t>
            </a:r>
          </a:p>
          <a:p>
            <a:pPr>
              <a:spcAft>
                <a:spcPts val="600"/>
              </a:spcAft>
            </a:pPr>
            <a:r>
              <a:rPr lang="en-US" dirty="0" smtClean="0">
                <a:solidFill>
                  <a:srgbClr val="C00000"/>
                </a:solidFill>
              </a:rPr>
              <a:t>f</a:t>
            </a:r>
            <a:r>
              <a:rPr lang="en-US" baseline="-25000" dirty="0" smtClean="0">
                <a:solidFill>
                  <a:srgbClr val="C00000"/>
                </a:solidFill>
              </a:rPr>
              <a:t>eff</a:t>
            </a:r>
            <a:r>
              <a:rPr lang="en-US" dirty="0" smtClean="0">
                <a:solidFill>
                  <a:srgbClr val="C00000"/>
                </a:solidFill>
              </a:rPr>
              <a:t> = 2</a:t>
            </a:r>
            <a:r>
              <a:rPr lang="el-GR" dirty="0" smtClean="0">
                <a:solidFill>
                  <a:srgbClr val="C00000"/>
                </a:solidFill>
              </a:rPr>
              <a:t>π(</a:t>
            </a:r>
            <a:r>
              <a:rPr lang="en-US" dirty="0" smtClean="0">
                <a:solidFill>
                  <a:srgbClr val="C00000"/>
                </a:solidFill>
              </a:rPr>
              <a:t>k</a:t>
            </a:r>
            <a:r>
              <a:rPr lang="en-US" baseline="-25000" dirty="0" smtClean="0">
                <a:solidFill>
                  <a:srgbClr val="C00000"/>
                </a:solidFill>
              </a:rPr>
              <a:t>eff</a:t>
            </a:r>
            <a:r>
              <a:rPr lang="en-US" dirty="0" smtClean="0">
                <a:solidFill>
                  <a:srgbClr val="C00000"/>
                </a:solidFill>
              </a:rPr>
              <a:t> /m)</a:t>
            </a:r>
            <a:r>
              <a:rPr lang="en-US" baseline="30000" dirty="0" smtClean="0">
                <a:solidFill>
                  <a:srgbClr val="C00000"/>
                </a:solidFill>
              </a:rPr>
              <a:t>1/2</a:t>
            </a:r>
            <a:endParaRPr lang="en-US" dirty="0">
              <a:solidFill>
                <a:srgbClr val="C00000"/>
              </a:solidFill>
            </a:endParaRPr>
          </a:p>
        </p:txBody>
      </p:sp>
      <p:sp>
        <p:nvSpPr>
          <p:cNvPr id="13" name="TextBox 12"/>
          <p:cNvSpPr txBox="1"/>
          <p:nvPr/>
        </p:nvSpPr>
        <p:spPr>
          <a:xfrm>
            <a:off x="6705600" y="6412468"/>
            <a:ext cx="1277914" cy="369332"/>
          </a:xfrm>
          <a:prstGeom prst="rect">
            <a:avLst/>
          </a:prstGeom>
          <a:noFill/>
        </p:spPr>
        <p:txBody>
          <a:bodyPr wrap="none" rtlCol="0">
            <a:spAutoFit/>
          </a:bodyPr>
          <a:lstStyle/>
          <a:p>
            <a:r>
              <a:rPr lang="en-US" dirty="0" smtClean="0">
                <a:solidFill>
                  <a:srgbClr val="7030A0"/>
                </a:solidFill>
                <a:sym typeface="Symbol"/>
              </a:rPr>
              <a:t></a:t>
            </a:r>
            <a:r>
              <a:rPr lang="en-US" baseline="-25000" dirty="0" smtClean="0">
                <a:solidFill>
                  <a:srgbClr val="7030A0"/>
                </a:solidFill>
                <a:sym typeface="Symbol"/>
              </a:rPr>
              <a:t>0</a:t>
            </a:r>
            <a:r>
              <a:rPr lang="en-US" dirty="0" smtClean="0">
                <a:solidFill>
                  <a:srgbClr val="7030A0"/>
                </a:solidFill>
                <a:sym typeface="Symbol"/>
              </a:rPr>
              <a:t>300kHz</a:t>
            </a:r>
            <a:endParaRPr lang="en-US" dirty="0">
              <a:solidFill>
                <a:srgbClr val="7030A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Effect transition="in" filter="wipe(down)">
                                      <p:cBhvr>
                                        <p:cTn id="7" dur="500"/>
                                        <p:tgtEl>
                                          <p:spTgt spid="9">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9">
                                            <p:txEl>
                                              <p:pRg st="1" end="1"/>
                                            </p:txEl>
                                          </p:spTgt>
                                        </p:tgtEl>
                                        <p:attrNameLst>
                                          <p:attrName>style.visibility</p:attrName>
                                        </p:attrNameLst>
                                      </p:cBhvr>
                                      <p:to>
                                        <p:strVal val="visible"/>
                                      </p:to>
                                    </p:set>
                                    <p:animEffect transition="in" filter="wipe(down)">
                                      <p:cBhvr>
                                        <p:cTn id="10" dur="500"/>
                                        <p:tgtEl>
                                          <p:spTgt spid="9">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build="allAtOnce"/>
    </p:bld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26978" name="Picture 2"/>
          <p:cNvPicPr>
            <a:picLocks noChangeAspect="1" noChangeArrowheads="1"/>
          </p:cNvPicPr>
          <p:nvPr/>
        </p:nvPicPr>
        <p:blipFill>
          <a:blip r:embed="rId2"/>
          <a:srcRect/>
          <a:stretch>
            <a:fillRect/>
          </a:stretch>
        </p:blipFill>
        <p:spPr bwMode="auto">
          <a:xfrm>
            <a:off x="304800" y="3733800"/>
            <a:ext cx="5638800" cy="2888584"/>
          </a:xfrm>
          <a:prstGeom prst="rect">
            <a:avLst/>
          </a:prstGeom>
          <a:noFill/>
          <a:ln w="9525">
            <a:noFill/>
            <a:miter lim="800000"/>
            <a:headEnd/>
            <a:tailEnd/>
          </a:ln>
          <a:effectLst/>
        </p:spPr>
      </p:pic>
      <p:grpSp>
        <p:nvGrpSpPr>
          <p:cNvPr id="4" name="Group 4"/>
          <p:cNvGrpSpPr>
            <a:grpSpLocks/>
          </p:cNvGrpSpPr>
          <p:nvPr/>
        </p:nvGrpSpPr>
        <p:grpSpPr bwMode="auto">
          <a:xfrm>
            <a:off x="4826000" y="914400"/>
            <a:ext cx="3810000" cy="2222500"/>
            <a:chOff x="144" y="1536"/>
            <a:chExt cx="2400" cy="1400"/>
          </a:xfrm>
        </p:grpSpPr>
        <p:pic>
          <p:nvPicPr>
            <p:cNvPr id="5" name="Picture 5"/>
            <p:cNvPicPr>
              <a:picLocks noChangeAspect="1" noChangeArrowheads="1"/>
            </p:cNvPicPr>
            <p:nvPr/>
          </p:nvPicPr>
          <p:blipFill>
            <a:blip r:embed="rId3"/>
            <a:srcRect l="-2" r="32076" b="50467"/>
            <a:stretch>
              <a:fillRect/>
            </a:stretch>
          </p:blipFill>
          <p:spPr bwMode="auto">
            <a:xfrm>
              <a:off x="144" y="1536"/>
              <a:ext cx="2400" cy="1400"/>
            </a:xfrm>
            <a:prstGeom prst="rect">
              <a:avLst/>
            </a:prstGeom>
            <a:noFill/>
            <a:ln w="9525">
              <a:noFill/>
              <a:miter lim="800000"/>
              <a:headEnd/>
              <a:tailEnd/>
            </a:ln>
          </p:spPr>
        </p:pic>
        <p:grpSp>
          <p:nvGrpSpPr>
            <p:cNvPr id="6" name="Group 6"/>
            <p:cNvGrpSpPr>
              <a:grpSpLocks/>
            </p:cNvGrpSpPr>
            <p:nvPr/>
          </p:nvGrpSpPr>
          <p:grpSpPr bwMode="auto">
            <a:xfrm>
              <a:off x="576" y="1797"/>
              <a:ext cx="291" cy="288"/>
              <a:chOff x="576" y="1830"/>
              <a:chExt cx="291" cy="195"/>
            </a:xfrm>
          </p:grpSpPr>
          <p:sp>
            <p:nvSpPr>
              <p:cNvPr id="19" name="Line 7"/>
              <p:cNvSpPr>
                <a:spLocks noChangeShapeType="1"/>
              </p:cNvSpPr>
              <p:nvPr/>
            </p:nvSpPr>
            <p:spPr bwMode="auto">
              <a:xfrm flipH="1" flipV="1">
                <a:off x="576" y="1830"/>
                <a:ext cx="288" cy="96"/>
              </a:xfrm>
              <a:prstGeom prst="line">
                <a:avLst/>
              </a:prstGeom>
              <a:noFill/>
              <a:ln w="19050">
                <a:solidFill>
                  <a:srgbClr val="FF0000"/>
                </a:solidFill>
                <a:round/>
                <a:headEnd/>
                <a:tailEnd/>
              </a:ln>
            </p:spPr>
            <p:txBody>
              <a:bodyPr/>
              <a:lstStyle/>
              <a:p>
                <a:endParaRPr lang="en-US"/>
              </a:p>
            </p:txBody>
          </p:sp>
          <p:sp>
            <p:nvSpPr>
              <p:cNvPr id="20" name="Line 8"/>
              <p:cNvSpPr>
                <a:spLocks noChangeShapeType="1"/>
              </p:cNvSpPr>
              <p:nvPr/>
            </p:nvSpPr>
            <p:spPr bwMode="auto">
              <a:xfrm flipH="1" flipV="1">
                <a:off x="576" y="1878"/>
                <a:ext cx="288" cy="48"/>
              </a:xfrm>
              <a:prstGeom prst="line">
                <a:avLst/>
              </a:prstGeom>
              <a:noFill/>
              <a:ln w="19050">
                <a:solidFill>
                  <a:srgbClr val="FF0000"/>
                </a:solidFill>
                <a:round/>
                <a:headEnd/>
                <a:tailEnd/>
              </a:ln>
            </p:spPr>
            <p:txBody>
              <a:bodyPr/>
              <a:lstStyle/>
              <a:p>
                <a:endParaRPr lang="en-US"/>
              </a:p>
            </p:txBody>
          </p:sp>
          <p:sp>
            <p:nvSpPr>
              <p:cNvPr id="21" name="Line 9"/>
              <p:cNvSpPr>
                <a:spLocks noChangeShapeType="1"/>
              </p:cNvSpPr>
              <p:nvPr/>
            </p:nvSpPr>
            <p:spPr bwMode="auto">
              <a:xfrm flipH="1">
                <a:off x="576" y="1926"/>
                <a:ext cx="288" cy="0"/>
              </a:xfrm>
              <a:prstGeom prst="line">
                <a:avLst/>
              </a:prstGeom>
              <a:noFill/>
              <a:ln w="19050">
                <a:solidFill>
                  <a:srgbClr val="FF0000"/>
                </a:solidFill>
                <a:round/>
                <a:headEnd/>
                <a:tailEnd/>
              </a:ln>
            </p:spPr>
            <p:txBody>
              <a:bodyPr/>
              <a:lstStyle/>
              <a:p>
                <a:endParaRPr lang="en-US"/>
              </a:p>
            </p:txBody>
          </p:sp>
          <p:sp>
            <p:nvSpPr>
              <p:cNvPr id="22" name="Line 10"/>
              <p:cNvSpPr>
                <a:spLocks noChangeShapeType="1"/>
              </p:cNvSpPr>
              <p:nvPr/>
            </p:nvSpPr>
            <p:spPr bwMode="auto">
              <a:xfrm flipH="1">
                <a:off x="576" y="1926"/>
                <a:ext cx="288" cy="48"/>
              </a:xfrm>
              <a:prstGeom prst="line">
                <a:avLst/>
              </a:prstGeom>
              <a:noFill/>
              <a:ln w="19050">
                <a:solidFill>
                  <a:srgbClr val="FF0000"/>
                </a:solidFill>
                <a:round/>
                <a:headEnd/>
                <a:tailEnd/>
              </a:ln>
            </p:spPr>
            <p:txBody>
              <a:bodyPr/>
              <a:lstStyle/>
              <a:p>
                <a:endParaRPr lang="en-US"/>
              </a:p>
            </p:txBody>
          </p:sp>
          <p:sp>
            <p:nvSpPr>
              <p:cNvPr id="23" name="Line 11"/>
              <p:cNvSpPr>
                <a:spLocks noChangeShapeType="1"/>
              </p:cNvSpPr>
              <p:nvPr/>
            </p:nvSpPr>
            <p:spPr bwMode="auto">
              <a:xfrm flipH="1">
                <a:off x="579" y="1929"/>
                <a:ext cx="288" cy="96"/>
              </a:xfrm>
              <a:prstGeom prst="line">
                <a:avLst/>
              </a:prstGeom>
              <a:noFill/>
              <a:ln w="19050">
                <a:solidFill>
                  <a:srgbClr val="FF0000"/>
                </a:solidFill>
                <a:round/>
                <a:headEnd/>
                <a:tailEnd/>
              </a:ln>
            </p:spPr>
            <p:txBody>
              <a:bodyPr/>
              <a:lstStyle/>
              <a:p>
                <a:endParaRPr lang="en-US"/>
              </a:p>
            </p:txBody>
          </p:sp>
        </p:grpSp>
        <p:sp>
          <p:nvSpPr>
            <p:cNvPr id="7" name="Line 12"/>
            <p:cNvSpPr>
              <a:spLocks noChangeShapeType="1"/>
            </p:cNvSpPr>
            <p:nvPr/>
          </p:nvSpPr>
          <p:spPr bwMode="auto">
            <a:xfrm>
              <a:off x="867" y="1944"/>
              <a:ext cx="285" cy="312"/>
            </a:xfrm>
            <a:prstGeom prst="line">
              <a:avLst/>
            </a:prstGeom>
            <a:noFill/>
            <a:ln w="28575">
              <a:solidFill>
                <a:srgbClr val="FF0000"/>
              </a:solidFill>
              <a:round/>
              <a:headEnd/>
              <a:tailEnd/>
            </a:ln>
          </p:spPr>
          <p:txBody>
            <a:bodyPr/>
            <a:lstStyle/>
            <a:p>
              <a:endParaRPr lang="en-US"/>
            </a:p>
          </p:txBody>
        </p:sp>
        <p:sp>
          <p:nvSpPr>
            <p:cNvPr id="8" name="Line 13"/>
            <p:cNvSpPr>
              <a:spLocks noChangeShapeType="1"/>
            </p:cNvSpPr>
            <p:nvPr/>
          </p:nvSpPr>
          <p:spPr bwMode="auto">
            <a:xfrm>
              <a:off x="1191" y="1809"/>
              <a:ext cx="0" cy="432"/>
            </a:xfrm>
            <a:prstGeom prst="line">
              <a:avLst/>
            </a:prstGeom>
            <a:noFill/>
            <a:ln w="28575">
              <a:solidFill>
                <a:srgbClr val="FF0000"/>
              </a:solidFill>
              <a:round/>
              <a:headEnd/>
              <a:tailEnd/>
            </a:ln>
          </p:spPr>
          <p:txBody>
            <a:bodyPr/>
            <a:lstStyle/>
            <a:p>
              <a:endParaRPr lang="en-US"/>
            </a:p>
          </p:txBody>
        </p:sp>
        <p:sp>
          <p:nvSpPr>
            <p:cNvPr id="9" name="Line 14"/>
            <p:cNvSpPr>
              <a:spLocks noChangeShapeType="1"/>
            </p:cNvSpPr>
            <p:nvPr/>
          </p:nvSpPr>
          <p:spPr bwMode="auto">
            <a:xfrm flipV="1">
              <a:off x="1710" y="1935"/>
              <a:ext cx="192" cy="102"/>
            </a:xfrm>
            <a:prstGeom prst="line">
              <a:avLst/>
            </a:prstGeom>
            <a:noFill/>
            <a:ln w="76200">
              <a:solidFill>
                <a:schemeClr val="bg1"/>
              </a:solidFill>
              <a:round/>
              <a:headEnd/>
              <a:tailEnd/>
            </a:ln>
          </p:spPr>
          <p:txBody>
            <a:bodyPr/>
            <a:lstStyle/>
            <a:p>
              <a:endParaRPr lang="en-US"/>
            </a:p>
          </p:txBody>
        </p:sp>
        <p:grpSp>
          <p:nvGrpSpPr>
            <p:cNvPr id="10" name="Group 15"/>
            <p:cNvGrpSpPr>
              <a:grpSpLocks/>
            </p:cNvGrpSpPr>
            <p:nvPr/>
          </p:nvGrpSpPr>
          <p:grpSpPr bwMode="auto">
            <a:xfrm>
              <a:off x="1626" y="1878"/>
              <a:ext cx="291" cy="145"/>
              <a:chOff x="576" y="1830"/>
              <a:chExt cx="291" cy="195"/>
            </a:xfrm>
          </p:grpSpPr>
          <p:sp>
            <p:nvSpPr>
              <p:cNvPr id="14" name="Line 16"/>
              <p:cNvSpPr>
                <a:spLocks noChangeShapeType="1"/>
              </p:cNvSpPr>
              <p:nvPr/>
            </p:nvSpPr>
            <p:spPr bwMode="auto">
              <a:xfrm flipH="1" flipV="1">
                <a:off x="576" y="1830"/>
                <a:ext cx="288" cy="96"/>
              </a:xfrm>
              <a:prstGeom prst="line">
                <a:avLst/>
              </a:prstGeom>
              <a:noFill/>
              <a:ln w="19050">
                <a:solidFill>
                  <a:srgbClr val="FF0000"/>
                </a:solidFill>
                <a:round/>
                <a:headEnd/>
                <a:tailEnd/>
              </a:ln>
            </p:spPr>
            <p:txBody>
              <a:bodyPr/>
              <a:lstStyle/>
              <a:p>
                <a:endParaRPr lang="en-US"/>
              </a:p>
            </p:txBody>
          </p:sp>
          <p:sp>
            <p:nvSpPr>
              <p:cNvPr id="15" name="Line 17"/>
              <p:cNvSpPr>
                <a:spLocks noChangeShapeType="1"/>
              </p:cNvSpPr>
              <p:nvPr/>
            </p:nvSpPr>
            <p:spPr bwMode="auto">
              <a:xfrm flipH="1" flipV="1">
                <a:off x="576" y="1878"/>
                <a:ext cx="288" cy="48"/>
              </a:xfrm>
              <a:prstGeom prst="line">
                <a:avLst/>
              </a:prstGeom>
              <a:noFill/>
              <a:ln w="19050">
                <a:solidFill>
                  <a:srgbClr val="FF0000"/>
                </a:solidFill>
                <a:round/>
                <a:headEnd/>
                <a:tailEnd/>
              </a:ln>
            </p:spPr>
            <p:txBody>
              <a:bodyPr/>
              <a:lstStyle/>
              <a:p>
                <a:endParaRPr lang="en-US"/>
              </a:p>
            </p:txBody>
          </p:sp>
          <p:sp>
            <p:nvSpPr>
              <p:cNvPr id="16" name="Line 18"/>
              <p:cNvSpPr>
                <a:spLocks noChangeShapeType="1"/>
              </p:cNvSpPr>
              <p:nvPr/>
            </p:nvSpPr>
            <p:spPr bwMode="auto">
              <a:xfrm flipH="1">
                <a:off x="576" y="1926"/>
                <a:ext cx="288" cy="0"/>
              </a:xfrm>
              <a:prstGeom prst="line">
                <a:avLst/>
              </a:prstGeom>
              <a:noFill/>
              <a:ln w="19050">
                <a:solidFill>
                  <a:srgbClr val="FF0000"/>
                </a:solidFill>
                <a:round/>
                <a:headEnd/>
                <a:tailEnd/>
              </a:ln>
            </p:spPr>
            <p:txBody>
              <a:bodyPr/>
              <a:lstStyle/>
              <a:p>
                <a:endParaRPr lang="en-US"/>
              </a:p>
            </p:txBody>
          </p:sp>
          <p:sp>
            <p:nvSpPr>
              <p:cNvPr id="17" name="Line 19"/>
              <p:cNvSpPr>
                <a:spLocks noChangeShapeType="1"/>
              </p:cNvSpPr>
              <p:nvPr/>
            </p:nvSpPr>
            <p:spPr bwMode="auto">
              <a:xfrm flipH="1">
                <a:off x="576" y="1926"/>
                <a:ext cx="288" cy="48"/>
              </a:xfrm>
              <a:prstGeom prst="line">
                <a:avLst/>
              </a:prstGeom>
              <a:noFill/>
              <a:ln w="19050">
                <a:solidFill>
                  <a:srgbClr val="FF0000"/>
                </a:solidFill>
                <a:round/>
                <a:headEnd/>
                <a:tailEnd/>
              </a:ln>
            </p:spPr>
            <p:txBody>
              <a:bodyPr/>
              <a:lstStyle/>
              <a:p>
                <a:endParaRPr lang="en-US"/>
              </a:p>
            </p:txBody>
          </p:sp>
          <p:sp>
            <p:nvSpPr>
              <p:cNvPr id="18" name="Line 20"/>
              <p:cNvSpPr>
                <a:spLocks noChangeShapeType="1"/>
              </p:cNvSpPr>
              <p:nvPr/>
            </p:nvSpPr>
            <p:spPr bwMode="auto">
              <a:xfrm flipH="1">
                <a:off x="579" y="1929"/>
                <a:ext cx="288" cy="96"/>
              </a:xfrm>
              <a:prstGeom prst="line">
                <a:avLst/>
              </a:prstGeom>
              <a:noFill/>
              <a:ln w="19050">
                <a:solidFill>
                  <a:srgbClr val="FF0000"/>
                </a:solidFill>
                <a:round/>
                <a:headEnd/>
                <a:tailEnd/>
              </a:ln>
            </p:spPr>
            <p:txBody>
              <a:bodyPr/>
              <a:lstStyle/>
              <a:p>
                <a:endParaRPr lang="en-US"/>
              </a:p>
            </p:txBody>
          </p:sp>
        </p:grpSp>
        <p:sp>
          <p:nvSpPr>
            <p:cNvPr id="11" name="Line 21"/>
            <p:cNvSpPr>
              <a:spLocks noChangeShapeType="1"/>
            </p:cNvSpPr>
            <p:nvPr/>
          </p:nvSpPr>
          <p:spPr bwMode="auto">
            <a:xfrm>
              <a:off x="1920" y="1941"/>
              <a:ext cx="267" cy="315"/>
            </a:xfrm>
            <a:prstGeom prst="line">
              <a:avLst/>
            </a:prstGeom>
            <a:noFill/>
            <a:ln w="28575">
              <a:solidFill>
                <a:srgbClr val="FF0000"/>
              </a:solidFill>
              <a:round/>
              <a:headEnd/>
              <a:tailEnd/>
            </a:ln>
          </p:spPr>
          <p:txBody>
            <a:bodyPr/>
            <a:lstStyle/>
            <a:p>
              <a:endParaRPr lang="en-US"/>
            </a:p>
          </p:txBody>
        </p:sp>
        <p:sp>
          <p:nvSpPr>
            <p:cNvPr id="12" name="Line 22"/>
            <p:cNvSpPr>
              <a:spLocks noChangeShapeType="1"/>
            </p:cNvSpPr>
            <p:nvPr/>
          </p:nvSpPr>
          <p:spPr bwMode="auto">
            <a:xfrm>
              <a:off x="2226" y="1809"/>
              <a:ext cx="1" cy="432"/>
            </a:xfrm>
            <a:prstGeom prst="line">
              <a:avLst/>
            </a:prstGeom>
            <a:noFill/>
            <a:ln w="28575">
              <a:solidFill>
                <a:srgbClr val="FF0000"/>
              </a:solidFill>
              <a:round/>
              <a:headEnd/>
              <a:tailEnd/>
            </a:ln>
          </p:spPr>
          <p:txBody>
            <a:bodyPr/>
            <a:lstStyle/>
            <a:p>
              <a:endParaRPr lang="en-US"/>
            </a:p>
          </p:txBody>
        </p:sp>
        <p:sp>
          <p:nvSpPr>
            <p:cNvPr id="13" name="Line 23"/>
            <p:cNvSpPr>
              <a:spLocks noChangeShapeType="1"/>
            </p:cNvSpPr>
            <p:nvPr/>
          </p:nvSpPr>
          <p:spPr bwMode="auto">
            <a:xfrm flipV="1">
              <a:off x="1590" y="2058"/>
              <a:ext cx="96" cy="48"/>
            </a:xfrm>
            <a:prstGeom prst="line">
              <a:avLst/>
            </a:prstGeom>
            <a:noFill/>
            <a:ln w="76200">
              <a:solidFill>
                <a:srgbClr val="B7CDD1"/>
              </a:solidFill>
              <a:round/>
              <a:headEnd/>
              <a:tailEnd/>
            </a:ln>
          </p:spPr>
          <p:txBody>
            <a:bodyPr/>
            <a:lstStyle/>
            <a:p>
              <a:endParaRPr lang="en-US"/>
            </a:p>
          </p:txBody>
        </p:sp>
      </p:grpSp>
      <p:sp>
        <p:nvSpPr>
          <p:cNvPr id="24" name="Text Box 24"/>
          <p:cNvSpPr txBox="1">
            <a:spLocks noChangeArrowheads="1"/>
          </p:cNvSpPr>
          <p:nvPr/>
        </p:nvSpPr>
        <p:spPr bwMode="auto">
          <a:xfrm>
            <a:off x="5382544" y="3087469"/>
            <a:ext cx="1704056" cy="646331"/>
          </a:xfrm>
          <a:prstGeom prst="rect">
            <a:avLst/>
          </a:prstGeom>
          <a:noFill/>
          <a:ln w="9525">
            <a:noFill/>
            <a:miter lim="800000"/>
            <a:headEnd/>
            <a:tailEnd/>
          </a:ln>
        </p:spPr>
        <p:txBody>
          <a:bodyPr wrap="none">
            <a:spAutoFit/>
          </a:bodyPr>
          <a:lstStyle/>
          <a:p>
            <a:pPr algn="ctr"/>
            <a:r>
              <a:rPr lang="en-US" dirty="0">
                <a:solidFill>
                  <a:srgbClr val="0033CC"/>
                </a:solidFill>
              </a:rPr>
              <a:t>Free oscillation</a:t>
            </a:r>
          </a:p>
          <a:p>
            <a:pPr algn="ctr"/>
            <a:r>
              <a:rPr lang="en-US" dirty="0">
                <a:solidFill>
                  <a:srgbClr val="0033CC"/>
                </a:solidFill>
              </a:rPr>
              <a:t>Large amplitude</a:t>
            </a:r>
          </a:p>
        </p:txBody>
      </p:sp>
      <p:sp>
        <p:nvSpPr>
          <p:cNvPr id="25" name="Text Box 25"/>
          <p:cNvSpPr txBox="1">
            <a:spLocks noChangeArrowheads="1"/>
          </p:cNvSpPr>
          <p:nvPr/>
        </p:nvSpPr>
        <p:spPr bwMode="auto">
          <a:xfrm>
            <a:off x="7359650" y="3092450"/>
            <a:ext cx="1784350" cy="641350"/>
          </a:xfrm>
          <a:prstGeom prst="rect">
            <a:avLst/>
          </a:prstGeom>
          <a:noFill/>
          <a:ln w="9525">
            <a:noFill/>
            <a:miter lim="800000"/>
            <a:headEnd/>
            <a:tailEnd/>
          </a:ln>
        </p:spPr>
        <p:txBody>
          <a:bodyPr wrap="none">
            <a:spAutoFit/>
          </a:bodyPr>
          <a:lstStyle/>
          <a:p>
            <a:pPr algn="ctr"/>
            <a:r>
              <a:rPr lang="en-US" dirty="0">
                <a:solidFill>
                  <a:srgbClr val="0033CC"/>
                </a:solidFill>
              </a:rPr>
              <a:t>Hitting surface</a:t>
            </a:r>
          </a:p>
          <a:p>
            <a:pPr algn="ctr"/>
            <a:r>
              <a:rPr lang="en-US" dirty="0" smtClean="0">
                <a:solidFill>
                  <a:srgbClr val="0033CC"/>
                </a:solidFill>
              </a:rPr>
              <a:t>Lower </a:t>
            </a:r>
            <a:r>
              <a:rPr lang="en-US" dirty="0">
                <a:solidFill>
                  <a:srgbClr val="0033CC"/>
                </a:solidFill>
              </a:rPr>
              <a:t>amplitude</a:t>
            </a:r>
          </a:p>
        </p:txBody>
      </p:sp>
      <p:cxnSp>
        <p:nvCxnSpPr>
          <p:cNvPr id="48" name="Straight Connector 47"/>
          <p:cNvCxnSpPr/>
          <p:nvPr/>
        </p:nvCxnSpPr>
        <p:spPr>
          <a:xfrm flipV="1">
            <a:off x="0" y="7620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49" name="Rectangle 48"/>
          <p:cNvSpPr/>
          <p:nvPr/>
        </p:nvSpPr>
        <p:spPr>
          <a:xfrm>
            <a:off x="1981200" y="152400"/>
            <a:ext cx="5406032" cy="523220"/>
          </a:xfrm>
          <a:prstGeom prst="rect">
            <a:avLst/>
          </a:prstGeom>
        </p:spPr>
        <p:txBody>
          <a:bodyPr wrap="none">
            <a:spAutoFit/>
          </a:bodyPr>
          <a:lstStyle/>
          <a:p>
            <a:r>
              <a:rPr lang="en-US" sz="2800" dirty="0" smtClean="0">
                <a:solidFill>
                  <a:srgbClr val="0033CC"/>
                </a:solidFill>
              </a:rPr>
              <a:t>Vibrating cantilever (tapping) mode</a:t>
            </a:r>
            <a:endParaRPr lang="en-US" sz="2800" dirty="0">
              <a:solidFill>
                <a:srgbClr val="0033CC"/>
              </a:solidFill>
            </a:endParaRPr>
          </a:p>
        </p:txBody>
      </p:sp>
      <p:sp>
        <p:nvSpPr>
          <p:cNvPr id="50" name="Rectangle 49"/>
          <p:cNvSpPr/>
          <p:nvPr/>
        </p:nvSpPr>
        <p:spPr>
          <a:xfrm>
            <a:off x="6096000" y="5638800"/>
            <a:ext cx="3048000" cy="923330"/>
          </a:xfrm>
          <a:prstGeom prst="rect">
            <a:avLst/>
          </a:prstGeom>
        </p:spPr>
        <p:txBody>
          <a:bodyPr wrap="square">
            <a:spAutoFit/>
          </a:bodyPr>
          <a:lstStyle/>
          <a:p>
            <a:r>
              <a:rPr lang="en-US" dirty="0" smtClean="0">
                <a:solidFill>
                  <a:srgbClr val="0033CC"/>
                </a:solidFill>
              </a:rPr>
              <a:t>Amplitude imaging (for AFM)</a:t>
            </a:r>
          </a:p>
          <a:p>
            <a:r>
              <a:rPr lang="en-US" dirty="0" smtClean="0">
                <a:solidFill>
                  <a:srgbClr val="0033CC"/>
                </a:solidFill>
              </a:rPr>
              <a:t>Phase imaging (also for MFM and EFM)</a:t>
            </a:r>
          </a:p>
        </p:txBody>
      </p:sp>
      <p:sp>
        <p:nvSpPr>
          <p:cNvPr id="54" name="TextBox 53"/>
          <p:cNvSpPr txBox="1"/>
          <p:nvPr/>
        </p:nvSpPr>
        <p:spPr>
          <a:xfrm>
            <a:off x="76200" y="990600"/>
            <a:ext cx="4724400" cy="2539157"/>
          </a:xfrm>
          <a:prstGeom prst="rect">
            <a:avLst/>
          </a:prstGeom>
          <a:noFill/>
        </p:spPr>
        <p:txBody>
          <a:bodyPr wrap="square" rtlCol="0">
            <a:spAutoFit/>
          </a:bodyPr>
          <a:lstStyle/>
          <a:p>
            <a:pPr marL="173038" indent="-173038">
              <a:spcAft>
                <a:spcPts val="600"/>
              </a:spcAft>
              <a:buFont typeface="Arial" pitchFamily="34" charset="0"/>
              <a:buChar char="•"/>
            </a:pPr>
            <a:r>
              <a:rPr lang="en-US" dirty="0" smtClean="0">
                <a:solidFill>
                  <a:srgbClr val="0033CC"/>
                </a:solidFill>
              </a:rPr>
              <a:t>Cantilever oscillates at resonant frequency and “taps” sample surface, where feedback loop maintains constant oscillation amplitude.</a:t>
            </a:r>
          </a:p>
          <a:p>
            <a:pPr marL="173038" indent="-173038">
              <a:spcAft>
                <a:spcPts val="600"/>
              </a:spcAft>
              <a:buFont typeface="Arial" pitchFamily="34" charset="0"/>
              <a:buChar char="•"/>
            </a:pPr>
            <a:r>
              <a:rPr lang="en-US" dirty="0" smtClean="0">
                <a:solidFill>
                  <a:srgbClr val="0033CC"/>
                </a:solidFill>
              </a:rPr>
              <a:t>Reduces normal (vertical) forces and shear (lateral) forces, thereby reducing damage to softer samples.</a:t>
            </a:r>
          </a:p>
          <a:p>
            <a:pPr marL="173038" indent="-173038">
              <a:spcAft>
                <a:spcPts val="600"/>
              </a:spcAft>
              <a:buFont typeface="Arial" pitchFamily="34" charset="0"/>
              <a:buChar char="•"/>
            </a:pPr>
            <a:r>
              <a:rPr lang="en-US" dirty="0" smtClean="0">
                <a:solidFill>
                  <a:srgbClr val="0033CC"/>
                </a:solidFill>
              </a:rPr>
              <a:t>Can image surface with weak adhesion.</a:t>
            </a:r>
          </a:p>
          <a:p>
            <a:pPr marL="173038" indent="-173038">
              <a:spcAft>
                <a:spcPts val="600"/>
              </a:spcAft>
              <a:buFont typeface="Arial" pitchFamily="34" charset="0"/>
              <a:buChar char="•"/>
            </a:pPr>
            <a:r>
              <a:rPr lang="en-US" dirty="0" smtClean="0">
                <a:solidFill>
                  <a:srgbClr val="C00000"/>
                </a:solidFill>
              </a:rPr>
              <a:t>But much slower than contact mode.</a:t>
            </a:r>
          </a:p>
        </p:txBody>
      </p:sp>
    </p:spTree>
  </p:cSld>
  <p:clrMapOvr>
    <a:masterClrMapping/>
  </p:clrMapOvr>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1026" name="Object 13"/>
          <p:cNvGraphicFramePr>
            <a:graphicFrameLocks noChangeAspect="1"/>
          </p:cNvGraphicFramePr>
          <p:nvPr/>
        </p:nvGraphicFramePr>
        <p:xfrm>
          <a:off x="4953000" y="2895600"/>
          <a:ext cx="3803395" cy="2151063"/>
        </p:xfrm>
        <a:graphic>
          <a:graphicData uri="http://schemas.openxmlformats.org/presentationml/2006/ole">
            <p:oleObj spid="_x0000_s135170" name="Chart" r:id="rId3" imgW="4515002" imgH="2086051" progId="Excel.Sheet.8">
              <p:embed/>
            </p:oleObj>
          </a:graphicData>
        </a:graphic>
      </p:graphicFrame>
      <p:grpSp>
        <p:nvGrpSpPr>
          <p:cNvPr id="13" name="Group 12"/>
          <p:cNvGrpSpPr/>
          <p:nvPr/>
        </p:nvGrpSpPr>
        <p:grpSpPr>
          <a:xfrm>
            <a:off x="609600" y="2514600"/>
            <a:ext cx="5562600" cy="3576638"/>
            <a:chOff x="609600" y="2514600"/>
            <a:chExt cx="5562600" cy="3576638"/>
          </a:xfrm>
        </p:grpSpPr>
        <p:grpSp>
          <p:nvGrpSpPr>
            <p:cNvPr id="2" name="Group 7"/>
            <p:cNvGrpSpPr>
              <a:grpSpLocks/>
            </p:cNvGrpSpPr>
            <p:nvPr/>
          </p:nvGrpSpPr>
          <p:grpSpPr bwMode="auto">
            <a:xfrm>
              <a:off x="838200" y="3200400"/>
              <a:ext cx="3962400" cy="1806575"/>
              <a:chOff x="900" y="1894"/>
              <a:chExt cx="2844" cy="1297"/>
            </a:xfrm>
          </p:grpSpPr>
          <p:pic>
            <p:nvPicPr>
              <p:cNvPr id="1034" name="Picture 5" descr="phase"/>
              <p:cNvPicPr>
                <a:picLocks noChangeAspect="1" noChangeArrowheads="1"/>
              </p:cNvPicPr>
              <p:nvPr/>
            </p:nvPicPr>
            <p:blipFill>
              <a:blip r:embed="rId4"/>
              <a:srcRect/>
              <a:stretch>
                <a:fillRect/>
              </a:stretch>
            </p:blipFill>
            <p:spPr bwMode="auto">
              <a:xfrm>
                <a:off x="2439" y="1894"/>
                <a:ext cx="1305" cy="1294"/>
              </a:xfrm>
              <a:prstGeom prst="rect">
                <a:avLst/>
              </a:prstGeom>
              <a:noFill/>
              <a:ln w="9525">
                <a:noFill/>
                <a:miter lim="800000"/>
                <a:headEnd/>
                <a:tailEnd/>
              </a:ln>
            </p:spPr>
          </p:pic>
          <p:pic>
            <p:nvPicPr>
              <p:cNvPr id="1035" name="Picture 6" descr="phase 2"/>
              <p:cNvPicPr>
                <a:picLocks noChangeAspect="1" noChangeArrowheads="1"/>
              </p:cNvPicPr>
              <p:nvPr/>
            </p:nvPicPr>
            <p:blipFill>
              <a:blip r:embed="rId5"/>
              <a:srcRect/>
              <a:stretch>
                <a:fillRect/>
              </a:stretch>
            </p:blipFill>
            <p:spPr bwMode="auto">
              <a:xfrm>
                <a:off x="900" y="1894"/>
                <a:ext cx="1308" cy="1297"/>
              </a:xfrm>
              <a:prstGeom prst="rect">
                <a:avLst/>
              </a:prstGeom>
              <a:noFill/>
              <a:ln w="9525">
                <a:noFill/>
                <a:miter lim="800000"/>
                <a:headEnd/>
                <a:tailEnd/>
              </a:ln>
            </p:spPr>
          </p:pic>
        </p:grpSp>
        <p:sp>
          <p:nvSpPr>
            <p:cNvPr id="1030" name="Text Box 8"/>
            <p:cNvSpPr txBox="1">
              <a:spLocks noChangeArrowheads="1"/>
            </p:cNvSpPr>
            <p:nvPr/>
          </p:nvSpPr>
          <p:spPr bwMode="auto">
            <a:xfrm>
              <a:off x="1066800" y="5105400"/>
              <a:ext cx="1157112" cy="338554"/>
            </a:xfrm>
            <a:prstGeom prst="rect">
              <a:avLst/>
            </a:prstGeom>
            <a:noFill/>
            <a:ln w="9525">
              <a:noFill/>
              <a:miter lim="800000"/>
              <a:headEnd/>
              <a:tailEnd/>
            </a:ln>
          </p:spPr>
          <p:txBody>
            <a:bodyPr wrap="none">
              <a:spAutoFit/>
            </a:bodyPr>
            <a:lstStyle/>
            <a:p>
              <a:r>
                <a:rPr lang="en-US" sz="1600" dirty="0">
                  <a:solidFill>
                    <a:srgbClr val="0033CC"/>
                  </a:solidFill>
                </a:rPr>
                <a:t>Topography</a:t>
              </a:r>
            </a:p>
          </p:txBody>
        </p:sp>
        <p:sp>
          <p:nvSpPr>
            <p:cNvPr id="1031" name="Text Box 9"/>
            <p:cNvSpPr txBox="1">
              <a:spLocks noChangeArrowheads="1"/>
            </p:cNvSpPr>
            <p:nvPr/>
          </p:nvSpPr>
          <p:spPr bwMode="auto">
            <a:xfrm>
              <a:off x="3505200" y="5105400"/>
              <a:ext cx="678391" cy="338554"/>
            </a:xfrm>
            <a:prstGeom prst="rect">
              <a:avLst/>
            </a:prstGeom>
            <a:noFill/>
            <a:ln w="9525">
              <a:noFill/>
              <a:miter lim="800000"/>
              <a:headEnd/>
              <a:tailEnd/>
            </a:ln>
          </p:spPr>
          <p:txBody>
            <a:bodyPr wrap="none">
              <a:spAutoFit/>
            </a:bodyPr>
            <a:lstStyle/>
            <a:p>
              <a:r>
                <a:rPr lang="en-US" sz="1600" dirty="0">
                  <a:solidFill>
                    <a:srgbClr val="0033CC"/>
                  </a:solidFill>
                </a:rPr>
                <a:t>Phase</a:t>
              </a:r>
            </a:p>
          </p:txBody>
        </p:sp>
        <p:sp>
          <p:nvSpPr>
            <p:cNvPr id="1032" name="Text Box 10"/>
            <p:cNvSpPr txBox="1">
              <a:spLocks noChangeArrowheads="1"/>
            </p:cNvSpPr>
            <p:nvPr/>
          </p:nvSpPr>
          <p:spPr bwMode="auto">
            <a:xfrm>
              <a:off x="609600" y="2514600"/>
              <a:ext cx="2502736" cy="646331"/>
            </a:xfrm>
            <a:prstGeom prst="rect">
              <a:avLst/>
            </a:prstGeom>
            <a:noFill/>
            <a:ln w="9525">
              <a:noFill/>
              <a:miter lim="800000"/>
              <a:headEnd/>
              <a:tailEnd/>
            </a:ln>
          </p:spPr>
          <p:txBody>
            <a:bodyPr wrap="none">
              <a:spAutoFit/>
            </a:bodyPr>
            <a:lstStyle/>
            <a:p>
              <a:r>
                <a:rPr lang="en-US" dirty="0">
                  <a:solidFill>
                    <a:srgbClr val="0033CC"/>
                  </a:solidFill>
                </a:rPr>
                <a:t>Polymer blend</a:t>
              </a:r>
            </a:p>
            <a:p>
              <a:r>
                <a:rPr lang="en-US" dirty="0">
                  <a:solidFill>
                    <a:srgbClr val="0033CC"/>
                  </a:solidFill>
                </a:rPr>
                <a:t>(Polypropylene &amp; EDPM)</a:t>
              </a:r>
            </a:p>
          </p:txBody>
        </p:sp>
        <p:sp>
          <p:nvSpPr>
            <p:cNvPr id="1033" name="Text Box 15"/>
            <p:cNvSpPr txBox="1">
              <a:spLocks noChangeArrowheads="1"/>
            </p:cNvSpPr>
            <p:nvPr/>
          </p:nvSpPr>
          <p:spPr bwMode="auto">
            <a:xfrm>
              <a:off x="762000" y="5715000"/>
              <a:ext cx="5410200" cy="376238"/>
            </a:xfrm>
            <a:prstGeom prst="rect">
              <a:avLst/>
            </a:prstGeom>
            <a:noFill/>
            <a:ln w="9525">
              <a:noFill/>
              <a:miter lim="800000"/>
              <a:headEnd/>
              <a:tailEnd/>
            </a:ln>
          </p:spPr>
          <p:txBody>
            <a:bodyPr wrap="square">
              <a:spAutoFit/>
            </a:bodyPr>
            <a:lstStyle/>
            <a:p>
              <a:r>
                <a:rPr lang="en-US" dirty="0" smtClean="0">
                  <a:solidFill>
                    <a:srgbClr val="C00000"/>
                  </a:solidFill>
                </a:rPr>
                <a:t>Measure </a:t>
              </a:r>
              <a:r>
                <a:rPr lang="en-US" dirty="0">
                  <a:solidFill>
                    <a:srgbClr val="C00000"/>
                  </a:solidFill>
                </a:rPr>
                <a:t>relative elastic properties of complex samples</a:t>
              </a:r>
            </a:p>
          </p:txBody>
        </p:sp>
      </p:grpSp>
      <p:cxnSp>
        <p:nvCxnSpPr>
          <p:cNvPr id="12" name="Straight Connector 11"/>
          <p:cNvCxnSpPr/>
          <p:nvPr/>
        </p:nvCxnSpPr>
        <p:spPr>
          <a:xfrm flipV="1">
            <a:off x="0" y="7620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14" name="Rectangle 13"/>
          <p:cNvSpPr/>
          <p:nvPr/>
        </p:nvSpPr>
        <p:spPr>
          <a:xfrm>
            <a:off x="3511409" y="152400"/>
            <a:ext cx="2279791" cy="523220"/>
          </a:xfrm>
          <a:prstGeom prst="rect">
            <a:avLst/>
          </a:prstGeom>
        </p:spPr>
        <p:txBody>
          <a:bodyPr wrap="none">
            <a:spAutoFit/>
          </a:bodyPr>
          <a:lstStyle/>
          <a:p>
            <a:r>
              <a:rPr lang="en-US" sz="2800" dirty="0" smtClean="0">
                <a:solidFill>
                  <a:srgbClr val="0033CC"/>
                </a:solidFill>
              </a:rPr>
              <a:t>Phase imaging</a:t>
            </a:r>
            <a:endParaRPr lang="en-US" sz="2800" dirty="0">
              <a:solidFill>
                <a:srgbClr val="0033CC"/>
              </a:solidFill>
            </a:endParaRPr>
          </a:p>
        </p:txBody>
      </p:sp>
      <p:sp>
        <p:nvSpPr>
          <p:cNvPr id="16" name="Rectangle 15"/>
          <p:cNvSpPr/>
          <p:nvPr/>
        </p:nvSpPr>
        <p:spPr>
          <a:xfrm>
            <a:off x="1371600" y="1143000"/>
            <a:ext cx="6019800" cy="1200329"/>
          </a:xfrm>
          <a:prstGeom prst="rect">
            <a:avLst/>
          </a:prstGeom>
        </p:spPr>
        <p:txBody>
          <a:bodyPr wrap="square">
            <a:spAutoFit/>
          </a:bodyPr>
          <a:lstStyle/>
          <a:p>
            <a:pPr marL="177800" indent="-177800">
              <a:buFont typeface="Arial" pitchFamily="34" charset="0"/>
              <a:buChar char="•"/>
            </a:pPr>
            <a:r>
              <a:rPr lang="en-US" dirty="0" smtClean="0">
                <a:solidFill>
                  <a:srgbClr val="0033CC"/>
                </a:solidFill>
              </a:rPr>
              <a:t>Measure the phase lag of the cantilever driving frequency vs. actual oscillation.</a:t>
            </a:r>
          </a:p>
          <a:p>
            <a:pPr marL="177800" indent="-177800">
              <a:buFont typeface="Arial" pitchFamily="34" charset="0"/>
              <a:buChar char="•"/>
            </a:pPr>
            <a:r>
              <a:rPr lang="en-US" dirty="0" smtClean="0">
                <a:solidFill>
                  <a:srgbClr val="0033CC"/>
                </a:solidFill>
              </a:rPr>
              <a:t>Contrast depends on the physical properties (Young’s modulus…) of the material.</a:t>
            </a: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3"/>
                                        </p:tgtEl>
                                        <p:attrNameLst>
                                          <p:attrName>style.visibility</p:attrName>
                                        </p:attrNameLst>
                                      </p:cBhvr>
                                      <p:to>
                                        <p:strVal val="visible"/>
                                      </p:to>
                                    </p:set>
                                    <p:animEffect transition="in" filter="wipe(down)">
                                      <p:cBhvr>
                                        <p:cTn id="7" dur="500"/>
                                        <p:tgtEl>
                                          <p:spTgt spid="13"/>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7620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pic>
        <p:nvPicPr>
          <p:cNvPr id="12290" name="Picture 2"/>
          <p:cNvPicPr>
            <a:picLocks noChangeAspect="1" noChangeArrowheads="1"/>
          </p:cNvPicPr>
          <p:nvPr/>
        </p:nvPicPr>
        <p:blipFill>
          <a:blip r:embed="rId2"/>
          <a:srcRect/>
          <a:stretch>
            <a:fillRect/>
          </a:stretch>
        </p:blipFill>
        <p:spPr bwMode="auto">
          <a:xfrm>
            <a:off x="914400" y="1600200"/>
            <a:ext cx="3810000" cy="3810000"/>
          </a:xfrm>
          <a:prstGeom prst="rect">
            <a:avLst/>
          </a:prstGeom>
          <a:noFill/>
          <a:ln w="9525">
            <a:noFill/>
            <a:miter lim="800000"/>
            <a:headEnd/>
            <a:tailEnd/>
          </a:ln>
          <a:effectLst/>
        </p:spPr>
      </p:pic>
      <p:pic>
        <p:nvPicPr>
          <p:cNvPr id="12291" name="Picture 3"/>
          <p:cNvPicPr>
            <a:picLocks noChangeAspect="1" noChangeArrowheads="1"/>
          </p:cNvPicPr>
          <p:nvPr/>
        </p:nvPicPr>
        <p:blipFill>
          <a:blip r:embed="rId3"/>
          <a:srcRect/>
          <a:stretch>
            <a:fillRect/>
          </a:stretch>
        </p:blipFill>
        <p:spPr bwMode="auto">
          <a:xfrm>
            <a:off x="5029200" y="1600200"/>
            <a:ext cx="3276600" cy="3777026"/>
          </a:xfrm>
          <a:prstGeom prst="rect">
            <a:avLst/>
          </a:prstGeom>
          <a:noFill/>
          <a:ln w="9525">
            <a:noFill/>
            <a:miter lim="800000"/>
            <a:headEnd/>
            <a:tailEnd/>
          </a:ln>
          <a:effectLst/>
        </p:spPr>
      </p:pic>
      <p:sp>
        <p:nvSpPr>
          <p:cNvPr id="7" name="Rectangle 6"/>
          <p:cNvSpPr/>
          <p:nvPr/>
        </p:nvSpPr>
        <p:spPr>
          <a:xfrm>
            <a:off x="990600" y="5562600"/>
            <a:ext cx="2895600" cy="923330"/>
          </a:xfrm>
          <a:prstGeom prst="rect">
            <a:avLst/>
          </a:prstGeom>
        </p:spPr>
        <p:txBody>
          <a:bodyPr wrap="square">
            <a:spAutoFit/>
          </a:bodyPr>
          <a:lstStyle/>
          <a:p>
            <a:r>
              <a:rPr lang="en-US" dirty="0" smtClean="0">
                <a:solidFill>
                  <a:srgbClr val="0033CC"/>
                </a:solidFill>
              </a:rPr>
              <a:t>AFM (contact mode):</a:t>
            </a:r>
          </a:p>
          <a:p>
            <a:r>
              <a:rPr lang="en-US" dirty="0" smtClean="0">
                <a:solidFill>
                  <a:srgbClr val="0033CC"/>
                </a:solidFill>
              </a:rPr>
              <a:t>Au(111) polycrystalline film</a:t>
            </a:r>
          </a:p>
          <a:p>
            <a:r>
              <a:rPr lang="en-US" dirty="0" smtClean="0">
                <a:solidFill>
                  <a:srgbClr val="0033CC"/>
                </a:solidFill>
              </a:rPr>
              <a:t>on a glass substrate</a:t>
            </a:r>
            <a:endParaRPr lang="en-US" dirty="0">
              <a:solidFill>
                <a:srgbClr val="0033CC"/>
              </a:solidFill>
            </a:endParaRPr>
          </a:p>
        </p:txBody>
      </p:sp>
      <p:sp>
        <p:nvSpPr>
          <p:cNvPr id="8" name="Rectangle 7"/>
          <p:cNvSpPr/>
          <p:nvPr/>
        </p:nvSpPr>
        <p:spPr>
          <a:xfrm>
            <a:off x="4953000" y="5638800"/>
            <a:ext cx="3276600" cy="646331"/>
          </a:xfrm>
          <a:prstGeom prst="rect">
            <a:avLst/>
          </a:prstGeom>
        </p:spPr>
        <p:txBody>
          <a:bodyPr wrap="square">
            <a:spAutoFit/>
          </a:bodyPr>
          <a:lstStyle/>
          <a:p>
            <a:r>
              <a:rPr lang="en-US" dirty="0" smtClean="0">
                <a:solidFill>
                  <a:srgbClr val="0033CC"/>
                </a:solidFill>
              </a:rPr>
              <a:t>AFM (non-contact mode):</a:t>
            </a:r>
          </a:p>
          <a:p>
            <a:r>
              <a:rPr lang="en-US" dirty="0" smtClean="0">
                <a:solidFill>
                  <a:srgbClr val="0033CC"/>
                </a:solidFill>
              </a:rPr>
              <a:t>Atomic resolution on Si(111)7x7</a:t>
            </a:r>
            <a:endParaRPr lang="en-US" dirty="0">
              <a:solidFill>
                <a:srgbClr val="0033CC"/>
              </a:solidFill>
            </a:endParaRPr>
          </a:p>
        </p:txBody>
      </p:sp>
      <p:sp>
        <p:nvSpPr>
          <p:cNvPr id="9" name="Rectangle 8"/>
          <p:cNvSpPr/>
          <p:nvPr/>
        </p:nvSpPr>
        <p:spPr>
          <a:xfrm>
            <a:off x="2819400" y="228600"/>
            <a:ext cx="3615733" cy="523220"/>
          </a:xfrm>
          <a:prstGeom prst="rect">
            <a:avLst/>
          </a:prstGeom>
        </p:spPr>
        <p:txBody>
          <a:bodyPr wrap="none">
            <a:spAutoFit/>
          </a:bodyPr>
          <a:lstStyle/>
          <a:p>
            <a:r>
              <a:rPr lang="en-US" sz="2800" dirty="0" smtClean="0">
                <a:solidFill>
                  <a:srgbClr val="0033CC"/>
                </a:solidFill>
              </a:rPr>
              <a:t>Atomic resolution AFM</a:t>
            </a:r>
            <a:endParaRPr lang="en-US" sz="2800" dirty="0">
              <a:solidFill>
                <a:srgbClr val="0033CC"/>
              </a:solidFill>
            </a:endParaRPr>
          </a:p>
        </p:txBody>
      </p:sp>
    </p:spTree>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7620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pic>
        <p:nvPicPr>
          <p:cNvPr id="13314" name="Picture 2"/>
          <p:cNvPicPr>
            <a:picLocks noChangeAspect="1" noChangeArrowheads="1"/>
          </p:cNvPicPr>
          <p:nvPr/>
        </p:nvPicPr>
        <p:blipFill>
          <a:blip r:embed="rId2"/>
          <a:srcRect/>
          <a:stretch>
            <a:fillRect/>
          </a:stretch>
        </p:blipFill>
        <p:spPr bwMode="auto">
          <a:xfrm>
            <a:off x="1371600" y="990600"/>
            <a:ext cx="2590800" cy="3238500"/>
          </a:xfrm>
          <a:prstGeom prst="rect">
            <a:avLst/>
          </a:prstGeom>
          <a:noFill/>
          <a:ln w="9525">
            <a:noFill/>
            <a:miter lim="800000"/>
            <a:headEnd/>
            <a:tailEnd/>
          </a:ln>
          <a:effectLst/>
        </p:spPr>
      </p:pic>
      <p:pic>
        <p:nvPicPr>
          <p:cNvPr id="13315" name="Picture 3"/>
          <p:cNvPicPr>
            <a:picLocks noChangeAspect="1" noChangeArrowheads="1"/>
          </p:cNvPicPr>
          <p:nvPr/>
        </p:nvPicPr>
        <p:blipFill>
          <a:blip r:embed="rId3"/>
          <a:srcRect/>
          <a:stretch>
            <a:fillRect/>
          </a:stretch>
        </p:blipFill>
        <p:spPr bwMode="auto">
          <a:xfrm>
            <a:off x="4419600" y="990600"/>
            <a:ext cx="3810000" cy="3164452"/>
          </a:xfrm>
          <a:prstGeom prst="rect">
            <a:avLst/>
          </a:prstGeom>
          <a:noFill/>
          <a:ln w="9525">
            <a:noFill/>
            <a:miter lim="800000"/>
            <a:headEnd/>
            <a:tailEnd/>
          </a:ln>
          <a:effectLst/>
        </p:spPr>
      </p:pic>
      <p:sp>
        <p:nvSpPr>
          <p:cNvPr id="5" name="Rectangle 4"/>
          <p:cNvSpPr/>
          <p:nvPr/>
        </p:nvSpPr>
        <p:spPr>
          <a:xfrm>
            <a:off x="1295400" y="4419600"/>
            <a:ext cx="6858000" cy="2185214"/>
          </a:xfrm>
          <a:prstGeom prst="rect">
            <a:avLst/>
          </a:prstGeom>
        </p:spPr>
        <p:txBody>
          <a:bodyPr wrap="square">
            <a:spAutoFit/>
          </a:bodyPr>
          <a:lstStyle/>
          <a:p>
            <a:pPr>
              <a:spcAft>
                <a:spcPts val="600"/>
              </a:spcAft>
            </a:pPr>
            <a:r>
              <a:rPr lang="en-US" dirty="0" smtClean="0">
                <a:solidFill>
                  <a:srgbClr val="0033CC"/>
                </a:solidFill>
              </a:rPr>
              <a:t>Many types: DNA and RNA analysis, protein-nucleic acid complexes, chromosomes, cellular membranes, proteins and peptides, molecular crystals, polymers and biomaterials, </a:t>
            </a:r>
            <a:r>
              <a:rPr lang="en-US" dirty="0" err="1" smtClean="0">
                <a:solidFill>
                  <a:srgbClr val="0033CC"/>
                </a:solidFill>
              </a:rPr>
              <a:t>ligand</a:t>
            </a:r>
            <a:r>
              <a:rPr lang="en-US" dirty="0" smtClean="0">
                <a:solidFill>
                  <a:srgbClr val="0033CC"/>
                </a:solidFill>
              </a:rPr>
              <a:t>-receptor binding. </a:t>
            </a:r>
          </a:p>
          <a:p>
            <a:pPr>
              <a:spcAft>
                <a:spcPts val="600"/>
              </a:spcAft>
            </a:pPr>
            <a:r>
              <a:rPr lang="en-US" dirty="0" smtClean="0">
                <a:solidFill>
                  <a:srgbClr val="0033CC"/>
                </a:solidFill>
              </a:rPr>
              <a:t>Bio-samples have been investigated on lysine-coated glass and mica substrate, and </a:t>
            </a:r>
            <a:r>
              <a:rPr lang="en-US" dirty="0" smtClean="0">
                <a:solidFill>
                  <a:srgbClr val="C00000"/>
                </a:solidFill>
              </a:rPr>
              <a:t>in buffer solution </a:t>
            </a:r>
            <a:r>
              <a:rPr lang="en-US" dirty="0" smtClean="0">
                <a:solidFill>
                  <a:srgbClr val="0033CC"/>
                </a:solidFill>
              </a:rPr>
              <a:t>(SEM… all in vacuum).</a:t>
            </a:r>
          </a:p>
          <a:p>
            <a:pPr>
              <a:spcAft>
                <a:spcPts val="600"/>
              </a:spcAft>
            </a:pPr>
            <a:r>
              <a:rPr lang="en-US" dirty="0" smtClean="0">
                <a:solidFill>
                  <a:srgbClr val="0033CC"/>
                </a:solidFill>
              </a:rPr>
              <a:t>By using phase imaging technique one can distinguish the different components of the cell membranes.</a:t>
            </a:r>
            <a:endParaRPr lang="en-US" dirty="0">
              <a:solidFill>
                <a:srgbClr val="0033CC"/>
              </a:solidFill>
            </a:endParaRPr>
          </a:p>
        </p:txBody>
      </p:sp>
      <p:sp>
        <p:nvSpPr>
          <p:cNvPr id="6" name="Rectangle 5"/>
          <p:cNvSpPr/>
          <p:nvPr/>
        </p:nvSpPr>
        <p:spPr>
          <a:xfrm>
            <a:off x="2362200" y="228600"/>
            <a:ext cx="4919937" cy="523220"/>
          </a:xfrm>
          <a:prstGeom prst="rect">
            <a:avLst/>
          </a:prstGeom>
        </p:spPr>
        <p:txBody>
          <a:bodyPr wrap="none">
            <a:spAutoFit/>
          </a:bodyPr>
          <a:lstStyle/>
          <a:p>
            <a:r>
              <a:rPr lang="en-US" sz="2800" dirty="0" smtClean="0">
                <a:solidFill>
                  <a:srgbClr val="0033CC"/>
                </a:solidFill>
              </a:rPr>
              <a:t>Applications to biological system</a:t>
            </a:r>
            <a:endParaRPr lang="en-US" sz="2800" dirty="0">
              <a:solidFill>
                <a:srgbClr val="0033CC"/>
              </a:solidFill>
            </a:endParaRPr>
          </a:p>
        </p:txBody>
      </p:sp>
    </p:spTree>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8434" name="Picture 2"/>
          <p:cNvPicPr>
            <a:picLocks noChangeAspect="1" noChangeArrowheads="1"/>
          </p:cNvPicPr>
          <p:nvPr/>
        </p:nvPicPr>
        <p:blipFill>
          <a:blip r:embed="rId2"/>
          <a:srcRect/>
          <a:stretch>
            <a:fillRect/>
          </a:stretch>
        </p:blipFill>
        <p:spPr bwMode="auto">
          <a:xfrm>
            <a:off x="80963" y="419100"/>
            <a:ext cx="8982075" cy="6019800"/>
          </a:xfrm>
          <a:prstGeom prst="rect">
            <a:avLst/>
          </a:prstGeom>
          <a:noFill/>
          <a:ln w="9525">
            <a:noFill/>
            <a:miter lim="800000"/>
            <a:headEnd/>
            <a:tailEnd/>
          </a:ln>
          <a:effectLst/>
        </p:spPr>
      </p:pic>
      <p:cxnSp>
        <p:nvCxnSpPr>
          <p:cNvPr id="5" name="Straight Connector 4"/>
          <p:cNvCxnSpPr/>
          <p:nvPr/>
        </p:nvCxnSpPr>
        <p:spPr>
          <a:xfrm flipV="1">
            <a:off x="0" y="7620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6" name="Rectangle 5"/>
          <p:cNvSpPr/>
          <p:nvPr/>
        </p:nvSpPr>
        <p:spPr>
          <a:xfrm>
            <a:off x="2362200" y="228600"/>
            <a:ext cx="4919937" cy="523220"/>
          </a:xfrm>
          <a:prstGeom prst="rect">
            <a:avLst/>
          </a:prstGeom>
        </p:spPr>
        <p:txBody>
          <a:bodyPr wrap="none">
            <a:spAutoFit/>
          </a:bodyPr>
          <a:lstStyle/>
          <a:p>
            <a:r>
              <a:rPr lang="en-US" sz="2800" dirty="0" smtClean="0">
                <a:solidFill>
                  <a:srgbClr val="0033CC"/>
                </a:solidFill>
              </a:rPr>
              <a:t>Applications to biological system</a:t>
            </a:r>
            <a:endParaRPr lang="en-US" sz="2800" dirty="0">
              <a:solidFill>
                <a:srgbClr val="0033CC"/>
              </a:solidFill>
            </a:endParaRPr>
          </a:p>
        </p:txBody>
      </p:sp>
    </p:spTree>
  </p:cSld>
  <p:clrMapOvr>
    <a:masterClrMapping/>
  </p:clrMapOvr>
  <p:timing>
    <p:tnLst>
      <p:par>
        <p:cTn id="1" dur="indefinite" restart="never" nodeType="tmRoot"/>
      </p:par>
    </p:tnLst>
  </p:timing>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extBox 3"/>
          <p:cNvSpPr txBox="1"/>
          <p:nvPr/>
        </p:nvSpPr>
        <p:spPr>
          <a:xfrm>
            <a:off x="1066800" y="1066800"/>
            <a:ext cx="7499617" cy="523220"/>
          </a:xfrm>
          <a:prstGeom prst="rect">
            <a:avLst/>
          </a:prstGeom>
          <a:noFill/>
        </p:spPr>
        <p:txBody>
          <a:bodyPr wrap="none" rtlCol="0">
            <a:spAutoFit/>
          </a:bodyPr>
          <a:lstStyle/>
          <a:p>
            <a:r>
              <a:rPr lang="en-US" sz="2800" dirty="0" smtClean="0">
                <a:solidFill>
                  <a:srgbClr val="0033CC"/>
                </a:solidFill>
              </a:rPr>
              <a:t>Scanning probe microscopy (SPM) and lithography</a:t>
            </a:r>
            <a:endParaRPr lang="en-US" sz="2800" dirty="0">
              <a:solidFill>
                <a:srgbClr val="0033CC"/>
              </a:solidFill>
            </a:endParaRPr>
          </a:p>
        </p:txBody>
      </p:sp>
      <p:sp>
        <p:nvSpPr>
          <p:cNvPr id="5" name="TextBox 4"/>
          <p:cNvSpPr txBox="1"/>
          <p:nvPr/>
        </p:nvSpPr>
        <p:spPr>
          <a:xfrm>
            <a:off x="1524000" y="2590800"/>
            <a:ext cx="4833311" cy="2139047"/>
          </a:xfrm>
          <a:prstGeom prst="rect">
            <a:avLst/>
          </a:prstGeom>
          <a:noFill/>
        </p:spPr>
        <p:txBody>
          <a:bodyPr wrap="none" rtlCol="0">
            <a:spAutoFit/>
          </a:bodyPr>
          <a:lstStyle/>
          <a:p>
            <a:pPr marL="342900" indent="-342900">
              <a:spcAft>
                <a:spcPts val="600"/>
              </a:spcAft>
              <a:buAutoNum type="arabicPeriod"/>
            </a:pPr>
            <a:r>
              <a:rPr lang="en-US" dirty="0" smtClean="0">
                <a:solidFill>
                  <a:srgbClr val="0033CC"/>
                </a:solidFill>
              </a:rPr>
              <a:t>Scanning tunneling microscopy.</a:t>
            </a:r>
          </a:p>
          <a:p>
            <a:pPr marL="342900" indent="-342900">
              <a:spcAft>
                <a:spcPts val="600"/>
              </a:spcAft>
              <a:buAutoNum type="arabicPeriod"/>
            </a:pPr>
            <a:r>
              <a:rPr lang="en-US" dirty="0" smtClean="0">
                <a:solidFill>
                  <a:srgbClr val="0033CC"/>
                </a:solidFill>
              </a:rPr>
              <a:t>Piezoelectric positioning.</a:t>
            </a:r>
          </a:p>
          <a:p>
            <a:pPr marL="342900" indent="-342900">
              <a:spcAft>
                <a:spcPts val="600"/>
              </a:spcAft>
              <a:buAutoNum type="arabicPeriod"/>
            </a:pPr>
            <a:r>
              <a:rPr lang="en-US" dirty="0" smtClean="0">
                <a:solidFill>
                  <a:srgbClr val="0033CC"/>
                </a:solidFill>
              </a:rPr>
              <a:t>Atomic force microscopy (AFM) overview.</a:t>
            </a:r>
          </a:p>
          <a:p>
            <a:pPr marL="342900" indent="-342900">
              <a:spcAft>
                <a:spcPts val="600"/>
              </a:spcAft>
              <a:buAutoNum type="arabicPeriod"/>
            </a:pPr>
            <a:r>
              <a:rPr lang="en-US" dirty="0" smtClean="0">
                <a:solidFill>
                  <a:srgbClr val="0033CC"/>
                </a:solidFill>
              </a:rPr>
              <a:t>AFM tip and its fabrication.</a:t>
            </a:r>
          </a:p>
          <a:p>
            <a:pPr marL="342900" indent="-342900">
              <a:spcAft>
                <a:spcPts val="600"/>
              </a:spcAft>
              <a:buAutoNum type="arabicPeriod"/>
            </a:pPr>
            <a:r>
              <a:rPr lang="en-US" dirty="0" smtClean="0">
                <a:solidFill>
                  <a:srgbClr val="0033CC"/>
                </a:solidFill>
              </a:rPr>
              <a:t>Tapping mode AFM.</a:t>
            </a:r>
          </a:p>
          <a:p>
            <a:pPr marL="342900" indent="-342900">
              <a:spcAft>
                <a:spcPts val="600"/>
              </a:spcAft>
              <a:buAutoNum type="arabicPeriod"/>
            </a:pPr>
            <a:r>
              <a:rPr lang="en-US" dirty="0" smtClean="0">
                <a:solidFill>
                  <a:srgbClr val="C00000"/>
                </a:solidFill>
              </a:rPr>
              <a:t>Other forms of AFM (LFM, EFM, MFM, SCM…)</a:t>
            </a:r>
          </a:p>
        </p:txBody>
      </p:sp>
    </p:spTree>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2771" name="Picture 2"/>
          <p:cNvPicPr>
            <a:picLocks noChangeAspect="1" noChangeArrowheads="1"/>
          </p:cNvPicPr>
          <p:nvPr/>
        </p:nvPicPr>
        <p:blipFill>
          <a:blip r:embed="rId3"/>
          <a:srcRect/>
          <a:stretch>
            <a:fillRect/>
          </a:stretch>
        </p:blipFill>
        <p:spPr bwMode="auto">
          <a:xfrm>
            <a:off x="685800" y="1524000"/>
            <a:ext cx="5200650" cy="4495800"/>
          </a:xfrm>
          <a:prstGeom prst="rect">
            <a:avLst/>
          </a:prstGeom>
          <a:noFill/>
          <a:ln w="9525">
            <a:noFill/>
            <a:miter lim="800000"/>
            <a:headEnd/>
            <a:tailEnd/>
          </a:ln>
        </p:spPr>
      </p:pic>
      <p:pic>
        <p:nvPicPr>
          <p:cNvPr id="32772" name="Picture 6"/>
          <p:cNvPicPr>
            <a:picLocks noChangeAspect="1" noChangeArrowheads="1"/>
          </p:cNvPicPr>
          <p:nvPr/>
        </p:nvPicPr>
        <p:blipFill>
          <a:blip r:embed="rId4"/>
          <a:srcRect/>
          <a:stretch>
            <a:fillRect/>
          </a:stretch>
        </p:blipFill>
        <p:spPr bwMode="auto">
          <a:xfrm>
            <a:off x="6248400" y="1524000"/>
            <a:ext cx="2498481" cy="4191000"/>
          </a:xfrm>
          <a:prstGeom prst="rect">
            <a:avLst/>
          </a:prstGeom>
          <a:noFill/>
          <a:ln w="9525">
            <a:noFill/>
            <a:miter lim="800000"/>
            <a:headEnd/>
            <a:tailEnd/>
          </a:ln>
        </p:spPr>
      </p:pic>
      <p:sp>
        <p:nvSpPr>
          <p:cNvPr id="32773" name="AutoShape 7"/>
          <p:cNvSpPr>
            <a:spLocks noChangeArrowheads="1"/>
          </p:cNvSpPr>
          <p:nvPr/>
        </p:nvSpPr>
        <p:spPr bwMode="auto">
          <a:xfrm>
            <a:off x="5638801" y="3200401"/>
            <a:ext cx="975946" cy="485775"/>
          </a:xfrm>
          <a:prstGeom prst="chevron">
            <a:avLst>
              <a:gd name="adj" fmla="val 54412"/>
            </a:avLst>
          </a:prstGeom>
          <a:solidFill>
            <a:schemeClr val="folHlink"/>
          </a:solidFill>
          <a:ln w="9525">
            <a:solidFill>
              <a:schemeClr val="folHlink"/>
            </a:solidFill>
            <a:miter lim="800000"/>
            <a:headEnd/>
            <a:tailEnd/>
          </a:ln>
        </p:spPr>
        <p:txBody>
          <a:bodyPr wrap="none" anchor="ctr"/>
          <a:lstStyle/>
          <a:p>
            <a:endParaRPr lang="en-US"/>
          </a:p>
        </p:txBody>
      </p:sp>
      <p:cxnSp>
        <p:nvCxnSpPr>
          <p:cNvPr id="8" name="Straight Connector 7"/>
          <p:cNvCxnSpPr/>
          <p:nvPr/>
        </p:nvCxnSpPr>
        <p:spPr>
          <a:xfrm flipV="1">
            <a:off x="0" y="8382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9" name="Rectangle 8"/>
          <p:cNvSpPr/>
          <p:nvPr/>
        </p:nvSpPr>
        <p:spPr>
          <a:xfrm>
            <a:off x="2971800" y="304800"/>
            <a:ext cx="3204403" cy="523220"/>
          </a:xfrm>
          <a:prstGeom prst="rect">
            <a:avLst/>
          </a:prstGeom>
        </p:spPr>
        <p:txBody>
          <a:bodyPr wrap="none">
            <a:spAutoFit/>
          </a:bodyPr>
          <a:lstStyle/>
          <a:p>
            <a:r>
              <a:rPr lang="en-GB" sz="2800" dirty="0" smtClean="0">
                <a:solidFill>
                  <a:srgbClr val="0033CC"/>
                </a:solidFill>
              </a:rPr>
              <a:t>Operation of an STM</a:t>
            </a:r>
            <a:endParaRPr lang="en-US" sz="2800" dirty="0">
              <a:solidFill>
                <a:srgbClr val="0033CC"/>
              </a:solidFill>
            </a:endParaRPr>
          </a:p>
        </p:txBody>
      </p:sp>
    </p:spTree>
  </p:cSld>
  <p:clrMapOvr>
    <a:masterClrMapping/>
  </p:clrMapOvr>
  <p:timing>
    <p:tnLst>
      <p:par>
        <p:cTn id="1" dur="indefinite" restart="never" nodeType="tmRoot"/>
      </p:par>
    </p:tnLst>
  </p:timing>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7620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pic>
        <p:nvPicPr>
          <p:cNvPr id="14338" name="Picture 2"/>
          <p:cNvPicPr>
            <a:picLocks noChangeAspect="1" noChangeArrowheads="1"/>
          </p:cNvPicPr>
          <p:nvPr/>
        </p:nvPicPr>
        <p:blipFill>
          <a:blip r:embed="rId2"/>
          <a:srcRect/>
          <a:stretch>
            <a:fillRect/>
          </a:stretch>
        </p:blipFill>
        <p:spPr bwMode="auto">
          <a:xfrm>
            <a:off x="4916214" y="1676400"/>
            <a:ext cx="3961321" cy="2924175"/>
          </a:xfrm>
          <a:prstGeom prst="rect">
            <a:avLst/>
          </a:prstGeom>
          <a:noFill/>
          <a:ln w="9525">
            <a:noFill/>
            <a:miter lim="800000"/>
            <a:headEnd/>
            <a:tailEnd/>
          </a:ln>
          <a:effectLst/>
        </p:spPr>
      </p:pic>
      <p:sp>
        <p:nvSpPr>
          <p:cNvPr id="5" name="Rectangle 4"/>
          <p:cNvSpPr/>
          <p:nvPr/>
        </p:nvSpPr>
        <p:spPr>
          <a:xfrm>
            <a:off x="457200" y="1981200"/>
            <a:ext cx="4572000" cy="2185214"/>
          </a:xfrm>
          <a:prstGeom prst="rect">
            <a:avLst/>
          </a:prstGeom>
        </p:spPr>
        <p:txBody>
          <a:bodyPr wrap="square">
            <a:spAutoFit/>
          </a:bodyPr>
          <a:lstStyle/>
          <a:p>
            <a:pPr>
              <a:spcAft>
                <a:spcPts val="600"/>
              </a:spcAft>
            </a:pPr>
            <a:r>
              <a:rPr lang="en-US" dirty="0" smtClean="0">
                <a:solidFill>
                  <a:srgbClr val="0033CC"/>
                </a:solidFill>
              </a:rPr>
              <a:t>Conductive AFM is used for collecting simultaneous topography imaging and current imaging.</a:t>
            </a:r>
          </a:p>
          <a:p>
            <a:pPr>
              <a:spcAft>
                <a:spcPts val="600"/>
              </a:spcAft>
            </a:pPr>
            <a:r>
              <a:rPr lang="en-US" dirty="0" smtClean="0">
                <a:solidFill>
                  <a:srgbClr val="0033CC"/>
                </a:solidFill>
              </a:rPr>
              <a:t>Standard conductive AFM operates in contact AFM </a:t>
            </a:r>
            <a:r>
              <a:rPr lang="fr-FR" dirty="0" smtClean="0">
                <a:solidFill>
                  <a:srgbClr val="0033CC"/>
                </a:solidFill>
              </a:rPr>
              <a:t>mode.</a:t>
            </a:r>
          </a:p>
          <a:p>
            <a:pPr>
              <a:spcAft>
                <a:spcPts val="600"/>
              </a:spcAft>
            </a:pPr>
            <a:r>
              <a:rPr lang="fr-FR" dirty="0" smtClean="0">
                <a:solidFill>
                  <a:srgbClr val="0033CC"/>
                </a:solidFill>
              </a:rPr>
              <a:t>Variations in surface </a:t>
            </a:r>
            <a:r>
              <a:rPr lang="en-US" dirty="0" smtClean="0">
                <a:solidFill>
                  <a:srgbClr val="0033CC"/>
                </a:solidFill>
              </a:rPr>
              <a:t>conductivity</a:t>
            </a:r>
            <a:r>
              <a:rPr lang="fr-FR" dirty="0" smtClean="0">
                <a:solidFill>
                  <a:srgbClr val="0033CC"/>
                </a:solidFill>
              </a:rPr>
              <a:t> </a:t>
            </a:r>
            <a:r>
              <a:rPr lang="en-US" dirty="0" smtClean="0">
                <a:solidFill>
                  <a:srgbClr val="0033CC"/>
                </a:solidFill>
              </a:rPr>
              <a:t>can be distinguished using this mode.</a:t>
            </a:r>
          </a:p>
        </p:txBody>
      </p:sp>
      <p:sp>
        <p:nvSpPr>
          <p:cNvPr id="6" name="Rectangle 5"/>
          <p:cNvSpPr/>
          <p:nvPr/>
        </p:nvSpPr>
        <p:spPr>
          <a:xfrm>
            <a:off x="3124200" y="228600"/>
            <a:ext cx="2585644" cy="523220"/>
          </a:xfrm>
          <a:prstGeom prst="rect">
            <a:avLst/>
          </a:prstGeom>
        </p:spPr>
        <p:txBody>
          <a:bodyPr wrap="none">
            <a:spAutoFit/>
          </a:bodyPr>
          <a:lstStyle/>
          <a:p>
            <a:r>
              <a:rPr lang="en-US" sz="2800" dirty="0" smtClean="0">
                <a:solidFill>
                  <a:srgbClr val="0033CC"/>
                </a:solidFill>
              </a:rPr>
              <a:t>Conductive AFM</a:t>
            </a:r>
            <a:endParaRPr lang="en-US" sz="2800" dirty="0">
              <a:solidFill>
                <a:srgbClr val="0033CC"/>
              </a:solidFill>
            </a:endParaRPr>
          </a:p>
        </p:txBody>
      </p:sp>
      <p:sp>
        <p:nvSpPr>
          <p:cNvPr id="7" name="TextBox 6"/>
          <p:cNvSpPr txBox="1"/>
          <p:nvPr/>
        </p:nvSpPr>
        <p:spPr>
          <a:xfrm>
            <a:off x="609600" y="5029200"/>
            <a:ext cx="7467600" cy="923330"/>
          </a:xfrm>
          <a:prstGeom prst="rect">
            <a:avLst/>
          </a:prstGeom>
          <a:noFill/>
        </p:spPr>
        <p:txBody>
          <a:bodyPr wrap="square" rtlCol="0">
            <a:spAutoFit/>
          </a:bodyPr>
          <a:lstStyle/>
          <a:p>
            <a:r>
              <a:rPr lang="en-US" dirty="0" smtClean="0">
                <a:solidFill>
                  <a:srgbClr val="C00000"/>
                </a:solidFill>
              </a:rPr>
              <a:t>One can also operate AFM in STM mode: maintain constant current or height. Some AFM tool can be used as STM (no vacuum), though with different type of tip (may use a regular STM W-tip, rather than a Si or Si</a:t>
            </a:r>
            <a:r>
              <a:rPr lang="en-US" baseline="-25000" dirty="0" smtClean="0">
                <a:solidFill>
                  <a:srgbClr val="C00000"/>
                </a:solidFill>
              </a:rPr>
              <a:t>3</a:t>
            </a:r>
            <a:r>
              <a:rPr lang="en-US" dirty="0" smtClean="0">
                <a:solidFill>
                  <a:srgbClr val="C00000"/>
                </a:solidFill>
              </a:rPr>
              <a:t>N</a:t>
            </a:r>
            <a:r>
              <a:rPr lang="en-US" baseline="-25000" dirty="0" smtClean="0">
                <a:solidFill>
                  <a:srgbClr val="C00000"/>
                </a:solidFill>
              </a:rPr>
              <a:t>4</a:t>
            </a:r>
            <a:r>
              <a:rPr lang="en-US" dirty="0" smtClean="0">
                <a:solidFill>
                  <a:srgbClr val="C00000"/>
                </a:solidFill>
              </a:rPr>
              <a:t> cantilever).</a:t>
            </a:r>
            <a:endParaRPr lang="en-US"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7620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7" name="Rectangle 6"/>
          <p:cNvSpPr/>
          <p:nvPr/>
        </p:nvSpPr>
        <p:spPr>
          <a:xfrm>
            <a:off x="2133600" y="228600"/>
            <a:ext cx="5079276" cy="523220"/>
          </a:xfrm>
          <a:prstGeom prst="rect">
            <a:avLst/>
          </a:prstGeom>
        </p:spPr>
        <p:txBody>
          <a:bodyPr wrap="none">
            <a:spAutoFit/>
          </a:bodyPr>
          <a:lstStyle/>
          <a:p>
            <a:r>
              <a:rPr lang="en-US" sz="2800" dirty="0" smtClean="0">
                <a:solidFill>
                  <a:srgbClr val="0033CC"/>
                </a:solidFill>
              </a:rPr>
              <a:t>Lateral (friction) force microscopy</a:t>
            </a:r>
            <a:endParaRPr lang="en-US" sz="2800" dirty="0">
              <a:solidFill>
                <a:srgbClr val="0033CC"/>
              </a:solidFill>
            </a:endParaRPr>
          </a:p>
        </p:txBody>
      </p:sp>
      <p:pic>
        <p:nvPicPr>
          <p:cNvPr id="9" name="Picture 2"/>
          <p:cNvPicPr>
            <a:picLocks noChangeAspect="1" noChangeArrowheads="1"/>
          </p:cNvPicPr>
          <p:nvPr/>
        </p:nvPicPr>
        <p:blipFill>
          <a:blip r:embed="rId2"/>
          <a:srcRect/>
          <a:stretch>
            <a:fillRect/>
          </a:stretch>
        </p:blipFill>
        <p:spPr bwMode="auto">
          <a:xfrm>
            <a:off x="949325" y="914400"/>
            <a:ext cx="8042275" cy="5614284"/>
          </a:xfrm>
          <a:prstGeom prst="rect">
            <a:avLst/>
          </a:prstGeom>
          <a:noFill/>
          <a:ln w="9525">
            <a:noFill/>
            <a:miter lim="800000"/>
            <a:headEnd/>
            <a:tailEnd/>
          </a:ln>
          <a:effectLst/>
        </p:spPr>
      </p:pic>
      <p:sp>
        <p:nvSpPr>
          <p:cNvPr id="10" name="TextBox 9"/>
          <p:cNvSpPr txBox="1"/>
          <p:nvPr/>
        </p:nvSpPr>
        <p:spPr>
          <a:xfrm>
            <a:off x="0" y="4724400"/>
            <a:ext cx="2971800" cy="1477328"/>
          </a:xfrm>
          <a:prstGeom prst="rect">
            <a:avLst/>
          </a:prstGeom>
          <a:noFill/>
        </p:spPr>
        <p:txBody>
          <a:bodyPr wrap="square" rtlCol="0">
            <a:spAutoFit/>
          </a:bodyPr>
          <a:lstStyle/>
          <a:p>
            <a:r>
              <a:rPr lang="en-US" dirty="0" smtClean="0">
                <a:solidFill>
                  <a:srgbClr val="0033CC"/>
                </a:solidFill>
              </a:rPr>
              <a:t>Possibility to discriminate different materials at the atom level.</a:t>
            </a:r>
          </a:p>
          <a:p>
            <a:r>
              <a:rPr lang="en-US" dirty="0" smtClean="0">
                <a:solidFill>
                  <a:srgbClr val="0033CC"/>
                </a:solidFill>
              </a:rPr>
              <a:t>Nano-tribology investigations can be carried out.</a:t>
            </a:r>
            <a:endParaRPr lang="en-US" dirty="0">
              <a:solidFill>
                <a:srgbClr val="0033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down)">
                                      <p:cBhvr>
                                        <p:cTn id="7" dur="500"/>
                                        <p:tgtEl>
                                          <p:spTgt spid="10">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wipe(down)">
                                      <p:cBhvr>
                                        <p:cTn id="10"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Lst>
  </p:timing>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7620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pic>
        <p:nvPicPr>
          <p:cNvPr id="16386" name="Picture 2"/>
          <p:cNvPicPr>
            <a:picLocks noChangeAspect="1" noChangeArrowheads="1"/>
          </p:cNvPicPr>
          <p:nvPr/>
        </p:nvPicPr>
        <p:blipFill>
          <a:blip r:embed="rId2"/>
          <a:srcRect/>
          <a:stretch>
            <a:fillRect/>
          </a:stretch>
        </p:blipFill>
        <p:spPr bwMode="auto">
          <a:xfrm>
            <a:off x="533400" y="1143000"/>
            <a:ext cx="3810000" cy="2778369"/>
          </a:xfrm>
          <a:prstGeom prst="rect">
            <a:avLst/>
          </a:prstGeom>
          <a:noFill/>
          <a:ln w="9525">
            <a:noFill/>
            <a:miter lim="800000"/>
            <a:headEnd/>
            <a:tailEnd/>
          </a:ln>
          <a:effectLst/>
        </p:spPr>
      </p:pic>
      <p:sp>
        <p:nvSpPr>
          <p:cNvPr id="5" name="Rectangle 4"/>
          <p:cNvSpPr/>
          <p:nvPr/>
        </p:nvSpPr>
        <p:spPr>
          <a:xfrm>
            <a:off x="381000" y="4038600"/>
            <a:ext cx="4572000" cy="1200329"/>
          </a:xfrm>
          <a:prstGeom prst="rect">
            <a:avLst/>
          </a:prstGeom>
        </p:spPr>
        <p:txBody>
          <a:bodyPr>
            <a:spAutoFit/>
          </a:bodyPr>
          <a:lstStyle/>
          <a:p>
            <a:r>
              <a:rPr lang="en-US" dirty="0" smtClean="0">
                <a:solidFill>
                  <a:srgbClr val="0033CC"/>
                </a:solidFill>
              </a:rPr>
              <a:t>High resolution topography (top) and lateral force mode (bottom) images of a commercially available PET film. The silicate fillers show increased friction in the lateral force image.</a:t>
            </a:r>
            <a:endParaRPr lang="en-US" dirty="0">
              <a:solidFill>
                <a:srgbClr val="0033CC"/>
              </a:solidFill>
            </a:endParaRPr>
          </a:p>
        </p:txBody>
      </p:sp>
      <p:sp>
        <p:nvSpPr>
          <p:cNvPr id="6" name="Rectangle 5"/>
          <p:cNvSpPr/>
          <p:nvPr/>
        </p:nvSpPr>
        <p:spPr>
          <a:xfrm>
            <a:off x="2819400" y="228600"/>
            <a:ext cx="3731150" cy="523220"/>
          </a:xfrm>
          <a:prstGeom prst="rect">
            <a:avLst/>
          </a:prstGeom>
        </p:spPr>
        <p:txBody>
          <a:bodyPr wrap="none">
            <a:spAutoFit/>
          </a:bodyPr>
          <a:lstStyle/>
          <a:p>
            <a:r>
              <a:rPr lang="en-US" sz="2800" dirty="0" smtClean="0">
                <a:solidFill>
                  <a:srgbClr val="0033CC"/>
                </a:solidFill>
              </a:rPr>
              <a:t>Lateral force microscopy</a:t>
            </a:r>
            <a:endParaRPr lang="en-US" sz="2800" dirty="0">
              <a:solidFill>
                <a:srgbClr val="0033CC"/>
              </a:solidFill>
            </a:endParaRPr>
          </a:p>
        </p:txBody>
      </p:sp>
      <p:pic>
        <p:nvPicPr>
          <p:cNvPr id="12290" name="Picture 2"/>
          <p:cNvPicPr>
            <a:picLocks noChangeAspect="1" noChangeArrowheads="1"/>
          </p:cNvPicPr>
          <p:nvPr/>
        </p:nvPicPr>
        <p:blipFill>
          <a:blip r:embed="rId3"/>
          <a:srcRect/>
          <a:stretch>
            <a:fillRect/>
          </a:stretch>
        </p:blipFill>
        <p:spPr bwMode="auto">
          <a:xfrm>
            <a:off x="5867400" y="1066800"/>
            <a:ext cx="2590800" cy="2639226"/>
          </a:xfrm>
          <a:prstGeom prst="rect">
            <a:avLst/>
          </a:prstGeom>
          <a:noFill/>
          <a:ln w="9525">
            <a:noFill/>
            <a:miter lim="800000"/>
            <a:headEnd/>
            <a:tailEnd/>
          </a:ln>
          <a:effectLst/>
        </p:spPr>
      </p:pic>
      <p:sp>
        <p:nvSpPr>
          <p:cNvPr id="8" name="Rectangle 7"/>
          <p:cNvSpPr/>
          <p:nvPr/>
        </p:nvSpPr>
        <p:spPr>
          <a:xfrm>
            <a:off x="5334001" y="3962400"/>
            <a:ext cx="3810000" cy="1477328"/>
          </a:xfrm>
          <a:prstGeom prst="rect">
            <a:avLst/>
          </a:prstGeom>
        </p:spPr>
        <p:txBody>
          <a:bodyPr wrap="square">
            <a:spAutoFit/>
          </a:bodyPr>
          <a:lstStyle/>
          <a:p>
            <a:r>
              <a:rPr lang="en-US" dirty="0" smtClean="0">
                <a:solidFill>
                  <a:srgbClr val="0033CC"/>
                </a:solidFill>
              </a:rPr>
              <a:t>LFM image of patterned SAM (50μm x 50μm, self-assembled monolayer), formed by micro-contact printing of </a:t>
            </a:r>
            <a:r>
              <a:rPr lang="en-US" dirty="0" err="1" smtClean="0">
                <a:solidFill>
                  <a:srgbClr val="0033CC"/>
                </a:solidFill>
              </a:rPr>
              <a:t>alkatheniols</a:t>
            </a:r>
            <a:r>
              <a:rPr lang="en-US" dirty="0" smtClean="0">
                <a:solidFill>
                  <a:srgbClr val="0033CC"/>
                </a:solidFill>
              </a:rPr>
              <a:t> onto Au surface using an elastomeric stamp</a:t>
            </a:r>
            <a:endParaRPr lang="en-US" dirty="0">
              <a:solidFill>
                <a:srgbClr val="0033CC"/>
              </a:solidFill>
            </a:endParaRPr>
          </a:p>
        </p:txBody>
      </p:sp>
    </p:spTree>
  </p:cSld>
  <p:clrMapOvr>
    <a:masterClrMapping/>
  </p:clrMapOvr>
  <p:timing>
    <p:tnLst>
      <p:par>
        <p:cTn id="1" dur="indefinite" restart="never" nodeType="tmRoot"/>
      </p:par>
    </p:tnLst>
  </p:timing>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4338" name="Picture 2"/>
          <p:cNvPicPr>
            <a:picLocks noChangeAspect="1" noChangeArrowheads="1"/>
          </p:cNvPicPr>
          <p:nvPr/>
        </p:nvPicPr>
        <p:blipFill>
          <a:blip r:embed="rId2"/>
          <a:srcRect/>
          <a:stretch>
            <a:fillRect/>
          </a:stretch>
        </p:blipFill>
        <p:spPr bwMode="auto">
          <a:xfrm>
            <a:off x="1371600" y="3943350"/>
            <a:ext cx="6658361" cy="2457450"/>
          </a:xfrm>
          <a:prstGeom prst="rect">
            <a:avLst/>
          </a:prstGeom>
          <a:noFill/>
          <a:ln w="9525">
            <a:noFill/>
            <a:miter lim="800000"/>
            <a:headEnd/>
            <a:tailEnd/>
          </a:ln>
          <a:effectLst/>
        </p:spPr>
      </p:pic>
      <p:sp>
        <p:nvSpPr>
          <p:cNvPr id="5" name="Rectangle 4"/>
          <p:cNvSpPr/>
          <p:nvPr/>
        </p:nvSpPr>
        <p:spPr>
          <a:xfrm>
            <a:off x="762000" y="1066800"/>
            <a:ext cx="7848600" cy="2462213"/>
          </a:xfrm>
          <a:prstGeom prst="rect">
            <a:avLst/>
          </a:prstGeom>
        </p:spPr>
        <p:txBody>
          <a:bodyPr wrap="square">
            <a:spAutoFit/>
          </a:bodyPr>
          <a:lstStyle/>
          <a:p>
            <a:pPr marL="177800" indent="-177800">
              <a:spcAft>
                <a:spcPts val="600"/>
              </a:spcAft>
              <a:buFont typeface="Arial" pitchFamily="34" charset="0"/>
              <a:buChar char="•"/>
            </a:pPr>
            <a:r>
              <a:rPr lang="en-US" dirty="0" smtClean="0">
                <a:solidFill>
                  <a:srgbClr val="0033CC"/>
                </a:solidFill>
              </a:rPr>
              <a:t>FMM is used to characterize a sample's mechanical properties. It allows simultaneous acquisition of both topographic and material-properties data.</a:t>
            </a:r>
          </a:p>
          <a:p>
            <a:pPr marL="177800" indent="-177800">
              <a:spcAft>
                <a:spcPts val="600"/>
              </a:spcAft>
              <a:buFont typeface="Arial" pitchFamily="34" charset="0"/>
              <a:buChar char="•"/>
            </a:pPr>
            <a:r>
              <a:rPr lang="en-US" dirty="0" smtClean="0">
                <a:solidFill>
                  <a:srgbClr val="0033CC"/>
                </a:solidFill>
              </a:rPr>
              <a:t>In FMM mode, the AFM tip is scanned in contact with the sample, and the z feedback loop maintains a constant cantilever deflection (as for constant-force mode AFM). </a:t>
            </a:r>
          </a:p>
          <a:p>
            <a:pPr marL="177800" indent="-177800">
              <a:spcAft>
                <a:spcPts val="600"/>
              </a:spcAft>
              <a:buFont typeface="Arial" pitchFamily="34" charset="0"/>
              <a:buChar char="•"/>
            </a:pPr>
            <a:r>
              <a:rPr lang="en-US" dirty="0" smtClean="0">
                <a:solidFill>
                  <a:srgbClr val="0033CC"/>
                </a:solidFill>
              </a:rPr>
              <a:t>In addition, a periodic signal is applied to either the tip or the sample. The amplitude of cantilever modulation that results from this applied signal varies according to the elastic properties of the sample.</a:t>
            </a:r>
            <a:endParaRPr lang="en-US" dirty="0">
              <a:solidFill>
                <a:srgbClr val="0033CC"/>
              </a:solidFill>
            </a:endParaRPr>
          </a:p>
        </p:txBody>
      </p:sp>
      <p:cxnSp>
        <p:nvCxnSpPr>
          <p:cNvPr id="6" name="Straight Connector 5"/>
          <p:cNvCxnSpPr/>
          <p:nvPr/>
        </p:nvCxnSpPr>
        <p:spPr>
          <a:xfrm flipV="1">
            <a:off x="0" y="7620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7" name="Rectangle 6"/>
          <p:cNvSpPr/>
          <p:nvPr/>
        </p:nvSpPr>
        <p:spPr>
          <a:xfrm>
            <a:off x="1820580" y="238780"/>
            <a:ext cx="5570820" cy="523220"/>
          </a:xfrm>
          <a:prstGeom prst="rect">
            <a:avLst/>
          </a:prstGeom>
        </p:spPr>
        <p:txBody>
          <a:bodyPr wrap="none">
            <a:spAutoFit/>
          </a:bodyPr>
          <a:lstStyle/>
          <a:p>
            <a:r>
              <a:rPr lang="en-US" sz="2800" dirty="0" smtClean="0">
                <a:solidFill>
                  <a:srgbClr val="0033CC"/>
                </a:solidFill>
              </a:rPr>
              <a:t>Force modulation microscopy (FMM)</a:t>
            </a:r>
            <a:endParaRPr lang="en-US" sz="2800" dirty="0">
              <a:solidFill>
                <a:srgbClr val="0033CC"/>
              </a:solidFill>
            </a:endParaRPr>
          </a:p>
        </p:txBody>
      </p:sp>
      <p:sp>
        <p:nvSpPr>
          <p:cNvPr id="8" name="TextBox 7"/>
          <p:cNvSpPr txBox="1"/>
          <p:nvPr/>
        </p:nvSpPr>
        <p:spPr>
          <a:xfrm>
            <a:off x="3429000" y="4114800"/>
            <a:ext cx="1769972" cy="369332"/>
          </a:xfrm>
          <a:prstGeom prst="rect">
            <a:avLst/>
          </a:prstGeom>
          <a:noFill/>
        </p:spPr>
        <p:txBody>
          <a:bodyPr wrap="none" rtlCol="0">
            <a:spAutoFit/>
          </a:bodyPr>
          <a:lstStyle/>
          <a:p>
            <a:r>
              <a:rPr lang="en-US" dirty="0" smtClean="0">
                <a:solidFill>
                  <a:srgbClr val="C00000"/>
                </a:solidFill>
              </a:rPr>
              <a:t>More “damping”</a:t>
            </a:r>
            <a:endParaRPr lang="en-US" dirty="0">
              <a:solidFill>
                <a:srgbClr val="C00000"/>
              </a:solidFill>
            </a:endParaRPr>
          </a:p>
        </p:txBody>
      </p:sp>
    </p:spTree>
  </p:cSld>
  <p:clrMapOvr>
    <a:masterClrMapping/>
  </p:clrMapOvr>
  <p:timing>
    <p:tnLst>
      <p:par>
        <p:cTn id="1" dur="indefinite" restart="never" nodeType="tmRoot"/>
      </p:par>
    </p:tnLst>
  </p:timing>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914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3" name="Rectangle 2"/>
          <p:cNvSpPr/>
          <p:nvPr/>
        </p:nvSpPr>
        <p:spPr>
          <a:xfrm>
            <a:off x="2667000" y="162580"/>
            <a:ext cx="4114800" cy="523220"/>
          </a:xfrm>
          <a:prstGeom prst="rect">
            <a:avLst/>
          </a:prstGeom>
        </p:spPr>
        <p:txBody>
          <a:bodyPr wrap="square">
            <a:spAutoFit/>
          </a:bodyPr>
          <a:lstStyle/>
          <a:p>
            <a:r>
              <a:rPr lang="en-US" sz="2800" dirty="0" smtClean="0">
                <a:solidFill>
                  <a:srgbClr val="0033CC"/>
                </a:solidFill>
              </a:rPr>
              <a:t>Chemical force microscopy</a:t>
            </a:r>
            <a:endParaRPr lang="en-US" sz="2800" dirty="0">
              <a:solidFill>
                <a:srgbClr val="0033CC"/>
              </a:solidFill>
            </a:endParaRPr>
          </a:p>
        </p:txBody>
      </p:sp>
      <p:sp>
        <p:nvSpPr>
          <p:cNvPr id="12" name="Rectangle 11"/>
          <p:cNvSpPr/>
          <p:nvPr/>
        </p:nvSpPr>
        <p:spPr>
          <a:xfrm>
            <a:off x="5867400" y="6550223"/>
            <a:ext cx="3276600" cy="276999"/>
          </a:xfrm>
          <a:prstGeom prst="rect">
            <a:avLst/>
          </a:prstGeom>
        </p:spPr>
        <p:txBody>
          <a:bodyPr wrap="square">
            <a:spAutoFit/>
          </a:bodyPr>
          <a:lstStyle/>
          <a:p>
            <a:r>
              <a:rPr lang="da-DK" sz="1200" dirty="0" smtClean="0"/>
              <a:t>A. Noy et al, Ann. Rev. Mater. Sci. 27, 381 (1997)</a:t>
            </a:r>
            <a:endParaRPr lang="en-US" sz="1200" dirty="0"/>
          </a:p>
        </p:txBody>
      </p:sp>
      <p:sp>
        <p:nvSpPr>
          <p:cNvPr id="13" name="TextBox 12"/>
          <p:cNvSpPr txBox="1"/>
          <p:nvPr/>
        </p:nvSpPr>
        <p:spPr>
          <a:xfrm>
            <a:off x="2057400" y="5334000"/>
            <a:ext cx="5486400" cy="923330"/>
          </a:xfrm>
          <a:prstGeom prst="rect">
            <a:avLst/>
          </a:prstGeom>
          <a:noFill/>
        </p:spPr>
        <p:txBody>
          <a:bodyPr wrap="square" rtlCol="0">
            <a:spAutoFit/>
          </a:bodyPr>
          <a:lstStyle/>
          <a:p>
            <a:r>
              <a:rPr lang="en-US" dirty="0" smtClean="0">
                <a:solidFill>
                  <a:srgbClr val="0033CC"/>
                </a:solidFill>
              </a:rPr>
              <a:t>Polar molecules (e.g. COOH) tend to have the strongest binding to each other, followed by non-polar (e.g. CH</a:t>
            </a:r>
            <a:r>
              <a:rPr lang="en-US" baseline="-25000" dirty="0" smtClean="0">
                <a:solidFill>
                  <a:srgbClr val="0033CC"/>
                </a:solidFill>
              </a:rPr>
              <a:t>3</a:t>
            </a:r>
            <a:r>
              <a:rPr lang="en-US" dirty="0" smtClean="0">
                <a:solidFill>
                  <a:srgbClr val="0033CC"/>
                </a:solidFill>
              </a:rPr>
              <a:t>-CH</a:t>
            </a:r>
            <a:r>
              <a:rPr lang="en-US" baseline="-25000" dirty="0" smtClean="0">
                <a:solidFill>
                  <a:srgbClr val="0033CC"/>
                </a:solidFill>
              </a:rPr>
              <a:t>3</a:t>
            </a:r>
            <a:r>
              <a:rPr lang="en-US" dirty="0" smtClean="0">
                <a:solidFill>
                  <a:srgbClr val="0033CC"/>
                </a:solidFill>
              </a:rPr>
              <a:t>) bonding, and a combination being the weakest.</a:t>
            </a:r>
            <a:endParaRPr lang="en-US" dirty="0">
              <a:solidFill>
                <a:srgbClr val="0033CC"/>
              </a:solidFill>
            </a:endParaRPr>
          </a:p>
        </p:txBody>
      </p:sp>
      <p:sp>
        <p:nvSpPr>
          <p:cNvPr id="14" name="TextBox 13"/>
          <p:cNvSpPr txBox="1"/>
          <p:nvPr/>
        </p:nvSpPr>
        <p:spPr>
          <a:xfrm>
            <a:off x="1524000" y="1066800"/>
            <a:ext cx="6115520" cy="369332"/>
          </a:xfrm>
          <a:prstGeom prst="rect">
            <a:avLst/>
          </a:prstGeom>
          <a:noFill/>
        </p:spPr>
        <p:txBody>
          <a:bodyPr wrap="none" rtlCol="0">
            <a:spAutoFit/>
          </a:bodyPr>
          <a:lstStyle/>
          <a:p>
            <a:r>
              <a:rPr lang="en-US" dirty="0" smtClean="0">
                <a:solidFill>
                  <a:srgbClr val="C00000"/>
                </a:solidFill>
              </a:rPr>
              <a:t>Two routes to assembly organic group R to the tip and substrate</a:t>
            </a:r>
            <a:endParaRPr lang="en-US" dirty="0">
              <a:solidFill>
                <a:srgbClr val="C00000"/>
              </a:solidFill>
            </a:endParaRPr>
          </a:p>
        </p:txBody>
      </p:sp>
      <p:grpSp>
        <p:nvGrpSpPr>
          <p:cNvPr id="10" name="Group 9"/>
          <p:cNvGrpSpPr/>
          <p:nvPr/>
        </p:nvGrpSpPr>
        <p:grpSpPr>
          <a:xfrm>
            <a:off x="1676400" y="1524000"/>
            <a:ext cx="5943600" cy="3777816"/>
            <a:chOff x="1676400" y="1524000"/>
            <a:chExt cx="5943600" cy="3777816"/>
          </a:xfrm>
        </p:grpSpPr>
        <p:pic>
          <p:nvPicPr>
            <p:cNvPr id="17410" name="Picture 2"/>
            <p:cNvPicPr>
              <a:picLocks noChangeAspect="1" noChangeArrowheads="1"/>
            </p:cNvPicPr>
            <p:nvPr/>
          </p:nvPicPr>
          <p:blipFill>
            <a:blip r:embed="rId2"/>
            <a:srcRect/>
            <a:stretch>
              <a:fillRect/>
            </a:stretch>
          </p:blipFill>
          <p:spPr bwMode="auto">
            <a:xfrm>
              <a:off x="1676400" y="1524000"/>
              <a:ext cx="5943600" cy="3777816"/>
            </a:xfrm>
            <a:prstGeom prst="rect">
              <a:avLst/>
            </a:prstGeom>
            <a:noFill/>
            <a:ln w="9525">
              <a:noFill/>
              <a:miter lim="800000"/>
              <a:headEnd/>
              <a:tailEnd/>
            </a:ln>
            <a:effectLst/>
          </p:spPr>
        </p:pic>
        <p:sp>
          <p:nvSpPr>
            <p:cNvPr id="15" name="TextBox 14"/>
            <p:cNvSpPr txBox="1"/>
            <p:nvPr/>
          </p:nvSpPr>
          <p:spPr>
            <a:xfrm>
              <a:off x="4953000" y="2590800"/>
              <a:ext cx="1219200" cy="523220"/>
            </a:xfrm>
            <a:prstGeom prst="rect">
              <a:avLst/>
            </a:prstGeom>
            <a:noFill/>
          </p:spPr>
          <p:txBody>
            <a:bodyPr wrap="square" rtlCol="0">
              <a:spAutoFit/>
            </a:bodyPr>
            <a:lstStyle/>
            <a:p>
              <a:r>
                <a:rPr lang="en-US" sz="1400" dirty="0" smtClean="0">
                  <a:solidFill>
                    <a:srgbClr val="C00000"/>
                  </a:solidFill>
                </a:rPr>
                <a:t>-SH to form R-S-Au binding</a:t>
              </a:r>
              <a:endParaRPr lang="en-US" sz="1400" dirty="0">
                <a:solidFill>
                  <a:srgbClr val="C00000"/>
                </a:solidFill>
              </a:endParaRPr>
            </a:p>
          </p:txBody>
        </p:sp>
        <p:sp>
          <p:nvSpPr>
            <p:cNvPr id="16" name="TextBox 15"/>
            <p:cNvSpPr txBox="1"/>
            <p:nvPr/>
          </p:nvSpPr>
          <p:spPr>
            <a:xfrm>
              <a:off x="2803467" y="3048000"/>
              <a:ext cx="1311333" cy="523220"/>
            </a:xfrm>
            <a:prstGeom prst="rect">
              <a:avLst/>
            </a:prstGeom>
            <a:noFill/>
          </p:spPr>
          <p:txBody>
            <a:bodyPr wrap="square" rtlCol="0">
              <a:spAutoFit/>
            </a:bodyPr>
            <a:lstStyle/>
            <a:p>
              <a:r>
                <a:rPr lang="en-US" sz="1400" dirty="0" smtClean="0">
                  <a:solidFill>
                    <a:srgbClr val="C00000"/>
                  </a:solidFill>
                </a:rPr>
                <a:t>-SiCl</a:t>
              </a:r>
              <a:r>
                <a:rPr lang="en-US" sz="1400" baseline="-25000" dirty="0" smtClean="0">
                  <a:solidFill>
                    <a:srgbClr val="C00000"/>
                  </a:solidFill>
                </a:rPr>
                <a:t>3</a:t>
              </a:r>
              <a:r>
                <a:rPr lang="en-US" sz="1400" dirty="0" smtClean="0">
                  <a:solidFill>
                    <a:srgbClr val="C00000"/>
                  </a:solidFill>
                </a:rPr>
                <a:t> react and bind to SiO</a:t>
              </a:r>
              <a:r>
                <a:rPr lang="en-US" sz="1400" baseline="-25000" dirty="0" smtClean="0">
                  <a:solidFill>
                    <a:srgbClr val="C00000"/>
                  </a:solidFill>
                </a:rPr>
                <a:t>2</a:t>
              </a:r>
              <a:endParaRPr lang="en-US" sz="1400" baseline="-25000" dirty="0">
                <a:solidFill>
                  <a:srgbClr val="C00000"/>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3">
                                            <p:txEl>
                                              <p:pRg st="0" end="0"/>
                                            </p:txEl>
                                          </p:spTgt>
                                        </p:tgtEl>
                                        <p:attrNameLst>
                                          <p:attrName>style.visibility</p:attrName>
                                        </p:attrNameLst>
                                      </p:cBhvr>
                                      <p:to>
                                        <p:strVal val="visible"/>
                                      </p:to>
                                    </p:set>
                                    <p:animEffect transition="in" filter="wipe(down)">
                                      <p:cBhvr>
                                        <p:cTn id="7" dur="500"/>
                                        <p:tgtEl>
                                          <p:spTgt spid="13">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3" grpId="0" build="allAtOnce"/>
    </p:bldLst>
  </p:timing>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1" name="Group 10"/>
          <p:cNvGrpSpPr/>
          <p:nvPr/>
        </p:nvGrpSpPr>
        <p:grpSpPr>
          <a:xfrm>
            <a:off x="152400" y="4507468"/>
            <a:ext cx="5715000" cy="2350532"/>
            <a:chOff x="152400" y="4355068"/>
            <a:chExt cx="5715000" cy="2350532"/>
          </a:xfrm>
        </p:grpSpPr>
        <p:pic>
          <p:nvPicPr>
            <p:cNvPr id="5" name="Picture 3"/>
            <p:cNvPicPr>
              <a:picLocks noChangeAspect="1" noChangeArrowheads="1"/>
            </p:cNvPicPr>
            <p:nvPr/>
          </p:nvPicPr>
          <p:blipFill>
            <a:blip r:embed="rId2"/>
            <a:srcRect/>
            <a:stretch>
              <a:fillRect/>
            </a:stretch>
          </p:blipFill>
          <p:spPr bwMode="auto">
            <a:xfrm>
              <a:off x="152400" y="4800600"/>
              <a:ext cx="5715000" cy="1905000"/>
            </a:xfrm>
            <a:prstGeom prst="rect">
              <a:avLst/>
            </a:prstGeom>
            <a:noFill/>
            <a:ln w="9525">
              <a:noFill/>
              <a:miter lim="800000"/>
              <a:headEnd/>
              <a:tailEnd/>
            </a:ln>
            <a:effectLst/>
          </p:spPr>
        </p:pic>
        <p:sp>
          <p:nvSpPr>
            <p:cNvPr id="6" name="Rectangle 5"/>
            <p:cNvSpPr/>
            <p:nvPr/>
          </p:nvSpPr>
          <p:spPr>
            <a:xfrm>
              <a:off x="2514600" y="4355068"/>
              <a:ext cx="1463799" cy="369332"/>
            </a:xfrm>
            <a:prstGeom prst="rect">
              <a:avLst/>
            </a:prstGeom>
          </p:spPr>
          <p:txBody>
            <a:bodyPr wrap="none">
              <a:spAutoFit/>
            </a:bodyPr>
            <a:lstStyle/>
            <a:p>
              <a:r>
                <a:rPr lang="en-US" dirty="0" smtClean="0">
                  <a:solidFill>
                    <a:srgbClr val="0033CC"/>
                  </a:solidFill>
                </a:rPr>
                <a:t>CH3      COOH</a:t>
              </a:r>
              <a:endParaRPr lang="en-US" dirty="0">
                <a:solidFill>
                  <a:srgbClr val="0033CC"/>
                </a:solidFill>
              </a:endParaRPr>
            </a:p>
          </p:txBody>
        </p:sp>
        <p:cxnSp>
          <p:nvCxnSpPr>
            <p:cNvPr id="7" name="Straight Arrow Connector 6"/>
            <p:cNvCxnSpPr/>
            <p:nvPr/>
          </p:nvCxnSpPr>
          <p:spPr>
            <a:xfrm rot="5400000">
              <a:off x="2514600" y="4800600"/>
              <a:ext cx="381000" cy="762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cxnSp>
          <p:nvCxnSpPr>
            <p:cNvPr id="8" name="Straight Arrow Connector 7"/>
            <p:cNvCxnSpPr/>
            <p:nvPr/>
          </p:nvCxnSpPr>
          <p:spPr>
            <a:xfrm rot="5400000">
              <a:off x="2857500" y="4914900"/>
              <a:ext cx="914400" cy="381000"/>
            </a:xfrm>
            <a:prstGeom prst="straightConnector1">
              <a:avLst/>
            </a:prstGeom>
            <a:ln>
              <a:solidFill>
                <a:srgbClr val="C00000"/>
              </a:solidFill>
              <a:tailEnd type="arrow"/>
            </a:ln>
          </p:spPr>
          <p:style>
            <a:lnRef idx="1">
              <a:schemeClr val="accent1"/>
            </a:lnRef>
            <a:fillRef idx="0">
              <a:schemeClr val="accent1"/>
            </a:fillRef>
            <a:effectRef idx="0">
              <a:schemeClr val="accent1"/>
            </a:effectRef>
            <a:fontRef idx="minor">
              <a:schemeClr val="tx1"/>
            </a:fontRef>
          </p:style>
        </p:cxnSp>
      </p:grpSp>
      <p:sp>
        <p:nvSpPr>
          <p:cNvPr id="9" name="Rectangle 8"/>
          <p:cNvSpPr/>
          <p:nvPr/>
        </p:nvSpPr>
        <p:spPr>
          <a:xfrm>
            <a:off x="5867400" y="4795897"/>
            <a:ext cx="3276600" cy="2062103"/>
          </a:xfrm>
          <a:prstGeom prst="rect">
            <a:avLst/>
          </a:prstGeom>
        </p:spPr>
        <p:txBody>
          <a:bodyPr wrap="square">
            <a:spAutoFit/>
          </a:bodyPr>
          <a:lstStyle/>
          <a:p>
            <a:pPr marL="230188" indent="-230188">
              <a:buFont typeface="+mj-lt"/>
              <a:buAutoNum type="alphaUcPeriod"/>
            </a:pPr>
            <a:r>
              <a:rPr lang="en-US" sz="1600" dirty="0" smtClean="0">
                <a:solidFill>
                  <a:srgbClr val="0033CC"/>
                </a:solidFill>
              </a:rPr>
              <a:t>Topography</a:t>
            </a:r>
          </a:p>
          <a:p>
            <a:pPr marL="230188" indent="-230188">
              <a:buFont typeface="+mj-lt"/>
              <a:buAutoNum type="alphaUcPeriod"/>
            </a:pPr>
            <a:r>
              <a:rPr lang="en-US" sz="1600" dirty="0" smtClean="0">
                <a:solidFill>
                  <a:srgbClr val="0033CC"/>
                </a:solidFill>
              </a:rPr>
              <a:t>Friction force using a tip modified with a COOH-terminated SAM,</a:t>
            </a:r>
          </a:p>
          <a:p>
            <a:pPr marL="230188" indent="-230188">
              <a:buFont typeface="+mj-lt"/>
              <a:buAutoNum type="alphaUcPeriod"/>
            </a:pPr>
            <a:r>
              <a:rPr lang="en-US" sz="1600" dirty="0" smtClean="0">
                <a:solidFill>
                  <a:srgbClr val="0033CC"/>
                </a:solidFill>
              </a:rPr>
              <a:t>Friction force using a tip modified with a methyl-terminated SAM.</a:t>
            </a:r>
          </a:p>
          <a:p>
            <a:r>
              <a:rPr lang="en-US" sz="1600" dirty="0" smtClean="0">
                <a:solidFill>
                  <a:srgbClr val="0033CC"/>
                </a:solidFill>
              </a:rPr>
              <a:t>Light regions in (B) and (C) indicate high friction; dark regions low friction.</a:t>
            </a:r>
            <a:endParaRPr lang="en-US" sz="1600" dirty="0">
              <a:solidFill>
                <a:srgbClr val="0033CC"/>
              </a:solidFill>
            </a:endParaRPr>
          </a:p>
        </p:txBody>
      </p:sp>
      <p:pic>
        <p:nvPicPr>
          <p:cNvPr id="10" name="Picture 2" descr="File:Figure3.png">
            <a:hlinkClick r:id="rId3"/>
          </p:cNvPr>
          <p:cNvPicPr>
            <a:picLocks noChangeAspect="1" noChangeArrowheads="1"/>
          </p:cNvPicPr>
          <p:nvPr/>
        </p:nvPicPr>
        <p:blipFill>
          <a:blip r:embed="rId4"/>
          <a:srcRect/>
          <a:stretch>
            <a:fillRect/>
          </a:stretch>
        </p:blipFill>
        <p:spPr bwMode="auto">
          <a:xfrm>
            <a:off x="457200" y="609600"/>
            <a:ext cx="3505199" cy="3887466"/>
          </a:xfrm>
          <a:prstGeom prst="rect">
            <a:avLst/>
          </a:prstGeom>
          <a:noFill/>
        </p:spPr>
      </p:pic>
      <p:sp>
        <p:nvSpPr>
          <p:cNvPr id="12" name="Rectangle 11"/>
          <p:cNvSpPr/>
          <p:nvPr/>
        </p:nvSpPr>
        <p:spPr>
          <a:xfrm>
            <a:off x="4724400" y="152400"/>
            <a:ext cx="4157933" cy="523220"/>
          </a:xfrm>
          <a:prstGeom prst="rect">
            <a:avLst/>
          </a:prstGeom>
        </p:spPr>
        <p:txBody>
          <a:bodyPr wrap="none">
            <a:spAutoFit/>
          </a:bodyPr>
          <a:lstStyle/>
          <a:p>
            <a:r>
              <a:rPr lang="en-US" sz="2800" dirty="0" smtClean="0">
                <a:solidFill>
                  <a:srgbClr val="0033CC"/>
                </a:solidFill>
              </a:rPr>
              <a:t>Chemical force microscopy </a:t>
            </a:r>
            <a:endParaRPr lang="en-US" sz="2800" dirty="0"/>
          </a:p>
        </p:txBody>
      </p:sp>
      <p:cxnSp>
        <p:nvCxnSpPr>
          <p:cNvPr id="13" name="Straight Connector 12"/>
          <p:cNvCxnSpPr/>
          <p:nvPr/>
        </p:nvCxnSpPr>
        <p:spPr>
          <a:xfrm>
            <a:off x="4114800" y="685800"/>
            <a:ext cx="5029200" cy="1588"/>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15" name="Rectangle 14"/>
          <p:cNvSpPr/>
          <p:nvPr/>
        </p:nvSpPr>
        <p:spPr>
          <a:xfrm>
            <a:off x="457200" y="152400"/>
            <a:ext cx="3064750" cy="369332"/>
          </a:xfrm>
          <a:prstGeom prst="rect">
            <a:avLst/>
          </a:prstGeom>
        </p:spPr>
        <p:txBody>
          <a:bodyPr wrap="none">
            <a:spAutoFit/>
          </a:bodyPr>
          <a:lstStyle/>
          <a:p>
            <a:r>
              <a:rPr lang="en-US" dirty="0" smtClean="0">
                <a:solidFill>
                  <a:srgbClr val="C00000"/>
                </a:solidFill>
              </a:rPr>
              <a:t>Lateral/friction force detection</a:t>
            </a:r>
            <a:endParaRPr lang="en-US" dirty="0">
              <a:solidFill>
                <a:srgbClr val="C00000"/>
              </a:solidFill>
            </a:endParaRPr>
          </a:p>
        </p:txBody>
      </p:sp>
      <p:grpSp>
        <p:nvGrpSpPr>
          <p:cNvPr id="17" name="Group 16"/>
          <p:cNvGrpSpPr/>
          <p:nvPr/>
        </p:nvGrpSpPr>
        <p:grpSpPr>
          <a:xfrm>
            <a:off x="5105400" y="914400"/>
            <a:ext cx="3505200" cy="3668018"/>
            <a:chOff x="5105400" y="914400"/>
            <a:chExt cx="3505200" cy="3668018"/>
          </a:xfrm>
        </p:grpSpPr>
        <p:pic>
          <p:nvPicPr>
            <p:cNvPr id="146434" name="Picture 2" descr="File:Figures5newnew.png">
              <a:hlinkClick r:id="rId5"/>
            </p:cNvPr>
            <p:cNvPicPr>
              <a:picLocks noChangeAspect="1" noChangeArrowheads="1"/>
            </p:cNvPicPr>
            <p:nvPr/>
          </p:nvPicPr>
          <p:blipFill>
            <a:blip r:embed="rId6"/>
            <a:srcRect/>
            <a:stretch>
              <a:fillRect/>
            </a:stretch>
          </p:blipFill>
          <p:spPr bwMode="auto">
            <a:xfrm>
              <a:off x="5105400" y="914400"/>
              <a:ext cx="3276600" cy="2605426"/>
            </a:xfrm>
            <a:prstGeom prst="rect">
              <a:avLst/>
            </a:prstGeom>
            <a:noFill/>
          </p:spPr>
        </p:pic>
        <p:sp>
          <p:nvSpPr>
            <p:cNvPr id="16" name="Rectangle 15"/>
            <p:cNvSpPr/>
            <p:nvPr/>
          </p:nvSpPr>
          <p:spPr>
            <a:xfrm>
              <a:off x="5105400" y="3505200"/>
              <a:ext cx="3505200" cy="1077218"/>
            </a:xfrm>
            <a:prstGeom prst="rect">
              <a:avLst/>
            </a:prstGeom>
          </p:spPr>
          <p:txBody>
            <a:bodyPr wrap="square">
              <a:spAutoFit/>
            </a:bodyPr>
            <a:lstStyle/>
            <a:p>
              <a:r>
                <a:rPr lang="en-US" sz="1600" dirty="0" smtClean="0">
                  <a:solidFill>
                    <a:srgbClr val="0033CC"/>
                  </a:solidFill>
                </a:rPr>
                <a:t>Utilizing CFM for the unfolding of complex proteins.</a:t>
              </a:r>
            </a:p>
            <a:p>
              <a:r>
                <a:rPr lang="en-US" sz="1600" dirty="0" smtClean="0">
                  <a:solidFill>
                    <a:srgbClr val="0033CC"/>
                  </a:solidFill>
                </a:rPr>
                <a:t>(Right) Carbon nanotube terminated tip functionalized at the nanotube end.</a:t>
              </a:r>
              <a:endParaRPr lang="en-US" sz="1600" dirty="0">
                <a:solidFill>
                  <a:srgbClr val="0033CC"/>
                </a:solidFill>
              </a:endParaRPr>
            </a:p>
          </p:txBody>
        </p:sp>
      </p:gr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wipe(down)">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0050" name="Picture 2"/>
          <p:cNvPicPr>
            <a:picLocks noChangeAspect="1" noChangeArrowheads="1"/>
          </p:cNvPicPr>
          <p:nvPr/>
        </p:nvPicPr>
        <p:blipFill>
          <a:blip r:embed="rId2"/>
          <a:srcRect/>
          <a:stretch>
            <a:fillRect/>
          </a:stretch>
        </p:blipFill>
        <p:spPr bwMode="auto">
          <a:xfrm>
            <a:off x="381000" y="838200"/>
            <a:ext cx="8408987" cy="5686425"/>
          </a:xfrm>
          <a:prstGeom prst="rect">
            <a:avLst/>
          </a:prstGeom>
          <a:noFill/>
          <a:ln w="9525">
            <a:noFill/>
            <a:miter lim="800000"/>
            <a:headEnd/>
            <a:tailEnd/>
          </a:ln>
          <a:effectLst/>
        </p:spPr>
      </p:pic>
      <p:cxnSp>
        <p:nvCxnSpPr>
          <p:cNvPr id="5" name="Straight Connector 4"/>
          <p:cNvCxnSpPr/>
          <p:nvPr/>
        </p:nvCxnSpPr>
        <p:spPr>
          <a:xfrm flipV="1">
            <a:off x="0" y="6096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6" name="TextBox 5"/>
          <p:cNvSpPr txBox="1"/>
          <p:nvPr/>
        </p:nvSpPr>
        <p:spPr>
          <a:xfrm>
            <a:off x="3533107" y="76200"/>
            <a:ext cx="2334293" cy="523220"/>
          </a:xfrm>
          <a:prstGeom prst="rect">
            <a:avLst/>
          </a:prstGeom>
          <a:noFill/>
        </p:spPr>
        <p:txBody>
          <a:bodyPr wrap="none" rtlCol="0">
            <a:spAutoFit/>
          </a:bodyPr>
          <a:lstStyle/>
          <a:p>
            <a:r>
              <a:rPr lang="en-US" sz="2800" dirty="0" smtClean="0">
                <a:solidFill>
                  <a:srgbClr val="0033CC"/>
                </a:solidFill>
              </a:rPr>
              <a:t>Lift mode AFM</a:t>
            </a:r>
            <a:endParaRPr lang="en-US" sz="2800" dirty="0">
              <a:solidFill>
                <a:srgbClr val="0033CC"/>
              </a:solidFill>
            </a:endParaRPr>
          </a:p>
        </p:txBody>
      </p:sp>
      <p:sp>
        <p:nvSpPr>
          <p:cNvPr id="7" name="TextBox 6"/>
          <p:cNvSpPr txBox="1"/>
          <p:nvPr/>
        </p:nvSpPr>
        <p:spPr>
          <a:xfrm>
            <a:off x="457200" y="914400"/>
            <a:ext cx="3657600" cy="923330"/>
          </a:xfrm>
          <a:prstGeom prst="rect">
            <a:avLst/>
          </a:prstGeom>
          <a:noFill/>
        </p:spPr>
        <p:txBody>
          <a:bodyPr wrap="square" rtlCol="0">
            <a:spAutoFit/>
          </a:bodyPr>
          <a:lstStyle/>
          <a:p>
            <a:r>
              <a:rPr lang="en-US" dirty="0" smtClean="0">
                <a:solidFill>
                  <a:srgbClr val="C00000"/>
                </a:solidFill>
              </a:rPr>
              <a:t>For MFM/EFM, lift 30-100nm. Too far will reduce resolution; too close will be affected by van </a:t>
            </a:r>
            <a:r>
              <a:rPr lang="en-US" dirty="0" err="1" smtClean="0">
                <a:solidFill>
                  <a:srgbClr val="C00000"/>
                </a:solidFill>
              </a:rPr>
              <a:t>der</a:t>
            </a:r>
            <a:r>
              <a:rPr lang="en-US" dirty="0" smtClean="0">
                <a:solidFill>
                  <a:srgbClr val="C00000"/>
                </a:solidFill>
              </a:rPr>
              <a:t> Waals force.</a:t>
            </a:r>
            <a:endParaRPr lang="en-US" dirty="0">
              <a:solidFill>
                <a:srgbClr val="C00000"/>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7">
                                            <p:txEl>
                                              <p:pRg st="0" end="0"/>
                                            </p:txEl>
                                          </p:spTgt>
                                        </p:tgtEl>
                                        <p:attrNameLst>
                                          <p:attrName>style.visibility</p:attrName>
                                        </p:attrNameLst>
                                      </p:cBhvr>
                                      <p:to>
                                        <p:strVal val="visible"/>
                                      </p:to>
                                    </p:set>
                                    <p:animEffect transition="in" filter="wipe(down)">
                                      <p:cBhvr>
                                        <p:cTn id="7" dur="500"/>
                                        <p:tgtEl>
                                          <p:spTgt spid="7">
                                            <p:txEl>
                                              <p:pRg st="0" end="0"/>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7" grpId="0" build="allAtOnce"/>
    </p:bldLst>
  </p:timing>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31074" name="Picture 2"/>
          <p:cNvPicPr>
            <a:picLocks noChangeAspect="1" noChangeArrowheads="1"/>
          </p:cNvPicPr>
          <p:nvPr/>
        </p:nvPicPr>
        <p:blipFill>
          <a:blip r:embed="rId2"/>
          <a:srcRect/>
          <a:stretch>
            <a:fillRect/>
          </a:stretch>
        </p:blipFill>
        <p:spPr bwMode="auto">
          <a:xfrm>
            <a:off x="277812" y="990600"/>
            <a:ext cx="8561388" cy="5732629"/>
          </a:xfrm>
          <a:prstGeom prst="rect">
            <a:avLst/>
          </a:prstGeom>
          <a:noFill/>
          <a:ln w="9525">
            <a:noFill/>
            <a:miter lim="800000"/>
            <a:headEnd/>
            <a:tailEnd/>
          </a:ln>
          <a:effectLst/>
        </p:spPr>
      </p:pic>
      <p:cxnSp>
        <p:nvCxnSpPr>
          <p:cNvPr id="5" name="Straight Connector 4"/>
          <p:cNvCxnSpPr/>
          <p:nvPr/>
        </p:nvCxnSpPr>
        <p:spPr>
          <a:xfrm flipV="1">
            <a:off x="0" y="7620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6" name="TextBox 5"/>
          <p:cNvSpPr txBox="1"/>
          <p:nvPr/>
        </p:nvSpPr>
        <p:spPr>
          <a:xfrm>
            <a:off x="2044501" y="238780"/>
            <a:ext cx="5194499" cy="523220"/>
          </a:xfrm>
          <a:prstGeom prst="rect">
            <a:avLst/>
          </a:prstGeom>
          <a:noFill/>
        </p:spPr>
        <p:txBody>
          <a:bodyPr wrap="none" rtlCol="0">
            <a:spAutoFit/>
          </a:bodyPr>
          <a:lstStyle/>
          <a:p>
            <a:r>
              <a:rPr lang="en-US" sz="2800" dirty="0" smtClean="0">
                <a:solidFill>
                  <a:srgbClr val="0033CC"/>
                </a:solidFill>
              </a:rPr>
              <a:t>Magnetic force microscopy (MFM)</a:t>
            </a:r>
            <a:endParaRPr lang="en-US" sz="2800" dirty="0">
              <a:solidFill>
                <a:srgbClr val="0033CC"/>
              </a:solidFill>
            </a:endParaRPr>
          </a:p>
        </p:txBody>
      </p:sp>
    </p:spTree>
  </p:cSld>
  <p:clrMapOvr>
    <a:masterClrMapping/>
  </p:clrMapOvr>
  <p:timing>
    <p:tnLst>
      <p:par>
        <p:cTn id="1" dur="indefinite" restart="never" nodeType="tmRoot"/>
      </p:par>
    </p:tnLst>
  </p:timing>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7620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5" name="Rectangle 4"/>
          <p:cNvSpPr/>
          <p:nvPr/>
        </p:nvSpPr>
        <p:spPr>
          <a:xfrm>
            <a:off x="1752600" y="838200"/>
            <a:ext cx="5410200" cy="1785104"/>
          </a:xfrm>
          <a:prstGeom prst="rect">
            <a:avLst/>
          </a:prstGeom>
        </p:spPr>
        <p:txBody>
          <a:bodyPr wrap="square">
            <a:spAutoFit/>
          </a:bodyPr>
          <a:lstStyle/>
          <a:p>
            <a:pPr marL="177800" indent="-177800">
              <a:spcAft>
                <a:spcPts val="600"/>
              </a:spcAft>
              <a:buFont typeface="Arial" pitchFamily="34" charset="0"/>
              <a:buChar char="•"/>
            </a:pPr>
            <a:r>
              <a:rPr lang="en-US" dirty="0" smtClean="0">
                <a:solidFill>
                  <a:srgbClr val="0033CC"/>
                </a:solidFill>
              </a:rPr>
              <a:t>Ferromagnetic tip: Co, Ni…</a:t>
            </a:r>
          </a:p>
          <a:p>
            <a:pPr marL="177800" indent="-177800">
              <a:spcAft>
                <a:spcPts val="600"/>
              </a:spcAft>
              <a:buFont typeface="Arial" pitchFamily="34" charset="0"/>
              <a:buChar char="•"/>
            </a:pPr>
            <a:r>
              <a:rPr lang="en-US" dirty="0" smtClean="0">
                <a:solidFill>
                  <a:srgbClr val="0033CC"/>
                </a:solidFill>
              </a:rPr>
              <a:t>van de Waals force: short range force</a:t>
            </a:r>
          </a:p>
          <a:p>
            <a:pPr marL="177800" indent="-177800">
              <a:spcAft>
                <a:spcPts val="600"/>
              </a:spcAft>
              <a:buFont typeface="Arial" pitchFamily="34" charset="0"/>
              <a:buChar char="•"/>
            </a:pPr>
            <a:r>
              <a:rPr lang="en-US" dirty="0" smtClean="0">
                <a:solidFill>
                  <a:srgbClr val="0033CC"/>
                </a:solidFill>
              </a:rPr>
              <a:t>Magnetic force: long range force, small force gradient</a:t>
            </a:r>
          </a:p>
          <a:p>
            <a:pPr marL="177800" indent="-177800">
              <a:spcAft>
                <a:spcPts val="600"/>
              </a:spcAft>
              <a:buFont typeface="Arial" pitchFamily="34" charset="0"/>
              <a:buChar char="•"/>
            </a:pPr>
            <a:r>
              <a:rPr lang="en-US" dirty="0" smtClean="0">
                <a:solidFill>
                  <a:srgbClr val="0033CC"/>
                </a:solidFill>
              </a:rPr>
              <a:t>Close imaging (tapping mode): topography</a:t>
            </a:r>
          </a:p>
          <a:p>
            <a:pPr marL="177800" indent="-177800">
              <a:spcAft>
                <a:spcPts val="600"/>
              </a:spcAft>
              <a:buFont typeface="Arial" pitchFamily="34" charset="0"/>
              <a:buChar char="•"/>
            </a:pPr>
            <a:r>
              <a:rPr lang="en-US" dirty="0" smtClean="0">
                <a:solidFill>
                  <a:srgbClr val="0033CC"/>
                </a:solidFill>
              </a:rPr>
              <a:t>Distant imaging (lift mode): magnetic properties</a:t>
            </a:r>
            <a:endParaRPr lang="en-US" dirty="0">
              <a:solidFill>
                <a:srgbClr val="0033CC"/>
              </a:solidFill>
            </a:endParaRPr>
          </a:p>
        </p:txBody>
      </p:sp>
      <p:pic>
        <p:nvPicPr>
          <p:cNvPr id="18436" name="Picture 4"/>
          <p:cNvPicPr>
            <a:picLocks noChangeAspect="1" noChangeArrowheads="1"/>
          </p:cNvPicPr>
          <p:nvPr/>
        </p:nvPicPr>
        <p:blipFill>
          <a:blip r:embed="rId2"/>
          <a:srcRect/>
          <a:stretch>
            <a:fillRect/>
          </a:stretch>
        </p:blipFill>
        <p:spPr bwMode="auto">
          <a:xfrm>
            <a:off x="3962400" y="4800600"/>
            <a:ext cx="1752600" cy="1752600"/>
          </a:xfrm>
          <a:prstGeom prst="rect">
            <a:avLst/>
          </a:prstGeom>
          <a:noFill/>
          <a:ln w="9525">
            <a:noFill/>
            <a:miter lim="800000"/>
            <a:headEnd/>
            <a:tailEnd/>
          </a:ln>
          <a:effectLst/>
        </p:spPr>
      </p:pic>
      <p:pic>
        <p:nvPicPr>
          <p:cNvPr id="18437" name="Picture 5"/>
          <p:cNvPicPr>
            <a:picLocks noChangeAspect="1" noChangeArrowheads="1"/>
          </p:cNvPicPr>
          <p:nvPr/>
        </p:nvPicPr>
        <p:blipFill>
          <a:blip r:embed="rId3"/>
          <a:srcRect/>
          <a:stretch>
            <a:fillRect/>
          </a:stretch>
        </p:blipFill>
        <p:spPr bwMode="auto">
          <a:xfrm>
            <a:off x="5715000" y="4800600"/>
            <a:ext cx="1752600" cy="1752600"/>
          </a:xfrm>
          <a:prstGeom prst="rect">
            <a:avLst/>
          </a:prstGeom>
          <a:noFill/>
          <a:ln w="9525">
            <a:noFill/>
            <a:miter lim="800000"/>
            <a:headEnd/>
            <a:tailEnd/>
          </a:ln>
          <a:effectLst/>
        </p:spPr>
      </p:pic>
      <p:sp>
        <p:nvSpPr>
          <p:cNvPr id="8" name="TextBox 7"/>
          <p:cNvSpPr txBox="1"/>
          <p:nvPr/>
        </p:nvSpPr>
        <p:spPr>
          <a:xfrm>
            <a:off x="457200" y="5791200"/>
            <a:ext cx="3572773" cy="646331"/>
          </a:xfrm>
          <a:prstGeom prst="rect">
            <a:avLst/>
          </a:prstGeom>
          <a:noFill/>
        </p:spPr>
        <p:txBody>
          <a:bodyPr wrap="none" rtlCol="0">
            <a:spAutoFit/>
          </a:bodyPr>
          <a:lstStyle/>
          <a:p>
            <a:r>
              <a:rPr lang="en-US" dirty="0" smtClean="0">
                <a:solidFill>
                  <a:srgbClr val="0033CC"/>
                </a:solidFill>
              </a:rPr>
              <a:t>(left) AFM image of hard disk drive</a:t>
            </a:r>
          </a:p>
          <a:p>
            <a:r>
              <a:rPr lang="en-US" dirty="0" smtClean="0">
                <a:solidFill>
                  <a:srgbClr val="0033CC"/>
                </a:solidFill>
              </a:rPr>
              <a:t>(right) MFM image of the same area</a:t>
            </a:r>
            <a:endParaRPr lang="en-US" dirty="0">
              <a:solidFill>
                <a:srgbClr val="0033CC"/>
              </a:solidFill>
            </a:endParaRPr>
          </a:p>
        </p:txBody>
      </p:sp>
      <p:sp>
        <p:nvSpPr>
          <p:cNvPr id="9" name="TextBox 8"/>
          <p:cNvSpPr txBox="1"/>
          <p:nvPr/>
        </p:nvSpPr>
        <p:spPr>
          <a:xfrm>
            <a:off x="1905000" y="238780"/>
            <a:ext cx="5194499" cy="523220"/>
          </a:xfrm>
          <a:prstGeom prst="rect">
            <a:avLst/>
          </a:prstGeom>
          <a:noFill/>
        </p:spPr>
        <p:txBody>
          <a:bodyPr wrap="none" rtlCol="0">
            <a:spAutoFit/>
          </a:bodyPr>
          <a:lstStyle/>
          <a:p>
            <a:r>
              <a:rPr lang="en-US" sz="2800" dirty="0" smtClean="0">
                <a:solidFill>
                  <a:srgbClr val="0033CC"/>
                </a:solidFill>
              </a:rPr>
              <a:t>Magnetic force microscopy (MFM)</a:t>
            </a:r>
            <a:endParaRPr lang="en-US" sz="2800" dirty="0">
              <a:solidFill>
                <a:srgbClr val="0033CC"/>
              </a:solidFill>
            </a:endParaRPr>
          </a:p>
        </p:txBody>
      </p:sp>
      <p:sp>
        <p:nvSpPr>
          <p:cNvPr id="11" name="Rectangle 10"/>
          <p:cNvSpPr/>
          <p:nvPr/>
        </p:nvSpPr>
        <p:spPr>
          <a:xfrm>
            <a:off x="533400" y="2819400"/>
            <a:ext cx="7696200" cy="1908215"/>
          </a:xfrm>
          <a:prstGeom prst="rect">
            <a:avLst/>
          </a:prstGeom>
        </p:spPr>
        <p:txBody>
          <a:bodyPr wrap="square">
            <a:spAutoFit/>
          </a:bodyPr>
          <a:lstStyle/>
          <a:p>
            <a:pPr marL="176213" indent="-176213">
              <a:spcAft>
                <a:spcPts val="600"/>
              </a:spcAft>
              <a:buFont typeface="Arial" pitchFamily="34" charset="0"/>
              <a:buChar char="•"/>
            </a:pPr>
            <a:r>
              <a:rPr lang="en-US" dirty="0" smtClean="0">
                <a:solidFill>
                  <a:srgbClr val="0033CC"/>
                </a:solidFill>
              </a:rPr>
              <a:t>MFM detects changes in the resonant frequency of the cantilever induced by the magnetic field's dependence on tip-to-sample separation. </a:t>
            </a:r>
          </a:p>
          <a:p>
            <a:pPr marL="176213" indent="-176213">
              <a:spcAft>
                <a:spcPts val="600"/>
              </a:spcAft>
              <a:buFont typeface="Arial" pitchFamily="34" charset="0"/>
              <a:buChar char="•"/>
            </a:pPr>
            <a:r>
              <a:rPr lang="en-US" dirty="0" smtClean="0">
                <a:solidFill>
                  <a:srgbClr val="0033CC"/>
                </a:solidFill>
              </a:rPr>
              <a:t>It detects the magnetic field gradient (dB/</a:t>
            </a:r>
            <a:r>
              <a:rPr lang="en-US" dirty="0" err="1" smtClean="0">
                <a:solidFill>
                  <a:srgbClr val="0033CC"/>
                </a:solidFill>
              </a:rPr>
              <a:t>dz</a:t>
            </a:r>
            <a:r>
              <a:rPr lang="en-US" dirty="0" smtClean="0">
                <a:solidFill>
                  <a:srgbClr val="0033CC"/>
                </a:solidFill>
              </a:rPr>
              <a:t>, no frequency change for constant magnetic field with zero gradient)</a:t>
            </a:r>
            <a:r>
              <a:rPr lang="en-US" i="1" dirty="0" smtClean="0">
                <a:solidFill>
                  <a:srgbClr val="0033CC"/>
                </a:solidFill>
              </a:rPr>
              <a:t>.</a:t>
            </a:r>
            <a:r>
              <a:rPr lang="en-US" dirty="0" smtClean="0">
                <a:solidFill>
                  <a:srgbClr val="0033CC"/>
                </a:solidFill>
              </a:rPr>
              <a:t> </a:t>
            </a:r>
          </a:p>
          <a:p>
            <a:pPr marL="176213" indent="-176213">
              <a:spcAft>
                <a:spcPts val="600"/>
              </a:spcAft>
              <a:buFont typeface="Arial" pitchFamily="34" charset="0"/>
              <a:buChar char="•"/>
            </a:pPr>
            <a:r>
              <a:rPr lang="en-US" dirty="0" smtClean="0">
                <a:solidFill>
                  <a:srgbClr val="0033CC"/>
                </a:solidFill>
              </a:rPr>
              <a:t>Besides frequency change, phase change (correlated to frequency change) is actually often detected to generate MFM image.</a:t>
            </a:r>
            <a:endParaRPr lang="en-US" dirty="0">
              <a:solidFill>
                <a:srgbClr val="0033CC"/>
              </a:solidFill>
            </a:endParaRPr>
          </a:p>
        </p:txBody>
      </p:sp>
    </p:spTree>
  </p:cSld>
  <p:clrMapOvr>
    <a:masterClrMapping/>
  </p:clrMapOvr>
  <p:timing>
    <p:tnLst>
      <p:par>
        <p:cTn id="1" dur="indefinite" restart="never" nodeType="tmRoot"/>
      </p:par>
    </p:tnLst>
  </p:timing>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7620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3" name="Rectangle 2"/>
          <p:cNvSpPr/>
          <p:nvPr/>
        </p:nvSpPr>
        <p:spPr>
          <a:xfrm>
            <a:off x="1828800" y="152400"/>
            <a:ext cx="5482911" cy="523220"/>
          </a:xfrm>
          <a:prstGeom prst="rect">
            <a:avLst/>
          </a:prstGeom>
        </p:spPr>
        <p:txBody>
          <a:bodyPr wrap="none">
            <a:spAutoFit/>
          </a:bodyPr>
          <a:lstStyle/>
          <a:p>
            <a:r>
              <a:rPr lang="en-US" sz="2800" dirty="0" smtClean="0">
                <a:solidFill>
                  <a:srgbClr val="0033CC"/>
                </a:solidFill>
              </a:rPr>
              <a:t>Electrostatic force microscopy (EFM)</a:t>
            </a:r>
            <a:endParaRPr lang="en-US" sz="2800" dirty="0">
              <a:solidFill>
                <a:srgbClr val="0033CC"/>
              </a:solidFill>
            </a:endParaRPr>
          </a:p>
        </p:txBody>
      </p:sp>
      <p:sp>
        <p:nvSpPr>
          <p:cNvPr id="6" name="Rectangle 5"/>
          <p:cNvSpPr/>
          <p:nvPr/>
        </p:nvSpPr>
        <p:spPr>
          <a:xfrm>
            <a:off x="152400" y="990600"/>
            <a:ext cx="3733800" cy="1908215"/>
          </a:xfrm>
          <a:prstGeom prst="rect">
            <a:avLst/>
          </a:prstGeom>
        </p:spPr>
        <p:txBody>
          <a:bodyPr wrap="square">
            <a:spAutoFit/>
          </a:bodyPr>
          <a:lstStyle/>
          <a:p>
            <a:pPr marL="176213" indent="-176213">
              <a:spcAft>
                <a:spcPts val="600"/>
              </a:spcAft>
              <a:buFont typeface="Arial" pitchFamily="34" charset="0"/>
              <a:buChar char="•"/>
            </a:pPr>
            <a:r>
              <a:rPr lang="en-US" dirty="0" smtClean="0">
                <a:solidFill>
                  <a:srgbClr val="0033CC"/>
                </a:solidFill>
              </a:rPr>
              <a:t>Contrary to MFM, EFM doesn’t use ferroelectric material.</a:t>
            </a:r>
          </a:p>
          <a:p>
            <a:pPr marL="176213" indent="-176213">
              <a:spcAft>
                <a:spcPts val="600"/>
              </a:spcAft>
              <a:buFont typeface="Arial" pitchFamily="34" charset="0"/>
              <a:buChar char="•"/>
            </a:pPr>
            <a:r>
              <a:rPr lang="en-US" dirty="0" smtClean="0">
                <a:solidFill>
                  <a:srgbClr val="0033CC"/>
                </a:solidFill>
              </a:rPr>
              <a:t>Instead, charge is generated by applied bias voltage on metal tip. </a:t>
            </a:r>
          </a:p>
          <a:p>
            <a:pPr marL="176213" indent="-176213">
              <a:spcAft>
                <a:spcPts val="600"/>
              </a:spcAft>
              <a:buFont typeface="Arial" pitchFamily="34" charset="0"/>
              <a:buChar char="•"/>
            </a:pPr>
            <a:r>
              <a:rPr lang="en-US" dirty="0" smtClean="0">
                <a:solidFill>
                  <a:srgbClr val="0033CC"/>
                </a:solidFill>
              </a:rPr>
              <a:t>Difficult to extract the useful information due to mirror charges…</a:t>
            </a:r>
            <a:endParaRPr lang="en-US" dirty="0">
              <a:solidFill>
                <a:srgbClr val="0033CC"/>
              </a:solidFill>
            </a:endParaRPr>
          </a:p>
        </p:txBody>
      </p:sp>
      <p:sp>
        <p:nvSpPr>
          <p:cNvPr id="8" name="Rectangle 7"/>
          <p:cNvSpPr/>
          <p:nvPr/>
        </p:nvSpPr>
        <p:spPr>
          <a:xfrm>
            <a:off x="6553200" y="914400"/>
            <a:ext cx="2514600" cy="2262158"/>
          </a:xfrm>
          <a:prstGeom prst="rect">
            <a:avLst/>
          </a:prstGeom>
        </p:spPr>
        <p:txBody>
          <a:bodyPr wrap="square">
            <a:spAutoFit/>
          </a:bodyPr>
          <a:lstStyle/>
          <a:p>
            <a:pPr marL="176213" indent="-176213">
              <a:spcAft>
                <a:spcPts val="600"/>
              </a:spcAft>
            </a:pPr>
            <a:r>
              <a:rPr lang="en-US" dirty="0" smtClean="0">
                <a:solidFill>
                  <a:srgbClr val="C00000"/>
                </a:solidFill>
              </a:rPr>
              <a:t>Variants:</a:t>
            </a:r>
          </a:p>
          <a:p>
            <a:pPr marL="176213" indent="-176213">
              <a:spcAft>
                <a:spcPts val="600"/>
              </a:spcAft>
              <a:buFont typeface="Arial" pitchFamily="34" charset="0"/>
              <a:buChar char="•"/>
            </a:pPr>
            <a:r>
              <a:rPr lang="en-US" dirty="0" smtClean="0">
                <a:solidFill>
                  <a:srgbClr val="0033CC"/>
                </a:solidFill>
              </a:rPr>
              <a:t>Scanning Kelvin Probe Microscopy (SKPM)</a:t>
            </a:r>
          </a:p>
          <a:p>
            <a:pPr marL="176213" indent="-176213">
              <a:spcAft>
                <a:spcPts val="600"/>
              </a:spcAft>
              <a:buFont typeface="Arial" pitchFamily="34" charset="0"/>
              <a:buChar char="•"/>
            </a:pPr>
            <a:r>
              <a:rPr lang="en-US" dirty="0" smtClean="0">
                <a:solidFill>
                  <a:srgbClr val="0033CC"/>
                </a:solidFill>
              </a:rPr>
              <a:t>Scanning Tunneling </a:t>
            </a:r>
            <a:r>
              <a:rPr lang="en-US" dirty="0" err="1" smtClean="0">
                <a:solidFill>
                  <a:srgbClr val="0033CC"/>
                </a:solidFill>
              </a:rPr>
              <a:t>Potentiometry</a:t>
            </a:r>
            <a:r>
              <a:rPr lang="en-US" dirty="0" smtClean="0">
                <a:solidFill>
                  <a:srgbClr val="0033CC"/>
                </a:solidFill>
              </a:rPr>
              <a:t> (STP)</a:t>
            </a:r>
          </a:p>
          <a:p>
            <a:pPr marL="176213" indent="-176213">
              <a:spcAft>
                <a:spcPts val="600"/>
              </a:spcAft>
              <a:buFont typeface="Arial" pitchFamily="34" charset="0"/>
              <a:buChar char="•"/>
            </a:pPr>
            <a:r>
              <a:rPr lang="en-US" dirty="0" smtClean="0">
                <a:solidFill>
                  <a:srgbClr val="0033CC"/>
                </a:solidFill>
              </a:rPr>
              <a:t>Scanning Maxwell Microscopy (SMM)</a:t>
            </a:r>
            <a:endParaRPr lang="en-US" dirty="0">
              <a:solidFill>
                <a:srgbClr val="0033CC"/>
              </a:solidFill>
            </a:endParaRPr>
          </a:p>
        </p:txBody>
      </p:sp>
      <p:sp>
        <p:nvSpPr>
          <p:cNvPr id="9" name="Rectangle 8"/>
          <p:cNvSpPr/>
          <p:nvPr/>
        </p:nvSpPr>
        <p:spPr>
          <a:xfrm>
            <a:off x="5257800" y="3581400"/>
            <a:ext cx="3886200" cy="2954655"/>
          </a:xfrm>
          <a:prstGeom prst="rect">
            <a:avLst/>
          </a:prstGeom>
          <a:solidFill>
            <a:schemeClr val="bg1"/>
          </a:solidFill>
        </p:spPr>
        <p:txBody>
          <a:bodyPr wrap="square">
            <a:spAutoFit/>
          </a:bodyPr>
          <a:lstStyle/>
          <a:p>
            <a:pPr marL="177800" indent="-177800">
              <a:spcAft>
                <a:spcPts val="600"/>
              </a:spcAft>
              <a:buFont typeface="Arial" pitchFamily="34" charset="0"/>
              <a:buChar char="•"/>
            </a:pPr>
            <a:r>
              <a:rPr lang="en-US" sz="1600" dirty="0" smtClean="0">
                <a:solidFill>
                  <a:srgbClr val="0033CC"/>
                </a:solidFill>
              </a:rPr>
              <a:t>EFM maps locally surface charge distribution on the sample surface, similar to how MFM plots the magnetic domains of the sample surface.</a:t>
            </a:r>
          </a:p>
          <a:p>
            <a:pPr marL="177800" indent="-177800">
              <a:spcAft>
                <a:spcPts val="600"/>
              </a:spcAft>
              <a:buFont typeface="Arial" pitchFamily="34" charset="0"/>
              <a:buChar char="•"/>
            </a:pPr>
            <a:r>
              <a:rPr lang="en-US" sz="1600" dirty="0" smtClean="0">
                <a:solidFill>
                  <a:srgbClr val="0033CC"/>
                </a:solidFill>
              </a:rPr>
              <a:t>EFM can also map the electrostatic fields of an electronic circuit as the device is turned on and off.</a:t>
            </a:r>
          </a:p>
          <a:p>
            <a:pPr marL="177800" indent="-177800">
              <a:spcAft>
                <a:spcPts val="600"/>
              </a:spcAft>
              <a:buFont typeface="Arial" pitchFamily="34" charset="0"/>
              <a:buChar char="•"/>
            </a:pPr>
            <a:r>
              <a:rPr lang="en-US" sz="1600" dirty="0" smtClean="0">
                <a:solidFill>
                  <a:srgbClr val="0033CC"/>
                </a:solidFill>
              </a:rPr>
              <a:t>This technique is known as "voltage probing" and is a valuable tool for testing live microprocessor chips at the sub-micron scale.</a:t>
            </a:r>
            <a:endParaRPr lang="en-US" sz="1600" dirty="0">
              <a:solidFill>
                <a:srgbClr val="0033CC"/>
              </a:solidFill>
            </a:endParaRPr>
          </a:p>
        </p:txBody>
      </p:sp>
      <p:grpSp>
        <p:nvGrpSpPr>
          <p:cNvPr id="11" name="Group 10"/>
          <p:cNvGrpSpPr/>
          <p:nvPr/>
        </p:nvGrpSpPr>
        <p:grpSpPr>
          <a:xfrm>
            <a:off x="3657600" y="1219200"/>
            <a:ext cx="2971800" cy="1581900"/>
            <a:chOff x="2971800" y="1447800"/>
            <a:chExt cx="2971800" cy="1581900"/>
          </a:xfrm>
        </p:grpSpPr>
        <p:pic>
          <p:nvPicPr>
            <p:cNvPr id="202754" name="Picture 2"/>
            <p:cNvPicPr>
              <a:picLocks noChangeAspect="1" noChangeArrowheads="1"/>
            </p:cNvPicPr>
            <p:nvPr/>
          </p:nvPicPr>
          <p:blipFill>
            <a:blip r:embed="rId2"/>
            <a:srcRect/>
            <a:stretch>
              <a:fillRect/>
            </a:stretch>
          </p:blipFill>
          <p:spPr bwMode="auto">
            <a:xfrm>
              <a:off x="3505200" y="1447800"/>
              <a:ext cx="1170884" cy="1019175"/>
            </a:xfrm>
            <a:prstGeom prst="rect">
              <a:avLst/>
            </a:prstGeom>
            <a:noFill/>
            <a:ln w="9525">
              <a:noFill/>
              <a:miter lim="800000"/>
              <a:headEnd/>
              <a:tailEnd/>
            </a:ln>
          </p:spPr>
        </p:pic>
        <p:pic>
          <p:nvPicPr>
            <p:cNvPr id="202755" name="Picture 3"/>
            <p:cNvPicPr>
              <a:picLocks noChangeAspect="1" noChangeArrowheads="1"/>
            </p:cNvPicPr>
            <p:nvPr/>
          </p:nvPicPr>
          <p:blipFill>
            <a:blip r:embed="rId3"/>
            <a:srcRect/>
            <a:stretch>
              <a:fillRect/>
            </a:stretch>
          </p:blipFill>
          <p:spPr bwMode="auto">
            <a:xfrm>
              <a:off x="2971800" y="2667000"/>
              <a:ext cx="2971800" cy="362700"/>
            </a:xfrm>
            <a:prstGeom prst="rect">
              <a:avLst/>
            </a:prstGeom>
            <a:noFill/>
            <a:ln w="9525">
              <a:noFill/>
              <a:miter lim="800000"/>
              <a:headEnd/>
              <a:tailEnd/>
            </a:ln>
          </p:spPr>
        </p:pic>
      </p:grpSp>
      <p:sp>
        <p:nvSpPr>
          <p:cNvPr id="12" name="TextBox 11"/>
          <p:cNvSpPr txBox="1"/>
          <p:nvPr/>
        </p:nvSpPr>
        <p:spPr>
          <a:xfrm>
            <a:off x="152400" y="6027480"/>
            <a:ext cx="5105400" cy="584775"/>
          </a:xfrm>
          <a:prstGeom prst="rect">
            <a:avLst/>
          </a:prstGeom>
          <a:noFill/>
        </p:spPr>
        <p:txBody>
          <a:bodyPr wrap="square" rtlCol="0">
            <a:spAutoFit/>
          </a:bodyPr>
          <a:lstStyle/>
          <a:p>
            <a:r>
              <a:rPr lang="en-US" sz="1600" dirty="0" smtClean="0">
                <a:solidFill>
                  <a:srgbClr val="0033CC"/>
                </a:solidFill>
              </a:rPr>
              <a:t>The sub-surface structure of electrical contacts and doping trenches in this SRAM sample can be revealed using EFM</a:t>
            </a:r>
            <a:endParaRPr lang="en-US" sz="1600" dirty="0">
              <a:solidFill>
                <a:srgbClr val="0033CC"/>
              </a:solidFill>
            </a:endParaRPr>
          </a:p>
        </p:txBody>
      </p:sp>
      <p:pic>
        <p:nvPicPr>
          <p:cNvPr id="202756" name="Picture 4"/>
          <p:cNvPicPr>
            <a:picLocks noChangeAspect="1" noChangeArrowheads="1"/>
          </p:cNvPicPr>
          <p:nvPr/>
        </p:nvPicPr>
        <p:blipFill>
          <a:blip r:embed="rId4"/>
          <a:srcRect/>
          <a:stretch>
            <a:fillRect/>
          </a:stretch>
        </p:blipFill>
        <p:spPr bwMode="auto">
          <a:xfrm>
            <a:off x="180975" y="3639880"/>
            <a:ext cx="4924425" cy="2387600"/>
          </a:xfrm>
          <a:prstGeom prst="rect">
            <a:avLst/>
          </a:prstGeom>
          <a:noFill/>
          <a:ln w="9525">
            <a:noFill/>
            <a:miter lim="800000"/>
            <a:headEnd/>
            <a:tailEnd/>
          </a:ln>
        </p:spPr>
      </p:pic>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9"/>
                                        </p:tgtEl>
                                        <p:attrNameLst>
                                          <p:attrName>style.visibility</p:attrName>
                                        </p:attrNameLst>
                                      </p:cBhvr>
                                      <p:to>
                                        <p:strVal val="visible"/>
                                      </p:to>
                                    </p:set>
                                    <p:animEffect transition="in" filter="wipe(down)">
                                      <p:cBhvr>
                                        <p:cTn id="7" dur="500"/>
                                        <p:tgtEl>
                                          <p:spTgt spid="9"/>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2"/>
                                        </p:tgtEl>
                                        <p:attrNameLst>
                                          <p:attrName>style.visibility</p:attrName>
                                        </p:attrNameLst>
                                      </p:cBhvr>
                                      <p:to>
                                        <p:strVal val="visible"/>
                                      </p:to>
                                    </p:set>
                                    <p:animEffect transition="in" filter="wipe(down)">
                                      <p:cBhvr>
                                        <p:cTn id="10" dur="500"/>
                                        <p:tgtEl>
                                          <p:spTgt spid="12"/>
                                        </p:tgtEl>
                                      </p:cBhvr>
                                    </p:animEffect>
                                  </p:childTnLst>
                                </p:cTn>
                              </p:par>
                              <p:par>
                                <p:cTn id="11" presetID="22" presetClass="entr" presetSubtype="4" fill="hold" nodeType="withEffect">
                                  <p:stCondLst>
                                    <p:cond delay="0"/>
                                  </p:stCondLst>
                                  <p:childTnLst>
                                    <p:set>
                                      <p:cBhvr>
                                        <p:cTn id="12" dur="1" fill="hold">
                                          <p:stCondLst>
                                            <p:cond delay="0"/>
                                          </p:stCondLst>
                                        </p:cTn>
                                        <p:tgtEl>
                                          <p:spTgt spid="202756"/>
                                        </p:tgtEl>
                                        <p:attrNameLst>
                                          <p:attrName>style.visibility</p:attrName>
                                        </p:attrNameLst>
                                      </p:cBhvr>
                                      <p:to>
                                        <p:strVal val="visible"/>
                                      </p:to>
                                    </p:set>
                                    <p:animEffect transition="in" filter="wipe(down)">
                                      <p:cBhvr>
                                        <p:cTn id="13" dur="500"/>
                                        <p:tgtEl>
                                          <p:spTgt spid="202756"/>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9" grpId="0" animBg="1"/>
      <p:bldP spid="12" grpId="0"/>
    </p:bld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aphicFrame>
        <p:nvGraphicFramePr>
          <p:cNvPr id="4098" name="Object 4"/>
          <p:cNvGraphicFramePr>
            <a:graphicFrameLocks noChangeAspect="1"/>
          </p:cNvGraphicFramePr>
          <p:nvPr>
            <p:ph sz="half" idx="2"/>
          </p:nvPr>
        </p:nvGraphicFramePr>
        <p:xfrm>
          <a:off x="4876800" y="1447800"/>
          <a:ext cx="3798888" cy="4525963"/>
        </p:xfrm>
        <a:graphic>
          <a:graphicData uri="http://schemas.openxmlformats.org/presentationml/2006/ole">
            <p:oleObj spid="_x0000_s86018" name="Photo Editor Photo" r:id="rId4" imgW="4180952" imgH="4982270" progId="">
              <p:embed/>
            </p:oleObj>
          </a:graphicData>
        </a:graphic>
      </p:graphicFrame>
      <p:sp>
        <p:nvSpPr>
          <p:cNvPr id="6" name="Rectangle 5"/>
          <p:cNvSpPr/>
          <p:nvPr/>
        </p:nvSpPr>
        <p:spPr>
          <a:xfrm>
            <a:off x="2743200" y="228600"/>
            <a:ext cx="4031360" cy="523220"/>
          </a:xfrm>
          <a:prstGeom prst="rect">
            <a:avLst/>
          </a:prstGeom>
        </p:spPr>
        <p:txBody>
          <a:bodyPr wrap="none">
            <a:spAutoFit/>
          </a:bodyPr>
          <a:lstStyle/>
          <a:p>
            <a:r>
              <a:rPr lang="en-US" sz="2800" dirty="0" smtClean="0">
                <a:solidFill>
                  <a:srgbClr val="0033CC"/>
                </a:solidFill>
              </a:rPr>
              <a:t>Two basic scanning modes</a:t>
            </a:r>
            <a:endParaRPr lang="en-US" sz="2800" dirty="0">
              <a:solidFill>
                <a:srgbClr val="0033CC"/>
              </a:solidFill>
            </a:endParaRPr>
          </a:p>
        </p:txBody>
      </p:sp>
      <p:cxnSp>
        <p:nvCxnSpPr>
          <p:cNvPr id="7" name="Straight Connector 6"/>
          <p:cNvCxnSpPr/>
          <p:nvPr/>
        </p:nvCxnSpPr>
        <p:spPr>
          <a:xfrm flipV="1">
            <a:off x="0" y="8382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8" name="TextBox 7"/>
          <p:cNvSpPr txBox="1"/>
          <p:nvPr/>
        </p:nvSpPr>
        <p:spPr>
          <a:xfrm>
            <a:off x="381000" y="1981200"/>
            <a:ext cx="4419600" cy="3847207"/>
          </a:xfrm>
          <a:prstGeom prst="rect">
            <a:avLst/>
          </a:prstGeom>
          <a:noFill/>
        </p:spPr>
        <p:txBody>
          <a:bodyPr wrap="square" rtlCol="0">
            <a:spAutoFit/>
          </a:bodyPr>
          <a:lstStyle/>
          <a:p>
            <a:pPr marL="176213" indent="-176213">
              <a:lnSpc>
                <a:spcPct val="110000"/>
              </a:lnSpc>
              <a:spcBef>
                <a:spcPts val="0"/>
              </a:spcBef>
              <a:spcAft>
                <a:spcPts val="600"/>
              </a:spcAft>
              <a:buFont typeface="Arial" pitchFamily="34" charset="0"/>
              <a:buChar char="•"/>
            </a:pPr>
            <a:r>
              <a:rPr lang="en-US" dirty="0" smtClean="0">
                <a:solidFill>
                  <a:srgbClr val="C00000"/>
                </a:solidFill>
              </a:rPr>
              <a:t>Feedback off/constant height:  </a:t>
            </a:r>
            <a:r>
              <a:rPr lang="en-US" dirty="0" smtClean="0">
                <a:solidFill>
                  <a:srgbClr val="0033CC"/>
                </a:solidFill>
              </a:rPr>
              <a:t>Scan over surface with constant z</a:t>
            </a:r>
            <a:r>
              <a:rPr lang="en-US" baseline="-25000" dirty="0" smtClean="0">
                <a:solidFill>
                  <a:srgbClr val="0033CC"/>
                </a:solidFill>
              </a:rPr>
              <a:t>0</a:t>
            </a:r>
            <a:r>
              <a:rPr lang="en-US" dirty="0" smtClean="0">
                <a:solidFill>
                  <a:srgbClr val="0033CC"/>
                </a:solidFill>
              </a:rPr>
              <a:t> (piezo voltage), control signal changes with tip-surface separation. For relative smooth surface, faster.</a:t>
            </a:r>
          </a:p>
          <a:p>
            <a:pPr marL="176213" indent="-176213">
              <a:lnSpc>
                <a:spcPct val="110000"/>
              </a:lnSpc>
              <a:spcBef>
                <a:spcPts val="0"/>
              </a:spcBef>
              <a:spcAft>
                <a:spcPts val="600"/>
              </a:spcAft>
              <a:buFont typeface="Arial" pitchFamily="34" charset="0"/>
              <a:buChar char="•"/>
            </a:pPr>
            <a:r>
              <a:rPr lang="en-US" dirty="0" smtClean="0">
                <a:solidFill>
                  <a:srgbClr val="C00000"/>
                </a:solidFill>
              </a:rPr>
              <a:t>Feedback on/constant current:  </a:t>
            </a:r>
            <a:r>
              <a:rPr lang="en-US" dirty="0" smtClean="0">
                <a:solidFill>
                  <a:srgbClr val="0033CC"/>
                </a:solidFill>
              </a:rPr>
              <a:t>circuit regulates z piezo voltage to constant value of control signal (constantly changes tip-surface separation). Irregular surfaces with high precision, slower. Constant current STM image corresponds to a surface of constant state density.</a:t>
            </a:r>
          </a:p>
        </p:txBody>
      </p:sp>
    </p:spTree>
  </p:cSld>
  <p:clrMapOvr>
    <a:masterClrMapping/>
  </p:clrMapOvr>
  <p:timing>
    <p:tnLst>
      <p:par>
        <p:cTn id="1" dur="indefinite" restart="never" nodeType="tmRoot"/>
      </p:par>
    </p:tnLst>
  </p:timing>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7620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pic>
        <p:nvPicPr>
          <p:cNvPr id="2050" name="Picture 2"/>
          <p:cNvPicPr>
            <a:picLocks noChangeAspect="1" noChangeArrowheads="1"/>
          </p:cNvPicPr>
          <p:nvPr/>
        </p:nvPicPr>
        <p:blipFill>
          <a:blip r:embed="rId2"/>
          <a:srcRect/>
          <a:stretch>
            <a:fillRect/>
          </a:stretch>
        </p:blipFill>
        <p:spPr bwMode="auto">
          <a:xfrm>
            <a:off x="4343400" y="2543175"/>
            <a:ext cx="4762500" cy="1905000"/>
          </a:xfrm>
          <a:prstGeom prst="rect">
            <a:avLst/>
          </a:prstGeom>
          <a:noFill/>
          <a:ln w="9525">
            <a:noFill/>
            <a:miter lim="800000"/>
            <a:headEnd/>
            <a:tailEnd/>
          </a:ln>
          <a:effectLst/>
        </p:spPr>
      </p:pic>
      <p:sp>
        <p:nvSpPr>
          <p:cNvPr id="5" name="Rectangle 4"/>
          <p:cNvSpPr/>
          <p:nvPr/>
        </p:nvSpPr>
        <p:spPr>
          <a:xfrm>
            <a:off x="4953000" y="2162175"/>
            <a:ext cx="2648930" cy="369332"/>
          </a:xfrm>
          <a:prstGeom prst="rect">
            <a:avLst/>
          </a:prstGeom>
        </p:spPr>
        <p:txBody>
          <a:bodyPr wrap="none">
            <a:spAutoFit/>
          </a:bodyPr>
          <a:lstStyle/>
          <a:p>
            <a:r>
              <a:rPr lang="en-US" dirty="0" smtClean="0">
                <a:solidFill>
                  <a:srgbClr val="0033CC"/>
                </a:solidFill>
              </a:rPr>
              <a:t>Transistor oxide thickness</a:t>
            </a:r>
            <a:endParaRPr lang="en-US" dirty="0">
              <a:solidFill>
                <a:srgbClr val="0033CC"/>
              </a:solidFill>
            </a:endParaRPr>
          </a:p>
        </p:txBody>
      </p:sp>
      <p:sp>
        <p:nvSpPr>
          <p:cNvPr id="6" name="Rectangle 5"/>
          <p:cNvSpPr/>
          <p:nvPr/>
        </p:nvSpPr>
        <p:spPr>
          <a:xfrm>
            <a:off x="5105400" y="4524375"/>
            <a:ext cx="2817694" cy="369332"/>
          </a:xfrm>
          <a:prstGeom prst="rect">
            <a:avLst/>
          </a:prstGeom>
        </p:spPr>
        <p:txBody>
          <a:bodyPr wrap="none">
            <a:spAutoFit/>
          </a:bodyPr>
          <a:lstStyle/>
          <a:p>
            <a:r>
              <a:rPr lang="en-US" dirty="0" smtClean="0">
                <a:solidFill>
                  <a:srgbClr val="0033CC"/>
                </a:solidFill>
              </a:rPr>
              <a:t>Topography                     SCM</a:t>
            </a:r>
            <a:endParaRPr lang="en-US" dirty="0">
              <a:solidFill>
                <a:srgbClr val="0033CC"/>
              </a:solidFill>
            </a:endParaRPr>
          </a:p>
        </p:txBody>
      </p:sp>
      <p:pic>
        <p:nvPicPr>
          <p:cNvPr id="2051" name="Picture 3"/>
          <p:cNvPicPr>
            <a:picLocks noChangeAspect="1" noChangeArrowheads="1"/>
          </p:cNvPicPr>
          <p:nvPr/>
        </p:nvPicPr>
        <p:blipFill>
          <a:blip r:embed="rId3"/>
          <a:srcRect/>
          <a:stretch>
            <a:fillRect/>
          </a:stretch>
        </p:blipFill>
        <p:spPr bwMode="auto">
          <a:xfrm>
            <a:off x="0" y="2085975"/>
            <a:ext cx="4229100" cy="3019425"/>
          </a:xfrm>
          <a:prstGeom prst="rect">
            <a:avLst/>
          </a:prstGeom>
          <a:noFill/>
          <a:ln w="9525">
            <a:noFill/>
            <a:miter lim="800000"/>
            <a:headEnd/>
            <a:tailEnd/>
          </a:ln>
          <a:effectLst/>
        </p:spPr>
      </p:pic>
      <p:sp>
        <p:nvSpPr>
          <p:cNvPr id="7" name="Rectangle 6"/>
          <p:cNvSpPr/>
          <p:nvPr/>
        </p:nvSpPr>
        <p:spPr>
          <a:xfrm>
            <a:off x="1676400" y="4143375"/>
            <a:ext cx="1371600" cy="646331"/>
          </a:xfrm>
          <a:prstGeom prst="rect">
            <a:avLst/>
          </a:prstGeom>
        </p:spPr>
        <p:txBody>
          <a:bodyPr wrap="square">
            <a:spAutoFit/>
          </a:bodyPr>
          <a:lstStyle/>
          <a:p>
            <a:r>
              <a:rPr lang="en-US" dirty="0" smtClean="0">
                <a:solidFill>
                  <a:srgbClr val="0033CC"/>
                </a:solidFill>
              </a:rPr>
              <a:t>Metallic tip</a:t>
            </a:r>
          </a:p>
          <a:p>
            <a:r>
              <a:rPr lang="en-US" dirty="0" smtClean="0">
                <a:solidFill>
                  <a:srgbClr val="0033CC"/>
                </a:solidFill>
              </a:rPr>
              <a:t>contact</a:t>
            </a:r>
            <a:endParaRPr lang="en-US" dirty="0">
              <a:solidFill>
                <a:srgbClr val="0033CC"/>
              </a:solidFill>
            </a:endParaRPr>
          </a:p>
        </p:txBody>
      </p:sp>
      <p:sp>
        <p:nvSpPr>
          <p:cNvPr id="8" name="Rectangle 7"/>
          <p:cNvSpPr/>
          <p:nvPr/>
        </p:nvSpPr>
        <p:spPr>
          <a:xfrm>
            <a:off x="1905000" y="914400"/>
            <a:ext cx="6248400" cy="369332"/>
          </a:xfrm>
          <a:prstGeom prst="rect">
            <a:avLst/>
          </a:prstGeom>
        </p:spPr>
        <p:txBody>
          <a:bodyPr wrap="square">
            <a:spAutoFit/>
          </a:bodyPr>
          <a:lstStyle/>
          <a:p>
            <a:r>
              <a:rPr lang="en-US" dirty="0" smtClean="0">
                <a:solidFill>
                  <a:srgbClr val="C00000"/>
                </a:solidFill>
              </a:rPr>
              <a:t>SCM can map doping concentration and local dielectric constant.</a:t>
            </a:r>
            <a:endParaRPr lang="en-US" dirty="0">
              <a:solidFill>
                <a:srgbClr val="C00000"/>
              </a:solidFill>
            </a:endParaRPr>
          </a:p>
        </p:txBody>
      </p:sp>
      <p:sp>
        <p:nvSpPr>
          <p:cNvPr id="9" name="Rectangle 8"/>
          <p:cNvSpPr/>
          <p:nvPr/>
        </p:nvSpPr>
        <p:spPr>
          <a:xfrm>
            <a:off x="1600200" y="228600"/>
            <a:ext cx="5943600" cy="523220"/>
          </a:xfrm>
          <a:prstGeom prst="rect">
            <a:avLst/>
          </a:prstGeom>
        </p:spPr>
        <p:txBody>
          <a:bodyPr wrap="square">
            <a:spAutoFit/>
          </a:bodyPr>
          <a:lstStyle/>
          <a:p>
            <a:r>
              <a:rPr lang="en-US" sz="2800" dirty="0" smtClean="0">
                <a:solidFill>
                  <a:srgbClr val="0033CC"/>
                </a:solidFill>
              </a:rPr>
              <a:t>Scanning capacitance microscopy (SCM)</a:t>
            </a:r>
            <a:endParaRPr lang="en-US" sz="2800" dirty="0">
              <a:solidFill>
                <a:srgbClr val="0033CC"/>
              </a:solidFill>
            </a:endParaRPr>
          </a:p>
        </p:txBody>
      </p:sp>
      <p:sp>
        <p:nvSpPr>
          <p:cNvPr id="10" name="TextBox 9"/>
          <p:cNvSpPr txBox="1"/>
          <p:nvPr/>
        </p:nvSpPr>
        <p:spPr>
          <a:xfrm>
            <a:off x="762000" y="5334000"/>
            <a:ext cx="7543799" cy="1277273"/>
          </a:xfrm>
          <a:prstGeom prst="rect">
            <a:avLst/>
          </a:prstGeom>
          <a:noFill/>
        </p:spPr>
        <p:txBody>
          <a:bodyPr wrap="square" rtlCol="0">
            <a:spAutoFit/>
          </a:bodyPr>
          <a:lstStyle/>
          <a:p>
            <a:pPr>
              <a:spcAft>
                <a:spcPts val="600"/>
              </a:spcAft>
            </a:pPr>
            <a:r>
              <a:rPr lang="en-US" dirty="0" smtClean="0">
                <a:solidFill>
                  <a:srgbClr val="0033CC"/>
                </a:solidFill>
              </a:rPr>
              <a:t>Can gain topographic image by adjusting the tip or sample height while maintaining a constant capacitance (good for uniform </a:t>
            </a:r>
            <a:r>
              <a:rPr lang="en-US" dirty="0" smtClean="0">
                <a:solidFill>
                  <a:srgbClr val="0033CC"/>
                </a:solidFill>
                <a:sym typeface="Symbol"/>
              </a:rPr>
              <a:t></a:t>
            </a:r>
            <a:r>
              <a:rPr lang="en-US" baseline="-25000" dirty="0" smtClean="0">
                <a:solidFill>
                  <a:srgbClr val="0033CC"/>
                </a:solidFill>
                <a:sym typeface="Symbol"/>
              </a:rPr>
              <a:t>r</a:t>
            </a:r>
            <a:r>
              <a:rPr lang="en-US" dirty="0" smtClean="0">
                <a:solidFill>
                  <a:srgbClr val="0033CC"/>
                </a:solidFill>
                <a:sym typeface="Symbol"/>
              </a:rPr>
              <a:t> and doping</a:t>
            </a:r>
            <a:r>
              <a:rPr lang="en-US" dirty="0" smtClean="0">
                <a:solidFill>
                  <a:srgbClr val="0033CC"/>
                </a:solidFill>
              </a:rPr>
              <a:t>).</a:t>
            </a:r>
          </a:p>
          <a:p>
            <a:pPr>
              <a:spcAft>
                <a:spcPts val="600"/>
              </a:spcAft>
            </a:pPr>
            <a:r>
              <a:rPr lang="en-US" dirty="0" smtClean="0">
                <a:solidFill>
                  <a:srgbClr val="0033CC"/>
                </a:solidFill>
              </a:rPr>
              <a:t>Or by fixing the tip-sample separation, gain doping and dielectric properties of the sample (good for flat surface).</a:t>
            </a:r>
            <a:endParaRPr lang="en-US" dirty="0">
              <a:solidFill>
                <a:srgbClr val="0033CC"/>
              </a:solidFill>
            </a:endParaRPr>
          </a:p>
        </p:txBody>
      </p:sp>
      <p:sp>
        <p:nvSpPr>
          <p:cNvPr id="11" name="TextBox 10"/>
          <p:cNvSpPr txBox="1"/>
          <p:nvPr/>
        </p:nvSpPr>
        <p:spPr>
          <a:xfrm>
            <a:off x="1828800" y="1447800"/>
            <a:ext cx="6714723" cy="369332"/>
          </a:xfrm>
          <a:prstGeom prst="rect">
            <a:avLst/>
          </a:prstGeom>
          <a:noFill/>
        </p:spPr>
        <p:txBody>
          <a:bodyPr wrap="none" rtlCol="0">
            <a:spAutoFit/>
          </a:bodyPr>
          <a:lstStyle/>
          <a:p>
            <a:r>
              <a:rPr lang="en-US" dirty="0" smtClean="0">
                <a:solidFill>
                  <a:srgbClr val="0033CC"/>
                </a:solidFill>
              </a:rPr>
              <a:t>For parallel  plate capacitor: C=</a:t>
            </a:r>
            <a:r>
              <a:rPr lang="en-US" dirty="0" smtClean="0">
                <a:solidFill>
                  <a:srgbClr val="0033CC"/>
                </a:solidFill>
                <a:sym typeface="Symbol"/>
              </a:rPr>
              <a:t></a:t>
            </a:r>
            <a:r>
              <a:rPr lang="en-US" baseline="-25000" dirty="0" smtClean="0">
                <a:solidFill>
                  <a:srgbClr val="0033CC"/>
                </a:solidFill>
                <a:sym typeface="Symbol"/>
              </a:rPr>
              <a:t>0</a:t>
            </a:r>
            <a:r>
              <a:rPr lang="en-US" dirty="0" smtClean="0">
                <a:solidFill>
                  <a:srgbClr val="0033CC"/>
                </a:solidFill>
                <a:sym typeface="Symbol"/>
              </a:rPr>
              <a:t></a:t>
            </a:r>
            <a:r>
              <a:rPr lang="en-US" baseline="-25000" dirty="0" smtClean="0">
                <a:solidFill>
                  <a:srgbClr val="0033CC"/>
                </a:solidFill>
                <a:sym typeface="Symbol"/>
              </a:rPr>
              <a:t>r</a:t>
            </a:r>
            <a:r>
              <a:rPr lang="en-US" dirty="0" smtClean="0">
                <a:solidFill>
                  <a:srgbClr val="0033CC"/>
                </a:solidFill>
                <a:sym typeface="Symbol"/>
              </a:rPr>
              <a:t>S/d (S: surface area; d: separation)</a:t>
            </a:r>
            <a:endParaRPr lang="en-US" dirty="0">
              <a:solidFill>
                <a:srgbClr val="0033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grpId="0" nodeType="clickEffect">
                                  <p:stCondLst>
                                    <p:cond delay="0"/>
                                  </p:stCondLst>
                                  <p:childTnLst>
                                    <p:set>
                                      <p:cBhvr>
                                        <p:cTn id="6" dur="1" fill="hold">
                                          <p:stCondLst>
                                            <p:cond delay="0"/>
                                          </p:stCondLst>
                                        </p:cTn>
                                        <p:tgtEl>
                                          <p:spTgt spid="10">
                                            <p:txEl>
                                              <p:pRg st="0" end="0"/>
                                            </p:txEl>
                                          </p:spTgt>
                                        </p:tgtEl>
                                        <p:attrNameLst>
                                          <p:attrName>style.visibility</p:attrName>
                                        </p:attrNameLst>
                                      </p:cBhvr>
                                      <p:to>
                                        <p:strVal val="visible"/>
                                      </p:to>
                                    </p:set>
                                    <p:animEffect transition="in" filter="wipe(down)">
                                      <p:cBhvr>
                                        <p:cTn id="7" dur="500"/>
                                        <p:tgtEl>
                                          <p:spTgt spid="10">
                                            <p:txEl>
                                              <p:pRg st="0" end="0"/>
                                            </p:txEl>
                                          </p:spTgt>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10">
                                            <p:txEl>
                                              <p:pRg st="1" end="1"/>
                                            </p:txEl>
                                          </p:spTgt>
                                        </p:tgtEl>
                                        <p:attrNameLst>
                                          <p:attrName>style.visibility</p:attrName>
                                        </p:attrNameLst>
                                      </p:cBhvr>
                                      <p:to>
                                        <p:strVal val="visible"/>
                                      </p:to>
                                    </p:set>
                                    <p:animEffect transition="in" filter="wipe(down)">
                                      <p:cBhvr>
                                        <p:cTn id="10" dur="500"/>
                                        <p:tgtEl>
                                          <p:spTgt spid="10">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0" grpId="0" build="allAtOnce"/>
    </p:bldLst>
  </p:timing>
</p:sld>
</file>

<file path=ppt/slides/slide6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ctangle 3"/>
          <p:cNvSpPr/>
          <p:nvPr/>
        </p:nvSpPr>
        <p:spPr>
          <a:xfrm>
            <a:off x="533400" y="1828800"/>
            <a:ext cx="8153400" cy="3293209"/>
          </a:xfrm>
          <a:prstGeom prst="rect">
            <a:avLst/>
          </a:prstGeom>
        </p:spPr>
        <p:txBody>
          <a:bodyPr wrap="square">
            <a:spAutoFit/>
          </a:bodyPr>
          <a:lstStyle/>
          <a:p>
            <a:pPr marL="177800" indent="-177800">
              <a:spcAft>
                <a:spcPts val="600"/>
              </a:spcAft>
              <a:buFont typeface="Arial" pitchFamily="34" charset="0"/>
              <a:buChar char="•"/>
            </a:pPr>
            <a:r>
              <a:rPr lang="en-US" dirty="0" err="1" smtClean="0">
                <a:solidFill>
                  <a:srgbClr val="0033CC"/>
                </a:solidFill>
              </a:rPr>
              <a:t>SThM</a:t>
            </a:r>
            <a:r>
              <a:rPr lang="en-US" dirty="0" smtClean="0">
                <a:solidFill>
                  <a:srgbClr val="0033CC"/>
                </a:solidFill>
              </a:rPr>
              <a:t> can be used in two different operating modes, allowing thermal imaging of sample temperature and thermal conductivity.</a:t>
            </a:r>
          </a:p>
          <a:p>
            <a:pPr marL="177800" indent="-177800">
              <a:spcAft>
                <a:spcPts val="600"/>
              </a:spcAft>
              <a:buFont typeface="Arial" pitchFamily="34" charset="0"/>
              <a:buChar char="•"/>
            </a:pPr>
            <a:r>
              <a:rPr lang="en-US" dirty="0" smtClean="0">
                <a:solidFill>
                  <a:srgbClr val="0033CC"/>
                </a:solidFill>
              </a:rPr>
              <a:t>There are different types of cantilever available. For example, cantilever composed of two different metals. The materials of the cantilever respond differently to changes in thermal conductivity, and cause the cantilever to deflect. The system generates a </a:t>
            </a:r>
            <a:r>
              <a:rPr lang="en-US" dirty="0" err="1" smtClean="0">
                <a:solidFill>
                  <a:srgbClr val="0033CC"/>
                </a:solidFill>
              </a:rPr>
              <a:t>SThM</a:t>
            </a:r>
            <a:r>
              <a:rPr lang="en-US" dirty="0" smtClean="0">
                <a:solidFill>
                  <a:srgbClr val="0033CC"/>
                </a:solidFill>
              </a:rPr>
              <a:t> image, which is a map of the thermal conductivity, from the changes in the deflection of the cantilever. </a:t>
            </a:r>
          </a:p>
          <a:p>
            <a:pPr marL="177800" indent="-177800">
              <a:spcAft>
                <a:spcPts val="600"/>
              </a:spcAft>
              <a:buFont typeface="Arial" pitchFamily="34" charset="0"/>
              <a:buChar char="•"/>
            </a:pPr>
            <a:r>
              <a:rPr lang="en-US" dirty="0" smtClean="0">
                <a:solidFill>
                  <a:srgbClr val="0033CC"/>
                </a:solidFill>
              </a:rPr>
              <a:t>A topographic non-contact image can be generated from changes in the cantilever's amplitude of vibration (like tapping mode AFM). Thus, topographic information can be separated from local variations in the sample's thermal properties, and the two types of images can be collected simultaneously.</a:t>
            </a:r>
            <a:endParaRPr lang="en-US" dirty="0">
              <a:solidFill>
                <a:srgbClr val="0033CC"/>
              </a:solidFill>
            </a:endParaRPr>
          </a:p>
        </p:txBody>
      </p:sp>
      <p:cxnSp>
        <p:nvCxnSpPr>
          <p:cNvPr id="5" name="Straight Connector 4"/>
          <p:cNvCxnSpPr/>
          <p:nvPr/>
        </p:nvCxnSpPr>
        <p:spPr>
          <a:xfrm flipV="1">
            <a:off x="0" y="7620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6" name="Rectangle 5"/>
          <p:cNvSpPr/>
          <p:nvPr/>
        </p:nvSpPr>
        <p:spPr>
          <a:xfrm>
            <a:off x="2547896" y="228600"/>
            <a:ext cx="4462504" cy="523220"/>
          </a:xfrm>
          <a:prstGeom prst="rect">
            <a:avLst/>
          </a:prstGeom>
        </p:spPr>
        <p:txBody>
          <a:bodyPr wrap="none">
            <a:spAutoFit/>
          </a:bodyPr>
          <a:lstStyle/>
          <a:p>
            <a:r>
              <a:rPr lang="en-US" sz="2800" dirty="0" smtClean="0">
                <a:solidFill>
                  <a:srgbClr val="0033CC"/>
                </a:solidFill>
              </a:rPr>
              <a:t>Scanning thermal microscopy</a:t>
            </a:r>
            <a:endParaRPr lang="en-US" sz="2800" dirty="0">
              <a:solidFill>
                <a:srgbClr val="0033CC"/>
              </a:solidFill>
            </a:endParaRPr>
          </a:p>
        </p:txBody>
      </p:sp>
    </p:spTree>
  </p:cSld>
  <p:clrMapOvr>
    <a:masterClrMapping/>
  </p:clrMapOvr>
  <p:timing>
    <p:tnLst>
      <p:par>
        <p:cTn id="1" dur="indefinite" restart="never" nodeType="tmRoot"/>
      </p:par>
    </p:tnLst>
  </p:timing>
</p:sld>
</file>

<file path=ppt/slides/slide6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7620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pic>
        <p:nvPicPr>
          <p:cNvPr id="3075" name="Picture 3"/>
          <p:cNvPicPr>
            <a:picLocks noChangeAspect="1" noChangeArrowheads="1"/>
          </p:cNvPicPr>
          <p:nvPr/>
        </p:nvPicPr>
        <p:blipFill>
          <a:blip r:embed="rId2"/>
          <a:srcRect/>
          <a:stretch>
            <a:fillRect/>
          </a:stretch>
        </p:blipFill>
        <p:spPr bwMode="auto">
          <a:xfrm>
            <a:off x="56088" y="1143000"/>
            <a:ext cx="4973112" cy="3305175"/>
          </a:xfrm>
          <a:prstGeom prst="rect">
            <a:avLst/>
          </a:prstGeom>
          <a:noFill/>
          <a:ln w="9525">
            <a:noFill/>
            <a:miter lim="800000"/>
            <a:headEnd/>
            <a:tailEnd/>
          </a:ln>
          <a:effectLst/>
        </p:spPr>
      </p:pic>
      <p:sp>
        <p:nvSpPr>
          <p:cNvPr id="6" name="Rectangle 5"/>
          <p:cNvSpPr/>
          <p:nvPr/>
        </p:nvSpPr>
        <p:spPr>
          <a:xfrm>
            <a:off x="2471696" y="228600"/>
            <a:ext cx="4462504" cy="523220"/>
          </a:xfrm>
          <a:prstGeom prst="rect">
            <a:avLst/>
          </a:prstGeom>
        </p:spPr>
        <p:txBody>
          <a:bodyPr wrap="none">
            <a:spAutoFit/>
          </a:bodyPr>
          <a:lstStyle/>
          <a:p>
            <a:r>
              <a:rPr lang="en-US" sz="2800" dirty="0" smtClean="0">
                <a:solidFill>
                  <a:srgbClr val="0033CC"/>
                </a:solidFill>
              </a:rPr>
              <a:t>Scanning thermal microscopy</a:t>
            </a:r>
            <a:endParaRPr lang="en-US" sz="2800" dirty="0">
              <a:solidFill>
                <a:srgbClr val="0033CC"/>
              </a:solidFill>
            </a:endParaRPr>
          </a:p>
        </p:txBody>
      </p:sp>
      <p:sp>
        <p:nvSpPr>
          <p:cNvPr id="8" name="TextBox 7"/>
          <p:cNvSpPr txBox="1"/>
          <p:nvPr/>
        </p:nvSpPr>
        <p:spPr>
          <a:xfrm>
            <a:off x="5105400" y="4543961"/>
            <a:ext cx="3962400" cy="1323439"/>
          </a:xfrm>
          <a:prstGeom prst="rect">
            <a:avLst/>
          </a:prstGeom>
          <a:noFill/>
        </p:spPr>
        <p:txBody>
          <a:bodyPr wrap="square" rtlCol="0">
            <a:spAutoFit/>
          </a:bodyPr>
          <a:lstStyle/>
          <a:p>
            <a:r>
              <a:rPr lang="en-US" sz="1600" dirty="0" smtClean="0">
                <a:solidFill>
                  <a:srgbClr val="0033CC"/>
                </a:solidFill>
              </a:rPr>
              <a:t>Topographic (upper left) and thermal (upper right) images of a “hot spot” in a powered IC. The images were added together to get a composite image (bottom) which indicates the location of the failed region.</a:t>
            </a:r>
            <a:endParaRPr lang="en-US" sz="1600" dirty="0">
              <a:solidFill>
                <a:srgbClr val="0033CC"/>
              </a:solidFill>
            </a:endParaRPr>
          </a:p>
        </p:txBody>
      </p:sp>
      <p:pic>
        <p:nvPicPr>
          <p:cNvPr id="203778" name="Picture 2"/>
          <p:cNvPicPr>
            <a:picLocks noChangeAspect="1" noChangeArrowheads="1"/>
          </p:cNvPicPr>
          <p:nvPr/>
        </p:nvPicPr>
        <p:blipFill>
          <a:blip r:embed="rId3"/>
          <a:srcRect/>
          <a:stretch>
            <a:fillRect/>
          </a:stretch>
        </p:blipFill>
        <p:spPr bwMode="auto">
          <a:xfrm>
            <a:off x="5257800" y="1143000"/>
            <a:ext cx="3487815" cy="3200400"/>
          </a:xfrm>
          <a:prstGeom prst="rect">
            <a:avLst/>
          </a:prstGeom>
          <a:noFill/>
          <a:ln w="9525">
            <a:noFill/>
            <a:miter lim="800000"/>
            <a:headEnd/>
            <a:tailEnd/>
          </a:ln>
        </p:spPr>
      </p:pic>
      <p:sp>
        <p:nvSpPr>
          <p:cNvPr id="9" name="TextBox 8"/>
          <p:cNvSpPr txBox="1"/>
          <p:nvPr/>
        </p:nvSpPr>
        <p:spPr>
          <a:xfrm>
            <a:off x="152400" y="4724400"/>
            <a:ext cx="4343400" cy="646331"/>
          </a:xfrm>
          <a:prstGeom prst="rect">
            <a:avLst/>
          </a:prstGeom>
          <a:noFill/>
        </p:spPr>
        <p:txBody>
          <a:bodyPr wrap="square" rtlCol="0">
            <a:spAutoFit/>
          </a:bodyPr>
          <a:lstStyle/>
          <a:p>
            <a:r>
              <a:rPr lang="en-US" dirty="0" smtClean="0">
                <a:solidFill>
                  <a:srgbClr val="0033CC"/>
                </a:solidFill>
              </a:rPr>
              <a:t>Here one uses thermocouple junction to measure sample temperature distribution.</a:t>
            </a:r>
            <a:endParaRPr lang="en-US" dirty="0">
              <a:solidFill>
                <a:srgbClr val="0033CC"/>
              </a:solidFill>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2" presetClass="entr" presetSubtype="4" fill="hold" nodeType="clickEffect">
                                  <p:stCondLst>
                                    <p:cond delay="0"/>
                                  </p:stCondLst>
                                  <p:childTnLst>
                                    <p:set>
                                      <p:cBhvr>
                                        <p:cTn id="6" dur="1" fill="hold">
                                          <p:stCondLst>
                                            <p:cond delay="0"/>
                                          </p:stCondLst>
                                        </p:cTn>
                                        <p:tgtEl>
                                          <p:spTgt spid="203778"/>
                                        </p:tgtEl>
                                        <p:attrNameLst>
                                          <p:attrName>style.visibility</p:attrName>
                                        </p:attrNameLst>
                                      </p:cBhvr>
                                      <p:to>
                                        <p:strVal val="visible"/>
                                      </p:to>
                                    </p:set>
                                    <p:animEffect transition="in" filter="wipe(down)">
                                      <p:cBhvr>
                                        <p:cTn id="7" dur="500"/>
                                        <p:tgtEl>
                                          <p:spTgt spid="203778"/>
                                        </p:tgtEl>
                                      </p:cBhvr>
                                    </p:animEffect>
                                  </p:childTnLst>
                                </p:cTn>
                              </p:par>
                              <p:par>
                                <p:cTn id="8" presetID="22" presetClass="entr" presetSubtype="4" fill="hold" grpId="0" nodeType="withEffect">
                                  <p:stCondLst>
                                    <p:cond delay="0"/>
                                  </p:stCondLst>
                                  <p:childTnLst>
                                    <p:set>
                                      <p:cBhvr>
                                        <p:cTn id="9" dur="1" fill="hold">
                                          <p:stCondLst>
                                            <p:cond delay="0"/>
                                          </p:stCondLst>
                                        </p:cTn>
                                        <p:tgtEl>
                                          <p:spTgt spid="8"/>
                                        </p:tgtEl>
                                        <p:attrNameLst>
                                          <p:attrName>style.visibility</p:attrName>
                                        </p:attrNameLst>
                                      </p:cBhvr>
                                      <p:to>
                                        <p:strVal val="visible"/>
                                      </p:to>
                                    </p:set>
                                    <p:animEffect transition="in" filter="wipe(down)">
                                      <p:cBhvr>
                                        <p:cTn id="10"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8" grpId="0"/>
    </p:bldLst>
  </p:timing>
</p:sld>
</file>

<file path=ppt/slides/slide6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4" name="Straight Connector 3"/>
          <p:cNvCxnSpPr/>
          <p:nvPr/>
        </p:nvCxnSpPr>
        <p:spPr>
          <a:xfrm flipV="1">
            <a:off x="0" y="8382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3" name="Rectangle 2"/>
          <p:cNvSpPr/>
          <p:nvPr/>
        </p:nvSpPr>
        <p:spPr>
          <a:xfrm>
            <a:off x="1524000" y="1143000"/>
            <a:ext cx="4572000" cy="2308324"/>
          </a:xfrm>
          <a:prstGeom prst="rect">
            <a:avLst/>
          </a:prstGeom>
        </p:spPr>
        <p:txBody>
          <a:bodyPr>
            <a:spAutoFit/>
          </a:bodyPr>
          <a:lstStyle/>
          <a:p>
            <a:r>
              <a:rPr lang="en-US" dirty="0" smtClean="0">
                <a:solidFill>
                  <a:srgbClr val="C00000"/>
                </a:solidFill>
              </a:rPr>
              <a:t>STM</a:t>
            </a:r>
          </a:p>
          <a:p>
            <a:pPr marL="176213" indent="-176213">
              <a:buFont typeface="Arial" pitchFamily="34" charset="0"/>
              <a:buChar char="•"/>
            </a:pPr>
            <a:r>
              <a:rPr lang="en-US" dirty="0" smtClean="0">
                <a:solidFill>
                  <a:srgbClr val="0033CC"/>
                </a:solidFill>
              </a:rPr>
              <a:t>Real space imaging</a:t>
            </a:r>
          </a:p>
          <a:p>
            <a:pPr marL="176213" indent="-176213">
              <a:buFont typeface="Arial" pitchFamily="34" charset="0"/>
              <a:buChar char="•"/>
            </a:pPr>
            <a:r>
              <a:rPr lang="en-US" dirty="0" smtClean="0">
                <a:solidFill>
                  <a:srgbClr val="0033CC"/>
                </a:solidFill>
              </a:rPr>
              <a:t>High lateral and vertical resolution</a:t>
            </a:r>
          </a:p>
          <a:p>
            <a:pPr marL="176213" indent="-176213">
              <a:buFont typeface="Arial" pitchFamily="34" charset="0"/>
              <a:buChar char="•"/>
            </a:pPr>
            <a:r>
              <a:rPr lang="en-US" dirty="0" smtClean="0">
                <a:solidFill>
                  <a:srgbClr val="0033CC"/>
                </a:solidFill>
              </a:rPr>
              <a:t>Probe electronic properties</a:t>
            </a:r>
          </a:p>
          <a:p>
            <a:pPr marL="176213" indent="-176213">
              <a:buFont typeface="Arial" pitchFamily="34" charset="0"/>
              <a:buChar char="•"/>
            </a:pPr>
            <a:r>
              <a:rPr lang="en-US" dirty="0" smtClean="0">
                <a:solidFill>
                  <a:srgbClr val="0033CC"/>
                </a:solidFill>
              </a:rPr>
              <a:t>Sensitive to noise</a:t>
            </a:r>
          </a:p>
          <a:p>
            <a:pPr marL="176213" indent="-176213">
              <a:buFont typeface="Arial" pitchFamily="34" charset="0"/>
              <a:buChar char="•"/>
            </a:pPr>
            <a:r>
              <a:rPr lang="en-US" dirty="0" smtClean="0">
                <a:solidFill>
                  <a:srgbClr val="0033CC"/>
                </a:solidFill>
              </a:rPr>
              <a:t>Image quality depends on tip conditions</a:t>
            </a:r>
          </a:p>
          <a:p>
            <a:pPr marL="176213" indent="-176213">
              <a:buFont typeface="Arial" pitchFamily="34" charset="0"/>
              <a:buChar char="•"/>
            </a:pPr>
            <a:r>
              <a:rPr lang="en-US" dirty="0" smtClean="0">
                <a:solidFill>
                  <a:srgbClr val="0033CC"/>
                </a:solidFill>
              </a:rPr>
              <a:t>Not true topographic imaging</a:t>
            </a:r>
          </a:p>
          <a:p>
            <a:pPr marL="176213" indent="-176213">
              <a:buFont typeface="Arial" pitchFamily="34" charset="0"/>
              <a:buChar char="•"/>
            </a:pPr>
            <a:r>
              <a:rPr lang="en-US" dirty="0" smtClean="0">
                <a:solidFill>
                  <a:srgbClr val="0033CC"/>
                </a:solidFill>
              </a:rPr>
              <a:t>Only for conductive materials</a:t>
            </a:r>
            <a:endParaRPr lang="en-US" dirty="0">
              <a:solidFill>
                <a:srgbClr val="0033CC"/>
              </a:solidFill>
            </a:endParaRPr>
          </a:p>
        </p:txBody>
      </p:sp>
      <p:sp>
        <p:nvSpPr>
          <p:cNvPr id="5" name="Rectangle 4"/>
          <p:cNvSpPr/>
          <p:nvPr/>
        </p:nvSpPr>
        <p:spPr>
          <a:xfrm>
            <a:off x="1524000" y="3657600"/>
            <a:ext cx="6019800" cy="2585323"/>
          </a:xfrm>
          <a:prstGeom prst="rect">
            <a:avLst/>
          </a:prstGeom>
        </p:spPr>
        <p:txBody>
          <a:bodyPr wrap="square">
            <a:spAutoFit/>
          </a:bodyPr>
          <a:lstStyle/>
          <a:p>
            <a:r>
              <a:rPr lang="en-US" dirty="0" smtClean="0">
                <a:solidFill>
                  <a:srgbClr val="C00000"/>
                </a:solidFill>
              </a:rPr>
              <a:t>AFM and others</a:t>
            </a:r>
          </a:p>
          <a:p>
            <a:pPr marL="176213" indent="-176213">
              <a:buFont typeface="Arial" pitchFamily="34" charset="0"/>
              <a:buChar char="•"/>
            </a:pPr>
            <a:r>
              <a:rPr lang="en-US" dirty="0" smtClean="0">
                <a:solidFill>
                  <a:srgbClr val="0033CC"/>
                </a:solidFill>
              </a:rPr>
              <a:t>Apply to non-conducting materials: bio-molecules, ceramic.</a:t>
            </a:r>
          </a:p>
          <a:p>
            <a:pPr marL="176213" indent="-176213">
              <a:buFont typeface="Arial" pitchFamily="34" charset="0"/>
              <a:buChar char="•"/>
            </a:pPr>
            <a:r>
              <a:rPr lang="en-US" dirty="0" smtClean="0">
                <a:solidFill>
                  <a:srgbClr val="0033CC"/>
                </a:solidFill>
              </a:rPr>
              <a:t>Real topographic imaging.</a:t>
            </a:r>
          </a:p>
          <a:p>
            <a:pPr marL="176213" indent="-176213">
              <a:buFont typeface="Arial" pitchFamily="34" charset="0"/>
              <a:buChar char="•"/>
            </a:pPr>
            <a:r>
              <a:rPr lang="en-US" dirty="0" smtClean="0">
                <a:solidFill>
                  <a:srgbClr val="0033CC"/>
                </a:solidFill>
              </a:rPr>
              <a:t>Probe various physical properties: magnetic, electrostatic, </a:t>
            </a:r>
            <a:r>
              <a:rPr lang="en-US" dirty="0" err="1" smtClean="0">
                <a:solidFill>
                  <a:srgbClr val="0033CC"/>
                </a:solidFill>
              </a:rPr>
              <a:t>hydrophobicity</a:t>
            </a:r>
            <a:r>
              <a:rPr lang="en-US" dirty="0" smtClean="0">
                <a:solidFill>
                  <a:srgbClr val="0033CC"/>
                </a:solidFill>
              </a:rPr>
              <a:t>, friction, elastic modulus, etc.</a:t>
            </a:r>
          </a:p>
          <a:p>
            <a:pPr marL="176213" indent="-176213">
              <a:buFont typeface="Arial" pitchFamily="34" charset="0"/>
              <a:buChar char="•"/>
            </a:pPr>
            <a:r>
              <a:rPr lang="en-US" dirty="0" smtClean="0">
                <a:solidFill>
                  <a:srgbClr val="0033CC"/>
                </a:solidFill>
              </a:rPr>
              <a:t>Can manipulate molecules and fabricate nanostructures.</a:t>
            </a:r>
          </a:p>
          <a:p>
            <a:pPr marL="176213" indent="-176213">
              <a:buFont typeface="Arial" pitchFamily="34" charset="0"/>
              <a:buChar char="•"/>
            </a:pPr>
            <a:r>
              <a:rPr lang="en-US" dirty="0" smtClean="0">
                <a:solidFill>
                  <a:srgbClr val="0033CC"/>
                </a:solidFill>
              </a:rPr>
              <a:t>Lower lateral resolution.</a:t>
            </a:r>
          </a:p>
          <a:p>
            <a:pPr marL="176213" indent="-176213">
              <a:buFont typeface="Arial" pitchFamily="34" charset="0"/>
              <a:buChar char="•"/>
            </a:pPr>
            <a:r>
              <a:rPr lang="en-US" dirty="0" smtClean="0">
                <a:solidFill>
                  <a:srgbClr val="0033CC"/>
                </a:solidFill>
              </a:rPr>
              <a:t>Contact mode can damage the sample.</a:t>
            </a:r>
          </a:p>
          <a:p>
            <a:pPr marL="176213" indent="-176213">
              <a:buFont typeface="Arial" pitchFamily="34" charset="0"/>
              <a:buChar char="•"/>
            </a:pPr>
            <a:r>
              <a:rPr lang="en-US" dirty="0" smtClean="0">
                <a:solidFill>
                  <a:srgbClr val="0033CC"/>
                </a:solidFill>
              </a:rPr>
              <a:t>Image distortion due to the presence of water.</a:t>
            </a:r>
          </a:p>
        </p:txBody>
      </p:sp>
      <p:sp>
        <p:nvSpPr>
          <p:cNvPr id="6" name="TextBox 5"/>
          <p:cNvSpPr txBox="1"/>
          <p:nvPr/>
        </p:nvSpPr>
        <p:spPr>
          <a:xfrm>
            <a:off x="3684805" y="304800"/>
            <a:ext cx="1572995" cy="523220"/>
          </a:xfrm>
          <a:prstGeom prst="rect">
            <a:avLst/>
          </a:prstGeom>
          <a:noFill/>
        </p:spPr>
        <p:txBody>
          <a:bodyPr wrap="none" rtlCol="0">
            <a:spAutoFit/>
          </a:bodyPr>
          <a:lstStyle/>
          <a:p>
            <a:r>
              <a:rPr lang="en-US" sz="2800" dirty="0" smtClean="0">
                <a:solidFill>
                  <a:srgbClr val="0033CC"/>
                </a:solidFill>
              </a:rPr>
              <a:t>Summary</a:t>
            </a:r>
            <a:endParaRPr lang="en-US" sz="2800" dirty="0">
              <a:solidFill>
                <a:srgbClr val="0033CC"/>
              </a:solidFill>
            </a:endParaRPr>
          </a:p>
        </p:txBody>
      </p:sp>
    </p:spTree>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381000" y="1219200"/>
            <a:ext cx="8305800" cy="2339102"/>
          </a:xfrm>
          <a:prstGeom prst="rect">
            <a:avLst/>
          </a:prstGeom>
        </p:spPr>
        <p:txBody>
          <a:bodyPr wrap="square">
            <a:spAutoFit/>
          </a:bodyPr>
          <a:lstStyle/>
          <a:p>
            <a:pPr marL="177800" indent="-177800">
              <a:spcAft>
                <a:spcPts val="600"/>
              </a:spcAft>
              <a:buFont typeface="Arial" pitchFamily="34" charset="0"/>
              <a:buChar char="•"/>
            </a:pPr>
            <a:r>
              <a:rPr lang="en-US" dirty="0" smtClean="0">
                <a:solidFill>
                  <a:srgbClr val="0033CC"/>
                </a:solidFill>
              </a:rPr>
              <a:t>A voltage applied between two conducting bodies leads to an electrical current even if the two bodies not quite touch: the tunneling current</a:t>
            </a:r>
          </a:p>
          <a:p>
            <a:pPr marL="177800" indent="-177800">
              <a:spcAft>
                <a:spcPts val="600"/>
              </a:spcAft>
              <a:buFont typeface="Arial" pitchFamily="34" charset="0"/>
              <a:buChar char="•"/>
            </a:pPr>
            <a:r>
              <a:rPr lang="en-US" dirty="0" smtClean="0">
                <a:solidFill>
                  <a:srgbClr val="0033CC"/>
                </a:solidFill>
              </a:rPr>
              <a:t>Interaction: (tunneling-) current (down to </a:t>
            </a:r>
            <a:r>
              <a:rPr lang="en-US" dirty="0" err="1" smtClean="0">
                <a:solidFill>
                  <a:srgbClr val="0033CC"/>
                </a:solidFill>
              </a:rPr>
              <a:t>pA</a:t>
            </a:r>
            <a:r>
              <a:rPr lang="en-US" dirty="0" smtClean="0">
                <a:solidFill>
                  <a:srgbClr val="0033CC"/>
                </a:solidFill>
              </a:rPr>
              <a:t>)</a:t>
            </a:r>
          </a:p>
          <a:p>
            <a:pPr marL="573088" lvl="1" indent="-231775">
              <a:spcAft>
                <a:spcPts val="600"/>
              </a:spcAft>
              <a:buFont typeface="Courier New" pitchFamily="49" charset="0"/>
              <a:buChar char="o"/>
            </a:pPr>
            <a:r>
              <a:rPr lang="en-US" dirty="0" smtClean="0">
                <a:solidFill>
                  <a:srgbClr val="0033CC"/>
                </a:solidFill>
              </a:rPr>
              <a:t>Atomic scale surface topography of electrical conductors</a:t>
            </a:r>
          </a:p>
          <a:p>
            <a:pPr marL="573088" lvl="1" indent="-231775">
              <a:spcAft>
                <a:spcPts val="600"/>
              </a:spcAft>
              <a:buFont typeface="Courier New" pitchFamily="49" charset="0"/>
              <a:buChar char="o"/>
            </a:pPr>
            <a:r>
              <a:rPr lang="en-US" dirty="0" smtClean="0">
                <a:solidFill>
                  <a:srgbClr val="0033CC"/>
                </a:solidFill>
              </a:rPr>
              <a:t>Electronic properties of the surface (“conductivity”)</a:t>
            </a:r>
          </a:p>
          <a:p>
            <a:pPr marL="177800" indent="-177800">
              <a:spcAft>
                <a:spcPts val="600"/>
              </a:spcAft>
              <a:buFont typeface="Arial" pitchFamily="34" charset="0"/>
              <a:buChar char="•"/>
            </a:pPr>
            <a:r>
              <a:rPr lang="en-US" dirty="0" smtClean="0">
                <a:solidFill>
                  <a:srgbClr val="0033CC"/>
                </a:solidFill>
              </a:rPr>
              <a:t>The tunneling current is strongly dependent on the distance of the two bodies: 1Å changes the current by a factor of 10!</a:t>
            </a:r>
            <a:endParaRPr lang="en-US" dirty="0">
              <a:solidFill>
                <a:srgbClr val="0033CC"/>
              </a:solidFill>
            </a:endParaRPr>
          </a:p>
        </p:txBody>
      </p:sp>
      <p:sp>
        <p:nvSpPr>
          <p:cNvPr id="3" name="Rectangle 2"/>
          <p:cNvSpPr/>
          <p:nvPr/>
        </p:nvSpPr>
        <p:spPr>
          <a:xfrm>
            <a:off x="2209800" y="0"/>
            <a:ext cx="4931350" cy="523220"/>
          </a:xfrm>
          <a:prstGeom prst="rect">
            <a:avLst/>
          </a:prstGeom>
        </p:spPr>
        <p:txBody>
          <a:bodyPr wrap="none">
            <a:spAutoFit/>
          </a:bodyPr>
          <a:lstStyle/>
          <a:p>
            <a:r>
              <a:rPr lang="en-US" sz="2800" dirty="0" smtClean="0">
                <a:solidFill>
                  <a:srgbClr val="0033CC"/>
                </a:solidFill>
              </a:rPr>
              <a:t>Quantum mechanical tunneling</a:t>
            </a:r>
            <a:endParaRPr lang="en-US" sz="2800" dirty="0">
              <a:solidFill>
                <a:srgbClr val="0033CC"/>
              </a:solidFill>
            </a:endParaRPr>
          </a:p>
        </p:txBody>
      </p:sp>
      <p:cxnSp>
        <p:nvCxnSpPr>
          <p:cNvPr id="4" name="Straight Connector 3"/>
          <p:cNvCxnSpPr/>
          <p:nvPr/>
        </p:nvCxnSpPr>
        <p:spPr>
          <a:xfrm flipV="1">
            <a:off x="0" y="5334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grpSp>
        <p:nvGrpSpPr>
          <p:cNvPr id="7" name="Group 6"/>
          <p:cNvGrpSpPr/>
          <p:nvPr/>
        </p:nvGrpSpPr>
        <p:grpSpPr>
          <a:xfrm>
            <a:off x="609600" y="4038600"/>
            <a:ext cx="7553325" cy="2198132"/>
            <a:chOff x="685800" y="3657600"/>
            <a:chExt cx="7553325" cy="2198132"/>
          </a:xfrm>
        </p:grpSpPr>
        <p:pic>
          <p:nvPicPr>
            <p:cNvPr id="48130" name="Picture 2"/>
            <p:cNvPicPr>
              <a:picLocks noChangeAspect="1" noChangeArrowheads="1"/>
            </p:cNvPicPr>
            <p:nvPr/>
          </p:nvPicPr>
          <p:blipFill>
            <a:blip r:embed="rId2"/>
            <a:srcRect/>
            <a:stretch>
              <a:fillRect/>
            </a:stretch>
          </p:blipFill>
          <p:spPr bwMode="auto">
            <a:xfrm>
              <a:off x="685800" y="3657600"/>
              <a:ext cx="7553325" cy="1721762"/>
            </a:xfrm>
            <a:prstGeom prst="rect">
              <a:avLst/>
            </a:prstGeom>
            <a:noFill/>
            <a:ln w="9525">
              <a:noFill/>
              <a:miter lim="800000"/>
              <a:headEnd/>
              <a:tailEnd/>
            </a:ln>
            <a:effectLst/>
          </p:spPr>
        </p:pic>
        <p:sp>
          <p:nvSpPr>
            <p:cNvPr id="6" name="TextBox 5"/>
            <p:cNvSpPr txBox="1"/>
            <p:nvPr/>
          </p:nvSpPr>
          <p:spPr>
            <a:xfrm>
              <a:off x="1066800" y="5486400"/>
              <a:ext cx="6670672" cy="369332"/>
            </a:xfrm>
            <a:prstGeom prst="rect">
              <a:avLst/>
            </a:prstGeom>
            <a:noFill/>
          </p:spPr>
          <p:txBody>
            <a:bodyPr wrap="none" rtlCol="0">
              <a:spAutoFit/>
            </a:bodyPr>
            <a:lstStyle/>
            <a:p>
              <a:r>
                <a:rPr lang="en-US" dirty="0" smtClean="0">
                  <a:solidFill>
                    <a:srgbClr val="C00000"/>
                  </a:solidFill>
                </a:rPr>
                <a:t>Atom                                       Surface                                                   STM   </a:t>
              </a:r>
              <a:endParaRPr lang="en-US" dirty="0">
                <a:solidFill>
                  <a:srgbClr val="C00000"/>
                </a:solidFill>
              </a:endParaRPr>
            </a:p>
          </p:txBody>
        </p:sp>
      </p:grpSp>
    </p:spTree>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Rectangle 1"/>
          <p:cNvSpPr/>
          <p:nvPr/>
        </p:nvSpPr>
        <p:spPr>
          <a:xfrm>
            <a:off x="2209800" y="152400"/>
            <a:ext cx="4931350" cy="523220"/>
          </a:xfrm>
          <a:prstGeom prst="rect">
            <a:avLst/>
          </a:prstGeom>
        </p:spPr>
        <p:txBody>
          <a:bodyPr wrap="none">
            <a:spAutoFit/>
          </a:bodyPr>
          <a:lstStyle/>
          <a:p>
            <a:r>
              <a:rPr lang="en-US" sz="2800" dirty="0" smtClean="0">
                <a:solidFill>
                  <a:srgbClr val="0033CC"/>
                </a:solidFill>
              </a:rPr>
              <a:t>Quantum mechanical tunneling</a:t>
            </a:r>
            <a:endParaRPr lang="en-US" sz="2800" dirty="0">
              <a:solidFill>
                <a:srgbClr val="0033CC"/>
              </a:solidFill>
            </a:endParaRPr>
          </a:p>
        </p:txBody>
      </p:sp>
      <p:cxnSp>
        <p:nvCxnSpPr>
          <p:cNvPr id="3" name="Straight Connector 2"/>
          <p:cNvCxnSpPr/>
          <p:nvPr/>
        </p:nvCxnSpPr>
        <p:spPr>
          <a:xfrm flipV="1">
            <a:off x="0" y="6858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pic>
        <p:nvPicPr>
          <p:cNvPr id="132098" name="Picture 2"/>
          <p:cNvPicPr>
            <a:picLocks noChangeAspect="1" noChangeArrowheads="1"/>
          </p:cNvPicPr>
          <p:nvPr/>
        </p:nvPicPr>
        <p:blipFill>
          <a:blip r:embed="rId2"/>
          <a:srcRect/>
          <a:stretch>
            <a:fillRect/>
          </a:stretch>
        </p:blipFill>
        <p:spPr bwMode="auto">
          <a:xfrm>
            <a:off x="4314361" y="752443"/>
            <a:ext cx="4524839" cy="2676557"/>
          </a:xfrm>
          <a:prstGeom prst="rect">
            <a:avLst/>
          </a:prstGeom>
          <a:noFill/>
          <a:ln w="9525">
            <a:noFill/>
            <a:miter lim="800000"/>
            <a:headEnd/>
            <a:tailEnd/>
          </a:ln>
          <a:effectLst/>
        </p:spPr>
      </p:pic>
      <p:pic>
        <p:nvPicPr>
          <p:cNvPr id="132100" name="Picture 4"/>
          <p:cNvPicPr>
            <a:picLocks noChangeAspect="1" noChangeArrowheads="1"/>
          </p:cNvPicPr>
          <p:nvPr/>
        </p:nvPicPr>
        <p:blipFill>
          <a:blip r:embed="rId3"/>
          <a:srcRect/>
          <a:stretch>
            <a:fillRect/>
          </a:stretch>
        </p:blipFill>
        <p:spPr bwMode="auto">
          <a:xfrm>
            <a:off x="2971800" y="4419600"/>
            <a:ext cx="3076575" cy="2095500"/>
          </a:xfrm>
          <a:prstGeom prst="rect">
            <a:avLst/>
          </a:prstGeom>
          <a:noFill/>
          <a:ln w="9525">
            <a:noFill/>
            <a:miter lim="800000"/>
            <a:headEnd/>
            <a:tailEnd/>
          </a:ln>
          <a:effectLst/>
        </p:spPr>
      </p:pic>
      <p:sp>
        <p:nvSpPr>
          <p:cNvPr id="8" name="TextBox 7"/>
          <p:cNvSpPr txBox="1"/>
          <p:nvPr/>
        </p:nvSpPr>
        <p:spPr>
          <a:xfrm>
            <a:off x="381000" y="1143000"/>
            <a:ext cx="3884590" cy="369332"/>
          </a:xfrm>
          <a:prstGeom prst="rect">
            <a:avLst/>
          </a:prstGeom>
          <a:noFill/>
        </p:spPr>
        <p:txBody>
          <a:bodyPr wrap="none" rtlCol="0">
            <a:spAutoFit/>
          </a:bodyPr>
          <a:lstStyle/>
          <a:p>
            <a:r>
              <a:rPr lang="en-US" dirty="0" smtClean="0">
                <a:solidFill>
                  <a:srgbClr val="C00000"/>
                </a:solidFill>
              </a:rPr>
              <a:t>Tunneling through a rectangular barrier</a:t>
            </a:r>
            <a:endParaRPr lang="en-US" dirty="0">
              <a:solidFill>
                <a:srgbClr val="C00000"/>
              </a:solidFill>
            </a:endParaRPr>
          </a:p>
        </p:txBody>
      </p:sp>
      <p:sp>
        <p:nvSpPr>
          <p:cNvPr id="9" name="TextBox 8"/>
          <p:cNvSpPr txBox="1"/>
          <p:nvPr/>
        </p:nvSpPr>
        <p:spPr>
          <a:xfrm>
            <a:off x="304800" y="3505200"/>
            <a:ext cx="7041992" cy="923330"/>
          </a:xfrm>
          <a:prstGeom prst="rect">
            <a:avLst/>
          </a:prstGeom>
          <a:noFill/>
        </p:spPr>
        <p:txBody>
          <a:bodyPr wrap="none" rtlCol="0">
            <a:spAutoFit/>
          </a:bodyPr>
          <a:lstStyle/>
          <a:p>
            <a:r>
              <a:rPr lang="en-US" dirty="0" smtClean="0">
                <a:solidFill>
                  <a:srgbClr val="C00000"/>
                </a:solidFill>
              </a:rPr>
              <a:t>Elastic tunneling vs. inelastic tunneling</a:t>
            </a:r>
          </a:p>
          <a:p>
            <a:r>
              <a:rPr lang="en-US" dirty="0" smtClean="0">
                <a:solidFill>
                  <a:srgbClr val="0033CC"/>
                </a:solidFill>
              </a:rPr>
              <a:t>Elastic: energy of tunneling electrons conserved.</a:t>
            </a:r>
          </a:p>
          <a:p>
            <a:r>
              <a:rPr lang="en-US" dirty="0" smtClean="0">
                <a:solidFill>
                  <a:srgbClr val="0033CC"/>
                </a:solidFill>
              </a:rPr>
              <a:t>Inelastic: electron loses a quantum of energy within the tunneling barrier.</a:t>
            </a:r>
            <a:endParaRPr lang="en-US" dirty="0">
              <a:solidFill>
                <a:srgbClr val="0033CC"/>
              </a:solidFill>
            </a:endParaRPr>
          </a:p>
        </p:txBody>
      </p:sp>
    </p:spTree>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3796" name="Picture 5"/>
          <p:cNvPicPr>
            <a:picLocks noChangeAspect="1" noChangeArrowheads="1"/>
          </p:cNvPicPr>
          <p:nvPr/>
        </p:nvPicPr>
        <p:blipFill>
          <a:blip r:embed="rId3"/>
          <a:srcRect/>
          <a:stretch>
            <a:fillRect/>
          </a:stretch>
        </p:blipFill>
        <p:spPr bwMode="auto">
          <a:xfrm>
            <a:off x="627185" y="1752600"/>
            <a:ext cx="3487615" cy="4071938"/>
          </a:xfrm>
          <a:prstGeom prst="rect">
            <a:avLst/>
          </a:prstGeom>
          <a:noFill/>
          <a:ln w="9525">
            <a:noFill/>
            <a:miter lim="800000"/>
            <a:headEnd/>
            <a:tailEnd/>
          </a:ln>
        </p:spPr>
      </p:pic>
      <p:sp>
        <p:nvSpPr>
          <p:cNvPr id="33797" name="Text Box 6"/>
          <p:cNvSpPr txBox="1">
            <a:spLocks noChangeArrowheads="1"/>
          </p:cNvSpPr>
          <p:nvPr/>
        </p:nvSpPr>
        <p:spPr bwMode="auto">
          <a:xfrm>
            <a:off x="4343400" y="1143000"/>
            <a:ext cx="4226169" cy="2062103"/>
          </a:xfrm>
          <a:prstGeom prst="rect">
            <a:avLst/>
          </a:prstGeom>
          <a:noFill/>
          <a:ln w="9525">
            <a:noFill/>
            <a:miter lim="800000"/>
            <a:headEnd/>
            <a:tailEnd/>
          </a:ln>
        </p:spPr>
        <p:txBody>
          <a:bodyPr>
            <a:spAutoFit/>
          </a:bodyPr>
          <a:lstStyle/>
          <a:p>
            <a:pPr marL="457200" indent="-457200"/>
            <a:r>
              <a:rPr lang="en-GB" sz="2000" dirty="0">
                <a:solidFill>
                  <a:srgbClr val="C00000"/>
                </a:solidFill>
              </a:rPr>
              <a:t>Unknown:</a:t>
            </a:r>
          </a:p>
          <a:p>
            <a:pPr marL="457200" indent="-457200">
              <a:buFontTx/>
              <a:buAutoNum type="arabicPeriod"/>
            </a:pPr>
            <a:r>
              <a:rPr lang="en-GB" dirty="0" smtClean="0">
                <a:solidFill>
                  <a:srgbClr val="0033CC"/>
                </a:solidFill>
              </a:rPr>
              <a:t>Chemical </a:t>
            </a:r>
            <a:r>
              <a:rPr lang="en-GB" dirty="0">
                <a:solidFill>
                  <a:srgbClr val="0033CC"/>
                </a:solidFill>
              </a:rPr>
              <a:t>nature of STM tip </a:t>
            </a:r>
          </a:p>
          <a:p>
            <a:pPr marL="457200" indent="-457200">
              <a:buFontTx/>
              <a:buAutoNum type="arabicPeriod"/>
            </a:pPr>
            <a:r>
              <a:rPr lang="en-GB" dirty="0">
                <a:solidFill>
                  <a:srgbClr val="0033CC"/>
                </a:solidFill>
              </a:rPr>
              <a:t>Relaxation of tip/surface atoms</a:t>
            </a:r>
          </a:p>
          <a:p>
            <a:pPr marL="457200" indent="-457200">
              <a:buFontTx/>
              <a:buAutoNum type="arabicPeriod"/>
            </a:pPr>
            <a:r>
              <a:rPr lang="en-GB" dirty="0">
                <a:solidFill>
                  <a:srgbClr val="0033CC"/>
                </a:solidFill>
              </a:rPr>
              <a:t>Effect of tip potential on electronic surface structure</a:t>
            </a:r>
          </a:p>
          <a:p>
            <a:pPr marL="457200" indent="-457200">
              <a:buFontTx/>
              <a:buAutoNum type="arabicPeriod"/>
            </a:pPr>
            <a:r>
              <a:rPr lang="en-GB" dirty="0">
                <a:solidFill>
                  <a:srgbClr val="0033CC"/>
                </a:solidFill>
              </a:rPr>
              <a:t>Influence of magnetic properties on tunnelling current/surface </a:t>
            </a:r>
            <a:r>
              <a:rPr lang="en-GB" dirty="0" smtClean="0">
                <a:solidFill>
                  <a:srgbClr val="0033CC"/>
                </a:solidFill>
              </a:rPr>
              <a:t>corrugation</a:t>
            </a:r>
            <a:endParaRPr lang="en-GB" dirty="0">
              <a:solidFill>
                <a:srgbClr val="0033CC"/>
              </a:solidFill>
            </a:endParaRPr>
          </a:p>
        </p:txBody>
      </p:sp>
      <p:sp>
        <p:nvSpPr>
          <p:cNvPr id="33798" name="Text Box 7"/>
          <p:cNvSpPr txBox="1">
            <a:spLocks noChangeArrowheads="1"/>
          </p:cNvSpPr>
          <p:nvPr/>
        </p:nvSpPr>
        <p:spPr bwMode="auto">
          <a:xfrm>
            <a:off x="4419600" y="5867400"/>
            <a:ext cx="3998018" cy="461665"/>
          </a:xfrm>
          <a:prstGeom prst="rect">
            <a:avLst/>
          </a:prstGeom>
          <a:noFill/>
          <a:ln w="9525">
            <a:noFill/>
            <a:miter lim="800000"/>
            <a:headEnd/>
            <a:tailEnd/>
          </a:ln>
        </p:spPr>
        <p:txBody>
          <a:bodyPr wrap="none">
            <a:spAutoFit/>
          </a:bodyPr>
          <a:lstStyle/>
          <a:p>
            <a:r>
              <a:rPr lang="en-GB" sz="2400" dirty="0">
                <a:solidFill>
                  <a:srgbClr val="C00000"/>
                </a:solidFill>
              </a:rPr>
              <a:t>Needed: extensive simulations</a:t>
            </a:r>
            <a:endParaRPr lang="en-US" sz="2400" dirty="0">
              <a:solidFill>
                <a:srgbClr val="C00000"/>
              </a:solidFill>
            </a:endParaRPr>
          </a:p>
        </p:txBody>
      </p:sp>
      <p:cxnSp>
        <p:nvCxnSpPr>
          <p:cNvPr id="7" name="Straight Connector 6"/>
          <p:cNvCxnSpPr/>
          <p:nvPr/>
        </p:nvCxnSpPr>
        <p:spPr>
          <a:xfrm flipV="1">
            <a:off x="0" y="838200"/>
            <a:ext cx="9144000" cy="0"/>
          </a:xfrm>
          <a:prstGeom prst="line">
            <a:avLst/>
          </a:prstGeom>
          <a:ln w="38100">
            <a:solidFill>
              <a:schemeClr val="accent2"/>
            </a:solidFill>
          </a:ln>
        </p:spPr>
        <p:style>
          <a:lnRef idx="2">
            <a:schemeClr val="accent6"/>
          </a:lnRef>
          <a:fillRef idx="0">
            <a:schemeClr val="accent6"/>
          </a:fillRef>
          <a:effectRef idx="1">
            <a:schemeClr val="accent6"/>
          </a:effectRef>
          <a:fontRef idx="minor">
            <a:schemeClr val="tx1"/>
          </a:fontRef>
        </p:style>
      </p:cxnSp>
      <p:sp>
        <p:nvSpPr>
          <p:cNvPr id="9" name="Text Box 4"/>
          <p:cNvSpPr txBox="1">
            <a:spLocks noChangeArrowheads="1"/>
          </p:cNvSpPr>
          <p:nvPr/>
        </p:nvSpPr>
        <p:spPr bwMode="auto">
          <a:xfrm>
            <a:off x="4343400" y="3657600"/>
            <a:ext cx="4495800" cy="2123658"/>
          </a:xfrm>
          <a:prstGeom prst="rect">
            <a:avLst/>
          </a:prstGeom>
          <a:noFill/>
          <a:ln w="9525">
            <a:noFill/>
            <a:miter lim="800000"/>
            <a:headEnd/>
            <a:tailEnd/>
          </a:ln>
        </p:spPr>
        <p:txBody>
          <a:bodyPr wrap="square">
            <a:spAutoFit/>
          </a:bodyPr>
          <a:lstStyle/>
          <a:p>
            <a:pPr marL="457200" indent="-457200"/>
            <a:r>
              <a:rPr lang="en-GB" sz="2000" dirty="0">
                <a:solidFill>
                  <a:srgbClr val="C00000"/>
                </a:solidFill>
              </a:rPr>
              <a:t>Theoretical issues:</a:t>
            </a:r>
          </a:p>
          <a:p>
            <a:pPr marL="457200" indent="-457200">
              <a:buFontTx/>
              <a:buAutoNum type="arabicPeriod"/>
            </a:pPr>
            <a:r>
              <a:rPr lang="en-GB" dirty="0" smtClean="0">
                <a:solidFill>
                  <a:srgbClr val="0033CC"/>
                </a:solidFill>
              </a:rPr>
              <a:t>Open </a:t>
            </a:r>
            <a:r>
              <a:rPr lang="en-GB" dirty="0">
                <a:solidFill>
                  <a:srgbClr val="0033CC"/>
                </a:solidFill>
              </a:rPr>
              <a:t>system, carrying non-zero </a:t>
            </a:r>
            <a:r>
              <a:rPr lang="en-GB" dirty="0" smtClean="0">
                <a:solidFill>
                  <a:srgbClr val="0033CC"/>
                </a:solidFill>
              </a:rPr>
              <a:t>current.</a:t>
            </a:r>
            <a:endParaRPr lang="en-GB" dirty="0">
              <a:solidFill>
                <a:srgbClr val="0033CC"/>
              </a:solidFill>
            </a:endParaRPr>
          </a:p>
          <a:p>
            <a:pPr marL="457200" indent="-457200">
              <a:buFontTx/>
              <a:buAutoNum type="arabicPeriod"/>
            </a:pPr>
            <a:r>
              <a:rPr lang="en-GB" dirty="0" smtClean="0">
                <a:solidFill>
                  <a:srgbClr val="0033CC"/>
                </a:solidFill>
              </a:rPr>
              <a:t>Macroscopic </a:t>
            </a:r>
            <a:r>
              <a:rPr lang="en-GB" dirty="0">
                <a:solidFill>
                  <a:srgbClr val="0033CC"/>
                </a:solidFill>
              </a:rPr>
              <a:t>device depends on very small active </a:t>
            </a:r>
            <a:r>
              <a:rPr lang="en-GB" dirty="0" smtClean="0">
                <a:solidFill>
                  <a:srgbClr val="0033CC"/>
                </a:solidFill>
              </a:rPr>
              <a:t>region.</a:t>
            </a:r>
            <a:endParaRPr lang="en-GB" dirty="0">
              <a:solidFill>
                <a:srgbClr val="0033CC"/>
              </a:solidFill>
            </a:endParaRPr>
          </a:p>
          <a:p>
            <a:pPr marL="457200" indent="-457200">
              <a:buFontTx/>
              <a:buAutoNum type="arabicPeriod"/>
            </a:pPr>
            <a:r>
              <a:rPr lang="en-GB" dirty="0">
                <a:solidFill>
                  <a:srgbClr val="0033CC"/>
                </a:solidFill>
              </a:rPr>
              <a:t>No simple “inversion theorem” to deduce surface structure from STM </a:t>
            </a:r>
            <a:r>
              <a:rPr lang="en-GB" dirty="0" smtClean="0">
                <a:solidFill>
                  <a:srgbClr val="0033CC"/>
                </a:solidFill>
              </a:rPr>
              <a:t>signal.</a:t>
            </a:r>
            <a:endParaRPr lang="en-US" dirty="0">
              <a:solidFill>
                <a:srgbClr val="0033CC"/>
              </a:solidFill>
            </a:endParaRPr>
          </a:p>
        </p:txBody>
      </p:sp>
      <p:sp>
        <p:nvSpPr>
          <p:cNvPr id="10" name="Rectangle 9"/>
          <p:cNvSpPr/>
          <p:nvPr/>
        </p:nvSpPr>
        <p:spPr>
          <a:xfrm>
            <a:off x="3276600" y="304800"/>
            <a:ext cx="2883803" cy="523220"/>
          </a:xfrm>
          <a:prstGeom prst="rect">
            <a:avLst/>
          </a:prstGeom>
        </p:spPr>
        <p:txBody>
          <a:bodyPr wrap="none">
            <a:spAutoFit/>
          </a:bodyPr>
          <a:lstStyle/>
          <a:p>
            <a:r>
              <a:rPr lang="en-GB" sz="2800" dirty="0" smtClean="0">
                <a:solidFill>
                  <a:srgbClr val="0033CC"/>
                </a:solidFill>
              </a:rPr>
              <a:t>Modelling an STM</a:t>
            </a:r>
            <a:endParaRPr lang="en-US" sz="2800" dirty="0">
              <a:solidFill>
                <a:srgbClr val="0033CC"/>
              </a:solidFill>
            </a:endParaRPr>
          </a:p>
        </p:txBody>
      </p:sp>
    </p:spTree>
  </p:cSld>
  <p:clrMapOvr>
    <a:masterClrMapping/>
  </p:clrMapOvr>
  <p:timing>
    <p:tnLst>
      <p:par>
        <p:cTn id="1" dur="indefinite" restart="never" nodeType="tmRoot"/>
      </p:par>
    </p:tnLst>
  </p:timing>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3995</TotalTime>
  <Words>3356</Words>
  <Application>Microsoft Office PowerPoint</Application>
  <PresentationFormat>On-screen Show (4:3)</PresentationFormat>
  <Paragraphs>386</Paragraphs>
  <Slides>63</Slides>
  <Notes>4</Notes>
  <HiddenSlides>0</HiddenSlides>
  <MMClips>0</MMClips>
  <ScaleCrop>false</ScaleCrop>
  <HeadingPairs>
    <vt:vector size="6" baseType="variant">
      <vt:variant>
        <vt:lpstr>Theme</vt:lpstr>
      </vt:variant>
      <vt:variant>
        <vt:i4>1</vt:i4>
      </vt:variant>
      <vt:variant>
        <vt:lpstr>Embedded OLE Servers</vt:lpstr>
      </vt:variant>
      <vt:variant>
        <vt:i4>4</vt:i4>
      </vt:variant>
      <vt:variant>
        <vt:lpstr>Slide Titles</vt:lpstr>
      </vt:variant>
      <vt:variant>
        <vt:i4>63</vt:i4>
      </vt:variant>
    </vt:vector>
  </HeadingPairs>
  <TitlesOfParts>
    <vt:vector size="68" baseType="lpstr">
      <vt:lpstr>Office Theme</vt:lpstr>
      <vt:lpstr>Photo Editor Photo</vt:lpstr>
      <vt:lpstr>Image</vt:lpstr>
      <vt:lpstr>Формула</vt:lpstr>
      <vt:lpstr>Chart</vt:lpstr>
      <vt:lpstr>Slide 1</vt:lpstr>
      <vt:lpstr>Slide 2</vt:lpstr>
      <vt:lpstr>Slide 3</vt:lpstr>
      <vt:lpstr>Slide 4</vt:lpstr>
      <vt:lpstr>Slide 5</vt:lpstr>
      <vt:lpstr>Slide 6</vt:lpstr>
      <vt:lpstr>Slide 7</vt:lpstr>
      <vt:lpstr>Slide 8</vt:lpstr>
      <vt:lpstr>Slide 9</vt:lpstr>
      <vt:lpstr>Slide 10</vt:lpstr>
      <vt:lpstr>Slide 11</vt:lpstr>
      <vt:lpstr>Slide 12</vt:lpstr>
      <vt:lpstr>Slide 13</vt:lpstr>
      <vt:lpstr>Slide 14</vt:lpstr>
      <vt:lpstr>Slide 15</vt:lpstr>
      <vt:lpstr>Slide 16</vt:lpstr>
      <vt:lpstr>Slide 17</vt:lpstr>
      <vt:lpstr>Slide 18</vt:lpstr>
      <vt:lpstr>Slide 19</vt:lpstr>
      <vt:lpstr>Slide 20</vt:lpstr>
      <vt:lpstr>Slide 21</vt:lpstr>
      <vt:lpstr>Slide 22</vt:lpstr>
      <vt:lpstr>Slide 23</vt:lpstr>
      <vt:lpstr>Slide 24</vt:lpstr>
      <vt:lpstr>Slide 25</vt:lpstr>
      <vt:lpstr>Slide 26</vt:lpstr>
      <vt:lpstr>Slide 27</vt:lpstr>
      <vt:lpstr>Slide 28</vt:lpstr>
      <vt:lpstr>Slide 29</vt:lpstr>
      <vt:lpstr>Slide 30</vt:lpstr>
      <vt:lpstr>Slide 31</vt:lpstr>
      <vt:lpstr>Slide 32</vt:lpstr>
      <vt:lpstr>Slide 33</vt:lpstr>
      <vt:lpstr>Slide 34</vt:lpstr>
      <vt:lpstr>Slide 35</vt:lpstr>
      <vt:lpstr>Slide 36</vt:lpstr>
      <vt:lpstr>Slide 37</vt:lpstr>
      <vt:lpstr>Slide 38</vt:lpstr>
      <vt:lpstr>Slide 39</vt:lpstr>
      <vt:lpstr>Slide 40</vt:lpstr>
      <vt:lpstr>Slide 41</vt:lpstr>
      <vt:lpstr>Slide 42</vt:lpstr>
      <vt:lpstr>Slide 43</vt:lpstr>
      <vt:lpstr>Slide 44</vt:lpstr>
      <vt:lpstr>Slide 45</vt:lpstr>
      <vt:lpstr>Slide 46</vt:lpstr>
      <vt:lpstr>Slide 47</vt:lpstr>
      <vt:lpstr>Slide 48</vt:lpstr>
      <vt:lpstr>Slide 49</vt:lpstr>
      <vt:lpstr>Slide 50</vt:lpstr>
      <vt:lpstr>Slide 51</vt:lpstr>
      <vt:lpstr>Slide 52</vt:lpstr>
      <vt:lpstr>Slide 53</vt:lpstr>
      <vt:lpstr>Slide 54</vt:lpstr>
      <vt:lpstr>Slide 55</vt:lpstr>
      <vt:lpstr>Slide 56</vt:lpstr>
      <vt:lpstr>Slide 57</vt:lpstr>
      <vt:lpstr>Slide 58</vt:lpstr>
      <vt:lpstr>Slide 59</vt:lpstr>
      <vt:lpstr>Slide 60</vt:lpstr>
      <vt:lpstr>Slide 61</vt:lpstr>
      <vt:lpstr>Slide 62</vt:lpstr>
      <vt:lpstr>Slide 63</vt:lpstr>
    </vt:vector>
  </TitlesOfParts>
  <Company/>
  <LinksUpToDate>false</LinksUpToDate>
  <SharedDoc>false</SharedDoc>
  <HyperlinksChanged>false</HyperlinksChanged>
  <AppVersion>12.0000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Slide 1</dc:title>
  <dc:creator/>
  <cp:lastModifiedBy> </cp:lastModifiedBy>
  <cp:revision>27</cp:revision>
  <dcterms:created xsi:type="dcterms:W3CDTF">2006-08-16T00:00:00Z</dcterms:created>
  <dcterms:modified xsi:type="dcterms:W3CDTF">2010-08-20T23:21:55Z</dcterms:modified>
</cp:coreProperties>
</file>