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4" r:id="rId3"/>
    <p:sldId id="265" r:id="rId4"/>
    <p:sldId id="267" r:id="rId5"/>
    <p:sldId id="268" r:id="rId6"/>
    <p:sldId id="270" r:id="rId7"/>
    <p:sldId id="273" r:id="rId8"/>
    <p:sldId id="269" r:id="rId9"/>
    <p:sldId id="272" r:id="rId10"/>
    <p:sldId id="300" r:id="rId11"/>
    <p:sldId id="316" r:id="rId12"/>
    <p:sldId id="275" r:id="rId13"/>
    <p:sldId id="336" r:id="rId14"/>
    <p:sldId id="276" r:id="rId15"/>
    <p:sldId id="277" r:id="rId16"/>
    <p:sldId id="337" r:id="rId17"/>
    <p:sldId id="338" r:id="rId18"/>
    <p:sldId id="327" r:id="rId19"/>
    <p:sldId id="326" r:id="rId20"/>
    <p:sldId id="339" r:id="rId21"/>
    <p:sldId id="340" r:id="rId22"/>
    <p:sldId id="330" r:id="rId23"/>
    <p:sldId id="281" r:id="rId24"/>
    <p:sldId id="342" r:id="rId25"/>
    <p:sldId id="343" r:id="rId26"/>
    <p:sldId id="345" r:id="rId27"/>
    <p:sldId id="282" r:id="rId28"/>
    <p:sldId id="328" r:id="rId29"/>
    <p:sldId id="317" r:id="rId30"/>
    <p:sldId id="347" r:id="rId31"/>
    <p:sldId id="283" r:id="rId32"/>
    <p:sldId id="285" r:id="rId33"/>
    <p:sldId id="286" r:id="rId34"/>
    <p:sldId id="341" r:id="rId35"/>
    <p:sldId id="294" r:id="rId36"/>
    <p:sldId id="296" r:id="rId37"/>
    <p:sldId id="297" r:id="rId38"/>
    <p:sldId id="319" r:id="rId39"/>
    <p:sldId id="301" r:id="rId40"/>
    <p:sldId id="325" r:id="rId41"/>
    <p:sldId id="304" r:id="rId42"/>
    <p:sldId id="346" r:id="rId43"/>
    <p:sldId id="30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3AC1B"/>
    <a:srgbClr val="FDDD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4" d="100"/>
          <a:sy n="74" d="100"/>
        </p:scale>
        <p:origin x="-3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E2EEDA-0BCB-44D1-BA72-EB18371F4C27}" type="datetimeFigureOut">
              <a:rPr lang="en-US" smtClean="0"/>
              <a:pPr/>
              <a:t>8/20/2010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BA2594-5C63-46C9-8492-E2F741B845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319F2441-40D2-417D-B849-93C97E2C26BB}"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574F582A-6D6D-4B8D-8AB6-7B45AC04E98A}"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C64E406-BBDB-4C55-9010-B624A068A605}"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75780" name="Slide Number Placeholder 3"/>
          <p:cNvSpPr>
            <a:spLocks noGrp="1"/>
          </p:cNvSpPr>
          <p:nvPr>
            <p:ph type="sldNum" sz="quarter" idx="5"/>
          </p:nvPr>
        </p:nvSpPr>
        <p:spPr>
          <a:noFill/>
        </p:spPr>
        <p:txBody>
          <a:bodyPr/>
          <a:lstStyle/>
          <a:p>
            <a:fld id="{64A2B720-BF89-4E66-8664-CA10AF0928FB}"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6" name="Rectangle 3"/>
          <p:cNvSpPr>
            <a:spLocks noGrp="1" noChangeArrowheads="1"/>
          </p:cNvSpPr>
          <p:nvPr>
            <p:ph type="sldNum" sz="quarter" idx="11"/>
          </p:nvPr>
        </p:nvSpPr>
        <p:spPr>
          <a:ln/>
        </p:spPr>
        <p:txBody>
          <a:bodyPr/>
          <a:lstStyle>
            <a:lvl1pPr>
              <a:defRPr/>
            </a:lvl1pPr>
          </a:lstStyle>
          <a:p>
            <a:pPr>
              <a:defRPr/>
            </a:pPr>
            <a:fld id="{B229BFB4-E1C1-44ED-B54E-7E010835A2AF}"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6" name="Rectangle 3"/>
          <p:cNvSpPr>
            <a:spLocks noGrp="1" noChangeArrowheads="1"/>
          </p:cNvSpPr>
          <p:nvPr>
            <p:ph type="sldNum" sz="quarter" idx="11"/>
          </p:nvPr>
        </p:nvSpPr>
        <p:spPr>
          <a:ln/>
        </p:spPr>
        <p:txBody>
          <a:bodyPr/>
          <a:lstStyle>
            <a:lvl1pPr>
              <a:defRPr/>
            </a:lvl1pPr>
          </a:lstStyle>
          <a:p>
            <a:pPr>
              <a:defRPr/>
            </a:pPr>
            <a:fld id="{DAF125AD-217B-44C2-ACE5-7B1817102FFC}"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6" name="Rectangle 3"/>
          <p:cNvSpPr>
            <a:spLocks noGrp="1" noChangeArrowheads="1"/>
          </p:cNvSpPr>
          <p:nvPr>
            <p:ph type="sldNum" sz="quarter" idx="11"/>
          </p:nvPr>
        </p:nvSpPr>
        <p:spPr>
          <a:ln/>
        </p:spPr>
        <p:txBody>
          <a:bodyPr/>
          <a:lstStyle>
            <a:lvl1pPr>
              <a:defRPr/>
            </a:lvl1pPr>
          </a:lstStyle>
          <a:p>
            <a:pPr>
              <a:defRPr/>
            </a:pPr>
            <a:fld id="{69E365E9-1275-4AE5-BD4C-191F6A808051}"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7" name="Rectangle 3"/>
          <p:cNvSpPr>
            <a:spLocks noGrp="1" noChangeArrowheads="1"/>
          </p:cNvSpPr>
          <p:nvPr>
            <p:ph type="sldNum" sz="quarter" idx="11"/>
          </p:nvPr>
        </p:nvSpPr>
        <p:spPr>
          <a:ln/>
        </p:spPr>
        <p:txBody>
          <a:bodyPr/>
          <a:lstStyle>
            <a:lvl1pPr>
              <a:defRPr/>
            </a:lvl1pPr>
          </a:lstStyle>
          <a:p>
            <a:pPr>
              <a:defRPr/>
            </a:pPr>
            <a:fld id="{762DBC98-ABCA-44A7-BF89-28D483EB4308}" type="slidenum">
              <a:rPr lang="en-US" altLang="zh-TW"/>
              <a:pPr>
                <a:defRPr/>
              </a:pPr>
              <a:t>‹#›</a:t>
            </a:fld>
            <a:endParaRPr lang="en-US" altLang="zh-TW"/>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NTHU, Chien-Neng Liao</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NTHU, Chien-Neng Liao</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NTHU, Chien-Neng Liao</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NTHU, Chien-Neng Liao</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NTHU, Chien-Neng Liao</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NTHU, Chien-Neng Liao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881855" y="152400"/>
            <a:ext cx="5440528" cy="523220"/>
          </a:xfrm>
          <a:prstGeom prst="rect">
            <a:avLst/>
          </a:prstGeom>
          <a:noFill/>
        </p:spPr>
        <p:txBody>
          <a:bodyPr wrap="none" rtlCol="0">
            <a:spAutoFit/>
          </a:bodyPr>
          <a:lstStyle/>
          <a:p>
            <a:r>
              <a:rPr lang="en-US" sz="2800" dirty="0" smtClean="0">
                <a:solidFill>
                  <a:srgbClr val="0033CC"/>
                </a:solidFill>
              </a:rPr>
              <a:t>Material removal: etching processes</a:t>
            </a:r>
            <a:endParaRPr lang="en-US" sz="2800" dirty="0">
              <a:solidFill>
                <a:srgbClr val="0033CC"/>
              </a:solidFill>
            </a:endParaRPr>
          </a:p>
        </p:txBody>
      </p:sp>
      <p:sp>
        <p:nvSpPr>
          <p:cNvPr id="12" name="Rectangle 11"/>
          <p:cNvSpPr/>
          <p:nvPr/>
        </p:nvSpPr>
        <p:spPr>
          <a:xfrm>
            <a:off x="457200" y="914400"/>
            <a:ext cx="8305800" cy="3247043"/>
          </a:xfrm>
          <a:prstGeom prst="rect">
            <a:avLst/>
          </a:prstGeom>
        </p:spPr>
        <p:txBody>
          <a:bodyPr wrap="square">
            <a:spAutoFit/>
          </a:bodyPr>
          <a:lstStyle/>
          <a:p>
            <a:pPr>
              <a:spcAft>
                <a:spcPts val="600"/>
              </a:spcAft>
            </a:pPr>
            <a:r>
              <a:rPr lang="en-US" altLang="zh-TW" dirty="0" smtClean="0">
                <a:solidFill>
                  <a:srgbClr val="C00000"/>
                </a:solidFill>
              </a:rPr>
              <a:t>Etching is done either in “dry” or “wet” methods:</a:t>
            </a:r>
          </a:p>
          <a:p>
            <a:pPr marL="171450" indent="-171450">
              <a:spcAft>
                <a:spcPts val="600"/>
              </a:spcAft>
              <a:buFont typeface="Arial" pitchFamily="34" charset="0"/>
              <a:buChar char="•"/>
            </a:pPr>
            <a:r>
              <a:rPr lang="en-US" altLang="zh-TW" dirty="0" smtClean="0">
                <a:solidFill>
                  <a:srgbClr val="0033CC"/>
                </a:solidFill>
              </a:rPr>
              <a:t>Wet etching uses liquid etchants with wafers immersed in etchant solution.</a:t>
            </a:r>
          </a:p>
          <a:p>
            <a:pPr marL="171450" indent="-171450">
              <a:spcAft>
                <a:spcPts val="600"/>
              </a:spcAft>
              <a:buFont typeface="Arial" pitchFamily="34" charset="0"/>
              <a:buChar char="•"/>
            </a:pPr>
            <a:r>
              <a:rPr lang="en-US" dirty="0" smtClean="0">
                <a:solidFill>
                  <a:srgbClr val="0033CC"/>
                </a:solidFill>
              </a:rPr>
              <a:t>Wet etch is cheap and simple, but hard to control (not reproducible), not popular for Nano for pattern transfer purpose.</a:t>
            </a:r>
          </a:p>
          <a:p>
            <a:pPr marL="171450" indent="-171450">
              <a:spcAft>
                <a:spcPts val="600"/>
              </a:spcAft>
              <a:buFont typeface="Arial" pitchFamily="34" charset="0"/>
              <a:buChar char="•"/>
            </a:pPr>
            <a:r>
              <a:rPr lang="en-US" altLang="zh-TW" dirty="0" smtClean="0">
                <a:solidFill>
                  <a:srgbClr val="0033CC"/>
                </a:solidFill>
              </a:rPr>
              <a:t>Dry etching uses gas phase etchants in a plasma, both chemical and physical (sputtering process).</a:t>
            </a:r>
          </a:p>
          <a:p>
            <a:pPr marL="171450" indent="-171450">
              <a:spcAft>
                <a:spcPts val="600"/>
              </a:spcAft>
              <a:buFont typeface="Arial" pitchFamily="34" charset="0"/>
              <a:buChar char="•"/>
            </a:pPr>
            <a:r>
              <a:rPr lang="en-US" dirty="0" smtClean="0">
                <a:solidFill>
                  <a:srgbClr val="0033CC"/>
                </a:solidFill>
              </a:rPr>
              <a:t>Dry plasma etch can be used for many dielectric materials and some metals (Al, Ti, Cr, Ta, W…).</a:t>
            </a:r>
          </a:p>
          <a:p>
            <a:pPr marL="171450" indent="-171450">
              <a:spcAft>
                <a:spcPts val="600"/>
              </a:spcAft>
              <a:buFont typeface="Arial" pitchFamily="34" charset="0"/>
              <a:buChar char="•"/>
            </a:pPr>
            <a:r>
              <a:rPr lang="en-US" dirty="0" smtClean="0">
                <a:solidFill>
                  <a:srgbClr val="0033CC"/>
                </a:solidFill>
              </a:rPr>
              <a:t>For other metals, ion milling (</a:t>
            </a:r>
            <a:r>
              <a:rPr lang="en-US" dirty="0" err="1" smtClean="0">
                <a:solidFill>
                  <a:srgbClr val="0033CC"/>
                </a:solidFill>
              </a:rPr>
              <a:t>Ar</a:t>
            </a:r>
            <a:r>
              <a:rPr lang="en-US" baseline="30000" dirty="0" smtClean="0">
                <a:solidFill>
                  <a:srgbClr val="0033CC"/>
                </a:solidFill>
              </a:rPr>
              <a:t>+</a:t>
            </a:r>
            <a:r>
              <a:rPr lang="en-US" dirty="0" smtClean="0">
                <a:solidFill>
                  <a:srgbClr val="0033CC"/>
                </a:solidFill>
              </a:rPr>
              <a:t>) can be used, but with low etching selectivity. (as a result, for metals that cannot be dry-etched, it is better to pattern them using liftoff)</a:t>
            </a:r>
            <a:r>
              <a:rPr lang="en-US" altLang="zh-TW" dirty="0" smtClean="0">
                <a:solidFill>
                  <a:srgbClr val="0033CC"/>
                </a:solidFill>
              </a:rPr>
              <a:t> </a:t>
            </a:r>
          </a:p>
        </p:txBody>
      </p:sp>
      <p:sp>
        <p:nvSpPr>
          <p:cNvPr id="6" name="TextBox 5"/>
          <p:cNvSpPr txBox="1"/>
          <p:nvPr/>
        </p:nvSpPr>
        <p:spPr>
          <a:xfrm>
            <a:off x="457200" y="4495800"/>
            <a:ext cx="8534400" cy="1200329"/>
          </a:xfrm>
          <a:prstGeom prst="rect">
            <a:avLst/>
          </a:prstGeom>
          <a:noFill/>
        </p:spPr>
        <p:txBody>
          <a:bodyPr wrap="square" rtlCol="0">
            <a:spAutoFit/>
          </a:bodyPr>
          <a:lstStyle/>
          <a:p>
            <a:r>
              <a:rPr lang="en-US" dirty="0" smtClean="0">
                <a:solidFill>
                  <a:srgbClr val="C00000"/>
                </a:solidFill>
              </a:rPr>
              <a:t>Etching selectivity:</a:t>
            </a:r>
          </a:p>
          <a:p>
            <a:r>
              <a:rPr lang="en-US" dirty="0" smtClean="0">
                <a:solidFill>
                  <a:srgbClr val="0033CC"/>
                </a:solidFill>
              </a:rPr>
              <a:t>The ratio of etching rates between different materials, usually the higher the better. Generally, chemical etching has high selectivity, physical etching (sputtering, milling) has low selectivity.</a:t>
            </a:r>
            <a:endParaRPr lang="en-US" dirty="0">
              <a:solidFill>
                <a:srgbClr val="0033CC"/>
              </a:solidFill>
            </a:endParaRPr>
          </a:p>
        </p:txBody>
      </p:sp>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1</a:t>
            </a:fld>
            <a:endParaRPr lang="en-US" altLang="zh-TW"/>
          </a:p>
        </p:txBody>
      </p:sp>
      <p:sp>
        <p:nvSpPr>
          <p:cNvPr id="10"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57200" y="1524000"/>
          <a:ext cx="8458197" cy="4343401"/>
        </p:xfrm>
        <a:graphic>
          <a:graphicData uri="http://schemas.openxmlformats.org/drawingml/2006/table">
            <a:tbl>
              <a:tblPr/>
              <a:tblGrid>
                <a:gridCol w="571220"/>
                <a:gridCol w="573296"/>
                <a:gridCol w="571218"/>
                <a:gridCol w="2168557"/>
                <a:gridCol w="571220"/>
                <a:gridCol w="573296"/>
                <a:gridCol w="571218"/>
                <a:gridCol w="571220"/>
                <a:gridCol w="571218"/>
                <a:gridCol w="573296"/>
                <a:gridCol w="571220"/>
                <a:gridCol w="571218"/>
              </a:tblGrid>
              <a:tr h="33424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CC"/>
                          </a:solidFill>
                          <a:effectLst/>
                          <a:latin typeface="+mn-lt"/>
                          <a:cs typeface="Arial" charset="0"/>
                        </a:rPr>
                        <a:t>Etchant</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33CC"/>
                          </a:solidFill>
                          <a:effectLst/>
                          <a:latin typeface="+mn-lt"/>
                          <a:cs typeface="Arial" charset="0"/>
                        </a:rPr>
                        <a:t>Etches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CC"/>
                          </a:solidFill>
                          <a:effectLst/>
                          <a:latin typeface="+mn-lt"/>
                          <a:cs typeface="Arial" charset="0"/>
                        </a:rPr>
                        <a:t>Doesn't etch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33CC"/>
                          </a:solidFill>
                          <a:effectLst/>
                          <a:latin typeface="+mn-lt"/>
                          <a:cs typeface="Arial" charset="0"/>
                        </a:rPr>
                        <a:t>H</a:t>
                      </a:r>
                      <a:r>
                        <a:rPr kumimoji="0" lang="pt-BR" sz="1800" b="0" i="0" u="none" strike="noStrike" cap="none" normalizeH="0" baseline="-25000" dirty="0" smtClean="0">
                          <a:ln>
                            <a:noFill/>
                          </a:ln>
                          <a:solidFill>
                            <a:srgbClr val="0033CC"/>
                          </a:solidFill>
                          <a:effectLst/>
                          <a:latin typeface="+mn-lt"/>
                          <a:cs typeface="Arial" charset="0"/>
                        </a:rPr>
                        <a:t>3</a:t>
                      </a:r>
                      <a:r>
                        <a:rPr kumimoji="0" lang="pt-BR" sz="1800" b="0" i="0" u="none" strike="noStrike" cap="none" normalizeH="0" baseline="0" dirty="0" smtClean="0">
                          <a:ln>
                            <a:noFill/>
                          </a:ln>
                          <a:solidFill>
                            <a:srgbClr val="0033CC"/>
                          </a:solidFill>
                          <a:effectLst/>
                          <a:latin typeface="+mn-lt"/>
                          <a:cs typeface="Arial" charset="0"/>
                        </a:rPr>
                        <a:t>PO</a:t>
                      </a:r>
                      <a:r>
                        <a:rPr kumimoji="0" lang="pt-BR" sz="1800" b="0" i="0" u="none" strike="noStrike" cap="none" normalizeH="0" baseline="-25000" dirty="0" smtClean="0">
                          <a:ln>
                            <a:noFill/>
                          </a:ln>
                          <a:solidFill>
                            <a:srgbClr val="0033CC"/>
                          </a:solidFill>
                          <a:effectLst/>
                          <a:latin typeface="+mn-lt"/>
                          <a:cs typeface="Arial" charset="0"/>
                        </a:rPr>
                        <a:t>4</a:t>
                      </a:r>
                      <a:r>
                        <a:rPr kumimoji="0" lang="pt-BR" sz="1800" b="0" i="0" u="none" strike="noStrike" cap="none" normalizeH="0" baseline="0" dirty="0" smtClean="0">
                          <a:ln>
                            <a:noFill/>
                          </a:ln>
                          <a:solidFill>
                            <a:srgbClr val="0033CC"/>
                          </a:solidFill>
                          <a:effectLst/>
                          <a:latin typeface="+mn-lt"/>
                          <a:cs typeface="Arial" charset="0"/>
                        </a:rPr>
                        <a:t>(19), Hac(1), HNO</a:t>
                      </a:r>
                      <a:r>
                        <a:rPr kumimoji="0" lang="pt-BR" sz="1800" b="0" i="0" u="none" strike="noStrike" cap="none" normalizeH="0" baseline="-25000" dirty="0" smtClean="0">
                          <a:ln>
                            <a:noFill/>
                          </a:ln>
                          <a:solidFill>
                            <a:srgbClr val="0033CC"/>
                          </a:solidFill>
                          <a:effectLst/>
                          <a:latin typeface="+mn-lt"/>
                          <a:cs typeface="Arial" charset="0"/>
                        </a:rPr>
                        <a:t>3</a:t>
                      </a:r>
                      <a:r>
                        <a:rPr kumimoji="0" lang="pt-BR" sz="1800" b="0" i="0" u="none" strike="noStrike" cap="none" normalizeH="0" baseline="0" dirty="0" smtClean="0">
                          <a:ln>
                            <a:noFill/>
                          </a:ln>
                          <a:solidFill>
                            <a:srgbClr val="0033CC"/>
                          </a:solidFill>
                          <a:effectLst/>
                          <a:latin typeface="+mn-lt"/>
                          <a:cs typeface="Arial" charset="0"/>
                        </a:rPr>
                        <a:t>(1), H</a:t>
                      </a:r>
                      <a:r>
                        <a:rPr kumimoji="0" lang="pt-BR" sz="1800" b="0" i="0" u="none" strike="noStrike" cap="none" normalizeH="0" baseline="-25000" dirty="0" smtClean="0">
                          <a:ln>
                            <a:noFill/>
                          </a:ln>
                          <a:solidFill>
                            <a:srgbClr val="0033CC"/>
                          </a:solidFill>
                          <a:effectLst/>
                          <a:latin typeface="+mn-lt"/>
                          <a:cs typeface="Arial" charset="0"/>
                        </a:rPr>
                        <a:t>2</a:t>
                      </a:r>
                      <a:r>
                        <a:rPr kumimoji="0" lang="pt-BR" sz="1800" b="0" i="0" u="none" strike="noStrike" cap="none" normalizeH="0" baseline="0" dirty="0" smtClean="0">
                          <a:ln>
                            <a:noFill/>
                          </a:ln>
                          <a:solidFill>
                            <a:srgbClr val="0033CC"/>
                          </a:solidFill>
                          <a:effectLst/>
                          <a:latin typeface="+mn-lt"/>
                          <a:cs typeface="Arial" charset="0"/>
                        </a:rPr>
                        <a:t>O (2)</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Al, </a:t>
                      </a:r>
                      <a:r>
                        <a:rPr kumimoji="0" lang="en-US" sz="1800" b="0" i="0" u="none" strike="noStrike" cap="none" normalizeH="0" baseline="0" dirty="0" err="1" smtClean="0">
                          <a:ln>
                            <a:noFill/>
                          </a:ln>
                          <a:solidFill>
                            <a:srgbClr val="0033CC"/>
                          </a:solidFill>
                          <a:effectLst/>
                          <a:latin typeface="+mn-lt"/>
                          <a:cs typeface="Arial" charset="0"/>
                        </a:rPr>
                        <a:t>SiN</a:t>
                      </a:r>
                      <a:r>
                        <a:rPr kumimoji="0" lang="en-US" sz="1800" b="0" i="0" u="none" strike="noStrike" cap="none" normalizeH="0" baseline="0" dirty="0" smtClean="0">
                          <a:ln>
                            <a:noFill/>
                          </a:ln>
                          <a:solidFill>
                            <a:srgbClr val="0033CC"/>
                          </a:solidFill>
                          <a:effectLst/>
                          <a:latin typeface="+mn-lt"/>
                          <a:cs typeface="Arial" charset="0"/>
                        </a:rPr>
                        <a:t>, M</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SiO2, Si, PR</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HF, BOE (HF, NH</a:t>
                      </a:r>
                      <a:r>
                        <a:rPr kumimoji="0" lang="en-US" sz="1800" b="0" i="0" u="none" strike="noStrike" cap="none" normalizeH="0" baseline="-25000" dirty="0" smtClean="0">
                          <a:ln>
                            <a:noFill/>
                          </a:ln>
                          <a:solidFill>
                            <a:srgbClr val="0033CC"/>
                          </a:solidFill>
                          <a:effectLst/>
                          <a:latin typeface="+mn-lt"/>
                          <a:cs typeface="Arial" charset="0"/>
                        </a:rPr>
                        <a:t>4</a:t>
                      </a:r>
                      <a:r>
                        <a:rPr kumimoji="0" lang="en-US" sz="1800" b="0" i="0" u="none" strike="noStrike" cap="none" normalizeH="0" baseline="0" dirty="0" smtClean="0">
                          <a:ln>
                            <a:noFill/>
                          </a:ln>
                          <a:solidFill>
                            <a:srgbClr val="0033CC"/>
                          </a:solidFill>
                          <a:effectLst/>
                          <a:latin typeface="+mn-lt"/>
                          <a:cs typeface="Arial" charset="0"/>
                        </a:rPr>
                        <a:t>F)</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SiO</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 M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 SiN, Au</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H</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SO</a:t>
                      </a:r>
                      <a:r>
                        <a:rPr kumimoji="0" lang="en-US" sz="1800" b="0" i="0" u="none" strike="noStrike" cap="none" normalizeH="0" baseline="-25000" dirty="0" smtClean="0">
                          <a:ln>
                            <a:noFill/>
                          </a:ln>
                          <a:solidFill>
                            <a:srgbClr val="0033CC"/>
                          </a:solidFill>
                          <a:effectLst/>
                          <a:latin typeface="+mn-lt"/>
                          <a:cs typeface="Arial" charset="0"/>
                        </a:rPr>
                        <a:t>4</a:t>
                      </a:r>
                      <a:r>
                        <a:rPr kumimoji="0" lang="en-US" sz="1800" b="0" i="0" u="none" strike="noStrike" cap="none" normalizeH="0" baseline="0" dirty="0" smtClean="0">
                          <a:ln>
                            <a:noFill/>
                          </a:ln>
                          <a:solidFill>
                            <a:srgbClr val="0033CC"/>
                          </a:solidFill>
                          <a:effectLst/>
                          <a:latin typeface="+mn-lt"/>
                          <a:cs typeface="Arial" charset="0"/>
                        </a:rPr>
                        <a:t>(3), H</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O</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(1)  </a:t>
                      </a:r>
                      <a:r>
                        <a:rPr kumimoji="0" lang="en-US" sz="1800" b="0" i="0" u="none" strike="noStrike" cap="none" normalizeH="0" baseline="0" dirty="0" err="1" smtClean="0">
                          <a:ln>
                            <a:noFill/>
                          </a:ln>
                          <a:solidFill>
                            <a:srgbClr val="0033CC"/>
                          </a:solidFill>
                          <a:effectLst/>
                          <a:latin typeface="+mn-lt"/>
                          <a:cs typeface="Arial" charset="0"/>
                        </a:rPr>
                        <a:t>pirahna</a:t>
                      </a:r>
                      <a:endParaRPr kumimoji="0" lang="en-US" sz="1800" b="0" i="0" u="none" strike="noStrike" cap="none" normalizeH="0" baseline="0" dirty="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Organics, M</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 SiO2, SiN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I</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(I),KI(2),H</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O(10)</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Au, M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Si, SiO2, </a:t>
                      </a:r>
                      <a:r>
                        <a:rPr kumimoji="0" lang="en-US" sz="1800" b="0" i="0" u="none" strike="noStrike" cap="none" normalizeH="0" baseline="0" dirty="0" err="1" smtClean="0">
                          <a:ln>
                            <a:noFill/>
                          </a:ln>
                          <a:solidFill>
                            <a:srgbClr val="0033CC"/>
                          </a:solidFill>
                          <a:effectLst/>
                          <a:latin typeface="+mn-lt"/>
                          <a:cs typeface="Arial" charset="0"/>
                        </a:rPr>
                        <a:t>SiN</a:t>
                      </a:r>
                      <a:r>
                        <a:rPr kumimoji="0" lang="en-US" sz="1800" b="0" i="0" u="none" strike="noStrike" cap="none" normalizeH="0" baseline="0" dirty="0" smtClean="0">
                          <a:ln>
                            <a:noFill/>
                          </a:ln>
                          <a:solidFill>
                            <a:srgbClr val="0033CC"/>
                          </a:solidFill>
                          <a:effectLst/>
                          <a:latin typeface="+mn-lt"/>
                          <a:cs typeface="Arial" charset="0"/>
                        </a:rPr>
                        <a:t>, M, PR</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NH</a:t>
                      </a:r>
                      <a:r>
                        <a:rPr kumimoji="0" lang="en-US" sz="1800" b="0" i="0" u="none" strike="noStrike" cap="none" normalizeH="0" baseline="-25000" dirty="0" smtClean="0">
                          <a:ln>
                            <a:noFill/>
                          </a:ln>
                          <a:solidFill>
                            <a:srgbClr val="0033CC"/>
                          </a:solidFill>
                          <a:effectLst/>
                          <a:latin typeface="+mn-lt"/>
                          <a:cs typeface="Arial" charset="0"/>
                        </a:rPr>
                        <a:t>4</a:t>
                      </a:r>
                      <a:r>
                        <a:rPr kumimoji="0" lang="en-US" sz="1800" b="0" i="0" u="none" strike="noStrike" cap="none" normalizeH="0" baseline="0" dirty="0" smtClean="0">
                          <a:ln>
                            <a:noFill/>
                          </a:ln>
                          <a:solidFill>
                            <a:srgbClr val="0033CC"/>
                          </a:solidFill>
                          <a:effectLst/>
                          <a:latin typeface="+mn-lt"/>
                          <a:cs typeface="Arial" charset="0"/>
                        </a:rPr>
                        <a:t>OH(5), H</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O</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(1)</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Polymers, Al</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 SiO2, SiN, M</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mn-lt"/>
                          <a:cs typeface="Arial" charset="0"/>
                        </a:rPr>
                        <a:t>HNO</a:t>
                      </a:r>
                      <a:r>
                        <a:rPr kumimoji="0" lang="en-US" sz="1800" b="0" i="0" u="none" strike="noStrike" cap="none" normalizeH="0" baseline="-25000" dirty="0" smtClean="0">
                          <a:ln>
                            <a:noFill/>
                          </a:ln>
                          <a:solidFill>
                            <a:srgbClr val="0033CC"/>
                          </a:solidFill>
                          <a:effectLst/>
                          <a:latin typeface="+mn-lt"/>
                          <a:cs typeface="Arial" charset="0"/>
                        </a:rPr>
                        <a:t>3</a:t>
                      </a:r>
                      <a:r>
                        <a:rPr kumimoji="0" lang="en-US" sz="1800" b="0" i="0" u="none" strike="noStrike" cap="none" normalizeH="0" baseline="0" dirty="0" smtClean="0">
                          <a:ln>
                            <a:noFill/>
                          </a:ln>
                          <a:solidFill>
                            <a:srgbClr val="0033CC"/>
                          </a:solidFill>
                          <a:effectLst/>
                          <a:latin typeface="+mn-lt"/>
                          <a:cs typeface="Arial" charset="0"/>
                        </a:rPr>
                        <a:t>(64), NH</a:t>
                      </a:r>
                      <a:r>
                        <a:rPr kumimoji="0" lang="en-US" sz="1800" b="0" i="0" u="none" strike="noStrike" cap="none" normalizeH="0" baseline="-25000" dirty="0" smtClean="0">
                          <a:ln>
                            <a:noFill/>
                          </a:ln>
                          <a:solidFill>
                            <a:srgbClr val="0033CC"/>
                          </a:solidFill>
                          <a:effectLst/>
                          <a:latin typeface="+mn-lt"/>
                          <a:cs typeface="Arial" charset="0"/>
                        </a:rPr>
                        <a:t>4</a:t>
                      </a:r>
                      <a:r>
                        <a:rPr kumimoji="0" lang="en-US" sz="1800" b="0" i="0" u="none" strike="noStrike" cap="none" normalizeH="0" baseline="0" dirty="0" smtClean="0">
                          <a:ln>
                            <a:noFill/>
                          </a:ln>
                          <a:solidFill>
                            <a:srgbClr val="0033CC"/>
                          </a:solidFill>
                          <a:effectLst/>
                          <a:latin typeface="+mn-lt"/>
                          <a:cs typeface="Arial" charset="0"/>
                        </a:rPr>
                        <a:t>F(3),H</a:t>
                      </a:r>
                      <a:r>
                        <a:rPr kumimoji="0" lang="en-US" sz="1800" b="0" i="0" u="none" strike="noStrike" cap="none" normalizeH="0" baseline="-25000" dirty="0" smtClean="0">
                          <a:ln>
                            <a:noFill/>
                          </a:ln>
                          <a:solidFill>
                            <a:srgbClr val="0033CC"/>
                          </a:solidFill>
                          <a:effectLst/>
                          <a:latin typeface="+mn-lt"/>
                          <a:cs typeface="Arial" charset="0"/>
                        </a:rPr>
                        <a:t>2</a:t>
                      </a:r>
                      <a:r>
                        <a:rPr kumimoji="0" lang="en-US" sz="1800" b="0" i="0" u="none" strike="noStrike" cap="none" normalizeH="0" baseline="0" dirty="0" smtClean="0">
                          <a:ln>
                            <a:noFill/>
                          </a:ln>
                          <a:solidFill>
                            <a:srgbClr val="0033CC"/>
                          </a:solidFill>
                          <a:effectLst/>
                          <a:latin typeface="+mn-lt"/>
                          <a:cs typeface="Arial" charset="0"/>
                        </a:rPr>
                        <a:t>O(33)</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 M</a:t>
                      </a: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SiN, PR </a:t>
                      </a: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r h="308397">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33CC"/>
                          </a:solidFill>
                          <a:effectLst/>
                          <a:latin typeface="+mn-lt"/>
                          <a:cs typeface="Arial" charset="0"/>
                        </a:rPr>
                        <a:t>HCl</a:t>
                      </a:r>
                      <a:r>
                        <a:rPr kumimoji="0" lang="en-US" sz="1800" b="0" i="0" u="none" strike="noStrike" cap="none" normalizeH="0" baseline="0" dirty="0" smtClean="0">
                          <a:ln>
                            <a:noFill/>
                          </a:ln>
                          <a:solidFill>
                            <a:srgbClr val="0033CC"/>
                          </a:solidFill>
                          <a:effectLst/>
                          <a:latin typeface="+mn-lt"/>
                          <a:cs typeface="Arial" charset="0"/>
                        </a:rPr>
                        <a:t>(3), HNO</a:t>
                      </a:r>
                      <a:r>
                        <a:rPr kumimoji="0" lang="en-US" sz="1800" b="0" i="0" u="none" strike="noStrike" cap="none" normalizeH="0" baseline="-25000" dirty="0" smtClean="0">
                          <a:ln>
                            <a:noFill/>
                          </a:ln>
                          <a:solidFill>
                            <a:srgbClr val="0033CC"/>
                          </a:solidFill>
                          <a:effectLst/>
                          <a:latin typeface="+mn-lt"/>
                          <a:cs typeface="Arial" charset="0"/>
                        </a:rPr>
                        <a:t>3</a:t>
                      </a:r>
                      <a:r>
                        <a:rPr kumimoji="0" lang="en-US" sz="1800" b="0" i="0" u="none" strike="noStrike" cap="none" normalizeH="0" baseline="0" dirty="0" smtClean="0">
                          <a:ln>
                            <a:noFill/>
                          </a:ln>
                          <a:solidFill>
                            <a:srgbClr val="0033CC"/>
                          </a:solidFill>
                          <a:effectLst/>
                          <a:latin typeface="+mn-lt"/>
                          <a:cs typeface="Arial" charset="0"/>
                        </a:rPr>
                        <a:t>(1) aqua </a:t>
                      </a:r>
                      <a:r>
                        <a:rPr kumimoji="0" lang="en-US" sz="1800" b="0" i="0" u="none" strike="noStrike" cap="none" normalizeH="0" baseline="0" dirty="0" err="1" smtClean="0">
                          <a:ln>
                            <a:noFill/>
                          </a:ln>
                          <a:solidFill>
                            <a:srgbClr val="0033CC"/>
                          </a:solidFill>
                          <a:effectLst/>
                          <a:latin typeface="+mn-lt"/>
                          <a:cs typeface="Arial" charset="0"/>
                        </a:rPr>
                        <a:t>regia</a:t>
                      </a:r>
                      <a:endParaRPr kumimoji="0" lang="en-US" sz="1800" b="0" i="0" u="none" strike="noStrike" cap="none" normalizeH="0" baseline="0" dirty="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CC"/>
                          </a:solidFill>
                          <a:effectLst/>
                          <a:latin typeface="+mn-lt"/>
                          <a:cs typeface="Arial" charset="0"/>
                        </a:rPr>
                        <a:t>all M</a:t>
                      </a: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CC"/>
                        </a:solidFill>
                        <a:effectLst/>
                        <a:latin typeface="+mn-lt"/>
                        <a:cs typeface="Arial" charset="0"/>
                      </a:endParaRPr>
                    </a:p>
                  </a:txBody>
                  <a:tcPr marL="6439" marR="6439" marT="6439" marB="0" anchor="b" horzOverflow="overflow">
                    <a:lnL>
                      <a:noFill/>
                    </a:lnL>
                    <a:lnR>
                      <a:noFill/>
                    </a:lnR>
                    <a:lnT>
                      <a:noFill/>
                    </a:lnT>
                    <a:lnB>
                      <a:noFill/>
                    </a:lnB>
                    <a:lnTlToBr>
                      <a:noFill/>
                    </a:lnTlToBr>
                    <a:lnBlToTr>
                      <a:noFill/>
                    </a:lnBlToTr>
                    <a:noFill/>
                  </a:tcPr>
                </a:tc>
              </a:tr>
            </a:tbl>
          </a:graphicData>
        </a:graphic>
      </p:graphicFrame>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902473" y="314980"/>
            <a:ext cx="5717527" cy="523220"/>
          </a:xfrm>
          <a:prstGeom prst="rect">
            <a:avLst/>
          </a:prstGeom>
        </p:spPr>
        <p:txBody>
          <a:bodyPr wrap="none">
            <a:spAutoFit/>
          </a:bodyPr>
          <a:lstStyle/>
          <a:p>
            <a:r>
              <a:rPr lang="en-US" sz="2800" dirty="0" smtClean="0">
                <a:solidFill>
                  <a:srgbClr val="0033CC"/>
                </a:solidFill>
              </a:rPr>
              <a:t>Isotropic wet chemical etch: summary</a:t>
            </a:r>
            <a:endParaRPr lang="en-US" sz="2800" dirty="0">
              <a:solidFill>
                <a:srgbClr val="0033CC"/>
              </a:solidFill>
            </a:endParaRPr>
          </a:p>
        </p:txBody>
      </p:sp>
      <p:sp>
        <p:nvSpPr>
          <p:cNvPr id="5" name="TextBox 4"/>
          <p:cNvSpPr txBox="1"/>
          <p:nvPr/>
        </p:nvSpPr>
        <p:spPr>
          <a:xfrm>
            <a:off x="3124200" y="6324600"/>
            <a:ext cx="2569293" cy="369332"/>
          </a:xfrm>
          <a:prstGeom prst="rect">
            <a:avLst/>
          </a:prstGeom>
          <a:noFill/>
        </p:spPr>
        <p:txBody>
          <a:bodyPr wrap="none" rtlCol="0">
            <a:spAutoFit/>
          </a:bodyPr>
          <a:lstStyle/>
          <a:p>
            <a:r>
              <a:rPr lang="en-US" dirty="0" smtClean="0">
                <a:solidFill>
                  <a:srgbClr val="0033CC"/>
                </a:solidFill>
              </a:rPr>
              <a:t>M: metal; PR: photoresist</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667000" y="381000"/>
            <a:ext cx="4479175" cy="523220"/>
          </a:xfrm>
          <a:prstGeom prst="rect">
            <a:avLst/>
          </a:prstGeom>
          <a:noFill/>
        </p:spPr>
        <p:txBody>
          <a:bodyPr wrap="none" rtlCol="0">
            <a:spAutoFit/>
          </a:bodyPr>
          <a:lstStyle/>
          <a:p>
            <a:r>
              <a:rPr lang="en-US" sz="2800" dirty="0" smtClean="0">
                <a:solidFill>
                  <a:srgbClr val="0033CC"/>
                </a:solidFill>
              </a:rPr>
              <a:t>Wet “etch” for </a:t>
            </a:r>
            <a:r>
              <a:rPr lang="en-US" sz="2800" dirty="0" smtClean="0">
                <a:solidFill>
                  <a:srgbClr val="C00000"/>
                </a:solidFill>
              </a:rPr>
              <a:t>wafer cleaning</a:t>
            </a:r>
            <a:endParaRPr lang="en-US" sz="2800" dirty="0">
              <a:solidFill>
                <a:srgbClr val="C00000"/>
              </a:solidFill>
            </a:endParaRPr>
          </a:p>
        </p:txBody>
      </p:sp>
      <p:sp>
        <p:nvSpPr>
          <p:cNvPr id="5" name="TextBox 4"/>
          <p:cNvSpPr txBox="1"/>
          <p:nvPr/>
        </p:nvSpPr>
        <p:spPr>
          <a:xfrm>
            <a:off x="381000" y="1828800"/>
            <a:ext cx="8048229" cy="2492990"/>
          </a:xfrm>
          <a:prstGeom prst="rect">
            <a:avLst/>
          </a:prstGeom>
          <a:noFill/>
        </p:spPr>
        <p:txBody>
          <a:bodyPr wrap="none" rtlCol="0">
            <a:spAutoFit/>
          </a:bodyPr>
          <a:lstStyle/>
          <a:p>
            <a:pPr marL="342900" indent="-342900">
              <a:spcAft>
                <a:spcPts val="600"/>
              </a:spcAft>
              <a:buAutoNum type="arabicPeriod"/>
            </a:pPr>
            <a:r>
              <a:rPr lang="en-US" dirty="0" smtClean="0">
                <a:solidFill>
                  <a:srgbClr val="FF0000"/>
                </a:solidFill>
              </a:rPr>
              <a:t>Solvent cleaning</a:t>
            </a:r>
            <a:r>
              <a:rPr lang="en-US" dirty="0" smtClean="0">
                <a:solidFill>
                  <a:srgbClr val="0033CC"/>
                </a:solidFill>
              </a:rPr>
              <a:t>: acetone, then methanol, then </a:t>
            </a:r>
            <a:r>
              <a:rPr lang="en-US" dirty="0" err="1" smtClean="0">
                <a:solidFill>
                  <a:srgbClr val="0033CC"/>
                </a:solidFill>
              </a:rPr>
              <a:t>iso-propanol</a:t>
            </a:r>
            <a:r>
              <a:rPr lang="en-US" dirty="0" smtClean="0">
                <a:solidFill>
                  <a:srgbClr val="0033CC"/>
                </a:solidFill>
              </a:rPr>
              <a:t> (2-propanol).</a:t>
            </a:r>
          </a:p>
          <a:p>
            <a:pPr marL="342900" lvl="0" indent="-342900">
              <a:spcAft>
                <a:spcPts val="600"/>
              </a:spcAft>
              <a:buFontTx/>
              <a:buAutoNum type="arabicPeriod"/>
            </a:pPr>
            <a:r>
              <a:rPr lang="en-US" dirty="0" err="1" smtClean="0">
                <a:solidFill>
                  <a:srgbClr val="FF0000"/>
                </a:solidFill>
              </a:rPr>
              <a:t>Pirahna</a:t>
            </a:r>
            <a:r>
              <a:rPr lang="en-US" dirty="0" smtClean="0">
                <a:solidFill>
                  <a:srgbClr val="0033CC"/>
                </a:solidFill>
              </a:rPr>
              <a:t>:</a:t>
            </a:r>
            <a:r>
              <a:rPr lang="en-US" dirty="0" smtClean="0">
                <a:solidFill>
                  <a:srgbClr val="0033CC"/>
                </a:solidFill>
                <a:cs typeface="Arial" charset="0"/>
              </a:rPr>
              <a:t> H</a:t>
            </a:r>
            <a:r>
              <a:rPr lang="en-US" baseline="-25000" dirty="0" smtClean="0">
                <a:solidFill>
                  <a:srgbClr val="0033CC"/>
                </a:solidFill>
                <a:cs typeface="Arial" charset="0"/>
              </a:rPr>
              <a:t>2</a:t>
            </a:r>
            <a:r>
              <a:rPr lang="en-US" dirty="0" smtClean="0">
                <a:solidFill>
                  <a:srgbClr val="0033CC"/>
                </a:solidFill>
                <a:cs typeface="Arial" charset="0"/>
              </a:rPr>
              <a:t>SO</a:t>
            </a:r>
            <a:r>
              <a:rPr lang="en-US" baseline="-25000" dirty="0" smtClean="0">
                <a:solidFill>
                  <a:srgbClr val="0033CC"/>
                </a:solidFill>
                <a:cs typeface="Arial" charset="0"/>
              </a:rPr>
              <a:t>4</a:t>
            </a:r>
            <a:r>
              <a:rPr lang="en-US" dirty="0" smtClean="0">
                <a:solidFill>
                  <a:srgbClr val="0033CC"/>
                </a:solidFill>
                <a:cs typeface="Arial" charset="0"/>
              </a:rPr>
              <a:t> : H</a:t>
            </a:r>
            <a:r>
              <a:rPr lang="en-US" baseline="-25000" dirty="0" smtClean="0">
                <a:solidFill>
                  <a:srgbClr val="0033CC"/>
                </a:solidFill>
                <a:cs typeface="Arial" charset="0"/>
              </a:rPr>
              <a:t>2</a:t>
            </a:r>
            <a:r>
              <a:rPr lang="en-US" dirty="0" smtClean="0">
                <a:solidFill>
                  <a:srgbClr val="0033CC"/>
                </a:solidFill>
                <a:cs typeface="Arial" charset="0"/>
              </a:rPr>
              <a:t>O</a:t>
            </a:r>
            <a:r>
              <a:rPr lang="en-US" baseline="-25000" dirty="0" smtClean="0">
                <a:solidFill>
                  <a:srgbClr val="0033CC"/>
                </a:solidFill>
                <a:cs typeface="Arial" charset="0"/>
              </a:rPr>
              <a:t>2</a:t>
            </a:r>
            <a:r>
              <a:rPr lang="en-US" dirty="0" smtClean="0">
                <a:solidFill>
                  <a:srgbClr val="0033CC"/>
                </a:solidFill>
                <a:cs typeface="Arial" charset="0"/>
              </a:rPr>
              <a:t> = 3 : 1, remove organic and metals, can heat to &gt;60</a:t>
            </a:r>
            <a:r>
              <a:rPr lang="en-US" baseline="30000" dirty="0" smtClean="0">
                <a:solidFill>
                  <a:srgbClr val="0033CC"/>
                </a:solidFill>
                <a:cs typeface="Arial" charset="0"/>
              </a:rPr>
              <a:t>o</a:t>
            </a:r>
            <a:r>
              <a:rPr lang="en-US" dirty="0" smtClean="0">
                <a:solidFill>
                  <a:srgbClr val="0033CC"/>
                </a:solidFill>
                <a:cs typeface="Arial" charset="0"/>
              </a:rPr>
              <a:t>C.</a:t>
            </a:r>
          </a:p>
          <a:p>
            <a:pPr marL="342900" lvl="0" indent="-342900">
              <a:spcAft>
                <a:spcPts val="600"/>
              </a:spcAft>
              <a:buFontTx/>
              <a:buAutoNum type="arabicPeriod"/>
            </a:pPr>
            <a:r>
              <a:rPr lang="en-US" dirty="0" smtClean="0">
                <a:solidFill>
                  <a:srgbClr val="FF0000"/>
                </a:solidFill>
                <a:cs typeface="Arial" charset="0"/>
              </a:rPr>
              <a:t>RCA clean</a:t>
            </a:r>
            <a:r>
              <a:rPr lang="en-US" dirty="0" smtClean="0">
                <a:solidFill>
                  <a:srgbClr val="0033CC"/>
                </a:solidFill>
                <a:cs typeface="Arial" charset="0"/>
              </a:rPr>
              <a:t>: (all three steps are needed for thermal oxidation or LPCVD nitride)</a:t>
            </a:r>
          </a:p>
          <a:p>
            <a:pPr marL="800100" lvl="1" indent="-342900">
              <a:spcAft>
                <a:spcPts val="600"/>
              </a:spcAft>
              <a:buFont typeface="Wingdings" pitchFamily="2" charset="2"/>
              <a:buChar char="Ø"/>
            </a:pPr>
            <a:r>
              <a:rPr lang="en-US" dirty="0" smtClean="0">
                <a:solidFill>
                  <a:srgbClr val="0033CC"/>
                </a:solidFill>
                <a:cs typeface="Arial" charset="0"/>
              </a:rPr>
              <a:t>H</a:t>
            </a:r>
            <a:r>
              <a:rPr lang="en-US" baseline="-25000" dirty="0" smtClean="0">
                <a:solidFill>
                  <a:srgbClr val="0033CC"/>
                </a:solidFill>
                <a:cs typeface="Arial" charset="0"/>
              </a:rPr>
              <a:t>2</a:t>
            </a:r>
            <a:r>
              <a:rPr lang="en-US" dirty="0" smtClean="0">
                <a:solidFill>
                  <a:srgbClr val="0033CC"/>
                </a:solidFill>
                <a:cs typeface="Arial" charset="0"/>
              </a:rPr>
              <a:t>O</a:t>
            </a:r>
            <a:r>
              <a:rPr lang="en-US" baseline="-25000" dirty="0" smtClean="0">
                <a:solidFill>
                  <a:srgbClr val="0033CC"/>
                </a:solidFill>
                <a:cs typeface="Arial" charset="0"/>
              </a:rPr>
              <a:t>2</a:t>
            </a:r>
            <a:r>
              <a:rPr lang="en-US" dirty="0" smtClean="0">
                <a:solidFill>
                  <a:srgbClr val="0033CC"/>
                </a:solidFill>
                <a:cs typeface="Arial" charset="0"/>
              </a:rPr>
              <a:t>:NH</a:t>
            </a:r>
            <a:r>
              <a:rPr lang="en-US" baseline="-25000" dirty="0" smtClean="0">
                <a:solidFill>
                  <a:srgbClr val="0033CC"/>
                </a:solidFill>
                <a:cs typeface="Arial" charset="0"/>
              </a:rPr>
              <a:t>4</a:t>
            </a:r>
            <a:r>
              <a:rPr lang="en-US" dirty="0" smtClean="0">
                <a:solidFill>
                  <a:srgbClr val="0033CC"/>
                </a:solidFill>
                <a:cs typeface="Arial" charset="0"/>
              </a:rPr>
              <a:t>OH:H</a:t>
            </a:r>
            <a:r>
              <a:rPr lang="en-US" baseline="-25000" dirty="0" smtClean="0">
                <a:solidFill>
                  <a:srgbClr val="0033CC"/>
                </a:solidFill>
                <a:cs typeface="Arial" charset="0"/>
              </a:rPr>
              <a:t>2</a:t>
            </a:r>
            <a:r>
              <a:rPr lang="en-US" dirty="0" smtClean="0">
                <a:solidFill>
                  <a:srgbClr val="0033CC"/>
                </a:solidFill>
                <a:cs typeface="Arial" charset="0"/>
              </a:rPr>
              <a:t>O=1:1:5, 80</a:t>
            </a:r>
            <a:r>
              <a:rPr lang="en-US" baseline="30000" dirty="0" smtClean="0">
                <a:solidFill>
                  <a:srgbClr val="0033CC"/>
                </a:solidFill>
                <a:cs typeface="Arial" charset="0"/>
              </a:rPr>
              <a:t>o</a:t>
            </a:r>
            <a:r>
              <a:rPr lang="en-US" dirty="0" smtClean="0">
                <a:solidFill>
                  <a:srgbClr val="0033CC"/>
                </a:solidFill>
                <a:cs typeface="Arial" charset="0"/>
              </a:rPr>
              <a:t>C for 10min. (remove organics and particles)</a:t>
            </a:r>
          </a:p>
          <a:p>
            <a:pPr marL="800100" lvl="1" indent="-342900">
              <a:spcAft>
                <a:spcPts val="600"/>
              </a:spcAft>
              <a:buFont typeface="Wingdings" pitchFamily="2" charset="2"/>
              <a:buChar char="Ø"/>
            </a:pPr>
            <a:r>
              <a:rPr lang="en-US" dirty="0" smtClean="0">
                <a:solidFill>
                  <a:srgbClr val="0033CC"/>
                </a:solidFill>
                <a:cs typeface="Arial" charset="0"/>
              </a:rPr>
              <a:t>H</a:t>
            </a:r>
            <a:r>
              <a:rPr lang="en-US" baseline="-25000" dirty="0" smtClean="0">
                <a:solidFill>
                  <a:srgbClr val="0033CC"/>
                </a:solidFill>
                <a:cs typeface="Arial" charset="0"/>
              </a:rPr>
              <a:t>2</a:t>
            </a:r>
            <a:r>
              <a:rPr lang="en-US" dirty="0" smtClean="0">
                <a:solidFill>
                  <a:srgbClr val="0033CC"/>
                </a:solidFill>
                <a:cs typeface="Arial" charset="0"/>
              </a:rPr>
              <a:t>O</a:t>
            </a:r>
            <a:r>
              <a:rPr lang="en-US" baseline="-25000" dirty="0" smtClean="0">
                <a:solidFill>
                  <a:srgbClr val="0033CC"/>
                </a:solidFill>
                <a:cs typeface="Arial" charset="0"/>
              </a:rPr>
              <a:t>2</a:t>
            </a:r>
            <a:r>
              <a:rPr lang="en-US" dirty="0" smtClean="0">
                <a:solidFill>
                  <a:srgbClr val="0033CC"/>
                </a:solidFill>
                <a:cs typeface="Arial" charset="0"/>
              </a:rPr>
              <a:t>:HCl:H</a:t>
            </a:r>
            <a:r>
              <a:rPr lang="en-US" baseline="-25000" dirty="0" smtClean="0">
                <a:solidFill>
                  <a:srgbClr val="0033CC"/>
                </a:solidFill>
                <a:cs typeface="Arial" charset="0"/>
              </a:rPr>
              <a:t>2</a:t>
            </a:r>
            <a:r>
              <a:rPr lang="en-US" dirty="0" smtClean="0">
                <a:solidFill>
                  <a:srgbClr val="0033CC"/>
                </a:solidFill>
                <a:cs typeface="Arial" charset="0"/>
              </a:rPr>
              <a:t>O=1:1:5, 80</a:t>
            </a:r>
            <a:r>
              <a:rPr lang="en-US" baseline="30000" dirty="0" smtClean="0">
                <a:solidFill>
                  <a:srgbClr val="0033CC"/>
                </a:solidFill>
                <a:cs typeface="Arial" charset="0"/>
              </a:rPr>
              <a:t>o</a:t>
            </a:r>
            <a:r>
              <a:rPr lang="en-US" dirty="0" smtClean="0">
                <a:solidFill>
                  <a:srgbClr val="0033CC"/>
                </a:solidFill>
                <a:cs typeface="Arial" charset="0"/>
              </a:rPr>
              <a:t>C for 10min. (remove metals)</a:t>
            </a:r>
          </a:p>
          <a:p>
            <a:pPr marL="800100" lvl="1" indent="-342900">
              <a:spcAft>
                <a:spcPts val="600"/>
              </a:spcAft>
              <a:buFont typeface="Wingdings" pitchFamily="2" charset="2"/>
              <a:buChar char="Ø"/>
            </a:pPr>
            <a:r>
              <a:rPr lang="en-US" dirty="0" smtClean="0">
                <a:solidFill>
                  <a:srgbClr val="0033CC"/>
                </a:solidFill>
                <a:cs typeface="Arial" charset="0"/>
              </a:rPr>
              <a:t>HF:H</a:t>
            </a:r>
            <a:r>
              <a:rPr lang="en-US" baseline="-25000" dirty="0" smtClean="0">
                <a:solidFill>
                  <a:srgbClr val="0033CC"/>
                </a:solidFill>
                <a:cs typeface="Arial" charset="0"/>
              </a:rPr>
              <a:t>2</a:t>
            </a:r>
            <a:r>
              <a:rPr lang="en-US" dirty="0" smtClean="0">
                <a:solidFill>
                  <a:srgbClr val="0033CC"/>
                </a:solidFill>
                <a:cs typeface="Arial" charset="0"/>
              </a:rPr>
              <a:t>O=1:50, 30sec (for Si, remove native oxide and contaminants on top).</a:t>
            </a:r>
          </a:p>
          <a:p>
            <a:pPr marL="800100" lvl="1" indent="-342900">
              <a:spcAft>
                <a:spcPts val="600"/>
              </a:spcAft>
            </a:pPr>
            <a:r>
              <a:rPr lang="en-US" dirty="0" smtClean="0">
                <a:solidFill>
                  <a:srgbClr val="0033CC"/>
                </a:solidFill>
                <a:cs typeface="Arial" charset="0"/>
              </a:rPr>
              <a:t>Usually, only the first step is enough for such as nanoimprint mold fabrication.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895600" y="152400"/>
            <a:ext cx="3181833" cy="523220"/>
          </a:xfrm>
          <a:prstGeom prst="rect">
            <a:avLst/>
          </a:prstGeom>
        </p:spPr>
        <p:txBody>
          <a:bodyPr wrap="none">
            <a:spAutoFit/>
          </a:bodyPr>
          <a:lstStyle/>
          <a:p>
            <a:r>
              <a:rPr lang="en-US" altLang="zh-TW" sz="2800" dirty="0" smtClean="0">
                <a:solidFill>
                  <a:srgbClr val="C00000"/>
                </a:solidFill>
              </a:rPr>
              <a:t>Dry</a:t>
            </a:r>
            <a:r>
              <a:rPr lang="en-US" altLang="zh-TW" sz="2800" dirty="0" smtClean="0">
                <a:solidFill>
                  <a:srgbClr val="0033CC"/>
                </a:solidFill>
              </a:rPr>
              <a:t> (plasma) etching</a:t>
            </a:r>
            <a:endParaRPr lang="en-US" sz="2800" dirty="0">
              <a:solidFill>
                <a:srgbClr val="0033CC"/>
              </a:solidFill>
            </a:endParaRPr>
          </a:p>
        </p:txBody>
      </p:sp>
      <p:sp>
        <p:nvSpPr>
          <p:cNvPr id="7" name="Rectangle 6"/>
          <p:cNvSpPr/>
          <p:nvPr/>
        </p:nvSpPr>
        <p:spPr>
          <a:xfrm>
            <a:off x="228600" y="762000"/>
            <a:ext cx="8686800" cy="2462213"/>
          </a:xfrm>
          <a:prstGeom prst="rect">
            <a:avLst/>
          </a:prstGeom>
        </p:spPr>
        <p:txBody>
          <a:bodyPr wrap="square">
            <a:spAutoFit/>
          </a:bodyPr>
          <a:lstStyle/>
          <a:p>
            <a:pPr marL="171450" indent="-171450">
              <a:spcAft>
                <a:spcPts val="600"/>
              </a:spcAft>
              <a:buFont typeface="Arial" pitchFamily="34" charset="0"/>
              <a:buChar char="•"/>
            </a:pPr>
            <a:r>
              <a:rPr lang="en-US" altLang="zh-TW" dirty="0" smtClean="0">
                <a:solidFill>
                  <a:srgbClr val="0033CC"/>
                </a:solidFill>
              </a:rPr>
              <a:t>Directional etching due to presence of ionic species in plasma and (self-) biased electric field. (The self-bias electric field is not applied </a:t>
            </a:r>
            <a:r>
              <a:rPr lang="en-US" altLang="zh-TW" i="1" dirty="0" smtClean="0">
                <a:solidFill>
                  <a:srgbClr val="0033CC"/>
                </a:solidFill>
              </a:rPr>
              <a:t>externally</a:t>
            </a:r>
            <a:r>
              <a:rPr lang="en-US" altLang="zh-TW" dirty="0" smtClean="0">
                <a:solidFill>
                  <a:srgbClr val="0033CC"/>
                </a:solidFill>
              </a:rPr>
              <a:t>, but is created </a:t>
            </a:r>
            <a:r>
              <a:rPr lang="en-US" altLang="zh-TW" i="1" dirty="0" smtClean="0">
                <a:solidFill>
                  <a:srgbClr val="0033CC"/>
                </a:solidFill>
              </a:rPr>
              <a:t>spontaneously</a:t>
            </a:r>
            <a:r>
              <a:rPr lang="en-US" altLang="zh-TW" dirty="0" smtClean="0">
                <a:solidFill>
                  <a:srgbClr val="0033CC"/>
                </a:solidFill>
              </a:rPr>
              <a:t> in RF plasma)</a:t>
            </a:r>
          </a:p>
          <a:p>
            <a:pPr marL="171450" indent="-171450">
              <a:buFont typeface="Arial" pitchFamily="34" charset="0"/>
              <a:buChar char="•"/>
            </a:pPr>
            <a:r>
              <a:rPr lang="en-US" altLang="zh-TW" dirty="0" smtClean="0">
                <a:solidFill>
                  <a:srgbClr val="0033CC"/>
                </a:solidFill>
              </a:rPr>
              <a:t>Two components existed in plasma</a:t>
            </a:r>
          </a:p>
          <a:p>
            <a:pPr marL="457200" indent="-228600">
              <a:buFont typeface="Courier New" pitchFamily="49" charset="0"/>
              <a:buChar char="o"/>
            </a:pPr>
            <a:r>
              <a:rPr lang="en-US" altLang="zh-TW" dirty="0" smtClean="0">
                <a:solidFill>
                  <a:srgbClr val="0033CC"/>
                </a:solidFill>
              </a:rPr>
              <a:t>Ionic species results in directional etching.</a:t>
            </a:r>
          </a:p>
          <a:p>
            <a:pPr marL="457200" indent="-228600">
              <a:spcAft>
                <a:spcPts val="600"/>
              </a:spcAft>
              <a:buFont typeface="Courier New" pitchFamily="49" charset="0"/>
              <a:buChar char="o"/>
            </a:pPr>
            <a:r>
              <a:rPr lang="en-US" altLang="zh-TW" dirty="0" smtClean="0">
                <a:solidFill>
                  <a:srgbClr val="0033CC"/>
                </a:solidFill>
              </a:rPr>
              <a:t>Chemical reactive species results in high etch selectivity.</a:t>
            </a:r>
          </a:p>
          <a:p>
            <a:pPr marL="171450" indent="-171450">
              <a:spcAft>
                <a:spcPts val="600"/>
              </a:spcAft>
              <a:buFont typeface="Arial" pitchFamily="34" charset="0"/>
              <a:buChar char="•"/>
            </a:pPr>
            <a:r>
              <a:rPr lang="en-US" altLang="zh-TW" dirty="0" smtClean="0">
                <a:solidFill>
                  <a:srgbClr val="0033CC"/>
                </a:solidFill>
              </a:rPr>
              <a:t>Control of the ratio of ionic/reactive components in plasma can modulate the dry etching rate and etching profile.</a:t>
            </a:r>
            <a:endParaRPr lang="en-US" dirty="0">
              <a:solidFill>
                <a:srgbClr val="0033CC"/>
              </a:solidFill>
            </a:endParaRPr>
          </a:p>
        </p:txBody>
      </p:sp>
      <p:grpSp>
        <p:nvGrpSpPr>
          <p:cNvPr id="28" name="Group 27"/>
          <p:cNvGrpSpPr/>
          <p:nvPr/>
        </p:nvGrpSpPr>
        <p:grpSpPr>
          <a:xfrm>
            <a:off x="2852420" y="2819400"/>
            <a:ext cx="5986780" cy="3657600"/>
            <a:chOff x="1371600" y="2819400"/>
            <a:chExt cx="5986780" cy="3657600"/>
          </a:xfrm>
        </p:grpSpPr>
        <p:grpSp>
          <p:nvGrpSpPr>
            <p:cNvPr id="25" name="Group 24"/>
            <p:cNvGrpSpPr>
              <a:grpSpLocks noChangeAspect="1"/>
            </p:cNvGrpSpPr>
            <p:nvPr/>
          </p:nvGrpSpPr>
          <p:grpSpPr>
            <a:xfrm>
              <a:off x="1371600" y="2819400"/>
              <a:ext cx="5986780" cy="3639820"/>
              <a:chOff x="517525" y="1539875"/>
              <a:chExt cx="7483475" cy="4549775"/>
            </a:xfrm>
          </p:grpSpPr>
          <p:sp>
            <p:nvSpPr>
              <p:cNvPr id="8" name="Rectangle 4"/>
              <p:cNvSpPr>
                <a:spLocks noChangeArrowheads="1"/>
              </p:cNvSpPr>
              <p:nvPr/>
            </p:nvSpPr>
            <p:spPr bwMode="auto">
              <a:xfrm>
                <a:off x="1708150" y="4716463"/>
                <a:ext cx="5522913" cy="769937"/>
              </a:xfrm>
              <a:prstGeom prst="rect">
                <a:avLst/>
              </a:prstGeom>
              <a:no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9" name="Oval 5"/>
              <p:cNvSpPr>
                <a:spLocks noChangeArrowheads="1"/>
              </p:cNvSpPr>
              <p:nvPr/>
            </p:nvSpPr>
            <p:spPr bwMode="auto">
              <a:xfrm>
                <a:off x="3103563" y="4414838"/>
                <a:ext cx="338137" cy="301625"/>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0" name="Oval 6"/>
              <p:cNvSpPr>
                <a:spLocks noChangeArrowheads="1"/>
              </p:cNvSpPr>
              <p:nvPr/>
            </p:nvSpPr>
            <p:spPr bwMode="auto">
              <a:xfrm>
                <a:off x="5710238" y="4387850"/>
                <a:ext cx="338137" cy="300038"/>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1" name="Oval 7"/>
              <p:cNvSpPr>
                <a:spLocks noChangeArrowheads="1"/>
              </p:cNvSpPr>
              <p:nvPr/>
            </p:nvSpPr>
            <p:spPr bwMode="auto">
              <a:xfrm>
                <a:off x="5735638" y="4700588"/>
                <a:ext cx="336550" cy="300037"/>
              </a:xfrm>
              <a:prstGeom prst="ellipse">
                <a:avLst/>
              </a:prstGeom>
              <a:solidFill>
                <a:schemeClr val="bg1"/>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2" name="Oval 8"/>
              <p:cNvSpPr>
                <a:spLocks noChangeArrowheads="1"/>
              </p:cNvSpPr>
              <p:nvPr/>
            </p:nvSpPr>
            <p:spPr bwMode="auto">
              <a:xfrm>
                <a:off x="5397500" y="4700588"/>
                <a:ext cx="338138" cy="300037"/>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3" name="Oval 9"/>
              <p:cNvSpPr>
                <a:spLocks noChangeArrowheads="1"/>
              </p:cNvSpPr>
              <p:nvPr/>
            </p:nvSpPr>
            <p:spPr bwMode="auto">
              <a:xfrm>
                <a:off x="6059488" y="4724400"/>
                <a:ext cx="336550" cy="300038"/>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4" name="Oval 10"/>
              <p:cNvSpPr>
                <a:spLocks noChangeArrowheads="1"/>
              </p:cNvSpPr>
              <p:nvPr/>
            </p:nvSpPr>
            <p:spPr bwMode="auto">
              <a:xfrm>
                <a:off x="5746750" y="5024438"/>
                <a:ext cx="336550" cy="301625"/>
              </a:xfrm>
              <a:prstGeom prst="ellipse">
                <a:avLst/>
              </a:prstGeom>
              <a:solidFill>
                <a:srgbClr val="92D050"/>
              </a:solid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15" name="TextBox 11"/>
              <p:cNvSpPr txBox="1">
                <a:spLocks noChangeArrowheads="1"/>
              </p:cNvSpPr>
              <p:nvPr/>
            </p:nvSpPr>
            <p:spPr bwMode="auto">
              <a:xfrm>
                <a:off x="1190625" y="2081212"/>
                <a:ext cx="3068148" cy="1154163"/>
              </a:xfrm>
              <a:prstGeom prst="rect">
                <a:avLst/>
              </a:prstGeom>
              <a:noFill/>
              <a:ln w="9525">
                <a:noFill/>
                <a:miter lim="800000"/>
                <a:headEnd/>
                <a:tailEnd/>
              </a:ln>
            </p:spPr>
            <p:txBody>
              <a:bodyPr wrap="none">
                <a:spAutoFit/>
              </a:bodyPr>
              <a:lstStyle/>
              <a:p>
                <a:r>
                  <a:rPr lang="en-US" dirty="0">
                    <a:solidFill>
                      <a:srgbClr val="0033CC"/>
                    </a:solidFill>
                    <a:latin typeface="Arial" pitchFamily="34" charset="0"/>
                  </a:rPr>
                  <a:t>Neutrals (etchant gas)</a:t>
                </a:r>
              </a:p>
              <a:p>
                <a:r>
                  <a:rPr lang="en-US" dirty="0">
                    <a:solidFill>
                      <a:srgbClr val="0033CC"/>
                    </a:solidFill>
                    <a:latin typeface="Arial" pitchFamily="34" charset="0"/>
                  </a:rPr>
                  <a:t>Ions</a:t>
                </a:r>
                <a:r>
                  <a:rPr lang="en-US" dirty="0">
                    <a:solidFill>
                      <a:srgbClr val="0033CC"/>
                    </a:solidFill>
                  </a:rPr>
                  <a:t> </a:t>
                </a:r>
                <a:endParaRPr lang="en-US" dirty="0">
                  <a:solidFill>
                    <a:srgbClr val="0033CC"/>
                  </a:solidFill>
                  <a:latin typeface="Arial" pitchFamily="34" charset="0"/>
                </a:endParaRPr>
              </a:p>
              <a:p>
                <a:r>
                  <a:rPr lang="en-US" dirty="0">
                    <a:solidFill>
                      <a:srgbClr val="0033CC"/>
                    </a:solidFill>
                    <a:latin typeface="Arial" pitchFamily="34" charset="0"/>
                  </a:rPr>
                  <a:t>Free radicals </a:t>
                </a:r>
              </a:p>
            </p:txBody>
          </p:sp>
          <p:sp>
            <p:nvSpPr>
              <p:cNvPr id="16" name="TextBox 15"/>
              <p:cNvSpPr txBox="1"/>
              <p:nvPr/>
            </p:nvSpPr>
            <p:spPr>
              <a:xfrm>
                <a:off x="2763837" y="3857625"/>
                <a:ext cx="1128514" cy="500138"/>
              </a:xfrm>
              <a:prstGeom prst="rect">
                <a:avLst/>
              </a:prstGeom>
              <a:noFill/>
            </p:spPr>
            <p:txBody>
              <a:bodyPr wrap="none">
                <a:spAutoFit/>
              </a:bodyPr>
              <a:lstStyle/>
              <a:p>
                <a:pPr>
                  <a:defRPr/>
                </a:pPr>
                <a:r>
                  <a:rPr lang="en-US" sz="2000" dirty="0">
                    <a:solidFill>
                      <a:srgbClr val="0033CC"/>
                    </a:solidFill>
                    <a:latin typeface="+mn-lt"/>
                    <a:cs typeface="Arial" charset="0"/>
                  </a:rPr>
                  <a:t>adsorb</a:t>
                </a:r>
              </a:p>
            </p:txBody>
          </p:sp>
          <p:sp>
            <p:nvSpPr>
              <p:cNvPr id="17" name="TextBox 16"/>
              <p:cNvSpPr txBox="1"/>
              <p:nvPr/>
            </p:nvSpPr>
            <p:spPr>
              <a:xfrm>
                <a:off x="5273675" y="3697287"/>
                <a:ext cx="897843" cy="500138"/>
              </a:xfrm>
              <a:prstGeom prst="rect">
                <a:avLst/>
              </a:prstGeom>
              <a:noFill/>
            </p:spPr>
            <p:txBody>
              <a:bodyPr wrap="none">
                <a:spAutoFit/>
              </a:bodyPr>
              <a:lstStyle/>
              <a:p>
                <a:pPr>
                  <a:defRPr/>
                </a:pPr>
                <a:r>
                  <a:rPr lang="en-US" sz="2000" dirty="0">
                    <a:solidFill>
                      <a:srgbClr val="0033CC"/>
                    </a:solidFill>
                    <a:latin typeface="+mn-lt"/>
                    <a:cs typeface="Arial" charset="0"/>
                  </a:rPr>
                  <a:t>react</a:t>
                </a:r>
              </a:p>
            </p:txBody>
          </p:sp>
          <p:sp>
            <p:nvSpPr>
              <p:cNvPr id="18" name="TextBox 17"/>
              <p:cNvSpPr txBox="1"/>
              <p:nvPr/>
            </p:nvSpPr>
            <p:spPr>
              <a:xfrm>
                <a:off x="2806700" y="4924425"/>
                <a:ext cx="1180371" cy="500138"/>
              </a:xfrm>
              <a:prstGeom prst="rect">
                <a:avLst/>
              </a:prstGeom>
              <a:noFill/>
            </p:spPr>
            <p:txBody>
              <a:bodyPr wrap="none">
                <a:spAutoFit/>
              </a:bodyPr>
              <a:lstStyle/>
              <a:p>
                <a:pPr>
                  <a:defRPr/>
                </a:pPr>
                <a:r>
                  <a:rPr lang="en-US" sz="2000" dirty="0">
                    <a:solidFill>
                      <a:srgbClr val="0033CC"/>
                    </a:solidFill>
                    <a:latin typeface="+mn-lt"/>
                    <a:cs typeface="Arial" charset="0"/>
                  </a:rPr>
                  <a:t>surface</a:t>
                </a:r>
              </a:p>
            </p:txBody>
          </p:sp>
          <p:cxnSp>
            <p:nvCxnSpPr>
              <p:cNvPr id="19" name="Straight Arrow Connector 16"/>
              <p:cNvCxnSpPr>
                <a:cxnSpLocks noChangeShapeType="1"/>
              </p:cNvCxnSpPr>
              <p:nvPr/>
            </p:nvCxnSpPr>
            <p:spPr bwMode="auto">
              <a:xfrm rot="16200000" flipH="1">
                <a:off x="2261394" y="3164681"/>
                <a:ext cx="674688" cy="625475"/>
              </a:xfrm>
              <a:prstGeom prst="straightConnector1">
                <a:avLst/>
              </a:prstGeom>
              <a:noFill/>
              <a:ln w="9525" algn="ctr">
                <a:solidFill>
                  <a:schemeClr val="tx1"/>
                </a:solidFill>
                <a:round/>
                <a:headEnd/>
                <a:tailEnd type="arrow" w="med" len="med"/>
              </a:ln>
            </p:spPr>
          </p:cxnSp>
          <p:cxnSp>
            <p:nvCxnSpPr>
              <p:cNvPr id="20" name="Straight Arrow Connector 18"/>
              <p:cNvCxnSpPr>
                <a:cxnSpLocks noChangeShapeType="1"/>
              </p:cNvCxnSpPr>
              <p:nvPr/>
            </p:nvCxnSpPr>
            <p:spPr bwMode="auto">
              <a:xfrm rot="5400000" flipH="1" flipV="1">
                <a:off x="5768975" y="3351213"/>
                <a:ext cx="1479550" cy="457200"/>
              </a:xfrm>
              <a:prstGeom prst="straightConnector1">
                <a:avLst/>
              </a:prstGeom>
              <a:noFill/>
              <a:ln w="9525" algn="ctr">
                <a:solidFill>
                  <a:schemeClr val="tx1"/>
                </a:solidFill>
                <a:round/>
                <a:headEnd/>
                <a:tailEnd type="arrow" w="med" len="med"/>
              </a:ln>
            </p:spPr>
          </p:cxnSp>
          <p:sp>
            <p:nvSpPr>
              <p:cNvPr id="21" name="TextBox 20"/>
              <p:cNvSpPr txBox="1"/>
              <p:nvPr/>
            </p:nvSpPr>
            <p:spPr>
              <a:xfrm>
                <a:off x="5414962" y="2238375"/>
                <a:ext cx="2465388" cy="461665"/>
              </a:xfrm>
              <a:prstGeom prst="rect">
                <a:avLst/>
              </a:prstGeom>
              <a:noFill/>
            </p:spPr>
            <p:txBody>
              <a:bodyPr>
                <a:spAutoFit/>
              </a:bodyPr>
              <a:lstStyle/>
              <a:p>
                <a:pPr>
                  <a:defRPr/>
                </a:pPr>
                <a:r>
                  <a:rPr lang="en-US" dirty="0">
                    <a:solidFill>
                      <a:srgbClr val="0033CC"/>
                    </a:solidFill>
                    <a:latin typeface="+mn-lt"/>
                    <a:cs typeface="Arial" charset="0"/>
                  </a:rPr>
                  <a:t>Gaseous products</a:t>
                </a:r>
              </a:p>
            </p:txBody>
          </p:sp>
          <p:pic>
            <p:nvPicPr>
              <p:cNvPr id="22"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76625" y="5775325"/>
                <a:ext cx="2667000" cy="314325"/>
              </a:xfrm>
              <a:prstGeom prst="rect">
                <a:avLst/>
              </a:prstGeom>
              <a:noFill/>
              <a:ln w="9525">
                <a:noFill/>
                <a:miter lim="800000"/>
                <a:headEnd/>
                <a:tailEnd/>
              </a:ln>
            </p:spPr>
          </p:pic>
          <p:sp>
            <p:nvSpPr>
              <p:cNvPr id="23" name="Oval 23"/>
              <p:cNvSpPr>
                <a:spLocks noChangeArrowheads="1"/>
              </p:cNvSpPr>
              <p:nvPr/>
            </p:nvSpPr>
            <p:spPr bwMode="auto">
              <a:xfrm>
                <a:off x="517525" y="1539875"/>
                <a:ext cx="7483475" cy="2201863"/>
              </a:xfrm>
              <a:prstGeom prst="ellipse">
                <a:avLst/>
              </a:prstGeom>
              <a:no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24" name="TextBox 23"/>
              <p:cNvSpPr txBox="1"/>
              <p:nvPr/>
            </p:nvSpPr>
            <p:spPr>
              <a:xfrm>
                <a:off x="4119562" y="1760537"/>
                <a:ext cx="1376980" cy="577081"/>
              </a:xfrm>
              <a:prstGeom prst="rect">
                <a:avLst/>
              </a:prstGeom>
              <a:noFill/>
            </p:spPr>
            <p:txBody>
              <a:bodyPr wrap="none">
                <a:spAutoFit/>
              </a:bodyPr>
              <a:lstStyle/>
              <a:p>
                <a:pPr>
                  <a:defRPr/>
                </a:pPr>
                <a:r>
                  <a:rPr lang="en-US" sz="2400" b="1" dirty="0">
                    <a:solidFill>
                      <a:srgbClr val="C00000"/>
                    </a:solidFill>
                    <a:latin typeface="+mn-lt"/>
                    <a:cs typeface="Arial" charset="0"/>
                  </a:rPr>
                  <a:t>Plasma</a:t>
                </a:r>
              </a:p>
            </p:txBody>
          </p:sp>
        </p:grpSp>
        <p:graphicFrame>
          <p:nvGraphicFramePr>
            <p:cNvPr id="26" name="Object 25"/>
            <p:cNvGraphicFramePr>
              <a:graphicFrameLocks noChangeAspect="1"/>
            </p:cNvGraphicFramePr>
            <p:nvPr/>
          </p:nvGraphicFramePr>
          <p:xfrm>
            <a:off x="3352800" y="6108700"/>
            <a:ext cx="2556435" cy="368300"/>
          </p:xfrm>
          <a:graphic>
            <a:graphicData uri="http://schemas.openxmlformats.org/presentationml/2006/ole">
              <p:oleObj spid="_x0000_s1026" name="Equation" r:id="rId4" imgW="1498320" imgH="215640" progId="Equation.3">
                <p:embed/>
              </p:oleObj>
            </a:graphicData>
          </a:graphic>
        </p:graphicFrame>
      </p:grpSp>
      <p:sp>
        <p:nvSpPr>
          <p:cNvPr id="29" name="Rectangle 28"/>
          <p:cNvSpPr/>
          <p:nvPr/>
        </p:nvSpPr>
        <p:spPr>
          <a:xfrm>
            <a:off x="152400" y="4572000"/>
            <a:ext cx="3200400" cy="923330"/>
          </a:xfrm>
          <a:prstGeom prst="rect">
            <a:avLst/>
          </a:prstGeom>
        </p:spPr>
        <p:txBody>
          <a:bodyPr wrap="square">
            <a:spAutoFit/>
          </a:bodyPr>
          <a:lstStyle/>
          <a:p>
            <a:pPr>
              <a:spcBef>
                <a:spcPct val="25000"/>
              </a:spcBef>
            </a:pPr>
            <a:r>
              <a:rPr lang="en-US" altLang="zh-TW" dirty="0" smtClean="0">
                <a:solidFill>
                  <a:srgbClr val="0033CC"/>
                </a:solidFill>
              </a:rPr>
              <a:t>Plasma consists of: ionized atoms/molecules, free electrons, free radicals (neutral). </a:t>
            </a:r>
          </a:p>
        </p:txBody>
      </p:sp>
      <p:sp>
        <p:nvSpPr>
          <p:cNvPr id="27" name="Slide Number Placeholder 2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590800" y="152400"/>
            <a:ext cx="4186211" cy="523220"/>
          </a:xfrm>
          <a:prstGeom prst="rect">
            <a:avLst/>
          </a:prstGeom>
          <a:noFill/>
        </p:spPr>
        <p:txBody>
          <a:bodyPr wrap="none" rtlCol="0">
            <a:spAutoFit/>
          </a:bodyPr>
          <a:lstStyle/>
          <a:p>
            <a:r>
              <a:rPr lang="en-US" sz="2800" dirty="0" smtClean="0">
                <a:solidFill>
                  <a:srgbClr val="C00000"/>
                </a:solidFill>
              </a:rPr>
              <a:t>DC</a:t>
            </a:r>
            <a:r>
              <a:rPr lang="en-US" sz="2800" dirty="0" smtClean="0">
                <a:solidFill>
                  <a:srgbClr val="0033CC"/>
                </a:solidFill>
              </a:rPr>
              <a:t> plasma (glow discharge)</a:t>
            </a:r>
            <a:endParaRPr lang="en-US" sz="2800" dirty="0">
              <a:solidFill>
                <a:srgbClr val="0033CC"/>
              </a:solidFill>
            </a:endParaRPr>
          </a:p>
        </p:txBody>
      </p:sp>
      <p:pic>
        <p:nvPicPr>
          <p:cNvPr id="2050" name="Picture 2"/>
          <p:cNvPicPr>
            <a:picLocks noChangeAspect="1" noChangeArrowheads="1"/>
          </p:cNvPicPr>
          <p:nvPr/>
        </p:nvPicPr>
        <p:blipFill>
          <a:blip r:embed="rId3"/>
          <a:srcRect/>
          <a:stretch>
            <a:fillRect/>
          </a:stretch>
        </p:blipFill>
        <p:spPr bwMode="auto">
          <a:xfrm>
            <a:off x="228600" y="1154668"/>
            <a:ext cx="4822825" cy="125721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52400" y="2831068"/>
            <a:ext cx="3441700" cy="2904479"/>
          </a:xfrm>
          <a:prstGeom prst="rect">
            <a:avLst/>
          </a:prstGeom>
          <a:noFill/>
          <a:ln w="9525">
            <a:noFill/>
            <a:miter lim="800000"/>
            <a:headEnd/>
            <a:tailEnd/>
          </a:ln>
          <a:effectLst/>
        </p:spPr>
      </p:pic>
      <p:sp>
        <p:nvSpPr>
          <p:cNvPr id="10" name="TextBox 9"/>
          <p:cNvSpPr txBox="1"/>
          <p:nvPr/>
        </p:nvSpPr>
        <p:spPr>
          <a:xfrm>
            <a:off x="304800" y="2373868"/>
            <a:ext cx="4750531" cy="369332"/>
          </a:xfrm>
          <a:prstGeom prst="rect">
            <a:avLst/>
          </a:prstGeom>
          <a:noFill/>
        </p:spPr>
        <p:txBody>
          <a:bodyPr wrap="none" rtlCol="0">
            <a:spAutoFit/>
          </a:bodyPr>
          <a:lstStyle/>
          <a:p>
            <a:r>
              <a:rPr lang="en-US" dirty="0" smtClean="0">
                <a:solidFill>
                  <a:srgbClr val="0033CC"/>
                </a:solidFill>
              </a:rPr>
              <a:t>Structure of glow discharge in a DC diode system</a:t>
            </a:r>
            <a:endParaRPr lang="en-US" dirty="0">
              <a:solidFill>
                <a:srgbClr val="0033CC"/>
              </a:solidFill>
            </a:endParaRPr>
          </a:p>
        </p:txBody>
      </p:sp>
      <p:sp>
        <p:nvSpPr>
          <p:cNvPr id="11" name="TextBox 10"/>
          <p:cNvSpPr txBox="1"/>
          <p:nvPr/>
        </p:nvSpPr>
        <p:spPr>
          <a:xfrm>
            <a:off x="76200" y="5802868"/>
            <a:ext cx="3389711" cy="369332"/>
          </a:xfrm>
          <a:prstGeom prst="rect">
            <a:avLst/>
          </a:prstGeom>
          <a:noFill/>
        </p:spPr>
        <p:txBody>
          <a:bodyPr wrap="none" rtlCol="0">
            <a:spAutoFit/>
          </a:bodyPr>
          <a:lstStyle/>
          <a:p>
            <a:r>
              <a:rPr lang="en-US" dirty="0" smtClean="0">
                <a:solidFill>
                  <a:srgbClr val="0033CC"/>
                </a:solidFill>
              </a:rPr>
              <a:t>Voltage distribution in equilibrium</a:t>
            </a:r>
            <a:endParaRPr lang="en-US" dirty="0">
              <a:solidFill>
                <a:srgbClr val="0033CC"/>
              </a:solidFill>
            </a:endParaRPr>
          </a:p>
        </p:txBody>
      </p:sp>
      <p:graphicFrame>
        <p:nvGraphicFramePr>
          <p:cNvPr id="12" name="Object 11"/>
          <p:cNvGraphicFramePr>
            <a:graphicFrameLocks noChangeAspect="1"/>
          </p:cNvGraphicFramePr>
          <p:nvPr/>
        </p:nvGraphicFramePr>
        <p:xfrm>
          <a:off x="6172200" y="1314271"/>
          <a:ext cx="1652451" cy="838200"/>
        </p:xfrm>
        <a:graphic>
          <a:graphicData uri="http://schemas.openxmlformats.org/presentationml/2006/ole">
            <p:oleObj spid="_x0000_s2052" name="Equation" r:id="rId5" imgW="876240" imgH="444240" progId="Equation.3">
              <p:embed/>
            </p:oleObj>
          </a:graphicData>
        </a:graphic>
      </p:graphicFrame>
      <p:sp>
        <p:nvSpPr>
          <p:cNvPr id="13" name="TextBox 12"/>
          <p:cNvSpPr txBox="1"/>
          <p:nvPr/>
        </p:nvSpPr>
        <p:spPr>
          <a:xfrm>
            <a:off x="5257800" y="2076271"/>
            <a:ext cx="3886200" cy="584775"/>
          </a:xfrm>
          <a:prstGeom prst="rect">
            <a:avLst/>
          </a:prstGeom>
          <a:noFill/>
        </p:spPr>
        <p:txBody>
          <a:bodyPr wrap="square" rtlCol="0">
            <a:spAutoFit/>
          </a:bodyPr>
          <a:lstStyle/>
          <a:p>
            <a:r>
              <a:rPr lang="en-US" sz="1600" dirty="0" smtClean="0">
                <a:solidFill>
                  <a:srgbClr val="0033CC"/>
                </a:solidFill>
              </a:rPr>
              <a:t>J is flux of ions/electrons that hit the electrodes, n is number density, v is  velocity.</a:t>
            </a:r>
            <a:endParaRPr lang="en-US" sz="1600" dirty="0">
              <a:solidFill>
                <a:srgbClr val="0033CC"/>
              </a:solidFill>
            </a:endParaRPr>
          </a:p>
        </p:txBody>
      </p:sp>
      <p:sp>
        <p:nvSpPr>
          <p:cNvPr id="14" name="TextBox 13"/>
          <p:cNvSpPr txBox="1"/>
          <p:nvPr/>
        </p:nvSpPr>
        <p:spPr>
          <a:xfrm>
            <a:off x="3733800" y="2831068"/>
            <a:ext cx="5257800" cy="2108269"/>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Electrons move much faster than ions, thus in the plasma region there are fewer electrons; i.e. the plasma is positively </a:t>
            </a:r>
            <a:r>
              <a:rPr lang="en-US" i="1" dirty="0" smtClean="0">
                <a:solidFill>
                  <a:srgbClr val="0033CC"/>
                </a:solidFill>
              </a:rPr>
              <a:t>self</a:t>
            </a:r>
            <a:r>
              <a:rPr lang="en-US" dirty="0" smtClean="0">
                <a:solidFill>
                  <a:srgbClr val="0033CC"/>
                </a:solidFill>
              </a:rPr>
              <a:t>-biased </a:t>
            </a:r>
            <a:r>
              <a:rPr lang="en-US" altLang="zh-TW" dirty="0" smtClean="0">
                <a:solidFill>
                  <a:srgbClr val="0033CC"/>
                </a:solidFill>
              </a:rPr>
              <a:t>with respect to the electrodes</a:t>
            </a:r>
            <a:r>
              <a:rPr lang="en-US" dirty="0" smtClean="0">
                <a:solidFill>
                  <a:srgbClr val="0033CC"/>
                </a:solidFill>
              </a:rPr>
              <a:t>.</a:t>
            </a:r>
          </a:p>
          <a:p>
            <a:pPr marL="176213" indent="-176213">
              <a:spcAft>
                <a:spcPts val="600"/>
              </a:spcAft>
              <a:buFont typeface="Arial" pitchFamily="34" charset="0"/>
              <a:buChar char="•"/>
            </a:pPr>
            <a:r>
              <a:rPr lang="en-US" dirty="0" smtClean="0">
                <a:solidFill>
                  <a:srgbClr val="0033CC"/>
                </a:solidFill>
                <a:sym typeface="Symbol"/>
              </a:rPr>
              <a:t>DC glow discharge is used for sputter deposition, sputter cleaning, or ion beam etching/milling (ion source in triode configuration).</a:t>
            </a:r>
            <a:endParaRPr lang="en-US" dirty="0">
              <a:solidFill>
                <a:srgbClr val="0033CC"/>
              </a:solidFill>
            </a:endParaRPr>
          </a:p>
        </p:txBody>
      </p:sp>
      <p:sp>
        <p:nvSpPr>
          <p:cNvPr id="15" name="TextBox 14"/>
          <p:cNvSpPr txBox="1"/>
          <p:nvPr/>
        </p:nvSpPr>
        <p:spPr>
          <a:xfrm>
            <a:off x="6096000" y="926068"/>
            <a:ext cx="1999971" cy="461665"/>
          </a:xfrm>
          <a:prstGeom prst="rect">
            <a:avLst/>
          </a:prstGeom>
          <a:noFill/>
        </p:spPr>
        <p:txBody>
          <a:bodyPr wrap="none" rtlCol="0">
            <a:spAutoFit/>
          </a:bodyPr>
          <a:lstStyle/>
          <a:p>
            <a:r>
              <a:rPr lang="en-US" sz="2400" dirty="0" smtClean="0">
                <a:solidFill>
                  <a:srgbClr val="C00000"/>
                </a:solidFill>
              </a:rPr>
              <a:t>Why self-bias?</a:t>
            </a:r>
            <a:endParaRPr lang="en-US" sz="2400" dirty="0">
              <a:solidFill>
                <a:srgbClr val="C00000"/>
              </a:solidFill>
            </a:endParaRPr>
          </a:p>
        </p:txBody>
      </p:sp>
      <p:sp>
        <p:nvSpPr>
          <p:cNvPr id="16" name="Slide Number Placeholder 15"/>
          <p:cNvSpPr>
            <a:spLocks noGrp="1"/>
          </p:cNvSpPr>
          <p:nvPr>
            <p:ph type="sldNum" sz="quarter" idx="11"/>
          </p:nvPr>
        </p:nvSpPr>
        <p:spPr/>
        <p:txBody>
          <a:bodyPr/>
          <a:lstStyle/>
          <a:p>
            <a:pPr>
              <a:defRPr/>
            </a:pPr>
            <a:fld id="{762DBC98-ABCA-44A7-BF89-28D483EB4308}" type="slidenum">
              <a:rPr lang="en-US" altLang="zh-TW" smtClean="0"/>
              <a:pPr>
                <a:defRPr/>
              </a:pPr>
              <a:t>13</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21540000">
            <a:off x="5468768" y="762000"/>
            <a:ext cx="2852738" cy="3837371"/>
          </a:xfrm>
          <a:prstGeom prst="rect">
            <a:avLst/>
          </a:prstGeom>
          <a:noFill/>
          <a:ln w="9525">
            <a:noFill/>
            <a:miter lim="800000"/>
            <a:headEnd/>
            <a:tailEnd/>
          </a:ln>
          <a:effectLst/>
        </p:spPr>
      </p:pic>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514600" y="152400"/>
            <a:ext cx="4805226" cy="523220"/>
          </a:xfrm>
          <a:prstGeom prst="rect">
            <a:avLst/>
          </a:prstGeom>
        </p:spPr>
        <p:txBody>
          <a:bodyPr wrap="none">
            <a:spAutoFit/>
          </a:bodyPr>
          <a:lstStyle/>
          <a:p>
            <a:r>
              <a:rPr lang="en-US" altLang="zh-TW" sz="2800" dirty="0" smtClean="0">
                <a:solidFill>
                  <a:srgbClr val="C00000"/>
                </a:solidFill>
              </a:rPr>
              <a:t>RF</a:t>
            </a:r>
            <a:r>
              <a:rPr lang="en-US" altLang="zh-TW" sz="2800" dirty="0" smtClean="0">
                <a:solidFill>
                  <a:srgbClr val="0033CC"/>
                </a:solidFill>
              </a:rPr>
              <a:t> plasma (RF: radio frequency)</a:t>
            </a:r>
            <a:endParaRPr lang="en-US" sz="2800" dirty="0">
              <a:solidFill>
                <a:srgbClr val="FF0000"/>
              </a:solidFill>
            </a:endParaRPr>
          </a:p>
        </p:txBody>
      </p:sp>
      <p:sp>
        <p:nvSpPr>
          <p:cNvPr id="12" name="TextBox 11"/>
          <p:cNvSpPr txBox="1"/>
          <p:nvPr/>
        </p:nvSpPr>
        <p:spPr>
          <a:xfrm>
            <a:off x="228600" y="5029200"/>
            <a:ext cx="8686799" cy="1477328"/>
          </a:xfrm>
          <a:prstGeom prst="rect">
            <a:avLst/>
          </a:prstGeom>
          <a:noFill/>
        </p:spPr>
        <p:txBody>
          <a:bodyPr wrap="square" rtlCol="0">
            <a:spAutoFit/>
          </a:bodyPr>
          <a:lstStyle/>
          <a:p>
            <a:r>
              <a:rPr lang="en-US" dirty="0" smtClean="0">
                <a:solidFill>
                  <a:srgbClr val="C00000"/>
                </a:solidFill>
              </a:rPr>
              <a:t>In a plasma, electrons and ions are NOT in thermal equilibrium.</a:t>
            </a:r>
          </a:p>
          <a:p>
            <a:r>
              <a:rPr lang="en-US" dirty="0" smtClean="0">
                <a:solidFill>
                  <a:srgbClr val="0033CC"/>
                </a:solidFill>
              </a:rPr>
              <a:t>Electrons don’t lose energy efficiently by collision due to the huge mass difference, so electrons are very “hot” with energy 1-10eV (equivalent to 10</a:t>
            </a:r>
            <a:r>
              <a:rPr lang="en-US" baseline="30000" dirty="0" smtClean="0">
                <a:solidFill>
                  <a:srgbClr val="0033CC"/>
                </a:solidFill>
              </a:rPr>
              <a:t>3</a:t>
            </a:r>
            <a:r>
              <a:rPr lang="en-US" dirty="0" smtClean="0">
                <a:solidFill>
                  <a:srgbClr val="0033CC"/>
                </a:solidFill>
              </a:rPr>
              <a:t>-10</a:t>
            </a:r>
            <a:r>
              <a:rPr lang="en-US" baseline="30000" dirty="0" smtClean="0">
                <a:solidFill>
                  <a:srgbClr val="0033CC"/>
                </a:solidFill>
              </a:rPr>
              <a:t>4</a:t>
            </a:r>
            <a:r>
              <a:rPr lang="en-US" dirty="0" smtClean="0">
                <a:solidFill>
                  <a:srgbClr val="0033CC"/>
                </a:solidFill>
              </a:rPr>
              <a:t>K); to a certain degree, plasma is very reactive because the electrons are “hot”, as if the reactants were heated. </a:t>
            </a:r>
          </a:p>
          <a:p>
            <a:r>
              <a:rPr lang="en-US" dirty="0" smtClean="0">
                <a:solidFill>
                  <a:srgbClr val="0033CC"/>
                </a:solidFill>
              </a:rPr>
              <a:t>(ions lose energy by collision, so they are “cold” with energy ~0.04eV)</a:t>
            </a:r>
            <a:endParaRPr lang="en-US" dirty="0">
              <a:solidFill>
                <a:srgbClr val="0033CC"/>
              </a:solidFill>
            </a:endParaRPr>
          </a:p>
        </p:txBody>
      </p:sp>
      <p:sp>
        <p:nvSpPr>
          <p:cNvPr id="15" name="TextBox 14"/>
          <p:cNvSpPr txBox="1"/>
          <p:nvPr/>
        </p:nvSpPr>
        <p:spPr>
          <a:xfrm>
            <a:off x="2057400" y="762000"/>
            <a:ext cx="3581401" cy="1077218"/>
          </a:xfrm>
          <a:prstGeom prst="rect">
            <a:avLst/>
          </a:prstGeom>
          <a:noFill/>
        </p:spPr>
        <p:txBody>
          <a:bodyPr wrap="square" rtlCol="0">
            <a:spAutoFit/>
          </a:bodyPr>
          <a:lstStyle/>
          <a:p>
            <a:r>
              <a:rPr lang="en-US" sz="1600" dirty="0" smtClean="0">
                <a:solidFill>
                  <a:srgbClr val="C00000"/>
                </a:solidFill>
              </a:rPr>
              <a:t>Due to blocking capacitor, electrons build up on the  cathode, but not on anode (grounded). So large </a:t>
            </a:r>
            <a:r>
              <a:rPr lang="en-US" sz="1600" i="1" dirty="0" smtClean="0">
                <a:solidFill>
                  <a:srgbClr val="C00000"/>
                </a:solidFill>
              </a:rPr>
              <a:t>self</a:t>
            </a:r>
            <a:r>
              <a:rPr lang="en-US" sz="1600" dirty="0" smtClean="0">
                <a:solidFill>
                  <a:srgbClr val="C00000"/>
                </a:solidFill>
              </a:rPr>
              <a:t>-bias only near cathode.</a:t>
            </a:r>
            <a:endParaRPr lang="en-US" sz="1600" dirty="0">
              <a:solidFill>
                <a:srgbClr val="C00000"/>
              </a:solidFill>
            </a:endParaRPr>
          </a:p>
        </p:txBody>
      </p:sp>
      <p:cxnSp>
        <p:nvCxnSpPr>
          <p:cNvPr id="17" name="Straight Arrow Connector 16"/>
          <p:cNvCxnSpPr/>
          <p:nvPr/>
        </p:nvCxnSpPr>
        <p:spPr>
          <a:xfrm rot="16200000" flipH="1">
            <a:off x="5410200" y="1524000"/>
            <a:ext cx="228600" cy="228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40168" y="4495800"/>
            <a:ext cx="3615990" cy="369332"/>
          </a:xfrm>
          <a:prstGeom prst="rect">
            <a:avLst/>
          </a:prstGeom>
          <a:noFill/>
        </p:spPr>
        <p:txBody>
          <a:bodyPr wrap="none" rtlCol="0">
            <a:spAutoFit/>
          </a:bodyPr>
          <a:lstStyle/>
          <a:p>
            <a:r>
              <a:rPr lang="en-US" i="1" dirty="0" smtClean="0">
                <a:solidFill>
                  <a:srgbClr val="C00000"/>
                </a:solidFill>
              </a:rPr>
              <a:t>Time-averaged</a:t>
            </a:r>
            <a:r>
              <a:rPr lang="en-US" dirty="0" smtClean="0">
                <a:solidFill>
                  <a:srgbClr val="C00000"/>
                </a:solidFill>
              </a:rPr>
              <a:t> potential distribution</a:t>
            </a:r>
            <a:endParaRPr lang="en-US" dirty="0">
              <a:solidFill>
                <a:srgbClr val="C00000"/>
              </a:solidFill>
            </a:endParaRPr>
          </a:p>
        </p:txBody>
      </p:sp>
      <p:sp>
        <p:nvSpPr>
          <p:cNvPr id="19" name="TextBox 18"/>
          <p:cNvSpPr txBox="1"/>
          <p:nvPr/>
        </p:nvSpPr>
        <p:spPr>
          <a:xfrm>
            <a:off x="6383168" y="3733800"/>
            <a:ext cx="2532232" cy="646331"/>
          </a:xfrm>
          <a:prstGeom prst="rect">
            <a:avLst/>
          </a:prstGeom>
          <a:noFill/>
        </p:spPr>
        <p:txBody>
          <a:bodyPr wrap="none" rtlCol="0">
            <a:spAutoFit/>
          </a:bodyPr>
          <a:lstStyle/>
          <a:p>
            <a:r>
              <a:rPr lang="en-US" dirty="0" smtClean="0">
                <a:solidFill>
                  <a:srgbClr val="0033CC"/>
                </a:solidFill>
              </a:rPr>
              <a:t>V</a:t>
            </a:r>
            <a:r>
              <a:rPr lang="en-US" baseline="-25000" dirty="0" smtClean="0">
                <a:solidFill>
                  <a:srgbClr val="0033CC"/>
                </a:solidFill>
              </a:rPr>
              <a:t>DC</a:t>
            </a:r>
            <a:r>
              <a:rPr lang="en-US" dirty="0" smtClean="0">
                <a:solidFill>
                  <a:srgbClr val="0033CC"/>
                </a:solidFill>
              </a:rPr>
              <a:t>: self-bias of cathode</a:t>
            </a:r>
          </a:p>
          <a:p>
            <a:r>
              <a:rPr lang="en-US" dirty="0" smtClean="0">
                <a:solidFill>
                  <a:srgbClr val="0033CC"/>
                </a:solidFill>
              </a:rPr>
              <a:t>V</a:t>
            </a:r>
            <a:r>
              <a:rPr lang="en-US" baseline="-25000" dirty="0" smtClean="0">
                <a:solidFill>
                  <a:srgbClr val="0033CC"/>
                </a:solidFill>
              </a:rPr>
              <a:t>P</a:t>
            </a:r>
            <a:r>
              <a:rPr lang="en-US" dirty="0" smtClean="0">
                <a:solidFill>
                  <a:srgbClr val="0033CC"/>
                </a:solidFill>
              </a:rPr>
              <a:t>: plasma potential</a:t>
            </a:r>
          </a:p>
        </p:txBody>
      </p:sp>
      <p:sp>
        <p:nvSpPr>
          <p:cNvPr id="14" name="Slide Number Placeholder 13"/>
          <p:cNvSpPr>
            <a:spLocks noGrp="1"/>
          </p:cNvSpPr>
          <p:nvPr>
            <p:ph type="sldNum" sz="quarter" idx="11"/>
          </p:nvPr>
        </p:nvSpPr>
        <p:spPr/>
        <p:txBody>
          <a:bodyPr/>
          <a:lstStyle/>
          <a:p>
            <a:pPr>
              <a:defRPr/>
            </a:pPr>
            <a:fld id="{762DBC98-ABCA-44A7-BF89-28D483EB4308}" type="slidenum">
              <a:rPr lang="en-US" altLang="zh-TW" smtClean="0"/>
              <a:pPr>
                <a:defRPr/>
              </a:pPr>
              <a:t>14</a:t>
            </a:fld>
            <a:endParaRPr lang="en-US" altLang="zh-TW"/>
          </a:p>
        </p:txBody>
      </p:sp>
      <p:sp>
        <p:nvSpPr>
          <p:cNvPr id="16" name="Rectangle 15"/>
          <p:cNvSpPr/>
          <p:nvPr/>
        </p:nvSpPr>
        <p:spPr>
          <a:xfrm>
            <a:off x="6459368" y="990600"/>
            <a:ext cx="1066800" cy="1295400"/>
          </a:xfrm>
          <a:prstGeom prst="rect">
            <a:avLst/>
          </a:prstGeom>
          <a:solidFill>
            <a:schemeClr val="bg1">
              <a:lumMod val="8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87968" y="1447800"/>
            <a:ext cx="666849" cy="276999"/>
          </a:xfrm>
          <a:prstGeom prst="rect">
            <a:avLst/>
          </a:prstGeom>
          <a:solidFill>
            <a:schemeClr val="bg1">
              <a:lumMod val="85000"/>
            </a:schemeClr>
          </a:solidFill>
        </p:spPr>
        <p:txBody>
          <a:bodyPr wrap="none" lIns="0" tIns="0" rIns="0" bIns="0" rtlCol="0">
            <a:spAutoFit/>
          </a:bodyPr>
          <a:lstStyle/>
          <a:p>
            <a:r>
              <a:rPr lang="en-US" dirty="0" smtClean="0">
                <a:solidFill>
                  <a:srgbClr val="FF0000"/>
                </a:solidFill>
              </a:rPr>
              <a:t>Plasma</a:t>
            </a:r>
            <a:endParaRPr lang="en-US" dirty="0">
              <a:solidFill>
                <a:srgbClr val="FF0000"/>
              </a:solidFill>
            </a:endParaRPr>
          </a:p>
        </p:txBody>
      </p:sp>
      <p:sp>
        <p:nvSpPr>
          <p:cNvPr id="13" name="TextBox 12"/>
          <p:cNvSpPr txBox="1"/>
          <p:nvPr/>
        </p:nvSpPr>
        <p:spPr>
          <a:xfrm>
            <a:off x="5087768" y="1978223"/>
            <a:ext cx="703432" cy="523220"/>
          </a:xfrm>
          <a:prstGeom prst="rect">
            <a:avLst/>
          </a:prstGeom>
          <a:noFill/>
        </p:spPr>
        <p:txBody>
          <a:bodyPr wrap="square" rtlCol="0">
            <a:spAutoFit/>
          </a:bodyPr>
          <a:lstStyle/>
          <a:p>
            <a:r>
              <a:rPr lang="en-US" sz="1400" dirty="0" smtClean="0">
                <a:solidFill>
                  <a:srgbClr val="C00000"/>
                </a:solidFill>
              </a:rPr>
              <a:t>(13.56 MHz)</a:t>
            </a:r>
            <a:endParaRPr lang="en-US" sz="1400" dirty="0">
              <a:solidFill>
                <a:srgbClr val="C00000"/>
              </a:solidFill>
            </a:endParaRPr>
          </a:p>
        </p:txBody>
      </p:sp>
      <p:sp>
        <p:nvSpPr>
          <p:cNvPr id="21" name="Rectangle 20"/>
          <p:cNvSpPr/>
          <p:nvPr/>
        </p:nvSpPr>
        <p:spPr>
          <a:xfrm>
            <a:off x="228600" y="2514600"/>
            <a:ext cx="4572000" cy="2031325"/>
          </a:xfrm>
          <a:prstGeom prst="rect">
            <a:avLst/>
          </a:prstGeom>
        </p:spPr>
        <p:txBody>
          <a:bodyPr>
            <a:spAutoFit/>
          </a:bodyPr>
          <a:lstStyle/>
          <a:p>
            <a:pPr marL="176213" indent="-176213"/>
            <a:r>
              <a:rPr lang="en-US" dirty="0" smtClean="0">
                <a:solidFill>
                  <a:srgbClr val="0033CC"/>
                </a:solidFill>
              </a:rPr>
              <a:t>If BOTH electrodes are blocked by a capacitor:</a:t>
            </a:r>
          </a:p>
          <a:p>
            <a:pPr marL="176213" indent="-176213">
              <a:buFont typeface="Arial" pitchFamily="34" charset="0"/>
              <a:buChar char="•"/>
            </a:pPr>
            <a:r>
              <a:rPr lang="en-US" dirty="0" smtClean="0">
                <a:solidFill>
                  <a:srgbClr val="0033CC"/>
                </a:solidFill>
              </a:rPr>
              <a:t>Relative voltage drop near each electrode depends on its area A. In theory, V</a:t>
            </a:r>
            <a:r>
              <a:rPr lang="en-US" dirty="0" smtClean="0">
                <a:solidFill>
                  <a:srgbClr val="0033CC"/>
                </a:solidFill>
                <a:sym typeface="Symbol"/>
              </a:rPr>
              <a:t>(A)</a:t>
            </a:r>
            <a:r>
              <a:rPr lang="en-US" baseline="30000" dirty="0" smtClean="0">
                <a:solidFill>
                  <a:srgbClr val="0033CC"/>
                </a:solidFill>
                <a:sym typeface="Symbol"/>
              </a:rPr>
              <a:t>-4</a:t>
            </a:r>
            <a:r>
              <a:rPr lang="en-US" dirty="0" smtClean="0">
                <a:solidFill>
                  <a:srgbClr val="0033CC"/>
                </a:solidFill>
                <a:sym typeface="Symbol"/>
              </a:rPr>
              <a:t>; but experimentally </a:t>
            </a:r>
            <a:r>
              <a:rPr lang="en-US" dirty="0" smtClean="0">
                <a:solidFill>
                  <a:srgbClr val="0033CC"/>
                </a:solidFill>
              </a:rPr>
              <a:t>V</a:t>
            </a:r>
            <a:r>
              <a:rPr lang="en-US" dirty="0" smtClean="0">
                <a:solidFill>
                  <a:srgbClr val="0033CC"/>
                </a:solidFill>
                <a:sym typeface="Symbol"/>
              </a:rPr>
              <a:t>(A)</a:t>
            </a:r>
            <a:r>
              <a:rPr lang="en-US" baseline="30000" dirty="0" smtClean="0">
                <a:solidFill>
                  <a:srgbClr val="0033CC"/>
                </a:solidFill>
                <a:sym typeface="Symbol"/>
              </a:rPr>
              <a:t>-2</a:t>
            </a:r>
            <a:r>
              <a:rPr lang="en-US" dirty="0" smtClean="0">
                <a:solidFill>
                  <a:srgbClr val="0033CC"/>
                </a:solidFill>
                <a:sym typeface="Symbol"/>
              </a:rPr>
              <a:t>.</a:t>
            </a:r>
          </a:p>
          <a:p>
            <a:pPr marL="176213" indent="-176213">
              <a:buFont typeface="Arial" pitchFamily="34" charset="0"/>
              <a:buChar char="•"/>
            </a:pPr>
            <a:r>
              <a:rPr lang="en-US" dirty="0" smtClean="0">
                <a:solidFill>
                  <a:srgbClr val="0033CC"/>
                </a:solidFill>
                <a:sym typeface="Symbol"/>
              </a:rPr>
              <a:t>Thus if connect anode to chamber wall (very large A), DC voltage drop near cathode will be very high.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7"/>
          <p:cNvPicPr>
            <a:picLocks noChangeAspect="1" noChangeArrowheads="1"/>
          </p:cNvPicPr>
          <p:nvPr/>
        </p:nvPicPr>
        <p:blipFill>
          <a:blip r:embed="rId2"/>
          <a:srcRect/>
          <a:stretch>
            <a:fillRect/>
          </a:stretch>
        </p:blipFill>
        <p:spPr bwMode="auto">
          <a:xfrm>
            <a:off x="76200" y="1739842"/>
            <a:ext cx="3752929" cy="4279958"/>
          </a:xfrm>
          <a:prstGeom prst="rect">
            <a:avLst/>
          </a:prstGeom>
          <a:noFill/>
          <a:ln w="9525">
            <a:noFill/>
            <a:miter lim="800000"/>
            <a:headEnd/>
            <a:tailEnd/>
          </a:ln>
        </p:spPr>
      </p:pic>
      <p:pic>
        <p:nvPicPr>
          <p:cNvPr id="19460" name="Picture 4"/>
          <p:cNvPicPr>
            <a:picLocks noGrp="1" noChangeAspect="1" noChangeArrowheads="1"/>
          </p:cNvPicPr>
          <p:nvPr>
            <p:ph sz="quarter" idx="2"/>
          </p:nvPr>
        </p:nvPicPr>
        <p:blipFill>
          <a:blip r:embed="rId3"/>
          <a:srcRect/>
          <a:stretch>
            <a:fillRect/>
          </a:stretch>
        </p:blipFill>
        <p:spPr>
          <a:xfrm rot="21540000">
            <a:off x="3810230" y="1510442"/>
            <a:ext cx="5063564" cy="4812101"/>
          </a:xfrm>
        </p:spPr>
      </p:pic>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048000" y="76200"/>
            <a:ext cx="3184783" cy="523220"/>
          </a:xfrm>
          <a:prstGeom prst="rect">
            <a:avLst/>
          </a:prstGeom>
        </p:spPr>
        <p:txBody>
          <a:bodyPr wrap="none">
            <a:spAutoFit/>
          </a:bodyPr>
          <a:lstStyle/>
          <a:p>
            <a:r>
              <a:rPr lang="en-US" altLang="zh-TW" sz="2800" dirty="0" smtClean="0">
                <a:solidFill>
                  <a:srgbClr val="0033CC"/>
                </a:solidFill>
              </a:rPr>
              <a:t>RF plasma </a:t>
            </a:r>
            <a:r>
              <a:rPr lang="en-US" altLang="zh-TW" sz="2800" dirty="0" smtClean="0">
                <a:solidFill>
                  <a:srgbClr val="FF0000"/>
                </a:solidFill>
              </a:rPr>
              <a:t>chemistry</a:t>
            </a:r>
            <a:endParaRPr lang="en-US" sz="2800" dirty="0">
              <a:solidFill>
                <a:srgbClr val="FF0000"/>
              </a:solidFill>
            </a:endParaRPr>
          </a:p>
        </p:txBody>
      </p:sp>
      <p:sp>
        <p:nvSpPr>
          <p:cNvPr id="10" name="TextBox 9"/>
          <p:cNvSpPr txBox="1"/>
          <p:nvPr/>
        </p:nvSpPr>
        <p:spPr>
          <a:xfrm>
            <a:off x="152400" y="762000"/>
            <a:ext cx="8458200" cy="923330"/>
          </a:xfrm>
          <a:prstGeom prst="rect">
            <a:avLst/>
          </a:prstGeom>
          <a:noFill/>
        </p:spPr>
        <p:txBody>
          <a:bodyPr wrap="square" rtlCol="0">
            <a:spAutoFit/>
          </a:bodyPr>
          <a:lstStyle/>
          <a:p>
            <a:r>
              <a:rPr lang="en-US" dirty="0" smtClean="0">
                <a:solidFill>
                  <a:srgbClr val="C00000"/>
                </a:solidFill>
              </a:rPr>
              <a:t>RF</a:t>
            </a:r>
            <a:r>
              <a:rPr lang="en-US" dirty="0" smtClean="0">
                <a:solidFill>
                  <a:srgbClr val="0033CC"/>
                </a:solidFill>
              </a:rPr>
              <a:t> plasma is more widely used for dry etching pattern transfer in nanofabrication than DC plasma. (RF plasma is also used for thin film deposition as in plasma enhanced CVD (PECVD) and RF-sputtering)</a:t>
            </a:r>
            <a:endParaRPr lang="en-US" dirty="0">
              <a:solidFill>
                <a:srgbClr val="0033CC"/>
              </a:solidFill>
            </a:endParaRPr>
          </a:p>
        </p:txBody>
      </p:sp>
      <p:sp>
        <p:nvSpPr>
          <p:cNvPr id="11" name="TextBox 10"/>
          <p:cNvSpPr txBox="1"/>
          <p:nvPr/>
        </p:nvSpPr>
        <p:spPr>
          <a:xfrm>
            <a:off x="4648200" y="1676400"/>
            <a:ext cx="1555234" cy="461665"/>
          </a:xfrm>
          <a:prstGeom prst="rect">
            <a:avLst/>
          </a:prstGeom>
          <a:noFill/>
        </p:spPr>
        <p:txBody>
          <a:bodyPr wrap="none" rtlCol="0">
            <a:spAutoFit/>
          </a:bodyPr>
          <a:lstStyle/>
          <a:p>
            <a:r>
              <a:rPr lang="en-US" sz="2400" dirty="0" smtClean="0">
                <a:solidFill>
                  <a:srgbClr val="C00000"/>
                </a:solidFill>
              </a:rPr>
              <a:t>CF</a:t>
            </a:r>
            <a:r>
              <a:rPr lang="en-US" sz="2400" baseline="-25000" dirty="0" smtClean="0">
                <a:solidFill>
                  <a:srgbClr val="C00000"/>
                </a:solidFill>
              </a:rPr>
              <a:t>4</a:t>
            </a:r>
            <a:r>
              <a:rPr lang="en-US" sz="2400" dirty="0" smtClean="0">
                <a:solidFill>
                  <a:srgbClr val="C00000"/>
                </a:solidFill>
              </a:rPr>
              <a:t> plasma</a:t>
            </a:r>
            <a:endParaRPr lang="en-US" sz="2400" dirty="0">
              <a:solidFill>
                <a:srgbClr val="C00000"/>
              </a:solidFill>
            </a:endParaRPr>
          </a:p>
        </p:txBody>
      </p:sp>
      <p:cxnSp>
        <p:nvCxnSpPr>
          <p:cNvPr id="13" name="Straight Arrow Connector 12"/>
          <p:cNvCxnSpPr/>
          <p:nvPr/>
        </p:nvCxnSpPr>
        <p:spPr>
          <a:xfrm>
            <a:off x="7391400" y="5166360"/>
            <a:ext cx="304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32432" y="4964668"/>
            <a:ext cx="1511568" cy="369332"/>
          </a:xfrm>
          <a:prstGeom prst="rect">
            <a:avLst/>
          </a:prstGeom>
          <a:noFill/>
        </p:spPr>
        <p:txBody>
          <a:bodyPr wrap="none" rtlCol="0">
            <a:spAutoFit/>
          </a:bodyPr>
          <a:lstStyle/>
          <a:p>
            <a:r>
              <a:rPr lang="en-US" dirty="0" smtClean="0">
                <a:solidFill>
                  <a:srgbClr val="C00000"/>
                </a:solidFill>
              </a:rPr>
              <a:t>photon (glow)</a:t>
            </a:r>
            <a:endParaRPr lang="en-US" dirty="0">
              <a:solidFill>
                <a:srgbClr val="C00000"/>
              </a:solidFill>
            </a:endParaRPr>
          </a:p>
        </p:txBody>
      </p:sp>
      <p:sp>
        <p:nvSpPr>
          <p:cNvPr id="12" name="Slide Number Placeholder 11"/>
          <p:cNvSpPr>
            <a:spLocks noGrp="1"/>
          </p:cNvSpPr>
          <p:nvPr>
            <p:ph type="sldNum" sz="quarter" idx="11"/>
          </p:nvPr>
        </p:nvSpPr>
        <p:spPr/>
        <p:txBody>
          <a:bodyPr/>
          <a:lstStyle/>
          <a:p>
            <a:pPr>
              <a:defRPr/>
            </a:pPr>
            <a:fld id="{762DBC98-ABCA-44A7-BF89-28D483EB4308}" type="slidenum">
              <a:rPr lang="en-US" altLang="zh-TW" smtClean="0"/>
              <a:pPr>
                <a:defRPr/>
              </a:pPr>
              <a:t>15</a:t>
            </a:fld>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048000" y="76200"/>
            <a:ext cx="3184783" cy="523220"/>
          </a:xfrm>
          <a:prstGeom prst="rect">
            <a:avLst/>
          </a:prstGeom>
        </p:spPr>
        <p:txBody>
          <a:bodyPr wrap="none">
            <a:spAutoFit/>
          </a:bodyPr>
          <a:lstStyle/>
          <a:p>
            <a:r>
              <a:rPr lang="en-US" altLang="zh-TW" sz="2800" dirty="0" smtClean="0">
                <a:solidFill>
                  <a:srgbClr val="0033CC"/>
                </a:solidFill>
              </a:rPr>
              <a:t>RF plasma </a:t>
            </a:r>
            <a:r>
              <a:rPr lang="en-US" altLang="zh-TW" sz="2800" dirty="0" smtClean="0">
                <a:solidFill>
                  <a:srgbClr val="FF0000"/>
                </a:solidFill>
              </a:rPr>
              <a:t>chemistry</a:t>
            </a:r>
            <a:endParaRPr lang="en-US" sz="2800" dirty="0">
              <a:solidFill>
                <a:srgbClr val="FF0000"/>
              </a:solidFill>
            </a:endParaRPr>
          </a:p>
        </p:txBody>
      </p:sp>
      <p:sp>
        <p:nvSpPr>
          <p:cNvPr id="8" name="TextBox 7"/>
          <p:cNvSpPr txBox="1"/>
          <p:nvPr/>
        </p:nvSpPr>
        <p:spPr>
          <a:xfrm>
            <a:off x="228600" y="1371600"/>
            <a:ext cx="8686800" cy="4001095"/>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In a plasma, reactive </a:t>
            </a:r>
            <a:r>
              <a:rPr lang="en-US" i="1" dirty="0" smtClean="0">
                <a:solidFill>
                  <a:srgbClr val="0033CC"/>
                </a:solidFill>
              </a:rPr>
              <a:t>neutral</a:t>
            </a:r>
            <a:r>
              <a:rPr lang="en-US" dirty="0" smtClean="0">
                <a:solidFill>
                  <a:srgbClr val="0033CC"/>
                </a:solidFill>
              </a:rPr>
              <a:t> chemical species (free radicals, e.g. F atoms or molecular species) are mainly responsible for the chemical reaction partly due to their great numbers compared to ions.</a:t>
            </a:r>
          </a:p>
          <a:p>
            <a:pPr marL="176213" indent="-176213">
              <a:spcAft>
                <a:spcPts val="600"/>
              </a:spcAft>
              <a:buFont typeface="Arial" pitchFamily="34" charset="0"/>
              <a:buChar char="•"/>
            </a:pPr>
            <a:r>
              <a:rPr lang="en-US" dirty="0" smtClean="0">
                <a:solidFill>
                  <a:srgbClr val="0033CC"/>
                </a:solidFill>
              </a:rPr>
              <a:t>Those free radicals are more abundant than ions because: 1) they are generated at lower threshold energy (e.g. &lt;8eV; in comparison, </a:t>
            </a:r>
            <a:r>
              <a:rPr lang="en-US" dirty="0" err="1" smtClean="0">
                <a:solidFill>
                  <a:srgbClr val="0033CC"/>
                </a:solidFill>
              </a:rPr>
              <a:t>Ar</a:t>
            </a:r>
            <a:r>
              <a:rPr lang="en-US" dirty="0" smtClean="0">
                <a:solidFill>
                  <a:srgbClr val="0033CC"/>
                </a:solidFill>
              </a:rPr>
              <a:t> is ionized at 15.7eV); and 2) they (</a:t>
            </a:r>
            <a:r>
              <a:rPr lang="en-US" i="1" dirty="0" smtClean="0">
                <a:solidFill>
                  <a:srgbClr val="0033CC"/>
                </a:solidFill>
              </a:rPr>
              <a:t>uncharged</a:t>
            </a:r>
            <a:r>
              <a:rPr lang="en-US" dirty="0" smtClean="0">
                <a:solidFill>
                  <a:srgbClr val="0033CC"/>
                </a:solidFill>
              </a:rPr>
              <a:t> radicals) have longer lifetime in the plasma. </a:t>
            </a:r>
          </a:p>
          <a:p>
            <a:pPr marL="176213" indent="-176213">
              <a:spcAft>
                <a:spcPts val="600"/>
              </a:spcAft>
              <a:buFont typeface="Arial" pitchFamily="34" charset="0"/>
              <a:buChar char="•"/>
            </a:pPr>
            <a:r>
              <a:rPr lang="en-US" dirty="0" smtClean="0">
                <a:solidFill>
                  <a:srgbClr val="0033CC"/>
                </a:solidFill>
              </a:rPr>
              <a:t>The neutral radicals arrive at cathode surface by diffusion (so non-directional).</a:t>
            </a:r>
          </a:p>
          <a:p>
            <a:pPr marL="176213" indent="-176213">
              <a:spcAft>
                <a:spcPts val="600"/>
              </a:spcAft>
              <a:buFont typeface="Arial" pitchFamily="34" charset="0"/>
              <a:buChar char="•"/>
            </a:pPr>
            <a:r>
              <a:rPr lang="en-US" dirty="0" smtClean="0">
                <a:solidFill>
                  <a:srgbClr val="0033CC"/>
                </a:solidFill>
              </a:rPr>
              <a:t>Charged ions are </a:t>
            </a:r>
            <a:r>
              <a:rPr lang="en-US" i="1" dirty="0" smtClean="0">
                <a:solidFill>
                  <a:srgbClr val="0033CC"/>
                </a:solidFill>
              </a:rPr>
              <a:t>accelerated</a:t>
            </a:r>
            <a:r>
              <a:rPr lang="en-US" dirty="0" smtClean="0">
                <a:solidFill>
                  <a:srgbClr val="0033CC"/>
                </a:solidFill>
              </a:rPr>
              <a:t> to the cathode due to self-bias. (Unless with very high energy of &gt;100eV as in ion beam etching), ion itself doesn’t contribute significantly to the chemical reaction mostly due to its very low concentration, but ion bombardment can greatly enhance the chemical reaction in reactive ion etching (RIE). </a:t>
            </a:r>
          </a:p>
          <a:p>
            <a:pPr marL="176213" indent="-176213">
              <a:spcAft>
                <a:spcPts val="600"/>
              </a:spcAft>
              <a:buFont typeface="Arial" pitchFamily="34" charset="0"/>
              <a:buChar char="•"/>
            </a:pPr>
            <a:r>
              <a:rPr lang="en-US" dirty="0" smtClean="0">
                <a:solidFill>
                  <a:srgbClr val="0033CC"/>
                </a:solidFill>
              </a:rPr>
              <a:t>In RIE, ion energy is low ~10eV due to collision energy loss. The name reactive “ion” etching is very misleading since ions don’t contribute directly to etching.</a:t>
            </a:r>
            <a:endParaRPr lang="en-US" dirty="0">
              <a:solidFill>
                <a:srgbClr val="0033CC"/>
              </a:solidFill>
            </a:endParaRPr>
          </a:p>
        </p:txBody>
      </p:sp>
      <p:sp>
        <p:nvSpPr>
          <p:cNvPr id="5" name="Slide Number Placeholder 4"/>
          <p:cNvSpPr>
            <a:spLocks noGrp="1"/>
          </p:cNvSpPr>
          <p:nvPr>
            <p:ph type="sldNum" sz="quarter" idx="11"/>
          </p:nvPr>
        </p:nvSpPr>
        <p:spPr/>
        <p:txBody>
          <a:bodyPr/>
          <a:lstStyle/>
          <a:p>
            <a:pPr>
              <a:defRPr/>
            </a:pPr>
            <a:fld id="{762DBC98-ABCA-44A7-BF89-28D483EB4308}" type="slidenum">
              <a:rPr lang="en-US" altLang="zh-TW" smtClean="0"/>
              <a:pPr>
                <a:defRPr/>
              </a:pPr>
              <a:t>16</a:t>
            </a:fld>
            <a:endParaRPr lang="en-US" altLang="zh-TW"/>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lum bright="8000"/>
          </a:blip>
          <a:srcRect/>
          <a:stretch>
            <a:fillRect/>
          </a:stretch>
        </p:blipFill>
        <p:spPr bwMode="auto">
          <a:xfrm rot="60000">
            <a:off x="604837" y="702420"/>
            <a:ext cx="8005763" cy="6079380"/>
          </a:xfrm>
          <a:prstGeom prst="rect">
            <a:avLst/>
          </a:prstGeom>
          <a:noFill/>
          <a:ln w="9525">
            <a:noFill/>
            <a:miter lim="800000"/>
            <a:headEnd/>
            <a:tailEnd/>
          </a:ln>
          <a:effectLst/>
        </p:spPr>
      </p:pic>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497292" y="76200"/>
            <a:ext cx="4665508" cy="523220"/>
          </a:xfrm>
          <a:prstGeom prst="rect">
            <a:avLst/>
          </a:prstGeom>
          <a:noFill/>
        </p:spPr>
        <p:txBody>
          <a:bodyPr wrap="none" rtlCol="0">
            <a:spAutoFit/>
          </a:bodyPr>
          <a:lstStyle/>
          <a:p>
            <a:r>
              <a:rPr lang="en-US" sz="2800" dirty="0" smtClean="0">
                <a:solidFill>
                  <a:srgbClr val="0033CC"/>
                </a:solidFill>
              </a:rPr>
              <a:t>Various dry etching techniques</a:t>
            </a:r>
            <a:endParaRPr lang="en-US" sz="2800" dirty="0">
              <a:solidFill>
                <a:srgbClr val="0033CC"/>
              </a:solidFill>
            </a:endParaRPr>
          </a:p>
        </p:txBody>
      </p:sp>
      <p:sp>
        <p:nvSpPr>
          <p:cNvPr id="5" name="Slide Number Placeholder 4"/>
          <p:cNvSpPr>
            <a:spLocks noGrp="1"/>
          </p:cNvSpPr>
          <p:nvPr>
            <p:ph type="sldNum" sz="quarter" idx="11"/>
          </p:nvPr>
        </p:nvSpPr>
        <p:spPr/>
        <p:txBody>
          <a:bodyPr/>
          <a:lstStyle/>
          <a:p>
            <a:pPr>
              <a:defRPr/>
            </a:pPr>
            <a:fld id="{762DBC98-ABCA-44A7-BF89-28D483EB4308}" type="slidenum">
              <a:rPr lang="en-US" altLang="zh-TW" smtClean="0"/>
              <a:pPr>
                <a:defRPr/>
              </a:pPr>
              <a:t>17</a:t>
            </a:fld>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514600" y="304800"/>
            <a:ext cx="4640950" cy="523220"/>
          </a:xfrm>
          <a:prstGeom prst="rect">
            <a:avLst/>
          </a:prstGeom>
        </p:spPr>
        <p:txBody>
          <a:bodyPr wrap="none">
            <a:spAutoFit/>
          </a:bodyPr>
          <a:lstStyle/>
          <a:p>
            <a:r>
              <a:rPr lang="en-US" altLang="zh-TW" sz="2800" dirty="0" smtClean="0">
                <a:solidFill>
                  <a:srgbClr val="0033CC"/>
                </a:solidFill>
              </a:rPr>
              <a:t>Types of dry etching processes</a:t>
            </a:r>
            <a:endParaRPr lang="en-US" sz="2800" dirty="0">
              <a:solidFill>
                <a:srgbClr val="0033CC"/>
              </a:solidFill>
            </a:endParaRPr>
          </a:p>
        </p:txBody>
      </p:sp>
      <p:pic>
        <p:nvPicPr>
          <p:cNvPr id="32772" name="Picture 3"/>
          <p:cNvPicPr>
            <a:picLocks noGrp="1" noChangeAspect="1" noChangeArrowheads="1"/>
          </p:cNvPicPr>
          <p:nvPr>
            <p:ph idx="1"/>
          </p:nvPr>
        </p:nvPicPr>
        <p:blipFill>
          <a:blip r:embed="rId2"/>
          <a:srcRect l="18234" t="28522" r="15581" b="22565"/>
          <a:stretch>
            <a:fillRect/>
          </a:stretch>
        </p:blipFill>
        <p:spPr>
          <a:xfrm>
            <a:off x="685800" y="1219200"/>
            <a:ext cx="7391400" cy="3929910"/>
          </a:xfrm>
          <a:noFill/>
        </p:spPr>
      </p:pic>
      <p:sp>
        <p:nvSpPr>
          <p:cNvPr id="8" name="TextBox 7"/>
          <p:cNvSpPr txBox="1"/>
          <p:nvPr/>
        </p:nvSpPr>
        <p:spPr>
          <a:xfrm>
            <a:off x="685800" y="5562600"/>
            <a:ext cx="7090018" cy="646331"/>
          </a:xfrm>
          <a:prstGeom prst="rect">
            <a:avLst/>
          </a:prstGeom>
          <a:noFill/>
        </p:spPr>
        <p:txBody>
          <a:bodyPr wrap="none" rtlCol="0">
            <a:spAutoFit/>
          </a:bodyPr>
          <a:lstStyle/>
          <a:p>
            <a:r>
              <a:rPr lang="en-US" dirty="0" smtClean="0">
                <a:solidFill>
                  <a:srgbClr val="C00000"/>
                </a:solidFill>
              </a:rPr>
              <a:t>RIE is most  popular for nanofabrication.</a:t>
            </a:r>
          </a:p>
          <a:p>
            <a:r>
              <a:rPr lang="en-US" dirty="0" smtClean="0">
                <a:solidFill>
                  <a:srgbClr val="C00000"/>
                </a:solidFill>
              </a:rPr>
              <a:t>Plasma etching can be used to remove a layer such as photoresist residue.</a:t>
            </a:r>
            <a:endParaRPr lang="en-US"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
        <p:nvSpPr>
          <p:cNvPr id="9" name="TextBox 8"/>
          <p:cNvSpPr txBox="1"/>
          <p:nvPr/>
        </p:nvSpPr>
        <p:spPr>
          <a:xfrm>
            <a:off x="990600" y="2209800"/>
            <a:ext cx="4186531" cy="369332"/>
          </a:xfrm>
          <a:prstGeom prst="rect">
            <a:avLst/>
          </a:prstGeom>
          <a:noFill/>
        </p:spPr>
        <p:txBody>
          <a:bodyPr wrap="none" rtlCol="0">
            <a:spAutoFit/>
          </a:bodyPr>
          <a:lstStyle/>
          <a:p>
            <a:r>
              <a:rPr lang="en-US" dirty="0" smtClean="0"/>
              <a:t>(e.g. XeF</a:t>
            </a:r>
            <a:r>
              <a:rPr lang="en-US" baseline="-25000" dirty="0" smtClean="0"/>
              <a:t>2</a:t>
            </a:r>
            <a:r>
              <a:rPr lang="en-US" dirty="0" smtClean="0"/>
              <a:t> gas etch Si even without plasma)</a:t>
            </a:r>
            <a:endParaRPr lang="en-US" dirty="0"/>
          </a:p>
        </p:txBody>
      </p:sp>
      <p:sp>
        <p:nvSpPr>
          <p:cNvPr id="10" name="TextBox 9"/>
          <p:cNvSpPr txBox="1"/>
          <p:nvPr/>
        </p:nvSpPr>
        <p:spPr>
          <a:xfrm>
            <a:off x="990600" y="4953000"/>
            <a:ext cx="4001673" cy="369332"/>
          </a:xfrm>
          <a:prstGeom prst="rect">
            <a:avLst/>
          </a:prstGeom>
          <a:noFill/>
        </p:spPr>
        <p:txBody>
          <a:bodyPr wrap="none" rtlCol="0">
            <a:spAutoFit/>
          </a:bodyPr>
          <a:lstStyle/>
          <a:p>
            <a:r>
              <a:rPr lang="en-US" dirty="0" smtClean="0"/>
              <a:t>(e.g. ion beam etching/milling using </a:t>
            </a:r>
            <a:r>
              <a:rPr lang="en-US" dirty="0" err="1" smtClean="0"/>
              <a:t>Ar</a:t>
            </a:r>
            <a:r>
              <a:rPr lang="en-US" baseline="30000" dirty="0" smtClean="0"/>
              <a:t>+</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5"/>
          <p:cNvSpPr txBox="1">
            <a:spLocks noChangeArrowheads="1"/>
          </p:cNvSpPr>
          <p:nvPr/>
        </p:nvSpPr>
        <p:spPr bwMode="auto">
          <a:xfrm rot="16200000">
            <a:off x="-33336" y="3536948"/>
            <a:ext cx="1524000" cy="847725"/>
          </a:xfrm>
          <a:prstGeom prst="rect">
            <a:avLst/>
          </a:prstGeom>
          <a:noFill/>
          <a:ln w="25400">
            <a:solidFill>
              <a:schemeClr val="tx1"/>
            </a:solidFill>
            <a:miter lim="800000"/>
            <a:headEnd/>
            <a:tailEnd/>
          </a:ln>
        </p:spPr>
        <p:txBody>
          <a:bodyPr wrap="square">
            <a:spAutoFit/>
          </a:bodyPr>
          <a:lstStyle/>
          <a:p>
            <a:pPr algn="ctr">
              <a:spcBef>
                <a:spcPct val="50000"/>
              </a:spcBef>
            </a:pPr>
            <a:r>
              <a:rPr lang="en-US" altLang="zh-TW" sz="2400" b="1" dirty="0">
                <a:solidFill>
                  <a:srgbClr val="FF3300"/>
                </a:solidFill>
              </a:rPr>
              <a:t>Chemical Process</a:t>
            </a:r>
          </a:p>
        </p:txBody>
      </p:sp>
      <p:sp>
        <p:nvSpPr>
          <p:cNvPr id="31749" name="Text Box 6"/>
          <p:cNvSpPr txBox="1">
            <a:spLocks noChangeArrowheads="1"/>
          </p:cNvSpPr>
          <p:nvPr/>
        </p:nvSpPr>
        <p:spPr bwMode="auto">
          <a:xfrm rot="16200000">
            <a:off x="7881937" y="3351212"/>
            <a:ext cx="1524000" cy="847725"/>
          </a:xfrm>
          <a:prstGeom prst="rect">
            <a:avLst/>
          </a:prstGeom>
          <a:noFill/>
          <a:ln w="25400">
            <a:solidFill>
              <a:schemeClr val="tx1"/>
            </a:solidFill>
            <a:miter lim="800000"/>
            <a:headEnd/>
            <a:tailEnd/>
          </a:ln>
        </p:spPr>
        <p:txBody>
          <a:bodyPr wrap="square">
            <a:spAutoFit/>
          </a:bodyPr>
          <a:lstStyle/>
          <a:p>
            <a:pPr algn="ctr">
              <a:spcBef>
                <a:spcPct val="50000"/>
              </a:spcBef>
            </a:pPr>
            <a:r>
              <a:rPr lang="en-US" altLang="zh-TW" sz="2400" b="1" dirty="0">
                <a:solidFill>
                  <a:srgbClr val="0000FF"/>
                </a:solidFill>
              </a:rPr>
              <a:t>Physical Process</a:t>
            </a:r>
          </a:p>
        </p:txBody>
      </p:sp>
      <p:sp>
        <p:nvSpPr>
          <p:cNvPr id="31750" name="Text Box 7"/>
          <p:cNvSpPr txBox="1">
            <a:spLocks noChangeArrowheads="1"/>
          </p:cNvSpPr>
          <p:nvPr/>
        </p:nvSpPr>
        <p:spPr bwMode="auto">
          <a:xfrm rot="-5400000">
            <a:off x="890865" y="3702327"/>
            <a:ext cx="1658937" cy="369332"/>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Wet etching</a:t>
            </a:r>
          </a:p>
        </p:txBody>
      </p:sp>
      <p:sp>
        <p:nvSpPr>
          <p:cNvPr id="31751" name="Text Box 8"/>
          <p:cNvSpPr txBox="1">
            <a:spLocks noChangeArrowheads="1"/>
          </p:cNvSpPr>
          <p:nvPr/>
        </p:nvSpPr>
        <p:spPr bwMode="auto">
          <a:xfrm rot="-5400000">
            <a:off x="2151339" y="3735664"/>
            <a:ext cx="1881188" cy="369332"/>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Plasma etching</a:t>
            </a:r>
          </a:p>
        </p:txBody>
      </p:sp>
      <p:sp>
        <p:nvSpPr>
          <p:cNvPr id="31752" name="Text Box 9"/>
          <p:cNvSpPr txBox="1">
            <a:spLocks noChangeArrowheads="1"/>
          </p:cNvSpPr>
          <p:nvPr/>
        </p:nvSpPr>
        <p:spPr bwMode="auto">
          <a:xfrm rot="-5400000">
            <a:off x="3800365" y="3555890"/>
            <a:ext cx="1658938" cy="646331"/>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Reactive Ion etching</a:t>
            </a:r>
          </a:p>
        </p:txBody>
      </p:sp>
      <p:sp>
        <p:nvSpPr>
          <p:cNvPr id="31753" name="Text Box 10"/>
          <p:cNvSpPr txBox="1">
            <a:spLocks noChangeArrowheads="1"/>
          </p:cNvSpPr>
          <p:nvPr/>
        </p:nvSpPr>
        <p:spPr bwMode="auto">
          <a:xfrm rot="-5400000">
            <a:off x="5119578" y="3532078"/>
            <a:ext cx="2220913" cy="646331"/>
          </a:xfrm>
          <a:prstGeom prst="rect">
            <a:avLst/>
          </a:prstGeom>
          <a:noFill/>
          <a:ln w="25400">
            <a:noFill/>
            <a:miter lim="800000"/>
            <a:headEnd/>
            <a:tailEnd/>
          </a:ln>
        </p:spPr>
        <p:txBody>
          <a:bodyPr>
            <a:spAutoFit/>
          </a:bodyPr>
          <a:lstStyle/>
          <a:p>
            <a:pPr algn="ctr">
              <a:spcBef>
                <a:spcPct val="50000"/>
              </a:spcBef>
            </a:pPr>
            <a:r>
              <a:rPr lang="en-US" altLang="zh-TW" b="1" dirty="0">
                <a:solidFill>
                  <a:srgbClr val="0033CC"/>
                </a:solidFill>
              </a:rPr>
              <a:t>High density plasma etching</a:t>
            </a:r>
          </a:p>
        </p:txBody>
      </p:sp>
      <p:sp>
        <p:nvSpPr>
          <p:cNvPr id="31754" name="Text Box 11"/>
          <p:cNvSpPr txBox="1">
            <a:spLocks noChangeArrowheads="1"/>
          </p:cNvSpPr>
          <p:nvPr/>
        </p:nvSpPr>
        <p:spPr bwMode="auto">
          <a:xfrm rot="-5400000">
            <a:off x="6884085" y="3594784"/>
            <a:ext cx="2044700" cy="646331"/>
          </a:xfrm>
          <a:prstGeom prst="rect">
            <a:avLst/>
          </a:prstGeom>
          <a:noFill/>
          <a:ln w="25400">
            <a:noFill/>
            <a:miter lim="800000"/>
            <a:headEnd/>
            <a:tailEnd/>
          </a:ln>
        </p:spPr>
        <p:txBody>
          <a:bodyPr wrap="square">
            <a:spAutoFit/>
          </a:bodyPr>
          <a:lstStyle/>
          <a:p>
            <a:pPr algn="ctr">
              <a:spcBef>
                <a:spcPct val="50000"/>
              </a:spcBef>
            </a:pPr>
            <a:r>
              <a:rPr lang="en-US" altLang="zh-TW" b="1" dirty="0" smtClean="0">
                <a:solidFill>
                  <a:srgbClr val="0033CC"/>
                </a:solidFill>
              </a:rPr>
              <a:t>Ion milling &amp; Sputter etching</a:t>
            </a:r>
            <a:endParaRPr lang="en-US" altLang="zh-TW" b="1" dirty="0">
              <a:solidFill>
                <a:srgbClr val="0033CC"/>
              </a:solidFill>
            </a:endParaRPr>
          </a:p>
        </p:txBody>
      </p:sp>
      <p:sp>
        <p:nvSpPr>
          <p:cNvPr id="31755" name="Line 12"/>
          <p:cNvSpPr>
            <a:spLocks noChangeShapeType="1"/>
          </p:cNvSpPr>
          <p:nvPr/>
        </p:nvSpPr>
        <p:spPr bwMode="auto">
          <a:xfrm flipH="1" flipV="1">
            <a:off x="1619250" y="5080000"/>
            <a:ext cx="6583363" cy="12700"/>
          </a:xfrm>
          <a:prstGeom prst="line">
            <a:avLst/>
          </a:prstGeom>
          <a:noFill/>
          <a:ln w="63500">
            <a:solidFill>
              <a:srgbClr val="FF3300"/>
            </a:solidFill>
            <a:round/>
            <a:headEnd/>
            <a:tailEnd type="triangle" w="lg" len="med"/>
          </a:ln>
        </p:spPr>
        <p:txBody>
          <a:bodyPr/>
          <a:lstStyle/>
          <a:p>
            <a:endParaRPr lang="en-US"/>
          </a:p>
        </p:txBody>
      </p:sp>
      <p:sp>
        <p:nvSpPr>
          <p:cNvPr id="31756" name="Text Box 13"/>
          <p:cNvSpPr txBox="1">
            <a:spLocks noChangeArrowheads="1"/>
          </p:cNvSpPr>
          <p:nvPr/>
        </p:nvSpPr>
        <p:spPr bwMode="auto">
          <a:xfrm>
            <a:off x="196850" y="4870450"/>
            <a:ext cx="1279525" cy="366712"/>
          </a:xfrm>
          <a:prstGeom prst="rect">
            <a:avLst/>
          </a:prstGeom>
          <a:noFill/>
          <a:ln w="9525">
            <a:noFill/>
            <a:miter lim="800000"/>
            <a:headEnd/>
            <a:tailEnd/>
          </a:ln>
        </p:spPr>
        <p:txBody>
          <a:bodyPr>
            <a:spAutoFit/>
          </a:bodyPr>
          <a:lstStyle/>
          <a:p>
            <a:pPr algn="ctr">
              <a:spcBef>
                <a:spcPct val="50000"/>
              </a:spcBef>
            </a:pPr>
            <a:r>
              <a:rPr lang="en-US" altLang="zh-TW" b="1" dirty="0" smtClean="0">
                <a:solidFill>
                  <a:srgbClr val="FF3300"/>
                </a:solidFill>
              </a:rPr>
              <a:t>Pressure</a:t>
            </a:r>
            <a:endParaRPr lang="en-US" altLang="zh-TW" b="1" dirty="0">
              <a:solidFill>
                <a:srgbClr val="FF3300"/>
              </a:solidFill>
            </a:endParaRPr>
          </a:p>
        </p:txBody>
      </p:sp>
      <p:sp>
        <p:nvSpPr>
          <p:cNvPr id="31757" name="Line 14"/>
          <p:cNvSpPr>
            <a:spLocks noChangeShapeType="1"/>
          </p:cNvSpPr>
          <p:nvPr/>
        </p:nvSpPr>
        <p:spPr bwMode="auto">
          <a:xfrm flipH="1" flipV="1">
            <a:off x="1627188" y="5988050"/>
            <a:ext cx="6583362" cy="12700"/>
          </a:xfrm>
          <a:prstGeom prst="line">
            <a:avLst/>
          </a:prstGeom>
          <a:noFill/>
          <a:ln w="63500">
            <a:solidFill>
              <a:srgbClr val="FF3300"/>
            </a:solidFill>
            <a:round/>
            <a:headEnd/>
            <a:tailEnd type="triangle" w="lg" len="med"/>
          </a:ln>
        </p:spPr>
        <p:txBody>
          <a:bodyPr/>
          <a:lstStyle/>
          <a:p>
            <a:endParaRPr lang="en-US"/>
          </a:p>
        </p:txBody>
      </p:sp>
      <p:sp>
        <p:nvSpPr>
          <p:cNvPr id="31758" name="Text Box 15"/>
          <p:cNvSpPr txBox="1">
            <a:spLocks noChangeArrowheads="1"/>
          </p:cNvSpPr>
          <p:nvPr/>
        </p:nvSpPr>
        <p:spPr bwMode="auto">
          <a:xfrm>
            <a:off x="157163" y="5792787"/>
            <a:ext cx="1509712" cy="366713"/>
          </a:xfrm>
          <a:prstGeom prst="rect">
            <a:avLst/>
          </a:prstGeom>
          <a:noFill/>
          <a:ln w="9525">
            <a:noFill/>
            <a:miter lim="800000"/>
            <a:headEnd/>
            <a:tailEnd/>
          </a:ln>
        </p:spPr>
        <p:txBody>
          <a:bodyPr>
            <a:spAutoFit/>
          </a:bodyPr>
          <a:lstStyle/>
          <a:p>
            <a:pPr algn="ctr">
              <a:spcBef>
                <a:spcPct val="50000"/>
              </a:spcBef>
            </a:pPr>
            <a:r>
              <a:rPr lang="en-US" altLang="zh-TW" b="1" dirty="0" smtClean="0">
                <a:solidFill>
                  <a:srgbClr val="FF3300"/>
                </a:solidFill>
              </a:rPr>
              <a:t>Selectivity</a:t>
            </a:r>
            <a:endParaRPr lang="en-US" altLang="zh-TW" b="1" dirty="0">
              <a:solidFill>
                <a:srgbClr val="FF3300"/>
              </a:solidFill>
            </a:endParaRPr>
          </a:p>
        </p:txBody>
      </p:sp>
      <p:sp>
        <p:nvSpPr>
          <p:cNvPr id="31759" name="Line 16"/>
          <p:cNvSpPr>
            <a:spLocks noChangeShapeType="1"/>
          </p:cNvSpPr>
          <p:nvPr/>
        </p:nvSpPr>
        <p:spPr bwMode="auto">
          <a:xfrm flipH="1" flipV="1">
            <a:off x="1600200" y="5530850"/>
            <a:ext cx="6583363" cy="12700"/>
          </a:xfrm>
          <a:prstGeom prst="line">
            <a:avLst/>
          </a:prstGeom>
          <a:noFill/>
          <a:ln w="63500">
            <a:solidFill>
              <a:srgbClr val="0000FF"/>
            </a:solidFill>
            <a:round/>
            <a:headEnd type="triangle" w="lg" len="med"/>
            <a:tailEnd type="none" w="lg" len="med"/>
          </a:ln>
        </p:spPr>
        <p:txBody>
          <a:bodyPr/>
          <a:lstStyle/>
          <a:p>
            <a:endParaRPr lang="en-US"/>
          </a:p>
        </p:txBody>
      </p:sp>
      <p:sp>
        <p:nvSpPr>
          <p:cNvPr id="31760" name="Text Box 17"/>
          <p:cNvSpPr txBox="1">
            <a:spLocks noChangeArrowheads="1"/>
          </p:cNvSpPr>
          <p:nvPr/>
        </p:nvSpPr>
        <p:spPr bwMode="auto">
          <a:xfrm>
            <a:off x="50800" y="5308600"/>
            <a:ext cx="1625600" cy="369332"/>
          </a:xfrm>
          <a:prstGeom prst="rect">
            <a:avLst/>
          </a:prstGeom>
          <a:noFill/>
          <a:ln w="9525">
            <a:noFill/>
            <a:miter lim="800000"/>
            <a:headEnd/>
            <a:tailEnd/>
          </a:ln>
        </p:spPr>
        <p:txBody>
          <a:bodyPr wrap="square">
            <a:spAutoFit/>
          </a:bodyPr>
          <a:lstStyle/>
          <a:p>
            <a:pPr>
              <a:spcBef>
                <a:spcPct val="50000"/>
              </a:spcBef>
            </a:pPr>
            <a:r>
              <a:rPr lang="en-US" altLang="zh-TW" b="1" dirty="0" smtClean="0">
                <a:solidFill>
                  <a:srgbClr val="0000FF"/>
                </a:solidFill>
              </a:rPr>
              <a:t>Energy (power)</a:t>
            </a:r>
            <a:endParaRPr lang="en-US" altLang="zh-TW" b="1" dirty="0">
              <a:solidFill>
                <a:srgbClr val="0000FF"/>
              </a:solidFill>
            </a:endParaRPr>
          </a:p>
        </p:txBody>
      </p:sp>
      <p:sp>
        <p:nvSpPr>
          <p:cNvPr id="31761" name="Line 18"/>
          <p:cNvSpPr>
            <a:spLocks noChangeShapeType="1"/>
          </p:cNvSpPr>
          <p:nvPr/>
        </p:nvSpPr>
        <p:spPr bwMode="auto">
          <a:xfrm flipH="1" flipV="1">
            <a:off x="1627188" y="6472237"/>
            <a:ext cx="6583362" cy="12700"/>
          </a:xfrm>
          <a:prstGeom prst="line">
            <a:avLst/>
          </a:prstGeom>
          <a:noFill/>
          <a:ln w="63500">
            <a:solidFill>
              <a:srgbClr val="0000FF"/>
            </a:solidFill>
            <a:round/>
            <a:headEnd type="triangle" w="lg" len="med"/>
            <a:tailEnd type="none" w="lg" len="med"/>
          </a:ln>
        </p:spPr>
        <p:txBody>
          <a:bodyPr/>
          <a:lstStyle/>
          <a:p>
            <a:endParaRPr lang="en-US"/>
          </a:p>
        </p:txBody>
      </p:sp>
      <p:sp>
        <p:nvSpPr>
          <p:cNvPr id="31762" name="Text Box 19"/>
          <p:cNvSpPr txBox="1">
            <a:spLocks noChangeArrowheads="1"/>
          </p:cNvSpPr>
          <p:nvPr/>
        </p:nvSpPr>
        <p:spPr bwMode="auto">
          <a:xfrm>
            <a:off x="0" y="6262687"/>
            <a:ext cx="1774825" cy="366713"/>
          </a:xfrm>
          <a:prstGeom prst="rect">
            <a:avLst/>
          </a:prstGeom>
          <a:noFill/>
          <a:ln w="9525">
            <a:noFill/>
            <a:miter lim="800000"/>
            <a:headEnd/>
            <a:tailEnd/>
          </a:ln>
        </p:spPr>
        <p:txBody>
          <a:bodyPr>
            <a:spAutoFit/>
          </a:bodyPr>
          <a:lstStyle/>
          <a:p>
            <a:pPr algn="ctr">
              <a:spcBef>
                <a:spcPct val="50000"/>
              </a:spcBef>
            </a:pPr>
            <a:r>
              <a:rPr lang="en-US" altLang="zh-TW" b="1" dirty="0" err="1" smtClean="0">
                <a:solidFill>
                  <a:srgbClr val="0000FF"/>
                </a:solidFill>
              </a:rPr>
              <a:t>Anisotropicity</a:t>
            </a:r>
            <a:endParaRPr lang="en-US" altLang="zh-TW" b="1" dirty="0">
              <a:solidFill>
                <a:srgbClr val="0000FF"/>
              </a:solidFill>
            </a:endParaRPr>
          </a:p>
        </p:txBody>
      </p:sp>
      <p:cxnSp>
        <p:nvCxnSpPr>
          <p:cNvPr id="19" name="Straight Connector 1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0" name="Rectangle 19"/>
          <p:cNvSpPr/>
          <p:nvPr/>
        </p:nvSpPr>
        <p:spPr>
          <a:xfrm>
            <a:off x="2667000" y="76200"/>
            <a:ext cx="4136197" cy="523220"/>
          </a:xfrm>
          <a:prstGeom prst="rect">
            <a:avLst/>
          </a:prstGeom>
        </p:spPr>
        <p:txBody>
          <a:bodyPr wrap="none">
            <a:spAutoFit/>
          </a:bodyPr>
          <a:lstStyle/>
          <a:p>
            <a:r>
              <a:rPr lang="en-US" altLang="zh-TW" sz="2800" dirty="0" smtClean="0">
                <a:solidFill>
                  <a:srgbClr val="0033CC"/>
                </a:solidFill>
              </a:rPr>
              <a:t>Plasma etching mechanism</a:t>
            </a:r>
            <a:endParaRPr lang="en-US" sz="2800" dirty="0">
              <a:solidFill>
                <a:srgbClr val="0033CC"/>
              </a:solidFill>
            </a:endParaRPr>
          </a:p>
        </p:txBody>
      </p:sp>
      <p:sp>
        <p:nvSpPr>
          <p:cNvPr id="21" name="Rectangle 20"/>
          <p:cNvSpPr/>
          <p:nvPr/>
        </p:nvSpPr>
        <p:spPr>
          <a:xfrm>
            <a:off x="0" y="762000"/>
            <a:ext cx="9144000" cy="2308324"/>
          </a:xfrm>
          <a:prstGeom prst="rect">
            <a:avLst/>
          </a:prstGeom>
        </p:spPr>
        <p:txBody>
          <a:bodyPr wrap="square">
            <a:spAutoFit/>
          </a:bodyPr>
          <a:lstStyle/>
          <a:p>
            <a:pPr marL="166688" indent="-166688">
              <a:buFont typeface="Arial" pitchFamily="34" charset="0"/>
              <a:buChar char="•"/>
            </a:pPr>
            <a:r>
              <a:rPr lang="en-US" altLang="zh-TW" dirty="0" smtClean="0">
                <a:solidFill>
                  <a:srgbClr val="C00000"/>
                </a:solidFill>
              </a:rPr>
              <a:t>Chemical</a:t>
            </a:r>
            <a:r>
              <a:rPr lang="en-US" altLang="zh-TW" dirty="0" smtClean="0">
                <a:solidFill>
                  <a:srgbClr val="0033CC"/>
                </a:solidFill>
              </a:rPr>
              <a:t> etching: free radicals react with material to be removed. E.g. plasma etching at high pressure close to 1Torr.</a:t>
            </a:r>
          </a:p>
          <a:p>
            <a:pPr marL="166688" indent="-166688">
              <a:buFont typeface="Arial" pitchFamily="34" charset="0"/>
              <a:buChar char="•"/>
            </a:pPr>
            <a:r>
              <a:rPr lang="en-US" altLang="zh-TW" dirty="0" smtClean="0">
                <a:solidFill>
                  <a:srgbClr val="C00000"/>
                </a:solidFill>
              </a:rPr>
              <a:t>Physical</a:t>
            </a:r>
            <a:r>
              <a:rPr lang="en-US" altLang="zh-TW" dirty="0" smtClean="0">
                <a:solidFill>
                  <a:srgbClr val="0033CC"/>
                </a:solidFill>
              </a:rPr>
              <a:t> etching or sputtering: ionic species, accelerated by the built-in electric field (self-bias), bombard the materials to be removed. E.g. sputter cleaning using </a:t>
            </a:r>
            <a:r>
              <a:rPr lang="en-US" altLang="zh-TW" dirty="0" err="1" smtClean="0">
                <a:solidFill>
                  <a:srgbClr val="0033CC"/>
                </a:solidFill>
              </a:rPr>
              <a:t>Ar</a:t>
            </a:r>
            <a:r>
              <a:rPr lang="en-US" altLang="zh-TW" dirty="0" smtClean="0">
                <a:solidFill>
                  <a:srgbClr val="0033CC"/>
                </a:solidFill>
              </a:rPr>
              <a:t> gas in sputter deposition system.</a:t>
            </a:r>
          </a:p>
          <a:p>
            <a:pPr marL="166688" indent="-166688">
              <a:buFont typeface="Arial" pitchFamily="34" charset="0"/>
              <a:buChar char="•"/>
            </a:pPr>
            <a:r>
              <a:rPr lang="en-US" altLang="zh-TW" dirty="0" smtClean="0">
                <a:solidFill>
                  <a:srgbClr val="C00000"/>
                </a:solidFill>
              </a:rPr>
              <a:t>Ion enhanced </a:t>
            </a:r>
            <a:r>
              <a:rPr lang="en-US" altLang="zh-TW" dirty="0" smtClean="0">
                <a:solidFill>
                  <a:srgbClr val="0033CC"/>
                </a:solidFill>
              </a:rPr>
              <a:t>etching: combined chemical and physical process, higher material removal rate than each process alone. E.g. reactive ion etching (</a:t>
            </a:r>
            <a:r>
              <a:rPr lang="en-US" altLang="zh-TW" dirty="0" smtClean="0">
                <a:solidFill>
                  <a:srgbClr val="C00000"/>
                </a:solidFill>
              </a:rPr>
              <a:t>RIE</a:t>
            </a:r>
            <a:r>
              <a:rPr lang="en-US" altLang="zh-TW" dirty="0" smtClean="0">
                <a:solidFill>
                  <a:srgbClr val="0033CC"/>
                </a:solidFill>
              </a:rPr>
              <a:t>), which is the most widely used dry etching technique.</a:t>
            </a:r>
          </a:p>
        </p:txBody>
      </p:sp>
      <p:sp>
        <p:nvSpPr>
          <p:cNvPr id="22" name="Slide Number Placeholder 2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Grp="1" noChangeAspect="1" noChangeArrowheads="1"/>
          </p:cNvPicPr>
          <p:nvPr>
            <p:ph sz="half" idx="2"/>
          </p:nvPr>
        </p:nvPicPr>
        <p:blipFill>
          <a:blip r:embed="rId2"/>
          <a:srcRect/>
          <a:stretch>
            <a:fillRect/>
          </a:stretch>
        </p:blipFill>
        <p:spPr>
          <a:xfrm>
            <a:off x="228600" y="3505200"/>
            <a:ext cx="8513608" cy="2665412"/>
          </a:xfrm>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3276600" y="152400"/>
            <a:ext cx="2356735" cy="523220"/>
          </a:xfrm>
          <a:prstGeom prst="rect">
            <a:avLst/>
          </a:prstGeom>
        </p:spPr>
        <p:txBody>
          <a:bodyPr wrap="none">
            <a:spAutoFit/>
          </a:bodyPr>
          <a:lstStyle/>
          <a:p>
            <a:r>
              <a:rPr lang="en-US" altLang="zh-TW" sz="2800" dirty="0" smtClean="0">
                <a:solidFill>
                  <a:srgbClr val="0033CC"/>
                </a:solidFill>
              </a:rPr>
              <a:t>Basic concepts</a:t>
            </a:r>
            <a:endParaRPr lang="en-US" sz="2800" dirty="0">
              <a:solidFill>
                <a:srgbClr val="0033CC"/>
              </a:solidFill>
            </a:endParaRPr>
          </a:p>
        </p:txBody>
      </p:sp>
      <p:sp>
        <p:nvSpPr>
          <p:cNvPr id="8" name="Rectangle 7"/>
          <p:cNvSpPr/>
          <p:nvPr/>
        </p:nvSpPr>
        <p:spPr>
          <a:xfrm>
            <a:off x="304800" y="1219200"/>
            <a:ext cx="8839200" cy="1754326"/>
          </a:xfrm>
          <a:prstGeom prst="rect">
            <a:avLst/>
          </a:prstGeom>
        </p:spPr>
        <p:txBody>
          <a:bodyPr wrap="square">
            <a:spAutoFit/>
          </a:bodyPr>
          <a:lstStyle/>
          <a:p>
            <a:pPr>
              <a:lnSpc>
                <a:spcPct val="150000"/>
              </a:lnSpc>
            </a:pPr>
            <a:r>
              <a:rPr lang="en-US" altLang="zh-TW" u="sng" dirty="0" smtClean="0">
                <a:solidFill>
                  <a:srgbClr val="0033CC"/>
                </a:solidFill>
              </a:rPr>
              <a:t>Etching is consisted of 3 processes:</a:t>
            </a:r>
          </a:p>
          <a:p>
            <a:pPr marL="171450" indent="-171450">
              <a:lnSpc>
                <a:spcPct val="150000"/>
              </a:lnSpc>
              <a:buFont typeface="Arial" pitchFamily="34" charset="0"/>
              <a:buChar char="•"/>
            </a:pPr>
            <a:r>
              <a:rPr lang="en-US" altLang="zh-TW" dirty="0" smtClean="0">
                <a:solidFill>
                  <a:srgbClr val="0033CC"/>
                </a:solidFill>
              </a:rPr>
              <a:t>Mass transport of reactants (through a boundary layer) to the surface to be etched </a:t>
            </a:r>
          </a:p>
          <a:p>
            <a:pPr marL="171450" indent="-171450">
              <a:lnSpc>
                <a:spcPct val="150000"/>
              </a:lnSpc>
              <a:buFont typeface="Arial" pitchFamily="34" charset="0"/>
              <a:buChar char="•"/>
            </a:pPr>
            <a:r>
              <a:rPr lang="en-US" altLang="zh-TW" dirty="0" smtClean="0">
                <a:solidFill>
                  <a:srgbClr val="0033CC"/>
                </a:solidFill>
              </a:rPr>
              <a:t>Reaction between reactants and the film to be etched at the surface </a:t>
            </a:r>
          </a:p>
          <a:p>
            <a:pPr marL="171450" indent="-171450">
              <a:lnSpc>
                <a:spcPct val="150000"/>
              </a:lnSpc>
              <a:buFont typeface="Arial" pitchFamily="34" charset="0"/>
              <a:buChar char="•"/>
            </a:pPr>
            <a:r>
              <a:rPr lang="en-US" altLang="zh-TW" dirty="0" smtClean="0">
                <a:solidFill>
                  <a:srgbClr val="0033CC"/>
                </a:solidFill>
              </a:rPr>
              <a:t>Mass transport of reaction products from the surface through the surface boundary layer </a:t>
            </a:r>
          </a:p>
        </p:txBody>
      </p:sp>
      <p:sp>
        <p:nvSpPr>
          <p:cNvPr id="9" name="Slide Number Placeholder 8"/>
          <p:cNvSpPr>
            <a:spLocks noGrp="1"/>
          </p:cNvSpPr>
          <p:nvPr>
            <p:ph type="sldNum" sz="quarter" idx="11"/>
          </p:nvPr>
        </p:nvSpPr>
        <p:spPr/>
        <p:txBody>
          <a:bodyPr/>
          <a:lstStyle/>
          <a:p>
            <a:pPr>
              <a:defRPr/>
            </a:pPr>
            <a:fld id="{DAF125AD-217B-44C2-ACE5-7B1817102FFC}"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99297" y="76200"/>
            <a:ext cx="2228880" cy="523220"/>
          </a:xfrm>
          <a:prstGeom prst="rect">
            <a:avLst/>
          </a:prstGeom>
        </p:spPr>
        <p:txBody>
          <a:bodyPr wrap="none">
            <a:spAutoFit/>
          </a:bodyPr>
          <a:lstStyle/>
          <a:p>
            <a:r>
              <a:rPr lang="en-US" sz="2800" dirty="0" smtClean="0">
                <a:solidFill>
                  <a:srgbClr val="0033CC"/>
                </a:solidFill>
              </a:rPr>
              <a:t>Chemical etch</a:t>
            </a:r>
            <a:endParaRPr lang="en-US" sz="2800" dirty="0">
              <a:solidFill>
                <a:srgbClr val="0033CC"/>
              </a:solidFill>
            </a:endParaRPr>
          </a:p>
        </p:txBody>
      </p:sp>
      <p:cxnSp>
        <p:nvCxnSpPr>
          <p:cNvPr id="10" name="Straight Connector 9"/>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1509" name="Picture 4"/>
          <p:cNvPicPr>
            <a:picLocks noGrp="1" noChangeAspect="1" noChangeArrowheads="1"/>
          </p:cNvPicPr>
          <p:nvPr>
            <p:ph sz="quarter" idx="2"/>
          </p:nvPr>
        </p:nvPicPr>
        <p:blipFill>
          <a:blip r:embed="rId2"/>
          <a:srcRect/>
          <a:stretch>
            <a:fillRect/>
          </a:stretch>
        </p:blipFill>
        <p:spPr>
          <a:xfrm>
            <a:off x="2362200" y="914400"/>
            <a:ext cx="2924175" cy="461645"/>
          </a:xfrm>
          <a:noFill/>
        </p:spPr>
      </p:pic>
      <p:pic>
        <p:nvPicPr>
          <p:cNvPr id="21510" name="Picture 6"/>
          <p:cNvPicPr>
            <a:picLocks noGrp="1" noChangeAspect="1" noChangeArrowheads="1"/>
          </p:cNvPicPr>
          <p:nvPr>
            <p:ph sz="quarter" idx="3"/>
          </p:nvPr>
        </p:nvPicPr>
        <p:blipFill>
          <a:blip r:embed="rId3"/>
          <a:srcRect/>
          <a:stretch>
            <a:fillRect/>
          </a:stretch>
        </p:blipFill>
        <p:spPr>
          <a:xfrm>
            <a:off x="2667000" y="1524000"/>
            <a:ext cx="2036762" cy="384959"/>
          </a:xfrm>
          <a:noFill/>
        </p:spPr>
      </p:pic>
      <p:sp>
        <p:nvSpPr>
          <p:cNvPr id="11" name="Rectangle 10"/>
          <p:cNvSpPr/>
          <p:nvPr/>
        </p:nvSpPr>
        <p:spPr>
          <a:xfrm>
            <a:off x="0" y="685800"/>
            <a:ext cx="9144000" cy="2662267"/>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Free radicals are electrically neutral species that have incomplete outer shells e.g. CF</a:t>
            </a:r>
            <a:r>
              <a:rPr lang="en-US" altLang="zh-TW" baseline="-25000" dirty="0" smtClean="0">
                <a:solidFill>
                  <a:srgbClr val="0033CC"/>
                </a:solidFill>
              </a:rPr>
              <a:t>3</a:t>
            </a:r>
            <a:r>
              <a:rPr lang="en-US" altLang="zh-TW" dirty="0" smtClean="0">
                <a:solidFill>
                  <a:srgbClr val="0033CC"/>
                </a:solidFill>
              </a:rPr>
              <a:t>and F</a:t>
            </a:r>
          </a:p>
          <a:p>
            <a:pPr marL="166688" indent="-166688"/>
            <a:r>
              <a:rPr lang="en-US" altLang="zh-TW" dirty="0" smtClean="0">
                <a:solidFill>
                  <a:srgbClr val="0033CC"/>
                </a:solidFill>
              </a:rPr>
              <a:t>	</a:t>
            </a:r>
          </a:p>
          <a:p>
            <a:pPr marL="166688" indent="-166688">
              <a:buFont typeface="Arial" pitchFamily="34" charset="0"/>
              <a:buChar char="•"/>
            </a:pPr>
            <a:r>
              <a:rPr lang="en-US" altLang="zh-TW" dirty="0" smtClean="0">
                <a:solidFill>
                  <a:srgbClr val="0033CC"/>
                </a:solidFill>
              </a:rPr>
              <a:t>Free radicals react with film to be etched and form volatile by-products.</a:t>
            </a:r>
          </a:p>
          <a:p>
            <a:pPr marL="166688" indent="-166688"/>
            <a:endParaRPr lang="en-US" altLang="zh-TW" dirty="0" smtClean="0">
              <a:solidFill>
                <a:srgbClr val="0033CC"/>
              </a:solidFill>
            </a:endParaRPr>
          </a:p>
          <a:p>
            <a:pPr marL="166688" indent="-166688">
              <a:spcAft>
                <a:spcPts val="600"/>
              </a:spcAft>
              <a:buFont typeface="Arial" pitchFamily="34" charset="0"/>
              <a:buChar char="•"/>
            </a:pPr>
            <a:r>
              <a:rPr lang="en-US" altLang="zh-TW" dirty="0" smtClean="0">
                <a:solidFill>
                  <a:srgbClr val="0033CC"/>
                </a:solidFill>
              </a:rPr>
              <a:t>Mass transport of reactive species from the gas stream to the reaction surface, reaction takes place at the surface, followed by mass transport of reaction products back to the gas stream.</a:t>
            </a:r>
          </a:p>
          <a:p>
            <a:pPr marL="166688" indent="-166688">
              <a:spcAft>
                <a:spcPts val="600"/>
              </a:spcAft>
              <a:buFont typeface="Arial" pitchFamily="34" charset="0"/>
              <a:buChar char="•"/>
            </a:pPr>
            <a:r>
              <a:rPr lang="en-US" altLang="zh-TW" dirty="0" smtClean="0">
                <a:solidFill>
                  <a:srgbClr val="0033CC"/>
                </a:solidFill>
              </a:rPr>
              <a:t>Pure chemical etch is isotropic or nearly isotropic, and the etching profile depends on arrival angles and sticking coefficients of free radicals. Free radicals (un-charged) in plasma systems have isotropic arrival angles and low sticking coefficients (bounce back for under-etch).</a:t>
            </a:r>
          </a:p>
        </p:txBody>
      </p:sp>
      <p:pic>
        <p:nvPicPr>
          <p:cNvPr id="8" name="Picture 2"/>
          <p:cNvPicPr>
            <a:picLocks noChangeAspect="1" noChangeArrowheads="1"/>
          </p:cNvPicPr>
          <p:nvPr/>
        </p:nvPicPr>
        <p:blipFill>
          <a:blip r:embed="rId4"/>
          <a:srcRect/>
          <a:stretch>
            <a:fillRect/>
          </a:stretch>
        </p:blipFill>
        <p:spPr bwMode="auto">
          <a:xfrm>
            <a:off x="0" y="3848466"/>
            <a:ext cx="4343400" cy="3009534"/>
          </a:xfrm>
          <a:prstGeom prst="rect">
            <a:avLst/>
          </a:prstGeom>
          <a:noFill/>
          <a:ln w="9525">
            <a:noFill/>
            <a:miter lim="800000"/>
            <a:headEnd/>
            <a:tailEnd/>
          </a:ln>
          <a:effectLst/>
        </p:spPr>
      </p:pic>
      <p:pic>
        <p:nvPicPr>
          <p:cNvPr id="13" name="Picture 6"/>
          <p:cNvPicPr>
            <a:picLocks noChangeAspect="1" noChangeArrowheads="1"/>
          </p:cNvPicPr>
          <p:nvPr/>
        </p:nvPicPr>
        <p:blipFill>
          <a:blip r:embed="rId5"/>
          <a:srcRect/>
          <a:stretch>
            <a:fillRect/>
          </a:stretch>
        </p:blipFill>
        <p:spPr>
          <a:xfrm>
            <a:off x="5867400" y="3453451"/>
            <a:ext cx="3276600" cy="3404549"/>
          </a:xfrm>
          <a:prstGeom prst="rect">
            <a:avLst/>
          </a:prstGeom>
        </p:spPr>
      </p:pic>
      <p:sp>
        <p:nvSpPr>
          <p:cNvPr id="12" name="Slide Number Placeholder 11"/>
          <p:cNvSpPr>
            <a:spLocks noGrp="1"/>
          </p:cNvSpPr>
          <p:nvPr>
            <p:ph type="sldNum" sz="quarter" idx="11"/>
          </p:nvPr>
        </p:nvSpPr>
        <p:spPr/>
        <p:txBody>
          <a:bodyPr/>
          <a:lstStyle/>
          <a:p>
            <a:pPr>
              <a:defRPr/>
            </a:pPr>
            <a:fld id="{762DBC98-ABCA-44A7-BF89-28D483EB4308}"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20688"/>
            <a:ext cx="7696200" cy="722312"/>
          </a:xfrm>
        </p:spPr>
        <p:txBody>
          <a:bodyPr>
            <a:normAutofit fontScale="90000"/>
          </a:bodyPr>
          <a:lstStyle/>
          <a:p>
            <a:r>
              <a:rPr lang="en-US" smtClean="0"/>
              <a:t>Si etching with F radicals </a:t>
            </a:r>
          </a:p>
        </p:txBody>
      </p:sp>
      <p:pic>
        <p:nvPicPr>
          <p:cNvPr id="6" name="Picture 2"/>
          <p:cNvPicPr>
            <a:picLocks noChangeAspect="1" noChangeArrowheads="1"/>
          </p:cNvPicPr>
          <p:nvPr/>
        </p:nvPicPr>
        <p:blipFill>
          <a:blip r:embed="rId2"/>
          <a:srcRect/>
          <a:stretch>
            <a:fillRect/>
          </a:stretch>
        </p:blipFill>
        <p:spPr bwMode="auto">
          <a:xfrm>
            <a:off x="152400" y="125602"/>
            <a:ext cx="8870950" cy="6656198"/>
          </a:xfrm>
          <a:prstGeom prst="rect">
            <a:avLst/>
          </a:prstGeom>
          <a:noFill/>
          <a:ln w="9525">
            <a:noFill/>
            <a:miter lim="800000"/>
            <a:headEnd/>
            <a:tailEnd/>
          </a:ln>
        </p:spPr>
      </p:pic>
      <p:sp>
        <p:nvSpPr>
          <p:cNvPr id="7" name="TextBox 6"/>
          <p:cNvSpPr txBox="1"/>
          <p:nvPr/>
        </p:nvSpPr>
        <p:spPr>
          <a:xfrm>
            <a:off x="4648200" y="6059269"/>
            <a:ext cx="3733800" cy="646331"/>
          </a:xfrm>
          <a:prstGeom prst="rect">
            <a:avLst/>
          </a:prstGeom>
          <a:noFill/>
        </p:spPr>
        <p:txBody>
          <a:bodyPr wrap="square">
            <a:spAutoFit/>
          </a:bodyPr>
          <a:lstStyle/>
          <a:p>
            <a:pPr>
              <a:defRPr/>
            </a:pPr>
            <a:r>
              <a:rPr lang="en-US" dirty="0" smtClean="0">
                <a:solidFill>
                  <a:srgbClr val="C00000"/>
                </a:solidFill>
                <a:latin typeface="+mn-lt"/>
                <a:cs typeface="Arial" charset="0"/>
              </a:rPr>
              <a:t>XeF</a:t>
            </a:r>
            <a:r>
              <a:rPr lang="en-US" baseline="-25000" dirty="0" smtClean="0">
                <a:solidFill>
                  <a:srgbClr val="C00000"/>
                </a:solidFill>
                <a:latin typeface="+mn-lt"/>
                <a:cs typeface="Arial" charset="0"/>
              </a:rPr>
              <a:t>2 </a:t>
            </a:r>
            <a:r>
              <a:rPr lang="en-US" dirty="0" smtClean="0">
                <a:solidFill>
                  <a:srgbClr val="C00000"/>
                </a:solidFill>
                <a:latin typeface="+mn-lt"/>
                <a:cs typeface="Arial" charset="0"/>
              </a:rPr>
              <a:t>or SF</a:t>
            </a:r>
            <a:r>
              <a:rPr lang="en-US" baseline="-25000" dirty="0" smtClean="0">
                <a:solidFill>
                  <a:srgbClr val="C00000"/>
                </a:solidFill>
                <a:latin typeface="+mn-lt"/>
                <a:cs typeface="Arial" charset="0"/>
              </a:rPr>
              <a:t>6</a:t>
            </a:r>
            <a:r>
              <a:rPr lang="en-US" dirty="0" smtClean="0">
                <a:solidFill>
                  <a:srgbClr val="C00000"/>
                </a:solidFill>
                <a:latin typeface="+mn-lt"/>
                <a:cs typeface="Arial" charset="0"/>
              </a:rPr>
              <a:t> plasma, no side-wall passivation, so large </a:t>
            </a:r>
            <a:r>
              <a:rPr lang="en-US" dirty="0" smtClean="0">
                <a:solidFill>
                  <a:srgbClr val="C00000"/>
                </a:solidFill>
                <a:cs typeface="Arial" charset="0"/>
              </a:rPr>
              <a:t>undercut profile.</a:t>
            </a:r>
            <a:endParaRPr lang="en-US" dirty="0">
              <a:solidFill>
                <a:srgbClr val="C00000"/>
              </a:solidFill>
              <a:latin typeface="+mn-lt"/>
              <a:cs typeface="Arial" charset="0"/>
            </a:endParaRPr>
          </a:p>
        </p:txBody>
      </p:sp>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21</a:t>
            </a:fld>
            <a:endParaRPr lang="en-US" altLang="zh-TW"/>
          </a:p>
        </p:txBody>
      </p:sp>
      <p:sp>
        <p:nvSpPr>
          <p:cNvPr id="9" name="TextBox 8"/>
          <p:cNvSpPr txBox="1"/>
          <p:nvPr/>
        </p:nvSpPr>
        <p:spPr>
          <a:xfrm>
            <a:off x="6324600" y="2057400"/>
            <a:ext cx="1746247" cy="369332"/>
          </a:xfrm>
          <a:prstGeom prst="rect">
            <a:avLst/>
          </a:prstGeom>
          <a:noFill/>
        </p:spPr>
        <p:txBody>
          <a:bodyPr wrap="none" rtlCol="0">
            <a:spAutoFit/>
          </a:bodyPr>
          <a:lstStyle/>
          <a:p>
            <a:r>
              <a:rPr lang="en-US" dirty="0" smtClean="0">
                <a:solidFill>
                  <a:srgbClr val="FFFF00"/>
                </a:solidFill>
              </a:rPr>
              <a:t>Isotropic etching</a:t>
            </a:r>
            <a:endParaRPr lang="en-US"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828800" y="228600"/>
            <a:ext cx="5907771" cy="523220"/>
          </a:xfrm>
          <a:prstGeom prst="rect">
            <a:avLst/>
          </a:prstGeom>
        </p:spPr>
        <p:txBody>
          <a:bodyPr wrap="none">
            <a:spAutoFit/>
          </a:bodyPr>
          <a:lstStyle/>
          <a:p>
            <a:r>
              <a:rPr lang="en-US" altLang="zh-TW" sz="2800" dirty="0" smtClean="0">
                <a:solidFill>
                  <a:srgbClr val="0033CC"/>
                </a:solidFill>
              </a:rPr>
              <a:t>Plasma etch methods for various films </a:t>
            </a:r>
            <a:endParaRPr lang="en-US" sz="2800" dirty="0">
              <a:solidFill>
                <a:srgbClr val="0033CC"/>
              </a:solidFill>
            </a:endParaRPr>
          </a:p>
        </p:txBody>
      </p:sp>
      <p:sp>
        <p:nvSpPr>
          <p:cNvPr id="8" name="Rectangle 7"/>
          <p:cNvSpPr/>
          <p:nvPr/>
        </p:nvSpPr>
        <p:spPr>
          <a:xfrm>
            <a:off x="914400" y="815876"/>
            <a:ext cx="7391400" cy="2308324"/>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Most reactant gasses contain halogens: </a:t>
            </a:r>
            <a:r>
              <a:rPr lang="en-US" altLang="zh-TW" dirty="0" err="1" smtClean="0">
                <a:solidFill>
                  <a:srgbClr val="0033CC"/>
                </a:solidFill>
              </a:rPr>
              <a:t>Cl</a:t>
            </a:r>
            <a:r>
              <a:rPr lang="en-US" altLang="zh-TW" dirty="0" smtClean="0">
                <a:solidFill>
                  <a:srgbClr val="0033CC"/>
                </a:solidFill>
              </a:rPr>
              <a:t>, F, Br, or I </a:t>
            </a:r>
          </a:p>
          <a:p>
            <a:pPr marL="166688" indent="-166688">
              <a:buFont typeface="Arial" pitchFamily="34" charset="0"/>
              <a:buChar char="•"/>
            </a:pPr>
            <a:r>
              <a:rPr lang="en-US" altLang="zh-TW" dirty="0" smtClean="0">
                <a:solidFill>
                  <a:srgbClr val="0033CC"/>
                </a:solidFill>
              </a:rPr>
              <a:t>Exact choice of reactant gasses to etch each specific film depends on </a:t>
            </a:r>
          </a:p>
          <a:p>
            <a:pPr marL="692150" lvl="2" indent="-234950">
              <a:buFont typeface="Courier New" pitchFamily="49" charset="0"/>
              <a:buChar char="o"/>
            </a:pPr>
            <a:r>
              <a:rPr lang="en-US" altLang="zh-TW" dirty="0" smtClean="0">
                <a:solidFill>
                  <a:srgbClr val="0033CC"/>
                </a:solidFill>
              </a:rPr>
              <a:t>Ability to form </a:t>
            </a:r>
            <a:r>
              <a:rPr lang="en-US" altLang="zh-TW" i="1" dirty="0" smtClean="0">
                <a:solidFill>
                  <a:srgbClr val="0033CC"/>
                </a:solidFill>
              </a:rPr>
              <a:t>volatile</a:t>
            </a:r>
            <a:r>
              <a:rPr lang="en-US" altLang="zh-TW" dirty="0" smtClean="0">
                <a:solidFill>
                  <a:srgbClr val="0033CC"/>
                </a:solidFill>
              </a:rPr>
              <a:t> by-products that can be removed by pumping</a:t>
            </a:r>
          </a:p>
          <a:p>
            <a:pPr marL="692150" lvl="2" indent="-234950">
              <a:buFont typeface="Courier New" pitchFamily="49" charset="0"/>
              <a:buChar char="o"/>
            </a:pPr>
            <a:r>
              <a:rPr lang="en-US" altLang="zh-TW" dirty="0" smtClean="0">
                <a:solidFill>
                  <a:srgbClr val="0033CC"/>
                </a:solidFill>
              </a:rPr>
              <a:t>Etch selectivity to resist and underlying films</a:t>
            </a:r>
          </a:p>
          <a:p>
            <a:pPr marL="692150" lvl="2" indent="-234950">
              <a:buFont typeface="Courier New" pitchFamily="49" charset="0"/>
              <a:buChar char="o"/>
            </a:pPr>
            <a:r>
              <a:rPr lang="en-US" altLang="zh-TW" dirty="0" err="1" smtClean="0">
                <a:solidFill>
                  <a:srgbClr val="0033CC"/>
                </a:solidFill>
              </a:rPr>
              <a:t>Anisotropicity</a:t>
            </a:r>
            <a:endParaRPr lang="en-US" altLang="zh-TW" dirty="0" smtClean="0">
              <a:solidFill>
                <a:srgbClr val="0033CC"/>
              </a:solidFill>
            </a:endParaRPr>
          </a:p>
          <a:p>
            <a:pPr marL="166688" indent="-166688">
              <a:buFont typeface="Arial" pitchFamily="34" charset="0"/>
              <a:buChar char="•"/>
            </a:pPr>
            <a:r>
              <a:rPr lang="en-US" altLang="zh-TW" dirty="0" smtClean="0">
                <a:solidFill>
                  <a:srgbClr val="0033CC"/>
                </a:solidFill>
              </a:rPr>
              <a:t>Boiling points are good indicators of volatility of species </a:t>
            </a:r>
          </a:p>
          <a:p>
            <a:pPr marL="692150" lvl="2" indent="-234950">
              <a:buFont typeface="Courier New" pitchFamily="49" charset="0"/>
              <a:buChar char="o"/>
            </a:pPr>
            <a:r>
              <a:rPr lang="en-US" altLang="zh-TW" dirty="0" smtClean="0">
                <a:solidFill>
                  <a:srgbClr val="0033CC"/>
                </a:solidFill>
              </a:rPr>
              <a:t>Lower boiling point, higher tendency to evaporate.</a:t>
            </a:r>
          </a:p>
          <a:p>
            <a:pPr marL="692150" lvl="2" indent="-234950">
              <a:buFont typeface="Courier New" pitchFamily="49" charset="0"/>
              <a:buChar char="o"/>
            </a:pPr>
            <a:r>
              <a:rPr lang="en-US" altLang="zh-TW" dirty="0" smtClean="0">
                <a:solidFill>
                  <a:srgbClr val="0033CC"/>
                </a:solidFill>
              </a:rPr>
              <a:t>High boiling point may need etching at elevated </a:t>
            </a:r>
            <a:r>
              <a:rPr lang="en-US" altLang="zh-TW" dirty="0" err="1" smtClean="0">
                <a:solidFill>
                  <a:srgbClr val="0033CC"/>
                </a:solidFill>
              </a:rPr>
              <a:t>tempartures</a:t>
            </a:r>
            <a:r>
              <a:rPr lang="en-US" altLang="zh-TW" dirty="0" smtClean="0">
                <a:solidFill>
                  <a:srgbClr val="0033CC"/>
                </a:solidFill>
              </a:rPr>
              <a:t>. </a:t>
            </a:r>
          </a:p>
        </p:txBody>
      </p:sp>
      <p:pic>
        <p:nvPicPr>
          <p:cNvPr id="4099" name="Picture 3"/>
          <p:cNvPicPr>
            <a:picLocks noChangeAspect="1" noChangeArrowheads="1"/>
          </p:cNvPicPr>
          <p:nvPr/>
        </p:nvPicPr>
        <p:blipFill>
          <a:blip r:embed="rId2"/>
          <a:srcRect/>
          <a:stretch>
            <a:fillRect/>
          </a:stretch>
        </p:blipFill>
        <p:spPr bwMode="auto">
          <a:xfrm>
            <a:off x="925360" y="3048000"/>
            <a:ext cx="7304240" cy="3788345"/>
          </a:xfrm>
          <a:prstGeom prst="rect">
            <a:avLst/>
          </a:prstGeom>
          <a:noFill/>
          <a:ln w="9525">
            <a:noFill/>
            <a:miter lim="800000"/>
            <a:headEnd/>
            <a:tailEnd/>
          </a:ln>
          <a:effectLst/>
        </p:spPr>
      </p:pic>
      <p:sp>
        <p:nvSpPr>
          <p:cNvPr id="9" name="Slide Number Placeholder 8"/>
          <p:cNvSpPr>
            <a:spLocks noGrp="1"/>
          </p:cNvSpPr>
          <p:nvPr>
            <p:ph type="sldNum" sz="quarter" idx="11"/>
          </p:nvPr>
        </p:nvSpPr>
        <p:spPr/>
        <p:txBody>
          <a:bodyPr/>
          <a:lstStyle/>
          <a:p>
            <a:pPr>
              <a:defRPr/>
            </a:pPr>
            <a:fld id="{DAF125AD-217B-44C2-ACE5-7B1817102FFC}"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1"/>
          </p:nvPr>
        </p:nvSpPr>
        <p:spPr>
          <a:noFill/>
        </p:spPr>
        <p:txBody>
          <a:bodyPr/>
          <a:lstStyle/>
          <a:p>
            <a:fld id="{5456CDBE-BCA4-4D36-AB17-BF60B2DC9DF0}" type="slidenum">
              <a:rPr lang="en-US" altLang="zh-TW"/>
              <a:pPr/>
              <a:t>23</a:t>
            </a:fld>
            <a:endParaRPr lang="en-US" altLang="zh-TW"/>
          </a:p>
        </p:txBody>
      </p:sp>
      <p:pic>
        <p:nvPicPr>
          <p:cNvPr id="23557" name="Picture 4"/>
          <p:cNvPicPr>
            <a:picLocks noGrp="1" noChangeAspect="1" noChangeArrowheads="1"/>
          </p:cNvPicPr>
          <p:nvPr>
            <p:ph sz="half" idx="2"/>
          </p:nvPr>
        </p:nvPicPr>
        <p:blipFill>
          <a:blip r:embed="rId2"/>
          <a:srcRect/>
          <a:stretch>
            <a:fillRect/>
          </a:stretch>
        </p:blipFill>
        <p:spPr>
          <a:xfrm>
            <a:off x="4617515" y="1739900"/>
            <a:ext cx="4266135" cy="4432300"/>
          </a:xfrm>
        </p:spPr>
      </p:pic>
      <p:cxnSp>
        <p:nvCxnSpPr>
          <p:cNvPr id="6" name="Straight Connector 5"/>
          <p:cNvCxnSpPr/>
          <p:nvPr/>
        </p:nvCxnSpPr>
        <p:spPr>
          <a:xfrm flipV="1">
            <a:off x="0" y="1143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14400" y="152400"/>
            <a:ext cx="7421327" cy="954107"/>
          </a:xfrm>
          <a:prstGeom prst="rect">
            <a:avLst/>
          </a:prstGeom>
        </p:spPr>
        <p:txBody>
          <a:bodyPr wrap="none">
            <a:spAutoFit/>
          </a:bodyPr>
          <a:lstStyle/>
          <a:p>
            <a:pPr algn="ctr"/>
            <a:r>
              <a:rPr lang="en-US" altLang="zh-TW" sz="2800" dirty="0" smtClean="0">
                <a:solidFill>
                  <a:srgbClr val="0033CC"/>
                </a:solidFill>
              </a:rPr>
              <a:t>Physical etch component in a plasma etch system</a:t>
            </a:r>
          </a:p>
          <a:p>
            <a:pPr algn="ctr"/>
            <a:r>
              <a:rPr lang="en-US" sz="2800" dirty="0" smtClean="0">
                <a:solidFill>
                  <a:srgbClr val="0033CC"/>
                </a:solidFill>
              </a:rPr>
              <a:t>(much less important than chemical etch)</a:t>
            </a:r>
            <a:endParaRPr lang="en-US" sz="2800" dirty="0">
              <a:solidFill>
                <a:srgbClr val="0033CC"/>
              </a:solidFill>
            </a:endParaRPr>
          </a:p>
        </p:txBody>
      </p:sp>
      <p:sp>
        <p:nvSpPr>
          <p:cNvPr id="8" name="Rectangle 7"/>
          <p:cNvSpPr/>
          <p:nvPr/>
        </p:nvSpPr>
        <p:spPr>
          <a:xfrm>
            <a:off x="76200" y="2133600"/>
            <a:ext cx="4419600" cy="2739211"/>
          </a:xfrm>
          <a:prstGeom prst="rect">
            <a:avLst/>
          </a:prstGeom>
        </p:spPr>
        <p:txBody>
          <a:bodyPr wrap="square">
            <a:spAutoFit/>
          </a:bodyPr>
          <a:lstStyle/>
          <a:p>
            <a:pPr marL="166688" indent="-166688">
              <a:spcAft>
                <a:spcPts val="600"/>
              </a:spcAft>
              <a:buFont typeface="Arial" pitchFamily="34" charset="0"/>
              <a:buChar char="•"/>
            </a:pPr>
            <a:r>
              <a:rPr lang="en-US" altLang="zh-TW" dirty="0" smtClean="0">
                <a:solidFill>
                  <a:srgbClr val="0033CC"/>
                </a:solidFill>
              </a:rPr>
              <a:t>Ionic species are accelerated towards each electrode by built-in self-bias.</a:t>
            </a:r>
          </a:p>
          <a:p>
            <a:pPr marL="166688" indent="-166688">
              <a:spcAft>
                <a:spcPts val="600"/>
              </a:spcAft>
              <a:buFont typeface="Arial" pitchFamily="34" charset="0"/>
              <a:buChar char="•"/>
            </a:pPr>
            <a:r>
              <a:rPr lang="en-US" altLang="zh-TW" dirty="0" smtClean="0">
                <a:solidFill>
                  <a:srgbClr val="0033CC"/>
                </a:solidFill>
              </a:rPr>
              <a:t>The ionic species such as Cl</a:t>
            </a:r>
            <a:r>
              <a:rPr lang="en-US" altLang="zh-TW" baseline="-25000" dirty="0" smtClean="0">
                <a:solidFill>
                  <a:srgbClr val="0033CC"/>
                </a:solidFill>
              </a:rPr>
              <a:t>2</a:t>
            </a:r>
            <a:r>
              <a:rPr lang="en-US" altLang="zh-TW" baseline="30000" dirty="0" smtClean="0">
                <a:solidFill>
                  <a:srgbClr val="0033CC"/>
                </a:solidFill>
              </a:rPr>
              <a:t>+</a:t>
            </a:r>
            <a:r>
              <a:rPr lang="en-US" altLang="zh-TW" dirty="0" smtClean="0">
                <a:solidFill>
                  <a:srgbClr val="0033CC"/>
                </a:solidFill>
              </a:rPr>
              <a:t>, CF</a:t>
            </a:r>
            <a:r>
              <a:rPr lang="en-US" altLang="zh-TW" baseline="-25000" dirty="0" smtClean="0">
                <a:solidFill>
                  <a:srgbClr val="0033CC"/>
                </a:solidFill>
              </a:rPr>
              <a:t>4</a:t>
            </a:r>
            <a:r>
              <a:rPr lang="en-US" altLang="zh-TW" baseline="30000" dirty="0" smtClean="0">
                <a:solidFill>
                  <a:srgbClr val="0033CC"/>
                </a:solidFill>
              </a:rPr>
              <a:t>+</a:t>
            </a:r>
            <a:r>
              <a:rPr lang="en-US" altLang="zh-TW" dirty="0" smtClean="0">
                <a:solidFill>
                  <a:srgbClr val="0033CC"/>
                </a:solidFill>
              </a:rPr>
              <a:t>, CF</a:t>
            </a:r>
            <a:r>
              <a:rPr lang="en-US" altLang="zh-TW" baseline="-25000" dirty="0" smtClean="0">
                <a:solidFill>
                  <a:srgbClr val="0033CC"/>
                </a:solidFill>
              </a:rPr>
              <a:t>3</a:t>
            </a:r>
            <a:r>
              <a:rPr lang="en-US" altLang="zh-TW" baseline="30000" dirty="0" smtClean="0">
                <a:solidFill>
                  <a:srgbClr val="0033CC"/>
                </a:solidFill>
              </a:rPr>
              <a:t>+</a:t>
            </a:r>
            <a:r>
              <a:rPr lang="en-US" altLang="zh-TW" dirty="0" smtClean="0">
                <a:solidFill>
                  <a:srgbClr val="0033CC"/>
                </a:solidFill>
              </a:rPr>
              <a:t> (or </a:t>
            </a:r>
            <a:r>
              <a:rPr lang="en-US" altLang="zh-TW" dirty="0" err="1" smtClean="0">
                <a:solidFill>
                  <a:srgbClr val="0033CC"/>
                </a:solidFill>
              </a:rPr>
              <a:t>Ar</a:t>
            </a:r>
            <a:r>
              <a:rPr lang="en-US" altLang="zh-TW" baseline="30000" dirty="0" smtClean="0">
                <a:solidFill>
                  <a:srgbClr val="0033CC"/>
                </a:solidFill>
              </a:rPr>
              <a:t>+ </a:t>
            </a:r>
            <a:r>
              <a:rPr lang="en-US" altLang="zh-TW" dirty="0" smtClean="0">
                <a:solidFill>
                  <a:srgbClr val="0033CC"/>
                </a:solidFill>
              </a:rPr>
              <a:t>in a purely physical sputter etch) strike the wafer surface and remove the material to be etched.</a:t>
            </a:r>
          </a:p>
          <a:p>
            <a:pPr marL="166688" indent="-166688">
              <a:spcAft>
                <a:spcPts val="600"/>
              </a:spcAft>
              <a:buFont typeface="Arial" pitchFamily="34" charset="0"/>
              <a:buChar char="•"/>
            </a:pPr>
            <a:r>
              <a:rPr lang="en-US" altLang="zh-TW" dirty="0" smtClean="0">
                <a:solidFill>
                  <a:srgbClr val="0033CC"/>
                </a:solidFill>
              </a:rPr>
              <a:t>Physical etch is directional and non-selective (sputter yield does not vary much for different materials).</a:t>
            </a:r>
            <a:endParaRPr lang="en-US" dirty="0">
              <a:solidFill>
                <a:srgbClr val="0033C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2400"/>
            <a:ext cx="6280117" cy="523220"/>
          </a:xfrm>
          <a:prstGeom prst="rect">
            <a:avLst/>
          </a:prstGeom>
        </p:spPr>
        <p:txBody>
          <a:bodyPr wrap="none">
            <a:spAutoFit/>
          </a:bodyPr>
          <a:lstStyle/>
          <a:p>
            <a:r>
              <a:rPr lang="en-US" sz="2800" dirty="0" smtClean="0">
                <a:solidFill>
                  <a:srgbClr val="0033CC"/>
                </a:solidFill>
              </a:rPr>
              <a:t>Pure physical etch: sputter etching system</a:t>
            </a:r>
            <a:endParaRPr lang="en-US" sz="2800" dirty="0"/>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5867400"/>
            <a:ext cx="8329011" cy="923330"/>
          </a:xfrm>
          <a:prstGeom prst="rect">
            <a:avLst/>
          </a:prstGeom>
          <a:noFill/>
        </p:spPr>
        <p:txBody>
          <a:bodyPr wrap="none" rtlCol="0">
            <a:spAutoFit/>
          </a:bodyPr>
          <a:lstStyle/>
          <a:p>
            <a:pPr marL="176213" indent="-176213">
              <a:buFont typeface="Arial" pitchFamily="34" charset="0"/>
              <a:buChar char="•"/>
            </a:pPr>
            <a:r>
              <a:rPr lang="en-US" dirty="0" smtClean="0">
                <a:solidFill>
                  <a:srgbClr val="0033CC"/>
                </a:solidFill>
              </a:rPr>
              <a:t>Use inert gas, usually for in-situ substrate surface cleaning before sputter deposition.</a:t>
            </a:r>
          </a:p>
          <a:p>
            <a:pPr marL="176213" indent="-176213">
              <a:buFont typeface="Arial" pitchFamily="34" charset="0"/>
              <a:buChar char="•"/>
            </a:pPr>
            <a:r>
              <a:rPr lang="en-US" dirty="0" smtClean="0">
                <a:solidFill>
                  <a:srgbClr val="0033CC"/>
                </a:solidFill>
              </a:rPr>
              <a:t>Self-bias few 100V, but low ion energy (order 10V) due to collision energy loss.</a:t>
            </a:r>
          </a:p>
          <a:p>
            <a:pPr marL="176213" indent="-176213">
              <a:buFont typeface="Arial" pitchFamily="34" charset="0"/>
              <a:buChar char="•"/>
            </a:pPr>
            <a:r>
              <a:rPr lang="en-US" dirty="0" smtClean="0">
                <a:solidFill>
                  <a:srgbClr val="0033CC"/>
                </a:solidFill>
              </a:rPr>
              <a:t>Therefore, very low mill rate in a sputter system, for surface cleaning only.</a:t>
            </a:r>
          </a:p>
        </p:txBody>
      </p:sp>
      <p:grpSp>
        <p:nvGrpSpPr>
          <p:cNvPr id="2" name="Group 9"/>
          <p:cNvGrpSpPr/>
          <p:nvPr/>
        </p:nvGrpSpPr>
        <p:grpSpPr>
          <a:xfrm>
            <a:off x="1066800" y="990600"/>
            <a:ext cx="7337920" cy="4738720"/>
            <a:chOff x="1066800" y="990600"/>
            <a:chExt cx="7337920" cy="4738720"/>
          </a:xfrm>
        </p:grpSpPr>
        <p:pic>
          <p:nvPicPr>
            <p:cNvPr id="7" name="Picture 3"/>
            <p:cNvPicPr>
              <a:picLocks noChangeAspect="1" noChangeArrowheads="1"/>
            </p:cNvPicPr>
            <p:nvPr/>
          </p:nvPicPr>
          <p:blipFill>
            <a:blip r:embed="rId2"/>
            <a:srcRect/>
            <a:stretch>
              <a:fillRect/>
            </a:stretch>
          </p:blipFill>
          <p:spPr bwMode="auto">
            <a:xfrm>
              <a:off x="1066800" y="990600"/>
              <a:ext cx="7337920" cy="4738720"/>
            </a:xfrm>
            <a:prstGeom prst="rect">
              <a:avLst/>
            </a:prstGeom>
            <a:noFill/>
            <a:ln w="9525">
              <a:noFill/>
              <a:miter lim="800000"/>
              <a:headEnd/>
              <a:tailEnd/>
            </a:ln>
            <a:effectLst/>
          </p:spPr>
        </p:pic>
        <p:sp>
          <p:nvSpPr>
            <p:cNvPr id="9" name="TextBox 8"/>
            <p:cNvSpPr txBox="1"/>
            <p:nvPr/>
          </p:nvSpPr>
          <p:spPr>
            <a:xfrm>
              <a:off x="3581400" y="2209800"/>
              <a:ext cx="1431802" cy="461665"/>
            </a:xfrm>
            <a:prstGeom prst="rect">
              <a:avLst/>
            </a:prstGeom>
            <a:noFill/>
          </p:spPr>
          <p:txBody>
            <a:bodyPr wrap="none" rtlCol="0">
              <a:spAutoFit/>
            </a:bodyPr>
            <a:lstStyle/>
            <a:p>
              <a:r>
                <a:rPr lang="en-US" sz="2400" dirty="0" err="1" smtClean="0">
                  <a:solidFill>
                    <a:srgbClr val="C00000"/>
                  </a:solidFill>
                </a:rPr>
                <a:t>Ar</a:t>
              </a:r>
              <a:r>
                <a:rPr lang="en-US" sz="2400" dirty="0" smtClean="0">
                  <a:solidFill>
                    <a:srgbClr val="C00000"/>
                  </a:solidFill>
                </a:rPr>
                <a:t> plasma</a:t>
              </a:r>
              <a:endParaRPr lang="en-US" sz="2400" dirty="0">
                <a:solidFill>
                  <a:srgbClr val="C00000"/>
                </a:solidFill>
              </a:endParaRPr>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4229" y="152400"/>
            <a:ext cx="7650171" cy="523220"/>
          </a:xfrm>
          <a:prstGeom prst="rect">
            <a:avLst/>
          </a:prstGeom>
        </p:spPr>
        <p:txBody>
          <a:bodyPr wrap="none">
            <a:spAutoFit/>
          </a:bodyPr>
          <a:lstStyle/>
          <a:p>
            <a:r>
              <a:rPr lang="en-US" sz="2800" dirty="0" smtClean="0">
                <a:solidFill>
                  <a:srgbClr val="0033CC"/>
                </a:solidFill>
              </a:rPr>
              <a:t>Ion beam etching (IBE) system: triode configuration</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2400" y="4724400"/>
            <a:ext cx="8839200" cy="2031325"/>
          </a:xfrm>
          <a:prstGeom prst="rect">
            <a:avLst/>
          </a:prstGeom>
          <a:noFill/>
        </p:spPr>
        <p:txBody>
          <a:bodyPr wrap="square" rtlCol="0">
            <a:spAutoFit/>
          </a:bodyPr>
          <a:lstStyle/>
          <a:p>
            <a:pPr marL="176213" indent="-176213">
              <a:buFont typeface="Arial" pitchFamily="34" charset="0"/>
              <a:buChar char="•"/>
            </a:pPr>
            <a:r>
              <a:rPr lang="en-US" dirty="0" smtClean="0">
                <a:solidFill>
                  <a:srgbClr val="0033CC"/>
                </a:solidFill>
              </a:rPr>
              <a:t>Plasma is involved to generate ion beam (but typically not considered as plasma etching).</a:t>
            </a:r>
          </a:p>
          <a:p>
            <a:pPr marL="176213" indent="-176213">
              <a:buFont typeface="Arial" pitchFamily="34" charset="0"/>
              <a:buChar char="•"/>
            </a:pPr>
            <a:r>
              <a:rPr lang="en-US" dirty="0" smtClean="0">
                <a:solidFill>
                  <a:srgbClr val="0033CC"/>
                </a:solidFill>
              </a:rPr>
              <a:t>Low pressure ~10</a:t>
            </a:r>
            <a:r>
              <a:rPr lang="en-US" baseline="30000" dirty="0" smtClean="0">
                <a:solidFill>
                  <a:srgbClr val="0033CC"/>
                </a:solidFill>
              </a:rPr>
              <a:t>-4</a:t>
            </a:r>
            <a:r>
              <a:rPr lang="en-US" dirty="0" smtClean="0">
                <a:solidFill>
                  <a:srgbClr val="0033CC"/>
                </a:solidFill>
              </a:rPr>
              <a:t>Torr, so large mean free path and less energy loss due to collision.</a:t>
            </a:r>
          </a:p>
          <a:p>
            <a:pPr marL="176213" indent="-176213">
              <a:buFont typeface="Arial" pitchFamily="34" charset="0"/>
              <a:buChar char="•"/>
            </a:pPr>
            <a:r>
              <a:rPr lang="en-US" dirty="0" smtClean="0">
                <a:solidFill>
                  <a:srgbClr val="0033CC"/>
                </a:solidFill>
              </a:rPr>
              <a:t>High acceleration voltage (&gt;1kV), leading to mill rate ~10-30nm/min.</a:t>
            </a:r>
          </a:p>
          <a:p>
            <a:pPr marL="176213" indent="-176213">
              <a:buFont typeface="Arial" pitchFamily="34" charset="0"/>
              <a:buChar char="•"/>
            </a:pPr>
            <a:r>
              <a:rPr lang="en-US" dirty="0" smtClean="0">
                <a:solidFill>
                  <a:srgbClr val="0033CC"/>
                </a:solidFill>
              </a:rPr>
              <a:t>Physical milling when using heavy inert gases (</a:t>
            </a:r>
            <a:r>
              <a:rPr lang="en-US" dirty="0" err="1" smtClean="0">
                <a:solidFill>
                  <a:srgbClr val="0033CC"/>
                </a:solidFill>
              </a:rPr>
              <a:t>Ar</a:t>
            </a:r>
            <a:r>
              <a:rPr lang="en-US" dirty="0" smtClean="0">
                <a:solidFill>
                  <a:srgbClr val="0033CC"/>
                </a:solidFill>
              </a:rPr>
              <a:t>).</a:t>
            </a:r>
          </a:p>
          <a:p>
            <a:pPr marL="176213" indent="-176213">
              <a:buFont typeface="Arial" pitchFamily="34" charset="0"/>
              <a:buChar char="•"/>
            </a:pPr>
            <a:r>
              <a:rPr lang="en-US" dirty="0" smtClean="0">
                <a:solidFill>
                  <a:srgbClr val="C00000"/>
                </a:solidFill>
              </a:rPr>
              <a:t>CAIBE</a:t>
            </a:r>
            <a:r>
              <a:rPr lang="en-US" dirty="0" smtClean="0">
                <a:solidFill>
                  <a:srgbClr val="0033CC"/>
                </a:solidFill>
              </a:rPr>
              <a:t>: chemical assisted ion beam etching, introduce chemical etching component by adding reactive gases (O</a:t>
            </a:r>
            <a:r>
              <a:rPr lang="en-US" baseline="-25000" dirty="0" smtClean="0">
                <a:solidFill>
                  <a:srgbClr val="0033CC"/>
                </a:solidFill>
              </a:rPr>
              <a:t>2</a:t>
            </a:r>
            <a:r>
              <a:rPr lang="en-US" dirty="0" smtClean="0">
                <a:solidFill>
                  <a:srgbClr val="0033CC"/>
                </a:solidFill>
              </a:rPr>
              <a:t>, Cl</a:t>
            </a:r>
            <a:r>
              <a:rPr lang="en-US" baseline="-25000" dirty="0" smtClean="0">
                <a:solidFill>
                  <a:srgbClr val="0033CC"/>
                </a:solidFill>
              </a:rPr>
              <a:t>2</a:t>
            </a:r>
            <a:r>
              <a:rPr lang="en-US" dirty="0" smtClean="0">
                <a:solidFill>
                  <a:srgbClr val="0033CC"/>
                </a:solidFill>
              </a:rPr>
              <a:t>).</a:t>
            </a:r>
          </a:p>
          <a:p>
            <a:pPr marL="176213" indent="-176213">
              <a:buFont typeface="Arial" pitchFamily="34" charset="0"/>
              <a:buChar char="•"/>
            </a:pPr>
            <a:r>
              <a:rPr lang="en-US" dirty="0" smtClean="0">
                <a:solidFill>
                  <a:srgbClr val="0033CC"/>
                </a:solidFill>
              </a:rPr>
              <a:t>Unlike RIE, ions are responsible for etching; and the etch product can be non-volatile.</a:t>
            </a:r>
            <a:endParaRPr lang="en-US" dirty="0">
              <a:solidFill>
                <a:srgbClr val="0033CC"/>
              </a:solidFill>
            </a:endParaRPr>
          </a:p>
        </p:txBody>
      </p:sp>
      <p:pic>
        <p:nvPicPr>
          <p:cNvPr id="4098" name="Picture 2"/>
          <p:cNvPicPr>
            <a:picLocks noChangeAspect="1" noChangeArrowheads="1"/>
          </p:cNvPicPr>
          <p:nvPr/>
        </p:nvPicPr>
        <p:blipFill>
          <a:blip r:embed="rId2"/>
          <a:srcRect/>
          <a:stretch>
            <a:fillRect/>
          </a:stretch>
        </p:blipFill>
        <p:spPr bwMode="auto">
          <a:xfrm>
            <a:off x="3962400" y="1036733"/>
            <a:ext cx="5029200" cy="2681861"/>
          </a:xfrm>
          <a:prstGeom prst="rect">
            <a:avLst/>
          </a:prstGeom>
          <a:noFill/>
          <a:ln w="9525">
            <a:noFill/>
            <a:miter lim="800000"/>
            <a:headEnd/>
            <a:tailEnd/>
          </a:ln>
          <a:effectLst/>
        </p:spPr>
      </p:pic>
      <p:sp>
        <p:nvSpPr>
          <p:cNvPr id="8" name="TextBox 7"/>
          <p:cNvSpPr txBox="1"/>
          <p:nvPr/>
        </p:nvSpPr>
        <p:spPr>
          <a:xfrm>
            <a:off x="304800" y="762000"/>
            <a:ext cx="2784545" cy="369332"/>
          </a:xfrm>
          <a:prstGeom prst="rect">
            <a:avLst/>
          </a:prstGeom>
          <a:noFill/>
        </p:spPr>
        <p:txBody>
          <a:bodyPr wrap="none" rtlCol="0">
            <a:spAutoFit/>
          </a:bodyPr>
          <a:lstStyle/>
          <a:p>
            <a:r>
              <a:rPr lang="en-US" dirty="0" smtClean="0">
                <a:solidFill>
                  <a:srgbClr val="C00000"/>
                </a:solidFill>
              </a:rPr>
              <a:t>DC plasma ion beam source</a:t>
            </a:r>
            <a:endParaRPr lang="en-US" dirty="0">
              <a:solidFill>
                <a:srgbClr val="C00000"/>
              </a:solidFill>
            </a:endParaRPr>
          </a:p>
        </p:txBody>
      </p:sp>
      <p:sp>
        <p:nvSpPr>
          <p:cNvPr id="9" name="TextBox 8"/>
          <p:cNvSpPr txBox="1"/>
          <p:nvPr/>
        </p:nvSpPr>
        <p:spPr>
          <a:xfrm>
            <a:off x="4911655" y="762000"/>
            <a:ext cx="2749279" cy="369332"/>
          </a:xfrm>
          <a:prstGeom prst="rect">
            <a:avLst/>
          </a:prstGeom>
          <a:noFill/>
        </p:spPr>
        <p:txBody>
          <a:bodyPr wrap="none" rtlCol="0">
            <a:spAutoFit/>
          </a:bodyPr>
          <a:lstStyle/>
          <a:p>
            <a:r>
              <a:rPr lang="en-US" dirty="0" smtClean="0">
                <a:solidFill>
                  <a:srgbClr val="C00000"/>
                </a:solidFill>
              </a:rPr>
              <a:t>RF plasma ion beam source</a:t>
            </a:r>
            <a:endParaRPr lang="en-US" dirty="0">
              <a:solidFill>
                <a:srgbClr val="C00000"/>
              </a:solidFill>
            </a:endParaRPr>
          </a:p>
        </p:txBody>
      </p:sp>
      <p:pic>
        <p:nvPicPr>
          <p:cNvPr id="6146" name="Picture 2"/>
          <p:cNvPicPr>
            <a:picLocks noChangeAspect="1" noChangeArrowheads="1"/>
          </p:cNvPicPr>
          <p:nvPr/>
        </p:nvPicPr>
        <p:blipFill>
          <a:blip r:embed="rId3">
            <a:lum bright="4000"/>
          </a:blip>
          <a:srcRect/>
          <a:stretch>
            <a:fillRect/>
          </a:stretch>
        </p:blipFill>
        <p:spPr bwMode="auto">
          <a:xfrm rot="21540000">
            <a:off x="31534" y="1122061"/>
            <a:ext cx="3727450" cy="364629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25</a:t>
            </a:fld>
            <a:endParaRPr lang="en-US"/>
          </a:p>
        </p:txBody>
      </p:sp>
      <p:sp>
        <p:nvSpPr>
          <p:cNvPr id="11" name="TextBox 10"/>
          <p:cNvSpPr txBox="1"/>
          <p:nvPr/>
        </p:nvSpPr>
        <p:spPr>
          <a:xfrm>
            <a:off x="3124200" y="3657600"/>
            <a:ext cx="5105400" cy="1169551"/>
          </a:xfrm>
          <a:prstGeom prst="rect">
            <a:avLst/>
          </a:prstGeom>
          <a:noFill/>
        </p:spPr>
        <p:txBody>
          <a:bodyPr wrap="square" rtlCol="0">
            <a:spAutoFit/>
          </a:bodyPr>
          <a:lstStyle/>
          <a:p>
            <a:pPr marL="176213" indent="-176213">
              <a:buFont typeface="Arial" pitchFamily="34" charset="0"/>
              <a:buChar char="•"/>
            </a:pPr>
            <a:r>
              <a:rPr lang="en-US" sz="1400" dirty="0" smtClean="0">
                <a:solidFill>
                  <a:srgbClr val="7030A0"/>
                </a:solidFill>
              </a:rPr>
              <a:t>Electron beam is first generated by hot filament.</a:t>
            </a:r>
          </a:p>
          <a:p>
            <a:pPr marL="176213" indent="-176213">
              <a:buFont typeface="Arial" pitchFamily="34" charset="0"/>
              <a:buChar char="•"/>
            </a:pPr>
            <a:r>
              <a:rPr lang="en-US" sz="1400" dirty="0" smtClean="0">
                <a:solidFill>
                  <a:srgbClr val="7030A0"/>
                </a:solidFill>
              </a:rPr>
              <a:t>Ions is generated by electron bombardment, then accelerated to bombard the substrate.</a:t>
            </a:r>
          </a:p>
          <a:p>
            <a:pPr marL="176213" indent="-176213">
              <a:buFont typeface="Arial" pitchFamily="34" charset="0"/>
              <a:buChar char="•"/>
            </a:pPr>
            <a:r>
              <a:rPr lang="en-US" sz="1400" dirty="0" smtClean="0">
                <a:solidFill>
                  <a:srgbClr val="7030A0"/>
                </a:solidFill>
              </a:rPr>
              <a:t>Can be pure physical milling or chemical assisted.</a:t>
            </a:r>
          </a:p>
          <a:p>
            <a:pPr marL="176213" indent="-176213">
              <a:buFont typeface="Arial" pitchFamily="34" charset="0"/>
              <a:buChar char="•"/>
            </a:pPr>
            <a:r>
              <a:rPr lang="en-US" sz="1400" dirty="0" smtClean="0">
                <a:solidFill>
                  <a:srgbClr val="7030A0"/>
                </a:solidFill>
              </a:rPr>
              <a:t>Used for milling metals that cannot be plasma-etched.</a:t>
            </a:r>
            <a:endParaRPr lang="en-US" sz="1400"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732680" y="162580"/>
            <a:ext cx="4427943" cy="523220"/>
          </a:xfrm>
          <a:prstGeom prst="rect">
            <a:avLst/>
          </a:prstGeom>
        </p:spPr>
        <p:txBody>
          <a:bodyPr wrap="none">
            <a:spAutoFit/>
          </a:bodyPr>
          <a:lstStyle/>
          <a:p>
            <a:r>
              <a:rPr lang="en-US" sz="2800" dirty="0" smtClean="0">
                <a:solidFill>
                  <a:srgbClr val="0033CC"/>
                </a:solidFill>
              </a:rPr>
              <a:t>Ion beam etching (IBE) issues</a:t>
            </a:r>
            <a:endParaRPr lang="en-US" sz="2800" dirty="0">
              <a:solidFill>
                <a:srgbClr val="0033CC"/>
              </a:solidFill>
            </a:endParaRPr>
          </a:p>
        </p:txBody>
      </p:sp>
      <p:pic>
        <p:nvPicPr>
          <p:cNvPr id="5122" name="Picture 2"/>
          <p:cNvPicPr>
            <a:picLocks noChangeAspect="1" noChangeArrowheads="1"/>
          </p:cNvPicPr>
          <p:nvPr/>
        </p:nvPicPr>
        <p:blipFill>
          <a:blip r:embed="rId2"/>
          <a:srcRect/>
          <a:stretch>
            <a:fillRect/>
          </a:stretch>
        </p:blipFill>
        <p:spPr bwMode="auto">
          <a:xfrm>
            <a:off x="4433281" y="1143000"/>
            <a:ext cx="4405919" cy="4648200"/>
          </a:xfrm>
          <a:prstGeom prst="rect">
            <a:avLst/>
          </a:prstGeom>
          <a:noFill/>
          <a:ln w="9525">
            <a:noFill/>
            <a:miter lim="800000"/>
            <a:headEnd/>
            <a:tailEnd/>
          </a:ln>
          <a:effectLst/>
        </p:spPr>
      </p:pic>
      <p:sp>
        <p:nvSpPr>
          <p:cNvPr id="8" name="Rectangle 7"/>
          <p:cNvSpPr/>
          <p:nvPr/>
        </p:nvSpPr>
        <p:spPr>
          <a:xfrm>
            <a:off x="228600" y="990600"/>
            <a:ext cx="4572000" cy="4678204"/>
          </a:xfrm>
          <a:prstGeom prst="rect">
            <a:avLst/>
          </a:prstGeom>
        </p:spPr>
        <p:txBody>
          <a:bodyPr>
            <a:spAutoFit/>
          </a:bodyPr>
          <a:lstStyle/>
          <a:p>
            <a:pPr marL="166688" indent="-166688">
              <a:spcAft>
                <a:spcPts val="600"/>
              </a:spcAft>
              <a:buFont typeface="Arial" pitchFamily="34" charset="0"/>
              <a:buChar char="•"/>
            </a:pPr>
            <a:r>
              <a:rPr lang="en-US" altLang="zh-TW" dirty="0" smtClean="0">
                <a:solidFill>
                  <a:srgbClr val="0033CC"/>
                </a:solidFill>
              </a:rPr>
              <a:t>Purely physical sputtering process – poor selectivity and high anisotropic</a:t>
            </a:r>
          </a:p>
          <a:p>
            <a:pPr marL="166688" indent="-166688">
              <a:spcAft>
                <a:spcPts val="600"/>
              </a:spcAft>
              <a:buFont typeface="Arial" pitchFamily="34" charset="0"/>
              <a:buChar char="•"/>
            </a:pPr>
            <a:r>
              <a:rPr lang="en-US" altLang="zh-TW" dirty="0" smtClean="0">
                <a:solidFill>
                  <a:srgbClr val="0033CC"/>
                </a:solidFill>
              </a:rPr>
              <a:t>High ion energy (&gt;500eV)</a:t>
            </a:r>
          </a:p>
          <a:p>
            <a:pPr marL="166688" indent="-166688">
              <a:buFont typeface="Arial" pitchFamily="34" charset="0"/>
              <a:buChar char="•"/>
            </a:pPr>
            <a:r>
              <a:rPr lang="en-US" altLang="zh-TW" dirty="0" smtClean="0">
                <a:solidFill>
                  <a:srgbClr val="0033CC"/>
                </a:solidFill>
              </a:rPr>
              <a:t>Issues:</a:t>
            </a:r>
          </a:p>
          <a:p>
            <a:pPr marL="461963" lvl="1" indent="-234950">
              <a:buFont typeface="Courier New" pitchFamily="49" charset="0"/>
              <a:buChar char="o"/>
            </a:pPr>
            <a:r>
              <a:rPr lang="en-US" altLang="zh-TW" dirty="0" smtClean="0">
                <a:solidFill>
                  <a:srgbClr val="0033CC"/>
                </a:solidFill>
              </a:rPr>
              <a:t>Physical or radiation damage</a:t>
            </a:r>
          </a:p>
          <a:p>
            <a:pPr marL="461963" lvl="1" indent="-234950">
              <a:buFont typeface="Courier New" pitchFamily="49" charset="0"/>
              <a:buChar char="o"/>
            </a:pPr>
            <a:r>
              <a:rPr lang="en-US" altLang="zh-TW" dirty="0" smtClean="0">
                <a:solidFill>
                  <a:srgbClr val="0033CC"/>
                </a:solidFill>
              </a:rPr>
              <a:t>Re-deposition</a:t>
            </a:r>
          </a:p>
          <a:p>
            <a:pPr marL="461963" lvl="1" indent="-234950">
              <a:buFont typeface="Courier New" pitchFamily="49" charset="0"/>
              <a:buChar char="o"/>
            </a:pPr>
            <a:r>
              <a:rPr lang="en-US" altLang="zh-TW" dirty="0" smtClean="0">
                <a:solidFill>
                  <a:srgbClr val="0033CC"/>
                </a:solidFill>
              </a:rPr>
              <a:t>Faceting (sputter yield is a	  function of incident angle)</a:t>
            </a:r>
          </a:p>
          <a:p>
            <a:pPr marL="166688" indent="-166688">
              <a:buFont typeface="Arial" pitchFamily="34" charset="0"/>
              <a:buChar char="•"/>
            </a:pPr>
            <a:r>
              <a:rPr lang="en-US" dirty="0" smtClean="0">
                <a:solidFill>
                  <a:srgbClr val="0033CC"/>
                </a:solidFill>
              </a:rPr>
              <a:t>Reactive IBE (RIBE), chemically assisted IBE (CAIBE)</a:t>
            </a:r>
          </a:p>
          <a:p>
            <a:pPr marL="461963" lvl="1" indent="-234950">
              <a:buFont typeface="Courier New" pitchFamily="49" charset="0"/>
              <a:buChar char="o"/>
            </a:pPr>
            <a:r>
              <a:rPr lang="en-US" dirty="0" smtClean="0">
                <a:solidFill>
                  <a:srgbClr val="0033CC"/>
                </a:solidFill>
              </a:rPr>
              <a:t>Increase in selectivity by chemical etch</a:t>
            </a:r>
          </a:p>
          <a:p>
            <a:pPr marL="461963" lvl="1" indent="-234950">
              <a:buFont typeface="Courier New" pitchFamily="49" charset="0"/>
              <a:buChar char="o"/>
            </a:pPr>
            <a:r>
              <a:rPr lang="en-US" dirty="0" smtClean="0">
                <a:solidFill>
                  <a:srgbClr val="0033CC"/>
                </a:solidFill>
              </a:rPr>
              <a:t>For RIBE, reactive gases are introduced into plasma region, so ionized.</a:t>
            </a:r>
          </a:p>
          <a:p>
            <a:pPr marL="461963" lvl="1" indent="-234950">
              <a:buFont typeface="Courier New" pitchFamily="49" charset="0"/>
              <a:buChar char="o"/>
            </a:pPr>
            <a:r>
              <a:rPr lang="en-US" altLang="zh-TW" dirty="0" smtClean="0">
                <a:solidFill>
                  <a:srgbClr val="0033CC"/>
                </a:solidFill>
              </a:rPr>
              <a:t>For CAIBE, reactive gases are introduced into lower chamber, so not ionized. (some ionized by </a:t>
            </a:r>
            <a:r>
              <a:rPr lang="en-US" altLang="zh-TW" dirty="0" err="1" smtClean="0">
                <a:solidFill>
                  <a:srgbClr val="0033CC"/>
                </a:solidFill>
              </a:rPr>
              <a:t>Ar</a:t>
            </a:r>
            <a:r>
              <a:rPr lang="en-US" altLang="zh-TW" baseline="30000" dirty="0" smtClean="0">
                <a:solidFill>
                  <a:srgbClr val="0033CC"/>
                </a:solidFill>
              </a:rPr>
              <a:t>+</a:t>
            </a:r>
            <a:r>
              <a:rPr lang="en-US" altLang="zh-TW" dirty="0" smtClean="0">
                <a:solidFill>
                  <a:srgbClr val="0033CC"/>
                </a:solidFill>
              </a:rPr>
              <a:t> bombardment)</a:t>
            </a:r>
          </a:p>
        </p:txBody>
      </p:sp>
      <p:sp>
        <p:nvSpPr>
          <p:cNvPr id="7" name="Slide Number Placeholder 6"/>
          <p:cNvSpPr>
            <a:spLocks noGrp="1"/>
          </p:cNvSpPr>
          <p:nvPr>
            <p:ph type="sldNum" sz="quarter" idx="11"/>
          </p:nvPr>
        </p:nvSpPr>
        <p:spPr/>
        <p:txBody>
          <a:bodyPr/>
          <a:lstStyle/>
          <a:p>
            <a:pPr>
              <a:defRPr/>
            </a:pPr>
            <a:fld id="{B229BFB4-E1C1-44ED-B54E-7E010835A2AF}" type="slidenum">
              <a:rPr lang="en-US" altLang="zh-TW" smtClean="0"/>
              <a:pPr>
                <a:defRPr/>
              </a:pPr>
              <a:t>26</a:t>
            </a:fld>
            <a:endParaRPr lang="en-US" altLang="zh-TW" dirty="0"/>
          </a:p>
        </p:txBody>
      </p:sp>
      <p:sp>
        <p:nvSpPr>
          <p:cNvPr id="9" name="TextBox 8"/>
          <p:cNvSpPr txBox="1"/>
          <p:nvPr/>
        </p:nvSpPr>
        <p:spPr>
          <a:xfrm>
            <a:off x="8229600" y="1981200"/>
            <a:ext cx="838200" cy="523220"/>
          </a:xfrm>
          <a:prstGeom prst="rect">
            <a:avLst/>
          </a:prstGeom>
          <a:noFill/>
        </p:spPr>
        <p:txBody>
          <a:bodyPr wrap="square" lIns="0" rIns="0" rtlCol="0">
            <a:spAutoFit/>
          </a:bodyPr>
          <a:lstStyle/>
          <a:p>
            <a:r>
              <a:rPr lang="en-US" sz="1400" dirty="0" smtClean="0">
                <a:solidFill>
                  <a:srgbClr val="7030A0"/>
                </a:solidFill>
              </a:rPr>
              <a:t>(since non-volatile)</a:t>
            </a:r>
            <a:endParaRPr lang="en-US" sz="1400" dirty="0">
              <a:solidFill>
                <a:srgbClr val="7030A0"/>
              </a:solidFill>
            </a:endParaRPr>
          </a:p>
        </p:txBody>
      </p:sp>
      <p:sp>
        <p:nvSpPr>
          <p:cNvPr id="11" name="TextBox 10"/>
          <p:cNvSpPr txBox="1"/>
          <p:nvPr/>
        </p:nvSpPr>
        <p:spPr>
          <a:xfrm>
            <a:off x="5867400" y="5635823"/>
            <a:ext cx="1482650" cy="307777"/>
          </a:xfrm>
          <a:prstGeom prst="rect">
            <a:avLst/>
          </a:prstGeom>
          <a:noFill/>
        </p:spPr>
        <p:txBody>
          <a:bodyPr wrap="none" rtlCol="0">
            <a:spAutoFit/>
          </a:bodyPr>
          <a:lstStyle/>
          <a:p>
            <a:r>
              <a:rPr lang="en-US" sz="1400" dirty="0" smtClean="0">
                <a:solidFill>
                  <a:srgbClr val="7030A0"/>
                </a:solidFill>
              </a:rPr>
              <a:t>(also exist for RIE)</a:t>
            </a:r>
            <a:endParaRPr lang="en-US" sz="1400"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4"/>
          <p:cNvPicPr>
            <a:picLocks noGrp="1" noChangeAspect="1" noChangeArrowheads="1"/>
          </p:cNvPicPr>
          <p:nvPr>
            <p:ph sz="half" idx="2"/>
          </p:nvPr>
        </p:nvPicPr>
        <p:blipFill>
          <a:blip r:embed="rId2"/>
          <a:srcRect/>
          <a:stretch>
            <a:fillRect/>
          </a:stretch>
        </p:blipFill>
        <p:spPr>
          <a:xfrm rot="21540000">
            <a:off x="914400" y="1219200"/>
            <a:ext cx="7586628" cy="3352800"/>
          </a:xfrm>
        </p:spPr>
      </p:pic>
      <p:cxnSp>
        <p:nvCxnSpPr>
          <p:cNvPr id="6" name="Straight Connector 5"/>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838201" y="76200"/>
            <a:ext cx="7238999" cy="954107"/>
          </a:xfrm>
          <a:prstGeom prst="rect">
            <a:avLst/>
          </a:prstGeom>
        </p:spPr>
        <p:txBody>
          <a:bodyPr wrap="square">
            <a:spAutoFit/>
          </a:bodyPr>
          <a:lstStyle/>
          <a:p>
            <a:pPr algn="ctr"/>
            <a:r>
              <a:rPr lang="en-US" altLang="zh-TW" sz="2800" dirty="0" smtClean="0">
                <a:solidFill>
                  <a:srgbClr val="0033CC"/>
                </a:solidFill>
              </a:rPr>
              <a:t>Ion enhanced plasma etch (IEE):</a:t>
            </a:r>
          </a:p>
          <a:p>
            <a:pPr algn="ctr"/>
            <a:r>
              <a:rPr lang="en-US" altLang="zh-TW" sz="2800" dirty="0" smtClean="0">
                <a:solidFill>
                  <a:srgbClr val="C00000"/>
                </a:solidFill>
              </a:rPr>
              <a:t>chemical</a:t>
            </a:r>
            <a:r>
              <a:rPr lang="en-US" altLang="zh-TW" sz="2800" dirty="0" smtClean="0">
                <a:solidFill>
                  <a:srgbClr val="0033CC"/>
                </a:solidFill>
              </a:rPr>
              <a:t> etch assisted by </a:t>
            </a:r>
            <a:r>
              <a:rPr lang="en-US" altLang="zh-TW" sz="2800" dirty="0" smtClean="0">
                <a:solidFill>
                  <a:srgbClr val="C00000"/>
                </a:solidFill>
              </a:rPr>
              <a:t>physical</a:t>
            </a:r>
            <a:r>
              <a:rPr lang="en-US" altLang="zh-TW" sz="2800" dirty="0" smtClean="0">
                <a:solidFill>
                  <a:srgbClr val="0033CC"/>
                </a:solidFill>
              </a:rPr>
              <a:t> bombardment </a:t>
            </a:r>
            <a:endParaRPr lang="en-US" sz="2800" dirty="0">
              <a:solidFill>
                <a:srgbClr val="0033CC"/>
              </a:solidFill>
            </a:endParaRPr>
          </a:p>
        </p:txBody>
      </p:sp>
      <p:sp>
        <p:nvSpPr>
          <p:cNvPr id="8" name="Rectangle 7"/>
          <p:cNvSpPr/>
          <p:nvPr/>
        </p:nvSpPr>
        <p:spPr>
          <a:xfrm>
            <a:off x="609600" y="4495800"/>
            <a:ext cx="7772400" cy="2262158"/>
          </a:xfrm>
          <a:prstGeom prst="rect">
            <a:avLst/>
          </a:prstGeom>
        </p:spPr>
        <p:txBody>
          <a:bodyPr wrap="square">
            <a:spAutoFit/>
          </a:bodyPr>
          <a:lstStyle/>
          <a:p>
            <a:pPr marL="166688" indent="-166688">
              <a:spcAft>
                <a:spcPts val="600"/>
              </a:spcAft>
              <a:buFont typeface="Arial" pitchFamily="34" charset="0"/>
              <a:buChar char="•"/>
            </a:pPr>
            <a:r>
              <a:rPr lang="en-US" altLang="zh-TW" dirty="0" smtClean="0">
                <a:solidFill>
                  <a:srgbClr val="0033CC"/>
                </a:solidFill>
              </a:rPr>
              <a:t>IEE is an anisotropic and highly selective etching process.</a:t>
            </a:r>
          </a:p>
          <a:p>
            <a:pPr marL="166688" indent="-166688">
              <a:spcAft>
                <a:spcPts val="600"/>
              </a:spcAft>
              <a:buFont typeface="Arial" pitchFamily="34" charset="0"/>
              <a:buChar char="•"/>
            </a:pPr>
            <a:r>
              <a:rPr lang="en-US" altLang="zh-TW" dirty="0" smtClean="0">
                <a:solidFill>
                  <a:srgbClr val="0033CC"/>
                </a:solidFill>
              </a:rPr>
              <a:t>Reactive ion etch (</a:t>
            </a:r>
            <a:r>
              <a:rPr lang="en-US" altLang="zh-TW" dirty="0" smtClean="0">
                <a:solidFill>
                  <a:srgbClr val="C00000"/>
                </a:solidFill>
              </a:rPr>
              <a:t>RIE</a:t>
            </a:r>
            <a:r>
              <a:rPr lang="en-US" altLang="zh-TW" dirty="0" smtClean="0">
                <a:solidFill>
                  <a:srgbClr val="0033CC"/>
                </a:solidFill>
              </a:rPr>
              <a:t>) is the most popular IEE.</a:t>
            </a:r>
          </a:p>
          <a:p>
            <a:pPr marL="166688" indent="-166688">
              <a:spcAft>
                <a:spcPts val="600"/>
              </a:spcAft>
              <a:buFont typeface="Arial" pitchFamily="34" charset="0"/>
              <a:buChar char="•"/>
            </a:pPr>
            <a:r>
              <a:rPr lang="en-US" altLang="zh-TW" dirty="0" smtClean="0">
                <a:solidFill>
                  <a:srgbClr val="0033CC"/>
                </a:solidFill>
              </a:rPr>
              <a:t>Ion bombardment can enhance one of the following steps during chemical etch: surface adsorption, etching reaction, by-product formation, by-product removal (inhibitor layer) and removal of un-reacted etchants.</a:t>
            </a:r>
          </a:p>
          <a:p>
            <a:pPr marL="166688" indent="-166688">
              <a:spcAft>
                <a:spcPts val="600"/>
              </a:spcAft>
              <a:buFont typeface="Arial" pitchFamily="34" charset="0"/>
              <a:buChar char="•"/>
            </a:pPr>
            <a:r>
              <a:rPr lang="en-US" altLang="zh-TW" dirty="0" smtClean="0">
                <a:solidFill>
                  <a:srgbClr val="0033CC"/>
                </a:solidFill>
              </a:rPr>
              <a:t>Example: formation of inhibitor layer which consists of polymer formed from CHF</a:t>
            </a:r>
            <a:r>
              <a:rPr lang="en-US" altLang="zh-TW" baseline="-25000" dirty="0" smtClean="0">
                <a:solidFill>
                  <a:srgbClr val="0033CC"/>
                </a:solidFill>
              </a:rPr>
              <a:t>3</a:t>
            </a:r>
            <a:r>
              <a:rPr lang="en-US" altLang="zh-TW" dirty="0" smtClean="0">
                <a:solidFill>
                  <a:srgbClr val="0033CC"/>
                </a:solidFill>
              </a:rPr>
              <a:t> during RIE of SiO</a:t>
            </a:r>
            <a:r>
              <a:rPr lang="en-US" altLang="zh-TW" baseline="-25000" dirty="0" smtClean="0">
                <a:solidFill>
                  <a:srgbClr val="0033CC"/>
                </a:solidFill>
              </a:rPr>
              <a:t>2</a:t>
            </a:r>
            <a:r>
              <a:rPr lang="en-US" altLang="zh-TW" dirty="0" smtClean="0">
                <a:solidFill>
                  <a:srgbClr val="0033CC"/>
                </a:solidFill>
              </a:rPr>
              <a:t>.</a:t>
            </a:r>
          </a:p>
        </p:txBody>
      </p:sp>
      <p:sp>
        <p:nvSpPr>
          <p:cNvPr id="9" name="Slide Number Placeholder 8"/>
          <p:cNvSpPr>
            <a:spLocks noGrp="1"/>
          </p:cNvSpPr>
          <p:nvPr>
            <p:ph type="sldNum" sz="quarter" idx="11"/>
          </p:nvPr>
        </p:nvSpPr>
        <p:spPr/>
        <p:txBody>
          <a:bodyPr/>
          <a:lstStyle/>
          <a:p>
            <a:pPr>
              <a:defRPr/>
            </a:pPr>
            <a:fld id="{B229BFB4-E1C1-44ED-B54E-7E010835A2AF}"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027474"/>
            <a:ext cx="8229600" cy="1754326"/>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The high anisotropy in RIE is due to the directional nature of the ion bombardment.</a:t>
            </a:r>
          </a:p>
          <a:p>
            <a:pPr marL="166688" indent="-166688">
              <a:buFont typeface="Arial" pitchFamily="34" charset="0"/>
              <a:buChar char="•"/>
            </a:pPr>
            <a:r>
              <a:rPr lang="en-US" dirty="0" smtClean="0">
                <a:solidFill>
                  <a:srgbClr val="0033CC"/>
                </a:solidFill>
              </a:rPr>
              <a:t>High selectivity arises from the chemical interactions.</a:t>
            </a:r>
          </a:p>
          <a:p>
            <a:pPr marL="166688" indent="-166688">
              <a:buFont typeface="Arial" pitchFamily="34" charset="0"/>
              <a:buChar char="•"/>
            </a:pPr>
            <a:r>
              <a:rPr lang="en-US" dirty="0" smtClean="0">
                <a:solidFill>
                  <a:srgbClr val="0033CC"/>
                </a:solidFill>
              </a:rPr>
              <a:t>Volatile product of etching prevent redeposition.</a:t>
            </a:r>
          </a:p>
          <a:p>
            <a:pPr marL="166688" indent="-166688">
              <a:buFont typeface="Arial" pitchFamily="34" charset="0"/>
              <a:buChar char="•"/>
            </a:pPr>
            <a:r>
              <a:rPr lang="en-US" dirty="0" smtClean="0">
                <a:solidFill>
                  <a:srgbClr val="0033CC"/>
                </a:solidFill>
              </a:rPr>
              <a:t>Intensively used in the microelectronic industry.</a:t>
            </a:r>
          </a:p>
          <a:p>
            <a:pPr marL="166688" indent="-166688">
              <a:buFont typeface="Arial" pitchFamily="34" charset="0"/>
              <a:buChar char="•"/>
            </a:pPr>
            <a:r>
              <a:rPr lang="en-US" dirty="0" smtClean="0">
                <a:solidFill>
                  <a:srgbClr val="0033CC"/>
                </a:solidFill>
              </a:rPr>
              <a:t>Well known for semiconductors and dielectrics.</a:t>
            </a:r>
          </a:p>
          <a:p>
            <a:pPr marL="166688" indent="-166688">
              <a:buFont typeface="Arial" pitchFamily="34" charset="0"/>
              <a:buChar char="•"/>
            </a:pPr>
            <a:r>
              <a:rPr lang="en-US" dirty="0" smtClean="0">
                <a:solidFill>
                  <a:srgbClr val="0033CC"/>
                </a:solidFill>
              </a:rPr>
              <a:t>OK for few metals : Al (form AlCl</a:t>
            </a:r>
            <a:r>
              <a:rPr lang="en-US" baseline="-25000" dirty="0" smtClean="0">
                <a:solidFill>
                  <a:srgbClr val="0033CC"/>
                </a:solidFill>
              </a:rPr>
              <a:t>3</a:t>
            </a:r>
            <a:r>
              <a:rPr lang="en-US" dirty="0" smtClean="0">
                <a:solidFill>
                  <a:srgbClr val="0033CC"/>
                </a:solidFill>
              </a:rPr>
              <a:t>), Cu (CuCl</a:t>
            </a:r>
            <a:r>
              <a:rPr lang="en-US" baseline="-25000" dirty="0" smtClean="0">
                <a:solidFill>
                  <a:srgbClr val="0033CC"/>
                </a:solidFill>
              </a:rPr>
              <a:t>2</a:t>
            </a:r>
            <a:r>
              <a:rPr lang="en-US" dirty="0" smtClean="0">
                <a:solidFill>
                  <a:srgbClr val="0033CC"/>
                </a:solidFill>
              </a:rPr>
              <a:t>), Ti (</a:t>
            </a:r>
            <a:r>
              <a:rPr lang="en-US" dirty="0" err="1" smtClean="0">
                <a:solidFill>
                  <a:srgbClr val="0033CC"/>
                </a:solidFill>
              </a:rPr>
              <a:t>TiF</a:t>
            </a:r>
            <a:r>
              <a:rPr lang="en-US" baseline="-25000" dirty="0" err="1" smtClean="0">
                <a:solidFill>
                  <a:srgbClr val="0033CC"/>
                </a:solidFill>
              </a:rPr>
              <a:t>x</a:t>
            </a:r>
            <a:r>
              <a:rPr lang="en-US" dirty="0" smtClean="0">
                <a:solidFill>
                  <a:srgbClr val="0033CC"/>
                </a:solidFill>
              </a:rPr>
              <a:t>, TiCl</a:t>
            </a:r>
            <a:r>
              <a:rPr lang="en-US" baseline="-25000" dirty="0" smtClean="0">
                <a:solidFill>
                  <a:srgbClr val="0033CC"/>
                </a:solidFill>
              </a:rPr>
              <a:t>4</a:t>
            </a:r>
            <a:r>
              <a:rPr lang="en-US" dirty="0" smtClean="0">
                <a:solidFill>
                  <a:srgbClr val="0033CC"/>
                </a:solidFill>
              </a:rPr>
              <a:t>), W (WF</a:t>
            </a:r>
            <a:r>
              <a:rPr lang="en-US" baseline="-25000" dirty="0" smtClean="0">
                <a:solidFill>
                  <a:srgbClr val="0033CC"/>
                </a:solidFill>
              </a:rPr>
              <a:t>6</a:t>
            </a:r>
            <a:r>
              <a:rPr lang="en-US" dirty="0" smtClean="0">
                <a:solidFill>
                  <a:srgbClr val="0033CC"/>
                </a:solidFill>
              </a:rPr>
              <a:t>), Cr (CrO</a:t>
            </a:r>
            <a:r>
              <a:rPr lang="en-US" baseline="-25000" dirty="0" smtClean="0">
                <a:solidFill>
                  <a:srgbClr val="0033CC"/>
                </a:solidFill>
              </a:rPr>
              <a:t>2</a:t>
            </a:r>
            <a:r>
              <a:rPr lang="en-US" dirty="0" smtClean="0">
                <a:solidFill>
                  <a:srgbClr val="0033CC"/>
                </a:solidFill>
              </a:rPr>
              <a:t>Cl</a:t>
            </a:r>
            <a:r>
              <a:rPr lang="en-US" baseline="-25000" dirty="0" smtClean="0">
                <a:solidFill>
                  <a:srgbClr val="0033CC"/>
                </a:solidFill>
              </a:rPr>
              <a:t>2</a:t>
            </a:r>
            <a:r>
              <a:rPr lang="en-US" dirty="0" smtClean="0">
                <a:solidFill>
                  <a:srgbClr val="0033CC"/>
                </a:solidFill>
              </a:rPr>
              <a:t>).</a:t>
            </a: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2817717" y="228600"/>
            <a:ext cx="3430683" cy="523220"/>
          </a:xfrm>
          <a:prstGeom prst="rect">
            <a:avLst/>
          </a:prstGeom>
          <a:noFill/>
        </p:spPr>
        <p:txBody>
          <a:bodyPr wrap="none" rtlCol="0">
            <a:spAutoFit/>
          </a:bodyPr>
          <a:lstStyle/>
          <a:p>
            <a:r>
              <a:rPr lang="en-US" sz="2800" dirty="0" smtClean="0">
                <a:solidFill>
                  <a:srgbClr val="0033CC"/>
                </a:solidFill>
              </a:rPr>
              <a:t>Reactive ion etch (RIE)</a:t>
            </a:r>
            <a:endParaRPr lang="en-US" sz="2800" dirty="0">
              <a:solidFill>
                <a:srgbClr val="0033CC"/>
              </a:solidFill>
            </a:endParaRPr>
          </a:p>
        </p:txBody>
      </p:sp>
      <p:pic>
        <p:nvPicPr>
          <p:cNvPr id="3074" name="Picture 2"/>
          <p:cNvPicPr>
            <a:picLocks noChangeAspect="1" noChangeArrowheads="1"/>
          </p:cNvPicPr>
          <p:nvPr/>
        </p:nvPicPr>
        <p:blipFill>
          <a:blip r:embed="rId2"/>
          <a:srcRect/>
          <a:stretch>
            <a:fillRect/>
          </a:stretch>
        </p:blipFill>
        <p:spPr bwMode="auto">
          <a:xfrm>
            <a:off x="228600" y="1295400"/>
            <a:ext cx="3534410" cy="2305050"/>
          </a:xfrm>
          <a:prstGeom prst="rect">
            <a:avLst/>
          </a:prstGeom>
          <a:noFill/>
          <a:ln w="9525">
            <a:noFill/>
            <a:miter lim="800000"/>
            <a:headEnd/>
            <a:tailEnd/>
          </a:ln>
          <a:effectLst/>
        </p:spPr>
      </p:pic>
      <p:sp>
        <p:nvSpPr>
          <p:cNvPr id="9" name="TextBox 8"/>
          <p:cNvSpPr txBox="1"/>
          <p:nvPr/>
        </p:nvSpPr>
        <p:spPr>
          <a:xfrm>
            <a:off x="76200" y="1524000"/>
            <a:ext cx="1274580" cy="338554"/>
          </a:xfrm>
          <a:prstGeom prst="rect">
            <a:avLst/>
          </a:prstGeom>
          <a:noFill/>
        </p:spPr>
        <p:txBody>
          <a:bodyPr wrap="none" rtlCol="0">
            <a:spAutoFit/>
          </a:bodyPr>
          <a:lstStyle/>
          <a:p>
            <a:r>
              <a:rPr lang="en-US" sz="1600" dirty="0" smtClean="0">
                <a:solidFill>
                  <a:srgbClr val="0033CC"/>
                </a:solidFill>
              </a:rPr>
              <a:t>Etching mask</a:t>
            </a:r>
            <a:endParaRPr lang="en-US" sz="1600" dirty="0">
              <a:solidFill>
                <a:srgbClr val="0033CC"/>
              </a:solidFill>
            </a:endParaRPr>
          </a:p>
        </p:txBody>
      </p:sp>
      <p:cxnSp>
        <p:nvCxnSpPr>
          <p:cNvPr id="11" name="Straight Arrow Connector 10"/>
          <p:cNvCxnSpPr/>
          <p:nvPr/>
        </p:nvCxnSpPr>
        <p:spPr>
          <a:xfrm rot="5400000">
            <a:off x="685800" y="1981200"/>
            <a:ext cx="304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914400"/>
            <a:ext cx="4069127" cy="369332"/>
          </a:xfrm>
          <a:prstGeom prst="rect">
            <a:avLst/>
          </a:prstGeom>
          <a:noFill/>
        </p:spPr>
        <p:txBody>
          <a:bodyPr wrap="none" rtlCol="0">
            <a:spAutoFit/>
          </a:bodyPr>
          <a:lstStyle/>
          <a:p>
            <a:r>
              <a:rPr lang="en-US" dirty="0" smtClean="0">
                <a:solidFill>
                  <a:srgbClr val="C00000"/>
                </a:solidFill>
              </a:rPr>
              <a:t>Anisotropic etching with vertical sidewall</a:t>
            </a:r>
            <a:endParaRPr lang="en-US" dirty="0">
              <a:solidFill>
                <a:srgbClr val="C00000"/>
              </a:solidFill>
            </a:endParaRPr>
          </a:p>
        </p:txBody>
      </p:sp>
      <p:sp>
        <p:nvSpPr>
          <p:cNvPr id="14" name="TextBox 13"/>
          <p:cNvSpPr txBox="1"/>
          <p:nvPr/>
        </p:nvSpPr>
        <p:spPr>
          <a:xfrm>
            <a:off x="5512871" y="838200"/>
            <a:ext cx="2259529" cy="369332"/>
          </a:xfrm>
          <a:prstGeom prst="rect">
            <a:avLst/>
          </a:prstGeom>
          <a:noFill/>
        </p:spPr>
        <p:txBody>
          <a:bodyPr wrap="none" rtlCol="0">
            <a:spAutoFit/>
          </a:bodyPr>
          <a:lstStyle/>
          <a:p>
            <a:r>
              <a:rPr lang="en-US" dirty="0" smtClean="0">
                <a:solidFill>
                  <a:srgbClr val="C00000"/>
                </a:solidFill>
              </a:rPr>
              <a:t>Schematic RIE process</a:t>
            </a:r>
            <a:endParaRPr lang="en-US" dirty="0">
              <a:solidFill>
                <a:srgbClr val="C0000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28</a:t>
            </a:fld>
            <a:endParaRPr lang="en-US"/>
          </a:p>
        </p:txBody>
      </p:sp>
      <p:grpSp>
        <p:nvGrpSpPr>
          <p:cNvPr id="17" name="Group 16"/>
          <p:cNvGrpSpPr/>
          <p:nvPr/>
        </p:nvGrpSpPr>
        <p:grpSpPr>
          <a:xfrm>
            <a:off x="4343400" y="1171090"/>
            <a:ext cx="4396251" cy="3968064"/>
            <a:chOff x="4343400" y="1171090"/>
            <a:chExt cx="4396251" cy="3968064"/>
          </a:xfrm>
        </p:grpSpPr>
        <p:pic>
          <p:nvPicPr>
            <p:cNvPr id="9218" name="Picture 2"/>
            <p:cNvPicPr>
              <a:picLocks noChangeAspect="1" noChangeArrowheads="1"/>
            </p:cNvPicPr>
            <p:nvPr/>
          </p:nvPicPr>
          <p:blipFill>
            <a:blip r:embed="rId3"/>
            <a:srcRect/>
            <a:stretch>
              <a:fillRect/>
            </a:stretch>
          </p:blipFill>
          <p:spPr bwMode="auto">
            <a:xfrm>
              <a:off x="4343400" y="1171090"/>
              <a:ext cx="4396251" cy="3324710"/>
            </a:xfrm>
            <a:prstGeom prst="rect">
              <a:avLst/>
            </a:prstGeom>
            <a:noFill/>
            <a:ln w="9525">
              <a:noFill/>
              <a:miter lim="800000"/>
              <a:headEnd/>
              <a:tailEnd/>
            </a:ln>
            <a:effectLst/>
          </p:spPr>
        </p:pic>
        <p:sp>
          <p:nvSpPr>
            <p:cNvPr id="13" name="TextBox 12"/>
            <p:cNvSpPr txBox="1"/>
            <p:nvPr/>
          </p:nvSpPr>
          <p:spPr>
            <a:xfrm>
              <a:off x="4876800" y="4343400"/>
              <a:ext cx="3810000" cy="646331"/>
            </a:xfrm>
            <a:prstGeom prst="rect">
              <a:avLst/>
            </a:prstGeom>
            <a:noFill/>
          </p:spPr>
          <p:txBody>
            <a:bodyPr wrap="square" rtlCol="0">
              <a:spAutoFit/>
            </a:bodyPr>
            <a:lstStyle/>
            <a:p>
              <a:r>
                <a:rPr lang="en-US" dirty="0" smtClean="0">
                  <a:solidFill>
                    <a:srgbClr val="7030A0"/>
                  </a:solidFill>
                </a:rPr>
                <a:t>a) Ion sputtering, b) reactive etching, c) radical formation, d) radical etching</a:t>
              </a:r>
              <a:endParaRPr lang="en-US" dirty="0">
                <a:solidFill>
                  <a:srgbClr val="7030A0"/>
                </a:solidFill>
              </a:endParaRPr>
            </a:p>
          </p:txBody>
        </p:sp>
        <p:sp>
          <p:nvSpPr>
            <p:cNvPr id="16" name="TextBox 15"/>
            <p:cNvSpPr txBox="1"/>
            <p:nvPr/>
          </p:nvSpPr>
          <p:spPr>
            <a:xfrm>
              <a:off x="6997979" y="4800600"/>
              <a:ext cx="1612621" cy="338554"/>
            </a:xfrm>
            <a:prstGeom prst="rect">
              <a:avLst/>
            </a:prstGeom>
            <a:noFill/>
          </p:spPr>
          <p:txBody>
            <a:bodyPr wrap="none" rtlCol="0">
              <a:spAutoFit/>
            </a:bodyPr>
            <a:lstStyle/>
            <a:p>
              <a:r>
                <a:rPr lang="en-US" sz="1600" dirty="0" smtClean="0"/>
                <a:t>(most important)</a:t>
              </a:r>
              <a:endParaRPr lang="en-US" sz="16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4073" y="152400"/>
            <a:ext cx="5559727" cy="523220"/>
          </a:xfrm>
          <a:prstGeom prst="rect">
            <a:avLst/>
          </a:prstGeom>
        </p:spPr>
        <p:txBody>
          <a:bodyPr wrap="none">
            <a:spAutoFit/>
          </a:bodyPr>
          <a:lstStyle/>
          <a:p>
            <a:r>
              <a:rPr lang="en-US" sz="2800" dirty="0" smtClean="0">
                <a:solidFill>
                  <a:srgbClr val="0033CC"/>
                </a:solidFill>
              </a:rPr>
              <a:t>RIE: first proof of etching mechanism</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3" name="Group 12"/>
          <p:cNvGrpSpPr/>
          <p:nvPr/>
        </p:nvGrpSpPr>
        <p:grpSpPr>
          <a:xfrm>
            <a:off x="838200" y="838200"/>
            <a:ext cx="7848600" cy="5885897"/>
            <a:chOff x="838200" y="838200"/>
            <a:chExt cx="7848600" cy="5885897"/>
          </a:xfrm>
        </p:grpSpPr>
        <p:pic>
          <p:nvPicPr>
            <p:cNvPr id="6" name="Picture 2"/>
            <p:cNvPicPr>
              <a:picLocks noChangeAspect="1" noChangeArrowheads="1"/>
            </p:cNvPicPr>
            <p:nvPr/>
          </p:nvPicPr>
          <p:blipFill>
            <a:blip r:embed="rId2"/>
            <a:srcRect/>
            <a:stretch>
              <a:fillRect/>
            </a:stretch>
          </p:blipFill>
          <p:spPr bwMode="auto">
            <a:xfrm>
              <a:off x="838200" y="838200"/>
              <a:ext cx="7848600" cy="5885897"/>
            </a:xfrm>
            <a:prstGeom prst="rect">
              <a:avLst/>
            </a:prstGeom>
            <a:noFill/>
            <a:ln w="9525">
              <a:noFill/>
              <a:miter lim="800000"/>
              <a:headEnd/>
              <a:tailEnd/>
            </a:ln>
          </p:spPr>
        </p:pic>
        <p:sp>
          <p:nvSpPr>
            <p:cNvPr id="5" name="TextBox 4"/>
            <p:cNvSpPr txBox="1"/>
            <p:nvPr/>
          </p:nvSpPr>
          <p:spPr>
            <a:xfrm>
              <a:off x="2235304" y="2466201"/>
              <a:ext cx="507896" cy="276999"/>
            </a:xfrm>
            <a:prstGeom prst="rect">
              <a:avLst/>
            </a:prstGeom>
            <a:solidFill>
              <a:schemeClr val="accent2">
                <a:lumMod val="60000"/>
                <a:lumOff val="40000"/>
              </a:schemeClr>
            </a:solidFill>
          </p:spPr>
          <p:txBody>
            <a:bodyPr wrap="none" lIns="45720" tIns="0" rIns="45720" bIns="0" rtlCol="0">
              <a:spAutoFit/>
            </a:bodyPr>
            <a:lstStyle/>
            <a:p>
              <a:r>
                <a:rPr lang="en-US" dirty="0" smtClean="0"/>
                <a:t>XeF</a:t>
              </a:r>
              <a:r>
                <a:rPr lang="en-US" baseline="-25000" dirty="0" smtClean="0"/>
                <a:t>2</a:t>
              </a:r>
              <a:endParaRPr lang="en-US" baseline="-25000" dirty="0"/>
            </a:p>
          </p:txBody>
        </p:sp>
        <p:sp>
          <p:nvSpPr>
            <p:cNvPr id="9" name="TextBox 8"/>
            <p:cNvSpPr txBox="1"/>
            <p:nvPr/>
          </p:nvSpPr>
          <p:spPr>
            <a:xfrm>
              <a:off x="3225904" y="2466201"/>
              <a:ext cx="913455" cy="276999"/>
            </a:xfrm>
            <a:prstGeom prst="rect">
              <a:avLst/>
            </a:prstGeom>
            <a:solidFill>
              <a:srgbClr val="D3AC1B"/>
            </a:solidFill>
          </p:spPr>
          <p:txBody>
            <a:bodyPr wrap="none" lIns="45720" tIns="0" rIns="45720" bIns="0" rtlCol="0">
              <a:spAutoFit/>
            </a:bodyPr>
            <a:lstStyle/>
            <a:p>
              <a:r>
                <a:rPr lang="en-US" dirty="0" smtClean="0"/>
                <a:t>XeF</a:t>
              </a:r>
              <a:r>
                <a:rPr lang="en-US" baseline="-25000" dirty="0" smtClean="0"/>
                <a:t>2</a:t>
              </a:r>
              <a:r>
                <a:rPr lang="en-US" dirty="0" smtClean="0"/>
                <a:t>+Ar</a:t>
              </a:r>
              <a:r>
                <a:rPr lang="en-US" baseline="30000" dirty="0" smtClean="0"/>
                <a:t>+</a:t>
              </a:r>
              <a:endParaRPr lang="en-US" baseline="30000" dirty="0"/>
            </a:p>
          </p:txBody>
        </p:sp>
        <p:sp>
          <p:nvSpPr>
            <p:cNvPr id="10" name="TextBox 9"/>
            <p:cNvSpPr txBox="1"/>
            <p:nvPr/>
          </p:nvSpPr>
          <p:spPr>
            <a:xfrm>
              <a:off x="4724400" y="2438400"/>
              <a:ext cx="474810" cy="276999"/>
            </a:xfrm>
            <a:prstGeom prst="rect">
              <a:avLst/>
            </a:prstGeom>
            <a:solidFill>
              <a:schemeClr val="accent3">
                <a:lumMod val="60000"/>
                <a:lumOff val="40000"/>
              </a:schemeClr>
            </a:solidFill>
          </p:spPr>
          <p:txBody>
            <a:bodyPr wrap="none" lIns="91440" tIns="0" rIns="91440" bIns="0" rtlCol="0">
              <a:spAutoFit/>
            </a:bodyPr>
            <a:lstStyle/>
            <a:p>
              <a:r>
                <a:rPr lang="en-US" dirty="0" err="1" smtClean="0"/>
                <a:t>Ar</a:t>
              </a:r>
              <a:r>
                <a:rPr lang="en-US" baseline="30000" dirty="0" smtClean="0"/>
                <a:t>+</a:t>
              </a:r>
              <a:endParaRPr lang="en-US" baseline="30000" dirty="0"/>
            </a:p>
          </p:txBody>
        </p:sp>
        <p:sp>
          <p:nvSpPr>
            <p:cNvPr id="11" name="TextBox 10"/>
            <p:cNvSpPr txBox="1"/>
            <p:nvPr/>
          </p:nvSpPr>
          <p:spPr>
            <a:xfrm rot="16200000">
              <a:off x="518870" y="2519921"/>
              <a:ext cx="1945725" cy="307777"/>
            </a:xfrm>
            <a:prstGeom prst="rect">
              <a:avLst/>
            </a:prstGeom>
            <a:solidFill>
              <a:schemeClr val="bg1">
                <a:lumMod val="65000"/>
              </a:schemeClr>
            </a:solidFill>
          </p:spPr>
          <p:txBody>
            <a:bodyPr wrap="none" rtlCol="0">
              <a:spAutoFit/>
            </a:bodyPr>
            <a:lstStyle/>
            <a:p>
              <a:r>
                <a:rPr lang="en-US" sz="1400" dirty="0" smtClean="0"/>
                <a:t>Silicon etch rate (Å/min)</a:t>
              </a:r>
              <a:endParaRPr lang="en-US" sz="1400" dirty="0"/>
            </a:p>
          </p:txBody>
        </p:sp>
        <p:sp>
          <p:nvSpPr>
            <p:cNvPr id="12" name="TextBox 11"/>
            <p:cNvSpPr txBox="1"/>
            <p:nvPr/>
          </p:nvSpPr>
          <p:spPr>
            <a:xfrm>
              <a:off x="3259335" y="4035623"/>
              <a:ext cx="746999" cy="215444"/>
            </a:xfrm>
            <a:prstGeom prst="rect">
              <a:avLst/>
            </a:prstGeom>
            <a:solidFill>
              <a:schemeClr val="bg1">
                <a:lumMod val="65000"/>
              </a:schemeClr>
            </a:solidFill>
          </p:spPr>
          <p:txBody>
            <a:bodyPr wrap="none" lIns="0" tIns="0" rIns="0" bIns="0" rtlCol="0">
              <a:spAutoFit/>
            </a:bodyPr>
            <a:lstStyle/>
            <a:p>
              <a:r>
                <a:rPr lang="en-US" sz="1400" dirty="0" smtClean="0"/>
                <a:t>Time (sec)</a:t>
              </a:r>
              <a:endParaRPr lang="en-US" sz="1400" dirty="0"/>
            </a:p>
          </p:txBody>
        </p:sp>
      </p:grpSp>
      <p:sp>
        <p:nvSpPr>
          <p:cNvPr id="14" name="TextBox 13"/>
          <p:cNvSpPr txBox="1"/>
          <p:nvPr/>
        </p:nvSpPr>
        <p:spPr>
          <a:xfrm>
            <a:off x="5562600" y="2971800"/>
            <a:ext cx="2819400" cy="1200329"/>
          </a:xfrm>
          <a:prstGeom prst="rect">
            <a:avLst/>
          </a:prstGeom>
          <a:solidFill>
            <a:schemeClr val="bg1">
              <a:lumMod val="75000"/>
            </a:schemeClr>
          </a:solidFill>
        </p:spPr>
        <p:txBody>
          <a:bodyPr wrap="square" rtlCol="0">
            <a:spAutoFit/>
          </a:bodyPr>
          <a:lstStyle/>
          <a:p>
            <a:r>
              <a:rPr lang="en-US" sz="2400" dirty="0" smtClean="0">
                <a:solidFill>
                  <a:srgbClr val="C00000"/>
                </a:solidFill>
              </a:rPr>
              <a:t>Very slow etch when pure chemical or physical etch </a:t>
            </a:r>
            <a:r>
              <a:rPr lang="en-US" sz="2400" i="1" dirty="0" smtClean="0">
                <a:solidFill>
                  <a:srgbClr val="C00000"/>
                </a:solidFill>
              </a:rPr>
              <a:t>alone</a:t>
            </a:r>
            <a:endParaRPr lang="en-US" sz="2400" i="1" dirty="0">
              <a:solidFill>
                <a:srgbClr val="C00000"/>
              </a:solidFill>
            </a:endParaRPr>
          </a:p>
        </p:txBody>
      </p:sp>
      <p:sp>
        <p:nvSpPr>
          <p:cNvPr id="16" name="TextBox 15"/>
          <p:cNvSpPr txBox="1"/>
          <p:nvPr/>
        </p:nvSpPr>
        <p:spPr>
          <a:xfrm>
            <a:off x="1371600" y="6400800"/>
            <a:ext cx="3604000" cy="307777"/>
          </a:xfrm>
          <a:prstGeom prst="rect">
            <a:avLst/>
          </a:prstGeom>
          <a:noFill/>
        </p:spPr>
        <p:txBody>
          <a:bodyPr wrap="none" rtlCol="0">
            <a:spAutoFit/>
          </a:bodyPr>
          <a:lstStyle/>
          <a:p>
            <a:r>
              <a:rPr lang="en-US" sz="1400" dirty="0" smtClean="0"/>
              <a:t>Note: XeF</a:t>
            </a:r>
            <a:r>
              <a:rPr lang="en-US" sz="1400" baseline="-25000" dirty="0" smtClean="0"/>
              <a:t>2</a:t>
            </a:r>
            <a:r>
              <a:rPr lang="en-US" sz="1400" dirty="0" smtClean="0"/>
              <a:t> gas can etch Si even without plasma</a:t>
            </a:r>
            <a:endParaRPr lang="en-US" sz="1400" dirty="0"/>
          </a:p>
        </p:txBody>
      </p:sp>
      <p:sp>
        <p:nvSpPr>
          <p:cNvPr id="17" name="TextBox 16"/>
          <p:cNvSpPr txBox="1"/>
          <p:nvPr/>
        </p:nvSpPr>
        <p:spPr>
          <a:xfrm>
            <a:off x="4800600" y="5105400"/>
            <a:ext cx="1574342" cy="307777"/>
          </a:xfrm>
          <a:prstGeom prst="rect">
            <a:avLst/>
          </a:prstGeom>
          <a:noFill/>
        </p:spPr>
        <p:txBody>
          <a:bodyPr wrap="none" rtlCol="0">
            <a:spAutoFit/>
          </a:bodyPr>
          <a:lstStyle/>
          <a:p>
            <a:r>
              <a:rPr lang="en-US" sz="1400" dirty="0" smtClean="0"/>
              <a:t>g: gas, p: ?, s: solid </a:t>
            </a:r>
            <a:endParaRPr lang="en-US" sz="1400" dirty="0"/>
          </a:p>
        </p:txBody>
      </p:sp>
      <p:sp>
        <p:nvSpPr>
          <p:cNvPr id="15" name="Slide Number Placeholder 14"/>
          <p:cNvSpPr>
            <a:spLocks noGrp="1"/>
          </p:cNvSpPr>
          <p:nvPr>
            <p:ph type="sldNum" sz="quarter" idx="11"/>
          </p:nvPr>
        </p:nvSpPr>
        <p:spPr/>
        <p:txBody>
          <a:bodyPr/>
          <a:lstStyle/>
          <a:p>
            <a:pPr>
              <a:defRPr/>
            </a:pPr>
            <a:fld id="{B229BFB4-E1C1-44ED-B54E-7E010835A2AF}" type="slidenum">
              <a:rPr lang="en-US" altLang="zh-TW" smtClean="0"/>
              <a:pPr>
                <a:defRPr/>
              </a:pPr>
              <a:t>29</a:t>
            </a:fld>
            <a:endParaRPr lang="en-US" altLang="zh-TW"/>
          </a:p>
        </p:txBody>
      </p:sp>
      <p:sp>
        <p:nvSpPr>
          <p:cNvPr id="18" name="TextBox 17"/>
          <p:cNvSpPr txBox="1"/>
          <p:nvPr/>
        </p:nvSpPr>
        <p:spPr>
          <a:xfrm>
            <a:off x="152400" y="1219200"/>
            <a:ext cx="2170851" cy="307777"/>
          </a:xfrm>
          <a:prstGeom prst="rect">
            <a:avLst/>
          </a:prstGeom>
          <a:noFill/>
        </p:spPr>
        <p:txBody>
          <a:bodyPr wrap="none" rtlCol="0">
            <a:spAutoFit/>
          </a:bodyPr>
          <a:lstStyle/>
          <a:p>
            <a:r>
              <a:rPr lang="en-US" sz="1400" dirty="0" smtClean="0">
                <a:solidFill>
                  <a:srgbClr val="FF0000"/>
                </a:solidFill>
              </a:rPr>
              <a:t>Gas phase etch, NO plasma</a:t>
            </a:r>
            <a:endParaRPr lang="en-US" sz="1400" dirty="0">
              <a:solidFill>
                <a:srgbClr val="FF0000"/>
              </a:solidFill>
            </a:endParaRPr>
          </a:p>
        </p:txBody>
      </p:sp>
      <p:sp>
        <p:nvSpPr>
          <p:cNvPr id="19" name="Down Arrow 18"/>
          <p:cNvSpPr/>
          <p:nvPr/>
        </p:nvSpPr>
        <p:spPr>
          <a:xfrm rot="-2820000">
            <a:off x="2247108" y="137645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4" descr="611"/>
          <p:cNvPicPr>
            <a:picLocks noGrp="1" noChangeAspect="1" noChangeArrowheads="1"/>
          </p:cNvPicPr>
          <p:nvPr>
            <p:ph sz="half" idx="1"/>
          </p:nvPr>
        </p:nvPicPr>
        <p:blipFill>
          <a:blip r:embed="rId2"/>
          <a:srcRect b="1886"/>
          <a:stretch>
            <a:fillRect/>
          </a:stretch>
        </p:blipFill>
        <p:spPr>
          <a:xfrm>
            <a:off x="381000" y="762000"/>
            <a:ext cx="8439204" cy="2667000"/>
          </a:xfrm>
          <a:noFill/>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14400" y="152400"/>
            <a:ext cx="7680501" cy="523220"/>
          </a:xfrm>
          <a:prstGeom prst="rect">
            <a:avLst/>
          </a:prstGeom>
        </p:spPr>
        <p:txBody>
          <a:bodyPr wrap="none">
            <a:spAutoFit/>
          </a:bodyPr>
          <a:lstStyle/>
          <a:p>
            <a:r>
              <a:rPr lang="en-US" sz="2800" dirty="0" smtClean="0">
                <a:solidFill>
                  <a:srgbClr val="0033CC"/>
                </a:solidFill>
              </a:rPr>
              <a:t>Types of etching processes: isotropic vs. anisotropic</a:t>
            </a:r>
            <a:endParaRPr lang="en-US" sz="2800" dirty="0">
              <a:solidFill>
                <a:srgbClr val="0033CC"/>
              </a:solidFill>
            </a:endParaRPr>
          </a:p>
        </p:txBody>
      </p:sp>
      <p:sp>
        <p:nvSpPr>
          <p:cNvPr id="8" name="Rectangle 7"/>
          <p:cNvSpPr/>
          <p:nvPr/>
        </p:nvSpPr>
        <p:spPr>
          <a:xfrm>
            <a:off x="304800" y="3581400"/>
            <a:ext cx="8610600" cy="3139321"/>
          </a:xfrm>
          <a:prstGeom prst="rect">
            <a:avLst/>
          </a:prstGeom>
        </p:spPr>
        <p:txBody>
          <a:bodyPr wrap="square">
            <a:spAutoFit/>
          </a:bodyPr>
          <a:lstStyle/>
          <a:p>
            <a:r>
              <a:rPr lang="en-US" dirty="0" smtClean="0">
                <a:solidFill>
                  <a:srgbClr val="0033CC"/>
                </a:solidFill>
              </a:rPr>
              <a:t>Generally speaking, chemical process (wet etch, plasma etch) leads to isotropic etch; whereas physical process (directional energetic bombardment) leads to anisotropic etch.</a:t>
            </a:r>
          </a:p>
          <a:p>
            <a:r>
              <a:rPr lang="en-US" dirty="0" smtClean="0">
                <a:solidFill>
                  <a:srgbClr val="C00000"/>
                </a:solidFill>
              </a:rPr>
              <a:t>Isotropic</a:t>
            </a:r>
            <a:r>
              <a:rPr lang="en-US" altLang="zh-TW" dirty="0" smtClean="0">
                <a:solidFill>
                  <a:srgbClr val="C00000"/>
                </a:solidFill>
              </a:rPr>
              <a:t>:</a:t>
            </a:r>
          </a:p>
          <a:p>
            <a:pPr lvl="1" indent="-171450">
              <a:buFont typeface="Arial" pitchFamily="34" charset="0"/>
              <a:buChar char="•"/>
            </a:pPr>
            <a:r>
              <a:rPr lang="en-US" dirty="0" smtClean="0">
                <a:solidFill>
                  <a:srgbClr val="0033CC"/>
                </a:solidFill>
              </a:rPr>
              <a:t>Best to use with large features when sidewall slope does not matter, and to undercut the mask (for easy liftoff).</a:t>
            </a:r>
          </a:p>
          <a:p>
            <a:pPr lvl="1" indent="-171450">
              <a:buFont typeface="Arial" pitchFamily="34" charset="0"/>
              <a:buChar char="•"/>
            </a:pPr>
            <a:r>
              <a:rPr lang="en-US" dirty="0" smtClean="0">
                <a:solidFill>
                  <a:srgbClr val="0033CC"/>
                </a:solidFill>
              </a:rPr>
              <a:t>Large critical dimension (CD, i.e. feature size) loss, generally not for </a:t>
            </a:r>
            <a:r>
              <a:rPr lang="en-US" dirty="0" smtClean="0">
                <a:solidFill>
                  <a:srgbClr val="C00000"/>
                </a:solidFill>
              </a:rPr>
              <a:t>nano</a:t>
            </a:r>
            <a:r>
              <a:rPr lang="en-US" dirty="0" smtClean="0">
                <a:solidFill>
                  <a:srgbClr val="0033CC"/>
                </a:solidFill>
              </a:rPr>
              <a:t>-fabrication.</a:t>
            </a:r>
          </a:p>
          <a:p>
            <a:pPr lvl="1" indent="-171450">
              <a:buFont typeface="Arial" pitchFamily="34" charset="0"/>
              <a:buChar char="•"/>
            </a:pPr>
            <a:r>
              <a:rPr lang="en-US" dirty="0" smtClean="0">
                <a:solidFill>
                  <a:srgbClr val="0033CC"/>
                </a:solidFill>
              </a:rPr>
              <a:t>Quick, easy, and cheap.</a:t>
            </a:r>
          </a:p>
          <a:p>
            <a:r>
              <a:rPr lang="en-US" dirty="0" smtClean="0">
                <a:solidFill>
                  <a:srgbClr val="C00000"/>
                </a:solidFill>
              </a:rPr>
              <a:t>Anisotropic</a:t>
            </a:r>
            <a:r>
              <a:rPr lang="en-US" altLang="zh-TW" dirty="0" smtClean="0">
                <a:solidFill>
                  <a:srgbClr val="C00000"/>
                </a:solidFill>
              </a:rPr>
              <a:t>:</a:t>
            </a:r>
          </a:p>
          <a:p>
            <a:pPr lvl="1" indent="-171450">
              <a:buFont typeface="Arial" pitchFamily="34" charset="0"/>
              <a:buChar char="•"/>
            </a:pPr>
            <a:r>
              <a:rPr lang="en-US" dirty="0" smtClean="0">
                <a:solidFill>
                  <a:srgbClr val="0033CC"/>
                </a:solidFill>
              </a:rPr>
              <a:t>Best for making small features with vertical sidewalls, preferred pattern transfer method for </a:t>
            </a:r>
            <a:r>
              <a:rPr lang="en-US" dirty="0" smtClean="0">
                <a:solidFill>
                  <a:srgbClr val="C00000"/>
                </a:solidFill>
              </a:rPr>
              <a:t>nano</a:t>
            </a:r>
            <a:r>
              <a:rPr lang="en-US" dirty="0" smtClean="0">
                <a:solidFill>
                  <a:srgbClr val="0033CC"/>
                </a:solidFill>
              </a:rPr>
              <a:t>-fabrication and some micro-fabrication.</a:t>
            </a:r>
          </a:p>
          <a:p>
            <a:pPr lvl="1" indent="-171450">
              <a:buFont typeface="Arial" pitchFamily="34" charset="0"/>
              <a:buChar char="•"/>
            </a:pPr>
            <a:r>
              <a:rPr lang="en-US" dirty="0" smtClean="0">
                <a:solidFill>
                  <a:srgbClr val="0033CC"/>
                </a:solidFill>
              </a:rPr>
              <a:t>Typically more costly.</a:t>
            </a:r>
          </a:p>
        </p:txBody>
      </p:sp>
      <p:sp>
        <p:nvSpPr>
          <p:cNvPr id="9" name="Slide Number Placeholder 8"/>
          <p:cNvSpPr>
            <a:spLocks noGrp="1"/>
          </p:cNvSpPr>
          <p:nvPr>
            <p:ph type="sldNum" sz="quarter" idx="11"/>
          </p:nvPr>
        </p:nvSpPr>
        <p:spPr/>
        <p:txBody>
          <a:bodyPr/>
          <a:lstStyle/>
          <a:p>
            <a:pPr>
              <a:defRPr/>
            </a:pPr>
            <a:fld id="{69E365E9-1275-4AE5-BD4C-191F6A808051}" type="slidenum">
              <a:rPr lang="en-US" altLang="zh-TW" smtClean="0"/>
              <a:pPr>
                <a:defRPr/>
              </a:pPr>
              <a:t>3</a:t>
            </a:fld>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152400"/>
            <a:ext cx="5527411" cy="523220"/>
          </a:xfrm>
          <a:prstGeom prst="rect">
            <a:avLst/>
          </a:prstGeom>
          <a:noFill/>
        </p:spPr>
        <p:txBody>
          <a:bodyPr wrap="none" rtlCol="0">
            <a:spAutoFit/>
          </a:bodyPr>
          <a:lstStyle/>
          <a:p>
            <a:r>
              <a:rPr lang="en-US" sz="2800" dirty="0" smtClean="0">
                <a:solidFill>
                  <a:srgbClr val="0033CC"/>
                </a:solidFill>
              </a:rPr>
              <a:t>Anisotropy due to ion bombardment</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81000" y="1447800"/>
            <a:ext cx="8382000" cy="4078039"/>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Anisotropic etch with vertical sidewall is desired for micro- and nano-fabrication.</a:t>
            </a:r>
          </a:p>
          <a:p>
            <a:pPr marL="176213" indent="-176213">
              <a:spcAft>
                <a:spcPts val="600"/>
              </a:spcAft>
              <a:buFont typeface="Arial" pitchFamily="34" charset="0"/>
              <a:buChar char="•"/>
            </a:pPr>
            <a:r>
              <a:rPr lang="en-US" dirty="0" smtClean="0">
                <a:solidFill>
                  <a:srgbClr val="0033CC"/>
                </a:solidFill>
              </a:rPr>
              <a:t>But directional ion bombardment doesn’t always lead to noticeable anisotropic etch.</a:t>
            </a:r>
          </a:p>
          <a:p>
            <a:pPr marL="176213" indent="-176213">
              <a:spcAft>
                <a:spcPts val="600"/>
              </a:spcAft>
              <a:buFont typeface="Arial" pitchFamily="34" charset="0"/>
              <a:buChar char="•"/>
            </a:pPr>
            <a:r>
              <a:rPr lang="en-US" dirty="0" smtClean="0">
                <a:solidFill>
                  <a:srgbClr val="0033CC"/>
                </a:solidFill>
              </a:rPr>
              <a:t>For instance, SF</a:t>
            </a:r>
            <a:r>
              <a:rPr lang="en-US" baseline="-25000" dirty="0" smtClean="0">
                <a:solidFill>
                  <a:srgbClr val="0033CC"/>
                </a:solidFill>
              </a:rPr>
              <a:t>6</a:t>
            </a:r>
            <a:r>
              <a:rPr lang="en-US" dirty="0" smtClean="0">
                <a:solidFill>
                  <a:srgbClr val="0033CC"/>
                </a:solidFill>
              </a:rPr>
              <a:t> etch of Si is pretty isotropic with large undercut like wet etch.</a:t>
            </a:r>
          </a:p>
          <a:p>
            <a:pPr marL="176213" indent="-176213">
              <a:spcAft>
                <a:spcPts val="600"/>
              </a:spcAft>
              <a:buFont typeface="Arial" pitchFamily="34" charset="0"/>
              <a:buChar char="•"/>
            </a:pPr>
            <a:r>
              <a:rPr lang="en-US" dirty="0" smtClean="0">
                <a:solidFill>
                  <a:srgbClr val="0033CC"/>
                </a:solidFill>
              </a:rPr>
              <a:t>To achieve anisotropy, there are two mechanisms:</a:t>
            </a:r>
          </a:p>
          <a:p>
            <a:pPr marL="458788" lvl="1" indent="-228600">
              <a:spcAft>
                <a:spcPts val="600"/>
              </a:spcAft>
              <a:buFont typeface="Courier New" pitchFamily="49" charset="0"/>
              <a:buChar char="o"/>
            </a:pPr>
            <a:r>
              <a:rPr lang="en-US" dirty="0" smtClean="0">
                <a:solidFill>
                  <a:srgbClr val="0033CC"/>
                </a:solidFill>
              </a:rPr>
              <a:t>Energy-driven anisotropy: bombardment by ions disrupts an un-reactive substrate and causes damages such as dangling bonds and dislocations, resulting in a substrate more reactive towards etchant species (electrons or photons can also induce surface activation). E.g. CAIBE (chemical assisted ion beam etching)</a:t>
            </a:r>
          </a:p>
          <a:p>
            <a:pPr marL="458788" lvl="1" indent="-228600">
              <a:spcAft>
                <a:spcPts val="600"/>
              </a:spcAft>
              <a:buFont typeface="Courier New" pitchFamily="49" charset="0"/>
              <a:buChar char="o"/>
            </a:pPr>
            <a:r>
              <a:rPr lang="en-US" dirty="0" smtClean="0">
                <a:solidFill>
                  <a:srgbClr val="0033CC"/>
                </a:solidFill>
              </a:rPr>
              <a:t>Inhibitor-driven anisotropy: in this case etching leads to the production of a surface covering agent (a passivation/inhibition layer). Ion bombardment removes this layer from horizontal surface (vertical surface - sidewall remain passivated), and reaction with neutrals proceed on these un-passivated surfaces only. E.g. RIE of SiO</a:t>
            </a:r>
            <a:r>
              <a:rPr lang="en-US" baseline="-25000" dirty="0" smtClean="0">
                <a:solidFill>
                  <a:srgbClr val="0033CC"/>
                </a:solidFill>
              </a:rPr>
              <a:t>2</a:t>
            </a:r>
            <a:r>
              <a:rPr lang="en-US" dirty="0" smtClean="0">
                <a:solidFill>
                  <a:srgbClr val="0033CC"/>
                </a:solidFill>
              </a:rPr>
              <a:t> using CHF</a:t>
            </a:r>
            <a:r>
              <a:rPr lang="en-US" baseline="-25000" dirty="0" smtClean="0">
                <a:solidFill>
                  <a:srgbClr val="0033CC"/>
                </a:solidFill>
              </a:rPr>
              <a:t>3</a:t>
            </a:r>
            <a:r>
              <a:rPr lang="en-US" dirty="0" smtClean="0">
                <a:solidFill>
                  <a:srgbClr val="0033CC"/>
                </a:solidFill>
              </a:rPr>
              <a:t> gases to form fluorocarbon passivation layer.</a:t>
            </a:r>
            <a:endParaRPr lang="en-US" dirty="0">
              <a:solidFill>
                <a:srgbClr val="0033CC"/>
              </a:solidFill>
            </a:endParaRPr>
          </a:p>
        </p:txBody>
      </p:sp>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30</a:t>
            </a:fld>
            <a:endParaRPr lang="en-US" altLang="zh-TW"/>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p:cNvPicPr>
            <a:picLocks noGrp="1" noChangeAspect="1" noChangeArrowheads="1"/>
          </p:cNvPicPr>
          <p:nvPr>
            <p:ph type="body" idx="1"/>
          </p:nvPr>
        </p:nvPicPr>
        <p:blipFill>
          <a:blip r:embed="rId2"/>
          <a:srcRect/>
          <a:stretch>
            <a:fillRect/>
          </a:stretch>
        </p:blipFill>
        <p:spPr>
          <a:xfrm>
            <a:off x="556914" y="1447800"/>
            <a:ext cx="4751686" cy="5201213"/>
          </a:xfrm>
        </p:spPr>
      </p:pic>
      <p:sp>
        <p:nvSpPr>
          <p:cNvPr id="25605" name="Text Box 4"/>
          <p:cNvSpPr txBox="1">
            <a:spLocks noChangeArrowheads="1"/>
          </p:cNvSpPr>
          <p:nvPr/>
        </p:nvSpPr>
        <p:spPr bwMode="auto">
          <a:xfrm>
            <a:off x="304800" y="762000"/>
            <a:ext cx="2273300" cy="707886"/>
          </a:xfrm>
          <a:prstGeom prst="rect">
            <a:avLst/>
          </a:prstGeom>
          <a:noFill/>
          <a:ln w="9525">
            <a:noFill/>
            <a:miter lim="800000"/>
            <a:headEnd/>
            <a:tailEnd/>
          </a:ln>
        </p:spPr>
        <p:txBody>
          <a:bodyPr>
            <a:spAutoFit/>
          </a:bodyPr>
          <a:lstStyle/>
          <a:p>
            <a:pPr algn="ctr">
              <a:spcBef>
                <a:spcPct val="50000"/>
              </a:spcBef>
            </a:pPr>
            <a:r>
              <a:rPr lang="en-US" altLang="zh-TW" sz="2000" dirty="0">
                <a:solidFill>
                  <a:srgbClr val="C00000"/>
                </a:solidFill>
              </a:rPr>
              <a:t>High inhibitor deposition rate</a:t>
            </a:r>
          </a:p>
        </p:txBody>
      </p:sp>
      <p:sp>
        <p:nvSpPr>
          <p:cNvPr id="25606" name="Text Box 5"/>
          <p:cNvSpPr txBox="1">
            <a:spLocks noChangeArrowheads="1"/>
          </p:cNvSpPr>
          <p:nvPr/>
        </p:nvSpPr>
        <p:spPr bwMode="auto">
          <a:xfrm>
            <a:off x="3352800" y="762000"/>
            <a:ext cx="2273300" cy="707886"/>
          </a:xfrm>
          <a:prstGeom prst="rect">
            <a:avLst/>
          </a:prstGeom>
          <a:noFill/>
          <a:ln w="9525">
            <a:noFill/>
            <a:miter lim="800000"/>
            <a:headEnd/>
            <a:tailEnd/>
          </a:ln>
        </p:spPr>
        <p:txBody>
          <a:bodyPr>
            <a:spAutoFit/>
          </a:bodyPr>
          <a:lstStyle/>
          <a:p>
            <a:pPr algn="ctr">
              <a:spcBef>
                <a:spcPct val="50000"/>
              </a:spcBef>
            </a:pPr>
            <a:r>
              <a:rPr lang="en-US" altLang="zh-TW" sz="2000" dirty="0">
                <a:solidFill>
                  <a:srgbClr val="C00000"/>
                </a:solidFill>
              </a:rPr>
              <a:t>Low inhibitor deposition rate</a:t>
            </a: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8600" y="152400"/>
            <a:ext cx="8814914" cy="523220"/>
          </a:xfrm>
          <a:prstGeom prst="rect">
            <a:avLst/>
          </a:prstGeom>
        </p:spPr>
        <p:txBody>
          <a:bodyPr wrap="none">
            <a:spAutoFit/>
          </a:bodyPr>
          <a:lstStyle/>
          <a:p>
            <a:r>
              <a:rPr lang="en-US" altLang="zh-TW" sz="2800" dirty="0" smtClean="0">
                <a:solidFill>
                  <a:srgbClr val="0033CC"/>
                </a:solidFill>
              </a:rPr>
              <a:t>Etching profile: sidewall passivation by inhibitor deposition </a:t>
            </a:r>
            <a:endParaRPr lang="en-US" sz="2800" dirty="0">
              <a:solidFill>
                <a:srgbClr val="0033CC"/>
              </a:solidFill>
            </a:endParaRPr>
          </a:p>
        </p:txBody>
      </p:sp>
      <p:sp>
        <p:nvSpPr>
          <p:cNvPr id="10" name="TextBox 9"/>
          <p:cNvSpPr txBox="1"/>
          <p:nvPr/>
        </p:nvSpPr>
        <p:spPr>
          <a:xfrm>
            <a:off x="5257800" y="1524000"/>
            <a:ext cx="3735423" cy="3447098"/>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Inhibitor deposits both on sidewall and on bottom.</a:t>
            </a:r>
          </a:p>
          <a:p>
            <a:pPr marL="176213" indent="-176213">
              <a:spcAft>
                <a:spcPts val="600"/>
              </a:spcAft>
              <a:buFont typeface="Arial" pitchFamily="34" charset="0"/>
              <a:buChar char="•"/>
            </a:pPr>
            <a:r>
              <a:rPr lang="en-US" dirty="0" smtClean="0">
                <a:solidFill>
                  <a:srgbClr val="0033CC"/>
                </a:solidFill>
              </a:rPr>
              <a:t>Inhibitor on bottom can be removed by ion bombardment.</a:t>
            </a:r>
          </a:p>
          <a:p>
            <a:pPr marL="176213" indent="-176213">
              <a:spcAft>
                <a:spcPts val="600"/>
              </a:spcAft>
              <a:buFont typeface="Arial" pitchFamily="34" charset="0"/>
              <a:buChar char="•"/>
            </a:pPr>
            <a:r>
              <a:rPr lang="en-US" dirty="0" smtClean="0">
                <a:solidFill>
                  <a:srgbClr val="0033CC"/>
                </a:solidFill>
              </a:rPr>
              <a:t>So only sidewall is protected by inhibitor, leading to anisotropic etch without undercut.</a:t>
            </a:r>
          </a:p>
          <a:p>
            <a:pPr marL="176213" indent="-176213">
              <a:spcAft>
                <a:spcPts val="600"/>
              </a:spcAft>
              <a:buFont typeface="Arial" pitchFamily="34" charset="0"/>
              <a:buChar char="•"/>
            </a:pPr>
            <a:r>
              <a:rPr lang="en-US" dirty="0" smtClean="0">
                <a:solidFill>
                  <a:srgbClr val="0033CC"/>
                </a:solidFill>
              </a:rPr>
              <a:t>Nearly vertical sidewalls is possible.</a:t>
            </a:r>
          </a:p>
          <a:p>
            <a:pPr marL="176213" indent="-176213">
              <a:spcAft>
                <a:spcPts val="600"/>
              </a:spcAft>
              <a:buFont typeface="Arial" pitchFamily="34" charset="0"/>
              <a:buChar char="•"/>
            </a:pPr>
            <a:r>
              <a:rPr lang="en-US" dirty="0" smtClean="0">
                <a:solidFill>
                  <a:srgbClr val="0033CC"/>
                </a:solidFill>
              </a:rPr>
              <a:t>Fluoropolymer (like Teflon) in CHF</a:t>
            </a:r>
            <a:r>
              <a:rPr lang="en-US" baseline="-25000" dirty="0" smtClean="0">
                <a:solidFill>
                  <a:srgbClr val="0033CC"/>
                </a:solidFill>
              </a:rPr>
              <a:t>3</a:t>
            </a:r>
            <a:r>
              <a:rPr lang="en-US" dirty="0" smtClean="0">
                <a:solidFill>
                  <a:srgbClr val="0033CC"/>
                </a:solidFill>
              </a:rPr>
              <a:t> or CF</a:t>
            </a:r>
            <a:r>
              <a:rPr lang="en-US" baseline="-25000" dirty="0" smtClean="0">
                <a:solidFill>
                  <a:srgbClr val="0033CC"/>
                </a:solidFill>
              </a:rPr>
              <a:t>4</a:t>
            </a:r>
            <a:r>
              <a:rPr lang="en-US" dirty="0" smtClean="0">
                <a:solidFill>
                  <a:srgbClr val="0033CC"/>
                </a:solidFill>
              </a:rPr>
              <a:t>+H</a:t>
            </a:r>
            <a:r>
              <a:rPr lang="en-US" baseline="-25000" dirty="0" smtClean="0">
                <a:solidFill>
                  <a:srgbClr val="0033CC"/>
                </a:solidFill>
              </a:rPr>
              <a:t>2</a:t>
            </a:r>
            <a:r>
              <a:rPr lang="en-US" dirty="0" smtClean="0">
                <a:solidFill>
                  <a:srgbClr val="0033CC"/>
                </a:solidFill>
              </a:rPr>
              <a:t> RIE of Si or SiO</a:t>
            </a:r>
            <a:r>
              <a:rPr lang="en-US" baseline="-25000" dirty="0" smtClean="0">
                <a:solidFill>
                  <a:srgbClr val="0033CC"/>
                </a:solidFill>
              </a:rPr>
              <a:t>2</a:t>
            </a:r>
            <a:r>
              <a:rPr lang="en-US" dirty="0" smtClean="0">
                <a:solidFill>
                  <a:srgbClr val="0033CC"/>
                </a:solidFill>
              </a:rPr>
              <a:t> is the inhibitor.</a:t>
            </a:r>
            <a:endParaRPr lang="en-US" dirty="0">
              <a:solidFill>
                <a:srgbClr val="0033CC"/>
              </a:solidFill>
            </a:endParaRPr>
          </a:p>
        </p:txBody>
      </p:sp>
      <p:pic>
        <p:nvPicPr>
          <p:cNvPr id="2050" name="Picture 2"/>
          <p:cNvPicPr>
            <a:picLocks noChangeAspect="1" noChangeArrowheads="1"/>
          </p:cNvPicPr>
          <p:nvPr/>
        </p:nvPicPr>
        <p:blipFill>
          <a:blip r:embed="rId3"/>
          <a:srcRect/>
          <a:stretch>
            <a:fillRect/>
          </a:stretch>
        </p:blipFill>
        <p:spPr bwMode="auto">
          <a:xfrm>
            <a:off x="6553201" y="5105400"/>
            <a:ext cx="813998" cy="752475"/>
          </a:xfrm>
          <a:prstGeom prst="rect">
            <a:avLst/>
          </a:prstGeom>
          <a:noFill/>
          <a:ln w="9525">
            <a:noFill/>
            <a:miter lim="800000"/>
            <a:headEnd/>
            <a:tailEnd/>
          </a:ln>
          <a:effectLst/>
        </p:spPr>
      </p:pic>
      <p:sp>
        <p:nvSpPr>
          <p:cNvPr id="11" name="TextBox 10"/>
          <p:cNvSpPr txBox="1"/>
          <p:nvPr/>
        </p:nvSpPr>
        <p:spPr>
          <a:xfrm>
            <a:off x="6629400" y="5867400"/>
            <a:ext cx="756810" cy="369332"/>
          </a:xfrm>
          <a:prstGeom prst="rect">
            <a:avLst/>
          </a:prstGeom>
          <a:noFill/>
        </p:spPr>
        <p:txBody>
          <a:bodyPr wrap="none" rtlCol="0">
            <a:spAutoFit/>
          </a:bodyPr>
          <a:lstStyle/>
          <a:p>
            <a:r>
              <a:rPr lang="en-US" dirty="0" smtClean="0">
                <a:solidFill>
                  <a:srgbClr val="C00000"/>
                </a:solidFill>
              </a:rPr>
              <a:t>Teflon</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6"/>
          <p:cNvPicPr>
            <a:picLocks noGrp="1" noChangeAspect="1" noChangeArrowheads="1"/>
          </p:cNvPicPr>
          <p:nvPr>
            <p:ph sz="half" idx="2"/>
          </p:nvPr>
        </p:nvPicPr>
        <p:blipFill>
          <a:blip r:embed="rId2"/>
          <a:srcRect/>
          <a:stretch>
            <a:fillRect/>
          </a:stretch>
        </p:blipFill>
        <p:spPr>
          <a:xfrm>
            <a:off x="4343400" y="838201"/>
            <a:ext cx="4648200" cy="4274608"/>
          </a:xfrm>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09600" y="228600"/>
            <a:ext cx="8054641" cy="523220"/>
          </a:xfrm>
          <a:prstGeom prst="rect">
            <a:avLst/>
          </a:prstGeom>
        </p:spPr>
        <p:txBody>
          <a:bodyPr wrap="none">
            <a:spAutoFit/>
          </a:bodyPr>
          <a:lstStyle/>
          <a:p>
            <a:r>
              <a:rPr lang="en-US" altLang="zh-TW" sz="2800" dirty="0" smtClean="0">
                <a:solidFill>
                  <a:srgbClr val="0033CC"/>
                </a:solidFill>
              </a:rPr>
              <a:t>Parallel plate etchers (regular RIE, </a:t>
            </a:r>
            <a:r>
              <a:rPr lang="en-US" altLang="zh-TW" sz="2800" dirty="0" smtClean="0">
                <a:solidFill>
                  <a:srgbClr val="C00000"/>
                </a:solidFill>
              </a:rPr>
              <a:t>low density </a:t>
            </a:r>
            <a:r>
              <a:rPr lang="en-US" altLang="zh-TW" sz="2800" dirty="0" smtClean="0">
                <a:solidFill>
                  <a:srgbClr val="0033CC"/>
                </a:solidFill>
              </a:rPr>
              <a:t>plasma)</a:t>
            </a:r>
            <a:endParaRPr lang="en-US" sz="2800" dirty="0">
              <a:solidFill>
                <a:srgbClr val="0033CC"/>
              </a:solidFill>
            </a:endParaRPr>
          </a:p>
        </p:txBody>
      </p:sp>
      <p:sp>
        <p:nvSpPr>
          <p:cNvPr id="9" name="Rectangle 8"/>
          <p:cNvSpPr/>
          <p:nvPr/>
        </p:nvSpPr>
        <p:spPr>
          <a:xfrm>
            <a:off x="76200" y="1327190"/>
            <a:ext cx="4267200" cy="3016210"/>
          </a:xfrm>
          <a:prstGeom prst="rect">
            <a:avLst/>
          </a:prstGeom>
        </p:spPr>
        <p:txBody>
          <a:bodyPr wrap="square">
            <a:spAutoFit/>
          </a:bodyPr>
          <a:lstStyle/>
          <a:p>
            <a:pPr marL="166688" indent="-166688">
              <a:spcAft>
                <a:spcPts val="600"/>
              </a:spcAft>
              <a:buFont typeface="Arial" pitchFamily="34" charset="0"/>
              <a:buChar char="•"/>
            </a:pPr>
            <a:r>
              <a:rPr lang="en-US" altLang="zh-TW" dirty="0" smtClean="0">
                <a:solidFill>
                  <a:srgbClr val="0033CC"/>
                </a:solidFill>
              </a:rPr>
              <a:t>Both chemical reaction and physical sputtering process occur.</a:t>
            </a:r>
          </a:p>
          <a:p>
            <a:pPr marL="166688" indent="-166688">
              <a:buFont typeface="Arial" pitchFamily="34" charset="0"/>
              <a:buChar char="•"/>
            </a:pPr>
            <a:r>
              <a:rPr lang="en-US" altLang="zh-TW" dirty="0" smtClean="0">
                <a:solidFill>
                  <a:srgbClr val="0033CC"/>
                </a:solidFill>
              </a:rPr>
              <a:t>Plasma etch mode: </a:t>
            </a:r>
          </a:p>
          <a:p>
            <a:pPr marL="461963" lvl="1" indent="-231775">
              <a:buFont typeface="Courier New" pitchFamily="49" charset="0"/>
              <a:buChar char="o"/>
            </a:pPr>
            <a:r>
              <a:rPr lang="en-US" altLang="zh-TW" dirty="0" smtClean="0">
                <a:solidFill>
                  <a:srgbClr val="0033CC"/>
                </a:solidFill>
              </a:rPr>
              <a:t>Pressure: 100 – 1000mTorr</a:t>
            </a:r>
          </a:p>
          <a:p>
            <a:pPr marL="461963" lvl="1" indent="-231775">
              <a:spcAft>
                <a:spcPts val="600"/>
              </a:spcAft>
              <a:buFont typeface="Courier New" pitchFamily="49" charset="0"/>
              <a:buChar char="o"/>
            </a:pPr>
            <a:r>
              <a:rPr lang="en-US" altLang="zh-TW" dirty="0" smtClean="0">
                <a:solidFill>
                  <a:srgbClr val="0033CC"/>
                </a:solidFill>
              </a:rPr>
              <a:t>Voltage drop (self-bias) 10 - 100V</a:t>
            </a:r>
          </a:p>
          <a:p>
            <a:pPr marL="166688" indent="-166688">
              <a:buFont typeface="Arial" pitchFamily="34" charset="0"/>
              <a:buChar char="•"/>
            </a:pPr>
            <a:r>
              <a:rPr lang="en-US" altLang="zh-TW" dirty="0" smtClean="0">
                <a:solidFill>
                  <a:srgbClr val="0033CC"/>
                </a:solidFill>
              </a:rPr>
              <a:t>Reactive ion etch (RIE) mode:</a:t>
            </a:r>
          </a:p>
          <a:p>
            <a:pPr marL="461963" lvl="1" indent="-234950">
              <a:buFont typeface="Courier New" pitchFamily="49" charset="0"/>
              <a:buChar char="o"/>
            </a:pPr>
            <a:r>
              <a:rPr lang="en-US" altLang="zh-TW" dirty="0" smtClean="0">
                <a:solidFill>
                  <a:srgbClr val="0033CC"/>
                </a:solidFill>
              </a:rPr>
              <a:t>Pressure: 10 - 100mTorr</a:t>
            </a:r>
          </a:p>
          <a:p>
            <a:pPr marL="461963" lvl="1" indent="-234950">
              <a:buFont typeface="Courier New" pitchFamily="49" charset="0"/>
              <a:buChar char="o"/>
            </a:pPr>
            <a:r>
              <a:rPr lang="en-US" altLang="zh-TW" dirty="0" smtClean="0">
                <a:solidFill>
                  <a:srgbClr val="0033CC"/>
                </a:solidFill>
              </a:rPr>
              <a:t>Voltage drop 100 - 700V</a:t>
            </a:r>
          </a:p>
          <a:p>
            <a:pPr marL="234950" indent="-234950">
              <a:buFont typeface="Arial" pitchFamily="34" charset="0"/>
              <a:buChar char="•"/>
            </a:pPr>
            <a:r>
              <a:rPr lang="en-US" dirty="0" smtClean="0">
                <a:solidFill>
                  <a:srgbClr val="0033CC"/>
                </a:solidFill>
              </a:rPr>
              <a:t>RIE has high voltage drop, so is more directional/anisotropic than plasma etch.</a:t>
            </a:r>
            <a:endParaRPr lang="en-US" dirty="0">
              <a:solidFill>
                <a:srgbClr val="0033CC"/>
              </a:solidFill>
            </a:endParaRPr>
          </a:p>
        </p:txBody>
      </p:sp>
      <p:pic>
        <p:nvPicPr>
          <p:cNvPr id="8" name="Picture 4"/>
          <p:cNvPicPr>
            <a:picLocks noChangeAspect="1" noChangeArrowheads="1"/>
          </p:cNvPicPr>
          <p:nvPr/>
        </p:nvPicPr>
        <p:blipFill>
          <a:blip r:embed="rId3"/>
          <a:srcRect/>
          <a:stretch>
            <a:fillRect/>
          </a:stretch>
        </p:blipFill>
        <p:spPr>
          <a:xfrm>
            <a:off x="228600" y="4648200"/>
            <a:ext cx="4026735" cy="1365876"/>
          </a:xfrm>
          <a:prstGeom prst="rect">
            <a:avLst/>
          </a:prstGeom>
          <a:noFill/>
        </p:spPr>
      </p:pic>
      <p:sp>
        <p:nvSpPr>
          <p:cNvPr id="10" name="TextBox 9"/>
          <p:cNvSpPr txBox="1"/>
          <p:nvPr/>
        </p:nvSpPr>
        <p:spPr>
          <a:xfrm>
            <a:off x="152401" y="6096000"/>
            <a:ext cx="8686800" cy="646331"/>
          </a:xfrm>
          <a:prstGeom prst="rect">
            <a:avLst/>
          </a:prstGeom>
          <a:noFill/>
        </p:spPr>
        <p:txBody>
          <a:bodyPr wrap="square" rtlCol="0">
            <a:spAutoFit/>
          </a:bodyPr>
          <a:lstStyle/>
          <a:p>
            <a:r>
              <a:rPr lang="en-US" dirty="0" smtClean="0">
                <a:solidFill>
                  <a:srgbClr val="0033CC"/>
                </a:solidFill>
              </a:rPr>
              <a:t>Parallel plate etcher is low density plasma system: the reactive species and ions have very low density, leading to low etch rate.</a:t>
            </a:r>
            <a:endParaRPr lang="en-US" dirty="0">
              <a:solidFill>
                <a:srgbClr val="0033CC"/>
              </a:solidFill>
            </a:endParaRPr>
          </a:p>
        </p:txBody>
      </p:sp>
      <p:sp>
        <p:nvSpPr>
          <p:cNvPr id="11" name="Slide Number Placeholder 10"/>
          <p:cNvSpPr>
            <a:spLocks noGrp="1"/>
          </p:cNvSpPr>
          <p:nvPr>
            <p:ph type="sldNum" sz="quarter" idx="11"/>
          </p:nvPr>
        </p:nvSpPr>
        <p:spPr/>
        <p:txBody>
          <a:bodyPr/>
          <a:lstStyle/>
          <a:p>
            <a:pPr>
              <a:defRPr/>
            </a:pPr>
            <a:fld id="{B229BFB4-E1C1-44ED-B54E-7E010835A2AF}" type="slidenum">
              <a:rPr lang="en-US" altLang="zh-TW" smtClean="0"/>
              <a:pPr>
                <a:defRPr/>
              </a:pPr>
              <a:t>32</a:t>
            </a:fld>
            <a:endParaRPr lang="en-US" altLang="zh-TW"/>
          </a:p>
        </p:txBody>
      </p:sp>
      <p:sp>
        <p:nvSpPr>
          <p:cNvPr id="12" name="TextBox 11"/>
          <p:cNvSpPr txBox="1"/>
          <p:nvPr/>
        </p:nvSpPr>
        <p:spPr>
          <a:xfrm>
            <a:off x="4419600" y="5105400"/>
            <a:ext cx="4505249" cy="830997"/>
          </a:xfrm>
          <a:prstGeom prst="rect">
            <a:avLst/>
          </a:prstGeom>
          <a:noFill/>
        </p:spPr>
        <p:txBody>
          <a:bodyPr wrap="square" rtlCol="0">
            <a:spAutoFit/>
          </a:bodyPr>
          <a:lstStyle/>
          <a:p>
            <a:r>
              <a:rPr lang="en-US" sz="1600" dirty="0" smtClean="0">
                <a:solidFill>
                  <a:srgbClr val="7030A0"/>
                </a:solidFill>
              </a:rPr>
              <a:t>This is sputter deposition configuration; for etching, the blocking capacitor… should be connected to the bottom electrode on top of which sit the wafers.</a:t>
            </a:r>
            <a:endParaRPr lang="en-US" sz="1600" dirty="0">
              <a:solidFill>
                <a:srgbClr val="7030A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2"/>
          </p:nvPr>
        </p:nvPicPr>
        <p:blipFill>
          <a:blip r:embed="rId2"/>
          <a:srcRect/>
          <a:stretch>
            <a:fillRect/>
          </a:stretch>
        </p:blipFill>
        <p:spPr>
          <a:xfrm>
            <a:off x="4648200" y="1311275"/>
            <a:ext cx="4015565" cy="3864034"/>
          </a:xfrm>
        </p:spPr>
      </p:pic>
      <p:sp>
        <p:nvSpPr>
          <p:cNvPr id="28678" name="Text Box 6"/>
          <p:cNvSpPr txBox="1">
            <a:spLocks noChangeArrowheads="1"/>
          </p:cNvSpPr>
          <p:nvPr/>
        </p:nvSpPr>
        <p:spPr bwMode="auto">
          <a:xfrm>
            <a:off x="304800" y="762000"/>
            <a:ext cx="3619500" cy="707886"/>
          </a:xfrm>
          <a:prstGeom prst="rect">
            <a:avLst/>
          </a:prstGeom>
          <a:noFill/>
          <a:ln w="9525">
            <a:noFill/>
            <a:miter lim="800000"/>
            <a:headEnd/>
            <a:tailEnd/>
          </a:ln>
        </p:spPr>
        <p:txBody>
          <a:bodyPr>
            <a:spAutoFit/>
          </a:bodyPr>
          <a:lstStyle/>
          <a:p>
            <a:pPr algn="ctr"/>
            <a:r>
              <a:rPr lang="en-US" altLang="zh-TW" sz="2000" dirty="0" smtClean="0">
                <a:solidFill>
                  <a:srgbClr val="C00000"/>
                </a:solidFill>
              </a:rPr>
              <a:t>Inductively coupled plasma (ICP)</a:t>
            </a:r>
          </a:p>
          <a:p>
            <a:pPr algn="ctr"/>
            <a:r>
              <a:rPr lang="en-US" altLang="zh-TW" sz="2000" dirty="0" smtClean="0">
                <a:solidFill>
                  <a:srgbClr val="0033CC"/>
                </a:solidFill>
              </a:rPr>
              <a:t>(four systems at Waterloo)</a:t>
            </a:r>
            <a:endParaRPr lang="en-US" altLang="zh-TW" sz="2000" dirty="0">
              <a:solidFill>
                <a:srgbClr val="0033CC"/>
              </a:solidFill>
            </a:endParaRPr>
          </a:p>
        </p:txBody>
      </p:sp>
      <p:sp>
        <p:nvSpPr>
          <p:cNvPr id="28679" name="Text Box 7"/>
          <p:cNvSpPr txBox="1">
            <a:spLocks noChangeArrowheads="1"/>
          </p:cNvSpPr>
          <p:nvPr/>
        </p:nvSpPr>
        <p:spPr bwMode="auto">
          <a:xfrm>
            <a:off x="4876800" y="739914"/>
            <a:ext cx="4038600" cy="707886"/>
          </a:xfrm>
          <a:prstGeom prst="rect">
            <a:avLst/>
          </a:prstGeom>
          <a:noFill/>
          <a:ln w="9525">
            <a:noFill/>
            <a:miter lim="800000"/>
            <a:headEnd/>
            <a:tailEnd/>
          </a:ln>
        </p:spPr>
        <p:txBody>
          <a:bodyPr wrap="square">
            <a:spAutoFit/>
          </a:bodyPr>
          <a:lstStyle/>
          <a:p>
            <a:pPr algn="ctr"/>
            <a:r>
              <a:rPr lang="en-US" altLang="zh-TW" sz="2000" dirty="0" smtClean="0">
                <a:solidFill>
                  <a:srgbClr val="C00000"/>
                </a:solidFill>
              </a:rPr>
              <a:t>Electron cyclotron resonance plasma</a:t>
            </a:r>
          </a:p>
          <a:p>
            <a:pPr algn="ctr"/>
            <a:r>
              <a:rPr lang="en-US" altLang="zh-TW" sz="2000" dirty="0" smtClean="0">
                <a:solidFill>
                  <a:srgbClr val="0033CC"/>
                </a:solidFill>
              </a:rPr>
              <a:t>(less common)</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514600" y="152400"/>
            <a:ext cx="4263155" cy="523220"/>
          </a:xfrm>
          <a:prstGeom prst="rect">
            <a:avLst/>
          </a:prstGeom>
        </p:spPr>
        <p:txBody>
          <a:bodyPr wrap="none">
            <a:spAutoFit/>
          </a:bodyPr>
          <a:lstStyle/>
          <a:p>
            <a:r>
              <a:rPr lang="en-US" altLang="zh-TW" sz="2800" dirty="0" smtClean="0">
                <a:solidFill>
                  <a:srgbClr val="C00000"/>
                </a:solidFill>
              </a:rPr>
              <a:t>High density </a:t>
            </a:r>
            <a:r>
              <a:rPr lang="en-US" altLang="zh-TW" sz="2800" dirty="0" smtClean="0">
                <a:solidFill>
                  <a:srgbClr val="0033CC"/>
                </a:solidFill>
              </a:rPr>
              <a:t>plasma system</a:t>
            </a:r>
            <a:endParaRPr lang="en-US" sz="2800" dirty="0">
              <a:solidFill>
                <a:srgbClr val="0033CC"/>
              </a:solidFill>
            </a:endParaRPr>
          </a:p>
        </p:txBody>
      </p:sp>
      <p:sp>
        <p:nvSpPr>
          <p:cNvPr id="11" name="Rectangle 10"/>
          <p:cNvSpPr/>
          <p:nvPr/>
        </p:nvSpPr>
        <p:spPr>
          <a:xfrm>
            <a:off x="76200" y="5029200"/>
            <a:ext cx="8763000" cy="1815882"/>
          </a:xfrm>
          <a:prstGeom prst="rect">
            <a:avLst/>
          </a:prstGeom>
        </p:spPr>
        <p:txBody>
          <a:bodyPr wrap="square">
            <a:spAutoFit/>
          </a:bodyPr>
          <a:lstStyle/>
          <a:p>
            <a:pPr marL="166688" indent="-166688">
              <a:buFont typeface="Arial" pitchFamily="34" charset="0"/>
              <a:buChar char="•"/>
            </a:pPr>
            <a:r>
              <a:rPr lang="en-US" altLang="zh-TW" sz="1600" dirty="0" smtClean="0">
                <a:solidFill>
                  <a:srgbClr val="0033CC"/>
                </a:solidFill>
              </a:rPr>
              <a:t>High magnetic field in the coil, so electrons move in circles with long path, leading to higher collision and ionization probability.</a:t>
            </a:r>
          </a:p>
          <a:p>
            <a:pPr marL="166688" indent="-166688">
              <a:buFont typeface="Arial" pitchFamily="34" charset="0"/>
              <a:buChar char="•"/>
            </a:pPr>
            <a:r>
              <a:rPr lang="en-US" altLang="zh-TW" sz="1600" dirty="0" smtClean="0">
                <a:solidFill>
                  <a:srgbClr val="0033CC"/>
                </a:solidFill>
              </a:rPr>
              <a:t>Plasma density 10</a:t>
            </a:r>
            <a:r>
              <a:rPr lang="en-US" altLang="zh-TW" sz="1600" baseline="30000" dirty="0" smtClean="0">
                <a:solidFill>
                  <a:srgbClr val="0033CC"/>
                </a:solidFill>
              </a:rPr>
              <a:t>11</a:t>
            </a:r>
            <a:r>
              <a:rPr lang="en-US" altLang="zh-TW" sz="1600" dirty="0" smtClean="0">
                <a:solidFill>
                  <a:srgbClr val="0033CC"/>
                </a:solidFill>
              </a:rPr>
              <a:t> - 10</a:t>
            </a:r>
            <a:r>
              <a:rPr lang="en-US" altLang="zh-TW" sz="1600" baseline="30000" dirty="0" smtClean="0">
                <a:solidFill>
                  <a:srgbClr val="0033CC"/>
                </a:solidFill>
              </a:rPr>
              <a:t>12</a:t>
            </a:r>
            <a:r>
              <a:rPr lang="en-US" altLang="zh-TW" sz="1600" dirty="0" smtClean="0">
                <a:solidFill>
                  <a:srgbClr val="0033CC"/>
                </a:solidFill>
              </a:rPr>
              <a:t> ions/cm</a:t>
            </a:r>
            <a:r>
              <a:rPr lang="en-US" altLang="zh-TW" sz="1600" baseline="30000" dirty="0" smtClean="0">
                <a:solidFill>
                  <a:srgbClr val="0033CC"/>
                </a:solidFill>
              </a:rPr>
              <a:t>3</a:t>
            </a:r>
            <a:r>
              <a:rPr lang="en-US" altLang="zh-TW" sz="1600" dirty="0" smtClean="0">
                <a:solidFill>
                  <a:srgbClr val="0033CC"/>
                </a:solidFill>
              </a:rPr>
              <a:t>; may have low operation pressure 1 - 10mTorr.</a:t>
            </a:r>
          </a:p>
          <a:p>
            <a:pPr marL="166688" indent="-166688">
              <a:buFont typeface="Arial" pitchFamily="34" charset="0"/>
              <a:buChar char="•"/>
            </a:pPr>
            <a:r>
              <a:rPr lang="en-US" altLang="zh-TW" sz="1600" dirty="0" smtClean="0">
                <a:solidFill>
                  <a:srgbClr val="0033CC"/>
                </a:solidFill>
              </a:rPr>
              <a:t>Independent control of RF bias (ion energy, directionality) and ion density (plasma density, chemical etching rate).</a:t>
            </a:r>
          </a:p>
          <a:p>
            <a:pPr marL="166688" indent="-166688">
              <a:buFont typeface="Arial" pitchFamily="34" charset="0"/>
              <a:buChar char="•"/>
            </a:pPr>
            <a:r>
              <a:rPr lang="en-US" altLang="zh-TW" sz="1600" dirty="0" smtClean="0">
                <a:solidFill>
                  <a:srgbClr val="0033CC"/>
                </a:solidFill>
              </a:rPr>
              <a:t>High etching rate than RIE, but may be less anisotropic due to increased chemical etching.</a:t>
            </a:r>
          </a:p>
          <a:p>
            <a:pPr marL="166688" indent="-166688">
              <a:buFont typeface="Arial" pitchFamily="34" charset="0"/>
              <a:buChar char="•"/>
            </a:pPr>
            <a:r>
              <a:rPr lang="en-US" altLang="zh-TW" sz="1600" dirty="0" smtClean="0">
                <a:solidFill>
                  <a:srgbClr val="0033CC"/>
                </a:solidFill>
              </a:rPr>
              <a:t>ICP etcher can be used as a pure RIE etcher by turning off the ICP component.</a:t>
            </a:r>
            <a:endParaRPr lang="en-US" altLang="zh-TW" sz="1600" dirty="0">
              <a:solidFill>
                <a:srgbClr val="0033CC"/>
              </a:solidFill>
            </a:endParaRPr>
          </a:p>
        </p:txBody>
      </p:sp>
      <p:pic>
        <p:nvPicPr>
          <p:cNvPr id="15" name="Picture 2"/>
          <p:cNvPicPr>
            <a:picLocks noChangeAspect="1" noChangeArrowheads="1"/>
          </p:cNvPicPr>
          <p:nvPr/>
        </p:nvPicPr>
        <p:blipFill>
          <a:blip r:embed="rId3"/>
          <a:srcRect/>
          <a:stretch>
            <a:fillRect/>
          </a:stretch>
        </p:blipFill>
        <p:spPr bwMode="auto">
          <a:xfrm>
            <a:off x="1143000" y="1600200"/>
            <a:ext cx="2971800" cy="3437427"/>
          </a:xfrm>
          <a:prstGeom prst="rect">
            <a:avLst/>
          </a:prstGeom>
          <a:noFill/>
          <a:ln w="9525">
            <a:noFill/>
            <a:miter lim="800000"/>
            <a:headEnd/>
            <a:tailEnd/>
          </a:ln>
          <a:effectLst/>
        </p:spPr>
      </p:pic>
      <p:sp>
        <p:nvSpPr>
          <p:cNvPr id="16" name="TextBox 15"/>
          <p:cNvSpPr txBox="1"/>
          <p:nvPr/>
        </p:nvSpPr>
        <p:spPr>
          <a:xfrm>
            <a:off x="0" y="1676400"/>
            <a:ext cx="1933478" cy="646331"/>
          </a:xfrm>
          <a:prstGeom prst="rect">
            <a:avLst/>
          </a:prstGeom>
          <a:noFill/>
        </p:spPr>
        <p:txBody>
          <a:bodyPr wrap="none" rtlCol="0">
            <a:spAutoFit/>
          </a:bodyPr>
          <a:lstStyle/>
          <a:p>
            <a:r>
              <a:rPr lang="en-US" dirty="0" smtClean="0">
                <a:solidFill>
                  <a:srgbClr val="7030A0"/>
                </a:solidFill>
              </a:rPr>
              <a:t>ICP power</a:t>
            </a:r>
          </a:p>
          <a:p>
            <a:r>
              <a:rPr lang="en-US" dirty="0" smtClean="0">
                <a:solidFill>
                  <a:srgbClr val="7030A0"/>
                </a:solidFill>
              </a:rPr>
              <a:t>(for dense plasma)</a:t>
            </a:r>
          </a:p>
        </p:txBody>
      </p:sp>
      <p:sp>
        <p:nvSpPr>
          <p:cNvPr id="17" name="TextBox 16"/>
          <p:cNvSpPr txBox="1"/>
          <p:nvPr/>
        </p:nvSpPr>
        <p:spPr>
          <a:xfrm>
            <a:off x="76200" y="4419600"/>
            <a:ext cx="2875724" cy="646331"/>
          </a:xfrm>
          <a:prstGeom prst="rect">
            <a:avLst/>
          </a:prstGeom>
          <a:noFill/>
        </p:spPr>
        <p:txBody>
          <a:bodyPr wrap="none" rtlCol="0">
            <a:spAutoFit/>
          </a:bodyPr>
          <a:lstStyle/>
          <a:p>
            <a:pPr algn="r"/>
            <a:r>
              <a:rPr lang="en-US" dirty="0" smtClean="0">
                <a:solidFill>
                  <a:srgbClr val="7030A0"/>
                </a:solidFill>
              </a:rPr>
              <a:t>RF bias power</a:t>
            </a:r>
          </a:p>
          <a:p>
            <a:pPr algn="r"/>
            <a:r>
              <a:rPr lang="en-US" dirty="0" smtClean="0">
                <a:solidFill>
                  <a:srgbClr val="7030A0"/>
                </a:solidFill>
              </a:rPr>
              <a:t>(similar to RIE, parallel plate)</a:t>
            </a:r>
            <a:endParaRPr lang="en-US" dirty="0">
              <a:solidFill>
                <a:srgbClr val="7030A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33</a:t>
            </a:fld>
            <a:endParaRPr lang="en-US"/>
          </a:p>
        </p:txBody>
      </p:sp>
      <p:sp>
        <p:nvSpPr>
          <p:cNvPr id="13" name="TextBox 12"/>
          <p:cNvSpPr txBox="1"/>
          <p:nvPr/>
        </p:nvSpPr>
        <p:spPr>
          <a:xfrm>
            <a:off x="2362200" y="2514600"/>
            <a:ext cx="854721" cy="369332"/>
          </a:xfrm>
          <a:prstGeom prst="rect">
            <a:avLst/>
          </a:prstGeom>
          <a:noFill/>
        </p:spPr>
        <p:txBody>
          <a:bodyPr wrap="none" rtlCol="0">
            <a:spAutoFit/>
          </a:bodyPr>
          <a:lstStyle/>
          <a:p>
            <a:r>
              <a:rPr lang="en-US" dirty="0" smtClean="0">
                <a:solidFill>
                  <a:srgbClr val="FFFF00"/>
                </a:solidFill>
              </a:rPr>
              <a:t>plasma</a:t>
            </a:r>
            <a:endParaRPr lang="en-US"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8408" y="76200"/>
            <a:ext cx="3416192" cy="523220"/>
          </a:xfrm>
          <a:prstGeom prst="rect">
            <a:avLst/>
          </a:prstGeom>
        </p:spPr>
        <p:txBody>
          <a:bodyPr wrap="none">
            <a:spAutoFit/>
          </a:bodyPr>
          <a:lstStyle/>
          <a:p>
            <a:r>
              <a:rPr lang="en-US" sz="2800" dirty="0" smtClean="0">
                <a:solidFill>
                  <a:srgbClr val="0033CC"/>
                </a:solidFill>
              </a:rPr>
              <a:t>RIE/plasma etch gases</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194" name="Picture 2"/>
          <p:cNvPicPr>
            <a:picLocks noChangeAspect="1" noChangeArrowheads="1"/>
          </p:cNvPicPr>
          <p:nvPr/>
        </p:nvPicPr>
        <p:blipFill>
          <a:blip r:embed="rId2"/>
          <a:srcRect/>
          <a:stretch>
            <a:fillRect/>
          </a:stretch>
        </p:blipFill>
        <p:spPr bwMode="auto">
          <a:xfrm rot="21540000">
            <a:off x="1038225" y="975693"/>
            <a:ext cx="7065963" cy="48101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8" name="TextBox 7"/>
          <p:cNvSpPr txBox="1"/>
          <p:nvPr/>
        </p:nvSpPr>
        <p:spPr>
          <a:xfrm>
            <a:off x="304801" y="5867400"/>
            <a:ext cx="8610599" cy="646331"/>
          </a:xfrm>
          <a:prstGeom prst="rect">
            <a:avLst/>
          </a:prstGeom>
          <a:noFill/>
        </p:spPr>
        <p:txBody>
          <a:bodyPr wrap="square" rtlCol="0">
            <a:spAutoFit/>
          </a:bodyPr>
          <a:lstStyle/>
          <a:p>
            <a:r>
              <a:rPr lang="en-US" dirty="0" smtClean="0">
                <a:solidFill>
                  <a:srgbClr val="0033CC"/>
                </a:solidFill>
              </a:rPr>
              <a:t>Most lab systems have only fluorine-based gases (SF</a:t>
            </a:r>
            <a:r>
              <a:rPr lang="en-US" baseline="-25000" dirty="0" smtClean="0">
                <a:solidFill>
                  <a:srgbClr val="0033CC"/>
                </a:solidFill>
              </a:rPr>
              <a:t>6</a:t>
            </a:r>
            <a:r>
              <a:rPr lang="en-US" dirty="0" smtClean="0">
                <a:solidFill>
                  <a:srgbClr val="0033CC"/>
                </a:solidFill>
              </a:rPr>
              <a:t>, CF</a:t>
            </a:r>
            <a:r>
              <a:rPr lang="en-US" baseline="-25000" dirty="0" smtClean="0">
                <a:solidFill>
                  <a:srgbClr val="0033CC"/>
                </a:solidFill>
              </a:rPr>
              <a:t>4</a:t>
            </a:r>
            <a:r>
              <a:rPr lang="en-US" dirty="0" smtClean="0">
                <a:solidFill>
                  <a:srgbClr val="0033CC"/>
                </a:solidFill>
              </a:rPr>
              <a:t>, CHF</a:t>
            </a:r>
            <a:r>
              <a:rPr lang="en-US" baseline="-25000" dirty="0" smtClean="0">
                <a:solidFill>
                  <a:srgbClr val="0033CC"/>
                </a:solidFill>
              </a:rPr>
              <a:t>3</a:t>
            </a:r>
            <a:r>
              <a:rPr lang="en-US" dirty="0" smtClean="0">
                <a:solidFill>
                  <a:srgbClr val="0033CC"/>
                </a:solidFill>
              </a:rPr>
              <a:t>) since they are relatively safe; chlorine-based gases are corrosive. Most RIE has </a:t>
            </a:r>
            <a:r>
              <a:rPr lang="en-US" dirty="0" err="1" smtClean="0">
                <a:solidFill>
                  <a:srgbClr val="0033CC"/>
                </a:solidFill>
              </a:rPr>
              <a:t>Ar</a:t>
            </a:r>
            <a:r>
              <a:rPr lang="en-US" dirty="0" smtClean="0">
                <a:solidFill>
                  <a:srgbClr val="0033CC"/>
                </a:solidFill>
              </a:rPr>
              <a:t> and O</a:t>
            </a:r>
            <a:r>
              <a:rPr lang="en-US" baseline="-25000" dirty="0" smtClean="0">
                <a:solidFill>
                  <a:srgbClr val="0033CC"/>
                </a:solidFill>
              </a:rPr>
              <a:t>2</a:t>
            </a:r>
            <a:r>
              <a:rPr lang="en-US" dirty="0" smtClean="0">
                <a:solidFill>
                  <a:srgbClr val="0033CC"/>
                </a:solidFill>
              </a:rPr>
              <a:t> gas, some has H</a:t>
            </a:r>
            <a:r>
              <a:rPr lang="en-US" baseline="-25000" dirty="0" smtClean="0">
                <a:solidFill>
                  <a:srgbClr val="0033CC"/>
                </a:solidFill>
              </a:rPr>
              <a:t>2</a:t>
            </a:r>
            <a:r>
              <a:rPr lang="en-US" dirty="0" smtClean="0">
                <a:solidFill>
                  <a:srgbClr val="0033CC"/>
                </a:solidFill>
              </a:rPr>
              <a:t> and He.</a:t>
            </a:r>
            <a:endParaRPr lang="en-US" dirty="0">
              <a:solidFill>
                <a:srgbClr val="0033C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152400" y="4038560"/>
            <a:ext cx="6477000" cy="2700723"/>
          </a:xfrm>
          <a:prstGeom prst="rect">
            <a:avLst/>
          </a:prstGeom>
          <a:noFill/>
          <a:ln w="9525">
            <a:noFill/>
            <a:miter lim="800000"/>
            <a:headEnd/>
            <a:tailEnd/>
          </a:ln>
          <a:effectLst/>
        </p:spPr>
      </p:pic>
      <p:pic>
        <p:nvPicPr>
          <p:cNvPr id="36869" name="Picture 5"/>
          <p:cNvPicPr>
            <a:picLocks noGrp="1" noChangeAspect="1" noChangeArrowheads="1"/>
          </p:cNvPicPr>
          <p:nvPr>
            <p:ph sz="half" idx="2"/>
          </p:nvPr>
        </p:nvPicPr>
        <p:blipFill>
          <a:blip r:embed="rId3"/>
          <a:srcRect/>
          <a:stretch>
            <a:fillRect/>
          </a:stretch>
        </p:blipFill>
        <p:spPr>
          <a:xfrm>
            <a:off x="5257800" y="685800"/>
            <a:ext cx="3886200" cy="3739182"/>
          </a:xfrm>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438400" y="152400"/>
            <a:ext cx="4749121" cy="523220"/>
          </a:xfrm>
          <a:prstGeom prst="rect">
            <a:avLst/>
          </a:prstGeom>
        </p:spPr>
        <p:txBody>
          <a:bodyPr wrap="none">
            <a:spAutoFit/>
          </a:bodyPr>
          <a:lstStyle/>
          <a:p>
            <a:r>
              <a:rPr lang="en-US" altLang="zh-TW" sz="2800" dirty="0" smtClean="0">
                <a:solidFill>
                  <a:srgbClr val="0033CC"/>
                </a:solidFill>
              </a:rPr>
              <a:t>Plasma etching (silicon dioxide)</a:t>
            </a:r>
            <a:endParaRPr lang="en-US" sz="2800" dirty="0">
              <a:solidFill>
                <a:srgbClr val="0033CC"/>
              </a:solidFill>
            </a:endParaRPr>
          </a:p>
        </p:txBody>
      </p:sp>
      <p:sp>
        <p:nvSpPr>
          <p:cNvPr id="8" name="Rectangle 7"/>
          <p:cNvSpPr/>
          <p:nvPr/>
        </p:nvSpPr>
        <p:spPr>
          <a:xfrm>
            <a:off x="0" y="685800"/>
            <a:ext cx="5257800" cy="3693319"/>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CF</a:t>
            </a:r>
            <a:r>
              <a:rPr lang="en-US" altLang="zh-TW" baseline="-25000" dirty="0" smtClean="0">
                <a:solidFill>
                  <a:srgbClr val="0033CC"/>
                </a:solidFill>
              </a:rPr>
              <a:t>4 </a:t>
            </a:r>
            <a:r>
              <a:rPr lang="en-US" altLang="zh-TW" dirty="0" smtClean="0">
                <a:solidFill>
                  <a:srgbClr val="0033CC"/>
                </a:solidFill>
              </a:rPr>
              <a:t>etch is isotropic; anisotropic etching can be achieved by adding H</a:t>
            </a:r>
            <a:r>
              <a:rPr lang="en-US" altLang="zh-TW" baseline="-25000" dirty="0" smtClean="0">
                <a:solidFill>
                  <a:srgbClr val="0033CC"/>
                </a:solidFill>
              </a:rPr>
              <a:t>2</a:t>
            </a:r>
            <a:r>
              <a:rPr lang="en-US" altLang="zh-TW" dirty="0" smtClean="0">
                <a:solidFill>
                  <a:srgbClr val="0033CC"/>
                </a:solidFill>
              </a:rPr>
              <a:t> to reduce F free radicals.</a:t>
            </a:r>
          </a:p>
          <a:p>
            <a:pPr marL="166688" indent="-166688">
              <a:buFont typeface="Arial" pitchFamily="34" charset="0"/>
              <a:buChar char="•"/>
            </a:pPr>
            <a:r>
              <a:rPr lang="en-US" altLang="zh-TW" dirty="0" smtClean="0">
                <a:solidFill>
                  <a:srgbClr val="0033CC"/>
                </a:solidFill>
              </a:rPr>
              <a:t>Use of CHF</a:t>
            </a:r>
            <a:r>
              <a:rPr lang="en-US" altLang="zh-TW" baseline="-25000" dirty="0" smtClean="0">
                <a:solidFill>
                  <a:srgbClr val="0033CC"/>
                </a:solidFill>
              </a:rPr>
              <a:t>3 </a:t>
            </a:r>
            <a:r>
              <a:rPr lang="en-US" altLang="zh-TW" dirty="0" smtClean="0">
                <a:solidFill>
                  <a:srgbClr val="0033CC"/>
                </a:solidFill>
              </a:rPr>
              <a:t>or C</a:t>
            </a:r>
            <a:r>
              <a:rPr lang="en-US" altLang="zh-TW" baseline="-25000" dirty="0" smtClean="0">
                <a:solidFill>
                  <a:srgbClr val="0033CC"/>
                </a:solidFill>
              </a:rPr>
              <a:t>2</a:t>
            </a:r>
            <a:r>
              <a:rPr lang="en-US" altLang="zh-TW" dirty="0" smtClean="0">
                <a:solidFill>
                  <a:srgbClr val="0033CC"/>
                </a:solidFill>
              </a:rPr>
              <a:t>F</a:t>
            </a:r>
            <a:r>
              <a:rPr lang="en-US" altLang="zh-TW" baseline="-25000" dirty="0" smtClean="0">
                <a:solidFill>
                  <a:srgbClr val="0033CC"/>
                </a:solidFill>
              </a:rPr>
              <a:t>6 </a:t>
            </a:r>
            <a:r>
              <a:rPr lang="en-US" altLang="zh-TW" dirty="0" smtClean="0">
                <a:solidFill>
                  <a:srgbClr val="0033CC"/>
                </a:solidFill>
              </a:rPr>
              <a:t>results in more C-F (Teflon) polymer deposition on sidewalls.</a:t>
            </a:r>
          </a:p>
          <a:p>
            <a:pPr marL="166688" indent="-166688">
              <a:buFont typeface="Arial" pitchFamily="34" charset="0"/>
              <a:buChar char="•"/>
            </a:pPr>
            <a:r>
              <a:rPr lang="en-US" altLang="zh-TW" dirty="0" smtClean="0">
                <a:solidFill>
                  <a:srgbClr val="0033CC"/>
                </a:solidFill>
              </a:rPr>
              <a:t>High bias voltage (400 - 500eV) can enhance vertical etch rate.</a:t>
            </a:r>
          </a:p>
          <a:p>
            <a:pPr marL="166688" indent="-166688">
              <a:buFont typeface="Arial" pitchFamily="34" charset="0"/>
              <a:buChar char="•"/>
            </a:pPr>
            <a:r>
              <a:rPr lang="en-US" altLang="zh-TW" dirty="0" smtClean="0">
                <a:solidFill>
                  <a:srgbClr val="0033CC"/>
                </a:solidFill>
              </a:rPr>
              <a:t>In general, use of O</a:t>
            </a:r>
            <a:r>
              <a:rPr lang="en-US" altLang="zh-TW" baseline="-25000" dirty="0" smtClean="0">
                <a:solidFill>
                  <a:srgbClr val="0033CC"/>
                </a:solidFill>
              </a:rPr>
              <a:t>2</a:t>
            </a:r>
            <a:r>
              <a:rPr lang="en-US" altLang="zh-TW" dirty="0" smtClean="0">
                <a:solidFill>
                  <a:srgbClr val="0033CC"/>
                </a:solidFill>
              </a:rPr>
              <a:t> to increase F concentration and H</a:t>
            </a:r>
            <a:r>
              <a:rPr lang="en-US" altLang="zh-TW" baseline="-25000" dirty="0" smtClean="0">
                <a:solidFill>
                  <a:srgbClr val="0033CC"/>
                </a:solidFill>
              </a:rPr>
              <a:t>2</a:t>
            </a:r>
            <a:r>
              <a:rPr lang="en-US" altLang="zh-TW" dirty="0" smtClean="0">
                <a:solidFill>
                  <a:srgbClr val="0033CC"/>
                </a:solidFill>
              </a:rPr>
              <a:t> to reduce F concentration. (O reacts with CF</a:t>
            </a:r>
            <a:r>
              <a:rPr lang="en-US" altLang="zh-TW" baseline="-25000" dirty="0" smtClean="0">
                <a:solidFill>
                  <a:srgbClr val="0033CC"/>
                </a:solidFill>
              </a:rPr>
              <a:t>3</a:t>
            </a:r>
            <a:r>
              <a:rPr lang="en-US" altLang="zh-TW" dirty="0" smtClean="0">
                <a:solidFill>
                  <a:srgbClr val="0033CC"/>
                </a:solidFill>
              </a:rPr>
              <a:t>and CF</a:t>
            </a:r>
            <a:r>
              <a:rPr lang="en-US" altLang="zh-TW" baseline="-25000" dirty="0" smtClean="0">
                <a:solidFill>
                  <a:srgbClr val="0033CC"/>
                </a:solidFill>
              </a:rPr>
              <a:t>2 </a:t>
            </a:r>
            <a:r>
              <a:rPr lang="en-US" altLang="zh-TW" dirty="0" smtClean="0">
                <a:solidFill>
                  <a:srgbClr val="0033CC"/>
                </a:solidFill>
              </a:rPr>
              <a:t>and hence reduce the recombination rate of F) </a:t>
            </a:r>
          </a:p>
          <a:p>
            <a:pPr marL="166688" indent="-166688">
              <a:buFont typeface="Arial" pitchFamily="34" charset="0"/>
              <a:buChar char="•"/>
            </a:pPr>
            <a:r>
              <a:rPr lang="en-US" altLang="zh-TW" dirty="0" smtClean="0">
                <a:solidFill>
                  <a:srgbClr val="0033CC"/>
                </a:solidFill>
              </a:rPr>
              <a:t>Reduction of F/C ratio of the etch gas improves selectivity of SiO</a:t>
            </a:r>
            <a:r>
              <a:rPr lang="en-US" altLang="zh-TW" baseline="-25000" dirty="0" smtClean="0">
                <a:solidFill>
                  <a:srgbClr val="0033CC"/>
                </a:solidFill>
              </a:rPr>
              <a:t>2</a:t>
            </a:r>
            <a:r>
              <a:rPr lang="en-US" altLang="zh-TW" dirty="0" smtClean="0">
                <a:solidFill>
                  <a:srgbClr val="0033CC"/>
                </a:solidFill>
              </a:rPr>
              <a:t> over Si.</a:t>
            </a:r>
          </a:p>
          <a:p>
            <a:pPr marL="166688" indent="-166688">
              <a:buFont typeface="Arial" pitchFamily="34" charset="0"/>
              <a:buChar char="•"/>
            </a:pPr>
            <a:r>
              <a:rPr lang="en-US" altLang="zh-TW" dirty="0" smtClean="0">
                <a:solidFill>
                  <a:srgbClr val="0033CC"/>
                </a:solidFill>
              </a:rPr>
              <a:t>Polymer inhibitor on sidewalls needs to be removed with O</a:t>
            </a:r>
            <a:r>
              <a:rPr lang="en-US" altLang="zh-TW" baseline="-25000" dirty="0" smtClean="0">
                <a:solidFill>
                  <a:srgbClr val="0033CC"/>
                </a:solidFill>
              </a:rPr>
              <a:t>2 </a:t>
            </a:r>
            <a:r>
              <a:rPr lang="en-US" altLang="zh-TW" dirty="0" smtClean="0">
                <a:solidFill>
                  <a:srgbClr val="0033CC"/>
                </a:solidFill>
              </a:rPr>
              <a:t>or CF</a:t>
            </a:r>
            <a:r>
              <a:rPr lang="en-US" altLang="zh-TW" baseline="-25000" dirty="0" smtClean="0">
                <a:solidFill>
                  <a:srgbClr val="0033CC"/>
                </a:solidFill>
              </a:rPr>
              <a:t>4</a:t>
            </a:r>
            <a:r>
              <a:rPr lang="en-US" altLang="zh-TW" dirty="0" smtClean="0">
                <a:solidFill>
                  <a:srgbClr val="0033CC"/>
                </a:solidFill>
              </a:rPr>
              <a:t>.</a:t>
            </a:r>
          </a:p>
        </p:txBody>
      </p:sp>
      <p:sp>
        <p:nvSpPr>
          <p:cNvPr id="10" name="TextBox 9"/>
          <p:cNvSpPr txBox="1"/>
          <p:nvPr/>
        </p:nvSpPr>
        <p:spPr>
          <a:xfrm>
            <a:off x="6629400" y="5638800"/>
            <a:ext cx="2286000" cy="923330"/>
          </a:xfrm>
          <a:prstGeom prst="rect">
            <a:avLst/>
          </a:prstGeom>
          <a:noFill/>
        </p:spPr>
        <p:txBody>
          <a:bodyPr wrap="square" rtlCol="0">
            <a:spAutoFit/>
          </a:bodyPr>
          <a:lstStyle/>
          <a:p>
            <a:r>
              <a:rPr lang="en-US" dirty="0" smtClean="0">
                <a:solidFill>
                  <a:srgbClr val="C00000"/>
                </a:solidFill>
              </a:rPr>
              <a:t>Effect of C/F ratio</a:t>
            </a:r>
          </a:p>
          <a:p>
            <a:r>
              <a:rPr lang="en-US" dirty="0" smtClean="0">
                <a:solidFill>
                  <a:srgbClr val="C00000"/>
                </a:solidFill>
              </a:rPr>
              <a:t>Inhibitor: Teflon like fluorocarbon polymer</a:t>
            </a:r>
            <a:endParaRPr lang="en-US" dirty="0">
              <a:solidFill>
                <a:srgbClr val="C00000"/>
              </a:solidFill>
            </a:endParaRPr>
          </a:p>
        </p:txBody>
      </p:sp>
      <p:sp>
        <p:nvSpPr>
          <p:cNvPr id="11" name="Slide Number Placeholder 10"/>
          <p:cNvSpPr>
            <a:spLocks noGrp="1"/>
          </p:cNvSpPr>
          <p:nvPr>
            <p:ph type="sldNum" sz="quarter" idx="11"/>
          </p:nvPr>
        </p:nvSpPr>
        <p:spPr/>
        <p:txBody>
          <a:bodyPr/>
          <a:lstStyle/>
          <a:p>
            <a:pPr>
              <a:defRPr/>
            </a:pPr>
            <a:fld id="{B229BFB4-E1C1-44ED-B54E-7E010835A2AF}" type="slidenum">
              <a:rPr lang="en-US" altLang="zh-TW" smtClean="0"/>
              <a:pPr>
                <a:defRPr/>
              </a:pPr>
              <a:t>35</a:t>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667000" y="152400"/>
            <a:ext cx="4190955" cy="523220"/>
          </a:xfrm>
          <a:prstGeom prst="rect">
            <a:avLst/>
          </a:prstGeom>
        </p:spPr>
        <p:txBody>
          <a:bodyPr wrap="none">
            <a:spAutoFit/>
          </a:bodyPr>
          <a:lstStyle/>
          <a:p>
            <a:r>
              <a:rPr lang="en-US" altLang="zh-TW" sz="2800" dirty="0" smtClean="0">
                <a:solidFill>
                  <a:srgbClr val="0033CC"/>
                </a:solidFill>
              </a:rPr>
              <a:t>Plasma/RIE etching (silicon)</a:t>
            </a:r>
            <a:endParaRPr lang="en-US" sz="2800" dirty="0">
              <a:solidFill>
                <a:srgbClr val="0033CC"/>
              </a:solidFill>
            </a:endParaRPr>
          </a:p>
        </p:txBody>
      </p:sp>
      <p:sp>
        <p:nvSpPr>
          <p:cNvPr id="7" name="Rectangle 6"/>
          <p:cNvSpPr/>
          <p:nvPr/>
        </p:nvSpPr>
        <p:spPr>
          <a:xfrm>
            <a:off x="533400" y="990600"/>
            <a:ext cx="8153400" cy="4832092"/>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Fluorine based chemistry (CF</a:t>
            </a:r>
            <a:r>
              <a:rPr lang="en-US" altLang="zh-TW" baseline="-25000" dirty="0" smtClean="0">
                <a:solidFill>
                  <a:srgbClr val="0033CC"/>
                </a:solidFill>
              </a:rPr>
              <a:t>4</a:t>
            </a:r>
            <a:r>
              <a:rPr lang="en-US" altLang="zh-TW" dirty="0" smtClean="0">
                <a:solidFill>
                  <a:srgbClr val="0033CC"/>
                </a:solidFill>
              </a:rPr>
              <a:t>, NF</a:t>
            </a:r>
            <a:r>
              <a:rPr lang="en-US" altLang="zh-TW" baseline="-25000" dirty="0" smtClean="0">
                <a:solidFill>
                  <a:srgbClr val="0033CC"/>
                </a:solidFill>
              </a:rPr>
              <a:t>3 </a:t>
            </a:r>
            <a:r>
              <a:rPr lang="en-US" altLang="zh-TW" dirty="0" smtClean="0">
                <a:solidFill>
                  <a:srgbClr val="0033CC"/>
                </a:solidFill>
              </a:rPr>
              <a:t>and SF</a:t>
            </a:r>
            <a:r>
              <a:rPr lang="en-US" altLang="zh-TW" baseline="-25000" dirty="0" smtClean="0">
                <a:solidFill>
                  <a:srgbClr val="0033CC"/>
                </a:solidFill>
              </a:rPr>
              <a:t>6</a:t>
            </a:r>
            <a:r>
              <a:rPr lang="en-US" altLang="zh-TW" dirty="0" smtClean="0">
                <a:solidFill>
                  <a:srgbClr val="0033CC"/>
                </a:solidFill>
              </a:rPr>
              <a:t>) tend to be isotropic.</a:t>
            </a:r>
          </a:p>
          <a:p>
            <a:pPr marL="692150" lvl="1" indent="-234950">
              <a:buFont typeface="Courier New" pitchFamily="49" charset="0"/>
              <a:buChar char="o"/>
            </a:pPr>
            <a:r>
              <a:rPr lang="en-US" altLang="zh-TW" dirty="0" smtClean="0">
                <a:solidFill>
                  <a:srgbClr val="0033CC"/>
                </a:solidFill>
              </a:rPr>
              <a:t>When </a:t>
            </a:r>
            <a:r>
              <a:rPr lang="en-US" altLang="zh-TW" dirty="0" err="1" smtClean="0">
                <a:solidFill>
                  <a:srgbClr val="0033CC"/>
                </a:solidFill>
              </a:rPr>
              <a:t>anisopicity</a:t>
            </a:r>
            <a:r>
              <a:rPr lang="en-US" altLang="zh-TW" dirty="0" smtClean="0">
                <a:solidFill>
                  <a:srgbClr val="0033CC"/>
                </a:solidFill>
              </a:rPr>
              <a:t> is not important, SF</a:t>
            </a:r>
            <a:r>
              <a:rPr lang="en-US" altLang="zh-TW" baseline="-25000" dirty="0" smtClean="0">
                <a:solidFill>
                  <a:srgbClr val="0033CC"/>
                </a:solidFill>
              </a:rPr>
              <a:t>6</a:t>
            </a:r>
            <a:r>
              <a:rPr lang="en-US" altLang="zh-TW" dirty="0" smtClean="0">
                <a:solidFill>
                  <a:srgbClr val="0033CC"/>
                </a:solidFill>
              </a:rPr>
              <a:t>/O</a:t>
            </a:r>
            <a:r>
              <a:rPr lang="en-US" altLang="zh-TW" baseline="-25000" dirty="0" smtClean="0">
                <a:solidFill>
                  <a:srgbClr val="0033CC"/>
                </a:solidFill>
              </a:rPr>
              <a:t>2 </a:t>
            </a:r>
            <a:r>
              <a:rPr lang="en-US" altLang="zh-TW" dirty="0" smtClean="0">
                <a:solidFill>
                  <a:srgbClr val="0033CC"/>
                </a:solidFill>
              </a:rPr>
              <a:t>is a good chemistry for high selectivity.</a:t>
            </a:r>
          </a:p>
          <a:p>
            <a:pPr marL="692150" lvl="1" indent="-234950">
              <a:spcAft>
                <a:spcPts val="600"/>
              </a:spcAft>
              <a:buFont typeface="Courier New" pitchFamily="49" charset="0"/>
              <a:buChar char="o"/>
            </a:pPr>
            <a:r>
              <a:rPr lang="en-US" altLang="zh-TW" dirty="0" smtClean="0">
                <a:solidFill>
                  <a:srgbClr val="0033CC"/>
                </a:solidFill>
              </a:rPr>
              <a:t>When </a:t>
            </a:r>
            <a:r>
              <a:rPr lang="en-US" altLang="zh-TW" dirty="0" err="1" smtClean="0">
                <a:solidFill>
                  <a:srgbClr val="0033CC"/>
                </a:solidFill>
              </a:rPr>
              <a:t>anisotropicity</a:t>
            </a:r>
            <a:r>
              <a:rPr lang="en-US" altLang="zh-TW" dirty="0" smtClean="0">
                <a:solidFill>
                  <a:srgbClr val="0033CC"/>
                </a:solidFill>
              </a:rPr>
              <a:t> is desired, start with CF</a:t>
            </a:r>
            <a:r>
              <a:rPr lang="en-US" altLang="zh-TW" baseline="-25000" dirty="0" smtClean="0">
                <a:solidFill>
                  <a:srgbClr val="0033CC"/>
                </a:solidFill>
              </a:rPr>
              <a:t>4</a:t>
            </a:r>
            <a:r>
              <a:rPr lang="en-US" altLang="zh-TW" dirty="0" smtClean="0">
                <a:solidFill>
                  <a:srgbClr val="0033CC"/>
                </a:solidFill>
              </a:rPr>
              <a:t>/H</a:t>
            </a:r>
            <a:r>
              <a:rPr lang="en-US" altLang="zh-TW" baseline="-25000" dirty="0" smtClean="0">
                <a:solidFill>
                  <a:srgbClr val="0033CC"/>
                </a:solidFill>
              </a:rPr>
              <a:t>2</a:t>
            </a:r>
            <a:r>
              <a:rPr lang="en-US" altLang="zh-TW" dirty="0" smtClean="0">
                <a:solidFill>
                  <a:srgbClr val="0033CC"/>
                </a:solidFill>
              </a:rPr>
              <a:t> and followed by CF</a:t>
            </a:r>
            <a:r>
              <a:rPr lang="en-US" altLang="zh-TW" baseline="-25000" dirty="0" smtClean="0">
                <a:solidFill>
                  <a:srgbClr val="0033CC"/>
                </a:solidFill>
              </a:rPr>
              <a:t>4</a:t>
            </a:r>
            <a:r>
              <a:rPr lang="en-US" altLang="zh-TW" dirty="0" smtClean="0">
                <a:solidFill>
                  <a:srgbClr val="0033CC"/>
                </a:solidFill>
              </a:rPr>
              <a:t>/O</a:t>
            </a:r>
            <a:r>
              <a:rPr lang="en-US" altLang="zh-TW" baseline="-25000" dirty="0" smtClean="0">
                <a:solidFill>
                  <a:srgbClr val="0033CC"/>
                </a:solidFill>
              </a:rPr>
              <a:t>2</a:t>
            </a:r>
            <a:r>
              <a:rPr lang="en-US" altLang="zh-TW" dirty="0" smtClean="0">
                <a:solidFill>
                  <a:srgbClr val="0033CC"/>
                </a:solidFill>
              </a:rPr>
              <a:t> (undercutting may occur).</a:t>
            </a:r>
          </a:p>
          <a:p>
            <a:pPr marL="166688" indent="-166688">
              <a:buFont typeface="Arial" pitchFamily="34" charset="0"/>
              <a:buChar char="•"/>
            </a:pPr>
            <a:r>
              <a:rPr lang="en-US" altLang="zh-TW" dirty="0" smtClean="0">
                <a:solidFill>
                  <a:srgbClr val="0033CC"/>
                </a:solidFill>
              </a:rPr>
              <a:t>Chlorine based chemistry (Cl</a:t>
            </a:r>
            <a:r>
              <a:rPr lang="en-US" altLang="zh-TW" baseline="-25000" dirty="0" smtClean="0">
                <a:solidFill>
                  <a:srgbClr val="0033CC"/>
                </a:solidFill>
              </a:rPr>
              <a:t>2</a:t>
            </a:r>
            <a:r>
              <a:rPr lang="en-US" altLang="zh-TW" dirty="0" smtClean="0">
                <a:solidFill>
                  <a:srgbClr val="0033CC"/>
                </a:solidFill>
              </a:rPr>
              <a:t>, </a:t>
            </a:r>
            <a:r>
              <a:rPr lang="en-US" altLang="zh-TW" dirty="0" err="1" smtClean="0">
                <a:solidFill>
                  <a:srgbClr val="0033CC"/>
                </a:solidFill>
              </a:rPr>
              <a:t>HCl</a:t>
            </a:r>
            <a:r>
              <a:rPr lang="en-US" altLang="zh-TW" dirty="0" smtClean="0">
                <a:solidFill>
                  <a:srgbClr val="0033CC"/>
                </a:solidFill>
              </a:rPr>
              <a:t>, SiCl</a:t>
            </a:r>
            <a:r>
              <a:rPr lang="en-US" altLang="zh-TW" baseline="-25000" dirty="0" smtClean="0">
                <a:solidFill>
                  <a:srgbClr val="0033CC"/>
                </a:solidFill>
              </a:rPr>
              <a:t>4</a:t>
            </a:r>
            <a:r>
              <a:rPr lang="en-US" altLang="zh-TW" dirty="0" smtClean="0">
                <a:solidFill>
                  <a:srgbClr val="0033CC"/>
                </a:solidFill>
              </a:rPr>
              <a:t>, BCl</a:t>
            </a:r>
            <a:r>
              <a:rPr lang="en-US" altLang="zh-TW" baseline="-25000" dirty="0" smtClean="0">
                <a:solidFill>
                  <a:srgbClr val="0033CC"/>
                </a:solidFill>
              </a:rPr>
              <a:t>3</a:t>
            </a:r>
            <a:r>
              <a:rPr lang="en-US" altLang="zh-TW" dirty="0" smtClean="0">
                <a:solidFill>
                  <a:srgbClr val="0033CC"/>
                </a:solidFill>
              </a:rPr>
              <a:t>) result in anisotropic and selective etching (etch rate lower than F chemistry).</a:t>
            </a:r>
          </a:p>
          <a:p>
            <a:pPr marL="692150" lvl="2" indent="-234950">
              <a:buFont typeface="Courier New" pitchFamily="49" charset="0"/>
              <a:buChar char="o"/>
            </a:pPr>
            <a:r>
              <a:rPr lang="en-US" altLang="zh-TW" dirty="0" smtClean="0">
                <a:solidFill>
                  <a:srgbClr val="0033CC"/>
                </a:solidFill>
              </a:rPr>
              <a:t>Etch rate increased by ion bombardment</a:t>
            </a:r>
          </a:p>
          <a:p>
            <a:pPr marL="692150" lvl="2" indent="-234950">
              <a:buFont typeface="Courier New" pitchFamily="49" charset="0"/>
              <a:buChar char="o"/>
            </a:pPr>
            <a:r>
              <a:rPr lang="en-US" altLang="zh-TW" dirty="0" smtClean="0">
                <a:solidFill>
                  <a:srgbClr val="0033CC"/>
                </a:solidFill>
              </a:rPr>
              <a:t>Can be anisotropic without polymer inhibitor formation </a:t>
            </a:r>
          </a:p>
          <a:p>
            <a:pPr marL="692150" lvl="2" indent="-234950">
              <a:buFont typeface="Courier New" pitchFamily="49" charset="0"/>
              <a:buChar char="o"/>
            </a:pPr>
            <a:r>
              <a:rPr lang="en-US" altLang="zh-TW" dirty="0" smtClean="0">
                <a:solidFill>
                  <a:srgbClr val="0033CC"/>
                </a:solidFill>
              </a:rPr>
              <a:t>Selectivity to oxide is high (100:1) </a:t>
            </a:r>
          </a:p>
          <a:p>
            <a:pPr marL="692150" lvl="2" indent="-234950">
              <a:spcAft>
                <a:spcPts val="600"/>
              </a:spcAft>
              <a:buFont typeface="Courier New" pitchFamily="49" charset="0"/>
              <a:buChar char="o"/>
            </a:pPr>
            <a:r>
              <a:rPr lang="en-US" altLang="zh-TW" dirty="0" err="1" smtClean="0">
                <a:solidFill>
                  <a:srgbClr val="0033CC"/>
                </a:solidFill>
              </a:rPr>
              <a:t>Anisotropicity</a:t>
            </a:r>
            <a:r>
              <a:rPr lang="en-US" altLang="zh-TW" dirty="0" smtClean="0">
                <a:solidFill>
                  <a:srgbClr val="0033CC"/>
                </a:solidFill>
              </a:rPr>
              <a:t> enhanced by adding small amount of O</a:t>
            </a:r>
            <a:r>
              <a:rPr lang="en-US" altLang="zh-TW" baseline="-25000" dirty="0" smtClean="0">
                <a:solidFill>
                  <a:srgbClr val="0033CC"/>
                </a:solidFill>
              </a:rPr>
              <a:t>2</a:t>
            </a:r>
            <a:r>
              <a:rPr lang="en-US" altLang="zh-TW" dirty="0" smtClean="0">
                <a:solidFill>
                  <a:srgbClr val="0033CC"/>
                </a:solidFill>
              </a:rPr>
              <a:t> </a:t>
            </a:r>
          </a:p>
          <a:p>
            <a:pPr marL="166688" indent="-166688">
              <a:buFont typeface="Arial" pitchFamily="34" charset="0"/>
              <a:buChar char="•"/>
            </a:pPr>
            <a:r>
              <a:rPr lang="en-US" altLang="zh-TW" dirty="0" smtClean="0">
                <a:solidFill>
                  <a:srgbClr val="0033CC"/>
                </a:solidFill>
              </a:rPr>
              <a:t>Bromine based chemistry (</a:t>
            </a:r>
            <a:r>
              <a:rPr lang="en-US" altLang="zh-TW" dirty="0" err="1" smtClean="0">
                <a:solidFill>
                  <a:srgbClr val="0033CC"/>
                </a:solidFill>
              </a:rPr>
              <a:t>HBr</a:t>
            </a:r>
            <a:r>
              <a:rPr lang="en-US" altLang="zh-TW" dirty="0" smtClean="0">
                <a:solidFill>
                  <a:srgbClr val="0033CC"/>
                </a:solidFill>
              </a:rPr>
              <a:t>, Br</a:t>
            </a:r>
            <a:r>
              <a:rPr lang="en-US" altLang="zh-TW" baseline="-25000" dirty="0" smtClean="0">
                <a:solidFill>
                  <a:srgbClr val="0033CC"/>
                </a:solidFill>
              </a:rPr>
              <a:t>2</a:t>
            </a:r>
            <a:r>
              <a:rPr lang="en-US" altLang="zh-TW" dirty="0" smtClean="0">
                <a:solidFill>
                  <a:srgbClr val="0033CC"/>
                </a:solidFill>
              </a:rPr>
              <a:t>) are similar to chlorine based etchants (etch rate slower than F or </a:t>
            </a:r>
            <a:r>
              <a:rPr lang="en-US" altLang="zh-TW" dirty="0" err="1" smtClean="0">
                <a:solidFill>
                  <a:srgbClr val="0033CC"/>
                </a:solidFill>
              </a:rPr>
              <a:t>Cl</a:t>
            </a:r>
            <a:r>
              <a:rPr lang="en-US" altLang="zh-TW" dirty="0" smtClean="0">
                <a:solidFill>
                  <a:srgbClr val="0033CC"/>
                </a:solidFill>
              </a:rPr>
              <a:t>).</a:t>
            </a:r>
          </a:p>
          <a:p>
            <a:pPr marL="692150" lvl="2" indent="-234950">
              <a:buFont typeface="Courier New" pitchFamily="49" charset="0"/>
              <a:buChar char="o"/>
            </a:pPr>
            <a:r>
              <a:rPr lang="en-US" altLang="zh-TW" dirty="0" smtClean="0">
                <a:solidFill>
                  <a:srgbClr val="0033CC"/>
                </a:solidFill>
              </a:rPr>
              <a:t>Anisotropic and selective to oxide without polymer inhibitor </a:t>
            </a:r>
          </a:p>
          <a:p>
            <a:pPr marL="692150" lvl="2" indent="-234950">
              <a:buFont typeface="Courier New" pitchFamily="49" charset="0"/>
              <a:buChar char="o"/>
            </a:pPr>
            <a:r>
              <a:rPr lang="en-US" altLang="zh-TW" dirty="0" smtClean="0">
                <a:solidFill>
                  <a:srgbClr val="0033CC"/>
                </a:solidFill>
              </a:rPr>
              <a:t>Adding O</a:t>
            </a:r>
            <a:r>
              <a:rPr lang="en-US" altLang="zh-TW" baseline="-25000" dirty="0" smtClean="0">
                <a:solidFill>
                  <a:srgbClr val="0033CC"/>
                </a:solidFill>
              </a:rPr>
              <a:t>2 </a:t>
            </a:r>
            <a:r>
              <a:rPr lang="en-US" altLang="zh-TW" dirty="0" smtClean="0">
                <a:solidFill>
                  <a:srgbClr val="0033CC"/>
                </a:solidFill>
              </a:rPr>
              <a:t>promotes inhibitor formation (forming SiO</a:t>
            </a:r>
            <a:r>
              <a:rPr lang="en-US" altLang="zh-TW" baseline="-25000" dirty="0" smtClean="0">
                <a:solidFill>
                  <a:srgbClr val="0033CC"/>
                </a:solidFill>
              </a:rPr>
              <a:t>2</a:t>
            </a:r>
            <a:r>
              <a:rPr lang="en-US" altLang="zh-TW" dirty="0" smtClean="0">
                <a:solidFill>
                  <a:srgbClr val="0033CC"/>
                </a:solidFill>
              </a:rPr>
              <a:t> from Si and removal of C from resist erosion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520415" y="228600"/>
            <a:ext cx="4753353" cy="523220"/>
          </a:xfrm>
          <a:prstGeom prst="rect">
            <a:avLst/>
          </a:prstGeom>
        </p:spPr>
        <p:txBody>
          <a:bodyPr wrap="none">
            <a:spAutoFit/>
          </a:bodyPr>
          <a:lstStyle/>
          <a:p>
            <a:r>
              <a:rPr lang="en-US" altLang="zh-TW" sz="2800" dirty="0" smtClean="0">
                <a:solidFill>
                  <a:srgbClr val="0033CC"/>
                </a:solidFill>
              </a:rPr>
              <a:t>Plasma/RIE etching (aluminum)</a:t>
            </a:r>
            <a:endParaRPr lang="en-US" sz="2800" dirty="0">
              <a:solidFill>
                <a:srgbClr val="0033CC"/>
              </a:solidFill>
            </a:endParaRPr>
          </a:p>
        </p:txBody>
      </p:sp>
      <p:sp>
        <p:nvSpPr>
          <p:cNvPr id="7" name="Rectangle 6"/>
          <p:cNvSpPr/>
          <p:nvPr/>
        </p:nvSpPr>
        <p:spPr>
          <a:xfrm>
            <a:off x="838200" y="1143000"/>
            <a:ext cx="7772400" cy="5262979"/>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Presence of native oxide Al</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3 </a:t>
            </a:r>
            <a:r>
              <a:rPr lang="en-US" altLang="zh-TW" dirty="0" smtClean="0">
                <a:solidFill>
                  <a:srgbClr val="0033CC"/>
                </a:solidFill>
              </a:rPr>
              <a:t>on Al surface requires a breakthrough etch before the main etch.</a:t>
            </a:r>
          </a:p>
          <a:p>
            <a:pPr marL="692150" lvl="2" indent="-234950">
              <a:buFont typeface="Courier New" pitchFamily="49" charset="0"/>
              <a:buChar char="o"/>
            </a:pPr>
            <a:r>
              <a:rPr lang="en-US" altLang="zh-TW" dirty="0" smtClean="0">
                <a:solidFill>
                  <a:srgbClr val="0033CC"/>
                </a:solidFill>
              </a:rPr>
              <a:t>Use </a:t>
            </a:r>
            <a:r>
              <a:rPr lang="en-US" altLang="zh-TW" dirty="0" err="1" smtClean="0">
                <a:solidFill>
                  <a:srgbClr val="0033CC"/>
                </a:solidFill>
              </a:rPr>
              <a:t>Ar</a:t>
            </a:r>
            <a:r>
              <a:rPr lang="en-US" altLang="zh-TW" dirty="0" smtClean="0">
                <a:solidFill>
                  <a:srgbClr val="0033CC"/>
                </a:solidFill>
              </a:rPr>
              <a:t> sputter </a:t>
            </a:r>
          </a:p>
          <a:p>
            <a:pPr marL="692150" lvl="2" indent="-234950">
              <a:spcAft>
                <a:spcPts val="600"/>
              </a:spcAft>
              <a:buFont typeface="Courier New" pitchFamily="49" charset="0"/>
              <a:buChar char="o"/>
            </a:pPr>
            <a:r>
              <a:rPr lang="en-US" altLang="zh-TW" dirty="0" smtClean="0">
                <a:solidFill>
                  <a:srgbClr val="0033CC"/>
                </a:solidFill>
              </a:rPr>
              <a:t>Use BCl</a:t>
            </a:r>
            <a:r>
              <a:rPr lang="en-US" altLang="zh-TW" baseline="-25000" dirty="0" smtClean="0">
                <a:solidFill>
                  <a:srgbClr val="0033CC"/>
                </a:solidFill>
              </a:rPr>
              <a:t>3</a:t>
            </a:r>
            <a:r>
              <a:rPr lang="en-US" altLang="zh-TW" dirty="0" smtClean="0">
                <a:solidFill>
                  <a:srgbClr val="0033CC"/>
                </a:solidFill>
              </a:rPr>
              <a:t>, SiCl</a:t>
            </a:r>
            <a:r>
              <a:rPr lang="en-US" altLang="zh-TW" baseline="-25000" dirty="0" smtClean="0">
                <a:solidFill>
                  <a:srgbClr val="0033CC"/>
                </a:solidFill>
              </a:rPr>
              <a:t>4</a:t>
            </a:r>
            <a:r>
              <a:rPr lang="en-US" altLang="zh-TW" dirty="0" smtClean="0">
                <a:solidFill>
                  <a:srgbClr val="0033CC"/>
                </a:solidFill>
              </a:rPr>
              <a:t>, CCl</a:t>
            </a:r>
            <a:r>
              <a:rPr lang="en-US" altLang="zh-TW" baseline="-25000" dirty="0" smtClean="0">
                <a:solidFill>
                  <a:srgbClr val="0033CC"/>
                </a:solidFill>
              </a:rPr>
              <a:t>4 </a:t>
            </a:r>
            <a:r>
              <a:rPr lang="en-US" altLang="zh-TW" dirty="0" smtClean="0">
                <a:solidFill>
                  <a:srgbClr val="0033CC"/>
                </a:solidFill>
              </a:rPr>
              <a:t>or BBr</a:t>
            </a:r>
            <a:r>
              <a:rPr lang="en-US" altLang="zh-TW" baseline="-25000" dirty="0" smtClean="0">
                <a:solidFill>
                  <a:srgbClr val="0033CC"/>
                </a:solidFill>
              </a:rPr>
              <a:t>3 </a:t>
            </a:r>
            <a:r>
              <a:rPr lang="en-US" altLang="zh-TW" dirty="0" smtClean="0">
                <a:solidFill>
                  <a:srgbClr val="0033CC"/>
                </a:solidFill>
              </a:rPr>
              <a:t>to scavenge O</a:t>
            </a:r>
            <a:r>
              <a:rPr lang="en-US" altLang="zh-TW" baseline="-25000" dirty="0" smtClean="0">
                <a:solidFill>
                  <a:srgbClr val="0033CC"/>
                </a:solidFill>
              </a:rPr>
              <a:t>2 </a:t>
            </a:r>
            <a:r>
              <a:rPr lang="en-US" altLang="zh-TW" dirty="0" smtClean="0">
                <a:solidFill>
                  <a:srgbClr val="0033CC"/>
                </a:solidFill>
              </a:rPr>
              <a:t>&amp; H</a:t>
            </a:r>
            <a:r>
              <a:rPr lang="en-US" altLang="zh-TW" baseline="-25000" dirty="0" smtClean="0">
                <a:solidFill>
                  <a:srgbClr val="0033CC"/>
                </a:solidFill>
              </a:rPr>
              <a:t>2</a:t>
            </a:r>
            <a:r>
              <a:rPr lang="en-US" altLang="zh-TW" dirty="0" smtClean="0">
                <a:solidFill>
                  <a:srgbClr val="0033CC"/>
                </a:solidFill>
              </a:rPr>
              <a:t>O </a:t>
            </a:r>
          </a:p>
          <a:p>
            <a:pPr marL="166688" indent="-166688">
              <a:spcAft>
                <a:spcPts val="600"/>
              </a:spcAft>
              <a:buFont typeface="Arial" pitchFamily="34" charset="0"/>
              <a:buChar char="•"/>
            </a:pPr>
            <a:r>
              <a:rPr lang="en-US" altLang="zh-TW" dirty="0" smtClean="0">
                <a:solidFill>
                  <a:srgbClr val="0033CC"/>
                </a:solidFill>
              </a:rPr>
              <a:t>Fluorine is not used because AlF</a:t>
            </a:r>
            <a:r>
              <a:rPr lang="en-US" altLang="zh-TW" baseline="-25000" dirty="0" smtClean="0">
                <a:solidFill>
                  <a:srgbClr val="0033CC"/>
                </a:solidFill>
              </a:rPr>
              <a:t>3</a:t>
            </a:r>
            <a:r>
              <a:rPr lang="en-US" altLang="zh-TW" dirty="0" smtClean="0">
                <a:solidFill>
                  <a:srgbClr val="0033CC"/>
                </a:solidFill>
              </a:rPr>
              <a:t> is not volatile.</a:t>
            </a:r>
          </a:p>
          <a:p>
            <a:pPr marL="166688" indent="-166688">
              <a:spcAft>
                <a:spcPts val="600"/>
              </a:spcAft>
              <a:buFont typeface="Arial" pitchFamily="34" charset="0"/>
              <a:buChar char="•"/>
            </a:pPr>
            <a:r>
              <a:rPr lang="en-US" altLang="zh-TW" dirty="0" smtClean="0">
                <a:solidFill>
                  <a:srgbClr val="0033CC"/>
                </a:solidFill>
              </a:rPr>
              <a:t>Cl</a:t>
            </a:r>
            <a:r>
              <a:rPr lang="en-US" altLang="zh-TW" baseline="-25000" dirty="0" smtClean="0">
                <a:solidFill>
                  <a:srgbClr val="0033CC"/>
                </a:solidFill>
              </a:rPr>
              <a:t>2</a:t>
            </a:r>
            <a:r>
              <a:rPr lang="en-US" altLang="zh-TW" dirty="0" smtClean="0">
                <a:solidFill>
                  <a:srgbClr val="0033CC"/>
                </a:solidFill>
              </a:rPr>
              <a:t> etches Al isotropically.</a:t>
            </a:r>
          </a:p>
          <a:p>
            <a:pPr marL="166688" indent="-166688">
              <a:buFont typeface="Arial" pitchFamily="34" charset="0"/>
              <a:buChar char="•"/>
            </a:pPr>
            <a:r>
              <a:rPr lang="en-US" altLang="zh-TW" dirty="0" smtClean="0">
                <a:solidFill>
                  <a:srgbClr val="0033CC"/>
                </a:solidFill>
              </a:rPr>
              <a:t>For anisotropic etching, sidewall inhibitor formation is needed </a:t>
            </a:r>
          </a:p>
          <a:p>
            <a:pPr marL="692150" lvl="2" indent="-234950">
              <a:spcAft>
                <a:spcPts val="600"/>
              </a:spcAft>
              <a:buFont typeface="Courier New" pitchFamily="49" charset="0"/>
              <a:buChar char="o"/>
            </a:pPr>
            <a:r>
              <a:rPr lang="en-US" altLang="zh-TW" dirty="0" smtClean="0">
                <a:solidFill>
                  <a:srgbClr val="0033CC"/>
                </a:solidFill>
              </a:rPr>
              <a:t>CHCl</a:t>
            </a:r>
            <a:r>
              <a:rPr lang="en-US" altLang="zh-TW" baseline="-25000" dirty="0" smtClean="0">
                <a:solidFill>
                  <a:srgbClr val="0033CC"/>
                </a:solidFill>
              </a:rPr>
              <a:t>3</a:t>
            </a:r>
            <a:r>
              <a:rPr lang="en-US" altLang="zh-TW" dirty="0" smtClean="0">
                <a:solidFill>
                  <a:srgbClr val="0033CC"/>
                </a:solidFill>
              </a:rPr>
              <a:t>, CFCl</a:t>
            </a:r>
            <a:r>
              <a:rPr lang="en-US" altLang="zh-TW" baseline="-25000" dirty="0" smtClean="0">
                <a:solidFill>
                  <a:srgbClr val="0033CC"/>
                </a:solidFill>
              </a:rPr>
              <a:t>3</a:t>
            </a:r>
            <a:r>
              <a:rPr lang="en-US" altLang="zh-TW" dirty="0" smtClean="0">
                <a:solidFill>
                  <a:srgbClr val="0033CC"/>
                </a:solidFill>
              </a:rPr>
              <a:t>, CCl</a:t>
            </a:r>
            <a:r>
              <a:rPr lang="en-US" altLang="zh-TW" baseline="-25000" dirty="0" smtClean="0">
                <a:solidFill>
                  <a:srgbClr val="0033CC"/>
                </a:solidFill>
              </a:rPr>
              <a:t>4</a:t>
            </a:r>
            <a:r>
              <a:rPr lang="en-US" altLang="zh-TW" dirty="0" smtClean="0">
                <a:solidFill>
                  <a:srgbClr val="0033CC"/>
                </a:solidFill>
              </a:rPr>
              <a:t> </a:t>
            </a:r>
          </a:p>
          <a:p>
            <a:pPr marL="166688" indent="-166688">
              <a:buFont typeface="Arial" pitchFamily="34" charset="0"/>
              <a:buChar char="•"/>
            </a:pPr>
            <a:r>
              <a:rPr lang="en-US" altLang="zh-TW" dirty="0" smtClean="0">
                <a:solidFill>
                  <a:srgbClr val="0033CC"/>
                </a:solidFill>
              </a:rPr>
              <a:t>Al/Cu alloys are used in interconnects but Cu does not etch in Cl.</a:t>
            </a:r>
          </a:p>
          <a:p>
            <a:pPr marL="692150" lvl="2" indent="-234950">
              <a:spcAft>
                <a:spcPts val="600"/>
              </a:spcAft>
              <a:buFont typeface="Courier New" pitchFamily="49" charset="0"/>
              <a:buChar char="o"/>
            </a:pPr>
            <a:r>
              <a:rPr lang="en-US" altLang="zh-TW" dirty="0" smtClean="0">
                <a:solidFill>
                  <a:srgbClr val="0033CC"/>
                </a:solidFill>
              </a:rPr>
              <a:t>Etch requires ion bombardment or high temperature </a:t>
            </a:r>
          </a:p>
          <a:p>
            <a:pPr marL="166688" indent="-166688">
              <a:buFont typeface="Arial" pitchFamily="34" charset="0"/>
              <a:buChar char="•"/>
            </a:pPr>
            <a:r>
              <a:rPr lang="en-US" altLang="zh-TW" dirty="0" smtClean="0">
                <a:solidFill>
                  <a:srgbClr val="0033CC"/>
                </a:solidFill>
              </a:rPr>
              <a:t>Corrosion of Al line occurs when exposed to ambient because </a:t>
            </a:r>
            <a:r>
              <a:rPr lang="en-US" altLang="zh-TW" dirty="0" err="1" smtClean="0">
                <a:solidFill>
                  <a:srgbClr val="0033CC"/>
                </a:solidFill>
              </a:rPr>
              <a:t>Cl</a:t>
            </a:r>
            <a:r>
              <a:rPr lang="en-US" altLang="zh-TW" dirty="0" smtClean="0">
                <a:solidFill>
                  <a:srgbClr val="0033CC"/>
                </a:solidFill>
              </a:rPr>
              <a:t> on sidewall and resist react with water to form </a:t>
            </a:r>
            <a:r>
              <a:rPr lang="en-US" altLang="zh-TW" dirty="0" err="1" smtClean="0">
                <a:solidFill>
                  <a:srgbClr val="0033CC"/>
                </a:solidFill>
              </a:rPr>
              <a:t>HCl</a:t>
            </a:r>
            <a:r>
              <a:rPr lang="en-US" altLang="zh-TW" dirty="0" smtClean="0">
                <a:solidFill>
                  <a:srgbClr val="0033CC"/>
                </a:solidFill>
              </a:rPr>
              <a:t> which etches Al. To passivate Al surface after etch before exposure to atmosphere</a:t>
            </a:r>
          </a:p>
          <a:p>
            <a:pPr marL="692150" lvl="2" indent="-234950">
              <a:buFont typeface="Courier New" pitchFamily="49" charset="0"/>
              <a:buChar char="o"/>
            </a:pPr>
            <a:r>
              <a:rPr lang="en-US" altLang="zh-TW" dirty="0" smtClean="0">
                <a:solidFill>
                  <a:srgbClr val="0033CC"/>
                </a:solidFill>
              </a:rPr>
              <a:t>Heat wafer to 100-150</a:t>
            </a:r>
            <a:r>
              <a:rPr lang="en-US" altLang="zh-TW" baseline="30000" dirty="0" smtClean="0">
                <a:solidFill>
                  <a:srgbClr val="0033CC"/>
                </a:solidFill>
              </a:rPr>
              <a:t>o</a:t>
            </a:r>
            <a:r>
              <a:rPr lang="en-US" altLang="zh-TW" dirty="0" smtClean="0">
                <a:solidFill>
                  <a:srgbClr val="0033CC"/>
                </a:solidFill>
              </a:rPr>
              <a:t>C to drive-off </a:t>
            </a:r>
            <a:r>
              <a:rPr lang="en-US" altLang="zh-TW" dirty="0" err="1" smtClean="0">
                <a:solidFill>
                  <a:srgbClr val="0033CC"/>
                </a:solidFill>
              </a:rPr>
              <a:t>Cl</a:t>
            </a:r>
            <a:r>
              <a:rPr lang="en-US" altLang="zh-TW" dirty="0" smtClean="0">
                <a:solidFill>
                  <a:srgbClr val="0033CC"/>
                </a:solidFill>
              </a:rPr>
              <a:t> </a:t>
            </a:r>
          </a:p>
          <a:p>
            <a:pPr marL="692150" lvl="2" indent="-234950">
              <a:buFont typeface="Courier New" pitchFamily="49" charset="0"/>
              <a:buChar char="o"/>
            </a:pPr>
            <a:r>
              <a:rPr lang="en-US" altLang="zh-TW" dirty="0" smtClean="0">
                <a:solidFill>
                  <a:srgbClr val="0033CC"/>
                </a:solidFill>
              </a:rPr>
              <a:t>Bury </a:t>
            </a:r>
            <a:r>
              <a:rPr lang="en-US" altLang="zh-TW" dirty="0" err="1" smtClean="0">
                <a:solidFill>
                  <a:srgbClr val="0033CC"/>
                </a:solidFill>
              </a:rPr>
              <a:t>Cl</a:t>
            </a:r>
            <a:r>
              <a:rPr lang="en-US" altLang="zh-TW" dirty="0" smtClean="0">
                <a:solidFill>
                  <a:srgbClr val="0033CC"/>
                </a:solidFill>
              </a:rPr>
              <a:t> with CHF</a:t>
            </a:r>
            <a:r>
              <a:rPr lang="en-US" altLang="zh-TW" baseline="-25000" dirty="0" smtClean="0">
                <a:solidFill>
                  <a:srgbClr val="0033CC"/>
                </a:solidFill>
              </a:rPr>
              <a:t>3</a:t>
            </a:r>
            <a:r>
              <a:rPr lang="en-US" altLang="zh-TW" dirty="0" smtClean="0">
                <a:solidFill>
                  <a:srgbClr val="0033CC"/>
                </a:solidFill>
              </a:rPr>
              <a:t> polymer and remove the polymer later </a:t>
            </a:r>
          </a:p>
          <a:p>
            <a:pPr marL="692150" lvl="2" indent="-234950">
              <a:buFont typeface="Courier New" pitchFamily="49" charset="0"/>
              <a:buChar char="o"/>
            </a:pPr>
            <a:r>
              <a:rPr lang="en-US" altLang="zh-TW" dirty="0" smtClean="0">
                <a:solidFill>
                  <a:srgbClr val="0033CC"/>
                </a:solidFill>
              </a:rPr>
              <a:t>Expose to F ambient such as SF</a:t>
            </a:r>
            <a:r>
              <a:rPr lang="en-US" altLang="zh-TW" baseline="-25000" dirty="0" smtClean="0">
                <a:solidFill>
                  <a:srgbClr val="0033CC"/>
                </a:solidFill>
              </a:rPr>
              <a:t>6</a:t>
            </a:r>
            <a:r>
              <a:rPr lang="en-US" altLang="zh-TW" dirty="0" smtClean="0">
                <a:solidFill>
                  <a:srgbClr val="0033CC"/>
                </a:solidFill>
              </a:rPr>
              <a:t> plasma to replace </a:t>
            </a:r>
            <a:r>
              <a:rPr lang="en-US" altLang="zh-TW" dirty="0" err="1" smtClean="0">
                <a:solidFill>
                  <a:srgbClr val="0033CC"/>
                </a:solidFill>
              </a:rPr>
              <a:t>Cl</a:t>
            </a:r>
            <a:r>
              <a:rPr lang="en-US" altLang="zh-TW" dirty="0" smtClean="0">
                <a:solidFill>
                  <a:srgbClr val="0033CC"/>
                </a:solidFill>
              </a:rPr>
              <a:t> with F </a:t>
            </a:r>
          </a:p>
          <a:p>
            <a:pPr marL="692150" lvl="2" indent="-234950">
              <a:buFont typeface="Courier New" pitchFamily="49" charset="0"/>
              <a:buChar char="o"/>
            </a:pPr>
            <a:r>
              <a:rPr lang="en-US" altLang="zh-TW" dirty="0" smtClean="0">
                <a:solidFill>
                  <a:srgbClr val="0033CC"/>
                </a:solidFill>
              </a:rPr>
              <a:t>O</a:t>
            </a:r>
            <a:r>
              <a:rPr lang="en-US" altLang="zh-TW" baseline="-25000" dirty="0" smtClean="0">
                <a:solidFill>
                  <a:srgbClr val="0033CC"/>
                </a:solidFill>
              </a:rPr>
              <a:t>2</a:t>
            </a:r>
            <a:r>
              <a:rPr lang="en-US" altLang="zh-TW" dirty="0" smtClean="0">
                <a:solidFill>
                  <a:srgbClr val="0033CC"/>
                </a:solidFill>
              </a:rPr>
              <a:t> plasma followed by DI water rinse </a:t>
            </a:r>
            <a:endParaRPr lang="en-US" altLang="zh-TW" dirty="0" smtClean="0">
              <a:solidFill>
                <a:srgbClr val="0033CC"/>
              </a:solidFill>
              <a:latin typeface="TimesNewRoman"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19200" y="838200"/>
            <a:ext cx="6525499" cy="4223563"/>
          </a:xfrm>
          <a:prstGeom prst="rect">
            <a:avLst/>
          </a:prstGeom>
          <a:noFill/>
          <a:ln w="9525">
            <a:noFill/>
            <a:miter lim="800000"/>
            <a:headEnd/>
            <a:tailEnd/>
          </a:ln>
          <a:effectLst/>
        </p:spPr>
      </p:pic>
      <p:sp>
        <p:nvSpPr>
          <p:cNvPr id="4" name="Rectangle 3"/>
          <p:cNvSpPr/>
          <p:nvPr/>
        </p:nvSpPr>
        <p:spPr>
          <a:xfrm>
            <a:off x="1981200" y="152400"/>
            <a:ext cx="5419240" cy="523220"/>
          </a:xfrm>
          <a:prstGeom prst="rect">
            <a:avLst/>
          </a:prstGeom>
        </p:spPr>
        <p:txBody>
          <a:bodyPr wrap="none">
            <a:spAutoFit/>
          </a:bodyPr>
          <a:lstStyle/>
          <a:p>
            <a:r>
              <a:rPr lang="en-US" sz="2800" dirty="0" smtClean="0">
                <a:solidFill>
                  <a:srgbClr val="0033CC"/>
                </a:solidFill>
              </a:rPr>
              <a:t>Deep Si etch: ICP - “BOSCH” process</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533400" y="5075872"/>
            <a:ext cx="8458200" cy="1477328"/>
          </a:xfrm>
          <a:prstGeom prst="rect">
            <a:avLst/>
          </a:prstGeom>
        </p:spPr>
        <p:txBody>
          <a:bodyPr wrap="square">
            <a:spAutoFit/>
          </a:bodyPr>
          <a:lstStyle/>
          <a:p>
            <a:pPr marL="166688" indent="-166688">
              <a:buFont typeface="Arial" pitchFamily="34" charset="0"/>
              <a:buChar char="•"/>
            </a:pPr>
            <a:r>
              <a:rPr lang="en-US" dirty="0" smtClean="0">
                <a:solidFill>
                  <a:srgbClr val="0033CC"/>
                </a:solidFill>
              </a:rPr>
              <a:t>Alternating etch and (inhibitor) deposition step.</a:t>
            </a:r>
          </a:p>
          <a:p>
            <a:pPr marL="166688" indent="-166688">
              <a:buFont typeface="Arial" pitchFamily="34" charset="0"/>
              <a:buChar char="•"/>
            </a:pPr>
            <a:r>
              <a:rPr lang="en-US" dirty="0" smtClean="0">
                <a:solidFill>
                  <a:srgbClr val="0033CC"/>
                </a:solidFill>
              </a:rPr>
              <a:t>SF</a:t>
            </a:r>
            <a:r>
              <a:rPr lang="en-US" baseline="-25000" dirty="0" smtClean="0">
                <a:solidFill>
                  <a:srgbClr val="0033CC"/>
                </a:solidFill>
              </a:rPr>
              <a:t>6</a:t>
            </a:r>
            <a:r>
              <a:rPr lang="en-US" dirty="0" smtClean="0">
                <a:solidFill>
                  <a:srgbClr val="0033CC"/>
                </a:solidFill>
              </a:rPr>
              <a:t> etch 5-13 sec; followed by C</a:t>
            </a:r>
            <a:r>
              <a:rPr lang="en-US" baseline="-25000" dirty="0" smtClean="0">
                <a:solidFill>
                  <a:srgbClr val="0033CC"/>
                </a:solidFill>
              </a:rPr>
              <a:t>4</a:t>
            </a:r>
            <a:r>
              <a:rPr lang="en-US" dirty="0" smtClean="0">
                <a:solidFill>
                  <a:srgbClr val="0033CC"/>
                </a:solidFill>
              </a:rPr>
              <a:t>F</a:t>
            </a:r>
            <a:r>
              <a:rPr lang="en-US" baseline="-25000" dirty="0" smtClean="0">
                <a:solidFill>
                  <a:srgbClr val="0033CC"/>
                </a:solidFill>
              </a:rPr>
              <a:t>8</a:t>
            </a:r>
            <a:r>
              <a:rPr lang="en-US" dirty="0" smtClean="0">
                <a:solidFill>
                  <a:srgbClr val="0033CC"/>
                </a:solidFill>
              </a:rPr>
              <a:t> fluorocarbon polymer deposition 5-10 sec.</a:t>
            </a:r>
          </a:p>
          <a:p>
            <a:pPr marL="166688" indent="-166688">
              <a:buFont typeface="Arial" pitchFamily="34" charset="0"/>
              <a:buChar char="•"/>
            </a:pPr>
            <a:r>
              <a:rPr lang="en-US" dirty="0" smtClean="0">
                <a:solidFill>
                  <a:srgbClr val="0033CC"/>
                </a:solidFill>
              </a:rPr>
              <a:t>Etch rate several 𝝁m/min, capable of etching several hundred 𝝁m with vertical walls.</a:t>
            </a:r>
          </a:p>
          <a:p>
            <a:pPr marL="166688" indent="-166688">
              <a:buFont typeface="Arial" pitchFamily="34" charset="0"/>
              <a:buChar char="•"/>
            </a:pPr>
            <a:r>
              <a:rPr lang="en-US" dirty="0" smtClean="0">
                <a:solidFill>
                  <a:srgbClr val="0033CC"/>
                </a:solidFill>
              </a:rPr>
              <a:t>Side wall is rough, depending on cycle times (longer cycle, rougher).</a:t>
            </a:r>
          </a:p>
          <a:p>
            <a:pPr marL="166688" indent="-166688">
              <a:buFont typeface="Arial" pitchFamily="34" charset="0"/>
              <a:buChar char="•"/>
            </a:pPr>
            <a:r>
              <a:rPr lang="en-US" dirty="0" smtClean="0">
                <a:solidFill>
                  <a:srgbClr val="0033CC"/>
                </a:solidFill>
              </a:rPr>
              <a:t>More popular for MEMS, less common for nano-fabrication due to sidewall roughness.</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
        <p:nvSpPr>
          <p:cNvPr id="8" name="TextBox 7"/>
          <p:cNvSpPr txBox="1"/>
          <p:nvPr/>
        </p:nvSpPr>
        <p:spPr>
          <a:xfrm>
            <a:off x="1905000" y="6477000"/>
            <a:ext cx="3130922" cy="307777"/>
          </a:xfrm>
          <a:prstGeom prst="rect">
            <a:avLst/>
          </a:prstGeom>
          <a:noFill/>
        </p:spPr>
        <p:txBody>
          <a:bodyPr wrap="none" rtlCol="0">
            <a:spAutoFit/>
          </a:bodyPr>
          <a:lstStyle/>
          <a:p>
            <a:r>
              <a:rPr lang="en-US" sz="1400" dirty="0" smtClean="0">
                <a:solidFill>
                  <a:srgbClr val="0033CC"/>
                </a:solidFill>
              </a:rPr>
              <a:t>MEMS: micro electro mechanical system</a:t>
            </a:r>
            <a:endParaRPr lang="en-US" sz="1400" dirty="0">
              <a:solidFill>
                <a:srgbClr val="0033C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0405" y="228600"/>
            <a:ext cx="4327595" cy="523220"/>
          </a:xfrm>
          <a:prstGeom prst="rect">
            <a:avLst/>
          </a:prstGeom>
        </p:spPr>
        <p:txBody>
          <a:bodyPr wrap="none">
            <a:spAutoFit/>
          </a:bodyPr>
          <a:lstStyle/>
          <a:p>
            <a:r>
              <a:rPr lang="en-US" sz="2800" dirty="0" smtClean="0">
                <a:solidFill>
                  <a:srgbClr val="0033CC"/>
                </a:solidFill>
              </a:rPr>
              <a:t>Deep Si etch - Bosch process</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9" name="Group 18"/>
          <p:cNvGrpSpPr/>
          <p:nvPr/>
        </p:nvGrpSpPr>
        <p:grpSpPr>
          <a:xfrm>
            <a:off x="5494403" y="3890963"/>
            <a:ext cx="3420997" cy="2662237"/>
            <a:chOff x="5334000" y="3810000"/>
            <a:chExt cx="3420997" cy="2662237"/>
          </a:xfrm>
        </p:grpSpPr>
        <p:pic>
          <p:nvPicPr>
            <p:cNvPr id="10" name="Picture 4" descr="Image01a"/>
            <p:cNvPicPr>
              <a:picLocks noChangeAspect="1" noChangeArrowheads="1"/>
            </p:cNvPicPr>
            <p:nvPr/>
          </p:nvPicPr>
          <p:blipFill>
            <a:blip r:embed="rId3" cstate="print"/>
            <a:srcRect/>
            <a:stretch>
              <a:fillRect/>
            </a:stretch>
          </p:blipFill>
          <p:spPr bwMode="auto">
            <a:xfrm>
              <a:off x="5334000" y="3810000"/>
              <a:ext cx="3420997" cy="2662237"/>
            </a:xfrm>
            <a:prstGeom prst="rect">
              <a:avLst/>
            </a:prstGeom>
            <a:noFill/>
            <a:ln w="9525">
              <a:noFill/>
              <a:miter lim="800000"/>
              <a:headEnd/>
              <a:tailEnd/>
            </a:ln>
          </p:spPr>
        </p:pic>
        <p:sp>
          <p:nvSpPr>
            <p:cNvPr id="11" name="TextBox 6"/>
            <p:cNvSpPr txBox="1">
              <a:spLocks noChangeArrowheads="1"/>
            </p:cNvSpPr>
            <p:nvPr/>
          </p:nvSpPr>
          <p:spPr bwMode="auto">
            <a:xfrm>
              <a:off x="6096000" y="3886200"/>
              <a:ext cx="1909690" cy="369332"/>
            </a:xfrm>
            <a:prstGeom prst="rect">
              <a:avLst/>
            </a:prstGeom>
            <a:noFill/>
            <a:ln w="9525">
              <a:noFill/>
              <a:miter lim="800000"/>
              <a:headEnd/>
              <a:tailEnd/>
            </a:ln>
          </p:spPr>
          <p:txBody>
            <a:bodyPr wrap="none">
              <a:spAutoFit/>
            </a:bodyPr>
            <a:lstStyle/>
            <a:p>
              <a:r>
                <a:rPr lang="en-US" dirty="0" smtClean="0">
                  <a:solidFill>
                    <a:srgbClr val="C00000"/>
                  </a:solidFill>
                </a:rPr>
                <a:t>20 </a:t>
              </a:r>
              <a:r>
                <a:rPr lang="en-US" dirty="0">
                  <a:solidFill>
                    <a:srgbClr val="C00000"/>
                  </a:solidFill>
                </a:rPr>
                <a:t>𝝁m deep pores</a:t>
              </a:r>
            </a:p>
          </p:txBody>
        </p:sp>
      </p:grpSp>
      <p:pic>
        <p:nvPicPr>
          <p:cNvPr id="2050" name="Picture 2"/>
          <p:cNvPicPr>
            <a:picLocks noChangeAspect="1" noChangeArrowheads="1"/>
          </p:cNvPicPr>
          <p:nvPr/>
        </p:nvPicPr>
        <p:blipFill>
          <a:blip r:embed="rId4"/>
          <a:srcRect/>
          <a:stretch>
            <a:fillRect/>
          </a:stretch>
        </p:blipFill>
        <p:spPr bwMode="auto">
          <a:xfrm>
            <a:off x="6096000" y="838200"/>
            <a:ext cx="2667000" cy="283368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5">
            <a:lum bright="5000"/>
          </a:blip>
          <a:srcRect/>
          <a:stretch>
            <a:fillRect/>
          </a:stretch>
        </p:blipFill>
        <p:spPr bwMode="auto">
          <a:xfrm>
            <a:off x="609600" y="914400"/>
            <a:ext cx="4876800" cy="2544064"/>
          </a:xfrm>
          <a:prstGeom prst="rect">
            <a:avLst/>
          </a:prstGeom>
          <a:noFill/>
          <a:ln w="9525">
            <a:noFill/>
            <a:miter lim="800000"/>
            <a:headEnd/>
            <a:tailEnd/>
          </a:ln>
          <a:effectLst/>
        </p:spPr>
      </p:pic>
      <p:grpSp>
        <p:nvGrpSpPr>
          <p:cNvPr id="18" name="Group 17"/>
          <p:cNvGrpSpPr/>
          <p:nvPr/>
        </p:nvGrpSpPr>
        <p:grpSpPr>
          <a:xfrm>
            <a:off x="76200" y="3429000"/>
            <a:ext cx="5105400" cy="3200400"/>
            <a:chOff x="76200" y="3429000"/>
            <a:chExt cx="5105400" cy="3200400"/>
          </a:xfrm>
        </p:grpSpPr>
        <p:pic>
          <p:nvPicPr>
            <p:cNvPr id="11266" name="Picture 2"/>
            <p:cNvPicPr>
              <a:picLocks noChangeAspect="1" noChangeArrowheads="1"/>
            </p:cNvPicPr>
            <p:nvPr/>
          </p:nvPicPr>
          <p:blipFill>
            <a:blip r:embed="rId6"/>
            <a:srcRect/>
            <a:stretch>
              <a:fillRect/>
            </a:stretch>
          </p:blipFill>
          <p:spPr bwMode="auto">
            <a:xfrm>
              <a:off x="956530" y="3733800"/>
              <a:ext cx="4225070" cy="2895600"/>
            </a:xfrm>
            <a:prstGeom prst="rect">
              <a:avLst/>
            </a:prstGeom>
            <a:noFill/>
            <a:ln w="9525">
              <a:noFill/>
              <a:miter lim="800000"/>
              <a:headEnd/>
              <a:tailEnd/>
            </a:ln>
            <a:effectLst/>
          </p:spPr>
        </p:pic>
        <p:sp>
          <p:nvSpPr>
            <p:cNvPr id="12" name="TextBox 11"/>
            <p:cNvSpPr txBox="1"/>
            <p:nvPr/>
          </p:nvSpPr>
          <p:spPr>
            <a:xfrm>
              <a:off x="919666" y="3429000"/>
              <a:ext cx="3880934" cy="369332"/>
            </a:xfrm>
            <a:prstGeom prst="rect">
              <a:avLst/>
            </a:prstGeom>
            <a:noFill/>
          </p:spPr>
          <p:txBody>
            <a:bodyPr wrap="none" rtlCol="0">
              <a:spAutoFit/>
            </a:bodyPr>
            <a:lstStyle/>
            <a:p>
              <a:r>
                <a:rPr lang="en-US" dirty="0" smtClean="0">
                  <a:solidFill>
                    <a:srgbClr val="C00000"/>
                  </a:solidFill>
                </a:rPr>
                <a:t>Rough sidewall due to scalloping effect.</a:t>
              </a:r>
              <a:endParaRPr lang="en-US" dirty="0">
                <a:solidFill>
                  <a:srgbClr val="C00000"/>
                </a:solidFill>
              </a:endParaRPr>
            </a:p>
          </p:txBody>
        </p:sp>
        <p:grpSp>
          <p:nvGrpSpPr>
            <p:cNvPr id="17" name="Group 16"/>
            <p:cNvGrpSpPr/>
            <p:nvPr/>
          </p:nvGrpSpPr>
          <p:grpSpPr>
            <a:xfrm>
              <a:off x="838200" y="4700016"/>
              <a:ext cx="533400" cy="153988"/>
              <a:chOff x="838200" y="4724400"/>
              <a:chExt cx="533400" cy="153988"/>
            </a:xfrm>
          </p:grpSpPr>
          <p:cxnSp>
            <p:nvCxnSpPr>
              <p:cNvPr id="14" name="Straight Connector 13"/>
              <p:cNvCxnSpPr/>
              <p:nvPr/>
            </p:nvCxnSpPr>
            <p:spPr>
              <a:xfrm>
                <a:off x="838200" y="47244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48768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200" y="4583668"/>
              <a:ext cx="819712" cy="369332"/>
            </a:xfrm>
            <a:prstGeom prst="rect">
              <a:avLst/>
            </a:prstGeom>
            <a:noFill/>
          </p:spPr>
          <p:txBody>
            <a:bodyPr wrap="none" rtlCol="0">
              <a:spAutoFit/>
            </a:bodyPr>
            <a:lstStyle/>
            <a:p>
              <a:r>
                <a:rPr lang="en-US" dirty="0" smtClean="0">
                  <a:solidFill>
                    <a:srgbClr val="C00000"/>
                  </a:solidFill>
                </a:rPr>
                <a:t>1 cycle</a:t>
              </a:r>
              <a:endParaRPr lang="en-US" dirty="0">
                <a:solidFill>
                  <a:srgbClr val="C00000"/>
                </a:solidFill>
              </a:endParaRPr>
            </a:p>
          </p:txBody>
        </p:sp>
      </p:grpSp>
      <p:sp>
        <p:nvSpPr>
          <p:cNvPr id="20" name="Slide Number Placeholder 19"/>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533400" y="762000"/>
            <a:ext cx="8229600" cy="5521512"/>
          </a:xfrm>
          <a:prstGeom prst="rect">
            <a:avLst/>
          </a:prstGeom>
        </p:spPr>
        <p:txBody>
          <a:bodyPr wrap="square">
            <a:spAutoFit/>
          </a:bodyPr>
          <a:lstStyle/>
          <a:p>
            <a:pPr marL="171450" indent="-171450">
              <a:buFont typeface="Arial" pitchFamily="34" charset="0"/>
              <a:buChar char="•"/>
            </a:pPr>
            <a:r>
              <a:rPr lang="en-US" dirty="0" smtClean="0">
                <a:solidFill>
                  <a:srgbClr val="0033CC"/>
                </a:solidFill>
              </a:rPr>
              <a:t>Etching is only chemical: great selectivity</a:t>
            </a:r>
          </a:p>
          <a:p>
            <a:pPr marL="171450" indent="-171450">
              <a:buFont typeface="Arial" pitchFamily="34" charset="0"/>
              <a:buChar char="•"/>
            </a:pPr>
            <a:r>
              <a:rPr lang="en-US" dirty="0" smtClean="0">
                <a:solidFill>
                  <a:srgbClr val="0033CC"/>
                </a:solidFill>
              </a:rPr>
              <a:t>Very easy and fast (</a:t>
            </a:r>
            <a:r>
              <a:rPr lang="en-US" dirty="0" err="1" smtClean="0">
                <a:solidFill>
                  <a:srgbClr val="0033CC"/>
                </a:solidFill>
              </a:rPr>
              <a:t>μm</a:t>
            </a:r>
            <a:r>
              <a:rPr lang="en-US" dirty="0" smtClean="0">
                <a:solidFill>
                  <a:srgbClr val="0033CC"/>
                </a:solidFill>
              </a:rPr>
              <a:t>/min)</a:t>
            </a:r>
          </a:p>
          <a:p>
            <a:pPr marL="171450" indent="-171450">
              <a:buFont typeface="Arial" pitchFamily="34" charset="0"/>
              <a:buChar char="•"/>
            </a:pPr>
            <a:r>
              <a:rPr lang="en-US" dirty="0" smtClean="0">
                <a:solidFill>
                  <a:srgbClr val="0033CC"/>
                </a:solidFill>
              </a:rPr>
              <a:t>Under etching, good for undercut (liftoff), but not well suited for nanostructures.</a:t>
            </a:r>
          </a:p>
          <a:p>
            <a:pPr marL="171450" indent="-171450">
              <a:buFont typeface="Arial" pitchFamily="34" charset="0"/>
              <a:buChar char="•"/>
            </a:pPr>
            <a:r>
              <a:rPr lang="en-US" dirty="0" smtClean="0">
                <a:solidFill>
                  <a:srgbClr val="0033CC"/>
                </a:solidFill>
              </a:rPr>
              <a:t>Poor process control, not well reproducible.</a:t>
            </a: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endParaRPr lang="en-US" dirty="0" smtClean="0">
              <a:solidFill>
                <a:srgbClr val="C00000"/>
              </a:solidFill>
            </a:endParaRPr>
          </a:p>
          <a:p>
            <a:pPr marL="171450" indent="-171450"/>
            <a:r>
              <a:rPr lang="en-US" dirty="0" smtClean="0">
                <a:solidFill>
                  <a:srgbClr val="C00000"/>
                </a:solidFill>
              </a:rPr>
              <a:t>Etching rate:</a:t>
            </a:r>
          </a:p>
          <a:p>
            <a:pPr marL="171450" indent="-171450">
              <a:spcBef>
                <a:spcPct val="10000"/>
              </a:spcBef>
              <a:buFont typeface="Arial" pitchFamily="34" charset="0"/>
              <a:buChar char="•"/>
            </a:pPr>
            <a:r>
              <a:rPr lang="en-US" altLang="zh-TW" dirty="0" smtClean="0">
                <a:solidFill>
                  <a:srgbClr val="0033CC"/>
                </a:solidFill>
              </a:rPr>
              <a:t>The etch rate can be controlled by any of the three serial processes (reactants transport to the surface, reaction, reaction products transport from the surface).</a:t>
            </a:r>
          </a:p>
          <a:p>
            <a:pPr marL="171450" indent="-171450">
              <a:spcBef>
                <a:spcPct val="10000"/>
              </a:spcBef>
              <a:buFont typeface="Arial" pitchFamily="34" charset="0"/>
              <a:buChar char="•"/>
            </a:pPr>
            <a:r>
              <a:rPr lang="en-US" altLang="zh-TW" dirty="0" smtClean="0">
                <a:solidFill>
                  <a:srgbClr val="0033CC"/>
                </a:solidFill>
              </a:rPr>
              <a:t>Preference is to have reaction rate controlled process because </a:t>
            </a:r>
          </a:p>
          <a:p>
            <a:pPr marL="685800" lvl="2" indent="-228600">
              <a:spcBef>
                <a:spcPct val="10000"/>
              </a:spcBef>
              <a:buFont typeface="Courier New" pitchFamily="49" charset="0"/>
              <a:buChar char="o"/>
            </a:pPr>
            <a:r>
              <a:rPr lang="en-US" altLang="zh-TW" dirty="0" smtClean="0">
                <a:solidFill>
                  <a:srgbClr val="0033CC"/>
                </a:solidFill>
              </a:rPr>
              <a:t>Etch rate can be increased by temperature </a:t>
            </a:r>
          </a:p>
          <a:p>
            <a:pPr marL="685800" lvl="2" indent="-228600">
              <a:spcBef>
                <a:spcPct val="10000"/>
              </a:spcBef>
              <a:buFont typeface="Courier New" pitchFamily="49" charset="0"/>
              <a:buChar char="o"/>
            </a:pPr>
            <a:r>
              <a:rPr lang="en-US" altLang="zh-TW" dirty="0" smtClean="0">
                <a:solidFill>
                  <a:srgbClr val="0033CC"/>
                </a:solidFill>
              </a:rPr>
              <a:t>Good control over reaction rate – temperature of a liquid is easy to control </a:t>
            </a:r>
          </a:p>
          <a:p>
            <a:pPr marL="171450" indent="-171450">
              <a:spcBef>
                <a:spcPct val="10000"/>
              </a:spcBef>
              <a:buFont typeface="Arial" pitchFamily="34" charset="0"/>
              <a:buChar char="•"/>
            </a:pPr>
            <a:r>
              <a:rPr lang="en-US" altLang="zh-TW" dirty="0" smtClean="0">
                <a:solidFill>
                  <a:srgbClr val="0033CC"/>
                </a:solidFill>
              </a:rPr>
              <a:t>Mass transport control will result in non-uniform etch rate: edge etches faster. </a:t>
            </a:r>
          </a:p>
          <a:p>
            <a:pPr marL="171450" indent="-171450">
              <a:spcBef>
                <a:spcPct val="10000"/>
              </a:spcBef>
              <a:buFont typeface="Arial" pitchFamily="34" charset="0"/>
              <a:buChar char="•"/>
            </a:pPr>
            <a:r>
              <a:rPr lang="en-US" altLang="zh-TW" dirty="0" smtClean="0">
                <a:solidFill>
                  <a:srgbClr val="0033CC"/>
                </a:solidFill>
              </a:rPr>
              <a:t>Etchant is stirred to minimize boundary layer and make etching more uniform.</a:t>
            </a:r>
          </a:p>
        </p:txBody>
      </p:sp>
      <p:pic>
        <p:nvPicPr>
          <p:cNvPr id="8" name="Picture 2"/>
          <p:cNvPicPr>
            <a:picLocks noChangeAspect="1" noChangeArrowheads="1"/>
          </p:cNvPicPr>
          <p:nvPr/>
        </p:nvPicPr>
        <p:blipFill>
          <a:blip r:embed="rId2"/>
          <a:srcRect/>
          <a:stretch>
            <a:fillRect/>
          </a:stretch>
        </p:blipFill>
        <p:spPr bwMode="auto">
          <a:xfrm>
            <a:off x="1076325" y="1981200"/>
            <a:ext cx="7153275" cy="1833071"/>
          </a:xfrm>
          <a:prstGeom prst="rect">
            <a:avLst/>
          </a:prstGeom>
          <a:noFill/>
          <a:ln w="9525">
            <a:noFill/>
            <a:miter lim="800000"/>
            <a:headEnd/>
            <a:tailEnd/>
          </a:ln>
          <a:effectLst/>
        </p:spPr>
      </p:pic>
      <p:sp>
        <p:nvSpPr>
          <p:cNvPr id="11" name="Rectangle 10"/>
          <p:cNvSpPr/>
          <p:nvPr/>
        </p:nvSpPr>
        <p:spPr>
          <a:xfrm>
            <a:off x="3850116" y="152400"/>
            <a:ext cx="2017284" cy="523220"/>
          </a:xfrm>
          <a:prstGeom prst="rect">
            <a:avLst/>
          </a:prstGeom>
        </p:spPr>
        <p:txBody>
          <a:bodyPr wrap="none">
            <a:spAutoFit/>
          </a:bodyPr>
          <a:lstStyle/>
          <a:p>
            <a:r>
              <a:rPr lang="en-US" altLang="zh-TW" sz="2800" dirty="0" smtClean="0">
                <a:solidFill>
                  <a:srgbClr val="0033CC"/>
                </a:solidFill>
              </a:rPr>
              <a:t>Wet etching </a:t>
            </a:r>
            <a:endParaRPr lang="en-US" sz="2800" dirty="0">
              <a:solidFill>
                <a:srgbClr val="0033CC"/>
              </a:solidFill>
            </a:endParaRPr>
          </a:p>
        </p:txBody>
      </p:sp>
      <p:sp>
        <p:nvSpPr>
          <p:cNvPr id="9" name="Slide Number Placeholder 8"/>
          <p:cNvSpPr>
            <a:spLocks noGrp="1"/>
          </p:cNvSpPr>
          <p:nvPr>
            <p:ph type="sldNum" sz="quarter" idx="11"/>
          </p:nvPr>
        </p:nvSpPr>
        <p:spPr/>
        <p:txBody>
          <a:bodyPr/>
          <a:lstStyle/>
          <a:p>
            <a:pPr>
              <a:defRPr/>
            </a:pPr>
            <a:fld id="{DAF125AD-217B-44C2-ACE5-7B1817102FFC}" type="slidenum">
              <a:rPr lang="en-US" altLang="zh-TW" smtClean="0"/>
              <a:pPr>
                <a:defRPr/>
              </a:pPr>
              <a:t>4</a:t>
            </a:fld>
            <a:endParaRPr lang="en-US" altLang="zh-TW"/>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24346" y="990600"/>
            <a:ext cx="7329054" cy="4470587"/>
          </a:xfrm>
          <a:prstGeom prst="rect">
            <a:avLst/>
          </a:prstGeom>
          <a:noFill/>
          <a:ln w="9525">
            <a:noFill/>
            <a:miter lim="800000"/>
            <a:headEnd/>
            <a:tailEnd/>
          </a:ln>
          <a:effectLst/>
        </p:spPr>
      </p:pic>
      <p:sp>
        <p:nvSpPr>
          <p:cNvPr id="4" name="Rectangle 3"/>
          <p:cNvSpPr/>
          <p:nvPr/>
        </p:nvSpPr>
        <p:spPr>
          <a:xfrm>
            <a:off x="2057400" y="228600"/>
            <a:ext cx="5624168" cy="523220"/>
          </a:xfrm>
          <a:prstGeom prst="rect">
            <a:avLst/>
          </a:prstGeom>
        </p:spPr>
        <p:txBody>
          <a:bodyPr wrap="none">
            <a:spAutoFit/>
          </a:bodyPr>
          <a:lstStyle/>
          <a:p>
            <a:r>
              <a:rPr lang="en-US" sz="2800" dirty="0" smtClean="0">
                <a:solidFill>
                  <a:srgbClr val="0033CC"/>
                </a:solidFill>
              </a:rPr>
              <a:t>Chemical mechanical polishing (CMP)</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219200" y="5715000"/>
            <a:ext cx="5605061" cy="923330"/>
          </a:xfrm>
          <a:prstGeom prst="rect">
            <a:avLst/>
          </a:prstGeom>
          <a:noFill/>
        </p:spPr>
        <p:txBody>
          <a:bodyPr wrap="none" rtlCol="0">
            <a:spAutoFit/>
          </a:bodyPr>
          <a:lstStyle/>
          <a:p>
            <a:pPr marL="176213" indent="-176213">
              <a:buFont typeface="Arial" pitchFamily="34" charset="0"/>
              <a:buChar char="•"/>
            </a:pPr>
            <a:r>
              <a:rPr lang="en-US" dirty="0" smtClean="0">
                <a:solidFill>
                  <a:srgbClr val="0033CC"/>
                </a:solidFill>
              </a:rPr>
              <a:t>Pure physical polishing: low polish rate.</a:t>
            </a:r>
          </a:p>
          <a:p>
            <a:pPr marL="176213" indent="-176213">
              <a:buFont typeface="Arial" pitchFamily="34" charset="0"/>
              <a:buChar char="•"/>
            </a:pPr>
            <a:r>
              <a:rPr lang="en-US" dirty="0" smtClean="0">
                <a:solidFill>
                  <a:srgbClr val="0033CC"/>
                </a:solidFill>
              </a:rPr>
              <a:t>Pure chemical reaction: cannot achieve smooth surface.</a:t>
            </a:r>
          </a:p>
          <a:p>
            <a:pPr marL="176213" indent="-176213">
              <a:buFont typeface="Arial" pitchFamily="34" charset="0"/>
              <a:buChar char="•"/>
            </a:pPr>
            <a:r>
              <a:rPr lang="en-US" dirty="0" smtClean="0">
                <a:solidFill>
                  <a:srgbClr val="0033CC"/>
                </a:solidFill>
              </a:rPr>
              <a:t>The combination of the two provides efficient polishing.</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3"/>
          <p:cNvPicPr>
            <a:picLocks noChangeAspect="1" noChangeArrowheads="1"/>
          </p:cNvPicPr>
          <p:nvPr/>
        </p:nvPicPr>
        <p:blipFill>
          <a:blip r:embed="rId3"/>
          <a:srcRect/>
          <a:stretch>
            <a:fillRect/>
          </a:stretch>
        </p:blipFill>
        <p:spPr bwMode="auto">
          <a:xfrm>
            <a:off x="762000" y="1295400"/>
            <a:ext cx="7858242" cy="4531382"/>
          </a:xfrm>
          <a:prstGeom prst="rect">
            <a:avLst/>
          </a:prstGeom>
          <a:noFill/>
          <a:ln w="9525">
            <a:noFill/>
            <a:miter lim="800000"/>
            <a:headEnd/>
            <a:tailEnd/>
          </a:ln>
        </p:spPr>
      </p:pic>
      <p:sp>
        <p:nvSpPr>
          <p:cNvPr id="6" name="Rectangle 5"/>
          <p:cNvSpPr/>
          <p:nvPr/>
        </p:nvSpPr>
        <p:spPr>
          <a:xfrm>
            <a:off x="2133600" y="228600"/>
            <a:ext cx="5184946" cy="523220"/>
          </a:xfrm>
          <a:prstGeom prst="rect">
            <a:avLst/>
          </a:prstGeom>
        </p:spPr>
        <p:txBody>
          <a:bodyPr wrap="none">
            <a:spAutoFit/>
          </a:bodyPr>
          <a:lstStyle/>
          <a:p>
            <a:r>
              <a:rPr lang="en-US" sz="2800" dirty="0" smtClean="0">
                <a:solidFill>
                  <a:srgbClr val="0033CC"/>
                </a:solidFill>
              </a:rPr>
              <a:t>Chemical mechanical polish (CMP)</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96242" y="904714"/>
            <a:ext cx="6319157" cy="5191286"/>
            <a:chOff x="2596242" y="904714"/>
            <a:chExt cx="6319157" cy="5191286"/>
          </a:xfrm>
        </p:grpSpPr>
        <p:pic>
          <p:nvPicPr>
            <p:cNvPr id="10242" name="Picture 2"/>
            <p:cNvPicPr>
              <a:picLocks noChangeAspect="1" noChangeArrowheads="1"/>
            </p:cNvPicPr>
            <p:nvPr/>
          </p:nvPicPr>
          <p:blipFill>
            <a:blip r:embed="rId2">
              <a:lum/>
            </a:blip>
            <a:srcRect/>
            <a:stretch>
              <a:fillRect/>
            </a:stretch>
          </p:blipFill>
          <p:spPr bwMode="auto">
            <a:xfrm>
              <a:off x="2596242" y="904714"/>
              <a:ext cx="6319157" cy="5191286"/>
            </a:xfrm>
            <a:prstGeom prst="rect">
              <a:avLst/>
            </a:prstGeom>
            <a:noFill/>
            <a:ln w="9525">
              <a:noFill/>
              <a:miter lim="800000"/>
              <a:headEnd/>
              <a:tailEnd/>
            </a:ln>
            <a:effectLst/>
          </p:spPr>
        </p:pic>
        <p:sp>
          <p:nvSpPr>
            <p:cNvPr id="8" name="TextBox 7"/>
            <p:cNvSpPr txBox="1"/>
            <p:nvPr/>
          </p:nvSpPr>
          <p:spPr>
            <a:xfrm>
              <a:off x="6629400" y="1981200"/>
              <a:ext cx="332142" cy="461665"/>
            </a:xfrm>
            <a:prstGeom prst="rect">
              <a:avLst/>
            </a:prstGeom>
            <a:noFill/>
          </p:spPr>
          <p:txBody>
            <a:bodyPr wrap="none" rtlCol="0">
              <a:spAutoFit/>
            </a:bodyPr>
            <a:lstStyle/>
            <a:p>
              <a:r>
                <a:rPr lang="en-US" sz="2400" dirty="0" smtClean="0">
                  <a:solidFill>
                    <a:srgbClr val="C00000"/>
                  </a:solidFill>
                </a:rPr>
                <a:t>a</a:t>
              </a:r>
              <a:endParaRPr lang="en-US" sz="2400" dirty="0">
                <a:solidFill>
                  <a:srgbClr val="C00000"/>
                </a:solidFill>
              </a:endParaRPr>
            </a:p>
          </p:txBody>
        </p:sp>
        <p:sp>
          <p:nvSpPr>
            <p:cNvPr id="9" name="TextBox 8"/>
            <p:cNvSpPr txBox="1"/>
            <p:nvPr/>
          </p:nvSpPr>
          <p:spPr>
            <a:xfrm>
              <a:off x="6629400" y="3657600"/>
              <a:ext cx="346570" cy="461665"/>
            </a:xfrm>
            <a:prstGeom prst="rect">
              <a:avLst/>
            </a:prstGeom>
            <a:noFill/>
          </p:spPr>
          <p:txBody>
            <a:bodyPr wrap="none" rtlCol="0">
              <a:spAutoFit/>
            </a:bodyPr>
            <a:lstStyle/>
            <a:p>
              <a:r>
                <a:rPr lang="en-US" sz="2400" dirty="0" smtClean="0">
                  <a:solidFill>
                    <a:srgbClr val="C00000"/>
                  </a:solidFill>
                </a:rPr>
                <a:t>b</a:t>
              </a:r>
              <a:endParaRPr lang="en-US" sz="2400" dirty="0">
                <a:solidFill>
                  <a:srgbClr val="C00000"/>
                </a:solidFill>
              </a:endParaRPr>
            </a:p>
          </p:txBody>
        </p:sp>
        <p:sp>
          <p:nvSpPr>
            <p:cNvPr id="10" name="TextBox 9"/>
            <p:cNvSpPr txBox="1"/>
            <p:nvPr/>
          </p:nvSpPr>
          <p:spPr>
            <a:xfrm>
              <a:off x="6705600" y="5410200"/>
              <a:ext cx="346570" cy="461665"/>
            </a:xfrm>
            <a:prstGeom prst="rect">
              <a:avLst/>
            </a:prstGeom>
            <a:noFill/>
          </p:spPr>
          <p:txBody>
            <a:bodyPr wrap="none" rtlCol="0">
              <a:spAutoFit/>
            </a:bodyPr>
            <a:lstStyle/>
            <a:p>
              <a:r>
                <a:rPr lang="en-US" sz="2400" dirty="0" smtClean="0">
                  <a:solidFill>
                    <a:srgbClr val="C00000"/>
                  </a:solidFill>
                </a:rPr>
                <a:t>d</a:t>
              </a:r>
              <a:endParaRPr lang="en-US" sz="2400" dirty="0">
                <a:solidFill>
                  <a:srgbClr val="C00000"/>
                </a:solidFill>
              </a:endParaRPr>
            </a:p>
          </p:txBody>
        </p:sp>
        <p:sp>
          <p:nvSpPr>
            <p:cNvPr id="11" name="TextBox 10"/>
            <p:cNvSpPr txBox="1"/>
            <p:nvPr/>
          </p:nvSpPr>
          <p:spPr>
            <a:xfrm>
              <a:off x="3581400" y="5410200"/>
              <a:ext cx="314510" cy="461665"/>
            </a:xfrm>
            <a:prstGeom prst="rect">
              <a:avLst/>
            </a:prstGeom>
            <a:noFill/>
          </p:spPr>
          <p:txBody>
            <a:bodyPr wrap="none" rtlCol="0">
              <a:spAutoFit/>
            </a:bodyPr>
            <a:lstStyle/>
            <a:p>
              <a:r>
                <a:rPr lang="en-US" sz="2400" dirty="0" smtClean="0">
                  <a:solidFill>
                    <a:srgbClr val="C00000"/>
                  </a:solidFill>
                </a:rPr>
                <a:t>c</a:t>
              </a:r>
              <a:endParaRPr lang="en-US" sz="2400" dirty="0">
                <a:solidFill>
                  <a:srgbClr val="C00000"/>
                </a:solidFill>
              </a:endParaRPr>
            </a:p>
          </p:txBody>
        </p:sp>
      </p:grpSp>
      <p:cxnSp>
        <p:nvCxnSpPr>
          <p:cNvPr id="3" name="Straight Connector 2"/>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199983" y="228600"/>
            <a:ext cx="7029617" cy="523220"/>
          </a:xfrm>
          <a:prstGeom prst="rect">
            <a:avLst/>
          </a:prstGeom>
          <a:noFill/>
        </p:spPr>
        <p:txBody>
          <a:bodyPr wrap="none" rtlCol="0">
            <a:spAutoFit/>
          </a:bodyPr>
          <a:lstStyle/>
          <a:p>
            <a:r>
              <a:rPr lang="en-US" sz="2800" dirty="0" smtClean="0">
                <a:solidFill>
                  <a:srgbClr val="0033CC"/>
                </a:solidFill>
              </a:rPr>
              <a:t>Dual damascene process for IC interconnection</a:t>
            </a:r>
            <a:endParaRPr lang="en-US" sz="2800" dirty="0">
              <a:solidFill>
                <a:srgbClr val="0033CC"/>
              </a:solidFill>
            </a:endParaRPr>
          </a:p>
        </p:txBody>
      </p:sp>
      <p:sp>
        <p:nvSpPr>
          <p:cNvPr id="6" name="TextBox 5"/>
          <p:cNvSpPr txBox="1"/>
          <p:nvPr/>
        </p:nvSpPr>
        <p:spPr>
          <a:xfrm>
            <a:off x="76201" y="1600200"/>
            <a:ext cx="4648199" cy="2262158"/>
          </a:xfrm>
          <a:prstGeom prst="rect">
            <a:avLst/>
          </a:prstGeom>
          <a:noFill/>
        </p:spPr>
        <p:txBody>
          <a:bodyPr wrap="square" rtlCol="0">
            <a:spAutoFit/>
          </a:bodyPr>
          <a:lstStyle/>
          <a:p>
            <a:pPr marL="342900" indent="-342900">
              <a:spcAft>
                <a:spcPts val="600"/>
              </a:spcAft>
              <a:buFont typeface="+mj-lt"/>
              <a:buAutoNum type="alphaLcParenR"/>
            </a:pPr>
            <a:r>
              <a:rPr lang="en-US" dirty="0" smtClean="0">
                <a:solidFill>
                  <a:srgbClr val="0033CC"/>
                </a:solidFill>
              </a:rPr>
              <a:t>Initial layer structure.</a:t>
            </a:r>
          </a:p>
          <a:p>
            <a:pPr marL="342900" indent="-342900">
              <a:spcAft>
                <a:spcPts val="600"/>
              </a:spcAft>
              <a:buFont typeface="+mj-lt"/>
              <a:buAutoNum type="alphaLcParenR"/>
            </a:pPr>
            <a:r>
              <a:rPr lang="en-US" dirty="0" smtClean="0">
                <a:solidFill>
                  <a:srgbClr val="0033CC"/>
                </a:solidFill>
              </a:rPr>
              <a:t>Two-step lithography to pattern both the trenches and via holes.</a:t>
            </a:r>
          </a:p>
          <a:p>
            <a:pPr marL="342900" indent="-342900">
              <a:spcAft>
                <a:spcPts val="600"/>
              </a:spcAft>
              <a:buFont typeface="+mj-lt"/>
              <a:buAutoNum type="alphaLcParenR"/>
            </a:pPr>
            <a:r>
              <a:rPr lang="en-US" dirty="0" smtClean="0">
                <a:solidFill>
                  <a:srgbClr val="0033CC"/>
                </a:solidFill>
              </a:rPr>
              <a:t>Metal filling the trench and via holes by electroplating of Cu.</a:t>
            </a:r>
          </a:p>
          <a:p>
            <a:pPr marL="342900" indent="-342900">
              <a:spcAft>
                <a:spcPts val="600"/>
              </a:spcAft>
              <a:buFont typeface="+mj-lt"/>
              <a:buAutoNum type="alphaLcParenR"/>
            </a:pPr>
            <a:r>
              <a:rPr lang="en-US" dirty="0" smtClean="0">
                <a:solidFill>
                  <a:srgbClr val="0033CC"/>
                </a:solidFill>
              </a:rPr>
              <a:t>Polish (CMP) back to make the surface flat for next level of interconnects patterning</a:t>
            </a:r>
            <a:endParaRPr lang="en-US" dirty="0">
              <a:solidFill>
                <a:srgbClr val="0033CC"/>
              </a:solidFill>
            </a:endParaRPr>
          </a:p>
        </p:txBody>
      </p:sp>
      <p:sp>
        <p:nvSpPr>
          <p:cNvPr id="7" name="TextBox 6"/>
          <p:cNvSpPr txBox="1"/>
          <p:nvPr/>
        </p:nvSpPr>
        <p:spPr>
          <a:xfrm>
            <a:off x="152400" y="5983069"/>
            <a:ext cx="8749831" cy="646331"/>
          </a:xfrm>
          <a:prstGeom prst="rect">
            <a:avLst/>
          </a:prstGeom>
          <a:noFill/>
        </p:spPr>
        <p:txBody>
          <a:bodyPr wrap="none" rtlCol="0">
            <a:spAutoFit/>
          </a:bodyPr>
          <a:lstStyle/>
          <a:p>
            <a:r>
              <a:rPr lang="en-US" dirty="0" smtClean="0">
                <a:solidFill>
                  <a:srgbClr val="0033CC"/>
                </a:solidFill>
              </a:rPr>
              <a:t>Al is replaced by Cu around year 2000 for IC interconnection due to Cu’s higher conductivity.</a:t>
            </a:r>
          </a:p>
          <a:p>
            <a:r>
              <a:rPr lang="en-US" dirty="0" smtClean="0">
                <a:solidFill>
                  <a:srgbClr val="0033CC"/>
                </a:solidFill>
              </a:rPr>
              <a:t>Unlike Al, Cu is hard to etch by RIE, so CMP is adopted for the “dual damascene process”.</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42</a:t>
            </a:fld>
            <a:endParaRPr lang="en-US"/>
          </a:p>
        </p:txBody>
      </p:sp>
      <p:sp>
        <p:nvSpPr>
          <p:cNvPr id="14" name="TextBox 13"/>
          <p:cNvSpPr txBox="1"/>
          <p:nvPr/>
        </p:nvSpPr>
        <p:spPr>
          <a:xfrm>
            <a:off x="3505200" y="4343400"/>
            <a:ext cx="429926" cy="369332"/>
          </a:xfrm>
          <a:prstGeom prst="rect">
            <a:avLst/>
          </a:prstGeom>
          <a:noFill/>
        </p:spPr>
        <p:txBody>
          <a:bodyPr wrap="none" rtlCol="0">
            <a:spAutoFit/>
          </a:bodyPr>
          <a:lstStyle/>
          <a:p>
            <a:r>
              <a:rPr lang="en-US" dirty="0" smtClean="0"/>
              <a:t>Cu</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2"/>
          <p:cNvPicPr>
            <a:picLocks noChangeAspect="1" noChangeArrowheads="1"/>
          </p:cNvPicPr>
          <p:nvPr/>
        </p:nvPicPr>
        <p:blipFill>
          <a:blip r:embed="rId3"/>
          <a:srcRect/>
          <a:stretch>
            <a:fillRect/>
          </a:stretch>
        </p:blipFill>
        <p:spPr bwMode="auto">
          <a:xfrm>
            <a:off x="5790267" y="1731962"/>
            <a:ext cx="3125133" cy="3221037"/>
          </a:xfrm>
          <a:prstGeom prst="rect">
            <a:avLst/>
          </a:prstGeom>
          <a:noFill/>
          <a:ln w="9525">
            <a:noFill/>
            <a:miter lim="800000"/>
            <a:headEnd/>
            <a:tailEnd/>
          </a:ln>
        </p:spPr>
      </p:pic>
      <p:cxnSp>
        <p:nvCxnSpPr>
          <p:cNvPr id="29703" name="Straight Connector 20"/>
          <p:cNvCxnSpPr>
            <a:cxnSpLocks noChangeShapeType="1"/>
          </p:cNvCxnSpPr>
          <p:nvPr/>
        </p:nvCxnSpPr>
        <p:spPr bwMode="auto">
          <a:xfrm>
            <a:off x="2586038" y="3321050"/>
            <a:ext cx="914400" cy="914400"/>
          </a:xfrm>
          <a:prstGeom prst="line">
            <a:avLst/>
          </a:prstGeom>
          <a:noFill/>
          <a:ln w="9525" algn="ctr">
            <a:noFill/>
            <a:round/>
            <a:headEnd/>
            <a:tailEnd/>
          </a:ln>
        </p:spPr>
      </p:cxnSp>
      <p:sp>
        <p:nvSpPr>
          <p:cNvPr id="18" name="Rectangle 17"/>
          <p:cNvSpPr/>
          <p:nvPr/>
        </p:nvSpPr>
        <p:spPr>
          <a:xfrm>
            <a:off x="1676400" y="228600"/>
            <a:ext cx="5918993" cy="523220"/>
          </a:xfrm>
          <a:prstGeom prst="rect">
            <a:avLst/>
          </a:prstGeom>
        </p:spPr>
        <p:txBody>
          <a:bodyPr wrap="none">
            <a:spAutoFit/>
          </a:bodyPr>
          <a:lstStyle/>
          <a:p>
            <a:r>
              <a:rPr lang="en-US" sz="2800" dirty="0" smtClean="0">
                <a:solidFill>
                  <a:srgbClr val="0033CC"/>
                </a:solidFill>
              </a:rPr>
              <a:t>CMP of Cu interconnects for IC industry</a:t>
            </a:r>
            <a:endParaRPr lang="en-US" sz="2800" dirty="0">
              <a:solidFill>
                <a:srgbClr val="0033CC"/>
              </a:solidFill>
            </a:endParaRPr>
          </a:p>
        </p:txBody>
      </p:sp>
      <p:cxnSp>
        <p:nvCxnSpPr>
          <p:cNvPr id="19" name="Straight Connector 18"/>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0" name="Slide Number Placeholder 19"/>
          <p:cNvSpPr>
            <a:spLocks noGrp="1"/>
          </p:cNvSpPr>
          <p:nvPr>
            <p:ph type="sldNum" sz="quarter" idx="12"/>
          </p:nvPr>
        </p:nvSpPr>
        <p:spPr/>
        <p:txBody>
          <a:bodyPr/>
          <a:lstStyle/>
          <a:p>
            <a:fld id="{B6F15528-21DE-4FAA-801E-634DDDAF4B2B}" type="slidenum">
              <a:rPr lang="en-US" smtClean="0"/>
              <a:pPr/>
              <a:t>43</a:t>
            </a:fld>
            <a:endParaRPr lang="en-US"/>
          </a:p>
        </p:txBody>
      </p:sp>
      <p:grpSp>
        <p:nvGrpSpPr>
          <p:cNvPr id="26" name="Group 25"/>
          <p:cNvGrpSpPr/>
          <p:nvPr/>
        </p:nvGrpSpPr>
        <p:grpSpPr>
          <a:xfrm>
            <a:off x="304800" y="1636713"/>
            <a:ext cx="2438400" cy="4038818"/>
            <a:chOff x="3048000" y="1636713"/>
            <a:chExt cx="2438400" cy="4038818"/>
          </a:xfrm>
        </p:grpSpPr>
        <p:pic>
          <p:nvPicPr>
            <p:cNvPr id="29706" name="Picture 2"/>
            <p:cNvPicPr>
              <a:picLocks noChangeAspect="1" noChangeArrowheads="1"/>
            </p:cNvPicPr>
            <p:nvPr/>
          </p:nvPicPr>
          <p:blipFill>
            <a:blip r:embed="rId4"/>
            <a:srcRect/>
            <a:stretch>
              <a:fillRect/>
            </a:stretch>
          </p:blipFill>
          <p:spPr bwMode="auto">
            <a:xfrm>
              <a:off x="3143250" y="1636713"/>
              <a:ext cx="2266950" cy="3386137"/>
            </a:xfrm>
            <a:prstGeom prst="rect">
              <a:avLst/>
            </a:prstGeom>
            <a:noFill/>
            <a:ln w="9525">
              <a:noFill/>
              <a:miter lim="800000"/>
              <a:headEnd/>
              <a:tailEnd/>
            </a:ln>
          </p:spPr>
        </p:pic>
        <p:sp>
          <p:nvSpPr>
            <p:cNvPr id="21" name="TextBox 20"/>
            <p:cNvSpPr txBox="1"/>
            <p:nvPr/>
          </p:nvSpPr>
          <p:spPr>
            <a:xfrm>
              <a:off x="4267200" y="2740223"/>
              <a:ext cx="394660" cy="307777"/>
            </a:xfrm>
            <a:prstGeom prst="rect">
              <a:avLst/>
            </a:prstGeom>
            <a:noFill/>
          </p:spPr>
          <p:txBody>
            <a:bodyPr wrap="none" rtlCol="0">
              <a:spAutoFit/>
            </a:bodyPr>
            <a:lstStyle/>
            <a:p>
              <a:r>
                <a:rPr lang="en-US" sz="1400" dirty="0" smtClean="0">
                  <a:solidFill>
                    <a:schemeClr val="bg1"/>
                  </a:solidFill>
                </a:rPr>
                <a:t>via</a:t>
              </a:r>
              <a:endParaRPr lang="en-US" sz="1400" dirty="0">
                <a:solidFill>
                  <a:schemeClr val="bg1"/>
                </a:solidFill>
              </a:endParaRPr>
            </a:p>
          </p:txBody>
        </p:sp>
        <p:sp>
          <p:nvSpPr>
            <p:cNvPr id="22" name="TextBox 21"/>
            <p:cNvSpPr txBox="1"/>
            <p:nvPr/>
          </p:nvSpPr>
          <p:spPr>
            <a:xfrm>
              <a:off x="3429000" y="2057400"/>
              <a:ext cx="659989" cy="307777"/>
            </a:xfrm>
            <a:prstGeom prst="rect">
              <a:avLst/>
            </a:prstGeom>
            <a:noFill/>
          </p:spPr>
          <p:txBody>
            <a:bodyPr wrap="none" rtlCol="0">
              <a:spAutoFit/>
            </a:bodyPr>
            <a:lstStyle/>
            <a:p>
              <a:r>
                <a:rPr lang="en-US" sz="1400" dirty="0" smtClean="0">
                  <a:solidFill>
                    <a:schemeClr val="bg1"/>
                  </a:solidFill>
                </a:rPr>
                <a:t>trench</a:t>
              </a:r>
              <a:endParaRPr lang="en-US" sz="1400" dirty="0">
                <a:solidFill>
                  <a:schemeClr val="bg1"/>
                </a:solidFill>
              </a:endParaRPr>
            </a:p>
          </p:txBody>
        </p:sp>
        <p:sp>
          <p:nvSpPr>
            <p:cNvPr id="23" name="TextBox 22"/>
            <p:cNvSpPr txBox="1"/>
            <p:nvPr/>
          </p:nvSpPr>
          <p:spPr>
            <a:xfrm>
              <a:off x="3048000" y="5029200"/>
              <a:ext cx="2438400" cy="646331"/>
            </a:xfrm>
            <a:prstGeom prst="rect">
              <a:avLst/>
            </a:prstGeom>
            <a:noFill/>
          </p:spPr>
          <p:txBody>
            <a:bodyPr wrap="square" rtlCol="0">
              <a:spAutoFit/>
            </a:bodyPr>
            <a:lstStyle/>
            <a:p>
              <a:r>
                <a:rPr lang="en-US" dirty="0" smtClean="0">
                  <a:solidFill>
                    <a:srgbClr val="C00000"/>
                  </a:solidFill>
                </a:rPr>
                <a:t>Via-holes and trenches before Cu filling.</a:t>
              </a:r>
              <a:endParaRPr lang="en-US" dirty="0">
                <a:solidFill>
                  <a:srgbClr val="C00000"/>
                </a:solidFill>
              </a:endParaRPr>
            </a:p>
          </p:txBody>
        </p:sp>
      </p:grpSp>
      <p:sp>
        <p:nvSpPr>
          <p:cNvPr id="24" name="TextBox 23"/>
          <p:cNvSpPr txBox="1"/>
          <p:nvPr/>
        </p:nvSpPr>
        <p:spPr>
          <a:xfrm>
            <a:off x="5867400" y="5029200"/>
            <a:ext cx="2819400" cy="646331"/>
          </a:xfrm>
          <a:prstGeom prst="rect">
            <a:avLst/>
          </a:prstGeom>
          <a:noFill/>
        </p:spPr>
        <p:txBody>
          <a:bodyPr wrap="square" rtlCol="0">
            <a:spAutoFit/>
          </a:bodyPr>
          <a:lstStyle/>
          <a:p>
            <a:r>
              <a:rPr lang="en-US" dirty="0" smtClean="0">
                <a:solidFill>
                  <a:srgbClr val="C00000"/>
                </a:solidFill>
              </a:rPr>
              <a:t>Cu structure after removing dielectric materials.</a:t>
            </a:r>
            <a:endParaRPr lang="en-US" dirty="0">
              <a:solidFill>
                <a:srgbClr val="C00000"/>
              </a:solidFill>
            </a:endParaRPr>
          </a:p>
        </p:txBody>
      </p:sp>
      <p:cxnSp>
        <p:nvCxnSpPr>
          <p:cNvPr id="29704" name="Straight Connector 22"/>
          <p:cNvCxnSpPr>
            <a:cxnSpLocks noChangeShapeType="1"/>
          </p:cNvCxnSpPr>
          <p:nvPr/>
        </p:nvCxnSpPr>
        <p:spPr bwMode="auto">
          <a:xfrm>
            <a:off x="4953000" y="3427412"/>
            <a:ext cx="914400" cy="914400"/>
          </a:xfrm>
          <a:prstGeom prst="line">
            <a:avLst/>
          </a:prstGeom>
          <a:noFill/>
          <a:ln w="9525" algn="ctr">
            <a:noFill/>
            <a:round/>
            <a:headEnd/>
            <a:tailEnd/>
          </a:ln>
        </p:spPr>
      </p:cxnSp>
      <p:grpSp>
        <p:nvGrpSpPr>
          <p:cNvPr id="29" name="Group 28"/>
          <p:cNvGrpSpPr/>
          <p:nvPr/>
        </p:nvGrpSpPr>
        <p:grpSpPr>
          <a:xfrm>
            <a:off x="2938462" y="1992908"/>
            <a:ext cx="2614612" cy="3264892"/>
            <a:chOff x="2938462" y="1600200"/>
            <a:chExt cx="2614612" cy="3264892"/>
          </a:xfrm>
        </p:grpSpPr>
        <p:cxnSp>
          <p:nvCxnSpPr>
            <p:cNvPr id="31" name="Straight Connector 12"/>
            <p:cNvCxnSpPr>
              <a:cxnSpLocks noChangeShapeType="1"/>
            </p:cNvCxnSpPr>
            <p:nvPr/>
          </p:nvCxnSpPr>
          <p:spPr bwMode="auto">
            <a:xfrm rot="5400000">
              <a:off x="3857625" y="3752849"/>
              <a:ext cx="709612" cy="36513"/>
            </a:xfrm>
            <a:prstGeom prst="line">
              <a:avLst/>
            </a:prstGeom>
            <a:noFill/>
            <a:ln w="9525" algn="ctr">
              <a:noFill/>
              <a:round/>
              <a:headEnd/>
              <a:tailEnd/>
            </a:ln>
          </p:spPr>
        </p:cxnSp>
        <p:grpSp>
          <p:nvGrpSpPr>
            <p:cNvPr id="33" name="Group 42"/>
            <p:cNvGrpSpPr>
              <a:grpSpLocks/>
            </p:cNvGrpSpPr>
            <p:nvPr/>
          </p:nvGrpSpPr>
          <p:grpSpPr bwMode="auto">
            <a:xfrm>
              <a:off x="3014662" y="1600196"/>
              <a:ext cx="2538410" cy="2285998"/>
              <a:chOff x="1143000" y="2117553"/>
              <a:chExt cx="2815387" cy="2358188"/>
            </a:xfrm>
          </p:grpSpPr>
          <p:grpSp>
            <p:nvGrpSpPr>
              <p:cNvPr id="35" name="Group 37"/>
              <p:cNvGrpSpPr>
                <a:grpSpLocks/>
              </p:cNvGrpSpPr>
              <p:nvPr/>
            </p:nvGrpSpPr>
            <p:grpSpPr bwMode="auto">
              <a:xfrm>
                <a:off x="1190538" y="2117553"/>
                <a:ext cx="2767849" cy="2358188"/>
                <a:chOff x="1599761" y="2502568"/>
                <a:chExt cx="2069871" cy="1888960"/>
              </a:xfrm>
            </p:grpSpPr>
            <p:sp>
              <p:nvSpPr>
                <p:cNvPr id="38" name="Rectangle 8"/>
                <p:cNvSpPr>
                  <a:spLocks noChangeArrowheads="1"/>
                </p:cNvSpPr>
                <p:nvPr/>
              </p:nvSpPr>
              <p:spPr bwMode="auto">
                <a:xfrm>
                  <a:off x="1600201" y="4006517"/>
                  <a:ext cx="1816768" cy="385011"/>
                </a:xfrm>
                <a:prstGeom prst="rect">
                  <a:avLst/>
                </a:prstGeom>
                <a:noFill/>
                <a:ln w="9525" algn="ctr">
                  <a:solidFill>
                    <a:schemeClr val="tx1"/>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sp>
              <p:nvSpPr>
                <p:cNvPr id="40" name="Rectangle 39"/>
                <p:cNvSpPr/>
                <p:nvPr/>
              </p:nvSpPr>
              <p:spPr bwMode="auto">
                <a:xfrm>
                  <a:off x="1599761" y="3031214"/>
                  <a:ext cx="529318" cy="974651"/>
                </a:xfrm>
                <a:prstGeom prst="rect">
                  <a:avLst/>
                </a:prstGeom>
                <a:solidFill>
                  <a:schemeClr val="accent5"/>
                </a:solidFill>
                <a:ln w="9525" cap="flat" cmpd="sng" algn="ctr">
                  <a:solidFill>
                    <a:srgbClr val="00002C"/>
                  </a:solidFill>
                  <a:prstDash val="solid"/>
                  <a:round/>
                  <a:headEnd type="none" w="med" len="med"/>
                  <a:tailEnd type="none" w="med" len="med"/>
                </a:ln>
                <a:effectLst/>
              </p:spPr>
              <p:txBody>
                <a:bodyPr/>
                <a:lstStyle/>
                <a:p>
                  <a:pPr marL="692150" indent="-347663">
                    <a:spcBef>
                      <a:spcPct val="20000"/>
                    </a:spcBef>
                    <a:buClr>
                      <a:schemeClr val="accent2"/>
                    </a:buClr>
                    <a:buSzPct val="70000"/>
                    <a:buFont typeface="Wingdings" pitchFamily="2" charset="2"/>
                    <a:buChar char="l"/>
                    <a:defRPr/>
                  </a:pPr>
                  <a:endParaRPr lang="en-US">
                    <a:latin typeface="Arial" charset="0"/>
                    <a:cs typeface="Arial" charset="0"/>
                  </a:endParaRPr>
                </a:p>
              </p:txBody>
            </p:sp>
            <p:sp>
              <p:nvSpPr>
                <p:cNvPr id="41" name="Rectangle 40"/>
                <p:cNvSpPr/>
                <p:nvPr/>
              </p:nvSpPr>
              <p:spPr bwMode="auto">
                <a:xfrm>
                  <a:off x="2895406" y="3016785"/>
                  <a:ext cx="505617" cy="974650"/>
                </a:xfrm>
                <a:prstGeom prst="rect">
                  <a:avLst/>
                </a:prstGeom>
                <a:solidFill>
                  <a:schemeClr val="accent5"/>
                </a:solidFill>
                <a:ln w="9525" cap="flat" cmpd="sng" algn="ctr">
                  <a:solidFill>
                    <a:srgbClr val="00002C"/>
                  </a:solidFill>
                  <a:prstDash val="solid"/>
                  <a:round/>
                  <a:headEnd type="none" w="med" len="med"/>
                  <a:tailEnd type="none" w="med" len="med"/>
                </a:ln>
                <a:effectLst/>
              </p:spPr>
              <p:txBody>
                <a:bodyPr/>
                <a:lstStyle/>
                <a:p>
                  <a:pPr marL="692150" indent="-347663">
                    <a:spcBef>
                      <a:spcPct val="20000"/>
                    </a:spcBef>
                    <a:buClr>
                      <a:schemeClr val="accent2"/>
                    </a:buClr>
                    <a:buSzPct val="70000"/>
                    <a:buFont typeface="Wingdings" pitchFamily="2" charset="2"/>
                    <a:buChar char="l"/>
                    <a:defRPr/>
                  </a:pPr>
                  <a:endParaRPr lang="en-US" dirty="0">
                    <a:latin typeface="Arial" charset="0"/>
                    <a:cs typeface="Arial" charset="0"/>
                  </a:endParaRPr>
                </a:p>
              </p:txBody>
            </p:sp>
            <p:sp>
              <p:nvSpPr>
                <p:cNvPr id="43" name="Freeform 36"/>
                <p:cNvSpPr>
                  <a:spLocks noChangeArrowheads="1"/>
                </p:cNvSpPr>
                <p:nvPr/>
              </p:nvSpPr>
              <p:spPr bwMode="auto">
                <a:xfrm>
                  <a:off x="1600200" y="2502568"/>
                  <a:ext cx="2069432" cy="312821"/>
                </a:xfrm>
                <a:custGeom>
                  <a:avLst/>
                  <a:gdLst>
                    <a:gd name="T0" fmla="*/ 0 w 2069432"/>
                    <a:gd name="T1" fmla="*/ 24064 h 312821"/>
                    <a:gd name="T2" fmla="*/ 96253 w 2069432"/>
                    <a:gd name="T3" fmla="*/ 12032 h 312821"/>
                    <a:gd name="T4" fmla="*/ 132347 w 2069432"/>
                    <a:gd name="T5" fmla="*/ 0 h 312821"/>
                    <a:gd name="T6" fmla="*/ 360947 w 2069432"/>
                    <a:gd name="T7" fmla="*/ 12032 h 312821"/>
                    <a:gd name="T8" fmla="*/ 469232 w 2069432"/>
                    <a:gd name="T9" fmla="*/ 36095 h 312821"/>
                    <a:gd name="T10" fmla="*/ 529389 w 2069432"/>
                    <a:gd name="T11" fmla="*/ 48127 h 312821"/>
                    <a:gd name="T12" fmla="*/ 577516 w 2069432"/>
                    <a:gd name="T13" fmla="*/ 60158 h 312821"/>
                    <a:gd name="T14" fmla="*/ 685800 w 2069432"/>
                    <a:gd name="T15" fmla="*/ 72190 h 312821"/>
                    <a:gd name="T16" fmla="*/ 721895 w 2069432"/>
                    <a:gd name="T17" fmla="*/ 84221 h 312821"/>
                    <a:gd name="T18" fmla="*/ 770021 w 2069432"/>
                    <a:gd name="T19" fmla="*/ 144379 h 312821"/>
                    <a:gd name="T20" fmla="*/ 794084 w 2069432"/>
                    <a:gd name="T21" fmla="*/ 168443 h 312821"/>
                    <a:gd name="T22" fmla="*/ 818147 w 2069432"/>
                    <a:gd name="T23" fmla="*/ 204537 h 312821"/>
                    <a:gd name="T24" fmla="*/ 938463 w 2069432"/>
                    <a:gd name="T25" fmla="*/ 300790 h 312821"/>
                    <a:gd name="T26" fmla="*/ 974558 w 2069432"/>
                    <a:gd name="T27" fmla="*/ 312821 h 312821"/>
                    <a:gd name="T28" fmla="*/ 1191126 w 2069432"/>
                    <a:gd name="T29" fmla="*/ 300790 h 312821"/>
                    <a:gd name="T30" fmla="*/ 1227221 w 2069432"/>
                    <a:gd name="T31" fmla="*/ 276727 h 312821"/>
                    <a:gd name="T32" fmla="*/ 1263316 w 2069432"/>
                    <a:gd name="T33" fmla="*/ 264695 h 312821"/>
                    <a:gd name="T34" fmla="*/ 1299411 w 2069432"/>
                    <a:gd name="T35" fmla="*/ 240632 h 312821"/>
                    <a:gd name="T36" fmla="*/ 1335505 w 2069432"/>
                    <a:gd name="T37" fmla="*/ 228600 h 312821"/>
                    <a:gd name="T38" fmla="*/ 1443789 w 2069432"/>
                    <a:gd name="T39" fmla="*/ 168443 h 312821"/>
                    <a:gd name="T40" fmla="*/ 1467853 w 2069432"/>
                    <a:gd name="T41" fmla="*/ 144379 h 312821"/>
                    <a:gd name="T42" fmla="*/ 1503947 w 2069432"/>
                    <a:gd name="T43" fmla="*/ 132348 h 312821"/>
                    <a:gd name="T44" fmla="*/ 1744579 w 2069432"/>
                    <a:gd name="T45" fmla="*/ 120316 h 312821"/>
                    <a:gd name="T46" fmla="*/ 2069432 w 2069432"/>
                    <a:gd name="T47" fmla="*/ 120316 h 3128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9432"/>
                    <a:gd name="T73" fmla="*/ 0 h 312821"/>
                    <a:gd name="T74" fmla="*/ 2069432 w 2069432"/>
                    <a:gd name="T75" fmla="*/ 312821 h 3128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9432" h="312821">
                      <a:moveTo>
                        <a:pt x="0" y="24064"/>
                      </a:moveTo>
                      <a:cubicBezTo>
                        <a:pt x="32084" y="20053"/>
                        <a:pt x="64441" y="17816"/>
                        <a:pt x="96253" y="12032"/>
                      </a:cubicBezTo>
                      <a:cubicBezTo>
                        <a:pt x="108731" y="9763"/>
                        <a:pt x="119665" y="0"/>
                        <a:pt x="132347" y="0"/>
                      </a:cubicBezTo>
                      <a:cubicBezTo>
                        <a:pt x="208652" y="0"/>
                        <a:pt x="284747" y="8021"/>
                        <a:pt x="360947" y="12032"/>
                      </a:cubicBezTo>
                      <a:cubicBezTo>
                        <a:pt x="424591" y="33247"/>
                        <a:pt x="376058" y="19154"/>
                        <a:pt x="469232" y="36095"/>
                      </a:cubicBezTo>
                      <a:cubicBezTo>
                        <a:pt x="489352" y="39753"/>
                        <a:pt x="509426" y="43691"/>
                        <a:pt x="529389" y="48127"/>
                      </a:cubicBezTo>
                      <a:cubicBezTo>
                        <a:pt x="545531" y="51714"/>
                        <a:pt x="561172" y="57644"/>
                        <a:pt x="577516" y="60158"/>
                      </a:cubicBezTo>
                      <a:cubicBezTo>
                        <a:pt x="613411" y="65680"/>
                        <a:pt x="649705" y="68179"/>
                        <a:pt x="685800" y="72190"/>
                      </a:cubicBezTo>
                      <a:cubicBezTo>
                        <a:pt x="697832" y="76200"/>
                        <a:pt x="711020" y="77696"/>
                        <a:pt x="721895" y="84221"/>
                      </a:cubicBezTo>
                      <a:cubicBezTo>
                        <a:pt x="744238" y="97627"/>
                        <a:pt x="754891" y="125466"/>
                        <a:pt x="770021" y="144379"/>
                      </a:cubicBezTo>
                      <a:cubicBezTo>
                        <a:pt x="777107" y="153237"/>
                        <a:pt x="786998" y="159585"/>
                        <a:pt x="794084" y="168443"/>
                      </a:cubicBezTo>
                      <a:cubicBezTo>
                        <a:pt x="803117" y="179734"/>
                        <a:pt x="808737" y="193558"/>
                        <a:pt x="818147" y="204537"/>
                      </a:cubicBezTo>
                      <a:cubicBezTo>
                        <a:pt x="844432" y="235203"/>
                        <a:pt x="901307" y="288405"/>
                        <a:pt x="938463" y="300790"/>
                      </a:cubicBezTo>
                      <a:lnTo>
                        <a:pt x="974558" y="312821"/>
                      </a:lnTo>
                      <a:cubicBezTo>
                        <a:pt x="1046747" y="308811"/>
                        <a:pt x="1119552" y="311015"/>
                        <a:pt x="1191126" y="300790"/>
                      </a:cubicBezTo>
                      <a:cubicBezTo>
                        <a:pt x="1205441" y="298745"/>
                        <a:pt x="1214287" y="283194"/>
                        <a:pt x="1227221" y="276727"/>
                      </a:cubicBezTo>
                      <a:cubicBezTo>
                        <a:pt x="1238565" y="271055"/>
                        <a:pt x="1251972" y="270367"/>
                        <a:pt x="1263316" y="264695"/>
                      </a:cubicBezTo>
                      <a:cubicBezTo>
                        <a:pt x="1276250" y="258228"/>
                        <a:pt x="1286477" y="247099"/>
                        <a:pt x="1299411" y="240632"/>
                      </a:cubicBezTo>
                      <a:cubicBezTo>
                        <a:pt x="1310754" y="234960"/>
                        <a:pt x="1324419" y="234759"/>
                        <a:pt x="1335505" y="228600"/>
                      </a:cubicBezTo>
                      <a:cubicBezTo>
                        <a:pt x="1459612" y="159651"/>
                        <a:pt x="1362119" y="195665"/>
                        <a:pt x="1443789" y="168443"/>
                      </a:cubicBezTo>
                      <a:cubicBezTo>
                        <a:pt x="1451810" y="160422"/>
                        <a:pt x="1458126" y="150215"/>
                        <a:pt x="1467853" y="144379"/>
                      </a:cubicBezTo>
                      <a:cubicBezTo>
                        <a:pt x="1478728" y="137854"/>
                        <a:pt x="1491313" y="133447"/>
                        <a:pt x="1503947" y="132348"/>
                      </a:cubicBezTo>
                      <a:cubicBezTo>
                        <a:pt x="1583956" y="125391"/>
                        <a:pt x="1664286" y="122024"/>
                        <a:pt x="1744579" y="120316"/>
                      </a:cubicBezTo>
                      <a:cubicBezTo>
                        <a:pt x="1852839" y="118013"/>
                        <a:pt x="1961148" y="120316"/>
                        <a:pt x="2069432" y="120316"/>
                      </a:cubicBezTo>
                    </a:path>
                  </a:pathLst>
                </a:custGeom>
                <a:noFill/>
                <a:ln w="9525" algn="ctr">
                  <a:solidFill>
                    <a:srgbClr val="00002C"/>
                  </a:solidFill>
                  <a:round/>
                  <a:headEnd/>
                  <a:tailEnd/>
                </a:ln>
              </p:spPr>
              <p:txBody>
                <a:bodyPr/>
                <a:lstStyle/>
                <a:p>
                  <a:pPr marL="692150" indent="-347663">
                    <a:spcBef>
                      <a:spcPct val="20000"/>
                    </a:spcBef>
                    <a:buClr>
                      <a:schemeClr val="accent2"/>
                    </a:buClr>
                    <a:buSzPct val="70000"/>
                    <a:buFont typeface="Wingdings" pitchFamily="2" charset="2"/>
                    <a:buChar char="l"/>
                  </a:pPr>
                  <a:endParaRPr lang="en-US">
                    <a:latin typeface="Arial" pitchFamily="34" charset="0"/>
                  </a:endParaRPr>
                </a:p>
              </p:txBody>
            </p:sp>
          </p:grpSp>
          <p:sp>
            <p:nvSpPr>
              <p:cNvPr id="36" name="TextBox 35"/>
              <p:cNvSpPr txBox="1"/>
              <p:nvPr/>
            </p:nvSpPr>
            <p:spPr>
              <a:xfrm>
                <a:off x="2153653" y="3164004"/>
                <a:ext cx="579276" cy="461812"/>
              </a:xfrm>
              <a:prstGeom prst="rect">
                <a:avLst/>
              </a:prstGeom>
              <a:noFill/>
            </p:spPr>
            <p:txBody>
              <a:bodyPr wrap="none">
                <a:spAutoFit/>
              </a:bodyPr>
              <a:lstStyle/>
              <a:p>
                <a:pPr>
                  <a:defRPr/>
                </a:pPr>
                <a:r>
                  <a:rPr lang="en-US" sz="2400" dirty="0">
                    <a:latin typeface="+mn-lt"/>
                    <a:cs typeface="Arial" charset="0"/>
                  </a:rPr>
                  <a:t>Cu</a:t>
                </a:r>
              </a:p>
            </p:txBody>
          </p:sp>
          <p:sp>
            <p:nvSpPr>
              <p:cNvPr id="37" name="TextBox 36"/>
              <p:cNvSpPr txBox="1"/>
              <p:nvPr/>
            </p:nvSpPr>
            <p:spPr>
              <a:xfrm>
                <a:off x="1143000" y="3308115"/>
                <a:ext cx="811691" cy="461812"/>
              </a:xfrm>
              <a:prstGeom prst="rect">
                <a:avLst/>
              </a:prstGeom>
              <a:noFill/>
            </p:spPr>
            <p:txBody>
              <a:bodyPr wrap="none">
                <a:spAutoFit/>
              </a:bodyPr>
              <a:lstStyle/>
              <a:p>
                <a:pPr>
                  <a:defRPr/>
                </a:pPr>
                <a:r>
                  <a:rPr lang="en-US" sz="2400" dirty="0">
                    <a:latin typeface="+mn-lt"/>
                    <a:cs typeface="Arial" charset="0"/>
                  </a:rPr>
                  <a:t>SiO</a:t>
                </a:r>
                <a:r>
                  <a:rPr lang="en-US" sz="2400" baseline="-25000" dirty="0">
                    <a:latin typeface="+mn-lt"/>
                    <a:cs typeface="Arial" charset="0"/>
                  </a:rPr>
                  <a:t>2</a:t>
                </a:r>
              </a:p>
            </p:txBody>
          </p:sp>
        </p:grpSp>
        <p:sp>
          <p:nvSpPr>
            <p:cNvPr id="34" name="TextBox 33"/>
            <p:cNvSpPr txBox="1"/>
            <p:nvPr/>
          </p:nvSpPr>
          <p:spPr>
            <a:xfrm>
              <a:off x="2938462" y="3941762"/>
              <a:ext cx="2590800" cy="923330"/>
            </a:xfrm>
            <a:prstGeom prst="rect">
              <a:avLst/>
            </a:prstGeom>
            <a:noFill/>
          </p:spPr>
          <p:txBody>
            <a:bodyPr wrap="square" rtlCol="0">
              <a:spAutoFit/>
            </a:bodyPr>
            <a:lstStyle/>
            <a:p>
              <a:r>
                <a:rPr lang="en-US" dirty="0" smtClean="0">
                  <a:solidFill>
                    <a:srgbClr val="C00000"/>
                  </a:solidFill>
                </a:rPr>
                <a:t>Non-smooth surface after Cu plating into trench/via holes.</a:t>
              </a:r>
              <a:endParaRPr lang="en-US" dirty="0">
                <a:solidFill>
                  <a:srgbClr val="C00000"/>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Grp="1" noChangeAspect="1" noChangeArrowheads="1"/>
          </p:cNvPicPr>
          <p:nvPr>
            <p:ph sz="half" idx="2"/>
          </p:nvPr>
        </p:nvPicPr>
        <p:blipFill>
          <a:blip r:embed="rId2"/>
          <a:srcRect/>
          <a:stretch>
            <a:fillRect/>
          </a:stretch>
        </p:blipFill>
        <p:spPr>
          <a:xfrm>
            <a:off x="4572001" y="758458"/>
            <a:ext cx="4414838" cy="5683617"/>
          </a:xfrm>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86000" y="152400"/>
            <a:ext cx="5594993" cy="523220"/>
          </a:xfrm>
          <a:prstGeom prst="rect">
            <a:avLst/>
          </a:prstGeom>
        </p:spPr>
        <p:txBody>
          <a:bodyPr wrap="none">
            <a:spAutoFit/>
          </a:bodyPr>
          <a:lstStyle/>
          <a:p>
            <a:r>
              <a:rPr lang="en-US" altLang="zh-TW" sz="2800" dirty="0" smtClean="0">
                <a:solidFill>
                  <a:srgbClr val="0033CC"/>
                </a:solidFill>
              </a:rPr>
              <a:t>Isotropic wet etching (silicon dioxide)</a:t>
            </a:r>
            <a:endParaRPr lang="en-US" sz="2800" dirty="0">
              <a:solidFill>
                <a:srgbClr val="0033CC"/>
              </a:solidFill>
            </a:endParaRPr>
          </a:p>
        </p:txBody>
      </p:sp>
      <p:sp>
        <p:nvSpPr>
          <p:cNvPr id="9" name="Rectangle 8"/>
          <p:cNvSpPr/>
          <p:nvPr/>
        </p:nvSpPr>
        <p:spPr>
          <a:xfrm>
            <a:off x="76200" y="1371600"/>
            <a:ext cx="4724400" cy="4555093"/>
          </a:xfrm>
          <a:prstGeom prst="rect">
            <a:avLst/>
          </a:prstGeom>
        </p:spPr>
        <p:txBody>
          <a:bodyPr wrap="square">
            <a:spAutoFit/>
          </a:bodyPr>
          <a:lstStyle/>
          <a:p>
            <a:pPr marL="166688" indent="-166688">
              <a:spcAft>
                <a:spcPts val="600"/>
              </a:spcAft>
              <a:buFont typeface="Arial" pitchFamily="34" charset="0"/>
              <a:buChar char="•"/>
            </a:pPr>
            <a:r>
              <a:rPr lang="en-US" altLang="zh-TW" dirty="0" smtClean="0">
                <a:solidFill>
                  <a:srgbClr val="0033CC"/>
                </a:solidFill>
              </a:rPr>
              <a:t>Etch is isotropic and easily controlled by dilution of HF in H</a:t>
            </a:r>
            <a:r>
              <a:rPr lang="en-US" altLang="zh-TW" baseline="-25000" dirty="0" smtClean="0">
                <a:solidFill>
                  <a:srgbClr val="0033CC"/>
                </a:solidFill>
              </a:rPr>
              <a:t>2</a:t>
            </a:r>
            <a:r>
              <a:rPr lang="en-US" altLang="zh-TW" dirty="0" smtClean="0">
                <a:solidFill>
                  <a:srgbClr val="0033CC"/>
                </a:solidFill>
              </a:rPr>
              <a:t>O.</a:t>
            </a:r>
          </a:p>
          <a:p>
            <a:pPr marL="166688" indent="-166688">
              <a:buFont typeface="Arial" pitchFamily="34" charset="0"/>
              <a:buChar char="•"/>
            </a:pPr>
            <a:r>
              <a:rPr lang="en-US" altLang="zh-TW" dirty="0" smtClean="0">
                <a:solidFill>
                  <a:srgbClr val="0033CC"/>
                </a:solidFill>
              </a:rPr>
              <a:t>Thermally grown oxide etches at </a:t>
            </a:r>
          </a:p>
          <a:p>
            <a:pPr lvl="1" indent="-225425">
              <a:buFont typeface="Courier New" pitchFamily="49" charset="0"/>
              <a:buChar char="o"/>
            </a:pPr>
            <a:r>
              <a:rPr lang="en-US" altLang="zh-TW" dirty="0" smtClean="0">
                <a:solidFill>
                  <a:srgbClr val="0033CC"/>
                </a:solidFill>
              </a:rPr>
              <a:t>120nm/min in 6H</a:t>
            </a:r>
            <a:r>
              <a:rPr lang="en-US" altLang="zh-TW" baseline="-25000" dirty="0" smtClean="0">
                <a:solidFill>
                  <a:srgbClr val="0033CC"/>
                </a:solidFill>
              </a:rPr>
              <a:t>2</a:t>
            </a:r>
            <a:r>
              <a:rPr lang="en-US" altLang="zh-TW" dirty="0" smtClean="0">
                <a:solidFill>
                  <a:srgbClr val="0033CC"/>
                </a:solidFill>
              </a:rPr>
              <a:t>O:1HF </a:t>
            </a:r>
          </a:p>
          <a:p>
            <a:pPr lvl="1" indent="-225425">
              <a:spcAft>
                <a:spcPts val="600"/>
              </a:spcAft>
              <a:buFont typeface="Courier New" pitchFamily="49" charset="0"/>
              <a:buChar char="o"/>
            </a:pPr>
            <a:r>
              <a:rPr lang="en-US" altLang="zh-TW" dirty="0" smtClean="0">
                <a:solidFill>
                  <a:srgbClr val="0033CC"/>
                </a:solidFill>
              </a:rPr>
              <a:t>~1 </a:t>
            </a:r>
            <a:r>
              <a:rPr lang="en-US" altLang="zh-TW" dirty="0" smtClean="0">
                <a:solidFill>
                  <a:srgbClr val="0033CC"/>
                </a:solidFill>
                <a:sym typeface="Symbol"/>
              </a:rPr>
              <a:t></a:t>
            </a:r>
            <a:r>
              <a:rPr lang="en-US" altLang="zh-TW" dirty="0" smtClean="0">
                <a:solidFill>
                  <a:srgbClr val="0033CC"/>
                </a:solidFill>
              </a:rPr>
              <a:t>m/min in 49 wt% HF (i.e. undiluted HF).</a:t>
            </a:r>
          </a:p>
          <a:p>
            <a:pPr marL="166688" indent="-166688">
              <a:spcAft>
                <a:spcPts val="600"/>
              </a:spcAft>
              <a:buFont typeface="Arial" pitchFamily="34" charset="0"/>
              <a:buChar char="•"/>
            </a:pPr>
            <a:r>
              <a:rPr lang="en-US" altLang="zh-TW" dirty="0" smtClean="0">
                <a:solidFill>
                  <a:srgbClr val="0033CC"/>
                </a:solidFill>
              </a:rPr>
              <a:t>Faster etch rate for doped or deposited oxide. </a:t>
            </a:r>
          </a:p>
          <a:p>
            <a:pPr marL="166688" indent="-166688">
              <a:spcAft>
                <a:spcPts val="600"/>
              </a:spcAft>
              <a:buFont typeface="Arial" pitchFamily="34" charset="0"/>
              <a:buChar char="•"/>
            </a:pPr>
            <a:r>
              <a:rPr lang="en-US" altLang="zh-TW" dirty="0" smtClean="0">
                <a:solidFill>
                  <a:srgbClr val="0033CC"/>
                </a:solidFill>
              </a:rPr>
              <a:t>High etch selectivity (SiO</a:t>
            </a:r>
            <a:r>
              <a:rPr lang="en-US" altLang="zh-TW" baseline="-25000" dirty="0" smtClean="0">
                <a:solidFill>
                  <a:srgbClr val="0033CC"/>
                </a:solidFill>
              </a:rPr>
              <a:t>2</a:t>
            </a:r>
            <a:r>
              <a:rPr lang="en-US" altLang="zh-TW" dirty="0" smtClean="0">
                <a:solidFill>
                  <a:srgbClr val="0033CC"/>
                </a:solidFill>
              </a:rPr>
              <a:t>/Si) &gt; 100 </a:t>
            </a:r>
          </a:p>
          <a:p>
            <a:pPr marL="166688" indent="-166688">
              <a:buFont typeface="Arial" pitchFamily="34" charset="0"/>
              <a:buChar char="•"/>
            </a:pPr>
            <a:r>
              <a:rPr lang="en-US" altLang="zh-TW" dirty="0" smtClean="0">
                <a:solidFill>
                  <a:srgbClr val="0033CC"/>
                </a:solidFill>
              </a:rPr>
              <a:t>Buffered HF (BHF) or buffered oxide etchant (BOE) provides consistent etch rates </a:t>
            </a:r>
          </a:p>
          <a:p>
            <a:pPr marL="457200" lvl="2" indent="-225425">
              <a:buFont typeface="Courier New" pitchFamily="49" charset="0"/>
              <a:buChar char="o"/>
            </a:pPr>
            <a:r>
              <a:rPr lang="en-US" altLang="zh-TW" dirty="0" smtClean="0">
                <a:solidFill>
                  <a:srgbClr val="0033CC"/>
                </a:solidFill>
              </a:rPr>
              <a:t>In regular HF etches, HF is consumed and the etch rate drops.</a:t>
            </a:r>
          </a:p>
          <a:p>
            <a:pPr marL="457200" lvl="2" indent="-225425">
              <a:buFont typeface="Courier New" pitchFamily="49" charset="0"/>
              <a:buChar char="o"/>
            </a:pPr>
            <a:r>
              <a:rPr lang="en-US" altLang="zh-TW" dirty="0" smtClean="0">
                <a:solidFill>
                  <a:srgbClr val="0033CC"/>
                </a:solidFill>
              </a:rPr>
              <a:t>Serious process control issue.</a:t>
            </a:r>
          </a:p>
          <a:p>
            <a:pPr marL="457200" lvl="2" indent="-225425">
              <a:buFont typeface="Courier New" pitchFamily="49" charset="0"/>
              <a:buChar char="o"/>
            </a:pPr>
            <a:r>
              <a:rPr lang="en-US" altLang="zh-TW" dirty="0" smtClean="0">
                <a:solidFill>
                  <a:srgbClr val="0033CC"/>
                </a:solidFill>
              </a:rPr>
              <a:t>HF buffered with NH</a:t>
            </a:r>
            <a:r>
              <a:rPr lang="en-US" altLang="zh-TW" baseline="-25000" dirty="0" smtClean="0">
                <a:solidFill>
                  <a:srgbClr val="0033CC"/>
                </a:solidFill>
              </a:rPr>
              <a:t>4</a:t>
            </a:r>
            <a:r>
              <a:rPr lang="en-US" altLang="zh-TW" dirty="0" smtClean="0">
                <a:solidFill>
                  <a:srgbClr val="0033CC"/>
                </a:solidFill>
              </a:rPr>
              <a:t>F to maintain HF concentration 6NH</a:t>
            </a:r>
            <a:r>
              <a:rPr lang="en-US" altLang="zh-TW" baseline="-25000" dirty="0" smtClean="0">
                <a:solidFill>
                  <a:srgbClr val="0033CC"/>
                </a:solidFill>
              </a:rPr>
              <a:t>4</a:t>
            </a:r>
            <a:r>
              <a:rPr lang="en-US" altLang="zh-TW" dirty="0" smtClean="0">
                <a:solidFill>
                  <a:srgbClr val="0033CC"/>
                </a:solidFill>
              </a:rPr>
              <a:t>F:1HF </a:t>
            </a:r>
          </a:p>
          <a:p>
            <a:pPr marL="457200" lvl="2" indent="-225425"/>
            <a:r>
              <a:rPr lang="en-US" altLang="zh-TW" dirty="0" smtClean="0">
                <a:solidFill>
                  <a:srgbClr val="0033CC"/>
                </a:solidFill>
              </a:rPr>
              <a:t>                NH</a:t>
            </a:r>
            <a:r>
              <a:rPr lang="en-US" altLang="zh-TW" baseline="-25000" dirty="0" smtClean="0">
                <a:solidFill>
                  <a:srgbClr val="0033CC"/>
                </a:solidFill>
              </a:rPr>
              <a:t>4</a:t>
            </a:r>
            <a:r>
              <a:rPr lang="en-US" altLang="zh-TW" dirty="0" smtClean="0">
                <a:solidFill>
                  <a:srgbClr val="0033CC"/>
                </a:solidFill>
              </a:rPr>
              <a:t>F→NH</a:t>
            </a:r>
            <a:r>
              <a:rPr lang="en-US" altLang="zh-TW" baseline="-25000" dirty="0" smtClean="0">
                <a:solidFill>
                  <a:srgbClr val="0033CC"/>
                </a:solidFill>
              </a:rPr>
              <a:t>3</a:t>
            </a:r>
            <a:r>
              <a:rPr lang="en-US" altLang="zh-TW" dirty="0" smtClean="0">
                <a:solidFill>
                  <a:srgbClr val="0033CC"/>
                </a:solidFill>
              </a:rPr>
              <a:t>↑+ HF</a:t>
            </a:r>
            <a:endParaRPr lang="en-US" dirty="0">
              <a:solidFill>
                <a:srgbClr val="0033CC"/>
              </a:solidFill>
            </a:endParaRPr>
          </a:p>
        </p:txBody>
      </p:sp>
      <p:sp>
        <p:nvSpPr>
          <p:cNvPr id="7" name="Slide Number Placeholder 6"/>
          <p:cNvSpPr>
            <a:spLocks noGrp="1"/>
          </p:cNvSpPr>
          <p:nvPr>
            <p:ph type="sldNum" sz="quarter" idx="11"/>
          </p:nvPr>
        </p:nvSpPr>
        <p:spPr/>
        <p:txBody>
          <a:bodyPr/>
          <a:lstStyle/>
          <a:p>
            <a:pPr>
              <a:defRPr/>
            </a:pPr>
            <a:fld id="{B229BFB4-E1C1-44ED-B54E-7E010835A2AF}"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667000" y="228600"/>
            <a:ext cx="3403817" cy="523220"/>
          </a:xfrm>
          <a:prstGeom prst="rect">
            <a:avLst/>
          </a:prstGeom>
        </p:spPr>
        <p:txBody>
          <a:bodyPr wrap="none">
            <a:spAutoFit/>
          </a:bodyPr>
          <a:lstStyle/>
          <a:p>
            <a:r>
              <a:rPr lang="en-US" altLang="zh-TW" sz="2800" dirty="0" smtClean="0">
                <a:solidFill>
                  <a:srgbClr val="0033CC"/>
                </a:solidFill>
              </a:rPr>
              <a:t>Isotropic etch (silicon)</a:t>
            </a:r>
            <a:endParaRPr lang="en-US" sz="2800" dirty="0">
              <a:solidFill>
                <a:srgbClr val="0033CC"/>
              </a:solidFill>
            </a:endParaRPr>
          </a:p>
        </p:txBody>
      </p:sp>
      <p:grpSp>
        <p:nvGrpSpPr>
          <p:cNvPr id="13" name="Group 12"/>
          <p:cNvGrpSpPr/>
          <p:nvPr/>
        </p:nvGrpSpPr>
        <p:grpSpPr>
          <a:xfrm>
            <a:off x="990600" y="838200"/>
            <a:ext cx="7239000" cy="2197525"/>
            <a:chOff x="990600" y="838200"/>
            <a:chExt cx="7239000" cy="2197525"/>
          </a:xfrm>
        </p:grpSpPr>
        <p:sp>
          <p:nvSpPr>
            <p:cNvPr id="10" name="Rectangle 9"/>
            <p:cNvSpPr/>
            <p:nvPr/>
          </p:nvSpPr>
          <p:spPr>
            <a:xfrm>
              <a:off x="990600" y="838200"/>
              <a:ext cx="7239000" cy="2197525"/>
            </a:xfrm>
            <a:prstGeom prst="rect">
              <a:avLst/>
            </a:prstGeom>
          </p:spPr>
          <p:txBody>
            <a:bodyPr wrap="square">
              <a:spAutoFit/>
            </a:bodyPr>
            <a:lstStyle/>
            <a:p>
              <a:pPr marL="166688" indent="-166688">
                <a:lnSpc>
                  <a:spcPct val="90000"/>
                </a:lnSpc>
                <a:spcBef>
                  <a:spcPct val="10000"/>
                </a:spcBef>
                <a:buFont typeface="Arial" pitchFamily="34" charset="0"/>
                <a:buChar char="•"/>
              </a:pPr>
              <a:r>
                <a:rPr lang="en-US" altLang="zh-TW" dirty="0" smtClean="0">
                  <a:solidFill>
                    <a:srgbClr val="0033CC"/>
                  </a:solidFill>
                </a:rPr>
                <a:t>Silicon is etched by nitric acid and hydrofluoric acid mixtures</a:t>
              </a:r>
            </a:p>
            <a:p>
              <a:pPr marL="166688" indent="-166688">
                <a:lnSpc>
                  <a:spcPct val="90000"/>
                </a:lnSpc>
                <a:spcBef>
                  <a:spcPct val="10000"/>
                </a:spcBef>
                <a:buFont typeface="Arial" pitchFamily="34" charset="0"/>
                <a:buChar char="•"/>
              </a:pPr>
              <a:r>
                <a:rPr lang="en-US" altLang="zh-TW" dirty="0" smtClean="0">
                  <a:solidFill>
                    <a:srgbClr val="0033CC"/>
                  </a:solidFill>
                </a:rPr>
                <a:t>Use oxidant HNO</a:t>
              </a:r>
              <a:r>
                <a:rPr lang="en-US" altLang="zh-TW" baseline="-25000" dirty="0" smtClean="0">
                  <a:solidFill>
                    <a:srgbClr val="0033CC"/>
                  </a:solidFill>
                </a:rPr>
                <a:t>3</a:t>
              </a:r>
              <a:r>
                <a:rPr lang="en-US" altLang="zh-TW" dirty="0" smtClean="0">
                  <a:solidFill>
                    <a:srgbClr val="0033CC"/>
                  </a:solidFill>
                </a:rPr>
                <a:t> to oxidize silicon to form silicon dioxide, followed by HF etch of silicon dioxide.</a:t>
              </a:r>
            </a:p>
            <a:p>
              <a:pPr marL="166688" indent="-166688">
                <a:lnSpc>
                  <a:spcPct val="90000"/>
                </a:lnSpc>
                <a:spcBef>
                  <a:spcPct val="10000"/>
                </a:spcBef>
                <a:buFont typeface="Arial" pitchFamily="34" charset="0"/>
                <a:buChar char="•"/>
              </a:pPr>
              <a:r>
                <a:rPr lang="en-US" altLang="zh-TW" dirty="0" smtClean="0">
                  <a:solidFill>
                    <a:srgbClr val="0033CC"/>
                  </a:solidFill>
                </a:rPr>
                <a:t>Excess nitric acid results in a lot of silicon dioxide formation and etch rate becomes limited by HF removal of oxide (polishing).</a:t>
              </a:r>
            </a:p>
            <a:p>
              <a:pPr marL="166688" indent="-166688">
                <a:lnSpc>
                  <a:spcPct val="90000"/>
                </a:lnSpc>
                <a:spcBef>
                  <a:spcPct val="10000"/>
                </a:spcBef>
                <a:buFont typeface="Arial" pitchFamily="34" charset="0"/>
                <a:buChar char="•"/>
              </a:pPr>
              <a:r>
                <a:rPr lang="en-US" altLang="zh-TW" dirty="0" smtClean="0">
                  <a:solidFill>
                    <a:srgbClr val="0033CC"/>
                  </a:solidFill>
                </a:rPr>
                <a:t>CH</a:t>
              </a:r>
              <a:r>
                <a:rPr lang="en-US" altLang="zh-TW" baseline="-25000" dirty="0" smtClean="0">
                  <a:solidFill>
                    <a:srgbClr val="0033CC"/>
                  </a:solidFill>
                </a:rPr>
                <a:t>3</a:t>
              </a:r>
              <a:r>
                <a:rPr lang="en-US" altLang="zh-TW" dirty="0" smtClean="0">
                  <a:solidFill>
                    <a:srgbClr val="0033CC"/>
                  </a:solidFill>
                </a:rPr>
                <a:t>COOH or H</a:t>
              </a:r>
              <a:r>
                <a:rPr lang="en-US" altLang="zh-TW" baseline="-25000" dirty="0" smtClean="0">
                  <a:solidFill>
                    <a:srgbClr val="0033CC"/>
                  </a:solidFill>
                </a:rPr>
                <a:t>2</a:t>
              </a:r>
              <a:r>
                <a:rPr lang="en-US" altLang="zh-TW" dirty="0" smtClean="0">
                  <a:solidFill>
                    <a:srgbClr val="0033CC"/>
                  </a:solidFill>
                </a:rPr>
                <a:t>O can be added as </a:t>
              </a:r>
              <a:r>
                <a:rPr lang="en-US" altLang="zh-TW" dirty="0" err="1" smtClean="0">
                  <a:solidFill>
                    <a:srgbClr val="0033CC"/>
                  </a:solidFill>
                </a:rPr>
                <a:t>diluent</a:t>
              </a:r>
              <a:r>
                <a:rPr lang="en-US" altLang="zh-TW" dirty="0" smtClean="0">
                  <a:solidFill>
                    <a:srgbClr val="0033CC"/>
                  </a:solidFill>
                </a:rPr>
                <a:t>, but etch differently (acetic acid does not reduce oxidization power of the nitric acid, but water does).</a:t>
              </a:r>
            </a:p>
            <a:p>
              <a:pPr marL="166688" indent="-166688">
                <a:lnSpc>
                  <a:spcPct val="90000"/>
                </a:lnSpc>
                <a:spcBef>
                  <a:spcPct val="10000"/>
                </a:spcBef>
                <a:buFont typeface="Arial" pitchFamily="34" charset="0"/>
                <a:buChar char="•"/>
              </a:pPr>
              <a:r>
                <a:rPr lang="en-US" altLang="zh-TW" dirty="0" smtClean="0">
                  <a:solidFill>
                    <a:srgbClr val="0033CC"/>
                  </a:solidFill>
                </a:rPr>
                <a:t>H</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2</a:t>
              </a:r>
              <a:r>
                <a:rPr lang="en-US" altLang="zh-TW" dirty="0" smtClean="0">
                  <a:solidFill>
                    <a:srgbClr val="0033CC"/>
                  </a:solidFill>
                </a:rPr>
                <a:t> (oxidant) and HF mixture can also etch Si.</a:t>
              </a:r>
            </a:p>
          </p:txBody>
        </p:sp>
        <p:sp>
          <p:nvSpPr>
            <p:cNvPr id="11" name="Rectangle 10"/>
            <p:cNvSpPr/>
            <p:nvPr/>
          </p:nvSpPr>
          <p:spPr>
            <a:xfrm>
              <a:off x="3429000" y="1383268"/>
              <a:ext cx="4272323" cy="369332"/>
            </a:xfrm>
            <a:prstGeom prst="rect">
              <a:avLst/>
            </a:prstGeom>
          </p:spPr>
          <p:txBody>
            <a:bodyPr wrap="none">
              <a:spAutoFit/>
            </a:bodyPr>
            <a:lstStyle/>
            <a:p>
              <a:r>
                <a:rPr lang="pt-BR" dirty="0" smtClean="0">
                  <a:solidFill>
                    <a:srgbClr val="C00000"/>
                  </a:solidFill>
                </a:rPr>
                <a:t>Si + HNO</a:t>
              </a:r>
              <a:r>
                <a:rPr lang="pt-BR" baseline="-25000" dirty="0" smtClean="0">
                  <a:solidFill>
                    <a:srgbClr val="C00000"/>
                  </a:solidFill>
                </a:rPr>
                <a:t>3</a:t>
              </a:r>
              <a:r>
                <a:rPr lang="pt-BR" dirty="0" smtClean="0">
                  <a:solidFill>
                    <a:srgbClr val="C00000"/>
                  </a:solidFill>
                </a:rPr>
                <a:t> + 6HF → H</a:t>
              </a:r>
              <a:r>
                <a:rPr lang="pt-BR" baseline="-25000" dirty="0" smtClean="0">
                  <a:solidFill>
                    <a:srgbClr val="C00000"/>
                  </a:solidFill>
                </a:rPr>
                <a:t>2</a:t>
              </a:r>
              <a:r>
                <a:rPr lang="pt-BR" dirty="0" smtClean="0">
                  <a:solidFill>
                    <a:srgbClr val="C00000"/>
                  </a:solidFill>
                </a:rPr>
                <a:t>SiF</a:t>
              </a:r>
              <a:r>
                <a:rPr lang="pt-BR" baseline="-25000" dirty="0" smtClean="0">
                  <a:solidFill>
                    <a:srgbClr val="C00000"/>
                  </a:solidFill>
                </a:rPr>
                <a:t>6 </a:t>
              </a:r>
              <a:r>
                <a:rPr lang="pt-BR" dirty="0" smtClean="0">
                  <a:solidFill>
                    <a:srgbClr val="C00000"/>
                  </a:solidFill>
                </a:rPr>
                <a:t>+ HNO</a:t>
              </a:r>
              <a:r>
                <a:rPr lang="pt-BR" baseline="-25000" dirty="0" smtClean="0">
                  <a:solidFill>
                    <a:srgbClr val="C00000"/>
                  </a:solidFill>
                </a:rPr>
                <a:t>2</a:t>
              </a:r>
              <a:r>
                <a:rPr lang="pt-BR" dirty="0" smtClean="0">
                  <a:solidFill>
                    <a:srgbClr val="C00000"/>
                  </a:solidFill>
                </a:rPr>
                <a:t> + H</a:t>
              </a:r>
              <a:r>
                <a:rPr lang="pt-BR" baseline="-25000" dirty="0" smtClean="0">
                  <a:solidFill>
                    <a:srgbClr val="C00000"/>
                  </a:solidFill>
                </a:rPr>
                <a:t>2</a:t>
              </a:r>
              <a:r>
                <a:rPr lang="pt-BR" dirty="0" smtClean="0">
                  <a:solidFill>
                    <a:srgbClr val="C00000"/>
                  </a:solidFill>
                </a:rPr>
                <a:t>O +H</a:t>
              </a:r>
              <a:r>
                <a:rPr lang="pt-BR" baseline="-25000" dirty="0" smtClean="0">
                  <a:solidFill>
                    <a:srgbClr val="C00000"/>
                  </a:solidFill>
                </a:rPr>
                <a:t>2</a:t>
              </a:r>
              <a:endParaRPr lang="en-US" baseline="-25000" dirty="0">
                <a:solidFill>
                  <a:srgbClr val="C00000"/>
                </a:solidFill>
              </a:endParaRPr>
            </a:p>
          </p:txBody>
        </p:sp>
      </p:grpSp>
      <p:pic>
        <p:nvPicPr>
          <p:cNvPr id="1027" name="Picture 3"/>
          <p:cNvPicPr>
            <a:picLocks noChangeAspect="1" noChangeArrowheads="1"/>
          </p:cNvPicPr>
          <p:nvPr/>
        </p:nvPicPr>
        <p:blipFill>
          <a:blip r:embed="rId2"/>
          <a:srcRect/>
          <a:stretch>
            <a:fillRect/>
          </a:stretch>
        </p:blipFill>
        <p:spPr bwMode="auto">
          <a:xfrm>
            <a:off x="457200" y="2971800"/>
            <a:ext cx="3886200" cy="3332880"/>
          </a:xfrm>
          <a:prstGeom prst="rect">
            <a:avLst/>
          </a:prstGeom>
          <a:noFill/>
          <a:ln w="9525">
            <a:noFill/>
            <a:miter lim="800000"/>
            <a:headEnd/>
            <a:tailEnd/>
          </a:ln>
          <a:effectLst/>
        </p:spPr>
      </p:pic>
      <p:sp>
        <p:nvSpPr>
          <p:cNvPr id="9" name="TextBox 8"/>
          <p:cNvSpPr txBox="1"/>
          <p:nvPr/>
        </p:nvSpPr>
        <p:spPr>
          <a:xfrm>
            <a:off x="457200" y="6248400"/>
            <a:ext cx="4250523" cy="338554"/>
          </a:xfrm>
          <a:prstGeom prst="rect">
            <a:avLst/>
          </a:prstGeom>
          <a:noFill/>
        </p:spPr>
        <p:txBody>
          <a:bodyPr wrap="none" rtlCol="0">
            <a:spAutoFit/>
          </a:bodyPr>
          <a:lstStyle/>
          <a:p>
            <a:r>
              <a:rPr lang="en-US" sz="1600" dirty="0" smtClean="0">
                <a:solidFill>
                  <a:srgbClr val="C00000"/>
                </a:solidFill>
              </a:rPr>
              <a:t>Si </a:t>
            </a:r>
            <a:r>
              <a:rPr lang="en-US" sz="1600" dirty="0" err="1" smtClean="0">
                <a:solidFill>
                  <a:srgbClr val="C00000"/>
                </a:solidFill>
              </a:rPr>
              <a:t>iso</a:t>
            </a:r>
            <a:r>
              <a:rPr lang="en-US" sz="1600" dirty="0" smtClean="0">
                <a:solidFill>
                  <a:srgbClr val="C00000"/>
                </a:solidFill>
              </a:rPr>
              <a:t>-etch curves using </a:t>
            </a:r>
            <a:r>
              <a:rPr lang="en-US" altLang="zh-TW" sz="1600" dirty="0" smtClean="0">
                <a:solidFill>
                  <a:srgbClr val="C00000"/>
                </a:solidFill>
              </a:rPr>
              <a:t>CH</a:t>
            </a:r>
            <a:r>
              <a:rPr lang="en-US" altLang="zh-TW" sz="1600" baseline="-25000" dirty="0" smtClean="0">
                <a:solidFill>
                  <a:srgbClr val="C00000"/>
                </a:solidFill>
              </a:rPr>
              <a:t>3</a:t>
            </a:r>
            <a:r>
              <a:rPr lang="en-US" altLang="zh-TW" sz="1600" dirty="0" smtClean="0">
                <a:solidFill>
                  <a:srgbClr val="C00000"/>
                </a:solidFill>
              </a:rPr>
              <a:t>COOH or H</a:t>
            </a:r>
            <a:r>
              <a:rPr lang="en-US" altLang="zh-TW" sz="1600" baseline="-25000" dirty="0" smtClean="0">
                <a:solidFill>
                  <a:srgbClr val="C00000"/>
                </a:solidFill>
              </a:rPr>
              <a:t>2</a:t>
            </a:r>
            <a:r>
              <a:rPr lang="en-US" altLang="zh-TW" sz="1600" dirty="0" smtClean="0">
                <a:solidFill>
                  <a:srgbClr val="C00000"/>
                </a:solidFill>
              </a:rPr>
              <a:t>O  </a:t>
            </a:r>
            <a:r>
              <a:rPr lang="en-US" altLang="zh-TW" sz="1600" dirty="0" err="1" smtClean="0">
                <a:solidFill>
                  <a:srgbClr val="C00000"/>
                </a:solidFill>
              </a:rPr>
              <a:t>diluent</a:t>
            </a:r>
            <a:endParaRPr lang="en-US" sz="1600" dirty="0">
              <a:solidFill>
                <a:srgbClr val="C00000"/>
              </a:solidFill>
            </a:endParaRPr>
          </a:p>
        </p:txBody>
      </p:sp>
      <p:sp>
        <p:nvSpPr>
          <p:cNvPr id="12" name="TextBox 11"/>
          <p:cNvSpPr txBox="1"/>
          <p:nvPr/>
        </p:nvSpPr>
        <p:spPr>
          <a:xfrm>
            <a:off x="4580956" y="6553200"/>
            <a:ext cx="4609532" cy="276999"/>
          </a:xfrm>
          <a:prstGeom prst="rect">
            <a:avLst/>
          </a:prstGeom>
          <a:noFill/>
        </p:spPr>
        <p:txBody>
          <a:bodyPr wrap="none" rtlCol="0">
            <a:spAutoFit/>
          </a:bodyPr>
          <a:lstStyle/>
          <a:p>
            <a:r>
              <a:rPr lang="en-US" sz="1200" dirty="0" smtClean="0"/>
              <a:t>Marc </a:t>
            </a:r>
            <a:r>
              <a:rPr lang="en-US" sz="1200" dirty="0" err="1" smtClean="0"/>
              <a:t>Madou</a:t>
            </a:r>
            <a:r>
              <a:rPr lang="en-US" sz="1200" dirty="0" smtClean="0"/>
              <a:t>, “Fundamentals of microfabrication”, 1997 page 164-165</a:t>
            </a:r>
            <a:endParaRPr lang="en-US" sz="1200" dirty="0"/>
          </a:p>
        </p:txBody>
      </p:sp>
      <p:grpSp>
        <p:nvGrpSpPr>
          <p:cNvPr id="16" name="Group 15"/>
          <p:cNvGrpSpPr/>
          <p:nvPr/>
        </p:nvGrpSpPr>
        <p:grpSpPr>
          <a:xfrm>
            <a:off x="4305494" y="3238728"/>
            <a:ext cx="4418971" cy="3348226"/>
            <a:chOff x="4305494" y="3238728"/>
            <a:chExt cx="4418971" cy="3348226"/>
          </a:xfrm>
        </p:grpSpPr>
        <p:pic>
          <p:nvPicPr>
            <p:cNvPr id="1028" name="Picture 4"/>
            <p:cNvPicPr>
              <a:picLocks noChangeAspect="1" noChangeArrowheads="1"/>
            </p:cNvPicPr>
            <p:nvPr/>
          </p:nvPicPr>
          <p:blipFill>
            <a:blip r:embed="rId3"/>
            <a:srcRect/>
            <a:stretch>
              <a:fillRect/>
            </a:stretch>
          </p:blipFill>
          <p:spPr bwMode="auto">
            <a:xfrm rot="60000">
              <a:off x="4305494" y="3238728"/>
              <a:ext cx="4418971" cy="3061807"/>
            </a:xfrm>
            <a:prstGeom prst="rect">
              <a:avLst/>
            </a:prstGeom>
            <a:noFill/>
            <a:ln w="9525">
              <a:noFill/>
              <a:miter lim="800000"/>
              <a:headEnd/>
              <a:tailEnd/>
            </a:ln>
            <a:effectLst/>
          </p:spPr>
        </p:pic>
        <p:sp>
          <p:nvSpPr>
            <p:cNvPr id="14" name="TextBox 13"/>
            <p:cNvSpPr txBox="1"/>
            <p:nvPr/>
          </p:nvSpPr>
          <p:spPr>
            <a:xfrm>
              <a:off x="5461829" y="6248400"/>
              <a:ext cx="2691571" cy="338554"/>
            </a:xfrm>
            <a:prstGeom prst="rect">
              <a:avLst/>
            </a:prstGeom>
            <a:noFill/>
          </p:spPr>
          <p:txBody>
            <a:bodyPr wrap="none" rtlCol="0">
              <a:spAutoFit/>
            </a:bodyPr>
            <a:lstStyle/>
            <a:p>
              <a:r>
                <a:rPr lang="en-US" sz="1600" dirty="0" smtClean="0">
                  <a:solidFill>
                    <a:srgbClr val="C00000"/>
                  </a:solidFill>
                </a:rPr>
                <a:t>Topology of etched Si surfaces</a:t>
              </a:r>
              <a:endParaRPr lang="en-US" sz="1600" dirty="0">
                <a:solidFill>
                  <a:srgbClr val="C00000"/>
                </a:solidFill>
              </a:endParaRPr>
            </a:p>
          </p:txBody>
        </p:sp>
        <p:sp>
          <p:nvSpPr>
            <p:cNvPr id="15" name="TextBox 14"/>
            <p:cNvSpPr txBox="1"/>
            <p:nvPr/>
          </p:nvSpPr>
          <p:spPr>
            <a:xfrm rot="3529482">
              <a:off x="6988553" y="4878141"/>
              <a:ext cx="745717" cy="369332"/>
            </a:xfrm>
            <a:prstGeom prst="rect">
              <a:avLst/>
            </a:prstGeom>
            <a:noFill/>
          </p:spPr>
          <p:txBody>
            <a:bodyPr wrap="none" rtlCol="0">
              <a:spAutoFit/>
            </a:bodyPr>
            <a:lstStyle/>
            <a:p>
              <a:r>
                <a:rPr lang="en-US" dirty="0" smtClean="0">
                  <a:solidFill>
                    <a:srgbClr val="C00000"/>
                  </a:solidFill>
                </a:rPr>
                <a:t>polish</a:t>
              </a:r>
              <a:endParaRPr lang="en-US" dirty="0">
                <a:solidFill>
                  <a:srgbClr val="C00000"/>
                </a:solidFill>
              </a:endParaRPr>
            </a:p>
          </p:txBody>
        </p:sp>
      </p:grpSp>
      <p:sp>
        <p:nvSpPr>
          <p:cNvPr id="17" name="Slide Number Placeholder 16"/>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1"/>
          </p:nvPr>
        </p:nvSpPr>
        <p:spPr>
          <a:noFill/>
        </p:spPr>
        <p:txBody>
          <a:bodyPr/>
          <a:lstStyle/>
          <a:p>
            <a:fld id="{F44CADA5-7E12-4120-A253-E9AB90433E96}" type="slidenum">
              <a:rPr lang="en-US" altLang="zh-TW"/>
              <a:pPr/>
              <a:t>7</a:t>
            </a:fld>
            <a:endParaRPr lang="en-US" altLang="zh-TW"/>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209800" y="228600"/>
            <a:ext cx="4955972" cy="523220"/>
          </a:xfrm>
          <a:prstGeom prst="rect">
            <a:avLst/>
          </a:prstGeom>
        </p:spPr>
        <p:txBody>
          <a:bodyPr wrap="none">
            <a:spAutoFit/>
          </a:bodyPr>
          <a:lstStyle/>
          <a:p>
            <a:r>
              <a:rPr lang="en-US" altLang="zh-TW" sz="2800" dirty="0" smtClean="0">
                <a:solidFill>
                  <a:srgbClr val="C00000"/>
                </a:solidFill>
              </a:rPr>
              <a:t>An</a:t>
            </a:r>
            <a:r>
              <a:rPr lang="en-US" altLang="zh-TW" sz="2800" dirty="0" smtClean="0">
                <a:solidFill>
                  <a:srgbClr val="0033CC"/>
                </a:solidFill>
              </a:rPr>
              <a:t>-isotropic wet etching (silicon)</a:t>
            </a:r>
            <a:endParaRPr lang="en-US" sz="2800" dirty="0">
              <a:solidFill>
                <a:srgbClr val="0033CC"/>
              </a:solidFill>
            </a:endParaRPr>
          </a:p>
        </p:txBody>
      </p:sp>
      <p:sp>
        <p:nvSpPr>
          <p:cNvPr id="8" name="Rectangle 7"/>
          <p:cNvSpPr/>
          <p:nvPr/>
        </p:nvSpPr>
        <p:spPr>
          <a:xfrm>
            <a:off x="152400" y="914400"/>
            <a:ext cx="5486400" cy="3139321"/>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Orientation selective etch of silicon occur in hydroxide solutions because of the close packing of some orientations relative to other orientations </a:t>
            </a:r>
          </a:p>
          <a:p>
            <a:pPr marL="568325" lvl="2" indent="-222250">
              <a:buFont typeface="Courier New" pitchFamily="49" charset="0"/>
              <a:buChar char="o"/>
            </a:pPr>
            <a:r>
              <a:rPr lang="en-US" altLang="zh-TW" dirty="0" smtClean="0">
                <a:solidFill>
                  <a:srgbClr val="0033CC"/>
                </a:solidFill>
              </a:rPr>
              <a:t>Density of planes: &lt;111&gt; </a:t>
            </a:r>
            <a:r>
              <a:rPr lang="en-US" altLang="zh-TW" dirty="0" smtClean="0">
                <a:solidFill>
                  <a:srgbClr val="C00000"/>
                </a:solidFill>
              </a:rPr>
              <a:t>&gt;</a:t>
            </a:r>
            <a:r>
              <a:rPr lang="en-US" altLang="zh-TW" dirty="0" smtClean="0">
                <a:solidFill>
                  <a:srgbClr val="0033CC"/>
                </a:solidFill>
              </a:rPr>
              <a:t> &lt;110&gt; </a:t>
            </a:r>
            <a:r>
              <a:rPr lang="en-US" altLang="zh-TW" dirty="0" smtClean="0">
                <a:solidFill>
                  <a:srgbClr val="C00000"/>
                </a:solidFill>
              </a:rPr>
              <a:t>&gt;</a:t>
            </a:r>
            <a:r>
              <a:rPr lang="en-US" altLang="zh-TW" dirty="0" smtClean="0">
                <a:solidFill>
                  <a:srgbClr val="0033CC"/>
                </a:solidFill>
              </a:rPr>
              <a:t> &lt;100&gt; </a:t>
            </a:r>
          </a:p>
          <a:p>
            <a:pPr marL="568325" lvl="2" indent="-222250">
              <a:buFont typeface="Courier New" pitchFamily="49" charset="0"/>
              <a:buChar char="o"/>
            </a:pPr>
            <a:r>
              <a:rPr lang="en-US" altLang="zh-TW" dirty="0" smtClean="0">
                <a:solidFill>
                  <a:srgbClr val="0033CC"/>
                </a:solidFill>
              </a:rPr>
              <a:t>Etch rate: R(111) </a:t>
            </a:r>
            <a:r>
              <a:rPr lang="en-US" altLang="zh-TW" dirty="0" smtClean="0">
                <a:solidFill>
                  <a:srgbClr val="C00000"/>
                </a:solidFill>
              </a:rPr>
              <a:t>&lt; </a:t>
            </a:r>
            <a:r>
              <a:rPr lang="en-US" altLang="zh-TW" dirty="0" smtClean="0">
                <a:solidFill>
                  <a:srgbClr val="0033CC"/>
                </a:solidFill>
              </a:rPr>
              <a:t>R(110) </a:t>
            </a:r>
            <a:r>
              <a:rPr lang="en-US" altLang="zh-TW" dirty="0" smtClean="0">
                <a:solidFill>
                  <a:srgbClr val="C00000"/>
                </a:solidFill>
              </a:rPr>
              <a:t>&lt; </a:t>
            </a:r>
            <a:r>
              <a:rPr lang="en-US" altLang="zh-TW" dirty="0" smtClean="0">
                <a:solidFill>
                  <a:srgbClr val="0033CC"/>
                </a:solidFill>
              </a:rPr>
              <a:t>R(100) </a:t>
            </a:r>
          </a:p>
          <a:p>
            <a:pPr marL="166688" indent="-166688">
              <a:buFont typeface="Arial" pitchFamily="34" charset="0"/>
              <a:buChar char="•"/>
            </a:pPr>
            <a:r>
              <a:rPr lang="en-US" altLang="zh-TW" dirty="0" smtClean="0">
                <a:solidFill>
                  <a:srgbClr val="0033CC"/>
                </a:solidFill>
              </a:rPr>
              <a:t>&lt;100&gt; direction etches faster than &lt;111&gt; direction, with etch rate </a:t>
            </a:r>
          </a:p>
          <a:p>
            <a:pPr marL="568325" lvl="2" indent="-222250">
              <a:buFont typeface="Courier New" pitchFamily="49" charset="0"/>
              <a:buChar char="o"/>
            </a:pPr>
            <a:r>
              <a:rPr lang="en-US" altLang="zh-TW" dirty="0" smtClean="0">
                <a:solidFill>
                  <a:srgbClr val="0033CC"/>
                </a:solidFill>
              </a:rPr>
              <a:t>R(100)= 100 </a:t>
            </a:r>
            <a:r>
              <a:rPr lang="en-US" altLang="zh-TW" dirty="0" smtClean="0">
                <a:solidFill>
                  <a:srgbClr val="0033CC"/>
                </a:solidFill>
                <a:sym typeface="Symbol"/>
              </a:rPr>
              <a:t> </a:t>
            </a:r>
            <a:r>
              <a:rPr lang="en-US" altLang="zh-TW" dirty="0" smtClean="0">
                <a:solidFill>
                  <a:srgbClr val="0033CC"/>
                </a:solidFill>
              </a:rPr>
              <a:t>R(111) </a:t>
            </a:r>
          </a:p>
          <a:p>
            <a:pPr marL="568325" lvl="2" indent="-222250">
              <a:buFont typeface="Courier New" pitchFamily="49" charset="0"/>
              <a:buChar char="o"/>
            </a:pPr>
            <a:r>
              <a:rPr lang="en-US" altLang="zh-TW" dirty="0" smtClean="0">
                <a:solidFill>
                  <a:srgbClr val="0033CC"/>
                </a:solidFill>
              </a:rPr>
              <a:t>It is reaction rate limited</a:t>
            </a:r>
          </a:p>
          <a:p>
            <a:pPr marL="176213" lvl="1" indent="-176213">
              <a:buFont typeface="Arial" pitchFamily="34" charset="0"/>
              <a:buChar char="•"/>
            </a:pPr>
            <a:r>
              <a:rPr lang="en-US" altLang="zh-TW" dirty="0" smtClean="0">
                <a:solidFill>
                  <a:srgbClr val="0033CC"/>
                </a:solidFill>
              </a:rPr>
              <a:t>Most useful for Si</a:t>
            </a:r>
            <a:r>
              <a:rPr lang="en-US" altLang="zh-TW" baseline="-25000" dirty="0" smtClean="0">
                <a:solidFill>
                  <a:srgbClr val="0033CC"/>
                </a:solidFill>
              </a:rPr>
              <a:t>3</a:t>
            </a:r>
            <a:r>
              <a:rPr lang="en-US" altLang="zh-TW" dirty="0" smtClean="0">
                <a:solidFill>
                  <a:srgbClr val="0033CC"/>
                </a:solidFill>
              </a:rPr>
              <a:t>N</a:t>
            </a:r>
            <a:r>
              <a:rPr lang="en-US" altLang="zh-TW" baseline="-25000" dirty="0" smtClean="0">
                <a:solidFill>
                  <a:srgbClr val="0033CC"/>
                </a:solidFill>
              </a:rPr>
              <a:t>4</a:t>
            </a:r>
            <a:r>
              <a:rPr lang="en-US" altLang="zh-TW" dirty="0" smtClean="0">
                <a:solidFill>
                  <a:srgbClr val="0033CC"/>
                </a:solidFill>
              </a:rPr>
              <a:t> membrane fabrication (etch through Si wafer thickness, stop at nitride).  </a:t>
            </a:r>
            <a:endParaRPr lang="en-US" dirty="0">
              <a:solidFill>
                <a:srgbClr val="0033CC"/>
              </a:solidFill>
            </a:endParaRPr>
          </a:p>
        </p:txBody>
      </p:sp>
      <p:pic>
        <p:nvPicPr>
          <p:cNvPr id="9" name="Picture 2"/>
          <p:cNvPicPr>
            <a:picLocks noChangeAspect="1" noChangeArrowheads="1"/>
          </p:cNvPicPr>
          <p:nvPr/>
        </p:nvPicPr>
        <p:blipFill>
          <a:blip r:embed="rId2"/>
          <a:srcRect/>
          <a:stretch>
            <a:fillRect/>
          </a:stretch>
        </p:blipFill>
        <p:spPr bwMode="auto">
          <a:xfrm>
            <a:off x="5334000" y="1219200"/>
            <a:ext cx="3733800" cy="2826036"/>
          </a:xfrm>
          <a:prstGeom prst="rect">
            <a:avLst/>
          </a:prstGeom>
          <a:noFill/>
          <a:ln w="9525">
            <a:noFill/>
            <a:miter lim="800000"/>
            <a:headEnd/>
            <a:tailEnd/>
          </a:ln>
        </p:spPr>
      </p:pic>
      <p:sp>
        <p:nvSpPr>
          <p:cNvPr id="11" name="TextBox 10"/>
          <p:cNvSpPr txBox="1"/>
          <p:nvPr/>
        </p:nvSpPr>
        <p:spPr>
          <a:xfrm>
            <a:off x="7239000" y="4648200"/>
            <a:ext cx="1752600" cy="1477328"/>
          </a:xfrm>
          <a:prstGeom prst="rect">
            <a:avLst/>
          </a:prstGeom>
          <a:noFill/>
        </p:spPr>
        <p:txBody>
          <a:bodyPr wrap="square">
            <a:spAutoFit/>
          </a:bodyPr>
          <a:lstStyle/>
          <a:p>
            <a:pPr>
              <a:defRPr/>
            </a:pPr>
            <a:r>
              <a:rPr lang="en-US" dirty="0" smtClean="0">
                <a:solidFill>
                  <a:srgbClr val="C00000"/>
                </a:solidFill>
                <a:latin typeface="+mn-lt"/>
                <a:cs typeface="Arial" charset="0"/>
              </a:rPr>
              <a:t>Popular etchant:</a:t>
            </a:r>
          </a:p>
          <a:p>
            <a:pPr>
              <a:defRPr/>
            </a:pPr>
            <a:r>
              <a:rPr lang="en-US" dirty="0" smtClean="0">
                <a:solidFill>
                  <a:srgbClr val="0033CC"/>
                </a:solidFill>
                <a:latin typeface="+mn-lt"/>
                <a:cs typeface="Arial" charset="0"/>
              </a:rPr>
              <a:t>KOH, TMAH</a:t>
            </a:r>
          </a:p>
          <a:p>
            <a:pPr>
              <a:defRPr/>
            </a:pPr>
            <a:r>
              <a:rPr lang="en-US" dirty="0" smtClean="0">
                <a:solidFill>
                  <a:srgbClr val="0033CC"/>
                </a:solidFill>
                <a:cs typeface="Arial" charset="0"/>
              </a:rPr>
              <a:t>(tetra methyl ammonium hydroxide)</a:t>
            </a:r>
            <a:endParaRPr lang="en-US" dirty="0">
              <a:solidFill>
                <a:srgbClr val="0033CC"/>
              </a:solidFill>
              <a:latin typeface="+mn-lt"/>
              <a:cs typeface="Arial" charset="0"/>
            </a:endParaRPr>
          </a:p>
        </p:txBody>
      </p:sp>
      <p:grpSp>
        <p:nvGrpSpPr>
          <p:cNvPr id="22" name="Group 21"/>
          <p:cNvGrpSpPr/>
          <p:nvPr/>
        </p:nvGrpSpPr>
        <p:grpSpPr>
          <a:xfrm>
            <a:off x="152400" y="4038600"/>
            <a:ext cx="6996953" cy="2133600"/>
            <a:chOff x="152400" y="4038600"/>
            <a:chExt cx="6996953" cy="2133600"/>
          </a:xfrm>
        </p:grpSpPr>
        <p:pic>
          <p:nvPicPr>
            <p:cNvPr id="10" name="Picture 3"/>
            <p:cNvPicPr>
              <a:picLocks noChangeAspect="1" noChangeArrowheads="1"/>
            </p:cNvPicPr>
            <p:nvPr/>
          </p:nvPicPr>
          <p:blipFill>
            <a:blip r:embed="rId3"/>
            <a:srcRect/>
            <a:stretch>
              <a:fillRect/>
            </a:stretch>
          </p:blipFill>
          <p:spPr bwMode="auto">
            <a:xfrm>
              <a:off x="152400" y="4572000"/>
              <a:ext cx="6996953" cy="1600200"/>
            </a:xfrm>
            <a:prstGeom prst="rect">
              <a:avLst/>
            </a:prstGeom>
            <a:noFill/>
            <a:ln w="9525">
              <a:noFill/>
              <a:miter lim="800000"/>
              <a:headEnd/>
              <a:tailEnd/>
            </a:ln>
          </p:spPr>
        </p:pic>
        <p:sp>
          <p:nvSpPr>
            <p:cNvPr id="12" name="TextBox 11"/>
            <p:cNvSpPr txBox="1"/>
            <p:nvPr/>
          </p:nvSpPr>
          <p:spPr>
            <a:xfrm>
              <a:off x="3505201" y="5334000"/>
              <a:ext cx="2685030" cy="338554"/>
            </a:xfrm>
            <a:prstGeom prst="rect">
              <a:avLst/>
            </a:prstGeom>
            <a:noFill/>
          </p:spPr>
          <p:txBody>
            <a:bodyPr wrap="none" rtlCol="0">
              <a:spAutoFit/>
            </a:bodyPr>
            <a:lstStyle/>
            <a:p>
              <a:r>
                <a:rPr lang="en-US" sz="1600" dirty="0" smtClean="0">
                  <a:solidFill>
                    <a:srgbClr val="FFFF00"/>
                  </a:solidFill>
                </a:rPr>
                <a:t>Etch “stops” at (111) direction</a:t>
              </a:r>
              <a:endParaRPr lang="en-US" sz="1600" dirty="0">
                <a:solidFill>
                  <a:srgbClr val="FFFF00"/>
                </a:solidFill>
              </a:endParaRPr>
            </a:p>
          </p:txBody>
        </p:sp>
        <p:cxnSp>
          <p:nvCxnSpPr>
            <p:cNvPr id="14" name="Straight Arrow Connector 13"/>
            <p:cNvCxnSpPr/>
            <p:nvPr/>
          </p:nvCxnSpPr>
          <p:spPr>
            <a:xfrm rot="10800000">
              <a:off x="3581401" y="5257800"/>
              <a:ext cx="381000"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6818" y="5334000"/>
              <a:ext cx="1724383" cy="338554"/>
            </a:xfrm>
            <a:prstGeom prst="rect">
              <a:avLst/>
            </a:prstGeom>
            <a:noFill/>
          </p:spPr>
          <p:txBody>
            <a:bodyPr wrap="none" rtlCol="0">
              <a:spAutoFit/>
            </a:bodyPr>
            <a:lstStyle/>
            <a:p>
              <a:r>
                <a:rPr lang="en-US" sz="1600" dirty="0" smtClean="0">
                  <a:solidFill>
                    <a:srgbClr val="FFFF00"/>
                  </a:solidFill>
                </a:rPr>
                <a:t>(100) Silicon wafer</a:t>
              </a:r>
              <a:endParaRPr lang="en-US" sz="1600" dirty="0">
                <a:solidFill>
                  <a:srgbClr val="FFFF00"/>
                </a:solidFill>
              </a:endParaRPr>
            </a:p>
          </p:txBody>
        </p:sp>
        <p:sp>
          <p:nvSpPr>
            <p:cNvPr id="20" name="TextBox 19"/>
            <p:cNvSpPr txBox="1"/>
            <p:nvPr/>
          </p:nvSpPr>
          <p:spPr>
            <a:xfrm>
              <a:off x="3810000" y="4038600"/>
              <a:ext cx="3237681" cy="369332"/>
            </a:xfrm>
            <a:prstGeom prst="rect">
              <a:avLst/>
            </a:prstGeom>
            <a:noFill/>
          </p:spPr>
          <p:txBody>
            <a:bodyPr wrap="none" rtlCol="0">
              <a:spAutoFit/>
            </a:bodyPr>
            <a:lstStyle/>
            <a:p>
              <a:r>
                <a:rPr lang="en-US" dirty="0" smtClean="0">
                  <a:solidFill>
                    <a:srgbClr val="7030A0"/>
                  </a:solidFill>
                </a:rPr>
                <a:t>Etch mask: SiO</a:t>
              </a:r>
              <a:r>
                <a:rPr lang="en-US" baseline="-25000" dirty="0" smtClean="0">
                  <a:solidFill>
                    <a:srgbClr val="7030A0"/>
                  </a:solidFill>
                </a:rPr>
                <a:t>2</a:t>
              </a:r>
              <a:r>
                <a:rPr lang="en-US" dirty="0" smtClean="0">
                  <a:solidFill>
                    <a:srgbClr val="7030A0"/>
                  </a:solidFill>
                </a:rPr>
                <a:t> or Si</a:t>
              </a:r>
              <a:r>
                <a:rPr lang="en-US" baseline="-25000" dirty="0" smtClean="0">
                  <a:solidFill>
                    <a:srgbClr val="7030A0"/>
                  </a:solidFill>
                </a:rPr>
                <a:t>3</a:t>
              </a:r>
              <a:r>
                <a:rPr lang="en-US" dirty="0" smtClean="0">
                  <a:solidFill>
                    <a:srgbClr val="7030A0"/>
                  </a:solidFill>
                </a:rPr>
                <a:t>N</a:t>
              </a:r>
              <a:r>
                <a:rPr lang="en-US" baseline="-25000" dirty="0" smtClean="0">
                  <a:solidFill>
                    <a:srgbClr val="7030A0"/>
                  </a:solidFill>
                </a:rPr>
                <a:t>4 </a:t>
              </a:r>
              <a:r>
                <a:rPr lang="en-US" dirty="0" smtClean="0">
                  <a:solidFill>
                    <a:srgbClr val="7030A0"/>
                  </a:solidFill>
                </a:rPr>
                <a:t>or Cr/Au</a:t>
              </a:r>
              <a:endParaRPr lang="en-US" baseline="-25000" dirty="0">
                <a:solidFill>
                  <a:srgbClr val="7030A0"/>
                </a:solidFill>
              </a:endParaRPr>
            </a:p>
          </p:txBody>
        </p:sp>
        <p:sp>
          <p:nvSpPr>
            <p:cNvPr id="21" name="Down Arrow 20"/>
            <p:cNvSpPr/>
            <p:nvPr/>
          </p:nvSpPr>
          <p:spPr>
            <a:xfrm>
              <a:off x="4953000" y="43434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p:cNvPicPr>
            <a:picLocks noGrp="1" noChangeAspect="1" noChangeArrowheads="1"/>
          </p:cNvPicPr>
          <p:nvPr>
            <p:ph type="body" idx="1"/>
          </p:nvPr>
        </p:nvPicPr>
        <p:blipFill>
          <a:blip r:embed="rId2"/>
          <a:srcRect/>
          <a:stretch>
            <a:fillRect/>
          </a:stretch>
        </p:blipFill>
        <p:spPr>
          <a:xfrm>
            <a:off x="76200" y="1143000"/>
            <a:ext cx="8991600" cy="5233135"/>
          </a:xfrm>
        </p:spPr>
      </p:pic>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209800" y="228600"/>
            <a:ext cx="4432047" cy="523220"/>
          </a:xfrm>
          <a:prstGeom prst="rect">
            <a:avLst/>
          </a:prstGeom>
        </p:spPr>
        <p:txBody>
          <a:bodyPr wrap="none">
            <a:spAutoFit/>
          </a:bodyPr>
          <a:lstStyle/>
          <a:p>
            <a:r>
              <a:rPr lang="en-US" altLang="zh-TW" sz="2800" dirty="0" smtClean="0">
                <a:solidFill>
                  <a:srgbClr val="0033CC"/>
                </a:solidFill>
              </a:rPr>
              <a:t>Isotropic etch (silicon nitride)</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1295401" y="990600"/>
            <a:ext cx="6400800" cy="584775"/>
          </a:xfrm>
          <a:prstGeom prst="rect">
            <a:avLst/>
          </a:prstGeom>
          <a:noFill/>
          <a:ln w="38100">
            <a:solidFill>
              <a:srgbClr val="FF0000"/>
            </a:solidFill>
            <a:miter lim="800000"/>
            <a:headEnd/>
            <a:tailEnd/>
          </a:ln>
        </p:spPr>
        <p:txBody>
          <a:bodyPr wrap="square">
            <a:spAutoFit/>
          </a:bodyPr>
          <a:lstStyle/>
          <a:p>
            <a:pPr algn="ctr">
              <a:spcBef>
                <a:spcPct val="50000"/>
              </a:spcBef>
            </a:pPr>
            <a:r>
              <a:rPr lang="en-US" altLang="zh-TW" sz="3200" b="1" dirty="0"/>
              <a:t>50H</a:t>
            </a:r>
            <a:r>
              <a:rPr lang="en-US" altLang="zh-TW" sz="3200" b="1" baseline="-25000" dirty="0"/>
              <a:t>3</a:t>
            </a:r>
            <a:r>
              <a:rPr lang="en-US" altLang="zh-TW" sz="3200" b="1" dirty="0"/>
              <a:t>PO</a:t>
            </a:r>
            <a:r>
              <a:rPr lang="en-US" altLang="zh-TW" sz="3200" b="1" baseline="-25000" dirty="0"/>
              <a:t>4</a:t>
            </a:r>
            <a:r>
              <a:rPr lang="en-US" altLang="zh-TW" sz="3200" b="1" dirty="0"/>
              <a:t>:20H</a:t>
            </a:r>
            <a:r>
              <a:rPr lang="en-US" altLang="zh-TW" sz="3200" b="1" baseline="-25000" dirty="0"/>
              <a:t>2</a:t>
            </a:r>
            <a:r>
              <a:rPr lang="en-US" altLang="zh-TW" sz="3200" b="1" dirty="0"/>
              <a:t>O:1HNO</a:t>
            </a:r>
            <a:r>
              <a:rPr lang="en-US" altLang="zh-TW" sz="3200" b="1" baseline="-25000" dirty="0"/>
              <a:t>3</a:t>
            </a:r>
            <a:r>
              <a:rPr lang="en-US" altLang="zh-TW" sz="3200" b="1" dirty="0"/>
              <a:t>:1CH</a:t>
            </a:r>
            <a:r>
              <a:rPr lang="en-US" altLang="zh-TW" sz="3200" b="1" baseline="-25000" dirty="0"/>
              <a:t>3</a:t>
            </a:r>
            <a:r>
              <a:rPr lang="en-US" altLang="zh-TW" sz="3200" b="1" dirty="0"/>
              <a:t>COOH</a:t>
            </a: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514600" y="228600"/>
            <a:ext cx="4418261" cy="523220"/>
          </a:xfrm>
          <a:prstGeom prst="rect">
            <a:avLst/>
          </a:prstGeom>
        </p:spPr>
        <p:txBody>
          <a:bodyPr wrap="none">
            <a:spAutoFit/>
          </a:bodyPr>
          <a:lstStyle/>
          <a:p>
            <a:r>
              <a:rPr lang="en-US" altLang="zh-TW" sz="2800" dirty="0" smtClean="0">
                <a:solidFill>
                  <a:srgbClr val="0033CC"/>
                </a:solidFill>
              </a:rPr>
              <a:t>Isotropic etching (aluminum)</a:t>
            </a:r>
            <a:endParaRPr lang="en-US" sz="2800" dirty="0">
              <a:solidFill>
                <a:srgbClr val="0033CC"/>
              </a:solidFill>
            </a:endParaRPr>
          </a:p>
        </p:txBody>
      </p:sp>
      <p:sp>
        <p:nvSpPr>
          <p:cNvPr id="9" name="Rectangle 8"/>
          <p:cNvSpPr/>
          <p:nvPr/>
        </p:nvSpPr>
        <p:spPr>
          <a:xfrm>
            <a:off x="685800" y="1905000"/>
            <a:ext cx="7696200" cy="3416320"/>
          </a:xfrm>
          <a:prstGeom prst="rect">
            <a:avLst/>
          </a:prstGeom>
        </p:spPr>
        <p:txBody>
          <a:bodyPr wrap="square">
            <a:spAutoFit/>
          </a:bodyPr>
          <a:lstStyle/>
          <a:p>
            <a:pPr marL="166688" indent="-166688">
              <a:lnSpc>
                <a:spcPct val="150000"/>
              </a:lnSpc>
              <a:buFont typeface="Arial" pitchFamily="34" charset="0"/>
              <a:buChar char="•"/>
            </a:pPr>
            <a:r>
              <a:rPr lang="en-US" altLang="zh-TW" dirty="0" smtClean="0">
                <a:solidFill>
                  <a:srgbClr val="0033CC"/>
                </a:solidFill>
              </a:rPr>
              <a:t>Aluminum etches in water, phosphoric, nitric and acetic acid mixtures. </a:t>
            </a:r>
          </a:p>
          <a:p>
            <a:pPr marL="166688" indent="-166688">
              <a:lnSpc>
                <a:spcPct val="150000"/>
              </a:lnSpc>
              <a:buFont typeface="Arial" pitchFamily="34" charset="0"/>
              <a:buChar char="•"/>
            </a:pPr>
            <a:r>
              <a:rPr lang="en-US" altLang="zh-TW" dirty="0" smtClean="0">
                <a:solidFill>
                  <a:srgbClr val="0033CC"/>
                </a:solidFill>
              </a:rPr>
              <a:t>Converts Al to Al</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3</a:t>
            </a:r>
            <a:r>
              <a:rPr lang="en-US" altLang="zh-TW" dirty="0" smtClean="0">
                <a:solidFill>
                  <a:srgbClr val="0033CC"/>
                </a:solidFill>
              </a:rPr>
              <a:t>with nitric acid (evolves H</a:t>
            </a:r>
            <a:r>
              <a:rPr lang="en-US" altLang="zh-TW" baseline="-25000" dirty="0" smtClean="0">
                <a:solidFill>
                  <a:srgbClr val="0033CC"/>
                </a:solidFill>
              </a:rPr>
              <a:t>2</a:t>
            </a:r>
            <a:r>
              <a:rPr lang="en-US" altLang="zh-TW" dirty="0" smtClean="0">
                <a:solidFill>
                  <a:srgbClr val="0033CC"/>
                </a:solidFill>
              </a:rPr>
              <a:t>).</a:t>
            </a:r>
          </a:p>
          <a:p>
            <a:pPr marL="166688" indent="-166688">
              <a:lnSpc>
                <a:spcPct val="150000"/>
              </a:lnSpc>
              <a:buFont typeface="Arial" pitchFamily="34" charset="0"/>
              <a:buChar char="•"/>
            </a:pPr>
            <a:r>
              <a:rPr lang="en-US" altLang="zh-TW" dirty="0" smtClean="0">
                <a:solidFill>
                  <a:srgbClr val="0033CC"/>
                </a:solidFill>
              </a:rPr>
              <a:t>Dissolve Al</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3 </a:t>
            </a:r>
            <a:r>
              <a:rPr lang="en-US" altLang="zh-TW" dirty="0" smtClean="0">
                <a:solidFill>
                  <a:srgbClr val="0033CC"/>
                </a:solidFill>
              </a:rPr>
              <a:t>in phosphoric acid.</a:t>
            </a:r>
          </a:p>
          <a:p>
            <a:pPr marL="166688" indent="-166688">
              <a:lnSpc>
                <a:spcPct val="150000"/>
              </a:lnSpc>
              <a:buFont typeface="Arial" pitchFamily="34" charset="0"/>
              <a:buChar char="•"/>
            </a:pPr>
            <a:r>
              <a:rPr lang="en-US" altLang="zh-TW" dirty="0" smtClean="0">
                <a:solidFill>
                  <a:srgbClr val="0033CC"/>
                </a:solidFill>
              </a:rPr>
              <a:t>Gas evolution leading to bubbles.</a:t>
            </a:r>
          </a:p>
          <a:p>
            <a:pPr marL="166688" indent="-166688">
              <a:lnSpc>
                <a:spcPct val="150000"/>
              </a:lnSpc>
              <a:buFont typeface="Arial" pitchFamily="34" charset="0"/>
              <a:buChar char="•"/>
            </a:pPr>
            <a:r>
              <a:rPr lang="en-US" altLang="zh-TW" dirty="0" smtClean="0">
                <a:solidFill>
                  <a:srgbClr val="0033CC"/>
                </a:solidFill>
              </a:rPr>
              <a:t>Local etch rate goes down where bubble is formed, leading to non-uniformity.</a:t>
            </a:r>
          </a:p>
          <a:p>
            <a:pPr marL="166688" indent="-166688">
              <a:lnSpc>
                <a:spcPct val="150000"/>
              </a:lnSpc>
              <a:buFont typeface="Arial" pitchFamily="34" charset="0"/>
              <a:buChar char="•"/>
            </a:pPr>
            <a:r>
              <a:rPr lang="en-US" altLang="zh-TW" dirty="0" smtClean="0">
                <a:solidFill>
                  <a:srgbClr val="0033CC"/>
                </a:solidFill>
              </a:rPr>
              <a:t>Al can also be etched in diluted </a:t>
            </a:r>
            <a:r>
              <a:rPr lang="en-US" altLang="zh-TW" dirty="0" err="1" smtClean="0">
                <a:solidFill>
                  <a:srgbClr val="0033CC"/>
                </a:solidFill>
              </a:rPr>
              <a:t>HCl</a:t>
            </a:r>
            <a:r>
              <a:rPr lang="en-US" altLang="zh-TW" dirty="0" smtClean="0">
                <a:solidFill>
                  <a:srgbClr val="0033CC"/>
                </a:solidFill>
              </a:rPr>
              <a:t>, HNO</a:t>
            </a:r>
            <a:r>
              <a:rPr lang="en-US" altLang="zh-TW" baseline="-25000" dirty="0" smtClean="0">
                <a:solidFill>
                  <a:srgbClr val="0033CC"/>
                </a:solidFill>
              </a:rPr>
              <a:t>3</a:t>
            </a:r>
            <a:r>
              <a:rPr lang="en-US" altLang="zh-TW" dirty="0" smtClean="0">
                <a:solidFill>
                  <a:srgbClr val="0033CC"/>
                </a:solidFill>
              </a:rPr>
              <a:t>, H</a:t>
            </a:r>
            <a:r>
              <a:rPr lang="en-US" altLang="zh-TW" baseline="-25000" dirty="0" smtClean="0">
                <a:solidFill>
                  <a:srgbClr val="0033CC"/>
                </a:solidFill>
              </a:rPr>
              <a:t>2</a:t>
            </a:r>
            <a:r>
              <a:rPr lang="en-US" altLang="zh-TW" dirty="0" smtClean="0">
                <a:solidFill>
                  <a:srgbClr val="0033CC"/>
                </a:solidFill>
              </a:rPr>
              <a:t>SO</a:t>
            </a:r>
            <a:r>
              <a:rPr lang="en-US" altLang="zh-TW" baseline="-25000" dirty="0" smtClean="0">
                <a:solidFill>
                  <a:srgbClr val="0033CC"/>
                </a:solidFill>
              </a:rPr>
              <a:t>4</a:t>
            </a:r>
            <a:r>
              <a:rPr lang="en-US" altLang="zh-TW" dirty="0" smtClean="0">
                <a:solidFill>
                  <a:srgbClr val="0033CC"/>
                </a:solidFill>
              </a:rPr>
              <a:t>, </a:t>
            </a:r>
            <a:r>
              <a:rPr lang="en-US" altLang="zh-TW" dirty="0" err="1" smtClean="0">
                <a:solidFill>
                  <a:srgbClr val="0033CC"/>
                </a:solidFill>
              </a:rPr>
              <a:t>NaOH</a:t>
            </a:r>
            <a:r>
              <a:rPr lang="en-US" altLang="zh-TW" dirty="0" smtClean="0">
                <a:solidFill>
                  <a:srgbClr val="0033CC"/>
                </a:solidFill>
              </a:rPr>
              <a:t>, KOH, but less controllable (etch oxide slowly and </a:t>
            </a:r>
            <a:r>
              <a:rPr lang="en-US" altLang="zh-TW" dirty="0" err="1" smtClean="0">
                <a:solidFill>
                  <a:srgbClr val="0033CC"/>
                </a:solidFill>
              </a:rPr>
              <a:t>uncontrollablly</a:t>
            </a:r>
            <a:r>
              <a:rPr lang="en-US" altLang="zh-TW" dirty="0" smtClean="0">
                <a:solidFill>
                  <a:srgbClr val="0033CC"/>
                </a:solidFill>
              </a:rPr>
              <a:t>, then once oxide all etched away, etch Al metal very fast).</a:t>
            </a:r>
            <a:endParaRPr lang="en-US" altLang="zh-TW" baseline="-25000" dirty="0" smtClean="0">
              <a:solidFill>
                <a:srgbClr val="0033CC"/>
              </a:solidFill>
            </a:endParaRPr>
          </a:p>
        </p:txBody>
      </p:sp>
      <p:sp>
        <p:nvSpPr>
          <p:cNvPr id="8" name="Slide Number Placeholder 7"/>
          <p:cNvSpPr>
            <a:spLocks noGrp="1"/>
          </p:cNvSpPr>
          <p:nvPr>
            <p:ph type="sldNum" sz="quarter" idx="11"/>
          </p:nvPr>
        </p:nvSpPr>
        <p:spPr/>
        <p:txBody>
          <a:bodyPr/>
          <a:lstStyle/>
          <a:p>
            <a:pPr>
              <a:defRPr/>
            </a:pPr>
            <a:fld id="{69E365E9-1275-4AE5-BD4C-191F6A808051}" type="slidenum">
              <a:rPr lang="en-US" altLang="zh-TW" smtClean="0"/>
              <a:pPr>
                <a:defRPr/>
              </a:pPr>
              <a:t>9</a:t>
            </a:fld>
            <a:endParaRPr lang="en-US" altLang="zh-TW"/>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4026</TotalTime>
  <Words>4046</Words>
  <Application>Microsoft Office PowerPoint</Application>
  <PresentationFormat>On-screen Show (4:3)</PresentationFormat>
  <Paragraphs>436</Paragraphs>
  <Slides>43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Si etching with F radicals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26</cp:revision>
  <dcterms:created xsi:type="dcterms:W3CDTF">2006-08-16T00:00:00Z</dcterms:created>
  <dcterms:modified xsi:type="dcterms:W3CDTF">2010-08-20T23:10:29Z</dcterms:modified>
</cp:coreProperties>
</file>