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35" r:id="rId2"/>
    <p:sldId id="336" r:id="rId3"/>
    <p:sldId id="337" r:id="rId4"/>
    <p:sldId id="338" r:id="rId5"/>
    <p:sldId id="339" r:id="rId6"/>
    <p:sldId id="340" r:id="rId7"/>
    <p:sldId id="348" r:id="rId8"/>
    <p:sldId id="308" r:id="rId9"/>
    <p:sldId id="309" r:id="rId10"/>
    <p:sldId id="310" r:id="rId11"/>
    <p:sldId id="326" r:id="rId12"/>
    <p:sldId id="324" r:id="rId13"/>
    <p:sldId id="325" r:id="rId14"/>
    <p:sldId id="341" r:id="rId15"/>
    <p:sldId id="342" r:id="rId16"/>
    <p:sldId id="343" r:id="rId17"/>
    <p:sldId id="344" r:id="rId18"/>
    <p:sldId id="345" r:id="rId19"/>
    <p:sldId id="346" r:id="rId20"/>
    <p:sldId id="347" r:id="rId21"/>
    <p:sldId id="349" r:id="rId22"/>
    <p:sldId id="312" r:id="rId23"/>
    <p:sldId id="311" r:id="rId24"/>
    <p:sldId id="327" r:id="rId25"/>
    <p:sldId id="314" r:id="rId26"/>
    <p:sldId id="316" r:id="rId27"/>
    <p:sldId id="328" r:id="rId28"/>
    <p:sldId id="350" r:id="rId29"/>
    <p:sldId id="277" r:id="rId30"/>
    <p:sldId id="293" r:id="rId31"/>
    <p:sldId id="294" r:id="rId32"/>
    <p:sldId id="281" r:id="rId33"/>
    <p:sldId id="292" r:id="rId34"/>
    <p:sldId id="295" r:id="rId35"/>
    <p:sldId id="284" r:id="rId36"/>
    <p:sldId id="287" r:id="rId37"/>
    <p:sldId id="288" r:id="rId38"/>
    <p:sldId id="351" r:id="rId39"/>
    <p:sldId id="272" r:id="rId40"/>
    <p:sldId id="331" r:id="rId41"/>
    <p:sldId id="286" r:id="rId42"/>
    <p:sldId id="332" r:id="rId43"/>
    <p:sldId id="333" r:id="rId44"/>
    <p:sldId id="334"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8490" autoAdjust="0"/>
  </p:normalViewPr>
  <p:slideViewPr>
    <p:cSldViewPr>
      <p:cViewPr varScale="1">
        <p:scale>
          <a:sx n="73" d="100"/>
          <a:sy n="73" d="100"/>
        </p:scale>
        <p:origin x="-42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F62184-8998-4B86-BAD8-D7BB03323F37}" type="datetimeFigureOut">
              <a:rPr lang="en-US" smtClean="0"/>
              <a:pPr/>
              <a:t>8/20/2010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0A5D90-648E-4847-8979-CDAAD66B25A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749959F-F4C2-431C-9B93-D689B22D8CE0}" type="slidenum">
              <a:rPr lang="en-US"/>
              <a:pPr/>
              <a:t>3</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4DFA150B-8572-45D0-9082-C621730E2C0E}" type="slidenum">
              <a:rPr lang="en-US"/>
              <a:pPr/>
              <a:t>8</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12A2C7D8-00EF-462B-A968-0103C9A87A2A}" type="slidenum">
              <a:rPr lang="en-US"/>
              <a:pPr/>
              <a:t>10</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881D74C0-97D0-4C65-8511-311A20726887}" type="slidenum">
              <a:rPr lang="en-US"/>
              <a:pPr/>
              <a:t>20</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ACB7D48-CE8B-49D8-B243-7BBD5AD9B685}" type="slidenum">
              <a:rPr lang="en-US"/>
              <a:pPr/>
              <a:t>36</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dirty="0" smtClean="0"/>
              <a:t>Ok so as many of you may already know, sub-wavelength imaging has been made possible recently primarily through the use of tapered fiber probes manufactured with metal coatings over a sub-wavelength sized aperture.  Light can then be coupled into or out of the fiber through the evanescent waves which propagate extremely close to this metal surface.  This imaging technique has become a powerful tool for high resolution microscopy and has seen widespread use in recent years. Its primarily limitation is the amount of light that can be coupled into or out of the fiber, which limits the SNR.  The skin depth of the metal coating at the tip, and the fact that light transmission decreases rapidly as the aperture size decreases are the main reasons for this and these limitations have made it difficult to achieve higher resolution with fast image acquisition rates.</a:t>
            </a:r>
          </a:p>
          <a:p>
            <a:pPr eaLnBrk="1" hangingPunct="1"/>
            <a:endParaRPr lang="en-US" dirty="0" smtClean="0"/>
          </a:p>
          <a:p>
            <a:pPr eaLnBrk="1" hangingPunct="1"/>
            <a:r>
              <a:rPr lang="en-US" dirty="0" smtClean="0"/>
              <a:t>To overcome some of these limitations apertureless techniques have been developed that rely on small sub-wavelength size metal tips that act as </a:t>
            </a:r>
            <a:r>
              <a:rPr lang="en-US" dirty="0" err="1" smtClean="0"/>
              <a:t>nanoantennas</a:t>
            </a:r>
            <a:r>
              <a:rPr lang="en-US" dirty="0" smtClean="0"/>
              <a:t> to scatter the optical near-field of the sample itself.  This technique is useful in overcoming the light level problems. Also, it is much easier to fabricate extremely small metal or semiconductor tips, and it’s the local scattering from these tips that determine the resolution of the imaging systems.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4D9277DF-151D-4869-97E6-C41A1C55D8F1}" type="slidenum">
              <a:rPr lang="en-US"/>
              <a:pPr/>
              <a:t>37</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dirty="0" smtClean="0"/>
              <a:t>So here some pictures of apertureless near-field setups. Typically people use generic AFM tips as the local </a:t>
            </a:r>
            <a:r>
              <a:rPr lang="en-US" dirty="0" err="1" smtClean="0"/>
              <a:t>scatterer</a:t>
            </a:r>
            <a:r>
              <a:rPr lang="en-US" dirty="0" smtClean="0"/>
              <a:t>. They vibrate these tips up and down at a well-controlled frequency and by detecting light at that frequency they can measure the amount of light being scattered by the tip.  if you notice this picture right here, you can see that the tip can work two ways. Either the sample can scatter the near-field of the illuminated tip, or the tip can scatter the near-field of the illuminated sample.  It seems like people generally are controlling which situation occurs by controlling the incident angle of the illumination light.  Some people also have been arguing that higher resolutions can be achieved if you allow both situations to happen simultaneously, but my understanding behind how this happens is a little hazy.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AD3E01-CEDF-4715-846E-54D6FD30293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1.wmf"/><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9.wmf"/><Relationship Id="rId4" Type="http://schemas.openxmlformats.org/officeDocument/2006/relationships/image" Target="../media/image58.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1066800"/>
            <a:ext cx="7499617" cy="523220"/>
          </a:xfrm>
          <a:prstGeom prst="rect">
            <a:avLst/>
          </a:prstGeom>
          <a:noFill/>
        </p:spPr>
        <p:txBody>
          <a:bodyPr wrap="none" rtlCol="0">
            <a:spAutoFit/>
          </a:bodyPr>
          <a:lstStyle/>
          <a:p>
            <a:r>
              <a:rPr lang="en-US" sz="2800" dirty="0" smtClean="0">
                <a:solidFill>
                  <a:srgbClr val="0033CC"/>
                </a:solidFill>
              </a:rPr>
              <a:t>Scanning probe microscopy (SPM) and lithography</a:t>
            </a:r>
            <a:endParaRPr lang="en-US" sz="2800" dirty="0">
              <a:solidFill>
                <a:srgbClr val="0033CC"/>
              </a:solidFill>
            </a:endParaRPr>
          </a:p>
        </p:txBody>
      </p:sp>
      <p:sp>
        <p:nvSpPr>
          <p:cNvPr id="5" name="TextBox 4"/>
          <p:cNvSpPr txBox="1"/>
          <p:nvPr/>
        </p:nvSpPr>
        <p:spPr>
          <a:xfrm>
            <a:off x="1524000" y="2590800"/>
            <a:ext cx="6611682" cy="2846933"/>
          </a:xfrm>
          <a:prstGeom prst="rect">
            <a:avLst/>
          </a:prstGeom>
          <a:noFill/>
        </p:spPr>
        <p:txBody>
          <a:bodyPr wrap="none" rtlCol="0">
            <a:spAutoFit/>
          </a:bodyPr>
          <a:lstStyle/>
          <a:p>
            <a:pPr marL="342900" indent="-342900">
              <a:spcAft>
                <a:spcPts val="600"/>
              </a:spcAft>
              <a:buAutoNum type="arabicPeriod"/>
            </a:pPr>
            <a:r>
              <a:rPr lang="en-US" dirty="0" smtClean="0">
                <a:solidFill>
                  <a:srgbClr val="0033CC"/>
                </a:solidFill>
              </a:rPr>
              <a:t>Atom and particle manipulation by STM and AFM.</a:t>
            </a:r>
          </a:p>
          <a:p>
            <a:pPr marL="342900" indent="-342900">
              <a:spcAft>
                <a:spcPts val="600"/>
              </a:spcAft>
              <a:buAutoNum type="arabicPeriod"/>
            </a:pPr>
            <a:r>
              <a:rPr lang="en-US" dirty="0" smtClean="0">
                <a:solidFill>
                  <a:srgbClr val="0033CC"/>
                </a:solidFill>
              </a:rPr>
              <a:t>AFM oxidation of Si or metals.</a:t>
            </a:r>
          </a:p>
          <a:p>
            <a:pPr marL="342900" indent="-342900">
              <a:spcAft>
                <a:spcPts val="600"/>
              </a:spcAft>
              <a:buAutoNum type="arabicPeriod"/>
            </a:pPr>
            <a:r>
              <a:rPr lang="en-US" dirty="0" smtClean="0">
                <a:solidFill>
                  <a:srgbClr val="0033CC"/>
                </a:solidFill>
              </a:rPr>
              <a:t>Dip-pen nanolithography (DPN).</a:t>
            </a:r>
          </a:p>
          <a:p>
            <a:pPr marL="342900" indent="-342900">
              <a:spcAft>
                <a:spcPts val="600"/>
              </a:spcAft>
              <a:buAutoNum type="arabicPeriod"/>
            </a:pPr>
            <a:r>
              <a:rPr lang="en-US" dirty="0" smtClean="0">
                <a:solidFill>
                  <a:srgbClr val="C00000"/>
                </a:solidFill>
              </a:rPr>
              <a:t>Resist exposure by STM field emitted electrons.</a:t>
            </a:r>
          </a:p>
          <a:p>
            <a:pPr marL="342900" indent="-342900">
              <a:spcAft>
                <a:spcPts val="600"/>
              </a:spcAft>
              <a:buAutoNum type="arabicPeriod"/>
            </a:pPr>
            <a:r>
              <a:rPr lang="en-US" dirty="0" smtClean="0">
                <a:solidFill>
                  <a:srgbClr val="0033CC"/>
                </a:solidFill>
              </a:rPr>
              <a:t>Indentation, scratching, thermal-mechanical patterning.</a:t>
            </a:r>
          </a:p>
          <a:p>
            <a:pPr marL="342900" indent="-342900">
              <a:spcAft>
                <a:spcPts val="600"/>
              </a:spcAft>
              <a:buAutoNum type="arabicPeriod"/>
            </a:pPr>
            <a:r>
              <a:rPr lang="en-US" dirty="0" smtClean="0">
                <a:solidFill>
                  <a:srgbClr val="0033CC"/>
                </a:solidFill>
              </a:rPr>
              <a:t>Field evaporation, STM CVD, electrochemical deposition/etching.</a:t>
            </a:r>
          </a:p>
          <a:p>
            <a:pPr marL="342900" indent="-342900">
              <a:spcAft>
                <a:spcPts val="600"/>
              </a:spcAft>
              <a:buAutoNum type="arabicPeriod"/>
            </a:pPr>
            <a:r>
              <a:rPr lang="en-US" dirty="0" smtClean="0">
                <a:solidFill>
                  <a:srgbClr val="0033CC"/>
                </a:solidFill>
              </a:rPr>
              <a:t>Scanning near field optical microscope (SNOM) overview.</a:t>
            </a:r>
          </a:p>
          <a:p>
            <a:pPr marL="342900" indent="-342900">
              <a:spcAft>
                <a:spcPts val="600"/>
              </a:spcAft>
              <a:buAutoNum type="arabicPeriod"/>
            </a:pPr>
            <a:r>
              <a:rPr lang="en-US" dirty="0" smtClean="0">
                <a:solidFill>
                  <a:srgbClr val="0033CC"/>
                </a:solidFill>
              </a:rPr>
              <a:t>Nanofabrication using SNOM</a:t>
            </a:r>
          </a:p>
        </p:txBody>
      </p:sp>
      <p:sp>
        <p:nvSpPr>
          <p:cNvPr id="6" name="TextBox 6"/>
          <p:cNvSpPr txBox="1"/>
          <p:nvPr/>
        </p:nvSpPr>
        <p:spPr>
          <a:xfrm>
            <a:off x="0" y="6119336"/>
            <a:ext cx="5906040" cy="73866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ECE 730: Fabrication in the </a:t>
            </a:r>
            <a:r>
              <a:rPr lang="en-US" sz="1400" dirty="0" err="1" smtClean="0"/>
              <a:t>nanoscale</a:t>
            </a:r>
            <a:r>
              <a:rPr lang="en-US" sz="1400" dirty="0" smtClean="0"/>
              <a:t>: principles, technology and applications </a:t>
            </a:r>
          </a:p>
          <a:p>
            <a:r>
              <a:rPr lang="en-US" sz="1400" dirty="0" smtClean="0"/>
              <a:t>Instructor: Bo Cui, ECE, University of Waterloo; http://ece.uwaterloo.ca/~bcui/</a:t>
            </a:r>
          </a:p>
          <a:p>
            <a:r>
              <a:rPr lang="en-US" sz="1400" dirty="0" smtClean="0"/>
              <a:t>Textbook: Nanofabrication: principles, capabilities and limits, by Zheng Cui</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5" name="Picture 4"/>
          <p:cNvPicPr>
            <a:picLocks noChangeAspect="1" noChangeArrowheads="1"/>
          </p:cNvPicPr>
          <p:nvPr/>
        </p:nvPicPr>
        <p:blipFill>
          <a:blip r:embed="rId3"/>
          <a:srcRect/>
          <a:stretch>
            <a:fillRect/>
          </a:stretch>
        </p:blipFill>
        <p:spPr bwMode="auto">
          <a:xfrm>
            <a:off x="304800" y="1828800"/>
            <a:ext cx="4346575" cy="3406775"/>
          </a:xfrm>
          <a:prstGeom prst="rect">
            <a:avLst/>
          </a:prstGeom>
          <a:noFill/>
          <a:ln w="9525">
            <a:noFill/>
            <a:miter lim="800000"/>
            <a:headEnd/>
            <a:tailEnd/>
          </a:ln>
        </p:spPr>
      </p:pic>
      <p:sp>
        <p:nvSpPr>
          <p:cNvPr id="37896" name="Text Box 5"/>
          <p:cNvSpPr txBox="1">
            <a:spLocks noChangeArrowheads="1"/>
          </p:cNvSpPr>
          <p:nvPr/>
        </p:nvSpPr>
        <p:spPr bwMode="auto">
          <a:xfrm>
            <a:off x="3694113" y="2424331"/>
            <a:ext cx="1258887" cy="369332"/>
          </a:xfrm>
          <a:prstGeom prst="rect">
            <a:avLst/>
          </a:prstGeom>
          <a:noFill/>
          <a:ln w="9525">
            <a:noFill/>
            <a:miter lim="800000"/>
            <a:headEnd/>
            <a:tailEnd/>
          </a:ln>
        </p:spPr>
        <p:txBody>
          <a:bodyPr>
            <a:spAutoFit/>
          </a:bodyPr>
          <a:lstStyle/>
          <a:p>
            <a:pPr algn="l">
              <a:spcBef>
                <a:spcPct val="50000"/>
              </a:spcBef>
            </a:pPr>
            <a:r>
              <a:rPr lang="en-GB" sz="1800" dirty="0">
                <a:solidFill>
                  <a:srgbClr val="0033CC"/>
                </a:solidFill>
                <a:cs typeface="Arial" charset="0"/>
              </a:rPr>
              <a:t>2 µm scans</a:t>
            </a:r>
            <a:endParaRPr lang="en-US" sz="1800" dirty="0">
              <a:solidFill>
                <a:srgbClr val="0033CC"/>
              </a:solidFill>
              <a:cs typeface="Arial" charset="0"/>
            </a:endParaRPr>
          </a:p>
        </p:txBody>
      </p:sp>
      <p:sp>
        <p:nvSpPr>
          <p:cNvPr id="37897" name="Rectangle 6"/>
          <p:cNvSpPr>
            <a:spLocks noChangeArrowheads="1"/>
          </p:cNvSpPr>
          <p:nvPr/>
        </p:nvSpPr>
        <p:spPr bwMode="auto">
          <a:xfrm>
            <a:off x="228600" y="5207000"/>
            <a:ext cx="4495800" cy="646331"/>
          </a:xfrm>
          <a:prstGeom prst="rect">
            <a:avLst/>
          </a:prstGeom>
          <a:noFill/>
          <a:ln w="9525">
            <a:noFill/>
            <a:miter lim="800000"/>
            <a:headEnd/>
            <a:tailEnd/>
          </a:ln>
        </p:spPr>
        <p:txBody>
          <a:bodyPr wrap="square">
            <a:spAutoFit/>
          </a:bodyPr>
          <a:lstStyle/>
          <a:p>
            <a:r>
              <a:rPr lang="en-US" sz="1800" dirty="0">
                <a:solidFill>
                  <a:srgbClr val="0033CC"/>
                </a:solidFill>
                <a:cs typeface="Arial" charset="0"/>
              </a:rPr>
              <a:t>Scratch patterns made with an AFM on a diamond-like carbon thin </a:t>
            </a:r>
            <a:r>
              <a:rPr lang="en-US" sz="1800" dirty="0" smtClean="0">
                <a:solidFill>
                  <a:srgbClr val="0033CC"/>
                </a:solidFill>
                <a:cs typeface="Arial" charset="0"/>
              </a:rPr>
              <a:t>film. Lots of </a:t>
            </a:r>
            <a:r>
              <a:rPr lang="en-GB" dirty="0" smtClean="0">
                <a:solidFill>
                  <a:srgbClr val="0033CC"/>
                </a:solidFill>
              </a:rPr>
              <a:t>debris.</a:t>
            </a:r>
            <a:endParaRPr lang="en-GB" sz="1800" dirty="0">
              <a:solidFill>
                <a:srgbClr val="0033CC"/>
              </a:solidFill>
              <a:cs typeface="Arial" charset="0"/>
            </a:endParaRPr>
          </a:p>
        </p:txBody>
      </p:sp>
      <p:cxnSp>
        <p:nvCxnSpPr>
          <p:cNvPr id="10" name="Straight Connector 9"/>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2" name="Rectangle 11"/>
          <p:cNvSpPr/>
          <p:nvPr/>
        </p:nvSpPr>
        <p:spPr>
          <a:xfrm>
            <a:off x="3200400" y="152400"/>
            <a:ext cx="2737673" cy="523220"/>
          </a:xfrm>
          <a:prstGeom prst="rect">
            <a:avLst/>
          </a:prstGeom>
        </p:spPr>
        <p:txBody>
          <a:bodyPr wrap="none">
            <a:spAutoFit/>
          </a:bodyPr>
          <a:lstStyle/>
          <a:p>
            <a:r>
              <a:rPr lang="en-GB" sz="2800" dirty="0" smtClean="0">
                <a:solidFill>
                  <a:srgbClr val="0033CC"/>
                </a:solidFill>
              </a:rPr>
              <a:t>Scratching results</a:t>
            </a:r>
            <a:endParaRPr lang="en-US" sz="2800" dirty="0">
              <a:solidFill>
                <a:srgbClr val="0033CC"/>
              </a:solidFill>
            </a:endParaRPr>
          </a:p>
        </p:txBody>
      </p:sp>
      <p:pic>
        <p:nvPicPr>
          <p:cNvPr id="1027" name="Picture 3"/>
          <p:cNvPicPr>
            <a:picLocks noChangeAspect="1" noChangeArrowheads="1"/>
          </p:cNvPicPr>
          <p:nvPr/>
        </p:nvPicPr>
        <p:blipFill>
          <a:blip r:embed="rId4"/>
          <a:srcRect/>
          <a:stretch>
            <a:fillRect/>
          </a:stretch>
        </p:blipFill>
        <p:spPr bwMode="auto">
          <a:xfrm>
            <a:off x="5791200" y="1066800"/>
            <a:ext cx="2873411" cy="5734050"/>
          </a:xfrm>
          <a:prstGeom prst="rect">
            <a:avLst/>
          </a:prstGeom>
          <a:noFill/>
          <a:ln w="9525">
            <a:noFill/>
            <a:miter lim="800000"/>
            <a:headEnd/>
            <a:tailEnd/>
          </a:ln>
        </p:spPr>
      </p:pic>
      <p:sp>
        <p:nvSpPr>
          <p:cNvPr id="15" name="TextBox 14"/>
          <p:cNvSpPr txBox="1"/>
          <p:nvPr/>
        </p:nvSpPr>
        <p:spPr>
          <a:xfrm>
            <a:off x="4953000" y="762000"/>
            <a:ext cx="4229428" cy="369332"/>
          </a:xfrm>
          <a:prstGeom prst="rect">
            <a:avLst/>
          </a:prstGeom>
          <a:noFill/>
        </p:spPr>
        <p:txBody>
          <a:bodyPr wrap="none" rtlCol="0">
            <a:spAutoFit/>
          </a:bodyPr>
          <a:lstStyle/>
          <a:p>
            <a:r>
              <a:rPr lang="en-US" dirty="0" smtClean="0">
                <a:solidFill>
                  <a:srgbClr val="C00000"/>
                </a:solidFill>
              </a:rPr>
              <a:t>Scratch into PMMA using Si tip, 15nm deep</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Rectangle 4"/>
          <p:cNvSpPr/>
          <p:nvPr/>
        </p:nvSpPr>
        <p:spPr>
          <a:xfrm>
            <a:off x="2514600" y="152400"/>
            <a:ext cx="4715715" cy="523220"/>
          </a:xfrm>
          <a:prstGeom prst="rect">
            <a:avLst/>
          </a:prstGeom>
        </p:spPr>
        <p:txBody>
          <a:bodyPr wrap="none">
            <a:spAutoFit/>
          </a:bodyPr>
          <a:lstStyle/>
          <a:p>
            <a:r>
              <a:rPr lang="en-GB" sz="2800" dirty="0" smtClean="0">
                <a:solidFill>
                  <a:srgbClr val="0033CC"/>
                </a:solidFill>
              </a:rPr>
              <a:t>Scratching Si using diamond tip</a:t>
            </a:r>
            <a:endParaRPr lang="en-US" sz="2800" dirty="0">
              <a:solidFill>
                <a:srgbClr val="0033CC"/>
              </a:solidFill>
            </a:endParaRPr>
          </a:p>
        </p:txBody>
      </p:sp>
      <p:pic>
        <p:nvPicPr>
          <p:cNvPr id="4098" name="Picture 2"/>
          <p:cNvPicPr>
            <a:picLocks noChangeAspect="1" noChangeArrowheads="1"/>
          </p:cNvPicPr>
          <p:nvPr/>
        </p:nvPicPr>
        <p:blipFill>
          <a:blip r:embed="rId2"/>
          <a:srcRect/>
          <a:stretch>
            <a:fillRect/>
          </a:stretch>
        </p:blipFill>
        <p:spPr bwMode="auto">
          <a:xfrm>
            <a:off x="457200" y="2895600"/>
            <a:ext cx="8268953" cy="2895600"/>
          </a:xfrm>
          <a:prstGeom prst="rect">
            <a:avLst/>
          </a:prstGeom>
          <a:noFill/>
          <a:ln w="9525">
            <a:noFill/>
            <a:miter lim="800000"/>
            <a:headEnd/>
            <a:tailEnd/>
          </a:ln>
        </p:spPr>
      </p:pic>
      <p:sp>
        <p:nvSpPr>
          <p:cNvPr id="7" name="TextBox 6"/>
          <p:cNvSpPr txBox="1"/>
          <p:nvPr/>
        </p:nvSpPr>
        <p:spPr>
          <a:xfrm>
            <a:off x="990600" y="914400"/>
            <a:ext cx="6975115" cy="1077218"/>
          </a:xfrm>
          <a:prstGeom prst="rect">
            <a:avLst/>
          </a:prstGeom>
          <a:noFill/>
        </p:spPr>
        <p:txBody>
          <a:bodyPr wrap="none" rtlCol="0">
            <a:spAutoFit/>
          </a:bodyPr>
          <a:lstStyle/>
          <a:p>
            <a:pPr>
              <a:spcAft>
                <a:spcPts val="600"/>
              </a:spcAft>
            </a:pPr>
            <a:r>
              <a:rPr lang="en-US" dirty="0" smtClean="0">
                <a:solidFill>
                  <a:srgbClr val="0033CC"/>
                </a:solidFill>
              </a:rPr>
              <a:t>Diamond is very hard, no wear (tip long life-time).</a:t>
            </a:r>
          </a:p>
          <a:p>
            <a:pPr>
              <a:spcAft>
                <a:spcPts val="600"/>
              </a:spcAft>
            </a:pPr>
            <a:r>
              <a:rPr lang="en-US" dirty="0" smtClean="0">
                <a:solidFill>
                  <a:srgbClr val="0033CC"/>
                </a:solidFill>
              </a:rPr>
              <a:t>One grain of diamond attached to Si AFM tip.</a:t>
            </a:r>
          </a:p>
          <a:p>
            <a:pPr>
              <a:spcAft>
                <a:spcPts val="600"/>
              </a:spcAft>
            </a:pPr>
            <a:r>
              <a:rPr lang="en-US" dirty="0" smtClean="0">
                <a:solidFill>
                  <a:srgbClr val="0033CC"/>
                </a:solidFill>
              </a:rPr>
              <a:t>Very stiff cantilever with spring constant 820N/m (</a:t>
            </a:r>
            <a:r>
              <a:rPr lang="en-US" dirty="0" smtClean="0">
                <a:solidFill>
                  <a:srgbClr val="0033CC"/>
                </a:solidFill>
                <a:sym typeface="Symbol"/>
              </a:rPr>
              <a:t>1N/m for normal tip</a:t>
            </a:r>
            <a:r>
              <a:rPr lang="en-US" dirty="0" smtClean="0">
                <a:solidFill>
                  <a:srgbClr val="0033CC"/>
                </a:solidFill>
              </a:rPr>
              <a:t>).</a:t>
            </a:r>
            <a:endParaRPr lang="en-US" dirty="0">
              <a:solidFill>
                <a:srgbClr val="0033CC"/>
              </a:solidFill>
            </a:endParaRPr>
          </a:p>
        </p:txBody>
      </p:sp>
      <p:sp>
        <p:nvSpPr>
          <p:cNvPr id="8" name="TextBox 7"/>
          <p:cNvSpPr txBox="1"/>
          <p:nvPr/>
        </p:nvSpPr>
        <p:spPr>
          <a:xfrm>
            <a:off x="533400" y="2514600"/>
            <a:ext cx="8000999" cy="369332"/>
          </a:xfrm>
          <a:prstGeom prst="rect">
            <a:avLst/>
          </a:prstGeom>
          <a:noFill/>
        </p:spPr>
        <p:txBody>
          <a:bodyPr wrap="square" rtlCol="0">
            <a:spAutoFit/>
          </a:bodyPr>
          <a:lstStyle/>
          <a:p>
            <a:r>
              <a:rPr lang="en-US" dirty="0" smtClean="0">
                <a:solidFill>
                  <a:srgbClr val="C00000"/>
                </a:solidFill>
              </a:rPr>
              <a:t>The silicon was machined using diamond tip cantilever at a normal load of 2403</a:t>
            </a:r>
            <a:r>
              <a:rPr lang="en-US" dirty="0" smtClean="0">
                <a:solidFill>
                  <a:srgbClr val="C00000"/>
                </a:solidFill>
                <a:sym typeface="Symbol"/>
              </a:rPr>
              <a:t>N.</a:t>
            </a:r>
            <a:endParaRPr lang="en-US" dirty="0">
              <a:solidFill>
                <a:srgbClr val="C00000"/>
              </a:solidFill>
            </a:endParaRPr>
          </a:p>
        </p:txBody>
      </p:sp>
      <p:sp>
        <p:nvSpPr>
          <p:cNvPr id="9" name="TextBox 8"/>
          <p:cNvSpPr txBox="1"/>
          <p:nvPr/>
        </p:nvSpPr>
        <p:spPr>
          <a:xfrm>
            <a:off x="1524000" y="5345668"/>
            <a:ext cx="1360052" cy="369332"/>
          </a:xfrm>
          <a:prstGeom prst="rect">
            <a:avLst/>
          </a:prstGeom>
          <a:noFill/>
        </p:spPr>
        <p:txBody>
          <a:bodyPr wrap="none" rtlCol="0">
            <a:spAutoFit/>
          </a:bodyPr>
          <a:lstStyle/>
          <a:p>
            <a:r>
              <a:rPr lang="en-US" dirty="0" smtClean="0">
                <a:solidFill>
                  <a:srgbClr val="FFFF00"/>
                </a:solidFill>
              </a:rPr>
              <a:t>Pitch 157nm</a:t>
            </a:r>
            <a:endParaRPr lang="en-US" dirty="0">
              <a:solidFill>
                <a:srgbClr val="FFFF00"/>
              </a:solidFill>
            </a:endParaRPr>
          </a:p>
        </p:txBody>
      </p:sp>
      <p:sp>
        <p:nvSpPr>
          <p:cNvPr id="10" name="TextBox 9"/>
          <p:cNvSpPr txBox="1"/>
          <p:nvPr/>
        </p:nvSpPr>
        <p:spPr>
          <a:xfrm>
            <a:off x="5116948" y="5334000"/>
            <a:ext cx="1360052" cy="369332"/>
          </a:xfrm>
          <a:prstGeom prst="rect">
            <a:avLst/>
          </a:prstGeom>
          <a:noFill/>
        </p:spPr>
        <p:txBody>
          <a:bodyPr wrap="none" rtlCol="0">
            <a:spAutoFit/>
          </a:bodyPr>
          <a:lstStyle/>
          <a:p>
            <a:r>
              <a:rPr lang="en-US" dirty="0" smtClean="0">
                <a:solidFill>
                  <a:srgbClr val="FFFF00"/>
                </a:solidFill>
              </a:rPr>
              <a:t>Pitch 470nm</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91000" y="1143000"/>
            <a:ext cx="4724400" cy="4832092"/>
          </a:xfrm>
          <a:prstGeom prst="rect">
            <a:avLst/>
          </a:prstGeom>
        </p:spPr>
        <p:txBody>
          <a:bodyPr wrap="square">
            <a:spAutoFit/>
          </a:bodyPr>
          <a:lstStyle/>
          <a:p>
            <a:pPr>
              <a:spcAft>
                <a:spcPts val="600"/>
              </a:spcAft>
            </a:pPr>
            <a:r>
              <a:rPr lang="en-US" sz="1600" dirty="0" smtClean="0">
                <a:solidFill>
                  <a:srgbClr val="0033CC"/>
                </a:solidFill>
              </a:rPr>
              <a:t>In general, the probe images the surface first with nondestructive imaging parameters, to find an area suitable for patterning. </a:t>
            </a:r>
          </a:p>
          <a:p>
            <a:pPr marL="233363" indent="-233363">
              <a:spcAft>
                <a:spcPts val="600"/>
              </a:spcAft>
              <a:buFont typeface="+mj-lt"/>
              <a:buAutoNum type="alphaUcPeriod"/>
            </a:pPr>
            <a:r>
              <a:rPr lang="en-US" sz="1600" dirty="0" smtClean="0">
                <a:solidFill>
                  <a:srgbClr val="0033CC"/>
                </a:solidFill>
              </a:rPr>
              <a:t>Elimination was achieved by the removal of the SAM in proximity of the probe by </a:t>
            </a:r>
            <a:r>
              <a:rPr lang="en-US" sz="1600" dirty="0" smtClean="0">
                <a:solidFill>
                  <a:srgbClr val="C00000"/>
                </a:solidFill>
              </a:rPr>
              <a:t>mechanical</a:t>
            </a:r>
            <a:r>
              <a:rPr lang="en-US" sz="1600" dirty="0" smtClean="0">
                <a:solidFill>
                  <a:srgbClr val="0033CC"/>
                </a:solidFill>
              </a:rPr>
              <a:t> or </a:t>
            </a:r>
            <a:r>
              <a:rPr lang="en-US" sz="1600" dirty="0" smtClean="0">
                <a:solidFill>
                  <a:srgbClr val="C00000"/>
                </a:solidFill>
              </a:rPr>
              <a:t>electrical</a:t>
            </a:r>
            <a:r>
              <a:rPr lang="en-US" sz="1600" dirty="0" smtClean="0">
                <a:solidFill>
                  <a:srgbClr val="0033CC"/>
                </a:solidFill>
              </a:rPr>
              <a:t> means.</a:t>
            </a:r>
          </a:p>
          <a:p>
            <a:pPr marL="233363" indent="-233363">
              <a:spcAft>
                <a:spcPts val="600"/>
              </a:spcAft>
              <a:buFont typeface="+mj-lt"/>
              <a:buAutoNum type="alphaUcPeriod"/>
            </a:pPr>
            <a:r>
              <a:rPr lang="en-US" sz="1600" dirty="0" smtClean="0">
                <a:solidFill>
                  <a:srgbClr val="0033CC"/>
                </a:solidFill>
              </a:rPr>
              <a:t>A probe coated with a molecular “ink” was brought into contact with a nominally “bare” substrate. The ink transferred from the probe to the surface (dip-pen nanolithography). </a:t>
            </a:r>
          </a:p>
          <a:p>
            <a:pPr marL="233363" indent="-233363">
              <a:spcAft>
                <a:spcPts val="600"/>
              </a:spcAft>
              <a:buFont typeface="+mj-lt"/>
              <a:buAutoNum type="alphaUcPeriod"/>
            </a:pPr>
            <a:r>
              <a:rPr lang="en-US" sz="1600" dirty="0" smtClean="0">
                <a:solidFill>
                  <a:srgbClr val="0033CC"/>
                </a:solidFill>
              </a:rPr>
              <a:t>In the first substitution pathway, the tip removed the SAM while scanning, and an in-situ addition of a different molecule into the bare region occurred (substitution via elimination and in-situ addition).</a:t>
            </a:r>
          </a:p>
          <a:p>
            <a:pPr marL="233363" indent="-233363">
              <a:spcAft>
                <a:spcPts val="600"/>
              </a:spcAft>
              <a:buFont typeface="+mj-lt"/>
              <a:buAutoNum type="alphaUcPeriod"/>
            </a:pPr>
            <a:r>
              <a:rPr lang="en-US" sz="1600" dirty="0" smtClean="0">
                <a:solidFill>
                  <a:srgbClr val="0033CC"/>
                </a:solidFill>
              </a:rPr>
              <a:t>The alternative substitution via SAM terminus modification occurred by the probe modifying the head groups of the SAM through electrochemical or catalytic interaction.</a:t>
            </a:r>
            <a:endParaRPr lang="en-US" sz="1600" dirty="0">
              <a:solidFill>
                <a:srgbClr val="0033CC"/>
              </a:solidFill>
            </a:endParaRPr>
          </a:p>
        </p:txBody>
      </p:sp>
      <p:sp>
        <p:nvSpPr>
          <p:cNvPr id="6" name="TextBox 5"/>
          <p:cNvSpPr txBox="1"/>
          <p:nvPr/>
        </p:nvSpPr>
        <p:spPr>
          <a:xfrm>
            <a:off x="228600" y="6504801"/>
            <a:ext cx="8725145" cy="276999"/>
          </a:xfrm>
          <a:prstGeom prst="rect">
            <a:avLst/>
          </a:prstGeom>
          <a:noFill/>
        </p:spPr>
        <p:txBody>
          <a:bodyPr wrap="none" rtlCol="0">
            <a:spAutoFit/>
          </a:bodyPr>
          <a:lstStyle/>
          <a:p>
            <a:r>
              <a:rPr lang="en-US" sz="1200" dirty="0" smtClean="0"/>
              <a:t>Kramer, “Scanning probe lithography using self-assembled </a:t>
            </a:r>
            <a:r>
              <a:rPr lang="en-US" sz="1200" dirty="0" err="1" smtClean="0"/>
              <a:t>monolayers</a:t>
            </a:r>
            <a:r>
              <a:rPr lang="en-US" sz="1200" dirty="0" smtClean="0"/>
              <a:t>”, </a:t>
            </a:r>
            <a:r>
              <a:rPr lang="de-DE" sz="1200" dirty="0" smtClean="0"/>
              <a:t>Chem. Rev. 103, 4367-4418 (2003). (good review paper, 52 pages)</a:t>
            </a:r>
            <a:endParaRPr lang="en-US" sz="1200" dirty="0"/>
          </a:p>
        </p:txBody>
      </p:sp>
      <p:sp>
        <p:nvSpPr>
          <p:cNvPr id="7" name="Rectangle 6"/>
          <p:cNvSpPr/>
          <p:nvPr/>
        </p:nvSpPr>
        <p:spPr>
          <a:xfrm>
            <a:off x="751949" y="76200"/>
            <a:ext cx="7782451" cy="523220"/>
          </a:xfrm>
          <a:prstGeom prst="rect">
            <a:avLst/>
          </a:prstGeom>
        </p:spPr>
        <p:txBody>
          <a:bodyPr wrap="none">
            <a:spAutoFit/>
          </a:bodyPr>
          <a:lstStyle/>
          <a:p>
            <a:r>
              <a:rPr lang="en-US" sz="2800" dirty="0" smtClean="0">
                <a:solidFill>
                  <a:srgbClr val="0033CC"/>
                </a:solidFill>
              </a:rPr>
              <a:t>Fabrication using self-assembled mono-layers (SAM)</a:t>
            </a:r>
            <a:endParaRPr lang="en-US" sz="2800" dirty="0">
              <a:solidFill>
                <a:srgbClr val="0033CC"/>
              </a:solidFill>
            </a:endParaRPr>
          </a:p>
        </p:txBody>
      </p:sp>
      <p:cxnSp>
        <p:nvCxnSpPr>
          <p:cNvPr id="8" name="Straight Connector 7"/>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152400" y="762000"/>
            <a:ext cx="3886199" cy="830997"/>
          </a:xfrm>
          <a:prstGeom prst="rect">
            <a:avLst/>
          </a:prstGeom>
          <a:noFill/>
        </p:spPr>
        <p:txBody>
          <a:bodyPr wrap="square" rtlCol="0">
            <a:spAutoFit/>
          </a:bodyPr>
          <a:lstStyle/>
          <a:p>
            <a:r>
              <a:rPr lang="en-US" sz="1600" dirty="0" smtClean="0">
                <a:solidFill>
                  <a:srgbClr val="C00000"/>
                </a:solidFill>
              </a:rPr>
              <a:t>Schematic diagram illustrating the principles of elimination, addition, and substitution lithographies with a scanning probe</a:t>
            </a:r>
            <a:endParaRPr lang="en-US" sz="1600" dirty="0">
              <a:solidFill>
                <a:srgbClr val="C00000"/>
              </a:solidFill>
            </a:endParaRPr>
          </a:p>
        </p:txBody>
      </p:sp>
      <p:pic>
        <p:nvPicPr>
          <p:cNvPr id="2050" name="Picture 2"/>
          <p:cNvPicPr>
            <a:picLocks noChangeAspect="1" noChangeArrowheads="1"/>
          </p:cNvPicPr>
          <p:nvPr/>
        </p:nvPicPr>
        <p:blipFill>
          <a:blip r:embed="rId2"/>
          <a:srcRect/>
          <a:stretch>
            <a:fillRect/>
          </a:stretch>
        </p:blipFill>
        <p:spPr bwMode="auto">
          <a:xfrm>
            <a:off x="304800" y="1600200"/>
            <a:ext cx="3429000" cy="48639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52400" y="1143000"/>
            <a:ext cx="4000500" cy="5287546"/>
          </a:xfrm>
          <a:prstGeom prst="rect">
            <a:avLst/>
          </a:prstGeom>
          <a:noFill/>
          <a:ln w="9525">
            <a:noFill/>
            <a:miter lim="800000"/>
            <a:headEnd/>
            <a:tailEnd/>
          </a:ln>
        </p:spPr>
      </p:pic>
      <p:sp>
        <p:nvSpPr>
          <p:cNvPr id="5" name="TextBox 4"/>
          <p:cNvSpPr txBox="1"/>
          <p:nvPr/>
        </p:nvSpPr>
        <p:spPr>
          <a:xfrm>
            <a:off x="4191000" y="3506212"/>
            <a:ext cx="4876800" cy="3046988"/>
          </a:xfrm>
          <a:prstGeom prst="rect">
            <a:avLst/>
          </a:prstGeom>
          <a:noFill/>
        </p:spPr>
        <p:txBody>
          <a:bodyPr wrap="square" rtlCol="0">
            <a:spAutoFit/>
          </a:bodyPr>
          <a:lstStyle/>
          <a:p>
            <a:r>
              <a:rPr lang="en-US" sz="1600" dirty="0" smtClean="0">
                <a:solidFill>
                  <a:srgbClr val="0033CC"/>
                </a:solidFill>
              </a:rPr>
              <a:t>SEM images showing a series of features in gold created through </a:t>
            </a:r>
          </a:p>
          <a:p>
            <a:pPr marL="233363" indent="-233363">
              <a:buFont typeface="+mj-lt"/>
              <a:buAutoNum type="arabicPeriod"/>
            </a:pPr>
            <a:r>
              <a:rPr lang="en-US" sz="1600" dirty="0" smtClean="0">
                <a:solidFill>
                  <a:srgbClr val="0033CC"/>
                </a:solidFill>
              </a:rPr>
              <a:t>STM-based lithography on a MMEA/Au substrate (I</a:t>
            </a:r>
            <a:r>
              <a:rPr lang="en-US" sz="1600" baseline="-25000" dirty="0" smtClean="0">
                <a:solidFill>
                  <a:srgbClr val="0033CC"/>
                </a:solidFill>
              </a:rPr>
              <a:t>t</a:t>
            </a:r>
            <a:r>
              <a:rPr lang="en-US" sz="1600" dirty="0" smtClean="0">
                <a:solidFill>
                  <a:srgbClr val="0033CC"/>
                </a:solidFill>
              </a:rPr>
              <a:t> =50pA; </a:t>
            </a:r>
            <a:r>
              <a:rPr lang="en-US" sz="1600" dirty="0" err="1" smtClean="0">
                <a:solidFill>
                  <a:srgbClr val="0033CC"/>
                </a:solidFill>
              </a:rPr>
              <a:t>V</a:t>
            </a:r>
            <a:r>
              <a:rPr lang="en-US" sz="1600" baseline="-25000" dirty="0" err="1" smtClean="0">
                <a:solidFill>
                  <a:srgbClr val="0033CC"/>
                </a:solidFill>
              </a:rPr>
              <a:t>b</a:t>
            </a:r>
            <a:r>
              <a:rPr lang="en-US" sz="1600" dirty="0" smtClean="0">
                <a:solidFill>
                  <a:srgbClr val="0033CC"/>
                </a:solidFill>
              </a:rPr>
              <a:t> =10V; 15</a:t>
            </a:r>
            <a:r>
              <a:rPr lang="en-US" sz="1600" dirty="0" smtClean="0">
                <a:solidFill>
                  <a:srgbClr val="0033CC"/>
                </a:solidFill>
                <a:sym typeface="Symbol"/>
              </a:rPr>
              <a:t></a:t>
            </a:r>
            <a:r>
              <a:rPr lang="en-US" sz="1600" dirty="0" smtClean="0">
                <a:solidFill>
                  <a:srgbClr val="0033CC"/>
                </a:solidFill>
              </a:rPr>
              <a:t>m/s).</a:t>
            </a:r>
          </a:p>
          <a:p>
            <a:pPr marL="233363" indent="-233363">
              <a:buFont typeface="+mj-lt"/>
              <a:buAutoNum type="arabicPeriod"/>
            </a:pPr>
            <a:r>
              <a:rPr lang="en-US" sz="1600" dirty="0" smtClean="0">
                <a:solidFill>
                  <a:srgbClr val="0033CC"/>
                </a:solidFill>
              </a:rPr>
              <a:t>Immersing the sample into a solution of C</a:t>
            </a:r>
            <a:r>
              <a:rPr lang="en-US" sz="1600" baseline="-25000" dirty="0" smtClean="0">
                <a:solidFill>
                  <a:srgbClr val="0033CC"/>
                </a:solidFill>
              </a:rPr>
              <a:t>16</a:t>
            </a:r>
            <a:r>
              <a:rPr lang="en-US" sz="1600" dirty="0" smtClean="0">
                <a:solidFill>
                  <a:srgbClr val="0033CC"/>
                </a:solidFill>
              </a:rPr>
              <a:t>SH for 30s.</a:t>
            </a:r>
          </a:p>
          <a:p>
            <a:pPr marL="233363" indent="-233363">
              <a:buFont typeface="+mj-lt"/>
              <a:buAutoNum type="arabicPeriod"/>
            </a:pPr>
            <a:r>
              <a:rPr lang="en-US" sz="1600" dirty="0" smtClean="0">
                <a:solidFill>
                  <a:srgbClr val="0033CC"/>
                </a:solidFill>
              </a:rPr>
              <a:t>Cyanide etching of the gold.</a:t>
            </a:r>
          </a:p>
          <a:p>
            <a:pPr marL="233363" indent="-233363"/>
            <a:endParaRPr lang="en-US" sz="1600" dirty="0" smtClean="0">
              <a:solidFill>
                <a:srgbClr val="0033CC"/>
              </a:solidFill>
            </a:endParaRPr>
          </a:p>
          <a:p>
            <a:pPr marL="233363" indent="-233363">
              <a:buFont typeface="+mj-lt"/>
              <a:buAutoNum type="alphaUcPeriod"/>
            </a:pPr>
            <a:r>
              <a:rPr lang="en-US" sz="1600" dirty="0" smtClean="0">
                <a:solidFill>
                  <a:srgbClr val="7030A0"/>
                </a:solidFill>
              </a:rPr>
              <a:t>5</a:t>
            </a:r>
            <a:r>
              <a:rPr lang="en-US" sz="1600" dirty="0" smtClean="0">
                <a:solidFill>
                  <a:srgbClr val="7030A0"/>
                </a:solidFill>
                <a:sym typeface="Symbol"/>
              </a:rPr>
              <a:t></a:t>
            </a:r>
            <a:r>
              <a:rPr lang="en-US" sz="1600" dirty="0" smtClean="0">
                <a:solidFill>
                  <a:srgbClr val="7030A0"/>
                </a:solidFill>
              </a:rPr>
              <a:t>m</a:t>
            </a:r>
            <a:r>
              <a:rPr lang="en-US" sz="1600" dirty="0" smtClean="0">
                <a:solidFill>
                  <a:srgbClr val="7030A0"/>
                </a:solidFill>
                <a:sym typeface="Symbol"/>
              </a:rPr>
              <a:t></a:t>
            </a:r>
            <a:r>
              <a:rPr lang="en-US" sz="1600" dirty="0" smtClean="0">
                <a:solidFill>
                  <a:srgbClr val="7030A0"/>
                </a:solidFill>
              </a:rPr>
              <a:t>5</a:t>
            </a:r>
            <a:r>
              <a:rPr lang="en-US" sz="1600" dirty="0" smtClean="0">
                <a:solidFill>
                  <a:srgbClr val="7030A0"/>
                </a:solidFill>
                <a:sym typeface="Symbol"/>
              </a:rPr>
              <a:t></a:t>
            </a:r>
            <a:r>
              <a:rPr lang="en-US" sz="1600" dirty="0" smtClean="0">
                <a:solidFill>
                  <a:srgbClr val="7030A0"/>
                </a:solidFill>
              </a:rPr>
              <a:t>m square by 1024 consecutive scanning lines.</a:t>
            </a:r>
          </a:p>
          <a:p>
            <a:pPr marL="233363" indent="-233363">
              <a:buFont typeface="+mj-lt"/>
              <a:buAutoNum type="alphaUcPeriod"/>
            </a:pPr>
            <a:r>
              <a:rPr lang="en-US" sz="1600" dirty="0" smtClean="0">
                <a:solidFill>
                  <a:srgbClr val="7030A0"/>
                </a:solidFill>
              </a:rPr>
              <a:t>25 passes with the tip.</a:t>
            </a:r>
          </a:p>
          <a:p>
            <a:pPr marL="233363" indent="-233363">
              <a:buFont typeface="+mj-lt"/>
              <a:buAutoNum type="alphaUcPeriod"/>
            </a:pPr>
            <a:r>
              <a:rPr lang="en-US" sz="1600" dirty="0" smtClean="0">
                <a:solidFill>
                  <a:srgbClr val="7030A0"/>
                </a:solidFill>
              </a:rPr>
              <a:t>1 pass with the tip.</a:t>
            </a:r>
          </a:p>
          <a:p>
            <a:pPr marL="233363" indent="-233363">
              <a:buFont typeface="+mj-lt"/>
              <a:buAutoNum type="alphaUcPeriod"/>
            </a:pPr>
            <a:r>
              <a:rPr lang="en-US" sz="1600" dirty="0" smtClean="0">
                <a:solidFill>
                  <a:srgbClr val="7030A0"/>
                </a:solidFill>
              </a:rPr>
              <a:t>Test grid single line patterns several </a:t>
            </a:r>
            <a:r>
              <a:rPr lang="en-US" sz="1600" dirty="0" smtClean="0">
                <a:solidFill>
                  <a:srgbClr val="7030A0"/>
                </a:solidFill>
                <a:sym typeface="Symbol"/>
              </a:rPr>
              <a:t>m-long</a:t>
            </a:r>
            <a:r>
              <a:rPr lang="en-US" sz="1600" dirty="0" smtClean="0">
                <a:solidFill>
                  <a:srgbClr val="7030A0"/>
                </a:solidFill>
              </a:rPr>
              <a:t>. No proximity effect was seen at the crossing points.</a:t>
            </a:r>
            <a:endParaRPr lang="en-US" sz="1600" dirty="0">
              <a:solidFill>
                <a:srgbClr val="7030A0"/>
              </a:solidFill>
            </a:endParaRPr>
          </a:p>
        </p:txBody>
      </p:sp>
      <p:sp>
        <p:nvSpPr>
          <p:cNvPr id="6" name="Rectangle 5"/>
          <p:cNvSpPr/>
          <p:nvPr/>
        </p:nvSpPr>
        <p:spPr>
          <a:xfrm>
            <a:off x="1066800" y="36493"/>
            <a:ext cx="6934200" cy="954107"/>
          </a:xfrm>
          <a:prstGeom prst="rect">
            <a:avLst/>
          </a:prstGeom>
        </p:spPr>
        <p:txBody>
          <a:bodyPr wrap="square">
            <a:spAutoFit/>
          </a:bodyPr>
          <a:lstStyle/>
          <a:p>
            <a:pPr algn="ctr"/>
            <a:r>
              <a:rPr lang="en-US" sz="2800" dirty="0" smtClean="0">
                <a:solidFill>
                  <a:srgbClr val="0033CC"/>
                </a:solidFill>
              </a:rPr>
              <a:t>Fabrication using self-assembled mono-layers by </a:t>
            </a:r>
            <a:r>
              <a:rPr lang="en-US" sz="2800" i="1" dirty="0" smtClean="0">
                <a:solidFill>
                  <a:srgbClr val="0033CC"/>
                </a:solidFill>
              </a:rPr>
              <a:t>electrical</a:t>
            </a:r>
            <a:r>
              <a:rPr lang="en-US" sz="2800" dirty="0" smtClean="0">
                <a:solidFill>
                  <a:srgbClr val="0033CC"/>
                </a:solidFill>
              </a:rPr>
              <a:t> “scratching” (desorption)</a:t>
            </a:r>
            <a:endParaRPr lang="en-US" sz="2800" dirty="0">
              <a:solidFill>
                <a:srgbClr val="0033CC"/>
              </a:solidFill>
            </a:endParaRPr>
          </a:p>
        </p:txBody>
      </p:sp>
      <p:cxnSp>
        <p:nvCxnSpPr>
          <p:cNvPr id="7" name="Straight Connector 6"/>
          <p:cNvCxnSpPr/>
          <p:nvPr/>
        </p:nvCxnSpPr>
        <p:spPr>
          <a:xfrm flipV="1">
            <a:off x="0" y="990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4267200" y="1066800"/>
            <a:ext cx="4648200" cy="1892826"/>
          </a:xfrm>
          <a:prstGeom prst="rect">
            <a:avLst/>
          </a:prstGeom>
          <a:noFill/>
        </p:spPr>
        <p:txBody>
          <a:bodyPr wrap="square" rtlCol="0">
            <a:spAutoFit/>
          </a:bodyPr>
          <a:lstStyle/>
          <a:p>
            <a:pPr marL="168275" indent="-168275">
              <a:spcAft>
                <a:spcPts val="300"/>
              </a:spcAft>
              <a:buFont typeface="Arial" pitchFamily="34" charset="0"/>
              <a:buChar char="•"/>
            </a:pPr>
            <a:r>
              <a:rPr lang="en-US" sz="1600" dirty="0" err="1" smtClean="0">
                <a:solidFill>
                  <a:srgbClr val="0033CC"/>
                </a:solidFill>
              </a:rPr>
              <a:t>Mercaptomethylethanamide</a:t>
            </a:r>
            <a:r>
              <a:rPr lang="en-US" sz="1600" dirty="0" smtClean="0">
                <a:solidFill>
                  <a:srgbClr val="0033CC"/>
                </a:solidFill>
              </a:rPr>
              <a:t> (MMEA, HSCH</a:t>
            </a:r>
            <a:r>
              <a:rPr lang="en-US" sz="1600" baseline="-25000" dirty="0" smtClean="0">
                <a:solidFill>
                  <a:srgbClr val="0033CC"/>
                </a:solidFill>
              </a:rPr>
              <a:t>2</a:t>
            </a:r>
            <a:r>
              <a:rPr lang="en-US" sz="1600" dirty="0" smtClean="0">
                <a:solidFill>
                  <a:srgbClr val="0033CC"/>
                </a:solidFill>
              </a:rPr>
              <a:t>CONHCH</a:t>
            </a:r>
            <a:r>
              <a:rPr lang="en-US" sz="1600" baseline="-25000" dirty="0" smtClean="0">
                <a:solidFill>
                  <a:srgbClr val="0033CC"/>
                </a:solidFill>
              </a:rPr>
              <a:t>2</a:t>
            </a:r>
            <a:r>
              <a:rPr lang="en-US" sz="1600" dirty="0" smtClean="0">
                <a:solidFill>
                  <a:srgbClr val="0033CC"/>
                </a:solidFill>
              </a:rPr>
              <a:t>CH</a:t>
            </a:r>
            <a:r>
              <a:rPr lang="en-US" sz="1600" baseline="-25000" dirty="0" smtClean="0">
                <a:solidFill>
                  <a:srgbClr val="0033CC"/>
                </a:solidFill>
              </a:rPr>
              <a:t>3</a:t>
            </a:r>
            <a:r>
              <a:rPr lang="en-US" sz="1600" dirty="0" smtClean="0">
                <a:solidFill>
                  <a:srgbClr val="0033CC"/>
                </a:solidFill>
              </a:rPr>
              <a:t>) produces homogeneous, dense, and stable mono-layers on Au substrates. </a:t>
            </a:r>
          </a:p>
          <a:p>
            <a:pPr marL="168275" indent="-168275">
              <a:spcAft>
                <a:spcPts val="300"/>
              </a:spcAft>
              <a:buFont typeface="Arial" pitchFamily="34" charset="0"/>
              <a:buChar char="•"/>
            </a:pPr>
            <a:r>
              <a:rPr lang="en-US" sz="1600" dirty="0" smtClean="0">
                <a:solidFill>
                  <a:srgbClr val="0033CC"/>
                </a:solidFill>
              </a:rPr>
              <a:t>It protects gold from further </a:t>
            </a:r>
            <a:r>
              <a:rPr lang="en-US" sz="1600" dirty="0" err="1" smtClean="0">
                <a:solidFill>
                  <a:srgbClr val="0033CC"/>
                </a:solidFill>
              </a:rPr>
              <a:t>thiol</a:t>
            </a:r>
            <a:r>
              <a:rPr lang="en-US" sz="1600" dirty="0" smtClean="0">
                <a:solidFill>
                  <a:srgbClr val="0033CC"/>
                </a:solidFill>
              </a:rPr>
              <a:t> (i.e. –SH) adsorption but did not function as a protective layer against cyanide etch of Au.</a:t>
            </a:r>
          </a:p>
          <a:p>
            <a:pPr marL="168275" indent="-168275">
              <a:spcAft>
                <a:spcPts val="300"/>
              </a:spcAft>
              <a:buFont typeface="Arial" pitchFamily="34" charset="0"/>
              <a:buChar char="•"/>
            </a:pPr>
            <a:r>
              <a:rPr lang="en-US" sz="1600" dirty="0" smtClean="0">
                <a:solidFill>
                  <a:srgbClr val="0033CC"/>
                </a:solidFill>
              </a:rPr>
              <a:t>C</a:t>
            </a:r>
            <a:r>
              <a:rPr lang="en-US" sz="1600" baseline="-25000" dirty="0" smtClean="0">
                <a:solidFill>
                  <a:srgbClr val="0033CC"/>
                </a:solidFill>
              </a:rPr>
              <a:t>16</a:t>
            </a:r>
            <a:r>
              <a:rPr lang="en-US" sz="1600" dirty="0" smtClean="0">
                <a:solidFill>
                  <a:srgbClr val="0033CC"/>
                </a:solidFill>
              </a:rPr>
              <a:t>SH protects Au against cyanide etch.</a:t>
            </a:r>
            <a:endParaRPr lang="en-US" sz="1600" dirty="0">
              <a:solidFill>
                <a:srgbClr val="0033CC"/>
              </a:solidFill>
            </a:endParaRPr>
          </a:p>
        </p:txBody>
      </p:sp>
      <p:sp>
        <p:nvSpPr>
          <p:cNvPr id="9" name="TextBox 8"/>
          <p:cNvSpPr txBox="1"/>
          <p:nvPr/>
        </p:nvSpPr>
        <p:spPr>
          <a:xfrm>
            <a:off x="228600" y="6504801"/>
            <a:ext cx="8725145" cy="276999"/>
          </a:xfrm>
          <a:prstGeom prst="rect">
            <a:avLst/>
          </a:prstGeom>
          <a:noFill/>
        </p:spPr>
        <p:txBody>
          <a:bodyPr wrap="none" rtlCol="0">
            <a:spAutoFit/>
          </a:bodyPr>
          <a:lstStyle/>
          <a:p>
            <a:r>
              <a:rPr lang="en-US" sz="1200" dirty="0" smtClean="0"/>
              <a:t>Kramer, “Scanning probe lithography using self-assembled </a:t>
            </a:r>
            <a:r>
              <a:rPr lang="en-US" sz="1200" dirty="0" err="1" smtClean="0"/>
              <a:t>monolayers</a:t>
            </a:r>
            <a:r>
              <a:rPr lang="en-US" sz="1200" dirty="0" smtClean="0"/>
              <a:t>”, </a:t>
            </a:r>
            <a:r>
              <a:rPr lang="de-DE" sz="1200" dirty="0" smtClean="0"/>
              <a:t>Chem. Rev. 103, 4367-4418 (2003). (good review paper, 52 pages)</a:t>
            </a:r>
            <a:endParaRPr lang="en-US" sz="1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228600" y="914400"/>
            <a:ext cx="8705675" cy="5648325"/>
          </a:xfrm>
          <a:prstGeom prst="rect">
            <a:avLst/>
          </a:prstGeom>
          <a:noFill/>
          <a:ln w="9525">
            <a:noFill/>
            <a:miter lim="800000"/>
            <a:headEnd/>
            <a:tailEnd/>
          </a:ln>
          <a:effectLst/>
        </p:spPr>
      </p:pic>
      <p:cxnSp>
        <p:nvCxnSpPr>
          <p:cNvPr id="5" name="Straight Connector 4"/>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Rectangle 5"/>
          <p:cNvSpPr/>
          <p:nvPr/>
        </p:nvSpPr>
        <p:spPr>
          <a:xfrm>
            <a:off x="381000" y="162580"/>
            <a:ext cx="8536632" cy="523220"/>
          </a:xfrm>
          <a:prstGeom prst="rect">
            <a:avLst/>
          </a:prstGeom>
        </p:spPr>
        <p:txBody>
          <a:bodyPr wrap="none">
            <a:spAutoFit/>
          </a:bodyPr>
          <a:lstStyle/>
          <a:p>
            <a:r>
              <a:rPr lang="en-US" sz="2800" dirty="0" smtClean="0">
                <a:solidFill>
                  <a:srgbClr val="0033CC"/>
                </a:solidFill>
              </a:rPr>
              <a:t>Millipede: thermal-mechanical data storage on a polymer</a:t>
            </a:r>
            <a:endParaRPr lang="en-US" sz="2800" dirty="0">
              <a:solidFill>
                <a:srgbClr val="0033CC"/>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228600" y="965194"/>
            <a:ext cx="8763000" cy="4868108"/>
          </a:xfrm>
          <a:prstGeom prst="rect">
            <a:avLst/>
          </a:prstGeom>
          <a:noFill/>
          <a:ln w="9525">
            <a:noFill/>
            <a:miter lim="800000"/>
            <a:headEnd/>
            <a:tailEnd/>
          </a:ln>
          <a:effectLst/>
        </p:spPr>
      </p:pic>
      <p:cxnSp>
        <p:nvCxnSpPr>
          <p:cNvPr id="5" name="Straight Connector 4"/>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1537950" y="152400"/>
            <a:ext cx="6220934" cy="523220"/>
          </a:xfrm>
          <a:prstGeom prst="rect">
            <a:avLst/>
          </a:prstGeom>
          <a:noFill/>
        </p:spPr>
        <p:txBody>
          <a:bodyPr wrap="none" rtlCol="0">
            <a:spAutoFit/>
          </a:bodyPr>
          <a:lstStyle/>
          <a:p>
            <a:r>
              <a:rPr lang="en-US" sz="2800" dirty="0" smtClean="0">
                <a:solidFill>
                  <a:srgbClr val="0033CC"/>
                </a:solidFill>
              </a:rPr>
              <a:t>Schematics of the millipede data storage</a:t>
            </a:r>
            <a:endParaRPr lang="en-US" sz="2800" dirty="0">
              <a:solidFill>
                <a:srgbClr val="0033CC"/>
              </a:solidFill>
            </a:endParaRPr>
          </a:p>
        </p:txBody>
      </p:sp>
      <p:sp>
        <p:nvSpPr>
          <p:cNvPr id="8" name="TextBox 7"/>
          <p:cNvSpPr txBox="1"/>
          <p:nvPr/>
        </p:nvSpPr>
        <p:spPr>
          <a:xfrm>
            <a:off x="152400" y="5867400"/>
            <a:ext cx="8762999" cy="923330"/>
          </a:xfrm>
          <a:prstGeom prst="rect">
            <a:avLst/>
          </a:prstGeom>
          <a:noFill/>
        </p:spPr>
        <p:txBody>
          <a:bodyPr wrap="square" rtlCol="0">
            <a:spAutoFit/>
          </a:bodyPr>
          <a:lstStyle/>
          <a:p>
            <a:r>
              <a:rPr lang="en-US" dirty="0" smtClean="0">
                <a:solidFill>
                  <a:srgbClr val="0033CC"/>
                </a:solidFill>
              </a:rPr>
              <a:t>Very ambitious idea, totally different from previous data storage technologies.</a:t>
            </a:r>
          </a:p>
          <a:p>
            <a:r>
              <a:rPr lang="en-US" dirty="0" smtClean="0">
                <a:solidFill>
                  <a:srgbClr val="0033CC"/>
                </a:solidFill>
              </a:rPr>
              <a:t>This project was finally not successful commercially, partly due to too much power needed (too  much heat need to be dissipated).</a:t>
            </a:r>
          </a:p>
        </p:txBody>
      </p:sp>
      <p:sp>
        <p:nvSpPr>
          <p:cNvPr id="7" name="TextBox 6"/>
          <p:cNvSpPr txBox="1"/>
          <p:nvPr/>
        </p:nvSpPr>
        <p:spPr>
          <a:xfrm>
            <a:off x="914400" y="762000"/>
            <a:ext cx="4953000" cy="369332"/>
          </a:xfrm>
          <a:prstGeom prst="rect">
            <a:avLst/>
          </a:prstGeom>
          <a:noFill/>
        </p:spPr>
        <p:txBody>
          <a:bodyPr wrap="square" rtlCol="0">
            <a:spAutoFit/>
          </a:bodyPr>
          <a:lstStyle/>
          <a:p>
            <a:r>
              <a:rPr lang="en-US" dirty="0" smtClean="0">
                <a:solidFill>
                  <a:srgbClr val="C00000"/>
                </a:solidFill>
              </a:rPr>
              <a:t>Individually and independently control of each tip</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228600" y="861697"/>
            <a:ext cx="6194063" cy="2812510"/>
          </a:xfrm>
          <a:prstGeom prst="rect">
            <a:avLst/>
          </a:prstGeom>
          <a:noFill/>
          <a:ln w="9525">
            <a:noFill/>
            <a:miter lim="800000"/>
            <a:headEnd/>
            <a:tailEnd/>
          </a:ln>
          <a:effectLst/>
        </p:spPr>
      </p:pic>
      <p:sp>
        <p:nvSpPr>
          <p:cNvPr id="7" name="Rectangle 6"/>
          <p:cNvSpPr/>
          <p:nvPr/>
        </p:nvSpPr>
        <p:spPr>
          <a:xfrm>
            <a:off x="6553200" y="5562600"/>
            <a:ext cx="2546723" cy="830997"/>
          </a:xfrm>
          <a:prstGeom prst="rect">
            <a:avLst/>
          </a:prstGeom>
        </p:spPr>
        <p:txBody>
          <a:bodyPr wrap="none">
            <a:spAutoFit/>
          </a:bodyPr>
          <a:lstStyle/>
          <a:p>
            <a:r>
              <a:rPr lang="en-US" sz="2400" dirty="0" smtClean="0">
                <a:solidFill>
                  <a:srgbClr val="C00000"/>
                </a:solidFill>
              </a:rPr>
              <a:t>Resistance change:</a:t>
            </a:r>
          </a:p>
          <a:p>
            <a:r>
              <a:rPr lang="el-GR" sz="2400" dirty="0" smtClean="0">
                <a:solidFill>
                  <a:srgbClr val="C00000"/>
                </a:solidFill>
              </a:rPr>
              <a:t>Δ</a:t>
            </a:r>
            <a:r>
              <a:rPr lang="en-US" sz="2400" dirty="0" smtClean="0">
                <a:solidFill>
                  <a:srgbClr val="C00000"/>
                </a:solidFill>
              </a:rPr>
              <a:t>R/R ≈ 10</a:t>
            </a:r>
            <a:r>
              <a:rPr lang="en-US" sz="2400" baseline="30000" dirty="0" smtClean="0">
                <a:solidFill>
                  <a:srgbClr val="C00000"/>
                </a:solidFill>
              </a:rPr>
              <a:t>-4</a:t>
            </a:r>
            <a:r>
              <a:rPr lang="en-US" sz="2400" dirty="0" smtClean="0">
                <a:solidFill>
                  <a:srgbClr val="C00000"/>
                </a:solidFill>
              </a:rPr>
              <a:t>/nm</a:t>
            </a:r>
            <a:endParaRPr lang="en-US" sz="2400" dirty="0">
              <a:solidFill>
                <a:srgbClr val="C00000"/>
              </a:solidFill>
            </a:endParaRPr>
          </a:p>
        </p:txBody>
      </p:sp>
      <p:pic>
        <p:nvPicPr>
          <p:cNvPr id="21507" name="Picture 3"/>
          <p:cNvPicPr>
            <a:picLocks noChangeAspect="1" noChangeArrowheads="1"/>
          </p:cNvPicPr>
          <p:nvPr/>
        </p:nvPicPr>
        <p:blipFill>
          <a:blip r:embed="rId3"/>
          <a:srcRect/>
          <a:stretch>
            <a:fillRect/>
          </a:stretch>
        </p:blipFill>
        <p:spPr bwMode="auto">
          <a:xfrm>
            <a:off x="228600" y="4111620"/>
            <a:ext cx="6248398" cy="2365380"/>
          </a:xfrm>
          <a:prstGeom prst="rect">
            <a:avLst/>
          </a:prstGeom>
          <a:noFill/>
          <a:ln w="9525">
            <a:noFill/>
            <a:miter lim="800000"/>
            <a:headEnd/>
            <a:tailEnd/>
          </a:ln>
          <a:effectLst/>
        </p:spPr>
      </p:pic>
      <p:sp>
        <p:nvSpPr>
          <p:cNvPr id="8" name="Rectangle 7"/>
          <p:cNvSpPr/>
          <p:nvPr/>
        </p:nvSpPr>
        <p:spPr>
          <a:xfrm>
            <a:off x="2362200" y="76200"/>
            <a:ext cx="4823372" cy="523220"/>
          </a:xfrm>
          <a:prstGeom prst="rect">
            <a:avLst/>
          </a:prstGeom>
        </p:spPr>
        <p:txBody>
          <a:bodyPr wrap="none">
            <a:spAutoFit/>
          </a:bodyPr>
          <a:lstStyle/>
          <a:p>
            <a:r>
              <a:rPr lang="de-DE" sz="2800" dirty="0" smtClean="0">
                <a:solidFill>
                  <a:srgbClr val="0033CC"/>
                </a:solidFill>
              </a:rPr>
              <a:t>IBM Millipede – write and read</a:t>
            </a:r>
            <a:endParaRPr lang="en-US" sz="2800" dirty="0">
              <a:solidFill>
                <a:srgbClr val="0033CC"/>
              </a:solidFill>
            </a:endParaRPr>
          </a:p>
        </p:txBody>
      </p:sp>
      <p:cxnSp>
        <p:nvCxnSpPr>
          <p:cNvPr id="9" name="Straight Connector 8"/>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1" name="Rectangle 10"/>
          <p:cNvSpPr/>
          <p:nvPr/>
        </p:nvSpPr>
        <p:spPr>
          <a:xfrm>
            <a:off x="4343400" y="6504801"/>
            <a:ext cx="4724400" cy="276999"/>
          </a:xfrm>
          <a:prstGeom prst="rect">
            <a:avLst/>
          </a:prstGeom>
        </p:spPr>
        <p:txBody>
          <a:bodyPr wrap="square">
            <a:spAutoFit/>
          </a:bodyPr>
          <a:lstStyle/>
          <a:p>
            <a:r>
              <a:rPr lang="de-DE" sz="1200" dirty="0" smtClean="0"/>
              <a:t>D. Wouters, U. S. Schubert, Angew. Chem. Int. Ed. 2004, 43, 2480-2495.</a:t>
            </a:r>
            <a:endParaRPr lang="en-US"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grpSp>
        <p:nvGrpSpPr>
          <p:cNvPr id="2" name="Group 8"/>
          <p:cNvGrpSpPr/>
          <p:nvPr/>
        </p:nvGrpSpPr>
        <p:grpSpPr>
          <a:xfrm>
            <a:off x="126076" y="990600"/>
            <a:ext cx="8865524" cy="5517178"/>
            <a:chOff x="76200" y="990600"/>
            <a:chExt cx="8865524" cy="5517178"/>
          </a:xfrm>
        </p:grpSpPr>
        <p:pic>
          <p:nvPicPr>
            <p:cNvPr id="1026" name="Picture 2"/>
            <p:cNvPicPr>
              <a:picLocks noChangeAspect="1" noChangeArrowheads="1"/>
            </p:cNvPicPr>
            <p:nvPr/>
          </p:nvPicPr>
          <p:blipFill>
            <a:blip r:embed="rId2"/>
            <a:srcRect/>
            <a:stretch>
              <a:fillRect/>
            </a:stretch>
          </p:blipFill>
          <p:spPr bwMode="auto">
            <a:xfrm>
              <a:off x="140017" y="990600"/>
              <a:ext cx="8801707" cy="5319713"/>
            </a:xfrm>
            <a:prstGeom prst="rect">
              <a:avLst/>
            </a:prstGeom>
            <a:noFill/>
            <a:ln w="9525">
              <a:noFill/>
              <a:miter lim="800000"/>
              <a:headEnd/>
              <a:tailEnd/>
            </a:ln>
            <a:effectLst/>
          </p:spPr>
        </p:pic>
        <p:sp>
          <p:nvSpPr>
            <p:cNvPr id="6" name="TextBox 5"/>
            <p:cNvSpPr txBox="1"/>
            <p:nvPr/>
          </p:nvSpPr>
          <p:spPr>
            <a:xfrm>
              <a:off x="76200" y="6107668"/>
              <a:ext cx="465192" cy="400110"/>
            </a:xfrm>
            <a:prstGeom prst="rect">
              <a:avLst/>
            </a:prstGeom>
            <a:noFill/>
          </p:spPr>
          <p:txBody>
            <a:bodyPr wrap="none" rtlCol="0">
              <a:spAutoFit/>
            </a:bodyPr>
            <a:lstStyle/>
            <a:p>
              <a:r>
                <a:rPr lang="en-US" sz="2000" dirty="0" smtClean="0"/>
                <a:t>tip</a:t>
              </a:r>
              <a:endParaRPr lang="en-US" sz="2000" dirty="0"/>
            </a:p>
          </p:txBody>
        </p:sp>
      </p:grpSp>
      <p:sp>
        <p:nvSpPr>
          <p:cNvPr id="10" name="Rectangle 9"/>
          <p:cNvSpPr/>
          <p:nvPr/>
        </p:nvSpPr>
        <p:spPr>
          <a:xfrm>
            <a:off x="2514600" y="152400"/>
            <a:ext cx="4355680" cy="523220"/>
          </a:xfrm>
          <a:prstGeom prst="rect">
            <a:avLst/>
          </a:prstGeom>
        </p:spPr>
        <p:txBody>
          <a:bodyPr wrap="none">
            <a:spAutoFit/>
          </a:bodyPr>
          <a:lstStyle/>
          <a:p>
            <a:r>
              <a:rPr lang="en-US" sz="2800" dirty="0" smtClean="0">
                <a:solidFill>
                  <a:srgbClr val="0033CC"/>
                </a:solidFill>
              </a:rPr>
              <a:t>Thermal bimetallic actuation</a:t>
            </a:r>
            <a:endParaRPr lang="en-US" sz="2800" dirty="0">
              <a:solidFill>
                <a:srgbClr val="0033CC"/>
              </a:solidFill>
            </a:endParaRPr>
          </a:p>
        </p:txBody>
      </p:sp>
      <p:sp>
        <p:nvSpPr>
          <p:cNvPr id="7" name="TextBox 6"/>
          <p:cNvSpPr txBox="1"/>
          <p:nvPr/>
        </p:nvSpPr>
        <p:spPr>
          <a:xfrm>
            <a:off x="5562600" y="5867400"/>
            <a:ext cx="872098" cy="369332"/>
          </a:xfrm>
          <a:prstGeom prst="rect">
            <a:avLst/>
          </a:prstGeom>
          <a:noFill/>
        </p:spPr>
        <p:txBody>
          <a:bodyPr wrap="none" rtlCol="0">
            <a:spAutoFit/>
          </a:bodyPr>
          <a:lstStyle/>
          <a:p>
            <a:r>
              <a:rPr lang="en-US" dirty="0" smtClean="0"/>
              <a:t>expand</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2050" name="Picture 2"/>
          <p:cNvPicPr>
            <a:picLocks noChangeAspect="1" noChangeArrowheads="1"/>
          </p:cNvPicPr>
          <p:nvPr/>
        </p:nvPicPr>
        <p:blipFill>
          <a:blip r:embed="rId2"/>
          <a:srcRect/>
          <a:stretch>
            <a:fillRect/>
          </a:stretch>
        </p:blipFill>
        <p:spPr bwMode="auto">
          <a:xfrm>
            <a:off x="129252" y="914400"/>
            <a:ext cx="5052348" cy="5756091"/>
          </a:xfrm>
          <a:prstGeom prst="rect">
            <a:avLst/>
          </a:prstGeom>
          <a:noFill/>
          <a:ln w="9525">
            <a:noFill/>
            <a:miter lim="800000"/>
            <a:headEnd/>
            <a:tailEnd/>
          </a:ln>
          <a:effectLst/>
        </p:spPr>
      </p:pic>
      <p:pic>
        <p:nvPicPr>
          <p:cNvPr id="2053" name="Picture 5"/>
          <p:cNvPicPr>
            <a:picLocks noChangeAspect="1" noChangeArrowheads="1"/>
          </p:cNvPicPr>
          <p:nvPr/>
        </p:nvPicPr>
        <p:blipFill>
          <a:blip r:embed="rId3"/>
          <a:srcRect/>
          <a:stretch>
            <a:fillRect/>
          </a:stretch>
        </p:blipFill>
        <p:spPr bwMode="auto">
          <a:xfrm>
            <a:off x="4876800" y="990600"/>
            <a:ext cx="4069835" cy="2876550"/>
          </a:xfrm>
          <a:prstGeom prst="rect">
            <a:avLst/>
          </a:prstGeom>
          <a:noFill/>
          <a:ln w="9525">
            <a:noFill/>
            <a:miter lim="800000"/>
            <a:headEnd/>
            <a:tailEnd/>
          </a:ln>
          <a:effectLst/>
        </p:spPr>
      </p:pic>
      <p:sp>
        <p:nvSpPr>
          <p:cNvPr id="7" name="Rectangle 6"/>
          <p:cNvSpPr/>
          <p:nvPr/>
        </p:nvSpPr>
        <p:spPr>
          <a:xfrm>
            <a:off x="1905000" y="152400"/>
            <a:ext cx="5715000" cy="523220"/>
          </a:xfrm>
          <a:prstGeom prst="rect">
            <a:avLst/>
          </a:prstGeom>
        </p:spPr>
        <p:txBody>
          <a:bodyPr wrap="square">
            <a:spAutoFit/>
          </a:bodyPr>
          <a:lstStyle/>
          <a:p>
            <a:r>
              <a:rPr lang="en-US" sz="2800" dirty="0" smtClean="0">
                <a:solidFill>
                  <a:srgbClr val="0033CC"/>
                </a:solidFill>
              </a:rPr>
              <a:t>Silicon nitride probe arrays fabrication</a:t>
            </a:r>
            <a:endParaRPr lang="en-US" sz="2800" dirty="0">
              <a:solidFill>
                <a:srgbClr val="0033CC"/>
              </a:solidFill>
            </a:endParaRPr>
          </a:p>
        </p:txBody>
      </p:sp>
      <p:pic>
        <p:nvPicPr>
          <p:cNvPr id="8" name="Picture 2"/>
          <p:cNvPicPr>
            <a:picLocks noChangeAspect="1" noChangeArrowheads="1"/>
          </p:cNvPicPr>
          <p:nvPr/>
        </p:nvPicPr>
        <p:blipFill>
          <a:blip r:embed="rId4"/>
          <a:srcRect/>
          <a:stretch>
            <a:fillRect/>
          </a:stretch>
        </p:blipFill>
        <p:spPr bwMode="auto">
          <a:xfrm>
            <a:off x="5029200" y="4419600"/>
            <a:ext cx="4027287" cy="1763381"/>
          </a:xfrm>
          <a:prstGeom prst="rect">
            <a:avLst/>
          </a:prstGeom>
          <a:noFill/>
          <a:ln w="9525">
            <a:noFill/>
            <a:miter lim="800000"/>
            <a:headEnd/>
            <a:tailEnd/>
          </a:ln>
          <a:effectLst/>
        </p:spPr>
      </p:pic>
      <p:sp>
        <p:nvSpPr>
          <p:cNvPr id="9" name="TextBox 8"/>
          <p:cNvSpPr txBox="1"/>
          <p:nvPr/>
        </p:nvSpPr>
        <p:spPr>
          <a:xfrm>
            <a:off x="6019800" y="6019800"/>
            <a:ext cx="1067921" cy="369332"/>
          </a:xfrm>
          <a:prstGeom prst="rect">
            <a:avLst/>
          </a:prstGeom>
          <a:noFill/>
        </p:spPr>
        <p:txBody>
          <a:bodyPr wrap="none" rtlCol="0">
            <a:spAutoFit/>
          </a:bodyPr>
          <a:lstStyle/>
          <a:p>
            <a:r>
              <a:rPr lang="en-US" dirty="0" smtClean="0">
                <a:solidFill>
                  <a:srgbClr val="C00000"/>
                </a:solidFill>
              </a:rPr>
              <a:t>Millipede</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3074" name="Picture 2"/>
          <p:cNvPicPr>
            <a:picLocks noChangeAspect="1" noChangeArrowheads="1"/>
          </p:cNvPicPr>
          <p:nvPr/>
        </p:nvPicPr>
        <p:blipFill>
          <a:blip r:embed="rId2"/>
          <a:srcRect/>
          <a:stretch>
            <a:fillRect/>
          </a:stretch>
        </p:blipFill>
        <p:spPr bwMode="auto">
          <a:xfrm>
            <a:off x="4800600" y="914400"/>
            <a:ext cx="4038600" cy="5743575"/>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152400" y="1667470"/>
            <a:ext cx="4876800" cy="2641913"/>
          </a:xfrm>
          <a:prstGeom prst="rect">
            <a:avLst/>
          </a:prstGeom>
          <a:noFill/>
          <a:ln w="9525">
            <a:noFill/>
            <a:miter lim="800000"/>
            <a:headEnd/>
            <a:tailEnd/>
          </a:ln>
          <a:effectLst/>
        </p:spPr>
      </p:pic>
      <p:sp>
        <p:nvSpPr>
          <p:cNvPr id="7" name="TextBox 6"/>
          <p:cNvSpPr txBox="1"/>
          <p:nvPr/>
        </p:nvSpPr>
        <p:spPr>
          <a:xfrm>
            <a:off x="152400" y="4563070"/>
            <a:ext cx="4241610" cy="923330"/>
          </a:xfrm>
          <a:prstGeom prst="rect">
            <a:avLst/>
          </a:prstGeom>
          <a:noFill/>
        </p:spPr>
        <p:txBody>
          <a:bodyPr wrap="none" rtlCol="0">
            <a:spAutoFit/>
          </a:bodyPr>
          <a:lstStyle/>
          <a:p>
            <a:r>
              <a:rPr lang="en-US" dirty="0" smtClean="0">
                <a:solidFill>
                  <a:srgbClr val="0033CC"/>
                </a:solidFill>
              </a:rPr>
              <a:t>Tip height: </a:t>
            </a:r>
            <a:r>
              <a:rPr lang="en-US" dirty="0" smtClean="0">
                <a:solidFill>
                  <a:srgbClr val="0033CC"/>
                </a:solidFill>
                <a:sym typeface="Symbol"/>
              </a:rPr>
              <a:t></a:t>
            </a:r>
            <a:r>
              <a:rPr lang="en-US" dirty="0" smtClean="0">
                <a:solidFill>
                  <a:srgbClr val="0033CC"/>
                </a:solidFill>
              </a:rPr>
              <a:t>1.7</a:t>
            </a:r>
            <a:r>
              <a:rPr lang="en-US" dirty="0" smtClean="0">
                <a:solidFill>
                  <a:srgbClr val="0033CC"/>
                </a:solidFill>
                <a:sym typeface="Symbol"/>
              </a:rPr>
              <a:t>m</a:t>
            </a:r>
          </a:p>
          <a:p>
            <a:r>
              <a:rPr lang="en-US" dirty="0" smtClean="0">
                <a:solidFill>
                  <a:srgbClr val="0033CC"/>
                </a:solidFill>
                <a:sym typeface="Symbol"/>
              </a:rPr>
              <a:t>Tip height homogeneity in an array: 50nm</a:t>
            </a:r>
          </a:p>
          <a:p>
            <a:r>
              <a:rPr lang="en-US" dirty="0" smtClean="0">
                <a:solidFill>
                  <a:srgbClr val="0033CC"/>
                </a:solidFill>
                <a:sym typeface="Symbol"/>
              </a:rPr>
              <a:t>Tip radius: &lt;20nm</a:t>
            </a:r>
            <a:endParaRPr lang="en-US" dirty="0">
              <a:solidFill>
                <a:srgbClr val="0033CC"/>
              </a:solidFill>
            </a:endParaRPr>
          </a:p>
        </p:txBody>
      </p:sp>
      <p:sp>
        <p:nvSpPr>
          <p:cNvPr id="8" name="TextBox 7"/>
          <p:cNvSpPr txBox="1"/>
          <p:nvPr/>
        </p:nvSpPr>
        <p:spPr>
          <a:xfrm>
            <a:off x="3159106" y="152400"/>
            <a:ext cx="2840714" cy="523220"/>
          </a:xfrm>
          <a:prstGeom prst="rect">
            <a:avLst/>
          </a:prstGeom>
          <a:noFill/>
        </p:spPr>
        <p:txBody>
          <a:bodyPr wrap="none" rtlCol="0">
            <a:spAutoFit/>
          </a:bodyPr>
          <a:lstStyle/>
          <a:p>
            <a:r>
              <a:rPr lang="en-US" sz="2800" dirty="0" smtClean="0">
                <a:solidFill>
                  <a:srgbClr val="0033CC"/>
                </a:solidFill>
              </a:rPr>
              <a:t>IBM Millipede tips</a:t>
            </a:r>
            <a:endParaRPr lang="en-US" sz="2800" dirty="0">
              <a:solidFill>
                <a:srgbClr val="0033CC"/>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1524000" y="152400"/>
            <a:ext cx="6480300" cy="523220"/>
          </a:xfrm>
          <a:prstGeom prst="rect">
            <a:avLst/>
          </a:prstGeom>
          <a:noFill/>
        </p:spPr>
        <p:txBody>
          <a:bodyPr wrap="none" rtlCol="0">
            <a:spAutoFit/>
          </a:bodyPr>
          <a:lstStyle/>
          <a:p>
            <a:r>
              <a:rPr lang="en-US" sz="2800" dirty="0" smtClean="0">
                <a:solidFill>
                  <a:srgbClr val="0033CC"/>
                </a:solidFill>
              </a:rPr>
              <a:t>Field emission lithography (resist exposure)</a:t>
            </a:r>
            <a:endParaRPr lang="en-US" sz="2800" dirty="0">
              <a:solidFill>
                <a:srgbClr val="0033CC"/>
              </a:solidFill>
            </a:endParaRPr>
          </a:p>
        </p:txBody>
      </p:sp>
      <p:sp>
        <p:nvSpPr>
          <p:cNvPr id="7" name="TextBox 6"/>
          <p:cNvSpPr txBox="1"/>
          <p:nvPr/>
        </p:nvSpPr>
        <p:spPr>
          <a:xfrm>
            <a:off x="556742" y="762000"/>
            <a:ext cx="7901458" cy="723275"/>
          </a:xfrm>
          <a:prstGeom prst="rect">
            <a:avLst/>
          </a:prstGeom>
          <a:noFill/>
        </p:spPr>
        <p:txBody>
          <a:bodyPr wrap="none" rtlCol="0">
            <a:spAutoFit/>
          </a:bodyPr>
          <a:lstStyle/>
          <a:p>
            <a:pPr>
              <a:spcAft>
                <a:spcPts val="600"/>
              </a:spcAft>
            </a:pPr>
            <a:r>
              <a:rPr lang="en-US" dirty="0" smtClean="0">
                <a:solidFill>
                  <a:srgbClr val="0033CC"/>
                </a:solidFill>
              </a:rPr>
              <a:t>The tip acts as a source of electrons to expose the resist like e-beam lithography.</a:t>
            </a:r>
          </a:p>
          <a:p>
            <a:pPr>
              <a:spcAft>
                <a:spcPts val="600"/>
              </a:spcAft>
            </a:pPr>
            <a:r>
              <a:rPr lang="en-US" dirty="0" smtClean="0">
                <a:solidFill>
                  <a:srgbClr val="0033CC"/>
                </a:solidFill>
              </a:rPr>
              <a:t>The field emission current is used as feedback signal to control tip-sample spacing.</a:t>
            </a:r>
            <a:endParaRPr lang="en-US" dirty="0">
              <a:solidFill>
                <a:srgbClr val="0033CC"/>
              </a:solidFill>
            </a:endParaRPr>
          </a:p>
        </p:txBody>
      </p:sp>
      <p:grpSp>
        <p:nvGrpSpPr>
          <p:cNvPr id="2" name="Group 9"/>
          <p:cNvGrpSpPr/>
          <p:nvPr/>
        </p:nvGrpSpPr>
        <p:grpSpPr>
          <a:xfrm>
            <a:off x="1260022" y="1676400"/>
            <a:ext cx="6969578" cy="5048250"/>
            <a:chOff x="1074194" y="1676400"/>
            <a:chExt cx="6969578" cy="5048250"/>
          </a:xfrm>
        </p:grpSpPr>
        <p:pic>
          <p:nvPicPr>
            <p:cNvPr id="9218" name="Picture 2"/>
            <p:cNvPicPr>
              <a:picLocks noChangeAspect="1" noChangeArrowheads="1"/>
            </p:cNvPicPr>
            <p:nvPr/>
          </p:nvPicPr>
          <p:blipFill>
            <a:blip r:embed="rId2"/>
            <a:srcRect/>
            <a:stretch>
              <a:fillRect/>
            </a:stretch>
          </p:blipFill>
          <p:spPr bwMode="auto">
            <a:xfrm>
              <a:off x="1074194" y="1676400"/>
              <a:ext cx="6969578" cy="5048250"/>
            </a:xfrm>
            <a:prstGeom prst="rect">
              <a:avLst/>
            </a:prstGeom>
            <a:noFill/>
            <a:ln w="9525">
              <a:noFill/>
              <a:miter lim="800000"/>
              <a:headEnd/>
              <a:tailEnd/>
            </a:ln>
          </p:spPr>
        </p:pic>
        <p:sp>
          <p:nvSpPr>
            <p:cNvPr id="8" name="TextBox 7"/>
            <p:cNvSpPr txBox="1"/>
            <p:nvPr/>
          </p:nvSpPr>
          <p:spPr>
            <a:xfrm>
              <a:off x="1219200" y="1752600"/>
              <a:ext cx="1603837" cy="369332"/>
            </a:xfrm>
            <a:prstGeom prst="rect">
              <a:avLst/>
            </a:prstGeom>
            <a:noFill/>
          </p:spPr>
          <p:txBody>
            <a:bodyPr wrap="none" rtlCol="0">
              <a:spAutoFit/>
            </a:bodyPr>
            <a:lstStyle/>
            <a:p>
              <a:r>
                <a:rPr lang="en-US" dirty="0" smtClean="0">
                  <a:solidFill>
                    <a:srgbClr val="C00000"/>
                  </a:solidFill>
                </a:rPr>
                <a:t>Force feedback</a:t>
              </a:r>
              <a:endParaRPr lang="en-US" dirty="0">
                <a:solidFill>
                  <a:srgbClr val="C00000"/>
                </a:solidFill>
              </a:endParaRPr>
            </a:p>
          </p:txBody>
        </p:sp>
        <p:sp>
          <p:nvSpPr>
            <p:cNvPr id="9" name="TextBox 8"/>
            <p:cNvSpPr txBox="1"/>
            <p:nvPr/>
          </p:nvSpPr>
          <p:spPr>
            <a:xfrm>
              <a:off x="5635163" y="2438400"/>
              <a:ext cx="1804020" cy="369332"/>
            </a:xfrm>
            <a:prstGeom prst="rect">
              <a:avLst/>
            </a:prstGeom>
            <a:noFill/>
          </p:spPr>
          <p:txBody>
            <a:bodyPr wrap="none" rtlCol="0">
              <a:spAutoFit/>
            </a:bodyPr>
            <a:lstStyle/>
            <a:p>
              <a:r>
                <a:rPr lang="en-US" dirty="0" smtClean="0">
                  <a:solidFill>
                    <a:srgbClr val="C00000"/>
                  </a:solidFill>
                </a:rPr>
                <a:t>Current feedback</a:t>
              </a:r>
              <a:endParaRPr lang="en-US" dirty="0">
                <a:solidFill>
                  <a:srgbClr val="C00000"/>
                </a:solidFill>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398463" y="1458734"/>
            <a:ext cx="4960937" cy="2598737"/>
            <a:chOff x="1094" y="2495"/>
            <a:chExt cx="3600" cy="1662"/>
          </a:xfrm>
        </p:grpSpPr>
        <p:grpSp>
          <p:nvGrpSpPr>
            <p:cNvPr id="3" name="Group 8"/>
            <p:cNvGrpSpPr>
              <a:grpSpLocks/>
            </p:cNvGrpSpPr>
            <p:nvPr/>
          </p:nvGrpSpPr>
          <p:grpSpPr bwMode="auto">
            <a:xfrm>
              <a:off x="1094" y="2495"/>
              <a:ext cx="3600" cy="1662"/>
              <a:chOff x="1094" y="2495"/>
              <a:chExt cx="3600" cy="1662"/>
            </a:xfrm>
          </p:grpSpPr>
          <p:pic>
            <p:nvPicPr>
              <p:cNvPr id="45066" name="Picture 3" descr="thermo_mechan_sensing_600"/>
              <p:cNvPicPr>
                <a:picLocks noChangeAspect="1" noChangeArrowheads="1"/>
              </p:cNvPicPr>
              <p:nvPr/>
            </p:nvPicPr>
            <p:blipFill>
              <a:blip r:embed="rId3"/>
              <a:srcRect/>
              <a:stretch>
                <a:fillRect/>
              </a:stretch>
            </p:blipFill>
            <p:spPr bwMode="auto">
              <a:xfrm>
                <a:off x="1094" y="2495"/>
                <a:ext cx="3600" cy="1662"/>
              </a:xfrm>
              <a:prstGeom prst="rect">
                <a:avLst/>
              </a:prstGeom>
              <a:noFill/>
              <a:ln w="9525">
                <a:noFill/>
                <a:miter lim="800000"/>
                <a:headEnd/>
                <a:tailEnd/>
              </a:ln>
            </p:spPr>
          </p:pic>
          <p:sp>
            <p:nvSpPr>
              <p:cNvPr id="45067" name="Text Box 7"/>
              <p:cNvSpPr txBox="1">
                <a:spLocks noChangeArrowheads="1"/>
              </p:cNvSpPr>
              <p:nvPr/>
            </p:nvSpPr>
            <p:spPr bwMode="auto">
              <a:xfrm>
                <a:off x="1126" y="3874"/>
                <a:ext cx="648" cy="170"/>
              </a:xfrm>
              <a:prstGeom prst="rect">
                <a:avLst/>
              </a:prstGeom>
              <a:noFill/>
              <a:ln w="9525">
                <a:noFill/>
                <a:miter lim="800000"/>
                <a:headEnd/>
                <a:tailEnd/>
              </a:ln>
            </p:spPr>
            <p:txBody>
              <a:bodyPr>
                <a:spAutoFit/>
              </a:bodyPr>
              <a:lstStyle/>
              <a:p>
                <a:pPr algn="l">
                  <a:spcBef>
                    <a:spcPct val="50000"/>
                  </a:spcBef>
                </a:pPr>
                <a:r>
                  <a:rPr lang="en-GB" sz="1800">
                    <a:cs typeface="Arial" charset="0"/>
                  </a:rPr>
                  <a:t>700 nm</a:t>
                </a:r>
                <a:endParaRPr lang="en-US" sz="1800">
                  <a:cs typeface="Arial" charset="0"/>
                </a:endParaRPr>
              </a:p>
            </p:txBody>
          </p:sp>
        </p:grpSp>
        <p:sp>
          <p:nvSpPr>
            <p:cNvPr id="45065" name="Line 6"/>
            <p:cNvSpPr>
              <a:spLocks noChangeAspect="1" noChangeShapeType="1"/>
            </p:cNvSpPr>
            <p:nvPr/>
          </p:nvSpPr>
          <p:spPr bwMode="auto">
            <a:xfrm rot="16200000" flipV="1">
              <a:off x="1420" y="3822"/>
              <a:ext cx="10" cy="519"/>
            </a:xfrm>
            <a:prstGeom prst="line">
              <a:avLst/>
            </a:prstGeom>
            <a:noFill/>
            <a:ln w="28575">
              <a:solidFill>
                <a:schemeClr val="tx1"/>
              </a:solidFill>
              <a:round/>
              <a:headEnd/>
              <a:tailEnd/>
            </a:ln>
          </p:spPr>
          <p:txBody>
            <a:bodyPr/>
            <a:lstStyle/>
            <a:p>
              <a:endParaRPr lang="en-US"/>
            </a:p>
          </p:txBody>
        </p:sp>
      </p:grpSp>
      <p:sp>
        <p:nvSpPr>
          <p:cNvPr id="13" name="Rectangle 12"/>
          <p:cNvSpPr/>
          <p:nvPr/>
        </p:nvSpPr>
        <p:spPr>
          <a:xfrm>
            <a:off x="406400" y="4133671"/>
            <a:ext cx="5105400" cy="2308324"/>
          </a:xfrm>
          <a:prstGeom prst="rect">
            <a:avLst/>
          </a:prstGeom>
        </p:spPr>
        <p:txBody>
          <a:bodyPr wrap="square">
            <a:spAutoFit/>
          </a:bodyPr>
          <a:lstStyle/>
          <a:p>
            <a:r>
              <a:rPr lang="en-GB" dirty="0" smtClean="0">
                <a:solidFill>
                  <a:srgbClr val="0033CC"/>
                </a:solidFill>
              </a:rPr>
              <a:t>All the nanoscale pits in the array were written simultaneously by the millipede cantilever array. </a:t>
            </a:r>
          </a:p>
          <a:p>
            <a:r>
              <a:rPr lang="en-GB" dirty="0" smtClean="0">
                <a:solidFill>
                  <a:srgbClr val="0033CC"/>
                </a:solidFill>
              </a:rPr>
              <a:t>Storage density </a:t>
            </a:r>
            <a:r>
              <a:rPr lang="en-US" dirty="0" smtClean="0">
                <a:solidFill>
                  <a:srgbClr val="0033CC"/>
                </a:solidFill>
              </a:rPr>
              <a:t>&gt; 1TBit/in</a:t>
            </a:r>
            <a:r>
              <a:rPr lang="en-US" baseline="30000" dirty="0" smtClean="0">
                <a:solidFill>
                  <a:srgbClr val="0033CC"/>
                </a:solidFill>
              </a:rPr>
              <a:t>2</a:t>
            </a:r>
            <a:r>
              <a:rPr lang="en-US" dirty="0" smtClean="0">
                <a:solidFill>
                  <a:srgbClr val="0033CC"/>
                </a:solidFill>
              </a:rPr>
              <a:t>, </a:t>
            </a:r>
            <a:r>
              <a:rPr lang="en-US" dirty="0" smtClean="0">
                <a:solidFill>
                  <a:srgbClr val="0033CC"/>
                </a:solidFill>
                <a:sym typeface="Symbol"/>
              </a:rPr>
              <a:t></a:t>
            </a:r>
            <a:r>
              <a:rPr lang="en-US" dirty="0" smtClean="0">
                <a:solidFill>
                  <a:srgbClr val="0033CC"/>
                </a:solidFill>
              </a:rPr>
              <a:t> of indentations ≈ 15 nm, pitch ≈ 25 nm.</a:t>
            </a:r>
          </a:p>
          <a:p>
            <a:endParaRPr lang="en-US" dirty="0" smtClean="0">
              <a:solidFill>
                <a:srgbClr val="0033CC"/>
              </a:solidFill>
            </a:endParaRPr>
          </a:p>
          <a:p>
            <a:r>
              <a:rPr lang="en-US" dirty="0" smtClean="0">
                <a:solidFill>
                  <a:srgbClr val="C00000"/>
                </a:solidFill>
              </a:rPr>
              <a:t>This is the most successful demonstration of large scale nano-patterning using SPM tip-based nanofabrication.</a:t>
            </a:r>
            <a:endParaRPr lang="en-US" dirty="0">
              <a:solidFill>
                <a:srgbClr val="C00000"/>
              </a:solidFill>
            </a:endParaRPr>
          </a:p>
        </p:txBody>
      </p:sp>
      <p:sp>
        <p:nvSpPr>
          <p:cNvPr id="15" name="Rectangle 14"/>
          <p:cNvSpPr/>
          <p:nvPr/>
        </p:nvSpPr>
        <p:spPr>
          <a:xfrm>
            <a:off x="2513248" y="228600"/>
            <a:ext cx="4039952" cy="523220"/>
          </a:xfrm>
          <a:prstGeom prst="rect">
            <a:avLst/>
          </a:prstGeom>
        </p:spPr>
        <p:txBody>
          <a:bodyPr wrap="none">
            <a:spAutoFit/>
          </a:bodyPr>
          <a:lstStyle/>
          <a:p>
            <a:r>
              <a:rPr lang="en-GB" sz="2800" dirty="0" smtClean="0">
                <a:solidFill>
                  <a:srgbClr val="0033CC"/>
                </a:solidFill>
              </a:rPr>
              <a:t>The millipede data storage</a:t>
            </a:r>
            <a:endParaRPr lang="en-US" sz="2800" dirty="0">
              <a:solidFill>
                <a:srgbClr val="0033CC"/>
              </a:solidFill>
            </a:endParaRPr>
          </a:p>
        </p:txBody>
      </p:sp>
      <p:cxnSp>
        <p:nvCxnSpPr>
          <p:cNvPr id="16" name="Straight Connector 15"/>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22530" name="Picture 2"/>
          <p:cNvPicPr>
            <a:picLocks noChangeAspect="1" noChangeArrowheads="1"/>
          </p:cNvPicPr>
          <p:nvPr/>
        </p:nvPicPr>
        <p:blipFill>
          <a:blip r:embed="rId4"/>
          <a:srcRect/>
          <a:stretch>
            <a:fillRect/>
          </a:stretch>
        </p:blipFill>
        <p:spPr bwMode="auto">
          <a:xfrm>
            <a:off x="5562600" y="1524000"/>
            <a:ext cx="3251200" cy="2438400"/>
          </a:xfrm>
          <a:prstGeom prst="rect">
            <a:avLst/>
          </a:prstGeom>
          <a:noFill/>
          <a:ln w="9525">
            <a:noFill/>
            <a:miter lim="800000"/>
            <a:headEnd/>
            <a:tailEnd/>
          </a:ln>
          <a:effectLst/>
        </p:spPr>
      </p:pic>
      <p:sp>
        <p:nvSpPr>
          <p:cNvPr id="18" name="Rectangle 17"/>
          <p:cNvSpPr/>
          <p:nvPr/>
        </p:nvSpPr>
        <p:spPr>
          <a:xfrm>
            <a:off x="5486400" y="838200"/>
            <a:ext cx="3505200" cy="646331"/>
          </a:xfrm>
          <a:prstGeom prst="rect">
            <a:avLst/>
          </a:prstGeom>
        </p:spPr>
        <p:txBody>
          <a:bodyPr wrap="square">
            <a:spAutoFit/>
          </a:bodyPr>
          <a:lstStyle/>
          <a:p>
            <a:r>
              <a:rPr lang="en-US" dirty="0" smtClean="0">
                <a:solidFill>
                  <a:srgbClr val="0033CC"/>
                </a:solidFill>
              </a:rPr>
              <a:t>Read/write tip, radius at tip apex a few nm, tip-height 500 - 700 nm</a:t>
            </a:r>
            <a:endParaRPr lang="en-US" dirty="0">
              <a:solidFill>
                <a:srgbClr val="0033CC"/>
              </a:solidFill>
            </a:endParaRPr>
          </a:p>
        </p:txBody>
      </p:sp>
      <p:pic>
        <p:nvPicPr>
          <p:cNvPr id="12" name="Picture 4"/>
          <p:cNvPicPr>
            <a:picLocks noChangeAspect="1" noChangeArrowheads="1"/>
          </p:cNvPicPr>
          <p:nvPr/>
        </p:nvPicPr>
        <p:blipFill>
          <a:blip r:embed="rId5"/>
          <a:srcRect/>
          <a:stretch>
            <a:fillRect/>
          </a:stretch>
        </p:blipFill>
        <p:spPr bwMode="auto">
          <a:xfrm rot="-5400000">
            <a:off x="5952389" y="3725011"/>
            <a:ext cx="2501995" cy="3281572"/>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1066800"/>
            <a:ext cx="7499617" cy="523220"/>
          </a:xfrm>
          <a:prstGeom prst="rect">
            <a:avLst/>
          </a:prstGeom>
          <a:noFill/>
        </p:spPr>
        <p:txBody>
          <a:bodyPr wrap="none" rtlCol="0">
            <a:spAutoFit/>
          </a:bodyPr>
          <a:lstStyle/>
          <a:p>
            <a:r>
              <a:rPr lang="en-US" sz="2800" dirty="0" smtClean="0">
                <a:solidFill>
                  <a:srgbClr val="0033CC"/>
                </a:solidFill>
              </a:rPr>
              <a:t>Scanning probe microscopy (SPM) and lithography</a:t>
            </a:r>
            <a:endParaRPr lang="en-US" sz="2800" dirty="0">
              <a:solidFill>
                <a:srgbClr val="0033CC"/>
              </a:solidFill>
            </a:endParaRPr>
          </a:p>
        </p:txBody>
      </p:sp>
      <p:sp>
        <p:nvSpPr>
          <p:cNvPr id="5" name="TextBox 4"/>
          <p:cNvSpPr txBox="1"/>
          <p:nvPr/>
        </p:nvSpPr>
        <p:spPr>
          <a:xfrm>
            <a:off x="1524000" y="2590800"/>
            <a:ext cx="6611682" cy="2846933"/>
          </a:xfrm>
          <a:prstGeom prst="rect">
            <a:avLst/>
          </a:prstGeom>
          <a:noFill/>
        </p:spPr>
        <p:txBody>
          <a:bodyPr wrap="none" rtlCol="0">
            <a:spAutoFit/>
          </a:bodyPr>
          <a:lstStyle/>
          <a:p>
            <a:pPr marL="342900" indent="-342900">
              <a:spcAft>
                <a:spcPts val="600"/>
              </a:spcAft>
              <a:buAutoNum type="arabicPeriod"/>
            </a:pPr>
            <a:r>
              <a:rPr lang="en-US" dirty="0" smtClean="0">
                <a:solidFill>
                  <a:srgbClr val="0033CC"/>
                </a:solidFill>
              </a:rPr>
              <a:t>Atom and particle manipulation by STM and AFM.</a:t>
            </a:r>
          </a:p>
          <a:p>
            <a:pPr marL="342900" indent="-342900">
              <a:spcAft>
                <a:spcPts val="600"/>
              </a:spcAft>
              <a:buAutoNum type="arabicPeriod"/>
            </a:pPr>
            <a:r>
              <a:rPr lang="en-US" dirty="0" smtClean="0">
                <a:solidFill>
                  <a:srgbClr val="0033CC"/>
                </a:solidFill>
              </a:rPr>
              <a:t>AFM oxidation of Si or metals.</a:t>
            </a:r>
          </a:p>
          <a:p>
            <a:pPr marL="342900" indent="-342900">
              <a:spcAft>
                <a:spcPts val="600"/>
              </a:spcAft>
              <a:buAutoNum type="arabicPeriod"/>
            </a:pPr>
            <a:r>
              <a:rPr lang="en-US" dirty="0" smtClean="0">
                <a:solidFill>
                  <a:srgbClr val="0033CC"/>
                </a:solidFill>
              </a:rPr>
              <a:t>Dip-pen nanolithography (DPN).</a:t>
            </a:r>
          </a:p>
          <a:p>
            <a:pPr marL="342900" indent="-342900">
              <a:spcAft>
                <a:spcPts val="600"/>
              </a:spcAft>
              <a:buAutoNum type="arabicPeriod"/>
            </a:pPr>
            <a:r>
              <a:rPr lang="en-US" dirty="0" smtClean="0">
                <a:solidFill>
                  <a:srgbClr val="0033CC"/>
                </a:solidFill>
              </a:rPr>
              <a:t>Resist exposure by STM field emitted electrons.</a:t>
            </a:r>
          </a:p>
          <a:p>
            <a:pPr marL="342900" indent="-342900">
              <a:spcAft>
                <a:spcPts val="600"/>
              </a:spcAft>
              <a:buAutoNum type="arabicPeriod"/>
            </a:pPr>
            <a:r>
              <a:rPr lang="en-US" dirty="0" smtClean="0">
                <a:solidFill>
                  <a:srgbClr val="0033CC"/>
                </a:solidFill>
              </a:rPr>
              <a:t>Indentation, scratching, thermal-mechanical patterning.</a:t>
            </a:r>
          </a:p>
          <a:p>
            <a:pPr marL="342900" indent="-342900">
              <a:spcAft>
                <a:spcPts val="600"/>
              </a:spcAft>
              <a:buAutoNum type="arabicPeriod"/>
            </a:pPr>
            <a:r>
              <a:rPr lang="en-US" dirty="0" smtClean="0">
                <a:solidFill>
                  <a:srgbClr val="C00000"/>
                </a:solidFill>
              </a:rPr>
              <a:t>Field evaporation, STM CVD, electrochemical deposition/etching.</a:t>
            </a:r>
          </a:p>
          <a:p>
            <a:pPr marL="342900" indent="-342900">
              <a:spcAft>
                <a:spcPts val="600"/>
              </a:spcAft>
              <a:buAutoNum type="arabicPeriod"/>
            </a:pPr>
            <a:r>
              <a:rPr lang="en-US" dirty="0" smtClean="0">
                <a:solidFill>
                  <a:srgbClr val="0033CC"/>
                </a:solidFill>
              </a:rPr>
              <a:t>Scanning near field optical microscope (SNOM) overview.</a:t>
            </a:r>
          </a:p>
          <a:p>
            <a:pPr marL="342900" indent="-342900">
              <a:spcAft>
                <a:spcPts val="600"/>
              </a:spcAft>
              <a:buAutoNum type="arabicPeriod"/>
            </a:pPr>
            <a:r>
              <a:rPr lang="en-US" dirty="0" smtClean="0">
                <a:solidFill>
                  <a:srgbClr val="0033CC"/>
                </a:solidFill>
              </a:rPr>
              <a:t>Nanofabrication using SNOM</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3505200" y="0"/>
            <a:ext cx="2780954" cy="523220"/>
          </a:xfrm>
          <a:prstGeom prst="rect">
            <a:avLst/>
          </a:prstGeom>
          <a:noFill/>
        </p:spPr>
        <p:txBody>
          <a:bodyPr wrap="none" rtlCol="0">
            <a:spAutoFit/>
          </a:bodyPr>
          <a:lstStyle/>
          <a:p>
            <a:r>
              <a:rPr lang="en-US" sz="2800" dirty="0" smtClean="0">
                <a:solidFill>
                  <a:srgbClr val="0033CC"/>
                </a:solidFill>
              </a:rPr>
              <a:t>Field evaporation</a:t>
            </a:r>
            <a:endParaRPr lang="en-US" sz="2800" dirty="0">
              <a:solidFill>
                <a:srgbClr val="0033CC"/>
              </a:solidFill>
            </a:endParaRPr>
          </a:p>
        </p:txBody>
      </p:sp>
      <p:sp>
        <p:nvSpPr>
          <p:cNvPr id="20" name="TextBox 19"/>
          <p:cNvSpPr txBox="1"/>
          <p:nvPr/>
        </p:nvSpPr>
        <p:spPr>
          <a:xfrm>
            <a:off x="304800" y="580102"/>
            <a:ext cx="8610600" cy="6049298"/>
          </a:xfrm>
          <a:prstGeom prst="rect">
            <a:avLst/>
          </a:prstGeom>
          <a:noFill/>
        </p:spPr>
        <p:txBody>
          <a:bodyPr wrap="square" rtlCol="0">
            <a:spAutoFit/>
          </a:bodyPr>
          <a:lstStyle/>
          <a:p>
            <a:pPr marL="168275" indent="-168275">
              <a:spcAft>
                <a:spcPts val="600"/>
              </a:spcAft>
              <a:buFont typeface="Arial" pitchFamily="34" charset="0"/>
              <a:buChar char="•"/>
            </a:pPr>
            <a:r>
              <a:rPr lang="en-US" dirty="0" smtClean="0">
                <a:solidFill>
                  <a:srgbClr val="0033CC"/>
                </a:solidFill>
              </a:rPr>
              <a:t>Field evaporation: ions or atoms can be directly pulled out of material surface under extremely high electrical field.</a:t>
            </a:r>
          </a:p>
          <a:p>
            <a:pPr marL="168275" indent="-168275">
              <a:spcAft>
                <a:spcPts val="600"/>
              </a:spcAft>
              <a:buFont typeface="Arial" pitchFamily="34" charset="0"/>
              <a:buChar char="•"/>
            </a:pPr>
            <a:r>
              <a:rPr lang="en-US" dirty="0" smtClean="0">
                <a:solidFill>
                  <a:srgbClr val="0033CC"/>
                </a:solidFill>
              </a:rPr>
              <a:t>Material deposition was easily observed from a gold tip due to its low threshold field for field evaporation (3.5V/Å), and gold surface is inert to chemical contamination.</a:t>
            </a:r>
          </a:p>
          <a:p>
            <a:pPr marL="168275" indent="-168275">
              <a:spcAft>
                <a:spcPts val="600"/>
              </a:spcAft>
              <a:buFont typeface="Arial" pitchFamily="34" charset="0"/>
              <a:buChar char="•"/>
            </a:pPr>
            <a:r>
              <a:rPr lang="en-US" dirty="0" smtClean="0">
                <a:solidFill>
                  <a:srgbClr val="0033CC"/>
                </a:solidFill>
              </a:rPr>
              <a:t>If a tungsten tip was used in combination with a gold substrate, a pit in Au was formed, which is because tungsten has much higher threshold in field evaporation (5.7V/Å). </a:t>
            </a:r>
          </a:p>
          <a:p>
            <a:pPr marL="168275" indent="-168275">
              <a:spcAft>
                <a:spcPts val="600"/>
              </a:spcAft>
              <a:buFont typeface="Arial" pitchFamily="34" charset="0"/>
              <a:buChar char="•"/>
            </a:pPr>
            <a:r>
              <a:rPr lang="en-US" dirty="0" smtClean="0">
                <a:solidFill>
                  <a:srgbClr val="0033CC"/>
                </a:solidFill>
              </a:rPr>
              <a:t>Field evaporation alone cannot completely explain the material deposition process: heating by field emission current may also be responsible for the deposition.</a:t>
            </a:r>
          </a:p>
          <a:p>
            <a:pPr marL="168275" indent="-168275">
              <a:spcAft>
                <a:spcPts val="600"/>
              </a:spcAft>
              <a:buFont typeface="Arial" pitchFamily="34" charset="0"/>
              <a:buChar char="•"/>
            </a:pPr>
            <a:r>
              <a:rPr lang="en-US" dirty="0" smtClean="0">
                <a:solidFill>
                  <a:srgbClr val="0033CC"/>
                </a:solidFill>
              </a:rPr>
              <a:t>Field emission current occurs at much lower threshold field than that of field evaporation. For gold tip, the field emission current becomes considerable at 0.6V/Å. </a:t>
            </a:r>
          </a:p>
          <a:p>
            <a:pPr marL="168275" indent="-168275">
              <a:spcAft>
                <a:spcPts val="600"/>
              </a:spcAft>
              <a:buFont typeface="Arial" pitchFamily="34" charset="0"/>
              <a:buChar char="•"/>
            </a:pPr>
            <a:r>
              <a:rPr lang="en-US" dirty="0" smtClean="0">
                <a:solidFill>
                  <a:srgbClr val="0033CC"/>
                </a:solidFill>
              </a:rPr>
              <a:t>High field emission current heats up tip apex, causing melting/flowing of tip material.</a:t>
            </a:r>
          </a:p>
          <a:p>
            <a:pPr marL="168275" indent="-168275">
              <a:spcAft>
                <a:spcPts val="600"/>
              </a:spcAft>
              <a:buFont typeface="Arial" pitchFamily="34" charset="0"/>
              <a:buChar char="•"/>
            </a:pPr>
            <a:r>
              <a:rPr lang="en-US" dirty="0" smtClean="0">
                <a:solidFill>
                  <a:srgbClr val="0033CC"/>
                </a:solidFill>
              </a:rPr>
              <a:t>This can also explain why the material deposition from the tip is sustainable despite continuous loss of material from the tip.</a:t>
            </a:r>
          </a:p>
          <a:p>
            <a:pPr marL="168275" indent="-168275">
              <a:spcAft>
                <a:spcPts val="600"/>
              </a:spcAft>
              <a:buFont typeface="Arial" pitchFamily="34" charset="0"/>
              <a:buChar char="•"/>
            </a:pPr>
            <a:r>
              <a:rPr lang="en-US" dirty="0" smtClean="0">
                <a:solidFill>
                  <a:srgbClr val="0033CC"/>
                </a:solidFill>
              </a:rPr>
              <a:t>For this reason, a negative bias to the tip is preferable because negative bias is the correct configuration for field emission (of electrons that heat the tip apex) to occur.</a:t>
            </a:r>
          </a:p>
          <a:p>
            <a:pPr marL="168275" indent="-168275">
              <a:spcAft>
                <a:spcPts val="600"/>
              </a:spcAft>
              <a:buFont typeface="Arial" pitchFamily="34" charset="0"/>
              <a:buChar char="•"/>
            </a:pPr>
            <a:r>
              <a:rPr lang="en-US" dirty="0" smtClean="0">
                <a:solidFill>
                  <a:srgbClr val="0033CC"/>
                </a:solidFill>
              </a:rPr>
              <a:t>Experimental observation also confirmed that negative bias of the tip produced much more stable deposition.</a:t>
            </a:r>
          </a:p>
          <a:p>
            <a:pPr marL="168275" indent="-168275">
              <a:spcAft>
                <a:spcPts val="600"/>
              </a:spcAft>
              <a:buFont typeface="Arial" pitchFamily="34" charset="0"/>
              <a:buChar char="•"/>
            </a:pPr>
            <a:r>
              <a:rPr lang="en-US" dirty="0" smtClean="0">
                <a:solidFill>
                  <a:srgbClr val="0033CC"/>
                </a:solidFill>
              </a:rPr>
              <a:t>Another speculation about the mechanism of tip material deposition process is the formation of nano-bridge between the tip and sample surface.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ig7-20"/>
          <p:cNvPicPr>
            <a:picLocks noChangeAspect="1" noChangeArrowheads="1"/>
          </p:cNvPicPr>
          <p:nvPr/>
        </p:nvPicPr>
        <p:blipFill>
          <a:blip r:embed="rId2">
            <a:lum contrast="18000"/>
          </a:blip>
          <a:srcRect/>
          <a:stretch>
            <a:fillRect/>
          </a:stretch>
        </p:blipFill>
        <p:spPr bwMode="auto">
          <a:xfrm rot="21540000">
            <a:off x="457200" y="680417"/>
            <a:ext cx="8154988" cy="4535488"/>
          </a:xfrm>
          <a:prstGeom prst="rect">
            <a:avLst/>
          </a:prstGeom>
          <a:noFill/>
          <a:ln w="9525">
            <a:noFill/>
            <a:miter lim="800000"/>
            <a:headEnd/>
            <a:tailEnd/>
          </a:ln>
        </p:spPr>
      </p:pic>
      <p:sp>
        <p:nvSpPr>
          <p:cNvPr id="5" name="Rectangle 4"/>
          <p:cNvSpPr/>
          <p:nvPr/>
        </p:nvSpPr>
        <p:spPr>
          <a:xfrm>
            <a:off x="1752600" y="86380"/>
            <a:ext cx="5883149" cy="523220"/>
          </a:xfrm>
          <a:prstGeom prst="rect">
            <a:avLst/>
          </a:prstGeom>
        </p:spPr>
        <p:txBody>
          <a:bodyPr wrap="none">
            <a:spAutoFit/>
          </a:bodyPr>
          <a:lstStyle/>
          <a:p>
            <a:r>
              <a:rPr lang="en-US" altLang="zh-TW" sz="2800" dirty="0" smtClean="0">
                <a:solidFill>
                  <a:srgbClr val="0033CC"/>
                </a:solidFill>
              </a:rPr>
              <a:t>Nano-deposition by field evaporation…</a:t>
            </a:r>
            <a:endParaRPr lang="en-US" sz="2800" dirty="0">
              <a:solidFill>
                <a:srgbClr val="0033CC"/>
              </a:solidFill>
            </a:endParaRPr>
          </a:p>
        </p:txBody>
      </p:sp>
      <p:cxnSp>
        <p:nvCxnSpPr>
          <p:cNvPr id="6" name="Straight Connector 5"/>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304800" y="5562600"/>
            <a:ext cx="8686800" cy="1000274"/>
          </a:xfrm>
          <a:prstGeom prst="rect">
            <a:avLst/>
          </a:prstGeom>
          <a:noFill/>
        </p:spPr>
        <p:txBody>
          <a:bodyPr wrap="square" rtlCol="0">
            <a:spAutoFit/>
          </a:bodyPr>
          <a:lstStyle/>
          <a:p>
            <a:pPr>
              <a:spcAft>
                <a:spcPts val="600"/>
              </a:spcAft>
            </a:pPr>
            <a:r>
              <a:rPr lang="en-US" dirty="0" smtClean="0">
                <a:solidFill>
                  <a:srgbClr val="7030A0"/>
                </a:solidFill>
              </a:rPr>
              <a:t>The tip can also act as a liquid metal ion source (LMIS), which when brought in close proximity (</a:t>
            </a:r>
            <a:r>
              <a:rPr lang="en-US" dirty="0" smtClean="0">
                <a:solidFill>
                  <a:srgbClr val="7030A0"/>
                </a:solidFill>
                <a:sym typeface="Symbol"/>
              </a:rPr>
              <a:t>100nm</a:t>
            </a:r>
            <a:r>
              <a:rPr lang="en-US" dirty="0" smtClean="0">
                <a:solidFill>
                  <a:srgbClr val="7030A0"/>
                </a:solidFill>
              </a:rPr>
              <a:t>) to a substrate, can be used for local metal deposition.</a:t>
            </a:r>
          </a:p>
          <a:p>
            <a:pPr>
              <a:spcAft>
                <a:spcPts val="600"/>
              </a:spcAft>
            </a:pPr>
            <a:r>
              <a:rPr lang="en-US" dirty="0" smtClean="0">
                <a:solidFill>
                  <a:srgbClr val="7030A0"/>
                </a:solidFill>
              </a:rPr>
              <a:t>Similar to LIMS for focused ion beam (FIB), except that “focusing” is due to close proximity.</a:t>
            </a:r>
            <a:endParaRPr lang="en-US"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down)">
                                      <p:cBhvr>
                                        <p:cTn id="1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a:xfrm>
            <a:off x="304800" y="2590800"/>
            <a:ext cx="4277730" cy="4176481"/>
            <a:chOff x="2971800" y="2667000"/>
            <a:chExt cx="3564775" cy="3480401"/>
          </a:xfrm>
        </p:grpSpPr>
        <p:pic>
          <p:nvPicPr>
            <p:cNvPr id="5" name="Picture 2"/>
            <p:cNvPicPr>
              <a:picLocks noChangeAspect="1" noChangeArrowheads="1"/>
            </p:cNvPicPr>
            <p:nvPr/>
          </p:nvPicPr>
          <p:blipFill>
            <a:blip r:embed="rId2"/>
            <a:srcRect/>
            <a:stretch>
              <a:fillRect/>
            </a:stretch>
          </p:blipFill>
          <p:spPr bwMode="auto">
            <a:xfrm>
              <a:off x="2971800" y="2667000"/>
              <a:ext cx="3564775" cy="3480401"/>
            </a:xfrm>
            <a:prstGeom prst="rect">
              <a:avLst/>
            </a:prstGeom>
            <a:noFill/>
            <a:ln w="9525">
              <a:noFill/>
              <a:miter lim="800000"/>
              <a:headEnd/>
              <a:tailEnd/>
            </a:ln>
          </p:spPr>
        </p:pic>
        <p:sp>
          <p:nvSpPr>
            <p:cNvPr id="6" name="TextBox 5"/>
            <p:cNvSpPr txBox="1"/>
            <p:nvPr/>
          </p:nvSpPr>
          <p:spPr>
            <a:xfrm>
              <a:off x="4415903" y="5715000"/>
              <a:ext cx="841897" cy="369332"/>
            </a:xfrm>
            <a:prstGeom prst="rect">
              <a:avLst/>
            </a:prstGeom>
            <a:noFill/>
          </p:spPr>
          <p:txBody>
            <a:bodyPr wrap="none" rtlCol="0">
              <a:spAutoFit/>
            </a:bodyPr>
            <a:lstStyle/>
            <a:p>
              <a:r>
                <a:rPr lang="en-US" dirty="0" smtClean="0">
                  <a:solidFill>
                    <a:srgbClr val="7030A0"/>
                  </a:solidFill>
                </a:rPr>
                <a:t>200nm</a:t>
              </a:r>
              <a:endParaRPr lang="en-US" dirty="0">
                <a:solidFill>
                  <a:srgbClr val="7030A0"/>
                </a:solidFill>
              </a:endParaRPr>
            </a:p>
          </p:txBody>
        </p:sp>
      </p:grpSp>
      <p:grpSp>
        <p:nvGrpSpPr>
          <p:cNvPr id="7" name="Group 6"/>
          <p:cNvGrpSpPr/>
          <p:nvPr/>
        </p:nvGrpSpPr>
        <p:grpSpPr>
          <a:xfrm>
            <a:off x="5981700" y="685800"/>
            <a:ext cx="2400300" cy="2752725"/>
            <a:chOff x="6743700" y="762000"/>
            <a:chExt cx="2400300" cy="2752725"/>
          </a:xfrm>
        </p:grpSpPr>
        <p:pic>
          <p:nvPicPr>
            <p:cNvPr id="8" name="Picture 2"/>
            <p:cNvPicPr>
              <a:picLocks noChangeAspect="1" noChangeArrowheads="1"/>
            </p:cNvPicPr>
            <p:nvPr/>
          </p:nvPicPr>
          <p:blipFill>
            <a:blip r:embed="rId3"/>
            <a:srcRect/>
            <a:stretch>
              <a:fillRect/>
            </a:stretch>
          </p:blipFill>
          <p:spPr bwMode="auto">
            <a:xfrm>
              <a:off x="6743700" y="762000"/>
              <a:ext cx="2400300" cy="2752725"/>
            </a:xfrm>
            <a:prstGeom prst="rect">
              <a:avLst/>
            </a:prstGeom>
            <a:noFill/>
            <a:ln w="9525">
              <a:noFill/>
              <a:miter lim="800000"/>
              <a:headEnd/>
              <a:tailEnd/>
            </a:ln>
            <a:effectLst/>
          </p:spPr>
        </p:pic>
        <p:sp>
          <p:nvSpPr>
            <p:cNvPr id="9" name="Rectangle 8"/>
            <p:cNvSpPr/>
            <p:nvPr/>
          </p:nvSpPr>
          <p:spPr>
            <a:xfrm>
              <a:off x="6781800" y="3124200"/>
              <a:ext cx="1800493" cy="369332"/>
            </a:xfrm>
            <a:prstGeom prst="rect">
              <a:avLst/>
            </a:prstGeom>
          </p:spPr>
          <p:txBody>
            <a:bodyPr wrap="none">
              <a:spAutoFit/>
            </a:bodyPr>
            <a:lstStyle/>
            <a:p>
              <a:r>
                <a:rPr lang="en-US" dirty="0" smtClean="0">
                  <a:solidFill>
                    <a:srgbClr val="7030A0"/>
                  </a:solidFill>
                </a:rPr>
                <a:t>10-40nm Au dots</a:t>
              </a:r>
              <a:endParaRPr lang="en-US" dirty="0">
                <a:solidFill>
                  <a:srgbClr val="7030A0"/>
                </a:solidFill>
              </a:endParaRPr>
            </a:p>
          </p:txBody>
        </p:sp>
      </p:grpSp>
      <p:sp>
        <p:nvSpPr>
          <p:cNvPr id="11" name="Rectangle 10"/>
          <p:cNvSpPr/>
          <p:nvPr/>
        </p:nvSpPr>
        <p:spPr>
          <a:xfrm>
            <a:off x="304800" y="685800"/>
            <a:ext cx="3048000" cy="1831271"/>
          </a:xfrm>
          <a:prstGeom prst="rect">
            <a:avLst/>
          </a:prstGeom>
        </p:spPr>
        <p:txBody>
          <a:bodyPr wrap="square">
            <a:spAutoFit/>
          </a:bodyPr>
          <a:lstStyle/>
          <a:p>
            <a:r>
              <a:rPr lang="en-US" dirty="0" smtClean="0">
                <a:solidFill>
                  <a:srgbClr val="C00000"/>
                </a:solidFill>
              </a:rPr>
              <a:t>Advantages:</a:t>
            </a:r>
          </a:p>
          <a:p>
            <a:pPr marL="112713"/>
            <a:r>
              <a:rPr lang="en-US" dirty="0" smtClean="0">
                <a:solidFill>
                  <a:srgbClr val="0033CC"/>
                </a:solidFill>
              </a:rPr>
              <a:t>Small features: 10nm.</a:t>
            </a:r>
          </a:p>
          <a:p>
            <a:pPr marL="112713">
              <a:spcAft>
                <a:spcPts val="600"/>
              </a:spcAft>
            </a:pPr>
            <a:r>
              <a:rPr lang="en-US" dirty="0" smtClean="0">
                <a:solidFill>
                  <a:srgbClr val="0033CC"/>
                </a:solidFill>
              </a:rPr>
              <a:t>Arbitrary position.</a:t>
            </a:r>
          </a:p>
          <a:p>
            <a:r>
              <a:rPr lang="en-US" dirty="0" smtClean="0">
                <a:solidFill>
                  <a:srgbClr val="C00000"/>
                </a:solidFill>
              </a:rPr>
              <a:t>Disadvantages:</a:t>
            </a:r>
          </a:p>
          <a:p>
            <a:pPr marL="112713"/>
            <a:r>
              <a:rPr lang="en-US" dirty="0" smtClean="0">
                <a:solidFill>
                  <a:srgbClr val="0033CC"/>
                </a:solidFill>
              </a:rPr>
              <a:t>Limited to dots.</a:t>
            </a:r>
          </a:p>
          <a:p>
            <a:pPr marL="112713"/>
            <a:r>
              <a:rPr lang="en-US" dirty="0" smtClean="0">
                <a:solidFill>
                  <a:srgbClr val="0033CC"/>
                </a:solidFill>
              </a:rPr>
              <a:t>Low throughput, small area.</a:t>
            </a:r>
            <a:endParaRPr lang="en-US" dirty="0">
              <a:solidFill>
                <a:srgbClr val="0033CC"/>
              </a:solidFill>
            </a:endParaRPr>
          </a:p>
        </p:txBody>
      </p:sp>
      <p:sp>
        <p:nvSpPr>
          <p:cNvPr id="12" name="Rectangle 11"/>
          <p:cNvSpPr/>
          <p:nvPr/>
        </p:nvSpPr>
        <p:spPr>
          <a:xfrm>
            <a:off x="6248400" y="6400800"/>
            <a:ext cx="2819400" cy="400110"/>
          </a:xfrm>
          <a:prstGeom prst="rect">
            <a:avLst/>
          </a:prstGeom>
        </p:spPr>
        <p:txBody>
          <a:bodyPr wrap="square">
            <a:spAutoFit/>
          </a:bodyPr>
          <a:lstStyle/>
          <a:p>
            <a:r>
              <a:rPr lang="en-US" sz="1000" dirty="0" err="1" smtClean="0"/>
              <a:t>Bessho</a:t>
            </a:r>
            <a:r>
              <a:rPr lang="en-US" sz="1000" dirty="0" smtClean="0"/>
              <a:t>, Iwasaki, Hashimoto, JAP 79, 5057 (1996).</a:t>
            </a:r>
          </a:p>
          <a:p>
            <a:r>
              <a:rPr lang="en-US" sz="1000" dirty="0" err="1" smtClean="0"/>
              <a:t>Mamin</a:t>
            </a:r>
            <a:r>
              <a:rPr lang="en-US" sz="1000" dirty="0" smtClean="0"/>
              <a:t>, JVST B, 9, 1398 (1991).</a:t>
            </a:r>
            <a:endParaRPr lang="en-US" sz="1000" dirty="0"/>
          </a:p>
        </p:txBody>
      </p:sp>
      <p:cxnSp>
        <p:nvCxnSpPr>
          <p:cNvPr id="13" name="Straight Connector 12"/>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4" name="TextBox 13"/>
          <p:cNvSpPr txBox="1"/>
          <p:nvPr/>
        </p:nvSpPr>
        <p:spPr>
          <a:xfrm>
            <a:off x="3505200" y="0"/>
            <a:ext cx="2780954" cy="523220"/>
          </a:xfrm>
          <a:prstGeom prst="rect">
            <a:avLst/>
          </a:prstGeom>
          <a:noFill/>
        </p:spPr>
        <p:txBody>
          <a:bodyPr wrap="none" rtlCol="0">
            <a:spAutoFit/>
          </a:bodyPr>
          <a:lstStyle/>
          <a:p>
            <a:r>
              <a:rPr lang="en-US" sz="2800" dirty="0" smtClean="0">
                <a:solidFill>
                  <a:srgbClr val="0033CC"/>
                </a:solidFill>
              </a:rPr>
              <a:t>Field evaporation</a:t>
            </a:r>
            <a:endParaRPr lang="en-US" sz="2800" dirty="0">
              <a:solidFill>
                <a:srgbClr val="0033CC"/>
              </a:solidFill>
            </a:endParaRPr>
          </a:p>
        </p:txBody>
      </p:sp>
      <p:sp>
        <p:nvSpPr>
          <p:cNvPr id="15" name="TextBox 14"/>
          <p:cNvSpPr txBox="1"/>
          <p:nvPr/>
        </p:nvSpPr>
        <p:spPr>
          <a:xfrm>
            <a:off x="4572000" y="4191000"/>
            <a:ext cx="4495800" cy="1985159"/>
          </a:xfrm>
          <a:prstGeom prst="rect">
            <a:avLst/>
          </a:prstGeom>
          <a:noFill/>
        </p:spPr>
        <p:txBody>
          <a:bodyPr wrap="square" rtlCol="0">
            <a:spAutoFit/>
          </a:bodyPr>
          <a:lstStyle/>
          <a:p>
            <a:pPr>
              <a:spcAft>
                <a:spcPts val="600"/>
              </a:spcAft>
            </a:pPr>
            <a:r>
              <a:rPr lang="en-US" dirty="0" smtClean="0">
                <a:solidFill>
                  <a:srgbClr val="0033CC"/>
                </a:solidFill>
              </a:rPr>
              <a:t>Simplified map of the world on an Au (111) substrate. (Au dots on Au substrate) </a:t>
            </a:r>
          </a:p>
          <a:p>
            <a:pPr>
              <a:spcAft>
                <a:spcPts val="600"/>
              </a:spcAft>
            </a:pPr>
            <a:r>
              <a:rPr lang="en-US" dirty="0" smtClean="0">
                <a:solidFill>
                  <a:srgbClr val="0033CC"/>
                </a:solidFill>
              </a:rPr>
              <a:t>Au dot diameter </a:t>
            </a:r>
            <a:r>
              <a:rPr lang="en-US" dirty="0" smtClean="0">
                <a:solidFill>
                  <a:srgbClr val="0033CC"/>
                </a:solidFill>
                <a:sym typeface="Symbol"/>
              </a:rPr>
              <a:t>10nm.</a:t>
            </a:r>
            <a:endParaRPr lang="en-US" dirty="0" smtClean="0">
              <a:solidFill>
                <a:srgbClr val="0033CC"/>
              </a:solidFill>
            </a:endParaRPr>
          </a:p>
          <a:p>
            <a:pPr>
              <a:spcAft>
                <a:spcPts val="600"/>
              </a:spcAft>
            </a:pPr>
            <a:r>
              <a:rPr lang="en-US" dirty="0" smtClean="0">
                <a:solidFill>
                  <a:srgbClr val="0033CC"/>
                </a:solidFill>
              </a:rPr>
              <a:t>The emission process is highly reproducible.</a:t>
            </a:r>
          </a:p>
          <a:p>
            <a:pPr>
              <a:spcAft>
                <a:spcPts val="600"/>
              </a:spcAft>
            </a:pPr>
            <a:r>
              <a:rPr lang="en-US" dirty="0" smtClean="0">
                <a:solidFill>
                  <a:srgbClr val="0033CC"/>
                </a:solidFill>
              </a:rPr>
              <a:t>It is also fast since pulse with a width of as  low as 10ns can be used.</a:t>
            </a:r>
            <a:endParaRPr lang="en-US" dirty="0">
              <a:solidFill>
                <a:srgbClr val="0033CC"/>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3" name="Rectangle 2"/>
          <p:cNvSpPr/>
          <p:nvPr/>
        </p:nvSpPr>
        <p:spPr>
          <a:xfrm>
            <a:off x="3810000" y="4114800"/>
            <a:ext cx="4876800" cy="923330"/>
          </a:xfrm>
          <a:prstGeom prst="rect">
            <a:avLst/>
          </a:prstGeom>
        </p:spPr>
        <p:txBody>
          <a:bodyPr wrap="square">
            <a:spAutoFit/>
          </a:bodyPr>
          <a:lstStyle/>
          <a:p>
            <a:pPr marL="457200" indent="-457200"/>
            <a:r>
              <a:rPr lang="en-US" dirty="0" smtClean="0">
                <a:solidFill>
                  <a:srgbClr val="C00000"/>
                </a:solidFill>
              </a:rPr>
              <a:t>Size depends on: </a:t>
            </a:r>
            <a:r>
              <a:rPr lang="en-US" dirty="0" smtClean="0">
                <a:solidFill>
                  <a:srgbClr val="0033CC"/>
                </a:solidFill>
              </a:rPr>
              <a:t>voltage pulse amplitude &amp; duration, tip - substrate distance.</a:t>
            </a:r>
          </a:p>
          <a:p>
            <a:pPr marL="457200" indent="-457200"/>
            <a:r>
              <a:rPr lang="en-US" dirty="0" smtClean="0">
                <a:solidFill>
                  <a:srgbClr val="0033CC"/>
                </a:solidFill>
              </a:rPr>
              <a:t>(for fixed current, distance increases with voltage)</a:t>
            </a:r>
          </a:p>
        </p:txBody>
      </p:sp>
      <p:sp>
        <p:nvSpPr>
          <p:cNvPr id="5" name="Rectangle 4"/>
          <p:cNvSpPr/>
          <p:nvPr/>
        </p:nvSpPr>
        <p:spPr>
          <a:xfrm>
            <a:off x="3657600" y="5791200"/>
            <a:ext cx="5257800" cy="584775"/>
          </a:xfrm>
          <a:prstGeom prst="rect">
            <a:avLst/>
          </a:prstGeom>
        </p:spPr>
        <p:txBody>
          <a:bodyPr wrap="square">
            <a:spAutoFit/>
          </a:bodyPr>
          <a:lstStyle/>
          <a:p>
            <a:r>
              <a:rPr lang="en-US" sz="1600" dirty="0" smtClean="0">
                <a:solidFill>
                  <a:srgbClr val="7030A0"/>
                </a:solidFill>
              </a:rPr>
              <a:t>Fe nano-particles by STM CVD using Fe(CO)</a:t>
            </a:r>
            <a:r>
              <a:rPr lang="en-US" sz="1600" baseline="-25000" dirty="0" smtClean="0">
                <a:solidFill>
                  <a:srgbClr val="7030A0"/>
                </a:solidFill>
              </a:rPr>
              <a:t>5</a:t>
            </a:r>
            <a:r>
              <a:rPr lang="en-US" sz="1600" dirty="0" smtClean="0">
                <a:solidFill>
                  <a:srgbClr val="7030A0"/>
                </a:solidFill>
              </a:rPr>
              <a:t> precursor gas.</a:t>
            </a:r>
          </a:p>
          <a:p>
            <a:r>
              <a:rPr lang="en-US" sz="1600" dirty="0" smtClean="0">
                <a:solidFill>
                  <a:srgbClr val="7030A0"/>
                </a:solidFill>
              </a:rPr>
              <a:t>MFM: magnetic force microscope.</a:t>
            </a:r>
            <a:endParaRPr lang="en-US" sz="1600" dirty="0">
              <a:solidFill>
                <a:srgbClr val="7030A0"/>
              </a:solidFill>
            </a:endParaRPr>
          </a:p>
        </p:txBody>
      </p:sp>
      <p:sp>
        <p:nvSpPr>
          <p:cNvPr id="6" name="Rectangle 5"/>
          <p:cNvSpPr/>
          <p:nvPr/>
        </p:nvSpPr>
        <p:spPr>
          <a:xfrm>
            <a:off x="2133600" y="6611779"/>
            <a:ext cx="6858000" cy="246221"/>
          </a:xfrm>
          <a:prstGeom prst="rect">
            <a:avLst/>
          </a:prstGeom>
        </p:spPr>
        <p:txBody>
          <a:bodyPr wrap="square">
            <a:spAutoFit/>
          </a:bodyPr>
          <a:lstStyle/>
          <a:p>
            <a:r>
              <a:rPr lang="en-US" sz="1000" dirty="0" smtClean="0"/>
              <a:t>Wirth, Field, </a:t>
            </a:r>
            <a:r>
              <a:rPr lang="en-US" sz="1000" dirty="0" err="1" smtClean="0"/>
              <a:t>Awschalom</a:t>
            </a:r>
            <a:r>
              <a:rPr lang="en-US" sz="1000" dirty="0" smtClean="0"/>
              <a:t>, von Molnar, “Magnetization behavior of nanometer-scale iron particles”, PRB 57 14028 (1998).</a:t>
            </a:r>
            <a:endParaRPr lang="en-US" sz="1000" dirty="0"/>
          </a:p>
        </p:txBody>
      </p:sp>
      <p:sp>
        <p:nvSpPr>
          <p:cNvPr id="7" name="Rectangle 6"/>
          <p:cNvSpPr/>
          <p:nvPr/>
        </p:nvSpPr>
        <p:spPr>
          <a:xfrm>
            <a:off x="457200" y="152400"/>
            <a:ext cx="8305800" cy="523220"/>
          </a:xfrm>
          <a:prstGeom prst="rect">
            <a:avLst/>
          </a:prstGeom>
        </p:spPr>
        <p:txBody>
          <a:bodyPr wrap="square">
            <a:spAutoFit/>
          </a:bodyPr>
          <a:lstStyle/>
          <a:p>
            <a:pPr algn="ctr"/>
            <a:r>
              <a:rPr lang="en-US" sz="2800" dirty="0" smtClean="0">
                <a:solidFill>
                  <a:srgbClr val="0033CC"/>
                </a:solidFill>
              </a:rPr>
              <a:t>STM/AFM CVD (chemical vapor deposition)</a:t>
            </a:r>
          </a:p>
        </p:txBody>
      </p:sp>
      <p:grpSp>
        <p:nvGrpSpPr>
          <p:cNvPr id="11" name="Group 10"/>
          <p:cNvGrpSpPr/>
          <p:nvPr/>
        </p:nvGrpSpPr>
        <p:grpSpPr>
          <a:xfrm>
            <a:off x="300524" y="3733800"/>
            <a:ext cx="3452326" cy="2895600"/>
            <a:chOff x="300524" y="3962400"/>
            <a:chExt cx="3452326" cy="2895600"/>
          </a:xfrm>
        </p:grpSpPr>
        <p:pic>
          <p:nvPicPr>
            <p:cNvPr id="4098" name="Picture 2"/>
            <p:cNvPicPr>
              <a:picLocks noChangeAspect="1" noChangeArrowheads="1"/>
            </p:cNvPicPr>
            <p:nvPr/>
          </p:nvPicPr>
          <p:blipFill>
            <a:blip r:embed="rId2"/>
            <a:srcRect/>
            <a:stretch>
              <a:fillRect/>
            </a:stretch>
          </p:blipFill>
          <p:spPr bwMode="auto">
            <a:xfrm>
              <a:off x="300524" y="3962400"/>
              <a:ext cx="3452326" cy="2895600"/>
            </a:xfrm>
            <a:prstGeom prst="rect">
              <a:avLst/>
            </a:prstGeom>
            <a:noFill/>
            <a:ln w="9525">
              <a:noFill/>
              <a:miter lim="800000"/>
              <a:headEnd/>
              <a:tailEnd/>
            </a:ln>
            <a:effectLst/>
          </p:spPr>
        </p:pic>
        <p:sp>
          <p:nvSpPr>
            <p:cNvPr id="8" name="TextBox 7"/>
            <p:cNvSpPr txBox="1"/>
            <p:nvPr/>
          </p:nvSpPr>
          <p:spPr>
            <a:xfrm>
              <a:off x="381000" y="4004846"/>
              <a:ext cx="1123897" cy="338554"/>
            </a:xfrm>
            <a:prstGeom prst="rect">
              <a:avLst/>
            </a:prstGeom>
            <a:noFill/>
          </p:spPr>
          <p:txBody>
            <a:bodyPr wrap="none" rtlCol="0">
              <a:spAutoFit/>
            </a:bodyPr>
            <a:lstStyle/>
            <a:p>
              <a:r>
                <a:rPr lang="en-US" sz="1600" dirty="0" smtClean="0">
                  <a:solidFill>
                    <a:srgbClr val="FFFF00"/>
                  </a:solidFill>
                </a:rPr>
                <a:t>AFM image</a:t>
              </a:r>
              <a:endParaRPr lang="en-US" sz="1600" dirty="0">
                <a:solidFill>
                  <a:srgbClr val="FFFF00"/>
                </a:solidFill>
              </a:endParaRPr>
            </a:p>
          </p:txBody>
        </p:sp>
        <p:sp>
          <p:nvSpPr>
            <p:cNvPr id="9" name="TextBox 8"/>
            <p:cNvSpPr txBox="1"/>
            <p:nvPr/>
          </p:nvSpPr>
          <p:spPr>
            <a:xfrm>
              <a:off x="420197" y="5452646"/>
              <a:ext cx="1180003" cy="338554"/>
            </a:xfrm>
            <a:prstGeom prst="rect">
              <a:avLst/>
            </a:prstGeom>
            <a:noFill/>
          </p:spPr>
          <p:txBody>
            <a:bodyPr wrap="none" rtlCol="0">
              <a:spAutoFit/>
            </a:bodyPr>
            <a:lstStyle/>
            <a:p>
              <a:r>
                <a:rPr lang="en-US" sz="1600" dirty="0" smtClean="0">
                  <a:solidFill>
                    <a:srgbClr val="FFFF00"/>
                  </a:solidFill>
                </a:rPr>
                <a:t>MFM image</a:t>
              </a:r>
              <a:endParaRPr lang="en-US" sz="1600" dirty="0">
                <a:solidFill>
                  <a:srgbClr val="FFFF00"/>
                </a:solidFill>
              </a:endParaRPr>
            </a:p>
          </p:txBody>
        </p:sp>
      </p:grpSp>
      <p:sp>
        <p:nvSpPr>
          <p:cNvPr id="10" name="TextBox 9"/>
          <p:cNvSpPr txBox="1"/>
          <p:nvPr/>
        </p:nvSpPr>
        <p:spPr>
          <a:xfrm>
            <a:off x="304800" y="838200"/>
            <a:ext cx="8534400" cy="2970044"/>
          </a:xfrm>
          <a:prstGeom prst="rect">
            <a:avLst/>
          </a:prstGeom>
          <a:noFill/>
        </p:spPr>
        <p:txBody>
          <a:bodyPr wrap="square" rtlCol="0">
            <a:spAutoFit/>
          </a:bodyPr>
          <a:lstStyle/>
          <a:p>
            <a:pPr marL="168275" indent="-168275">
              <a:spcAft>
                <a:spcPts val="600"/>
              </a:spcAft>
              <a:buFont typeface="Arial" pitchFamily="34" charset="0"/>
              <a:buChar char="•"/>
            </a:pPr>
            <a:r>
              <a:rPr lang="en-US" dirty="0" smtClean="0">
                <a:solidFill>
                  <a:srgbClr val="0033CC"/>
                </a:solidFill>
              </a:rPr>
              <a:t>The process is similar to focused electron beam induced deposition, but with quite different mechanism.</a:t>
            </a:r>
          </a:p>
          <a:p>
            <a:pPr marL="168275" indent="-168275">
              <a:spcAft>
                <a:spcPts val="600"/>
              </a:spcAft>
              <a:buFont typeface="Arial" pitchFamily="34" charset="0"/>
              <a:buChar char="•"/>
            </a:pPr>
            <a:r>
              <a:rPr lang="en-US" dirty="0" smtClean="0">
                <a:solidFill>
                  <a:srgbClr val="0033CC"/>
                </a:solidFill>
              </a:rPr>
              <a:t>Organometallic gas molecules are decomposed at the high field around tip apex, and a microscopic plasma (ionized gas) between tip and substrate is formed.</a:t>
            </a:r>
          </a:p>
          <a:p>
            <a:pPr marL="168275" indent="-168275">
              <a:spcAft>
                <a:spcPts val="600"/>
              </a:spcAft>
              <a:buFont typeface="Arial" pitchFamily="34" charset="0"/>
              <a:buChar char="•"/>
            </a:pPr>
            <a:r>
              <a:rPr lang="en-US" dirty="0" smtClean="0">
                <a:solidFill>
                  <a:srgbClr val="0033CC"/>
                </a:solidFill>
              </a:rPr>
              <a:t>Tip is negatively biased (for field emission of electrons), with current 100-500pA.</a:t>
            </a:r>
          </a:p>
          <a:p>
            <a:pPr marL="168275" indent="-168275">
              <a:spcAft>
                <a:spcPts val="600"/>
              </a:spcAft>
              <a:buFont typeface="Arial" pitchFamily="34" charset="0"/>
              <a:buChar char="•"/>
            </a:pPr>
            <a:r>
              <a:rPr lang="en-US" dirty="0" smtClean="0">
                <a:solidFill>
                  <a:srgbClr val="0033CC"/>
                </a:solidFill>
              </a:rPr>
              <a:t>There is a threshold bias voltage for different precursor gases: 27V for iron carbonyl gas but 15V for tungsten carbonyl.</a:t>
            </a:r>
          </a:p>
          <a:p>
            <a:pPr marL="168275" indent="-168275">
              <a:spcAft>
                <a:spcPts val="600"/>
              </a:spcAft>
              <a:buFont typeface="Arial" pitchFamily="34" charset="0"/>
              <a:buChar char="•"/>
            </a:pPr>
            <a:r>
              <a:rPr lang="en-US" dirty="0" smtClean="0">
                <a:solidFill>
                  <a:srgbClr val="0033CC"/>
                </a:solidFill>
              </a:rPr>
              <a:t>The deposited film contains about 50% of metal, with rest being carbon contamination and small amount of oxygen (like electron-beam induced deposition).</a:t>
            </a:r>
            <a:endParaRPr lang="en-US" dirty="0">
              <a:solidFill>
                <a:srgbClr val="00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3" name="Rectangle 2"/>
          <p:cNvSpPr/>
          <p:nvPr/>
        </p:nvSpPr>
        <p:spPr>
          <a:xfrm>
            <a:off x="1143000" y="76200"/>
            <a:ext cx="6734216" cy="523220"/>
          </a:xfrm>
          <a:prstGeom prst="rect">
            <a:avLst/>
          </a:prstGeom>
        </p:spPr>
        <p:txBody>
          <a:bodyPr wrap="none">
            <a:spAutoFit/>
          </a:bodyPr>
          <a:lstStyle/>
          <a:p>
            <a:r>
              <a:rPr lang="en-US" sz="2800" dirty="0" smtClean="0">
                <a:solidFill>
                  <a:srgbClr val="0033CC"/>
                </a:solidFill>
              </a:rPr>
              <a:t>Local electrochemical deposition and etching</a:t>
            </a:r>
            <a:endParaRPr lang="en-US" sz="2800" dirty="0">
              <a:solidFill>
                <a:srgbClr val="0033CC"/>
              </a:solidFill>
            </a:endParaRPr>
          </a:p>
        </p:txBody>
      </p:sp>
      <p:sp>
        <p:nvSpPr>
          <p:cNvPr id="5" name="Rectangle 4"/>
          <p:cNvSpPr/>
          <p:nvPr/>
        </p:nvSpPr>
        <p:spPr>
          <a:xfrm>
            <a:off x="381000" y="685800"/>
            <a:ext cx="8229600" cy="646331"/>
          </a:xfrm>
          <a:prstGeom prst="rect">
            <a:avLst/>
          </a:prstGeom>
        </p:spPr>
        <p:txBody>
          <a:bodyPr wrap="square">
            <a:spAutoFit/>
          </a:bodyPr>
          <a:lstStyle/>
          <a:p>
            <a:r>
              <a:rPr lang="en-US" dirty="0" smtClean="0">
                <a:solidFill>
                  <a:srgbClr val="C00000"/>
                </a:solidFill>
              </a:rPr>
              <a:t>Substrate in solution, tip as local counter-electrode.</a:t>
            </a:r>
          </a:p>
          <a:p>
            <a:r>
              <a:rPr lang="en-US" dirty="0" smtClean="0">
                <a:solidFill>
                  <a:srgbClr val="C00000"/>
                </a:solidFill>
              </a:rPr>
              <a:t>Since the tip/substrate gap is large (0.1-1</a:t>
            </a:r>
            <a:r>
              <a:rPr lang="en-US" dirty="0" smtClean="0">
                <a:solidFill>
                  <a:srgbClr val="C00000"/>
                </a:solidFill>
                <a:sym typeface="Symbol"/>
              </a:rPr>
              <a:t>m), so is the deposited/etched structures.</a:t>
            </a:r>
            <a:endParaRPr lang="en-US" dirty="0">
              <a:solidFill>
                <a:srgbClr val="C00000"/>
              </a:solidFill>
            </a:endParaRPr>
          </a:p>
        </p:txBody>
      </p:sp>
      <p:pic>
        <p:nvPicPr>
          <p:cNvPr id="5122" name="Picture 2"/>
          <p:cNvPicPr>
            <a:picLocks noChangeAspect="1" noChangeArrowheads="1"/>
          </p:cNvPicPr>
          <p:nvPr/>
        </p:nvPicPr>
        <p:blipFill>
          <a:blip r:embed="rId2"/>
          <a:srcRect/>
          <a:stretch>
            <a:fillRect/>
          </a:stretch>
        </p:blipFill>
        <p:spPr bwMode="auto">
          <a:xfrm>
            <a:off x="381000" y="1543050"/>
            <a:ext cx="8162925" cy="1581150"/>
          </a:xfrm>
          <a:prstGeom prst="rect">
            <a:avLst/>
          </a:prstGeom>
          <a:noFill/>
          <a:ln w="9525">
            <a:noFill/>
            <a:miter lim="800000"/>
            <a:headEnd/>
            <a:tailEnd/>
          </a:ln>
          <a:effectLst/>
        </p:spPr>
      </p:pic>
      <p:grpSp>
        <p:nvGrpSpPr>
          <p:cNvPr id="2" name="Group 8"/>
          <p:cNvGrpSpPr/>
          <p:nvPr/>
        </p:nvGrpSpPr>
        <p:grpSpPr>
          <a:xfrm>
            <a:off x="2362200" y="3429000"/>
            <a:ext cx="4657725" cy="2981325"/>
            <a:chOff x="2057400" y="3276600"/>
            <a:chExt cx="4657725" cy="2981325"/>
          </a:xfrm>
        </p:grpSpPr>
        <p:pic>
          <p:nvPicPr>
            <p:cNvPr id="5123" name="Picture 3"/>
            <p:cNvPicPr>
              <a:picLocks noChangeAspect="1" noChangeArrowheads="1"/>
            </p:cNvPicPr>
            <p:nvPr/>
          </p:nvPicPr>
          <p:blipFill>
            <a:blip r:embed="rId3"/>
            <a:srcRect/>
            <a:stretch>
              <a:fillRect/>
            </a:stretch>
          </p:blipFill>
          <p:spPr bwMode="auto">
            <a:xfrm>
              <a:off x="2057400" y="3276600"/>
              <a:ext cx="4657725" cy="2981325"/>
            </a:xfrm>
            <a:prstGeom prst="rect">
              <a:avLst/>
            </a:prstGeom>
            <a:noFill/>
            <a:ln w="9525">
              <a:noFill/>
              <a:miter lim="800000"/>
              <a:headEnd/>
              <a:tailEnd/>
            </a:ln>
            <a:effectLst/>
          </p:spPr>
        </p:pic>
        <p:sp>
          <p:nvSpPr>
            <p:cNvPr id="7" name="Rectangle 6"/>
            <p:cNvSpPr/>
            <p:nvPr/>
          </p:nvSpPr>
          <p:spPr>
            <a:xfrm>
              <a:off x="4800600" y="5562600"/>
              <a:ext cx="1311578" cy="461665"/>
            </a:xfrm>
            <a:prstGeom prst="rect">
              <a:avLst/>
            </a:prstGeom>
          </p:spPr>
          <p:txBody>
            <a:bodyPr wrap="none">
              <a:spAutoFit/>
            </a:bodyPr>
            <a:lstStyle/>
            <a:p>
              <a:r>
                <a:rPr lang="en-US" sz="2400" dirty="0" smtClean="0">
                  <a:solidFill>
                    <a:srgbClr val="C00000"/>
                  </a:solidFill>
                </a:rPr>
                <a:t>Co on Au</a:t>
              </a:r>
              <a:endParaRPr lang="en-US" sz="2400" dirty="0">
                <a:solidFill>
                  <a:srgbClr val="C00000"/>
                </a:solidFill>
              </a:endParaRPr>
            </a:p>
          </p:txBody>
        </p:sp>
      </p:grpSp>
      <p:sp>
        <p:nvSpPr>
          <p:cNvPr id="8" name="Rectangle 7"/>
          <p:cNvSpPr/>
          <p:nvPr/>
        </p:nvSpPr>
        <p:spPr>
          <a:xfrm>
            <a:off x="5334000" y="6400800"/>
            <a:ext cx="3429000" cy="276999"/>
          </a:xfrm>
          <a:prstGeom prst="rect">
            <a:avLst/>
          </a:prstGeom>
        </p:spPr>
        <p:txBody>
          <a:bodyPr wrap="square">
            <a:spAutoFit/>
          </a:bodyPr>
          <a:lstStyle/>
          <a:p>
            <a:r>
              <a:rPr lang="de-DE" sz="1200" dirty="0" smtClean="0"/>
              <a:t>Hofmann, Schindler, Kirschner, APL 73, 3279 (1998).</a:t>
            </a:r>
            <a:endParaRPr lang="en-US" sz="1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rot="-60000">
            <a:off x="37333" y="2190181"/>
            <a:ext cx="4879351" cy="4320769"/>
          </a:xfrm>
          <a:prstGeom prst="rect">
            <a:avLst/>
          </a:prstGeom>
          <a:noFill/>
          <a:ln w="9525">
            <a:noFill/>
            <a:miter lim="800000"/>
            <a:headEnd/>
            <a:tailEnd/>
          </a:ln>
        </p:spPr>
      </p:pic>
      <p:cxnSp>
        <p:nvCxnSpPr>
          <p:cNvPr id="5" name="Straight Connector 4"/>
          <p:cNvCxnSpPr/>
          <p:nvPr/>
        </p:nvCxnSpPr>
        <p:spPr>
          <a:xfrm flipV="1">
            <a:off x="0" y="877669"/>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Rectangle 5"/>
          <p:cNvSpPr/>
          <p:nvPr/>
        </p:nvSpPr>
        <p:spPr>
          <a:xfrm>
            <a:off x="1143000" y="344269"/>
            <a:ext cx="6734216" cy="523220"/>
          </a:xfrm>
          <a:prstGeom prst="rect">
            <a:avLst/>
          </a:prstGeom>
        </p:spPr>
        <p:txBody>
          <a:bodyPr wrap="none">
            <a:spAutoFit/>
          </a:bodyPr>
          <a:lstStyle/>
          <a:p>
            <a:r>
              <a:rPr lang="en-US" sz="2800" dirty="0" smtClean="0">
                <a:solidFill>
                  <a:srgbClr val="0033CC"/>
                </a:solidFill>
              </a:rPr>
              <a:t>Local electrochemical deposition and etching</a:t>
            </a:r>
            <a:endParaRPr lang="en-US" sz="2800" dirty="0">
              <a:solidFill>
                <a:srgbClr val="0033CC"/>
              </a:solidFill>
            </a:endParaRPr>
          </a:p>
        </p:txBody>
      </p:sp>
      <p:sp>
        <p:nvSpPr>
          <p:cNvPr id="7" name="TextBox 6"/>
          <p:cNvSpPr txBox="1"/>
          <p:nvPr/>
        </p:nvSpPr>
        <p:spPr>
          <a:xfrm>
            <a:off x="609600" y="1447800"/>
            <a:ext cx="8077200" cy="646331"/>
          </a:xfrm>
          <a:prstGeom prst="rect">
            <a:avLst/>
          </a:prstGeom>
          <a:noFill/>
        </p:spPr>
        <p:txBody>
          <a:bodyPr wrap="square" rtlCol="0">
            <a:spAutoFit/>
          </a:bodyPr>
          <a:lstStyle/>
          <a:p>
            <a:r>
              <a:rPr lang="en-US" dirty="0" smtClean="0">
                <a:solidFill>
                  <a:srgbClr val="0033CC"/>
                </a:solidFill>
              </a:rPr>
              <a:t>Simultaneous deposition (onto polymer near tip apex) and etching (the substrate) through a thin spin-coated ionically conductive polymer film (NOT in liquid solution).</a:t>
            </a:r>
            <a:endParaRPr lang="en-US" dirty="0">
              <a:solidFill>
                <a:srgbClr val="0033CC"/>
              </a:solidFill>
            </a:endParaRPr>
          </a:p>
        </p:txBody>
      </p:sp>
      <p:pic>
        <p:nvPicPr>
          <p:cNvPr id="8195" name="Picture 3"/>
          <p:cNvPicPr>
            <a:picLocks noChangeAspect="1" noChangeArrowheads="1"/>
          </p:cNvPicPr>
          <p:nvPr/>
        </p:nvPicPr>
        <p:blipFill>
          <a:blip r:embed="rId3"/>
          <a:srcRect/>
          <a:stretch>
            <a:fillRect/>
          </a:stretch>
        </p:blipFill>
        <p:spPr bwMode="auto">
          <a:xfrm>
            <a:off x="4953000" y="2861846"/>
            <a:ext cx="4172409" cy="3267075"/>
          </a:xfrm>
          <a:prstGeom prst="rect">
            <a:avLst/>
          </a:prstGeom>
          <a:noFill/>
          <a:ln w="9525">
            <a:noFill/>
            <a:miter lim="800000"/>
            <a:headEnd/>
            <a:tailEnd/>
          </a:ln>
        </p:spPr>
      </p:pic>
      <p:sp>
        <p:nvSpPr>
          <p:cNvPr id="9" name="TextBox 8"/>
          <p:cNvSpPr txBox="1"/>
          <p:nvPr/>
        </p:nvSpPr>
        <p:spPr>
          <a:xfrm>
            <a:off x="5257800" y="6138446"/>
            <a:ext cx="3655914" cy="338554"/>
          </a:xfrm>
          <a:prstGeom prst="rect">
            <a:avLst/>
          </a:prstGeom>
          <a:noFill/>
        </p:spPr>
        <p:txBody>
          <a:bodyPr wrap="square" rtlCol="0">
            <a:spAutoFit/>
          </a:bodyPr>
          <a:lstStyle/>
          <a:p>
            <a:r>
              <a:rPr lang="en-US" sz="1600" dirty="0" smtClean="0">
                <a:solidFill>
                  <a:srgbClr val="7030A0"/>
                </a:solidFill>
              </a:rPr>
              <a:t>(</a:t>
            </a:r>
            <a:r>
              <a:rPr lang="en-US" sz="1600" dirty="0" err="1" smtClean="0">
                <a:solidFill>
                  <a:srgbClr val="7030A0"/>
                </a:solidFill>
              </a:rPr>
              <a:t>Nafion</a:t>
            </a:r>
            <a:r>
              <a:rPr lang="en-US" sz="1600" dirty="0" smtClean="0">
                <a:solidFill>
                  <a:srgbClr val="7030A0"/>
                </a:solidFill>
              </a:rPr>
              <a:t> is also used for hydrogen fuel cell)</a:t>
            </a:r>
            <a:endParaRPr lang="en-US" sz="1600" dirty="0">
              <a:solidFill>
                <a:srgbClr val="7030A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1066800"/>
            <a:ext cx="7499617" cy="523220"/>
          </a:xfrm>
          <a:prstGeom prst="rect">
            <a:avLst/>
          </a:prstGeom>
          <a:noFill/>
        </p:spPr>
        <p:txBody>
          <a:bodyPr wrap="none" rtlCol="0">
            <a:spAutoFit/>
          </a:bodyPr>
          <a:lstStyle/>
          <a:p>
            <a:r>
              <a:rPr lang="en-US" sz="2800" dirty="0" smtClean="0">
                <a:solidFill>
                  <a:srgbClr val="0033CC"/>
                </a:solidFill>
              </a:rPr>
              <a:t>Scanning probe microscopy (SPM) and lithography</a:t>
            </a:r>
            <a:endParaRPr lang="en-US" sz="2800" dirty="0">
              <a:solidFill>
                <a:srgbClr val="0033CC"/>
              </a:solidFill>
            </a:endParaRPr>
          </a:p>
        </p:txBody>
      </p:sp>
      <p:sp>
        <p:nvSpPr>
          <p:cNvPr id="5" name="TextBox 4"/>
          <p:cNvSpPr txBox="1"/>
          <p:nvPr/>
        </p:nvSpPr>
        <p:spPr>
          <a:xfrm>
            <a:off x="1524000" y="2590800"/>
            <a:ext cx="6611682" cy="2846933"/>
          </a:xfrm>
          <a:prstGeom prst="rect">
            <a:avLst/>
          </a:prstGeom>
          <a:noFill/>
        </p:spPr>
        <p:txBody>
          <a:bodyPr wrap="none" rtlCol="0">
            <a:spAutoFit/>
          </a:bodyPr>
          <a:lstStyle/>
          <a:p>
            <a:pPr marL="342900" indent="-342900">
              <a:spcAft>
                <a:spcPts val="600"/>
              </a:spcAft>
              <a:buAutoNum type="arabicPeriod"/>
            </a:pPr>
            <a:r>
              <a:rPr lang="en-US" dirty="0" smtClean="0">
                <a:solidFill>
                  <a:srgbClr val="0033CC"/>
                </a:solidFill>
              </a:rPr>
              <a:t>Atom and particle manipulation by STM and AFM.</a:t>
            </a:r>
          </a:p>
          <a:p>
            <a:pPr marL="342900" indent="-342900">
              <a:spcAft>
                <a:spcPts val="600"/>
              </a:spcAft>
              <a:buAutoNum type="arabicPeriod"/>
            </a:pPr>
            <a:r>
              <a:rPr lang="en-US" dirty="0" smtClean="0">
                <a:solidFill>
                  <a:srgbClr val="0033CC"/>
                </a:solidFill>
              </a:rPr>
              <a:t>AFM oxidation of Si or metals.</a:t>
            </a:r>
          </a:p>
          <a:p>
            <a:pPr marL="342900" indent="-342900">
              <a:spcAft>
                <a:spcPts val="600"/>
              </a:spcAft>
              <a:buAutoNum type="arabicPeriod"/>
            </a:pPr>
            <a:r>
              <a:rPr lang="en-US" dirty="0" smtClean="0">
                <a:solidFill>
                  <a:srgbClr val="0033CC"/>
                </a:solidFill>
              </a:rPr>
              <a:t>Dip-pen nanolithography (DPN).</a:t>
            </a:r>
          </a:p>
          <a:p>
            <a:pPr marL="342900" indent="-342900">
              <a:spcAft>
                <a:spcPts val="600"/>
              </a:spcAft>
              <a:buAutoNum type="arabicPeriod"/>
            </a:pPr>
            <a:r>
              <a:rPr lang="en-US" dirty="0" smtClean="0">
                <a:solidFill>
                  <a:srgbClr val="0033CC"/>
                </a:solidFill>
              </a:rPr>
              <a:t>Resist exposure by STM field emitted electrons.</a:t>
            </a:r>
          </a:p>
          <a:p>
            <a:pPr marL="342900" indent="-342900">
              <a:spcAft>
                <a:spcPts val="600"/>
              </a:spcAft>
              <a:buAutoNum type="arabicPeriod"/>
            </a:pPr>
            <a:r>
              <a:rPr lang="en-US" dirty="0" smtClean="0">
                <a:solidFill>
                  <a:srgbClr val="0033CC"/>
                </a:solidFill>
              </a:rPr>
              <a:t>Indentation, scratching, thermal-mechanical patterning.</a:t>
            </a:r>
          </a:p>
          <a:p>
            <a:pPr marL="342900" indent="-342900">
              <a:spcAft>
                <a:spcPts val="600"/>
              </a:spcAft>
              <a:buAutoNum type="arabicPeriod"/>
            </a:pPr>
            <a:r>
              <a:rPr lang="en-US" dirty="0" smtClean="0">
                <a:solidFill>
                  <a:srgbClr val="0033CC"/>
                </a:solidFill>
              </a:rPr>
              <a:t>Field evaporation, STM CVD, electrochemical deposition/etching.</a:t>
            </a:r>
          </a:p>
          <a:p>
            <a:pPr marL="342900" indent="-342900">
              <a:spcAft>
                <a:spcPts val="600"/>
              </a:spcAft>
              <a:buAutoNum type="arabicPeriod"/>
            </a:pPr>
            <a:r>
              <a:rPr lang="en-US" dirty="0" smtClean="0">
                <a:solidFill>
                  <a:srgbClr val="C00000"/>
                </a:solidFill>
              </a:rPr>
              <a:t>Scanning near field optical microscope (SNOM) overview.</a:t>
            </a:r>
          </a:p>
          <a:p>
            <a:pPr marL="342900" indent="-342900">
              <a:spcAft>
                <a:spcPts val="600"/>
              </a:spcAft>
              <a:buAutoNum type="arabicPeriod"/>
            </a:pPr>
            <a:r>
              <a:rPr lang="en-US" dirty="0" smtClean="0">
                <a:solidFill>
                  <a:srgbClr val="0033CC"/>
                </a:solidFill>
              </a:rPr>
              <a:t>Nanofabrication using SNOM</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2286000" y="76200"/>
            <a:ext cx="4559261" cy="523220"/>
          </a:xfrm>
          <a:prstGeom prst="rect">
            <a:avLst/>
          </a:prstGeom>
        </p:spPr>
        <p:txBody>
          <a:bodyPr wrap="none">
            <a:spAutoFit/>
          </a:bodyPr>
          <a:lstStyle/>
          <a:p>
            <a:r>
              <a:rPr lang="en-US" sz="2800" dirty="0" smtClean="0">
                <a:solidFill>
                  <a:srgbClr val="0033CC"/>
                </a:solidFill>
              </a:rPr>
              <a:t>Far-field and near-field optics</a:t>
            </a:r>
            <a:endParaRPr lang="en-US" sz="2800" dirty="0">
              <a:solidFill>
                <a:srgbClr val="0033CC"/>
              </a:solidFill>
            </a:endParaRPr>
          </a:p>
        </p:txBody>
      </p:sp>
      <p:sp>
        <p:nvSpPr>
          <p:cNvPr id="8" name="Rectangle 7"/>
          <p:cNvSpPr/>
          <p:nvPr/>
        </p:nvSpPr>
        <p:spPr>
          <a:xfrm>
            <a:off x="685800" y="685800"/>
            <a:ext cx="7848600" cy="2308324"/>
          </a:xfrm>
          <a:prstGeom prst="rect">
            <a:avLst/>
          </a:prstGeom>
        </p:spPr>
        <p:txBody>
          <a:bodyPr wrap="square">
            <a:spAutoFit/>
          </a:bodyPr>
          <a:lstStyle/>
          <a:p>
            <a:pPr marL="169863" indent="-169863">
              <a:buFont typeface="Arial" pitchFamily="34" charset="0"/>
              <a:buChar char="•"/>
            </a:pPr>
            <a:r>
              <a:rPr lang="en-US" dirty="0" smtClean="0">
                <a:solidFill>
                  <a:srgbClr val="C00000"/>
                </a:solidFill>
              </a:rPr>
              <a:t>Far-field optics</a:t>
            </a:r>
          </a:p>
          <a:p>
            <a:pPr lvl="1" indent="-223838">
              <a:buFont typeface="Courier New" pitchFamily="49" charset="0"/>
              <a:buChar char="o"/>
            </a:pPr>
            <a:r>
              <a:rPr lang="en-US" dirty="0" smtClean="0">
                <a:solidFill>
                  <a:srgbClr val="0033CC"/>
                </a:solidFill>
              </a:rPr>
              <a:t>Geometric optics based on traditional optical element (lens)</a:t>
            </a:r>
          </a:p>
          <a:p>
            <a:pPr lvl="1" indent="-223838">
              <a:buFont typeface="Courier New" pitchFamily="49" charset="0"/>
              <a:buChar char="o"/>
            </a:pPr>
            <a:r>
              <a:rPr lang="en-US" dirty="0" smtClean="0">
                <a:solidFill>
                  <a:srgbClr val="0033CC"/>
                </a:solidFill>
              </a:rPr>
              <a:t>Fails to perform adequately under certain circumstances: sub-wavelength apertures, deep UV radiation, ultra-short pulses</a:t>
            </a:r>
          </a:p>
          <a:p>
            <a:pPr marL="169863" indent="-169863">
              <a:buFont typeface="Arial" pitchFamily="34" charset="0"/>
              <a:buChar char="•"/>
            </a:pPr>
            <a:r>
              <a:rPr lang="en-US" dirty="0" smtClean="0">
                <a:solidFill>
                  <a:srgbClr val="C00000"/>
                </a:solidFill>
              </a:rPr>
              <a:t>Near-field optics</a:t>
            </a:r>
          </a:p>
          <a:p>
            <a:pPr lvl="1" indent="-223838">
              <a:buFont typeface="Courier New" pitchFamily="49" charset="0"/>
              <a:buChar char="o"/>
            </a:pPr>
            <a:r>
              <a:rPr lang="en-US" dirty="0" smtClean="0">
                <a:solidFill>
                  <a:srgbClr val="0033CC"/>
                </a:solidFill>
              </a:rPr>
              <a:t>Spatial confinement of light in x, y and z.</a:t>
            </a:r>
          </a:p>
          <a:p>
            <a:pPr lvl="1" indent="-223838">
              <a:buFont typeface="Courier New" pitchFamily="49" charset="0"/>
              <a:buChar char="o"/>
            </a:pPr>
            <a:r>
              <a:rPr lang="en-US" dirty="0" smtClean="0">
                <a:solidFill>
                  <a:srgbClr val="0033CC"/>
                </a:solidFill>
              </a:rPr>
              <a:t>Form of lens-less optics with sub-wavelength resolution.</a:t>
            </a:r>
          </a:p>
          <a:p>
            <a:pPr lvl="1" indent="-223838">
              <a:buFont typeface="Courier New" pitchFamily="49" charset="0"/>
              <a:buChar char="o"/>
            </a:pPr>
            <a:r>
              <a:rPr lang="en-US" dirty="0" smtClean="0">
                <a:solidFill>
                  <a:srgbClr val="0033CC"/>
                </a:solidFill>
              </a:rPr>
              <a:t>Independent of the wavelength of light being used.</a:t>
            </a:r>
          </a:p>
        </p:txBody>
      </p:sp>
      <p:pic>
        <p:nvPicPr>
          <p:cNvPr id="10" name="Picture 4" descr="C:\Documents and Settings\Administrator\My Documents\presentation\nearidea.bmp"/>
          <p:cNvPicPr>
            <a:picLocks noChangeAspect="1" noChangeArrowheads="1"/>
          </p:cNvPicPr>
          <p:nvPr/>
        </p:nvPicPr>
        <p:blipFill>
          <a:blip r:embed="rId2"/>
          <a:srcRect/>
          <a:stretch>
            <a:fillRect/>
          </a:stretch>
        </p:blipFill>
        <p:spPr>
          <a:xfrm>
            <a:off x="1676400" y="2971800"/>
            <a:ext cx="5181600" cy="2698750"/>
          </a:xfrm>
          <a:prstGeom prst="rect">
            <a:avLst/>
          </a:prstGeom>
          <a:noFill/>
        </p:spPr>
      </p:pic>
      <p:grpSp>
        <p:nvGrpSpPr>
          <p:cNvPr id="12" name="Group 11"/>
          <p:cNvGrpSpPr/>
          <p:nvPr/>
        </p:nvGrpSpPr>
        <p:grpSpPr>
          <a:xfrm>
            <a:off x="609600" y="5715000"/>
            <a:ext cx="4619625" cy="1094776"/>
            <a:chOff x="609600" y="5715000"/>
            <a:chExt cx="4619625" cy="1094776"/>
          </a:xfrm>
        </p:grpSpPr>
        <p:pic>
          <p:nvPicPr>
            <p:cNvPr id="13314" name="Picture 2"/>
            <p:cNvPicPr>
              <a:picLocks noChangeAspect="1" noChangeArrowheads="1"/>
            </p:cNvPicPr>
            <p:nvPr/>
          </p:nvPicPr>
          <p:blipFill>
            <a:blip r:embed="rId3"/>
            <a:srcRect/>
            <a:stretch>
              <a:fillRect/>
            </a:stretch>
          </p:blipFill>
          <p:spPr bwMode="auto">
            <a:xfrm>
              <a:off x="609600" y="5715000"/>
              <a:ext cx="4619625" cy="1094776"/>
            </a:xfrm>
            <a:prstGeom prst="rect">
              <a:avLst/>
            </a:prstGeom>
            <a:noFill/>
            <a:ln w="9525">
              <a:noFill/>
              <a:miter lim="800000"/>
              <a:headEnd/>
              <a:tailEnd/>
            </a:ln>
          </p:spPr>
        </p:pic>
        <p:sp>
          <p:nvSpPr>
            <p:cNvPr id="9" name="Rectangle 8"/>
            <p:cNvSpPr/>
            <p:nvPr/>
          </p:nvSpPr>
          <p:spPr>
            <a:xfrm>
              <a:off x="1200100" y="6412468"/>
              <a:ext cx="2468433" cy="369332"/>
            </a:xfrm>
            <a:prstGeom prst="rect">
              <a:avLst/>
            </a:prstGeom>
          </p:spPr>
          <p:txBody>
            <a:bodyPr wrap="none">
              <a:spAutoFit/>
            </a:bodyPr>
            <a:lstStyle/>
            <a:p>
              <a:r>
                <a:rPr lang="en-US" dirty="0" smtClean="0">
                  <a:solidFill>
                    <a:srgbClr val="FFFF00"/>
                  </a:solidFill>
                </a:rPr>
                <a:t>Near-field probe (50nm)</a:t>
              </a:r>
              <a:endParaRPr lang="en-US" dirty="0">
                <a:solidFill>
                  <a:srgbClr val="FFFF00"/>
                </a:solidFill>
              </a:endParaRPr>
            </a:p>
          </p:txBody>
        </p:sp>
      </p:grpSp>
      <p:sp>
        <p:nvSpPr>
          <p:cNvPr id="11" name="TextBox 10"/>
          <p:cNvSpPr txBox="1"/>
          <p:nvPr/>
        </p:nvSpPr>
        <p:spPr>
          <a:xfrm>
            <a:off x="5562600" y="5867400"/>
            <a:ext cx="3352800" cy="830997"/>
          </a:xfrm>
          <a:prstGeom prst="rect">
            <a:avLst/>
          </a:prstGeom>
          <a:noFill/>
        </p:spPr>
        <p:txBody>
          <a:bodyPr wrap="square" rtlCol="0">
            <a:spAutoFit/>
          </a:bodyPr>
          <a:lstStyle/>
          <a:p>
            <a:r>
              <a:rPr lang="en-US" sz="1200" dirty="0" smtClean="0"/>
              <a:t>Review paper: Tseng, “Recent developments in nanofabrication using scanning near-field optical microscope lithography”, Optics &amp; Laser Technology, 39, 514-526 (2007).</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0" name="Rectangle 9"/>
          <p:cNvSpPr/>
          <p:nvPr/>
        </p:nvSpPr>
        <p:spPr>
          <a:xfrm>
            <a:off x="3616463" y="152400"/>
            <a:ext cx="2250937" cy="523220"/>
          </a:xfrm>
          <a:prstGeom prst="rect">
            <a:avLst/>
          </a:prstGeom>
        </p:spPr>
        <p:txBody>
          <a:bodyPr wrap="none">
            <a:spAutoFit/>
          </a:bodyPr>
          <a:lstStyle/>
          <a:p>
            <a:r>
              <a:rPr lang="en-GB" sz="2800" dirty="0" smtClean="0">
                <a:solidFill>
                  <a:srgbClr val="0033CC"/>
                </a:solidFill>
              </a:rPr>
              <a:t>Field emission</a:t>
            </a:r>
            <a:endParaRPr lang="en-US" sz="2800" dirty="0">
              <a:solidFill>
                <a:srgbClr val="0033CC"/>
              </a:solidFill>
            </a:endParaRPr>
          </a:p>
        </p:txBody>
      </p:sp>
      <p:pic>
        <p:nvPicPr>
          <p:cNvPr id="10243" name="Picture 3"/>
          <p:cNvPicPr>
            <a:picLocks noChangeAspect="1" noChangeArrowheads="1"/>
          </p:cNvPicPr>
          <p:nvPr/>
        </p:nvPicPr>
        <p:blipFill>
          <a:blip r:embed="rId3"/>
          <a:srcRect/>
          <a:stretch>
            <a:fillRect/>
          </a:stretch>
        </p:blipFill>
        <p:spPr bwMode="auto">
          <a:xfrm>
            <a:off x="381000" y="1676401"/>
            <a:ext cx="4114800" cy="3201152"/>
          </a:xfrm>
          <a:prstGeom prst="rect">
            <a:avLst/>
          </a:prstGeom>
          <a:noFill/>
          <a:ln w="9525">
            <a:noFill/>
            <a:miter lim="800000"/>
            <a:headEnd/>
            <a:tailEnd/>
          </a:ln>
        </p:spPr>
      </p:pic>
      <p:sp>
        <p:nvSpPr>
          <p:cNvPr id="9" name="Rectangle 8"/>
          <p:cNvSpPr/>
          <p:nvPr/>
        </p:nvSpPr>
        <p:spPr>
          <a:xfrm>
            <a:off x="304800" y="914400"/>
            <a:ext cx="3886200" cy="646331"/>
          </a:xfrm>
          <a:prstGeom prst="rect">
            <a:avLst/>
          </a:prstGeom>
        </p:spPr>
        <p:txBody>
          <a:bodyPr wrap="square">
            <a:spAutoFit/>
          </a:bodyPr>
          <a:lstStyle/>
          <a:p>
            <a:r>
              <a:rPr lang="en-US" dirty="0" smtClean="0">
                <a:solidFill>
                  <a:srgbClr val="0033CC"/>
                </a:solidFill>
              </a:rPr>
              <a:t>Electron emission at high electrical field</a:t>
            </a:r>
          </a:p>
          <a:p>
            <a:r>
              <a:rPr lang="en-US" dirty="0" smtClean="0">
                <a:solidFill>
                  <a:srgbClr val="0033CC"/>
                </a:solidFill>
              </a:rPr>
              <a:t>(</a:t>
            </a:r>
            <a:r>
              <a:rPr lang="en-US" dirty="0" err="1" smtClean="0">
                <a:solidFill>
                  <a:srgbClr val="0033CC"/>
                </a:solidFill>
              </a:rPr>
              <a:t>Folwer–Nordheim</a:t>
            </a:r>
            <a:r>
              <a:rPr lang="en-US" dirty="0" smtClean="0">
                <a:solidFill>
                  <a:srgbClr val="0033CC"/>
                </a:solidFill>
              </a:rPr>
              <a:t> theory)</a:t>
            </a:r>
            <a:endParaRPr lang="en-US" dirty="0">
              <a:solidFill>
                <a:srgbClr val="0033CC"/>
              </a:solidFill>
            </a:endParaRPr>
          </a:p>
        </p:txBody>
      </p:sp>
      <p:pic>
        <p:nvPicPr>
          <p:cNvPr id="10244" name="Picture 4"/>
          <p:cNvPicPr>
            <a:picLocks noChangeAspect="1" noChangeArrowheads="1"/>
          </p:cNvPicPr>
          <p:nvPr/>
        </p:nvPicPr>
        <p:blipFill>
          <a:blip r:embed="rId4"/>
          <a:srcRect/>
          <a:stretch>
            <a:fillRect/>
          </a:stretch>
        </p:blipFill>
        <p:spPr bwMode="auto">
          <a:xfrm>
            <a:off x="1828800" y="3429753"/>
            <a:ext cx="2352675" cy="695325"/>
          </a:xfrm>
          <a:prstGeom prst="rect">
            <a:avLst/>
          </a:prstGeom>
          <a:noFill/>
          <a:ln w="9525">
            <a:noFill/>
            <a:miter lim="800000"/>
            <a:headEnd/>
            <a:tailEnd/>
          </a:ln>
        </p:spPr>
      </p:pic>
      <p:pic>
        <p:nvPicPr>
          <p:cNvPr id="10245" name="Picture 5"/>
          <p:cNvPicPr>
            <a:picLocks noChangeAspect="1" noChangeArrowheads="1"/>
          </p:cNvPicPr>
          <p:nvPr/>
        </p:nvPicPr>
        <p:blipFill>
          <a:blip r:embed="rId5"/>
          <a:srcRect/>
          <a:stretch>
            <a:fillRect/>
          </a:stretch>
        </p:blipFill>
        <p:spPr bwMode="auto">
          <a:xfrm>
            <a:off x="4572000" y="1676399"/>
            <a:ext cx="4343400" cy="3135302"/>
          </a:xfrm>
          <a:prstGeom prst="rect">
            <a:avLst/>
          </a:prstGeom>
          <a:noFill/>
          <a:ln w="9525">
            <a:noFill/>
            <a:miter lim="800000"/>
            <a:headEnd/>
            <a:tailEnd/>
          </a:ln>
        </p:spPr>
      </p:pic>
      <p:sp>
        <p:nvSpPr>
          <p:cNvPr id="13" name="Rectangle 12"/>
          <p:cNvSpPr/>
          <p:nvPr/>
        </p:nvSpPr>
        <p:spPr>
          <a:xfrm>
            <a:off x="5029200" y="914400"/>
            <a:ext cx="3962400" cy="646331"/>
          </a:xfrm>
          <a:prstGeom prst="rect">
            <a:avLst/>
          </a:prstGeom>
        </p:spPr>
        <p:txBody>
          <a:bodyPr wrap="square">
            <a:spAutoFit/>
          </a:bodyPr>
          <a:lstStyle/>
          <a:p>
            <a:r>
              <a:rPr lang="en-US" dirty="0" smtClean="0">
                <a:solidFill>
                  <a:srgbClr val="0033CC"/>
                </a:solidFill>
              </a:rPr>
              <a:t>Field strength vs. gap distance between a probe tip and counter electrode.</a:t>
            </a:r>
            <a:endParaRPr lang="en-US" dirty="0">
              <a:solidFill>
                <a:srgbClr val="0033CC"/>
              </a:solidFill>
            </a:endParaRPr>
          </a:p>
        </p:txBody>
      </p:sp>
      <p:sp>
        <p:nvSpPr>
          <p:cNvPr id="14" name="TextBox 13"/>
          <p:cNvSpPr txBox="1"/>
          <p:nvPr/>
        </p:nvSpPr>
        <p:spPr>
          <a:xfrm>
            <a:off x="304800" y="5258553"/>
            <a:ext cx="4724400" cy="646331"/>
          </a:xfrm>
          <a:prstGeom prst="rect">
            <a:avLst/>
          </a:prstGeom>
          <a:noFill/>
        </p:spPr>
        <p:txBody>
          <a:bodyPr wrap="square" rtlCol="0">
            <a:spAutoFit/>
          </a:bodyPr>
          <a:lstStyle/>
          <a:p>
            <a:r>
              <a:rPr lang="en-US" dirty="0" smtClean="0">
                <a:solidFill>
                  <a:srgbClr val="0033CC"/>
                </a:solidFill>
              </a:rPr>
              <a:t>Assume tip area is (20nm)</a:t>
            </a:r>
            <a:r>
              <a:rPr lang="en-US" baseline="30000" dirty="0" smtClean="0">
                <a:solidFill>
                  <a:srgbClr val="0033CC"/>
                </a:solidFill>
              </a:rPr>
              <a:t>2</a:t>
            </a:r>
            <a:r>
              <a:rPr lang="en-US" dirty="0" smtClean="0">
                <a:solidFill>
                  <a:srgbClr val="0033CC"/>
                </a:solidFill>
              </a:rPr>
              <a:t>, then at 4</a:t>
            </a:r>
            <a:r>
              <a:rPr lang="en-US" dirty="0" smtClean="0">
                <a:solidFill>
                  <a:srgbClr val="0033CC"/>
                </a:solidFill>
                <a:sym typeface="Symbol"/>
              </a:rPr>
              <a:t></a:t>
            </a:r>
            <a:r>
              <a:rPr lang="en-US" dirty="0" smtClean="0">
                <a:solidFill>
                  <a:srgbClr val="0033CC"/>
                </a:solidFill>
              </a:rPr>
              <a:t>10</a:t>
            </a:r>
            <a:r>
              <a:rPr lang="en-US" baseline="30000" dirty="0" smtClean="0">
                <a:solidFill>
                  <a:srgbClr val="0033CC"/>
                </a:solidFill>
              </a:rPr>
              <a:t>7</a:t>
            </a:r>
            <a:r>
              <a:rPr lang="en-US" dirty="0" smtClean="0">
                <a:solidFill>
                  <a:srgbClr val="0033CC"/>
                </a:solidFill>
              </a:rPr>
              <a:t>V/cm, current=80</a:t>
            </a:r>
            <a:r>
              <a:rPr lang="en-US" dirty="0" smtClean="0">
                <a:solidFill>
                  <a:srgbClr val="0033CC"/>
                </a:solidFill>
                <a:sym typeface="Symbol"/>
              </a:rPr>
              <a:t>(2010</a:t>
            </a:r>
            <a:r>
              <a:rPr lang="en-US" baseline="30000" dirty="0" smtClean="0">
                <a:solidFill>
                  <a:srgbClr val="0033CC"/>
                </a:solidFill>
                <a:sym typeface="Symbol"/>
              </a:rPr>
              <a:t>-7</a:t>
            </a:r>
            <a:r>
              <a:rPr lang="en-US" dirty="0" smtClean="0">
                <a:solidFill>
                  <a:srgbClr val="0033CC"/>
                </a:solidFill>
                <a:sym typeface="Symbol"/>
              </a:rPr>
              <a:t>)</a:t>
            </a:r>
            <a:r>
              <a:rPr lang="en-US" baseline="30000" dirty="0" smtClean="0">
                <a:solidFill>
                  <a:srgbClr val="0033CC"/>
                </a:solidFill>
                <a:sym typeface="Symbol"/>
              </a:rPr>
              <a:t>2</a:t>
            </a:r>
            <a:r>
              <a:rPr lang="en-US" dirty="0" smtClean="0">
                <a:solidFill>
                  <a:srgbClr val="0033CC"/>
                </a:solidFill>
                <a:sym typeface="Symbol"/>
              </a:rPr>
              <a:t>=0.3nA (typical EBL I&lt;1nA) </a:t>
            </a:r>
            <a:endParaRPr lang="en-US" dirty="0">
              <a:solidFill>
                <a:srgbClr val="0033CC"/>
              </a:solidFill>
            </a:endParaRPr>
          </a:p>
        </p:txBody>
      </p:sp>
      <p:sp>
        <p:nvSpPr>
          <p:cNvPr id="21" name="TextBox 20"/>
          <p:cNvSpPr txBox="1"/>
          <p:nvPr/>
        </p:nvSpPr>
        <p:spPr>
          <a:xfrm>
            <a:off x="5257800" y="4972624"/>
            <a:ext cx="3657600" cy="1477328"/>
          </a:xfrm>
          <a:prstGeom prst="rect">
            <a:avLst/>
          </a:prstGeom>
          <a:noFill/>
        </p:spPr>
        <p:txBody>
          <a:bodyPr wrap="square" rtlCol="0">
            <a:spAutoFit/>
          </a:bodyPr>
          <a:lstStyle/>
          <a:p>
            <a:r>
              <a:rPr lang="en-US" dirty="0" smtClean="0">
                <a:solidFill>
                  <a:srgbClr val="0033CC"/>
                </a:solidFill>
              </a:rPr>
              <a:t>For 4</a:t>
            </a:r>
            <a:r>
              <a:rPr lang="en-US" dirty="0" smtClean="0">
                <a:solidFill>
                  <a:srgbClr val="0033CC"/>
                </a:solidFill>
                <a:sym typeface="Symbol"/>
              </a:rPr>
              <a:t></a:t>
            </a:r>
            <a:r>
              <a:rPr lang="en-US" dirty="0" smtClean="0">
                <a:solidFill>
                  <a:srgbClr val="0033CC"/>
                </a:solidFill>
              </a:rPr>
              <a:t>10</a:t>
            </a:r>
            <a:r>
              <a:rPr lang="en-US" baseline="30000" dirty="0" smtClean="0">
                <a:solidFill>
                  <a:srgbClr val="0033CC"/>
                </a:solidFill>
              </a:rPr>
              <a:t>7</a:t>
            </a:r>
            <a:r>
              <a:rPr lang="en-US" dirty="0" smtClean="0">
                <a:solidFill>
                  <a:srgbClr val="0033CC"/>
                </a:solidFill>
              </a:rPr>
              <a:t>V/cm, gap=35nm, so resist thickness of 30nm is OK, which is often just good enough for pattern transfer by liftoff or direct etch. </a:t>
            </a:r>
          </a:p>
          <a:p>
            <a:r>
              <a:rPr lang="en-US" dirty="0" smtClean="0">
                <a:solidFill>
                  <a:srgbClr val="0033CC"/>
                </a:solidFill>
              </a:rPr>
              <a:t>Higher voltage allows thicker resist.</a:t>
            </a:r>
            <a:endParaRPr lang="en-US" dirty="0">
              <a:solidFill>
                <a:srgbClr val="00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
                                            <p:txEl>
                                              <p:pRg st="0" end="0"/>
                                            </p:txEl>
                                          </p:spTgt>
                                        </p:tgtEl>
                                        <p:attrNameLst>
                                          <p:attrName>style.visibility</p:attrName>
                                        </p:attrNameLst>
                                      </p:cBhvr>
                                      <p:to>
                                        <p:strVal val="visible"/>
                                      </p:to>
                                    </p:set>
                                    <p:animEffect transition="in" filter="wipe(down)">
                                      <p:cBhvr>
                                        <p:cTn id="10" dur="500"/>
                                        <p:tgtEl>
                                          <p:spTgt spid="21">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1">
                                            <p:txEl>
                                              <p:pRg st="1" end="1"/>
                                            </p:txEl>
                                          </p:spTgt>
                                        </p:tgtEl>
                                        <p:attrNameLst>
                                          <p:attrName>style.visibility</p:attrName>
                                        </p:attrNameLst>
                                      </p:cBhvr>
                                      <p:to>
                                        <p:strVal val="visible"/>
                                      </p:to>
                                    </p:set>
                                    <p:animEffect transition="in" filter="wipe(down)">
                                      <p:cBhvr>
                                        <p:cTn id="13"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P spid="21"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12192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Rectangle 4"/>
          <p:cNvSpPr/>
          <p:nvPr/>
        </p:nvSpPr>
        <p:spPr>
          <a:xfrm>
            <a:off x="1143000" y="228600"/>
            <a:ext cx="7543800" cy="954107"/>
          </a:xfrm>
          <a:prstGeom prst="rect">
            <a:avLst/>
          </a:prstGeom>
        </p:spPr>
        <p:txBody>
          <a:bodyPr wrap="square">
            <a:spAutoFit/>
          </a:bodyPr>
          <a:lstStyle/>
          <a:p>
            <a:r>
              <a:rPr lang="en-US" sz="2800" dirty="0" smtClean="0">
                <a:solidFill>
                  <a:srgbClr val="0033CC"/>
                </a:solidFill>
              </a:rPr>
              <a:t>Near field scanning optical microscope (NSOM)</a:t>
            </a:r>
          </a:p>
          <a:p>
            <a:r>
              <a:rPr lang="en-US" sz="2800" dirty="0" smtClean="0">
                <a:solidFill>
                  <a:srgbClr val="0033CC"/>
                </a:solidFill>
              </a:rPr>
              <a:t>or Scanning near field optical microscope (SNOM)</a:t>
            </a:r>
            <a:endParaRPr lang="en-US" sz="2800" dirty="0">
              <a:solidFill>
                <a:srgbClr val="0033CC"/>
              </a:solidFill>
            </a:endParaRPr>
          </a:p>
        </p:txBody>
      </p:sp>
      <p:pic>
        <p:nvPicPr>
          <p:cNvPr id="7" name="Picture 5" descr="C:\Documents and Settings\Administrator\My Documents\presentation\far.jpg"/>
          <p:cNvPicPr>
            <a:picLocks noChangeAspect="1" noChangeArrowheads="1"/>
          </p:cNvPicPr>
          <p:nvPr/>
        </p:nvPicPr>
        <p:blipFill>
          <a:blip r:embed="rId2"/>
          <a:srcRect/>
          <a:stretch>
            <a:fillRect/>
          </a:stretch>
        </p:blipFill>
        <p:spPr bwMode="auto">
          <a:xfrm>
            <a:off x="6477000" y="1295400"/>
            <a:ext cx="2512258" cy="2895600"/>
          </a:xfrm>
          <a:prstGeom prst="rect">
            <a:avLst/>
          </a:prstGeom>
          <a:solidFill>
            <a:schemeClr val="accent1"/>
          </a:solidFill>
          <a:ln w="9525">
            <a:noFill/>
            <a:miter lim="800000"/>
            <a:headEnd/>
            <a:tailEnd/>
          </a:ln>
        </p:spPr>
      </p:pic>
      <p:pic>
        <p:nvPicPr>
          <p:cNvPr id="8" name="Picture 6" descr="C:\Documents and Settings\Administrator\My Documents\presentation\near.jpg"/>
          <p:cNvPicPr>
            <a:picLocks noChangeAspect="1" noChangeArrowheads="1"/>
          </p:cNvPicPr>
          <p:nvPr/>
        </p:nvPicPr>
        <p:blipFill>
          <a:blip r:embed="rId3"/>
          <a:srcRect/>
          <a:stretch>
            <a:fillRect/>
          </a:stretch>
        </p:blipFill>
        <p:spPr bwMode="auto">
          <a:xfrm>
            <a:off x="6705600" y="3657600"/>
            <a:ext cx="2438400" cy="3001255"/>
          </a:xfrm>
          <a:prstGeom prst="rect">
            <a:avLst/>
          </a:prstGeom>
          <a:noFill/>
          <a:ln w="9525">
            <a:noFill/>
            <a:miter lim="800000"/>
            <a:headEnd/>
            <a:tailEnd/>
          </a:ln>
        </p:spPr>
      </p:pic>
      <p:sp>
        <p:nvSpPr>
          <p:cNvPr id="6" name="Rectangle 5"/>
          <p:cNvSpPr/>
          <p:nvPr/>
        </p:nvSpPr>
        <p:spPr>
          <a:xfrm>
            <a:off x="0" y="1447800"/>
            <a:ext cx="6553200" cy="4832092"/>
          </a:xfrm>
          <a:prstGeom prst="rect">
            <a:avLst/>
          </a:prstGeom>
        </p:spPr>
        <p:txBody>
          <a:bodyPr wrap="square">
            <a:spAutoFit/>
          </a:bodyPr>
          <a:lstStyle/>
          <a:p>
            <a:pPr marL="166688" indent="-166688">
              <a:spcAft>
                <a:spcPts val="600"/>
              </a:spcAft>
              <a:buFont typeface="Arial" pitchFamily="34" charset="0"/>
              <a:buChar char="•"/>
            </a:pPr>
            <a:r>
              <a:rPr lang="en-US" dirty="0" smtClean="0">
                <a:solidFill>
                  <a:srgbClr val="0033CC"/>
                </a:solidFill>
              </a:rPr>
              <a:t>NSOM is a scanning optical microscopy  technique that enables users to work with standard optical tools beyond the diffraction limit that normally restricts the resolution.</a:t>
            </a:r>
          </a:p>
          <a:p>
            <a:pPr marL="166688" indent="-166688">
              <a:spcAft>
                <a:spcPts val="600"/>
              </a:spcAft>
              <a:buFont typeface="Arial" pitchFamily="34" charset="0"/>
              <a:buChar char="•"/>
            </a:pPr>
            <a:r>
              <a:rPr lang="en-US" dirty="0" smtClean="0">
                <a:solidFill>
                  <a:srgbClr val="0033CC"/>
                </a:solidFill>
              </a:rPr>
              <a:t>It works by exciting the sample with light passing through an aperture formed at the end of a single-mode drawn optical fiber, whose diameter is tens of nanometers.</a:t>
            </a:r>
          </a:p>
          <a:p>
            <a:pPr marL="166688" indent="-166688">
              <a:spcAft>
                <a:spcPts val="600"/>
              </a:spcAft>
              <a:buFont typeface="Arial" pitchFamily="34" charset="0"/>
              <a:buChar char="•"/>
            </a:pPr>
            <a:r>
              <a:rPr lang="en-US" dirty="0" smtClean="0">
                <a:solidFill>
                  <a:srgbClr val="0033CC"/>
                </a:solidFill>
              </a:rPr>
              <a:t>Broadly speaking, if the aperture-specimen separation is kept roughly less than half the diameter of the aperture, the source does not have the opportunity to diffract before it interacts with the sample and the resolution of the system is determined by the aperture diameter as oppose to the wavelength of light used. </a:t>
            </a:r>
          </a:p>
          <a:p>
            <a:pPr marL="166688" indent="-166688">
              <a:spcAft>
                <a:spcPts val="600"/>
              </a:spcAft>
              <a:buFont typeface="Arial" pitchFamily="34" charset="0"/>
              <a:buChar char="•"/>
            </a:pPr>
            <a:r>
              <a:rPr lang="en-US" dirty="0" smtClean="0">
                <a:solidFill>
                  <a:srgbClr val="0033CC"/>
                </a:solidFill>
              </a:rPr>
              <a:t>In a typical NSOM experiment, the probe is held fixed while the sample is scanned.</a:t>
            </a:r>
          </a:p>
          <a:p>
            <a:pPr marL="166688" indent="-166688">
              <a:spcAft>
                <a:spcPts val="600"/>
              </a:spcAft>
              <a:buFont typeface="Arial" pitchFamily="34" charset="0"/>
              <a:buChar char="•"/>
            </a:pPr>
            <a:r>
              <a:rPr lang="en-US" dirty="0" smtClean="0">
                <a:solidFill>
                  <a:srgbClr val="0033CC"/>
                </a:solidFill>
              </a:rPr>
              <a:t>Or an image is built up by raster-scanning the aperture across the sample and recording the optical response of the specimen through a conventional far-field microscope objective.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Rectangle 4"/>
          <p:cNvSpPr/>
          <p:nvPr/>
        </p:nvSpPr>
        <p:spPr>
          <a:xfrm>
            <a:off x="685800" y="6488668"/>
            <a:ext cx="7543800" cy="369332"/>
          </a:xfrm>
          <a:prstGeom prst="rect">
            <a:avLst/>
          </a:prstGeom>
        </p:spPr>
        <p:txBody>
          <a:bodyPr wrap="square">
            <a:spAutoFit/>
          </a:bodyPr>
          <a:lstStyle/>
          <a:p>
            <a:r>
              <a:rPr lang="en-US" dirty="0" smtClean="0">
                <a:solidFill>
                  <a:srgbClr val="0033CC"/>
                </a:solidFill>
              </a:rPr>
              <a:t>Melt drawn from a single optical fiber with the core material already removed.</a:t>
            </a:r>
            <a:endParaRPr lang="en-US" dirty="0">
              <a:solidFill>
                <a:srgbClr val="0033CC"/>
              </a:solidFill>
            </a:endParaRPr>
          </a:p>
        </p:txBody>
      </p:sp>
      <p:sp>
        <p:nvSpPr>
          <p:cNvPr id="6" name="Rectangle 5"/>
          <p:cNvSpPr/>
          <p:nvPr/>
        </p:nvSpPr>
        <p:spPr>
          <a:xfrm>
            <a:off x="2424401" y="228600"/>
            <a:ext cx="4585999" cy="523220"/>
          </a:xfrm>
          <a:prstGeom prst="rect">
            <a:avLst/>
          </a:prstGeom>
        </p:spPr>
        <p:txBody>
          <a:bodyPr wrap="none">
            <a:spAutoFit/>
          </a:bodyPr>
          <a:lstStyle/>
          <a:p>
            <a:r>
              <a:rPr lang="en-US" sz="2800" dirty="0" smtClean="0">
                <a:solidFill>
                  <a:srgbClr val="0033CC"/>
                </a:solidFill>
              </a:rPr>
              <a:t>Melt-drawn straight NSOM tip</a:t>
            </a:r>
            <a:endParaRPr lang="en-US" sz="2800" dirty="0">
              <a:solidFill>
                <a:srgbClr val="0033CC"/>
              </a:solidFill>
            </a:endParaRPr>
          </a:p>
        </p:txBody>
      </p:sp>
      <p:pic>
        <p:nvPicPr>
          <p:cNvPr id="2051" name="Picture 3"/>
          <p:cNvPicPr>
            <a:picLocks noChangeAspect="1" noChangeArrowheads="1"/>
          </p:cNvPicPr>
          <p:nvPr/>
        </p:nvPicPr>
        <p:blipFill>
          <a:blip r:embed="rId2"/>
          <a:srcRect/>
          <a:stretch>
            <a:fillRect/>
          </a:stretch>
        </p:blipFill>
        <p:spPr bwMode="auto">
          <a:xfrm>
            <a:off x="914400" y="3821668"/>
            <a:ext cx="3429000" cy="2572966"/>
          </a:xfrm>
          <a:prstGeom prst="rect">
            <a:avLst/>
          </a:prstGeom>
          <a:noFill/>
          <a:ln w="9525">
            <a:noFill/>
            <a:miter lim="800000"/>
            <a:headEnd/>
            <a:tailEnd/>
          </a:ln>
          <a:effectLst/>
        </p:spPr>
      </p:pic>
      <p:pic>
        <p:nvPicPr>
          <p:cNvPr id="7" name="Picture 13" descr="C:\Documents and Settings\Administrator\My Documents\presentation\fiber cantilever tip.BMP"/>
          <p:cNvPicPr>
            <a:picLocks noChangeAspect="1" noChangeArrowheads="1"/>
          </p:cNvPicPr>
          <p:nvPr/>
        </p:nvPicPr>
        <p:blipFill>
          <a:blip r:embed="rId3"/>
          <a:srcRect/>
          <a:stretch>
            <a:fillRect/>
          </a:stretch>
        </p:blipFill>
        <p:spPr bwMode="auto">
          <a:xfrm>
            <a:off x="5181600" y="3821667"/>
            <a:ext cx="3251250" cy="2293938"/>
          </a:xfrm>
          <a:prstGeom prst="rect">
            <a:avLst/>
          </a:prstGeom>
          <a:noFill/>
          <a:ln w="9525">
            <a:noFill/>
            <a:miter lim="800000"/>
            <a:headEnd/>
            <a:tailEnd/>
          </a:ln>
        </p:spPr>
      </p:pic>
      <p:sp>
        <p:nvSpPr>
          <p:cNvPr id="8" name="Rectangle 14"/>
          <p:cNvSpPr>
            <a:spLocks noChangeArrowheads="1"/>
          </p:cNvSpPr>
          <p:nvPr/>
        </p:nvSpPr>
        <p:spPr bwMode="auto">
          <a:xfrm>
            <a:off x="5257800" y="5726668"/>
            <a:ext cx="2514600" cy="381000"/>
          </a:xfrm>
          <a:prstGeom prst="rect">
            <a:avLst/>
          </a:prstGeom>
          <a:noFill/>
          <a:ln w="9525">
            <a:noFill/>
            <a:miter lim="800000"/>
            <a:headEnd/>
            <a:tailEnd/>
          </a:ln>
        </p:spPr>
        <p:txBody>
          <a:bodyPr/>
          <a:lstStyle/>
          <a:p>
            <a:pPr marL="609600" indent="-609600">
              <a:spcBef>
                <a:spcPct val="20000"/>
              </a:spcBef>
              <a:buClr>
                <a:schemeClr val="folHlink"/>
              </a:buClr>
              <a:buSzPct val="60000"/>
              <a:buFont typeface="Wingdings" pitchFamily="2" charset="2"/>
              <a:buNone/>
            </a:pPr>
            <a:r>
              <a:rPr lang="en-US" sz="1400" dirty="0">
                <a:solidFill>
                  <a:srgbClr val="FFFF00"/>
                </a:solidFill>
                <a:latin typeface="Tahoma" pitchFamily="34" charset="0"/>
                <a:cs typeface="Tahoma" pitchFamily="34" charset="0"/>
              </a:rPr>
              <a:t>Fiber tip by </a:t>
            </a:r>
            <a:r>
              <a:rPr lang="en-US" sz="1400" dirty="0" err="1">
                <a:solidFill>
                  <a:srgbClr val="FFFF00"/>
                </a:solidFill>
                <a:latin typeface="Tahoma" pitchFamily="34" charset="0"/>
                <a:cs typeface="Tahoma" pitchFamily="34" charset="0"/>
              </a:rPr>
              <a:t>Nanonics</a:t>
            </a:r>
            <a:r>
              <a:rPr lang="en-US" sz="1400" dirty="0">
                <a:solidFill>
                  <a:srgbClr val="FFFF00"/>
                </a:solidFill>
                <a:latin typeface="Tahoma" pitchFamily="34" charset="0"/>
                <a:cs typeface="Tahoma" pitchFamily="34" charset="0"/>
              </a:rPr>
              <a:t> Inc.</a:t>
            </a:r>
          </a:p>
        </p:txBody>
      </p:sp>
      <p:pic>
        <p:nvPicPr>
          <p:cNvPr id="12290" name="Picture 2"/>
          <p:cNvPicPr>
            <a:picLocks noChangeAspect="1" noChangeArrowheads="1"/>
          </p:cNvPicPr>
          <p:nvPr/>
        </p:nvPicPr>
        <p:blipFill>
          <a:blip r:embed="rId4"/>
          <a:srcRect/>
          <a:stretch>
            <a:fillRect/>
          </a:stretch>
        </p:blipFill>
        <p:spPr bwMode="auto">
          <a:xfrm>
            <a:off x="1676401" y="914400"/>
            <a:ext cx="6096000" cy="290644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1" name="Picture 4" descr="C:\Documents and Settings\Administrator\My Documents\presentation\NSOM schematic.bmp"/>
          <p:cNvPicPr>
            <a:picLocks noChangeAspect="1" noChangeArrowheads="1"/>
          </p:cNvPicPr>
          <p:nvPr/>
        </p:nvPicPr>
        <p:blipFill>
          <a:blip r:embed="rId2"/>
          <a:srcRect/>
          <a:stretch>
            <a:fillRect/>
          </a:stretch>
        </p:blipFill>
        <p:spPr bwMode="auto">
          <a:xfrm>
            <a:off x="184728" y="2819400"/>
            <a:ext cx="8959272" cy="3810000"/>
          </a:xfrm>
          <a:prstGeom prst="rect">
            <a:avLst/>
          </a:prstGeom>
          <a:noFill/>
          <a:ln w="9525">
            <a:noFill/>
            <a:miter lim="800000"/>
            <a:headEnd/>
            <a:tailEnd/>
          </a:ln>
        </p:spPr>
      </p:pic>
      <p:cxnSp>
        <p:nvCxnSpPr>
          <p:cNvPr id="14" name="Straight Connector 13"/>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6" name="Rectangle 15"/>
          <p:cNvSpPr/>
          <p:nvPr/>
        </p:nvSpPr>
        <p:spPr>
          <a:xfrm>
            <a:off x="1905000" y="228600"/>
            <a:ext cx="5553572" cy="523220"/>
          </a:xfrm>
          <a:prstGeom prst="rect">
            <a:avLst/>
          </a:prstGeom>
        </p:spPr>
        <p:txBody>
          <a:bodyPr wrap="none">
            <a:spAutoFit/>
          </a:bodyPr>
          <a:lstStyle/>
          <a:p>
            <a:r>
              <a:rPr lang="en-US" sz="2800" dirty="0" smtClean="0">
                <a:solidFill>
                  <a:srgbClr val="0033CC"/>
                </a:solidFill>
              </a:rPr>
              <a:t>Experimental setup of NSOM system</a:t>
            </a:r>
            <a:endParaRPr lang="en-US" sz="2800" dirty="0">
              <a:solidFill>
                <a:srgbClr val="0033CC"/>
              </a:solidFill>
            </a:endParaRPr>
          </a:p>
        </p:txBody>
      </p:sp>
      <p:sp>
        <p:nvSpPr>
          <p:cNvPr id="17" name="Rectangle 16"/>
          <p:cNvSpPr/>
          <p:nvPr/>
        </p:nvSpPr>
        <p:spPr>
          <a:xfrm>
            <a:off x="3124200" y="1066800"/>
            <a:ext cx="3200400" cy="1692771"/>
          </a:xfrm>
          <a:prstGeom prst="rect">
            <a:avLst/>
          </a:prstGeom>
        </p:spPr>
        <p:txBody>
          <a:bodyPr wrap="square">
            <a:spAutoFit/>
          </a:bodyPr>
          <a:lstStyle/>
          <a:p>
            <a:r>
              <a:rPr lang="en-US" sz="2000" dirty="0" smtClean="0">
                <a:solidFill>
                  <a:srgbClr val="C00000"/>
                </a:solidFill>
                <a:sym typeface="Symbol" pitchFamily="18" charset="2"/>
              </a:rPr>
              <a:t>Tip distance control:</a:t>
            </a:r>
          </a:p>
          <a:p>
            <a:pPr marL="169863" lvl="1" indent="-169863">
              <a:buFont typeface="Arial" pitchFamily="34" charset="0"/>
              <a:buChar char="•"/>
            </a:pPr>
            <a:r>
              <a:rPr lang="en-US" sz="2000" dirty="0" smtClean="0">
                <a:solidFill>
                  <a:srgbClr val="0033CC"/>
                </a:solidFill>
                <a:sym typeface="Symbol" pitchFamily="18" charset="2"/>
              </a:rPr>
              <a:t>Beam deflection method</a:t>
            </a:r>
          </a:p>
          <a:p>
            <a:pPr marL="169863" lvl="1" indent="-169863">
              <a:buFont typeface="Arial" pitchFamily="34" charset="0"/>
              <a:buChar char="•"/>
            </a:pPr>
            <a:r>
              <a:rPr lang="en-US" sz="2000" dirty="0" smtClean="0">
                <a:solidFill>
                  <a:srgbClr val="0033CC"/>
                </a:solidFill>
                <a:sym typeface="Symbol" pitchFamily="18" charset="2"/>
              </a:rPr>
              <a:t>Shear force measurement</a:t>
            </a:r>
          </a:p>
          <a:p>
            <a:pPr marL="169863" lvl="1" indent="-169863">
              <a:buFont typeface="Arial" pitchFamily="34" charset="0"/>
              <a:buChar char="•"/>
            </a:pPr>
            <a:r>
              <a:rPr lang="en-US" sz="2000" dirty="0" err="1" smtClean="0">
                <a:solidFill>
                  <a:srgbClr val="0033CC"/>
                </a:solidFill>
                <a:sym typeface="Symbol" pitchFamily="18" charset="2"/>
              </a:rPr>
              <a:t>Piezo</a:t>
            </a:r>
            <a:r>
              <a:rPr lang="en-US" sz="2000" dirty="0" smtClean="0">
                <a:solidFill>
                  <a:srgbClr val="0033CC"/>
                </a:solidFill>
                <a:sym typeface="Symbol" pitchFamily="18" charset="2"/>
              </a:rPr>
              <a:t>-electric tuning fork</a:t>
            </a:r>
          </a:p>
          <a:p>
            <a:pPr marL="169863" lvl="1" indent="-169863">
              <a:buFont typeface="Arial" pitchFamily="34" charset="0"/>
              <a:buChar char="•"/>
            </a:pPr>
            <a:r>
              <a:rPr lang="en-US" sz="2000" dirty="0" smtClean="0">
                <a:solidFill>
                  <a:srgbClr val="0033CC"/>
                </a:solidFill>
                <a:sym typeface="Symbol" pitchFamily="18" charset="2"/>
              </a:rPr>
              <a:t>Cantilever normal force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2600" y="228600"/>
            <a:ext cx="5943600" cy="523220"/>
          </a:xfrm>
          <a:prstGeom prst="rect">
            <a:avLst/>
          </a:prstGeom>
        </p:spPr>
        <p:txBody>
          <a:bodyPr wrap="square">
            <a:spAutoFit/>
          </a:bodyPr>
          <a:lstStyle/>
          <a:p>
            <a:r>
              <a:rPr lang="en-US" sz="2800" dirty="0" smtClean="0">
                <a:solidFill>
                  <a:srgbClr val="0033CC"/>
                </a:solidFill>
              </a:rPr>
              <a:t>Tuning fork based shear-force detection </a:t>
            </a:r>
          </a:p>
        </p:txBody>
      </p:sp>
      <p:cxnSp>
        <p:nvCxnSpPr>
          <p:cNvPr id="5" name="Straight Connector 4"/>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Rectangle 5"/>
          <p:cNvSpPr/>
          <p:nvPr/>
        </p:nvSpPr>
        <p:spPr>
          <a:xfrm>
            <a:off x="4876800" y="5486400"/>
            <a:ext cx="4038600" cy="646331"/>
          </a:xfrm>
          <a:prstGeom prst="rect">
            <a:avLst/>
          </a:prstGeom>
        </p:spPr>
        <p:txBody>
          <a:bodyPr wrap="square">
            <a:spAutoFit/>
          </a:bodyPr>
          <a:lstStyle/>
          <a:p>
            <a:r>
              <a:rPr lang="en-US" dirty="0" smtClean="0">
                <a:solidFill>
                  <a:srgbClr val="0033CC"/>
                </a:solidFill>
              </a:rPr>
              <a:t>Control system keep the optical probe at constant distance from the sample</a:t>
            </a:r>
          </a:p>
        </p:txBody>
      </p:sp>
      <p:pic>
        <p:nvPicPr>
          <p:cNvPr id="6146" name="Picture 2"/>
          <p:cNvPicPr>
            <a:picLocks noChangeAspect="1" noChangeArrowheads="1"/>
          </p:cNvPicPr>
          <p:nvPr/>
        </p:nvPicPr>
        <p:blipFill>
          <a:blip r:embed="rId2"/>
          <a:srcRect/>
          <a:stretch>
            <a:fillRect/>
          </a:stretch>
        </p:blipFill>
        <p:spPr bwMode="auto">
          <a:xfrm>
            <a:off x="152400" y="4572000"/>
            <a:ext cx="4368283" cy="2143125"/>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4724400" y="1371600"/>
            <a:ext cx="4191000" cy="4173824"/>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srcRect/>
          <a:stretch>
            <a:fillRect/>
          </a:stretch>
        </p:blipFill>
        <p:spPr bwMode="auto">
          <a:xfrm>
            <a:off x="381000" y="838200"/>
            <a:ext cx="4286250" cy="3733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wipe(down)">
                                      <p:cBhvr>
                                        <p:cTn id="7" dur="500"/>
                                        <p:tgtEl>
                                          <p:spTgt spid="614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698960" y="3733800"/>
            <a:ext cx="3911640" cy="2971800"/>
            <a:chOff x="4563493" y="609600"/>
            <a:chExt cx="3911640" cy="2971800"/>
          </a:xfrm>
        </p:grpSpPr>
        <p:pic>
          <p:nvPicPr>
            <p:cNvPr id="4099" name="Picture 3"/>
            <p:cNvPicPr>
              <a:picLocks noChangeAspect="1" noChangeArrowheads="1"/>
            </p:cNvPicPr>
            <p:nvPr/>
          </p:nvPicPr>
          <p:blipFill>
            <a:blip r:embed="rId2"/>
            <a:srcRect/>
            <a:stretch>
              <a:fillRect/>
            </a:stretch>
          </p:blipFill>
          <p:spPr bwMode="auto">
            <a:xfrm>
              <a:off x="4953000" y="609600"/>
              <a:ext cx="3522133" cy="2971800"/>
            </a:xfrm>
            <a:prstGeom prst="rect">
              <a:avLst/>
            </a:prstGeom>
            <a:noFill/>
            <a:ln w="9525">
              <a:noFill/>
              <a:miter lim="800000"/>
              <a:headEnd/>
              <a:tailEnd/>
            </a:ln>
            <a:effectLst/>
          </p:spPr>
        </p:pic>
        <p:sp>
          <p:nvSpPr>
            <p:cNvPr id="8" name="TextBox 7"/>
            <p:cNvSpPr txBox="1"/>
            <p:nvPr/>
          </p:nvSpPr>
          <p:spPr>
            <a:xfrm>
              <a:off x="4563493" y="990600"/>
              <a:ext cx="655949" cy="400110"/>
            </a:xfrm>
            <a:prstGeom prst="rect">
              <a:avLst/>
            </a:prstGeom>
            <a:noFill/>
          </p:spPr>
          <p:txBody>
            <a:bodyPr wrap="none" rtlCol="0">
              <a:spAutoFit/>
            </a:bodyPr>
            <a:lstStyle/>
            <a:p>
              <a:r>
                <a:rPr lang="en-US" sz="2000" dirty="0" smtClean="0">
                  <a:solidFill>
                    <a:srgbClr val="C00000"/>
                  </a:solidFill>
                </a:rPr>
                <a:t>DNA</a:t>
              </a:r>
              <a:endParaRPr lang="en-US" sz="2000" dirty="0">
                <a:solidFill>
                  <a:srgbClr val="C00000"/>
                </a:solidFill>
              </a:endParaRPr>
            </a:p>
          </p:txBody>
        </p:sp>
      </p:grpSp>
      <p:pic>
        <p:nvPicPr>
          <p:cNvPr id="4098" name="Picture 2"/>
          <p:cNvPicPr>
            <a:picLocks noChangeAspect="1" noChangeArrowheads="1"/>
          </p:cNvPicPr>
          <p:nvPr/>
        </p:nvPicPr>
        <p:blipFill>
          <a:blip r:embed="rId3"/>
          <a:srcRect/>
          <a:stretch>
            <a:fillRect/>
          </a:stretch>
        </p:blipFill>
        <p:spPr bwMode="auto">
          <a:xfrm>
            <a:off x="838200" y="609600"/>
            <a:ext cx="3429000" cy="6005988"/>
          </a:xfrm>
          <a:prstGeom prst="rect">
            <a:avLst/>
          </a:prstGeom>
          <a:noFill/>
          <a:ln w="9525">
            <a:noFill/>
            <a:miter lim="800000"/>
            <a:headEnd/>
            <a:tailEnd/>
          </a:ln>
          <a:effectLst/>
        </p:spPr>
      </p:pic>
      <p:sp>
        <p:nvSpPr>
          <p:cNvPr id="5" name="Rectangle 4"/>
          <p:cNvSpPr/>
          <p:nvPr/>
        </p:nvSpPr>
        <p:spPr>
          <a:xfrm>
            <a:off x="1981200" y="0"/>
            <a:ext cx="5344476" cy="523220"/>
          </a:xfrm>
          <a:prstGeom prst="rect">
            <a:avLst/>
          </a:prstGeom>
        </p:spPr>
        <p:txBody>
          <a:bodyPr wrap="none">
            <a:spAutoFit/>
          </a:bodyPr>
          <a:lstStyle/>
          <a:p>
            <a:r>
              <a:rPr lang="en-US" sz="2800" dirty="0" smtClean="0">
                <a:solidFill>
                  <a:srgbClr val="0033CC"/>
                </a:solidFill>
              </a:rPr>
              <a:t>Near-field microscope (for imaging)</a:t>
            </a:r>
            <a:endParaRPr lang="en-US" sz="2800" dirty="0">
              <a:solidFill>
                <a:srgbClr val="0033CC"/>
              </a:solidFill>
            </a:endParaRPr>
          </a:p>
        </p:txBody>
      </p:sp>
      <p:cxnSp>
        <p:nvCxnSpPr>
          <p:cNvPr id="6" name="Straight Connector 5"/>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grpSp>
        <p:nvGrpSpPr>
          <p:cNvPr id="12" name="Group 11"/>
          <p:cNvGrpSpPr/>
          <p:nvPr/>
        </p:nvGrpSpPr>
        <p:grpSpPr>
          <a:xfrm>
            <a:off x="5257800" y="609600"/>
            <a:ext cx="3048000" cy="3251775"/>
            <a:chOff x="5257800" y="3581400"/>
            <a:chExt cx="3048000" cy="3251775"/>
          </a:xfrm>
        </p:grpSpPr>
        <p:pic>
          <p:nvPicPr>
            <p:cNvPr id="9" name="Picture 2"/>
            <p:cNvPicPr>
              <a:picLocks noChangeAspect="1" noChangeArrowheads="1"/>
            </p:cNvPicPr>
            <p:nvPr/>
          </p:nvPicPr>
          <p:blipFill>
            <a:blip r:embed="rId4"/>
            <a:srcRect/>
            <a:stretch>
              <a:fillRect/>
            </a:stretch>
          </p:blipFill>
          <p:spPr bwMode="auto">
            <a:xfrm>
              <a:off x="5257800" y="3581400"/>
              <a:ext cx="3048000" cy="3226570"/>
            </a:xfrm>
            <a:prstGeom prst="rect">
              <a:avLst/>
            </a:prstGeom>
            <a:noFill/>
            <a:ln w="9525">
              <a:noFill/>
              <a:miter lim="800000"/>
              <a:headEnd/>
              <a:tailEnd/>
            </a:ln>
            <a:effectLst/>
          </p:spPr>
        </p:pic>
        <p:sp>
          <p:nvSpPr>
            <p:cNvPr id="10" name="TextBox 9"/>
            <p:cNvSpPr txBox="1"/>
            <p:nvPr/>
          </p:nvSpPr>
          <p:spPr>
            <a:xfrm>
              <a:off x="5884177" y="6248400"/>
              <a:ext cx="2040623" cy="584775"/>
            </a:xfrm>
            <a:prstGeom prst="rect">
              <a:avLst/>
            </a:prstGeom>
            <a:noFill/>
          </p:spPr>
          <p:txBody>
            <a:bodyPr wrap="none" rtlCol="0">
              <a:spAutoFit/>
            </a:bodyPr>
            <a:lstStyle/>
            <a:p>
              <a:r>
                <a:rPr lang="en-US" sz="1600" dirty="0" smtClean="0">
                  <a:solidFill>
                    <a:srgbClr val="FFFF00"/>
                  </a:solidFill>
                </a:rPr>
                <a:t>Near field illumination</a:t>
              </a:r>
            </a:p>
            <a:p>
              <a:r>
                <a:rPr lang="en-US" sz="1600" dirty="0" smtClean="0">
                  <a:solidFill>
                    <a:srgbClr val="FFFF00"/>
                  </a:solidFill>
                </a:rPr>
                <a:t>Far field detection</a:t>
              </a:r>
              <a:endParaRPr lang="en-US" sz="1600" dirty="0">
                <a:solidFill>
                  <a:srgbClr val="FFFF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p:cNvPicPr>
            <a:picLocks noChangeAspect="1" noChangeArrowheads="1"/>
          </p:cNvPicPr>
          <p:nvPr/>
        </p:nvPicPr>
        <p:blipFill>
          <a:blip r:embed="rId2"/>
          <a:srcRect/>
          <a:stretch>
            <a:fillRect/>
          </a:stretch>
        </p:blipFill>
        <p:spPr bwMode="auto">
          <a:xfrm>
            <a:off x="304800" y="3429000"/>
            <a:ext cx="3951162" cy="2362200"/>
          </a:xfrm>
          <a:prstGeom prst="rect">
            <a:avLst/>
          </a:prstGeom>
          <a:noFill/>
          <a:ln w="9525" cap="flat" cmpd="sng">
            <a:noFill/>
            <a:prstDash val="solid"/>
            <a:miter lim="800000"/>
            <a:headEnd type="none" w="sm" len="sm"/>
            <a:tailEnd type="none" w="sm" len="sm"/>
          </a:ln>
          <a:effectLst/>
        </p:spPr>
      </p:pic>
      <p:sp>
        <p:nvSpPr>
          <p:cNvPr id="5" name="Rectangle 4"/>
          <p:cNvSpPr/>
          <p:nvPr/>
        </p:nvSpPr>
        <p:spPr>
          <a:xfrm>
            <a:off x="4876800" y="4876800"/>
            <a:ext cx="4038600" cy="1200329"/>
          </a:xfrm>
          <a:prstGeom prst="rect">
            <a:avLst/>
          </a:prstGeom>
        </p:spPr>
        <p:txBody>
          <a:bodyPr wrap="square">
            <a:spAutoFit/>
          </a:bodyPr>
          <a:lstStyle/>
          <a:p>
            <a:r>
              <a:rPr lang="en-US" dirty="0" smtClean="0">
                <a:solidFill>
                  <a:srgbClr val="0033CC"/>
                </a:solidFill>
              </a:rPr>
              <a:t>The probe edge is coated with Al.</a:t>
            </a:r>
          </a:p>
          <a:p>
            <a:r>
              <a:rPr lang="en-US" dirty="0" smtClean="0">
                <a:solidFill>
                  <a:srgbClr val="0033CC"/>
                </a:solidFill>
              </a:rPr>
              <a:t>The metal film (</a:t>
            </a:r>
            <a:r>
              <a:rPr lang="en-US" dirty="0" smtClean="0">
                <a:solidFill>
                  <a:srgbClr val="0033CC"/>
                </a:solidFill>
                <a:sym typeface="Symbol"/>
              </a:rPr>
              <a:t></a:t>
            </a:r>
            <a:r>
              <a:rPr lang="en-US" dirty="0" smtClean="0">
                <a:solidFill>
                  <a:srgbClr val="0033CC"/>
                </a:solidFill>
              </a:rPr>
              <a:t>100nm thick) increases the light coupling into the fiber aperture and better defines its shape.</a:t>
            </a:r>
          </a:p>
        </p:txBody>
      </p:sp>
      <p:cxnSp>
        <p:nvCxnSpPr>
          <p:cNvPr id="6" name="Straight Connector 5"/>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Rectangle 7"/>
          <p:cNvSpPr/>
          <p:nvPr/>
        </p:nvSpPr>
        <p:spPr>
          <a:xfrm>
            <a:off x="1524000" y="228600"/>
            <a:ext cx="6415924" cy="523220"/>
          </a:xfrm>
          <a:prstGeom prst="rect">
            <a:avLst/>
          </a:prstGeom>
        </p:spPr>
        <p:txBody>
          <a:bodyPr wrap="none">
            <a:spAutoFit/>
          </a:bodyPr>
          <a:lstStyle/>
          <a:p>
            <a:r>
              <a:rPr lang="en-US" sz="2800" dirty="0" smtClean="0">
                <a:solidFill>
                  <a:srgbClr val="0033CC"/>
                </a:solidFill>
              </a:rPr>
              <a:t>NSOM transmission efficiency of fiber tips</a:t>
            </a:r>
            <a:endParaRPr lang="en-US" sz="2800" dirty="0">
              <a:solidFill>
                <a:srgbClr val="0033CC"/>
              </a:solidFill>
            </a:endParaRPr>
          </a:p>
        </p:txBody>
      </p:sp>
      <p:sp>
        <p:nvSpPr>
          <p:cNvPr id="10" name="Rectangle 9"/>
          <p:cNvSpPr/>
          <p:nvPr/>
        </p:nvSpPr>
        <p:spPr>
          <a:xfrm>
            <a:off x="381000" y="914400"/>
            <a:ext cx="8001000" cy="1908215"/>
          </a:xfrm>
          <a:prstGeom prst="rect">
            <a:avLst/>
          </a:prstGeom>
        </p:spPr>
        <p:txBody>
          <a:bodyPr wrap="square">
            <a:spAutoFit/>
          </a:bodyPr>
          <a:lstStyle/>
          <a:p>
            <a:pPr marL="169863" indent="-169863">
              <a:spcAft>
                <a:spcPts val="600"/>
              </a:spcAft>
              <a:buFont typeface="Arial" pitchFamily="34" charset="0"/>
              <a:buChar char="•"/>
            </a:pPr>
            <a:r>
              <a:rPr lang="en-US" dirty="0" smtClean="0">
                <a:solidFill>
                  <a:srgbClr val="0033CC"/>
                </a:solidFill>
              </a:rPr>
              <a:t>Fiber material – glass, intensity strongly dependent on dielectric properties of tip.</a:t>
            </a:r>
          </a:p>
          <a:p>
            <a:pPr marL="169863" indent="-169863">
              <a:spcAft>
                <a:spcPts val="600"/>
              </a:spcAft>
              <a:buFont typeface="Arial" pitchFamily="34" charset="0"/>
              <a:buChar char="•"/>
            </a:pPr>
            <a:r>
              <a:rPr lang="en-US" dirty="0" smtClean="0">
                <a:solidFill>
                  <a:srgbClr val="0033CC"/>
                </a:solidFill>
              </a:rPr>
              <a:t>When </a:t>
            </a:r>
            <a:r>
              <a:rPr lang="en-US" dirty="0" smtClean="0">
                <a:solidFill>
                  <a:srgbClr val="0033CC"/>
                </a:solidFill>
                <a:sym typeface="Symbol"/>
              </a:rPr>
              <a:t></a:t>
            </a:r>
            <a:r>
              <a:rPr lang="en-US" dirty="0" smtClean="0">
                <a:solidFill>
                  <a:srgbClr val="0033CC"/>
                </a:solidFill>
              </a:rPr>
              <a:t>&lt;&lt;λ/2, optical mode cannot propagate (cut-off regime), intensity decreases exponentially - typical transmissions only </a:t>
            </a:r>
            <a:r>
              <a:rPr lang="en-US" dirty="0" smtClean="0">
                <a:solidFill>
                  <a:srgbClr val="0033CC"/>
                </a:solidFill>
                <a:sym typeface="Symbol"/>
              </a:rPr>
              <a:t></a:t>
            </a:r>
            <a:r>
              <a:rPr lang="en-US" dirty="0" smtClean="0">
                <a:solidFill>
                  <a:srgbClr val="0033CC"/>
                </a:solidFill>
              </a:rPr>
              <a:t>10</a:t>
            </a:r>
            <a:r>
              <a:rPr lang="en-US" baseline="30000" dirty="0" smtClean="0">
                <a:solidFill>
                  <a:srgbClr val="0033CC"/>
                </a:solidFill>
              </a:rPr>
              <a:t>-4</a:t>
            </a:r>
            <a:r>
              <a:rPr lang="en-US" dirty="0" smtClean="0">
                <a:solidFill>
                  <a:srgbClr val="0033CC"/>
                </a:solidFill>
              </a:rPr>
              <a:t> to 10</a:t>
            </a:r>
            <a:r>
              <a:rPr lang="en-US" baseline="30000" dirty="0" smtClean="0">
                <a:solidFill>
                  <a:srgbClr val="0033CC"/>
                </a:solidFill>
              </a:rPr>
              <a:t>-6</a:t>
            </a:r>
            <a:r>
              <a:rPr lang="en-US" dirty="0" smtClean="0">
                <a:solidFill>
                  <a:srgbClr val="0033CC"/>
                </a:solidFill>
              </a:rPr>
              <a:t>.</a:t>
            </a:r>
            <a:endParaRPr lang="en-US" baseline="30000" dirty="0" smtClean="0">
              <a:solidFill>
                <a:srgbClr val="0033CC"/>
              </a:solidFill>
            </a:endParaRPr>
          </a:p>
          <a:p>
            <a:pPr marL="169863" indent="-169863">
              <a:buFont typeface="Arial" pitchFamily="34" charset="0"/>
              <a:buChar char="•"/>
            </a:pPr>
            <a:r>
              <a:rPr lang="en-US" dirty="0" smtClean="0">
                <a:solidFill>
                  <a:srgbClr val="0033CC"/>
                </a:solidFill>
              </a:rPr>
              <a:t>Possible solutions to decrease propagation loss</a:t>
            </a:r>
          </a:p>
          <a:p>
            <a:pPr lvl="1" indent="-223838">
              <a:buFont typeface="Courier New" pitchFamily="49" charset="0"/>
              <a:buChar char="o"/>
            </a:pPr>
            <a:r>
              <a:rPr lang="en-US" dirty="0" smtClean="0">
                <a:solidFill>
                  <a:srgbClr val="0033CC"/>
                </a:solidFill>
              </a:rPr>
              <a:t>Multiple tapered probes </a:t>
            </a:r>
          </a:p>
          <a:p>
            <a:pPr lvl="1" indent="-223838">
              <a:buFont typeface="Courier New" pitchFamily="49" charset="0"/>
              <a:buChar char="o"/>
            </a:pPr>
            <a:r>
              <a:rPr lang="en-US" dirty="0" smtClean="0">
                <a:solidFill>
                  <a:srgbClr val="0033CC"/>
                </a:solidFill>
              </a:rPr>
              <a:t>Metal coatings</a:t>
            </a:r>
          </a:p>
        </p:txBody>
      </p:sp>
      <p:pic>
        <p:nvPicPr>
          <p:cNvPr id="11" name="Picture 2"/>
          <p:cNvPicPr>
            <a:picLocks noChangeAspect="1" noChangeArrowheads="1"/>
          </p:cNvPicPr>
          <p:nvPr/>
        </p:nvPicPr>
        <p:blipFill>
          <a:blip r:embed="rId3"/>
          <a:srcRect/>
          <a:stretch>
            <a:fillRect/>
          </a:stretch>
        </p:blipFill>
        <p:spPr bwMode="auto">
          <a:xfrm>
            <a:off x="5029200" y="2438400"/>
            <a:ext cx="3600450" cy="2505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10"/>
          <p:cNvPicPr>
            <a:picLocks noChangeAspect="1" noChangeArrowheads="1"/>
          </p:cNvPicPr>
          <p:nvPr/>
        </p:nvPicPr>
        <p:blipFill>
          <a:blip r:embed="rId3"/>
          <a:srcRect t="5336"/>
          <a:stretch>
            <a:fillRect/>
          </a:stretch>
        </p:blipFill>
        <p:spPr bwMode="auto">
          <a:xfrm>
            <a:off x="1295400" y="914400"/>
            <a:ext cx="6324600" cy="3644900"/>
          </a:xfrm>
          <a:prstGeom prst="rect">
            <a:avLst/>
          </a:prstGeom>
          <a:noFill/>
          <a:ln w="9525">
            <a:noFill/>
            <a:miter lim="800000"/>
            <a:headEnd/>
            <a:tailEnd/>
          </a:ln>
        </p:spPr>
      </p:pic>
      <p:cxnSp>
        <p:nvCxnSpPr>
          <p:cNvPr id="6" name="Straight Connector 5"/>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Rectangle 7"/>
          <p:cNvSpPr/>
          <p:nvPr/>
        </p:nvSpPr>
        <p:spPr>
          <a:xfrm>
            <a:off x="2514600" y="228600"/>
            <a:ext cx="4390561" cy="523220"/>
          </a:xfrm>
          <a:prstGeom prst="rect">
            <a:avLst/>
          </a:prstGeom>
        </p:spPr>
        <p:txBody>
          <a:bodyPr wrap="none">
            <a:spAutoFit/>
          </a:bodyPr>
          <a:lstStyle/>
          <a:p>
            <a:r>
              <a:rPr lang="en-US" sz="2800" dirty="0" smtClean="0">
                <a:solidFill>
                  <a:srgbClr val="0033CC"/>
                </a:solidFill>
              </a:rPr>
              <a:t>Near-field optical techniques</a:t>
            </a:r>
            <a:endParaRPr lang="en-US" sz="2800" dirty="0">
              <a:solidFill>
                <a:srgbClr val="0033CC"/>
              </a:solidFill>
            </a:endParaRPr>
          </a:p>
        </p:txBody>
      </p:sp>
      <p:sp>
        <p:nvSpPr>
          <p:cNvPr id="9" name="Rectangle 8"/>
          <p:cNvSpPr/>
          <p:nvPr/>
        </p:nvSpPr>
        <p:spPr>
          <a:xfrm>
            <a:off x="1143000" y="4724400"/>
            <a:ext cx="6934200" cy="1615827"/>
          </a:xfrm>
          <a:prstGeom prst="rect">
            <a:avLst/>
          </a:prstGeom>
        </p:spPr>
        <p:txBody>
          <a:bodyPr wrap="square">
            <a:spAutoFit/>
          </a:bodyPr>
          <a:lstStyle/>
          <a:p>
            <a:pPr marL="342900" indent="-342900">
              <a:spcBef>
                <a:spcPct val="50000"/>
              </a:spcBef>
              <a:buFontTx/>
              <a:buAutoNum type="alphaLcParenR"/>
            </a:pPr>
            <a:r>
              <a:rPr lang="en-US" dirty="0" smtClean="0">
                <a:solidFill>
                  <a:srgbClr val="0033CC"/>
                </a:solidFill>
              </a:rPr>
              <a:t>Apertured probe (SNOM) – evanescent waves from tapered fiber probe are used either to illuminate sample or couple near-field light from sample into fiber.</a:t>
            </a:r>
          </a:p>
          <a:p>
            <a:pPr marL="342900" indent="-342900">
              <a:spcBef>
                <a:spcPct val="50000"/>
              </a:spcBef>
              <a:buFontTx/>
              <a:buAutoNum type="alphaLcParenR"/>
            </a:pPr>
            <a:r>
              <a:rPr lang="en-US" dirty="0" smtClean="0">
                <a:solidFill>
                  <a:srgbClr val="0033CC"/>
                </a:solidFill>
              </a:rPr>
              <a:t>Apertureless probe (ASNOM) – small (sub-wavelength) tip scatters near-field variations into far field.</a:t>
            </a:r>
            <a:endParaRPr lang="en-US" dirty="0">
              <a:solidFill>
                <a:srgbClr val="0033CC"/>
              </a:solidFill>
            </a:endParaRPr>
          </a:p>
        </p:txBody>
      </p:sp>
      <p:sp>
        <p:nvSpPr>
          <p:cNvPr id="7" name="TextBox 6"/>
          <p:cNvSpPr txBox="1"/>
          <p:nvPr/>
        </p:nvSpPr>
        <p:spPr>
          <a:xfrm>
            <a:off x="6477000" y="3928646"/>
            <a:ext cx="2389629" cy="338554"/>
          </a:xfrm>
          <a:prstGeom prst="rect">
            <a:avLst/>
          </a:prstGeom>
          <a:noFill/>
        </p:spPr>
        <p:txBody>
          <a:bodyPr wrap="none" rtlCol="0">
            <a:spAutoFit/>
          </a:bodyPr>
          <a:lstStyle/>
          <a:p>
            <a:r>
              <a:rPr lang="en-US" sz="1600" dirty="0" smtClean="0"/>
              <a:t>(for transparent substrate)</a:t>
            </a:r>
            <a:endParaRPr lang="en-US" sz="16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5"/>
          <p:cNvPicPr>
            <a:picLocks noChangeAspect="1" noChangeArrowheads="1"/>
          </p:cNvPicPr>
          <p:nvPr/>
        </p:nvPicPr>
        <p:blipFill>
          <a:blip r:embed="rId3"/>
          <a:srcRect l="15530" b="29895"/>
          <a:stretch>
            <a:fillRect/>
          </a:stretch>
        </p:blipFill>
        <p:spPr bwMode="auto">
          <a:xfrm>
            <a:off x="762000" y="838200"/>
            <a:ext cx="3862388" cy="2960688"/>
          </a:xfrm>
          <a:prstGeom prst="rect">
            <a:avLst/>
          </a:prstGeom>
          <a:noFill/>
          <a:ln w="9525">
            <a:noFill/>
            <a:miter lim="800000"/>
            <a:headEnd/>
            <a:tailEnd/>
          </a:ln>
        </p:spPr>
      </p:pic>
      <p:grpSp>
        <p:nvGrpSpPr>
          <p:cNvPr id="2" name="Group 8"/>
          <p:cNvGrpSpPr>
            <a:grpSpLocks/>
          </p:cNvGrpSpPr>
          <p:nvPr/>
        </p:nvGrpSpPr>
        <p:grpSpPr bwMode="auto">
          <a:xfrm>
            <a:off x="4343400" y="1066800"/>
            <a:ext cx="4616450" cy="2376488"/>
            <a:chOff x="2852" y="768"/>
            <a:chExt cx="2908" cy="1497"/>
          </a:xfrm>
        </p:grpSpPr>
        <p:pic>
          <p:nvPicPr>
            <p:cNvPr id="11274" name="Picture 6"/>
            <p:cNvPicPr>
              <a:picLocks noChangeAspect="1" noChangeArrowheads="1"/>
            </p:cNvPicPr>
            <p:nvPr/>
          </p:nvPicPr>
          <p:blipFill>
            <a:blip r:embed="rId4"/>
            <a:srcRect/>
            <a:stretch>
              <a:fillRect/>
            </a:stretch>
          </p:blipFill>
          <p:spPr bwMode="auto">
            <a:xfrm>
              <a:off x="2852" y="768"/>
              <a:ext cx="2908" cy="1497"/>
            </a:xfrm>
            <a:prstGeom prst="rect">
              <a:avLst/>
            </a:prstGeom>
            <a:noFill/>
            <a:ln w="9525">
              <a:noFill/>
              <a:miter lim="800000"/>
              <a:headEnd/>
              <a:tailEnd/>
            </a:ln>
          </p:spPr>
        </p:pic>
        <p:sp>
          <p:nvSpPr>
            <p:cNvPr id="11275" name="Rectangle 7"/>
            <p:cNvSpPr>
              <a:spLocks noChangeArrowheads="1"/>
            </p:cNvSpPr>
            <p:nvPr/>
          </p:nvSpPr>
          <p:spPr bwMode="auto">
            <a:xfrm>
              <a:off x="3168" y="816"/>
              <a:ext cx="288" cy="288"/>
            </a:xfrm>
            <a:prstGeom prst="rect">
              <a:avLst/>
            </a:prstGeom>
            <a:solidFill>
              <a:schemeClr val="bg1"/>
            </a:solidFill>
            <a:ln w="9525">
              <a:solidFill>
                <a:srgbClr val="FFFFFF"/>
              </a:solidFill>
              <a:miter lim="800000"/>
              <a:headEnd/>
              <a:tailEnd/>
            </a:ln>
          </p:spPr>
          <p:txBody>
            <a:bodyPr wrap="none" anchor="ctr">
              <a:spAutoFit/>
            </a:bodyPr>
            <a:lstStyle/>
            <a:p>
              <a:endParaRPr lang="en-US"/>
            </a:p>
          </p:txBody>
        </p:sp>
      </p:grpSp>
      <p:sp>
        <p:nvSpPr>
          <p:cNvPr id="11269" name="Text Box 9"/>
          <p:cNvSpPr txBox="1">
            <a:spLocks noChangeArrowheads="1"/>
          </p:cNvSpPr>
          <p:nvPr/>
        </p:nvSpPr>
        <p:spPr bwMode="auto">
          <a:xfrm>
            <a:off x="5334000" y="5867400"/>
            <a:ext cx="3733800" cy="923330"/>
          </a:xfrm>
          <a:prstGeom prst="rect">
            <a:avLst/>
          </a:prstGeom>
          <a:noFill/>
          <a:ln w="9525">
            <a:noFill/>
            <a:miter lim="800000"/>
            <a:headEnd/>
            <a:tailEnd/>
          </a:ln>
        </p:spPr>
        <p:txBody>
          <a:bodyPr wrap="square">
            <a:spAutoFit/>
          </a:bodyPr>
          <a:lstStyle/>
          <a:p>
            <a:pPr>
              <a:spcBef>
                <a:spcPct val="50000"/>
              </a:spcBef>
            </a:pPr>
            <a:r>
              <a:rPr lang="en-US" dirty="0">
                <a:solidFill>
                  <a:srgbClr val="0033CC"/>
                </a:solidFill>
              </a:rPr>
              <a:t>Tip scatters both illuminated near field of sample (a) and </a:t>
            </a:r>
            <a:r>
              <a:rPr lang="en-US" dirty="0" smtClean="0">
                <a:solidFill>
                  <a:srgbClr val="0033CC"/>
                </a:solidFill>
              </a:rPr>
              <a:t>(undesirable) incident </a:t>
            </a:r>
            <a:r>
              <a:rPr lang="en-US" dirty="0">
                <a:solidFill>
                  <a:srgbClr val="0033CC"/>
                </a:solidFill>
              </a:rPr>
              <a:t>far field (b</a:t>
            </a:r>
            <a:r>
              <a:rPr lang="en-US" dirty="0" smtClean="0">
                <a:solidFill>
                  <a:srgbClr val="0033CC"/>
                </a:solidFill>
              </a:rPr>
              <a:t>).</a:t>
            </a:r>
            <a:endParaRPr lang="en-US" dirty="0">
              <a:solidFill>
                <a:srgbClr val="0033CC"/>
              </a:solidFill>
            </a:endParaRPr>
          </a:p>
        </p:txBody>
      </p:sp>
      <p:pic>
        <p:nvPicPr>
          <p:cNvPr id="11270" name="Picture 13"/>
          <p:cNvPicPr>
            <a:picLocks noChangeAspect="1" noChangeArrowheads="1"/>
          </p:cNvPicPr>
          <p:nvPr/>
        </p:nvPicPr>
        <p:blipFill>
          <a:blip r:embed="rId5"/>
          <a:srcRect/>
          <a:stretch>
            <a:fillRect/>
          </a:stretch>
        </p:blipFill>
        <p:spPr bwMode="auto">
          <a:xfrm>
            <a:off x="5257800" y="3429000"/>
            <a:ext cx="3886200" cy="2514600"/>
          </a:xfrm>
          <a:prstGeom prst="rect">
            <a:avLst/>
          </a:prstGeom>
          <a:noFill/>
          <a:ln w="9525">
            <a:noFill/>
            <a:miter lim="800000"/>
            <a:headEnd/>
            <a:tailEnd/>
          </a:ln>
        </p:spPr>
      </p:pic>
      <p:sp>
        <p:nvSpPr>
          <p:cNvPr id="11271" name="Rectangle 14"/>
          <p:cNvSpPr>
            <a:spLocks noChangeArrowheads="1"/>
          </p:cNvSpPr>
          <p:nvPr/>
        </p:nvSpPr>
        <p:spPr bwMode="auto">
          <a:xfrm>
            <a:off x="685800" y="1219200"/>
            <a:ext cx="914400" cy="533400"/>
          </a:xfrm>
          <a:prstGeom prst="rect">
            <a:avLst/>
          </a:prstGeom>
          <a:noFill/>
          <a:ln w="9525">
            <a:noFill/>
            <a:miter lim="800000"/>
            <a:headEnd/>
            <a:tailEnd/>
          </a:ln>
        </p:spPr>
        <p:txBody>
          <a:bodyPr wrap="none" anchor="ctr">
            <a:spAutoFit/>
          </a:bodyPr>
          <a:lstStyle/>
          <a:p>
            <a:endParaRPr lang="en-US"/>
          </a:p>
        </p:txBody>
      </p:sp>
      <p:sp>
        <p:nvSpPr>
          <p:cNvPr id="11272" name="Rectangle 15"/>
          <p:cNvSpPr>
            <a:spLocks noChangeArrowheads="1"/>
          </p:cNvSpPr>
          <p:nvPr/>
        </p:nvSpPr>
        <p:spPr bwMode="auto">
          <a:xfrm>
            <a:off x="2743200" y="3429000"/>
            <a:ext cx="1219200" cy="381000"/>
          </a:xfrm>
          <a:prstGeom prst="rect">
            <a:avLst/>
          </a:prstGeom>
          <a:solidFill>
            <a:srgbClr val="FFFFFF"/>
          </a:solidFill>
          <a:ln w="9525">
            <a:noFill/>
            <a:miter lim="800000"/>
            <a:headEnd/>
            <a:tailEnd/>
          </a:ln>
        </p:spPr>
        <p:txBody>
          <a:bodyPr anchor="ctr">
            <a:spAutoFit/>
          </a:bodyPr>
          <a:lstStyle/>
          <a:p>
            <a:endParaRPr lang="en-US"/>
          </a:p>
        </p:txBody>
      </p:sp>
      <p:cxnSp>
        <p:nvCxnSpPr>
          <p:cNvPr id="12" name="Straight Connector 11"/>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4" name="Rectangle 13"/>
          <p:cNvSpPr/>
          <p:nvPr/>
        </p:nvSpPr>
        <p:spPr>
          <a:xfrm>
            <a:off x="2438400" y="228600"/>
            <a:ext cx="4608056" cy="523220"/>
          </a:xfrm>
          <a:prstGeom prst="rect">
            <a:avLst/>
          </a:prstGeom>
        </p:spPr>
        <p:txBody>
          <a:bodyPr wrap="none">
            <a:spAutoFit/>
          </a:bodyPr>
          <a:lstStyle/>
          <a:p>
            <a:r>
              <a:rPr lang="en-US" sz="2800" dirty="0" smtClean="0">
                <a:solidFill>
                  <a:srgbClr val="0033CC"/>
                </a:solidFill>
              </a:rPr>
              <a:t>Apertureless probe (ASNOM)</a:t>
            </a:r>
            <a:endParaRPr lang="en-US" sz="2800" dirty="0">
              <a:solidFill>
                <a:srgbClr val="0033CC"/>
              </a:solidFill>
            </a:endParaRPr>
          </a:p>
        </p:txBody>
      </p:sp>
      <p:sp>
        <p:nvSpPr>
          <p:cNvPr id="15" name="Rectangle 14"/>
          <p:cNvSpPr/>
          <p:nvPr/>
        </p:nvSpPr>
        <p:spPr>
          <a:xfrm>
            <a:off x="76200" y="3962400"/>
            <a:ext cx="5638800" cy="2163669"/>
          </a:xfrm>
          <a:prstGeom prst="rect">
            <a:avLst/>
          </a:prstGeom>
        </p:spPr>
        <p:txBody>
          <a:bodyPr wrap="square">
            <a:spAutoFit/>
          </a:bodyPr>
          <a:lstStyle/>
          <a:p>
            <a:pPr>
              <a:lnSpc>
                <a:spcPct val="90000"/>
              </a:lnSpc>
            </a:pPr>
            <a:r>
              <a:rPr lang="en-US" dirty="0" smtClean="0">
                <a:solidFill>
                  <a:srgbClr val="C00000"/>
                </a:solidFill>
              </a:rPr>
              <a:t>Advantages:</a:t>
            </a:r>
          </a:p>
          <a:p>
            <a:pPr marL="169863" lvl="1" indent="-169863">
              <a:lnSpc>
                <a:spcPct val="90000"/>
              </a:lnSpc>
              <a:buFont typeface="Arial" pitchFamily="34" charset="0"/>
              <a:buChar char="•"/>
              <a:tabLst>
                <a:tab pos="117475" algn="l"/>
              </a:tabLst>
            </a:pPr>
            <a:r>
              <a:rPr lang="en-US" dirty="0" smtClean="0">
                <a:solidFill>
                  <a:srgbClr val="0033CC"/>
                </a:solidFill>
              </a:rPr>
              <a:t>Far field illumination and detection allows for use of conventional optics.</a:t>
            </a:r>
          </a:p>
          <a:p>
            <a:pPr marL="169863" lvl="1" indent="-169863">
              <a:lnSpc>
                <a:spcPct val="90000"/>
              </a:lnSpc>
              <a:buFont typeface="Arial" pitchFamily="34" charset="0"/>
              <a:buChar char="•"/>
              <a:tabLst>
                <a:tab pos="117475" algn="l"/>
              </a:tabLst>
            </a:pPr>
            <a:r>
              <a:rPr lang="en-US" dirty="0" smtClean="0">
                <a:solidFill>
                  <a:srgbClr val="0033CC"/>
                </a:solidFill>
              </a:rPr>
              <a:t>Higher light intensity near the tip than SNOM.</a:t>
            </a:r>
          </a:p>
          <a:p>
            <a:pPr>
              <a:lnSpc>
                <a:spcPct val="90000"/>
              </a:lnSpc>
              <a:spcBef>
                <a:spcPts val="600"/>
              </a:spcBef>
            </a:pPr>
            <a:r>
              <a:rPr lang="en-US" dirty="0" smtClean="0">
                <a:solidFill>
                  <a:srgbClr val="C00000"/>
                </a:solidFill>
              </a:rPr>
              <a:t>Drawbacks:</a:t>
            </a:r>
          </a:p>
          <a:p>
            <a:pPr marL="169863" lvl="1" indent="-169863">
              <a:lnSpc>
                <a:spcPct val="90000"/>
              </a:lnSpc>
              <a:buFont typeface="Arial" pitchFamily="34" charset="0"/>
              <a:buChar char="•"/>
            </a:pPr>
            <a:r>
              <a:rPr lang="en-US" dirty="0" smtClean="0">
                <a:solidFill>
                  <a:srgbClr val="0033CC"/>
                </a:solidFill>
              </a:rPr>
              <a:t>Reflection from surface creates strong background.</a:t>
            </a:r>
          </a:p>
          <a:p>
            <a:pPr marL="169863" lvl="1" indent="-169863">
              <a:lnSpc>
                <a:spcPct val="90000"/>
              </a:lnSpc>
              <a:buFont typeface="Arial" pitchFamily="34" charset="0"/>
              <a:buChar char="•"/>
            </a:pPr>
            <a:r>
              <a:rPr lang="en-US" dirty="0" smtClean="0">
                <a:solidFill>
                  <a:srgbClr val="0033CC"/>
                </a:solidFill>
              </a:rPr>
              <a:t>Background field causes interference effects that are hard to suppress.</a:t>
            </a:r>
          </a:p>
        </p:txBody>
      </p:sp>
      <p:sp>
        <p:nvSpPr>
          <p:cNvPr id="13" name="TextBox 12"/>
          <p:cNvSpPr txBox="1"/>
          <p:nvPr/>
        </p:nvSpPr>
        <p:spPr>
          <a:xfrm>
            <a:off x="6907317" y="2785646"/>
            <a:ext cx="941283" cy="338554"/>
          </a:xfrm>
          <a:prstGeom prst="rect">
            <a:avLst/>
          </a:prstGeom>
          <a:noFill/>
        </p:spPr>
        <p:txBody>
          <a:bodyPr wrap="none" rtlCol="0">
            <a:spAutoFit/>
          </a:bodyPr>
          <a:lstStyle/>
          <a:p>
            <a:r>
              <a:rPr lang="en-US" sz="1600" dirty="0" smtClean="0"/>
              <a:t>(opaque)</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1270"/>
                                        </p:tgtEl>
                                        <p:attrNameLst>
                                          <p:attrName>style.visibility</p:attrName>
                                        </p:attrNameLst>
                                      </p:cBhvr>
                                      <p:to>
                                        <p:strVal val="visible"/>
                                      </p:to>
                                    </p:set>
                                    <p:animEffect transition="in" filter="wipe(down)">
                                      <p:cBhvr>
                                        <p:cTn id="10" dur="500"/>
                                        <p:tgtEl>
                                          <p:spTgt spid="1127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269"/>
                                        </p:tgtEl>
                                        <p:attrNameLst>
                                          <p:attrName>style.visibility</p:attrName>
                                        </p:attrNameLst>
                                      </p:cBhvr>
                                      <p:to>
                                        <p:strVal val="visible"/>
                                      </p:to>
                                    </p:set>
                                    <p:animEffect transition="in" filter="wipe(down)">
                                      <p:cBhvr>
                                        <p:cTn id="13"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1066800"/>
            <a:ext cx="7499617" cy="523220"/>
          </a:xfrm>
          <a:prstGeom prst="rect">
            <a:avLst/>
          </a:prstGeom>
          <a:noFill/>
        </p:spPr>
        <p:txBody>
          <a:bodyPr wrap="none" rtlCol="0">
            <a:spAutoFit/>
          </a:bodyPr>
          <a:lstStyle/>
          <a:p>
            <a:r>
              <a:rPr lang="en-US" sz="2800" dirty="0" smtClean="0">
                <a:solidFill>
                  <a:srgbClr val="0033CC"/>
                </a:solidFill>
              </a:rPr>
              <a:t>Scanning probe microscopy (SPM) and lithography</a:t>
            </a:r>
            <a:endParaRPr lang="en-US" sz="2800" dirty="0">
              <a:solidFill>
                <a:srgbClr val="0033CC"/>
              </a:solidFill>
            </a:endParaRPr>
          </a:p>
        </p:txBody>
      </p:sp>
      <p:sp>
        <p:nvSpPr>
          <p:cNvPr id="5" name="TextBox 4"/>
          <p:cNvSpPr txBox="1"/>
          <p:nvPr/>
        </p:nvSpPr>
        <p:spPr>
          <a:xfrm>
            <a:off x="1524000" y="2590800"/>
            <a:ext cx="6611682" cy="2846933"/>
          </a:xfrm>
          <a:prstGeom prst="rect">
            <a:avLst/>
          </a:prstGeom>
          <a:noFill/>
        </p:spPr>
        <p:txBody>
          <a:bodyPr wrap="none" rtlCol="0">
            <a:spAutoFit/>
          </a:bodyPr>
          <a:lstStyle/>
          <a:p>
            <a:pPr marL="342900" indent="-342900">
              <a:spcAft>
                <a:spcPts val="600"/>
              </a:spcAft>
              <a:buAutoNum type="arabicPeriod"/>
            </a:pPr>
            <a:r>
              <a:rPr lang="en-US" dirty="0" smtClean="0">
                <a:solidFill>
                  <a:srgbClr val="0033CC"/>
                </a:solidFill>
              </a:rPr>
              <a:t>Atom and particle manipulation by STM and AFM.</a:t>
            </a:r>
          </a:p>
          <a:p>
            <a:pPr marL="342900" indent="-342900">
              <a:spcAft>
                <a:spcPts val="600"/>
              </a:spcAft>
              <a:buAutoNum type="arabicPeriod"/>
            </a:pPr>
            <a:r>
              <a:rPr lang="en-US" dirty="0" smtClean="0">
                <a:solidFill>
                  <a:srgbClr val="0033CC"/>
                </a:solidFill>
              </a:rPr>
              <a:t>AFM oxidation of Si or metals.</a:t>
            </a:r>
          </a:p>
          <a:p>
            <a:pPr marL="342900" indent="-342900">
              <a:spcAft>
                <a:spcPts val="600"/>
              </a:spcAft>
              <a:buAutoNum type="arabicPeriod"/>
            </a:pPr>
            <a:r>
              <a:rPr lang="en-US" dirty="0" smtClean="0">
                <a:solidFill>
                  <a:srgbClr val="0033CC"/>
                </a:solidFill>
              </a:rPr>
              <a:t>Dip-pen nanolithography (DPN).</a:t>
            </a:r>
          </a:p>
          <a:p>
            <a:pPr marL="342900" indent="-342900">
              <a:spcAft>
                <a:spcPts val="600"/>
              </a:spcAft>
              <a:buAutoNum type="arabicPeriod"/>
            </a:pPr>
            <a:r>
              <a:rPr lang="en-US" dirty="0" smtClean="0">
                <a:solidFill>
                  <a:srgbClr val="0033CC"/>
                </a:solidFill>
              </a:rPr>
              <a:t>Resist exposure by STM field emitted electrons.</a:t>
            </a:r>
          </a:p>
          <a:p>
            <a:pPr marL="342900" indent="-342900">
              <a:spcAft>
                <a:spcPts val="600"/>
              </a:spcAft>
              <a:buAutoNum type="arabicPeriod"/>
            </a:pPr>
            <a:r>
              <a:rPr lang="en-US" dirty="0" smtClean="0">
                <a:solidFill>
                  <a:srgbClr val="0033CC"/>
                </a:solidFill>
              </a:rPr>
              <a:t>Indentation, scratching, thermal-mechanical patterning.</a:t>
            </a:r>
          </a:p>
          <a:p>
            <a:pPr marL="342900" indent="-342900">
              <a:spcAft>
                <a:spcPts val="600"/>
              </a:spcAft>
              <a:buAutoNum type="arabicPeriod"/>
            </a:pPr>
            <a:r>
              <a:rPr lang="en-US" dirty="0" smtClean="0">
                <a:solidFill>
                  <a:srgbClr val="0033CC"/>
                </a:solidFill>
              </a:rPr>
              <a:t>Field evaporation, STM CVD, electrochemical deposition/etching.</a:t>
            </a:r>
          </a:p>
          <a:p>
            <a:pPr marL="342900" indent="-342900">
              <a:spcAft>
                <a:spcPts val="600"/>
              </a:spcAft>
              <a:buAutoNum type="arabicPeriod"/>
            </a:pPr>
            <a:r>
              <a:rPr lang="en-US" dirty="0" smtClean="0">
                <a:solidFill>
                  <a:srgbClr val="0033CC"/>
                </a:solidFill>
              </a:rPr>
              <a:t>Scanning near field optical microscope (SNOM) overview.</a:t>
            </a:r>
          </a:p>
          <a:p>
            <a:pPr marL="342900" indent="-342900">
              <a:spcAft>
                <a:spcPts val="600"/>
              </a:spcAft>
              <a:buAutoNum type="arabicPeriod"/>
            </a:pPr>
            <a:r>
              <a:rPr lang="en-US" dirty="0" smtClean="0">
                <a:solidFill>
                  <a:srgbClr val="C00000"/>
                </a:solidFill>
              </a:rPr>
              <a:t>Nanofabrication using SNOM.</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838200" y="990600"/>
            <a:ext cx="4474410" cy="5544378"/>
          </a:xfrm>
          <a:prstGeom prst="rect">
            <a:avLst/>
          </a:prstGeom>
          <a:noFill/>
          <a:ln w="9525">
            <a:noFill/>
            <a:miter lim="800000"/>
            <a:headEnd/>
            <a:tailEnd/>
          </a:ln>
          <a:effectLst/>
        </p:spPr>
      </p:pic>
      <p:sp>
        <p:nvSpPr>
          <p:cNvPr id="5" name="Rectangle 4"/>
          <p:cNvSpPr/>
          <p:nvPr/>
        </p:nvSpPr>
        <p:spPr>
          <a:xfrm>
            <a:off x="1447800" y="238780"/>
            <a:ext cx="6483057" cy="523220"/>
          </a:xfrm>
          <a:prstGeom prst="rect">
            <a:avLst/>
          </a:prstGeom>
        </p:spPr>
        <p:txBody>
          <a:bodyPr wrap="none">
            <a:spAutoFit/>
          </a:bodyPr>
          <a:lstStyle/>
          <a:p>
            <a:r>
              <a:rPr lang="en-US" sz="2800" dirty="0" smtClean="0">
                <a:solidFill>
                  <a:srgbClr val="0033CC"/>
                </a:solidFill>
              </a:rPr>
              <a:t>Near-field lithography: direct serial writing</a:t>
            </a:r>
            <a:endParaRPr lang="en-US" sz="2800" dirty="0">
              <a:solidFill>
                <a:srgbClr val="0033CC"/>
              </a:solidFill>
            </a:endParaRPr>
          </a:p>
        </p:txBody>
      </p:sp>
      <p:cxnSp>
        <p:nvCxnSpPr>
          <p:cNvPr id="6" name="Straight Connector 5"/>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5181600" y="1371600"/>
            <a:ext cx="3581400" cy="1938992"/>
          </a:xfrm>
          <a:prstGeom prst="rect">
            <a:avLst/>
          </a:prstGeom>
          <a:noFill/>
        </p:spPr>
        <p:txBody>
          <a:bodyPr wrap="square" rtlCol="0">
            <a:spAutoFit/>
          </a:bodyPr>
          <a:lstStyle/>
          <a:p>
            <a:r>
              <a:rPr lang="en-US" sz="2400" dirty="0" smtClean="0">
                <a:solidFill>
                  <a:srgbClr val="0033CC"/>
                </a:solidFill>
              </a:rPr>
              <a:t>Serial writing/exposure of a photo-resist using fiber tip, like photolithography, but with high resolution and is very slow.</a:t>
            </a:r>
            <a:endParaRPr lang="en-US" sz="2400" dirty="0">
              <a:solidFill>
                <a:srgbClr val="0033CC"/>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Rectangle 4"/>
          <p:cNvSpPr/>
          <p:nvPr/>
        </p:nvSpPr>
        <p:spPr>
          <a:xfrm>
            <a:off x="1706650" y="152400"/>
            <a:ext cx="5913350" cy="523220"/>
          </a:xfrm>
          <a:prstGeom prst="rect">
            <a:avLst/>
          </a:prstGeom>
        </p:spPr>
        <p:txBody>
          <a:bodyPr wrap="none">
            <a:spAutoFit/>
          </a:bodyPr>
          <a:lstStyle/>
          <a:p>
            <a:r>
              <a:rPr lang="en-GB" sz="2800" dirty="0" smtClean="0">
                <a:solidFill>
                  <a:srgbClr val="0033CC"/>
                </a:solidFill>
              </a:rPr>
              <a:t>Resist sensitivity: </a:t>
            </a:r>
            <a:r>
              <a:rPr lang="en-GB" sz="2800" dirty="0" smtClean="0">
                <a:solidFill>
                  <a:srgbClr val="0033CC"/>
                </a:solidFill>
                <a:sym typeface="Symbol"/>
              </a:rPr>
              <a:t>30 slower than EBL</a:t>
            </a:r>
            <a:endParaRPr lang="en-US" sz="2800" dirty="0">
              <a:solidFill>
                <a:srgbClr val="0033CC"/>
              </a:solidFill>
            </a:endParaRPr>
          </a:p>
        </p:txBody>
      </p:sp>
      <p:pic>
        <p:nvPicPr>
          <p:cNvPr id="11266" name="Picture 2"/>
          <p:cNvPicPr>
            <a:picLocks noChangeAspect="1" noChangeArrowheads="1"/>
          </p:cNvPicPr>
          <p:nvPr/>
        </p:nvPicPr>
        <p:blipFill>
          <a:blip r:embed="rId2"/>
          <a:srcRect/>
          <a:stretch>
            <a:fillRect/>
          </a:stretch>
        </p:blipFill>
        <p:spPr bwMode="auto">
          <a:xfrm>
            <a:off x="609600" y="2809875"/>
            <a:ext cx="3612281" cy="3362325"/>
          </a:xfrm>
          <a:prstGeom prst="rect">
            <a:avLst/>
          </a:prstGeom>
          <a:noFill/>
          <a:ln w="9525">
            <a:noFill/>
            <a:miter lim="800000"/>
            <a:headEnd/>
            <a:tailEnd/>
          </a:ln>
        </p:spPr>
      </p:pic>
      <p:pic>
        <p:nvPicPr>
          <p:cNvPr id="11267" name="Picture 3"/>
          <p:cNvPicPr>
            <a:picLocks noChangeAspect="1" noChangeArrowheads="1"/>
          </p:cNvPicPr>
          <p:nvPr/>
        </p:nvPicPr>
        <p:blipFill>
          <a:blip r:embed="rId3"/>
          <a:srcRect/>
          <a:stretch>
            <a:fillRect/>
          </a:stretch>
        </p:blipFill>
        <p:spPr bwMode="auto">
          <a:xfrm>
            <a:off x="4831482" y="2748793"/>
            <a:ext cx="3657600" cy="3347207"/>
          </a:xfrm>
          <a:prstGeom prst="rect">
            <a:avLst/>
          </a:prstGeom>
          <a:noFill/>
          <a:ln w="9525">
            <a:noFill/>
            <a:miter lim="800000"/>
            <a:headEnd/>
            <a:tailEnd/>
          </a:ln>
        </p:spPr>
      </p:pic>
      <p:sp>
        <p:nvSpPr>
          <p:cNvPr id="8" name="TextBox 7"/>
          <p:cNvSpPr txBox="1"/>
          <p:nvPr/>
        </p:nvSpPr>
        <p:spPr>
          <a:xfrm>
            <a:off x="152400" y="6172200"/>
            <a:ext cx="8534400" cy="646331"/>
          </a:xfrm>
          <a:prstGeom prst="rect">
            <a:avLst/>
          </a:prstGeom>
          <a:noFill/>
        </p:spPr>
        <p:txBody>
          <a:bodyPr wrap="square" rtlCol="0">
            <a:spAutoFit/>
          </a:bodyPr>
          <a:lstStyle/>
          <a:p>
            <a:r>
              <a:rPr lang="en-US" dirty="0" smtClean="0">
                <a:solidFill>
                  <a:srgbClr val="C00000"/>
                </a:solidFill>
              </a:rPr>
              <a:t>Comparison of line patterns vs. exposure dose:</a:t>
            </a:r>
          </a:p>
          <a:p>
            <a:r>
              <a:rPr lang="en-US" dirty="0" smtClean="0">
                <a:solidFill>
                  <a:srgbClr val="0033CC"/>
                </a:solidFill>
              </a:rPr>
              <a:t>(left) for conventional e-beam lithography at 30 kV; (right) for STM lithography at 40–60 V.</a:t>
            </a:r>
            <a:endParaRPr lang="en-US" dirty="0">
              <a:solidFill>
                <a:srgbClr val="0033CC"/>
              </a:solidFill>
            </a:endParaRPr>
          </a:p>
        </p:txBody>
      </p:sp>
      <p:sp>
        <p:nvSpPr>
          <p:cNvPr id="9" name="TextBox 8"/>
          <p:cNvSpPr txBox="1"/>
          <p:nvPr/>
        </p:nvSpPr>
        <p:spPr>
          <a:xfrm>
            <a:off x="380999" y="762000"/>
            <a:ext cx="8458201" cy="1985159"/>
          </a:xfrm>
          <a:prstGeom prst="rect">
            <a:avLst/>
          </a:prstGeom>
          <a:noFill/>
        </p:spPr>
        <p:txBody>
          <a:bodyPr wrap="square" rtlCol="0">
            <a:spAutoFit/>
          </a:bodyPr>
          <a:lstStyle/>
          <a:p>
            <a:pPr marL="168275" indent="-168275">
              <a:spcAft>
                <a:spcPts val="600"/>
              </a:spcAft>
              <a:buFont typeface="Arial" pitchFamily="34" charset="0"/>
              <a:buChar char="•"/>
            </a:pPr>
            <a:r>
              <a:rPr lang="en-US" dirty="0" smtClean="0">
                <a:solidFill>
                  <a:srgbClr val="0033CC"/>
                </a:solidFill>
              </a:rPr>
              <a:t>Low energy exposure is the key feature of STM/AFM-based lithography. </a:t>
            </a:r>
          </a:p>
          <a:p>
            <a:pPr marL="168275" indent="-168275">
              <a:spcAft>
                <a:spcPts val="600"/>
              </a:spcAft>
              <a:buFont typeface="Arial" pitchFamily="34" charset="0"/>
              <a:buChar char="•"/>
            </a:pPr>
            <a:r>
              <a:rPr lang="en-US" dirty="0" smtClean="0">
                <a:solidFill>
                  <a:srgbClr val="0033CC"/>
                </a:solidFill>
              </a:rPr>
              <a:t>After emitted at low energy (few </a:t>
            </a:r>
            <a:r>
              <a:rPr lang="en-US" dirty="0" err="1" smtClean="0">
                <a:solidFill>
                  <a:srgbClr val="0033CC"/>
                </a:solidFill>
              </a:rPr>
              <a:t>eV</a:t>
            </a:r>
            <a:r>
              <a:rPr lang="en-US" dirty="0" smtClean="0">
                <a:solidFill>
                  <a:srgbClr val="0033CC"/>
                </a:solidFill>
              </a:rPr>
              <a:t>), electrons lose energy to inelastic scattering with resist  molecules as well as gain energy from the high electric field.</a:t>
            </a:r>
          </a:p>
          <a:p>
            <a:pPr marL="168275" indent="-168275">
              <a:spcAft>
                <a:spcPts val="600"/>
              </a:spcAft>
              <a:buFont typeface="Arial" pitchFamily="34" charset="0"/>
              <a:buChar char="•"/>
            </a:pPr>
            <a:r>
              <a:rPr lang="en-US" dirty="0" smtClean="0">
                <a:solidFill>
                  <a:srgbClr val="0033CC"/>
                </a:solidFill>
              </a:rPr>
              <a:t>Such process is perceived less efficient in breaking the molecular chain of polymer resist than in the case of electrons with initial high energy.</a:t>
            </a:r>
          </a:p>
          <a:p>
            <a:pPr marL="168275" indent="-168275">
              <a:spcAft>
                <a:spcPts val="600"/>
              </a:spcAft>
              <a:buFont typeface="Arial" pitchFamily="34" charset="0"/>
              <a:buChar char="•"/>
            </a:pPr>
            <a:r>
              <a:rPr lang="en-US" dirty="0" smtClean="0">
                <a:solidFill>
                  <a:srgbClr val="0033CC"/>
                </a:solidFill>
              </a:rPr>
              <a:t>The positive side, low energy means no proximity effect.</a:t>
            </a:r>
            <a:endParaRPr lang="en-US" dirty="0">
              <a:solidFill>
                <a:srgbClr val="00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wipe(down)">
                                      <p:cBhvr>
                                        <p:cTn id="7" dur="500"/>
                                        <p:tgtEl>
                                          <p:spTgt spid="11267"/>
                                        </p:tgtEl>
                                      </p:cBhvr>
                                    </p:animEffect>
                                  </p:childTnLst>
                                </p:cTn>
                              </p:par>
                              <p:par>
                                <p:cTn id="8" presetID="22" presetClass="entr" presetSubtype="4" fill="hold" nodeType="withEffect">
                                  <p:stCondLst>
                                    <p:cond delay="0"/>
                                  </p:stCondLst>
                                  <p:childTnLst>
                                    <p:set>
                                      <p:cBhvr>
                                        <p:cTn id="9" dur="1" fill="hold">
                                          <p:stCondLst>
                                            <p:cond delay="0"/>
                                          </p:stCondLst>
                                        </p:cTn>
                                        <p:tgtEl>
                                          <p:spTgt spid="11266"/>
                                        </p:tgtEl>
                                        <p:attrNameLst>
                                          <p:attrName>style.visibility</p:attrName>
                                        </p:attrNameLst>
                                      </p:cBhvr>
                                      <p:to>
                                        <p:strVal val="visible"/>
                                      </p:to>
                                    </p:set>
                                    <p:animEffect transition="in" filter="wipe(down)">
                                      <p:cBhvr>
                                        <p:cTn id="10" dur="500"/>
                                        <p:tgtEl>
                                          <p:spTgt spid="1126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438400" y="3222582"/>
            <a:ext cx="4840068" cy="3459205"/>
          </a:xfrm>
          <a:prstGeom prst="rect">
            <a:avLst/>
          </a:prstGeom>
          <a:noFill/>
          <a:ln w="9525">
            <a:noFill/>
            <a:miter lim="800000"/>
            <a:headEnd/>
            <a:tailEnd/>
          </a:ln>
        </p:spPr>
      </p:pic>
      <p:sp>
        <p:nvSpPr>
          <p:cNvPr id="5" name="Rectangle 4"/>
          <p:cNvSpPr/>
          <p:nvPr/>
        </p:nvSpPr>
        <p:spPr>
          <a:xfrm>
            <a:off x="914400" y="238780"/>
            <a:ext cx="7492885" cy="523220"/>
          </a:xfrm>
          <a:prstGeom prst="rect">
            <a:avLst/>
          </a:prstGeom>
        </p:spPr>
        <p:txBody>
          <a:bodyPr wrap="none">
            <a:spAutoFit/>
          </a:bodyPr>
          <a:lstStyle/>
          <a:p>
            <a:r>
              <a:rPr lang="en-US" sz="2800" dirty="0" smtClean="0">
                <a:solidFill>
                  <a:srgbClr val="0033CC"/>
                </a:solidFill>
              </a:rPr>
              <a:t>Comparison of </a:t>
            </a:r>
            <a:r>
              <a:rPr lang="en-US" sz="2800" dirty="0" err="1" smtClean="0">
                <a:solidFill>
                  <a:srgbClr val="0033CC"/>
                </a:solidFill>
              </a:rPr>
              <a:t>apertured</a:t>
            </a:r>
            <a:r>
              <a:rPr lang="en-US" sz="2800" dirty="0" smtClean="0">
                <a:solidFill>
                  <a:srgbClr val="0033CC"/>
                </a:solidFill>
              </a:rPr>
              <a:t> and apertureless SNOM</a:t>
            </a:r>
            <a:endParaRPr lang="en-US" sz="2800" dirty="0">
              <a:solidFill>
                <a:srgbClr val="0033CC"/>
              </a:solidFill>
            </a:endParaRPr>
          </a:p>
        </p:txBody>
      </p:sp>
      <p:cxnSp>
        <p:nvCxnSpPr>
          <p:cNvPr id="6" name="Straight Connector 5"/>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152400" y="838200"/>
            <a:ext cx="8915400" cy="2262158"/>
          </a:xfrm>
          <a:prstGeom prst="rect">
            <a:avLst/>
          </a:prstGeom>
          <a:noFill/>
        </p:spPr>
        <p:txBody>
          <a:bodyPr wrap="square" rtlCol="0">
            <a:spAutoFit/>
          </a:bodyPr>
          <a:lstStyle/>
          <a:p>
            <a:pPr marL="457200" indent="-457200">
              <a:spcAft>
                <a:spcPts val="600"/>
              </a:spcAft>
            </a:pPr>
            <a:r>
              <a:rPr lang="en-US" dirty="0" smtClean="0">
                <a:solidFill>
                  <a:srgbClr val="C00000"/>
                </a:solidFill>
              </a:rPr>
              <a:t>Apertured:</a:t>
            </a:r>
            <a:r>
              <a:rPr lang="en-US" dirty="0" smtClean="0">
                <a:solidFill>
                  <a:srgbClr val="0033CC"/>
                </a:solidFill>
              </a:rPr>
              <a:t> low light intensity, slow writing, tip very difficult to make small and flat at the end. </a:t>
            </a:r>
          </a:p>
          <a:p>
            <a:pPr marL="457200">
              <a:spcAft>
                <a:spcPts val="600"/>
              </a:spcAft>
            </a:pPr>
            <a:r>
              <a:rPr lang="en-US" dirty="0" smtClean="0">
                <a:solidFill>
                  <a:srgbClr val="0033CC"/>
                </a:solidFill>
              </a:rPr>
              <a:t>For typical wavelengths, if the aperture is 100nm, less than third orders of magnitude of light can pass through, while when it reaches 50nm, only 1/10</a:t>
            </a:r>
            <a:r>
              <a:rPr lang="en-US" baseline="30000" dirty="0" smtClean="0">
                <a:solidFill>
                  <a:srgbClr val="0033CC"/>
                </a:solidFill>
              </a:rPr>
              <a:t>7</a:t>
            </a:r>
            <a:r>
              <a:rPr lang="en-US" dirty="0" smtClean="0">
                <a:solidFill>
                  <a:srgbClr val="0033CC"/>
                </a:solidFill>
              </a:rPr>
              <a:t> light makes it through.</a:t>
            </a:r>
          </a:p>
          <a:p>
            <a:pPr marL="457200" indent="-457200">
              <a:spcAft>
                <a:spcPts val="600"/>
              </a:spcAft>
            </a:pPr>
            <a:r>
              <a:rPr lang="en-US" dirty="0" smtClean="0">
                <a:solidFill>
                  <a:srgbClr val="C00000"/>
                </a:solidFill>
              </a:rPr>
              <a:t>Apertureless:</a:t>
            </a:r>
            <a:r>
              <a:rPr lang="en-US" dirty="0" smtClean="0">
                <a:solidFill>
                  <a:srgbClr val="0033CC"/>
                </a:solidFill>
              </a:rPr>
              <a:t> metal tip easy to make tiny, so demonstrated higher resolution (40nm). Light is greatly enhanced at the metal tip due to “lightning rod” (surface plasmon resonance) effect. However, stray light everywhere that may expose resist nearby.</a:t>
            </a:r>
          </a:p>
          <a:p>
            <a:pPr marL="457200" indent="-457200">
              <a:spcAft>
                <a:spcPts val="600"/>
              </a:spcAft>
            </a:pPr>
            <a:r>
              <a:rPr lang="en-US" dirty="0" smtClean="0">
                <a:solidFill>
                  <a:srgbClr val="0033CC"/>
                </a:solidFill>
              </a:rPr>
              <a:t> </a:t>
            </a:r>
            <a:r>
              <a:rPr lang="en-US" dirty="0" smtClean="0">
                <a:solidFill>
                  <a:srgbClr val="C00000"/>
                </a:solidFill>
              </a:rPr>
              <a:t>Both:</a:t>
            </a:r>
            <a:r>
              <a:rPr lang="en-US" dirty="0" smtClean="0">
                <a:solidFill>
                  <a:srgbClr val="0033CC"/>
                </a:solidFill>
              </a:rPr>
              <a:t> good only for thin resist (sub-50nm) since it is near (evanescent) field.</a:t>
            </a:r>
            <a:endParaRPr lang="en-US" dirty="0">
              <a:solidFill>
                <a:srgbClr val="0033CC"/>
              </a:solidFill>
            </a:endParaRPr>
          </a:p>
        </p:txBody>
      </p:sp>
      <p:sp>
        <p:nvSpPr>
          <p:cNvPr id="8" name="TextBox 7"/>
          <p:cNvSpPr txBox="1"/>
          <p:nvPr/>
        </p:nvSpPr>
        <p:spPr>
          <a:xfrm>
            <a:off x="1676400" y="3505200"/>
            <a:ext cx="1256883" cy="400110"/>
          </a:xfrm>
          <a:prstGeom prst="rect">
            <a:avLst/>
          </a:prstGeom>
          <a:noFill/>
        </p:spPr>
        <p:txBody>
          <a:bodyPr wrap="none" rtlCol="0">
            <a:spAutoFit/>
          </a:bodyPr>
          <a:lstStyle/>
          <a:p>
            <a:r>
              <a:rPr lang="en-US" sz="2000" dirty="0" smtClean="0">
                <a:solidFill>
                  <a:srgbClr val="7030A0"/>
                </a:solidFill>
              </a:rPr>
              <a:t>Apertured</a:t>
            </a:r>
            <a:endParaRPr lang="en-US" sz="2000" dirty="0">
              <a:solidFill>
                <a:srgbClr val="7030A0"/>
              </a:solidFill>
            </a:endParaRPr>
          </a:p>
        </p:txBody>
      </p:sp>
      <p:sp>
        <p:nvSpPr>
          <p:cNvPr id="9" name="TextBox 8"/>
          <p:cNvSpPr txBox="1"/>
          <p:nvPr/>
        </p:nvSpPr>
        <p:spPr>
          <a:xfrm>
            <a:off x="6553200" y="3505200"/>
            <a:ext cx="1511761" cy="400110"/>
          </a:xfrm>
          <a:prstGeom prst="rect">
            <a:avLst/>
          </a:prstGeom>
          <a:noFill/>
        </p:spPr>
        <p:txBody>
          <a:bodyPr wrap="none" rtlCol="0">
            <a:spAutoFit/>
          </a:bodyPr>
          <a:lstStyle/>
          <a:p>
            <a:r>
              <a:rPr lang="en-US" sz="2000" dirty="0" smtClean="0">
                <a:solidFill>
                  <a:srgbClr val="7030A0"/>
                </a:solidFill>
              </a:rPr>
              <a:t>Apertureless</a:t>
            </a:r>
            <a:endParaRPr lang="en-US" sz="2000" dirty="0">
              <a:solidFill>
                <a:srgbClr val="7030A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191000" y="1295400"/>
            <a:ext cx="4696003" cy="2362200"/>
            <a:chOff x="4191000" y="1295400"/>
            <a:chExt cx="4696003" cy="2362200"/>
          </a:xfrm>
        </p:grpSpPr>
        <p:pic>
          <p:nvPicPr>
            <p:cNvPr id="6150" name="Picture 23"/>
            <p:cNvPicPr>
              <a:picLocks noChangeAspect="1" noChangeArrowheads="1"/>
            </p:cNvPicPr>
            <p:nvPr/>
          </p:nvPicPr>
          <p:blipFill>
            <a:blip r:embed="rId2"/>
            <a:srcRect/>
            <a:stretch>
              <a:fillRect/>
            </a:stretch>
          </p:blipFill>
          <p:spPr bwMode="auto">
            <a:xfrm>
              <a:off x="4191000" y="1524000"/>
              <a:ext cx="4696003" cy="2133600"/>
            </a:xfrm>
            <a:prstGeom prst="rect">
              <a:avLst/>
            </a:prstGeom>
            <a:noFill/>
            <a:ln w="9525">
              <a:noFill/>
              <a:miter lim="800000"/>
              <a:headEnd/>
              <a:tailEnd/>
            </a:ln>
          </p:spPr>
        </p:pic>
        <p:sp>
          <p:nvSpPr>
            <p:cNvPr id="12" name="TextBox 11"/>
            <p:cNvSpPr txBox="1"/>
            <p:nvPr/>
          </p:nvSpPr>
          <p:spPr>
            <a:xfrm>
              <a:off x="4572000" y="1295400"/>
              <a:ext cx="2937664" cy="369332"/>
            </a:xfrm>
            <a:prstGeom prst="rect">
              <a:avLst/>
            </a:prstGeom>
            <a:noFill/>
          </p:spPr>
          <p:txBody>
            <a:bodyPr wrap="none" rtlCol="0">
              <a:spAutoFit/>
            </a:bodyPr>
            <a:lstStyle/>
            <a:p>
              <a:r>
                <a:rPr lang="en-US" dirty="0" smtClean="0">
                  <a:solidFill>
                    <a:srgbClr val="7030A0"/>
                  </a:solidFill>
                </a:rPr>
                <a:t>Line-width measured by AFM</a:t>
              </a:r>
              <a:endParaRPr lang="en-US" dirty="0">
                <a:solidFill>
                  <a:srgbClr val="7030A0"/>
                </a:solidFill>
              </a:endParaRPr>
            </a:p>
          </p:txBody>
        </p:sp>
      </p:grpSp>
      <p:sp>
        <p:nvSpPr>
          <p:cNvPr id="6147" name="Text Box 5"/>
          <p:cNvSpPr txBox="1">
            <a:spLocks noChangeArrowheads="1"/>
          </p:cNvSpPr>
          <p:nvPr/>
        </p:nvSpPr>
        <p:spPr bwMode="auto">
          <a:xfrm>
            <a:off x="8575675" y="6232525"/>
            <a:ext cx="296863" cy="336550"/>
          </a:xfrm>
          <a:prstGeom prst="rect">
            <a:avLst/>
          </a:prstGeom>
          <a:noFill/>
          <a:ln w="9525">
            <a:noFill/>
            <a:miter lim="800000"/>
            <a:headEnd/>
            <a:tailEnd/>
          </a:ln>
        </p:spPr>
        <p:txBody>
          <a:bodyPr wrap="none">
            <a:spAutoFit/>
          </a:bodyPr>
          <a:lstStyle/>
          <a:p>
            <a:r>
              <a:rPr lang="en-US" sz="1600" b="1">
                <a:solidFill>
                  <a:schemeClr val="bg1"/>
                </a:solidFill>
              </a:rPr>
              <a:t>4</a:t>
            </a:r>
          </a:p>
        </p:txBody>
      </p:sp>
      <p:sp>
        <p:nvSpPr>
          <p:cNvPr id="6148" name="Rectangle 20"/>
          <p:cNvSpPr>
            <a:spLocks noChangeArrowheads="1"/>
          </p:cNvSpPr>
          <p:nvPr/>
        </p:nvSpPr>
        <p:spPr bwMode="auto">
          <a:xfrm>
            <a:off x="2514600" y="6172200"/>
            <a:ext cx="3760788" cy="366713"/>
          </a:xfrm>
          <a:prstGeom prst="rect">
            <a:avLst/>
          </a:prstGeom>
          <a:noFill/>
          <a:ln w="9525">
            <a:noFill/>
            <a:miter lim="800000"/>
            <a:headEnd/>
            <a:tailEnd/>
          </a:ln>
        </p:spPr>
        <p:txBody>
          <a:bodyPr wrap="none" anchor="ctr">
            <a:spAutoFit/>
          </a:bodyPr>
          <a:lstStyle/>
          <a:p>
            <a:r>
              <a:rPr lang="en-US" altLang="zh-CN" sz="1400" b="1">
                <a:solidFill>
                  <a:schemeClr val="bg1"/>
                </a:solidFill>
                <a:ea typeface="宋体" pitchFamily="2" charset="-122"/>
              </a:rPr>
              <a:t>Yin et. al., Appl. Phys. Lett. 81 3663 (2002)</a:t>
            </a:r>
            <a:r>
              <a:rPr lang="en-US" altLang="zh-CN">
                <a:ea typeface="宋体" pitchFamily="2" charset="-122"/>
              </a:rPr>
              <a:t> </a:t>
            </a:r>
          </a:p>
        </p:txBody>
      </p:sp>
      <p:pic>
        <p:nvPicPr>
          <p:cNvPr id="6149" name="Picture 22"/>
          <p:cNvPicPr>
            <a:picLocks noChangeAspect="1" noChangeArrowheads="1"/>
          </p:cNvPicPr>
          <p:nvPr/>
        </p:nvPicPr>
        <p:blipFill>
          <a:blip r:embed="rId3"/>
          <a:srcRect/>
          <a:stretch>
            <a:fillRect/>
          </a:stretch>
        </p:blipFill>
        <p:spPr bwMode="auto">
          <a:xfrm>
            <a:off x="381000" y="1219200"/>
            <a:ext cx="3791935" cy="2438400"/>
          </a:xfrm>
          <a:prstGeom prst="rect">
            <a:avLst/>
          </a:prstGeom>
          <a:noFill/>
          <a:ln w="9525">
            <a:noFill/>
            <a:miter lim="800000"/>
            <a:headEnd/>
            <a:tailEnd/>
          </a:ln>
        </p:spPr>
      </p:pic>
      <p:cxnSp>
        <p:nvCxnSpPr>
          <p:cNvPr id="8" name="Straight Connector 7"/>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0" name="Rectangle 9"/>
          <p:cNvSpPr/>
          <p:nvPr/>
        </p:nvSpPr>
        <p:spPr>
          <a:xfrm>
            <a:off x="1676400" y="228600"/>
            <a:ext cx="6267613" cy="523220"/>
          </a:xfrm>
          <a:prstGeom prst="rect">
            <a:avLst/>
          </a:prstGeom>
        </p:spPr>
        <p:txBody>
          <a:bodyPr wrap="none">
            <a:spAutoFit/>
          </a:bodyPr>
          <a:lstStyle/>
          <a:p>
            <a:r>
              <a:rPr lang="en-US" sz="2800" dirty="0" smtClean="0">
                <a:solidFill>
                  <a:srgbClr val="0033CC"/>
                </a:solidFill>
              </a:rPr>
              <a:t>Two photon near-field optical lithography</a:t>
            </a:r>
            <a:endParaRPr lang="en-US" sz="2800" dirty="0"/>
          </a:p>
        </p:txBody>
      </p:sp>
      <p:sp>
        <p:nvSpPr>
          <p:cNvPr id="11" name="Rectangle 10"/>
          <p:cNvSpPr/>
          <p:nvPr/>
        </p:nvSpPr>
        <p:spPr>
          <a:xfrm>
            <a:off x="838200" y="4800600"/>
            <a:ext cx="7620000" cy="1277273"/>
          </a:xfrm>
          <a:prstGeom prst="rect">
            <a:avLst/>
          </a:prstGeom>
        </p:spPr>
        <p:txBody>
          <a:bodyPr wrap="square">
            <a:spAutoFit/>
          </a:bodyPr>
          <a:lstStyle/>
          <a:p>
            <a:pPr marL="169863" indent="-169863">
              <a:spcAft>
                <a:spcPts val="600"/>
              </a:spcAft>
              <a:buFontTx/>
              <a:buChar char="•"/>
            </a:pPr>
            <a:r>
              <a:rPr lang="en-US" dirty="0" smtClean="0">
                <a:solidFill>
                  <a:srgbClr val="0033CC"/>
                </a:solidFill>
              </a:rPr>
              <a:t>Achieve </a:t>
            </a:r>
            <a:r>
              <a:rPr lang="en-US" dirty="0" smtClean="0">
                <a:solidFill>
                  <a:srgbClr val="0033CC"/>
                </a:solidFill>
                <a:sym typeface="Symbol"/>
              </a:rPr>
              <a:t></a:t>
            </a:r>
            <a:r>
              <a:rPr lang="en-US" dirty="0" smtClean="0">
                <a:solidFill>
                  <a:srgbClr val="0033CC"/>
                </a:solidFill>
              </a:rPr>
              <a:t>/10 resolution by focusing </a:t>
            </a:r>
            <a:r>
              <a:rPr lang="en-US" dirty="0" err="1" smtClean="0">
                <a:solidFill>
                  <a:srgbClr val="0033CC"/>
                </a:solidFill>
              </a:rPr>
              <a:t>femto</a:t>
            </a:r>
            <a:r>
              <a:rPr lang="en-US" dirty="0" smtClean="0">
                <a:solidFill>
                  <a:srgbClr val="0033CC"/>
                </a:solidFill>
              </a:rPr>
              <a:t>-second laser beam onto Au coated AFM tip in close proximity to SU-8.</a:t>
            </a:r>
          </a:p>
          <a:p>
            <a:pPr marL="169863" indent="-169863">
              <a:spcAft>
                <a:spcPts val="600"/>
              </a:spcAft>
              <a:buFontTx/>
              <a:buChar char="•"/>
            </a:pPr>
            <a:r>
              <a:rPr lang="en-US" dirty="0" smtClean="0">
                <a:solidFill>
                  <a:srgbClr val="0033CC"/>
                </a:solidFill>
              </a:rPr>
              <a:t>Two-photon polymerization occurs in SU-8 over confined regions due to local enhancement of electromagnetic field by surface plasmon on metal AFM tip. </a:t>
            </a:r>
            <a:endParaRPr lang="en-US" dirty="0">
              <a:solidFill>
                <a:srgbClr val="0033CC"/>
              </a:solidFill>
            </a:endParaRPr>
          </a:p>
        </p:txBody>
      </p:sp>
      <p:sp>
        <p:nvSpPr>
          <p:cNvPr id="9" name="TextBox 8"/>
          <p:cNvSpPr txBox="1"/>
          <p:nvPr/>
        </p:nvSpPr>
        <p:spPr>
          <a:xfrm>
            <a:off x="833416" y="3593068"/>
            <a:ext cx="2976584" cy="369332"/>
          </a:xfrm>
          <a:prstGeom prst="rect">
            <a:avLst/>
          </a:prstGeom>
          <a:noFill/>
        </p:spPr>
        <p:txBody>
          <a:bodyPr wrap="none" rtlCol="0">
            <a:spAutoFit/>
          </a:bodyPr>
          <a:lstStyle/>
          <a:p>
            <a:r>
              <a:rPr lang="en-US" dirty="0" smtClean="0">
                <a:solidFill>
                  <a:srgbClr val="C00000"/>
                </a:solidFill>
              </a:rPr>
              <a:t>Peak power: 0.45</a:t>
            </a:r>
            <a:r>
              <a:rPr lang="en-US" dirty="0" smtClean="0">
                <a:solidFill>
                  <a:srgbClr val="C00000"/>
                </a:solidFill>
                <a:sym typeface="Symbol"/>
              </a:rPr>
              <a:t>10</a:t>
            </a:r>
            <a:r>
              <a:rPr lang="en-US" baseline="30000" dirty="0" smtClean="0">
                <a:solidFill>
                  <a:srgbClr val="C00000"/>
                </a:solidFill>
                <a:sym typeface="Symbol"/>
              </a:rPr>
              <a:t>12</a:t>
            </a:r>
            <a:r>
              <a:rPr lang="en-US" dirty="0" smtClean="0">
                <a:solidFill>
                  <a:srgbClr val="C00000"/>
                </a:solidFill>
                <a:sym typeface="Symbol"/>
              </a:rPr>
              <a:t>W/cm</a:t>
            </a:r>
            <a:r>
              <a:rPr lang="en-US" baseline="30000" dirty="0" smtClean="0">
                <a:solidFill>
                  <a:srgbClr val="C00000"/>
                </a:solidFill>
                <a:sym typeface="Symbol"/>
              </a:rPr>
              <a:t>2</a:t>
            </a:r>
            <a:endParaRPr lang="en-US" baseline="300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42875" y="1323975"/>
            <a:ext cx="8858250" cy="4619625"/>
          </a:xfrm>
          <a:prstGeom prst="rect">
            <a:avLst/>
          </a:prstGeom>
          <a:noFill/>
          <a:ln w="9525">
            <a:noFill/>
            <a:miter lim="800000"/>
            <a:headEnd/>
            <a:tailEnd/>
          </a:ln>
        </p:spPr>
      </p:pic>
      <p:sp>
        <p:nvSpPr>
          <p:cNvPr id="5" name="TextBox 4"/>
          <p:cNvSpPr txBox="1"/>
          <p:nvPr/>
        </p:nvSpPr>
        <p:spPr>
          <a:xfrm>
            <a:off x="76200" y="238780"/>
            <a:ext cx="9067800" cy="523220"/>
          </a:xfrm>
          <a:prstGeom prst="rect">
            <a:avLst/>
          </a:prstGeom>
          <a:noFill/>
        </p:spPr>
        <p:txBody>
          <a:bodyPr wrap="square" rtlCol="0">
            <a:spAutoFit/>
          </a:bodyPr>
          <a:lstStyle/>
          <a:p>
            <a:r>
              <a:rPr lang="en-US" sz="2800" dirty="0" smtClean="0">
                <a:solidFill>
                  <a:srgbClr val="0033CC"/>
                </a:solidFill>
              </a:rPr>
              <a:t>SNOM photo-patterning of SAM (self assembled monolayer)</a:t>
            </a:r>
            <a:endParaRPr lang="en-US" sz="2800" dirty="0">
              <a:solidFill>
                <a:srgbClr val="0033CC"/>
              </a:solidFill>
            </a:endParaRPr>
          </a:p>
        </p:txBody>
      </p:sp>
      <p:cxnSp>
        <p:nvCxnSpPr>
          <p:cNvPr id="6" name="Straight Connector 5"/>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533400" y="838200"/>
            <a:ext cx="8183394" cy="369332"/>
          </a:xfrm>
          <a:prstGeom prst="rect">
            <a:avLst/>
          </a:prstGeom>
          <a:noFill/>
        </p:spPr>
        <p:txBody>
          <a:bodyPr wrap="none" rtlCol="0">
            <a:spAutoFit/>
          </a:bodyPr>
          <a:lstStyle/>
          <a:p>
            <a:r>
              <a:rPr lang="en-US" dirty="0" smtClean="0">
                <a:solidFill>
                  <a:srgbClr val="C00000"/>
                </a:solidFill>
              </a:rPr>
              <a:t>UV exposure in the presence of oxygen oxidizes the SAM, weakening its binding to Au.</a:t>
            </a:r>
            <a:endParaRPr lang="en-US" dirty="0">
              <a:solidFill>
                <a:srgbClr val="C00000"/>
              </a:solidFill>
            </a:endParaRPr>
          </a:p>
        </p:txBody>
      </p:sp>
      <p:sp>
        <p:nvSpPr>
          <p:cNvPr id="8" name="TextBox 7"/>
          <p:cNvSpPr txBox="1"/>
          <p:nvPr/>
        </p:nvSpPr>
        <p:spPr>
          <a:xfrm>
            <a:off x="304800" y="6044625"/>
            <a:ext cx="8686800" cy="584775"/>
          </a:xfrm>
          <a:prstGeom prst="rect">
            <a:avLst/>
          </a:prstGeom>
          <a:noFill/>
        </p:spPr>
        <p:txBody>
          <a:bodyPr wrap="square" rtlCol="0">
            <a:spAutoFit/>
          </a:bodyPr>
          <a:lstStyle/>
          <a:p>
            <a:r>
              <a:rPr lang="en-US" sz="1600" dirty="0" smtClean="0">
                <a:solidFill>
                  <a:srgbClr val="0033CC"/>
                </a:solidFill>
              </a:rPr>
              <a:t>b). FFM image of a 39nm-wide line of </a:t>
            </a:r>
            <a:r>
              <a:rPr lang="en-US" sz="1600" dirty="0" err="1" smtClean="0">
                <a:solidFill>
                  <a:srgbClr val="0033CC"/>
                </a:solidFill>
              </a:rPr>
              <a:t>dodecanethiol</a:t>
            </a:r>
            <a:r>
              <a:rPr lang="en-US" sz="1600" dirty="0" smtClean="0">
                <a:solidFill>
                  <a:srgbClr val="0033CC"/>
                </a:solidFill>
              </a:rPr>
              <a:t> written into an SAM of </a:t>
            </a:r>
            <a:r>
              <a:rPr lang="en-US" sz="1600" dirty="0" err="1" smtClean="0">
                <a:solidFill>
                  <a:srgbClr val="0033CC"/>
                </a:solidFill>
              </a:rPr>
              <a:t>mercaptoundecanoic</a:t>
            </a:r>
            <a:r>
              <a:rPr lang="en-US" sz="1600" dirty="0" smtClean="0">
                <a:solidFill>
                  <a:srgbClr val="0033CC"/>
                </a:solidFill>
              </a:rPr>
              <a:t> acid.</a:t>
            </a:r>
          </a:p>
          <a:p>
            <a:r>
              <a:rPr lang="en-US" sz="1600" dirty="0" smtClean="0">
                <a:solidFill>
                  <a:srgbClr val="0033CC"/>
                </a:solidFill>
              </a:rPr>
              <a:t>c). 40nm lines of </a:t>
            </a:r>
            <a:r>
              <a:rPr lang="en-US" sz="1600" dirty="0" err="1" smtClean="0">
                <a:solidFill>
                  <a:srgbClr val="0033CC"/>
                </a:solidFill>
              </a:rPr>
              <a:t>mercaptoundecanoic</a:t>
            </a:r>
            <a:r>
              <a:rPr lang="en-US" sz="1600" dirty="0" smtClean="0">
                <a:solidFill>
                  <a:srgbClr val="0033CC"/>
                </a:solidFill>
              </a:rPr>
              <a:t> acid written into </a:t>
            </a:r>
            <a:r>
              <a:rPr lang="en-US" sz="1600" dirty="0" err="1" smtClean="0">
                <a:solidFill>
                  <a:srgbClr val="0033CC"/>
                </a:solidFill>
              </a:rPr>
              <a:t>dodecanethiol</a:t>
            </a:r>
            <a:r>
              <a:rPr lang="en-US" sz="1600" dirty="0" smtClean="0">
                <a:solidFill>
                  <a:srgbClr val="0033CC"/>
                </a:solidFill>
              </a:rPr>
              <a:t> by reversed procedure.</a:t>
            </a:r>
            <a:endParaRPr lang="en-US" sz="1600" dirty="0">
              <a:solidFill>
                <a:srgbClr val="0033CC"/>
              </a:solidFill>
            </a:endParaRPr>
          </a:p>
        </p:txBody>
      </p:sp>
      <p:sp>
        <p:nvSpPr>
          <p:cNvPr id="9" name="TextBox 8"/>
          <p:cNvSpPr txBox="1"/>
          <p:nvPr/>
        </p:nvSpPr>
        <p:spPr>
          <a:xfrm>
            <a:off x="2599490" y="2362200"/>
            <a:ext cx="1058110" cy="369332"/>
          </a:xfrm>
          <a:prstGeom prst="rect">
            <a:avLst/>
          </a:prstGeom>
          <a:noFill/>
        </p:spPr>
        <p:txBody>
          <a:bodyPr wrap="none" rtlCol="0">
            <a:spAutoFit/>
          </a:bodyPr>
          <a:lstStyle/>
          <a:p>
            <a:r>
              <a:rPr lang="en-US" dirty="0" smtClean="0">
                <a:solidFill>
                  <a:srgbClr val="C00000"/>
                </a:solidFill>
              </a:rPr>
              <a:t>oxidation</a:t>
            </a:r>
            <a:endParaRPr lang="en-US" dirty="0">
              <a:solidFill>
                <a:srgbClr val="C00000"/>
              </a:solidFill>
            </a:endParaRPr>
          </a:p>
        </p:txBody>
      </p:sp>
      <p:sp>
        <p:nvSpPr>
          <p:cNvPr id="10" name="TextBox 9"/>
          <p:cNvSpPr txBox="1"/>
          <p:nvPr/>
        </p:nvSpPr>
        <p:spPr>
          <a:xfrm>
            <a:off x="5647490" y="2362200"/>
            <a:ext cx="1372171" cy="369332"/>
          </a:xfrm>
          <a:prstGeom prst="rect">
            <a:avLst/>
          </a:prstGeom>
          <a:noFill/>
        </p:spPr>
        <p:txBody>
          <a:bodyPr wrap="none" rtlCol="0">
            <a:spAutoFit/>
          </a:bodyPr>
          <a:lstStyle/>
          <a:p>
            <a:r>
              <a:rPr lang="en-US" dirty="0" smtClean="0">
                <a:solidFill>
                  <a:srgbClr val="C00000"/>
                </a:solidFill>
              </a:rPr>
              <a:t>replacement</a:t>
            </a:r>
            <a:endParaRPr lang="en-US" dirty="0">
              <a:solidFill>
                <a:srgbClr val="C0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238780"/>
            <a:ext cx="6248400" cy="523220"/>
          </a:xfrm>
          <a:prstGeom prst="rect">
            <a:avLst/>
          </a:prstGeom>
          <a:noFill/>
        </p:spPr>
        <p:txBody>
          <a:bodyPr wrap="square" rtlCol="0">
            <a:spAutoFit/>
          </a:bodyPr>
          <a:lstStyle/>
          <a:p>
            <a:r>
              <a:rPr lang="en-US" sz="2800" dirty="0" smtClean="0">
                <a:solidFill>
                  <a:srgbClr val="0033CC"/>
                </a:solidFill>
              </a:rPr>
              <a:t>SNOM material removal by laser ablation</a:t>
            </a:r>
            <a:endParaRPr lang="en-US" sz="2800" dirty="0">
              <a:solidFill>
                <a:srgbClr val="0033CC"/>
              </a:solidFill>
            </a:endParaRPr>
          </a:p>
        </p:txBody>
      </p:sp>
      <p:cxnSp>
        <p:nvCxnSpPr>
          <p:cNvPr id="5" name="Straight Connector 4"/>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4098" name="Picture 2"/>
          <p:cNvPicPr>
            <a:picLocks noChangeAspect="1" noChangeArrowheads="1"/>
          </p:cNvPicPr>
          <p:nvPr/>
        </p:nvPicPr>
        <p:blipFill>
          <a:blip r:embed="rId2"/>
          <a:srcRect/>
          <a:stretch>
            <a:fillRect/>
          </a:stretch>
        </p:blipFill>
        <p:spPr bwMode="auto">
          <a:xfrm>
            <a:off x="304800" y="1600200"/>
            <a:ext cx="8410575" cy="3660079"/>
          </a:xfrm>
          <a:prstGeom prst="rect">
            <a:avLst/>
          </a:prstGeom>
          <a:noFill/>
          <a:ln w="9525">
            <a:noFill/>
            <a:miter lim="800000"/>
            <a:headEnd/>
            <a:tailEnd/>
          </a:ln>
        </p:spPr>
      </p:pic>
      <p:sp>
        <p:nvSpPr>
          <p:cNvPr id="7" name="Rectangle 6"/>
          <p:cNvSpPr/>
          <p:nvPr/>
        </p:nvSpPr>
        <p:spPr>
          <a:xfrm>
            <a:off x="1447800" y="5410200"/>
            <a:ext cx="7010400" cy="1200329"/>
          </a:xfrm>
          <a:prstGeom prst="rect">
            <a:avLst/>
          </a:prstGeom>
        </p:spPr>
        <p:txBody>
          <a:bodyPr wrap="square">
            <a:spAutoFit/>
          </a:bodyPr>
          <a:lstStyle/>
          <a:p>
            <a:r>
              <a:rPr lang="en-US" dirty="0" smtClean="0">
                <a:solidFill>
                  <a:srgbClr val="0033CC"/>
                </a:solidFill>
              </a:rPr>
              <a:t>Nano-lines ablated on Au substrate by </a:t>
            </a:r>
            <a:r>
              <a:rPr lang="en-US" dirty="0" smtClean="0">
                <a:solidFill>
                  <a:srgbClr val="C00000"/>
                </a:solidFill>
              </a:rPr>
              <a:t>apertureless</a:t>
            </a:r>
            <a:r>
              <a:rPr lang="en-US" dirty="0" smtClean="0">
                <a:solidFill>
                  <a:srgbClr val="0033CC"/>
                </a:solidFill>
              </a:rPr>
              <a:t> SNOM coupled with by ultrafast laser of 83fs FWHM: </a:t>
            </a:r>
          </a:p>
          <a:p>
            <a:pPr marL="342900" indent="-342900">
              <a:buAutoNum type="alphaLcParenR"/>
            </a:pPr>
            <a:r>
              <a:rPr lang="en-US" dirty="0" smtClean="0">
                <a:solidFill>
                  <a:srgbClr val="0033CC"/>
                </a:solidFill>
              </a:rPr>
              <a:t>AFM image</a:t>
            </a:r>
          </a:p>
          <a:p>
            <a:pPr marL="342900" indent="-342900">
              <a:buAutoNum type="alphaLcParenR"/>
            </a:pPr>
            <a:r>
              <a:rPr lang="en-US" dirty="0" smtClean="0">
                <a:solidFill>
                  <a:srgbClr val="0033CC"/>
                </a:solidFill>
              </a:rPr>
              <a:t>Relationship between feature size and laser fluence</a:t>
            </a:r>
            <a:endParaRPr lang="en-US" dirty="0">
              <a:solidFill>
                <a:srgbClr val="0033CC"/>
              </a:solidFill>
            </a:endParaRPr>
          </a:p>
        </p:txBody>
      </p:sp>
      <p:sp>
        <p:nvSpPr>
          <p:cNvPr id="8" name="TextBox 7"/>
          <p:cNvSpPr txBox="1"/>
          <p:nvPr/>
        </p:nvSpPr>
        <p:spPr>
          <a:xfrm>
            <a:off x="457200" y="914400"/>
            <a:ext cx="8077200" cy="646331"/>
          </a:xfrm>
          <a:prstGeom prst="rect">
            <a:avLst/>
          </a:prstGeom>
          <a:noFill/>
        </p:spPr>
        <p:txBody>
          <a:bodyPr wrap="square" rtlCol="0">
            <a:spAutoFit/>
          </a:bodyPr>
          <a:lstStyle/>
          <a:p>
            <a:r>
              <a:rPr lang="en-US" dirty="0" smtClean="0">
                <a:solidFill>
                  <a:srgbClr val="C00000"/>
                </a:solidFill>
              </a:rPr>
              <a:t>Laser peak power 12mJ/83fs=0.14</a:t>
            </a:r>
            <a:r>
              <a:rPr lang="en-US" dirty="0" smtClean="0">
                <a:solidFill>
                  <a:srgbClr val="C00000"/>
                </a:solidFill>
                <a:sym typeface="Symbol"/>
              </a:rPr>
              <a:t>10</a:t>
            </a:r>
            <a:r>
              <a:rPr lang="en-US" baseline="30000" dirty="0" smtClean="0">
                <a:solidFill>
                  <a:srgbClr val="C00000"/>
                </a:solidFill>
                <a:sym typeface="Symbol"/>
              </a:rPr>
              <a:t>12</a:t>
            </a:r>
            <a:r>
              <a:rPr lang="en-US" dirty="0" smtClean="0">
                <a:solidFill>
                  <a:srgbClr val="C00000"/>
                </a:solidFill>
                <a:sym typeface="Symbol"/>
              </a:rPr>
              <a:t> W/cm</a:t>
            </a:r>
            <a:r>
              <a:rPr lang="en-US" baseline="30000" dirty="0" smtClean="0">
                <a:solidFill>
                  <a:srgbClr val="C00000"/>
                </a:solidFill>
                <a:sym typeface="Symbol"/>
              </a:rPr>
              <a:t>2</a:t>
            </a:r>
            <a:r>
              <a:rPr lang="en-US" dirty="0" smtClean="0">
                <a:solidFill>
                  <a:srgbClr val="C00000"/>
                </a:solidFill>
                <a:sym typeface="Symbol"/>
              </a:rPr>
              <a:t>, high enough to melt and vaporize Au, likely together with plasma formation.</a:t>
            </a:r>
            <a:endParaRPr lang="en-US" dirty="0">
              <a:solidFill>
                <a:srgbClr val="C0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238780"/>
            <a:ext cx="6934200" cy="523220"/>
          </a:xfrm>
          <a:prstGeom prst="rect">
            <a:avLst/>
          </a:prstGeom>
          <a:noFill/>
        </p:spPr>
        <p:txBody>
          <a:bodyPr wrap="square" rtlCol="0">
            <a:spAutoFit/>
          </a:bodyPr>
          <a:lstStyle/>
          <a:p>
            <a:r>
              <a:rPr lang="en-US" sz="2800" dirty="0" smtClean="0">
                <a:solidFill>
                  <a:srgbClr val="0033CC"/>
                </a:solidFill>
              </a:rPr>
              <a:t>SNOM photo-CVD (chemical vapor deposition)</a:t>
            </a:r>
            <a:endParaRPr lang="en-US" sz="2800" dirty="0">
              <a:solidFill>
                <a:srgbClr val="0033CC"/>
              </a:solidFill>
            </a:endParaRPr>
          </a:p>
        </p:txBody>
      </p:sp>
      <p:cxnSp>
        <p:nvCxnSpPr>
          <p:cNvPr id="5" name="Straight Connector 4"/>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1143000" y="5029200"/>
            <a:ext cx="7239000" cy="923330"/>
          </a:xfrm>
          <a:prstGeom prst="rect">
            <a:avLst/>
          </a:prstGeom>
        </p:spPr>
        <p:txBody>
          <a:bodyPr wrap="square">
            <a:spAutoFit/>
          </a:bodyPr>
          <a:lstStyle/>
          <a:p>
            <a:r>
              <a:rPr lang="en-US" dirty="0" smtClean="0">
                <a:solidFill>
                  <a:srgbClr val="0033CC"/>
                </a:solidFill>
              </a:rPr>
              <a:t>Zn nano-dots deposited on glass substrate by SNOM photo-dissociation:</a:t>
            </a:r>
          </a:p>
          <a:p>
            <a:pPr marL="342900" indent="-342900">
              <a:buAutoNum type="alphaLcParenR"/>
            </a:pPr>
            <a:r>
              <a:rPr lang="en-US" dirty="0" smtClean="0">
                <a:solidFill>
                  <a:srgbClr val="0033CC"/>
                </a:solidFill>
              </a:rPr>
              <a:t>Shear-force image.</a:t>
            </a:r>
          </a:p>
          <a:p>
            <a:pPr marL="342900" indent="-342900">
              <a:buAutoNum type="alphaLcParenR"/>
            </a:pPr>
            <a:r>
              <a:rPr lang="en-US" dirty="0" smtClean="0">
                <a:solidFill>
                  <a:srgbClr val="0033CC"/>
                </a:solidFill>
              </a:rPr>
              <a:t>Cross-sectional profile taken along the white dashed line in panel (a)</a:t>
            </a:r>
            <a:endParaRPr lang="en-US" dirty="0">
              <a:solidFill>
                <a:srgbClr val="0033CC"/>
              </a:solidFill>
            </a:endParaRPr>
          </a:p>
        </p:txBody>
      </p:sp>
      <p:sp>
        <p:nvSpPr>
          <p:cNvPr id="8" name="TextBox 7"/>
          <p:cNvSpPr txBox="1"/>
          <p:nvPr/>
        </p:nvSpPr>
        <p:spPr>
          <a:xfrm>
            <a:off x="228600" y="838200"/>
            <a:ext cx="8458200" cy="1277273"/>
          </a:xfrm>
          <a:prstGeom prst="rect">
            <a:avLst/>
          </a:prstGeom>
          <a:noFill/>
        </p:spPr>
        <p:txBody>
          <a:bodyPr wrap="square" rtlCol="0">
            <a:spAutoFit/>
          </a:bodyPr>
          <a:lstStyle/>
          <a:p>
            <a:pPr>
              <a:spcAft>
                <a:spcPts val="600"/>
              </a:spcAft>
            </a:pPr>
            <a:r>
              <a:rPr lang="en-US" dirty="0" smtClean="0">
                <a:solidFill>
                  <a:srgbClr val="0033CC"/>
                </a:solidFill>
              </a:rPr>
              <a:t>Since the CVD precursor gas, </a:t>
            </a:r>
            <a:r>
              <a:rPr lang="en-US" dirty="0" err="1" smtClean="0">
                <a:solidFill>
                  <a:srgbClr val="0033CC"/>
                </a:solidFill>
              </a:rPr>
              <a:t>diethylzinc</a:t>
            </a:r>
            <a:r>
              <a:rPr lang="en-US" dirty="0" smtClean="0">
                <a:solidFill>
                  <a:srgbClr val="0033CC"/>
                </a:solidFill>
              </a:rPr>
              <a:t> (DEZ), has strong absorption at </a:t>
            </a:r>
            <a:r>
              <a:rPr lang="en-US" dirty="0" smtClean="0">
                <a:solidFill>
                  <a:srgbClr val="0033CC"/>
                </a:solidFill>
                <a:sym typeface="Symbol"/>
              </a:rPr>
              <a:t>&lt;</a:t>
            </a:r>
            <a:r>
              <a:rPr lang="en-US" dirty="0" smtClean="0">
                <a:solidFill>
                  <a:srgbClr val="0033CC"/>
                </a:solidFill>
              </a:rPr>
              <a:t>270nm, an </a:t>
            </a:r>
            <a:r>
              <a:rPr lang="en-US" dirty="0" err="1" smtClean="0">
                <a:solidFill>
                  <a:srgbClr val="0033CC"/>
                </a:solidFill>
              </a:rPr>
              <a:t>Ar</a:t>
            </a:r>
            <a:r>
              <a:rPr lang="en-US" baseline="30000" dirty="0" smtClean="0">
                <a:solidFill>
                  <a:srgbClr val="0033CC"/>
                </a:solidFill>
              </a:rPr>
              <a:t>+</a:t>
            </a:r>
            <a:r>
              <a:rPr lang="en-US" dirty="0" smtClean="0">
                <a:solidFill>
                  <a:srgbClr val="0033CC"/>
                </a:solidFill>
              </a:rPr>
              <a:t> laser operated at the second harmonic (</a:t>
            </a:r>
            <a:r>
              <a:rPr lang="en-US" dirty="0" smtClean="0">
                <a:solidFill>
                  <a:srgbClr val="0033CC"/>
                </a:solidFill>
                <a:sym typeface="Symbol"/>
              </a:rPr>
              <a:t>=</a:t>
            </a:r>
            <a:r>
              <a:rPr lang="en-US" dirty="0" smtClean="0">
                <a:solidFill>
                  <a:srgbClr val="0033CC"/>
                </a:solidFill>
              </a:rPr>
              <a:t>244nm) is selected for near-field photo-dissociation of DEZ. </a:t>
            </a:r>
          </a:p>
          <a:p>
            <a:pPr>
              <a:spcAft>
                <a:spcPts val="600"/>
              </a:spcAft>
            </a:pPr>
            <a:r>
              <a:rPr lang="en-US" dirty="0" smtClean="0">
                <a:solidFill>
                  <a:srgbClr val="0033CC"/>
                </a:solidFill>
              </a:rPr>
              <a:t>Al-coated UV optical fiber tip with an aperture of 60nm.</a:t>
            </a:r>
            <a:endParaRPr lang="en-US" dirty="0">
              <a:solidFill>
                <a:srgbClr val="0033CC"/>
              </a:solidFill>
            </a:endParaRPr>
          </a:p>
        </p:txBody>
      </p:sp>
      <p:grpSp>
        <p:nvGrpSpPr>
          <p:cNvPr id="10" name="Group 9"/>
          <p:cNvGrpSpPr/>
          <p:nvPr/>
        </p:nvGrpSpPr>
        <p:grpSpPr>
          <a:xfrm>
            <a:off x="1676400" y="2362200"/>
            <a:ext cx="5743575" cy="2619660"/>
            <a:chOff x="1676400" y="2438400"/>
            <a:chExt cx="5743575" cy="2619660"/>
          </a:xfrm>
        </p:grpSpPr>
        <p:pic>
          <p:nvPicPr>
            <p:cNvPr id="5122" name="Picture 2"/>
            <p:cNvPicPr>
              <a:picLocks noChangeAspect="1" noChangeArrowheads="1"/>
            </p:cNvPicPr>
            <p:nvPr/>
          </p:nvPicPr>
          <p:blipFill>
            <a:blip r:embed="rId2"/>
            <a:srcRect/>
            <a:stretch>
              <a:fillRect/>
            </a:stretch>
          </p:blipFill>
          <p:spPr bwMode="auto">
            <a:xfrm>
              <a:off x="1676400" y="2438400"/>
              <a:ext cx="5743575" cy="2619660"/>
            </a:xfrm>
            <a:prstGeom prst="rect">
              <a:avLst/>
            </a:prstGeom>
            <a:noFill/>
            <a:ln w="9525">
              <a:noFill/>
              <a:miter lim="800000"/>
              <a:headEnd/>
              <a:tailEnd/>
            </a:ln>
          </p:spPr>
        </p:pic>
        <p:sp>
          <p:nvSpPr>
            <p:cNvPr id="9" name="TextBox 8"/>
            <p:cNvSpPr txBox="1"/>
            <p:nvPr/>
          </p:nvSpPr>
          <p:spPr>
            <a:xfrm>
              <a:off x="5029200" y="3200400"/>
              <a:ext cx="724878" cy="369332"/>
            </a:xfrm>
            <a:prstGeom prst="rect">
              <a:avLst/>
            </a:prstGeom>
            <a:noFill/>
          </p:spPr>
          <p:txBody>
            <a:bodyPr wrap="none" rtlCol="0">
              <a:spAutoFit/>
            </a:bodyPr>
            <a:lstStyle/>
            <a:p>
              <a:r>
                <a:rPr lang="en-US" dirty="0" smtClean="0">
                  <a:solidFill>
                    <a:srgbClr val="C00000"/>
                  </a:solidFill>
                </a:rPr>
                <a:t>60nm</a:t>
              </a:r>
              <a:endParaRPr lang="en-US" dirty="0">
                <a:solidFill>
                  <a:srgbClr val="C00000"/>
                </a:solidFill>
              </a:endParaRPr>
            </a:p>
          </p:txBody>
        </p:sp>
      </p:grpSp>
      <p:sp>
        <p:nvSpPr>
          <p:cNvPr id="11" name="TextBox 10"/>
          <p:cNvSpPr txBox="1"/>
          <p:nvPr/>
        </p:nvSpPr>
        <p:spPr>
          <a:xfrm>
            <a:off x="498109" y="6336268"/>
            <a:ext cx="8264891" cy="369332"/>
          </a:xfrm>
          <a:prstGeom prst="rect">
            <a:avLst/>
          </a:prstGeom>
          <a:noFill/>
        </p:spPr>
        <p:txBody>
          <a:bodyPr wrap="none" rtlCol="0">
            <a:spAutoFit/>
          </a:bodyPr>
          <a:lstStyle/>
          <a:p>
            <a:r>
              <a:rPr lang="en-US" dirty="0" smtClean="0">
                <a:solidFill>
                  <a:srgbClr val="7030A0"/>
                </a:solidFill>
              </a:rPr>
              <a:t>There are many more types of SNOM nano-patterning methods, see the review paper.</a:t>
            </a:r>
            <a:endParaRPr lang="en-US"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3074" name="Picture 2"/>
          <p:cNvPicPr>
            <a:picLocks noChangeAspect="1" noChangeArrowheads="1"/>
          </p:cNvPicPr>
          <p:nvPr/>
        </p:nvPicPr>
        <p:blipFill>
          <a:blip r:embed="rId2"/>
          <a:srcRect/>
          <a:stretch>
            <a:fillRect/>
          </a:stretch>
        </p:blipFill>
        <p:spPr bwMode="auto">
          <a:xfrm>
            <a:off x="228600" y="838200"/>
            <a:ext cx="8628063" cy="5429250"/>
          </a:xfrm>
          <a:prstGeom prst="rect">
            <a:avLst/>
          </a:prstGeom>
          <a:noFill/>
          <a:ln w="9525">
            <a:noFill/>
            <a:miter lim="800000"/>
            <a:headEnd/>
            <a:tailEnd/>
          </a:ln>
          <a:effectLst/>
        </p:spPr>
      </p:pic>
      <p:cxnSp>
        <p:nvCxnSpPr>
          <p:cNvPr id="5" name="Straight Connector 4"/>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1424508" y="152400"/>
            <a:ext cx="6347892" cy="523220"/>
          </a:xfrm>
          <a:prstGeom prst="rect">
            <a:avLst/>
          </a:prstGeom>
          <a:noFill/>
        </p:spPr>
        <p:txBody>
          <a:bodyPr wrap="none" rtlCol="0">
            <a:spAutoFit/>
          </a:bodyPr>
          <a:lstStyle/>
          <a:p>
            <a:r>
              <a:rPr lang="en-US" sz="2800" dirty="0" smtClean="0">
                <a:solidFill>
                  <a:srgbClr val="0033CC"/>
                </a:solidFill>
              </a:rPr>
              <a:t>Field emission lithography: results in resist</a:t>
            </a:r>
            <a:endParaRPr lang="en-US" sz="2800" dirty="0">
              <a:solidFill>
                <a:srgbClr val="0033CC"/>
              </a:solidFill>
            </a:endParaRPr>
          </a:p>
        </p:txBody>
      </p:sp>
      <p:sp>
        <p:nvSpPr>
          <p:cNvPr id="7" name="TextBox 6"/>
          <p:cNvSpPr txBox="1"/>
          <p:nvPr/>
        </p:nvSpPr>
        <p:spPr>
          <a:xfrm>
            <a:off x="228600" y="6400800"/>
            <a:ext cx="8558690" cy="369332"/>
          </a:xfrm>
          <a:prstGeom prst="rect">
            <a:avLst/>
          </a:prstGeom>
          <a:noFill/>
        </p:spPr>
        <p:txBody>
          <a:bodyPr wrap="none" rtlCol="0">
            <a:spAutoFit/>
          </a:bodyPr>
          <a:lstStyle/>
          <a:p>
            <a:r>
              <a:rPr lang="en-US" dirty="0" smtClean="0">
                <a:solidFill>
                  <a:srgbClr val="0033CC"/>
                </a:solidFill>
              </a:rPr>
              <a:t>Resolution is </a:t>
            </a:r>
            <a:r>
              <a:rPr lang="en-US" dirty="0" smtClean="0">
                <a:solidFill>
                  <a:srgbClr val="0033CC"/>
                </a:solidFill>
                <a:sym typeface="Symbol"/>
              </a:rPr>
              <a:t></a:t>
            </a:r>
            <a:r>
              <a:rPr lang="en-US" dirty="0" smtClean="0">
                <a:solidFill>
                  <a:srgbClr val="0033CC"/>
                </a:solidFill>
              </a:rPr>
              <a:t>20-40nm, limited mainly by beam lateral diverging (since no focusing lens).</a:t>
            </a:r>
            <a:endParaRPr lang="en-US" dirty="0">
              <a:solidFill>
                <a:srgbClr val="0033CC"/>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4100" name="Picture 4"/>
          <p:cNvPicPr>
            <a:picLocks noChangeAspect="1" noChangeArrowheads="1"/>
          </p:cNvPicPr>
          <p:nvPr/>
        </p:nvPicPr>
        <p:blipFill>
          <a:blip r:embed="rId2"/>
          <a:srcRect/>
          <a:stretch>
            <a:fillRect/>
          </a:stretch>
        </p:blipFill>
        <p:spPr bwMode="auto">
          <a:xfrm>
            <a:off x="76200" y="838200"/>
            <a:ext cx="4429125" cy="5114925"/>
          </a:xfrm>
          <a:prstGeom prst="rect">
            <a:avLst/>
          </a:prstGeom>
          <a:noFill/>
          <a:ln w="9525">
            <a:noFill/>
            <a:miter lim="800000"/>
            <a:headEnd/>
            <a:tailEnd/>
          </a:ln>
          <a:effectLst/>
        </p:spPr>
      </p:pic>
      <p:pic>
        <p:nvPicPr>
          <p:cNvPr id="4101" name="Picture 5"/>
          <p:cNvPicPr>
            <a:picLocks noChangeAspect="1" noChangeArrowheads="1"/>
          </p:cNvPicPr>
          <p:nvPr/>
        </p:nvPicPr>
        <p:blipFill>
          <a:blip r:embed="rId3"/>
          <a:srcRect/>
          <a:stretch>
            <a:fillRect/>
          </a:stretch>
        </p:blipFill>
        <p:spPr bwMode="auto">
          <a:xfrm>
            <a:off x="4648200" y="838200"/>
            <a:ext cx="4429125" cy="5105400"/>
          </a:xfrm>
          <a:prstGeom prst="rect">
            <a:avLst/>
          </a:prstGeom>
          <a:noFill/>
          <a:ln w="9525">
            <a:noFill/>
            <a:miter lim="800000"/>
            <a:headEnd/>
            <a:tailEnd/>
          </a:ln>
          <a:effectLst/>
        </p:spPr>
      </p:pic>
      <p:cxnSp>
        <p:nvCxnSpPr>
          <p:cNvPr id="8" name="Straight Connector 7"/>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1524000" y="152400"/>
            <a:ext cx="6504166" cy="523220"/>
          </a:xfrm>
          <a:prstGeom prst="rect">
            <a:avLst/>
          </a:prstGeom>
          <a:noFill/>
        </p:spPr>
        <p:txBody>
          <a:bodyPr wrap="square" rtlCol="0">
            <a:spAutoFit/>
          </a:bodyPr>
          <a:lstStyle/>
          <a:p>
            <a:r>
              <a:rPr lang="en-US" sz="2800" dirty="0" smtClean="0">
                <a:solidFill>
                  <a:srgbClr val="0033CC"/>
                </a:solidFill>
              </a:rPr>
              <a:t>Field emission lithography: pattern transfer</a:t>
            </a:r>
            <a:endParaRPr lang="en-US" sz="2800" dirty="0">
              <a:solidFill>
                <a:srgbClr val="0033CC"/>
              </a:solidFill>
            </a:endParaRPr>
          </a:p>
        </p:txBody>
      </p:sp>
      <p:sp>
        <p:nvSpPr>
          <p:cNvPr id="7" name="TextBox 6"/>
          <p:cNvSpPr txBox="1"/>
          <p:nvPr/>
        </p:nvSpPr>
        <p:spPr>
          <a:xfrm>
            <a:off x="152400" y="6172200"/>
            <a:ext cx="8829277" cy="369332"/>
          </a:xfrm>
          <a:prstGeom prst="rect">
            <a:avLst/>
          </a:prstGeom>
          <a:noFill/>
        </p:spPr>
        <p:txBody>
          <a:bodyPr wrap="none" rtlCol="0">
            <a:spAutoFit/>
          </a:bodyPr>
          <a:lstStyle/>
          <a:p>
            <a:r>
              <a:rPr lang="en-US" dirty="0" smtClean="0">
                <a:solidFill>
                  <a:srgbClr val="C00000"/>
                </a:solidFill>
              </a:rPr>
              <a:t>Direct etch using resist as mask                               Liftoff metal, then etch using metal as mask</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1066800"/>
            <a:ext cx="7499617" cy="523220"/>
          </a:xfrm>
          <a:prstGeom prst="rect">
            <a:avLst/>
          </a:prstGeom>
          <a:noFill/>
        </p:spPr>
        <p:txBody>
          <a:bodyPr wrap="none" rtlCol="0">
            <a:spAutoFit/>
          </a:bodyPr>
          <a:lstStyle/>
          <a:p>
            <a:r>
              <a:rPr lang="en-US" sz="2800" dirty="0" smtClean="0">
                <a:solidFill>
                  <a:srgbClr val="0033CC"/>
                </a:solidFill>
              </a:rPr>
              <a:t>Scanning probe microscopy (SPM) and lithography</a:t>
            </a:r>
            <a:endParaRPr lang="en-US" sz="2800" dirty="0">
              <a:solidFill>
                <a:srgbClr val="0033CC"/>
              </a:solidFill>
            </a:endParaRPr>
          </a:p>
        </p:txBody>
      </p:sp>
      <p:sp>
        <p:nvSpPr>
          <p:cNvPr id="5" name="TextBox 4"/>
          <p:cNvSpPr txBox="1"/>
          <p:nvPr/>
        </p:nvSpPr>
        <p:spPr>
          <a:xfrm>
            <a:off x="1524000" y="2590800"/>
            <a:ext cx="6611682" cy="2846933"/>
          </a:xfrm>
          <a:prstGeom prst="rect">
            <a:avLst/>
          </a:prstGeom>
          <a:noFill/>
        </p:spPr>
        <p:txBody>
          <a:bodyPr wrap="none" rtlCol="0">
            <a:spAutoFit/>
          </a:bodyPr>
          <a:lstStyle/>
          <a:p>
            <a:pPr marL="342900" indent="-342900">
              <a:spcAft>
                <a:spcPts val="600"/>
              </a:spcAft>
              <a:buAutoNum type="arabicPeriod"/>
            </a:pPr>
            <a:r>
              <a:rPr lang="en-US" dirty="0" smtClean="0">
                <a:solidFill>
                  <a:srgbClr val="0033CC"/>
                </a:solidFill>
              </a:rPr>
              <a:t>Atom and particle manipulation by STM and AFM.</a:t>
            </a:r>
          </a:p>
          <a:p>
            <a:pPr marL="342900" indent="-342900">
              <a:spcAft>
                <a:spcPts val="600"/>
              </a:spcAft>
              <a:buAutoNum type="arabicPeriod"/>
            </a:pPr>
            <a:r>
              <a:rPr lang="en-US" dirty="0" smtClean="0">
                <a:solidFill>
                  <a:srgbClr val="0033CC"/>
                </a:solidFill>
              </a:rPr>
              <a:t>AFM oxidation of Si or metals.</a:t>
            </a:r>
          </a:p>
          <a:p>
            <a:pPr marL="342900" indent="-342900">
              <a:spcAft>
                <a:spcPts val="600"/>
              </a:spcAft>
              <a:buAutoNum type="arabicPeriod"/>
            </a:pPr>
            <a:r>
              <a:rPr lang="en-US" dirty="0" smtClean="0">
                <a:solidFill>
                  <a:srgbClr val="0033CC"/>
                </a:solidFill>
              </a:rPr>
              <a:t>Dip-pen nanolithography (DPN).</a:t>
            </a:r>
          </a:p>
          <a:p>
            <a:pPr marL="342900" indent="-342900">
              <a:spcAft>
                <a:spcPts val="600"/>
              </a:spcAft>
              <a:buAutoNum type="arabicPeriod"/>
            </a:pPr>
            <a:r>
              <a:rPr lang="en-US" dirty="0" smtClean="0">
                <a:solidFill>
                  <a:srgbClr val="0033CC"/>
                </a:solidFill>
              </a:rPr>
              <a:t>Resist exposure by STM field emitted electrons.</a:t>
            </a:r>
          </a:p>
          <a:p>
            <a:pPr marL="342900" indent="-342900">
              <a:spcAft>
                <a:spcPts val="600"/>
              </a:spcAft>
              <a:buAutoNum type="arabicPeriod"/>
            </a:pPr>
            <a:r>
              <a:rPr lang="en-US" dirty="0" smtClean="0">
                <a:solidFill>
                  <a:srgbClr val="C00000"/>
                </a:solidFill>
              </a:rPr>
              <a:t>Indentation, scratching, thermal-mechanical patterning.</a:t>
            </a:r>
          </a:p>
          <a:p>
            <a:pPr marL="342900" indent="-342900">
              <a:spcAft>
                <a:spcPts val="600"/>
              </a:spcAft>
              <a:buAutoNum type="arabicPeriod"/>
            </a:pPr>
            <a:r>
              <a:rPr lang="en-US" dirty="0" smtClean="0">
                <a:solidFill>
                  <a:srgbClr val="0033CC"/>
                </a:solidFill>
              </a:rPr>
              <a:t>Field evaporation, STM CVD, electrochemical deposition/etching.</a:t>
            </a:r>
          </a:p>
          <a:p>
            <a:pPr marL="342900" indent="-342900">
              <a:spcAft>
                <a:spcPts val="600"/>
              </a:spcAft>
              <a:buAutoNum type="arabicPeriod"/>
            </a:pPr>
            <a:r>
              <a:rPr lang="en-US" dirty="0" smtClean="0">
                <a:solidFill>
                  <a:srgbClr val="0033CC"/>
                </a:solidFill>
              </a:rPr>
              <a:t>Scanning near field optical microscope (SNOM) overview.</a:t>
            </a:r>
          </a:p>
          <a:p>
            <a:pPr marL="342900" indent="-342900">
              <a:spcAft>
                <a:spcPts val="600"/>
              </a:spcAft>
              <a:buAutoNum type="arabicPeriod"/>
            </a:pPr>
            <a:r>
              <a:rPr lang="en-US" dirty="0" smtClean="0">
                <a:solidFill>
                  <a:srgbClr val="0033CC"/>
                </a:solidFill>
              </a:rPr>
              <a:t>Nanofabrication using SNOM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Footer Placeholder 4"/>
          <p:cNvSpPr>
            <a:spLocks noGrp="1"/>
          </p:cNvSpPr>
          <p:nvPr>
            <p:ph type="ftr" sz="quarter" idx="11"/>
          </p:nvPr>
        </p:nvSpPr>
        <p:spPr>
          <a:noFill/>
        </p:spPr>
        <p:txBody>
          <a:bodyPr/>
          <a:lstStyle/>
          <a:p>
            <a:r>
              <a:rPr lang="en-US"/>
              <a:t>M10</a:t>
            </a:r>
          </a:p>
        </p:txBody>
      </p:sp>
      <p:pic>
        <p:nvPicPr>
          <p:cNvPr id="36871" name="Picture 4"/>
          <p:cNvPicPr>
            <a:picLocks noChangeAspect="1" noChangeArrowheads="1"/>
          </p:cNvPicPr>
          <p:nvPr/>
        </p:nvPicPr>
        <p:blipFill>
          <a:blip r:embed="rId3"/>
          <a:srcRect/>
          <a:stretch>
            <a:fillRect/>
          </a:stretch>
        </p:blipFill>
        <p:spPr bwMode="auto">
          <a:xfrm>
            <a:off x="5856288" y="948964"/>
            <a:ext cx="2906712" cy="2840399"/>
          </a:xfrm>
          <a:prstGeom prst="rect">
            <a:avLst/>
          </a:prstGeom>
          <a:noFill/>
          <a:ln w="9525">
            <a:noFill/>
            <a:miter lim="800000"/>
            <a:headEnd/>
            <a:tailEnd/>
          </a:ln>
        </p:spPr>
      </p:pic>
      <p:sp>
        <p:nvSpPr>
          <p:cNvPr id="36872" name="Text Box 5"/>
          <p:cNvSpPr txBox="1">
            <a:spLocks noChangeArrowheads="1"/>
          </p:cNvSpPr>
          <p:nvPr/>
        </p:nvSpPr>
        <p:spPr bwMode="auto">
          <a:xfrm>
            <a:off x="5872162" y="3987800"/>
            <a:ext cx="2814637" cy="923330"/>
          </a:xfrm>
          <a:prstGeom prst="rect">
            <a:avLst/>
          </a:prstGeom>
          <a:noFill/>
          <a:ln w="9525">
            <a:noFill/>
            <a:miter lim="800000"/>
            <a:headEnd/>
            <a:tailEnd/>
          </a:ln>
        </p:spPr>
        <p:txBody>
          <a:bodyPr wrap="square">
            <a:spAutoFit/>
          </a:bodyPr>
          <a:lstStyle/>
          <a:p>
            <a:pPr algn="l"/>
            <a:r>
              <a:rPr lang="en-US" sz="1800" dirty="0" smtClean="0">
                <a:solidFill>
                  <a:srgbClr val="0033CC"/>
                </a:solidFill>
                <a:cs typeface="Arial" charset="0"/>
              </a:rPr>
              <a:t>Nano-indentations  </a:t>
            </a:r>
            <a:r>
              <a:rPr lang="en-US" sz="1800" dirty="0">
                <a:solidFill>
                  <a:srgbClr val="0033CC"/>
                </a:solidFill>
                <a:cs typeface="Arial" charset="0"/>
              </a:rPr>
              <a:t>made with an AFM on a diamond-like carbon thin film</a:t>
            </a:r>
            <a:r>
              <a:rPr lang="en-US" sz="1800" dirty="0" smtClean="0">
                <a:solidFill>
                  <a:srgbClr val="0033CC"/>
                </a:solidFill>
                <a:cs typeface="Arial" charset="0"/>
              </a:rPr>
              <a:t>.</a:t>
            </a:r>
            <a:endParaRPr lang="en-US" sz="1800" dirty="0">
              <a:solidFill>
                <a:srgbClr val="0033CC"/>
              </a:solidFill>
              <a:cs typeface="Arial" charset="0"/>
            </a:endParaRPr>
          </a:p>
        </p:txBody>
      </p:sp>
      <p:cxnSp>
        <p:nvCxnSpPr>
          <p:cNvPr id="10" name="Straight Connector 9"/>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2" name="Rectangle 11"/>
          <p:cNvSpPr/>
          <p:nvPr/>
        </p:nvSpPr>
        <p:spPr>
          <a:xfrm>
            <a:off x="1467325" y="86380"/>
            <a:ext cx="6838475" cy="523220"/>
          </a:xfrm>
          <a:prstGeom prst="rect">
            <a:avLst/>
          </a:prstGeom>
        </p:spPr>
        <p:txBody>
          <a:bodyPr wrap="none">
            <a:spAutoFit/>
          </a:bodyPr>
          <a:lstStyle/>
          <a:p>
            <a:r>
              <a:rPr lang="en-GB" sz="2800" dirty="0" smtClean="0">
                <a:solidFill>
                  <a:srgbClr val="0033CC"/>
                </a:solidFill>
              </a:rPr>
              <a:t>AFM-based nanofabrication: nanoindentation</a:t>
            </a:r>
            <a:endParaRPr lang="en-US" sz="2800" dirty="0">
              <a:solidFill>
                <a:srgbClr val="0033CC"/>
              </a:solidFill>
            </a:endParaRPr>
          </a:p>
        </p:txBody>
      </p:sp>
      <p:sp>
        <p:nvSpPr>
          <p:cNvPr id="14" name="TextBox 13"/>
          <p:cNvSpPr txBox="1"/>
          <p:nvPr/>
        </p:nvSpPr>
        <p:spPr>
          <a:xfrm>
            <a:off x="228600" y="838200"/>
            <a:ext cx="5181600" cy="1831271"/>
          </a:xfrm>
          <a:prstGeom prst="rect">
            <a:avLst/>
          </a:prstGeom>
          <a:noFill/>
        </p:spPr>
        <p:txBody>
          <a:bodyPr wrap="square" rtlCol="0">
            <a:spAutoFit/>
          </a:bodyPr>
          <a:lstStyle/>
          <a:p>
            <a:pPr marL="173038" indent="-173038">
              <a:spcAft>
                <a:spcPts val="600"/>
              </a:spcAft>
              <a:buFont typeface="Arial" pitchFamily="34" charset="0"/>
              <a:buChar char="•"/>
            </a:pPr>
            <a:r>
              <a:rPr lang="en-GB" dirty="0" smtClean="0">
                <a:solidFill>
                  <a:srgbClr val="0033CC"/>
                </a:solidFill>
              </a:rPr>
              <a:t>Many of the early examples of nanofabrication using an AFM probe were inspired by the use of AFM tips in nano-indentation (as it is very simple). </a:t>
            </a:r>
          </a:p>
          <a:p>
            <a:pPr marL="173038" indent="-173038">
              <a:spcAft>
                <a:spcPts val="600"/>
              </a:spcAft>
              <a:buFont typeface="Arial" pitchFamily="34" charset="0"/>
              <a:buChar char="•"/>
            </a:pPr>
            <a:r>
              <a:rPr lang="en-GB" dirty="0" smtClean="0">
                <a:solidFill>
                  <a:srgbClr val="0033CC"/>
                </a:solidFill>
              </a:rPr>
              <a:t>This approach allows site-specific nanoindentation, and straightforward imaging of the resulting indents immediately after indentation. </a:t>
            </a:r>
            <a:endParaRPr lang="en-US" dirty="0" smtClean="0">
              <a:solidFill>
                <a:srgbClr val="0033CC"/>
              </a:solidFill>
            </a:endParaRPr>
          </a:p>
        </p:txBody>
      </p:sp>
      <p:pic>
        <p:nvPicPr>
          <p:cNvPr id="17410" name="Picture 2"/>
          <p:cNvPicPr>
            <a:picLocks noChangeAspect="1" noChangeArrowheads="1"/>
          </p:cNvPicPr>
          <p:nvPr/>
        </p:nvPicPr>
        <p:blipFill>
          <a:blip r:embed="rId4"/>
          <a:srcRect/>
          <a:stretch>
            <a:fillRect/>
          </a:stretch>
        </p:blipFill>
        <p:spPr bwMode="auto">
          <a:xfrm>
            <a:off x="1143000" y="2743200"/>
            <a:ext cx="3841161" cy="3886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down)">
                                      <p:cBhvr>
                                        <p:cTn id="7" dur="500"/>
                                        <p:tgtEl>
                                          <p:spTgt spid="17410"/>
                                        </p:tgtEl>
                                      </p:cBhvr>
                                    </p:animEffect>
                                  </p:childTnLst>
                                </p:cTn>
                              </p:par>
                              <p:par>
                                <p:cTn id="8" presetID="22" presetClass="entr" presetSubtype="4" fill="hold" nodeType="withEffect">
                                  <p:stCondLst>
                                    <p:cond delay="0"/>
                                  </p:stCondLst>
                                  <p:childTnLst>
                                    <p:set>
                                      <p:cBhvr>
                                        <p:cTn id="9" dur="1" fill="hold">
                                          <p:stCondLst>
                                            <p:cond delay="0"/>
                                          </p:stCondLst>
                                        </p:cTn>
                                        <p:tgtEl>
                                          <p:spTgt spid="36871"/>
                                        </p:tgtEl>
                                        <p:attrNameLst>
                                          <p:attrName>style.visibility</p:attrName>
                                        </p:attrNameLst>
                                      </p:cBhvr>
                                      <p:to>
                                        <p:strVal val="visible"/>
                                      </p:to>
                                    </p:set>
                                    <p:animEffect transition="in" filter="wipe(down)">
                                      <p:cBhvr>
                                        <p:cTn id="10" dur="500"/>
                                        <p:tgtEl>
                                          <p:spTgt spid="3687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6872"/>
                                        </p:tgtEl>
                                        <p:attrNameLst>
                                          <p:attrName>style.visibility</p:attrName>
                                        </p:attrNameLst>
                                      </p:cBhvr>
                                      <p:to>
                                        <p:strVal val="visible"/>
                                      </p:to>
                                    </p:set>
                                    <p:animEffect transition="in" filter="wipe(down)">
                                      <p:cBhvr>
                                        <p:cTn id="13" dur="500"/>
                                        <p:tgtEl>
                                          <p:spTgt spid="368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4600" y="0"/>
            <a:ext cx="4254434" cy="523220"/>
          </a:xfrm>
          <a:prstGeom prst="rect">
            <a:avLst/>
          </a:prstGeom>
        </p:spPr>
        <p:txBody>
          <a:bodyPr wrap="none">
            <a:spAutoFit/>
          </a:bodyPr>
          <a:lstStyle/>
          <a:p>
            <a:r>
              <a:rPr lang="en-US" altLang="zh-TW" sz="2800" dirty="0" smtClean="0">
                <a:solidFill>
                  <a:srgbClr val="0033CC"/>
                </a:solidFill>
              </a:rPr>
              <a:t>AFM lithography: scratching</a:t>
            </a:r>
            <a:endParaRPr lang="en-US" sz="2800" dirty="0">
              <a:solidFill>
                <a:srgbClr val="0033CC"/>
              </a:solidFill>
            </a:endParaRPr>
          </a:p>
        </p:txBody>
      </p:sp>
      <p:cxnSp>
        <p:nvCxnSpPr>
          <p:cNvPr id="8" name="Straight Connector 7"/>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228600" y="762000"/>
            <a:ext cx="8686800" cy="2893100"/>
          </a:xfrm>
          <a:prstGeom prst="rect">
            <a:avLst/>
          </a:prstGeom>
          <a:noFill/>
        </p:spPr>
        <p:txBody>
          <a:bodyPr wrap="square" rtlCol="0">
            <a:spAutoFit/>
          </a:bodyPr>
          <a:lstStyle/>
          <a:p>
            <a:pPr marL="168275" indent="-168275">
              <a:spcAft>
                <a:spcPts val="600"/>
              </a:spcAft>
              <a:buFont typeface="Arial" pitchFamily="34" charset="0"/>
              <a:buChar char="•"/>
            </a:pPr>
            <a:r>
              <a:rPr lang="en-US" dirty="0" smtClean="0">
                <a:solidFill>
                  <a:srgbClr val="0033CC"/>
                </a:solidFill>
              </a:rPr>
              <a:t>Material is removed from the substrate leaving deep trenches with the characteristic shape of the tip used.</a:t>
            </a:r>
          </a:p>
          <a:p>
            <a:pPr marL="168275" indent="-168275">
              <a:spcAft>
                <a:spcPts val="600"/>
              </a:spcAft>
              <a:buFont typeface="Arial" pitchFamily="34" charset="0"/>
              <a:buChar char="•"/>
            </a:pPr>
            <a:r>
              <a:rPr lang="en-US" dirty="0" smtClean="0">
                <a:solidFill>
                  <a:srgbClr val="0033CC"/>
                </a:solidFill>
              </a:rPr>
              <a:t>SAM (self-assembled mono-layer) can also be removed by tip scratching, which is the inverse process of dip-pen nanolithography.  </a:t>
            </a:r>
          </a:p>
          <a:p>
            <a:pPr marL="168275" indent="-168275">
              <a:spcAft>
                <a:spcPts val="600"/>
              </a:spcAft>
              <a:buFont typeface="Arial" pitchFamily="34" charset="0"/>
              <a:buChar char="•"/>
            </a:pPr>
            <a:r>
              <a:rPr lang="en-GB" dirty="0" smtClean="0">
                <a:solidFill>
                  <a:srgbClr val="0033CC"/>
                </a:solidFill>
              </a:rPr>
              <a:t>As a nanofabrication method this is fairly limited due to the influence of tip wear and the amount of debris produced on the surface.</a:t>
            </a:r>
            <a:endParaRPr lang="en-US" dirty="0" smtClean="0">
              <a:solidFill>
                <a:srgbClr val="0033CC"/>
              </a:solidFill>
            </a:endParaRPr>
          </a:p>
          <a:p>
            <a:pPr marL="168275" indent="-168275">
              <a:spcAft>
                <a:spcPts val="600"/>
              </a:spcAft>
              <a:buFont typeface="Arial" pitchFamily="34" charset="0"/>
              <a:buChar char="•"/>
            </a:pPr>
            <a:r>
              <a:rPr lang="en-US" dirty="0" smtClean="0">
                <a:solidFill>
                  <a:srgbClr val="0033CC"/>
                </a:solidFill>
              </a:rPr>
              <a:t>Advantage: precise alignment (imaging then lithography), no additional steps (such as etching the substrate) needed.</a:t>
            </a:r>
          </a:p>
          <a:p>
            <a:pPr marL="168275" indent="-168275">
              <a:spcAft>
                <a:spcPts val="600"/>
              </a:spcAft>
              <a:buFont typeface="Arial" pitchFamily="34" charset="0"/>
              <a:buChar char="•"/>
            </a:pPr>
            <a:r>
              <a:rPr lang="en-US" dirty="0" smtClean="0">
                <a:solidFill>
                  <a:srgbClr val="0033CC"/>
                </a:solidFill>
              </a:rPr>
              <a:t>It can also be used to characterize micro-wear processes of materials.</a:t>
            </a:r>
            <a:endParaRPr lang="en-US" dirty="0">
              <a:solidFill>
                <a:srgbClr val="0033CC"/>
              </a:solidFill>
            </a:endParaRPr>
          </a:p>
        </p:txBody>
      </p:sp>
      <p:pic>
        <p:nvPicPr>
          <p:cNvPr id="6" name="Picture 2"/>
          <p:cNvPicPr>
            <a:picLocks noChangeAspect="1" noChangeArrowheads="1"/>
          </p:cNvPicPr>
          <p:nvPr/>
        </p:nvPicPr>
        <p:blipFill>
          <a:blip r:embed="rId2"/>
          <a:srcRect/>
          <a:stretch>
            <a:fillRect/>
          </a:stretch>
        </p:blipFill>
        <p:spPr bwMode="auto">
          <a:xfrm>
            <a:off x="381000" y="3961882"/>
            <a:ext cx="2667000" cy="2739571"/>
          </a:xfrm>
          <a:prstGeom prst="rect">
            <a:avLst/>
          </a:prstGeom>
          <a:noFill/>
          <a:ln w="9525">
            <a:noFill/>
            <a:miter lim="800000"/>
            <a:headEnd/>
            <a:tailEnd/>
          </a:ln>
          <a:effectLst/>
        </p:spPr>
      </p:pic>
      <p:pic>
        <p:nvPicPr>
          <p:cNvPr id="9" name="Picture 2"/>
          <p:cNvPicPr>
            <a:picLocks noChangeAspect="1" noChangeArrowheads="1"/>
          </p:cNvPicPr>
          <p:nvPr/>
        </p:nvPicPr>
        <p:blipFill>
          <a:blip r:embed="rId3"/>
          <a:srcRect/>
          <a:stretch>
            <a:fillRect/>
          </a:stretch>
        </p:blipFill>
        <p:spPr bwMode="auto">
          <a:xfrm>
            <a:off x="3505200" y="4343400"/>
            <a:ext cx="5410200" cy="19396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3807</TotalTime>
  <Words>3558</Words>
  <Application>Microsoft Office PowerPoint</Application>
  <PresentationFormat>On-screen Show (4:3)</PresentationFormat>
  <Paragraphs>288</Paragraphs>
  <Slides>44</Slides>
  <Notes>6</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lastModifiedBy>
  <cp:revision>21</cp:revision>
  <dcterms:created xsi:type="dcterms:W3CDTF">2006-08-16T00:00:00Z</dcterms:created>
  <dcterms:modified xsi:type="dcterms:W3CDTF">2010-08-20T23:22:25Z</dcterms:modified>
</cp:coreProperties>
</file>