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7" r:id="rId4"/>
    <p:sldId id="302" r:id="rId5"/>
    <p:sldId id="292" r:id="rId6"/>
    <p:sldId id="316" r:id="rId7"/>
    <p:sldId id="258" r:id="rId8"/>
    <p:sldId id="307" r:id="rId9"/>
    <p:sldId id="308" r:id="rId10"/>
    <p:sldId id="309" r:id="rId11"/>
    <p:sldId id="310" r:id="rId12"/>
    <p:sldId id="295" r:id="rId13"/>
    <p:sldId id="296" r:id="rId14"/>
    <p:sldId id="259" r:id="rId15"/>
    <p:sldId id="290" r:id="rId16"/>
    <p:sldId id="298" r:id="rId17"/>
    <p:sldId id="303" r:id="rId18"/>
    <p:sldId id="299" r:id="rId19"/>
    <p:sldId id="301" r:id="rId20"/>
    <p:sldId id="300" r:id="rId21"/>
    <p:sldId id="261" r:id="rId22"/>
    <p:sldId id="289" r:id="rId23"/>
    <p:sldId id="266" r:id="rId24"/>
    <p:sldId id="267" r:id="rId25"/>
    <p:sldId id="268" r:id="rId26"/>
    <p:sldId id="311" r:id="rId27"/>
    <p:sldId id="270" r:id="rId28"/>
    <p:sldId id="262" r:id="rId29"/>
    <p:sldId id="263" r:id="rId30"/>
    <p:sldId id="264" r:id="rId31"/>
    <p:sldId id="312" r:id="rId32"/>
    <p:sldId id="272" r:id="rId33"/>
    <p:sldId id="271" r:id="rId34"/>
    <p:sldId id="313" r:id="rId35"/>
    <p:sldId id="275" r:id="rId36"/>
    <p:sldId id="274" r:id="rId37"/>
    <p:sldId id="304" r:id="rId38"/>
    <p:sldId id="305" r:id="rId39"/>
    <p:sldId id="314" r:id="rId40"/>
    <p:sldId id="277" r:id="rId41"/>
    <p:sldId id="278" r:id="rId42"/>
    <p:sldId id="279" r:id="rId43"/>
    <p:sldId id="280" r:id="rId44"/>
    <p:sldId id="315" r:id="rId45"/>
    <p:sldId id="285" r:id="rId46"/>
    <p:sldId id="283" r:id="rId47"/>
    <p:sldId id="286" r:id="rId48"/>
    <p:sldId id="287" r:id="rId49"/>
    <p:sldId id="288" r:id="rId50"/>
    <p:sldId id="29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ECE 730: Fabrication in the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: principles, technology and applications 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Nanofabrication: principles, capabilities and limits, by Zheng Cui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14425"/>
            <a:ext cx="88201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609600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Michel, B.; Bernard, A., et al. “Printing meets lithography: soft approaches to high-resolution patterning” IBM J. Res. &amp; Dev. 2001, 45, 697.</a:t>
            </a:r>
          </a:p>
          <a:p>
            <a:r>
              <a:rPr lang="en-US" sz="1200" dirty="0" smtClean="0"/>
              <a:t>Ref. 43: H. </a:t>
            </a:r>
            <a:r>
              <a:rPr lang="en-US" sz="1200" dirty="0" err="1" smtClean="0"/>
              <a:t>Schmid</a:t>
            </a:r>
            <a:r>
              <a:rPr lang="en-US" sz="1200" dirty="0" smtClean="0"/>
              <a:t> and B. Michel, “Siloxane polymers for high-resolution, high-accuracy soft lithography,” Macromolecules 33, 3042 (2000).</a:t>
            </a:r>
          </a:p>
          <a:p>
            <a:r>
              <a:rPr lang="en-US" sz="1200" dirty="0" smtClean="0"/>
              <a:t>Odom, T. W. et al. Langmuir 2002, 18, 5314.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52400"/>
            <a:ext cx="333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Hard PDMS (h-PDMS)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2000" y="762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hard PDMS, </a:t>
            </a:r>
            <a:r>
              <a:rPr lang="en-US" dirty="0" err="1" smtClean="0">
                <a:solidFill>
                  <a:srgbClr val="C00000"/>
                </a:solidFill>
              </a:rPr>
              <a:t>E</a:t>
            </a:r>
            <a:r>
              <a:rPr lang="en-US" baseline="-25000" dirty="0" err="1" smtClean="0">
                <a:solidFill>
                  <a:srgbClr val="C00000"/>
                </a:solidFill>
              </a:rPr>
              <a:t>Young</a:t>
            </a:r>
            <a:r>
              <a:rPr lang="en-US" dirty="0" smtClean="0">
                <a:solidFill>
                  <a:srgbClr val="C00000"/>
                </a:solidFill>
              </a:rPr>
              <a:t>: 2 → 2000 MPa (is 3000 MPa for polystyrene)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962400"/>
            <a:ext cx="280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Young’s  modulus = 3.0 MPa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962400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9.7 MPa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15240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80nm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31358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250nm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6002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80nm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90800" y="1524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091058"/>
            <a:ext cx="2854072" cy="22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858000" y="4343400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100mm stamp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9600" y="914400"/>
            <a:ext cx="5545538" cy="5752084"/>
            <a:chOff x="609600" y="914400"/>
            <a:chExt cx="5545538" cy="575208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914400"/>
              <a:ext cx="2971800" cy="575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3400" y="914400"/>
              <a:ext cx="1650144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67200" y="2819400"/>
              <a:ext cx="1850571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91000" y="4733707"/>
              <a:ext cx="1964138" cy="172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ight Arrow 9"/>
            <p:cNvSpPr/>
            <p:nvPr/>
          </p:nvSpPr>
          <p:spPr>
            <a:xfrm>
              <a:off x="3276600" y="1143000"/>
              <a:ext cx="914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787538">
              <a:off x="3307356" y="3030972"/>
              <a:ext cx="968828" cy="747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9724005">
              <a:off x="2973704" y="6045637"/>
              <a:ext cx="1295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572000" y="4722812"/>
              <a:ext cx="14478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53000" y="44196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20</a:t>
              </a:r>
              <a:r>
                <a:rPr lang="en-US" dirty="0" smtClean="0">
                  <a:solidFill>
                    <a:srgbClr val="C00000"/>
                  </a:solidFill>
                  <a:sym typeface="Symbol"/>
                </a:rPr>
                <a:t>m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14400"/>
            <a:ext cx="61150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60960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Test structures in Au, smallest dimension 400nm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0800" y="1524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00200" y="15240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CP), with roller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64008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</a:t>
            </a:r>
            <a:r>
              <a:rPr lang="de-DE" sz="1200" dirty="0" smtClean="0"/>
              <a:t>Angew. Chem. Int. Ed. 1998, 37, 550-575.</a:t>
            </a:r>
          </a:p>
          <a:p>
            <a:r>
              <a:rPr lang="en-US" sz="1200" dirty="0" smtClean="0"/>
              <a:t>A. Kumar &amp; G.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Applied Physics </a:t>
            </a:r>
            <a:r>
              <a:rPr lang="en-US" sz="1200" dirty="0" err="1" smtClean="0"/>
              <a:t>Lett</a:t>
            </a:r>
            <a:r>
              <a:rPr lang="en-US" sz="1200" dirty="0" smtClean="0"/>
              <a:t>. 1993</a:t>
            </a:r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58204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81600" y="2819400"/>
            <a:ext cx="38715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planar surface with a planar stamp.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planar surface with a rolling stamp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non-planar surface with a planar stamp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474144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0" y="762000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Definition: spontaneous organization of molecules (objects) into stable, well-defined structures by non-covalent forces.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Driving force: thermodynamic equilibrium.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Final structure: determined by the subunits.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Biological 3D self assembly: folding of proteins, formation of DNA helix…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2971800"/>
            <a:ext cx="3357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Self assembled monolayer (SAM)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3429000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Chemi</a:t>
            </a:r>
            <a:r>
              <a:rPr lang="en-US" dirty="0" smtClean="0">
                <a:solidFill>
                  <a:srgbClr val="0033CC"/>
                </a:solidFill>
              </a:rPr>
              <a:t>-sorption and self-organization of long-chain organic molecules on flat substrates.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err="1" smtClean="0">
                <a:solidFill>
                  <a:srgbClr val="0033CC"/>
                </a:solidFill>
              </a:rPr>
              <a:t>Alkanethiolates</a:t>
            </a:r>
            <a:r>
              <a:rPr lang="en-US" dirty="0" smtClean="0">
                <a:solidFill>
                  <a:srgbClr val="0033CC"/>
                </a:solidFill>
              </a:rPr>
              <a:t> CH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(CH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r>
              <a:rPr lang="en-US" baseline="-25000" dirty="0" err="1" smtClean="0">
                <a:solidFill>
                  <a:srgbClr val="0033CC"/>
                </a:solidFill>
              </a:rPr>
              <a:t>n</a:t>
            </a:r>
            <a:r>
              <a:rPr lang="en-US" dirty="0" err="1" smtClean="0">
                <a:solidFill>
                  <a:srgbClr val="0033CC"/>
                </a:solidFill>
              </a:rPr>
              <a:t>S</a:t>
            </a:r>
            <a:r>
              <a:rPr lang="en-US" dirty="0" smtClean="0">
                <a:solidFill>
                  <a:srgbClr val="0033CC"/>
                </a:solidFill>
              </a:rPr>
              <a:t>-Au(111)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0033CC"/>
                </a:solidFill>
              </a:rPr>
              <a:t>-SH also bond to Ag, but Ag surface not as stable as Au.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6581001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Laibinis,Whitesides</a:t>
            </a:r>
            <a:r>
              <a:rPr lang="en-US" sz="1200" dirty="0" smtClean="0"/>
              <a:t>, et al. JACS 1991, 113, 152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145263" y="152400"/>
            <a:ext cx="7008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Self - assembling, classical –SH and Au bonding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524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Applying alkanethiols on stamp to form SAM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9600" y="760274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These monolayers allow control over wettability, adhesion, chemical reactivity, electrical conduction, and mass transport to underlying metal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Linear alkanethiols with various molecular weights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158 g/mol (dodecanethiol, DDT)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258 g/mol (hexadecanethiol, HDT)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314 g/mol (eicosanethiol, ECT)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2537721"/>
            <a:ext cx="6172200" cy="4320279"/>
            <a:chOff x="304800" y="2537721"/>
            <a:chExt cx="6172200" cy="432027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2537721"/>
              <a:ext cx="6172200" cy="4320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2438400" y="3429000"/>
              <a:ext cx="1143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 ethanol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53200" y="6027003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Xia, Y.;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G. M. </a:t>
            </a:r>
            <a:r>
              <a:rPr lang="en-US" sz="1200" dirty="0" err="1" smtClean="0"/>
              <a:t>Angew</a:t>
            </a:r>
            <a:r>
              <a:rPr lang="en-US" sz="1200" dirty="0" smtClean="0"/>
              <a:t>. Chem., Int. Ed. 1998, 37, 550.</a:t>
            </a:r>
          </a:p>
          <a:p>
            <a:r>
              <a:rPr lang="en-US" sz="1200" dirty="0" smtClean="0"/>
              <a:t>Michel, B.; Bernard, A., et al. IBM J. Res. &amp; Dev. 2001, 45, 697.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8359609" cy="516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40180" y="914400"/>
            <a:ext cx="582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Substrate                                              Molecules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28600"/>
            <a:ext cx="3694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Popular “ink” molecules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286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Patterning of palladium catalyst for electroless Cu plating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626054"/>
            <a:ext cx="3276600" cy="503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715000" y="9906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SEM images of Cu deposited onto catalytic Pd lines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9529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Ink: </a:t>
            </a:r>
            <a:r>
              <a:rPr lang="en-US" sz="2000" dirty="0" err="1" smtClean="0">
                <a:solidFill>
                  <a:srgbClr val="C00000"/>
                </a:solidFill>
              </a:rPr>
              <a:t>bis</a:t>
            </a:r>
            <a:r>
              <a:rPr lang="en-US" sz="2000" dirty="0" smtClean="0">
                <a:solidFill>
                  <a:srgbClr val="C00000"/>
                </a:solidFill>
              </a:rPr>
              <a:t>-(</a:t>
            </a:r>
            <a:r>
              <a:rPr lang="en-US" sz="2000" dirty="0" err="1" smtClean="0">
                <a:solidFill>
                  <a:srgbClr val="C00000"/>
                </a:solidFill>
              </a:rPr>
              <a:t>stearonitrile</a:t>
            </a:r>
            <a:r>
              <a:rPr lang="en-US" sz="2000" dirty="0" smtClean="0">
                <a:solidFill>
                  <a:srgbClr val="C00000"/>
                </a:solidFill>
              </a:rPr>
              <a:t>)palladium-dichloride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99" y="1295400"/>
            <a:ext cx="4927629" cy="52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228600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Patterning of organic single crystals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603337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41595" y="6427113"/>
            <a:ext cx="41024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Nature 444, 913-917 (14 December 2006)</a:t>
            </a:r>
          </a:p>
          <a:p>
            <a:r>
              <a:rPr lang="en-US" sz="1000" dirty="0" smtClean="0"/>
              <a:t>http://www.nature.com/nature/journal/v444/n7121/pdf/nature05427.pdf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6096000" y="1363682"/>
            <a:ext cx="2971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</a:rPr>
              <a:t>a. Procedure used to grow organic single crystals on substrates that have been patterned by microcontact printing. To grow the patterned single crystals, the patterned substrate is placed in a glass tube with the organic source material, vacuum-sealed (0.38 mmHg), and placed in a temperature gradient furnace tube.</a:t>
            </a:r>
          </a:p>
          <a:p>
            <a:endParaRPr lang="en-US" sz="1400" dirty="0" smtClean="0">
              <a:solidFill>
                <a:srgbClr val="0033CC"/>
              </a:solidFill>
            </a:endParaRPr>
          </a:p>
          <a:p>
            <a:r>
              <a:rPr lang="en-US" sz="1400" dirty="0" smtClean="0">
                <a:solidFill>
                  <a:srgbClr val="0033CC"/>
                </a:solidFill>
              </a:rPr>
              <a:t>b–d, Patterned single-crystal arrays of different organic semiconductor materials. The dotted square in each image indicates the size and location of one of the OTS-stamped domains, while the molecular structure of the organic material used is shown next to the image of its single-crystal array.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6400800"/>
            <a:ext cx="1446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(optical micrograph)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2600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OTS: octadecyltrichlorosilane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867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The above three materials are all hydrophobic and they binds/sticks to OTS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52046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64407" y="118646"/>
            <a:ext cx="250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Soft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13500"/>
            <a:ext cx="2741547" cy="184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6059269"/>
            <a:ext cx="2539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George M. </a:t>
            </a:r>
            <a:r>
              <a:rPr lang="en-US" sz="1400" dirty="0" err="1" smtClean="0"/>
              <a:t>Whitesides</a:t>
            </a:r>
            <a:r>
              <a:rPr lang="en-US" sz="1400" dirty="0" smtClean="0"/>
              <a:t> (Harvard)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754" y="1261646"/>
            <a:ext cx="61130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484" y="2633246"/>
            <a:ext cx="4160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Soft lithography: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cost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Molding, printing or transferring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Resolution usually not very high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Application in microfluidic, biomedical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804446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“Soft” </a:t>
            </a:r>
            <a:r>
              <a:rPr lang="en-US" dirty="0" smtClean="0">
                <a:solidFill>
                  <a:srgbClr val="0033CC"/>
                </a:solidFill>
              </a:rPr>
              <a:t>means no energetic particles (electron, ions) or radiation (UV, X-ray) is involved. Instead, soft elastomeric stamp is used.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804446"/>
            <a:ext cx="4084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Soft lithography opportunity assessment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367046"/>
            <a:ext cx="8480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“Size is not the only thing that matters, function is more important” (something like this), Whiteside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314980"/>
            <a:ext cx="7715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Conformal micro-contact printing on rough surfaces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97890"/>
            <a:ext cx="2838450" cy="548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276600" y="4449395"/>
            <a:ext cx="5715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Dependence of maximal roughness amplitude for spontaneous formation of conformal contact on the roughness wavelength (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</a:t>
            </a:r>
            <a:r>
              <a:rPr lang="en-US" sz="1600" dirty="0" smtClean="0">
                <a:solidFill>
                  <a:srgbClr val="0033CC"/>
                </a:solidFill>
              </a:rPr>
              <a:t>) for a stamp with Young's modulus of 2.5 MPa and work of adhesion of 0.1J/m² (</a:t>
            </a:r>
            <a:r>
              <a:rPr lang="en-US" sz="1600" dirty="0" err="1" smtClean="0">
                <a:solidFill>
                  <a:srgbClr val="0033CC"/>
                </a:solidFill>
              </a:rPr>
              <a:t>Sylgard</a:t>
            </a:r>
            <a:r>
              <a:rPr lang="en-US" sz="1600" dirty="0" smtClean="0">
                <a:solidFill>
                  <a:srgbClr val="0033CC"/>
                </a:solidFill>
              </a:rPr>
              <a:t> 184, solid line) and for a stamp with modulus of 9 MPa and work of adhesion of 0.03J/m² (dotted line).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Larger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 allows for higher roughness.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114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Conformal contact between a soft stamp and a hard substrate.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990600"/>
            <a:ext cx="476749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71600" y="228600"/>
            <a:ext cx="6516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Micro-contact printing on curved substrates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3265011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3581400" y="3600069"/>
            <a:ext cx="2667000" cy="2953131"/>
            <a:chOff x="3581400" y="3600069"/>
            <a:chExt cx="2667000" cy="295313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1400" y="3600069"/>
              <a:ext cx="2667000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81400" y="5076825"/>
              <a:ext cx="2667000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228600" y="6396335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Whitesides</a:t>
            </a:r>
            <a:r>
              <a:rPr lang="en-US" sz="1000" dirty="0" smtClean="0"/>
              <a:t>, “Fabrication of </a:t>
            </a:r>
            <a:r>
              <a:rPr lang="en-US" sz="1000" dirty="0" err="1" smtClean="0"/>
              <a:t>submicrometer</a:t>
            </a:r>
            <a:r>
              <a:rPr lang="en-US" sz="1000" dirty="0" smtClean="0"/>
              <a:t> features on curved substrates by microcontact printing”, Science, 269, 664 (1995); Rogers and </a:t>
            </a:r>
            <a:r>
              <a:rPr lang="en-US" sz="1000" dirty="0" err="1" smtClean="0"/>
              <a:t>Whitesides</a:t>
            </a:r>
            <a:r>
              <a:rPr lang="en-US" sz="1000" dirty="0" smtClean="0"/>
              <a:t>, “Microcontact Printing and Electroplating on Curved Substrates: Production of Free-Standing Three-Dimensional Metallic Microstructures”, Adv. Mater. 9, 475 (1997).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182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PDMS is soft, it can roll onto curves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81200" y="832347"/>
            <a:ext cx="6629400" cy="5797053"/>
            <a:chOff x="1981200" y="832347"/>
            <a:chExt cx="6629400" cy="5797053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832347"/>
              <a:ext cx="6629400" cy="579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2667000" y="1143000"/>
              <a:ext cx="838200" cy="2286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590800" y="1481328"/>
              <a:ext cx="762000" cy="4267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" y="228600"/>
            <a:ext cx="751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 transfer into Si(100) by anisotropic etching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3048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KOH anisotropic etching of Si is the most popular pattern transfer technique when the etching mask is too thin for liftoff or direct etch.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But it is limited to Si along certain crystalline directions.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656" y="838200"/>
            <a:ext cx="439544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Au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05000" y="238780"/>
            <a:ext cx="5001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Microcontact printing of proteins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567612" cy="53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446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BSA: bovine serum albumin, bovine albumin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05000" y="238780"/>
            <a:ext cx="5001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Microcontact printing of proteins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3505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447800"/>
            <a:ext cx="3657600" cy="302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03048" y="4872335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(anti-Goat </a:t>
            </a:r>
            <a:r>
              <a:rPr lang="en-US" sz="2400" dirty="0" err="1" smtClean="0">
                <a:solidFill>
                  <a:srgbClr val="0033CC"/>
                </a:solidFill>
              </a:rPr>
              <a:t>IgG</a:t>
            </a:r>
            <a:r>
              <a:rPr lang="en-US" sz="2400" dirty="0" smtClean="0">
                <a:solidFill>
                  <a:srgbClr val="0033CC"/>
                </a:solidFill>
              </a:rPr>
              <a:t> – </a:t>
            </a:r>
            <a:r>
              <a:rPr lang="en-US" sz="2400" dirty="0" err="1" smtClean="0">
                <a:solidFill>
                  <a:srgbClr val="0033CC"/>
                </a:solidFill>
              </a:rPr>
              <a:t>Alexa</a:t>
            </a:r>
            <a:r>
              <a:rPr lang="en-US" sz="2400" dirty="0" smtClean="0">
                <a:solidFill>
                  <a:srgbClr val="0033CC"/>
                </a:solidFill>
              </a:rPr>
              <a:t> 488 and 594)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984" y="1066800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Fluorescent image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0" y="86380"/>
            <a:ext cx="4576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Micro-contact printing of DNA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6611779"/>
            <a:ext cx="472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S.A. Lange, V. Benes, D.P. Kern, J.K.H. </a:t>
            </a:r>
            <a:r>
              <a:rPr lang="en-US" sz="1000" dirty="0" err="1" smtClean="0"/>
              <a:t>Horber</a:t>
            </a:r>
            <a:r>
              <a:rPr lang="en-US" sz="1000" dirty="0" smtClean="0"/>
              <a:t>, A. Bernard, Anal. Chem. 2004, 76, 1641.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52475"/>
            <a:ext cx="61912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0" y="5276671"/>
            <a:ext cx="7620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Scheme of DNA printing. The surface of PDMS was modified such that it exposed positive charges on its surface. The stamp was incubated with target DNA molecules in a solution of low </a:t>
            </a:r>
            <a:r>
              <a:rPr lang="en-US" sz="1200" dirty="0" err="1" smtClean="0">
                <a:solidFill>
                  <a:srgbClr val="0033CC"/>
                </a:solidFill>
              </a:rPr>
              <a:t>pH.</a:t>
            </a:r>
            <a:r>
              <a:rPr lang="en-US" sz="1200" dirty="0" smtClean="0">
                <a:solidFill>
                  <a:srgbClr val="0033CC"/>
                </a:solidFill>
              </a:rPr>
              <a:t> The stamp was then rinsed, blown dry, and printed to deliver the DNA to the target surface. </a:t>
            </a:r>
          </a:p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Fluorescence images of patterned FITC-labeled DNA on a glass surface after printing. </a:t>
            </a:r>
          </a:p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AFM images revealing the printed DNA molecules deposited as patterns on mica substrates. AFM images (tapping mode in air) of stamped 1-μm lines of </a:t>
            </a:r>
            <a:r>
              <a:rPr lang="en-US" sz="1200" dirty="0" err="1" smtClean="0">
                <a:solidFill>
                  <a:srgbClr val="0033CC"/>
                </a:solidFill>
              </a:rPr>
              <a:t>oligonucleotides</a:t>
            </a:r>
            <a:r>
              <a:rPr lang="en-US" sz="1200" dirty="0" smtClean="0">
                <a:solidFill>
                  <a:srgbClr val="0033CC"/>
                </a:solidFill>
              </a:rPr>
              <a:t> (left, 20-bp </a:t>
            </a:r>
            <a:r>
              <a:rPr lang="en-US" sz="1200" dirty="0" err="1" smtClean="0">
                <a:solidFill>
                  <a:srgbClr val="0033CC"/>
                </a:solidFill>
              </a:rPr>
              <a:t>oligos</a:t>
            </a:r>
            <a:r>
              <a:rPr lang="en-US" sz="1200" dirty="0" smtClean="0">
                <a:solidFill>
                  <a:srgbClr val="0033CC"/>
                </a:solidFill>
              </a:rPr>
              <a:t>; right, 500-bp PCR fragments).</a:t>
            </a:r>
            <a:endParaRPr lang="en-US" sz="12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95600" y="228600"/>
            <a:ext cx="347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466013" cy="53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0" y="6581001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Advanced Materials, 1997, 9, 147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248400"/>
            <a:ext cx="19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PU = polyurethane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849868"/>
            <a:ext cx="487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It is similar to UV-curable nanoimprint lithography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290" y="1066800"/>
            <a:ext cx="771771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95600" y="76200"/>
            <a:ext cx="347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762000"/>
            <a:ext cx="644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patterning process has high fidelity, with little feature size loss.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57200"/>
            <a:ext cx="6781800" cy="549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76440" y="76200"/>
            <a:ext cx="3552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867400"/>
            <a:ext cx="747705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3600" y="76200"/>
            <a:ext cx="4729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PDMS: poly(dimethyl-siloxane)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1345" y="1676400"/>
            <a:ext cx="261065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28600" y="685800"/>
            <a:ext cx="7391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en-US" dirty="0" smtClean="0">
                <a:solidFill>
                  <a:srgbClr val="C00000"/>
                </a:solidFill>
              </a:rPr>
              <a:t>PDMS properties: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Silicone elastomer with range of viscosities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Flexible (1 MPa Young’s modulus, typical polymer 1 </a:t>
            </a:r>
            <a:r>
              <a:rPr lang="en-US" dirty="0" err="1" smtClean="0">
                <a:solidFill>
                  <a:srgbClr val="0033CC"/>
                </a:solidFill>
              </a:rPr>
              <a:t>GPa</a:t>
            </a:r>
            <a:r>
              <a:rPr lang="en-US" dirty="0" smtClean="0">
                <a:solidFill>
                  <a:srgbClr val="0033CC"/>
                </a:solidFill>
              </a:rPr>
              <a:t>) and easy to mold.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Elastomer, conforms over the surface over large areas.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Chemically inert, optically transparent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surface energy: bonds reversibly (or permanent).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Seals to flat and clean surfaces for micro-fluidics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Durable (reusable), low thermal expansion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Biocompatible (even for food additive)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 particulates, environmentally safe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Best Resolution: 2-10 nm (for hard PMDS)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53199"/>
            <a:ext cx="4419600" cy="337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952164"/>
            <a:ext cx="2514600" cy="267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65362" y="6183868"/>
            <a:ext cx="2001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Dow Corning brand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95600" y="238780"/>
            <a:ext cx="3210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Using mold elasticity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57966"/>
            <a:ext cx="3171825" cy="427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143000"/>
            <a:ext cx="3048000" cy="345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5257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Mechanical compression for feature size reduction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191000"/>
            <a:ext cx="269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Molding on curved surface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724400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Creating curved surface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676400"/>
            <a:ext cx="3375581" cy="254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399035" y="6581001"/>
            <a:ext cx="1744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Y. Xia et al., Science 1996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87276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62000" y="663476"/>
            <a:ext cx="7391400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C00000"/>
                </a:solidFill>
              </a:rPr>
              <a:t>Uses capillary forces to fill the gaps between substrate and PDMS master.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The PDMS master is pressed tightly on a planar substrate.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Elastic PDMS seals off walls and creates capillary channels.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 drop of liquid prepolymer is placed at the ends of these channels and fills them automatically due to capillary force.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PDMS can absorb the solvent, which creates a partial vacuum inside the PDMS cavity and helps to draw in liquid polymer.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Cure and peel of the PDMS master.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2767" y="53876"/>
            <a:ext cx="5308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Micro-molding in capillary (MIMIC)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372007"/>
            <a:ext cx="8839201" cy="66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3160" y="4366260"/>
            <a:ext cx="2682240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6553200" y="6096000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Line-width: 100nm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4419600"/>
            <a:ext cx="4552462" cy="2209800"/>
            <a:chOff x="533401" y="4191000"/>
            <a:chExt cx="4552462" cy="22098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4191000"/>
              <a:ext cx="4476263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33401" y="4572000"/>
              <a:ext cx="1219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Liquid pre-polymer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600200" y="5029200"/>
              <a:ext cx="762000" cy="3810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8600" y="5983069"/>
            <a:ext cx="220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Nano</a:t>
            </a:r>
            <a:r>
              <a:rPr lang="en-US" dirty="0" smtClean="0">
                <a:solidFill>
                  <a:srgbClr val="0033CC"/>
                </a:solidFill>
              </a:rPr>
              <a:t>-molding in capillaries is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05000" y="76200"/>
            <a:ext cx="5308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Micro-molding in capillary (MIMIC)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884" y="685800"/>
            <a:ext cx="493170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7758" y="6324600"/>
            <a:ext cx="401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Kim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Nature, 1995, 376, 581</a:t>
            </a:r>
          </a:p>
          <a:p>
            <a:r>
              <a:rPr lang="en-US" sz="1200" dirty="0" smtClean="0"/>
              <a:t>Xia, Y.;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G. M. Ann. Rev. Mater. </a:t>
            </a:r>
            <a:r>
              <a:rPr lang="en-US" sz="1200" dirty="0" err="1" smtClean="0"/>
              <a:t>Sci</a:t>
            </a:r>
            <a:r>
              <a:rPr lang="en-US" sz="1200" dirty="0" smtClean="0"/>
              <a:t> 1998, 28, 153.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038600" y="5943600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a: PU (polyurethane) on Si         b: </a:t>
            </a:r>
            <a:r>
              <a:rPr lang="en-US" sz="1600" dirty="0" err="1" smtClean="0">
                <a:solidFill>
                  <a:srgbClr val="0033CC"/>
                </a:solidFill>
              </a:rPr>
              <a:t>polyaniline</a:t>
            </a:r>
            <a:r>
              <a:rPr lang="en-US" sz="1600" dirty="0" smtClean="0">
                <a:solidFill>
                  <a:srgbClr val="0033CC"/>
                </a:solidFill>
              </a:rPr>
              <a:t>           c: ZrO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  d: </a:t>
            </a:r>
            <a:r>
              <a:rPr lang="en-US" sz="1600" dirty="0" err="1" smtClean="0">
                <a:solidFill>
                  <a:srgbClr val="0033CC"/>
                </a:solidFill>
              </a:rPr>
              <a:t>polystryene</a:t>
            </a:r>
            <a:r>
              <a:rPr lang="en-US" sz="1600" dirty="0" smtClean="0">
                <a:solidFill>
                  <a:srgbClr val="0033CC"/>
                </a:solidFill>
              </a:rPr>
              <a:t> colloids              </a:t>
            </a:r>
            <a:r>
              <a:rPr lang="en-US" sz="1600" dirty="0" err="1" smtClean="0">
                <a:solidFill>
                  <a:srgbClr val="0033CC"/>
                </a:solidFill>
              </a:rPr>
              <a:t>e+f</a:t>
            </a:r>
            <a:r>
              <a:rPr lang="en-US" sz="1600" dirty="0" smtClean="0">
                <a:solidFill>
                  <a:srgbClr val="0033CC"/>
                </a:solidFill>
              </a:rPr>
              <a:t>: free standing PU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3200400" cy="545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2322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2400" y="4260698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Apply the liquid prepolymer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Planarize the prepolymer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Place the master on a planar substrate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UV exposure or heating solidifies the prepolymer that sticks to the substrate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0"/>
            <a:ext cx="469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transfer molding (</a:t>
            </a:r>
            <a:r>
              <a:rPr lang="el-GR" sz="2800" dirty="0" smtClean="0">
                <a:solidFill>
                  <a:srgbClr val="0033CC"/>
                </a:solidFill>
              </a:rPr>
              <a:t>μ</a:t>
            </a:r>
            <a:r>
              <a:rPr lang="en-US" sz="2800" dirty="0" smtClean="0">
                <a:solidFill>
                  <a:srgbClr val="0033CC"/>
                </a:solidFill>
              </a:rPr>
              <a:t>TM)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3944" y="675619"/>
            <a:ext cx="4146656" cy="549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6120825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TM fabrication of a). one-layer microstructures; b). three-layer polymer microstructures.</a:t>
            </a:r>
            <a:endParaRPr lang="en-US" sz="1600" dirty="0">
              <a:solidFill>
                <a:srgbClr val="0033CC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838200"/>
            <a:ext cx="2962275" cy="3279623"/>
            <a:chOff x="152400" y="838200"/>
            <a:chExt cx="2962275" cy="32796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143000"/>
              <a:ext cx="2581275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2209800"/>
              <a:ext cx="2952750" cy="102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" y="3651098"/>
              <a:ext cx="29622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143000" y="155448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PDMS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6565" y="838200"/>
              <a:ext cx="1347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Pre-polymer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3000" y="3657600"/>
              <a:ext cx="876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Substrate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0" y="76200"/>
            <a:ext cx="469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transfer molding (</a:t>
            </a:r>
            <a:r>
              <a:rPr lang="el-GR" sz="2800" dirty="0" smtClean="0">
                <a:solidFill>
                  <a:srgbClr val="0033CC"/>
                </a:solidFill>
              </a:rPr>
              <a:t>μ</a:t>
            </a:r>
            <a:r>
              <a:rPr lang="en-US" sz="2800" dirty="0" smtClean="0">
                <a:solidFill>
                  <a:srgbClr val="0033CC"/>
                </a:solidFill>
              </a:rPr>
              <a:t>TM)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611779"/>
            <a:ext cx="335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Zhao &amp; </a:t>
            </a:r>
            <a:r>
              <a:rPr lang="en-US" sz="1000" dirty="0" err="1" smtClean="0"/>
              <a:t>Whitesides</a:t>
            </a:r>
            <a:r>
              <a:rPr lang="en-US" sz="1000" dirty="0" smtClean="0"/>
              <a:t> et al, Advanced Materials, 1996, 8, 837.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89756"/>
            <a:ext cx="3962400" cy="553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14800" y="1219200"/>
            <a:ext cx="50292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C00000"/>
                </a:solidFill>
              </a:rPr>
              <a:t>Microstructures fabricated using 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C00000"/>
                </a:solidFill>
              </a:rPr>
              <a:t>TM.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An SEM image of a fractured sample showing a pattern of isolated stars of UV-cured polyurethane (NOA 73) on Ag.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An array of parallel lines of spin-on glass on Si with an aspect ratio (height/width) of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8.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two-layer structure: isolated micro-cylinders (1.5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 in diameter) on 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lines, supported on a glass cover slide.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two-layer structure: a continuous web over a layer of 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lines, supported on a glass cover slide.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three-layer structure on a glass cover slide. The layers of 4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 are oriented at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60</a:t>
            </a:r>
            <a:r>
              <a:rPr lang="en-US" sz="1600" baseline="30000" dirty="0" smtClean="0">
                <a:solidFill>
                  <a:srgbClr val="0033CC"/>
                </a:solidFill>
              </a:rPr>
              <a:t>o</a:t>
            </a:r>
            <a:r>
              <a:rPr lang="en-US" sz="1600" dirty="0" smtClean="0">
                <a:solidFill>
                  <a:srgbClr val="0033CC"/>
                </a:solidFill>
              </a:rPr>
              <a:t> from each other.</a:t>
            </a:r>
          </a:p>
          <a:p>
            <a:pPr marL="342900" indent="-342900">
              <a:spcAft>
                <a:spcPts val="600"/>
              </a:spcAft>
            </a:pPr>
            <a:r>
              <a:rPr lang="en-US" sz="1400" dirty="0" smtClean="0">
                <a:solidFill>
                  <a:srgbClr val="0033CC"/>
                </a:solidFill>
              </a:rPr>
              <a:t>Structures in c-e were made of heat-cured epoxy (F109CLR).</a:t>
            </a:r>
            <a:endParaRPr lang="en-US" sz="1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040" y="0"/>
            <a:ext cx="597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Metal transfer assisted nanolithography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09600"/>
            <a:ext cx="7467600" cy="36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26" y="4267200"/>
            <a:ext cx="34012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38600" y="4570274"/>
            <a:ext cx="4953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SEM image of the transferred metal grating onto PMMA layer with period of 700nm on SiO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substrate.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Period 220nm on PET substrate.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After 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RIE of b.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After metallization and lift-off process of c.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2140" y="6535579"/>
            <a:ext cx="4985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Guo</a:t>
            </a:r>
            <a:r>
              <a:rPr lang="en-US" sz="1000" dirty="0" smtClean="0"/>
              <a:t>, “Metal transfer assisted nanolithography on rigid and flexible substrates”, JVST B, 2008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3672852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76200"/>
            <a:ext cx="9116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Metal transfer assisted nanolithography: line-width reduction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" y="6119336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</a:rPr>
              <a:t>Schematic of shadow (angle) evaporation of metals to reduce pattern line-width. The line-width is reduced by the thickness of the metal on the PDMS grating sidewall.</a:t>
            </a:r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066800"/>
            <a:ext cx="4464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43400" y="5265003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SEM image of the metal grating on PET substrate after line-width reduction. The inset is a zoom-in view showing that the line-width was reduced to 50nm.</a:t>
            </a:r>
            <a:endParaRPr lang="en-US" sz="16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Solvent assisted microcontact molding.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surface treatment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85800" y="2667000"/>
            <a:ext cx="6687779" cy="1732914"/>
            <a:chOff x="1600200" y="2191386"/>
            <a:chExt cx="6687779" cy="1732914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0200" y="2191386"/>
              <a:ext cx="2514600" cy="1494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24600" y="2209800"/>
              <a:ext cx="1963379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4114800" y="2514600"/>
              <a:ext cx="2057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33CC"/>
                  </a:solidFill>
                </a:rPr>
                <a:t>Plasma oxidation</a:t>
              </a:r>
            </a:p>
            <a:p>
              <a:pPr algn="ctr"/>
              <a:endParaRPr lang="en-US" sz="2000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33CC"/>
                  </a:solidFill>
                </a:rPr>
                <a:t>Air (</a:t>
              </a:r>
              <a:r>
                <a:rPr lang="en-US" sz="2000" dirty="0" smtClean="0">
                  <a:solidFill>
                    <a:srgbClr val="0033CC"/>
                  </a:solidFill>
                  <a:sym typeface="Symbol"/>
                </a:rPr>
                <a:t></a:t>
              </a:r>
              <a:r>
                <a:rPr lang="en-US" sz="2000" dirty="0" smtClean="0">
                  <a:solidFill>
                    <a:srgbClr val="0033CC"/>
                  </a:solidFill>
                </a:rPr>
                <a:t>10 min)</a:t>
              </a:r>
              <a:endParaRPr lang="en-US" sz="2000" dirty="0">
                <a:solidFill>
                  <a:srgbClr val="0033CC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114800" y="29702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114800" y="31226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4191000" y="8382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Upon treatment in oxygen plasma, PDMS seals to itself, glass, silicon, silicon nitride, and some plastic materials.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6800" y="4343400"/>
            <a:ext cx="7543800" cy="1746807"/>
            <a:chOff x="990600" y="4387293"/>
            <a:chExt cx="7543800" cy="1746807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5200" y="4387293"/>
              <a:ext cx="2133600" cy="1746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990600" y="4781490"/>
              <a:ext cx="26077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33CC"/>
                  </a:solidFill>
                </a:rPr>
                <a:t>contact PDMS surfaces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219200" y="52562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38800" y="4953000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Irreversible seal:</a:t>
              </a:r>
            </a:p>
            <a:p>
              <a:r>
                <a:rPr lang="en-US" dirty="0" smtClean="0">
                  <a:solidFill>
                    <a:srgbClr val="0033CC"/>
                  </a:solidFill>
                </a:rPr>
                <a:t>formation of covalent bonds </a:t>
              </a:r>
            </a:p>
          </p:txBody>
        </p: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762000"/>
            <a:ext cx="3762375" cy="162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04800" y="6172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Biggest issue: </a:t>
            </a:r>
            <a:r>
              <a:rPr lang="en-US" dirty="0" smtClean="0">
                <a:solidFill>
                  <a:srgbClr val="0033CC"/>
                </a:solidFill>
              </a:rPr>
              <a:t>it becomes hydrophobic quickly, very bad for micro-fluidic applications.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(liquid hard to get into the channels once it becomes hydrophobic)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66800" y="1524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Solvent assisted microcontact molding (SAMIM)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(solvent assisted imprinting)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6581001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Kim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Advanced Materials, 1997, 9,651.</a:t>
            </a:r>
            <a:endParaRPr lang="en-US" sz="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4648200" cy="383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257800" y="1763792"/>
            <a:ext cx="3733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Substrates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Silicon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Glass</a:t>
            </a:r>
          </a:p>
          <a:p>
            <a:pPr marL="176213"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Flexible transparency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Polymer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SU-8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</a:t>
            </a:r>
            <a:r>
              <a:rPr lang="el-GR" dirty="0" smtClean="0">
                <a:solidFill>
                  <a:srgbClr val="0033CC"/>
                </a:solidFill>
              </a:rPr>
              <a:t>μ</a:t>
            </a:r>
            <a:r>
              <a:rPr lang="en-US" dirty="0" smtClean="0">
                <a:solidFill>
                  <a:srgbClr val="0033CC"/>
                </a:solidFill>
              </a:rPr>
              <a:t>m)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Shipley 1805 Photoresist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500nm)</a:t>
            </a:r>
          </a:p>
          <a:p>
            <a:pPr marL="176213"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3% PMMA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70nm)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Solvent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SU-8 (ethanol)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Shipley 1805 photoresist (ethanol)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3% PMMA (acetone)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486400"/>
            <a:ext cx="7086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Uses a solvent to wet the PDMS stamp and soften the structure polymer.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Dissipate and evaporate the solvent through PDMS.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(PDMS stamp can absorb the solvent because of the solvent permeability of PDMS.)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657600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The molded polymer structure becomes solidified in a few minutes after evaporation of solvent, while the stamp is still in conformable contact with the substrate.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62200" y="228600"/>
            <a:ext cx="3957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SU-8 in ethanol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914400"/>
            <a:ext cx="5391150" cy="217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88" y="3657600"/>
            <a:ext cx="408872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3388" y="3657600"/>
            <a:ext cx="38758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72200" y="472440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SU-8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669268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m diameter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307" y="2362200"/>
            <a:ext cx="8602093" cy="429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990600"/>
            <a:ext cx="4114800" cy="16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362200" y="228600"/>
            <a:ext cx="437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PMMA in acetone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676400"/>
            <a:ext cx="3147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Au structure fabrication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343400" cy="324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20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Hole array in PMMA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33584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8200" y="1143000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 dot array after liftoff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62200" y="228600"/>
            <a:ext cx="437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PMMA in acetone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4953000"/>
            <a:ext cx="220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Dot diameter 160nm.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76200"/>
            <a:ext cx="2728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Injection molding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9942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8200" y="5181600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mold is heated to the softening temperature of the polymer to prevent the injected polymer material from hardening too early.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reciprocating screw shears, melts, and pumps the polymer into the accumulation zones.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After cooling, the melt solidifies, and can be taken out from the mold.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25908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Mold material: metal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Required pressure: 500-200bars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43383"/>
            <a:ext cx="5913438" cy="32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" y="725269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Very old technology, capable of micro-resolution, much higher throughput than hot embossing, good for microfluidic channel fabrication using thermoplastic polymers.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(Thermoplastic polymer is better than PDMS for its “clean non-sticky” channel wall)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3400" y="1524000"/>
            <a:ext cx="4495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Convenient and low cost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Based on self assembly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Rapid prototyping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Deformation of PDMS provides route to complex patterns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 optical diffraction limit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Non-planar or curved surfaces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Generation of 3D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0033CC"/>
                </a:solidFill>
              </a:rPr>
              <a:t>-structures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Control over surface chemistry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broad range of materials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Applicable to manufacturing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Patterning over large areas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1600200"/>
            <a:ext cx="3886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Disadvantages: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Distortion of patterns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Poor registration/alignment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Compatibility with IC processes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Defects and their densities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3CC"/>
                </a:solidFill>
              </a:rPr>
              <a:t>μCP</a:t>
            </a:r>
            <a:r>
              <a:rPr lang="en-US" dirty="0" smtClean="0">
                <a:solidFill>
                  <a:srgbClr val="0033CC"/>
                </a:solidFill>
              </a:rPr>
              <a:t> can only be applied to a number of surfaces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MIMIC is a relatively slow process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l-GR" dirty="0" smtClean="0">
                <a:solidFill>
                  <a:srgbClr val="0033CC"/>
                </a:solidFill>
              </a:rPr>
              <a:t>μ</a:t>
            </a:r>
            <a:r>
              <a:rPr lang="en-US" dirty="0" smtClean="0">
                <a:solidFill>
                  <a:srgbClr val="0033CC"/>
                </a:solidFill>
              </a:rPr>
              <a:t>TM and replica molding may leave thin polymer films between the relief structures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6741" y="228600"/>
            <a:ext cx="7099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Soft lithography: advantages and disadvantages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760193" cy="497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458200" cy="337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992346"/>
            <a:ext cx="8839199" cy="528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8686800" cy="157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819400"/>
            <a:ext cx="85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622453"/>
            <a:ext cx="6934200" cy="415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71800" y="228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surface treatment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2000" y="914400"/>
            <a:ext cx="731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PDMS has a low interfacial free energy such that molecules of most polymers won’t stick on or react with its surface.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interfacial free energy can be manipulated with plasma treatment.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For nano-imprint or soft lithography mold, plasma can make PMDS surface like SiO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, easy for mold release agent coating using silane chemistry.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74740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1752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University of Washington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040868"/>
            <a:ext cx="2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(coat mold release agent)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76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is permeable to solvent and gas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" y="6858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Solvent permeability: </a:t>
            </a:r>
            <a:r>
              <a:rPr lang="en-US" dirty="0" smtClean="0">
                <a:solidFill>
                  <a:srgbClr val="0033CC"/>
                </a:solidFill>
              </a:rPr>
              <a:t>for example, PDMS can absorb propylene glycol mono ether acetate (PGMEA) up to 27wt.% of its weight and 30wt.% of absorbed PGMEA will diffuse into air in 1 h.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5257800" cy="17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410200"/>
            <a:ext cx="4276725" cy="11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85389" y="1752600"/>
            <a:ext cx="2953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This property is good for cell culture within  PDMS channel/cavity, since cell can “breath” the air.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0" y="4126468"/>
            <a:ext cx="4271963" cy="2426732"/>
            <a:chOff x="76200" y="4126468"/>
            <a:chExt cx="4271963" cy="242673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4431362"/>
              <a:ext cx="4043363" cy="21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667000" y="4126468"/>
              <a:ext cx="1139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Aspiration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9877" y="4648200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PDMS (5mm)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4191000"/>
              <a:ext cx="23076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PDMS membrane (20</a:t>
              </a:r>
              <a:r>
                <a:rPr lang="en-US" sz="1600" dirty="0" smtClean="0">
                  <a:solidFill>
                    <a:srgbClr val="0033CC"/>
                  </a:solidFill>
                  <a:sym typeface="Symbol"/>
                </a:rPr>
                <a:t></a:t>
              </a:r>
              <a:r>
                <a:rPr lang="en-US" sz="1600" dirty="0" smtClean="0">
                  <a:solidFill>
                    <a:srgbClr val="0033CC"/>
                  </a:solidFill>
                </a:rPr>
                <a:t>m)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15240" y="4882896"/>
              <a:ext cx="73152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81000" y="52578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981200" y="3581400"/>
            <a:ext cx="5799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Micro-aspiration assisted lithography (MAAL)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5800" y="4919246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Molded structure after UV curing and de-molding</a:t>
            </a:r>
            <a:endParaRPr lang="en-US" sz="1600" dirty="0">
              <a:solidFill>
                <a:srgbClr val="0033CC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19200" y="5614416"/>
            <a:ext cx="2194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UV-curable pre-polymer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76368" y="76200"/>
            <a:ext cx="276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fabrication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367392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419600" y="55052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Master pattern (red color) can be in:  photoresist (SU-8), silicon, glass…</a:t>
            </a:r>
          </a:p>
          <a:p>
            <a:r>
              <a:rPr lang="en-US" dirty="0" err="1" smtClean="0">
                <a:solidFill>
                  <a:srgbClr val="0033CC"/>
                </a:solidFill>
              </a:rPr>
              <a:t>Silanization</a:t>
            </a:r>
            <a:r>
              <a:rPr lang="en-US" dirty="0" smtClean="0">
                <a:solidFill>
                  <a:srgbClr val="0033CC"/>
                </a:solidFill>
              </a:rPr>
              <a:t> of master mold needed to obtain low surface energy for easy separation.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00600" y="838200"/>
            <a:ext cx="4038600" cy="4312536"/>
            <a:chOff x="4800600" y="1219200"/>
            <a:chExt cx="4038600" cy="43125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1219200"/>
              <a:ext cx="4038600" cy="431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800600" y="3200400"/>
              <a:ext cx="3120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Cure on hotplate for few  hours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0600" y="4724400"/>
              <a:ext cx="1513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Peel off PDMS</a:t>
              </a:r>
              <a:endParaRPr lang="en-US" dirty="0">
                <a:solidFill>
                  <a:srgbClr val="0033CC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5943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Besides casting, PDMS can also be spin-coated to form thin (few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m</a:t>
            </a:r>
            <a:r>
              <a:rPr lang="en-US" dirty="0" smtClean="0">
                <a:solidFill>
                  <a:srgbClr val="0033CC"/>
                </a:solidFill>
              </a:rPr>
              <a:t>) films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79937"/>
            <a:ext cx="6781800" cy="59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71600" y="238780"/>
            <a:ext cx="662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problems: soft, low Young’s modulus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1" y="4572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Shrinking makes accurate (&lt; few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m</a:t>
            </a:r>
            <a:r>
              <a:rPr lang="en-US" dirty="0" smtClean="0">
                <a:solidFill>
                  <a:srgbClr val="C00000"/>
                </a:solidFill>
              </a:rPr>
              <a:t>) alignment very difficult.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28800" y="228600"/>
            <a:ext cx="488768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Hard PDMS (h-PDMS)</a:t>
            </a:r>
          </a:p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(“Filler” added for more cross-linking)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47800"/>
            <a:ext cx="533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More cross-linked polymer, so harder.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Less flexible than regular (soft) PDMS, more brittle.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Must have a support in order to not crack the stamp, use thick layer PDMS or glass as support.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343400"/>
            <a:ext cx="2356574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/>
          <p:nvPr/>
        </p:nvGrpSpPr>
        <p:grpSpPr>
          <a:xfrm>
            <a:off x="304800" y="3516868"/>
            <a:ext cx="6048845" cy="2629540"/>
            <a:chOff x="304800" y="3516868"/>
            <a:chExt cx="6048845" cy="262954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3886200"/>
              <a:ext cx="6048845" cy="226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365123" y="3516868"/>
              <a:ext cx="5883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Flexible				                            Brittle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295400" y="3733800"/>
              <a:ext cx="4114800" cy="158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2682</Words>
  <Application>Microsoft Office PowerPoint</Application>
  <PresentationFormat>On-screen Show (4:3)</PresentationFormat>
  <Paragraphs>301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21</cp:revision>
  <dcterms:created xsi:type="dcterms:W3CDTF">2006-08-16T00:00:00Z</dcterms:created>
  <dcterms:modified xsi:type="dcterms:W3CDTF">2010-08-20T23:22:38Z</dcterms:modified>
</cp:coreProperties>
</file>