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9" r:id="rId4"/>
    <p:sldId id="288" r:id="rId5"/>
    <p:sldId id="258" r:id="rId6"/>
    <p:sldId id="278" r:id="rId7"/>
    <p:sldId id="280" r:id="rId8"/>
    <p:sldId id="276" r:id="rId9"/>
    <p:sldId id="286" r:id="rId10"/>
    <p:sldId id="259" r:id="rId11"/>
    <p:sldId id="289" r:id="rId12"/>
    <p:sldId id="283" r:id="rId13"/>
    <p:sldId id="284" r:id="rId14"/>
    <p:sldId id="267" r:id="rId15"/>
    <p:sldId id="268" r:id="rId16"/>
    <p:sldId id="269" r:id="rId17"/>
    <p:sldId id="274" r:id="rId18"/>
    <p:sldId id="275" r:id="rId19"/>
    <p:sldId id="287" r:id="rId20"/>
    <p:sldId id="272" r:id="rId21"/>
    <p:sldId id="262" r:id="rId22"/>
    <p:sldId id="281" r:id="rId23"/>
    <p:sldId id="27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9933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143000"/>
            <a:ext cx="462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self assembly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4711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Di-block copolymer self assembly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Guided (directed, aligned) self assembly.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Block copolymer lithography.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0" y="1524000"/>
            <a:ext cx="7086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Micro-phase separated block copolymer can be directed/aligned by: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Electric field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Shearing force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Surface control of wettability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Chemical pattern on surface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Nano-structured surface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Spatial confinement by surface relief pattern in substrate and mold</a:t>
            </a:r>
          </a:p>
          <a:p>
            <a:pPr marL="2857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Void in a range of porous host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Guided block copolymer self assembly for long range ordering and periodicity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93054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152400"/>
            <a:ext cx="6321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Alignment by pre-patterning the substrate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3716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Spherical domains assembled from PS–PFS (polystyrene-</a:t>
            </a:r>
            <a:r>
              <a:rPr lang="en-US" dirty="0" err="1" smtClean="0">
                <a:solidFill>
                  <a:srgbClr val="0033CC"/>
                </a:solidFill>
              </a:rPr>
              <a:t>polyferrocenyldimethylsilane</a:t>
            </a:r>
            <a:r>
              <a:rPr lang="en-US" dirty="0" smtClean="0">
                <a:solidFill>
                  <a:srgbClr val="0033CC"/>
                </a:solidFill>
              </a:rPr>
              <a:t>) block copolymer inside patterned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grooves.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4958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1.5 wt.% PS-PFS block copolymer in toluene solution was spin-coated onto the grooved substrate and then annealed at 140</a:t>
            </a:r>
            <a:r>
              <a:rPr lang="en-US" baseline="30000" dirty="0" smtClean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C for 48h to obtain a monolayer of spherical PFS domains in a PS matrix within the substrate grooves.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553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Ross, “Templated self-assembly of block copolymers: effect of substrate topography”, Adv. Mater. 15, 1599–1602 (2003).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Alignment by shear force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(here for silicon nano-wire fabrication)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74703"/>
            <a:ext cx="4989513" cy="537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334000" y="1154668"/>
            <a:ext cx="3618990" cy="2655332"/>
            <a:chOff x="5334000" y="762000"/>
            <a:chExt cx="3618990" cy="2655332"/>
          </a:xfrm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5410200" y="1600200"/>
              <a:ext cx="24003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10200" y="2057400"/>
              <a:ext cx="24003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10200" y="1828800"/>
              <a:ext cx="2400300" cy="3429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Co-polymer on substrate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6096000" y="1143000"/>
              <a:ext cx="838200" cy="38100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6096000" y="2514600"/>
              <a:ext cx="838200" cy="38100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6480" y="762000"/>
              <a:ext cx="734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Press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808976" y="1905000"/>
              <a:ext cx="609600" cy="152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0" y="17526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Pull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3048000"/>
              <a:ext cx="3049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One way to create shear force.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38600" y="5334000"/>
            <a:ext cx="487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Here the etch contrast is increased by staining the block copolymer by 2 min exposure to the vapor from 0.5% aqueous RuO</a:t>
            </a:r>
            <a:r>
              <a:rPr lang="en-US" sz="1600" baseline="-25000" dirty="0" smtClean="0">
                <a:solidFill>
                  <a:srgbClr val="7030A0"/>
                </a:solidFill>
              </a:rPr>
              <a:t>4</a:t>
            </a:r>
            <a:r>
              <a:rPr lang="en-US" sz="1600" dirty="0" smtClean="0">
                <a:solidFill>
                  <a:srgbClr val="7030A0"/>
                </a:solidFill>
              </a:rPr>
              <a:t>, which selectively reacts with the PS block and increases its etch resistance, thus permitting Si nanowires of greater aspect ratio to be fabricated.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0" y="4038600"/>
            <a:ext cx="4495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sz="1600" dirty="0" smtClean="0">
                <a:solidFill>
                  <a:srgbClr val="0033CC"/>
                </a:solidFill>
              </a:rPr>
              <a:t>Fabrication process for a Si nano-wire grid polarizer using block copolymer lithography.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sz="1600" dirty="0" smtClean="0">
                <a:solidFill>
                  <a:srgbClr val="0033CC"/>
                </a:solidFill>
              </a:rPr>
              <a:t>SEM image of the finished Si nano-wire grid on fused silica.</a:t>
            </a:r>
            <a:endParaRPr 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152400"/>
            <a:ext cx="880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Alignment by shear force (for silicon nano-wire fabrication)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220211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6324600"/>
            <a:ext cx="13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Pitch=30nm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1828800"/>
            <a:ext cx="52578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Tapping mode atomic force microscopy (TM-AFM) phase images of PS–PHMA thin films on top of an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-Si layer on a fused silica substrate: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Quiescently annealed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Shear aligned.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Glassy PS cylinders are shown as light in a dark rubbery PHMA matrix.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257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Polystyrene-b-poly(n-</a:t>
            </a:r>
            <a:r>
              <a:rPr lang="en-US" dirty="0" err="1" smtClean="0">
                <a:solidFill>
                  <a:srgbClr val="7030A0"/>
                </a:solidFill>
              </a:rPr>
              <a:t>hexyl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methacrylate</a:t>
            </a:r>
            <a:r>
              <a:rPr lang="en-US" dirty="0" smtClean="0">
                <a:solidFill>
                  <a:srgbClr val="7030A0"/>
                </a:solidFill>
              </a:rPr>
              <a:t>) (PS–PHMA) </a:t>
            </a:r>
            <a:r>
              <a:rPr lang="en-US" dirty="0" err="1" smtClean="0">
                <a:solidFill>
                  <a:srgbClr val="7030A0"/>
                </a:solidFill>
              </a:rPr>
              <a:t>diblock</a:t>
            </a:r>
            <a:r>
              <a:rPr lang="en-US" dirty="0" smtClean="0">
                <a:solidFill>
                  <a:srgbClr val="7030A0"/>
                </a:solidFill>
              </a:rPr>
              <a:t> copolymer with a molar mass of 21 and 64 kg/mol for the respective blocks.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201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Chaikin</a:t>
            </a:r>
            <a:r>
              <a:rPr lang="en-US" sz="1200" dirty="0" smtClean="0"/>
              <a:t>, “Silicon </a:t>
            </a:r>
            <a:r>
              <a:rPr lang="en-US" sz="1200" dirty="0" err="1" smtClean="0"/>
              <a:t>nanowire</a:t>
            </a:r>
            <a:r>
              <a:rPr lang="en-US" sz="1200" dirty="0" smtClean="0"/>
              <a:t> grid polarizer for very deep ultraviolet fabricated from a shear-aligned </a:t>
            </a:r>
            <a:r>
              <a:rPr lang="en-US" sz="1200" dirty="0" err="1" smtClean="0"/>
              <a:t>diblock</a:t>
            </a:r>
            <a:r>
              <a:rPr lang="en-US" sz="1200" dirty="0" smtClean="0"/>
              <a:t> copolymer template”, Optics letters, 32(21), 3125-3127 (2007).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676400" y="980986"/>
            <a:ext cx="5760720" cy="5406496"/>
            <a:chOff x="1676400" y="980987"/>
            <a:chExt cx="4800600" cy="450541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980987"/>
              <a:ext cx="4800600" cy="450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Down Arrow 7"/>
            <p:cNvSpPr/>
            <p:nvPr/>
          </p:nvSpPr>
          <p:spPr>
            <a:xfrm>
              <a:off x="5638800" y="1676400"/>
              <a:ext cx="1524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863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Templated self-assembly of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90547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Polystyrene “brushes” by EUV-IL (interference lithography) and surface initiated </a:t>
            </a:r>
            <a:r>
              <a:rPr lang="en-US" dirty="0" err="1" smtClean="0">
                <a:solidFill>
                  <a:srgbClr val="7030A0"/>
                </a:solidFill>
              </a:rPr>
              <a:t>nitroxide</a:t>
            </a:r>
            <a:r>
              <a:rPr lang="en-US" dirty="0" smtClean="0">
                <a:solidFill>
                  <a:srgbClr val="7030A0"/>
                </a:solidFill>
              </a:rPr>
              <a:t> mediated living free </a:t>
            </a:r>
            <a:r>
              <a:rPr lang="en-US" dirty="0" smtClean="0">
                <a:solidFill>
                  <a:srgbClr val="800080"/>
                </a:solidFill>
              </a:rPr>
              <a:t>radical</a:t>
            </a:r>
            <a:r>
              <a:rPr lang="en-US" dirty="0" smtClean="0">
                <a:solidFill>
                  <a:srgbClr val="7030A0"/>
                </a:solidFill>
              </a:rPr>
              <a:t> polymerization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508" y="6400800"/>
            <a:ext cx="674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PS brush pitch should match that of PS-PMMA self assembly pitch.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00200" y="762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Polymerization of block-copolymers on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chemically pre-patterned substrates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56490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91200" y="6581001"/>
            <a:ext cx="3207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P. F. </a:t>
            </a:r>
            <a:r>
              <a:rPr lang="en-US" sz="1200" dirty="0" err="1" smtClean="0"/>
              <a:t>Nealey</a:t>
            </a:r>
            <a:r>
              <a:rPr lang="en-US" sz="1200" dirty="0" smtClean="0"/>
              <a:t>, H. H. </a:t>
            </a:r>
            <a:r>
              <a:rPr lang="en-US" sz="1200" dirty="0" err="1" smtClean="0"/>
              <a:t>Solak</a:t>
            </a:r>
            <a:r>
              <a:rPr lang="en-US" sz="1200" dirty="0" smtClean="0"/>
              <a:t> et al. Nature 424 (2003)</a:t>
            </a:r>
            <a:endParaRPr lang="en-US" sz="1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14800"/>
            <a:ext cx="8686800" cy="244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5000" y="11430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Polystyrene-block-methyl meth acrylate (PS-b-PMMA), L</a:t>
            </a:r>
            <a:r>
              <a:rPr lang="en-US" baseline="-25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 = 48nm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208074"/>
            <a:ext cx="3429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Thermodynamics dominates interface widths and domain sizes.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33CC"/>
                </a:solidFill>
              </a:rPr>
              <a:t>When L</a:t>
            </a:r>
            <a:r>
              <a:rPr lang="en-US" baseline="-25000" dirty="0" smtClean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=47.5nm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0033CC"/>
                </a:solidFill>
              </a:rPr>
              <a:t>L</a:t>
            </a:r>
            <a:r>
              <a:rPr lang="en-US" baseline="-25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=48nm, block copolymer is almost defect free.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90471"/>
            <a:ext cx="6394450" cy="36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95400" y="5200471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Block copolymer materials that naturally form simple periodic structures were directed to assemble into non-regular device oriented patterns (here an elbow) on chemically nano-patterned substrates.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65532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Mark P. </a:t>
            </a:r>
            <a:r>
              <a:rPr lang="en-US" sz="1200" dirty="0" err="1" smtClean="0"/>
              <a:t>Stoykovich</a:t>
            </a:r>
            <a:r>
              <a:rPr lang="en-US" sz="1200" dirty="0" smtClean="0"/>
              <a:t>, Marcus </a:t>
            </a:r>
            <a:r>
              <a:rPr lang="en-US" sz="1200" dirty="0" err="1" smtClean="0"/>
              <a:t>Müller,Sang</a:t>
            </a:r>
            <a:r>
              <a:rPr lang="en-US" sz="1200" dirty="0" smtClean="0"/>
              <a:t> </a:t>
            </a:r>
            <a:r>
              <a:rPr lang="en-US" sz="1200" dirty="0" err="1" smtClean="0"/>
              <a:t>Ouk</a:t>
            </a:r>
            <a:r>
              <a:rPr lang="en-US" sz="1200" dirty="0" smtClean="0"/>
              <a:t> Kim, </a:t>
            </a:r>
            <a:r>
              <a:rPr lang="en-US" sz="1200" dirty="0" err="1" smtClean="0"/>
              <a:t>Harun</a:t>
            </a:r>
            <a:r>
              <a:rPr lang="en-US" sz="1200" dirty="0" smtClean="0"/>
              <a:t> H. </a:t>
            </a:r>
            <a:r>
              <a:rPr lang="en-US" sz="1200" dirty="0" err="1" smtClean="0"/>
              <a:t>Solak</a:t>
            </a:r>
            <a:r>
              <a:rPr lang="en-US" sz="1200" dirty="0" smtClean="0"/>
              <a:t>, Paul F. </a:t>
            </a:r>
            <a:r>
              <a:rPr lang="en-US" sz="1200" dirty="0" err="1" smtClean="0"/>
              <a:t>Nealey</a:t>
            </a:r>
            <a:r>
              <a:rPr lang="en-US" sz="1200" dirty="0" smtClean="0"/>
              <a:t>, Science, 308, 1442-1446 (2005).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Directed assembly of block copolymer blends into non-regular device oriented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1000" y="838200"/>
            <a:ext cx="8492610" cy="5867400"/>
            <a:chOff x="381000" y="838200"/>
            <a:chExt cx="8492610" cy="58674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838200"/>
              <a:ext cx="849261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356616" y="3685032"/>
              <a:ext cx="73152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1000" y="86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Directed assembly of nanoparticle filled block copolymer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857250"/>
            <a:ext cx="8866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162580"/>
            <a:ext cx="3988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Alignment by electric field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504801"/>
            <a:ext cx="756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“Local control of </a:t>
            </a:r>
            <a:r>
              <a:rPr lang="en-US" sz="1200" dirty="0" err="1" smtClean="0"/>
              <a:t>microdomain</a:t>
            </a:r>
            <a:r>
              <a:rPr lang="en-US" sz="1200" dirty="0" smtClean="0"/>
              <a:t> orientation in </a:t>
            </a:r>
            <a:r>
              <a:rPr lang="en-US" sz="1200" dirty="0" err="1" smtClean="0"/>
              <a:t>diblock</a:t>
            </a:r>
            <a:r>
              <a:rPr lang="en-US" sz="1200" dirty="0" smtClean="0"/>
              <a:t> copolymer thin films with electric fields”, Science, 273, 931 (1996)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143000"/>
            <a:ext cx="462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self assembly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4711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Di-block copolymer self assembly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Guided (directed, aligned) self assembly.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Block copolymer lithography.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5029200" cy="34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14800" y="4572000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A blend of two incompatible homo-polymer separates into distinct phases on a large scale (left), whereas block copolymers micro-phase separate into periodic domains (right).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Basic morphologies obtained by different block copolymer compositions.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28600"/>
            <a:ext cx="5685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separation of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9725"/>
            <a:ext cx="361862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6200" y="4648200"/>
            <a:ext cx="396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</a:rPr>
              <a:t>A mixture of PMMA (M</a:t>
            </a:r>
            <a:r>
              <a:rPr lang="en-US" sz="1400" baseline="-25000" dirty="0" smtClean="0">
                <a:solidFill>
                  <a:srgbClr val="7030A0"/>
                </a:solidFill>
              </a:rPr>
              <a:t>w</a:t>
            </a:r>
            <a:r>
              <a:rPr lang="en-US" sz="1400" dirty="0" smtClean="0">
                <a:solidFill>
                  <a:srgbClr val="7030A0"/>
                </a:solidFill>
              </a:rPr>
              <a:t>=93.9 kg/mol) and polystyrene (PS, M</a:t>
            </a:r>
            <a:r>
              <a:rPr lang="en-US" sz="1400" baseline="-25000" dirty="0" smtClean="0">
                <a:solidFill>
                  <a:srgbClr val="7030A0"/>
                </a:solidFill>
              </a:rPr>
              <a:t>w</a:t>
            </a:r>
            <a:r>
              <a:rPr lang="en-US" sz="1400" dirty="0" smtClean="0">
                <a:solidFill>
                  <a:srgbClr val="7030A0"/>
                </a:solidFill>
              </a:rPr>
              <a:t>=194.9 kg/mol) (PS/PMMA=70/30, w/w) was dissolved in </a:t>
            </a:r>
            <a:r>
              <a:rPr lang="en-US" sz="1400" dirty="0" err="1" smtClean="0">
                <a:solidFill>
                  <a:srgbClr val="7030A0"/>
                </a:solidFill>
              </a:rPr>
              <a:t>tetrahydrofuran</a:t>
            </a:r>
            <a:r>
              <a:rPr lang="en-US" sz="1400" dirty="0" smtClean="0">
                <a:solidFill>
                  <a:srgbClr val="7030A0"/>
                </a:solidFill>
              </a:rPr>
              <a:t> (THF) to form a 5 wt% solution.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</a:rPr>
              <a:t>Polymer film was made by spin-cast the solution on glass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7030A0"/>
                </a:solidFill>
              </a:rPr>
              <a:t>Exposure to </a:t>
            </a:r>
            <a:r>
              <a:rPr lang="en-US" sz="1400" dirty="0" err="1" smtClean="0">
                <a:solidFill>
                  <a:srgbClr val="7030A0"/>
                </a:solidFill>
              </a:rPr>
              <a:t>cyclohexane</a:t>
            </a:r>
            <a:r>
              <a:rPr lang="en-US" sz="1400" dirty="0" smtClean="0">
                <a:solidFill>
                  <a:srgbClr val="7030A0"/>
                </a:solidFill>
              </a:rPr>
              <a:t> at 70</a:t>
            </a:r>
            <a:r>
              <a:rPr lang="en-US" sz="1400" baseline="30000" dirty="0" smtClean="0">
                <a:solidFill>
                  <a:srgbClr val="7030A0"/>
                </a:solidFill>
              </a:rPr>
              <a:t>o</a:t>
            </a:r>
            <a:r>
              <a:rPr lang="en-US" sz="1400" dirty="0" smtClean="0">
                <a:solidFill>
                  <a:srgbClr val="7030A0"/>
                </a:solidFill>
              </a:rPr>
              <a:t>C to dissolve PS.</a:t>
            </a:r>
            <a:endParaRPr lang="en-US" sz="1400" dirty="0" err="1" smtClean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separation of a blend of PMMA and PS homo-polymer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396335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Ma, “Fabrication of super-hydrophobic film from PMMA with intrinsic water contact angle below 90</a:t>
            </a:r>
            <a:r>
              <a:rPr lang="en-US" sz="1000" baseline="30000" dirty="0" smtClean="0"/>
              <a:t>o</a:t>
            </a:r>
            <a:r>
              <a:rPr lang="en-US" sz="1000" dirty="0" smtClean="0"/>
              <a:t>”, Polymer, 48, 7455-7460 (2007).</a:t>
            </a:r>
            <a:endParaRPr lang="en-US" sz="10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3962400" y="2057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778710"/>
            <a:ext cx="7880350" cy="60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9907" y="152400"/>
            <a:ext cx="818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lithography (i.e. with pattern transfer)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190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PS: polystyrene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PB: </a:t>
            </a:r>
            <a:r>
              <a:rPr lang="en-US" dirty="0" err="1" smtClean="0">
                <a:solidFill>
                  <a:srgbClr val="0033CC"/>
                </a:solidFill>
              </a:rPr>
              <a:t>polybutadiene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838200"/>
            <a:ext cx="435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Ozone breaks down PB’s C=C double bond.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OsO</a:t>
            </a:r>
            <a:r>
              <a:rPr lang="en-US" baseline="-25000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 vapor reacts with PB’s double bond.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828800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Degrade with ozone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16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Stain with OsO</a:t>
            </a:r>
            <a:r>
              <a:rPr lang="en-US" baseline="-25000" dirty="0" smtClean="0">
                <a:solidFill>
                  <a:srgbClr val="C00000"/>
                </a:solidFill>
              </a:rPr>
              <a:t>4</a:t>
            </a:r>
            <a:endParaRPr lang="en-US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48719" y="152400"/>
            <a:ext cx="513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Synthesis of nanowires by wetting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222480"/>
            <a:ext cx="3581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Gold metal vapor-deposited onto a preformed PS-b-PMMA template.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After annealing at 180°C for 1 min., gold nanoparticles segregate selectively to the PS domains and form chains.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Repeated deposition and short-time annealing increases the metal loading, forming continuous conductive nanowires.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3" y="914400"/>
            <a:ext cx="559344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19800" y="990600"/>
            <a:ext cx="261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Wettability masks: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Au and Ag to PS phase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In, </a:t>
            </a:r>
            <a:r>
              <a:rPr lang="en-US" dirty="0" err="1" smtClean="0">
                <a:solidFill>
                  <a:srgbClr val="0033CC"/>
                </a:solidFill>
              </a:rPr>
              <a:t>Pb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Sn</a:t>
            </a:r>
            <a:r>
              <a:rPr lang="en-US" dirty="0" smtClean="0">
                <a:solidFill>
                  <a:srgbClr val="0033CC"/>
                </a:solidFill>
              </a:rPr>
              <a:t> to PMMA phase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122" y="6553200"/>
            <a:ext cx="1715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Nature, 414, 735 (2001).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52400"/>
            <a:ext cx="433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619500" cy="57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62400" y="914400"/>
            <a:ext cx="5181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After </a:t>
            </a:r>
            <a:r>
              <a:rPr lang="en-US" i="1" dirty="0" smtClean="0">
                <a:solidFill>
                  <a:srgbClr val="0033CC"/>
                </a:solidFill>
              </a:rPr>
              <a:t>deep</a:t>
            </a:r>
            <a:r>
              <a:rPr lang="en-US" dirty="0" smtClean="0">
                <a:solidFill>
                  <a:srgbClr val="0033CC"/>
                </a:solidFill>
              </a:rPr>
              <a:t> UV-exposure, polymer chain of PMMA is cut (PMMA is a positive deep UV lithography resist), making it more soluble in solvent.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Whereas the polystyrene (PS) chain is cross-linked, making it hard to dissolve by solvent.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Therefore, PMMA can be selectively removed by solvents like acetic acid afterwards.</a:t>
            </a:r>
          </a:p>
          <a:p>
            <a:r>
              <a:rPr lang="en-US" sz="1400" dirty="0" smtClean="0">
                <a:solidFill>
                  <a:srgbClr val="0033CC"/>
                </a:solidFill>
              </a:rPr>
              <a:t>(PMMA chain can also be broken by UV light at </a:t>
            </a:r>
            <a:r>
              <a:rPr lang="en-US" sz="1400" dirty="0" smtClean="0">
                <a:solidFill>
                  <a:srgbClr val="0033CC"/>
                </a:solidFill>
                <a:sym typeface="Symbol"/>
              </a:rPr>
              <a:t>=365nm, but need very long time exposure, 1 h at 40mW/cm</a:t>
            </a:r>
            <a:r>
              <a:rPr lang="en-US" sz="1400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33CC"/>
                </a:solidFill>
                <a:sym typeface="Symbol"/>
              </a:rPr>
              <a:t> intensity</a:t>
            </a:r>
            <a:r>
              <a:rPr lang="en-US" sz="1400" dirty="0" smtClean="0">
                <a:solidFill>
                  <a:srgbClr val="0033CC"/>
                </a:solidFill>
              </a:rPr>
              <a:t>)</a:t>
            </a:r>
            <a:endParaRPr lang="en-US" sz="1400" dirty="0">
              <a:solidFill>
                <a:srgbClr val="0033CC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33800"/>
            <a:ext cx="4133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152400"/>
            <a:ext cx="818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Nanofabrication of vertical nanowires by electroplating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0447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Aligned by electric field during annealing.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Styrene 71%, to obtain 14nm PMMA cylinder.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Deep UV simultaneously degrades PMMA and cross-link PS.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Acetic acid dissolve PMMA but not cross-linked PS.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Methanol is added to aqueous plating solution to better wet hydrophobic PS membrane.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762000"/>
            <a:ext cx="325749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3500438" cy="44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553200" y="5943600"/>
            <a:ext cx="1795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Science, 290, 2126 (2000)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209800"/>
            <a:ext cx="339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Electric field for vertical alignment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9200" y="0"/>
            <a:ext cx="694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Density multiplication (here by 9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sz="2800" dirty="0" smtClean="0">
                <a:solidFill>
                  <a:srgbClr val="0033CC"/>
                </a:solidFill>
              </a:rPr>
              <a:t>)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229600" cy="28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3481387"/>
            <a:ext cx="8763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600" dirty="0" smtClean="0">
                <a:solidFill>
                  <a:srgbClr val="0033CC"/>
                </a:solidFill>
              </a:rPr>
              <a:t>Top-down and side-view schematics showing the arrangement of PS-b-PDMS block copolymer molecules in the region surrounding a single post made from cross-linked HSQ resist (by e-beam lithography). The post and substrate surfaces have been chemically functionalized by a monolayer of short-chain PDMS brush.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600" dirty="0" smtClean="0">
                <a:solidFill>
                  <a:srgbClr val="0033CC"/>
                </a:solidFill>
              </a:rPr>
              <a:t>A poorly ordered monolayer of BCP (block co-polymer) spherical domains formed on a flat surface, that is, without </a:t>
            </a:r>
            <a:r>
              <a:rPr lang="en-US" sz="1600" dirty="0" err="1" smtClean="0">
                <a:solidFill>
                  <a:srgbClr val="0033CC"/>
                </a:solidFill>
              </a:rPr>
              <a:t>templating</a:t>
            </a:r>
            <a:r>
              <a:rPr lang="en-US" sz="1600" dirty="0" smtClean="0">
                <a:solidFill>
                  <a:srgbClr val="0033CC"/>
                </a:solidFill>
              </a:rPr>
              <a:t>. The boundaries between different grain orientations are indicated with dashed lines. The inset is a 2D Fourier transform of the domain positions that shows the absence of long-range order.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C-D. SEM images of ordered BCP spheres formed within a sparse 2D lattice of HSQ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5532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Ross, “</a:t>
            </a:r>
            <a:r>
              <a:rPr lang="en-US" sz="1200" dirty="0" err="1" smtClean="0"/>
              <a:t>Graphoepitaxy</a:t>
            </a:r>
            <a:r>
              <a:rPr lang="en-US" sz="1200" dirty="0" smtClean="0"/>
              <a:t> of self-assembled block copolymers on two-dimensional periodic patterned templates”, Science, </a:t>
            </a:r>
            <a:r>
              <a:rPr lang="nl-NL" sz="1200" dirty="0" smtClean="0"/>
              <a:t>321, 939-943 (</a:t>
            </a:r>
            <a:r>
              <a:rPr lang="en-US" sz="1200" dirty="0" smtClean="0"/>
              <a:t>2008).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For the moment, this is considered as the most promising route for bit-patterned magnetic recording media fabrication (make the mold for nanoimprint lithography), up to 10Tbits/in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C00000"/>
                </a:solidFill>
              </a:rPr>
              <a:t> for pitch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C00000"/>
                </a:solidFill>
              </a:rPr>
              <a:t>8nm.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400800" cy="57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4190" y="6581001"/>
            <a:ext cx="4219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err="1" smtClean="0"/>
              <a:t>Nanochemistry</a:t>
            </a:r>
            <a:r>
              <a:rPr lang="en-US" sz="1200" dirty="0" smtClean="0"/>
              <a:t>: a chemical approach to </a:t>
            </a:r>
            <a:r>
              <a:rPr lang="en-US" sz="1200" dirty="0" err="1" smtClean="0"/>
              <a:t>nanomaterials</a:t>
            </a:r>
            <a:r>
              <a:rPr lang="en-US" sz="1200" dirty="0" smtClean="0"/>
              <a:t>” by </a:t>
            </a:r>
            <a:r>
              <a:rPr lang="en-US" sz="1200" dirty="0" err="1" smtClean="0"/>
              <a:t>Ozin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9970" y="162580"/>
            <a:ext cx="859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Typical self assembly behavior for linear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970" y="162580"/>
            <a:ext cx="859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Typical self assembly behavior for linear block copolymers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209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67000" y="152400"/>
            <a:ext cx="404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thin films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9" y="2971800"/>
            <a:ext cx="3697587" cy="36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304800" y="838200"/>
            <a:ext cx="8305800" cy="4953000"/>
            <a:chOff x="304800" y="838200"/>
            <a:chExt cx="8305800" cy="49530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838200"/>
              <a:ext cx="8305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Block copolymer self-assembly study is started in the bulk phase.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Thin film is desired for nanofabrication and device application.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Film applied by drop casting, dip coating, and spin coating.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Film is then treated to increase the degree of ordering.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Such as annealing above the order-disorder transition temperature </a:t>
              </a:r>
              <a:r>
                <a:rPr lang="en-US" dirty="0" smtClean="0">
                  <a:solidFill>
                    <a:srgbClr val="C00000"/>
                  </a:solidFill>
                </a:rPr>
                <a:t>for several days.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Or annealing at the presence of solvent vapor (toluene...) to swell the film and make the polymer more mobile.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2928878"/>
              <a:ext cx="5029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One way to achieve alignment is through directional solidification strategy, such as using a temperature gradient – the film is heated to above order-disorder transition and cooled in the presence of such gradient; so that the ordered phase nucleates at the cool end that serves as a template and orient the rest of the film.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33CC"/>
                  </a:solidFill>
                </a:rPr>
                <a:t>Annealing film in the presence of a gradient in solvent vapor  can have similar effect. (see SEM image).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0" y="6019800"/>
            <a:ext cx="463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Film ordered by controlled solvent evaporation.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6488668"/>
            <a:ext cx="2343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Advanced Material, 16, 226 (2004)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070600" cy="54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52400"/>
            <a:ext cx="5919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Synthesis: anionic living polymerization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5086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TEM micrographs of polystyrene-</a:t>
            </a:r>
            <a:r>
              <a:rPr lang="en-US" dirty="0" err="1" smtClean="0">
                <a:solidFill>
                  <a:srgbClr val="0033CC"/>
                </a:solidFill>
              </a:rPr>
              <a:t>polybutadiene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diblock</a:t>
            </a:r>
            <a:r>
              <a:rPr lang="en-US" dirty="0" smtClean="0">
                <a:solidFill>
                  <a:srgbClr val="0033CC"/>
                </a:solidFill>
              </a:rPr>
              <a:t> copolymer film masks (</a:t>
            </a:r>
            <a:r>
              <a:rPr lang="en-US" dirty="0" err="1" smtClean="0">
                <a:solidFill>
                  <a:srgbClr val="0033CC"/>
                </a:solidFill>
              </a:rPr>
              <a:t>a,c</a:t>
            </a:r>
            <a:r>
              <a:rPr lang="en-US" dirty="0" smtClean="0">
                <a:solidFill>
                  <a:srgbClr val="0033CC"/>
                </a:solidFill>
              </a:rPr>
              <a:t>) and lithographically patterned silicon nitride (</a:t>
            </a:r>
            <a:r>
              <a:rPr lang="en-US" dirty="0" err="1" smtClean="0">
                <a:solidFill>
                  <a:srgbClr val="0033CC"/>
                </a:solidFill>
              </a:rPr>
              <a:t>b,d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"/>
            <a:ext cx="643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Self-assembly of PS-PB </a:t>
            </a:r>
            <a:r>
              <a:rPr lang="en-US" sz="2800" dirty="0" err="1" smtClean="0">
                <a:solidFill>
                  <a:srgbClr val="0033CC"/>
                </a:solidFill>
              </a:rPr>
              <a:t>di</a:t>
            </a:r>
            <a:r>
              <a:rPr lang="en-US" sz="2800" dirty="0" smtClean="0">
                <a:solidFill>
                  <a:srgbClr val="0033CC"/>
                </a:solidFill>
              </a:rPr>
              <a:t>-block copolymer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6553200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C. Harrison, Science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590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most attractive feature of block copolymer self assembly is the extremely high resolution, easily get features down to 10nm.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914400"/>
            <a:ext cx="190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PS: polystyrene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PB: </a:t>
            </a:r>
            <a:r>
              <a:rPr lang="en-US" dirty="0" err="1" smtClean="0">
                <a:solidFill>
                  <a:srgbClr val="0033CC"/>
                </a:solidFill>
              </a:rPr>
              <a:t>polybutadiene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799" y="1600200"/>
            <a:ext cx="156375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1371600" cy="13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52800" y="887753"/>
            <a:ext cx="5334000" cy="5166559"/>
            <a:chOff x="3352800" y="887753"/>
            <a:chExt cx="5334000" cy="516655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0" y="887753"/>
              <a:ext cx="5334000" cy="516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330484" y="4087368"/>
              <a:ext cx="317716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</a:p>
            <a:p>
              <a:pPr>
                <a:spcBef>
                  <a:spcPts val="300"/>
                </a:spcBef>
              </a:pPr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9400" y="4495800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     B    A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162580"/>
            <a:ext cx="804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thin films: effect of substrate wetting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475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Block A is shorter than B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Arranged to minimize surface (interface) energy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143000"/>
            <a:ext cx="462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Block copolymer self assembly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4711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Di-block copolymer self assembly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Guided (directed, aligned) self assembly.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Block copolymer lithography.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1527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14</cp:revision>
  <dcterms:created xsi:type="dcterms:W3CDTF">2006-08-16T00:00:00Z</dcterms:created>
  <dcterms:modified xsi:type="dcterms:W3CDTF">2010-08-20T23:22:50Z</dcterms:modified>
</cp:coreProperties>
</file>