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74" r:id="rId2"/>
    <p:sldId id="275" r:id="rId3"/>
    <p:sldId id="311" r:id="rId4"/>
    <p:sldId id="312" r:id="rId5"/>
    <p:sldId id="278" r:id="rId6"/>
    <p:sldId id="279" r:id="rId7"/>
    <p:sldId id="280" r:id="rId8"/>
    <p:sldId id="314" r:id="rId9"/>
    <p:sldId id="281" r:id="rId10"/>
    <p:sldId id="282" r:id="rId11"/>
    <p:sldId id="283" r:id="rId12"/>
    <p:sldId id="315" r:id="rId13"/>
    <p:sldId id="284" r:id="rId14"/>
    <p:sldId id="313" r:id="rId15"/>
    <p:sldId id="285" r:id="rId16"/>
    <p:sldId id="286" r:id="rId17"/>
    <p:sldId id="287" r:id="rId18"/>
    <p:sldId id="288" r:id="rId19"/>
    <p:sldId id="289" r:id="rId20"/>
    <p:sldId id="290" r:id="rId21"/>
    <p:sldId id="291" r:id="rId22"/>
    <p:sldId id="295" r:id="rId23"/>
    <p:sldId id="293" r:id="rId24"/>
    <p:sldId id="294" r:id="rId25"/>
    <p:sldId id="296" r:id="rId26"/>
    <p:sldId id="298" r:id="rId27"/>
    <p:sldId id="299" r:id="rId28"/>
    <p:sldId id="336" r:id="rId29"/>
    <p:sldId id="301" r:id="rId30"/>
    <p:sldId id="302" r:id="rId31"/>
    <p:sldId id="305" r:id="rId32"/>
    <p:sldId id="306" r:id="rId33"/>
    <p:sldId id="307" r:id="rId34"/>
    <p:sldId id="316" r:id="rId35"/>
    <p:sldId id="317" r:id="rId36"/>
    <p:sldId id="319" r:id="rId37"/>
    <p:sldId id="320" r:id="rId38"/>
    <p:sldId id="310" r:id="rId39"/>
    <p:sldId id="322" r:id="rId40"/>
    <p:sldId id="321" r:id="rId41"/>
    <p:sldId id="323" r:id="rId42"/>
    <p:sldId id="324" r:id="rId43"/>
    <p:sldId id="337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8154" autoAdjust="0"/>
  </p:normalViewPr>
  <p:slideViewPr>
    <p:cSldViewPr>
      <p:cViewPr varScale="1">
        <p:scale>
          <a:sx n="72" d="100"/>
          <a:sy n="72" d="100"/>
        </p:scale>
        <p:origin x="-45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608F86-0EEC-4401-B79D-D5A14DBA5B3C}" type="datetimeFigureOut">
              <a:rPr lang="en-US" smtClean="0"/>
              <a:pPr/>
              <a:t>8/20/2010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2C9FE0-B327-41B2-AD92-CBDB8F18BCE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B73C5C-3047-44DE-AD3D-CF0D8BC85DF0}" type="slidenum">
              <a:rPr lang="en-US"/>
              <a:pPr/>
              <a:t>34</a:t>
            </a:fld>
            <a:endParaRPr 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93880E-369E-43FF-AD83-7A63FF525FFA}" type="slidenum">
              <a:rPr lang="en-US"/>
              <a:pPr/>
              <a:t>39</a:t>
            </a:fld>
            <a:endParaRPr lang="en-U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0563"/>
            <a:ext cx="4556125" cy="3417887"/>
          </a:xfrm>
          <a:ln cap="flat"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3697" tIns="48411" rIns="93697" bIns="48411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954911-A120-476C-A330-69D94E26D170}" type="slidenum">
              <a:rPr lang="en-US"/>
              <a:pPr/>
              <a:t>43</a:t>
            </a:fld>
            <a:endParaRPr 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8E5FB-F31D-442E-8163-DA55503FD33A}" type="datetime1">
              <a:rPr lang="en-US" smtClean="0"/>
              <a:pPr/>
              <a:t>8/20/2010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EFE98-082E-42AC-9009-68A2AEDE04CA}" type="datetime1">
              <a:rPr lang="en-US" smtClean="0"/>
              <a:pPr/>
              <a:t>8/20/2010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3CF31-6F1C-4039-B17E-55A89BB2A330}" type="datetime1">
              <a:rPr lang="en-US" smtClean="0"/>
              <a:pPr/>
              <a:t>8/20/2010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499068-5A5A-44B2-94D8-08689A1E07D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6BC47D-EAFB-488B-849E-B0DCAA85D045}" type="datetime1">
              <a:rPr lang="en-US" altLang="zh-TW" smtClean="0"/>
              <a:pPr>
                <a:defRPr/>
              </a:pPr>
              <a:t>8/20/2010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8D9784-2525-41E1-ADE1-A1EE9BBFA6A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94C29D-40EF-40C8-A73B-78C20BF07681}" type="datetime1">
              <a:rPr lang="en-US" altLang="zh-TW" smtClean="0"/>
              <a:pPr>
                <a:defRPr/>
              </a:pPr>
              <a:t>8/20/2010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8229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000500"/>
            <a:ext cx="8229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356C77-FDA7-4F34-B4A9-02902223555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32539B-2E84-4FB6-89E6-02D4F2E28C6D}" type="datetime1">
              <a:rPr lang="en-US" altLang="zh-TW" smtClean="0"/>
              <a:pPr>
                <a:defRPr/>
              </a:pPr>
              <a:t>8/20/2010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F32FB-143C-48D1-862A-35D251702692}" type="datetime1">
              <a:rPr lang="en-US" smtClean="0"/>
              <a:pPr/>
              <a:t>8/20/2010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C895B-8D7D-4D65-817B-2BD9CA8ECA70}" type="datetime1">
              <a:rPr lang="en-US" smtClean="0"/>
              <a:pPr/>
              <a:t>8/20/2010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3F41D-1AA5-44C1-A868-AB8847A9DAAA}" type="datetime1">
              <a:rPr lang="en-US" smtClean="0"/>
              <a:pPr/>
              <a:t>8/20/2010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B305E-9921-4E84-9045-EE149FA5E303}" type="datetime1">
              <a:rPr lang="en-US" smtClean="0"/>
              <a:pPr/>
              <a:t>8/20/2010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297B7-55BA-481B-B4D5-BCB4AAEF9F14}" type="datetime1">
              <a:rPr lang="en-US" smtClean="0"/>
              <a:pPr/>
              <a:t>8/20/2010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710F3-C191-40E1-8515-982900F4A583}" type="datetime1">
              <a:rPr lang="en-US" smtClean="0"/>
              <a:pPr/>
              <a:t>8/20/2010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DCE31-24EA-494C-A61B-FB7B6E0F7360}" type="datetime1">
              <a:rPr lang="en-US" smtClean="0"/>
              <a:pPr/>
              <a:t>8/20/2010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E4774-A5E9-461D-A25A-A3BD721260D7}" type="datetime1">
              <a:rPr lang="en-US" smtClean="0"/>
              <a:pPr/>
              <a:t>8/20/2010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589093-4C95-45F8-865B-7D83111C699D}" type="datetime1">
              <a:rPr lang="en-US" smtClean="0"/>
              <a:pPr/>
              <a:t>8/20/2010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4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6.png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V="1">
            <a:off x="0" y="5334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295400" y="0"/>
            <a:ext cx="68205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dirty="0" smtClean="0">
                <a:solidFill>
                  <a:srgbClr val="0033CC"/>
                </a:solidFill>
              </a:rPr>
              <a:t>Thin film deposition: key performance indices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762000"/>
            <a:ext cx="8001000" cy="1972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lnSpc>
                <a:spcPct val="90000"/>
              </a:lnSpc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altLang="zh-TW" dirty="0" smtClean="0">
                <a:solidFill>
                  <a:srgbClr val="0033CC"/>
                </a:solidFill>
              </a:rPr>
              <a:t>Deposition rate </a:t>
            </a:r>
          </a:p>
          <a:p>
            <a:pPr marL="171450" lvl="0" indent="-171450">
              <a:lnSpc>
                <a:spcPct val="90000"/>
              </a:lnSpc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altLang="zh-TW" dirty="0" smtClean="0">
                <a:solidFill>
                  <a:srgbClr val="0033CC"/>
                </a:solidFill>
              </a:rPr>
              <a:t>Film uniformity</a:t>
            </a:r>
          </a:p>
          <a:p>
            <a:pPr marL="171450" lvl="0" indent="-171450">
              <a:lnSpc>
                <a:spcPct val="90000"/>
              </a:lnSpc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altLang="zh-TW" dirty="0" smtClean="0">
                <a:solidFill>
                  <a:srgbClr val="0033CC"/>
                </a:solidFill>
              </a:rPr>
              <a:t>Film </a:t>
            </a:r>
            <a:r>
              <a:rPr lang="en-US" altLang="zh-TW" dirty="0" err="1" smtClean="0">
                <a:solidFill>
                  <a:srgbClr val="0033CC"/>
                </a:solidFill>
              </a:rPr>
              <a:t>conformality</a:t>
            </a:r>
            <a:r>
              <a:rPr lang="en-US" altLang="zh-TW" dirty="0" smtClean="0">
                <a:solidFill>
                  <a:srgbClr val="0033CC"/>
                </a:solidFill>
              </a:rPr>
              <a:t>: step coverage (e.g. evaporation has worst step coverage)</a:t>
            </a:r>
          </a:p>
          <a:p>
            <a:pPr marL="171450" lvl="0" indent="-171450">
              <a:lnSpc>
                <a:spcPct val="90000"/>
              </a:lnSpc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altLang="zh-TW" dirty="0" smtClean="0">
                <a:solidFill>
                  <a:srgbClr val="0033CC"/>
                </a:solidFill>
              </a:rPr>
              <a:t>Electrical properties: resistivity, dielectric characteristics, breakdown voltage, … </a:t>
            </a:r>
          </a:p>
          <a:p>
            <a:pPr marL="171450" lvl="0" indent="-171450">
              <a:lnSpc>
                <a:spcPct val="90000"/>
              </a:lnSpc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altLang="zh-TW" dirty="0" smtClean="0">
                <a:solidFill>
                  <a:srgbClr val="0033CC"/>
                </a:solidFill>
              </a:rPr>
              <a:t>Mechanical properties: residual stress, adhesion, yield strength, … </a:t>
            </a:r>
          </a:p>
          <a:p>
            <a:pPr marL="171450" lvl="0" indent="-171450">
              <a:lnSpc>
                <a:spcPct val="90000"/>
              </a:lnSpc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altLang="zh-TW" dirty="0" smtClean="0">
                <a:solidFill>
                  <a:srgbClr val="0033CC"/>
                </a:solidFill>
              </a:rPr>
              <a:t>Optical properties: transparency, refractive index, …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2667000" y="2895600"/>
            <a:ext cx="3756025" cy="2116137"/>
            <a:chOff x="2906713" y="4114800"/>
            <a:chExt cx="3756025" cy="2116137"/>
          </a:xfrm>
        </p:grpSpPr>
        <p:grpSp>
          <p:nvGrpSpPr>
            <p:cNvPr id="7" name="Group 4"/>
            <p:cNvGrpSpPr>
              <a:grpSpLocks/>
            </p:cNvGrpSpPr>
            <p:nvPr/>
          </p:nvGrpSpPr>
          <p:grpSpPr bwMode="auto">
            <a:xfrm>
              <a:off x="2906713" y="4754562"/>
              <a:ext cx="3756025" cy="1476375"/>
              <a:chOff x="3349" y="1382"/>
              <a:chExt cx="2366" cy="930"/>
            </a:xfrm>
          </p:grpSpPr>
          <p:sp>
            <p:nvSpPr>
              <p:cNvPr id="8" name="Freeform 5"/>
              <p:cNvSpPr>
                <a:spLocks/>
              </p:cNvSpPr>
              <p:nvPr/>
            </p:nvSpPr>
            <p:spPr bwMode="auto">
              <a:xfrm>
                <a:off x="3349" y="1497"/>
                <a:ext cx="1136" cy="815"/>
              </a:xfrm>
              <a:custGeom>
                <a:avLst/>
                <a:gdLst>
                  <a:gd name="T0" fmla="*/ 0 w 1136"/>
                  <a:gd name="T1" fmla="*/ 0 h 815"/>
                  <a:gd name="T2" fmla="*/ 354 w 1136"/>
                  <a:gd name="T3" fmla="*/ 0 h 815"/>
                  <a:gd name="T4" fmla="*/ 354 w 1136"/>
                  <a:gd name="T5" fmla="*/ 815 h 815"/>
                  <a:gd name="T6" fmla="*/ 856 w 1136"/>
                  <a:gd name="T7" fmla="*/ 815 h 815"/>
                  <a:gd name="T8" fmla="*/ 856 w 1136"/>
                  <a:gd name="T9" fmla="*/ 0 h 815"/>
                  <a:gd name="T10" fmla="*/ 1136 w 1136"/>
                  <a:gd name="T11" fmla="*/ 0 h 8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36"/>
                  <a:gd name="T19" fmla="*/ 0 h 815"/>
                  <a:gd name="T20" fmla="*/ 1136 w 1136"/>
                  <a:gd name="T21" fmla="*/ 815 h 81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36" h="815">
                    <a:moveTo>
                      <a:pt x="0" y="0"/>
                    </a:moveTo>
                    <a:lnTo>
                      <a:pt x="354" y="0"/>
                    </a:lnTo>
                    <a:lnTo>
                      <a:pt x="354" y="815"/>
                    </a:lnTo>
                    <a:lnTo>
                      <a:pt x="856" y="815"/>
                    </a:lnTo>
                    <a:lnTo>
                      <a:pt x="856" y="0"/>
                    </a:lnTo>
                    <a:lnTo>
                      <a:pt x="1136" y="0"/>
                    </a:lnTo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Freeform 6"/>
              <p:cNvSpPr>
                <a:spLocks/>
              </p:cNvSpPr>
              <p:nvPr/>
            </p:nvSpPr>
            <p:spPr bwMode="auto">
              <a:xfrm>
                <a:off x="4579" y="1494"/>
                <a:ext cx="1136" cy="815"/>
              </a:xfrm>
              <a:custGeom>
                <a:avLst/>
                <a:gdLst>
                  <a:gd name="T0" fmla="*/ 0 w 1136"/>
                  <a:gd name="T1" fmla="*/ 0 h 815"/>
                  <a:gd name="T2" fmla="*/ 354 w 1136"/>
                  <a:gd name="T3" fmla="*/ 0 h 815"/>
                  <a:gd name="T4" fmla="*/ 354 w 1136"/>
                  <a:gd name="T5" fmla="*/ 815 h 815"/>
                  <a:gd name="T6" fmla="*/ 856 w 1136"/>
                  <a:gd name="T7" fmla="*/ 815 h 815"/>
                  <a:gd name="T8" fmla="*/ 856 w 1136"/>
                  <a:gd name="T9" fmla="*/ 0 h 815"/>
                  <a:gd name="T10" fmla="*/ 1136 w 1136"/>
                  <a:gd name="T11" fmla="*/ 0 h 8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36"/>
                  <a:gd name="T19" fmla="*/ 0 h 815"/>
                  <a:gd name="T20" fmla="*/ 1136 w 1136"/>
                  <a:gd name="T21" fmla="*/ 815 h 81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36" h="815">
                    <a:moveTo>
                      <a:pt x="0" y="0"/>
                    </a:moveTo>
                    <a:lnTo>
                      <a:pt x="354" y="0"/>
                    </a:lnTo>
                    <a:lnTo>
                      <a:pt x="354" y="815"/>
                    </a:lnTo>
                    <a:lnTo>
                      <a:pt x="856" y="815"/>
                    </a:lnTo>
                    <a:lnTo>
                      <a:pt x="856" y="0"/>
                    </a:lnTo>
                    <a:lnTo>
                      <a:pt x="1136" y="0"/>
                    </a:lnTo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Freeform 7"/>
              <p:cNvSpPr>
                <a:spLocks/>
              </p:cNvSpPr>
              <p:nvPr/>
            </p:nvSpPr>
            <p:spPr bwMode="auto">
              <a:xfrm>
                <a:off x="3365" y="1382"/>
                <a:ext cx="1095" cy="815"/>
              </a:xfrm>
              <a:custGeom>
                <a:avLst/>
                <a:gdLst>
                  <a:gd name="T0" fmla="*/ 0 w 1095"/>
                  <a:gd name="T1" fmla="*/ 0 h 815"/>
                  <a:gd name="T2" fmla="*/ 330 w 1095"/>
                  <a:gd name="T3" fmla="*/ 0 h 815"/>
                  <a:gd name="T4" fmla="*/ 404 w 1095"/>
                  <a:gd name="T5" fmla="*/ 9 h 815"/>
                  <a:gd name="T6" fmla="*/ 437 w 1095"/>
                  <a:gd name="T7" fmla="*/ 66 h 815"/>
                  <a:gd name="T8" fmla="*/ 453 w 1095"/>
                  <a:gd name="T9" fmla="*/ 107 h 815"/>
                  <a:gd name="T10" fmla="*/ 453 w 1095"/>
                  <a:gd name="T11" fmla="*/ 190 h 815"/>
                  <a:gd name="T12" fmla="*/ 453 w 1095"/>
                  <a:gd name="T13" fmla="*/ 815 h 815"/>
                  <a:gd name="T14" fmla="*/ 733 w 1095"/>
                  <a:gd name="T15" fmla="*/ 815 h 815"/>
                  <a:gd name="T16" fmla="*/ 725 w 1095"/>
                  <a:gd name="T17" fmla="*/ 124 h 815"/>
                  <a:gd name="T18" fmla="*/ 758 w 1095"/>
                  <a:gd name="T19" fmla="*/ 50 h 815"/>
                  <a:gd name="T20" fmla="*/ 799 w 1095"/>
                  <a:gd name="T21" fmla="*/ 9 h 815"/>
                  <a:gd name="T22" fmla="*/ 897 w 1095"/>
                  <a:gd name="T23" fmla="*/ 0 h 815"/>
                  <a:gd name="T24" fmla="*/ 1095 w 1095"/>
                  <a:gd name="T25" fmla="*/ 0 h 81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095"/>
                  <a:gd name="T40" fmla="*/ 0 h 815"/>
                  <a:gd name="T41" fmla="*/ 1095 w 1095"/>
                  <a:gd name="T42" fmla="*/ 815 h 81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095" h="815">
                    <a:moveTo>
                      <a:pt x="0" y="0"/>
                    </a:moveTo>
                    <a:lnTo>
                      <a:pt x="330" y="0"/>
                    </a:lnTo>
                    <a:lnTo>
                      <a:pt x="404" y="9"/>
                    </a:lnTo>
                    <a:lnTo>
                      <a:pt x="437" y="66"/>
                    </a:lnTo>
                    <a:lnTo>
                      <a:pt x="453" y="107"/>
                    </a:lnTo>
                    <a:lnTo>
                      <a:pt x="453" y="190"/>
                    </a:lnTo>
                    <a:lnTo>
                      <a:pt x="453" y="815"/>
                    </a:lnTo>
                    <a:lnTo>
                      <a:pt x="733" y="815"/>
                    </a:lnTo>
                    <a:lnTo>
                      <a:pt x="725" y="124"/>
                    </a:lnTo>
                    <a:lnTo>
                      <a:pt x="758" y="50"/>
                    </a:lnTo>
                    <a:lnTo>
                      <a:pt x="799" y="9"/>
                    </a:lnTo>
                    <a:lnTo>
                      <a:pt x="897" y="0"/>
                    </a:lnTo>
                    <a:lnTo>
                      <a:pt x="1095" y="0"/>
                    </a:ln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Freeform 8"/>
              <p:cNvSpPr>
                <a:spLocks/>
              </p:cNvSpPr>
              <p:nvPr/>
            </p:nvSpPr>
            <p:spPr bwMode="auto">
              <a:xfrm>
                <a:off x="4595" y="1394"/>
                <a:ext cx="1095" cy="868"/>
              </a:xfrm>
              <a:custGeom>
                <a:avLst/>
                <a:gdLst>
                  <a:gd name="T0" fmla="*/ 0 w 1095"/>
                  <a:gd name="T1" fmla="*/ 0 h 868"/>
                  <a:gd name="T2" fmla="*/ 330 w 1095"/>
                  <a:gd name="T3" fmla="*/ 0 h 868"/>
                  <a:gd name="T4" fmla="*/ 404 w 1095"/>
                  <a:gd name="T5" fmla="*/ 9 h 868"/>
                  <a:gd name="T6" fmla="*/ 437 w 1095"/>
                  <a:gd name="T7" fmla="*/ 66 h 868"/>
                  <a:gd name="T8" fmla="*/ 453 w 1095"/>
                  <a:gd name="T9" fmla="*/ 107 h 868"/>
                  <a:gd name="T10" fmla="*/ 453 w 1095"/>
                  <a:gd name="T11" fmla="*/ 190 h 868"/>
                  <a:gd name="T12" fmla="*/ 374 w 1095"/>
                  <a:gd name="T13" fmla="*/ 868 h 868"/>
                  <a:gd name="T14" fmla="*/ 802 w 1095"/>
                  <a:gd name="T15" fmla="*/ 868 h 868"/>
                  <a:gd name="T16" fmla="*/ 725 w 1095"/>
                  <a:gd name="T17" fmla="*/ 124 h 868"/>
                  <a:gd name="T18" fmla="*/ 758 w 1095"/>
                  <a:gd name="T19" fmla="*/ 50 h 868"/>
                  <a:gd name="T20" fmla="*/ 799 w 1095"/>
                  <a:gd name="T21" fmla="*/ 9 h 868"/>
                  <a:gd name="T22" fmla="*/ 897 w 1095"/>
                  <a:gd name="T23" fmla="*/ 0 h 868"/>
                  <a:gd name="T24" fmla="*/ 1095 w 1095"/>
                  <a:gd name="T25" fmla="*/ 0 h 86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095"/>
                  <a:gd name="T40" fmla="*/ 0 h 868"/>
                  <a:gd name="T41" fmla="*/ 1095 w 1095"/>
                  <a:gd name="T42" fmla="*/ 868 h 86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095" h="868">
                    <a:moveTo>
                      <a:pt x="0" y="0"/>
                    </a:moveTo>
                    <a:lnTo>
                      <a:pt x="330" y="0"/>
                    </a:lnTo>
                    <a:lnTo>
                      <a:pt x="404" y="9"/>
                    </a:lnTo>
                    <a:lnTo>
                      <a:pt x="437" y="66"/>
                    </a:lnTo>
                    <a:lnTo>
                      <a:pt x="453" y="107"/>
                    </a:lnTo>
                    <a:lnTo>
                      <a:pt x="453" y="190"/>
                    </a:lnTo>
                    <a:lnTo>
                      <a:pt x="374" y="868"/>
                    </a:lnTo>
                    <a:lnTo>
                      <a:pt x="802" y="868"/>
                    </a:lnTo>
                    <a:lnTo>
                      <a:pt x="725" y="124"/>
                    </a:lnTo>
                    <a:lnTo>
                      <a:pt x="758" y="50"/>
                    </a:lnTo>
                    <a:lnTo>
                      <a:pt x="799" y="9"/>
                    </a:lnTo>
                    <a:lnTo>
                      <a:pt x="897" y="0"/>
                    </a:lnTo>
                    <a:lnTo>
                      <a:pt x="1095" y="0"/>
                    </a:ln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" name="Text Box 9"/>
            <p:cNvSpPr txBox="1">
              <a:spLocks noChangeArrowheads="1"/>
            </p:cNvSpPr>
            <p:nvPr/>
          </p:nvSpPr>
          <p:spPr bwMode="auto">
            <a:xfrm>
              <a:off x="2971800" y="4114800"/>
              <a:ext cx="159385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TW" sz="2000" dirty="0">
                  <a:solidFill>
                    <a:srgbClr val="0033CC"/>
                  </a:solidFill>
                </a:rPr>
                <a:t>conformal</a:t>
              </a:r>
            </a:p>
          </p:txBody>
        </p:sp>
        <p:sp>
          <p:nvSpPr>
            <p:cNvPr id="13" name="Text Box 10"/>
            <p:cNvSpPr txBox="1">
              <a:spLocks noChangeArrowheads="1"/>
            </p:cNvSpPr>
            <p:nvPr/>
          </p:nvSpPr>
          <p:spPr bwMode="auto">
            <a:xfrm>
              <a:off x="4860925" y="4122737"/>
              <a:ext cx="173672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TW" sz="2000">
                  <a:solidFill>
                    <a:srgbClr val="0033CC"/>
                  </a:solidFill>
                </a:rPr>
                <a:t>non-conformal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362200" y="5257800"/>
            <a:ext cx="47991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Poor step coverage is good for liftoff.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Conformal film is good for electrical connection…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17" name="TextBox 6"/>
          <p:cNvSpPr txBox="1"/>
          <p:nvPr/>
        </p:nvSpPr>
        <p:spPr>
          <a:xfrm>
            <a:off x="0" y="6119336"/>
            <a:ext cx="590604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ECE 730: Fabrication in the </a:t>
            </a:r>
            <a:r>
              <a:rPr lang="en-US" sz="1400" dirty="0" err="1" smtClean="0"/>
              <a:t>nanoscale</a:t>
            </a:r>
            <a:r>
              <a:rPr lang="en-US" sz="1400" dirty="0" smtClean="0"/>
              <a:t>: principles, technology and applications </a:t>
            </a:r>
          </a:p>
          <a:p>
            <a:r>
              <a:rPr lang="en-US" sz="1400" dirty="0" smtClean="0"/>
              <a:t>Instructor: Bo Cui, ECE, University of Waterloo; http://ece.uwaterloo.ca/~bcui/</a:t>
            </a:r>
          </a:p>
          <a:p>
            <a:r>
              <a:rPr lang="en-US" sz="1400" dirty="0" smtClean="0"/>
              <a:t>Textbook: Nanofabrication: principles, capabilities and limits, by Zheng Cui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3962400" y="1066800"/>
          <a:ext cx="5067300" cy="5176837"/>
        </p:xfrm>
        <a:graphic>
          <a:graphicData uri="http://schemas.openxmlformats.org/presentationml/2006/ole">
            <p:oleObj spid="_x0000_s7170" name="Photo Editor 影像 " r:id="rId3" imgW="10585097" imgH="10676545" progId="">
              <p:embed/>
            </p:oleObj>
          </a:graphicData>
        </a:graphic>
      </p:graphicFrame>
      <p:cxnSp>
        <p:nvCxnSpPr>
          <p:cNvPr id="7" name="Straight Connector 6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667000" y="152400"/>
            <a:ext cx="32124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dirty="0" smtClean="0">
                <a:solidFill>
                  <a:srgbClr val="0033CC"/>
                </a:solidFill>
              </a:rPr>
              <a:t>Thermal evaporation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" y="1828800"/>
            <a:ext cx="38100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zh-TW" dirty="0" smtClean="0">
                <a:solidFill>
                  <a:srgbClr val="0033CC"/>
                </a:solidFill>
              </a:rPr>
              <a:t>Materials are evaporated from heated crucible (resistance heating).</a:t>
            </a: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zh-TW" dirty="0" smtClean="0">
                <a:solidFill>
                  <a:srgbClr val="0033CC"/>
                </a:solidFill>
              </a:rPr>
              <a:t>Suitable for high vapor pressure metals, e.g. Au, Al,…</a:t>
            </a: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zh-TW" dirty="0" smtClean="0">
                <a:solidFill>
                  <a:srgbClr val="0033CC"/>
                </a:solidFill>
              </a:rPr>
              <a:t>Good for organic materials (organic semiconductors…)</a:t>
            </a: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zh-TW" dirty="0" smtClean="0">
                <a:solidFill>
                  <a:srgbClr val="0033CC"/>
                </a:solidFill>
              </a:rPr>
              <a:t>Major issues</a:t>
            </a:r>
          </a:p>
          <a:p>
            <a:pPr marL="514350" lvl="1" indent="-171450">
              <a:spcAft>
                <a:spcPts val="600"/>
              </a:spcAft>
              <a:buFont typeface="Courier New" pitchFamily="49" charset="0"/>
              <a:buChar char="o"/>
            </a:pPr>
            <a:r>
              <a:rPr lang="en-US" altLang="zh-TW" dirty="0" smtClean="0">
                <a:solidFill>
                  <a:srgbClr val="0033CC"/>
                </a:solidFill>
              </a:rPr>
              <a:t>High contamination level</a:t>
            </a:r>
          </a:p>
          <a:p>
            <a:pPr marL="514350" lvl="1" indent="-171450">
              <a:spcAft>
                <a:spcPts val="600"/>
              </a:spcAft>
              <a:buFont typeface="Courier New" pitchFamily="49" charset="0"/>
              <a:buChar char="o"/>
            </a:pPr>
            <a:r>
              <a:rPr lang="en-US" altLang="zh-TW" dirty="0" smtClean="0">
                <a:solidFill>
                  <a:srgbClr val="0033CC"/>
                </a:solidFill>
              </a:rPr>
              <a:t>Can’t work on composite films</a:t>
            </a:r>
          </a:p>
          <a:p>
            <a:pPr marL="514350" lvl="1" indent="-171450">
              <a:spcAft>
                <a:spcPts val="600"/>
              </a:spcAft>
              <a:buFont typeface="Courier New" pitchFamily="49" charset="0"/>
              <a:buChar char="o"/>
            </a:pPr>
            <a:r>
              <a:rPr lang="en-US" altLang="zh-TW" dirty="0" smtClean="0">
                <a:solidFill>
                  <a:srgbClr val="0033CC"/>
                </a:solidFill>
              </a:rPr>
              <a:t>Limited choice of materials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3207" y="6172200"/>
            <a:ext cx="82435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High contamination: the crucible is heated as well, so may deposit to the substrate.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On the contrary, e-beam evaporation heats only the evaporate material from the top.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5499068-5A5A-44B2-94D8-08689A1E07D1}" type="slidenum">
              <a:rPr lang="en-US" altLang="zh-TW" smtClean="0"/>
              <a:pPr>
                <a:defRPr/>
              </a:pPr>
              <a:t>10</a:t>
            </a:fld>
            <a:endParaRPr lang="en-US" altLang="zh-TW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667000" y="152400"/>
            <a:ext cx="41558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dirty="0" smtClean="0">
                <a:solidFill>
                  <a:srgbClr val="0033CC"/>
                </a:solidFill>
              </a:rPr>
              <a:t>Electron beam evaporation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1371600"/>
            <a:ext cx="4572000" cy="390106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1450" indent="-171450">
              <a:spcBef>
                <a:spcPct val="15000"/>
              </a:spcBef>
              <a:buFont typeface="Arial" pitchFamily="34" charset="0"/>
              <a:buChar char="•"/>
            </a:pPr>
            <a:r>
              <a:rPr lang="en-US" altLang="zh-TW" dirty="0" smtClean="0">
                <a:solidFill>
                  <a:srgbClr val="0033CC"/>
                </a:solidFill>
              </a:rPr>
              <a:t>Using a focused electron beam to heat and evaporate metals,  electron temperature can be as high as 10,000 K.</a:t>
            </a:r>
          </a:p>
          <a:p>
            <a:pPr marL="171450" indent="-171450">
              <a:spcBef>
                <a:spcPct val="15000"/>
              </a:spcBef>
              <a:buFont typeface="Arial" pitchFamily="34" charset="0"/>
              <a:buChar char="•"/>
            </a:pPr>
            <a:r>
              <a:rPr lang="en-US" altLang="zh-TW" dirty="0" smtClean="0">
                <a:solidFill>
                  <a:srgbClr val="0033CC"/>
                </a:solidFill>
              </a:rPr>
              <a:t>Suitable for high </a:t>
            </a:r>
            <a:r>
              <a:rPr lang="en-US" altLang="zh-TW" dirty="0" err="1" smtClean="0">
                <a:solidFill>
                  <a:srgbClr val="0033CC"/>
                </a:solidFill>
              </a:rPr>
              <a:t>T</a:t>
            </a:r>
            <a:r>
              <a:rPr lang="en-US" altLang="zh-TW" baseline="-25000" dirty="0" err="1" smtClean="0">
                <a:solidFill>
                  <a:srgbClr val="0033CC"/>
                </a:solidFill>
              </a:rPr>
              <a:t>melt</a:t>
            </a:r>
            <a:r>
              <a:rPr lang="en-US" altLang="zh-TW" dirty="0" smtClean="0">
                <a:solidFill>
                  <a:srgbClr val="0033CC"/>
                </a:solidFill>
              </a:rPr>
              <a:t> metals like W, Ta, …</a:t>
            </a:r>
          </a:p>
          <a:p>
            <a:pPr marL="171450" indent="-171450">
              <a:spcBef>
                <a:spcPct val="15000"/>
              </a:spcBef>
              <a:buFont typeface="Arial" pitchFamily="34" charset="0"/>
              <a:buChar char="•"/>
            </a:pPr>
            <a:r>
              <a:rPr lang="en-US" altLang="zh-TW" dirty="0" smtClean="0">
                <a:solidFill>
                  <a:srgbClr val="0033CC"/>
                </a:solidFill>
              </a:rPr>
              <a:t>Evaporation occurs at a highly localized point on the source surface, so little contamination from the crucible</a:t>
            </a:r>
          </a:p>
          <a:p>
            <a:pPr marL="171450" indent="-171450">
              <a:spcBef>
                <a:spcPct val="15000"/>
              </a:spcBef>
              <a:buFont typeface="Arial" pitchFamily="34" charset="0"/>
              <a:buChar char="•"/>
            </a:pPr>
            <a:r>
              <a:rPr lang="en-US" altLang="zh-TW" dirty="0" smtClean="0">
                <a:solidFill>
                  <a:srgbClr val="0033CC"/>
                </a:solidFill>
              </a:rPr>
              <a:t>Composite films can be deposited using dual e-beams with dual targets</a:t>
            </a:r>
          </a:p>
          <a:p>
            <a:pPr marL="171450" indent="-171450">
              <a:spcBef>
                <a:spcPct val="15000"/>
              </a:spcBef>
              <a:buFont typeface="Arial" pitchFamily="34" charset="0"/>
              <a:buChar char="•"/>
            </a:pPr>
            <a:r>
              <a:rPr lang="en-US" altLang="zh-TW" dirty="0" smtClean="0">
                <a:solidFill>
                  <a:srgbClr val="0033CC"/>
                </a:solidFill>
              </a:rPr>
              <a:t>Thickness uniformity can be improved by substrate rotation.</a:t>
            </a:r>
          </a:p>
          <a:p>
            <a:pPr marL="171450" indent="-171450">
              <a:spcBef>
                <a:spcPct val="15000"/>
              </a:spcBef>
              <a:buFont typeface="Arial" pitchFamily="34" charset="0"/>
              <a:buChar char="•"/>
            </a:pPr>
            <a:r>
              <a:rPr lang="en-US" altLang="zh-TW" dirty="0" smtClean="0">
                <a:solidFill>
                  <a:srgbClr val="0033CC"/>
                </a:solidFill>
              </a:rPr>
              <a:t>Issues: radiation damage; not suitable for organic materials.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447800"/>
            <a:ext cx="3976688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5499068-5A5A-44B2-94D8-08689A1E07D1}" type="slidenum">
              <a:rPr lang="en-US" altLang="zh-TW" smtClean="0"/>
              <a:pPr>
                <a:defRPr/>
              </a:pPr>
              <a:t>11</a:t>
            </a:fld>
            <a:endParaRPr lang="en-US" altLang="zh-TW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94071" y="685800"/>
            <a:ext cx="8721329" cy="5851645"/>
            <a:chOff x="228600" y="838200"/>
            <a:chExt cx="6977063" cy="4681316"/>
          </a:xfrm>
        </p:grpSpPr>
        <p:pic>
          <p:nvPicPr>
            <p:cNvPr id="6349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6200000">
              <a:off x="-480732" y="1547532"/>
              <a:ext cx="4681316" cy="32626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349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6200000">
              <a:off x="2825496" y="1517904"/>
              <a:ext cx="4648200" cy="3331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3492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16200000">
              <a:off x="5243907" y="3519093"/>
              <a:ext cx="3575849" cy="347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cxnSp>
        <p:nvCxnSpPr>
          <p:cNvPr id="9" name="Straight Connector 8"/>
          <p:cNvCxnSpPr/>
          <p:nvPr/>
        </p:nvCxnSpPr>
        <p:spPr>
          <a:xfrm flipV="1">
            <a:off x="0" y="6096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562137" y="76200"/>
            <a:ext cx="59054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Evaporation characteristics of materials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88969" y="6611779"/>
            <a:ext cx="31550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. From “Materials science of thin films” by </a:t>
            </a:r>
            <a:r>
              <a:rPr lang="en-US" sz="1000" dirty="0" err="1" smtClean="0"/>
              <a:t>Ohring</a:t>
            </a:r>
            <a:r>
              <a:rPr lang="en-US" sz="1000" dirty="0" smtClean="0"/>
              <a:t>, 2002.  </a:t>
            </a:r>
            <a:endParaRPr lang="en-US" sz="1000" dirty="0"/>
          </a:p>
        </p:txBody>
      </p:sp>
      <p:sp>
        <p:nvSpPr>
          <p:cNvPr id="12" name="TextBox 11"/>
          <p:cNvSpPr txBox="1"/>
          <p:nvPr/>
        </p:nvSpPr>
        <p:spPr>
          <a:xfrm>
            <a:off x="1524000" y="1981200"/>
            <a:ext cx="6642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33CC"/>
                </a:solidFill>
              </a:rPr>
              <a:t>For research, typical deposition rate is only 1Å/sec, for  film thickness &lt;100nm.</a:t>
            </a:r>
          </a:p>
          <a:p>
            <a:r>
              <a:rPr lang="en-US" sz="1200" dirty="0" smtClean="0">
                <a:solidFill>
                  <a:srgbClr val="0033CC"/>
                </a:solidFill>
              </a:rPr>
              <a:t>For crucible, one can just use graphite for most materials, unless carbon contamination is a major issue.</a:t>
            </a:r>
            <a:endParaRPr lang="en-US" sz="1200" dirty="0">
              <a:solidFill>
                <a:srgbClr val="0033CC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5499068-5A5A-44B2-94D8-08689A1E07D1}" type="slidenum">
              <a:rPr lang="en-US" altLang="zh-TW" smtClean="0"/>
              <a:pPr>
                <a:defRPr/>
              </a:pPr>
              <a:t>12</a:t>
            </a:fld>
            <a:endParaRPr lang="en-US" altLang="zh-TW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286000" y="152400"/>
            <a:ext cx="51501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dirty="0" smtClean="0">
                <a:solidFill>
                  <a:srgbClr val="0033CC"/>
                </a:solidFill>
              </a:rPr>
              <a:t>Key considerations of evaporation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2000" y="1295400"/>
            <a:ext cx="7696200" cy="4496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Bef>
                <a:spcPct val="10000"/>
              </a:spcBef>
              <a:buFont typeface="Arial" pitchFamily="34" charset="0"/>
              <a:buChar char="•"/>
            </a:pPr>
            <a:r>
              <a:rPr lang="en-US" altLang="zh-TW" dirty="0" smtClean="0">
                <a:solidFill>
                  <a:srgbClr val="0033CC"/>
                </a:solidFill>
              </a:rPr>
              <a:t>Deposition rate.</a:t>
            </a:r>
          </a:p>
          <a:p>
            <a:pPr marL="171450" indent="-171450">
              <a:spcBef>
                <a:spcPct val="10000"/>
              </a:spcBef>
              <a:buFont typeface="Arial" pitchFamily="34" charset="0"/>
              <a:buChar char="•"/>
            </a:pPr>
            <a:r>
              <a:rPr lang="en-US" altLang="zh-TW" dirty="0" smtClean="0">
                <a:solidFill>
                  <a:srgbClr val="0033CC"/>
                </a:solidFill>
              </a:rPr>
              <a:t>Temperature: some metals requires excessive high temperature.</a:t>
            </a:r>
          </a:p>
          <a:p>
            <a:pPr marL="171450" indent="-171450">
              <a:spcBef>
                <a:spcPct val="10000"/>
              </a:spcBef>
              <a:buFont typeface="Arial" pitchFamily="34" charset="0"/>
              <a:buChar char="•"/>
            </a:pPr>
            <a:r>
              <a:rPr lang="en-US" altLang="zh-TW" dirty="0" smtClean="0">
                <a:solidFill>
                  <a:srgbClr val="0033CC"/>
                </a:solidFill>
              </a:rPr>
              <a:t>Contamination control.</a:t>
            </a:r>
          </a:p>
          <a:p>
            <a:pPr marL="171450" indent="-171450">
              <a:spcBef>
                <a:spcPct val="10000"/>
              </a:spcBef>
              <a:buFont typeface="Arial" pitchFamily="34" charset="0"/>
              <a:buChar char="•"/>
            </a:pPr>
            <a:r>
              <a:rPr lang="en-US" altLang="zh-TW" dirty="0" smtClean="0">
                <a:solidFill>
                  <a:srgbClr val="0033CC"/>
                </a:solidFill>
              </a:rPr>
              <a:t>Residual stresses: usually of CTE and micro-structures transformation. (CTE: coefficient of thermal expansion)</a:t>
            </a:r>
          </a:p>
          <a:p>
            <a:pPr marL="171450" indent="-171450">
              <a:spcBef>
                <a:spcPct val="10000"/>
              </a:spcBef>
              <a:buFont typeface="Arial" pitchFamily="34" charset="0"/>
              <a:buChar char="•"/>
            </a:pPr>
            <a:r>
              <a:rPr lang="en-US" altLang="zh-TW" dirty="0" smtClean="0">
                <a:solidFill>
                  <a:srgbClr val="0033CC"/>
                </a:solidFill>
              </a:rPr>
              <a:t>Evaporation is the most useful thin film deposit techniques for nanofabrication, because:</a:t>
            </a:r>
          </a:p>
          <a:p>
            <a:pPr marL="628650" lvl="1" indent="-171450">
              <a:spcBef>
                <a:spcPct val="10000"/>
              </a:spcBef>
              <a:buFont typeface="Courier New" pitchFamily="49" charset="0"/>
              <a:buChar char="o"/>
            </a:pPr>
            <a:r>
              <a:rPr lang="en-US" altLang="zh-TW" dirty="0" smtClean="0">
                <a:solidFill>
                  <a:srgbClr val="0033CC"/>
                </a:solidFill>
              </a:rPr>
              <a:t>It is directional (poor step coverage), good for liftoff.</a:t>
            </a:r>
          </a:p>
          <a:p>
            <a:pPr marL="628650" lvl="1" indent="-171450">
              <a:spcBef>
                <a:spcPct val="10000"/>
              </a:spcBef>
              <a:buFont typeface="Courier New" pitchFamily="49" charset="0"/>
              <a:buChar char="o"/>
            </a:pPr>
            <a:r>
              <a:rPr lang="en-US" altLang="zh-TW" dirty="0" smtClean="0">
                <a:solidFill>
                  <a:srgbClr val="0033CC"/>
                </a:solidFill>
              </a:rPr>
              <a:t>It is directional, good for shadow evaporation.</a:t>
            </a:r>
          </a:p>
          <a:p>
            <a:pPr marL="628650" lvl="1" indent="-171450">
              <a:spcBef>
                <a:spcPct val="10000"/>
              </a:spcBef>
              <a:buFont typeface="Courier New" pitchFamily="49" charset="0"/>
              <a:buChar char="o"/>
            </a:pPr>
            <a:r>
              <a:rPr lang="en-US" altLang="zh-TW" dirty="0" smtClean="0">
                <a:solidFill>
                  <a:srgbClr val="0033CC"/>
                </a:solidFill>
              </a:rPr>
              <a:t>The film thickness can be monitored precisely using a quartz balance.</a:t>
            </a:r>
          </a:p>
          <a:p>
            <a:pPr marL="171450" indent="-171450">
              <a:spcBef>
                <a:spcPct val="10000"/>
              </a:spcBef>
              <a:buFont typeface="Arial" pitchFamily="34" charset="0"/>
              <a:buChar char="•"/>
            </a:pPr>
            <a:r>
              <a:rPr lang="en-US" altLang="zh-TW" dirty="0" smtClean="0">
                <a:solidFill>
                  <a:srgbClr val="0033CC"/>
                </a:solidFill>
              </a:rPr>
              <a:t>Best suitable for elemental materials (metals, silicon, </a:t>
            </a:r>
            <a:r>
              <a:rPr lang="en-US" altLang="zh-TW" dirty="0" err="1" smtClean="0">
                <a:solidFill>
                  <a:srgbClr val="0033CC"/>
                </a:solidFill>
              </a:rPr>
              <a:t>Ge</a:t>
            </a:r>
            <a:r>
              <a:rPr lang="en-US" altLang="zh-TW" dirty="0" smtClean="0">
                <a:solidFill>
                  <a:srgbClr val="0033CC"/>
                </a:solidFill>
              </a:rPr>
              <a:t>…), not so good for composite (SiO</a:t>
            </a:r>
            <a:r>
              <a:rPr lang="en-US" altLang="zh-TW" baseline="-25000" dirty="0" smtClean="0">
                <a:solidFill>
                  <a:srgbClr val="0033CC"/>
                </a:solidFill>
              </a:rPr>
              <a:t>2</a:t>
            </a:r>
            <a:r>
              <a:rPr lang="en-US" altLang="zh-TW" dirty="0" smtClean="0">
                <a:solidFill>
                  <a:srgbClr val="0033CC"/>
                </a:solidFill>
              </a:rPr>
              <a:t> → </a:t>
            </a:r>
            <a:r>
              <a:rPr lang="en-US" altLang="zh-TW" dirty="0" err="1" smtClean="0">
                <a:solidFill>
                  <a:srgbClr val="0033CC"/>
                </a:solidFill>
              </a:rPr>
              <a:t>SiO</a:t>
            </a:r>
            <a:r>
              <a:rPr lang="en-US" altLang="zh-TW" baseline="-25000" dirty="0" err="1" smtClean="0">
                <a:solidFill>
                  <a:srgbClr val="0033CC"/>
                </a:solidFill>
              </a:rPr>
              <a:t>x</a:t>
            </a:r>
            <a:r>
              <a:rPr lang="en-US" altLang="zh-TW" dirty="0" smtClean="0">
                <a:solidFill>
                  <a:srgbClr val="0033CC"/>
                </a:solidFill>
              </a:rPr>
              <a:t>). Sputtering is suitable for deposition of composite materials.</a:t>
            </a:r>
          </a:p>
          <a:p>
            <a:pPr marL="171450" indent="-171450">
              <a:spcBef>
                <a:spcPct val="10000"/>
              </a:spcBef>
              <a:buFont typeface="Arial" pitchFamily="34" charset="0"/>
              <a:buChar char="•"/>
            </a:pPr>
            <a:r>
              <a:rPr lang="en-US" altLang="zh-TW" dirty="0" smtClean="0">
                <a:solidFill>
                  <a:srgbClr val="0033CC"/>
                </a:solidFill>
              </a:rPr>
              <a:t>Film quality is generally not as good as sputtered film (that involves energetic bombardment of ions to the as-deposited film, which makes the film denser).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33400" y="152400"/>
            <a:ext cx="81372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GLAD (glancing angle deposition): self assembly of film</a:t>
            </a:r>
            <a:endParaRPr lang="en-US" sz="2800" dirty="0">
              <a:solidFill>
                <a:srgbClr val="0033CC"/>
              </a:solidFill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838200"/>
            <a:ext cx="4842934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1670" y="3810001"/>
            <a:ext cx="383373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730033"/>
            <a:ext cx="2671916" cy="3232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381000" y="6211669"/>
            <a:ext cx="40069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33CC"/>
                </a:solidFill>
              </a:rPr>
              <a:t>Invented by Michael Brett from University of Alberta</a:t>
            </a:r>
          </a:p>
          <a:p>
            <a:r>
              <a:rPr lang="en-US" sz="1400" dirty="0" smtClean="0">
                <a:solidFill>
                  <a:srgbClr val="0033CC"/>
                </a:solidFill>
              </a:rPr>
              <a:t>http://www.ece.ualberta.ca/~glad/lab.html</a:t>
            </a:r>
            <a:endParaRPr lang="en-US" sz="1400" dirty="0">
              <a:solidFill>
                <a:srgbClr val="0033CC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6696" y="4953000"/>
            <a:ext cx="50087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Angle &gt;80</a:t>
            </a:r>
            <a:r>
              <a:rPr lang="en-US" sz="2000" baseline="30000" dirty="0" smtClean="0">
                <a:solidFill>
                  <a:srgbClr val="C00000"/>
                </a:solidFill>
              </a:rPr>
              <a:t>o</a:t>
            </a:r>
            <a:r>
              <a:rPr lang="en-US" sz="2000" dirty="0" smtClean="0">
                <a:solidFill>
                  <a:srgbClr val="C00000"/>
                </a:solidFill>
              </a:rPr>
              <a:t>, with substrate rotation.</a:t>
            </a:r>
          </a:p>
          <a:p>
            <a:r>
              <a:rPr lang="en-US" sz="2000" dirty="0" smtClean="0">
                <a:solidFill>
                  <a:srgbClr val="C00000"/>
                </a:solidFill>
              </a:rPr>
              <a:t>Self assembly mainly due to shadowing effect that magnifies the otherwise grain structures.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76800" y="1000991"/>
            <a:ext cx="4191000" cy="5323609"/>
          </a:xfrm>
        </p:spPr>
      </p:pic>
      <p:cxnSp>
        <p:nvCxnSpPr>
          <p:cNvPr id="7" name="Straight Connector 6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895600" y="152400"/>
            <a:ext cx="33301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dirty="0" smtClean="0">
                <a:solidFill>
                  <a:srgbClr val="0033CC"/>
                </a:solidFill>
              </a:rPr>
              <a:t>Sputtering (overview)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200" y="1066800"/>
            <a:ext cx="4800600" cy="5586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zh-TW" dirty="0" smtClean="0">
                <a:solidFill>
                  <a:srgbClr val="0033CC"/>
                </a:solidFill>
              </a:rPr>
              <a:t>Sputter is carried out in a self-sustained glow discharge (plasma).</a:t>
            </a: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zh-TW" dirty="0" smtClean="0">
                <a:solidFill>
                  <a:srgbClr val="0033CC"/>
                </a:solidFill>
              </a:rPr>
              <a:t>The ionized atoms bombard the target and cause the transport of sputtered atoms onto the substrate.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altLang="zh-TW" dirty="0" smtClean="0">
                <a:solidFill>
                  <a:srgbClr val="0033CC"/>
                </a:solidFill>
              </a:rPr>
              <a:t>Advantages:</a:t>
            </a:r>
          </a:p>
          <a:p>
            <a:pPr lvl="1" indent="-222250">
              <a:buFont typeface="Courier New" pitchFamily="49" charset="0"/>
              <a:buChar char="o"/>
            </a:pPr>
            <a:r>
              <a:rPr lang="en-US" altLang="zh-TW" dirty="0" smtClean="0">
                <a:solidFill>
                  <a:srgbClr val="0033CC"/>
                </a:solidFill>
              </a:rPr>
              <a:t>Able to deposit a wide variety of metals, insulators and composites.</a:t>
            </a:r>
          </a:p>
          <a:p>
            <a:pPr lvl="1" indent="-222250">
              <a:buFont typeface="Courier New" pitchFamily="49" charset="0"/>
              <a:buChar char="o"/>
            </a:pPr>
            <a:r>
              <a:rPr lang="en-US" altLang="zh-TW" dirty="0" smtClean="0">
                <a:solidFill>
                  <a:srgbClr val="0033CC"/>
                </a:solidFill>
              </a:rPr>
              <a:t>Replication of target composition in the deposited films.</a:t>
            </a:r>
          </a:p>
          <a:p>
            <a:pPr lvl="1" indent="-222250">
              <a:buFont typeface="Courier New" pitchFamily="49" charset="0"/>
              <a:buChar char="o"/>
            </a:pPr>
            <a:r>
              <a:rPr lang="en-US" altLang="zh-TW" dirty="0" smtClean="0">
                <a:solidFill>
                  <a:srgbClr val="0033CC"/>
                </a:solidFill>
              </a:rPr>
              <a:t>Capable of in-situ cleaning prior to film deposition b</a:t>
            </a:r>
            <a:r>
              <a:rPr lang="en-US" dirty="0" smtClean="0">
                <a:solidFill>
                  <a:srgbClr val="0033CC"/>
                </a:solidFill>
              </a:rPr>
              <a:t>y reversing the potential on the electrodes </a:t>
            </a:r>
            <a:r>
              <a:rPr lang="en-US" altLang="zh-TW" dirty="0" smtClean="0">
                <a:solidFill>
                  <a:srgbClr val="0033CC"/>
                </a:solidFill>
              </a:rPr>
              <a:t>.</a:t>
            </a:r>
          </a:p>
          <a:p>
            <a:pPr lvl="1" indent="-222250">
              <a:spcAft>
                <a:spcPts val="600"/>
              </a:spcAft>
              <a:buFont typeface="Courier New" pitchFamily="49" charset="0"/>
              <a:buChar char="o"/>
            </a:pPr>
            <a:r>
              <a:rPr lang="en-US" altLang="zh-TW" dirty="0" smtClean="0">
                <a:solidFill>
                  <a:srgbClr val="0033CC"/>
                </a:solidFill>
              </a:rPr>
              <a:t>Better film quality and step coverage than evaporation, preferred deposition technique for </a:t>
            </a:r>
            <a:r>
              <a:rPr lang="en-US" altLang="zh-TW" i="1" dirty="0" smtClean="0">
                <a:solidFill>
                  <a:srgbClr val="0033CC"/>
                </a:solidFill>
              </a:rPr>
              <a:t>micro</a:t>
            </a:r>
            <a:r>
              <a:rPr lang="en-US" altLang="zh-TW" dirty="0" smtClean="0">
                <a:solidFill>
                  <a:srgbClr val="0033CC"/>
                </a:solidFill>
              </a:rPr>
              <a:t>-fabrication (semiconductor industry…).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altLang="zh-TW" dirty="0" smtClean="0">
                <a:solidFill>
                  <a:srgbClr val="0033CC"/>
                </a:solidFill>
              </a:rPr>
              <a:t>Disadvantages: </a:t>
            </a:r>
          </a:p>
          <a:p>
            <a:pPr lvl="1" indent="-222250">
              <a:spcAft>
                <a:spcPts val="600"/>
              </a:spcAft>
              <a:buFont typeface="Courier New" pitchFamily="49" charset="0"/>
              <a:buChar char="o"/>
            </a:pPr>
            <a:r>
              <a:rPr lang="en-US" altLang="zh-TW" dirty="0" smtClean="0">
                <a:solidFill>
                  <a:srgbClr val="0033CC"/>
                </a:solidFill>
              </a:rPr>
              <a:t>Substrate damage due to bombardment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29600" y="990600"/>
            <a:ext cx="914400" cy="18543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400" dirty="0" smtClean="0"/>
              <a:t>Vacuum chamber</a:t>
            </a:r>
          </a:p>
          <a:p>
            <a:endParaRPr lang="en-US" sz="1400" dirty="0" smtClean="0"/>
          </a:p>
          <a:p>
            <a:r>
              <a:rPr lang="en-US" sz="1400" dirty="0" smtClean="0"/>
              <a:t>Substrate</a:t>
            </a:r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r>
              <a:rPr lang="en-US" sz="1400" dirty="0" smtClean="0"/>
              <a:t>Target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4919472" y="3300984"/>
            <a:ext cx="548640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 smtClean="0"/>
              <a:t>Flow rate controller</a:t>
            </a:r>
            <a:endParaRPr lang="en-US" sz="1000" dirty="0"/>
          </a:p>
        </p:txBody>
      </p:sp>
      <p:sp>
        <p:nvSpPr>
          <p:cNvPr id="12" name="TextBox 11"/>
          <p:cNvSpPr txBox="1"/>
          <p:nvPr/>
        </p:nvSpPr>
        <p:spPr>
          <a:xfrm>
            <a:off x="6172200" y="3502223"/>
            <a:ext cx="548640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 smtClean="0"/>
              <a:t>RF power generator</a:t>
            </a:r>
            <a:endParaRPr lang="en-US" sz="1000" dirty="0"/>
          </a:p>
        </p:txBody>
      </p:sp>
      <p:sp>
        <p:nvSpPr>
          <p:cNvPr id="13" name="TextBox 12"/>
          <p:cNvSpPr txBox="1"/>
          <p:nvPr/>
        </p:nvSpPr>
        <p:spPr>
          <a:xfrm>
            <a:off x="7391400" y="1645920"/>
            <a:ext cx="548640" cy="1538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 smtClean="0"/>
              <a:t>Electrode</a:t>
            </a:r>
            <a:endParaRPr lang="en-US" sz="1000" dirty="0"/>
          </a:p>
        </p:txBody>
      </p:sp>
      <p:sp>
        <p:nvSpPr>
          <p:cNvPr id="14" name="TextBox 13"/>
          <p:cNvSpPr txBox="1"/>
          <p:nvPr/>
        </p:nvSpPr>
        <p:spPr>
          <a:xfrm>
            <a:off x="7452360" y="2817912"/>
            <a:ext cx="548640" cy="1538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 smtClean="0"/>
              <a:t>Electrode</a:t>
            </a:r>
            <a:endParaRPr lang="en-US" sz="1000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5499068-5A5A-44B2-94D8-08689A1E07D1}" type="slidenum">
              <a:rPr lang="en-US" altLang="zh-TW" smtClean="0"/>
              <a:pPr>
                <a:defRPr/>
              </a:pPr>
              <a:t>15</a:t>
            </a:fld>
            <a:endParaRPr lang="en-US" altLang="zh-TW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048000" y="152400"/>
            <a:ext cx="28934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dirty="0" smtClean="0">
                <a:solidFill>
                  <a:srgbClr val="0033CC"/>
                </a:solidFill>
              </a:rPr>
              <a:t>Sputtering process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200" y="982236"/>
            <a:ext cx="4343400" cy="337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zh-TW" dirty="0" smtClean="0">
                <a:solidFill>
                  <a:srgbClr val="0033CC"/>
                </a:solidFill>
              </a:rPr>
              <a:t>Heavy inert gas is the major carrier, e.g. Ar.</a:t>
            </a: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zh-TW" dirty="0" smtClean="0">
                <a:solidFill>
                  <a:srgbClr val="0033CC"/>
                </a:solidFill>
              </a:rPr>
              <a:t>Reactive chemical species (e.g. O</a:t>
            </a:r>
            <a:r>
              <a:rPr lang="en-US" altLang="zh-TW" baseline="-25000" dirty="0" smtClean="0">
                <a:solidFill>
                  <a:srgbClr val="0033CC"/>
                </a:solidFill>
              </a:rPr>
              <a:t>2</a:t>
            </a:r>
            <a:r>
              <a:rPr lang="en-US" altLang="zh-TW" dirty="0" smtClean="0">
                <a:solidFill>
                  <a:srgbClr val="0033CC"/>
                </a:solidFill>
              </a:rPr>
              <a:t> to deposit oxide) may be introduced – reactive sputtering</a:t>
            </a: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zh-TW" dirty="0" smtClean="0">
                <a:solidFill>
                  <a:srgbClr val="0033CC"/>
                </a:solidFill>
              </a:rPr>
              <a:t>Sputtering process can be run in DC or RF mode (insulator must be run in RF mode)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altLang="zh-TW" dirty="0" smtClean="0">
                <a:solidFill>
                  <a:srgbClr val="0033CC"/>
                </a:solidFill>
              </a:rPr>
              <a:t>Major process parameters:</a:t>
            </a:r>
          </a:p>
          <a:p>
            <a:pPr lvl="1" indent="-222250">
              <a:buFont typeface="Courier New" pitchFamily="49" charset="0"/>
              <a:buChar char="o"/>
            </a:pPr>
            <a:r>
              <a:rPr lang="en-US" altLang="zh-TW" dirty="0" smtClean="0">
                <a:solidFill>
                  <a:srgbClr val="0033CC"/>
                </a:solidFill>
              </a:rPr>
              <a:t>Operation pressure (~10-100mTorr)</a:t>
            </a:r>
          </a:p>
          <a:p>
            <a:pPr lvl="1" indent="-222250">
              <a:buFont typeface="Courier New" pitchFamily="49" charset="0"/>
              <a:buChar char="o"/>
            </a:pPr>
            <a:r>
              <a:rPr lang="en-US" altLang="zh-TW" dirty="0" smtClean="0">
                <a:solidFill>
                  <a:srgbClr val="0033CC"/>
                </a:solidFill>
              </a:rPr>
              <a:t>Power (few 100W)</a:t>
            </a:r>
          </a:p>
          <a:p>
            <a:pPr lvl="1" indent="-222250">
              <a:buFont typeface="Courier New" pitchFamily="49" charset="0"/>
              <a:buChar char="o"/>
            </a:pPr>
            <a:r>
              <a:rPr lang="en-US" altLang="zh-TW" dirty="0" smtClean="0">
                <a:solidFill>
                  <a:srgbClr val="0033CC"/>
                </a:solidFill>
              </a:rPr>
              <a:t>Substrate bias (in addition to self-bias)</a:t>
            </a:r>
          </a:p>
          <a:p>
            <a:pPr lvl="1" indent="-222250">
              <a:buFont typeface="Courier New" pitchFamily="49" charset="0"/>
              <a:buChar char="o"/>
            </a:pPr>
            <a:r>
              <a:rPr lang="en-US" altLang="zh-TW" dirty="0" smtClean="0">
                <a:solidFill>
                  <a:srgbClr val="0033CC"/>
                </a:solidFill>
              </a:rPr>
              <a:t>Substrate temperature (20-500</a:t>
            </a:r>
            <a:r>
              <a:rPr lang="en-US" altLang="zh-TW" baseline="30000" dirty="0" smtClean="0">
                <a:solidFill>
                  <a:srgbClr val="0033CC"/>
                </a:solidFill>
              </a:rPr>
              <a:t>o</a:t>
            </a:r>
            <a:r>
              <a:rPr lang="en-US" altLang="zh-TW" dirty="0" smtClean="0">
                <a:solidFill>
                  <a:srgbClr val="0033CC"/>
                </a:solidFill>
              </a:rPr>
              <a:t>C)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838200"/>
            <a:ext cx="4648200" cy="3677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609600" y="4876800"/>
            <a:ext cx="7924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9863" indent="-169863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Dielectric materials can also be deposited, but are usually formed by sputtering metals in O</a:t>
            </a:r>
            <a:r>
              <a:rPr lang="en-US" baseline="-25000" dirty="0" smtClean="0">
                <a:solidFill>
                  <a:srgbClr val="0033CC"/>
                </a:solidFill>
              </a:rPr>
              <a:t>2</a:t>
            </a:r>
            <a:r>
              <a:rPr lang="en-US" dirty="0" smtClean="0">
                <a:solidFill>
                  <a:srgbClr val="0033CC"/>
                </a:solidFill>
              </a:rPr>
              <a:t> , N</a:t>
            </a:r>
            <a:r>
              <a:rPr lang="en-US" baseline="-25000" dirty="0" smtClean="0">
                <a:solidFill>
                  <a:srgbClr val="0033CC"/>
                </a:solidFill>
              </a:rPr>
              <a:t>2</a:t>
            </a:r>
            <a:r>
              <a:rPr lang="en-US" dirty="0" smtClean="0">
                <a:solidFill>
                  <a:srgbClr val="0033CC"/>
                </a:solidFill>
              </a:rPr>
              <a:t>, CH</a:t>
            </a:r>
            <a:r>
              <a:rPr lang="en-US" baseline="-25000" dirty="0" smtClean="0">
                <a:solidFill>
                  <a:srgbClr val="0033CC"/>
                </a:solidFill>
              </a:rPr>
              <a:t>4</a:t>
            </a:r>
            <a:r>
              <a:rPr lang="en-US" dirty="0" smtClean="0">
                <a:solidFill>
                  <a:srgbClr val="0033CC"/>
                </a:solidFill>
              </a:rPr>
              <a:t> gases, forming </a:t>
            </a:r>
            <a:r>
              <a:rPr lang="en-US" dirty="0" err="1" smtClean="0">
                <a:solidFill>
                  <a:srgbClr val="0033CC"/>
                </a:solidFill>
              </a:rPr>
              <a:t>AlN</a:t>
            </a:r>
            <a:r>
              <a:rPr lang="en-US" dirty="0" smtClean="0">
                <a:solidFill>
                  <a:srgbClr val="0033CC"/>
                </a:solidFill>
              </a:rPr>
              <a:t>, Al</a:t>
            </a:r>
            <a:r>
              <a:rPr lang="en-US" baseline="-25000" dirty="0" smtClean="0">
                <a:solidFill>
                  <a:srgbClr val="0033CC"/>
                </a:solidFill>
              </a:rPr>
              <a:t>2</a:t>
            </a:r>
            <a:r>
              <a:rPr lang="en-US" dirty="0" smtClean="0">
                <a:solidFill>
                  <a:srgbClr val="0033CC"/>
                </a:solidFill>
              </a:rPr>
              <a:t>O</a:t>
            </a:r>
            <a:r>
              <a:rPr lang="en-US" baseline="-25000" dirty="0" smtClean="0">
                <a:solidFill>
                  <a:srgbClr val="0033CC"/>
                </a:solidFill>
              </a:rPr>
              <a:t>3</a:t>
            </a:r>
            <a:r>
              <a:rPr lang="en-US" dirty="0" smtClean="0">
                <a:solidFill>
                  <a:srgbClr val="0033CC"/>
                </a:solidFill>
              </a:rPr>
              <a:t>, </a:t>
            </a:r>
            <a:r>
              <a:rPr lang="en-US" dirty="0" err="1" smtClean="0">
                <a:solidFill>
                  <a:srgbClr val="0033CC"/>
                </a:solidFill>
              </a:rPr>
              <a:t>TiN</a:t>
            </a:r>
            <a:r>
              <a:rPr lang="en-US" dirty="0" smtClean="0">
                <a:solidFill>
                  <a:srgbClr val="0033CC"/>
                </a:solidFill>
              </a:rPr>
              <a:t>, </a:t>
            </a:r>
            <a:r>
              <a:rPr lang="en-US" dirty="0" err="1" smtClean="0">
                <a:solidFill>
                  <a:srgbClr val="0033CC"/>
                </a:solidFill>
              </a:rPr>
              <a:t>TiC</a:t>
            </a:r>
            <a:r>
              <a:rPr lang="en-US" dirty="0" smtClean="0">
                <a:solidFill>
                  <a:srgbClr val="0033CC"/>
                </a:solidFill>
              </a:rPr>
              <a:t>…</a:t>
            </a:r>
          </a:p>
          <a:p>
            <a:pPr marL="169863" indent="-169863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A wide range of industrial products use sputtering: CD,LCD, computer disks, hard coatings for tools, metals on plastics.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5499068-5A5A-44B2-94D8-08689A1E07D1}" type="slidenum">
              <a:rPr lang="en-US" altLang="zh-TW" smtClean="0"/>
              <a:pPr>
                <a:defRPr/>
              </a:pPr>
              <a:t>16</a:t>
            </a:fld>
            <a:endParaRPr lang="en-US" altLang="zh-TW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4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343400" y="1066800"/>
            <a:ext cx="4679950" cy="5154612"/>
          </a:xfrm>
        </p:spPr>
      </p:pic>
      <p:sp>
        <p:nvSpPr>
          <p:cNvPr id="22535" name="Text Box 5"/>
          <p:cNvSpPr txBox="1">
            <a:spLocks noChangeArrowheads="1"/>
          </p:cNvSpPr>
          <p:nvPr/>
        </p:nvSpPr>
        <p:spPr bwMode="auto">
          <a:xfrm>
            <a:off x="4648200" y="6172200"/>
            <a:ext cx="4267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sz="2000" b="1" dirty="0">
                <a:solidFill>
                  <a:srgbClr val="C00000"/>
                </a:solidFill>
              </a:rPr>
              <a:t>Sputter yield vs. ion energy for </a:t>
            </a:r>
            <a:r>
              <a:rPr lang="en-US" altLang="zh-TW" sz="2000" b="1" dirty="0" err="1">
                <a:solidFill>
                  <a:srgbClr val="C00000"/>
                </a:solidFill>
              </a:rPr>
              <a:t>Ar</a:t>
            </a:r>
            <a:r>
              <a:rPr lang="en-US" altLang="zh-TW" sz="2000" b="1" dirty="0">
                <a:solidFill>
                  <a:srgbClr val="C00000"/>
                </a:solidFill>
              </a:rPr>
              <a:t> ions</a:t>
            </a:r>
            <a:endParaRPr lang="en-US" altLang="zh-TW" sz="2000" dirty="0">
              <a:solidFill>
                <a:srgbClr val="C0000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779777" y="152400"/>
            <a:ext cx="77546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dirty="0" smtClean="0">
                <a:solidFill>
                  <a:srgbClr val="0033CC"/>
                </a:solidFill>
              </a:rPr>
              <a:t>Sputter yield (higher yield → higher deposition rate)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200" y="1600200"/>
            <a:ext cx="4267200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zh-TW" dirty="0" smtClean="0">
                <a:solidFill>
                  <a:srgbClr val="0033CC"/>
                </a:solidFill>
              </a:rPr>
              <a:t>Sputter yield: the number of sputtered atoms per impinging ion.</a:t>
            </a: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en-US" dirty="0" smtClean="0">
                <a:solidFill>
                  <a:srgbClr val="0033CC"/>
                </a:solidFill>
              </a:rPr>
              <a:t>Energy of each incoming ion is 500-1000eV.</a:t>
            </a:r>
            <a:r>
              <a:rPr lang="en-US" altLang="zh-TW" dirty="0" smtClean="0">
                <a:solidFill>
                  <a:srgbClr val="0033CC"/>
                </a:solidFill>
              </a:rPr>
              <a:t> </a:t>
            </a:r>
            <a:r>
              <a:rPr lang="en-US" altLang="en-US" dirty="0" smtClean="0">
                <a:solidFill>
                  <a:srgbClr val="0033CC"/>
                </a:solidFill>
              </a:rPr>
              <a:t>Energy of sputtered atoms</a:t>
            </a:r>
            <a:r>
              <a:rPr lang="en-US" altLang="zh-TW" dirty="0" smtClean="0">
                <a:solidFill>
                  <a:srgbClr val="0033CC"/>
                </a:solidFill>
              </a:rPr>
              <a:t> is </a:t>
            </a:r>
            <a:r>
              <a:rPr lang="en-US" altLang="en-US" dirty="0" smtClean="0">
                <a:solidFill>
                  <a:srgbClr val="0033CC"/>
                </a:solidFill>
              </a:rPr>
              <a:t>3-I</a:t>
            </a:r>
            <a:r>
              <a:rPr lang="en-US" altLang="zh-TW" dirty="0" smtClean="0">
                <a:solidFill>
                  <a:srgbClr val="0033CC"/>
                </a:solidFill>
              </a:rPr>
              <a:t>0</a:t>
            </a:r>
            <a:r>
              <a:rPr lang="en-US" altLang="en-US" dirty="0" smtClean="0">
                <a:solidFill>
                  <a:srgbClr val="0033CC"/>
                </a:solidFill>
              </a:rPr>
              <a:t>eV. </a:t>
            </a:r>
            <a:r>
              <a:rPr lang="en-US" altLang="zh-TW" dirty="0" smtClean="0">
                <a:solidFill>
                  <a:srgbClr val="0033CC"/>
                </a:solidFill>
              </a:rPr>
              <a:t>S</a:t>
            </a:r>
            <a:r>
              <a:rPr lang="en-US" altLang="en-US" dirty="0" smtClean="0">
                <a:solidFill>
                  <a:srgbClr val="0033CC"/>
                </a:solidFill>
              </a:rPr>
              <a:t>putter yield </a:t>
            </a:r>
            <a:r>
              <a:rPr lang="en-US" altLang="zh-TW" dirty="0" smtClean="0">
                <a:solidFill>
                  <a:srgbClr val="0033CC"/>
                </a:solidFill>
              </a:rPr>
              <a:t>is 1-3</a:t>
            </a:r>
            <a:r>
              <a:rPr lang="en-US" altLang="en-US" dirty="0" smtClean="0">
                <a:solidFill>
                  <a:srgbClr val="0033CC"/>
                </a:solidFill>
              </a:rPr>
              <a:t>.</a:t>
            </a: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en-US" dirty="0" smtClean="0">
                <a:solidFill>
                  <a:srgbClr val="0033CC"/>
                </a:solidFill>
              </a:rPr>
              <a:t>Thus, </a:t>
            </a:r>
            <a:r>
              <a:rPr lang="en-US" altLang="zh-TW" dirty="0" smtClean="0">
                <a:solidFill>
                  <a:srgbClr val="0033CC"/>
                </a:solidFill>
              </a:rPr>
              <a:t>95% </a:t>
            </a:r>
            <a:r>
              <a:rPr lang="en-US" altLang="en-US" dirty="0" smtClean="0">
                <a:solidFill>
                  <a:srgbClr val="0033CC"/>
                </a:solidFill>
              </a:rPr>
              <a:t>of</a:t>
            </a:r>
            <a:r>
              <a:rPr lang="en-US" altLang="zh-TW" dirty="0" smtClean="0">
                <a:solidFill>
                  <a:srgbClr val="0033CC"/>
                </a:solidFill>
              </a:rPr>
              <a:t> </a:t>
            </a:r>
            <a:r>
              <a:rPr lang="en-US" altLang="en-US" dirty="0" smtClean="0">
                <a:solidFill>
                  <a:srgbClr val="0033CC"/>
                </a:solidFill>
              </a:rPr>
              <a:t>incoming energy</a:t>
            </a:r>
            <a:r>
              <a:rPr lang="en-US" altLang="zh-TW" dirty="0" smtClean="0">
                <a:solidFill>
                  <a:srgbClr val="0033CC"/>
                </a:solidFill>
              </a:rPr>
              <a:t> goes to</a:t>
            </a:r>
            <a:r>
              <a:rPr lang="en-US" altLang="en-US" dirty="0" smtClean="0">
                <a:solidFill>
                  <a:srgbClr val="0033CC"/>
                </a:solidFill>
              </a:rPr>
              <a:t> target </a:t>
            </a:r>
            <a:r>
              <a:rPr lang="en-US" altLang="zh-TW" dirty="0" smtClean="0">
                <a:solidFill>
                  <a:srgbClr val="0033CC"/>
                </a:solidFill>
              </a:rPr>
              <a:t>heating </a:t>
            </a:r>
            <a:r>
              <a:rPr lang="en-US" altLang="en-US" dirty="0" smtClean="0">
                <a:solidFill>
                  <a:srgbClr val="0033CC"/>
                </a:solidFill>
              </a:rPr>
              <a:t>&amp; secondary </a:t>
            </a:r>
            <a:r>
              <a:rPr lang="en-US" altLang="zh-TW" dirty="0" smtClean="0">
                <a:solidFill>
                  <a:srgbClr val="0033CC"/>
                </a:solidFill>
              </a:rPr>
              <a:t>electron.</a:t>
            </a:r>
            <a:endParaRPr lang="en-US" altLang="en-US" baseline="30000" dirty="0" smtClean="0">
              <a:solidFill>
                <a:srgbClr val="0033CC"/>
              </a:solidFill>
            </a:endParaRP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zh-TW" dirty="0" smtClean="0">
                <a:solidFill>
                  <a:srgbClr val="0033CC"/>
                </a:solidFill>
              </a:rPr>
              <a:t>High rate sputter processes need efficient cooling techniques to avoid target damage from overheating.</a:t>
            </a: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en-US" dirty="0" smtClean="0">
                <a:solidFill>
                  <a:srgbClr val="0033CC"/>
                </a:solidFill>
              </a:rPr>
              <a:t>Ion energy↑, sputtering</a:t>
            </a:r>
            <a:r>
              <a:rPr lang="en-US" altLang="zh-TW" dirty="0" smtClean="0">
                <a:solidFill>
                  <a:srgbClr val="0033CC"/>
                </a:solidFill>
              </a:rPr>
              <a:t> </a:t>
            </a:r>
            <a:r>
              <a:rPr lang="en-US" altLang="en-US" dirty="0" smtClean="0">
                <a:solidFill>
                  <a:srgbClr val="0033CC"/>
                </a:solidFill>
              </a:rPr>
              <a:t>yield↑</a:t>
            </a:r>
            <a:r>
              <a:rPr lang="en-US" altLang="zh-TW" dirty="0" smtClean="0">
                <a:solidFill>
                  <a:srgbClr val="0033CC"/>
                </a:solidFill>
              </a:rPr>
              <a:t>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5499068-5A5A-44B2-94D8-08689A1E07D1}" type="slidenum">
              <a:rPr lang="en-US" altLang="zh-TW" smtClean="0"/>
              <a:pPr>
                <a:defRPr/>
              </a:pPr>
              <a:t>17</a:t>
            </a:fld>
            <a:endParaRPr lang="en-US" altLang="zh-TW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267200" y="838200"/>
            <a:ext cx="4765675" cy="5638800"/>
            <a:chOff x="2564" y="514"/>
            <a:chExt cx="3196" cy="3566"/>
          </a:xfrm>
        </p:grpSpPr>
        <p:pic>
          <p:nvPicPr>
            <p:cNvPr id="23559" name="Picture 5" descr="deposition rate vs. argon pressur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963" y="2709"/>
              <a:ext cx="2277" cy="1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60" name="Picture 6" descr="schematic of DC sputteri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64" y="597"/>
              <a:ext cx="3196" cy="20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61" name="Oval 7"/>
            <p:cNvSpPr>
              <a:spLocks noChangeArrowheads="1"/>
            </p:cNvSpPr>
            <p:nvPr/>
          </p:nvSpPr>
          <p:spPr bwMode="auto">
            <a:xfrm>
              <a:off x="3736" y="3908"/>
              <a:ext cx="1349" cy="172"/>
            </a:xfrm>
            <a:prstGeom prst="ellips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2" name="Oval 8"/>
            <p:cNvSpPr>
              <a:spLocks noChangeArrowheads="1"/>
            </p:cNvSpPr>
            <p:nvPr/>
          </p:nvSpPr>
          <p:spPr bwMode="auto">
            <a:xfrm>
              <a:off x="4398" y="2448"/>
              <a:ext cx="707" cy="215"/>
            </a:xfrm>
            <a:prstGeom prst="ellips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3" name="Oval 9"/>
            <p:cNvSpPr>
              <a:spLocks noChangeArrowheads="1"/>
            </p:cNvSpPr>
            <p:nvPr/>
          </p:nvSpPr>
          <p:spPr bwMode="auto">
            <a:xfrm>
              <a:off x="5038" y="514"/>
              <a:ext cx="722" cy="232"/>
            </a:xfrm>
            <a:prstGeom prst="ellips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4" name="Oval 10"/>
            <p:cNvSpPr>
              <a:spLocks noChangeArrowheads="1"/>
            </p:cNvSpPr>
            <p:nvPr/>
          </p:nvSpPr>
          <p:spPr bwMode="auto">
            <a:xfrm>
              <a:off x="2850" y="2962"/>
              <a:ext cx="678" cy="318"/>
            </a:xfrm>
            <a:prstGeom prst="ellips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5" name="Oval 11"/>
            <p:cNvSpPr>
              <a:spLocks noChangeArrowheads="1"/>
            </p:cNvSpPr>
            <p:nvPr/>
          </p:nvSpPr>
          <p:spPr bwMode="auto">
            <a:xfrm>
              <a:off x="2971" y="526"/>
              <a:ext cx="1349" cy="215"/>
            </a:xfrm>
            <a:prstGeom prst="ellips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14" name="Straight Connector 13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3352800" y="152400"/>
            <a:ext cx="21955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dirty="0" smtClean="0">
                <a:solidFill>
                  <a:srgbClr val="0033CC"/>
                </a:solidFill>
              </a:rPr>
              <a:t>DC Sputtering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28600" y="2133600"/>
            <a:ext cx="4267200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TW" sz="2000" b="1" dirty="0" smtClean="0">
                <a:solidFill>
                  <a:srgbClr val="0033CC"/>
                </a:solidFill>
              </a:rPr>
              <a:t>Deposition parameters:</a:t>
            </a: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zh-TW" dirty="0" smtClean="0">
                <a:solidFill>
                  <a:srgbClr val="0033CC"/>
                </a:solidFill>
              </a:rPr>
              <a:t>Process pressure: compromise between the number of </a:t>
            </a:r>
            <a:r>
              <a:rPr lang="en-US" altLang="zh-TW" dirty="0" err="1" smtClean="0">
                <a:solidFill>
                  <a:srgbClr val="0033CC"/>
                </a:solidFill>
              </a:rPr>
              <a:t>Ar</a:t>
            </a:r>
            <a:r>
              <a:rPr lang="en-US" altLang="zh-TW" dirty="0" smtClean="0">
                <a:solidFill>
                  <a:srgbClr val="0033CC"/>
                </a:solidFill>
              </a:rPr>
              <a:t> ions and the scattering of </a:t>
            </a:r>
            <a:r>
              <a:rPr lang="en-US" altLang="zh-TW" dirty="0" err="1" smtClean="0">
                <a:solidFill>
                  <a:srgbClr val="0033CC"/>
                </a:solidFill>
              </a:rPr>
              <a:t>Ar</a:t>
            </a:r>
            <a:r>
              <a:rPr lang="en-US" altLang="zh-TW" dirty="0" smtClean="0">
                <a:solidFill>
                  <a:srgbClr val="0033CC"/>
                </a:solidFill>
              </a:rPr>
              <a:t> ions with neutral </a:t>
            </a:r>
            <a:r>
              <a:rPr lang="en-US" altLang="zh-TW" dirty="0" err="1" smtClean="0">
                <a:solidFill>
                  <a:srgbClr val="0033CC"/>
                </a:solidFill>
              </a:rPr>
              <a:t>Ar</a:t>
            </a:r>
            <a:r>
              <a:rPr lang="en-US" altLang="zh-TW" dirty="0" smtClean="0">
                <a:solidFill>
                  <a:srgbClr val="0033CC"/>
                </a:solidFill>
              </a:rPr>
              <a:t> atoms</a:t>
            </a: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zh-TW" dirty="0" smtClean="0">
                <a:solidFill>
                  <a:srgbClr val="0033CC"/>
                </a:solidFill>
              </a:rPr>
              <a:t>Sputter voltage: maximum yield, typical -2 to -5 kV, for high deposition rate.</a:t>
            </a: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zh-TW" dirty="0" smtClean="0">
                <a:solidFill>
                  <a:srgbClr val="0033CC"/>
                </a:solidFill>
              </a:rPr>
              <a:t>Substrate bias: control ion bombardment characteristics.</a:t>
            </a: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zh-TW" dirty="0" smtClean="0">
                <a:solidFill>
                  <a:srgbClr val="0033CC"/>
                </a:solidFill>
              </a:rPr>
              <a:t>Substrate temperature: modify deposited film properties.</a:t>
            </a: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C00000"/>
                </a:solidFill>
              </a:rPr>
              <a:t>For conducting materials only</a:t>
            </a:r>
            <a:r>
              <a:rPr lang="en-US" dirty="0" smtClean="0">
                <a:solidFill>
                  <a:srgbClr val="0033CC"/>
                </a:solidFill>
              </a:rPr>
              <a:t>.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5499068-5A5A-44B2-94D8-08689A1E07D1}" type="slidenum">
              <a:rPr lang="en-US" altLang="zh-TW" smtClean="0"/>
              <a:pPr>
                <a:defRPr/>
              </a:pPr>
              <a:t>18</a:t>
            </a:fld>
            <a:endParaRPr lang="en-US" altLang="zh-TW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2" name="Picture 4" descr="schematic of RF sputteri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038600" y="1752600"/>
            <a:ext cx="5027612" cy="3762375"/>
          </a:xfrm>
          <a:noFill/>
        </p:spPr>
      </p:pic>
      <p:cxnSp>
        <p:nvCxnSpPr>
          <p:cNvPr id="7" name="Straight Connector 6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3505200" y="152400"/>
            <a:ext cx="17050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dirty="0" smtClean="0">
                <a:solidFill>
                  <a:srgbClr val="0033CC"/>
                </a:solidFill>
              </a:rPr>
              <a:t>RF Sputter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200" y="1295400"/>
            <a:ext cx="4038600" cy="4909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zh-TW" dirty="0" smtClean="0">
                <a:solidFill>
                  <a:srgbClr val="0033CC"/>
                </a:solidFill>
              </a:rPr>
              <a:t>Good for insulating materials because, positive charge builds up on the cathode (target) in DC sputtering systems. Alternating potential can avoid charge buildup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altLang="zh-TW" dirty="0" smtClean="0">
                <a:solidFill>
                  <a:srgbClr val="0033CC"/>
                </a:solidFill>
              </a:rPr>
              <a:t>When frequencies less than about 50kHz, electrons and ions in plasma are mobile </a:t>
            </a:r>
          </a:p>
          <a:p>
            <a:pPr lvl="1" indent="-234950">
              <a:spcAft>
                <a:spcPts val="600"/>
              </a:spcAft>
              <a:buFont typeface="Courier New" pitchFamily="49" charset="0"/>
              <a:buChar char="o"/>
            </a:pPr>
            <a:r>
              <a:rPr lang="en-US" altLang="zh-TW" dirty="0" smtClean="0">
                <a:solidFill>
                  <a:srgbClr val="0033CC"/>
                </a:solidFill>
              </a:rPr>
              <a:t>DC sputtering of both surfaces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altLang="zh-TW" dirty="0" smtClean="0">
                <a:solidFill>
                  <a:srgbClr val="0033CC"/>
                </a:solidFill>
              </a:rPr>
              <a:t>When frequencies above about 50kHz, ions (heavy) can no longer follow the switching </a:t>
            </a:r>
          </a:p>
          <a:p>
            <a:pPr lvl="1" indent="-234950">
              <a:spcAft>
                <a:spcPts val="600"/>
              </a:spcAft>
              <a:buFont typeface="Courier New" pitchFamily="49" charset="0"/>
              <a:buChar char="o"/>
            </a:pPr>
            <a:r>
              <a:rPr lang="en-US" altLang="zh-TW" dirty="0" smtClean="0">
                <a:solidFill>
                  <a:srgbClr val="0033CC"/>
                </a:solidFill>
              </a:rPr>
              <a:t>Electrons can neutralize positive charge build up. </a:t>
            </a: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zh-TW" dirty="0" smtClean="0">
                <a:solidFill>
                  <a:srgbClr val="0033CC"/>
                </a:solidFill>
              </a:rPr>
              <a:t>Capable of running in lower pressure (1-15 </a:t>
            </a:r>
            <a:r>
              <a:rPr lang="en-US" altLang="zh-TW" dirty="0" err="1" smtClean="0">
                <a:solidFill>
                  <a:srgbClr val="0033CC"/>
                </a:solidFill>
              </a:rPr>
              <a:t>mTorr</a:t>
            </a:r>
            <a:r>
              <a:rPr lang="en-US" altLang="zh-TW" dirty="0" smtClean="0">
                <a:solidFill>
                  <a:srgbClr val="0033CC"/>
                </a:solidFill>
              </a:rPr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24400" y="5715000"/>
            <a:ext cx="4248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13.56MHz RF source, same as RIE or PECVD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5499068-5A5A-44B2-94D8-08689A1E07D1}" type="slidenum">
              <a:rPr lang="en-US" altLang="zh-TW" smtClean="0"/>
              <a:pPr>
                <a:defRPr/>
              </a:pPr>
              <a:t>19</a:t>
            </a:fld>
            <a:endParaRPr lang="en-US" altLang="zh-TW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057400" y="152400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85738" indent="-185738">
              <a:buFont typeface="Arial" pitchFamily="34" charset="0"/>
              <a:buChar char="•"/>
            </a:pPr>
            <a:r>
              <a:rPr lang="en-US" altLang="zh-TW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smtClean="0">
                <a:solidFill>
                  <a:srgbClr val="0033CC"/>
                </a:solidFill>
              </a:rPr>
              <a:t>Physical vapor deposition (PVD)</a:t>
            </a:r>
            <a:r>
              <a:rPr lang="en-US" altLang="zh-TW" sz="2400" dirty="0" smtClean="0">
                <a:solidFill>
                  <a:srgbClr val="0033CC"/>
                </a:solidFill>
              </a:rPr>
              <a:t> </a:t>
            </a:r>
            <a:endParaRPr lang="en-US" sz="2400" dirty="0" smtClean="0">
              <a:solidFill>
                <a:srgbClr val="0033CC"/>
              </a:solidFill>
            </a:endParaRPr>
          </a:p>
          <a:p>
            <a:pPr marL="571500" lvl="1" indent="-185738">
              <a:buFont typeface="Courier New" pitchFamily="49" charset="0"/>
              <a:buChar char="o"/>
            </a:pPr>
            <a:r>
              <a:rPr lang="en-US" altLang="zh-TW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smtClean="0">
                <a:solidFill>
                  <a:srgbClr val="0033CC"/>
                </a:solidFill>
              </a:rPr>
              <a:t>Evaporation</a:t>
            </a:r>
          </a:p>
          <a:p>
            <a:pPr marL="571500" lvl="1" indent="-185738">
              <a:buFont typeface="Courier New" pitchFamily="49" charset="0"/>
              <a:buChar char="o"/>
            </a:pPr>
            <a:r>
              <a:rPr lang="en-US" altLang="zh-TW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smtClean="0">
                <a:solidFill>
                  <a:srgbClr val="0033CC"/>
                </a:solidFill>
              </a:rPr>
              <a:t>Sputtering</a:t>
            </a:r>
          </a:p>
          <a:p>
            <a:pPr marL="185738" indent="-185738">
              <a:buFont typeface="Arial" pitchFamily="34" charset="0"/>
              <a:buChar char="•"/>
            </a:pPr>
            <a:r>
              <a:rPr lang="en-US" altLang="zh-TW" sz="2400" dirty="0" smtClean="0">
                <a:solidFill>
                  <a:srgbClr val="0033CC"/>
                </a:solidFill>
              </a:rPr>
              <a:t> C</a:t>
            </a:r>
            <a:r>
              <a:rPr lang="en-US" sz="2400" dirty="0" smtClean="0">
                <a:solidFill>
                  <a:srgbClr val="0033CC"/>
                </a:solidFill>
              </a:rPr>
              <a:t>hemical </a:t>
            </a:r>
            <a:r>
              <a:rPr lang="en-US" altLang="zh-TW" sz="2400" dirty="0" smtClean="0">
                <a:solidFill>
                  <a:srgbClr val="0033CC"/>
                </a:solidFill>
              </a:rPr>
              <a:t>vapor deposition (CVD)</a:t>
            </a:r>
            <a:endParaRPr lang="en-US" sz="2400" dirty="0" smtClean="0">
              <a:solidFill>
                <a:srgbClr val="0033CC"/>
              </a:solidFill>
            </a:endParaRPr>
          </a:p>
          <a:p>
            <a:pPr marL="571500" lvl="1" indent="-185738">
              <a:buFont typeface="Courier New" pitchFamily="49" charset="0"/>
              <a:buChar char="o"/>
            </a:pPr>
            <a:r>
              <a:rPr lang="en-US" altLang="zh-TW" sz="2400" dirty="0" smtClean="0">
                <a:solidFill>
                  <a:srgbClr val="0033CC"/>
                </a:solidFill>
              </a:rPr>
              <a:t> Low pressure CVD</a:t>
            </a:r>
            <a:endParaRPr lang="en-US" sz="2400" dirty="0" smtClean="0">
              <a:solidFill>
                <a:srgbClr val="0033CC"/>
              </a:solidFill>
            </a:endParaRPr>
          </a:p>
          <a:p>
            <a:pPr marL="571500" lvl="1" indent="-185738">
              <a:buFont typeface="Courier New" pitchFamily="49" charset="0"/>
              <a:buChar char="o"/>
            </a:pPr>
            <a:r>
              <a:rPr lang="en-US" altLang="zh-TW" sz="2400" dirty="0" smtClean="0">
                <a:solidFill>
                  <a:srgbClr val="0033CC"/>
                </a:solidFill>
              </a:rPr>
              <a:t> Plasma enhanced CVD</a:t>
            </a:r>
          </a:p>
          <a:p>
            <a:pPr marL="185738" indent="-185738">
              <a:buFont typeface="Arial" pitchFamily="34" charset="0"/>
              <a:buChar char="•"/>
            </a:pPr>
            <a:r>
              <a:rPr lang="en-US" altLang="zh-TW" sz="2400" dirty="0" smtClean="0">
                <a:solidFill>
                  <a:srgbClr val="0033CC"/>
                </a:solidFill>
              </a:rPr>
              <a:t> Epitaxial deposition</a:t>
            </a:r>
            <a:endParaRPr lang="en-US" sz="2400" dirty="0" smtClean="0">
              <a:solidFill>
                <a:srgbClr val="0033CC"/>
              </a:solidFill>
            </a:endParaRPr>
          </a:p>
          <a:p>
            <a:pPr marL="571500" lvl="1" indent="-185738">
              <a:buFont typeface="Courier New" pitchFamily="49" charset="0"/>
              <a:buChar char="o"/>
            </a:pPr>
            <a:r>
              <a:rPr lang="en-US" altLang="zh-TW" sz="2400" dirty="0" smtClean="0">
                <a:solidFill>
                  <a:srgbClr val="0033CC"/>
                </a:solidFill>
              </a:rPr>
              <a:t> MBE (molecular beam </a:t>
            </a:r>
            <a:r>
              <a:rPr lang="en-US" altLang="zh-TW" sz="2400" dirty="0" err="1" smtClean="0">
                <a:solidFill>
                  <a:srgbClr val="0033CC"/>
                </a:solidFill>
              </a:rPr>
              <a:t>epitaxy</a:t>
            </a:r>
            <a:r>
              <a:rPr lang="en-US" altLang="zh-TW" sz="2400" dirty="0" smtClean="0">
                <a:solidFill>
                  <a:srgbClr val="0033CC"/>
                </a:solidFill>
              </a:rPr>
              <a:t>)</a:t>
            </a:r>
            <a:endParaRPr lang="en-US" sz="2400" dirty="0" smtClean="0">
              <a:solidFill>
                <a:srgbClr val="0033CC"/>
              </a:solidFill>
            </a:endParaRPr>
          </a:p>
          <a:p>
            <a:pPr marL="571500" lvl="1" indent="-185738">
              <a:buFont typeface="Courier New" pitchFamily="49" charset="0"/>
              <a:buChar char="o"/>
            </a:pPr>
            <a:r>
              <a:rPr lang="en-US" altLang="zh-TW" sz="2400" dirty="0" smtClean="0">
                <a:solidFill>
                  <a:srgbClr val="0033CC"/>
                </a:solidFill>
              </a:rPr>
              <a:t> MOCVD (</a:t>
            </a:r>
            <a:r>
              <a:rPr lang="en-US" sz="2400" dirty="0" smtClean="0">
                <a:solidFill>
                  <a:srgbClr val="0033CC"/>
                </a:solidFill>
              </a:rPr>
              <a:t>Metal-Organic CVD</a:t>
            </a:r>
            <a:r>
              <a:rPr lang="en-US" altLang="zh-TW" sz="2400" dirty="0" smtClean="0">
                <a:solidFill>
                  <a:srgbClr val="0033CC"/>
                </a:solidFill>
              </a:rPr>
              <a:t>)</a:t>
            </a:r>
            <a:endParaRPr lang="en-US" sz="2400" dirty="0" smtClean="0">
              <a:solidFill>
                <a:srgbClr val="0033CC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62200" y="152400"/>
            <a:ext cx="46865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Thin film deposition processes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DAC57CF-6643-4D83-8FD2-2231CF803982}" type="slidenum">
              <a:rPr lang="en-US" altLang="zh-TW"/>
              <a:pPr/>
              <a:t>20</a:t>
            </a:fld>
            <a:endParaRPr lang="en-US" altLang="zh-TW"/>
          </a:p>
        </p:txBody>
      </p:sp>
      <p:graphicFrame>
        <p:nvGraphicFramePr>
          <p:cNvPr id="270339" name="Group 3"/>
          <p:cNvGraphicFramePr>
            <a:graphicFrameLocks noGrp="1"/>
          </p:cNvGraphicFramePr>
          <p:nvPr>
            <p:ph idx="1"/>
          </p:nvPr>
        </p:nvGraphicFramePr>
        <p:xfrm>
          <a:off x="392113" y="1406525"/>
          <a:ext cx="8555037" cy="4852989"/>
        </p:xfrm>
        <a:graphic>
          <a:graphicData uri="http://schemas.openxmlformats.org/drawingml/2006/table">
            <a:tbl>
              <a:tblPr/>
              <a:tblGrid>
                <a:gridCol w="3954462"/>
                <a:gridCol w="4600575"/>
              </a:tblGrid>
              <a:tr h="5889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EVAPORATION</a:t>
                      </a:r>
                      <a:endParaRPr kumimoji="1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SPUTTERING</a:t>
                      </a:r>
                      <a:endParaRPr kumimoji="1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</a:tr>
              <a:tr h="5873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low energy atoms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higher energy atoms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19113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high vacuum path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1" lang="en-US" altLang="zh-TW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few collisions 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1" lang="en-US" altLang="zh-TW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line of sight deposition 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1" lang="en-US" altLang="zh-TW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little gas in film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low vacuum, plasma path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1" lang="en-US" altLang="zh-TW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many collisions 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1" lang="en-US" altLang="zh-TW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less line of sight deposition 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1" lang="en-US" altLang="zh-TW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gas in film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5889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larger grain size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smaller grain size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5873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fewer grain orientations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many grain orientations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5889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poorer adhesion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better adhesion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cxnSp>
        <p:nvCxnSpPr>
          <p:cNvPr id="6" name="Straight Connector 5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676400" y="152400"/>
            <a:ext cx="63694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dirty="0" smtClean="0">
                <a:solidFill>
                  <a:srgbClr val="0033CC"/>
                </a:solidFill>
              </a:rPr>
              <a:t>Comparison of evaporation and sputtering</a:t>
            </a:r>
            <a:endParaRPr lang="en-US" sz="2800" dirty="0">
              <a:solidFill>
                <a:srgbClr val="0033CC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0" name="Picture 4" descr="CVD schemat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286000"/>
            <a:ext cx="7086600" cy="2736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905000" y="152400"/>
            <a:ext cx="49726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dirty="0" smtClean="0">
                <a:solidFill>
                  <a:srgbClr val="C00000"/>
                </a:solidFill>
              </a:rPr>
              <a:t>Chemical</a:t>
            </a:r>
            <a:r>
              <a:rPr lang="en-US" altLang="zh-TW" sz="2800" dirty="0" smtClean="0">
                <a:solidFill>
                  <a:srgbClr val="0033CC"/>
                </a:solidFill>
              </a:rPr>
              <a:t> vapor deposition (CVD)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9600" y="990600"/>
            <a:ext cx="7620000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Bef>
                <a:spcPct val="10000"/>
              </a:spcBef>
              <a:buFont typeface="Arial" pitchFamily="34" charset="0"/>
              <a:buChar char="•"/>
            </a:pPr>
            <a:r>
              <a:rPr lang="en-US" altLang="zh-TW" dirty="0" smtClean="0">
                <a:solidFill>
                  <a:srgbClr val="0033CC"/>
                </a:solidFill>
              </a:rPr>
              <a:t>Form thin films on the surface of a substrate by thermal decomposition and/or reaction of gaseous compounds</a:t>
            </a:r>
          </a:p>
          <a:p>
            <a:pPr marL="171450" indent="-171450">
              <a:spcBef>
                <a:spcPct val="10000"/>
              </a:spcBef>
              <a:buFont typeface="Arial" pitchFamily="34" charset="0"/>
              <a:buChar char="•"/>
            </a:pPr>
            <a:r>
              <a:rPr lang="en-US" altLang="zh-TW" dirty="0" smtClean="0">
                <a:solidFill>
                  <a:srgbClr val="0033CC"/>
                </a:solidFill>
              </a:rPr>
              <a:t>Usually performed at high temperature</a:t>
            </a:r>
          </a:p>
          <a:p>
            <a:pPr marL="171450" indent="-171450">
              <a:spcBef>
                <a:spcPct val="10000"/>
              </a:spcBef>
              <a:buFont typeface="Arial" pitchFamily="34" charset="0"/>
              <a:buChar char="•"/>
            </a:pPr>
            <a:r>
              <a:rPr lang="en-US" altLang="zh-TW" dirty="0" smtClean="0">
                <a:solidFill>
                  <a:srgbClr val="0033CC"/>
                </a:solidFill>
              </a:rPr>
              <a:t>Can be performed at various pressure and with assistance of plasma (PECVD)</a:t>
            </a:r>
          </a:p>
        </p:txBody>
      </p:sp>
      <p:sp>
        <p:nvSpPr>
          <p:cNvPr id="6" name="Rectangle 5"/>
          <p:cNvSpPr/>
          <p:nvPr/>
        </p:nvSpPr>
        <p:spPr>
          <a:xfrm>
            <a:off x="1676400" y="5103674"/>
            <a:ext cx="5257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/>
            <a:r>
              <a:rPr lang="en-US" altLang="zh-TW" dirty="0" smtClean="0">
                <a:solidFill>
                  <a:srgbClr val="C00000"/>
                </a:solidFill>
              </a:rPr>
              <a:t>CVD film growth steps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altLang="zh-TW" dirty="0" smtClean="0">
                <a:solidFill>
                  <a:srgbClr val="0033CC"/>
                </a:solidFill>
              </a:rPr>
              <a:t>Source production of appropriate gas 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altLang="zh-TW" dirty="0" smtClean="0">
                <a:solidFill>
                  <a:srgbClr val="0033CC"/>
                </a:solidFill>
              </a:rPr>
              <a:t>Transport of gas to surface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altLang="zh-TW" dirty="0" smtClean="0">
                <a:solidFill>
                  <a:srgbClr val="0033CC"/>
                </a:solidFill>
              </a:rPr>
              <a:t>Adsorption of gas on substrate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altLang="zh-TW" dirty="0" smtClean="0">
                <a:solidFill>
                  <a:srgbClr val="0033CC"/>
                </a:solidFill>
              </a:rPr>
              <a:t>Reactions on substrate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altLang="zh-TW" dirty="0" smtClean="0">
                <a:solidFill>
                  <a:srgbClr val="0033CC"/>
                </a:solidFill>
              </a:rPr>
              <a:t>Transport of by-products away from substrate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A356C77-FDA7-4F34-B4A9-02902223555F}" type="slidenum">
              <a:rPr lang="en-US" altLang="zh-TW" smtClean="0"/>
              <a:pPr>
                <a:defRPr/>
              </a:pPr>
              <a:t>21</a:t>
            </a:fld>
            <a:endParaRPr lang="en-US" altLang="zh-TW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895600" y="152400"/>
            <a:ext cx="3515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dirty="0" smtClean="0">
                <a:solidFill>
                  <a:srgbClr val="0033CC"/>
                </a:solidFill>
              </a:rPr>
              <a:t>Types of CVD reactions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9600" y="1066800"/>
            <a:ext cx="7924800" cy="4539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zh-TW" b="1" dirty="0" smtClean="0">
                <a:solidFill>
                  <a:srgbClr val="C00000"/>
                </a:solidFill>
              </a:rPr>
              <a:t>Thermal decomposition</a:t>
            </a:r>
          </a:p>
          <a:p>
            <a:pPr>
              <a:spcAft>
                <a:spcPts val="600"/>
              </a:spcAft>
            </a:pPr>
            <a:r>
              <a:rPr lang="en-US" altLang="zh-TW" dirty="0" smtClean="0">
                <a:solidFill>
                  <a:srgbClr val="0033CC"/>
                </a:solidFill>
              </a:rPr>
              <a:t>      AB(g) ---&gt; A(s) + B(g) </a:t>
            </a:r>
          </a:p>
          <a:p>
            <a:pPr>
              <a:spcAft>
                <a:spcPts val="600"/>
              </a:spcAft>
            </a:pPr>
            <a:r>
              <a:rPr lang="en-US" altLang="zh-TW" dirty="0" smtClean="0">
                <a:solidFill>
                  <a:srgbClr val="0033CC"/>
                </a:solidFill>
              </a:rPr>
              <a:t>      ex: Si deposition from Silane at 650</a:t>
            </a:r>
            <a:r>
              <a:rPr lang="en-US" altLang="zh-TW" baseline="30000" dirty="0" smtClean="0">
                <a:solidFill>
                  <a:srgbClr val="0033CC"/>
                </a:solidFill>
              </a:rPr>
              <a:t>o</a:t>
            </a:r>
            <a:r>
              <a:rPr lang="en-US" altLang="zh-TW" dirty="0" smtClean="0">
                <a:solidFill>
                  <a:srgbClr val="0033CC"/>
                </a:solidFill>
              </a:rPr>
              <a:t>C: SiH</a:t>
            </a:r>
            <a:r>
              <a:rPr lang="en-US" altLang="zh-TW" baseline="-25000" dirty="0" smtClean="0">
                <a:solidFill>
                  <a:srgbClr val="0033CC"/>
                </a:solidFill>
              </a:rPr>
              <a:t>4</a:t>
            </a:r>
            <a:r>
              <a:rPr lang="en-US" altLang="zh-TW" dirty="0" smtClean="0">
                <a:solidFill>
                  <a:srgbClr val="0033CC"/>
                </a:solidFill>
              </a:rPr>
              <a:t>(g) → Si(s) + 2H</a:t>
            </a:r>
            <a:r>
              <a:rPr lang="en-US" altLang="zh-TW" baseline="-25000" dirty="0" smtClean="0">
                <a:solidFill>
                  <a:srgbClr val="0033CC"/>
                </a:solidFill>
              </a:rPr>
              <a:t>2</a:t>
            </a:r>
            <a:r>
              <a:rPr lang="en-US" altLang="zh-TW" dirty="0" smtClean="0">
                <a:solidFill>
                  <a:srgbClr val="0033CC"/>
                </a:solidFill>
              </a:rPr>
              <a:t>(g)</a:t>
            </a: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zh-TW" b="1" dirty="0" smtClean="0">
                <a:solidFill>
                  <a:srgbClr val="C00000"/>
                </a:solidFill>
              </a:rPr>
              <a:t>Reduction (using H</a:t>
            </a:r>
            <a:r>
              <a:rPr lang="en-US" altLang="zh-TW" b="1" baseline="-25000" dirty="0" smtClean="0">
                <a:solidFill>
                  <a:srgbClr val="C00000"/>
                </a:solidFill>
              </a:rPr>
              <a:t>2</a:t>
            </a:r>
            <a:r>
              <a:rPr lang="en-US" altLang="zh-TW" b="1" dirty="0" smtClean="0">
                <a:solidFill>
                  <a:srgbClr val="C00000"/>
                </a:solidFill>
              </a:rPr>
              <a:t>)</a:t>
            </a:r>
          </a:p>
          <a:p>
            <a:pPr>
              <a:spcAft>
                <a:spcPts val="600"/>
              </a:spcAft>
            </a:pPr>
            <a:r>
              <a:rPr lang="en-US" altLang="zh-TW" dirty="0" smtClean="0">
                <a:solidFill>
                  <a:srgbClr val="0033CC"/>
                </a:solidFill>
              </a:rPr>
              <a:t>      AX(g) + H</a:t>
            </a:r>
            <a:r>
              <a:rPr lang="en-US" altLang="zh-TW" baseline="-25000" dirty="0" smtClean="0">
                <a:solidFill>
                  <a:srgbClr val="0033CC"/>
                </a:solidFill>
              </a:rPr>
              <a:t>2</a:t>
            </a:r>
            <a:r>
              <a:rPr lang="en-US" altLang="zh-TW" dirty="0" smtClean="0">
                <a:solidFill>
                  <a:srgbClr val="0033CC"/>
                </a:solidFill>
              </a:rPr>
              <a:t>(g) &lt;===&gt; A(s) + HX(g)</a:t>
            </a:r>
          </a:p>
          <a:p>
            <a:pPr>
              <a:spcAft>
                <a:spcPts val="600"/>
              </a:spcAft>
            </a:pPr>
            <a:r>
              <a:rPr lang="en-US" altLang="zh-TW" dirty="0" smtClean="0">
                <a:solidFill>
                  <a:srgbClr val="0033CC"/>
                </a:solidFill>
              </a:rPr>
              <a:t>      W deposition at 300</a:t>
            </a:r>
            <a:r>
              <a:rPr lang="en-US" altLang="zh-TW" baseline="30000" dirty="0" smtClean="0">
                <a:solidFill>
                  <a:srgbClr val="0033CC"/>
                </a:solidFill>
              </a:rPr>
              <a:t>o</a:t>
            </a:r>
            <a:r>
              <a:rPr lang="en-US" altLang="zh-TW" dirty="0" smtClean="0">
                <a:solidFill>
                  <a:srgbClr val="0033CC"/>
                </a:solidFill>
              </a:rPr>
              <a:t>C: WF</a:t>
            </a:r>
            <a:r>
              <a:rPr lang="en-US" altLang="zh-TW" baseline="-25000" dirty="0" smtClean="0">
                <a:solidFill>
                  <a:srgbClr val="0033CC"/>
                </a:solidFill>
              </a:rPr>
              <a:t>6</a:t>
            </a:r>
            <a:r>
              <a:rPr lang="en-US" altLang="zh-TW" dirty="0" smtClean="0">
                <a:solidFill>
                  <a:srgbClr val="0033CC"/>
                </a:solidFill>
              </a:rPr>
              <a:t>(g) + 3H</a:t>
            </a:r>
            <a:r>
              <a:rPr lang="en-US" altLang="zh-TW" baseline="-25000" dirty="0" smtClean="0">
                <a:solidFill>
                  <a:srgbClr val="0033CC"/>
                </a:solidFill>
              </a:rPr>
              <a:t>2</a:t>
            </a:r>
            <a:r>
              <a:rPr lang="en-US" altLang="zh-TW" dirty="0" smtClean="0">
                <a:solidFill>
                  <a:srgbClr val="0033CC"/>
                </a:solidFill>
              </a:rPr>
              <a:t>(g) &lt;===&gt; W(s) + 6HF(g) </a:t>
            </a: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zh-TW" b="1" dirty="0" smtClean="0">
                <a:solidFill>
                  <a:srgbClr val="C00000"/>
                </a:solidFill>
              </a:rPr>
              <a:t>Oxidation (using O</a:t>
            </a:r>
            <a:r>
              <a:rPr lang="en-US" altLang="zh-TW" b="1" baseline="-25000" dirty="0" smtClean="0">
                <a:solidFill>
                  <a:srgbClr val="C00000"/>
                </a:solidFill>
              </a:rPr>
              <a:t>2</a:t>
            </a:r>
            <a:r>
              <a:rPr lang="en-US" altLang="zh-TW" b="1" dirty="0" smtClean="0">
                <a:solidFill>
                  <a:srgbClr val="C00000"/>
                </a:solidFill>
              </a:rPr>
              <a:t>)</a:t>
            </a:r>
          </a:p>
          <a:p>
            <a:pPr>
              <a:spcAft>
                <a:spcPts val="600"/>
              </a:spcAft>
            </a:pPr>
            <a:r>
              <a:rPr lang="en-US" altLang="zh-TW" dirty="0" smtClean="0">
                <a:solidFill>
                  <a:srgbClr val="0033CC"/>
                </a:solidFill>
              </a:rPr>
              <a:t>      AX(g) + O</a:t>
            </a:r>
            <a:r>
              <a:rPr lang="en-US" altLang="zh-TW" baseline="-25000" dirty="0" smtClean="0">
                <a:solidFill>
                  <a:srgbClr val="0033CC"/>
                </a:solidFill>
              </a:rPr>
              <a:t>2</a:t>
            </a:r>
            <a:r>
              <a:rPr lang="en-US" altLang="zh-TW" dirty="0" smtClean="0">
                <a:solidFill>
                  <a:srgbClr val="0033CC"/>
                </a:solidFill>
              </a:rPr>
              <a:t>(g) ---&gt; AO(s) + [O]X(g)</a:t>
            </a:r>
          </a:p>
          <a:p>
            <a:pPr marL="914400" indent="-914400">
              <a:spcAft>
                <a:spcPts val="600"/>
              </a:spcAft>
            </a:pPr>
            <a:r>
              <a:rPr lang="en-US" altLang="zh-TW" dirty="0" smtClean="0">
                <a:solidFill>
                  <a:srgbClr val="0033CC"/>
                </a:solidFill>
              </a:rPr>
              <a:t>      SiO</a:t>
            </a:r>
            <a:r>
              <a:rPr lang="en-US" altLang="zh-TW" baseline="-25000" dirty="0" smtClean="0">
                <a:solidFill>
                  <a:srgbClr val="0033CC"/>
                </a:solidFill>
              </a:rPr>
              <a:t>2</a:t>
            </a:r>
            <a:r>
              <a:rPr lang="en-US" altLang="zh-TW" dirty="0" smtClean="0">
                <a:solidFill>
                  <a:srgbClr val="0033CC"/>
                </a:solidFill>
              </a:rPr>
              <a:t> deposition from silane and oxygen at 450</a:t>
            </a:r>
            <a:r>
              <a:rPr lang="en-US" altLang="zh-TW" baseline="30000" dirty="0" smtClean="0">
                <a:solidFill>
                  <a:srgbClr val="0033CC"/>
                </a:solidFill>
              </a:rPr>
              <a:t>o</a:t>
            </a:r>
            <a:r>
              <a:rPr lang="en-US" altLang="zh-TW" dirty="0" smtClean="0">
                <a:solidFill>
                  <a:srgbClr val="0033CC"/>
                </a:solidFill>
              </a:rPr>
              <a:t>C (lower temp than thermal oxidation): SiH</a:t>
            </a:r>
            <a:r>
              <a:rPr lang="en-US" altLang="zh-TW" baseline="-25000" dirty="0" smtClean="0">
                <a:solidFill>
                  <a:srgbClr val="0033CC"/>
                </a:solidFill>
              </a:rPr>
              <a:t>4</a:t>
            </a:r>
            <a:r>
              <a:rPr lang="en-US" altLang="zh-TW" dirty="0" smtClean="0">
                <a:solidFill>
                  <a:srgbClr val="0033CC"/>
                </a:solidFill>
              </a:rPr>
              <a:t>(g) + O</a:t>
            </a:r>
            <a:r>
              <a:rPr lang="en-US" altLang="zh-TW" baseline="-25000" dirty="0" smtClean="0">
                <a:solidFill>
                  <a:srgbClr val="0033CC"/>
                </a:solidFill>
              </a:rPr>
              <a:t>2</a:t>
            </a:r>
            <a:r>
              <a:rPr lang="en-US" altLang="zh-TW" dirty="0" smtClean="0">
                <a:solidFill>
                  <a:srgbClr val="0033CC"/>
                </a:solidFill>
              </a:rPr>
              <a:t>(g) ---&gt; SiO</a:t>
            </a:r>
            <a:r>
              <a:rPr lang="en-US" altLang="zh-TW" baseline="-25000" dirty="0" smtClean="0">
                <a:solidFill>
                  <a:srgbClr val="0033CC"/>
                </a:solidFill>
              </a:rPr>
              <a:t>2</a:t>
            </a:r>
            <a:r>
              <a:rPr lang="en-US" altLang="zh-TW" dirty="0" smtClean="0">
                <a:solidFill>
                  <a:srgbClr val="0033CC"/>
                </a:solidFill>
              </a:rPr>
              <a:t>(s) + 2H</a:t>
            </a:r>
            <a:r>
              <a:rPr lang="en-US" altLang="zh-TW" baseline="-25000" dirty="0" smtClean="0">
                <a:solidFill>
                  <a:srgbClr val="0033CC"/>
                </a:solidFill>
              </a:rPr>
              <a:t>2</a:t>
            </a:r>
            <a:r>
              <a:rPr lang="en-US" altLang="zh-TW" dirty="0" smtClean="0">
                <a:solidFill>
                  <a:srgbClr val="0033CC"/>
                </a:solidFill>
              </a:rPr>
              <a:t>(g)</a:t>
            </a: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zh-TW" b="1" dirty="0" smtClean="0">
                <a:solidFill>
                  <a:srgbClr val="C00000"/>
                </a:solidFill>
              </a:rPr>
              <a:t>Compound formation (using NH</a:t>
            </a:r>
            <a:r>
              <a:rPr lang="en-US" altLang="zh-TW" b="1" baseline="-25000" dirty="0" smtClean="0">
                <a:solidFill>
                  <a:srgbClr val="C00000"/>
                </a:solidFill>
              </a:rPr>
              <a:t>3</a:t>
            </a:r>
            <a:r>
              <a:rPr lang="en-US" altLang="zh-TW" b="1" dirty="0" smtClean="0">
                <a:solidFill>
                  <a:srgbClr val="C00000"/>
                </a:solidFill>
              </a:rPr>
              <a:t> or H</a:t>
            </a:r>
            <a:r>
              <a:rPr lang="en-US" altLang="zh-TW" b="1" baseline="-25000" dirty="0" smtClean="0">
                <a:solidFill>
                  <a:srgbClr val="C00000"/>
                </a:solidFill>
              </a:rPr>
              <a:t>2</a:t>
            </a:r>
            <a:r>
              <a:rPr lang="en-US" altLang="zh-TW" b="1" dirty="0" smtClean="0">
                <a:solidFill>
                  <a:srgbClr val="C00000"/>
                </a:solidFill>
              </a:rPr>
              <a:t>O)</a:t>
            </a:r>
          </a:p>
          <a:p>
            <a:pPr>
              <a:spcAft>
                <a:spcPts val="600"/>
              </a:spcAft>
            </a:pPr>
            <a:r>
              <a:rPr lang="en-US" altLang="zh-TW" dirty="0" smtClean="0">
                <a:solidFill>
                  <a:srgbClr val="0033CC"/>
                </a:solidFill>
              </a:rPr>
              <a:t>      AX(g) +NH</a:t>
            </a:r>
            <a:r>
              <a:rPr lang="en-US" altLang="zh-TW" baseline="-25000" dirty="0" smtClean="0">
                <a:solidFill>
                  <a:srgbClr val="0033CC"/>
                </a:solidFill>
              </a:rPr>
              <a:t>3</a:t>
            </a:r>
            <a:r>
              <a:rPr lang="en-US" altLang="zh-TW" dirty="0" smtClean="0">
                <a:solidFill>
                  <a:srgbClr val="0033CC"/>
                </a:solidFill>
              </a:rPr>
              <a:t>(g) --&gt; AN(s)+HX(g)  or AX(g)+H</a:t>
            </a:r>
            <a:r>
              <a:rPr lang="en-US" altLang="zh-TW" baseline="-25000" dirty="0" smtClean="0">
                <a:solidFill>
                  <a:srgbClr val="0033CC"/>
                </a:solidFill>
              </a:rPr>
              <a:t>2</a:t>
            </a:r>
            <a:r>
              <a:rPr lang="en-US" altLang="zh-TW" dirty="0" smtClean="0">
                <a:solidFill>
                  <a:srgbClr val="0033CC"/>
                </a:solidFill>
              </a:rPr>
              <a:t>O(g)--&gt;AO(s)+HX(g)</a:t>
            </a:r>
          </a:p>
          <a:p>
            <a:pPr>
              <a:spcAft>
                <a:spcPts val="600"/>
              </a:spcAft>
            </a:pPr>
            <a:r>
              <a:rPr lang="en-US" altLang="zh-TW" dirty="0" smtClean="0">
                <a:solidFill>
                  <a:srgbClr val="0033CC"/>
                </a:solidFill>
              </a:rPr>
              <a:t>      Deposit wear resistant film (BN) at 1100</a:t>
            </a:r>
            <a:r>
              <a:rPr lang="en-US" altLang="zh-TW" baseline="30000" dirty="0" smtClean="0">
                <a:solidFill>
                  <a:srgbClr val="0033CC"/>
                </a:solidFill>
              </a:rPr>
              <a:t>o</a:t>
            </a:r>
            <a:r>
              <a:rPr lang="en-US" altLang="zh-TW" dirty="0" smtClean="0">
                <a:solidFill>
                  <a:srgbClr val="0033CC"/>
                </a:solidFill>
              </a:rPr>
              <a:t>C: BF</a:t>
            </a:r>
            <a:r>
              <a:rPr lang="en-US" altLang="zh-TW" baseline="-25000" dirty="0" smtClean="0">
                <a:solidFill>
                  <a:srgbClr val="0033CC"/>
                </a:solidFill>
              </a:rPr>
              <a:t>3</a:t>
            </a:r>
            <a:r>
              <a:rPr lang="en-US" altLang="zh-TW" dirty="0" smtClean="0">
                <a:solidFill>
                  <a:srgbClr val="0033CC"/>
                </a:solidFill>
              </a:rPr>
              <a:t>(g) + NH</a:t>
            </a:r>
            <a:r>
              <a:rPr lang="en-US" altLang="zh-TW" baseline="-25000" dirty="0" smtClean="0">
                <a:solidFill>
                  <a:srgbClr val="0033CC"/>
                </a:solidFill>
              </a:rPr>
              <a:t>3</a:t>
            </a:r>
            <a:r>
              <a:rPr lang="en-US" altLang="zh-TW" dirty="0" smtClean="0">
                <a:solidFill>
                  <a:srgbClr val="0033CC"/>
                </a:solidFill>
              </a:rPr>
              <a:t>(g) ---&gt; BN(s) + 3HF(g)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590800" y="152400"/>
            <a:ext cx="42499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dirty="0" smtClean="0">
                <a:solidFill>
                  <a:srgbClr val="0033CC"/>
                </a:solidFill>
              </a:rPr>
              <a:t>CVD sources and substrates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0" y="990600"/>
            <a:ext cx="67818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altLang="zh-TW" sz="2400" dirty="0" smtClean="0">
                <a:solidFill>
                  <a:srgbClr val="0033CC"/>
                </a:solidFill>
              </a:rPr>
              <a:t>Types of sources </a:t>
            </a:r>
          </a:p>
          <a:p>
            <a:pPr marL="685800" lvl="2" indent="-228600">
              <a:buFont typeface="Courier New" pitchFamily="49" charset="0"/>
              <a:buChar char="o"/>
            </a:pPr>
            <a:r>
              <a:rPr lang="en-US" altLang="zh-TW" sz="2000" dirty="0" smtClean="0">
                <a:solidFill>
                  <a:srgbClr val="0033CC"/>
                </a:solidFill>
              </a:rPr>
              <a:t>Gasses (easiest) </a:t>
            </a:r>
          </a:p>
          <a:p>
            <a:pPr marL="685800" lvl="2" indent="-228600">
              <a:buFont typeface="Courier New" pitchFamily="49" charset="0"/>
              <a:buChar char="o"/>
            </a:pPr>
            <a:r>
              <a:rPr lang="en-US" altLang="zh-TW" sz="2000" dirty="0" smtClean="0">
                <a:solidFill>
                  <a:srgbClr val="0033CC"/>
                </a:solidFill>
              </a:rPr>
              <a:t>Volatile liquids </a:t>
            </a:r>
          </a:p>
          <a:p>
            <a:pPr marL="685800" lvl="2" indent="-228600">
              <a:buFont typeface="Courier New" pitchFamily="49" charset="0"/>
              <a:buChar char="o"/>
            </a:pPr>
            <a:r>
              <a:rPr lang="en-US" altLang="zh-TW" sz="2000" dirty="0" err="1" smtClean="0">
                <a:solidFill>
                  <a:srgbClr val="0033CC"/>
                </a:solidFill>
              </a:rPr>
              <a:t>Sublimable</a:t>
            </a:r>
            <a:r>
              <a:rPr lang="en-US" altLang="zh-TW" sz="2000" dirty="0" smtClean="0">
                <a:solidFill>
                  <a:srgbClr val="0033CC"/>
                </a:solidFill>
              </a:rPr>
              <a:t> solids </a:t>
            </a:r>
          </a:p>
          <a:p>
            <a:pPr marL="685800" lvl="2" indent="-228600">
              <a:spcAft>
                <a:spcPts val="600"/>
              </a:spcAft>
              <a:buFont typeface="Courier New" pitchFamily="49" charset="0"/>
              <a:buChar char="o"/>
            </a:pPr>
            <a:r>
              <a:rPr lang="en-US" altLang="zh-TW" sz="2000" dirty="0" smtClean="0">
                <a:solidFill>
                  <a:srgbClr val="0033CC"/>
                </a:solidFill>
              </a:rPr>
              <a:t>Combination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altLang="zh-TW" sz="2400" dirty="0" smtClean="0">
                <a:solidFill>
                  <a:srgbClr val="0033CC"/>
                </a:solidFill>
              </a:rPr>
              <a:t>Source materials should be </a:t>
            </a:r>
          </a:p>
          <a:p>
            <a:pPr marL="685800" lvl="2" indent="-228600">
              <a:buFont typeface="Courier New" pitchFamily="49" charset="0"/>
              <a:buChar char="o"/>
            </a:pPr>
            <a:r>
              <a:rPr lang="en-US" altLang="zh-TW" sz="2000" dirty="0" smtClean="0">
                <a:solidFill>
                  <a:srgbClr val="0033CC"/>
                </a:solidFill>
              </a:rPr>
              <a:t>Stable at room temperature </a:t>
            </a:r>
          </a:p>
          <a:p>
            <a:pPr marL="685800" lvl="2" indent="-228600">
              <a:buFont typeface="Courier New" pitchFamily="49" charset="0"/>
              <a:buChar char="o"/>
            </a:pPr>
            <a:r>
              <a:rPr lang="en-US" altLang="zh-TW" sz="2000" dirty="0" smtClean="0">
                <a:solidFill>
                  <a:srgbClr val="0033CC"/>
                </a:solidFill>
              </a:rPr>
              <a:t>Sufficiently volatile </a:t>
            </a:r>
          </a:p>
          <a:p>
            <a:pPr marL="685800" lvl="3" indent="-228600">
              <a:buFont typeface="Courier New" pitchFamily="49" charset="0"/>
              <a:buChar char="o"/>
            </a:pPr>
            <a:r>
              <a:rPr lang="en-US" altLang="zh-TW" sz="2000" dirty="0" smtClean="0">
                <a:solidFill>
                  <a:srgbClr val="0033CC"/>
                </a:solidFill>
              </a:rPr>
              <a:t>High enough partial pressure to get good growth rates </a:t>
            </a:r>
          </a:p>
          <a:p>
            <a:pPr marL="685800" lvl="2" indent="-228600">
              <a:buFont typeface="Courier New" pitchFamily="49" charset="0"/>
              <a:buChar char="o"/>
            </a:pPr>
            <a:r>
              <a:rPr lang="en-US" altLang="zh-TW" sz="2000" dirty="0" smtClean="0">
                <a:solidFill>
                  <a:srgbClr val="0033CC"/>
                </a:solidFill>
              </a:rPr>
              <a:t>Reaction temperature &lt; melting point of substrate </a:t>
            </a:r>
          </a:p>
          <a:p>
            <a:pPr marL="685800" lvl="2" indent="-228600">
              <a:buFont typeface="Courier New" pitchFamily="49" charset="0"/>
              <a:buChar char="o"/>
            </a:pPr>
            <a:r>
              <a:rPr lang="en-US" altLang="zh-TW" sz="2000" dirty="0" smtClean="0">
                <a:solidFill>
                  <a:srgbClr val="0033CC"/>
                </a:solidFill>
              </a:rPr>
              <a:t>Produce desired element on substrate with easily removable by-products </a:t>
            </a:r>
          </a:p>
          <a:p>
            <a:pPr marL="685800" lvl="2" indent="-228600">
              <a:spcAft>
                <a:spcPts val="600"/>
              </a:spcAft>
              <a:buFont typeface="Courier New" pitchFamily="49" charset="0"/>
              <a:buChar char="o"/>
            </a:pPr>
            <a:r>
              <a:rPr lang="en-US" altLang="zh-TW" sz="2000" dirty="0" smtClean="0">
                <a:solidFill>
                  <a:srgbClr val="0033CC"/>
                </a:solidFill>
              </a:rPr>
              <a:t>Low toxicity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altLang="zh-TW" sz="2400" dirty="0" smtClean="0">
                <a:solidFill>
                  <a:srgbClr val="0033CC"/>
                </a:solidFill>
              </a:rPr>
              <a:t>Substrates</a:t>
            </a:r>
          </a:p>
          <a:p>
            <a:pPr marL="685800" lvl="1" indent="-228600">
              <a:buFont typeface="Courier New" pitchFamily="49" charset="0"/>
              <a:buChar char="o"/>
            </a:pPr>
            <a:r>
              <a:rPr lang="en-US" altLang="zh-TW" sz="2000" dirty="0" smtClean="0">
                <a:solidFill>
                  <a:srgbClr val="0033CC"/>
                </a:solidFill>
              </a:rPr>
              <a:t>Need to consider adsorption and  surface reactions </a:t>
            </a:r>
          </a:p>
          <a:p>
            <a:pPr marL="685800" lvl="1" indent="-228600">
              <a:buFont typeface="Courier New" pitchFamily="49" charset="0"/>
              <a:buChar char="o"/>
            </a:pPr>
            <a:r>
              <a:rPr lang="en-US" altLang="zh-TW" sz="2000" dirty="0" smtClean="0">
                <a:solidFill>
                  <a:srgbClr val="0033CC"/>
                </a:solidFill>
              </a:rPr>
              <a:t>For example, WF</a:t>
            </a:r>
            <a:r>
              <a:rPr lang="en-US" altLang="zh-TW" sz="2000" baseline="-25000" dirty="0" smtClean="0">
                <a:solidFill>
                  <a:srgbClr val="0033CC"/>
                </a:solidFill>
              </a:rPr>
              <a:t>6</a:t>
            </a:r>
            <a:r>
              <a:rPr lang="en-US" altLang="zh-TW" sz="2000" dirty="0" smtClean="0">
                <a:solidFill>
                  <a:srgbClr val="0033CC"/>
                </a:solidFill>
              </a:rPr>
              <a:t> deposits on Si but not on SiO</a:t>
            </a:r>
            <a:r>
              <a:rPr lang="en-US" altLang="zh-TW" sz="2000" baseline="-25000" dirty="0" smtClean="0">
                <a:solidFill>
                  <a:srgbClr val="0033CC"/>
                </a:solidFill>
              </a:rPr>
              <a:t>2</a:t>
            </a:r>
            <a:r>
              <a:rPr lang="en-US" altLang="zh-TW" sz="2000" dirty="0" smtClean="0">
                <a:solidFill>
                  <a:srgbClr val="0033CC"/>
                </a:solidFill>
              </a:rPr>
              <a:t> 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3" name="Rectangle 5"/>
          <p:cNvSpPr>
            <a:spLocks noChangeArrowheads="1"/>
          </p:cNvSpPr>
          <p:nvPr/>
        </p:nvSpPr>
        <p:spPr bwMode="auto">
          <a:xfrm>
            <a:off x="0" y="2178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74438" name="Group 6"/>
          <p:cNvGraphicFramePr>
            <a:graphicFrameLocks noGrp="1"/>
          </p:cNvGraphicFramePr>
          <p:nvPr/>
        </p:nvGraphicFramePr>
        <p:xfrm>
          <a:off x="230188" y="2929572"/>
          <a:ext cx="6308725" cy="2252028"/>
        </p:xfrm>
        <a:graphic>
          <a:graphicData uri="http://schemas.openxmlformats.org/drawingml/2006/table">
            <a:tbl>
              <a:tblPr/>
              <a:tblGrid>
                <a:gridCol w="3019425"/>
                <a:gridCol w="3289300"/>
              </a:tblGrid>
              <a:tr h="3381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fundamental parameters</a:t>
                      </a:r>
                      <a:endParaRPr kumimoji="1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experimental parameters</a:t>
                      </a:r>
                      <a:endParaRPr kumimoji="1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reactant concentration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pressure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diffusivity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gas velocity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boundary layer thickness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temperature distribution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reactor geometry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gas properties (viscosity . . .)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  <p:pic>
        <p:nvPicPr>
          <p:cNvPr id="29727" name="Picture 29" descr="flow past a plate showing stagnant layer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53000" y="762000"/>
            <a:ext cx="4035425" cy="1665287"/>
          </a:xfrm>
          <a:noFill/>
        </p:spPr>
      </p:pic>
      <p:cxnSp>
        <p:nvCxnSpPr>
          <p:cNvPr id="10" name="Straight Connector 9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928286" y="152400"/>
            <a:ext cx="33963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dirty="0" smtClean="0">
                <a:solidFill>
                  <a:srgbClr val="0033CC"/>
                </a:solidFill>
              </a:rPr>
              <a:t>Mass transport in gas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8600" y="762000"/>
            <a:ext cx="5715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altLang="zh-TW" dirty="0" smtClean="0">
                <a:solidFill>
                  <a:srgbClr val="0033CC"/>
                </a:solidFill>
              </a:rPr>
              <a:t>Two flow Regimes</a:t>
            </a:r>
          </a:p>
          <a:p>
            <a:pPr marL="450850" lvl="1" indent="-228600">
              <a:buFont typeface="Courier New" pitchFamily="49" charset="0"/>
              <a:buChar char="o"/>
            </a:pPr>
            <a:r>
              <a:rPr lang="en-US" altLang="zh-TW" dirty="0" smtClean="0">
                <a:solidFill>
                  <a:srgbClr val="0033CC"/>
                </a:solidFill>
              </a:rPr>
              <a:t>Molecular flow (diffusion in gas)</a:t>
            </a:r>
          </a:p>
          <a:p>
            <a:pPr marL="450850" lvl="1" indent="-228600">
              <a:buFont typeface="Courier New" pitchFamily="49" charset="0"/>
              <a:buChar char="o"/>
            </a:pPr>
            <a:r>
              <a:rPr lang="en-US" altLang="zh-TW" dirty="0" smtClean="0">
                <a:solidFill>
                  <a:srgbClr val="0033CC"/>
                </a:solidFill>
              </a:rPr>
              <a:t>Viscous flow (laminar flow and turbulent flow)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altLang="zh-TW" dirty="0" smtClean="0">
                <a:solidFill>
                  <a:srgbClr val="0033CC"/>
                </a:solidFill>
              </a:rPr>
              <a:t>Laminar flow is desired.  </a:t>
            </a:r>
          </a:p>
          <a:p>
            <a:pPr marL="450850" lvl="1" indent="-228600">
              <a:buFont typeface="Courier New" pitchFamily="49" charset="0"/>
              <a:buChar char="o"/>
            </a:pPr>
            <a:r>
              <a:rPr lang="en-US" altLang="zh-TW" dirty="0" smtClean="0">
                <a:solidFill>
                  <a:srgbClr val="0033CC"/>
                </a:solidFill>
              </a:rPr>
              <a:t>Reactants diffuse through stagnant layer to surface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8600" y="2438400"/>
            <a:ext cx="36377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altLang="zh-TW" sz="2400" dirty="0" smtClean="0">
                <a:solidFill>
                  <a:srgbClr val="C00000"/>
                </a:solidFill>
              </a:rPr>
              <a:t>Mass Transport depends on</a:t>
            </a:r>
            <a:endParaRPr lang="en-US" altLang="zh-TW" sz="2400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5638800"/>
            <a:ext cx="845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In a LPCVD reactor (~1Torr), the diffusivity (D) of the gas species is increased by a factor of 1000 over that at atmospheric pressure, resulting in one order of magnitude increase in the transport of reactants to the substrates.</a:t>
            </a:r>
            <a:endParaRPr lang="en-US" dirty="0">
              <a:solidFill>
                <a:srgbClr val="0033CC"/>
              </a:solidFill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6786716" y="2362200"/>
          <a:ext cx="1524410" cy="774700"/>
        </p:xfrm>
        <a:graphic>
          <a:graphicData uri="http://schemas.openxmlformats.org/presentationml/2006/ole">
            <p:oleObj spid="_x0000_s36865" name="Equation" r:id="rId4" imgW="774360" imgH="393480" progId="Equation.3">
              <p:embed/>
            </p:oleObj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6553200" y="3124200"/>
            <a:ext cx="2590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33CC"/>
                </a:solidFill>
              </a:rPr>
              <a:t>D is diffusivity</a:t>
            </a:r>
          </a:p>
          <a:p>
            <a:endParaRPr lang="en-US" sz="1600" dirty="0" smtClean="0">
              <a:solidFill>
                <a:srgbClr val="0033CC"/>
              </a:solidFill>
            </a:endParaRPr>
          </a:p>
          <a:p>
            <a:r>
              <a:rPr lang="en-US" sz="1600" dirty="0" smtClean="0">
                <a:solidFill>
                  <a:srgbClr val="0033CC"/>
                </a:solidFill>
              </a:rPr>
              <a:t>dc/</a:t>
            </a:r>
            <a:r>
              <a:rPr lang="en-US" sz="1600" dirty="0" err="1" smtClean="0">
                <a:solidFill>
                  <a:srgbClr val="0033CC"/>
                </a:solidFill>
              </a:rPr>
              <a:t>dx</a:t>
            </a:r>
            <a:r>
              <a:rPr lang="en-US" sz="1600" dirty="0" smtClean="0">
                <a:solidFill>
                  <a:srgbClr val="0033CC"/>
                </a:solidFill>
              </a:rPr>
              <a:t> is the concentration gradient across the boundary layer that separates the bulk flow (source) and the substrate surface (sink).</a:t>
            </a:r>
            <a:endParaRPr lang="en-US" sz="1600" dirty="0">
              <a:solidFill>
                <a:srgbClr val="0033CC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5499068-5A5A-44B2-94D8-08689A1E07D1}" type="slidenum">
              <a:rPr lang="en-US" altLang="zh-TW" smtClean="0"/>
              <a:pPr>
                <a:defRPr/>
              </a:pPr>
              <a:t>24</a:t>
            </a:fld>
            <a:endParaRPr lang="en-US" altLang="zh-TW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2895600" y="152400"/>
            <a:ext cx="31599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dirty="0" smtClean="0">
                <a:solidFill>
                  <a:srgbClr val="0033CC"/>
                </a:solidFill>
              </a:rPr>
              <a:t>Growth limiting step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" y="76200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altLang="zh-TW" dirty="0" smtClean="0">
                <a:solidFill>
                  <a:srgbClr val="0033CC"/>
                </a:solidFill>
              </a:rPr>
              <a:t>At lower temperature, surface reaction is the control mechanism: temp↑, growth rate ↑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altLang="zh-TW" dirty="0" smtClean="0">
                <a:solidFill>
                  <a:srgbClr val="0033CC"/>
                </a:solidFill>
              </a:rPr>
              <a:t>At higher temperature, bulk transportation/ diffusion is the control mechanism: flow rate ↑, growth rate ↑</a:t>
            </a:r>
            <a:endParaRPr lang="en-US" dirty="0">
              <a:solidFill>
                <a:srgbClr val="0033CC"/>
              </a:solidFill>
            </a:endParaRPr>
          </a:p>
        </p:txBody>
      </p:sp>
      <p:pic>
        <p:nvPicPr>
          <p:cNvPr id="15" name="Picture 4" descr="5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444024"/>
            <a:ext cx="5105400" cy="441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026026" y="914400"/>
            <a:ext cx="3935413" cy="3386138"/>
            <a:chOff x="3166" y="1226"/>
            <a:chExt cx="2479" cy="2133"/>
          </a:xfrm>
        </p:grpSpPr>
        <p:sp>
          <p:nvSpPr>
            <p:cNvPr id="31751" name="Line 5"/>
            <p:cNvSpPr>
              <a:spLocks noChangeShapeType="1"/>
            </p:cNvSpPr>
            <p:nvPr/>
          </p:nvSpPr>
          <p:spPr bwMode="auto">
            <a:xfrm flipV="1">
              <a:off x="3555" y="2995"/>
              <a:ext cx="1967" cy="8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52" name="Line 6"/>
            <p:cNvSpPr>
              <a:spLocks noChangeShapeType="1"/>
            </p:cNvSpPr>
            <p:nvPr/>
          </p:nvSpPr>
          <p:spPr bwMode="auto">
            <a:xfrm flipV="1">
              <a:off x="3559" y="1337"/>
              <a:ext cx="0" cy="1662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53" name="Text Box 7"/>
            <p:cNvSpPr txBox="1">
              <a:spLocks noChangeArrowheads="1"/>
            </p:cNvSpPr>
            <p:nvPr/>
          </p:nvSpPr>
          <p:spPr bwMode="auto">
            <a:xfrm rot="10800000">
              <a:off x="3166" y="1588"/>
              <a:ext cx="310" cy="10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TW" sz="2000" b="1" dirty="0">
                  <a:solidFill>
                    <a:srgbClr val="0033CC"/>
                  </a:solidFill>
                </a:rPr>
                <a:t>Growth rate</a:t>
              </a:r>
            </a:p>
          </p:txBody>
        </p:sp>
        <p:sp>
          <p:nvSpPr>
            <p:cNvPr id="31754" name="Text Box 8"/>
            <p:cNvSpPr txBox="1">
              <a:spLocks noChangeArrowheads="1"/>
            </p:cNvSpPr>
            <p:nvPr/>
          </p:nvSpPr>
          <p:spPr bwMode="auto">
            <a:xfrm>
              <a:off x="3358" y="3109"/>
              <a:ext cx="223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TW" sz="2000" b="1">
                  <a:solidFill>
                    <a:srgbClr val="0033CC"/>
                  </a:solidFill>
                </a:rPr>
                <a:t>Substrate temperature, 1/T</a:t>
              </a:r>
            </a:p>
          </p:txBody>
        </p:sp>
        <p:sp>
          <p:nvSpPr>
            <p:cNvPr id="31755" name="Line 9"/>
            <p:cNvSpPr>
              <a:spLocks noChangeShapeType="1"/>
            </p:cNvSpPr>
            <p:nvPr/>
          </p:nvSpPr>
          <p:spPr bwMode="auto">
            <a:xfrm flipH="1" flipV="1">
              <a:off x="4641" y="2024"/>
              <a:ext cx="707" cy="732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56" name="Line 10"/>
            <p:cNvSpPr>
              <a:spLocks noChangeShapeType="1"/>
            </p:cNvSpPr>
            <p:nvPr/>
          </p:nvSpPr>
          <p:spPr bwMode="auto">
            <a:xfrm flipH="1" flipV="1">
              <a:off x="3703" y="1678"/>
              <a:ext cx="946" cy="346"/>
            </a:xfrm>
            <a:prstGeom prst="line">
              <a:avLst/>
            </a:prstGeom>
            <a:noFill/>
            <a:ln w="508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57" name="Line 11"/>
            <p:cNvSpPr>
              <a:spLocks noChangeShapeType="1"/>
            </p:cNvSpPr>
            <p:nvPr/>
          </p:nvSpPr>
          <p:spPr bwMode="auto">
            <a:xfrm>
              <a:off x="4633" y="1226"/>
              <a:ext cx="8" cy="177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58" name="Text Box 12"/>
            <p:cNvSpPr txBox="1">
              <a:spLocks noChangeArrowheads="1"/>
            </p:cNvSpPr>
            <p:nvPr/>
          </p:nvSpPr>
          <p:spPr bwMode="auto">
            <a:xfrm>
              <a:off x="3546" y="1266"/>
              <a:ext cx="1111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TW" b="1" dirty="0">
                  <a:solidFill>
                    <a:srgbClr val="0033CC"/>
                  </a:solidFill>
                </a:rPr>
                <a:t>Mass transfer control</a:t>
              </a:r>
            </a:p>
          </p:txBody>
        </p:sp>
        <p:sp>
          <p:nvSpPr>
            <p:cNvPr id="31759" name="Text Box 13"/>
            <p:cNvSpPr txBox="1">
              <a:spLocks noChangeArrowheads="1"/>
            </p:cNvSpPr>
            <p:nvPr/>
          </p:nvSpPr>
          <p:spPr bwMode="auto">
            <a:xfrm>
              <a:off x="4534" y="1591"/>
              <a:ext cx="1111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TW" b="1">
                  <a:solidFill>
                    <a:srgbClr val="0033CC"/>
                  </a:solidFill>
                </a:rPr>
                <a:t>Surface reaction control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5410200" y="5486400"/>
            <a:ext cx="373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LPCVD: low pressure CVD</a:t>
            </a:r>
          </a:p>
          <a:p>
            <a:pPr marL="346075" indent="-346075"/>
            <a:r>
              <a:rPr lang="en-US" dirty="0" smtClean="0">
                <a:solidFill>
                  <a:srgbClr val="0033CC"/>
                </a:solidFill>
              </a:rPr>
              <a:t>APCVD: atmospheric pressure CVD high gas pressure, high deposition rate, limited by mass transport.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200" y="2209800"/>
            <a:ext cx="44364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dirty="0" smtClean="0">
                <a:solidFill>
                  <a:srgbClr val="C00000"/>
                </a:solidFill>
              </a:rPr>
              <a:t>Pressure dependence of CVD deposition rate </a:t>
            </a:r>
            <a:endParaRPr lang="en-US" altLang="zh-TW" dirty="0">
              <a:solidFill>
                <a:srgbClr val="C00000"/>
              </a:solidFill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3352800" y="152400"/>
            <a:ext cx="19918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dirty="0" smtClean="0">
                <a:solidFill>
                  <a:srgbClr val="0033CC"/>
                </a:solidFill>
              </a:rPr>
              <a:t>CVD process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71600" y="1997839"/>
            <a:ext cx="67818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u="sng" dirty="0" smtClean="0">
                <a:solidFill>
                  <a:srgbClr val="0033CC"/>
                </a:solidFill>
              </a:rPr>
              <a:t>Advantages:</a:t>
            </a:r>
            <a:r>
              <a:rPr lang="en-US" altLang="zh-TW" dirty="0" smtClean="0">
                <a:solidFill>
                  <a:srgbClr val="0033CC"/>
                </a:solidFill>
              </a:rPr>
              <a:t> </a:t>
            </a:r>
          </a:p>
          <a:p>
            <a:pPr marL="400050" indent="-171450">
              <a:buFont typeface="Arial" pitchFamily="34" charset="0"/>
              <a:buChar char="•"/>
            </a:pPr>
            <a:r>
              <a:rPr lang="en-US" altLang="zh-TW" dirty="0" smtClean="0">
                <a:solidFill>
                  <a:srgbClr val="0033CC"/>
                </a:solidFill>
              </a:rPr>
              <a:t>High growth rates possible </a:t>
            </a:r>
          </a:p>
          <a:p>
            <a:pPr marL="400050" indent="-171450">
              <a:buFont typeface="Arial" pitchFamily="34" charset="0"/>
              <a:buChar char="•"/>
            </a:pPr>
            <a:r>
              <a:rPr lang="en-US" altLang="zh-TW" dirty="0" smtClean="0">
                <a:solidFill>
                  <a:srgbClr val="0033CC"/>
                </a:solidFill>
              </a:rPr>
              <a:t>Can deposit materials which are hard to evaporate </a:t>
            </a:r>
          </a:p>
          <a:p>
            <a:pPr marL="400050" indent="-171450">
              <a:buFont typeface="Arial" pitchFamily="34" charset="0"/>
              <a:buChar char="•"/>
            </a:pPr>
            <a:r>
              <a:rPr lang="en-US" altLang="zh-TW" dirty="0" smtClean="0">
                <a:solidFill>
                  <a:srgbClr val="0033CC"/>
                </a:solidFill>
              </a:rPr>
              <a:t>Good reproducibility </a:t>
            </a:r>
          </a:p>
          <a:p>
            <a:pPr marL="400050" indent="-171450">
              <a:buFont typeface="Arial" pitchFamily="34" charset="0"/>
              <a:buChar char="•"/>
            </a:pPr>
            <a:r>
              <a:rPr lang="en-US" altLang="zh-TW" dirty="0" smtClean="0">
                <a:solidFill>
                  <a:srgbClr val="0033CC"/>
                </a:solidFill>
              </a:rPr>
              <a:t>Can grow epitaxial films (in this case also termed as “vapor phase epitaxy (VPE)”. For instance, MOCVD is also called OMVPE.)</a:t>
            </a:r>
          </a:p>
          <a:p>
            <a:pPr marL="400050" indent="-171450">
              <a:buFont typeface="Arial" pitchFamily="34" charset="0"/>
              <a:buChar char="•"/>
            </a:pPr>
            <a:r>
              <a:rPr lang="en-US" altLang="zh-TW" dirty="0" smtClean="0">
                <a:solidFill>
                  <a:srgbClr val="0033CC"/>
                </a:solidFill>
              </a:rPr>
              <a:t>Generally better film quality than PVD films.</a:t>
            </a:r>
          </a:p>
          <a:p>
            <a:endParaRPr lang="en-US" altLang="zh-TW" u="sng" dirty="0" smtClean="0">
              <a:solidFill>
                <a:srgbClr val="0033CC"/>
              </a:solidFill>
            </a:endParaRPr>
          </a:p>
          <a:p>
            <a:r>
              <a:rPr lang="en-US" altLang="zh-TW" u="sng" dirty="0" smtClean="0">
                <a:solidFill>
                  <a:srgbClr val="0033CC"/>
                </a:solidFill>
              </a:rPr>
              <a:t>Disadvantages:</a:t>
            </a:r>
          </a:p>
          <a:p>
            <a:pPr marL="400050" indent="-171450">
              <a:buFont typeface="Arial" pitchFamily="34" charset="0"/>
              <a:buChar char="•"/>
            </a:pPr>
            <a:r>
              <a:rPr lang="en-US" altLang="zh-TW" dirty="0" smtClean="0">
                <a:solidFill>
                  <a:srgbClr val="0033CC"/>
                </a:solidFill>
              </a:rPr>
              <a:t>High process temperatures </a:t>
            </a:r>
          </a:p>
          <a:p>
            <a:pPr marL="400050" indent="-171450">
              <a:buFont typeface="Arial" pitchFamily="34" charset="0"/>
              <a:buChar char="•"/>
            </a:pPr>
            <a:r>
              <a:rPr lang="en-US" altLang="zh-TW" dirty="0" smtClean="0">
                <a:solidFill>
                  <a:srgbClr val="0033CC"/>
                </a:solidFill>
              </a:rPr>
              <a:t>Complex processes </a:t>
            </a:r>
          </a:p>
          <a:p>
            <a:pPr marL="400050" indent="-171450">
              <a:buFont typeface="Arial" pitchFamily="34" charset="0"/>
              <a:buChar char="•"/>
            </a:pPr>
            <a:r>
              <a:rPr lang="en-US" altLang="zh-TW" dirty="0" smtClean="0">
                <a:solidFill>
                  <a:srgbClr val="0033CC"/>
                </a:solidFill>
              </a:rPr>
              <a:t>Toxic and corrosive gasses</a:t>
            </a:r>
          </a:p>
          <a:p>
            <a:pPr marL="400050" indent="-171450">
              <a:buFont typeface="Arial" pitchFamily="34" charset="0"/>
              <a:buChar char="•"/>
            </a:pPr>
            <a:r>
              <a:rPr lang="en-US" altLang="zh-TW" dirty="0" smtClean="0">
                <a:solidFill>
                  <a:srgbClr val="0033CC"/>
                </a:solidFill>
              </a:rPr>
              <a:t>Film may not be pure (hydrogen incorporation…).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3466667" y="152400"/>
            <a:ext cx="21721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dirty="0" smtClean="0">
                <a:solidFill>
                  <a:srgbClr val="0033CC"/>
                </a:solidFill>
              </a:rPr>
              <a:t>Types of CVD 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" y="838200"/>
            <a:ext cx="8534400" cy="5863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4950" indent="-234950"/>
            <a:r>
              <a:rPr lang="en-US" altLang="zh-TW" dirty="0" smtClean="0">
                <a:solidFill>
                  <a:srgbClr val="0033CC"/>
                </a:solidFill>
              </a:rPr>
              <a:t>APCVD (Atmospheric Pressure CVD) (not very popular for nanofabrication), mass transport limited growth rate, leading to non-uniform film thickness. </a:t>
            </a:r>
          </a:p>
          <a:p>
            <a:pPr>
              <a:spcBef>
                <a:spcPts val="600"/>
              </a:spcBef>
            </a:pPr>
            <a:r>
              <a:rPr lang="en-US" altLang="zh-TW" dirty="0" smtClean="0">
                <a:solidFill>
                  <a:srgbClr val="0033CC"/>
                </a:solidFill>
              </a:rPr>
              <a:t>LPCVD (Low Pressure CVD)</a:t>
            </a:r>
          </a:p>
          <a:p>
            <a:pPr marL="400050" indent="-171450">
              <a:buFont typeface="Arial" pitchFamily="34" charset="0"/>
              <a:buChar char="•"/>
            </a:pPr>
            <a:r>
              <a:rPr lang="en-US" altLang="zh-TW" dirty="0" smtClean="0">
                <a:solidFill>
                  <a:srgbClr val="0033CC"/>
                </a:solidFill>
              </a:rPr>
              <a:t>Low deposition rate limited by surface reaction, so uniform film thickness (many wafers stacked </a:t>
            </a:r>
            <a:r>
              <a:rPr lang="en-US" altLang="zh-TW" i="1" dirty="0" smtClean="0">
                <a:solidFill>
                  <a:srgbClr val="C00000"/>
                </a:solidFill>
              </a:rPr>
              <a:t>vertically</a:t>
            </a:r>
            <a:r>
              <a:rPr lang="en-US" altLang="zh-TW" dirty="0" smtClean="0">
                <a:solidFill>
                  <a:srgbClr val="0033CC"/>
                </a:solidFill>
              </a:rPr>
              <a:t> facing each other; in APCVD, wafers have to be laid horizontally side by side.</a:t>
            </a:r>
          </a:p>
          <a:p>
            <a:pPr marL="400050" indent="-171450">
              <a:buFont typeface="Arial" pitchFamily="34" charset="0"/>
              <a:buChar char="•"/>
            </a:pPr>
            <a:r>
              <a:rPr lang="en-US" altLang="zh-TW" dirty="0" smtClean="0">
                <a:solidFill>
                  <a:srgbClr val="0033CC"/>
                </a:solidFill>
              </a:rPr>
              <a:t>Gas pressures around 1-1000mTorr (lower P =&gt; higher diffusivity of gas to substrate)</a:t>
            </a:r>
          </a:p>
          <a:p>
            <a:pPr marL="400050" indent="-171450">
              <a:buFont typeface="Arial" pitchFamily="34" charset="0"/>
              <a:buChar char="•"/>
            </a:pPr>
            <a:r>
              <a:rPr lang="en-US" altLang="zh-TW" dirty="0" smtClean="0">
                <a:solidFill>
                  <a:srgbClr val="0033CC"/>
                </a:solidFill>
              </a:rPr>
              <a:t>Better film uniformity &amp; step coverage and fewer defects </a:t>
            </a:r>
          </a:p>
          <a:p>
            <a:pPr marL="400050" indent="-171450">
              <a:buFont typeface="Arial" pitchFamily="34" charset="0"/>
              <a:buChar char="•"/>
            </a:pPr>
            <a:r>
              <a:rPr lang="en-US" altLang="zh-TW" dirty="0" smtClean="0">
                <a:solidFill>
                  <a:srgbClr val="0033CC"/>
                </a:solidFill>
              </a:rPr>
              <a:t>Process temperature </a:t>
            </a:r>
            <a:r>
              <a:rPr lang="en-US" altLang="zh-TW" dirty="0" smtClean="0">
                <a:solidFill>
                  <a:srgbClr val="0033CC"/>
                </a:solidFill>
                <a:sym typeface="Symbol"/>
              </a:rPr>
              <a:t>500</a:t>
            </a:r>
            <a:r>
              <a:rPr lang="en-US" altLang="zh-TW" dirty="0" smtClean="0">
                <a:solidFill>
                  <a:srgbClr val="0033CC"/>
                </a:solidFill>
              </a:rPr>
              <a:t>°C</a:t>
            </a:r>
          </a:p>
          <a:p>
            <a:pPr>
              <a:spcBef>
                <a:spcPts val="600"/>
              </a:spcBef>
            </a:pPr>
            <a:r>
              <a:rPr lang="en-US" altLang="zh-TW" dirty="0" smtClean="0">
                <a:solidFill>
                  <a:srgbClr val="0033CC"/>
                </a:solidFill>
              </a:rPr>
              <a:t>PECVD (Plasma Enhanced CVD)</a:t>
            </a:r>
          </a:p>
          <a:p>
            <a:pPr marL="400050" indent="-171450">
              <a:buFont typeface="Arial" pitchFamily="34" charset="0"/>
              <a:buChar char="•"/>
            </a:pPr>
            <a:r>
              <a:rPr lang="en-US" altLang="zh-TW" dirty="0" smtClean="0">
                <a:solidFill>
                  <a:srgbClr val="0033CC"/>
                </a:solidFill>
              </a:rPr>
              <a:t>Plasma helps to break up gas molecules: high reactivity, able to process at lower temperature and lower pressure (good for electronics on plastics).</a:t>
            </a:r>
          </a:p>
          <a:p>
            <a:pPr marL="400050" indent="-171450">
              <a:buFont typeface="Arial" pitchFamily="34" charset="0"/>
              <a:buChar char="•"/>
            </a:pPr>
            <a:r>
              <a:rPr lang="en-US" altLang="zh-TW" dirty="0" smtClean="0">
                <a:solidFill>
                  <a:srgbClr val="0033CC"/>
                </a:solidFill>
              </a:rPr>
              <a:t>Pressure higher than in sputter deposition: more collision in gas phase, less ion bombardment on substrate</a:t>
            </a:r>
          </a:p>
          <a:p>
            <a:pPr marL="400050" indent="-171450">
              <a:buFont typeface="Arial" pitchFamily="34" charset="0"/>
              <a:buChar char="•"/>
            </a:pPr>
            <a:r>
              <a:rPr lang="en-US" altLang="zh-TW" dirty="0" smtClean="0">
                <a:solidFill>
                  <a:srgbClr val="0033CC"/>
                </a:solidFill>
              </a:rPr>
              <a:t>Can run in RF plasma mode: avoid charge buildup for insulators </a:t>
            </a:r>
          </a:p>
          <a:p>
            <a:pPr marL="400050" indent="-171450">
              <a:buFont typeface="Arial" pitchFamily="34" charset="0"/>
              <a:buChar char="•"/>
            </a:pPr>
            <a:r>
              <a:rPr lang="en-US" altLang="zh-TW" dirty="0" smtClean="0">
                <a:solidFill>
                  <a:srgbClr val="0033CC"/>
                </a:solidFill>
              </a:rPr>
              <a:t>Film quality is poorer than LPCVD.</a:t>
            </a:r>
          </a:p>
          <a:p>
            <a:pPr marL="400050" indent="-171450">
              <a:buFont typeface="Arial" pitchFamily="34" charset="0"/>
              <a:buChar char="•"/>
            </a:pPr>
            <a:r>
              <a:rPr lang="en-US" altLang="zh-TW" dirty="0" smtClean="0">
                <a:solidFill>
                  <a:srgbClr val="0033CC"/>
                </a:solidFill>
              </a:rPr>
              <a:t>Process temperature around 100 - 400°C.</a:t>
            </a:r>
          </a:p>
          <a:p>
            <a:pPr marL="171450" indent="-171450">
              <a:spcBef>
                <a:spcPts val="600"/>
              </a:spcBef>
            </a:pPr>
            <a:r>
              <a:rPr lang="en-US" altLang="zh-TW" dirty="0" smtClean="0">
                <a:solidFill>
                  <a:srgbClr val="0033CC"/>
                </a:solidFill>
              </a:rPr>
              <a:t>MOCVD (Metal-organic CVD, also called OMVPE - organo metallic VPE), epitaxial growth for many optoelectronic devices with III-V compounds for solar cells, lasers, LEDs, photo-cathodes and quantum wells.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9431" y="1752600"/>
            <a:ext cx="4564569" cy="370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5" name="Text Box 5"/>
          <p:cNvSpPr txBox="1">
            <a:spLocks noChangeArrowheads="1"/>
          </p:cNvSpPr>
          <p:nvPr/>
        </p:nvSpPr>
        <p:spPr bwMode="auto">
          <a:xfrm>
            <a:off x="1530350" y="1200150"/>
            <a:ext cx="1893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sz="2400" b="1" dirty="0">
                <a:solidFill>
                  <a:srgbClr val="C00000"/>
                </a:solidFill>
              </a:rPr>
              <a:t>LPCVD</a:t>
            </a:r>
          </a:p>
        </p:txBody>
      </p:sp>
      <p:sp>
        <p:nvSpPr>
          <p:cNvPr id="7176" name="Text Box 6"/>
          <p:cNvSpPr txBox="1">
            <a:spLocks noChangeArrowheads="1"/>
          </p:cNvSpPr>
          <p:nvPr/>
        </p:nvSpPr>
        <p:spPr bwMode="auto">
          <a:xfrm>
            <a:off x="5867400" y="1143000"/>
            <a:ext cx="1893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sz="2400" b="1" dirty="0">
                <a:solidFill>
                  <a:srgbClr val="C00000"/>
                </a:solidFill>
              </a:rPr>
              <a:t>PECVD</a:t>
            </a: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657600" y="152400"/>
            <a:ext cx="21387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dirty="0" smtClean="0">
                <a:solidFill>
                  <a:srgbClr val="0033CC"/>
                </a:solidFill>
              </a:rPr>
              <a:t>CVD reactors</a:t>
            </a:r>
            <a:endParaRPr lang="en-US" sz="2800" dirty="0">
              <a:solidFill>
                <a:srgbClr val="0033CC"/>
              </a:solidFill>
            </a:endParaRPr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0206" y="1687512"/>
            <a:ext cx="4315594" cy="3796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6384279" y="3657600"/>
            <a:ext cx="854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plasma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04801" y="5562600"/>
            <a:ext cx="37337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Reaction at high temperature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Reaction rate (determined by temperature) limited deposition rate.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19600" y="5791200"/>
            <a:ext cx="4725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Reaction at low temperature, assisted by </a:t>
            </a:r>
            <a:r>
              <a:rPr lang="en-US" dirty="0" smtClean="0">
                <a:solidFill>
                  <a:srgbClr val="C00000"/>
                </a:solidFill>
              </a:rPr>
              <a:t>plasma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667161" y="152400"/>
            <a:ext cx="39622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dirty="0" smtClean="0">
                <a:solidFill>
                  <a:srgbClr val="0033CC"/>
                </a:solidFill>
              </a:rPr>
              <a:t>PECVD process parameter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" y="985421"/>
            <a:ext cx="84582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 smtClean="0">
                <a:solidFill>
                  <a:srgbClr val="0033CC"/>
                </a:solidFill>
              </a:rPr>
              <a:t>Substrate temperature 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altLang="zh-TW" sz="2000" dirty="0" smtClean="0">
                <a:solidFill>
                  <a:srgbClr val="0033CC"/>
                </a:solidFill>
              </a:rPr>
              <a:t>Control by external heater, very little heating from PECVD process </a:t>
            </a:r>
          </a:p>
          <a:p>
            <a:r>
              <a:rPr lang="en-US" altLang="zh-TW" sz="2000" dirty="0" smtClean="0">
                <a:solidFill>
                  <a:srgbClr val="0033CC"/>
                </a:solidFill>
              </a:rPr>
              <a:t>Gas flow 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altLang="zh-TW" sz="2000" dirty="0" smtClean="0">
                <a:solidFill>
                  <a:srgbClr val="0033CC"/>
                </a:solidFill>
              </a:rPr>
              <a:t>Higher flow rates can increase deposition rate and uniformity </a:t>
            </a:r>
          </a:p>
          <a:p>
            <a:r>
              <a:rPr lang="en-US" altLang="zh-TW" sz="2000" dirty="0" smtClean="0">
                <a:solidFill>
                  <a:srgbClr val="0033CC"/>
                </a:solidFill>
              </a:rPr>
              <a:t>Pressure 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altLang="zh-TW" sz="2000" dirty="0" smtClean="0">
                <a:solidFill>
                  <a:srgbClr val="0033CC"/>
                </a:solidFill>
              </a:rPr>
              <a:t>Changes the energy of ions reaching electrodes 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altLang="zh-TW" sz="2000" dirty="0" smtClean="0">
                <a:solidFill>
                  <a:srgbClr val="0033CC"/>
                </a:solidFill>
              </a:rPr>
              <a:t>Can change deposition rate 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altLang="zh-TW" sz="2000" dirty="0" smtClean="0">
                <a:solidFill>
                  <a:srgbClr val="0033CC"/>
                </a:solidFill>
              </a:rPr>
              <a:t>Increases pressure may lead to chemical reactions in the gas 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altLang="zh-TW" sz="2000" dirty="0" smtClean="0">
                <a:solidFill>
                  <a:srgbClr val="0033CC"/>
                </a:solidFill>
              </a:rPr>
              <a:t>Effects also depend on gas concentration </a:t>
            </a:r>
          </a:p>
          <a:p>
            <a:r>
              <a:rPr lang="en-US" altLang="zh-TW" sz="2000" dirty="0" smtClean="0">
                <a:solidFill>
                  <a:srgbClr val="0033CC"/>
                </a:solidFill>
              </a:rPr>
              <a:t>Power 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altLang="zh-TW" sz="2000" dirty="0" smtClean="0">
                <a:solidFill>
                  <a:srgbClr val="0033CC"/>
                </a:solidFill>
              </a:rPr>
              <a:t>Affects the number of electrons available for activation and the energy of those electrons 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altLang="zh-TW" sz="2000" dirty="0" smtClean="0">
                <a:solidFill>
                  <a:srgbClr val="0033CC"/>
                </a:solidFill>
              </a:rPr>
              <a:t>Increased power may lead to chemical reactions in gas 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altLang="zh-TW" sz="2000" dirty="0" smtClean="0">
                <a:solidFill>
                  <a:srgbClr val="0033CC"/>
                </a:solidFill>
              </a:rPr>
              <a:t>Increased power increases deposition rate </a:t>
            </a:r>
          </a:p>
          <a:p>
            <a:r>
              <a:rPr lang="en-US" altLang="zh-TW" sz="2000" dirty="0" smtClean="0">
                <a:solidFill>
                  <a:srgbClr val="0033CC"/>
                </a:solidFill>
              </a:rPr>
              <a:t>Frequency (for PECVD)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altLang="zh-TW" sz="2000" dirty="0" smtClean="0">
                <a:solidFill>
                  <a:srgbClr val="0033CC"/>
                </a:solidFill>
              </a:rPr>
              <a:t>Changes plasma characteristics 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altLang="zh-TW" sz="2000" dirty="0" smtClean="0">
                <a:solidFill>
                  <a:srgbClr val="0033CC"/>
                </a:solidFill>
              </a:rPr>
              <a:t>Changes ion bombardment characteristics 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762000"/>
            <a:ext cx="7620000" cy="442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1295400" y="152400"/>
            <a:ext cx="64810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Four equilibrium growth/deposition modes</a:t>
            </a:r>
            <a:endParaRPr lang="en-US" sz="2800" dirty="0">
              <a:solidFill>
                <a:srgbClr val="0033CC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4953000"/>
            <a:ext cx="3958379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5122" name="Object 5"/>
          <p:cNvGraphicFramePr>
            <a:graphicFrameLocks noChangeAspect="1"/>
          </p:cNvGraphicFramePr>
          <p:nvPr/>
        </p:nvGraphicFramePr>
        <p:xfrm>
          <a:off x="2286000" y="762000"/>
          <a:ext cx="3962400" cy="628104"/>
        </p:xfrm>
        <a:graphic>
          <a:graphicData uri="http://schemas.openxmlformats.org/presentationml/2006/ole">
            <p:oleObj spid="_x0000_s9218" name="方程式" r:id="rId3" imgW="1460500" imgH="228600" progId="Equation.3">
              <p:embed/>
            </p:oleObj>
          </a:graphicData>
        </a:graphic>
      </p:graphicFrame>
      <p:cxnSp>
        <p:nvCxnSpPr>
          <p:cNvPr id="8" name="Straight Connector 7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723493" y="152400"/>
            <a:ext cx="76585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dirty="0" smtClean="0">
                <a:solidFill>
                  <a:srgbClr val="0033CC"/>
                </a:solidFill>
              </a:rPr>
              <a:t>Polycrystalline silicon and silicon dioxide deposition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3400" y="1295400"/>
            <a:ext cx="79248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zh-TW" sz="2000" dirty="0" smtClean="0">
                <a:solidFill>
                  <a:srgbClr val="0033CC"/>
                </a:solidFill>
              </a:rPr>
              <a:t>Application: gate of MOSFET, surface micromachining</a:t>
            </a: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zh-TW" sz="2000" dirty="0" smtClean="0">
                <a:solidFill>
                  <a:srgbClr val="0033CC"/>
                </a:solidFill>
              </a:rPr>
              <a:t>Usually deposited in a LPCVD chamber at 25-150Pa, 600-650</a:t>
            </a:r>
            <a:r>
              <a:rPr lang="en-US" altLang="zh-TW" sz="2000" baseline="30000" dirty="0" smtClean="0">
                <a:solidFill>
                  <a:srgbClr val="0033CC"/>
                </a:solidFill>
              </a:rPr>
              <a:t>o</a:t>
            </a:r>
            <a:r>
              <a:rPr lang="en-US" altLang="zh-TW" sz="2000" dirty="0" smtClean="0">
                <a:solidFill>
                  <a:srgbClr val="0033CC"/>
                </a:solidFill>
              </a:rPr>
              <a:t>C, 10-20nm/min.</a:t>
            </a: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zh-TW" sz="2000" dirty="0" smtClean="0">
                <a:solidFill>
                  <a:srgbClr val="0033CC"/>
                </a:solidFill>
              </a:rPr>
              <a:t>In situ doping can be performed: usually perform thermal diffusion right after poly-silicon deposition.</a:t>
            </a:r>
          </a:p>
        </p:txBody>
      </p:sp>
      <p:pic>
        <p:nvPicPr>
          <p:cNvPr id="9" name="Picture 4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676400" y="3646246"/>
            <a:ext cx="5105400" cy="401905"/>
          </a:xfrm>
          <a:prstGeom prst="rect">
            <a:avLst/>
          </a:prstGeom>
          <a:noFill/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76400" y="4495800"/>
            <a:ext cx="4419600" cy="464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76401" y="5334000"/>
            <a:ext cx="5791200" cy="593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219200" y="3200400"/>
            <a:ext cx="6629400" cy="2819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Silane based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altLang="zh-TW" sz="2400" b="0" i="0" u="none" strike="noStrike" kern="1200" cap="none" spc="0" normalizeH="0" baseline="0" noProof="0" dirty="0" smtClean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TEOS (LPCVD 650-700°C) (PECVD 350°C)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zh-TW" sz="2400" b="0" i="0" u="none" strike="noStrike" kern="1200" cap="none" spc="0" normalizeH="0" baseline="0" noProof="0" dirty="0" smtClean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Silane based PECVD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altLang="zh-TW" sz="2400" b="0" i="0" u="none" strike="noStrike" kern="1200" cap="none" spc="0" normalizeH="0" baseline="0" noProof="0" dirty="0" smtClean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0" y="3124200"/>
            <a:ext cx="9144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04800" y="762000"/>
            <a:ext cx="4315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Si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4800" y="3134380"/>
            <a:ext cx="7906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SiO</a:t>
            </a:r>
            <a:r>
              <a:rPr lang="en-US" sz="2800" baseline="-25000" dirty="0" smtClean="0">
                <a:solidFill>
                  <a:srgbClr val="C00000"/>
                </a:solidFill>
              </a:rPr>
              <a:t>2</a:t>
            </a:r>
            <a:endParaRPr lang="en-US" sz="2800" baseline="-25000" dirty="0">
              <a:solidFill>
                <a:srgbClr val="C00000"/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3530" name="Group 186"/>
          <p:cNvGraphicFramePr>
            <a:graphicFrameLocks noGrp="1"/>
          </p:cNvGraphicFramePr>
          <p:nvPr/>
        </p:nvGraphicFramePr>
        <p:xfrm>
          <a:off x="252413" y="1784350"/>
          <a:ext cx="8624887" cy="3924302"/>
        </p:xfrm>
        <a:graphic>
          <a:graphicData uri="http://schemas.openxmlformats.org/drawingml/2006/table">
            <a:tbl>
              <a:tblPr/>
              <a:tblGrid>
                <a:gridCol w="2243137"/>
                <a:gridCol w="1660525"/>
                <a:gridCol w="1343025"/>
                <a:gridCol w="1689100"/>
                <a:gridCol w="1689100"/>
              </a:tblGrid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Property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Plasma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SiH</a:t>
                      </a:r>
                      <a:r>
                        <a:rPr kumimoji="1" lang="en-US" altLang="zh-TW" sz="1800" b="1" i="0" u="none" strike="noStrike" cap="none" normalizeH="0" baseline="-2000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4</a:t>
                      </a: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+O</a:t>
                      </a:r>
                      <a:r>
                        <a:rPr kumimoji="1" lang="en-US" altLang="zh-TW" sz="1800" b="1" i="0" u="none" strike="noStrike" cap="none" normalizeH="0" baseline="-2000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2</a:t>
                      </a:r>
                      <a:endParaRPr kumimoji="1" lang="en-US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TEOS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SiCl</a:t>
                      </a:r>
                      <a:r>
                        <a:rPr kumimoji="1" lang="en-US" altLang="zh-TW" sz="1800" b="1" i="0" u="none" strike="noStrike" cap="none" normalizeH="0" baseline="-2000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2</a:t>
                      </a: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H</a:t>
                      </a:r>
                      <a:r>
                        <a:rPr kumimoji="1" lang="en-US" altLang="zh-TW" sz="1800" b="1" i="0" u="none" strike="noStrike" cap="none" normalizeH="0" baseline="-2000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2</a:t>
                      </a: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+N</a:t>
                      </a:r>
                      <a:r>
                        <a:rPr kumimoji="1" lang="en-US" altLang="zh-TW" sz="1800" b="1" i="0" u="none" strike="noStrike" cap="none" normalizeH="0" baseline="-2000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2</a:t>
                      </a: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2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Deposition temp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200</a:t>
                      </a: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ea typeface="新細明體" charset="-120"/>
                          <a:cs typeface="Arial" charset="0"/>
                        </a:rPr>
                        <a:t>°</a:t>
                      </a: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450</a:t>
                      </a: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ea typeface="新細明體" charset="-120"/>
                          <a:cs typeface="Arial" charset="0"/>
                        </a:rPr>
                        <a:t>°</a:t>
                      </a: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700</a:t>
                      </a: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ea typeface="新細明體" charset="-120"/>
                          <a:cs typeface="Arial" charset="0"/>
                        </a:rPr>
                        <a:t>°</a:t>
                      </a: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900</a:t>
                      </a: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ea typeface="新細明體" charset="-120"/>
                          <a:cs typeface="Arial" charset="0"/>
                        </a:rPr>
                        <a:t>°</a:t>
                      </a: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Composition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SiO</a:t>
                      </a:r>
                      <a:r>
                        <a:rPr kumimoji="1" lang="en-US" altLang="zh-TW" sz="1800" b="1" i="0" u="none" strike="noStrike" cap="none" normalizeH="0" baseline="-2000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2</a:t>
                      </a: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(H)</a:t>
                      </a:r>
                      <a:endParaRPr kumimoji="1" lang="en-US" altLang="zh-TW" sz="1800" b="1" i="0" u="none" strike="noStrike" cap="none" normalizeH="0" baseline="-2000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SiO</a:t>
                      </a:r>
                      <a:r>
                        <a:rPr kumimoji="1" lang="en-US" altLang="zh-TW" sz="1800" b="1" i="0" u="none" strike="noStrike" cap="none" normalizeH="0" baseline="-2000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2</a:t>
                      </a: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(H)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SiO</a:t>
                      </a:r>
                      <a:r>
                        <a:rPr kumimoji="1" lang="en-US" altLang="zh-TW" sz="1800" b="1" i="0" u="none" strike="noStrike" cap="none" normalizeH="0" baseline="-2000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2</a:t>
                      </a:r>
                      <a:endParaRPr kumimoji="1" lang="en-US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SiO</a:t>
                      </a:r>
                      <a:r>
                        <a:rPr kumimoji="1" lang="en-US" altLang="zh-TW" sz="1800" b="1" i="0" u="none" strike="noStrike" cap="none" normalizeH="0" baseline="-2000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2</a:t>
                      </a: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(Cl)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3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Dielectric Strength (10</a:t>
                      </a:r>
                      <a:r>
                        <a:rPr kumimoji="1" lang="en-US" altLang="zh-TW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6</a:t>
                      </a: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 V/cm)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Etch Rate (</a:t>
                      </a: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ea typeface="新細明體" charset="-120"/>
                          <a:cs typeface="Arial" charset="0"/>
                        </a:rPr>
                        <a:t>Å</a:t>
                      </a: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/min) (100H</a:t>
                      </a:r>
                      <a:r>
                        <a:rPr kumimoji="1" lang="en-US" altLang="zh-TW" sz="1800" b="1" i="0" u="none" strike="noStrike" cap="none" normalizeH="0" baseline="-2000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2</a:t>
                      </a: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O:1 HF)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400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8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Step coverage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Non-conformal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Non-conformal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Conformal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Conformal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6" name="Straight Connector 5"/>
          <p:cNvCxnSpPr/>
          <p:nvPr/>
        </p:nvCxnSpPr>
        <p:spPr>
          <a:xfrm flipV="1">
            <a:off x="0" y="7620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057400" y="228600"/>
            <a:ext cx="54369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dirty="0" smtClean="0">
                <a:solidFill>
                  <a:srgbClr val="0033CC"/>
                </a:solidFill>
              </a:rPr>
              <a:t>Comparison of varied silicon dioxide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5791200"/>
            <a:ext cx="5619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Lower HF etch rate means better film quality (denser film)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1938" y="685800"/>
            <a:ext cx="8685212" cy="4370387"/>
          </a:xfrm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en-US" altLang="zh-TW" sz="2400" dirty="0" smtClean="0">
                <a:solidFill>
                  <a:srgbClr val="0033CC"/>
                </a:solidFill>
              </a:rPr>
              <a:t>Application:</a:t>
            </a:r>
          </a:p>
          <a:p>
            <a:pPr marL="692150" lvl="1" indent="-234950">
              <a:spcBef>
                <a:spcPts val="0"/>
              </a:spcBef>
              <a:buFont typeface="Courier New" pitchFamily="49" charset="0"/>
              <a:buChar char="o"/>
            </a:pPr>
            <a:r>
              <a:rPr lang="en-US" altLang="zh-TW" sz="1800" dirty="0" smtClean="0">
                <a:solidFill>
                  <a:srgbClr val="0033CC"/>
                </a:solidFill>
              </a:rPr>
              <a:t>Masks to prevent oxidation for LOCOS process</a:t>
            </a:r>
          </a:p>
          <a:p>
            <a:pPr marL="692150" lvl="1" indent="-234950">
              <a:spcBef>
                <a:spcPts val="0"/>
              </a:spcBef>
              <a:buFont typeface="Courier New" pitchFamily="49" charset="0"/>
              <a:buChar char="o"/>
            </a:pPr>
            <a:r>
              <a:rPr lang="en-US" altLang="zh-TW" sz="1800" dirty="0" smtClean="0">
                <a:solidFill>
                  <a:srgbClr val="0033CC"/>
                </a:solidFill>
              </a:rPr>
              <a:t>Final </a:t>
            </a:r>
            <a:r>
              <a:rPr lang="en-US" altLang="zh-TW" sz="1800" dirty="0" err="1" smtClean="0">
                <a:solidFill>
                  <a:srgbClr val="0033CC"/>
                </a:solidFill>
              </a:rPr>
              <a:t>passivation</a:t>
            </a:r>
            <a:r>
              <a:rPr lang="en-US" altLang="zh-TW" sz="1800" dirty="0" smtClean="0">
                <a:solidFill>
                  <a:srgbClr val="0033CC"/>
                </a:solidFill>
              </a:rPr>
              <a:t> barrier for moisture and sodium contamination</a:t>
            </a:r>
          </a:p>
          <a:p>
            <a:pPr marL="692150" lvl="1" indent="-234950">
              <a:spcBef>
                <a:spcPts val="0"/>
              </a:spcBef>
              <a:buFont typeface="Courier New" pitchFamily="49" charset="0"/>
              <a:buChar char="o"/>
            </a:pPr>
            <a:r>
              <a:rPr lang="en-US" altLang="zh-TW" sz="1800" dirty="0" smtClean="0">
                <a:solidFill>
                  <a:srgbClr val="0033CC"/>
                </a:solidFill>
              </a:rPr>
              <a:t>Etch stop for Cu damascene process</a:t>
            </a:r>
          </a:p>
          <a:p>
            <a:pPr marL="692150" lvl="1" indent="-234950">
              <a:spcBef>
                <a:spcPts val="0"/>
              </a:spcBef>
              <a:buFont typeface="Courier New" pitchFamily="49" charset="0"/>
              <a:buChar char="o"/>
            </a:pPr>
            <a:r>
              <a:rPr lang="en-US" altLang="zh-TW" sz="1800" dirty="0" smtClean="0">
                <a:solidFill>
                  <a:srgbClr val="C00000"/>
                </a:solidFill>
              </a:rPr>
              <a:t>Popular membrane material by Si backside through-wafer wet etch.</a:t>
            </a:r>
            <a:r>
              <a:rPr lang="en-US" altLang="zh-TW" sz="1800" dirty="0" smtClean="0">
                <a:solidFill>
                  <a:srgbClr val="0033CC"/>
                </a:solidFill>
              </a:rPr>
              <a:t> </a:t>
            </a:r>
          </a:p>
          <a:p>
            <a:pPr eaLnBrk="1" hangingPunct="1">
              <a:spcBef>
                <a:spcPts val="0"/>
              </a:spcBef>
            </a:pPr>
            <a:r>
              <a:rPr lang="en-US" altLang="zh-TW" sz="2400" dirty="0" smtClean="0">
                <a:solidFill>
                  <a:srgbClr val="0033CC"/>
                </a:solidFill>
              </a:rPr>
              <a:t>PECVD</a:t>
            </a:r>
          </a:p>
          <a:p>
            <a:pPr eaLnBrk="1" hangingPunct="1">
              <a:spcBef>
                <a:spcPts val="0"/>
              </a:spcBef>
              <a:buNone/>
            </a:pPr>
            <a:endParaRPr lang="en-US" altLang="zh-TW" sz="2800" dirty="0" smtClean="0">
              <a:solidFill>
                <a:srgbClr val="0033CC"/>
              </a:solidFill>
            </a:endParaRPr>
          </a:p>
          <a:p>
            <a:pPr eaLnBrk="1" hangingPunct="1">
              <a:spcBef>
                <a:spcPts val="0"/>
              </a:spcBef>
            </a:pPr>
            <a:r>
              <a:rPr lang="en-US" altLang="zh-TW" sz="2400" dirty="0" smtClean="0">
                <a:solidFill>
                  <a:srgbClr val="0033CC"/>
                </a:solidFill>
              </a:rPr>
              <a:t>LPCVD</a:t>
            </a:r>
          </a:p>
        </p:txBody>
      </p:sp>
      <p:sp>
        <p:nvSpPr>
          <p:cNvPr id="615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6146" name="Object 5"/>
          <p:cNvGraphicFramePr>
            <a:graphicFrameLocks noChangeAspect="1"/>
          </p:cNvGraphicFramePr>
          <p:nvPr/>
        </p:nvGraphicFramePr>
        <p:xfrm>
          <a:off x="1066800" y="3251401"/>
          <a:ext cx="5715000" cy="558599"/>
        </p:xfrm>
        <a:graphic>
          <a:graphicData uri="http://schemas.openxmlformats.org/presentationml/2006/ole">
            <p:oleObj spid="_x0000_s10242" name="方程式" r:id="rId3" imgW="2501900" imgH="241300" progId="Equation.3">
              <p:embed/>
            </p:oleObj>
          </a:graphicData>
        </a:graphic>
      </p:graphicFrame>
      <p:sp>
        <p:nvSpPr>
          <p:cNvPr id="6154" name="Rectangle 6"/>
          <p:cNvSpPr>
            <a:spLocks noChangeArrowheads="1"/>
          </p:cNvSpPr>
          <p:nvPr/>
        </p:nvSpPr>
        <p:spPr bwMode="auto">
          <a:xfrm>
            <a:off x="0" y="3208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6147" name="Object 7"/>
          <p:cNvGraphicFramePr>
            <a:graphicFrameLocks noChangeAspect="1"/>
          </p:cNvGraphicFramePr>
          <p:nvPr/>
        </p:nvGraphicFramePr>
        <p:xfrm>
          <a:off x="914400" y="3692249"/>
          <a:ext cx="6477000" cy="498751"/>
        </p:xfrm>
        <a:graphic>
          <a:graphicData uri="http://schemas.openxmlformats.org/presentationml/2006/ole">
            <p:oleObj spid="_x0000_s10243" name="方程式" r:id="rId4" imgW="3162300" imgH="241300" progId="Equation.3">
              <p:embed/>
            </p:oleObj>
          </a:graphicData>
        </a:graphic>
      </p:graphicFrame>
      <p:sp>
        <p:nvSpPr>
          <p:cNvPr id="615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6148" name="Object 9"/>
          <p:cNvGraphicFramePr>
            <a:graphicFrameLocks noChangeAspect="1"/>
          </p:cNvGraphicFramePr>
          <p:nvPr/>
        </p:nvGraphicFramePr>
        <p:xfrm>
          <a:off x="1219200" y="2438400"/>
          <a:ext cx="5165725" cy="553112"/>
        </p:xfrm>
        <a:graphic>
          <a:graphicData uri="http://schemas.openxmlformats.org/presentationml/2006/ole">
            <p:oleObj spid="_x0000_s10244" name="方程式" r:id="rId5" imgW="2286000" imgH="241300" progId="Equation.3">
              <p:embed/>
            </p:oleObj>
          </a:graphicData>
        </a:graphic>
      </p:graphicFrame>
      <p:cxnSp>
        <p:nvCxnSpPr>
          <p:cNvPr id="12" name="Straight Connector 11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90800" y="152400"/>
            <a:ext cx="38750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dirty="0" smtClean="0">
                <a:solidFill>
                  <a:srgbClr val="0033CC"/>
                </a:solidFill>
              </a:rPr>
              <a:t>Silicon nitride deposition</a:t>
            </a:r>
            <a:endParaRPr lang="en-US" sz="2800" dirty="0">
              <a:solidFill>
                <a:srgbClr val="0033CC"/>
              </a:solidFill>
            </a:endParaRPr>
          </a:p>
        </p:txBody>
      </p:sp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02650" y="4267200"/>
            <a:ext cx="3736038" cy="253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3"/>
          <p:cNvSpPr txBox="1">
            <a:spLocks noChangeArrowheads="1"/>
          </p:cNvSpPr>
          <p:nvPr/>
        </p:nvSpPr>
        <p:spPr bwMode="auto">
          <a:xfrm>
            <a:off x="4800600" y="6248400"/>
            <a:ext cx="314765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LPCVD conformal Si</a:t>
            </a:r>
            <a:r>
              <a:rPr lang="en-US" sz="2000" baseline="-25000" dirty="0" smtClean="0">
                <a:solidFill>
                  <a:srgbClr val="C00000"/>
                </a:solidFill>
              </a:rPr>
              <a:t>3</a:t>
            </a:r>
            <a:r>
              <a:rPr lang="en-US" sz="2000" dirty="0" smtClean="0">
                <a:solidFill>
                  <a:srgbClr val="C00000"/>
                </a:solidFill>
              </a:rPr>
              <a:t>N</a:t>
            </a:r>
            <a:r>
              <a:rPr lang="en-US" sz="2000" baseline="-25000" dirty="0" smtClean="0">
                <a:solidFill>
                  <a:srgbClr val="C00000"/>
                </a:solidFill>
              </a:rPr>
              <a:t>4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>
                <a:solidFill>
                  <a:srgbClr val="C00000"/>
                </a:solidFill>
              </a:rPr>
              <a:t>films</a:t>
            </a:r>
            <a:endParaRPr lang="en-US" sz="2000" baseline="-25000" dirty="0">
              <a:solidFill>
                <a:srgbClr val="C00000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6200" y="990600"/>
            <a:ext cx="8991600" cy="5344739"/>
          </a:xfrm>
        </p:spPr>
      </p:pic>
      <p:cxnSp>
        <p:nvCxnSpPr>
          <p:cNvPr id="6" name="Straight Connector 5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514600" y="152400"/>
            <a:ext cx="38019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dirty="0" smtClean="0">
                <a:solidFill>
                  <a:srgbClr val="0033CC"/>
                </a:solidFill>
              </a:rPr>
              <a:t>Silicon nitride properties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33400" y="152400"/>
            <a:ext cx="83326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Atomic layer deposition (ALD, break CVD into two steps)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990600"/>
            <a:ext cx="8839200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0033CC"/>
                </a:solidFill>
              </a:rPr>
              <a:t>Similar in chemistry to chemical vapor deposition (CVD), except that the ALD reaction breaks the CVD reaction into two half-reactions, keeping the precursor materials separate during the reaction.</a:t>
            </a: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0033CC"/>
                </a:solidFill>
              </a:rPr>
              <a:t>The precursor gas is introduced into the process chamber and produces a monolayer of gas on the wafer surface.  A second precursor of gas is then introduced into the chamber reacting with the first precursor to produce a monolayer of film on the wafer surface.</a:t>
            </a: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0033CC"/>
                </a:solidFill>
              </a:rPr>
              <a:t>Film growth is self-limited (monolayer adsorption/reaction each half-cycle), hence atomic layer thickness control of film grown can be obtained.</a:t>
            </a: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0033CC"/>
                </a:solidFill>
              </a:rPr>
              <a:t>That is, one layer per cycle; thus the resulting film thickness may be precisely controlled by the number of deposition cycles.</a:t>
            </a: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0033CC"/>
                </a:solidFill>
              </a:rPr>
              <a:t>Two fundamental mechanisms:</a:t>
            </a:r>
          </a:p>
          <a:p>
            <a:pPr marL="685800" lvl="2" indent="-228600">
              <a:spcAft>
                <a:spcPts val="600"/>
              </a:spcAft>
              <a:buFont typeface="Courier New" pitchFamily="49" charset="0"/>
              <a:buChar char="o"/>
              <a:defRPr/>
            </a:pPr>
            <a:r>
              <a:rPr lang="en-US" dirty="0" err="1" smtClean="0">
                <a:solidFill>
                  <a:srgbClr val="0033CC"/>
                </a:solidFill>
              </a:rPr>
              <a:t>Chemi</a:t>
            </a:r>
            <a:r>
              <a:rPr lang="en-US" dirty="0" smtClean="0">
                <a:solidFill>
                  <a:srgbClr val="0033CC"/>
                </a:solidFill>
              </a:rPr>
              <a:t>-sorption saturation process</a:t>
            </a:r>
          </a:p>
          <a:p>
            <a:pPr marL="685800" lvl="2" indent="-228600">
              <a:spcAft>
                <a:spcPts val="600"/>
              </a:spcAft>
              <a:buFont typeface="Courier New" pitchFamily="49" charset="0"/>
              <a:buChar char="o"/>
              <a:defRPr/>
            </a:pPr>
            <a:r>
              <a:rPr lang="en-US" dirty="0" smtClean="0">
                <a:solidFill>
                  <a:srgbClr val="0033CC"/>
                </a:solidFill>
              </a:rPr>
              <a:t>Sequential surface chemical reaction process</a:t>
            </a: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0033CC"/>
                </a:solidFill>
              </a:rPr>
              <a:t>Introduced in 1974 by Dr. </a:t>
            </a:r>
            <a:r>
              <a:rPr lang="en-US" dirty="0" err="1" smtClean="0">
                <a:solidFill>
                  <a:srgbClr val="0033CC"/>
                </a:solidFill>
              </a:rPr>
              <a:t>Tuomo</a:t>
            </a:r>
            <a:r>
              <a:rPr lang="en-US" dirty="0" smtClean="0">
                <a:solidFill>
                  <a:srgbClr val="0033CC"/>
                </a:solidFill>
              </a:rPr>
              <a:t> </a:t>
            </a:r>
            <a:r>
              <a:rPr lang="en-US" dirty="0" err="1" smtClean="0">
                <a:solidFill>
                  <a:srgbClr val="0033CC"/>
                </a:solidFill>
              </a:rPr>
              <a:t>Suntola</a:t>
            </a:r>
            <a:r>
              <a:rPr lang="en-US" dirty="0" smtClean="0">
                <a:solidFill>
                  <a:srgbClr val="0033CC"/>
                </a:solidFill>
              </a:rPr>
              <a:t> and co-workers in Finland to improve the quality of </a:t>
            </a:r>
            <a:r>
              <a:rPr lang="en-US" dirty="0" err="1" smtClean="0">
                <a:solidFill>
                  <a:srgbClr val="0033CC"/>
                </a:solidFill>
              </a:rPr>
              <a:t>ZnS</a:t>
            </a:r>
            <a:r>
              <a:rPr lang="en-US" dirty="0" smtClean="0">
                <a:solidFill>
                  <a:srgbClr val="0033CC"/>
                </a:solidFill>
              </a:rPr>
              <a:t> films used in electroluminescent displays.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0033CC"/>
                </a:solidFill>
              </a:rPr>
              <a:t>Recently, it turned out that ALD also produces outstanding dielectric layers and attracts semiconductor industries for making High-K dielectric materials.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38400" y="152400"/>
            <a:ext cx="46304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Osaka" pitchFamily="65" charset="-128"/>
              </a:rPr>
              <a:t>ALD cycle for Al</a:t>
            </a:r>
            <a:r>
              <a:rPr lang="en-US" sz="2800" baseline="-250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Osaka" pitchFamily="65" charset="-128"/>
              </a:rPr>
              <a:t>2</a:t>
            </a:r>
            <a:r>
              <a:rPr lang="en-US" sz="28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Osaka" pitchFamily="65" charset="-128"/>
              </a:rPr>
              <a:t>O</a:t>
            </a:r>
            <a:r>
              <a:rPr lang="en-US" sz="2800" baseline="-250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Osaka" pitchFamily="65" charset="-128"/>
              </a:rPr>
              <a:t>3</a:t>
            </a:r>
            <a:r>
              <a:rPr lang="en-US" sz="28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Osaka" pitchFamily="65" charset="-128"/>
              </a:rPr>
              <a:t> deposition </a:t>
            </a:r>
            <a:endParaRPr lang="en-US" sz="2800" dirty="0">
              <a:solidFill>
                <a:srgbClr val="0033CC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lum bright="-6000" contrast="36000"/>
          </a:blip>
          <a:srcRect l="9859" t="6250" r="9859" b="31250"/>
          <a:stretch>
            <a:fillRect/>
          </a:stretch>
        </p:blipFill>
        <p:spPr bwMode="auto">
          <a:xfrm>
            <a:off x="152400" y="838200"/>
            <a:ext cx="5354788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>
            <a:lum bright="-6000" contrast="30000"/>
          </a:blip>
          <a:srcRect l="9859" t="4167" r="8450" b="31250"/>
          <a:stretch>
            <a:fillRect/>
          </a:stretch>
        </p:blipFill>
        <p:spPr bwMode="auto">
          <a:xfrm>
            <a:off x="152399" y="3753113"/>
            <a:ext cx="5380639" cy="28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638800" y="1447800"/>
            <a:ext cx="3505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dirty="0" smtClean="0">
                <a:solidFill>
                  <a:srgbClr val="0033CC"/>
                </a:solidFill>
              </a:rPr>
              <a:t>1. Introduce TMA.</a:t>
            </a:r>
          </a:p>
          <a:p>
            <a:pPr marL="342900" indent="-342900"/>
            <a:r>
              <a:rPr lang="en-US" dirty="0" smtClean="0">
                <a:solidFill>
                  <a:srgbClr val="0033CC"/>
                </a:solidFill>
              </a:rPr>
              <a:t>(tri-methyl aluminum)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In air, H</a:t>
            </a:r>
            <a:r>
              <a:rPr lang="en-US" baseline="-25000" dirty="0" smtClean="0">
                <a:solidFill>
                  <a:srgbClr val="0033CC"/>
                </a:solidFill>
              </a:rPr>
              <a:t>2</a:t>
            </a:r>
            <a:r>
              <a:rPr lang="en-US" dirty="0" smtClean="0">
                <a:solidFill>
                  <a:srgbClr val="0033CC"/>
                </a:solidFill>
              </a:rPr>
              <a:t>O vapor absorb on Si to form Si-O-H.</a:t>
            </a:r>
          </a:p>
          <a:p>
            <a:endParaRPr lang="en-US" dirty="0" smtClean="0">
              <a:solidFill>
                <a:srgbClr val="0033CC"/>
              </a:solidFill>
            </a:endParaRPr>
          </a:p>
          <a:p>
            <a:endParaRPr lang="en-US" dirty="0" smtClean="0">
              <a:solidFill>
                <a:srgbClr val="0033CC"/>
              </a:solidFill>
            </a:endParaRPr>
          </a:p>
          <a:p>
            <a:endParaRPr lang="en-US" dirty="0" smtClean="0">
              <a:solidFill>
                <a:srgbClr val="0033CC"/>
              </a:solidFill>
            </a:endParaRPr>
          </a:p>
          <a:p>
            <a:endParaRPr lang="en-US" dirty="0" smtClean="0">
              <a:solidFill>
                <a:srgbClr val="0033CC"/>
              </a:solidFill>
            </a:endParaRPr>
          </a:p>
          <a:p>
            <a:endParaRPr lang="en-US" dirty="0" smtClean="0">
              <a:solidFill>
                <a:srgbClr val="0033CC"/>
              </a:solidFill>
            </a:endParaRPr>
          </a:p>
          <a:p>
            <a:r>
              <a:rPr lang="en-US" dirty="0" smtClean="0">
                <a:solidFill>
                  <a:srgbClr val="0033CC"/>
                </a:solidFill>
              </a:rPr>
              <a:t>2. TMA reacts with hydroxyl groups to produce methane.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2438400" y="152400"/>
            <a:ext cx="46304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Osaka" pitchFamily="65" charset="-128"/>
              </a:rPr>
              <a:t>ALD cycle for Al</a:t>
            </a:r>
            <a:r>
              <a:rPr lang="en-US" sz="2800" baseline="-250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Osaka" pitchFamily="65" charset="-128"/>
              </a:rPr>
              <a:t>2</a:t>
            </a:r>
            <a:r>
              <a:rPr lang="en-US" sz="28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Osaka" pitchFamily="65" charset="-128"/>
              </a:rPr>
              <a:t>O</a:t>
            </a:r>
            <a:r>
              <a:rPr lang="en-US" sz="2800" baseline="-250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Osaka" pitchFamily="65" charset="-128"/>
              </a:rPr>
              <a:t>3</a:t>
            </a:r>
            <a:r>
              <a:rPr lang="en-US" sz="28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Osaka" pitchFamily="65" charset="-128"/>
              </a:rPr>
              <a:t> deposition </a:t>
            </a:r>
            <a:endParaRPr lang="en-US" sz="2800" dirty="0">
              <a:solidFill>
                <a:srgbClr val="0033CC"/>
              </a:solidFill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 cstate="print">
            <a:lum bright="-6000" contrast="30000"/>
          </a:blip>
          <a:srcRect l="13380" t="6818" r="16197" b="29546"/>
          <a:stretch>
            <a:fillRect/>
          </a:stretch>
        </p:blipFill>
        <p:spPr bwMode="auto">
          <a:xfrm>
            <a:off x="304800" y="773112"/>
            <a:ext cx="5275059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 cstate="print">
            <a:lum bright="-6000" contrast="30000"/>
          </a:blip>
          <a:srcRect l="17442" t="10637" r="20930" b="36171"/>
          <a:stretch>
            <a:fillRect/>
          </a:stretch>
        </p:blipFill>
        <p:spPr bwMode="auto">
          <a:xfrm>
            <a:off x="304800" y="3505200"/>
            <a:ext cx="5305932" cy="250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638800" y="1447800"/>
            <a:ext cx="35052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/>
            <a:r>
              <a:rPr lang="en-US" dirty="0" smtClean="0">
                <a:solidFill>
                  <a:srgbClr val="0033CC"/>
                </a:solidFill>
              </a:rPr>
              <a:t>3. Reaction product methane is pumped away, leaving an OH</a:t>
            </a:r>
            <a:r>
              <a:rPr lang="en-US" baseline="30000" dirty="0" smtClean="0">
                <a:solidFill>
                  <a:srgbClr val="0033CC"/>
                </a:solidFill>
              </a:rPr>
              <a:t>-</a:t>
            </a:r>
            <a:r>
              <a:rPr lang="en-US" dirty="0" smtClean="0">
                <a:solidFill>
                  <a:srgbClr val="0033CC"/>
                </a:solidFill>
              </a:rPr>
              <a:t> </a:t>
            </a:r>
            <a:r>
              <a:rPr lang="en-US" dirty="0" err="1" smtClean="0">
                <a:solidFill>
                  <a:srgbClr val="0033CC"/>
                </a:solidFill>
              </a:rPr>
              <a:t>passivation</a:t>
            </a:r>
            <a:r>
              <a:rPr lang="en-US" dirty="0" smtClean="0">
                <a:solidFill>
                  <a:srgbClr val="0033CC"/>
                </a:solidFill>
              </a:rPr>
              <a:t> layer on surface.  </a:t>
            </a:r>
          </a:p>
          <a:p>
            <a:endParaRPr lang="en-US" dirty="0" smtClean="0">
              <a:solidFill>
                <a:srgbClr val="0033CC"/>
              </a:solidFill>
            </a:endParaRPr>
          </a:p>
          <a:p>
            <a:endParaRPr lang="en-US" dirty="0" smtClean="0">
              <a:solidFill>
                <a:srgbClr val="0033CC"/>
              </a:solidFill>
            </a:endParaRPr>
          </a:p>
          <a:p>
            <a:endParaRPr lang="en-US" dirty="0" smtClean="0">
              <a:solidFill>
                <a:srgbClr val="0033CC"/>
              </a:solidFill>
            </a:endParaRPr>
          </a:p>
          <a:p>
            <a:endParaRPr lang="en-US" dirty="0" smtClean="0">
              <a:solidFill>
                <a:srgbClr val="0033CC"/>
              </a:solidFill>
            </a:endParaRPr>
          </a:p>
          <a:p>
            <a:endParaRPr lang="en-US" dirty="0" smtClean="0">
              <a:solidFill>
                <a:srgbClr val="0033CC"/>
              </a:solidFill>
            </a:endParaRPr>
          </a:p>
          <a:p>
            <a:r>
              <a:rPr lang="en-US" dirty="0" smtClean="0">
                <a:solidFill>
                  <a:srgbClr val="0033CC"/>
                </a:solidFill>
              </a:rPr>
              <a:t>2. After three cycles.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One TMA and one H2O vapor pulse form one cycle. Here ~1A/cycle, each cycle including pulsing and pumping takes few seconds.</a:t>
            </a:r>
            <a:endParaRPr lang="en-US" dirty="0">
              <a:solidFill>
                <a:srgbClr val="0033CC"/>
              </a:solidFill>
            </a:endParaRPr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6035302"/>
            <a:ext cx="6437313" cy="822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5763257" y="5562600"/>
            <a:ext cx="2771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Two steps each cycle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066800" y="152400"/>
            <a:ext cx="7391400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0033CC"/>
                </a:solidFill>
              </a:rPr>
              <a:t>Closed system chambers (most common) for ALD</a:t>
            </a:r>
          </a:p>
        </p:txBody>
      </p:sp>
      <p:sp>
        <p:nvSpPr>
          <p:cNvPr id="7" name="Rectangle 6"/>
          <p:cNvSpPr/>
          <p:nvPr/>
        </p:nvSpPr>
        <p:spPr>
          <a:xfrm>
            <a:off x="304800" y="5181600"/>
            <a:ext cx="8686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90000"/>
              </a:lnSpc>
              <a:defRPr/>
            </a:pPr>
            <a:r>
              <a:rPr lang="en-US" sz="20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reaction chamber walls are designed to effect the transport of the precursors.</a:t>
            </a:r>
          </a:p>
        </p:txBody>
      </p:sp>
      <p:pic>
        <p:nvPicPr>
          <p:cNvPr id="8" name="Picture 5" descr="screen"/>
          <p:cNvPicPr>
            <a:picLocks noChangeAspect="1" noChangeArrowheads="1"/>
          </p:cNvPicPr>
          <p:nvPr/>
        </p:nvPicPr>
        <p:blipFill>
          <a:blip r:embed="rId2" cstate="print">
            <a:lum bright="-30000" contrast="48000"/>
          </a:blip>
          <a:srcRect l="25156" t="34543" r="18594" b="25410"/>
          <a:stretch>
            <a:fillRect/>
          </a:stretch>
        </p:blipFill>
        <p:spPr bwMode="auto">
          <a:xfrm>
            <a:off x="160466" y="914400"/>
            <a:ext cx="8831134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590800" y="152400"/>
            <a:ext cx="46396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Advantages and disadvantages</a:t>
            </a:r>
            <a:endParaRPr lang="en-US" sz="2800" dirty="0">
              <a:solidFill>
                <a:srgbClr val="0033CC"/>
              </a:solidFill>
            </a:endParaRPr>
          </a:p>
        </p:txBody>
      </p:sp>
      <p:pic>
        <p:nvPicPr>
          <p:cNvPr id="10" name="Picture 10" descr="step coverage"/>
          <p:cNvPicPr>
            <a:picLocks noChangeAspect="1" noChangeArrowheads="1"/>
          </p:cNvPicPr>
          <p:nvPr/>
        </p:nvPicPr>
        <p:blipFill>
          <a:blip r:embed="rId2" cstate="print">
            <a:lum bright="-18000" contrast="36000"/>
          </a:blip>
          <a:srcRect r="8000"/>
          <a:stretch>
            <a:fillRect/>
          </a:stretch>
        </p:blipFill>
        <p:spPr bwMode="auto">
          <a:xfrm>
            <a:off x="5181600" y="1752599"/>
            <a:ext cx="3810000" cy="3424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609600" y="1676400"/>
            <a:ext cx="4572000" cy="308392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Advantages</a:t>
            </a:r>
          </a:p>
          <a:p>
            <a:pPr marL="285750" lvl="1" indent="-17145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Stoichiometric</a:t>
            </a:r>
            <a:r>
              <a:rPr lang="en-US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films with large area uniformity and 3D </a:t>
            </a:r>
            <a:r>
              <a:rPr lang="en-US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conformality</a:t>
            </a:r>
            <a:r>
              <a:rPr lang="en-US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285750" lvl="1" indent="-17145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Precise thickness control.</a:t>
            </a:r>
          </a:p>
          <a:p>
            <a:pPr marL="285750" lvl="1" indent="-17145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Low temperature deposition possible.</a:t>
            </a:r>
          </a:p>
          <a:p>
            <a:pPr marL="285750" lvl="1" indent="-17145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Gentle deposition process for sensitive substrates.</a:t>
            </a:r>
          </a:p>
          <a:p>
            <a:pPr>
              <a:lnSpc>
                <a:spcPct val="90000"/>
              </a:lnSpc>
              <a:defRPr/>
            </a:pPr>
            <a:endParaRPr lang="en-US" dirty="0" smtClean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90000"/>
              </a:lnSpc>
              <a:defRPr/>
            </a:pPr>
            <a:r>
              <a:rPr lang="en-US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Disadvantages</a:t>
            </a:r>
          </a:p>
          <a:p>
            <a:pPr marL="285750" lvl="1" indent="-17145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Deposition rate slower than CVD.</a:t>
            </a:r>
          </a:p>
          <a:p>
            <a:pPr marL="285750" lvl="1" indent="-17145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Number of different material that can be deposited is fair compared to MBE.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0" y="1295400"/>
            <a:ext cx="3239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ALD: slowest, best step coverage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441406" y="152400"/>
            <a:ext cx="44165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Pulsed laser deposition (PLD)</a:t>
            </a:r>
            <a:endParaRPr lang="en-US" sz="2800" dirty="0">
              <a:solidFill>
                <a:srgbClr val="0033CC"/>
              </a:solidFill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531599" y="1295400"/>
            <a:ext cx="8002801" cy="4495800"/>
            <a:chOff x="531599" y="762000"/>
            <a:chExt cx="8002801" cy="4495800"/>
          </a:xfrm>
        </p:grpSpPr>
        <p:pic>
          <p:nvPicPr>
            <p:cNvPr id="64516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1599" y="762000"/>
              <a:ext cx="8002801" cy="434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7" name="TextBox 36"/>
            <p:cNvSpPr txBox="1"/>
            <p:nvPr/>
          </p:nvSpPr>
          <p:spPr>
            <a:xfrm>
              <a:off x="6858000" y="4888468"/>
              <a:ext cx="14975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Co-deposition</a:t>
              </a:r>
              <a:endParaRPr lang="en-US" dirty="0"/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5657671"/>
            <a:ext cx="876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Noble metals don’t bond (“wet”) to Si/SiO</a:t>
            </a:r>
            <a:r>
              <a:rPr lang="en-US" baseline="-25000" dirty="0" smtClean="0">
                <a:solidFill>
                  <a:srgbClr val="0033CC"/>
                </a:solidFill>
              </a:rPr>
              <a:t>2</a:t>
            </a:r>
            <a:r>
              <a:rPr lang="en-US" dirty="0" smtClean="0">
                <a:solidFill>
                  <a:srgbClr val="0033CC"/>
                </a:solidFill>
              </a:rPr>
              <a:t> substrate, so tend to have island growth.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Ag always form island (not continuous film); Au is better than Ag.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Adhesion layer Ti or Cr can reduce island formation, but for Ag surface is still very rough.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Here, higher adhesion is because Ti or Cr bond chemically to O in SiO</a:t>
            </a:r>
            <a:r>
              <a:rPr lang="en-US" baseline="-25000" dirty="0" smtClean="0">
                <a:solidFill>
                  <a:srgbClr val="0033CC"/>
                </a:solidFill>
              </a:rPr>
              <a:t>2</a:t>
            </a:r>
            <a:r>
              <a:rPr lang="en-US" dirty="0" smtClean="0">
                <a:solidFill>
                  <a:srgbClr val="0033CC"/>
                </a:solidFill>
              </a:rPr>
              <a:t>.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43200" y="152400"/>
            <a:ext cx="41179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Equilibrium growth modes</a:t>
            </a:r>
            <a:endParaRPr lang="en-US" sz="2800" dirty="0">
              <a:solidFill>
                <a:srgbClr val="0033CC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1219200" y="762000"/>
            <a:ext cx="7683451" cy="4903075"/>
            <a:chOff x="1219200" y="762000"/>
            <a:chExt cx="7683451" cy="4903075"/>
          </a:xfrm>
        </p:grpSpPr>
        <p:pic>
          <p:nvPicPr>
            <p:cNvPr id="14339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19200" y="762000"/>
              <a:ext cx="6705600" cy="4903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TextBox 7"/>
            <p:cNvSpPr txBox="1"/>
            <p:nvPr/>
          </p:nvSpPr>
          <p:spPr>
            <a:xfrm>
              <a:off x="6629400" y="2514600"/>
              <a:ext cx="227325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33CC"/>
                  </a:solidFill>
                </a:rPr>
                <a:t>(wetting properties)</a:t>
              </a:r>
              <a:endParaRPr lang="en-US" sz="2000" dirty="0">
                <a:solidFill>
                  <a:srgbClr val="0033CC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715000" y="1066800"/>
              <a:ext cx="305846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33CC"/>
                  </a:solidFill>
                </a:rPr>
                <a:t>(important only for epitaxy)</a:t>
              </a:r>
              <a:endParaRPr lang="en-US" sz="2000" dirty="0">
                <a:solidFill>
                  <a:srgbClr val="0033CC"/>
                </a:solidFill>
              </a:endParaRPr>
            </a:p>
          </p:txBody>
        </p:sp>
      </p:grp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>
            <a:grpSpLocks noChangeAspect="1"/>
          </p:cNvGrpSpPr>
          <p:nvPr/>
        </p:nvGrpSpPr>
        <p:grpSpPr>
          <a:xfrm>
            <a:off x="152400" y="1295400"/>
            <a:ext cx="4474765" cy="4022328"/>
            <a:chOff x="1027113" y="2430463"/>
            <a:chExt cx="3579812" cy="3217862"/>
          </a:xfrm>
        </p:grpSpPr>
        <p:pic>
          <p:nvPicPr>
            <p:cNvPr id="7" name="Picture 1029" descr="D:\DOU\pld1''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90613" y="2430463"/>
              <a:ext cx="3403600" cy="3217862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</p:pic>
        <p:sp>
          <p:nvSpPr>
            <p:cNvPr id="8" name="Line 1030"/>
            <p:cNvSpPr>
              <a:spLocks noChangeShapeType="1"/>
            </p:cNvSpPr>
            <p:nvPr/>
          </p:nvSpPr>
          <p:spPr bwMode="auto">
            <a:xfrm flipV="1">
              <a:off x="1509713" y="2844800"/>
              <a:ext cx="2074862" cy="1262063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 type="stealth" w="lg" len="lg"/>
              <a:tailEnd type="non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 Box 1031"/>
            <p:cNvSpPr txBox="1">
              <a:spLocks noChangeArrowheads="1"/>
            </p:cNvSpPr>
            <p:nvPr/>
          </p:nvSpPr>
          <p:spPr bwMode="auto">
            <a:xfrm>
              <a:off x="2389188" y="2493963"/>
              <a:ext cx="2105025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  <a:latin typeface="Arial" charset="0"/>
                </a:rPr>
                <a:t>Laser Beam</a:t>
              </a:r>
            </a:p>
          </p:txBody>
        </p:sp>
        <p:sp>
          <p:nvSpPr>
            <p:cNvPr id="10" name="Rectangle 1032"/>
            <p:cNvSpPr>
              <a:spLocks noChangeArrowheads="1"/>
            </p:cNvSpPr>
            <p:nvPr/>
          </p:nvSpPr>
          <p:spPr bwMode="auto">
            <a:xfrm>
              <a:off x="1371600" y="3373438"/>
              <a:ext cx="111125" cy="1339850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accent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Text Box 1033"/>
            <p:cNvSpPr txBox="1">
              <a:spLocks noChangeArrowheads="1"/>
            </p:cNvSpPr>
            <p:nvPr/>
          </p:nvSpPr>
          <p:spPr bwMode="auto">
            <a:xfrm>
              <a:off x="1027113" y="2803525"/>
              <a:ext cx="1254125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dirty="0">
                  <a:solidFill>
                    <a:schemeClr val="bg1"/>
                  </a:solidFill>
                  <a:latin typeface="Arial" charset="0"/>
                </a:rPr>
                <a:t>Target </a:t>
              </a:r>
            </a:p>
          </p:txBody>
        </p:sp>
        <p:sp>
          <p:nvSpPr>
            <p:cNvPr id="12" name="Text Box 1034"/>
            <p:cNvSpPr txBox="1">
              <a:spLocks noChangeArrowheads="1"/>
            </p:cNvSpPr>
            <p:nvPr/>
          </p:nvSpPr>
          <p:spPr bwMode="auto">
            <a:xfrm>
              <a:off x="3038475" y="5067300"/>
              <a:ext cx="1568450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  <a:latin typeface="Arial" charset="0"/>
                </a:rPr>
                <a:t>Substrate</a:t>
              </a:r>
            </a:p>
          </p:txBody>
        </p:sp>
        <p:sp>
          <p:nvSpPr>
            <p:cNvPr id="13" name="Text Box 1035"/>
            <p:cNvSpPr txBox="1">
              <a:spLocks noChangeArrowheads="1"/>
            </p:cNvSpPr>
            <p:nvPr/>
          </p:nvSpPr>
          <p:spPr bwMode="auto">
            <a:xfrm>
              <a:off x="2235200" y="3979863"/>
              <a:ext cx="1047433" cy="51706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dirty="0" smtClean="0">
                  <a:solidFill>
                    <a:schemeClr val="bg1"/>
                  </a:solidFill>
                  <a:latin typeface="Arial" charset="0"/>
                </a:rPr>
                <a:t>Plume</a:t>
              </a:r>
            </a:p>
            <a:p>
              <a:pPr eaLnBrk="0" hangingPunct="0"/>
              <a:r>
                <a:rPr lang="en-US" dirty="0" smtClean="0">
                  <a:solidFill>
                    <a:schemeClr val="bg1"/>
                  </a:solidFill>
                  <a:latin typeface="Arial" charset="0"/>
                </a:rPr>
                <a:t>(Plasma)</a:t>
              </a:r>
              <a:endParaRPr lang="en-US" dirty="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14" name="Line 1036"/>
            <p:cNvSpPr>
              <a:spLocks noChangeShapeType="1"/>
            </p:cNvSpPr>
            <p:nvPr/>
          </p:nvSpPr>
          <p:spPr bwMode="auto">
            <a:xfrm flipV="1">
              <a:off x="3689350" y="4697413"/>
              <a:ext cx="425450" cy="427037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15" name="Straight Connector 14"/>
          <p:cNvCxnSpPr/>
          <p:nvPr/>
        </p:nvCxnSpPr>
        <p:spPr>
          <a:xfrm flipV="1">
            <a:off x="0" y="1066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981200" y="76200"/>
            <a:ext cx="5486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</a:rPr>
              <a:t>Plume generated by laser ablation </a:t>
            </a:r>
            <a:br>
              <a:rPr lang="en-US" sz="2800" dirty="0" smtClean="0">
                <a:solidFill>
                  <a:srgbClr val="0033CC"/>
                </a:solidFill>
              </a:rPr>
            </a:br>
            <a:r>
              <a:rPr lang="en-US" sz="2800" dirty="0" smtClean="0">
                <a:solidFill>
                  <a:srgbClr val="0033CC"/>
                </a:solidFill>
              </a:rPr>
              <a:t>with different tiny or micro-particles</a:t>
            </a:r>
            <a:endParaRPr lang="en-US" sz="2800" dirty="0"/>
          </a:p>
        </p:txBody>
      </p:sp>
      <p:sp>
        <p:nvSpPr>
          <p:cNvPr id="18" name="Rectangle 17"/>
          <p:cNvSpPr/>
          <p:nvPr/>
        </p:nvSpPr>
        <p:spPr>
          <a:xfrm>
            <a:off x="76200" y="5334000"/>
            <a:ext cx="533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PLD Characteristics:</a:t>
            </a:r>
          </a:p>
          <a:p>
            <a:pPr marL="285750" lvl="1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C00000"/>
                </a:solidFill>
                <a:cs typeface="Times New Roman" pitchFamily="18" charset="0"/>
              </a:rPr>
              <a:t>Reproduce the composition of the target </a:t>
            </a:r>
            <a:endParaRPr lang="en-US" dirty="0" smtClean="0">
              <a:solidFill>
                <a:srgbClr val="C00000"/>
              </a:solidFill>
            </a:endParaRPr>
          </a:p>
          <a:p>
            <a:pPr marL="285750" lvl="1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C00000"/>
                </a:solidFill>
                <a:cs typeface="Times New Roman" pitchFamily="18" charset="0"/>
              </a:rPr>
              <a:t>Fabricate multi-component multilayer structures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</a:p>
          <a:p>
            <a:pPr marL="285750" lvl="1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C00000"/>
                </a:solidFill>
                <a:cs typeface="Times New Roman" pitchFamily="18" charset="0"/>
              </a:rPr>
              <a:t>Fast response and well controlled deposition rate</a:t>
            </a:r>
          </a:p>
          <a:p>
            <a:pPr marL="285750" lvl="1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C00000"/>
                </a:solidFill>
                <a:cs typeface="Times New Roman" pitchFamily="18" charset="0"/>
              </a:rPr>
              <a:t>Environmentally benign technique  </a:t>
            </a:r>
            <a:endParaRPr lang="en-US" dirty="0" smtClean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24400" y="1219200"/>
            <a:ext cx="40385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Pulse of </a:t>
            </a:r>
            <a:r>
              <a:rPr lang="en-US" dirty="0" err="1" smtClean="0">
                <a:solidFill>
                  <a:srgbClr val="C00000"/>
                </a:solidFill>
              </a:rPr>
              <a:t>fs</a:t>
            </a:r>
            <a:r>
              <a:rPr lang="en-US" dirty="0" smtClean="0">
                <a:solidFill>
                  <a:srgbClr val="C00000"/>
                </a:solidFill>
              </a:rPr>
              <a:t> to ns with  peak power high enough (hundreds of MW/cm</a:t>
            </a:r>
            <a:r>
              <a:rPr lang="en-US" baseline="30000" dirty="0" smtClean="0">
                <a:solidFill>
                  <a:srgbClr val="C00000"/>
                </a:solidFill>
              </a:rPr>
              <a:t>2</a:t>
            </a:r>
            <a:r>
              <a:rPr lang="en-US" dirty="0" smtClean="0">
                <a:solidFill>
                  <a:srgbClr val="C00000"/>
                </a:solidFill>
              </a:rPr>
              <a:t>)  to melt → boil → vaporize → ablate the target surface material, to atoms, ions, electrons, and clusters.</a:t>
            </a:r>
            <a:endParaRPr lang="en-US" dirty="0">
              <a:solidFill>
                <a:srgbClr val="C00000"/>
              </a:solidFill>
            </a:endParaRPr>
          </a:p>
        </p:txBody>
      </p:sp>
      <p:grpSp>
        <p:nvGrpSpPr>
          <p:cNvPr id="67587" name="Group 3"/>
          <p:cNvGrpSpPr>
            <a:grpSpLocks/>
          </p:cNvGrpSpPr>
          <p:nvPr/>
        </p:nvGrpSpPr>
        <p:grpSpPr bwMode="auto">
          <a:xfrm>
            <a:off x="4648200" y="2854955"/>
            <a:ext cx="975360" cy="1183490"/>
            <a:chOff x="624" y="1612"/>
            <a:chExt cx="768" cy="932"/>
          </a:xfrm>
        </p:grpSpPr>
        <p:sp>
          <p:nvSpPr>
            <p:cNvPr id="67588" name="Rectangle 4"/>
            <p:cNvSpPr>
              <a:spLocks noChangeArrowheads="1"/>
            </p:cNvSpPr>
            <p:nvPr/>
          </p:nvSpPr>
          <p:spPr bwMode="auto">
            <a:xfrm>
              <a:off x="624" y="2448"/>
              <a:ext cx="768" cy="9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589" name="Rectangle 5"/>
            <p:cNvSpPr>
              <a:spLocks noChangeArrowheads="1"/>
            </p:cNvSpPr>
            <p:nvPr/>
          </p:nvSpPr>
          <p:spPr bwMode="auto">
            <a:xfrm>
              <a:off x="624" y="2352"/>
              <a:ext cx="768" cy="96"/>
            </a:xfrm>
            <a:prstGeom prst="rect">
              <a:avLst/>
            </a:prstGeom>
            <a:gradFill rotWithShape="0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590" name="Line 6"/>
            <p:cNvSpPr>
              <a:spLocks noChangeShapeType="1"/>
            </p:cNvSpPr>
            <p:nvPr/>
          </p:nvSpPr>
          <p:spPr bwMode="auto">
            <a:xfrm>
              <a:off x="816" y="1612"/>
              <a:ext cx="0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591" name="Line 7"/>
            <p:cNvSpPr>
              <a:spLocks noChangeShapeType="1"/>
            </p:cNvSpPr>
            <p:nvPr/>
          </p:nvSpPr>
          <p:spPr bwMode="auto">
            <a:xfrm>
              <a:off x="912" y="1612"/>
              <a:ext cx="0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592" name="Line 8"/>
            <p:cNvSpPr>
              <a:spLocks noChangeShapeType="1"/>
            </p:cNvSpPr>
            <p:nvPr/>
          </p:nvSpPr>
          <p:spPr bwMode="auto">
            <a:xfrm>
              <a:off x="1008" y="1612"/>
              <a:ext cx="0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593" name="Line 9"/>
            <p:cNvSpPr>
              <a:spLocks noChangeShapeType="1"/>
            </p:cNvSpPr>
            <p:nvPr/>
          </p:nvSpPr>
          <p:spPr bwMode="auto">
            <a:xfrm>
              <a:off x="1104" y="1612"/>
              <a:ext cx="0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594" name="Line 10"/>
            <p:cNvSpPr>
              <a:spLocks noChangeShapeType="1"/>
            </p:cNvSpPr>
            <p:nvPr/>
          </p:nvSpPr>
          <p:spPr bwMode="auto">
            <a:xfrm>
              <a:off x="1200" y="1612"/>
              <a:ext cx="0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595" name="Line 11"/>
            <p:cNvSpPr>
              <a:spLocks noChangeShapeType="1"/>
            </p:cNvSpPr>
            <p:nvPr/>
          </p:nvSpPr>
          <p:spPr bwMode="auto">
            <a:xfrm>
              <a:off x="1296" y="1612"/>
              <a:ext cx="0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596" name="Line 12"/>
            <p:cNvSpPr>
              <a:spLocks noChangeShapeType="1"/>
            </p:cNvSpPr>
            <p:nvPr/>
          </p:nvSpPr>
          <p:spPr bwMode="auto">
            <a:xfrm>
              <a:off x="720" y="1612"/>
              <a:ext cx="0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7597" name="Group 13"/>
          <p:cNvGrpSpPr>
            <a:grpSpLocks/>
          </p:cNvGrpSpPr>
          <p:nvPr/>
        </p:nvGrpSpPr>
        <p:grpSpPr bwMode="auto">
          <a:xfrm>
            <a:off x="5745480" y="2854955"/>
            <a:ext cx="975360" cy="1183490"/>
            <a:chOff x="1680" y="1612"/>
            <a:chExt cx="768" cy="932"/>
          </a:xfrm>
        </p:grpSpPr>
        <p:sp>
          <p:nvSpPr>
            <p:cNvPr id="67598" name="Rectangle 14"/>
            <p:cNvSpPr>
              <a:spLocks noChangeArrowheads="1"/>
            </p:cNvSpPr>
            <p:nvPr/>
          </p:nvSpPr>
          <p:spPr bwMode="auto">
            <a:xfrm>
              <a:off x="1680" y="2448"/>
              <a:ext cx="768" cy="9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599" name="Rectangle 15"/>
            <p:cNvSpPr>
              <a:spLocks noChangeArrowheads="1"/>
            </p:cNvSpPr>
            <p:nvPr/>
          </p:nvSpPr>
          <p:spPr bwMode="auto">
            <a:xfrm>
              <a:off x="1680" y="2352"/>
              <a:ext cx="768" cy="96"/>
            </a:xfrm>
            <a:prstGeom prst="rect">
              <a:avLst/>
            </a:prstGeom>
            <a:solidFill>
              <a:srgbClr val="5F5F5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600" name="Line 16"/>
            <p:cNvSpPr>
              <a:spLocks noChangeShapeType="1"/>
            </p:cNvSpPr>
            <p:nvPr/>
          </p:nvSpPr>
          <p:spPr bwMode="auto">
            <a:xfrm>
              <a:off x="1872" y="1612"/>
              <a:ext cx="0" cy="72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601" name="Line 17"/>
            <p:cNvSpPr>
              <a:spLocks noChangeShapeType="1"/>
            </p:cNvSpPr>
            <p:nvPr/>
          </p:nvSpPr>
          <p:spPr bwMode="auto">
            <a:xfrm>
              <a:off x="1968" y="1612"/>
              <a:ext cx="0" cy="72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602" name="Line 18"/>
            <p:cNvSpPr>
              <a:spLocks noChangeShapeType="1"/>
            </p:cNvSpPr>
            <p:nvPr/>
          </p:nvSpPr>
          <p:spPr bwMode="auto">
            <a:xfrm>
              <a:off x="2064" y="1612"/>
              <a:ext cx="0" cy="72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603" name="Line 19"/>
            <p:cNvSpPr>
              <a:spLocks noChangeShapeType="1"/>
            </p:cNvSpPr>
            <p:nvPr/>
          </p:nvSpPr>
          <p:spPr bwMode="auto">
            <a:xfrm>
              <a:off x="2160" y="1612"/>
              <a:ext cx="0" cy="72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604" name="Line 20"/>
            <p:cNvSpPr>
              <a:spLocks noChangeShapeType="1"/>
            </p:cNvSpPr>
            <p:nvPr/>
          </p:nvSpPr>
          <p:spPr bwMode="auto">
            <a:xfrm>
              <a:off x="2256" y="1612"/>
              <a:ext cx="0" cy="72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605" name="Line 21"/>
            <p:cNvSpPr>
              <a:spLocks noChangeShapeType="1"/>
            </p:cNvSpPr>
            <p:nvPr/>
          </p:nvSpPr>
          <p:spPr bwMode="auto">
            <a:xfrm>
              <a:off x="2352" y="1612"/>
              <a:ext cx="0" cy="72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606" name="Line 22"/>
            <p:cNvSpPr>
              <a:spLocks noChangeShapeType="1"/>
            </p:cNvSpPr>
            <p:nvPr/>
          </p:nvSpPr>
          <p:spPr bwMode="auto">
            <a:xfrm>
              <a:off x="1776" y="1612"/>
              <a:ext cx="0" cy="72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7607" name="Group 23"/>
          <p:cNvGrpSpPr>
            <a:grpSpLocks/>
          </p:cNvGrpSpPr>
          <p:nvPr/>
        </p:nvGrpSpPr>
        <p:grpSpPr bwMode="auto">
          <a:xfrm>
            <a:off x="6842760" y="2876543"/>
            <a:ext cx="975360" cy="1161902"/>
            <a:chOff x="2688" y="1629"/>
            <a:chExt cx="768" cy="915"/>
          </a:xfrm>
        </p:grpSpPr>
        <p:sp>
          <p:nvSpPr>
            <p:cNvPr id="67608" name="Rectangle 24"/>
            <p:cNvSpPr>
              <a:spLocks noChangeArrowheads="1"/>
            </p:cNvSpPr>
            <p:nvPr/>
          </p:nvSpPr>
          <p:spPr bwMode="auto">
            <a:xfrm>
              <a:off x="2688" y="2448"/>
              <a:ext cx="768" cy="9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609" name="Rectangle 25" descr="Trellis"/>
            <p:cNvSpPr>
              <a:spLocks noChangeArrowheads="1"/>
            </p:cNvSpPr>
            <p:nvPr/>
          </p:nvSpPr>
          <p:spPr bwMode="auto">
            <a:xfrm>
              <a:off x="2688" y="2352"/>
              <a:ext cx="768" cy="96"/>
            </a:xfrm>
            <a:prstGeom prst="rect">
              <a:avLst/>
            </a:prstGeom>
            <a:pattFill prst="trellis">
              <a:fgClr>
                <a:srgbClr val="5F5F5F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610" name="Oval 26" descr="20%"/>
            <p:cNvSpPr>
              <a:spLocks noChangeArrowheads="1"/>
            </p:cNvSpPr>
            <p:nvPr/>
          </p:nvSpPr>
          <p:spPr bwMode="auto">
            <a:xfrm>
              <a:off x="2757" y="2256"/>
              <a:ext cx="633" cy="105"/>
            </a:xfrm>
            <a:prstGeom prst="ellipse">
              <a:avLst/>
            </a:prstGeom>
            <a:pattFill prst="pct20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7611" name="Group 27"/>
            <p:cNvGrpSpPr>
              <a:grpSpLocks/>
            </p:cNvGrpSpPr>
            <p:nvPr/>
          </p:nvGrpSpPr>
          <p:grpSpPr bwMode="auto">
            <a:xfrm>
              <a:off x="2784" y="1629"/>
              <a:ext cx="576" cy="720"/>
              <a:chOff x="2880" y="1584"/>
              <a:chExt cx="576" cy="720"/>
            </a:xfrm>
          </p:grpSpPr>
          <p:sp>
            <p:nvSpPr>
              <p:cNvPr id="67612" name="Line 28"/>
              <p:cNvSpPr>
                <a:spLocks noChangeShapeType="1"/>
              </p:cNvSpPr>
              <p:nvPr/>
            </p:nvSpPr>
            <p:spPr bwMode="auto">
              <a:xfrm>
                <a:off x="2976" y="1584"/>
                <a:ext cx="0" cy="72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 type="arrow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613" name="Line 29"/>
              <p:cNvSpPr>
                <a:spLocks noChangeShapeType="1"/>
              </p:cNvSpPr>
              <p:nvPr/>
            </p:nvSpPr>
            <p:spPr bwMode="auto">
              <a:xfrm>
                <a:off x="3072" y="1584"/>
                <a:ext cx="0" cy="72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 type="arrow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614" name="Line 30"/>
              <p:cNvSpPr>
                <a:spLocks noChangeShapeType="1"/>
              </p:cNvSpPr>
              <p:nvPr/>
            </p:nvSpPr>
            <p:spPr bwMode="auto">
              <a:xfrm>
                <a:off x="3168" y="1584"/>
                <a:ext cx="0" cy="72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 type="arrow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615" name="Line 31"/>
              <p:cNvSpPr>
                <a:spLocks noChangeShapeType="1"/>
              </p:cNvSpPr>
              <p:nvPr/>
            </p:nvSpPr>
            <p:spPr bwMode="auto">
              <a:xfrm>
                <a:off x="3264" y="1584"/>
                <a:ext cx="0" cy="72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 type="arrow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616" name="Line 32"/>
              <p:cNvSpPr>
                <a:spLocks noChangeShapeType="1"/>
              </p:cNvSpPr>
              <p:nvPr/>
            </p:nvSpPr>
            <p:spPr bwMode="auto">
              <a:xfrm>
                <a:off x="3360" y="1584"/>
                <a:ext cx="0" cy="72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 type="arrow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617" name="Line 33"/>
              <p:cNvSpPr>
                <a:spLocks noChangeShapeType="1"/>
              </p:cNvSpPr>
              <p:nvPr/>
            </p:nvSpPr>
            <p:spPr bwMode="auto">
              <a:xfrm>
                <a:off x="3456" y="1584"/>
                <a:ext cx="0" cy="72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 type="arrow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618" name="Line 34"/>
              <p:cNvSpPr>
                <a:spLocks noChangeShapeType="1"/>
              </p:cNvSpPr>
              <p:nvPr/>
            </p:nvSpPr>
            <p:spPr bwMode="auto">
              <a:xfrm>
                <a:off x="2880" y="1584"/>
                <a:ext cx="0" cy="72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 type="arrow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7619" name="Group 35"/>
          <p:cNvGrpSpPr>
            <a:grpSpLocks/>
          </p:cNvGrpSpPr>
          <p:nvPr/>
        </p:nvGrpSpPr>
        <p:grpSpPr bwMode="auto">
          <a:xfrm>
            <a:off x="7940040" y="2819400"/>
            <a:ext cx="1036320" cy="1219045"/>
            <a:chOff x="3984" y="1584"/>
            <a:chExt cx="816" cy="960"/>
          </a:xfrm>
        </p:grpSpPr>
        <p:sp>
          <p:nvSpPr>
            <p:cNvPr id="67620" name="Rectangle 36"/>
            <p:cNvSpPr>
              <a:spLocks noChangeArrowheads="1"/>
            </p:cNvSpPr>
            <p:nvPr/>
          </p:nvSpPr>
          <p:spPr bwMode="auto">
            <a:xfrm>
              <a:off x="3984" y="2448"/>
              <a:ext cx="768" cy="9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621" name="Rectangle 37"/>
            <p:cNvSpPr>
              <a:spLocks noChangeArrowheads="1"/>
            </p:cNvSpPr>
            <p:nvPr/>
          </p:nvSpPr>
          <p:spPr bwMode="auto">
            <a:xfrm>
              <a:off x="3984" y="2352"/>
              <a:ext cx="768" cy="96"/>
            </a:xfrm>
            <a:prstGeom prst="rect">
              <a:avLst/>
            </a:prstGeom>
            <a:solidFill>
              <a:srgbClr val="5F5F5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622" name="Oval 38" descr="Trellis"/>
            <p:cNvSpPr>
              <a:spLocks noChangeArrowheads="1"/>
            </p:cNvSpPr>
            <p:nvPr/>
          </p:nvSpPr>
          <p:spPr bwMode="auto">
            <a:xfrm>
              <a:off x="4053" y="2016"/>
              <a:ext cx="633" cy="357"/>
            </a:xfrm>
            <a:prstGeom prst="ellipse">
              <a:avLst/>
            </a:prstGeom>
            <a:pattFill prst="trellis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7623" name="Group 39"/>
            <p:cNvGrpSpPr>
              <a:grpSpLocks/>
            </p:cNvGrpSpPr>
            <p:nvPr/>
          </p:nvGrpSpPr>
          <p:grpSpPr bwMode="auto">
            <a:xfrm>
              <a:off x="3984" y="1584"/>
              <a:ext cx="816" cy="576"/>
              <a:chOff x="3984" y="1440"/>
              <a:chExt cx="816" cy="720"/>
            </a:xfrm>
          </p:grpSpPr>
          <p:sp>
            <p:nvSpPr>
              <p:cNvPr id="67624" name="Line 40"/>
              <p:cNvSpPr>
                <a:spLocks noChangeShapeType="1"/>
              </p:cNvSpPr>
              <p:nvPr/>
            </p:nvSpPr>
            <p:spPr bwMode="auto">
              <a:xfrm>
                <a:off x="4176" y="1440"/>
                <a:ext cx="0" cy="72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arrow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625" name="Line 41"/>
              <p:cNvSpPr>
                <a:spLocks noChangeShapeType="1"/>
              </p:cNvSpPr>
              <p:nvPr/>
            </p:nvSpPr>
            <p:spPr bwMode="auto">
              <a:xfrm>
                <a:off x="4272" y="1440"/>
                <a:ext cx="0" cy="57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626" name="Line 42"/>
              <p:cNvSpPr>
                <a:spLocks noChangeShapeType="1"/>
              </p:cNvSpPr>
              <p:nvPr/>
            </p:nvSpPr>
            <p:spPr bwMode="auto">
              <a:xfrm>
                <a:off x="4368" y="1440"/>
                <a:ext cx="0" cy="57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arrow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627" name="Line 43"/>
              <p:cNvSpPr>
                <a:spLocks noChangeShapeType="1"/>
              </p:cNvSpPr>
              <p:nvPr/>
            </p:nvSpPr>
            <p:spPr bwMode="auto">
              <a:xfrm>
                <a:off x="4464" y="1440"/>
                <a:ext cx="0" cy="72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arrow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628" name="Line 44"/>
              <p:cNvSpPr>
                <a:spLocks noChangeShapeType="1"/>
              </p:cNvSpPr>
              <p:nvPr/>
            </p:nvSpPr>
            <p:spPr bwMode="auto">
              <a:xfrm>
                <a:off x="4560" y="1440"/>
                <a:ext cx="0" cy="62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629" name="Line 45"/>
              <p:cNvSpPr>
                <a:spLocks noChangeShapeType="1"/>
              </p:cNvSpPr>
              <p:nvPr/>
            </p:nvSpPr>
            <p:spPr bwMode="auto">
              <a:xfrm>
                <a:off x="4656" y="1440"/>
                <a:ext cx="0" cy="67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arrow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630" name="Line 46"/>
              <p:cNvSpPr>
                <a:spLocks noChangeShapeType="1"/>
              </p:cNvSpPr>
              <p:nvPr/>
            </p:nvSpPr>
            <p:spPr bwMode="auto">
              <a:xfrm>
                <a:off x="4080" y="1440"/>
                <a:ext cx="0" cy="67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arrow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631" name="Line 47"/>
              <p:cNvSpPr>
                <a:spLocks noChangeShapeType="1"/>
              </p:cNvSpPr>
              <p:nvPr/>
            </p:nvSpPr>
            <p:spPr bwMode="auto">
              <a:xfrm flipH="1" flipV="1">
                <a:off x="3984" y="1824"/>
                <a:ext cx="288" cy="19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arrow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632" name="Line 48"/>
              <p:cNvSpPr>
                <a:spLocks noChangeShapeType="1"/>
              </p:cNvSpPr>
              <p:nvPr/>
            </p:nvSpPr>
            <p:spPr bwMode="auto">
              <a:xfrm flipV="1">
                <a:off x="4560" y="1872"/>
                <a:ext cx="240" cy="19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arrow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67633" name="Text Box 49"/>
          <p:cNvSpPr txBox="1">
            <a:spLocks noChangeArrowheads="1"/>
          </p:cNvSpPr>
          <p:nvPr/>
        </p:nvSpPr>
        <p:spPr bwMode="auto">
          <a:xfrm>
            <a:off x="4974590" y="4006699"/>
            <a:ext cx="435610" cy="354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SimSun" pitchFamily="2" charset="-122"/>
              </a:rPr>
              <a:t>(a)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7634" name="Text Box 50"/>
          <p:cNvSpPr txBox="1">
            <a:spLocks noChangeArrowheads="1"/>
          </p:cNvSpPr>
          <p:nvPr/>
        </p:nvSpPr>
        <p:spPr bwMode="auto">
          <a:xfrm>
            <a:off x="6071870" y="4001620"/>
            <a:ext cx="328930" cy="354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SimSun" pitchFamily="2" charset="-122"/>
              </a:rPr>
              <a:t>(b)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7635" name="Text Box 51"/>
          <p:cNvSpPr txBox="1">
            <a:spLocks noChangeArrowheads="1"/>
          </p:cNvSpPr>
          <p:nvPr/>
        </p:nvSpPr>
        <p:spPr bwMode="auto">
          <a:xfrm>
            <a:off x="7169150" y="4001620"/>
            <a:ext cx="374650" cy="354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SimSun" pitchFamily="2" charset="-122"/>
              </a:rPr>
              <a:t>(c)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7636" name="Text Box 52"/>
          <p:cNvSpPr txBox="1">
            <a:spLocks noChangeArrowheads="1"/>
          </p:cNvSpPr>
          <p:nvPr/>
        </p:nvSpPr>
        <p:spPr bwMode="auto">
          <a:xfrm>
            <a:off x="8305800" y="4001620"/>
            <a:ext cx="381000" cy="354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SimSun" pitchFamily="2" charset="-122"/>
              </a:rPr>
              <a:t>(d)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495800" y="4343400"/>
            <a:ext cx="46481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dirty="0" smtClean="0">
                <a:solidFill>
                  <a:srgbClr val="0033CC"/>
                </a:solidFill>
                <a:ea typeface="SimSun" pitchFamily="2" charset="-122"/>
              </a:rPr>
              <a:t>Figure 5.1. Schematic laser-material interaction. (a) Absorption and heating; (b) Melting and flowing; (c) Vaporization; (d) Plasma formation in front of the target. Under certain conditions the plasma can detach from the target and propagate toward the laser beam.</a:t>
            </a:r>
            <a:endParaRPr lang="en-US" sz="1600" dirty="0">
              <a:solidFill>
                <a:srgbClr val="0033CC"/>
              </a:solidFill>
            </a:endParaRPr>
          </a:p>
        </p:txBody>
      </p:sp>
      <p:sp>
        <p:nvSpPr>
          <p:cNvPr id="66" name="Slide Number Placeholder 6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D:\DOU\plum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2838" y="1236705"/>
            <a:ext cx="6075362" cy="4887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314575" y="6234113"/>
            <a:ext cx="5775325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>
                <a:latin typeface="Arial" charset="0"/>
              </a:rPr>
              <a:t>D. Geohegan, Appl. Phys. Lett. 60, 2732 (1992)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04800" y="1295400"/>
            <a:ext cx="2057400" cy="400110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dirty="0" smtClean="0">
                <a:solidFill>
                  <a:srgbClr val="C00000"/>
                </a:solidFill>
                <a:latin typeface="Arial" charset="0"/>
              </a:rPr>
              <a:t>10</a:t>
            </a:r>
            <a:r>
              <a:rPr lang="en-US" sz="2000" baseline="30000" dirty="0" smtClean="0">
                <a:solidFill>
                  <a:srgbClr val="C00000"/>
                </a:solidFill>
                <a:latin typeface="Arial" charset="0"/>
              </a:rPr>
              <a:t>-6</a:t>
            </a:r>
            <a:r>
              <a:rPr lang="en-US" sz="2000" dirty="0" smtClean="0">
                <a:solidFill>
                  <a:srgbClr val="C00000"/>
                </a:solidFill>
                <a:latin typeface="Arial" charset="0"/>
              </a:rPr>
              <a:t>Torr vacuum</a:t>
            </a:r>
            <a:endParaRPr lang="en-US" sz="2000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609600" y="3810000"/>
            <a:ext cx="1752600" cy="400110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dirty="0">
                <a:solidFill>
                  <a:srgbClr val="C00000"/>
                </a:solidFill>
                <a:latin typeface="Arial" charset="0"/>
              </a:rPr>
              <a:t>100 </a:t>
            </a:r>
            <a:r>
              <a:rPr lang="en-US" sz="2000" dirty="0" err="1" smtClean="0">
                <a:solidFill>
                  <a:srgbClr val="C00000"/>
                </a:solidFill>
                <a:latin typeface="Arial" charset="0"/>
              </a:rPr>
              <a:t>mTorr</a:t>
            </a:r>
            <a:r>
              <a:rPr lang="en-US" sz="2000" dirty="0" smtClean="0">
                <a:solidFill>
                  <a:srgbClr val="C00000"/>
                </a:solidFill>
                <a:latin typeface="Arial" charset="0"/>
              </a:rPr>
              <a:t> O</a:t>
            </a:r>
            <a:r>
              <a:rPr lang="en-US" sz="2000" baseline="-25000" dirty="0" smtClean="0">
                <a:solidFill>
                  <a:srgbClr val="C00000"/>
                </a:solidFill>
                <a:latin typeface="Arial" charset="0"/>
              </a:rPr>
              <a:t>2</a:t>
            </a:r>
            <a:endParaRPr lang="en-US" sz="2000" baseline="-25000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38400" y="36493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Transient plume development with and without reaction gas</a:t>
            </a:r>
            <a:endParaRPr lang="en-US" sz="2800" dirty="0">
              <a:solidFill>
                <a:srgbClr val="0033CC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0" y="1066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1024"/>
          <p:cNvGraphicFramePr>
            <a:graphicFrameLocks noChangeAspect="1"/>
          </p:cNvGraphicFramePr>
          <p:nvPr/>
        </p:nvGraphicFramePr>
        <p:xfrm>
          <a:off x="1811338" y="1752600"/>
          <a:ext cx="5480050" cy="4143375"/>
        </p:xfrm>
        <a:graphic>
          <a:graphicData uri="http://schemas.openxmlformats.org/presentationml/2006/ole">
            <p:oleObj spid="_x0000_s65538" name="Image" r:id="rId3" imgW="6298413" imgH="4761905" progId="">
              <p:embed/>
            </p:oleObj>
          </a:graphicData>
        </a:graphic>
      </p:graphicFrame>
      <p:sp>
        <p:nvSpPr>
          <p:cNvPr id="7" name="Text Box 1032"/>
          <p:cNvSpPr txBox="1">
            <a:spLocks noChangeArrowheads="1"/>
          </p:cNvSpPr>
          <p:nvPr/>
        </p:nvSpPr>
        <p:spPr bwMode="auto">
          <a:xfrm>
            <a:off x="503238" y="3606800"/>
            <a:ext cx="1073150" cy="369332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solidFill>
                  <a:srgbClr val="0033CC"/>
                </a:solidFill>
              </a:rPr>
              <a:t>Laser</a:t>
            </a:r>
          </a:p>
        </p:txBody>
      </p:sp>
      <p:sp>
        <p:nvSpPr>
          <p:cNvPr id="8" name="Text Box 1033"/>
          <p:cNvSpPr txBox="1">
            <a:spLocks noChangeArrowheads="1"/>
          </p:cNvSpPr>
          <p:nvPr/>
        </p:nvSpPr>
        <p:spPr bwMode="auto">
          <a:xfrm>
            <a:off x="7432675" y="4721225"/>
            <a:ext cx="1489075" cy="369332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solidFill>
                  <a:srgbClr val="0033CC"/>
                </a:solidFill>
              </a:rPr>
              <a:t>Chamber</a:t>
            </a:r>
          </a:p>
        </p:txBody>
      </p:sp>
      <p:sp>
        <p:nvSpPr>
          <p:cNvPr id="9" name="Line 1034"/>
          <p:cNvSpPr>
            <a:spLocks noChangeShapeType="1"/>
          </p:cNvSpPr>
          <p:nvPr/>
        </p:nvSpPr>
        <p:spPr bwMode="auto">
          <a:xfrm>
            <a:off x="1544638" y="3813175"/>
            <a:ext cx="1355725" cy="3302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 type="none" w="sm" len="sm"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" name="Line 1035"/>
          <p:cNvSpPr>
            <a:spLocks noChangeShapeType="1"/>
          </p:cNvSpPr>
          <p:nvPr/>
        </p:nvSpPr>
        <p:spPr bwMode="auto">
          <a:xfrm flipH="1">
            <a:off x="6778625" y="3590925"/>
            <a:ext cx="679450" cy="206375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 type="none" w="sm" len="sm"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" name="Line 1036"/>
          <p:cNvSpPr>
            <a:spLocks noChangeShapeType="1"/>
          </p:cNvSpPr>
          <p:nvPr/>
        </p:nvSpPr>
        <p:spPr bwMode="auto">
          <a:xfrm flipH="1" flipV="1">
            <a:off x="6243638" y="4427537"/>
            <a:ext cx="1150937" cy="582613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 type="none" w="sm" len="sm"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" name="Line 1037"/>
          <p:cNvSpPr>
            <a:spLocks noChangeShapeType="1"/>
          </p:cNvSpPr>
          <p:nvPr/>
        </p:nvSpPr>
        <p:spPr bwMode="auto">
          <a:xfrm flipV="1">
            <a:off x="6858000" y="3827462"/>
            <a:ext cx="568325" cy="5207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 type="arrow" w="med" len="med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Box 1038"/>
          <p:cNvSpPr txBox="1">
            <a:spLocks noChangeArrowheads="1"/>
          </p:cNvSpPr>
          <p:nvPr/>
        </p:nvSpPr>
        <p:spPr bwMode="auto">
          <a:xfrm>
            <a:off x="7450138" y="3216275"/>
            <a:ext cx="1489075" cy="646331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solidFill>
                  <a:srgbClr val="0033CC"/>
                </a:solidFill>
              </a:rPr>
              <a:t>View Windows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905000" y="76200"/>
            <a:ext cx="5638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</a:rPr>
              <a:t>Pulsed laser deposition (PLD) system</a:t>
            </a:r>
            <a:br>
              <a:rPr lang="en-US" sz="2800" dirty="0" smtClean="0">
                <a:solidFill>
                  <a:srgbClr val="0033CC"/>
                </a:solidFill>
              </a:rPr>
            </a:br>
            <a:r>
              <a:rPr lang="en-US" sz="2800" dirty="0" smtClean="0">
                <a:solidFill>
                  <a:srgbClr val="0033CC"/>
                </a:solidFill>
              </a:rPr>
              <a:t>(pulsed excimer laser and chamber)</a:t>
            </a:r>
            <a:endParaRPr lang="en-US" sz="2800" dirty="0">
              <a:solidFill>
                <a:srgbClr val="0033CC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0" y="1066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Line 2"/>
          <p:cNvSpPr>
            <a:spLocks noChangeShapeType="1"/>
          </p:cNvSpPr>
          <p:nvPr/>
        </p:nvSpPr>
        <p:spPr bwMode="auto">
          <a:xfrm>
            <a:off x="6554788" y="1143000"/>
            <a:ext cx="0" cy="1219200"/>
          </a:xfrm>
          <a:prstGeom prst="line">
            <a:avLst/>
          </a:prstGeom>
          <a:noFill/>
          <a:ln w="9525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7" name="Line 3"/>
          <p:cNvSpPr>
            <a:spLocks noChangeShapeType="1"/>
          </p:cNvSpPr>
          <p:nvPr/>
        </p:nvSpPr>
        <p:spPr bwMode="auto">
          <a:xfrm>
            <a:off x="2287588" y="1143000"/>
            <a:ext cx="0" cy="1219200"/>
          </a:xfrm>
          <a:prstGeom prst="line">
            <a:avLst/>
          </a:prstGeom>
          <a:noFill/>
          <a:ln w="9525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601788" y="2286000"/>
            <a:ext cx="5638800" cy="3810000"/>
            <a:chOff x="912" y="1776"/>
            <a:chExt cx="3552" cy="2400"/>
          </a:xfrm>
        </p:grpSpPr>
        <p:sp>
          <p:nvSpPr>
            <p:cNvPr id="11373" name="Rectangle 6"/>
            <p:cNvSpPr>
              <a:spLocks noChangeArrowheads="1"/>
            </p:cNvSpPr>
            <p:nvPr/>
          </p:nvSpPr>
          <p:spPr bwMode="auto">
            <a:xfrm>
              <a:off x="912" y="1920"/>
              <a:ext cx="3552" cy="2256"/>
            </a:xfrm>
            <a:prstGeom prst="rect">
              <a:avLst/>
            </a:prstGeom>
            <a:noFill/>
            <a:ln w="76200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4" name="Rectangle 7"/>
            <p:cNvSpPr>
              <a:spLocks noChangeArrowheads="1"/>
            </p:cNvSpPr>
            <p:nvPr/>
          </p:nvSpPr>
          <p:spPr bwMode="auto">
            <a:xfrm>
              <a:off x="940" y="1776"/>
              <a:ext cx="3495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270" name="Rectangle 8"/>
          <p:cNvSpPr>
            <a:spLocks noChangeArrowheads="1"/>
          </p:cNvSpPr>
          <p:nvPr/>
        </p:nvSpPr>
        <p:spPr bwMode="auto">
          <a:xfrm>
            <a:off x="1646238" y="2619375"/>
            <a:ext cx="5562600" cy="3429000"/>
          </a:xfrm>
          <a:prstGeom prst="rect">
            <a:avLst/>
          </a:prstGeom>
          <a:solidFill>
            <a:schemeClr val="accent1">
              <a:alpha val="7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1" name="Rectangle 9"/>
          <p:cNvSpPr>
            <a:spLocks noChangeArrowheads="1"/>
          </p:cNvSpPr>
          <p:nvPr/>
        </p:nvSpPr>
        <p:spPr bwMode="auto">
          <a:xfrm>
            <a:off x="2058988" y="2133600"/>
            <a:ext cx="457200" cy="37338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2" name="Rectangle 10"/>
          <p:cNvSpPr>
            <a:spLocks noChangeArrowheads="1"/>
          </p:cNvSpPr>
          <p:nvPr/>
        </p:nvSpPr>
        <p:spPr bwMode="auto">
          <a:xfrm>
            <a:off x="6402388" y="2133600"/>
            <a:ext cx="457200" cy="37338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3" name="Line 11"/>
          <p:cNvSpPr>
            <a:spLocks noChangeShapeType="1"/>
          </p:cNvSpPr>
          <p:nvPr/>
        </p:nvSpPr>
        <p:spPr bwMode="auto">
          <a:xfrm>
            <a:off x="4344988" y="990600"/>
            <a:ext cx="0" cy="304800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4" name="Line 12"/>
          <p:cNvSpPr>
            <a:spLocks noChangeShapeType="1"/>
          </p:cNvSpPr>
          <p:nvPr/>
        </p:nvSpPr>
        <p:spPr bwMode="auto">
          <a:xfrm>
            <a:off x="4497388" y="838200"/>
            <a:ext cx="0" cy="609600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5" name="Line 13"/>
          <p:cNvSpPr>
            <a:spLocks noChangeShapeType="1"/>
          </p:cNvSpPr>
          <p:nvPr/>
        </p:nvSpPr>
        <p:spPr bwMode="auto">
          <a:xfrm>
            <a:off x="4497388" y="1143000"/>
            <a:ext cx="2057400" cy="0"/>
          </a:xfrm>
          <a:prstGeom prst="line">
            <a:avLst/>
          </a:prstGeom>
          <a:noFill/>
          <a:ln w="9525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6" name="Line 14"/>
          <p:cNvSpPr>
            <a:spLocks noChangeShapeType="1"/>
          </p:cNvSpPr>
          <p:nvPr/>
        </p:nvSpPr>
        <p:spPr bwMode="auto">
          <a:xfrm>
            <a:off x="2287588" y="1143000"/>
            <a:ext cx="2057400" cy="0"/>
          </a:xfrm>
          <a:prstGeom prst="line">
            <a:avLst/>
          </a:prstGeom>
          <a:noFill/>
          <a:ln w="9525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7" name="Text Box 15"/>
          <p:cNvSpPr txBox="1">
            <a:spLocks noChangeArrowheads="1"/>
          </p:cNvSpPr>
          <p:nvPr/>
        </p:nvSpPr>
        <p:spPr bwMode="auto">
          <a:xfrm>
            <a:off x="4230688" y="1371600"/>
            <a:ext cx="3882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33CC"/>
                </a:solidFill>
              </a:rPr>
              <a:t>V</a:t>
            </a:r>
          </a:p>
        </p:txBody>
      </p:sp>
      <p:sp>
        <p:nvSpPr>
          <p:cNvPr id="11278" name="Line 16"/>
          <p:cNvSpPr>
            <a:spLocks noChangeShapeType="1"/>
          </p:cNvSpPr>
          <p:nvPr/>
        </p:nvSpPr>
        <p:spPr bwMode="auto">
          <a:xfrm>
            <a:off x="5411788" y="1143000"/>
            <a:ext cx="685800" cy="0"/>
          </a:xfrm>
          <a:prstGeom prst="line">
            <a:avLst/>
          </a:prstGeom>
          <a:noFill/>
          <a:ln w="9525">
            <a:solidFill>
              <a:srgbClr val="0033CC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9" name="Line 17"/>
          <p:cNvSpPr>
            <a:spLocks noChangeShapeType="1"/>
          </p:cNvSpPr>
          <p:nvPr/>
        </p:nvSpPr>
        <p:spPr bwMode="auto">
          <a:xfrm>
            <a:off x="2820988" y="1143000"/>
            <a:ext cx="685800" cy="0"/>
          </a:xfrm>
          <a:prstGeom prst="line">
            <a:avLst/>
          </a:prstGeom>
          <a:noFill/>
          <a:ln w="9525">
            <a:solidFill>
              <a:srgbClr val="0033CC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0" name="Text Box 18"/>
          <p:cNvSpPr txBox="1">
            <a:spLocks noChangeArrowheads="1"/>
          </p:cNvSpPr>
          <p:nvPr/>
        </p:nvSpPr>
        <p:spPr bwMode="auto">
          <a:xfrm>
            <a:off x="5640388" y="1219200"/>
            <a:ext cx="27443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33CC"/>
                </a:solidFill>
              </a:rPr>
              <a:t>I</a:t>
            </a:r>
          </a:p>
        </p:txBody>
      </p:sp>
      <p:sp>
        <p:nvSpPr>
          <p:cNvPr id="11281" name="Oval 19"/>
          <p:cNvSpPr>
            <a:spLocks noChangeArrowheads="1"/>
          </p:cNvSpPr>
          <p:nvPr/>
        </p:nvSpPr>
        <p:spPr bwMode="auto">
          <a:xfrm>
            <a:off x="2897188" y="3810000"/>
            <a:ext cx="76200" cy="762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2" name="Oval 20"/>
          <p:cNvSpPr>
            <a:spLocks noChangeArrowheads="1"/>
          </p:cNvSpPr>
          <p:nvPr/>
        </p:nvSpPr>
        <p:spPr bwMode="auto">
          <a:xfrm>
            <a:off x="3278188" y="3505200"/>
            <a:ext cx="76200" cy="762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3" name="Oval 21"/>
          <p:cNvSpPr>
            <a:spLocks noChangeArrowheads="1"/>
          </p:cNvSpPr>
          <p:nvPr/>
        </p:nvSpPr>
        <p:spPr bwMode="auto">
          <a:xfrm>
            <a:off x="2897188" y="2895600"/>
            <a:ext cx="76200" cy="762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4" name="Oval 22"/>
          <p:cNvSpPr>
            <a:spLocks noChangeArrowheads="1"/>
          </p:cNvSpPr>
          <p:nvPr/>
        </p:nvSpPr>
        <p:spPr bwMode="auto">
          <a:xfrm>
            <a:off x="4116388" y="2895600"/>
            <a:ext cx="76200" cy="762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5" name="Oval 23"/>
          <p:cNvSpPr>
            <a:spLocks noChangeArrowheads="1"/>
          </p:cNvSpPr>
          <p:nvPr/>
        </p:nvSpPr>
        <p:spPr bwMode="auto">
          <a:xfrm>
            <a:off x="5106988" y="4114800"/>
            <a:ext cx="76200" cy="762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6" name="Oval 24"/>
          <p:cNvSpPr>
            <a:spLocks noChangeArrowheads="1"/>
          </p:cNvSpPr>
          <p:nvPr/>
        </p:nvSpPr>
        <p:spPr bwMode="auto">
          <a:xfrm>
            <a:off x="4040188" y="4343400"/>
            <a:ext cx="76200" cy="762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7" name="Oval 25"/>
          <p:cNvSpPr>
            <a:spLocks noChangeArrowheads="1"/>
          </p:cNvSpPr>
          <p:nvPr/>
        </p:nvSpPr>
        <p:spPr bwMode="auto">
          <a:xfrm>
            <a:off x="3278188" y="4724400"/>
            <a:ext cx="76200" cy="762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8" name="Oval 26"/>
          <p:cNvSpPr>
            <a:spLocks noChangeArrowheads="1"/>
          </p:cNvSpPr>
          <p:nvPr/>
        </p:nvSpPr>
        <p:spPr bwMode="auto">
          <a:xfrm>
            <a:off x="4421188" y="3505200"/>
            <a:ext cx="76200" cy="762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9" name="Oval 27"/>
          <p:cNvSpPr>
            <a:spLocks noChangeArrowheads="1"/>
          </p:cNvSpPr>
          <p:nvPr/>
        </p:nvSpPr>
        <p:spPr bwMode="auto">
          <a:xfrm>
            <a:off x="3659188" y="5029200"/>
            <a:ext cx="76200" cy="762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90" name="Oval 28"/>
          <p:cNvSpPr>
            <a:spLocks noChangeArrowheads="1"/>
          </p:cNvSpPr>
          <p:nvPr/>
        </p:nvSpPr>
        <p:spPr bwMode="auto">
          <a:xfrm>
            <a:off x="3125788" y="5486400"/>
            <a:ext cx="76200" cy="762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91" name="Oval 29"/>
          <p:cNvSpPr>
            <a:spLocks noChangeArrowheads="1"/>
          </p:cNvSpPr>
          <p:nvPr/>
        </p:nvSpPr>
        <p:spPr bwMode="auto">
          <a:xfrm>
            <a:off x="4802188" y="5105400"/>
            <a:ext cx="76200" cy="762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92" name="Oval 30"/>
          <p:cNvSpPr>
            <a:spLocks noChangeArrowheads="1"/>
          </p:cNvSpPr>
          <p:nvPr/>
        </p:nvSpPr>
        <p:spPr bwMode="auto">
          <a:xfrm>
            <a:off x="4268788" y="5562600"/>
            <a:ext cx="76200" cy="762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93" name="Oval 31"/>
          <p:cNvSpPr>
            <a:spLocks noChangeArrowheads="1"/>
          </p:cNvSpPr>
          <p:nvPr/>
        </p:nvSpPr>
        <p:spPr bwMode="auto">
          <a:xfrm>
            <a:off x="4954588" y="5791200"/>
            <a:ext cx="76200" cy="762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94" name="Oval 32"/>
          <p:cNvSpPr>
            <a:spLocks noChangeArrowheads="1"/>
          </p:cNvSpPr>
          <p:nvPr/>
        </p:nvSpPr>
        <p:spPr bwMode="auto">
          <a:xfrm flipV="1">
            <a:off x="2744788" y="4800600"/>
            <a:ext cx="76200" cy="762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95" name="Oval 33"/>
          <p:cNvSpPr>
            <a:spLocks noChangeArrowheads="1"/>
          </p:cNvSpPr>
          <p:nvPr/>
        </p:nvSpPr>
        <p:spPr bwMode="auto">
          <a:xfrm flipV="1">
            <a:off x="4116388" y="5105400"/>
            <a:ext cx="76200" cy="762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96" name="Oval 34"/>
          <p:cNvSpPr>
            <a:spLocks noChangeArrowheads="1"/>
          </p:cNvSpPr>
          <p:nvPr/>
        </p:nvSpPr>
        <p:spPr bwMode="auto">
          <a:xfrm flipV="1">
            <a:off x="3430588" y="5715000"/>
            <a:ext cx="76200" cy="762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97" name="Oval 35"/>
          <p:cNvSpPr>
            <a:spLocks noChangeArrowheads="1"/>
          </p:cNvSpPr>
          <p:nvPr/>
        </p:nvSpPr>
        <p:spPr bwMode="auto">
          <a:xfrm flipV="1">
            <a:off x="4649788" y="5715000"/>
            <a:ext cx="76200" cy="762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98" name="Oval 36"/>
          <p:cNvSpPr>
            <a:spLocks noChangeArrowheads="1"/>
          </p:cNvSpPr>
          <p:nvPr/>
        </p:nvSpPr>
        <p:spPr bwMode="auto">
          <a:xfrm flipV="1">
            <a:off x="5640388" y="4495800"/>
            <a:ext cx="76200" cy="762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99" name="Oval 37"/>
          <p:cNvSpPr>
            <a:spLocks noChangeArrowheads="1"/>
          </p:cNvSpPr>
          <p:nvPr/>
        </p:nvSpPr>
        <p:spPr bwMode="auto">
          <a:xfrm flipV="1">
            <a:off x="4573588" y="4267200"/>
            <a:ext cx="76200" cy="762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00" name="Oval 38"/>
          <p:cNvSpPr>
            <a:spLocks noChangeArrowheads="1"/>
          </p:cNvSpPr>
          <p:nvPr/>
        </p:nvSpPr>
        <p:spPr bwMode="auto">
          <a:xfrm flipV="1">
            <a:off x="3811588" y="3886200"/>
            <a:ext cx="76200" cy="762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01" name="Oval 39"/>
          <p:cNvSpPr>
            <a:spLocks noChangeArrowheads="1"/>
          </p:cNvSpPr>
          <p:nvPr/>
        </p:nvSpPr>
        <p:spPr bwMode="auto">
          <a:xfrm flipV="1">
            <a:off x="5487988" y="5257800"/>
            <a:ext cx="76200" cy="762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02" name="Oval 40"/>
          <p:cNvSpPr>
            <a:spLocks noChangeArrowheads="1"/>
          </p:cNvSpPr>
          <p:nvPr/>
        </p:nvSpPr>
        <p:spPr bwMode="auto">
          <a:xfrm flipV="1">
            <a:off x="4573588" y="3657600"/>
            <a:ext cx="76200" cy="762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03" name="Oval 41"/>
          <p:cNvSpPr>
            <a:spLocks noChangeArrowheads="1"/>
          </p:cNvSpPr>
          <p:nvPr/>
        </p:nvSpPr>
        <p:spPr bwMode="auto">
          <a:xfrm flipV="1">
            <a:off x="3659188" y="3124200"/>
            <a:ext cx="76200" cy="762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04" name="Oval 42"/>
          <p:cNvSpPr>
            <a:spLocks noChangeArrowheads="1"/>
          </p:cNvSpPr>
          <p:nvPr/>
        </p:nvSpPr>
        <p:spPr bwMode="auto">
          <a:xfrm flipV="1">
            <a:off x="5335588" y="3505200"/>
            <a:ext cx="76200" cy="762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05" name="Oval 43"/>
          <p:cNvSpPr>
            <a:spLocks noChangeArrowheads="1"/>
          </p:cNvSpPr>
          <p:nvPr/>
        </p:nvSpPr>
        <p:spPr bwMode="auto">
          <a:xfrm flipV="1">
            <a:off x="4802188" y="3048000"/>
            <a:ext cx="76200" cy="762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06" name="Oval 44"/>
          <p:cNvSpPr>
            <a:spLocks noChangeArrowheads="1"/>
          </p:cNvSpPr>
          <p:nvPr/>
        </p:nvSpPr>
        <p:spPr bwMode="auto">
          <a:xfrm flipV="1">
            <a:off x="5487988" y="2819400"/>
            <a:ext cx="76200" cy="762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07" name="Oval 45"/>
          <p:cNvSpPr>
            <a:spLocks noChangeArrowheads="1"/>
          </p:cNvSpPr>
          <p:nvPr/>
        </p:nvSpPr>
        <p:spPr bwMode="auto">
          <a:xfrm>
            <a:off x="5183188" y="4648200"/>
            <a:ext cx="76200" cy="762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08" name="Oval 46"/>
          <p:cNvSpPr>
            <a:spLocks noChangeArrowheads="1"/>
          </p:cNvSpPr>
          <p:nvPr/>
        </p:nvSpPr>
        <p:spPr bwMode="auto">
          <a:xfrm>
            <a:off x="5259388" y="5181600"/>
            <a:ext cx="76200" cy="762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09" name="Oval 47"/>
          <p:cNvSpPr>
            <a:spLocks noChangeArrowheads="1"/>
          </p:cNvSpPr>
          <p:nvPr/>
        </p:nvSpPr>
        <p:spPr bwMode="auto">
          <a:xfrm flipV="1">
            <a:off x="4954588" y="3352800"/>
            <a:ext cx="76200" cy="762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10" name="Oval 48"/>
          <p:cNvSpPr>
            <a:spLocks noChangeArrowheads="1"/>
          </p:cNvSpPr>
          <p:nvPr/>
        </p:nvSpPr>
        <p:spPr bwMode="auto">
          <a:xfrm flipV="1">
            <a:off x="5030788" y="3733800"/>
            <a:ext cx="76200" cy="762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11" name="Text Box 49"/>
          <p:cNvSpPr txBox="1">
            <a:spLocks noChangeArrowheads="1"/>
          </p:cNvSpPr>
          <p:nvPr/>
        </p:nvSpPr>
        <p:spPr bwMode="auto">
          <a:xfrm>
            <a:off x="1068388" y="6248400"/>
            <a:ext cx="18918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33CC"/>
                </a:solidFill>
              </a:rPr>
              <a:t>Cu</a:t>
            </a:r>
            <a:r>
              <a:rPr lang="en-US" baseline="30000">
                <a:solidFill>
                  <a:srgbClr val="0033CC"/>
                </a:solidFill>
              </a:rPr>
              <a:t>2+</a:t>
            </a:r>
            <a:r>
              <a:rPr lang="en-US">
                <a:solidFill>
                  <a:srgbClr val="0033CC"/>
                </a:solidFill>
              </a:rPr>
              <a:t> + 2e</a:t>
            </a:r>
            <a:r>
              <a:rPr lang="en-US" b="1" baseline="30000">
                <a:solidFill>
                  <a:srgbClr val="0033CC"/>
                </a:solidFill>
              </a:rPr>
              <a:t>-</a:t>
            </a:r>
            <a:r>
              <a:rPr lang="en-US">
                <a:solidFill>
                  <a:srgbClr val="0033CC"/>
                </a:solidFill>
              </a:rPr>
              <a:t> –&gt; Cu</a:t>
            </a:r>
            <a:r>
              <a:rPr lang="en-US" baseline="30000">
                <a:solidFill>
                  <a:srgbClr val="0033CC"/>
                </a:solidFill>
              </a:rPr>
              <a:t>(0)</a:t>
            </a:r>
            <a:r>
              <a:rPr lang="en-US">
                <a:solidFill>
                  <a:srgbClr val="0033CC"/>
                </a:solidFill>
              </a:rPr>
              <a:t> </a:t>
            </a:r>
          </a:p>
        </p:txBody>
      </p:sp>
      <p:sp>
        <p:nvSpPr>
          <p:cNvPr id="11312" name="Line 50"/>
          <p:cNvSpPr>
            <a:spLocks noChangeShapeType="1"/>
          </p:cNvSpPr>
          <p:nvPr/>
        </p:nvSpPr>
        <p:spPr bwMode="auto">
          <a:xfrm flipH="1">
            <a:off x="2668588" y="31242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13" name="Line 51"/>
          <p:cNvSpPr>
            <a:spLocks noChangeShapeType="1"/>
          </p:cNvSpPr>
          <p:nvPr/>
        </p:nvSpPr>
        <p:spPr bwMode="auto">
          <a:xfrm flipH="1">
            <a:off x="2668588" y="41910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14" name="Line 52"/>
          <p:cNvSpPr>
            <a:spLocks noChangeShapeType="1"/>
          </p:cNvSpPr>
          <p:nvPr/>
        </p:nvSpPr>
        <p:spPr bwMode="auto">
          <a:xfrm flipH="1">
            <a:off x="2668588" y="52578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15" name="Oval 53"/>
          <p:cNvSpPr>
            <a:spLocks noChangeArrowheads="1"/>
          </p:cNvSpPr>
          <p:nvPr/>
        </p:nvSpPr>
        <p:spPr bwMode="auto">
          <a:xfrm>
            <a:off x="2516188" y="2971800"/>
            <a:ext cx="76200" cy="762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16" name="Oval 54"/>
          <p:cNvSpPr>
            <a:spLocks noChangeArrowheads="1"/>
          </p:cNvSpPr>
          <p:nvPr/>
        </p:nvSpPr>
        <p:spPr bwMode="auto">
          <a:xfrm>
            <a:off x="2516188" y="3429000"/>
            <a:ext cx="76200" cy="762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17" name="Oval 55"/>
          <p:cNvSpPr>
            <a:spLocks noChangeArrowheads="1"/>
          </p:cNvSpPr>
          <p:nvPr/>
        </p:nvSpPr>
        <p:spPr bwMode="auto">
          <a:xfrm>
            <a:off x="2516188" y="3505200"/>
            <a:ext cx="76200" cy="762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18" name="Oval 56"/>
          <p:cNvSpPr>
            <a:spLocks noChangeArrowheads="1"/>
          </p:cNvSpPr>
          <p:nvPr/>
        </p:nvSpPr>
        <p:spPr bwMode="auto">
          <a:xfrm>
            <a:off x="2516188" y="3581400"/>
            <a:ext cx="76200" cy="762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19" name="Oval 57"/>
          <p:cNvSpPr>
            <a:spLocks noChangeArrowheads="1"/>
          </p:cNvSpPr>
          <p:nvPr/>
        </p:nvSpPr>
        <p:spPr bwMode="auto">
          <a:xfrm>
            <a:off x="2516188" y="3657600"/>
            <a:ext cx="76200" cy="762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20" name="Oval 58"/>
          <p:cNvSpPr>
            <a:spLocks noChangeArrowheads="1"/>
          </p:cNvSpPr>
          <p:nvPr/>
        </p:nvSpPr>
        <p:spPr bwMode="auto">
          <a:xfrm>
            <a:off x="2516188" y="3886200"/>
            <a:ext cx="76200" cy="762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21" name="Oval 59"/>
          <p:cNvSpPr>
            <a:spLocks noChangeArrowheads="1"/>
          </p:cNvSpPr>
          <p:nvPr/>
        </p:nvSpPr>
        <p:spPr bwMode="auto">
          <a:xfrm>
            <a:off x="2516188" y="3962400"/>
            <a:ext cx="76200" cy="762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22" name="Oval 60"/>
          <p:cNvSpPr>
            <a:spLocks noChangeArrowheads="1"/>
          </p:cNvSpPr>
          <p:nvPr/>
        </p:nvSpPr>
        <p:spPr bwMode="auto">
          <a:xfrm>
            <a:off x="2516188" y="4343400"/>
            <a:ext cx="76200" cy="762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23" name="Oval 61"/>
          <p:cNvSpPr>
            <a:spLocks noChangeArrowheads="1"/>
          </p:cNvSpPr>
          <p:nvPr/>
        </p:nvSpPr>
        <p:spPr bwMode="auto">
          <a:xfrm>
            <a:off x="2516188" y="4724400"/>
            <a:ext cx="76200" cy="762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24" name="Oval 62"/>
          <p:cNvSpPr>
            <a:spLocks noChangeArrowheads="1"/>
          </p:cNvSpPr>
          <p:nvPr/>
        </p:nvSpPr>
        <p:spPr bwMode="auto">
          <a:xfrm>
            <a:off x="2516188" y="4800600"/>
            <a:ext cx="76200" cy="762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25" name="Oval 63"/>
          <p:cNvSpPr>
            <a:spLocks noChangeArrowheads="1"/>
          </p:cNvSpPr>
          <p:nvPr/>
        </p:nvSpPr>
        <p:spPr bwMode="auto">
          <a:xfrm>
            <a:off x="2516188" y="4876800"/>
            <a:ext cx="76200" cy="762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26" name="Oval 64"/>
          <p:cNvSpPr>
            <a:spLocks noChangeArrowheads="1"/>
          </p:cNvSpPr>
          <p:nvPr/>
        </p:nvSpPr>
        <p:spPr bwMode="auto">
          <a:xfrm>
            <a:off x="2516188" y="4953000"/>
            <a:ext cx="76200" cy="762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27" name="Oval 65"/>
          <p:cNvSpPr>
            <a:spLocks noChangeArrowheads="1"/>
          </p:cNvSpPr>
          <p:nvPr/>
        </p:nvSpPr>
        <p:spPr bwMode="auto">
          <a:xfrm>
            <a:off x="2516188" y="5029200"/>
            <a:ext cx="76200" cy="762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28" name="Oval 66"/>
          <p:cNvSpPr>
            <a:spLocks noChangeArrowheads="1"/>
          </p:cNvSpPr>
          <p:nvPr/>
        </p:nvSpPr>
        <p:spPr bwMode="auto">
          <a:xfrm>
            <a:off x="2516188" y="5105400"/>
            <a:ext cx="76200" cy="762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29" name="Oval 67"/>
          <p:cNvSpPr>
            <a:spLocks noChangeArrowheads="1"/>
          </p:cNvSpPr>
          <p:nvPr/>
        </p:nvSpPr>
        <p:spPr bwMode="auto">
          <a:xfrm>
            <a:off x="2516188" y="5181600"/>
            <a:ext cx="76200" cy="762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30" name="Oval 68"/>
          <p:cNvSpPr>
            <a:spLocks noChangeArrowheads="1"/>
          </p:cNvSpPr>
          <p:nvPr/>
        </p:nvSpPr>
        <p:spPr bwMode="auto">
          <a:xfrm>
            <a:off x="2516188" y="5486400"/>
            <a:ext cx="76200" cy="762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31" name="Oval 69"/>
          <p:cNvSpPr>
            <a:spLocks noChangeArrowheads="1"/>
          </p:cNvSpPr>
          <p:nvPr/>
        </p:nvSpPr>
        <p:spPr bwMode="auto">
          <a:xfrm>
            <a:off x="2516188" y="5562600"/>
            <a:ext cx="76200" cy="762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32" name="Oval 70"/>
          <p:cNvSpPr>
            <a:spLocks noChangeArrowheads="1"/>
          </p:cNvSpPr>
          <p:nvPr/>
        </p:nvSpPr>
        <p:spPr bwMode="auto">
          <a:xfrm>
            <a:off x="2586038" y="4914900"/>
            <a:ext cx="76200" cy="762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33" name="Oval 71"/>
          <p:cNvSpPr>
            <a:spLocks noChangeArrowheads="1"/>
          </p:cNvSpPr>
          <p:nvPr/>
        </p:nvSpPr>
        <p:spPr bwMode="auto">
          <a:xfrm>
            <a:off x="2586038" y="4997450"/>
            <a:ext cx="76200" cy="762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34" name="Text Box 72"/>
          <p:cNvSpPr txBox="1">
            <a:spLocks noChangeArrowheads="1"/>
          </p:cNvSpPr>
          <p:nvPr/>
        </p:nvSpPr>
        <p:spPr bwMode="auto">
          <a:xfrm>
            <a:off x="115888" y="5867400"/>
            <a:ext cx="14465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33CC"/>
                </a:solidFill>
              </a:rPr>
              <a:t>“Reduction</a:t>
            </a:r>
            <a:r>
              <a:rPr lang="en-US" sz="2000" dirty="0">
                <a:solidFill>
                  <a:srgbClr val="0033CC"/>
                </a:solidFill>
              </a:rPr>
              <a:t>"</a:t>
            </a:r>
          </a:p>
        </p:txBody>
      </p:sp>
      <p:sp>
        <p:nvSpPr>
          <p:cNvPr id="11335" name="Text Box 73"/>
          <p:cNvSpPr txBox="1">
            <a:spLocks noChangeArrowheads="1"/>
          </p:cNvSpPr>
          <p:nvPr/>
        </p:nvSpPr>
        <p:spPr bwMode="auto">
          <a:xfrm>
            <a:off x="2973388" y="2209800"/>
            <a:ext cx="27662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33CC"/>
                </a:solidFill>
              </a:rPr>
              <a:t>CuSO</a:t>
            </a:r>
            <a:r>
              <a:rPr lang="en-US" sz="2000" baseline="-25000" dirty="0">
                <a:solidFill>
                  <a:srgbClr val="0033CC"/>
                </a:solidFill>
              </a:rPr>
              <a:t>4</a:t>
            </a:r>
            <a:r>
              <a:rPr lang="en-US" sz="2000" dirty="0">
                <a:solidFill>
                  <a:srgbClr val="0033CC"/>
                </a:solidFill>
              </a:rPr>
              <a:t> dissolved in water</a:t>
            </a:r>
          </a:p>
        </p:txBody>
      </p:sp>
      <p:sp>
        <p:nvSpPr>
          <p:cNvPr id="11336" name="Oval 74"/>
          <p:cNvSpPr>
            <a:spLocks noChangeArrowheads="1"/>
          </p:cNvSpPr>
          <p:nvPr/>
        </p:nvSpPr>
        <p:spPr bwMode="auto">
          <a:xfrm flipV="1">
            <a:off x="5487988" y="3657600"/>
            <a:ext cx="76200" cy="762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37" name="Oval 75"/>
          <p:cNvSpPr>
            <a:spLocks noChangeArrowheads="1"/>
          </p:cNvSpPr>
          <p:nvPr/>
        </p:nvSpPr>
        <p:spPr bwMode="auto">
          <a:xfrm flipV="1">
            <a:off x="5411788" y="4038600"/>
            <a:ext cx="76200" cy="762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38" name="Oval 76"/>
          <p:cNvSpPr>
            <a:spLocks noChangeArrowheads="1"/>
          </p:cNvSpPr>
          <p:nvPr/>
        </p:nvSpPr>
        <p:spPr bwMode="auto">
          <a:xfrm flipV="1">
            <a:off x="5564188" y="4800600"/>
            <a:ext cx="76200" cy="762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39" name="Oval 77"/>
          <p:cNvSpPr>
            <a:spLocks noChangeArrowheads="1"/>
          </p:cNvSpPr>
          <p:nvPr/>
        </p:nvSpPr>
        <p:spPr bwMode="auto">
          <a:xfrm flipV="1">
            <a:off x="4878388" y="5410200"/>
            <a:ext cx="76200" cy="762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40" name="Oval 78"/>
          <p:cNvSpPr>
            <a:spLocks noChangeArrowheads="1"/>
          </p:cNvSpPr>
          <p:nvPr/>
        </p:nvSpPr>
        <p:spPr bwMode="auto">
          <a:xfrm flipV="1">
            <a:off x="4040188" y="5715000"/>
            <a:ext cx="76200" cy="762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41" name="Oval 79"/>
          <p:cNvSpPr>
            <a:spLocks noChangeArrowheads="1"/>
          </p:cNvSpPr>
          <p:nvPr/>
        </p:nvSpPr>
        <p:spPr bwMode="auto">
          <a:xfrm flipV="1">
            <a:off x="3811588" y="5181600"/>
            <a:ext cx="76200" cy="762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42" name="Oval 80"/>
          <p:cNvSpPr>
            <a:spLocks noChangeArrowheads="1"/>
          </p:cNvSpPr>
          <p:nvPr/>
        </p:nvSpPr>
        <p:spPr bwMode="auto">
          <a:xfrm flipV="1">
            <a:off x="4268788" y="4648200"/>
            <a:ext cx="76200" cy="762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43" name="Oval 81"/>
          <p:cNvSpPr>
            <a:spLocks noChangeArrowheads="1"/>
          </p:cNvSpPr>
          <p:nvPr/>
        </p:nvSpPr>
        <p:spPr bwMode="auto">
          <a:xfrm flipV="1">
            <a:off x="4725988" y="3962400"/>
            <a:ext cx="76200" cy="762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44" name="Oval 82"/>
          <p:cNvSpPr>
            <a:spLocks noChangeArrowheads="1"/>
          </p:cNvSpPr>
          <p:nvPr/>
        </p:nvSpPr>
        <p:spPr bwMode="auto">
          <a:xfrm flipV="1">
            <a:off x="4802188" y="3276600"/>
            <a:ext cx="76200" cy="762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45" name="Oval 83"/>
          <p:cNvSpPr>
            <a:spLocks noChangeArrowheads="1"/>
          </p:cNvSpPr>
          <p:nvPr/>
        </p:nvSpPr>
        <p:spPr bwMode="auto">
          <a:xfrm flipV="1">
            <a:off x="5106988" y="2743200"/>
            <a:ext cx="76200" cy="762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46" name="Oval 84"/>
          <p:cNvSpPr>
            <a:spLocks noChangeArrowheads="1"/>
          </p:cNvSpPr>
          <p:nvPr/>
        </p:nvSpPr>
        <p:spPr bwMode="auto">
          <a:xfrm flipV="1">
            <a:off x="5716588" y="3200400"/>
            <a:ext cx="76200" cy="762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47" name="Oval 85"/>
          <p:cNvSpPr>
            <a:spLocks noChangeArrowheads="1"/>
          </p:cNvSpPr>
          <p:nvPr/>
        </p:nvSpPr>
        <p:spPr bwMode="auto">
          <a:xfrm flipV="1">
            <a:off x="6021388" y="4038600"/>
            <a:ext cx="76200" cy="762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48" name="Oval 86"/>
          <p:cNvSpPr>
            <a:spLocks noChangeArrowheads="1"/>
          </p:cNvSpPr>
          <p:nvPr/>
        </p:nvSpPr>
        <p:spPr bwMode="auto">
          <a:xfrm flipV="1">
            <a:off x="5792788" y="5486400"/>
            <a:ext cx="76200" cy="762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49" name="Oval 87"/>
          <p:cNvSpPr>
            <a:spLocks noChangeArrowheads="1"/>
          </p:cNvSpPr>
          <p:nvPr/>
        </p:nvSpPr>
        <p:spPr bwMode="auto">
          <a:xfrm flipV="1">
            <a:off x="5106988" y="4953000"/>
            <a:ext cx="76200" cy="762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50" name="Oval 88"/>
          <p:cNvSpPr>
            <a:spLocks noChangeArrowheads="1"/>
          </p:cNvSpPr>
          <p:nvPr/>
        </p:nvSpPr>
        <p:spPr bwMode="auto">
          <a:xfrm flipV="1">
            <a:off x="4192588" y="3962400"/>
            <a:ext cx="76200" cy="762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51" name="Oval 89"/>
          <p:cNvSpPr>
            <a:spLocks noChangeArrowheads="1"/>
          </p:cNvSpPr>
          <p:nvPr/>
        </p:nvSpPr>
        <p:spPr bwMode="auto">
          <a:xfrm flipV="1">
            <a:off x="3354388" y="2819400"/>
            <a:ext cx="76200" cy="762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52" name="Oval 90"/>
          <p:cNvSpPr>
            <a:spLocks noChangeArrowheads="1"/>
          </p:cNvSpPr>
          <p:nvPr/>
        </p:nvSpPr>
        <p:spPr bwMode="auto">
          <a:xfrm flipV="1">
            <a:off x="2897188" y="3352800"/>
            <a:ext cx="76200" cy="762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53" name="Oval 91"/>
          <p:cNvSpPr>
            <a:spLocks noChangeArrowheads="1"/>
          </p:cNvSpPr>
          <p:nvPr/>
        </p:nvSpPr>
        <p:spPr bwMode="auto">
          <a:xfrm flipV="1">
            <a:off x="3430588" y="4495800"/>
            <a:ext cx="76200" cy="762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92"/>
          <p:cNvGrpSpPr>
            <a:grpSpLocks/>
          </p:cNvGrpSpPr>
          <p:nvPr/>
        </p:nvGrpSpPr>
        <p:grpSpPr bwMode="auto">
          <a:xfrm>
            <a:off x="4860927" y="3209925"/>
            <a:ext cx="3836988" cy="3408363"/>
            <a:chOff x="3168" y="2022"/>
            <a:chExt cx="2417" cy="2147"/>
          </a:xfrm>
        </p:grpSpPr>
        <p:grpSp>
          <p:nvGrpSpPr>
            <p:cNvPr id="4" name="Group 93"/>
            <p:cNvGrpSpPr>
              <a:grpSpLocks/>
            </p:cNvGrpSpPr>
            <p:nvPr/>
          </p:nvGrpSpPr>
          <p:grpSpPr bwMode="auto">
            <a:xfrm>
              <a:off x="3168" y="3648"/>
              <a:ext cx="2417" cy="521"/>
              <a:chOff x="3168" y="3648"/>
              <a:chExt cx="2417" cy="521"/>
            </a:xfrm>
          </p:grpSpPr>
          <p:sp>
            <p:nvSpPr>
              <p:cNvPr id="11371" name="Text Box 94"/>
              <p:cNvSpPr txBox="1">
                <a:spLocks noChangeArrowheads="1"/>
              </p:cNvSpPr>
              <p:nvPr/>
            </p:nvSpPr>
            <p:spPr bwMode="auto">
              <a:xfrm>
                <a:off x="3168" y="3936"/>
                <a:ext cx="1181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rgbClr val="0033CC"/>
                    </a:solidFill>
                  </a:rPr>
                  <a:t>Cu</a:t>
                </a:r>
                <a:r>
                  <a:rPr lang="en-US" baseline="30000">
                    <a:solidFill>
                      <a:srgbClr val="0033CC"/>
                    </a:solidFill>
                  </a:rPr>
                  <a:t>(0) </a:t>
                </a:r>
                <a:r>
                  <a:rPr lang="en-US">
                    <a:solidFill>
                      <a:srgbClr val="0033CC"/>
                    </a:solidFill>
                  </a:rPr>
                  <a:t>–&gt; Cu</a:t>
                </a:r>
                <a:r>
                  <a:rPr lang="en-US" baseline="30000">
                    <a:solidFill>
                      <a:srgbClr val="0033CC"/>
                    </a:solidFill>
                  </a:rPr>
                  <a:t>2+</a:t>
                </a:r>
                <a:r>
                  <a:rPr lang="en-US">
                    <a:solidFill>
                      <a:srgbClr val="0033CC"/>
                    </a:solidFill>
                  </a:rPr>
                  <a:t> + 2e</a:t>
                </a:r>
                <a:r>
                  <a:rPr lang="en-US" b="1" baseline="30000">
                    <a:solidFill>
                      <a:srgbClr val="0033CC"/>
                    </a:solidFill>
                  </a:rPr>
                  <a:t>-</a:t>
                </a:r>
                <a:r>
                  <a:rPr lang="en-US">
                    <a:solidFill>
                      <a:srgbClr val="0033CC"/>
                    </a:solidFill>
                  </a:rPr>
                  <a:t> </a:t>
                </a:r>
              </a:p>
            </p:txBody>
          </p:sp>
          <p:sp>
            <p:nvSpPr>
              <p:cNvPr id="11372" name="Text Box 95"/>
              <p:cNvSpPr txBox="1">
                <a:spLocks noChangeArrowheads="1"/>
              </p:cNvSpPr>
              <p:nvPr/>
            </p:nvSpPr>
            <p:spPr bwMode="auto">
              <a:xfrm>
                <a:off x="4704" y="3648"/>
                <a:ext cx="881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dirty="0" smtClean="0">
                    <a:solidFill>
                      <a:srgbClr val="0033CC"/>
                    </a:solidFill>
                  </a:rPr>
                  <a:t>“Oxidation</a:t>
                </a:r>
                <a:r>
                  <a:rPr lang="en-US" sz="2000" dirty="0">
                    <a:solidFill>
                      <a:srgbClr val="0033CC"/>
                    </a:solidFill>
                  </a:rPr>
                  <a:t>"</a:t>
                </a:r>
              </a:p>
            </p:txBody>
          </p:sp>
        </p:grpSp>
        <p:grpSp>
          <p:nvGrpSpPr>
            <p:cNvPr id="5" name="Group 96"/>
            <p:cNvGrpSpPr>
              <a:grpSpLocks/>
            </p:cNvGrpSpPr>
            <p:nvPr/>
          </p:nvGrpSpPr>
          <p:grpSpPr bwMode="auto">
            <a:xfrm>
              <a:off x="4120" y="2022"/>
              <a:ext cx="52" cy="1152"/>
              <a:chOff x="4120" y="1824"/>
              <a:chExt cx="52" cy="1152"/>
            </a:xfrm>
          </p:grpSpPr>
          <p:sp>
            <p:nvSpPr>
              <p:cNvPr id="11364" name="Oval 97"/>
              <p:cNvSpPr>
                <a:spLocks noChangeArrowheads="1"/>
              </p:cNvSpPr>
              <p:nvPr/>
            </p:nvSpPr>
            <p:spPr bwMode="auto">
              <a:xfrm flipV="1">
                <a:off x="4120" y="1824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33CC"/>
                  </a:solidFill>
                </a:endParaRPr>
              </a:p>
            </p:txBody>
          </p:sp>
          <p:sp>
            <p:nvSpPr>
              <p:cNvPr id="11365" name="Oval 98"/>
              <p:cNvSpPr>
                <a:spLocks noChangeArrowheads="1"/>
              </p:cNvSpPr>
              <p:nvPr/>
            </p:nvSpPr>
            <p:spPr bwMode="auto">
              <a:xfrm flipV="1">
                <a:off x="4120" y="1872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33CC"/>
                  </a:solidFill>
                </a:endParaRPr>
              </a:p>
            </p:txBody>
          </p:sp>
          <p:sp>
            <p:nvSpPr>
              <p:cNvPr id="11366" name="Oval 99"/>
              <p:cNvSpPr>
                <a:spLocks noChangeArrowheads="1"/>
              </p:cNvSpPr>
              <p:nvPr/>
            </p:nvSpPr>
            <p:spPr bwMode="auto">
              <a:xfrm flipV="1">
                <a:off x="4120" y="1920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33CC"/>
                  </a:solidFill>
                </a:endParaRPr>
              </a:p>
            </p:txBody>
          </p:sp>
          <p:sp>
            <p:nvSpPr>
              <p:cNvPr id="11367" name="Oval 100"/>
              <p:cNvSpPr>
                <a:spLocks noChangeArrowheads="1"/>
              </p:cNvSpPr>
              <p:nvPr/>
            </p:nvSpPr>
            <p:spPr bwMode="auto">
              <a:xfrm flipV="1">
                <a:off x="4124" y="2256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33CC"/>
                  </a:solidFill>
                </a:endParaRPr>
              </a:p>
            </p:txBody>
          </p:sp>
          <p:sp>
            <p:nvSpPr>
              <p:cNvPr id="11368" name="Oval 101"/>
              <p:cNvSpPr>
                <a:spLocks noChangeArrowheads="1"/>
              </p:cNvSpPr>
              <p:nvPr/>
            </p:nvSpPr>
            <p:spPr bwMode="auto">
              <a:xfrm flipV="1">
                <a:off x="4124" y="2592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33CC"/>
                  </a:solidFill>
                </a:endParaRPr>
              </a:p>
            </p:txBody>
          </p:sp>
          <p:sp>
            <p:nvSpPr>
              <p:cNvPr id="11369" name="Oval 102"/>
              <p:cNvSpPr>
                <a:spLocks noChangeArrowheads="1"/>
              </p:cNvSpPr>
              <p:nvPr/>
            </p:nvSpPr>
            <p:spPr bwMode="auto">
              <a:xfrm flipV="1">
                <a:off x="4124" y="2688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33CC"/>
                  </a:solidFill>
                </a:endParaRPr>
              </a:p>
            </p:txBody>
          </p:sp>
          <p:sp>
            <p:nvSpPr>
              <p:cNvPr id="11370" name="Oval 103"/>
              <p:cNvSpPr>
                <a:spLocks noChangeArrowheads="1"/>
              </p:cNvSpPr>
              <p:nvPr/>
            </p:nvSpPr>
            <p:spPr bwMode="auto">
              <a:xfrm flipV="1">
                <a:off x="4124" y="2928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33CC"/>
                  </a:solidFill>
                </a:endParaRPr>
              </a:p>
            </p:txBody>
          </p:sp>
        </p:grpSp>
      </p:grpSp>
      <p:sp>
        <p:nvSpPr>
          <p:cNvPr id="11355" name="Text Box 104"/>
          <p:cNvSpPr txBox="1">
            <a:spLocks noChangeArrowheads="1"/>
          </p:cNvSpPr>
          <p:nvPr/>
        </p:nvSpPr>
        <p:spPr bwMode="auto">
          <a:xfrm>
            <a:off x="6859589" y="1905000"/>
            <a:ext cx="8001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24A7"/>
                </a:solidFill>
              </a:rPr>
              <a:t>anode</a:t>
            </a:r>
          </a:p>
        </p:txBody>
      </p:sp>
      <p:sp>
        <p:nvSpPr>
          <p:cNvPr id="11356" name="Text Box 105"/>
          <p:cNvSpPr txBox="1">
            <a:spLocks noChangeArrowheads="1"/>
          </p:cNvSpPr>
          <p:nvPr/>
        </p:nvSpPr>
        <p:spPr bwMode="auto">
          <a:xfrm>
            <a:off x="1068388" y="1905000"/>
            <a:ext cx="10287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24A7"/>
                </a:solidFill>
              </a:rPr>
              <a:t>cathode</a:t>
            </a:r>
          </a:p>
        </p:txBody>
      </p:sp>
      <p:sp>
        <p:nvSpPr>
          <p:cNvPr id="156778" name="Text Box 106"/>
          <p:cNvSpPr txBox="1">
            <a:spLocks noChangeArrowheads="1"/>
          </p:cNvSpPr>
          <p:nvPr/>
        </p:nvSpPr>
        <p:spPr bwMode="auto">
          <a:xfrm>
            <a:off x="7354888" y="3962400"/>
            <a:ext cx="163671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33CC"/>
                </a:solidFill>
              </a:rPr>
              <a:t>If using an inert Pt electrode: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2 </a:t>
            </a:r>
            <a:r>
              <a:rPr lang="en-US" dirty="0">
                <a:solidFill>
                  <a:srgbClr val="0033CC"/>
                </a:solidFill>
              </a:rPr>
              <a:t>H</a:t>
            </a:r>
            <a:r>
              <a:rPr lang="en-US" baseline="-25000" dirty="0">
                <a:solidFill>
                  <a:srgbClr val="0033CC"/>
                </a:solidFill>
              </a:rPr>
              <a:t>2</a:t>
            </a:r>
            <a:r>
              <a:rPr lang="en-US" dirty="0">
                <a:solidFill>
                  <a:srgbClr val="0033CC"/>
                </a:solidFill>
              </a:rPr>
              <a:t>O –&gt; </a:t>
            </a:r>
          </a:p>
          <a:p>
            <a:r>
              <a:rPr lang="en-US" dirty="0">
                <a:solidFill>
                  <a:srgbClr val="0033CC"/>
                </a:solidFill>
              </a:rPr>
              <a:t>O</a:t>
            </a:r>
            <a:r>
              <a:rPr lang="en-US" baseline="-25000" dirty="0">
                <a:solidFill>
                  <a:srgbClr val="0033CC"/>
                </a:solidFill>
              </a:rPr>
              <a:t>2</a:t>
            </a:r>
            <a:r>
              <a:rPr lang="en-US" dirty="0">
                <a:solidFill>
                  <a:srgbClr val="0033CC"/>
                </a:solidFill>
              </a:rPr>
              <a:t> + 4H</a:t>
            </a:r>
            <a:r>
              <a:rPr lang="en-US" baseline="30000" dirty="0">
                <a:solidFill>
                  <a:srgbClr val="0033CC"/>
                </a:solidFill>
              </a:rPr>
              <a:t>+</a:t>
            </a:r>
            <a:r>
              <a:rPr lang="en-US" dirty="0">
                <a:solidFill>
                  <a:srgbClr val="0033CC"/>
                </a:solidFill>
              </a:rPr>
              <a:t> + 4e</a:t>
            </a:r>
            <a:r>
              <a:rPr lang="en-US" baseline="30000" dirty="0">
                <a:solidFill>
                  <a:srgbClr val="0033CC"/>
                </a:solidFill>
              </a:rPr>
              <a:t>-</a:t>
            </a:r>
            <a:r>
              <a:rPr lang="en-US" dirty="0">
                <a:solidFill>
                  <a:srgbClr val="0033CC"/>
                </a:solidFill>
              </a:rPr>
              <a:t>  </a:t>
            </a:r>
          </a:p>
        </p:txBody>
      </p:sp>
      <p:grpSp>
        <p:nvGrpSpPr>
          <p:cNvPr id="6" name="Group 107"/>
          <p:cNvGrpSpPr>
            <a:grpSpLocks/>
          </p:cNvGrpSpPr>
          <p:nvPr/>
        </p:nvGrpSpPr>
        <p:grpSpPr bwMode="auto">
          <a:xfrm>
            <a:off x="260350" y="2317750"/>
            <a:ext cx="8466138" cy="968375"/>
            <a:chOff x="0" y="1460"/>
            <a:chExt cx="5333" cy="610"/>
          </a:xfrm>
        </p:grpSpPr>
        <p:sp>
          <p:nvSpPr>
            <p:cNvPr id="11360" name="Text Box 108"/>
            <p:cNvSpPr txBox="1">
              <a:spLocks noChangeArrowheads="1"/>
            </p:cNvSpPr>
            <p:nvPr/>
          </p:nvSpPr>
          <p:spPr bwMode="auto">
            <a:xfrm>
              <a:off x="0" y="1460"/>
              <a:ext cx="677" cy="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033CC"/>
                  </a:solidFill>
                </a:rPr>
                <a:t>Working</a:t>
              </a:r>
            </a:p>
            <a:p>
              <a:r>
                <a:rPr lang="en-US" dirty="0">
                  <a:solidFill>
                    <a:srgbClr val="0033CC"/>
                  </a:solidFill>
                </a:rPr>
                <a:t>Electrode</a:t>
              </a:r>
            </a:p>
            <a:p>
              <a:r>
                <a:rPr lang="en-US" dirty="0">
                  <a:solidFill>
                    <a:srgbClr val="0033CC"/>
                  </a:solidFill>
                </a:rPr>
                <a:t>(WE)</a:t>
              </a:r>
            </a:p>
          </p:txBody>
        </p:sp>
        <p:sp>
          <p:nvSpPr>
            <p:cNvPr id="11361" name="Text Box 109"/>
            <p:cNvSpPr txBox="1">
              <a:spLocks noChangeArrowheads="1"/>
            </p:cNvSpPr>
            <p:nvPr/>
          </p:nvSpPr>
          <p:spPr bwMode="auto">
            <a:xfrm>
              <a:off x="4656" y="1488"/>
              <a:ext cx="677" cy="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033CC"/>
                  </a:solidFill>
                </a:rPr>
                <a:t>Counter</a:t>
              </a:r>
            </a:p>
            <a:p>
              <a:r>
                <a:rPr lang="en-US" dirty="0">
                  <a:solidFill>
                    <a:srgbClr val="0033CC"/>
                  </a:solidFill>
                </a:rPr>
                <a:t>Electrode</a:t>
              </a:r>
            </a:p>
            <a:p>
              <a:r>
                <a:rPr lang="en-US" dirty="0">
                  <a:solidFill>
                    <a:srgbClr val="0033CC"/>
                  </a:solidFill>
                </a:rPr>
                <a:t>(CE)</a:t>
              </a:r>
            </a:p>
          </p:txBody>
        </p:sp>
      </p:grpSp>
      <p:sp>
        <p:nvSpPr>
          <p:cNvPr id="111" name="Rectangle 110"/>
          <p:cNvSpPr/>
          <p:nvPr/>
        </p:nvSpPr>
        <p:spPr>
          <a:xfrm>
            <a:off x="1219200" y="152400"/>
            <a:ext cx="71443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Nano-film by electro-deposition (electroplating)</a:t>
            </a:r>
            <a:endParaRPr lang="en-US" sz="2800" dirty="0">
              <a:solidFill>
                <a:srgbClr val="0033CC"/>
              </a:solidFill>
            </a:endParaRPr>
          </a:p>
        </p:txBody>
      </p:sp>
      <p:cxnSp>
        <p:nvCxnSpPr>
          <p:cNvPr id="112" name="Straight Connector 111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13" name="Slide Number Placeholder 1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778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28600" y="152400"/>
            <a:ext cx="89225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dirty="0" smtClean="0">
                <a:solidFill>
                  <a:srgbClr val="0033CC"/>
                </a:solidFill>
              </a:rPr>
              <a:t>Physical vapor deposition (PVD): evaporation and sputtering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3400" y="1371600"/>
            <a:ext cx="8229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 smtClean="0">
                <a:solidFill>
                  <a:srgbClr val="0033CC"/>
                </a:solidFill>
              </a:rPr>
              <a:t>Evaporation: </a:t>
            </a:r>
          </a:p>
          <a:p>
            <a:pPr marL="400050" indent="-171450">
              <a:buFont typeface="Arial" pitchFamily="34" charset="0"/>
              <a:buChar char="•"/>
            </a:pPr>
            <a:r>
              <a:rPr lang="en-US" altLang="zh-TW" sz="2400" dirty="0" smtClean="0">
                <a:solidFill>
                  <a:srgbClr val="0033CC"/>
                </a:solidFill>
              </a:rPr>
              <a:t>Material source is heated to sublimation temperature in vacuum either by thermal or e-beam methods.</a:t>
            </a:r>
          </a:p>
          <a:p>
            <a:pPr marL="400050" indent="-171450">
              <a:buFont typeface="Arial" pitchFamily="34" charset="0"/>
              <a:buChar char="•"/>
            </a:pPr>
            <a:r>
              <a:rPr lang="en-US" altLang="zh-TW" sz="2400" dirty="0" smtClean="0">
                <a:solidFill>
                  <a:srgbClr val="0033CC"/>
                </a:solidFill>
              </a:rPr>
              <a:t>Material is vapor transported to target in vacuum.</a:t>
            </a:r>
          </a:p>
          <a:p>
            <a:pPr marL="400050" indent="-171450">
              <a:buFont typeface="Arial" pitchFamily="34" charset="0"/>
              <a:buChar char="•"/>
            </a:pPr>
            <a:r>
              <a:rPr lang="en-US" altLang="zh-TW" sz="2400" dirty="0" smtClean="0">
                <a:solidFill>
                  <a:srgbClr val="0033CC"/>
                </a:solidFill>
              </a:rPr>
              <a:t>Easier to change evaporation material than sputtering target.</a:t>
            </a:r>
          </a:p>
          <a:p>
            <a:endParaRPr lang="en-US" altLang="zh-TW" sz="2400" dirty="0" smtClean="0">
              <a:solidFill>
                <a:srgbClr val="0033CC"/>
              </a:solidFill>
            </a:endParaRPr>
          </a:p>
          <a:p>
            <a:r>
              <a:rPr lang="en-US" altLang="zh-TW" sz="2400" dirty="0" smtClean="0">
                <a:solidFill>
                  <a:srgbClr val="0033CC"/>
                </a:solidFill>
              </a:rPr>
              <a:t>Sputtering:</a:t>
            </a:r>
          </a:p>
          <a:p>
            <a:pPr marL="400050" indent="-171450">
              <a:buFont typeface="Arial" pitchFamily="34" charset="0"/>
              <a:buChar char="•"/>
            </a:pPr>
            <a:r>
              <a:rPr lang="en-US" altLang="zh-TW" sz="2400" dirty="0" smtClean="0">
                <a:solidFill>
                  <a:srgbClr val="0033CC"/>
                </a:solidFill>
              </a:rPr>
              <a:t>Material is removed from target by momentum transfer.</a:t>
            </a:r>
          </a:p>
          <a:p>
            <a:pPr marL="400050" indent="-171450">
              <a:buFont typeface="Arial" pitchFamily="34" charset="0"/>
              <a:buChar char="•"/>
            </a:pPr>
            <a:r>
              <a:rPr lang="en-US" altLang="zh-TW" sz="2400" dirty="0" smtClean="0">
                <a:solidFill>
                  <a:srgbClr val="0033CC"/>
                </a:solidFill>
              </a:rPr>
              <a:t>Gas molecules are ionized in a glow discharge (plasma), ions strike target and remove mainly neutral atoms.</a:t>
            </a:r>
          </a:p>
          <a:p>
            <a:pPr marL="400050" indent="-171450">
              <a:buFont typeface="Arial" pitchFamily="34" charset="0"/>
              <a:buChar char="•"/>
            </a:pPr>
            <a:r>
              <a:rPr lang="en-US" altLang="zh-TW" sz="2400" dirty="0" smtClean="0">
                <a:solidFill>
                  <a:srgbClr val="0033CC"/>
                </a:solidFill>
              </a:rPr>
              <a:t>Sputtered atoms condense on the substrate.</a:t>
            </a:r>
          </a:p>
          <a:p>
            <a:pPr marL="400050" indent="-171450">
              <a:buFont typeface="Arial" pitchFamily="34" charset="0"/>
              <a:buChar char="•"/>
            </a:pPr>
            <a:r>
              <a:rPr lang="en-US" altLang="zh-TW" sz="2400" dirty="0" smtClean="0">
                <a:solidFill>
                  <a:srgbClr val="0033CC"/>
                </a:solidFill>
              </a:rPr>
              <a:t>Not in vacuum, gas (</a:t>
            </a:r>
            <a:r>
              <a:rPr lang="en-US" altLang="zh-TW" sz="2400" dirty="0" err="1" smtClean="0">
                <a:solidFill>
                  <a:srgbClr val="0033CC"/>
                </a:solidFill>
              </a:rPr>
              <a:t>Ar</a:t>
            </a:r>
            <a:r>
              <a:rPr lang="en-US" altLang="zh-TW" sz="2400" dirty="0" smtClean="0">
                <a:solidFill>
                  <a:srgbClr val="0033CC"/>
                </a:solidFill>
              </a:rPr>
              <a:t>) pressure 5-50mTorr.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080000" y="1476375"/>
            <a:ext cx="3854450" cy="3971925"/>
            <a:chOff x="3332" y="782"/>
            <a:chExt cx="2428" cy="2641"/>
          </a:xfrm>
        </p:grpSpPr>
        <p:sp>
          <p:nvSpPr>
            <p:cNvPr id="1040" name="Rectangle 4"/>
            <p:cNvSpPr>
              <a:spLocks noChangeArrowheads="1"/>
            </p:cNvSpPr>
            <p:nvPr/>
          </p:nvSpPr>
          <p:spPr bwMode="auto">
            <a:xfrm>
              <a:off x="4296" y="2864"/>
              <a:ext cx="592" cy="22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1" name="Rectangle 5"/>
            <p:cNvSpPr>
              <a:spLocks noChangeArrowheads="1"/>
            </p:cNvSpPr>
            <p:nvPr/>
          </p:nvSpPr>
          <p:spPr bwMode="auto">
            <a:xfrm>
              <a:off x="3852" y="1161"/>
              <a:ext cx="1407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4420" y="1268"/>
              <a:ext cx="276" cy="1575"/>
              <a:chOff x="4485" y="1037"/>
              <a:chExt cx="276" cy="1542"/>
            </a:xfrm>
          </p:grpSpPr>
          <p:sp>
            <p:nvSpPr>
              <p:cNvPr id="1053" name="Oval 7"/>
              <p:cNvSpPr>
                <a:spLocks noChangeArrowheads="1"/>
              </p:cNvSpPr>
              <p:nvPr/>
            </p:nvSpPr>
            <p:spPr bwMode="auto">
              <a:xfrm>
                <a:off x="4485" y="1037"/>
                <a:ext cx="271" cy="9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4" name="Oval 8"/>
              <p:cNvSpPr>
                <a:spLocks noChangeArrowheads="1"/>
              </p:cNvSpPr>
              <p:nvPr/>
            </p:nvSpPr>
            <p:spPr bwMode="auto">
              <a:xfrm>
                <a:off x="4490" y="2489"/>
                <a:ext cx="271" cy="9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5" name="Line 9"/>
              <p:cNvSpPr>
                <a:spLocks noChangeShapeType="1"/>
              </p:cNvSpPr>
              <p:nvPr/>
            </p:nvSpPr>
            <p:spPr bwMode="auto">
              <a:xfrm>
                <a:off x="4485" y="1078"/>
                <a:ext cx="0" cy="1456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6" name="Line 10"/>
              <p:cNvSpPr>
                <a:spLocks noChangeShapeType="1"/>
              </p:cNvSpPr>
              <p:nvPr/>
            </p:nvSpPr>
            <p:spPr bwMode="auto">
              <a:xfrm>
                <a:off x="4761" y="1091"/>
                <a:ext cx="0" cy="1456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43" name="Oval 11"/>
            <p:cNvSpPr>
              <a:spLocks noChangeArrowheads="1"/>
            </p:cNvSpPr>
            <p:nvPr/>
          </p:nvSpPr>
          <p:spPr bwMode="auto">
            <a:xfrm>
              <a:off x="4470" y="2394"/>
              <a:ext cx="173" cy="188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" name="Line 12"/>
            <p:cNvSpPr>
              <a:spLocks noChangeShapeType="1"/>
            </p:cNvSpPr>
            <p:nvPr/>
          </p:nvSpPr>
          <p:spPr bwMode="auto">
            <a:xfrm flipH="1" flipV="1">
              <a:off x="4551" y="2099"/>
              <a:ext cx="8" cy="3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" name="Text Box 13"/>
            <p:cNvSpPr txBox="1">
              <a:spLocks noChangeArrowheads="1"/>
            </p:cNvSpPr>
            <p:nvPr/>
          </p:nvSpPr>
          <p:spPr bwMode="auto">
            <a:xfrm>
              <a:off x="4221" y="2863"/>
              <a:ext cx="807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TW"/>
                <a:t>source</a:t>
              </a:r>
            </a:p>
          </p:txBody>
        </p:sp>
        <p:sp>
          <p:nvSpPr>
            <p:cNvPr id="1046" name="Text Box 14"/>
            <p:cNvSpPr txBox="1">
              <a:spLocks noChangeArrowheads="1"/>
            </p:cNvSpPr>
            <p:nvPr/>
          </p:nvSpPr>
          <p:spPr bwMode="auto">
            <a:xfrm>
              <a:off x="4156" y="938"/>
              <a:ext cx="798" cy="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TW"/>
                <a:t>wafer</a:t>
              </a:r>
            </a:p>
          </p:txBody>
        </p:sp>
        <p:sp>
          <p:nvSpPr>
            <p:cNvPr id="1047" name="Text Box 15"/>
            <p:cNvSpPr txBox="1">
              <a:spLocks noChangeArrowheads="1"/>
            </p:cNvSpPr>
            <p:nvPr/>
          </p:nvSpPr>
          <p:spPr bwMode="auto">
            <a:xfrm>
              <a:off x="4435" y="1901"/>
              <a:ext cx="272" cy="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TW"/>
                <a:t>v</a:t>
              </a:r>
            </a:p>
          </p:txBody>
        </p:sp>
        <p:sp>
          <p:nvSpPr>
            <p:cNvPr id="1048" name="Line 16"/>
            <p:cNvSpPr>
              <a:spLocks noChangeShapeType="1"/>
            </p:cNvSpPr>
            <p:nvPr/>
          </p:nvSpPr>
          <p:spPr bwMode="auto">
            <a:xfrm>
              <a:off x="4188" y="2650"/>
              <a:ext cx="23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9" name="Line 17"/>
            <p:cNvSpPr>
              <a:spLocks noChangeShapeType="1"/>
            </p:cNvSpPr>
            <p:nvPr/>
          </p:nvSpPr>
          <p:spPr bwMode="auto">
            <a:xfrm flipH="1" flipV="1">
              <a:off x="4690" y="2658"/>
              <a:ext cx="1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0" name="Text Box 18"/>
            <p:cNvSpPr txBox="1">
              <a:spLocks noChangeArrowheads="1"/>
            </p:cNvSpPr>
            <p:nvPr/>
          </p:nvSpPr>
          <p:spPr bwMode="auto">
            <a:xfrm>
              <a:off x="4879" y="2518"/>
              <a:ext cx="387" cy="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/>
                <a:t>2</a:t>
              </a:r>
              <a:r>
                <a:rPr lang="en-US" altLang="zh-TW">
                  <a:latin typeface="Symbol" pitchFamily="18" charset="2"/>
                </a:rPr>
                <a:t>s</a:t>
              </a:r>
            </a:p>
          </p:txBody>
        </p:sp>
        <p:sp>
          <p:nvSpPr>
            <p:cNvPr id="1051" name="Rectangle 19"/>
            <p:cNvSpPr>
              <a:spLocks noChangeArrowheads="1"/>
            </p:cNvSpPr>
            <p:nvPr/>
          </p:nvSpPr>
          <p:spPr bwMode="auto">
            <a:xfrm>
              <a:off x="3703" y="782"/>
              <a:ext cx="1720" cy="2312"/>
            </a:xfrm>
            <a:prstGeom prst="rect">
              <a:avLst/>
            </a:prstGeom>
            <a:noFill/>
            <a:ln w="508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2" name="Rectangle 20"/>
            <p:cNvSpPr>
              <a:spLocks noChangeArrowheads="1"/>
            </p:cNvSpPr>
            <p:nvPr/>
          </p:nvSpPr>
          <p:spPr bwMode="auto">
            <a:xfrm>
              <a:off x="3332" y="3094"/>
              <a:ext cx="2428" cy="329"/>
            </a:xfrm>
            <a:prstGeom prst="rect">
              <a:avLst/>
            </a:prstGeom>
            <a:noFill/>
            <a:ln w="508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31" name="Text Box 21"/>
          <p:cNvSpPr txBox="1">
            <a:spLocks noChangeArrowheads="1"/>
          </p:cNvSpPr>
          <p:nvPr/>
        </p:nvSpPr>
        <p:spPr bwMode="auto">
          <a:xfrm>
            <a:off x="434975" y="3327400"/>
            <a:ext cx="52022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15000"/>
              </a:spcBef>
            </a:pPr>
            <a:r>
              <a:rPr lang="en-US" altLang="zh-TW" sz="2000" dirty="0">
                <a:solidFill>
                  <a:srgbClr val="0033CC"/>
                </a:solidFill>
              </a:rPr>
              <a:t>Average mean free path </a:t>
            </a:r>
            <a:r>
              <a:rPr lang="en-US" altLang="zh-TW" sz="2000" dirty="0">
                <a:solidFill>
                  <a:srgbClr val="0033CC"/>
                </a:solidFill>
                <a:latin typeface="Symbol" pitchFamily="18" charset="2"/>
              </a:rPr>
              <a:t>l</a:t>
            </a:r>
            <a:r>
              <a:rPr lang="en-US" altLang="zh-TW" sz="2000" dirty="0">
                <a:solidFill>
                  <a:srgbClr val="0033CC"/>
                </a:solidFill>
              </a:rPr>
              <a:t>=</a:t>
            </a:r>
            <a:r>
              <a:rPr lang="en-US" altLang="zh-TW" sz="2000" dirty="0" err="1">
                <a:solidFill>
                  <a:srgbClr val="0033CC"/>
                </a:solidFill>
              </a:rPr>
              <a:t>v</a:t>
            </a:r>
            <a:r>
              <a:rPr lang="en-US" altLang="zh-TW" sz="2000" dirty="0" err="1">
                <a:solidFill>
                  <a:srgbClr val="0033CC"/>
                </a:solidFill>
                <a:latin typeface="Symbol" pitchFamily="18" charset="2"/>
              </a:rPr>
              <a:t>D</a:t>
            </a:r>
            <a:r>
              <a:rPr lang="en-US" altLang="zh-TW" sz="2000" dirty="0" err="1">
                <a:solidFill>
                  <a:srgbClr val="0033CC"/>
                </a:solidFill>
              </a:rPr>
              <a:t>t</a:t>
            </a:r>
            <a:r>
              <a:rPr lang="en-US" altLang="zh-TW" sz="2000" dirty="0">
                <a:solidFill>
                  <a:srgbClr val="0033CC"/>
                </a:solidFill>
              </a:rPr>
              <a:t> = [(n/V)</a:t>
            </a:r>
            <a:r>
              <a:rPr lang="en-US" altLang="zh-TW" sz="2000" dirty="0">
                <a:solidFill>
                  <a:srgbClr val="0033CC"/>
                </a:solidFill>
                <a:latin typeface="Symbol" pitchFamily="18" charset="2"/>
              </a:rPr>
              <a:t>ps</a:t>
            </a:r>
            <a:r>
              <a:rPr lang="en-US" altLang="zh-TW" sz="2000" baseline="30000" dirty="0">
                <a:solidFill>
                  <a:srgbClr val="0033CC"/>
                </a:solidFill>
              </a:rPr>
              <a:t>2</a:t>
            </a:r>
            <a:r>
              <a:rPr lang="en-US" altLang="zh-TW" sz="2000" dirty="0">
                <a:solidFill>
                  <a:srgbClr val="0033CC"/>
                </a:solidFill>
              </a:rPr>
              <a:t>]</a:t>
            </a:r>
            <a:r>
              <a:rPr lang="en-US" altLang="zh-TW" sz="2000" baseline="30000" dirty="0">
                <a:solidFill>
                  <a:srgbClr val="0033CC"/>
                </a:solidFill>
              </a:rPr>
              <a:t>-1</a:t>
            </a:r>
            <a:endParaRPr lang="en-US" altLang="zh-TW" sz="2000" i="1" baseline="30000" dirty="0">
              <a:solidFill>
                <a:srgbClr val="0033CC"/>
              </a:solidFill>
            </a:endParaRPr>
          </a:p>
        </p:txBody>
      </p: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455613" y="1293813"/>
            <a:ext cx="4481512" cy="3692525"/>
            <a:chOff x="263" y="881"/>
            <a:chExt cx="2823" cy="2326"/>
          </a:xfrm>
        </p:grpSpPr>
        <p:sp>
          <p:nvSpPr>
            <p:cNvPr id="1036" name="Text Box 23"/>
            <p:cNvSpPr txBox="1">
              <a:spLocks noChangeArrowheads="1"/>
            </p:cNvSpPr>
            <p:nvPr/>
          </p:nvSpPr>
          <p:spPr bwMode="auto">
            <a:xfrm>
              <a:off x="287" y="881"/>
              <a:ext cx="2799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dirty="0">
                  <a:solidFill>
                    <a:srgbClr val="0033CC"/>
                  </a:solidFill>
                </a:rPr>
                <a:t>Assume a particle of diameter </a:t>
              </a:r>
              <a:r>
                <a:rPr lang="en-US" altLang="zh-TW" sz="2000" dirty="0">
                  <a:solidFill>
                    <a:srgbClr val="0033CC"/>
                  </a:solidFill>
                  <a:latin typeface="Symbol" pitchFamily="18" charset="2"/>
                </a:rPr>
                <a:t>s</a:t>
              </a:r>
              <a:r>
                <a:rPr lang="en-US" altLang="zh-TW" sz="2000" dirty="0">
                  <a:solidFill>
                    <a:srgbClr val="0033CC"/>
                  </a:solidFill>
                </a:rPr>
                <a:t>, moving in speed </a:t>
              </a:r>
              <a:r>
                <a:rPr lang="en-US" altLang="zh-TW" sz="2000" i="1" dirty="0">
                  <a:solidFill>
                    <a:srgbClr val="0033CC"/>
                  </a:solidFill>
                </a:rPr>
                <a:t>v,</a:t>
              </a:r>
            </a:p>
          </p:txBody>
        </p:sp>
        <p:sp>
          <p:nvSpPr>
            <p:cNvPr id="1037" name="Text Box 24"/>
            <p:cNvSpPr txBox="1">
              <a:spLocks noChangeArrowheads="1"/>
            </p:cNvSpPr>
            <p:nvPr/>
          </p:nvSpPr>
          <p:spPr bwMode="auto">
            <a:xfrm>
              <a:off x="283" y="1305"/>
              <a:ext cx="2799" cy="4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15000"/>
                </a:spcBef>
              </a:pPr>
              <a:r>
                <a:rPr lang="en-US" altLang="zh-TW" sz="2000" dirty="0">
                  <a:solidFill>
                    <a:srgbClr val="0033CC"/>
                  </a:solidFill>
                </a:rPr>
                <a:t>Collision cross-section=</a:t>
              </a:r>
              <a:r>
                <a:rPr lang="en-US" altLang="zh-TW" sz="2000" dirty="0">
                  <a:solidFill>
                    <a:srgbClr val="0033CC"/>
                  </a:solidFill>
                  <a:latin typeface="Symbol" pitchFamily="18" charset="2"/>
                </a:rPr>
                <a:t>ps</a:t>
              </a:r>
              <a:r>
                <a:rPr lang="en-US" altLang="zh-TW" sz="2000" baseline="30000" dirty="0">
                  <a:solidFill>
                    <a:srgbClr val="0033CC"/>
                  </a:solidFill>
                </a:rPr>
                <a:t>2</a:t>
              </a:r>
            </a:p>
            <a:p>
              <a:pPr>
                <a:spcBef>
                  <a:spcPct val="15000"/>
                </a:spcBef>
              </a:pPr>
              <a:r>
                <a:rPr lang="en-US" altLang="zh-TW" sz="2000" dirty="0">
                  <a:solidFill>
                    <a:srgbClr val="0033CC"/>
                  </a:solidFill>
                </a:rPr>
                <a:t>Collision volume swept=</a:t>
              </a:r>
              <a:r>
                <a:rPr lang="en-US" altLang="zh-TW" sz="2000" dirty="0">
                  <a:solidFill>
                    <a:srgbClr val="0033CC"/>
                  </a:solidFill>
                  <a:latin typeface="Symbol" pitchFamily="18" charset="2"/>
                </a:rPr>
                <a:t>ps</a:t>
              </a:r>
              <a:r>
                <a:rPr lang="en-US" altLang="zh-TW" sz="2000" baseline="30000" dirty="0">
                  <a:solidFill>
                    <a:srgbClr val="0033CC"/>
                  </a:solidFill>
                </a:rPr>
                <a:t>2</a:t>
              </a:r>
              <a:r>
                <a:rPr lang="en-US" altLang="zh-TW" sz="2000" dirty="0">
                  <a:solidFill>
                    <a:srgbClr val="0033CC"/>
                  </a:solidFill>
                </a:rPr>
                <a:t>vdt</a:t>
              </a:r>
              <a:endParaRPr lang="en-US" altLang="zh-TW" sz="2000" i="1" dirty="0">
                <a:solidFill>
                  <a:srgbClr val="0033CC"/>
                </a:solidFill>
              </a:endParaRPr>
            </a:p>
          </p:txBody>
        </p:sp>
        <p:sp>
          <p:nvSpPr>
            <p:cNvPr id="1038" name="Text Box 25"/>
            <p:cNvSpPr txBox="1">
              <a:spLocks noChangeArrowheads="1"/>
            </p:cNvSpPr>
            <p:nvPr/>
          </p:nvSpPr>
          <p:spPr bwMode="auto">
            <a:xfrm>
              <a:off x="286" y="1802"/>
              <a:ext cx="279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15000"/>
                </a:spcBef>
              </a:pPr>
              <a:r>
                <a:rPr lang="en-US" altLang="zh-TW" sz="2000">
                  <a:solidFill>
                    <a:srgbClr val="0033CC"/>
                  </a:solidFill>
                </a:rPr>
                <a:t>Collision freq=(n/V)</a:t>
              </a:r>
              <a:r>
                <a:rPr lang="en-US" altLang="zh-TW" sz="2000">
                  <a:solidFill>
                    <a:srgbClr val="0033CC"/>
                  </a:solidFill>
                  <a:latin typeface="Symbol" pitchFamily="18" charset="2"/>
                </a:rPr>
                <a:t>ps</a:t>
              </a:r>
              <a:r>
                <a:rPr lang="en-US" altLang="zh-TW" sz="2000" baseline="30000">
                  <a:solidFill>
                    <a:srgbClr val="0033CC"/>
                  </a:solidFill>
                </a:rPr>
                <a:t>2</a:t>
              </a:r>
              <a:r>
                <a:rPr lang="en-US" altLang="zh-TW" sz="2000">
                  <a:solidFill>
                    <a:srgbClr val="0033CC"/>
                  </a:solidFill>
                </a:rPr>
                <a:t>vdt</a:t>
              </a:r>
              <a:endParaRPr lang="en-US" altLang="zh-TW" sz="2000" i="1">
                <a:solidFill>
                  <a:srgbClr val="0033CC"/>
                </a:solidFill>
              </a:endParaRPr>
            </a:p>
          </p:txBody>
        </p:sp>
        <p:sp>
          <p:nvSpPr>
            <p:cNvPr id="1039" name="Text Box 26"/>
            <p:cNvSpPr txBox="1">
              <a:spLocks noChangeArrowheads="1"/>
            </p:cNvSpPr>
            <p:nvPr/>
          </p:nvSpPr>
          <p:spPr bwMode="auto">
            <a:xfrm>
              <a:off x="263" y="2411"/>
              <a:ext cx="255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rgbClr val="0033CC"/>
                  </a:solidFill>
                </a:rPr>
                <a:t>In more rigorous treatment, </a:t>
              </a:r>
            </a:p>
          </p:txBody>
        </p:sp>
        <p:graphicFrame>
          <p:nvGraphicFramePr>
            <p:cNvPr id="1026" name="Object 27"/>
            <p:cNvGraphicFramePr>
              <a:graphicFrameLocks noChangeAspect="1"/>
            </p:cNvGraphicFramePr>
            <p:nvPr/>
          </p:nvGraphicFramePr>
          <p:xfrm>
            <a:off x="279" y="2717"/>
            <a:ext cx="2174" cy="490"/>
          </p:xfrm>
          <a:graphic>
            <a:graphicData uri="http://schemas.openxmlformats.org/presentationml/2006/ole">
              <p:oleObj spid="_x0000_s5122" name="方程式" r:id="rId3" imgW="1803240" imgH="406080" progId="Equation.3">
                <p:embed/>
              </p:oleObj>
            </a:graphicData>
          </a:graphic>
        </p:graphicFrame>
      </p:grpSp>
      <p:sp>
        <p:nvSpPr>
          <p:cNvPr id="1033" name="Text Box 28"/>
          <p:cNvSpPr txBox="1">
            <a:spLocks noChangeArrowheads="1"/>
          </p:cNvSpPr>
          <p:nvPr/>
        </p:nvSpPr>
        <p:spPr bwMode="auto">
          <a:xfrm>
            <a:off x="469900" y="5068888"/>
            <a:ext cx="38020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dirty="0">
                <a:solidFill>
                  <a:srgbClr val="0033CC"/>
                </a:solidFill>
              </a:rPr>
              <a:t>Assume </a:t>
            </a:r>
            <a:r>
              <a:rPr lang="en-US" altLang="zh-TW" dirty="0">
                <a:solidFill>
                  <a:srgbClr val="0033CC"/>
                </a:solidFill>
                <a:latin typeface="Symbol" pitchFamily="18" charset="2"/>
              </a:rPr>
              <a:t>s </a:t>
            </a:r>
            <a:r>
              <a:rPr lang="en-US" altLang="zh-TW" dirty="0">
                <a:solidFill>
                  <a:srgbClr val="0033CC"/>
                </a:solidFill>
              </a:rPr>
              <a:t>= </a:t>
            </a:r>
            <a:r>
              <a:rPr lang="en-US" altLang="zh-TW" dirty="0" smtClean="0">
                <a:solidFill>
                  <a:srgbClr val="0033CC"/>
                </a:solidFill>
              </a:rPr>
              <a:t>3Å, </a:t>
            </a:r>
            <a:r>
              <a:rPr lang="en-US" altLang="zh-TW" dirty="0">
                <a:solidFill>
                  <a:srgbClr val="0033CC"/>
                </a:solidFill>
              </a:rPr>
              <a:t>T= 300K</a:t>
            </a:r>
          </a:p>
        </p:txBody>
      </p:sp>
      <p:sp>
        <p:nvSpPr>
          <p:cNvPr id="1034" name="Text Box 29"/>
          <p:cNvSpPr txBox="1">
            <a:spLocks noChangeArrowheads="1"/>
          </p:cNvSpPr>
          <p:nvPr/>
        </p:nvSpPr>
        <p:spPr bwMode="auto">
          <a:xfrm>
            <a:off x="511175" y="5657850"/>
            <a:ext cx="3395663" cy="461665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sz="2400" dirty="0" smtClean="0">
                <a:solidFill>
                  <a:srgbClr val="C00000"/>
                </a:solidFill>
              </a:rPr>
              <a:t>P(</a:t>
            </a:r>
            <a:r>
              <a:rPr lang="en-US" altLang="zh-TW" sz="2400" dirty="0" err="1">
                <a:solidFill>
                  <a:srgbClr val="C00000"/>
                </a:solidFill>
              </a:rPr>
              <a:t>T</a:t>
            </a:r>
            <a:r>
              <a:rPr lang="en-US" altLang="zh-TW" sz="2400" dirty="0" err="1" smtClean="0">
                <a:solidFill>
                  <a:srgbClr val="C00000"/>
                </a:solidFill>
              </a:rPr>
              <a:t>orr</a:t>
            </a:r>
            <a:r>
              <a:rPr lang="en-US" altLang="zh-TW" sz="2400" dirty="0" smtClean="0">
                <a:solidFill>
                  <a:srgbClr val="C00000"/>
                </a:solidFill>
              </a:rPr>
              <a:t>)</a:t>
            </a:r>
            <a:r>
              <a:rPr lang="en-US" altLang="zh-TW" sz="2400" dirty="0" smtClean="0">
                <a:solidFill>
                  <a:srgbClr val="C00000"/>
                </a:solidFill>
                <a:sym typeface="Symbol"/>
              </a:rPr>
              <a:t></a:t>
            </a:r>
            <a:r>
              <a:rPr lang="en-US" altLang="zh-TW" sz="2400" dirty="0" smtClean="0">
                <a:solidFill>
                  <a:srgbClr val="C00000"/>
                </a:solidFill>
              </a:rPr>
              <a:t>(m</a:t>
            </a:r>
            <a:r>
              <a:rPr lang="en-US" altLang="zh-TW" sz="2400" dirty="0">
                <a:solidFill>
                  <a:srgbClr val="C00000"/>
                </a:solidFill>
              </a:rPr>
              <a:t>) = 7.8x10</a:t>
            </a:r>
            <a:r>
              <a:rPr lang="en-US" altLang="zh-TW" sz="2400" baseline="30000" dirty="0">
                <a:solidFill>
                  <a:srgbClr val="C00000"/>
                </a:solidFill>
              </a:rPr>
              <a:t>-5</a:t>
            </a:r>
            <a:endParaRPr lang="en-US" altLang="zh-TW" sz="2400" dirty="0">
              <a:solidFill>
                <a:srgbClr val="C00000"/>
              </a:solidFill>
            </a:endParaRPr>
          </a:p>
        </p:txBody>
      </p:sp>
      <p:sp>
        <p:nvSpPr>
          <p:cNvPr id="1035" name="Text Box 30"/>
          <p:cNvSpPr txBox="1">
            <a:spLocks noChangeArrowheads="1"/>
          </p:cNvSpPr>
          <p:nvPr/>
        </p:nvSpPr>
        <p:spPr bwMode="auto">
          <a:xfrm>
            <a:off x="4846638" y="5591175"/>
            <a:ext cx="404812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sz="2400" dirty="0">
                <a:solidFill>
                  <a:srgbClr val="0033CC"/>
                </a:solidFill>
              </a:rPr>
              <a:t>If </a:t>
            </a:r>
            <a:r>
              <a:rPr lang="en-US" altLang="zh-TW" sz="2400" dirty="0">
                <a:solidFill>
                  <a:srgbClr val="0033CC"/>
                </a:solidFill>
                <a:latin typeface="Symbol" pitchFamily="18" charset="2"/>
              </a:rPr>
              <a:t>l</a:t>
            </a:r>
            <a:r>
              <a:rPr lang="en-US" altLang="zh-TW" sz="2400" dirty="0">
                <a:solidFill>
                  <a:srgbClr val="0033CC"/>
                </a:solidFill>
              </a:rPr>
              <a:t>=30 cm, then a pressure </a:t>
            </a:r>
            <a:r>
              <a:rPr lang="en-US" altLang="zh-TW" sz="2400" dirty="0" smtClean="0">
                <a:solidFill>
                  <a:srgbClr val="0033CC"/>
                </a:solidFill>
              </a:rPr>
              <a:t>&lt;2.6x10</a:t>
            </a:r>
            <a:r>
              <a:rPr lang="en-US" altLang="zh-TW" sz="2400" baseline="30000" dirty="0" smtClean="0">
                <a:solidFill>
                  <a:srgbClr val="0033CC"/>
                </a:solidFill>
              </a:rPr>
              <a:t>-4</a:t>
            </a:r>
            <a:r>
              <a:rPr lang="en-US" altLang="zh-TW" sz="2400" dirty="0" smtClean="0">
                <a:solidFill>
                  <a:srgbClr val="0033CC"/>
                </a:solidFill>
              </a:rPr>
              <a:t> </a:t>
            </a:r>
            <a:r>
              <a:rPr lang="en-US" altLang="zh-TW" sz="2400" dirty="0" err="1" smtClean="0">
                <a:solidFill>
                  <a:srgbClr val="0033CC"/>
                </a:solidFill>
              </a:rPr>
              <a:t>Torr</a:t>
            </a:r>
            <a:r>
              <a:rPr lang="en-US" altLang="zh-TW" sz="2400" dirty="0" smtClean="0">
                <a:solidFill>
                  <a:srgbClr val="0033CC"/>
                </a:solidFill>
              </a:rPr>
              <a:t> </a:t>
            </a:r>
            <a:r>
              <a:rPr lang="en-US" altLang="zh-TW" sz="2400" dirty="0">
                <a:solidFill>
                  <a:srgbClr val="0033CC"/>
                </a:solidFill>
              </a:rPr>
              <a:t>is </a:t>
            </a:r>
            <a:r>
              <a:rPr lang="en-US" altLang="zh-TW" sz="2400" dirty="0" smtClean="0">
                <a:solidFill>
                  <a:srgbClr val="0033CC"/>
                </a:solidFill>
              </a:rPr>
              <a:t>required. Typical vacuum &lt;5</a:t>
            </a:r>
            <a:r>
              <a:rPr lang="en-US" altLang="zh-TW" sz="2400" dirty="0" smtClean="0">
                <a:solidFill>
                  <a:srgbClr val="0033CC"/>
                </a:solidFill>
                <a:sym typeface="Symbol"/>
              </a:rPr>
              <a:t>10</a:t>
            </a:r>
            <a:r>
              <a:rPr lang="en-US" altLang="zh-TW" sz="2400" baseline="30000" dirty="0" smtClean="0">
                <a:solidFill>
                  <a:srgbClr val="0033CC"/>
                </a:solidFill>
                <a:sym typeface="Symbol"/>
              </a:rPr>
              <a:t>-6</a:t>
            </a:r>
            <a:r>
              <a:rPr lang="en-US" altLang="zh-TW" sz="2400" dirty="0" smtClean="0">
                <a:solidFill>
                  <a:srgbClr val="0033CC"/>
                </a:solidFill>
                <a:sym typeface="Symbol"/>
              </a:rPr>
              <a:t>Torr</a:t>
            </a:r>
            <a:r>
              <a:rPr lang="en-US" altLang="zh-TW" sz="2400" dirty="0" smtClean="0">
                <a:solidFill>
                  <a:srgbClr val="0033CC"/>
                </a:solidFill>
              </a:rPr>
              <a:t> </a:t>
            </a:r>
            <a:endParaRPr lang="en-US" altLang="zh-TW" sz="2400" dirty="0">
              <a:solidFill>
                <a:srgbClr val="0033CC"/>
              </a:solidFill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1066800" y="152400"/>
            <a:ext cx="7619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dirty="0" smtClean="0">
                <a:solidFill>
                  <a:srgbClr val="0033CC"/>
                </a:solidFill>
              </a:rPr>
              <a:t>Evaporation: vacuum pressure and mean free path 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81000" y="6248400"/>
            <a:ext cx="36393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1Torr = 1mmHg = 1/760atm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1440" t="26244" r="14871" b="16818"/>
          <a:stretch>
            <a:fillRect/>
          </a:stretch>
        </p:blipFill>
        <p:spPr>
          <a:xfrm>
            <a:off x="762000" y="914400"/>
            <a:ext cx="7631112" cy="5322888"/>
          </a:xfrm>
          <a:noFill/>
        </p:spPr>
      </p:pic>
      <p:cxnSp>
        <p:nvCxnSpPr>
          <p:cNvPr id="6" name="Straight Connector 5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286000" y="152400"/>
            <a:ext cx="47139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Mean-</a:t>
            </a:r>
            <a:r>
              <a:rPr lang="en-US" altLang="zh-TW" sz="2800" dirty="0" smtClean="0">
                <a:solidFill>
                  <a:srgbClr val="0033CC"/>
                </a:solidFill>
              </a:rPr>
              <a:t>f</a:t>
            </a:r>
            <a:r>
              <a:rPr lang="en-US" sz="2800" dirty="0" smtClean="0">
                <a:solidFill>
                  <a:srgbClr val="0033CC"/>
                </a:solidFill>
              </a:rPr>
              <a:t>ree </a:t>
            </a:r>
            <a:r>
              <a:rPr lang="en-US" altLang="zh-TW" sz="2800" dirty="0" smtClean="0">
                <a:solidFill>
                  <a:srgbClr val="0033CC"/>
                </a:solidFill>
              </a:rPr>
              <a:t>p</a:t>
            </a:r>
            <a:r>
              <a:rPr lang="en-US" sz="2800" dirty="0" smtClean="0">
                <a:solidFill>
                  <a:srgbClr val="0033CC"/>
                </a:solidFill>
              </a:rPr>
              <a:t>ath </a:t>
            </a:r>
            <a:r>
              <a:rPr lang="en-US" altLang="zh-TW" sz="2800" dirty="0" smtClean="0">
                <a:solidFill>
                  <a:srgbClr val="0033CC"/>
                </a:solidFill>
              </a:rPr>
              <a:t>of varied g</a:t>
            </a:r>
            <a:r>
              <a:rPr lang="en-US" sz="2800" dirty="0" smtClean="0">
                <a:solidFill>
                  <a:srgbClr val="0033CC"/>
                </a:solidFill>
              </a:rPr>
              <a:t>ases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7463" y="847146"/>
            <a:ext cx="6561137" cy="5020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990600" y="5943600"/>
            <a:ext cx="7162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57300" indent="-1257300"/>
            <a:r>
              <a:rPr lang="en-US" dirty="0" smtClean="0">
                <a:solidFill>
                  <a:srgbClr val="C00000"/>
                </a:solidFill>
              </a:rPr>
              <a:t>Arrival Ratio:</a:t>
            </a:r>
            <a:r>
              <a:rPr lang="en-US" dirty="0" smtClean="0">
                <a:solidFill>
                  <a:srgbClr val="0033CC"/>
                </a:solidFill>
              </a:rPr>
              <a:t> ratio of molecular vapor arrival at 1nm/sec deposition rate to molecular impact of residual gas.</a:t>
            </a:r>
            <a:endParaRPr lang="en-US" dirty="0">
              <a:solidFill>
                <a:srgbClr val="0033CC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05200" y="152400"/>
            <a:ext cx="18935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Arrival ratio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7" descr="53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959768" y="1676400"/>
            <a:ext cx="5184231" cy="3962400"/>
          </a:xfrm>
          <a:noFill/>
        </p:spPr>
      </p:pic>
      <p:cxnSp>
        <p:nvCxnSpPr>
          <p:cNvPr id="7" name="Straight Connector 6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124200" y="152400"/>
            <a:ext cx="33734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dirty="0" smtClean="0">
                <a:solidFill>
                  <a:srgbClr val="0033CC"/>
                </a:solidFill>
              </a:rPr>
              <a:t>Deposition uniformity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360" y="6172200"/>
            <a:ext cx="82309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33CC"/>
                </a:solidFill>
              </a:rPr>
              <a:t>E.g</a:t>
            </a:r>
            <a:r>
              <a:rPr lang="en-US" dirty="0" smtClean="0">
                <a:solidFill>
                  <a:srgbClr val="0033CC"/>
                </a:solidFill>
              </a:rPr>
              <a:t>: for 100mm wafer, if R</a:t>
            </a:r>
            <a:r>
              <a:rPr lang="en-US" baseline="-25000" dirty="0" smtClean="0">
                <a:solidFill>
                  <a:srgbClr val="0033CC"/>
                </a:solidFill>
              </a:rPr>
              <a:t>o</a:t>
            </a:r>
            <a:r>
              <a:rPr lang="en-US" dirty="0" smtClean="0">
                <a:solidFill>
                  <a:srgbClr val="0033CC"/>
                </a:solidFill>
              </a:rPr>
              <a:t>=40cm, tan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=5/40, significant shadow effect at wafer edge.</a:t>
            </a:r>
          </a:p>
          <a:p>
            <a:r>
              <a:rPr lang="en-US" dirty="0" smtClean="0">
                <a:solidFill>
                  <a:srgbClr val="0033CC"/>
                </a:solidFill>
                <a:sym typeface="Symbol"/>
              </a:rPr>
              <a:t>This shadowing effect makes liftoff difficult, and modifies feature size.</a:t>
            </a:r>
            <a:endParaRPr lang="en-US" dirty="0">
              <a:solidFill>
                <a:srgbClr val="0033CC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4612" y="990600"/>
            <a:ext cx="3778341" cy="5187950"/>
            <a:chOff x="74612" y="990600"/>
            <a:chExt cx="3778341" cy="5187950"/>
          </a:xfrm>
        </p:grpSpPr>
        <p:graphicFrame>
          <p:nvGraphicFramePr>
            <p:cNvPr id="2050" name="Object 5"/>
            <p:cNvGraphicFramePr>
              <a:graphicFrameLocks noChangeAspect="1"/>
            </p:cNvGraphicFramePr>
            <p:nvPr>
              <p:ph sz="half" idx="1"/>
            </p:nvPr>
          </p:nvGraphicFramePr>
          <p:xfrm>
            <a:off x="76200" y="990600"/>
            <a:ext cx="3776753" cy="5187950"/>
          </p:xfrm>
          <a:graphic>
            <a:graphicData uri="http://schemas.openxmlformats.org/presentationml/2006/ole">
              <p:oleObj spid="_x0000_s6146" name="Photo Editor 影像 " r:id="rId4" imgW="2469094" imgH="3391194" progId="">
                <p:embed/>
              </p:oleObj>
            </a:graphicData>
          </a:graphic>
        </p:graphicFrame>
        <p:cxnSp>
          <p:nvCxnSpPr>
            <p:cNvPr id="10" name="Straight Connector 9"/>
            <p:cNvCxnSpPr/>
            <p:nvPr/>
          </p:nvCxnSpPr>
          <p:spPr>
            <a:xfrm rot="5400000">
              <a:off x="-84614" y="5989320"/>
              <a:ext cx="320040" cy="15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1123</TotalTime>
  <Words>3197</Words>
  <Application>Microsoft Office PowerPoint</Application>
  <PresentationFormat>On-screen Show (4:3)</PresentationFormat>
  <Paragraphs>484</Paragraphs>
  <Slides>43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43</vt:i4>
      </vt:variant>
    </vt:vector>
  </HeadingPairs>
  <TitlesOfParts>
    <vt:vector size="48" baseType="lpstr">
      <vt:lpstr>Office Theme</vt:lpstr>
      <vt:lpstr>方程式</vt:lpstr>
      <vt:lpstr>Photo Editor 影像 </vt:lpstr>
      <vt:lpstr>Equation</vt:lpstr>
      <vt:lpstr>Image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 </cp:lastModifiedBy>
  <cp:revision>22</cp:revision>
  <dcterms:created xsi:type="dcterms:W3CDTF">2006-08-16T00:00:00Z</dcterms:created>
  <dcterms:modified xsi:type="dcterms:W3CDTF">2010-08-20T23:11:09Z</dcterms:modified>
</cp:coreProperties>
</file>