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9" r:id="rId2"/>
    <p:sldId id="342" r:id="rId3"/>
    <p:sldId id="352" r:id="rId4"/>
    <p:sldId id="356" r:id="rId5"/>
    <p:sldId id="380" r:id="rId6"/>
    <p:sldId id="286" r:id="rId7"/>
    <p:sldId id="358" r:id="rId8"/>
    <p:sldId id="305" r:id="rId9"/>
    <p:sldId id="340" r:id="rId10"/>
    <p:sldId id="256" r:id="rId11"/>
    <p:sldId id="299" r:id="rId12"/>
    <p:sldId id="359" r:id="rId13"/>
    <p:sldId id="360" r:id="rId14"/>
    <p:sldId id="361" r:id="rId15"/>
    <p:sldId id="303" r:id="rId16"/>
    <p:sldId id="258" r:id="rId17"/>
    <p:sldId id="273" r:id="rId18"/>
    <p:sldId id="293" r:id="rId19"/>
    <p:sldId id="294" r:id="rId20"/>
    <p:sldId id="288" r:id="rId21"/>
    <p:sldId id="289" r:id="rId22"/>
    <p:sldId id="292" r:id="rId23"/>
    <p:sldId id="301" r:id="rId24"/>
    <p:sldId id="302" r:id="rId25"/>
    <p:sldId id="378" r:id="rId26"/>
    <p:sldId id="381" r:id="rId27"/>
    <p:sldId id="263" r:id="rId28"/>
    <p:sldId id="264" r:id="rId29"/>
    <p:sldId id="382" r:id="rId30"/>
    <p:sldId id="375" r:id="rId31"/>
    <p:sldId id="376" r:id="rId32"/>
    <p:sldId id="377" r:id="rId33"/>
    <p:sldId id="384" r:id="rId34"/>
    <p:sldId id="310" r:id="rId35"/>
    <p:sldId id="319" r:id="rId36"/>
    <p:sldId id="337" r:id="rId37"/>
    <p:sldId id="370" r:id="rId38"/>
    <p:sldId id="369" r:id="rId39"/>
    <p:sldId id="3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2FA7-57A1-4008-8F5A-CBC6AABA7407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1181-F1F0-4925-84A7-A98D84B3C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 has</a:t>
            </a:r>
            <a:r>
              <a:rPr lang="en-US" baseline="0" dirty="0" smtClean="0"/>
              <a:t> high absorption, so no “propagating” SP, namely SP (charge oscillation) is confined to the Cr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technology is developed</a:t>
            </a:r>
            <a:r>
              <a:rPr lang="en-US" baseline="0" dirty="0" smtClean="0"/>
              <a:t> around year 2000. It is basically a MEMS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</a:t>
            </a:r>
            <a:r>
              <a:rPr lang="en-US" baseline="0" dirty="0" smtClean="0"/>
              <a:t> interference lithography, defects can be introduced into the photonic structure for real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will be the pitch if the incident angles of the two beams are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Vibration with 10’s nm amplitude would greatly decrease the contrast, so experiment at night at Princeton (no feedback/phase error sensor is</a:t>
            </a:r>
            <a:r>
              <a:rPr lang="en-US" sz="1200" baseline="0" dirty="0" smtClean="0">
                <a:solidFill>
                  <a:srgbClr val="0033CC"/>
                </a:solidFill>
              </a:rPr>
              <a:t> used</a:t>
            </a:r>
            <a:r>
              <a:rPr lang="en-US" sz="1200" dirty="0" smtClean="0">
                <a:solidFill>
                  <a:srgbClr val="0033CC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achieve a high spatial</a:t>
            </a:r>
            <a:r>
              <a:rPr lang="en-US" baseline="0" dirty="0" smtClean="0"/>
              <a:t> coherence? Use a pinhole “filter” on the beam path then let the beam spread after the pinhole.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photonic crystal, but for most applications one need to introduce defects inside the crystal, which cannot be realized by 3D interference lithography.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pitch</a:t>
            </a:r>
            <a:r>
              <a:rPr lang="en-US" baseline="0" dirty="0" smtClean="0"/>
              <a:t> of the phase grating mask? Twice the pitch in the resist.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technology is similar to CD/DVD burning, but </a:t>
            </a:r>
            <a:r>
              <a:rPr lang="en-US" smtClean="0"/>
              <a:t>into photoresist.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1181-F1F0-4925-84A7-A98D84B3C48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09E2-4278-4283-A621-C8BB22AB6C95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5825-B6A3-496A-9782-F2D547C755AE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B5-7A87-4F7C-861F-27E7335FB52C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D065-83EE-47D7-88AE-2A2B3ACE428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CFA-E681-4D45-AA53-F40FA38A6828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0810-3E1C-482B-84F7-C2D8EDAC30E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FF96-3306-4DFC-AEC0-A02222FD959E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45E6-39D1-4ECA-A05B-426E5AE3F473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C6C1-8527-423E-928B-12BF6C1135AA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C289-3614-4A48-83C1-800F909A46B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C134-7A5E-4267-AFEB-FACF6F0733B5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6F72-E555-477E-AB51-4A5B51E937C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593467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It is very challenging to expose large area with target pitch close to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/2.</a:t>
            </a:r>
            <a:r>
              <a:rPr lang="en-US" dirty="0" smtClean="0">
                <a:solidFill>
                  <a:srgbClr val="0033CC"/>
                </a:solidFill>
              </a:rPr>
              <a:t> During exposure the system must be mechanically and optically stabilized to sub-wavelength precision.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1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setup: amplitude split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838200"/>
            <a:ext cx="7328286" cy="5105400"/>
            <a:chOff x="1219200" y="838200"/>
            <a:chExt cx="7328286" cy="5105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1132893"/>
              <a:ext cx="6553200" cy="481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819400" y="838200"/>
              <a:ext cx="3207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Amplitude split by beam-splitter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1400" y="1143000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(</a:t>
              </a:r>
              <a:r>
                <a:rPr lang="en-US" dirty="0" err="1" smtClean="0">
                  <a:solidFill>
                    <a:srgbClr val="C00000"/>
                  </a:solidFill>
                </a:rPr>
                <a:t>Ar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dirty="0" smtClean="0">
                  <a:solidFill>
                    <a:srgbClr val="C00000"/>
                  </a:solidFill>
                </a:rPr>
                <a:t> laser)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3048000"/>
              <a:ext cx="2470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(pinhole for spatial coherence)</a:t>
              </a:r>
              <a:endParaRPr lang="en-US" sz="140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343400" y="1219200"/>
              <a:ext cx="762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4953000" cy="272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228600"/>
            <a:ext cx="822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setup: wave-front split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990600"/>
            <a:ext cx="4191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Lloyd’s mirror: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Easy to tune the pitch, simply by rotating the mirror/substrate.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Only one optical branch, so more tolerant to environmental perturbations.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more defects are found due to dusts/contaminations on the mirror, which is very close to the resist surface.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4191000"/>
            <a:ext cx="7391400" cy="2365575"/>
            <a:chOff x="1143000" y="4191000"/>
            <a:chExt cx="7391400" cy="2365575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4191000"/>
              <a:ext cx="3733800" cy="236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029200" y="4724400"/>
              <a:ext cx="3505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Another type of wave-front split IL setup using two mirrors. Better than </a:t>
              </a:r>
              <a:r>
                <a:rPr lang="en-US" dirty="0" err="1" smtClean="0">
                  <a:solidFill>
                    <a:srgbClr val="0033CC"/>
                  </a:solidFill>
                </a:rPr>
                <a:t>Llolyd</a:t>
              </a:r>
              <a:r>
                <a:rPr lang="en-US" dirty="0" smtClean="0">
                  <a:solidFill>
                    <a:srgbClr val="0033CC"/>
                  </a:solidFill>
                </a:rPr>
                <a:t> in that </a:t>
              </a:r>
              <a:r>
                <a:rPr lang="en-US" dirty="0" err="1" smtClean="0">
                  <a:solidFill>
                    <a:srgbClr val="0033CC"/>
                  </a:solidFill>
                </a:rPr>
                <a:t>Lioyd</a:t>
              </a:r>
              <a:r>
                <a:rPr lang="en-US" dirty="0" smtClean="0">
                  <a:solidFill>
                    <a:srgbClr val="0033CC"/>
                  </a:solidFill>
                </a:rPr>
                <a:t> setup will have  problem if mirror is not 100% reflective.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689506">
            <a:off x="1647424" y="3006814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resist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90600" y="152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Coherence limitations </a:t>
            </a:r>
            <a:r>
              <a:rPr lang="en-US" sz="2800" dirty="0" smtClean="0">
                <a:solidFill>
                  <a:srgbClr val="0033CC"/>
                </a:solidFill>
              </a:rPr>
              <a:t>to the printing area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=46.9nm as an example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981575" cy="29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Repetition rate: 4 Hz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energy per pulse max - 0.8 </a:t>
            </a:r>
            <a:r>
              <a:rPr lang="en-US" dirty="0" err="1" smtClean="0">
                <a:solidFill>
                  <a:srgbClr val="0033CC"/>
                </a:solidFill>
              </a:rPr>
              <a:t>mJ</a:t>
            </a: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Average power ~ 3 </a:t>
            </a:r>
            <a:r>
              <a:rPr lang="en-US" dirty="0" err="1" smtClean="0">
                <a:solidFill>
                  <a:srgbClr val="0033CC"/>
                </a:solidFill>
              </a:rPr>
              <a:t>mW</a:t>
            </a:r>
            <a:endParaRPr lang="en-US" dirty="0" smtClean="0">
              <a:solidFill>
                <a:srgbClr val="0033CC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</a:t>
            </a:r>
            <a:r>
              <a:rPr lang="en-US" dirty="0" err="1" smtClean="0">
                <a:solidFill>
                  <a:srgbClr val="0033CC"/>
                </a:solidFill>
              </a:rPr>
              <a:t>monochromacity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/</a:t>
            </a:r>
            <a:r>
              <a:rPr lang="en-US" dirty="0" smtClean="0">
                <a:solidFill>
                  <a:srgbClr val="0033CC"/>
                </a:solidFill>
              </a:rPr>
              <a:t>=1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10</a:t>
            </a:r>
            <a:r>
              <a:rPr lang="en-US" baseline="30000" dirty="0" smtClean="0">
                <a:solidFill>
                  <a:srgbClr val="0033CC"/>
                </a:solidFill>
              </a:rPr>
              <a:t>-4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Coherence radius: </a:t>
            </a:r>
            <a:r>
              <a:rPr lang="en-US" dirty="0" err="1" smtClean="0">
                <a:solidFill>
                  <a:srgbClr val="0033CC"/>
                </a:solidFill>
              </a:rPr>
              <a:t>Rc</a:t>
            </a:r>
            <a:r>
              <a:rPr lang="en-US" dirty="0" smtClean="0">
                <a:solidFill>
                  <a:srgbClr val="0033CC"/>
                </a:solidFill>
              </a:rPr>
              <a:t> = 550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 at 0.157m from 36cm capillary.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compact.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1" y="15240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Capillary discharge-pumped laser: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=</a:t>
            </a:r>
            <a:r>
              <a:rPr lang="en-US" dirty="0" smtClean="0">
                <a:solidFill>
                  <a:srgbClr val="C00000"/>
                </a:solidFill>
              </a:rPr>
              <a:t>46.9nm, partial coherence.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0"/>
            <a:ext cx="3216529" cy="28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609600"/>
            <a:ext cx="4724400" cy="25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09600"/>
            <a:ext cx="31708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71568"/>
            <a:ext cx="2438400" cy="176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301" y="3886200"/>
            <a:ext cx="31740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6076950" y="3878580"/>
            <a:ext cx="2914650" cy="2674620"/>
            <a:chOff x="5905500" y="3886200"/>
            <a:chExt cx="3238500" cy="297180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05500" y="3886200"/>
              <a:ext cx="32385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7162800" y="4267200"/>
              <a:ext cx="1447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Temporal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coherence</a:t>
              </a:r>
            </a:p>
            <a:p>
              <a:pPr algn="ctr"/>
              <a:endParaRPr lang="en-US" dirty="0" smtClean="0">
                <a:solidFill>
                  <a:srgbClr val="0033CC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Spatial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coherence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6705600" y="4572000"/>
              <a:ext cx="6096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705600" y="5334000"/>
              <a:ext cx="6858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700361"/>
            <a:ext cx="1752600" cy="17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9600" y="6336268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Period 95nm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1" y="4343400"/>
            <a:ext cx="167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Larger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: smaller pitch, but smaller pattern area (smaller x).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0"/>
            <a:ext cx="627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Coherence limitations </a:t>
            </a:r>
            <a:r>
              <a:rPr lang="en-US" sz="2800" dirty="0" smtClean="0">
                <a:solidFill>
                  <a:srgbClr val="0033CC"/>
                </a:solidFill>
              </a:rPr>
              <a:t>to the printing area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6611779"/>
            <a:ext cx="7027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Capeluto</a:t>
            </a:r>
            <a:r>
              <a:rPr lang="en-US" sz="1000" dirty="0" smtClean="0"/>
              <a:t>, “</a:t>
            </a:r>
            <a:r>
              <a:rPr lang="en-US" sz="1000" dirty="0" err="1" smtClean="0"/>
              <a:t>Nanopatterning</a:t>
            </a:r>
            <a:r>
              <a:rPr lang="en-US" sz="1000" dirty="0" smtClean="0"/>
              <a:t> with interferometric  lithography using a compact </a:t>
            </a:r>
            <a:r>
              <a:rPr lang="en-US" sz="1000" dirty="0" smtClean="0">
                <a:sym typeface="Symbol"/>
              </a:rPr>
              <a:t>=46.9-nm  laser</a:t>
            </a:r>
            <a:r>
              <a:rPr lang="en-US" sz="1000" dirty="0" smtClean="0"/>
              <a:t>”, IEEE Trans. </a:t>
            </a:r>
            <a:r>
              <a:rPr lang="en-US" sz="1000" dirty="0" err="1" smtClean="0"/>
              <a:t>Nanotechnol</a:t>
            </a:r>
            <a:r>
              <a:rPr lang="en-US" sz="1000" dirty="0" smtClean="0"/>
              <a:t>. 3-6(2006)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2667000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mirror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86050" y="1302117"/>
            <a:ext cx="68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resist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52400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 using </a:t>
            </a:r>
            <a:r>
              <a:rPr lang="en-US" sz="2800" dirty="0" smtClean="0">
                <a:solidFill>
                  <a:srgbClr val="C00000"/>
                </a:solidFill>
              </a:rPr>
              <a:t>incoherent</a:t>
            </a:r>
            <a:r>
              <a:rPr lang="en-US" sz="2800" dirty="0" smtClean="0">
                <a:solidFill>
                  <a:srgbClr val="0033CC"/>
                </a:solidFill>
              </a:rPr>
              <a:t> light source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&lt;257nm (frequency doubled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Ar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laser), no good coherent source with high output power exists.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Phase grating can be used to relax/eliminate coherence requirement.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71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an arbitrary position X on the wafer, the two beams have the same optical path (L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=L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), so no need of temporal coherence (spatial coherence is still needed).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81000" y="2514600"/>
          <a:ext cx="1981200" cy="1178011"/>
        </p:xfrm>
        <a:graphic>
          <a:graphicData uri="http://schemas.openxmlformats.org/presentationml/2006/ole">
            <p:oleObj spid="_x0000_s93187" name="Equation" r:id="rId4" imgW="1409400" imgH="8380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8600" y="4114800"/>
            <a:ext cx="2888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 is pitch of phase grating.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 is pitch of grating on wafer.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p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/2, independent of .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(but must &lt;p)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733800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 is refractive index)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60863" y="1752600"/>
            <a:ext cx="5502137" cy="3876020"/>
            <a:chOff x="3260863" y="1752600"/>
            <a:chExt cx="5502137" cy="3876020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7" y="1752600"/>
              <a:ext cx="5262563" cy="358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296221" y="1988276"/>
              <a:ext cx="626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Wafer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5105400"/>
              <a:ext cx="609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Phase grating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6753" y="3591580"/>
              <a:ext cx="93324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182880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Direct-beam stop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0800000" flipV="1">
              <a:off x="3601021" y="2369275"/>
              <a:ext cx="25908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01021" y="3283676"/>
              <a:ext cx="2590800" cy="914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60863" y="2978876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x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5263" y="1981200"/>
              <a:ext cx="1270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Diffracted light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632463" y="22860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>
              <a:off x="5394463" y="2362200"/>
              <a:ext cx="1447800" cy="1588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470663" y="2286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27432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6800" y="374546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81200" y="228600"/>
            <a:ext cx="552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Achromatic</a:t>
            </a:r>
            <a:r>
              <a:rPr lang="en-US" sz="2800" dirty="0" smtClean="0">
                <a:solidFill>
                  <a:srgbClr val="0033CC"/>
                </a:solidFill>
              </a:rPr>
              <a:t>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7849" y="968238"/>
            <a:ext cx="6579520" cy="5836650"/>
            <a:chOff x="2437849" y="968238"/>
            <a:chExt cx="6579520" cy="5836650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>
              <a:lum bright="2000"/>
            </a:blip>
            <a:srcRect/>
            <a:stretch>
              <a:fillRect/>
            </a:stretch>
          </p:blipFill>
          <p:spPr bwMode="auto">
            <a:xfrm rot="60000">
              <a:off x="2437849" y="968238"/>
              <a:ext cx="6579520" cy="58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134804" y="29718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9718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X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2438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045256"/>
            <a:ext cx="251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For any point X on the wafer, not only the optical path L</a:t>
            </a:r>
            <a:r>
              <a:rPr lang="en-US" sz="1400" baseline="-25000" dirty="0" smtClean="0">
                <a:solidFill>
                  <a:srgbClr val="0033CC"/>
                </a:solidFill>
              </a:rPr>
              <a:t>1</a:t>
            </a:r>
            <a:r>
              <a:rPr lang="en-US" sz="1400" dirty="0" smtClean="0">
                <a:solidFill>
                  <a:srgbClr val="0033CC"/>
                </a:solidFill>
              </a:rPr>
              <a:t>=L</a:t>
            </a:r>
            <a:r>
              <a:rPr lang="en-US" sz="1400" baseline="-25000" dirty="0" smtClean="0">
                <a:solidFill>
                  <a:srgbClr val="0033CC"/>
                </a:solidFill>
              </a:rPr>
              <a:t>2</a:t>
            </a:r>
            <a:r>
              <a:rPr lang="en-US" sz="1400" dirty="0" smtClean="0">
                <a:solidFill>
                  <a:srgbClr val="0033CC"/>
                </a:solidFill>
              </a:rPr>
              <a:t> (so no need of temporal coherence);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but also the two beams come from the same source location Y (so no need of spatial coherence).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33CC"/>
                </a:solidFill>
              </a:rPr>
              <a:t>In addition, the laser source doesn’t need to be monochromatic (very narrow </a:t>
            </a:r>
            <a:r>
              <a:rPr lang="en-US" sz="1400" dirty="0" smtClean="0">
                <a:solidFill>
                  <a:srgbClr val="0033CC"/>
                </a:solidFill>
                <a:sym typeface="Symbol"/>
              </a:rPr>
              <a:t></a:t>
            </a:r>
            <a:r>
              <a:rPr lang="en-US" sz="1400" dirty="0" smtClean="0">
                <a:solidFill>
                  <a:srgbClr val="0033CC"/>
                </a:solidFill>
              </a:rPr>
              <a:t>), so the name “achromatic”.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924580"/>
            <a:ext cx="175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Partly coherent pulse (ns) laser source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" y="76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rgbClr val="0033CC"/>
                </a:solidFill>
              </a:rPr>
              <a:t>Patterned 100nm-pitch nanostructures by achromatic IL using 200nm-pitch phase grating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05000"/>
            <a:ext cx="3124200" cy="26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332" y="1371600"/>
            <a:ext cx="31817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499" y="3562350"/>
            <a:ext cx="335390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819400" y="65532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T.A. </a:t>
            </a:r>
            <a:r>
              <a:rPr lang="en-US" sz="1200" dirty="0" err="1" smtClean="0"/>
              <a:t>Savas</a:t>
            </a:r>
            <a:r>
              <a:rPr lang="en-US" sz="1200" dirty="0" smtClean="0"/>
              <a:t>, M. </a:t>
            </a:r>
            <a:r>
              <a:rPr lang="en-US" sz="1200" dirty="0" err="1" smtClean="0"/>
              <a:t>Farhoud</a:t>
            </a:r>
            <a:r>
              <a:rPr lang="en-US" sz="1200" dirty="0" smtClean="0"/>
              <a:t>, H.I. Smith, M. Hwang, C.A. Ross, J. Appl. Phys. 85 (1999) 6160.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876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Those structures have been used to fabricate bit-patterned magnetic recording media.  But 100nm-pitch is too large for today’s hard drive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219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78406"/>
            <a:ext cx="3962400" cy="34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Three beams interference lithography: hexagonally close-packed arranged structures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92350"/>
            <a:ext cx="4570424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905000"/>
            <a:ext cx="773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Layout of three phase gratings                               Exposed pattern in photo-resist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0166" y="4648200"/>
            <a:ext cx="270383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28800" y="76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Four-beam interference/holographic lithography for 3D structures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31" y="1143000"/>
            <a:ext cx="82647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4800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Figure 1. Calculated constant-intensity surfaces in four-beam laser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interference patterns, designed to produce photonic crystals at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visible spectrum.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588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Campbell et al., Nature, 404, 53, 2000.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00919" y="5791200"/>
            <a:ext cx="19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arrangement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033" y="152400"/>
            <a:ext cx="533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3D interference lithography: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476" y="914400"/>
            <a:ext cx="4384524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143000"/>
            <a:ext cx="4648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Polymeric photonic crystal generated by exposure of a 10μm film of photoresist to the interference pattern shown in Fig. 1A. The top surface is a (111) plane.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Close-up of </a:t>
            </a:r>
            <a:r>
              <a:rPr lang="it-IT" dirty="0" smtClean="0">
                <a:solidFill>
                  <a:srgbClr val="0033CC"/>
                </a:solidFill>
              </a:rPr>
              <a:t>a (111) surface.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Close-up of a (111) surface.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Inverse replica in </a:t>
            </a:r>
            <a:r>
              <a:rPr lang="en-US" dirty="0" err="1" smtClean="0">
                <a:solidFill>
                  <a:srgbClr val="0033CC"/>
                </a:solidFill>
              </a:rPr>
              <a:t>titania</a:t>
            </a:r>
            <a:r>
              <a:rPr lang="en-US" dirty="0" smtClean="0">
                <a:solidFill>
                  <a:srgbClr val="0033CC"/>
                </a:solidFill>
              </a:rPr>
              <a:t> made by using the polymeric structure as a template. The surface is slightly tilted from the (111) plane.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(102) surface of a </a:t>
            </a:r>
            <a:r>
              <a:rPr lang="en-US" dirty="0" err="1" smtClean="0">
                <a:solidFill>
                  <a:srgbClr val="0033CC"/>
                </a:solidFill>
              </a:rPr>
              <a:t>b.c.c</a:t>
            </a:r>
            <a:r>
              <a:rPr lang="en-US" dirty="0" smtClean="0">
                <a:solidFill>
                  <a:srgbClr val="0033CC"/>
                </a:solidFill>
              </a:rPr>
              <a:t>. polymeric photonic crystal.</a:t>
            </a:r>
            <a:endParaRPr lang="it-IT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667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301" y="43550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8720" y="43550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60314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60314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990600"/>
            <a:ext cx="4625975" cy="3770313"/>
            <a:chOff x="1836" y="7961"/>
            <a:chExt cx="7334" cy="5978"/>
          </a:xfrm>
        </p:grpSpPr>
        <p:sp>
          <p:nvSpPr>
            <p:cNvPr id="11272" name="Line 77"/>
            <p:cNvSpPr>
              <a:spLocks noChangeAspect="1" noChangeShapeType="1"/>
            </p:cNvSpPr>
            <p:nvPr/>
          </p:nvSpPr>
          <p:spPr bwMode="auto">
            <a:xfrm>
              <a:off x="4551" y="11260"/>
              <a:ext cx="159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6"/>
            <p:cNvSpPr>
              <a:spLocks noChangeAspect="1" noChangeShapeType="1"/>
            </p:cNvSpPr>
            <p:nvPr/>
          </p:nvSpPr>
          <p:spPr bwMode="auto">
            <a:xfrm>
              <a:off x="4284" y="11576"/>
              <a:ext cx="21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75"/>
            <p:cNvSpPr>
              <a:spLocks noChangeAspect="1" noChangeShapeType="1"/>
            </p:cNvSpPr>
            <p:nvPr/>
          </p:nvSpPr>
          <p:spPr bwMode="auto">
            <a:xfrm>
              <a:off x="6333" y="11668"/>
              <a:ext cx="79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74"/>
            <p:cNvSpPr>
              <a:spLocks noChangeAspect="1" noChangeShapeType="1"/>
            </p:cNvSpPr>
            <p:nvPr/>
          </p:nvSpPr>
          <p:spPr bwMode="auto">
            <a:xfrm flipV="1">
              <a:off x="6927" y="12013"/>
              <a:ext cx="1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73"/>
            <p:cNvSpPr>
              <a:spLocks noChangeAspect="1" noChangeShapeType="1"/>
            </p:cNvSpPr>
            <p:nvPr/>
          </p:nvSpPr>
          <p:spPr bwMode="auto">
            <a:xfrm flipH="1">
              <a:off x="6927" y="11259"/>
              <a:ext cx="1" cy="3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72"/>
            <p:cNvSpPr>
              <a:spLocks noChangeAspect="1" noChangeShapeType="1"/>
            </p:cNvSpPr>
            <p:nvPr/>
          </p:nvSpPr>
          <p:spPr bwMode="auto">
            <a:xfrm flipH="1" flipV="1">
              <a:off x="3933" y="11268"/>
              <a:ext cx="79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71"/>
            <p:cNvSpPr txBox="1">
              <a:spLocks noChangeAspect="1" noChangeArrowheads="1"/>
            </p:cNvSpPr>
            <p:nvPr/>
          </p:nvSpPr>
          <p:spPr bwMode="auto">
            <a:xfrm>
              <a:off x="2551" y="11048"/>
              <a:ext cx="227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Membrane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79" name="Text Box 70"/>
            <p:cNvSpPr txBox="1">
              <a:spLocks noChangeAspect="1" noChangeArrowheads="1"/>
            </p:cNvSpPr>
            <p:nvPr/>
          </p:nvSpPr>
          <p:spPr bwMode="auto">
            <a:xfrm>
              <a:off x="2453" y="12491"/>
              <a:ext cx="221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Photoresist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0" name="Text Box 69"/>
            <p:cNvSpPr txBox="1">
              <a:spLocks noChangeAspect="1" noChangeArrowheads="1"/>
            </p:cNvSpPr>
            <p:nvPr/>
          </p:nvSpPr>
          <p:spPr bwMode="auto">
            <a:xfrm>
              <a:off x="1912" y="11835"/>
              <a:ext cx="2274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NiCr absorber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281" name="Line 68"/>
            <p:cNvSpPr>
              <a:spLocks noChangeAspect="1" noChangeShapeType="1"/>
            </p:cNvSpPr>
            <p:nvPr/>
          </p:nvSpPr>
          <p:spPr bwMode="auto">
            <a:xfrm flipH="1">
              <a:off x="3696" y="11894"/>
              <a:ext cx="734" cy="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67"/>
            <p:cNvSpPr>
              <a:spLocks noChangeAspect="1" noChangeShapeType="1"/>
            </p:cNvSpPr>
            <p:nvPr/>
          </p:nvSpPr>
          <p:spPr bwMode="auto">
            <a:xfrm flipV="1">
              <a:off x="3861" y="11674"/>
              <a:ext cx="428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66"/>
            <p:cNvSpPr>
              <a:spLocks noChangeAspect="1" noChangeShapeType="1"/>
            </p:cNvSpPr>
            <p:nvPr/>
          </p:nvSpPr>
          <p:spPr bwMode="auto">
            <a:xfrm>
              <a:off x="6333" y="12024"/>
              <a:ext cx="79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65"/>
            <p:cNvSpPr>
              <a:spLocks noChangeAspect="1" noChangeShapeType="1"/>
            </p:cNvSpPr>
            <p:nvPr/>
          </p:nvSpPr>
          <p:spPr bwMode="auto">
            <a:xfrm>
              <a:off x="4357" y="11618"/>
              <a:ext cx="1959" cy="1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64"/>
            <p:cNvSpPr>
              <a:spLocks noChangeAspect="1" noChangeShapeType="1"/>
            </p:cNvSpPr>
            <p:nvPr/>
          </p:nvSpPr>
          <p:spPr bwMode="auto">
            <a:xfrm flipH="1">
              <a:off x="4133" y="12032"/>
              <a:ext cx="344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63"/>
            <p:cNvSpPr>
              <a:spLocks noChangeAspect="1" noChangeShapeType="1"/>
            </p:cNvSpPr>
            <p:nvPr/>
          </p:nvSpPr>
          <p:spPr bwMode="auto">
            <a:xfrm flipH="1">
              <a:off x="4177" y="12040"/>
              <a:ext cx="483" cy="4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62"/>
            <p:cNvSpPr>
              <a:spLocks noChangeAspect="1" noChangeShapeType="1"/>
            </p:cNvSpPr>
            <p:nvPr/>
          </p:nvSpPr>
          <p:spPr bwMode="auto">
            <a:xfrm flipH="1">
              <a:off x="4216" y="12046"/>
              <a:ext cx="626" cy="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61"/>
            <p:cNvSpPr>
              <a:spLocks noChangeAspect="1" noChangeShapeType="1"/>
            </p:cNvSpPr>
            <p:nvPr/>
          </p:nvSpPr>
          <p:spPr bwMode="auto">
            <a:xfrm flipH="1">
              <a:off x="4291" y="12047"/>
              <a:ext cx="741" cy="7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60"/>
            <p:cNvSpPr>
              <a:spLocks noChangeAspect="1" noChangeShapeType="1"/>
            </p:cNvSpPr>
            <p:nvPr/>
          </p:nvSpPr>
          <p:spPr bwMode="auto">
            <a:xfrm flipH="1">
              <a:off x="4359" y="12046"/>
              <a:ext cx="863" cy="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59"/>
            <p:cNvSpPr>
              <a:spLocks noChangeAspect="1" noChangeShapeType="1"/>
            </p:cNvSpPr>
            <p:nvPr/>
          </p:nvSpPr>
          <p:spPr bwMode="auto">
            <a:xfrm flipH="1">
              <a:off x="4456" y="12047"/>
              <a:ext cx="955" cy="9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58"/>
            <p:cNvSpPr>
              <a:spLocks noChangeAspect="1" noChangeShapeType="1"/>
            </p:cNvSpPr>
            <p:nvPr/>
          </p:nvSpPr>
          <p:spPr bwMode="auto">
            <a:xfrm flipH="1">
              <a:off x="4569" y="12039"/>
              <a:ext cx="1055" cy="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57"/>
            <p:cNvSpPr>
              <a:spLocks noChangeAspect="1" noChangeShapeType="1"/>
            </p:cNvSpPr>
            <p:nvPr/>
          </p:nvSpPr>
          <p:spPr bwMode="auto">
            <a:xfrm flipH="1">
              <a:off x="4666" y="12039"/>
              <a:ext cx="1148" cy="10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56"/>
            <p:cNvSpPr>
              <a:spLocks noChangeAspect="1" noChangeShapeType="1"/>
            </p:cNvSpPr>
            <p:nvPr/>
          </p:nvSpPr>
          <p:spPr bwMode="auto">
            <a:xfrm flipH="1">
              <a:off x="4787" y="12038"/>
              <a:ext cx="1224" cy="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55"/>
            <p:cNvSpPr>
              <a:spLocks noChangeAspect="1" noChangeShapeType="1"/>
            </p:cNvSpPr>
            <p:nvPr/>
          </p:nvSpPr>
          <p:spPr bwMode="auto">
            <a:xfrm flipH="1">
              <a:off x="4923" y="12017"/>
              <a:ext cx="1300" cy="1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4"/>
            <p:cNvSpPr>
              <a:spLocks noChangeAspect="1" noChangeShapeType="1"/>
            </p:cNvSpPr>
            <p:nvPr/>
          </p:nvSpPr>
          <p:spPr bwMode="auto">
            <a:xfrm flipH="1">
              <a:off x="5059" y="12025"/>
              <a:ext cx="1359" cy="1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3"/>
            <p:cNvSpPr>
              <a:spLocks noChangeAspect="1" noChangeShapeType="1"/>
            </p:cNvSpPr>
            <p:nvPr/>
          </p:nvSpPr>
          <p:spPr bwMode="auto">
            <a:xfrm flipH="1">
              <a:off x="5216" y="12038"/>
              <a:ext cx="1377" cy="1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Aspect="1" noChangeShapeType="1"/>
            </p:cNvSpPr>
            <p:nvPr/>
          </p:nvSpPr>
          <p:spPr bwMode="auto">
            <a:xfrm flipH="1">
              <a:off x="5397" y="12227"/>
              <a:ext cx="1193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1"/>
            <p:cNvSpPr>
              <a:spLocks noChangeAspect="1" noChangeShapeType="1"/>
            </p:cNvSpPr>
            <p:nvPr/>
          </p:nvSpPr>
          <p:spPr bwMode="auto">
            <a:xfrm flipH="1">
              <a:off x="5653" y="12416"/>
              <a:ext cx="933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0"/>
            <p:cNvSpPr>
              <a:spLocks noChangeAspect="1" noChangeShapeType="1"/>
            </p:cNvSpPr>
            <p:nvPr/>
          </p:nvSpPr>
          <p:spPr bwMode="auto">
            <a:xfrm flipH="1">
              <a:off x="5969" y="12721"/>
              <a:ext cx="483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49"/>
            <p:cNvSpPr txBox="1">
              <a:spLocks noChangeAspect="1" noChangeArrowheads="1"/>
            </p:cNvSpPr>
            <p:nvPr/>
          </p:nvSpPr>
          <p:spPr bwMode="auto">
            <a:xfrm>
              <a:off x="7015" y="9676"/>
              <a:ext cx="1297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Vacuum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01" name="Line 48"/>
            <p:cNvSpPr>
              <a:spLocks noChangeAspect="1" noChangeShapeType="1"/>
            </p:cNvSpPr>
            <p:nvPr/>
          </p:nvSpPr>
          <p:spPr bwMode="auto">
            <a:xfrm>
              <a:off x="2478" y="10208"/>
              <a:ext cx="377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47"/>
            <p:cNvSpPr>
              <a:spLocks noChangeAspect="1" noChangeShapeType="1"/>
            </p:cNvSpPr>
            <p:nvPr/>
          </p:nvSpPr>
          <p:spPr bwMode="auto">
            <a:xfrm flipV="1">
              <a:off x="6203" y="9971"/>
              <a:ext cx="1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46"/>
            <p:cNvSpPr>
              <a:spLocks noChangeAspect="1" noChangeShapeType="1"/>
            </p:cNvSpPr>
            <p:nvPr/>
          </p:nvSpPr>
          <p:spPr bwMode="auto">
            <a:xfrm>
              <a:off x="6203" y="9980"/>
              <a:ext cx="6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5"/>
            <p:cNvSpPr>
              <a:spLocks noChangeAspect="1" noChangeShapeType="1"/>
            </p:cNvSpPr>
            <p:nvPr/>
          </p:nvSpPr>
          <p:spPr bwMode="auto">
            <a:xfrm flipV="1">
              <a:off x="2478" y="9643"/>
              <a:ext cx="1" cy="5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4"/>
            <p:cNvSpPr>
              <a:spLocks noChangeAspect="1" noChangeShapeType="1"/>
            </p:cNvSpPr>
            <p:nvPr/>
          </p:nvSpPr>
          <p:spPr bwMode="auto">
            <a:xfrm>
              <a:off x="6817" y="9980"/>
              <a:ext cx="1" cy="8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43"/>
            <p:cNvSpPr>
              <a:spLocks noChangeAspect="1" noChangeShapeType="1"/>
            </p:cNvSpPr>
            <p:nvPr/>
          </p:nvSpPr>
          <p:spPr bwMode="auto">
            <a:xfrm>
              <a:off x="1850" y="9640"/>
              <a:ext cx="1" cy="11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Oval 42"/>
            <p:cNvSpPr>
              <a:spLocks noChangeAspect="1" noChangeArrowheads="1"/>
            </p:cNvSpPr>
            <p:nvPr/>
          </p:nvSpPr>
          <p:spPr bwMode="auto">
            <a:xfrm>
              <a:off x="6489" y="9355"/>
              <a:ext cx="264" cy="256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41"/>
            <p:cNvSpPr>
              <a:spLocks noChangeAspect="1" noChangeArrowheads="1"/>
            </p:cNvSpPr>
            <p:nvPr/>
          </p:nvSpPr>
          <p:spPr bwMode="auto">
            <a:xfrm>
              <a:off x="1946" y="9355"/>
              <a:ext cx="263" cy="256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0"/>
            <p:cNvSpPr>
              <a:spLocks noChangeAspect="1" noChangeShapeType="1"/>
            </p:cNvSpPr>
            <p:nvPr/>
          </p:nvSpPr>
          <p:spPr bwMode="auto">
            <a:xfrm>
              <a:off x="2710" y="9640"/>
              <a:ext cx="32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39"/>
            <p:cNvSpPr>
              <a:spLocks noChangeAspect="1" noChangeShapeType="1"/>
            </p:cNvSpPr>
            <p:nvPr/>
          </p:nvSpPr>
          <p:spPr bwMode="auto">
            <a:xfrm flipV="1">
              <a:off x="5916" y="9348"/>
              <a:ext cx="513" cy="3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38"/>
            <p:cNvSpPr>
              <a:spLocks noChangeAspect="1" noChangeShapeType="1"/>
            </p:cNvSpPr>
            <p:nvPr/>
          </p:nvSpPr>
          <p:spPr bwMode="auto">
            <a:xfrm>
              <a:off x="6408" y="9355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37"/>
            <p:cNvSpPr>
              <a:spLocks noChangeAspect="1" noChangeShapeType="1"/>
            </p:cNvSpPr>
            <p:nvPr/>
          </p:nvSpPr>
          <p:spPr bwMode="auto">
            <a:xfrm rot="10800000">
              <a:off x="2235" y="9346"/>
              <a:ext cx="494" cy="2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36"/>
            <p:cNvSpPr>
              <a:spLocks noChangeAspect="1" noChangeShapeType="1"/>
            </p:cNvSpPr>
            <p:nvPr/>
          </p:nvSpPr>
          <p:spPr bwMode="auto">
            <a:xfrm>
              <a:off x="1850" y="9355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35"/>
            <p:cNvSpPr>
              <a:spLocks noChangeAspect="1" noChangeShapeType="1"/>
            </p:cNvSpPr>
            <p:nvPr/>
          </p:nvSpPr>
          <p:spPr bwMode="auto">
            <a:xfrm>
              <a:off x="2710" y="9540"/>
              <a:ext cx="32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34"/>
            <p:cNvSpPr>
              <a:spLocks noChangeAspect="1" noChangeShapeType="1"/>
            </p:cNvSpPr>
            <p:nvPr/>
          </p:nvSpPr>
          <p:spPr bwMode="auto">
            <a:xfrm flipV="1">
              <a:off x="5916" y="9237"/>
              <a:ext cx="513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3"/>
            <p:cNvSpPr>
              <a:spLocks noChangeAspect="1" noChangeShapeType="1"/>
            </p:cNvSpPr>
            <p:nvPr/>
          </p:nvSpPr>
          <p:spPr bwMode="auto">
            <a:xfrm>
              <a:off x="6408" y="9256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2"/>
            <p:cNvSpPr>
              <a:spLocks noChangeAspect="1" noChangeShapeType="1"/>
            </p:cNvSpPr>
            <p:nvPr/>
          </p:nvSpPr>
          <p:spPr bwMode="auto">
            <a:xfrm rot="10800000">
              <a:off x="2217" y="9236"/>
              <a:ext cx="512" cy="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1"/>
            <p:cNvSpPr>
              <a:spLocks noChangeAspect="1" noChangeShapeType="1"/>
            </p:cNvSpPr>
            <p:nvPr/>
          </p:nvSpPr>
          <p:spPr bwMode="auto">
            <a:xfrm>
              <a:off x="1850" y="9256"/>
              <a:ext cx="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0"/>
            <p:cNvSpPr>
              <a:spLocks noChangeAspect="1" noChangeShapeType="1"/>
            </p:cNvSpPr>
            <p:nvPr/>
          </p:nvSpPr>
          <p:spPr bwMode="auto">
            <a:xfrm flipV="1">
              <a:off x="6803" y="8588"/>
              <a:ext cx="1" cy="7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29"/>
            <p:cNvSpPr>
              <a:spLocks noChangeAspect="1" noChangeShapeType="1"/>
            </p:cNvSpPr>
            <p:nvPr/>
          </p:nvSpPr>
          <p:spPr bwMode="auto">
            <a:xfrm flipV="1">
              <a:off x="1850" y="8572"/>
              <a:ext cx="1" cy="7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28"/>
            <p:cNvSpPr>
              <a:spLocks noChangeAspect="1" noChangeShapeType="1"/>
            </p:cNvSpPr>
            <p:nvPr/>
          </p:nvSpPr>
          <p:spPr bwMode="auto">
            <a:xfrm>
              <a:off x="1864" y="8588"/>
              <a:ext cx="2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27"/>
            <p:cNvSpPr>
              <a:spLocks noChangeAspect="1" noChangeShapeType="1"/>
            </p:cNvSpPr>
            <p:nvPr/>
          </p:nvSpPr>
          <p:spPr bwMode="auto">
            <a:xfrm>
              <a:off x="6557" y="8588"/>
              <a:ext cx="25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26"/>
            <p:cNvSpPr>
              <a:spLocks noChangeAspect="1" noChangeShapeType="1"/>
            </p:cNvSpPr>
            <p:nvPr/>
          </p:nvSpPr>
          <p:spPr bwMode="auto">
            <a:xfrm flipH="1">
              <a:off x="6388" y="8602"/>
              <a:ext cx="172" cy="6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25"/>
            <p:cNvSpPr>
              <a:spLocks noChangeAspect="1" noChangeShapeType="1"/>
            </p:cNvSpPr>
            <p:nvPr/>
          </p:nvSpPr>
          <p:spPr bwMode="auto">
            <a:xfrm flipH="1" flipV="1">
              <a:off x="2071" y="8572"/>
              <a:ext cx="178" cy="6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24"/>
            <p:cNvSpPr>
              <a:spLocks noChangeAspect="1" noChangeShapeType="1"/>
            </p:cNvSpPr>
            <p:nvPr/>
          </p:nvSpPr>
          <p:spPr bwMode="auto">
            <a:xfrm>
              <a:off x="2751" y="9668"/>
              <a:ext cx="321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Oval 23"/>
            <p:cNvSpPr>
              <a:spLocks noChangeAspect="1" noChangeArrowheads="1"/>
            </p:cNvSpPr>
            <p:nvPr/>
          </p:nvSpPr>
          <p:spPr bwMode="auto">
            <a:xfrm>
              <a:off x="3890" y="9270"/>
              <a:ext cx="840" cy="78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Text Box 22"/>
            <p:cNvSpPr txBox="1">
              <a:spLocks noChangeAspect="1" noChangeArrowheads="1"/>
            </p:cNvSpPr>
            <p:nvPr/>
          </p:nvSpPr>
          <p:spPr bwMode="auto">
            <a:xfrm>
              <a:off x="6987" y="8570"/>
              <a:ext cx="175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Membrane mask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28" name="Line 21"/>
            <p:cNvSpPr>
              <a:spLocks noChangeAspect="1" noChangeShapeType="1"/>
            </p:cNvSpPr>
            <p:nvPr/>
          </p:nvSpPr>
          <p:spPr bwMode="auto">
            <a:xfrm flipV="1">
              <a:off x="6749" y="8928"/>
              <a:ext cx="346" cy="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20"/>
            <p:cNvSpPr>
              <a:spLocks noChangeAspect="1" noChangeShapeType="1"/>
            </p:cNvSpPr>
            <p:nvPr/>
          </p:nvSpPr>
          <p:spPr bwMode="auto">
            <a:xfrm>
              <a:off x="1836" y="9630"/>
              <a:ext cx="6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19"/>
            <p:cNvSpPr>
              <a:spLocks noChangeAspect="1" noChangeShapeType="1"/>
            </p:cNvSpPr>
            <p:nvPr/>
          </p:nvSpPr>
          <p:spPr bwMode="auto">
            <a:xfrm>
              <a:off x="6666" y="9910"/>
              <a:ext cx="38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8"/>
            <p:cNvSpPr>
              <a:spLocks noChangeAspect="1" noChangeShapeType="1"/>
            </p:cNvSpPr>
            <p:nvPr/>
          </p:nvSpPr>
          <p:spPr bwMode="auto">
            <a:xfrm>
              <a:off x="2778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17"/>
            <p:cNvSpPr>
              <a:spLocks noChangeAspect="1" noChangeShapeType="1"/>
            </p:cNvSpPr>
            <p:nvPr/>
          </p:nvSpPr>
          <p:spPr bwMode="auto">
            <a:xfrm>
              <a:off x="3229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6"/>
            <p:cNvSpPr>
              <a:spLocks noChangeAspect="1" noChangeShapeType="1"/>
            </p:cNvSpPr>
            <p:nvPr/>
          </p:nvSpPr>
          <p:spPr bwMode="auto">
            <a:xfrm>
              <a:off x="3665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15"/>
            <p:cNvSpPr>
              <a:spLocks noChangeAspect="1" noChangeShapeType="1"/>
            </p:cNvSpPr>
            <p:nvPr/>
          </p:nvSpPr>
          <p:spPr bwMode="auto">
            <a:xfrm>
              <a:off x="4102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14"/>
            <p:cNvSpPr>
              <a:spLocks noChangeAspect="1" noChangeShapeType="1"/>
            </p:cNvSpPr>
            <p:nvPr/>
          </p:nvSpPr>
          <p:spPr bwMode="auto">
            <a:xfrm>
              <a:off x="4510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13"/>
            <p:cNvSpPr>
              <a:spLocks noChangeAspect="1" noChangeShapeType="1"/>
            </p:cNvSpPr>
            <p:nvPr/>
          </p:nvSpPr>
          <p:spPr bwMode="auto">
            <a:xfrm>
              <a:off x="4961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12"/>
            <p:cNvSpPr>
              <a:spLocks noChangeAspect="1" noChangeShapeType="1"/>
            </p:cNvSpPr>
            <p:nvPr/>
          </p:nvSpPr>
          <p:spPr bwMode="auto">
            <a:xfrm>
              <a:off x="5398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11"/>
            <p:cNvSpPr>
              <a:spLocks noChangeAspect="1" noChangeShapeType="1"/>
            </p:cNvSpPr>
            <p:nvPr/>
          </p:nvSpPr>
          <p:spPr bwMode="auto">
            <a:xfrm>
              <a:off x="5835" y="8474"/>
              <a:ext cx="1" cy="4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Text Box 10"/>
            <p:cNvSpPr txBox="1">
              <a:spLocks noChangeAspect="1" noChangeArrowheads="1"/>
            </p:cNvSpPr>
            <p:nvPr/>
          </p:nvSpPr>
          <p:spPr bwMode="auto">
            <a:xfrm>
              <a:off x="3354" y="7961"/>
              <a:ext cx="3578" cy="6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Light illumination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40" name="Line 9"/>
            <p:cNvSpPr>
              <a:spLocks noChangeAspect="1" noChangeShapeType="1"/>
            </p:cNvSpPr>
            <p:nvPr/>
          </p:nvSpPr>
          <p:spPr bwMode="auto">
            <a:xfrm>
              <a:off x="5726" y="9935"/>
              <a:ext cx="1416" cy="6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8"/>
            <p:cNvSpPr>
              <a:spLocks noChangeAspect="1" noChangeShapeType="1"/>
            </p:cNvSpPr>
            <p:nvPr/>
          </p:nvSpPr>
          <p:spPr bwMode="auto">
            <a:xfrm>
              <a:off x="2717" y="9775"/>
              <a:ext cx="329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7"/>
            <p:cNvSpPr>
              <a:spLocks noChangeAspect="1" noChangeArrowheads="1"/>
            </p:cNvSpPr>
            <p:nvPr/>
          </p:nvSpPr>
          <p:spPr bwMode="auto">
            <a:xfrm>
              <a:off x="6205" y="9624"/>
              <a:ext cx="634" cy="2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6"/>
            <p:cNvSpPr>
              <a:spLocks noChangeAspect="1" noChangeShapeType="1"/>
            </p:cNvSpPr>
            <p:nvPr/>
          </p:nvSpPr>
          <p:spPr bwMode="auto">
            <a:xfrm>
              <a:off x="1837" y="10806"/>
              <a:ext cx="506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Text Box 5"/>
            <p:cNvSpPr txBox="1">
              <a:spLocks noChangeAspect="1" noChangeArrowheads="1"/>
            </p:cNvSpPr>
            <p:nvPr/>
          </p:nvSpPr>
          <p:spPr bwMode="auto">
            <a:xfrm>
              <a:off x="3101" y="13545"/>
              <a:ext cx="453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200"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1270" name="Text Box 87"/>
          <p:cNvSpPr txBox="1">
            <a:spLocks noChangeArrowheads="1"/>
          </p:cNvSpPr>
          <p:nvPr/>
        </p:nvSpPr>
        <p:spPr bwMode="auto">
          <a:xfrm>
            <a:off x="3336925" y="3919538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Times New Roman" pitchFamily="18" charset="0"/>
              </a:rPr>
              <a:t>d&lt;&lt;</a:t>
            </a:r>
            <a:r>
              <a:rPr lang="en-US" sz="1800">
                <a:latin typeface="Symbol" pitchFamily="18" charset="2"/>
              </a:rPr>
              <a:t>l</a:t>
            </a:r>
            <a:endParaRPr lang="en-US" sz="1800">
              <a:latin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33400" y="238780"/>
            <a:ext cx="8142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Near field lithography: contact mode photolithography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Membrane mask is flexible, for good contact.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the evanescent wave (near field) to exposes the resist.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No/little diffraction, so high resolution.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6200" y="3657600"/>
            <a:ext cx="8915400" cy="3021925"/>
            <a:chOff x="76200" y="3657600"/>
            <a:chExt cx="8915400" cy="302192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43400" y="3657600"/>
              <a:ext cx="4648200" cy="2930525"/>
              <a:chOff x="1848" y="3066"/>
              <a:chExt cx="7319" cy="461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848" y="3066"/>
                <a:ext cx="7319" cy="4594"/>
                <a:chOff x="3198" y="1410"/>
                <a:chExt cx="7319" cy="4594"/>
              </a:xfrm>
            </p:grpSpPr>
            <p:sp>
              <p:nvSpPr>
                <p:cNvPr id="86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5223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6183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8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6663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9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7142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0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7622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1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8102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8582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5703" y="189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78" y="1410"/>
                  <a:ext cx="1184" cy="1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Light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9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4923" y="3629"/>
                  <a:ext cx="4139" cy="0"/>
                </a:xfrm>
                <a:prstGeom prst="line">
                  <a:avLst/>
                </a:prstGeom>
                <a:noFill/>
                <a:ln w="5397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" name="Line 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23" y="3210"/>
                  <a:ext cx="6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23" y="3629"/>
                  <a:ext cx="60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730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9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63" y="3629"/>
                  <a:ext cx="0" cy="4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 type="triangle" w="lg" len="lg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0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98" y="3210"/>
                  <a:ext cx="1560" cy="1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~</a:t>
                  </a:r>
                  <a:r>
                    <a:rPr lang="en-US" sz="1400">
                      <a:latin typeface="Times New Roman" pitchFamily="18" charset="0"/>
                      <a:cs typeface="Times New Roman" pitchFamily="18" charset="0"/>
                    </a:rPr>
                    <a:t>10’s</a:t>
                  </a:r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nm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01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923" y="3869"/>
                  <a:ext cx="4139" cy="1080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utoShape 22"/>
                <p:cNvSpPr>
                  <a:spLocks noChangeAspect="1" noChangeArrowheads="1"/>
                </p:cNvSpPr>
                <p:nvPr/>
              </p:nvSpPr>
              <p:spPr bwMode="auto">
                <a:xfrm rot="-5400000" flipH="1" flipV="1">
                  <a:off x="5883" y="3090"/>
                  <a:ext cx="719" cy="480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36363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122" y="3450"/>
                  <a:ext cx="1395" cy="1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Resist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0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063" y="4229"/>
                  <a:ext cx="1859" cy="1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Substrate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05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283" y="3509"/>
                  <a:ext cx="960" cy="15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 type="triangle" w="lg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6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23" y="4949"/>
                  <a:ext cx="4019" cy="1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Evanescent near field region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0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923" y="2550"/>
                  <a:ext cx="4139" cy="420"/>
                </a:xfrm>
                <a:prstGeom prst="rect">
                  <a:avLst/>
                </a:prstGeom>
                <a:solidFill>
                  <a:srgbClr val="FFFF0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16"/>
                <p:cNvSpPr>
                  <a:spLocks noChangeAspect="1"/>
                </p:cNvSpPr>
                <p:nvPr/>
              </p:nvSpPr>
              <p:spPr bwMode="auto">
                <a:xfrm>
                  <a:off x="9182" y="2550"/>
                  <a:ext cx="60" cy="660"/>
                </a:xfrm>
                <a:prstGeom prst="rightBrace">
                  <a:avLst>
                    <a:gd name="adj1" fmla="val 91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43" y="2250"/>
                  <a:ext cx="1665" cy="1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Metal Slit</a:t>
                  </a:r>
                  <a:endParaRPr lang="en-US"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110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923" y="2970"/>
                  <a:ext cx="1140" cy="240"/>
                </a:xfrm>
                <a:prstGeom prst="rect">
                  <a:avLst/>
                </a:prstGeom>
                <a:solidFill>
                  <a:srgbClr val="33CCCC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4563" y="2550"/>
                  <a:ext cx="840" cy="4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 type="triangle" w="lg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" name="AutoShape 12"/>
                <p:cNvSpPr>
                  <a:spLocks noChangeAspect="1" noChangeArrowheads="1"/>
                </p:cNvSpPr>
                <p:nvPr/>
              </p:nvSpPr>
              <p:spPr bwMode="auto">
                <a:xfrm rot="-5400000" flipH="1" flipV="1">
                  <a:off x="7382" y="3090"/>
                  <a:ext cx="719" cy="480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36363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7922" y="2970"/>
                  <a:ext cx="1140" cy="240"/>
                </a:xfrm>
                <a:prstGeom prst="rect">
                  <a:avLst/>
                </a:prstGeom>
                <a:solidFill>
                  <a:srgbClr val="33CCCC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423" y="2970"/>
                  <a:ext cx="1139" cy="240"/>
                </a:xfrm>
                <a:prstGeom prst="rect">
                  <a:avLst/>
                </a:prstGeom>
                <a:solidFill>
                  <a:srgbClr val="33CCCC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AutoShape 9"/>
                <p:cNvSpPr>
                  <a:spLocks noChangeAspect="1"/>
                </p:cNvSpPr>
                <p:nvPr/>
              </p:nvSpPr>
              <p:spPr bwMode="auto">
                <a:xfrm>
                  <a:off x="9122" y="3390"/>
                  <a:ext cx="60" cy="479"/>
                </a:xfrm>
                <a:prstGeom prst="rightBrace">
                  <a:avLst>
                    <a:gd name="adj1" fmla="val 6652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30" y="2655"/>
                  <a:ext cx="1050" cy="1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Mask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3567" y="7020"/>
                <a:ext cx="420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en-US" sz="1200" i="1">
                    <a:latin typeface="Times New Roman" pitchFamily="18" charset="0"/>
                    <a:cs typeface="Times New Roman" pitchFamily="18" charset="0"/>
                  </a:rPr>
                  <a:t>Figure 2. Evanescent near field region</a:t>
                </a:r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76200" y="4648200"/>
              <a:ext cx="44958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6688" indent="-166688"/>
              <a:r>
                <a:rPr lang="en-US" u="sng" dirty="0" smtClean="0">
                  <a:solidFill>
                    <a:srgbClr val="FF0000"/>
                  </a:solidFill>
                </a:rPr>
                <a:t>Limitation of near field lithography: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The evanescent field penetrates only ~10’s nm into the resist.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A two-layer resist process may be utilized to make this work.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I.e. top thin layer for exposure, then transfer the pattern into a thick bottom layer.</a:t>
              </a:r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1524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Scale down the pitch: EUV interference lithography at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=13.5nm </a:t>
            </a:r>
            <a:r>
              <a:rPr lang="en-US" sz="2800" dirty="0" smtClean="0">
                <a:solidFill>
                  <a:srgbClr val="0033CC"/>
                </a:solidFill>
              </a:rPr>
              <a:t>(EUV: extreme UV, also called soft x-ray) 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1203958"/>
            <a:ext cx="6925310" cy="5233570"/>
            <a:chOff x="0" y="1676400"/>
            <a:chExt cx="4946650" cy="37382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676400"/>
              <a:ext cx="4641850" cy="3322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993571" y="1695621"/>
              <a:ext cx="10341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Resist coated substrate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857" y="1959430"/>
              <a:ext cx="2068286" cy="659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Diffraction</a:t>
              </a:r>
            </a:p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phase grating membrane mask by e-beam lithography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51857" y="4408716"/>
              <a:ext cx="1687286" cy="43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Pinhole</a:t>
              </a:r>
            </a:p>
            <a:p>
              <a:r>
                <a:rPr lang="en-US" sz="1600" dirty="0" smtClean="0">
                  <a:solidFill>
                    <a:srgbClr val="0033CC"/>
                  </a:solidFill>
                </a:rPr>
                <a:t>(for spatial coherence)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953000"/>
              <a:ext cx="2340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CC"/>
                  </a:solidFill>
                </a:rPr>
                <a:t>Focused x-rays from coherent synchrotron radiation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5800" y="4445675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Lithographic performance: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Resolution: 25-50 nm period(!!)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Minimum features: 3.5nm(!!)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Exposure area: up to mm’s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Substrate size: up to 8” wafers (scan stage)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Exposure time: 5-30 </a:t>
            </a:r>
            <a:r>
              <a:rPr lang="en-US" dirty="0" err="1" smtClean="0">
                <a:solidFill>
                  <a:srgbClr val="0033CC"/>
                </a:solidFill>
              </a:rPr>
              <a:t>secs</a:t>
            </a:r>
            <a:endParaRPr lang="en-US" dirty="0" smtClean="0">
              <a:solidFill>
                <a:srgbClr val="0033CC"/>
              </a:solidFill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Throughput: 1 wafer/hour (for 100 fields)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477000"/>
            <a:ext cx="2971800" cy="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14600"/>
            <a:ext cx="37365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 rot="-3480000">
            <a:off x="4083177" y="2750582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319" y="1535513"/>
            <a:ext cx="4514481" cy="41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54864"/>
            <a:ext cx="4343400" cy="41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5057" y="228600"/>
            <a:ext cx="779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EUV-lithography results: line gratings and dot arrays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 beams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21920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 beams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638800"/>
            <a:ext cx="169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Period: 32.5 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8212" y="5638800"/>
            <a:ext cx="308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Period: 25 nm               28.3 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172200"/>
            <a:ext cx="810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Calixarene</a:t>
            </a:r>
            <a:r>
              <a:rPr lang="en-US" dirty="0" smtClean="0">
                <a:solidFill>
                  <a:srgbClr val="0033CC"/>
                </a:solidFill>
              </a:rPr>
              <a:t> is a negative resist for electron beam lithography and for EUV lithography.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799"/>
            <a:ext cx="6781800" cy="51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152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Scale up the pattern area: </a:t>
            </a:r>
            <a:r>
              <a:rPr lang="en-US" sz="2800" dirty="0" smtClean="0">
                <a:solidFill>
                  <a:srgbClr val="C00000"/>
                </a:solidFill>
              </a:rPr>
              <a:t>scanning beam </a:t>
            </a:r>
            <a:r>
              <a:rPr lang="en-US" sz="2800" dirty="0" smtClean="0">
                <a:solidFill>
                  <a:srgbClr val="0033CC"/>
                </a:solidFill>
              </a:rPr>
              <a:t>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2438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</a:rPr>
              <a:t>Ar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UV laser</a:t>
            </a:r>
          </a:p>
          <a:p>
            <a:r>
              <a:rPr lang="el-GR" dirty="0" smtClean="0">
                <a:solidFill>
                  <a:srgbClr val="0033CC"/>
                </a:solidFill>
              </a:rPr>
              <a:t>λ = 351.1 </a:t>
            </a:r>
            <a:r>
              <a:rPr lang="en-US" dirty="0" smtClean="0">
                <a:solidFill>
                  <a:srgbClr val="0033CC"/>
                </a:solidFill>
              </a:rPr>
              <a:t>nm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6477000"/>
            <a:ext cx="1834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Mark L. </a:t>
            </a:r>
            <a:r>
              <a:rPr lang="en-US" sz="1200" dirty="0" err="1" smtClean="0"/>
              <a:t>Schattenburg</a:t>
            </a:r>
            <a:r>
              <a:rPr lang="en-US" sz="1200" dirty="0" smtClean="0"/>
              <a:t>, MIT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1269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“Nano-ruler” setup for scanning beam IL: super-precise stage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6120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5867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/>
            <a:r>
              <a:rPr lang="en-US" dirty="0" smtClean="0">
                <a:solidFill>
                  <a:srgbClr val="0033CC"/>
                </a:solidFill>
              </a:rPr>
              <a:t>Stage positioning accuracy needs to be &lt;&lt; targeted grating pitch.</a:t>
            </a:r>
          </a:p>
          <a:p>
            <a:pPr marL="166688" indent="-166688"/>
            <a:r>
              <a:rPr lang="en-US" dirty="0" smtClean="0">
                <a:solidFill>
                  <a:srgbClr val="0033CC"/>
                </a:solidFill>
              </a:rPr>
              <a:t>Laser interference for accurate stage control.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2590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Grating over entire 30cm wafer, color is due to light diffraction by the grating.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Grating Period: 401.251nm ± 1 pm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"Ruling" time: 25-50 min.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953001" y="3733799"/>
            <a:ext cx="16764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7783"/>
            <a:ext cx="8000720" cy="57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7200" y="10668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KOH etch into </a:t>
            </a:r>
            <a:r>
              <a:rPr lang="en-US" dirty="0" smtClean="0">
                <a:solidFill>
                  <a:srgbClr val="C00000"/>
                </a:solidFill>
              </a:rPr>
              <a:t>(110) </a:t>
            </a:r>
            <a:r>
              <a:rPr lang="en-US" dirty="0" smtClean="0">
                <a:solidFill>
                  <a:srgbClr val="0033CC"/>
                </a:solidFill>
              </a:rPr>
              <a:t>silicon wafer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KOH concentration: 50 wt%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temperature: 50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Etch rates: R&lt;110&gt; ≈ 185nm/min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R&lt;111&gt; ≈ 1.49 nm/min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Anisotropy (R&lt;110&gt;/R&lt;111&gt;) =124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1746" y="0"/>
            <a:ext cx="50848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Critical angle transmission grating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(for space application)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4046" y="62484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1143000"/>
            <a:ext cx="1786149" cy="1600200"/>
            <a:chOff x="4191000" y="1143000"/>
            <a:chExt cx="1786149" cy="1600200"/>
          </a:xfrm>
        </p:grpSpPr>
        <p:grpSp>
          <p:nvGrpSpPr>
            <p:cNvPr id="15" name="Group 14"/>
            <p:cNvGrpSpPr/>
            <p:nvPr/>
          </p:nvGrpSpPr>
          <p:grpSpPr>
            <a:xfrm>
              <a:off x="4267200" y="1143000"/>
              <a:ext cx="1709949" cy="1207532"/>
              <a:chOff x="4267200" y="1295400"/>
              <a:chExt cx="1709949" cy="12075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572000" y="22860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4229100" y="1943100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267200" y="1295400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(1,1,0)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14412" y="2133600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(-1,1,1)</a:t>
                </a:r>
                <a:endParaRPr lang="en-US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rot="5400000">
              <a:off x="4191000" y="21336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91000" y="2373868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(-1,1,-2)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2226" y="228600"/>
            <a:ext cx="5345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Immersion interference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2209800"/>
            <a:ext cx="382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Higher n → smaller minimum pitch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23838" y="1447800"/>
          <a:ext cx="2874962" cy="609600"/>
        </p:xfrm>
        <a:graphic>
          <a:graphicData uri="http://schemas.openxmlformats.org/presentationml/2006/ole">
            <p:oleObj spid="_x0000_s161794" name="Equation" r:id="rId3" imgW="2006280" imgH="393480" progId="Equation.3">
              <p:embed/>
            </p:oleObj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4114800" y="990600"/>
            <a:ext cx="3352800" cy="1905000"/>
            <a:chOff x="4114800" y="990600"/>
            <a:chExt cx="3352800" cy="1905000"/>
          </a:xfrm>
        </p:grpSpPr>
        <p:sp>
          <p:nvSpPr>
            <p:cNvPr id="7" name="Freeform 6"/>
            <p:cNvSpPr/>
            <p:nvPr/>
          </p:nvSpPr>
          <p:spPr>
            <a:xfrm>
              <a:off x="4514850" y="1523999"/>
              <a:ext cx="2638425" cy="1362075"/>
            </a:xfrm>
            <a:custGeom>
              <a:avLst/>
              <a:gdLst>
                <a:gd name="connsiteX0" fmla="*/ 0 w 2638425"/>
                <a:gd name="connsiteY0" fmla="*/ 19050 h 1562100"/>
                <a:gd name="connsiteX1" fmla="*/ 0 w 2638425"/>
                <a:gd name="connsiteY1" fmla="*/ 1562100 h 1562100"/>
                <a:gd name="connsiteX2" fmla="*/ 2638425 w 2638425"/>
                <a:gd name="connsiteY2" fmla="*/ 1562100 h 1562100"/>
                <a:gd name="connsiteX3" fmla="*/ 2638425 w 2638425"/>
                <a:gd name="connsiteY3" fmla="*/ 0 h 1562100"/>
                <a:gd name="connsiteX4" fmla="*/ 2638425 w 2638425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1562100">
                  <a:moveTo>
                    <a:pt x="0" y="19050"/>
                  </a:moveTo>
                  <a:lnTo>
                    <a:pt x="0" y="1562100"/>
                  </a:lnTo>
                  <a:lnTo>
                    <a:pt x="2638425" y="1562100"/>
                  </a:lnTo>
                  <a:lnTo>
                    <a:pt x="2638425" y="0"/>
                  </a:lnTo>
                  <a:lnTo>
                    <a:pt x="2638425" y="0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95800" y="1752600"/>
              <a:ext cx="2667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1905000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2057400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95800" y="2208212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95800" y="2360612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95800" y="2513012"/>
              <a:ext cx="2667000" cy="15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5800" y="2665412"/>
              <a:ext cx="26670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62600" y="2819400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2672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0" idx="0"/>
            </p:cNvCxnSpPr>
            <p:nvPr/>
          </p:nvCxnSpPr>
          <p:spPr>
            <a:xfrm rot="16200000" flipH="1">
              <a:off x="50101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0"/>
            </p:cNvCxnSpPr>
            <p:nvPr/>
          </p:nvCxnSpPr>
          <p:spPr>
            <a:xfrm rot="5400000" flipH="1" flipV="1">
              <a:off x="5619750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00800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572000" y="22860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Liquid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4196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1625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14800" y="1066800"/>
              <a:ext cx="914400" cy="6858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857750" y="1924050"/>
              <a:ext cx="1066800" cy="7239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772150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553200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5458968" y="2038350"/>
              <a:ext cx="1066800" cy="4953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236208" y="990600"/>
              <a:ext cx="914400" cy="762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22860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Wang, “High-performance, large area, deep ultraviolet to infrared </a:t>
            </a:r>
            <a:r>
              <a:rPr lang="en-US" sz="1200" dirty="0" err="1" smtClean="0"/>
              <a:t>polarizers</a:t>
            </a:r>
            <a:r>
              <a:rPr lang="en-US" sz="1200" dirty="0" smtClean="0"/>
              <a:t> based on 40 nm line/78 nm space </a:t>
            </a:r>
            <a:r>
              <a:rPr lang="en-US" sz="1200" dirty="0" err="1" smtClean="0"/>
              <a:t>nanowire</a:t>
            </a:r>
            <a:r>
              <a:rPr lang="en-US" sz="1200" dirty="0" smtClean="0"/>
              <a:t> grids”, APL 2007.</a:t>
            </a:r>
            <a:endParaRPr lang="en-US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152400" y="2971800"/>
            <a:ext cx="8915400" cy="3497997"/>
            <a:chOff x="152400" y="2971800"/>
            <a:chExt cx="8915400" cy="3497997"/>
          </a:xfrm>
        </p:grpSpPr>
        <p:sp>
          <p:nvSpPr>
            <p:cNvPr id="92" name="Isosceles Triangle 91"/>
            <p:cNvSpPr>
              <a:spLocks noChangeAspect="1"/>
            </p:cNvSpPr>
            <p:nvPr/>
          </p:nvSpPr>
          <p:spPr>
            <a:xfrm>
              <a:off x="3718561" y="4968240"/>
              <a:ext cx="853440" cy="3657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1000" y="2971800"/>
              <a:ext cx="329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Won’t work since </a:t>
              </a:r>
              <a:r>
                <a:rPr lang="en-US" dirty="0" err="1" smtClean="0">
                  <a:solidFill>
                    <a:srgbClr val="C00000"/>
                  </a:solidFill>
                </a:rPr>
                <a:t>nsin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=constant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096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536192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20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7200" y="4311491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688592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371600" y="4189412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1000" y="4572000"/>
              <a:ext cx="10668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1600201" y="4572000"/>
              <a:ext cx="1066801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81000" y="5486400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219200" y="5410200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295400" y="4724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088136" y="4875212"/>
              <a:ext cx="838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14400" y="5029200"/>
              <a:ext cx="1219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2000" y="5181600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3400" y="5334000"/>
              <a:ext cx="1981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52400" y="54864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This will work, but liquid vibration/bubble can be a problem(?)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004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126992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528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48000" y="4313079"/>
              <a:ext cx="914400" cy="10987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79392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962400" y="4191000"/>
              <a:ext cx="914400" cy="12207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810000" y="5411788"/>
              <a:ext cx="685800" cy="76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810001" y="5334000"/>
              <a:ext cx="685800" cy="76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76600" y="5715000"/>
              <a:ext cx="228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This is even better (?)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6557" y="5039380"/>
              <a:ext cx="14456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Glass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Refractive index matching fluid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10800000" flipV="1">
              <a:off x="4495801" y="5181600"/>
              <a:ext cx="304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3" idx="3"/>
            </p:cNvCxnSpPr>
            <p:nvPr/>
          </p:nvCxnSpPr>
          <p:spPr>
            <a:xfrm rot="10800000">
              <a:off x="4495801" y="5372100"/>
              <a:ext cx="3048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7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7019" y="3505200"/>
              <a:ext cx="2711943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" name="TextBox 103"/>
            <p:cNvSpPr txBox="1"/>
            <p:nvPr/>
          </p:nvSpPr>
          <p:spPr>
            <a:xfrm>
              <a:off x="5943600" y="56388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Grating with 118nm period, </a:t>
              </a:r>
              <a:r>
                <a:rPr lang="en-US" sz="1600" dirty="0" smtClean="0">
                  <a:solidFill>
                    <a:srgbClr val="0033CC"/>
                  </a:solidFill>
                  <a:sym typeface="Symbol"/>
                </a:rPr>
                <a:t>=266nm (532/2), total immersion (left setup) in water (n1.35).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762000"/>
            <a:ext cx="40386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6488668"/>
            <a:ext cx="3396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 smtClean="0">
                <a:latin typeface="Times New Roman" pitchFamily="18" charset="0"/>
              </a:rPr>
              <a:t>J</a:t>
            </a:r>
            <a:r>
              <a:rPr lang="en-US" sz="1200" dirty="0">
                <a:latin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</a:rPr>
              <a:t>Aizenberg</a:t>
            </a:r>
            <a:r>
              <a:rPr lang="en-US" sz="1200" dirty="0">
                <a:latin typeface="Times New Roman" pitchFamily="18" charset="0"/>
              </a:rPr>
              <a:t> et al. Appl. Phys. </a:t>
            </a:r>
            <a:r>
              <a:rPr lang="en-US" sz="1200" dirty="0" err="1">
                <a:latin typeface="Times New Roman" pitchFamily="18" charset="0"/>
              </a:rPr>
              <a:t>Lett</a:t>
            </a:r>
            <a:r>
              <a:rPr lang="en-US" sz="1200" dirty="0">
                <a:latin typeface="Times New Roman" pitchFamily="18" charset="0"/>
              </a:rPr>
              <a:t> 71, 3733 (1997).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95600" y="152400"/>
            <a:ext cx="4381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Phase-shift mask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Similar idea to chromeless phase lithography (CPL) for projection lithography, but in contact mode.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the corners of the phase mask in contact with the resist, light interferes </a:t>
            </a:r>
            <a:r>
              <a:rPr lang="en-US" i="1" dirty="0" smtClean="0">
                <a:solidFill>
                  <a:srgbClr val="0033CC"/>
                </a:solidFill>
              </a:rPr>
              <a:t>destructively</a:t>
            </a:r>
            <a:r>
              <a:rPr lang="en-US" dirty="0" smtClean="0">
                <a:solidFill>
                  <a:srgbClr val="0033CC"/>
                </a:solidFill>
              </a:rPr>
              <a:t> and there is a dip in intensity.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This can be quite sharp, possibly less than 1/4 the wavelength of the light, so 100nm features are possible.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14300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</a:t>
            </a:r>
            <a:r>
              <a:rPr lang="en-US" sz="2400" baseline="30000" dirty="0" smtClean="0">
                <a:solidFill>
                  <a:srgbClr val="C00000"/>
                </a:solidFill>
              </a:rPr>
              <a:t>o</a:t>
            </a:r>
            <a:endParaRPr lang="en-US" sz="2400" baseline="30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5962" y="1219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180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28600" y="1143000"/>
            <a:ext cx="8675370" cy="4861560"/>
            <a:chOff x="480" y="1056"/>
            <a:chExt cx="4968" cy="278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912" y="1392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pitchFamily="18" charset="0"/>
                </a:rPr>
                <a:t>Si</a:t>
              </a:r>
              <a:endParaRPr lang="en-US" sz="3200" u="sng">
                <a:latin typeface="Bookman Old Style" pitchFamily="18" charset="0"/>
              </a:endParaRP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912" y="1344"/>
              <a:ext cx="13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912" y="2064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1056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344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1632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1920" y="2016"/>
              <a:ext cx="1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912" y="2688"/>
              <a:ext cx="1344" cy="192"/>
            </a:xfrm>
            <a:custGeom>
              <a:avLst/>
              <a:gdLst>
                <a:gd name="T0" fmla="*/ 0 w 1344"/>
                <a:gd name="T1" fmla="*/ 192 h 192"/>
                <a:gd name="T2" fmla="*/ 0 w 1344"/>
                <a:gd name="T3" fmla="*/ 48 h 192"/>
                <a:gd name="T4" fmla="*/ 144 w 1344"/>
                <a:gd name="T5" fmla="*/ 48 h 192"/>
                <a:gd name="T6" fmla="*/ 144 w 1344"/>
                <a:gd name="T7" fmla="*/ 0 h 192"/>
                <a:gd name="T8" fmla="*/ 288 w 1344"/>
                <a:gd name="T9" fmla="*/ 0 h 192"/>
                <a:gd name="T10" fmla="*/ 288 w 1344"/>
                <a:gd name="T11" fmla="*/ 48 h 192"/>
                <a:gd name="T12" fmla="*/ 432 w 1344"/>
                <a:gd name="T13" fmla="*/ 48 h 192"/>
                <a:gd name="T14" fmla="*/ 432 w 1344"/>
                <a:gd name="T15" fmla="*/ 0 h 192"/>
                <a:gd name="T16" fmla="*/ 576 w 1344"/>
                <a:gd name="T17" fmla="*/ 0 h 192"/>
                <a:gd name="T18" fmla="*/ 576 w 1344"/>
                <a:gd name="T19" fmla="*/ 48 h 192"/>
                <a:gd name="T20" fmla="*/ 720 w 1344"/>
                <a:gd name="T21" fmla="*/ 48 h 192"/>
                <a:gd name="T22" fmla="*/ 720 w 1344"/>
                <a:gd name="T23" fmla="*/ 0 h 192"/>
                <a:gd name="T24" fmla="*/ 864 w 1344"/>
                <a:gd name="T25" fmla="*/ 0 h 192"/>
                <a:gd name="T26" fmla="*/ 864 w 1344"/>
                <a:gd name="T27" fmla="*/ 48 h 192"/>
                <a:gd name="T28" fmla="*/ 1008 w 1344"/>
                <a:gd name="T29" fmla="*/ 48 h 192"/>
                <a:gd name="T30" fmla="*/ 1008 w 1344"/>
                <a:gd name="T31" fmla="*/ 0 h 192"/>
                <a:gd name="T32" fmla="*/ 1152 w 1344"/>
                <a:gd name="T33" fmla="*/ 0 h 192"/>
                <a:gd name="T34" fmla="*/ 1152 w 1344"/>
                <a:gd name="T35" fmla="*/ 48 h 192"/>
                <a:gd name="T36" fmla="*/ 1344 w 1344"/>
                <a:gd name="T37" fmla="*/ 48 h 192"/>
                <a:gd name="T38" fmla="*/ 1344 w 1344"/>
                <a:gd name="T39" fmla="*/ 192 h 192"/>
                <a:gd name="T40" fmla="*/ 0 w 1344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192"/>
                <a:gd name="T65" fmla="*/ 1344 w 1344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192">
                  <a:moveTo>
                    <a:pt x="0" y="192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0"/>
                  </a:lnTo>
                  <a:lnTo>
                    <a:pt x="28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64" y="0"/>
                  </a:lnTo>
                  <a:lnTo>
                    <a:pt x="864" y="48"/>
                  </a:lnTo>
                  <a:lnTo>
                    <a:pt x="1008" y="48"/>
                  </a:lnTo>
                  <a:lnTo>
                    <a:pt x="1008" y="0"/>
                  </a:lnTo>
                  <a:lnTo>
                    <a:pt x="1152" y="0"/>
                  </a:lnTo>
                  <a:lnTo>
                    <a:pt x="1152" y="48"/>
                  </a:lnTo>
                  <a:lnTo>
                    <a:pt x="1344" y="48"/>
                  </a:lnTo>
                  <a:lnTo>
                    <a:pt x="134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912" y="3312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912" y="3504"/>
              <a:ext cx="1344" cy="192"/>
            </a:xfrm>
            <a:custGeom>
              <a:avLst/>
              <a:gdLst>
                <a:gd name="T0" fmla="*/ 0 w 1344"/>
                <a:gd name="T1" fmla="*/ 192 h 192"/>
                <a:gd name="T2" fmla="*/ 0 w 1344"/>
                <a:gd name="T3" fmla="*/ 48 h 192"/>
                <a:gd name="T4" fmla="*/ 144 w 1344"/>
                <a:gd name="T5" fmla="*/ 48 h 192"/>
                <a:gd name="T6" fmla="*/ 144 w 1344"/>
                <a:gd name="T7" fmla="*/ 0 h 192"/>
                <a:gd name="T8" fmla="*/ 288 w 1344"/>
                <a:gd name="T9" fmla="*/ 0 h 192"/>
                <a:gd name="T10" fmla="*/ 288 w 1344"/>
                <a:gd name="T11" fmla="*/ 48 h 192"/>
                <a:gd name="T12" fmla="*/ 432 w 1344"/>
                <a:gd name="T13" fmla="*/ 48 h 192"/>
                <a:gd name="T14" fmla="*/ 432 w 1344"/>
                <a:gd name="T15" fmla="*/ 0 h 192"/>
                <a:gd name="T16" fmla="*/ 576 w 1344"/>
                <a:gd name="T17" fmla="*/ 0 h 192"/>
                <a:gd name="T18" fmla="*/ 576 w 1344"/>
                <a:gd name="T19" fmla="*/ 48 h 192"/>
                <a:gd name="T20" fmla="*/ 720 w 1344"/>
                <a:gd name="T21" fmla="*/ 48 h 192"/>
                <a:gd name="T22" fmla="*/ 720 w 1344"/>
                <a:gd name="T23" fmla="*/ 0 h 192"/>
                <a:gd name="T24" fmla="*/ 864 w 1344"/>
                <a:gd name="T25" fmla="*/ 0 h 192"/>
                <a:gd name="T26" fmla="*/ 864 w 1344"/>
                <a:gd name="T27" fmla="*/ 48 h 192"/>
                <a:gd name="T28" fmla="*/ 1008 w 1344"/>
                <a:gd name="T29" fmla="*/ 48 h 192"/>
                <a:gd name="T30" fmla="*/ 1008 w 1344"/>
                <a:gd name="T31" fmla="*/ 0 h 192"/>
                <a:gd name="T32" fmla="*/ 1152 w 1344"/>
                <a:gd name="T33" fmla="*/ 0 h 192"/>
                <a:gd name="T34" fmla="*/ 1152 w 1344"/>
                <a:gd name="T35" fmla="*/ 48 h 192"/>
                <a:gd name="T36" fmla="*/ 1344 w 1344"/>
                <a:gd name="T37" fmla="*/ 48 h 192"/>
                <a:gd name="T38" fmla="*/ 1344 w 1344"/>
                <a:gd name="T39" fmla="*/ 192 h 192"/>
                <a:gd name="T40" fmla="*/ 0 w 1344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192"/>
                <a:gd name="T65" fmla="*/ 1344 w 1344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192">
                  <a:moveTo>
                    <a:pt x="0" y="192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0"/>
                  </a:lnTo>
                  <a:lnTo>
                    <a:pt x="288" y="48"/>
                  </a:lnTo>
                  <a:lnTo>
                    <a:pt x="432" y="48"/>
                  </a:lnTo>
                  <a:lnTo>
                    <a:pt x="432" y="0"/>
                  </a:lnTo>
                  <a:lnTo>
                    <a:pt x="576" y="0"/>
                  </a:lnTo>
                  <a:lnTo>
                    <a:pt x="576" y="48"/>
                  </a:lnTo>
                  <a:lnTo>
                    <a:pt x="720" y="48"/>
                  </a:lnTo>
                  <a:lnTo>
                    <a:pt x="720" y="0"/>
                  </a:lnTo>
                  <a:lnTo>
                    <a:pt x="864" y="0"/>
                  </a:lnTo>
                  <a:lnTo>
                    <a:pt x="864" y="48"/>
                  </a:lnTo>
                  <a:lnTo>
                    <a:pt x="1008" y="48"/>
                  </a:lnTo>
                  <a:lnTo>
                    <a:pt x="1008" y="0"/>
                  </a:lnTo>
                  <a:lnTo>
                    <a:pt x="1152" y="0"/>
                  </a:lnTo>
                  <a:lnTo>
                    <a:pt x="1152" y="48"/>
                  </a:lnTo>
                  <a:lnTo>
                    <a:pt x="1344" y="48"/>
                  </a:lnTo>
                  <a:lnTo>
                    <a:pt x="134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3072" y="1584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15"/>
            <p:cNvSpPr>
              <a:spLocks noChangeArrowheads="1"/>
            </p:cNvSpPr>
            <p:nvPr/>
          </p:nvSpPr>
          <p:spPr bwMode="auto">
            <a:xfrm>
              <a:off x="3072" y="2736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3072" y="2688"/>
              <a:ext cx="1344" cy="4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3072" y="2448"/>
              <a:ext cx="1344" cy="240"/>
            </a:xfrm>
            <a:custGeom>
              <a:avLst/>
              <a:gdLst>
                <a:gd name="T0" fmla="*/ 0 w 1344"/>
                <a:gd name="T1" fmla="*/ 0 h 240"/>
                <a:gd name="T2" fmla="*/ 0 w 1344"/>
                <a:gd name="T3" fmla="*/ 240 h 240"/>
                <a:gd name="T4" fmla="*/ 144 w 1344"/>
                <a:gd name="T5" fmla="*/ 240 h 240"/>
                <a:gd name="T6" fmla="*/ 144 w 1344"/>
                <a:gd name="T7" fmla="*/ 192 h 240"/>
                <a:gd name="T8" fmla="*/ 288 w 1344"/>
                <a:gd name="T9" fmla="*/ 192 h 240"/>
                <a:gd name="T10" fmla="*/ 288 w 1344"/>
                <a:gd name="T11" fmla="*/ 240 h 240"/>
                <a:gd name="T12" fmla="*/ 432 w 1344"/>
                <a:gd name="T13" fmla="*/ 240 h 240"/>
                <a:gd name="T14" fmla="*/ 432 w 1344"/>
                <a:gd name="T15" fmla="*/ 192 h 240"/>
                <a:gd name="T16" fmla="*/ 576 w 1344"/>
                <a:gd name="T17" fmla="*/ 192 h 240"/>
                <a:gd name="T18" fmla="*/ 576 w 1344"/>
                <a:gd name="T19" fmla="*/ 240 h 240"/>
                <a:gd name="T20" fmla="*/ 720 w 1344"/>
                <a:gd name="T21" fmla="*/ 240 h 240"/>
                <a:gd name="T22" fmla="*/ 720 w 1344"/>
                <a:gd name="T23" fmla="*/ 192 h 240"/>
                <a:gd name="T24" fmla="*/ 864 w 1344"/>
                <a:gd name="T25" fmla="*/ 192 h 240"/>
                <a:gd name="T26" fmla="*/ 864 w 1344"/>
                <a:gd name="T27" fmla="*/ 240 h 240"/>
                <a:gd name="T28" fmla="*/ 1008 w 1344"/>
                <a:gd name="T29" fmla="*/ 240 h 240"/>
                <a:gd name="T30" fmla="*/ 1008 w 1344"/>
                <a:gd name="T31" fmla="*/ 192 h 240"/>
                <a:gd name="T32" fmla="*/ 1152 w 1344"/>
                <a:gd name="T33" fmla="*/ 192 h 240"/>
                <a:gd name="T34" fmla="*/ 1152 w 1344"/>
                <a:gd name="T35" fmla="*/ 240 h 240"/>
                <a:gd name="T36" fmla="*/ 1344 w 1344"/>
                <a:gd name="T37" fmla="*/ 240 h 240"/>
                <a:gd name="T38" fmla="*/ 1344 w 1344"/>
                <a:gd name="T39" fmla="*/ 0 h 240"/>
                <a:gd name="T40" fmla="*/ 0 w 1344"/>
                <a:gd name="T41" fmla="*/ 0 h 2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4"/>
                <a:gd name="T64" fmla="*/ 0 h 240"/>
                <a:gd name="T65" fmla="*/ 1344 w 1344"/>
                <a:gd name="T66" fmla="*/ 240 h 2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4" h="240">
                  <a:moveTo>
                    <a:pt x="0" y="0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192"/>
                  </a:lnTo>
                  <a:lnTo>
                    <a:pt x="288" y="192"/>
                  </a:lnTo>
                  <a:lnTo>
                    <a:pt x="288" y="240"/>
                  </a:lnTo>
                  <a:lnTo>
                    <a:pt x="432" y="240"/>
                  </a:lnTo>
                  <a:lnTo>
                    <a:pt x="432" y="192"/>
                  </a:lnTo>
                  <a:lnTo>
                    <a:pt x="576" y="192"/>
                  </a:lnTo>
                  <a:lnTo>
                    <a:pt x="576" y="240"/>
                  </a:lnTo>
                  <a:lnTo>
                    <a:pt x="720" y="240"/>
                  </a:lnTo>
                  <a:lnTo>
                    <a:pt x="720" y="192"/>
                  </a:lnTo>
                  <a:lnTo>
                    <a:pt x="864" y="192"/>
                  </a:lnTo>
                  <a:lnTo>
                    <a:pt x="864" y="240"/>
                  </a:lnTo>
                  <a:lnTo>
                    <a:pt x="1008" y="24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240"/>
                  </a:lnTo>
                  <a:lnTo>
                    <a:pt x="1344" y="240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3072" y="3504"/>
              <a:ext cx="1344" cy="192"/>
            </a:xfrm>
            <a:prstGeom prst="rect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3504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3648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3792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3936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3360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3216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4080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4224" y="3456"/>
              <a:ext cx="0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27"/>
            <p:cNvSpPr txBox="1">
              <a:spLocks noChangeArrowheads="1"/>
            </p:cNvSpPr>
            <p:nvPr/>
          </p:nvSpPr>
          <p:spPr bwMode="auto">
            <a:xfrm>
              <a:off x="480" y="1056"/>
              <a:ext cx="8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Photoresist</a:t>
              </a:r>
              <a:endParaRPr lang="en-US" sz="1600" u="sng" dirty="0">
                <a:solidFill>
                  <a:srgbClr val="0033CC"/>
                </a:solidFill>
                <a:latin typeface="Bookman Old Style" pitchFamily="18" charset="0"/>
              </a:endParaRPr>
            </a:p>
          </p:txBody>
        </p:sp>
        <p:sp>
          <p:nvSpPr>
            <p:cNvPr id="8221" name="Line 28"/>
            <p:cNvSpPr>
              <a:spLocks noChangeShapeType="1"/>
            </p:cNvSpPr>
            <p:nvPr/>
          </p:nvSpPr>
          <p:spPr bwMode="auto">
            <a:xfrm>
              <a:off x="1200" y="124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Line 29"/>
            <p:cNvSpPr>
              <a:spLocks noChangeShapeType="1"/>
            </p:cNvSpPr>
            <p:nvPr/>
          </p:nvSpPr>
          <p:spPr bwMode="auto">
            <a:xfrm>
              <a:off x="1536" y="1632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30"/>
            <p:cNvSpPr txBox="1">
              <a:spLocks noChangeArrowheads="1"/>
            </p:cNvSpPr>
            <p:nvPr/>
          </p:nvSpPr>
          <p:spPr bwMode="auto">
            <a:xfrm>
              <a:off x="1552" y="1680"/>
              <a:ext cx="100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Photolithography</a:t>
              </a:r>
              <a:endParaRPr lang="en-US" sz="1600" u="sng">
                <a:solidFill>
                  <a:srgbClr val="0033CC"/>
                </a:solidFill>
                <a:latin typeface="Bookman Old Style" pitchFamily="18" charset="0"/>
              </a:endParaRPr>
            </a:p>
          </p:txBody>
        </p:sp>
        <p:sp>
          <p:nvSpPr>
            <p:cNvPr id="8224" name="Line 31"/>
            <p:cNvSpPr>
              <a:spLocks noChangeShapeType="1"/>
            </p:cNvSpPr>
            <p:nvPr/>
          </p:nvSpPr>
          <p:spPr bwMode="auto">
            <a:xfrm>
              <a:off x="1536" y="230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32"/>
            <p:cNvSpPr>
              <a:spLocks noChangeArrowheads="1"/>
            </p:cNvSpPr>
            <p:nvPr/>
          </p:nvSpPr>
          <p:spPr bwMode="auto">
            <a:xfrm>
              <a:off x="1730" y="2352"/>
              <a:ext cx="32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RIE</a:t>
              </a:r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34"/>
            <p:cNvSpPr>
              <a:spLocks noChangeArrowheads="1"/>
            </p:cNvSpPr>
            <p:nvPr/>
          </p:nvSpPr>
          <p:spPr bwMode="auto">
            <a:xfrm>
              <a:off x="1680" y="3024"/>
              <a:ext cx="86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PDMS casting</a:t>
              </a:r>
            </a:p>
          </p:txBody>
        </p:sp>
        <p:sp>
          <p:nvSpPr>
            <p:cNvPr id="8228" name="Rectangle 35"/>
            <p:cNvSpPr>
              <a:spLocks noChangeArrowheads="1"/>
            </p:cNvSpPr>
            <p:nvPr/>
          </p:nvSpPr>
          <p:spPr bwMode="auto">
            <a:xfrm>
              <a:off x="1296" y="3312"/>
              <a:ext cx="4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PDMS</a:t>
              </a:r>
            </a:p>
          </p:txBody>
        </p:sp>
        <p:sp>
          <p:nvSpPr>
            <p:cNvPr id="8229" name="Line 36"/>
            <p:cNvSpPr>
              <a:spLocks noChangeShapeType="1"/>
            </p:cNvSpPr>
            <p:nvPr/>
          </p:nvSpPr>
          <p:spPr bwMode="auto">
            <a:xfrm>
              <a:off x="1536" y="369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37"/>
            <p:cNvSpPr>
              <a:spLocks noChangeShapeType="1"/>
            </p:cNvSpPr>
            <p:nvPr/>
          </p:nvSpPr>
          <p:spPr bwMode="auto">
            <a:xfrm>
              <a:off x="3744" y="139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38"/>
            <p:cNvSpPr>
              <a:spLocks noChangeArrowheads="1"/>
            </p:cNvSpPr>
            <p:nvPr/>
          </p:nvSpPr>
          <p:spPr bwMode="auto">
            <a:xfrm>
              <a:off x="3840" y="1152"/>
              <a:ext cx="1608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Cure PDMS, remove</a:t>
              </a:r>
            </a:p>
            <a:p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 elastomer mask from master</a:t>
              </a:r>
            </a:p>
          </p:txBody>
        </p:sp>
        <p:sp>
          <p:nvSpPr>
            <p:cNvPr id="8232" name="Line 39"/>
            <p:cNvSpPr>
              <a:spLocks noChangeShapeType="1"/>
            </p:cNvSpPr>
            <p:nvPr/>
          </p:nvSpPr>
          <p:spPr bwMode="auto">
            <a:xfrm>
              <a:off x="3744" y="187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Line 40"/>
            <p:cNvSpPr>
              <a:spLocks noChangeShapeType="1"/>
            </p:cNvSpPr>
            <p:nvPr/>
          </p:nvSpPr>
          <p:spPr bwMode="auto">
            <a:xfrm>
              <a:off x="3360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41"/>
            <p:cNvSpPr>
              <a:spLocks noChangeShapeType="1"/>
            </p:cNvSpPr>
            <p:nvPr/>
          </p:nvSpPr>
          <p:spPr bwMode="auto">
            <a:xfrm>
              <a:off x="3504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Line 42"/>
            <p:cNvSpPr>
              <a:spLocks noChangeShapeType="1"/>
            </p:cNvSpPr>
            <p:nvPr/>
          </p:nvSpPr>
          <p:spPr bwMode="auto">
            <a:xfrm>
              <a:off x="3648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43"/>
            <p:cNvSpPr>
              <a:spLocks noChangeShapeType="1"/>
            </p:cNvSpPr>
            <p:nvPr/>
          </p:nvSpPr>
          <p:spPr bwMode="auto">
            <a:xfrm>
              <a:off x="3792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Line 44"/>
            <p:cNvSpPr>
              <a:spLocks noChangeShapeType="1"/>
            </p:cNvSpPr>
            <p:nvPr/>
          </p:nvSpPr>
          <p:spPr bwMode="auto">
            <a:xfrm>
              <a:off x="3936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Line 45"/>
            <p:cNvSpPr>
              <a:spLocks noChangeShapeType="1"/>
            </p:cNvSpPr>
            <p:nvPr/>
          </p:nvSpPr>
          <p:spPr bwMode="auto">
            <a:xfrm>
              <a:off x="4080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Line 46"/>
            <p:cNvSpPr>
              <a:spLocks noChangeShapeType="1"/>
            </p:cNvSpPr>
            <p:nvPr/>
          </p:nvSpPr>
          <p:spPr bwMode="auto">
            <a:xfrm>
              <a:off x="4224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Line 47"/>
            <p:cNvSpPr>
              <a:spLocks noChangeShapeType="1"/>
            </p:cNvSpPr>
            <p:nvPr/>
          </p:nvSpPr>
          <p:spPr bwMode="auto">
            <a:xfrm>
              <a:off x="3216" y="2352"/>
              <a:ext cx="0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Text Box 48"/>
            <p:cNvSpPr txBox="1">
              <a:spLocks noChangeArrowheads="1"/>
            </p:cNvSpPr>
            <p:nvPr/>
          </p:nvSpPr>
          <p:spPr bwMode="auto">
            <a:xfrm>
              <a:off x="3792" y="1872"/>
              <a:ext cx="1404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Expose through </a:t>
              </a:r>
              <a:r>
                <a:rPr lang="en-US" sz="1600" dirty="0" err="1">
                  <a:solidFill>
                    <a:srgbClr val="0033CC"/>
                  </a:solidFill>
                  <a:latin typeface="Times New Roman" pitchFamily="18" charset="0"/>
                </a:rPr>
                <a:t>elastomer</a:t>
              </a:r>
              <a:r>
                <a:rPr lang="en-US" sz="1600" dirty="0">
                  <a:solidFill>
                    <a:srgbClr val="0033CC"/>
                  </a:solidFill>
                  <a:latin typeface="Times New Roman" pitchFamily="18" charset="0"/>
                </a:rPr>
                <a:t> mask</a:t>
              </a:r>
            </a:p>
          </p:txBody>
        </p:sp>
        <p:sp>
          <p:nvSpPr>
            <p:cNvPr id="8242" name="Line 49"/>
            <p:cNvSpPr>
              <a:spLocks noChangeShapeType="1"/>
            </p:cNvSpPr>
            <p:nvPr/>
          </p:nvSpPr>
          <p:spPr bwMode="auto">
            <a:xfrm>
              <a:off x="3744" y="30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Text Box 50"/>
            <p:cNvSpPr txBox="1">
              <a:spLocks noChangeArrowheads="1"/>
            </p:cNvSpPr>
            <p:nvPr/>
          </p:nvSpPr>
          <p:spPr bwMode="auto">
            <a:xfrm>
              <a:off x="3984" y="3120"/>
              <a:ext cx="55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33CC"/>
                  </a:solidFill>
                  <a:latin typeface="Times New Roman" pitchFamily="18" charset="0"/>
                </a:rPr>
                <a:t>Develop</a:t>
              </a:r>
            </a:p>
          </p:txBody>
        </p:sp>
      </p:grpSp>
      <p:sp>
        <p:nvSpPr>
          <p:cNvPr id="8196" name="Text Box 51"/>
          <p:cNvSpPr txBox="1">
            <a:spLocks noChangeArrowheads="1"/>
          </p:cNvSpPr>
          <p:nvPr/>
        </p:nvSpPr>
        <p:spPr bwMode="auto">
          <a:xfrm>
            <a:off x="6324600" y="6477001"/>
            <a:ext cx="28194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H</a:t>
            </a:r>
            <a:r>
              <a:rPr lang="en-US" sz="1200" dirty="0">
                <a:latin typeface="Times New Roman" pitchFamily="18" charset="0"/>
              </a:rPr>
              <a:t>. Jiang et al., Spring MRS Meeting </a:t>
            </a:r>
            <a:r>
              <a:rPr lang="en-US" sz="1200" dirty="0" smtClean="0">
                <a:latin typeface="Times New Roman" pitchFamily="18" charset="0"/>
              </a:rPr>
              <a:t>1999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3000" y="228600"/>
            <a:ext cx="738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How to fabricate phase-shift mask for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Stereo-lithography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179" y="228600"/>
            <a:ext cx="531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intensity after metal absorber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518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53869"/>
            <a:ext cx="3748088" cy="35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611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Computer simulated contours of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E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 E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E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 E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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&gt;1 at the edge of Cr structures.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06680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 e-field at the edge of the Cr structure is higher than incident e-field because of </a:t>
            </a:r>
            <a:r>
              <a:rPr lang="en-US" dirty="0" smtClean="0">
                <a:solidFill>
                  <a:srgbClr val="C00000"/>
                </a:solidFill>
              </a:rPr>
              <a:t>surface plasmon </a:t>
            </a:r>
            <a:r>
              <a:rPr lang="en-US" dirty="0" err="1" smtClean="0">
                <a:solidFill>
                  <a:srgbClr val="C00000"/>
                </a:solidFill>
              </a:rPr>
              <a:t>polariton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(SPP, </a:t>
            </a:r>
            <a:r>
              <a:rPr lang="en-US" i="1" dirty="0" smtClean="0">
                <a:solidFill>
                  <a:srgbClr val="0033CC"/>
                </a:solidFill>
              </a:rPr>
              <a:t>collective</a:t>
            </a:r>
            <a:r>
              <a:rPr lang="en-US" dirty="0" smtClean="0">
                <a:solidFill>
                  <a:srgbClr val="0033CC"/>
                </a:solidFill>
              </a:rPr>
              <a:t> oscillation of </a:t>
            </a:r>
            <a:r>
              <a:rPr lang="en-US" i="1" dirty="0" smtClean="0">
                <a:solidFill>
                  <a:srgbClr val="0033CC"/>
                </a:solidFill>
              </a:rPr>
              <a:t>free</a:t>
            </a:r>
            <a:r>
              <a:rPr lang="en-US" dirty="0" smtClean="0">
                <a:solidFill>
                  <a:srgbClr val="0033CC"/>
                </a:solidFill>
              </a:rPr>
              <a:t> electrons, excited by the electromagnetic (EM) field of the light).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 EM-field from charge oscillation is just like the EM-field of the light, so it can expose the photo-resist.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This leads to high exposure near the edge. </a:t>
            </a:r>
            <a:r>
              <a:rPr lang="en-US" sz="1400" dirty="0" smtClean="0">
                <a:solidFill>
                  <a:srgbClr val="0033CC"/>
                </a:solidFill>
              </a:rPr>
              <a:t>(and high line edge roughness (LER) in photoresist if the Cr edge is not smooth, due to the very high EM-field variations near the rough Cr line edges)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638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Whether one wants it or not, surface plasmon (SP) is always involved in the near field of metal structures.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 near field lithography is sometimes called surface plasmon lithography.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 focused laser beam direct writing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4191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Serial writing process, very slow.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multiple-beams to increase throughput.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Over 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faster than e-beam lithography, with resolution enough for 90nm-generation lithography mask (pattern on mask is 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90 = 360nm &gt;  = 257nm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As a result, over 75% of masks are produced by laser writing (the rest by e-beam writing).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for later lithography generation (&lt;90nm), can laser-writing fabricate the mask?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1219200"/>
            <a:ext cx="8727093" cy="2819400"/>
            <a:chOff x="228600" y="1219200"/>
            <a:chExt cx="8727093" cy="2819400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3">
              <a:lum bright="3000"/>
            </a:blip>
            <a:srcRect/>
            <a:stretch>
              <a:fillRect/>
            </a:stretch>
          </p:blipFill>
          <p:spPr bwMode="auto">
            <a:xfrm>
              <a:off x="3124200" y="1219200"/>
              <a:ext cx="583149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28600" y="2133600"/>
              <a:ext cx="3352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32 individually addressable beams spitted from a single beam at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=257nm (frequency-doubled continuous-wave </a:t>
              </a:r>
              <a:r>
                <a:rPr lang="en-US" dirty="0" err="1" smtClean="0">
                  <a:solidFill>
                    <a:srgbClr val="0033CC"/>
                  </a:solidFill>
                  <a:sym typeface="Symbol"/>
                </a:rPr>
                <a:t>Ar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-ion laser)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47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Why mask-less?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 set of mask cost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rgbClr val="C00000"/>
                </a:solidFill>
              </a:rPr>
              <a:t>$10M.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7722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spatial light modulator (SLM) using mirror array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091625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96425"/>
            <a:ext cx="53610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94645" y="2429471"/>
            <a:ext cx="20725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Micro-mirror structure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368225"/>
            <a:ext cx="3886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White, grey, and black pixels, represented by different deflections of mirror surfaces.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7282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white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072825"/>
            <a:ext cx="58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grey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0728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black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20371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953000"/>
            <a:ext cx="22374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52400" y="5029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Similar to DMDs (digital micro-mirror devices) that has been widely used in video projectors.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 reflected light pattern is imaged through a de-magnifying optical system onto photo-resist.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Unlike laser direct write, SLM can use </a:t>
            </a:r>
            <a:r>
              <a:rPr lang="en-US" sz="1600" i="1" dirty="0" smtClean="0">
                <a:solidFill>
                  <a:srgbClr val="0033CC"/>
                </a:solidFill>
              </a:rPr>
              <a:t>pulsed</a:t>
            </a:r>
            <a:r>
              <a:rPr lang="en-US" sz="1600" dirty="0" smtClean="0">
                <a:solidFill>
                  <a:srgbClr val="0033CC"/>
                </a:solidFill>
              </a:rPr>
              <a:t> laser with short wavelength for high resolution, such as 193nm.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134071"/>
            <a:ext cx="5030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Deflection individually controlled by underlying electrodes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53200" y="4038600"/>
            <a:ext cx="23622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lens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3200" y="3505200"/>
            <a:ext cx="2209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3352800"/>
            <a:ext cx="2209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7" idx="3"/>
          </p:cNvCxnSpPr>
          <p:nvPr/>
        </p:nvCxnSpPr>
        <p:spPr>
          <a:xfrm rot="5400000" flipH="1" flipV="1">
            <a:off x="6322850" y="4833914"/>
            <a:ext cx="1111437" cy="41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5"/>
          </p:cNvCxnSpPr>
          <p:nvPr/>
        </p:nvCxnSpPr>
        <p:spPr>
          <a:xfrm rot="5400000" flipH="1" flipV="1">
            <a:off x="7881914" y="4494050"/>
            <a:ext cx="882837" cy="49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6858000" y="48768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962900" y="50673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210300" y="52959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1"/>
          </p:cNvCxnSpPr>
          <p:nvPr/>
        </p:nvCxnSpPr>
        <p:spPr>
          <a:xfrm rot="5400000" flipH="1" flipV="1">
            <a:off x="6741950" y="3814787"/>
            <a:ext cx="425637" cy="11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7010400" y="38100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7200900" y="3848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7"/>
          </p:cNvCxnSpPr>
          <p:nvPr/>
        </p:nvCxnSpPr>
        <p:spPr>
          <a:xfrm rot="16200000" flipV="1">
            <a:off x="8148614" y="3662387"/>
            <a:ext cx="425637" cy="41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1" y="3352800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Photo-resist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20530" y="1905000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mirror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38800" y="6211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1,000,000 mirrors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83626"/>
            <a:ext cx="79248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Perspectives: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New generation tool have image reduction 267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, so 8m micro-mirror size gives 30nm (!!) pixel size.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Since both phase and intensity of light reflected by each pixel can be controlled, SLM can easily realize most RETs (resolution enhancement technology) such as phase-shifting, optical proximity correction (OPC), sub-resolution assist features (SRAF), and chromeless phase lithography (CPL).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When using RET, SLM have demonstrated 30nm </a:t>
            </a:r>
            <a:r>
              <a:rPr lang="en-US" i="1" dirty="0" smtClean="0">
                <a:solidFill>
                  <a:srgbClr val="0033CC"/>
                </a:solidFill>
                <a:sym typeface="Symbol"/>
              </a:rPr>
              <a:t>isolated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features. 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It is now a serious competing technology to laser direct write for photo-mask making for 45nm and beyond - generation lithography.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With a throughput of 5 wafer/hour (30cm wafer), it might even compete with mask-based  optical lithography for patterning sub-100nm features.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722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Mask-less</a:t>
            </a:r>
            <a:r>
              <a:rPr lang="en-US" sz="2800" dirty="0" smtClean="0">
                <a:solidFill>
                  <a:srgbClr val="0033CC"/>
                </a:solidFill>
              </a:rPr>
              <a:t> optical lithography: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spatial light modulator (SLM) using mirror array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91625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629400" y="1157675"/>
            <a:ext cx="2190750" cy="18490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000" b="1"/>
          </a:p>
        </p:txBody>
      </p:sp>
      <p:pic>
        <p:nvPicPr>
          <p:cNvPr id="7" name="Picture 12" descr="Figure 1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28047"/>
            <a:ext cx="1777811" cy="12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10400" y="1143000"/>
            <a:ext cx="137160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MEMS 3D SOI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Mirror Switch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69612" y="228600"/>
            <a:ext cx="6202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absorption photolithography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Photo-polymerization only occurs in small volumes corresponding to the focal spot of a laser beam where the intensity is high enough to produce absorption of two photons.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294563" cy="35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5867400"/>
            <a:ext cx="783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 photon absorption to create photon with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close to 800/2=400nm (UV light), which can expose (cure or crosslink) the monomer resist.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Normal optical absorption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(α has units of cm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524000"/>
          <a:ext cx="2614612" cy="730250"/>
        </p:xfrm>
        <a:graphic>
          <a:graphicData uri="http://schemas.openxmlformats.org/presentationml/2006/ole">
            <p:oleObj spid="_x0000_s40963" name="Equation" r:id="rId3" imgW="140940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821602" y="762000"/>
            <a:ext cx="356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Two-photon (non-linear) absorption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(β has units of cm/Watt)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53000" y="1447800"/>
          <a:ext cx="2938462" cy="781050"/>
        </p:xfrm>
        <a:graphic>
          <a:graphicData uri="http://schemas.openxmlformats.org/presentationml/2006/ole">
            <p:oleObj spid="_x0000_s40965" name="Equation" r:id="rId4" imgW="1625400" imgH="4316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518841" y="152400"/>
            <a:ext cx="6482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Absorption of light of one and two photons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0"/>
            <a:ext cx="3045101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066800" y="62116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One-photon absorption and luminescence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l-GR" baseline="-25000" dirty="0" smtClean="0">
                <a:solidFill>
                  <a:srgbClr val="0033CC"/>
                </a:solidFill>
              </a:rPr>
              <a:t>1</a:t>
            </a:r>
            <a:r>
              <a:rPr lang="el-GR" dirty="0" smtClean="0">
                <a:solidFill>
                  <a:srgbClr val="0033CC"/>
                </a:solidFill>
              </a:rPr>
              <a:t> &lt; λ</a:t>
            </a:r>
            <a:r>
              <a:rPr lang="el-GR" baseline="-25000" dirty="0" smtClean="0">
                <a:solidFill>
                  <a:srgbClr val="0033CC"/>
                </a:solidFill>
              </a:rPr>
              <a:t>3</a:t>
            </a:r>
            <a:endParaRPr lang="en-US" baseline="-25000" dirty="0">
              <a:solidFill>
                <a:srgbClr val="0033CC"/>
              </a:solidFill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877" y="2286000"/>
            <a:ext cx="304312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410200" y="6211669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Two-photon absorption and luminescence </a:t>
            </a:r>
            <a:r>
              <a:rPr lang="el-GR" dirty="0" smtClean="0">
                <a:solidFill>
                  <a:srgbClr val="0033CC"/>
                </a:solidFill>
              </a:rPr>
              <a:t>λ</a:t>
            </a:r>
            <a:r>
              <a:rPr lang="el-GR" baseline="-25000" dirty="0" smtClean="0">
                <a:solidFill>
                  <a:srgbClr val="0033CC"/>
                </a:solidFill>
              </a:rPr>
              <a:t>2</a:t>
            </a:r>
            <a:r>
              <a:rPr lang="el-GR" dirty="0" smtClean="0">
                <a:solidFill>
                  <a:srgbClr val="0033CC"/>
                </a:solidFill>
              </a:rPr>
              <a:t> = 2 λ</a:t>
            </a:r>
            <a:r>
              <a:rPr lang="el-GR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(&gt;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46482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Two-photon excitation arises from the simultaneous (</a:t>
            </a:r>
            <a:r>
              <a:rPr lang="en-US" i="1" dirty="0" smtClean="0">
                <a:solidFill>
                  <a:srgbClr val="0033CC"/>
                </a:solidFill>
              </a:rPr>
              <a:t>10</a:t>
            </a:r>
            <a:r>
              <a:rPr lang="en-US" i="1" baseline="30000" dirty="0" smtClean="0">
                <a:solidFill>
                  <a:srgbClr val="0033CC"/>
                </a:solidFill>
              </a:rPr>
              <a:t>-18</a:t>
            </a:r>
            <a:r>
              <a:rPr lang="en-US" i="1" dirty="0" smtClean="0">
                <a:solidFill>
                  <a:srgbClr val="0033CC"/>
                </a:solidFill>
              </a:rPr>
              <a:t> seconds</a:t>
            </a:r>
            <a:r>
              <a:rPr lang="en-US" dirty="0" smtClean="0">
                <a:solidFill>
                  <a:srgbClr val="0033CC"/>
                </a:solidFill>
              </a:rPr>
              <a:t>) absorption of two photons in a single </a:t>
            </a:r>
            <a:r>
              <a:rPr lang="en-US" dirty="0" err="1" smtClean="0">
                <a:solidFill>
                  <a:srgbClr val="0033CC"/>
                </a:solidFill>
              </a:rPr>
              <a:t>quantitized</a:t>
            </a:r>
            <a:r>
              <a:rPr lang="en-US" dirty="0" smtClean="0">
                <a:solidFill>
                  <a:srgbClr val="0033CC"/>
                </a:solidFill>
              </a:rPr>
              <a:t> event.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Fluorescence emission (at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 varies with the </a:t>
            </a:r>
            <a:r>
              <a:rPr lang="en-US" i="1" dirty="0" smtClean="0">
                <a:solidFill>
                  <a:srgbClr val="0033CC"/>
                </a:solidFill>
              </a:rPr>
              <a:t>square</a:t>
            </a:r>
            <a:r>
              <a:rPr lang="en-US" dirty="0" smtClean="0">
                <a:solidFill>
                  <a:srgbClr val="0033CC"/>
                </a:solidFill>
              </a:rPr>
              <a:t> of the excitation intensity.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photon density must be approximately one million times required to generate the same number of one photon absorptions.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focal point of mode-locked pulsed lasers (very high peak power) can have such photon density.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612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excitation (or luminescence)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066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Upper beam from right: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luminescence from one-photon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=400nm.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Lower beam from left: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luminescence from two-photon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=800nm.</a:t>
            </a:r>
          </a:p>
          <a:p>
            <a:pPr marL="222250" lvl="1" indent="-2222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Absence of out-of-focus absorption.</a:t>
            </a:r>
          </a:p>
          <a:p>
            <a:pPr marL="222250" lvl="1" indent="-2222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infrared excitation light suffers less scattering.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57800" y="914400"/>
            <a:ext cx="2582132" cy="3686175"/>
            <a:chOff x="5943600" y="914400"/>
            <a:chExt cx="2582132" cy="36861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914400"/>
              <a:ext cx="2582132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14"/>
            <p:cNvSpPr/>
            <p:nvPr/>
          </p:nvSpPr>
          <p:spPr>
            <a:xfrm>
              <a:off x="7077456" y="310896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9600" y="932688"/>
            <a:ext cx="4065270" cy="3352800"/>
            <a:chOff x="4419600" y="932688"/>
            <a:chExt cx="4065270" cy="3352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932688"/>
              <a:ext cx="406527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336917" y="3523488"/>
              <a:ext cx="1359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Objective lens</a:t>
              </a:r>
              <a:endParaRPr lang="en-US" sz="1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934200" y="242316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228600"/>
            <a:ext cx="784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Two-photon lithography for 3D fabrication in volume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342531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1" y="83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 beams can further confine the focal point in both directions, so higher resolution.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581400"/>
            <a:ext cx="2590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X-Y-Z stage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" y="4510184"/>
            <a:ext cx="2104897" cy="21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3400" y="3962400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Chain with smallest feature size 120nm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4850" y="4253513"/>
            <a:ext cx="4908550" cy="245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638800" y="5562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3D woodpile structure (for photonic crystal) with smallest feature size 60-70nm using 520 nm </a:t>
            </a:r>
            <a:r>
              <a:rPr lang="en-US" sz="1600" dirty="0" err="1" smtClean="0">
                <a:solidFill>
                  <a:srgbClr val="0033CC"/>
                </a:solidFill>
              </a:rPr>
              <a:t>femto</a:t>
            </a:r>
            <a:r>
              <a:rPr lang="en-US" sz="1600" dirty="0" smtClean="0">
                <a:solidFill>
                  <a:srgbClr val="0033CC"/>
                </a:solidFill>
              </a:rPr>
              <a:t>-second pulsed excitation. 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6581001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Optics Express, Vol. 15, No. 6, 3426 (2007)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4737" y="228600"/>
            <a:ext cx="779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photon photolithography (2PP): more examples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2133601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3429000"/>
            <a:ext cx="38535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3400" y="5638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SEM micrometer-scale image of (a) Venus fabricated by 2PP. (b) photonic crystal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structure fabricated by 2PP.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8498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All structures need to be connected to other structures, no </a:t>
            </a:r>
            <a:r>
              <a:rPr lang="en-US" i="1" dirty="0" smtClean="0">
                <a:solidFill>
                  <a:srgbClr val="C00000"/>
                </a:solidFill>
              </a:rPr>
              <a:t>isolated</a:t>
            </a:r>
            <a:r>
              <a:rPr lang="en-US" dirty="0" smtClean="0">
                <a:solidFill>
                  <a:srgbClr val="C00000"/>
                </a:solidFill>
              </a:rPr>
              <a:t> structures possible.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6553200"/>
            <a:ext cx="27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Satoshi </a:t>
            </a:r>
            <a:r>
              <a:rPr lang="en-US" sz="1200" dirty="0" err="1" smtClean="0"/>
              <a:t>Kawata</a:t>
            </a:r>
            <a:r>
              <a:rPr lang="en-US" sz="1200" dirty="0" smtClean="0"/>
              <a:t>, </a:t>
            </a:r>
            <a:r>
              <a:rPr lang="nl-NL" sz="1200" dirty="0" smtClean="0"/>
              <a:t>Nature, 412, 697(2001)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48200" y="1143000"/>
            <a:ext cx="4419600" cy="5301734"/>
            <a:chOff x="4648200" y="1143000"/>
            <a:chExt cx="4419600" cy="530173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9364" y="1143000"/>
              <a:ext cx="4119836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4648200" y="5983069"/>
              <a:ext cx="4419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CC"/>
                  </a:solidFill>
                </a:rPr>
                <a:t>A titanium sapphire laser operating in mode-lock at 76 MHz and 780 nm with a 150-femtosecond pulse width was used for exposure.</a:t>
              </a:r>
              <a:endParaRPr 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4880" y="2633472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</a:t>
              </a:r>
              <a:r>
                <a:rPr lang="en-US" dirty="0" smtClean="0">
                  <a:solidFill>
                    <a:srgbClr val="FFFF00"/>
                  </a:solidFill>
                  <a:sym typeface="Symbol"/>
                </a:rPr>
                <a:t>m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82341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/>
            <a:r>
              <a:rPr lang="en-US" dirty="0" smtClean="0">
                <a:solidFill>
                  <a:srgbClr val="C00000"/>
                </a:solidFill>
              </a:rPr>
              <a:t>Future research directions: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Polymerize conducting materials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Polymerize semiconducting materials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Construct contiguous regions of conductors, semiconductors and insulators (with 50nm features)!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Integrate organic light emitters and other photonic devices in 3D photonic circuits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Different materials may be polymerizable simultaneously using different wavelengths, by attaching the different monomers to </a:t>
            </a:r>
            <a:r>
              <a:rPr lang="en-US" dirty="0" err="1" smtClean="0">
                <a:solidFill>
                  <a:srgbClr val="0033CC"/>
                </a:solidFill>
              </a:rPr>
              <a:t>chromophores</a:t>
            </a:r>
            <a:r>
              <a:rPr lang="en-US" dirty="0" smtClean="0">
                <a:solidFill>
                  <a:srgbClr val="0033CC"/>
                </a:solidFill>
              </a:rPr>
              <a:t> with different absorption bands.</a:t>
            </a:r>
          </a:p>
          <a:p>
            <a:pPr marL="166688" indent="-166688">
              <a:buFont typeface="Arial" pitchFamily="34" charset="0"/>
              <a:buChar char="•"/>
            </a:pPr>
            <a:endParaRPr lang="en-US" dirty="0" smtClean="0">
              <a:solidFill>
                <a:srgbClr val="0033CC"/>
              </a:solidFill>
            </a:endParaRPr>
          </a:p>
          <a:p>
            <a:pPr marL="166688" indent="-166688"/>
            <a:r>
              <a:rPr lang="en-US" dirty="0" smtClean="0">
                <a:solidFill>
                  <a:srgbClr val="C00000"/>
                </a:solidFill>
              </a:rPr>
              <a:t>Challenge: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technique is inherently a unit by unit slow fabrication method.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Is there a compelling application?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devices by made cost-effectively?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Will other techniques catch up?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5240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Current and future research on two-photon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334000" y="647700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>
                <a:latin typeface="Arial" charset="0"/>
              </a:rPr>
              <a:t>W. </a:t>
            </a:r>
            <a:r>
              <a:rPr lang="en-US" altLang="zh-CN" sz="1200" dirty="0" err="1">
                <a:latin typeface="Arial" charset="0"/>
              </a:rPr>
              <a:t>Srituravanich</a:t>
            </a:r>
            <a:r>
              <a:rPr lang="en-US" altLang="zh-CN" sz="1200" dirty="0">
                <a:latin typeface="Arial" charset="0"/>
              </a:rPr>
              <a:t>, et al, Nano. </a:t>
            </a:r>
            <a:r>
              <a:rPr lang="en-US" altLang="zh-CN" sz="1200" dirty="0" err="1">
                <a:latin typeface="Arial" charset="0"/>
              </a:rPr>
              <a:t>Lett</a:t>
            </a:r>
            <a:r>
              <a:rPr lang="en-US" altLang="zh-CN" sz="1200" dirty="0">
                <a:latin typeface="Arial" charset="0"/>
              </a:rPr>
              <a:t>. 4, 1085 (2004)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1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Near field lithography of hole array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990600"/>
            <a:ext cx="4038600" cy="2776538"/>
            <a:chOff x="762000" y="762000"/>
            <a:chExt cx="4038600" cy="2776538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762000"/>
              <a:ext cx="4038600" cy="277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811649" y="1535668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=365nm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86200"/>
            <a:ext cx="2466975" cy="24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638800" y="3163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90nm feature size in resist from 365nm illumination.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Illumination 365nm.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Spacer PMMA as matching dielectric material.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Metal is Al.</a:t>
            </a:r>
          </a:p>
          <a:p>
            <a:pPr marL="166688"/>
            <a:r>
              <a:rPr lang="en-US" sz="1600" dirty="0" smtClean="0">
                <a:solidFill>
                  <a:srgbClr val="0033CC"/>
                </a:solidFill>
              </a:rPr>
              <a:t>(that can sustain surface plasmon in the UV-range).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495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In the experiment, to assure “near”-field, the resist is spun on the spacer PMMA that is spun on the quartz mask. Therefore, now the “gap” between the mask and “substrate” is the thickness of the spacer (~40nm).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513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photon-based lithographies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81056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Near field optical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Interference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Phase-mask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Laser beam direct writing and micro-mirror array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Two-photon  lithography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371" y="2057400"/>
            <a:ext cx="4101029" cy="38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0863" y="1752600"/>
            <a:ext cx="375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Two beams with same wavelength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4897" y="5105400"/>
            <a:ext cx="217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Overlapping region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524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lithography: overview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990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Intensity modulation in the region of the overlapping of two or more </a:t>
            </a:r>
            <a:r>
              <a:rPr lang="en-US" i="1" dirty="0" smtClean="0">
                <a:solidFill>
                  <a:srgbClr val="C00000"/>
                </a:solidFill>
              </a:rPr>
              <a:t>coherent</a:t>
            </a:r>
            <a:r>
              <a:rPr lang="en-US" dirty="0" smtClean="0">
                <a:solidFill>
                  <a:srgbClr val="C00000"/>
                </a:solidFill>
              </a:rPr>
              <a:t> beams.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00200"/>
            <a:ext cx="434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Advantages: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Simple and fast, no photomask or lenses.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Disadvantage: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Difficult to create anything other than a periodic structure.</a:t>
            </a:r>
            <a:endParaRPr lang="en-US" b="1" dirty="0" smtClean="0">
              <a:solidFill>
                <a:srgbClr val="0033CC"/>
              </a:solidFill>
            </a:endParaRPr>
          </a:p>
          <a:p>
            <a:r>
              <a:rPr lang="en-US" b="1" dirty="0" smtClean="0">
                <a:solidFill>
                  <a:srgbClr val="0033CC"/>
                </a:solidFill>
              </a:rPr>
              <a:t>Requirements: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spatial and temporal coherence of the source.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Applications: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Guided wave optics.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Distributive-feedback or distributed Bragg-reflector lasers.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Sub-wavelength  optical elements.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Characterization of photoresist.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Production of nano-channel devices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Nanomagnetic</a:t>
            </a:r>
            <a:r>
              <a:rPr lang="en-US" dirty="0" smtClean="0">
                <a:solidFill>
                  <a:srgbClr val="0033CC"/>
                </a:solidFill>
              </a:rPr>
              <a:t> structures for data storage.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38200"/>
            <a:ext cx="4876800" cy="31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152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Interference lithography: grating pitch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3616" y="4724400"/>
          <a:ext cx="4495799" cy="1117875"/>
        </p:xfrm>
        <a:graphic>
          <a:graphicData uri="http://schemas.openxmlformats.org/presentationml/2006/ole">
            <p:oleObj spid="_x0000_s92163" name="Equation" r:id="rId5" imgW="2349360" imgH="5839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191000"/>
            <a:ext cx="389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Light intensity on photoresist: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724400"/>
            <a:ext cx="3775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E out of plane (TE polarization).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For E-field in plane (TM polarization).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3962400"/>
          <a:ext cx="1066800" cy="734907"/>
        </p:xfrm>
        <a:graphic>
          <a:graphicData uri="http://schemas.openxmlformats.org/presentationml/2006/ole">
            <p:oleObj spid="_x0000_s92164" name="Equation" r:id="rId6" imgW="571320" imgH="393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5867400"/>
            <a:ext cx="851637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Pitch P =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/2nsin &gt; /2 (for n=1).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TM polarization, no interference for =45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since now the two E-field is perpendicular.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838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33CC"/>
                </a:solidFill>
              </a:rPr>
              <a:t>1D and 2D structures by interference lithography (IL)</a:t>
            </a:r>
            <a:endParaRPr lang="en-GB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30" y="1797620"/>
            <a:ext cx="4324070" cy="3460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2152"/>
            <a:ext cx="4343400" cy="3475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383268"/>
            <a:ext cx="361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Grating of 200nm pitch by 2-beam IL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106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Hole array by 4-beam 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(or two exposures at orthogonal directions)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13716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It is a </a:t>
            </a:r>
            <a:r>
              <a:rPr lang="en-US" sz="2000" dirty="0" smtClean="0">
                <a:solidFill>
                  <a:srgbClr val="C00000"/>
                </a:solidFill>
              </a:rPr>
              <a:t>grayscale</a:t>
            </a:r>
            <a:r>
              <a:rPr lang="en-US" sz="2000" dirty="0" smtClean="0">
                <a:solidFill>
                  <a:srgbClr val="0033CC"/>
                </a:solidFill>
              </a:rPr>
              <a:t> lithography (sinusoidal exposure dose profile); not binary (either no exposure or full exposure).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6211669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underexposed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90800" y="6183868"/>
            <a:ext cx="138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overexposed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078069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724400" y="6211669"/>
            <a:ext cx="157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20% duty cycle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62116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50% duty cycle (equal line/space)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697069"/>
            <a:ext cx="8839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Profile in resist                                                  Profile in substrate after pattern transfer by etching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76200"/>
            <a:ext cx="6676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Feature size control by tuning exposure dose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685800"/>
            <a:ext cx="4056403" cy="30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3018</Words>
  <Application>Microsoft Office PowerPoint</Application>
  <PresentationFormat>On-screen Show (4:3)</PresentationFormat>
  <Paragraphs>403</Paragraphs>
  <Slides>39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30</cp:revision>
  <dcterms:created xsi:type="dcterms:W3CDTF">2006-08-16T00:00:00Z</dcterms:created>
  <dcterms:modified xsi:type="dcterms:W3CDTF">2010-08-20T23:12:11Z</dcterms:modified>
</cp:coreProperties>
</file>