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64" r:id="rId2"/>
    <p:sldId id="367" r:id="rId3"/>
    <p:sldId id="365" r:id="rId4"/>
    <p:sldId id="380" r:id="rId5"/>
    <p:sldId id="370" r:id="rId6"/>
    <p:sldId id="369" r:id="rId7"/>
    <p:sldId id="375" r:id="rId8"/>
    <p:sldId id="395" r:id="rId9"/>
    <p:sldId id="366" r:id="rId10"/>
    <p:sldId id="368" r:id="rId11"/>
    <p:sldId id="371" r:id="rId12"/>
    <p:sldId id="421" r:id="rId13"/>
    <p:sldId id="373" r:id="rId14"/>
    <p:sldId id="402" r:id="rId15"/>
    <p:sldId id="378" r:id="rId16"/>
    <p:sldId id="420" r:id="rId17"/>
    <p:sldId id="407" r:id="rId18"/>
    <p:sldId id="415" r:id="rId19"/>
    <p:sldId id="417" r:id="rId20"/>
    <p:sldId id="416" r:id="rId21"/>
    <p:sldId id="418" r:id="rId22"/>
    <p:sldId id="412" r:id="rId23"/>
    <p:sldId id="379" r:id="rId24"/>
    <p:sldId id="382" r:id="rId25"/>
    <p:sldId id="381" r:id="rId26"/>
    <p:sldId id="355" r:id="rId27"/>
    <p:sldId id="403" r:id="rId28"/>
    <p:sldId id="266" r:id="rId29"/>
    <p:sldId id="297" r:id="rId30"/>
    <p:sldId id="413" r:id="rId31"/>
    <p:sldId id="389" r:id="rId32"/>
    <p:sldId id="298" r:id="rId33"/>
    <p:sldId id="300" r:id="rId34"/>
    <p:sldId id="423" r:id="rId35"/>
    <p:sldId id="390" r:id="rId36"/>
    <p:sldId id="398" r:id="rId37"/>
    <p:sldId id="269" r:id="rId38"/>
    <p:sldId id="270" r:id="rId39"/>
    <p:sldId id="422" r:id="rId40"/>
    <p:sldId id="404" r:id="rId41"/>
    <p:sldId id="272" r:id="rId42"/>
    <p:sldId id="291" r:id="rId43"/>
    <p:sldId id="394" r:id="rId44"/>
    <p:sldId id="405" r:id="rId45"/>
    <p:sldId id="274" r:id="rId46"/>
    <p:sldId id="359" r:id="rId47"/>
    <p:sldId id="360" r:id="rId48"/>
    <p:sldId id="361" r:id="rId49"/>
    <p:sldId id="336" r:id="rId50"/>
    <p:sldId id="275" r:id="rId51"/>
    <p:sldId id="28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85" autoAdjust="0"/>
    <p:restoredTop sz="94268" autoAdjust="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437DA-AB8D-4E14-8EED-B7C10F15E719}" type="datetimeFigureOut">
              <a:rPr lang="en-US" smtClean="0"/>
              <a:pPr/>
              <a:t>8/20/2010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EB34F-069E-4C7E-9C25-906E6E48D1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3043FC-3959-4B69-9B00-C065CCD14A30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FB7B0-E1FB-4B18-868F-9362B5DD0876}" type="slidenum">
              <a:rPr lang="en-US"/>
              <a:pPr/>
              <a:t>26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BA98A3-0A8E-45F7-AEC6-69F8D8983E82}" type="slidenum">
              <a:rPr lang="en-US"/>
              <a:pPr/>
              <a:t>46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B69C8-D6E7-4FDA-8AEF-0D26F0726E59}" type="slidenum">
              <a:rPr lang="en-US"/>
              <a:pPr/>
              <a:t>47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5D333-8818-4037-9C47-D1457A3346D5}" type="slidenum">
              <a:rPr lang="en-US"/>
              <a:pPr/>
              <a:t>48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Another way to stop debris</a:t>
            </a:r>
            <a:r>
              <a:rPr lang="en-US" baseline="0" dirty="0" smtClean="0"/>
              <a:t> is to insert a shutter (fast rotating slit), which lets pass the light (fast), then closes quickly to block the debris (slower, arrive later).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D097D-6476-45A7-A83A-738F68079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ooks.google.ca/books?id=91XeKLC9MUEC&amp;pg=PA393&amp;lpg=PA393&amp;dq=Elemental+absorption+at+13.5nm&amp;source=bl&amp;ots=u2vsBa2dgr&amp;sig=a1JKcj0vE6Gx7X-_6m_zUR9CT5k&amp;hl=en&amp;ei=QZsQSpTVKZS8M5aT2FI&amp;sa=X&amp;oi=book_result&amp;ct=result&amp;resnum=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228600"/>
            <a:ext cx="455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Extreme UV (EUV)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752600"/>
            <a:ext cx="3917867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Overview, why EUV lithography?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EUV source (hot and dense plasma).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Optics (reflection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Mask (absorber 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Resist (sensitivity, LER, out-gassing).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Contamination control.</a:t>
            </a:r>
          </a:p>
        </p:txBody>
      </p:sp>
      <p:pic>
        <p:nvPicPr>
          <p:cNvPr id="1689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838200"/>
            <a:ext cx="32670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44196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hlinkClick r:id="rId3"/>
              </a:rPr>
              <a:t>http://books.google.ca/books?id=91XeKLC9MUEC&amp;pg=PA393&amp;lpg=PA393&amp;dq=Elemental+absorption+at+13.5nm&amp;source=bl&amp;ots=u2vsBa2dgr&amp;sig=a1JKcj0vE6Gx7X-_6m_zUR9CT5k&amp;hl=en&amp;ei=QZsQSpTVKZS8M5aT2FI&amp;sa=X&amp;oi=book_result&amp;ct=result&amp;resnum=1#PPR7,M1</a:t>
            </a:r>
            <a:r>
              <a:rPr lang="en-US" sz="1200" dirty="0" smtClean="0"/>
              <a:t>	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5638800"/>
            <a:ext cx="4445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Use Firefox to open the file, since somehow IE doesn’t work properly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5594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TextBox 6"/>
          <p:cNvSpPr txBox="1"/>
          <p:nvPr/>
        </p:nvSpPr>
        <p:spPr>
          <a:xfrm>
            <a:off x="0" y="6119336"/>
            <a:ext cx="5906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ECE 730: Fabrication in the </a:t>
            </a:r>
            <a:r>
              <a:rPr lang="en-US" sz="1400" dirty="0" err="1" smtClean="0"/>
              <a:t>nanoscale</a:t>
            </a:r>
            <a:r>
              <a:rPr lang="en-US" sz="1400" dirty="0" smtClean="0"/>
              <a:t>: principles, technology and applications </a:t>
            </a:r>
          </a:p>
          <a:p>
            <a:r>
              <a:rPr lang="en-US" sz="1400" dirty="0" smtClean="0"/>
              <a:t>Instructor: Bo Cui, ECE, University of Waterloo; http://ece.uwaterloo.ca/~bcui/</a:t>
            </a:r>
          </a:p>
          <a:p>
            <a:r>
              <a:rPr lang="en-US" sz="1400" dirty="0" smtClean="0"/>
              <a:t>Textbook: Nanofabrication: principles, capabilities and limits, by Zheng Cui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838200"/>
            <a:ext cx="830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EUV radiation is strongly absorbed in virtually all materials, even gases, so EUV imaging must be carried out in a near vacuum.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There is no refractive lenses usable - EUVL imaging systems are entirely </a:t>
            </a:r>
            <a:r>
              <a:rPr lang="en-US" dirty="0" smtClean="0">
                <a:solidFill>
                  <a:srgbClr val="FF0000"/>
                </a:solidFill>
              </a:rPr>
              <a:t>reflective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But EUV reflectivity of individual materials at near-normal incidence is very low, so distributed Bragg reflectors (period about λ/2) are used.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best of these function in the region between 11 and 14nm (Si/Mo material)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EUV absorption in standard optical photo-resists is very high (low penetration depth into resist), so new resist and processing techniques will be required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52400"/>
            <a:ext cx="469827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EUV lithography characteristics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7" descr="projection syste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43400" y="3490912"/>
            <a:ext cx="4727242" cy="3138488"/>
          </a:xfrm>
          <a:noFill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688840"/>
            <a:ext cx="4114800" cy="290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852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28612" y="733425"/>
            <a:ext cx="168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EUVL alpha-tool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152400"/>
            <a:ext cx="557736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Schematic of EUV lithography system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76200"/>
            <a:ext cx="732027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A few optical designs (using reflective lens/mask)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0"/>
            <a:ext cx="3276600" cy="248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246" y="3200400"/>
            <a:ext cx="340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early simple two-mirror system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838200"/>
            <a:ext cx="5105400" cy="228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72639" y="3124200"/>
            <a:ext cx="567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four-mirror system, holes in M4 to let light pass through.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810000"/>
            <a:ext cx="6637337" cy="267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743200" y="6477000"/>
            <a:ext cx="344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six-mirror system having NA 0.25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1" y="838200"/>
            <a:ext cx="838199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smtClean="0"/>
              <a:t>Synchrotron radiation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385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990600"/>
            <a:ext cx="455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Extreme UV (EUV)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514600"/>
            <a:ext cx="3917867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Overview, why EUV lithography?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EUV source (hot and dense plasma).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Optics (reflection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Mask (absorber 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Resist (sensitivity, LER, out-gassing).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Contamination control.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2514600" y="17526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0" name="Text Box 11"/>
          <p:cNvSpPr txBox="1">
            <a:spLocks noChangeArrowheads="1"/>
          </p:cNvSpPr>
          <p:nvPr/>
        </p:nvSpPr>
        <p:spPr bwMode="auto">
          <a:xfrm>
            <a:off x="685800" y="1219200"/>
            <a:ext cx="7924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The </a:t>
            </a:r>
            <a:r>
              <a:rPr lang="en-US" dirty="0">
                <a:solidFill>
                  <a:srgbClr val="0033CC"/>
                </a:solidFill>
              </a:rPr>
              <a:t>only viable source for 13.5nm photons is a </a:t>
            </a:r>
            <a:r>
              <a:rPr lang="en-US" dirty="0" smtClean="0">
                <a:solidFill>
                  <a:srgbClr val="0033CC"/>
                </a:solidFill>
              </a:rPr>
              <a:t>hot and dense plasma</a:t>
            </a:r>
            <a:endParaRPr lang="en-US" dirty="0">
              <a:solidFill>
                <a:srgbClr val="0033CC"/>
              </a:solidFill>
            </a:endParaRPr>
          </a:p>
          <a:p>
            <a:pPr marL="166688" lvl="1" indent="-160338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Powerful plasma: </a:t>
            </a:r>
            <a:r>
              <a:rPr lang="en-US" dirty="0">
                <a:solidFill>
                  <a:srgbClr val="0033CC"/>
                </a:solidFill>
              </a:rPr>
              <a:t>temperature of up to 200,000</a:t>
            </a:r>
            <a:r>
              <a:rPr lang="en-US" baseline="50000" dirty="0">
                <a:solidFill>
                  <a:srgbClr val="0033CC"/>
                </a:solidFill>
              </a:rPr>
              <a:t>o</a:t>
            </a:r>
            <a:r>
              <a:rPr lang="en-US" dirty="0">
                <a:solidFill>
                  <a:srgbClr val="0033CC"/>
                </a:solidFill>
              </a:rPr>
              <a:t>C, atoms ionized up to +20 </a:t>
            </a:r>
            <a:r>
              <a:rPr lang="en-US" dirty="0" smtClean="0">
                <a:solidFill>
                  <a:srgbClr val="0033CC"/>
                </a:solidFill>
              </a:rPr>
              <a:t>state.</a:t>
            </a:r>
          </a:p>
          <a:p>
            <a:pPr marL="166688" lvl="1" indent="-160338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Emit photons by (e - ion) recombination and de-excitation of the ions.</a:t>
            </a:r>
            <a:endParaRPr lang="en-US" dirty="0">
              <a:solidFill>
                <a:srgbClr val="0033CC"/>
              </a:solidFill>
            </a:endParaRPr>
          </a:p>
          <a:p>
            <a:pPr marL="166688" lvl="1" indent="-160338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Plasma </a:t>
            </a:r>
            <a:r>
              <a:rPr lang="en-US" dirty="0">
                <a:solidFill>
                  <a:srgbClr val="0033CC"/>
                </a:solidFill>
              </a:rPr>
              <a:t>must be </a:t>
            </a:r>
            <a:r>
              <a:rPr lang="en-US" dirty="0" smtClean="0">
                <a:solidFill>
                  <a:srgbClr val="0033CC"/>
                </a:solidFill>
              </a:rPr>
              <a:t>pulsed: pulse </a:t>
            </a:r>
            <a:r>
              <a:rPr lang="en-US" dirty="0">
                <a:solidFill>
                  <a:srgbClr val="0033CC"/>
                </a:solidFill>
              </a:rPr>
              <a:t>length in </a:t>
            </a:r>
            <a:r>
              <a:rPr lang="en-US" dirty="0" err="1">
                <a:solidFill>
                  <a:srgbClr val="0033CC"/>
                </a:solidFill>
              </a:rPr>
              <a:t>pico</a:t>
            </a:r>
            <a:r>
              <a:rPr lang="en-US" dirty="0">
                <a:solidFill>
                  <a:srgbClr val="0033CC"/>
                </a:solidFill>
              </a:rPr>
              <a:t>- to nanosecond </a:t>
            </a:r>
            <a:r>
              <a:rPr lang="en-US" dirty="0" smtClean="0">
                <a:solidFill>
                  <a:srgbClr val="0033CC"/>
                </a:solidFill>
              </a:rPr>
              <a:t>range</a:t>
            </a:r>
          </a:p>
          <a:p>
            <a:pPr marL="166688" lvl="1" indent="-160338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Plasma is produced by powerful pulsed laser or electric arc (discharge) of up to 60,000A peak current.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52400"/>
            <a:ext cx="587699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EUV @13.5nm plasma radiation source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85800" y="3505200"/>
            <a:ext cx="2875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Laser Produced Plasma (LPP)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34000" y="3429000"/>
            <a:ext cx="3341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Discharge Produced Plasma (DPP)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8382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Light sources must match the wavelengths at which Mo/Si multi-layers have high reflectivity.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749300" y="3830638"/>
            <a:ext cx="3816350" cy="2951162"/>
            <a:chOff x="749300" y="3830638"/>
            <a:chExt cx="3816350" cy="2951162"/>
          </a:xfrm>
        </p:grpSpPr>
        <p:grpSp>
          <p:nvGrpSpPr>
            <p:cNvPr id="43" name="Group 42"/>
            <p:cNvGrpSpPr/>
            <p:nvPr/>
          </p:nvGrpSpPr>
          <p:grpSpPr>
            <a:xfrm>
              <a:off x="749300" y="3830638"/>
              <a:ext cx="3816350" cy="2874966"/>
              <a:chOff x="749300" y="3830638"/>
              <a:chExt cx="3816350" cy="2874966"/>
            </a:xfrm>
          </p:grpSpPr>
          <p:grpSp>
            <p:nvGrpSpPr>
              <p:cNvPr id="22" name="Group 1106"/>
              <p:cNvGrpSpPr>
                <a:grpSpLocks/>
              </p:cNvGrpSpPr>
              <p:nvPr/>
            </p:nvGrpSpPr>
            <p:grpSpPr bwMode="auto">
              <a:xfrm>
                <a:off x="1474788" y="3830638"/>
                <a:ext cx="2763838" cy="2874966"/>
                <a:chOff x="929" y="638"/>
                <a:chExt cx="1741" cy="1811"/>
              </a:xfrm>
            </p:grpSpPr>
            <p:sp>
              <p:nvSpPr>
                <p:cNvPr id="29" name="Text Box 1034"/>
                <p:cNvSpPr txBox="1">
                  <a:spLocks noChangeArrowheads="1"/>
                </p:cNvSpPr>
                <p:nvPr/>
              </p:nvSpPr>
              <p:spPr bwMode="auto">
                <a:xfrm>
                  <a:off x="1849" y="638"/>
                  <a:ext cx="580" cy="2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/>
                    <a:t>plasma</a:t>
                  </a:r>
                </a:p>
              </p:txBody>
            </p:sp>
            <p:grpSp>
              <p:nvGrpSpPr>
                <p:cNvPr id="30" name="Group 1099"/>
                <p:cNvGrpSpPr>
                  <a:grpSpLocks/>
                </p:cNvGrpSpPr>
                <p:nvPr/>
              </p:nvGrpSpPr>
              <p:grpSpPr bwMode="auto">
                <a:xfrm>
                  <a:off x="929" y="754"/>
                  <a:ext cx="1741" cy="1695"/>
                  <a:chOff x="929" y="754"/>
                  <a:chExt cx="1741" cy="1695"/>
                </a:xfrm>
              </p:grpSpPr>
              <p:sp>
                <p:nvSpPr>
                  <p:cNvPr id="31" name="AutoShape 1030" descr="Large confetti"/>
                  <p:cNvSpPr>
                    <a:spLocks noChangeArrowheads="1"/>
                  </p:cNvSpPr>
                  <p:nvPr/>
                </p:nvSpPr>
                <p:spPr bwMode="auto">
                  <a:xfrm rot="2686006">
                    <a:off x="929" y="754"/>
                    <a:ext cx="1741" cy="1695"/>
                  </a:xfrm>
                  <a:prstGeom prst="irregularSeal2">
                    <a:avLst/>
                  </a:prstGeom>
                  <a:pattFill prst="lgConfetti">
                    <a:fgClr>
                      <a:srgbClr val="FFCC00"/>
                    </a:fgClr>
                    <a:bgClr>
                      <a:srgbClr val="FFFFFF"/>
                    </a:bgClr>
                  </a:pattFill>
                  <a:ln w="12700">
                    <a:solidFill>
                      <a:srgbClr val="FFCC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035"/>
                  <p:cNvSpPr>
                    <a:spLocks noChangeShapeType="1"/>
                  </p:cNvSpPr>
                  <p:nvPr/>
                </p:nvSpPr>
                <p:spPr bwMode="auto">
                  <a:xfrm>
                    <a:off x="1337" y="1830"/>
                    <a:ext cx="423" cy="181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10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8" y="1198"/>
                    <a:ext cx="510" cy="147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1037"/>
                  <p:cNvSpPr>
                    <a:spLocks noChangeShapeType="1"/>
                  </p:cNvSpPr>
                  <p:nvPr/>
                </p:nvSpPr>
                <p:spPr bwMode="auto">
                  <a:xfrm>
                    <a:off x="1307" y="1921"/>
                    <a:ext cx="434" cy="367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10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72" y="932"/>
                    <a:ext cx="423" cy="268"/>
                  </a:xfrm>
                  <a:prstGeom prst="line">
                    <a:avLst/>
                  </a:prstGeom>
                  <a:noFill/>
                  <a:ln w="12700">
                    <a:solidFill>
                      <a:srgbClr val="FFCC00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2" name="Group 41"/>
              <p:cNvGrpSpPr/>
              <p:nvPr/>
            </p:nvGrpSpPr>
            <p:grpSpPr>
              <a:xfrm>
                <a:off x="1843089" y="5010154"/>
                <a:ext cx="2722561" cy="600076"/>
                <a:chOff x="1843089" y="5010154"/>
                <a:chExt cx="2722561" cy="600076"/>
              </a:xfrm>
            </p:grpSpPr>
            <p:sp>
              <p:nvSpPr>
                <p:cNvPr id="27" name="Text Box 1032"/>
                <p:cNvSpPr txBox="1">
                  <a:spLocks noChangeArrowheads="1"/>
                </p:cNvSpPr>
                <p:nvPr/>
              </p:nvSpPr>
              <p:spPr bwMode="auto">
                <a:xfrm>
                  <a:off x="3886200" y="5119687"/>
                  <a:ext cx="679450" cy="3667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laser</a:t>
                  </a:r>
                </a:p>
              </p:txBody>
            </p:sp>
            <p:sp>
              <p:nvSpPr>
                <p:cNvPr id="28" name="AutoShape 1031"/>
                <p:cNvSpPr>
                  <a:spLocks noChangeArrowheads="1"/>
                </p:cNvSpPr>
                <p:nvPr/>
              </p:nvSpPr>
              <p:spPr bwMode="auto">
                <a:xfrm>
                  <a:off x="1843089" y="5010154"/>
                  <a:ext cx="2687638" cy="600076"/>
                </a:xfrm>
                <a:prstGeom prst="leftArrow">
                  <a:avLst>
                    <a:gd name="adj1" fmla="val 50000"/>
                    <a:gd name="adj2" fmla="val 111971"/>
                  </a:avLst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r>
                    <a:rPr lang="en-US" dirty="0" smtClean="0"/>
                    <a:t>               </a:t>
                  </a:r>
                  <a:r>
                    <a:rPr lang="en-US" dirty="0" smtClean="0">
                      <a:solidFill>
                        <a:srgbClr val="FF0000"/>
                      </a:solidFill>
                    </a:rPr>
                    <a:t>laser pulse (ns)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4" name="Group 1098"/>
              <p:cNvGrpSpPr>
                <a:grpSpLocks/>
              </p:cNvGrpSpPr>
              <p:nvPr/>
            </p:nvGrpSpPr>
            <p:grpSpPr bwMode="auto">
              <a:xfrm>
                <a:off x="749300" y="3975100"/>
                <a:ext cx="1079500" cy="2538412"/>
                <a:chOff x="472" y="729"/>
                <a:chExt cx="680" cy="1599"/>
              </a:xfrm>
            </p:grpSpPr>
            <p:sp>
              <p:nvSpPr>
                <p:cNvPr id="25" name="Rectangle 1028" descr="90%"/>
                <p:cNvSpPr>
                  <a:spLocks noChangeArrowheads="1"/>
                </p:cNvSpPr>
                <p:nvPr/>
              </p:nvSpPr>
              <p:spPr bwMode="auto">
                <a:xfrm>
                  <a:off x="472" y="729"/>
                  <a:ext cx="680" cy="1599"/>
                </a:xfrm>
                <a:prstGeom prst="rect">
                  <a:avLst/>
                </a:prstGeom>
                <a:pattFill prst="pct90">
                  <a:fgClr>
                    <a:srgbClr val="FFCC00"/>
                  </a:fgClr>
                  <a:bgClr>
                    <a:srgbClr val="FFFFFF"/>
                  </a:bgClr>
                </a:pattFill>
                <a:ln w="12700">
                  <a:solidFill>
                    <a:srgbClr val="FFCC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Text Box 1033"/>
                <p:cNvSpPr txBox="1">
                  <a:spLocks noChangeArrowheads="1"/>
                </p:cNvSpPr>
                <p:nvPr/>
              </p:nvSpPr>
              <p:spPr bwMode="auto">
                <a:xfrm>
                  <a:off x="592" y="887"/>
                  <a:ext cx="484" cy="23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 dirty="0"/>
                    <a:t>target</a:t>
                  </a:r>
                </a:p>
              </p:txBody>
            </p:sp>
          </p:grpSp>
        </p:grpSp>
        <p:cxnSp>
          <p:nvCxnSpPr>
            <p:cNvPr id="40" name="Straight Arrow Connector 39"/>
            <p:cNvCxnSpPr/>
            <p:nvPr/>
          </p:nvCxnSpPr>
          <p:spPr>
            <a:xfrm>
              <a:off x="1828800" y="6477000"/>
              <a:ext cx="1600200" cy="1588"/>
            </a:xfrm>
            <a:prstGeom prst="straightConnector1">
              <a:avLst/>
            </a:prstGeom>
            <a:ln w="190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144445" y="6412468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sym typeface="Symbol"/>
                </a:rPr>
                <a:t>100m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410200" y="3810000"/>
            <a:ext cx="3196908" cy="2695575"/>
            <a:chOff x="5410200" y="3810000"/>
            <a:chExt cx="3196908" cy="2695575"/>
          </a:xfrm>
        </p:grpSpPr>
        <p:pic>
          <p:nvPicPr>
            <p:cNvPr id="246785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10200" y="3810000"/>
              <a:ext cx="3196908" cy="269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5428597" y="4191000"/>
              <a:ext cx="1124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(or Sn vapor)</a:t>
              </a:r>
              <a:endParaRPr lang="en-US" sz="1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6780" y="2400155"/>
            <a:ext cx="3214820" cy="27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152400"/>
            <a:ext cx="736849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Laser (LPP) and discharge (DPP) produced plasma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838200"/>
            <a:ext cx="807720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DPP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 change electrical energy directly into EUV light, so high power, high efficiency; but ablation of electrode and more debris.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LPP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: higher collection efficiency (larger collection angle),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high repetition rate (more pulses/sec),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 more manageable thermal loads and debris, more scalable to HVM (high volume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 manufacturing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).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dirty="0" smtClean="0">
                <a:solidFill>
                  <a:srgbClr val="0033CC"/>
                </a:solidFill>
              </a:rPr>
              <a:t>EUV lithography tools using both DPP and LPP have been built.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" y="2755880"/>
            <a:ext cx="8458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Challenges: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Radiate from IR to x-ray: need filter.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Large source size into 4</a:t>
            </a:r>
            <a:r>
              <a:rPr lang="el-GR" dirty="0" smtClean="0">
                <a:solidFill>
                  <a:srgbClr val="0033CC"/>
                </a:solidFill>
              </a:rPr>
              <a:t>π </a:t>
            </a:r>
            <a:r>
              <a:rPr lang="en-US" dirty="0" smtClean="0">
                <a:solidFill>
                  <a:srgbClr val="0033CC"/>
                </a:solidFill>
              </a:rPr>
              <a:t>spherical angles:</a:t>
            </a:r>
          </a:p>
          <a:p>
            <a:pPr marL="174625" indent="-6350"/>
            <a:r>
              <a:rPr lang="en-US" dirty="0" smtClean="0">
                <a:solidFill>
                  <a:srgbClr val="0033CC"/>
                </a:solidFill>
              </a:rPr>
              <a:t>need collector optics.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Debris and thermal issues: may damage the optics.</a:t>
            </a: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For EUV lithography, ideally: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Power &gt; 110W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Maximum in-band emission with narrow bandwidth (≤ ±2%).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Forward directed, no collector</a:t>
            </a:r>
          </a:p>
          <a:p>
            <a:pPr marL="174625" indent="-174625"/>
            <a:endParaRPr lang="en-US" u="sng" dirty="0" smtClean="0">
              <a:solidFill>
                <a:srgbClr val="0033CC"/>
              </a:solidFill>
            </a:endParaRPr>
          </a:p>
          <a:p>
            <a:pPr marL="174625" indent="-174625"/>
            <a:r>
              <a:rPr lang="en-US" dirty="0" smtClean="0">
                <a:solidFill>
                  <a:srgbClr val="0033CC"/>
                </a:solidFill>
              </a:rPr>
              <a:t>Low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W</a:t>
            </a:r>
            <a:r>
              <a:rPr lang="en-US" dirty="0" smtClean="0">
                <a:solidFill>
                  <a:srgbClr val="0033CC"/>
                </a:solidFill>
              </a:rPr>
              <a:t>) to mid-power (1W) has application in other fields:</a:t>
            </a:r>
          </a:p>
          <a:p>
            <a:pPr marL="174625" indent="-174625"/>
            <a:r>
              <a:rPr lang="en-US" dirty="0" smtClean="0">
                <a:solidFill>
                  <a:srgbClr val="0033CC"/>
                </a:solidFill>
              </a:rPr>
              <a:t>Interference lithography, spectroscopy, microscopy, other metrology, testing EUV resist.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5D097D-6476-45A7-A83A-738F6807909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0"/>
            <a:ext cx="5029200" cy="417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10668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EUV Image of the Solar Corona showing loops near the solar limb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2600" y="152400"/>
            <a:ext cx="5790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Hot and dense plasma system: the sun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5943600"/>
            <a:ext cx="644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loop is due to the magnetic field that bends the electrons/ions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9428" y="6504801"/>
            <a:ext cx="2172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http://vestige.Imsal.com/TRACE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7400" y="152400"/>
            <a:ext cx="5098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Discharge produced plasma (DPP)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90600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Hot plasma is created by magnetic compression of low-temperature plasma.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Plasma is compressed with the magnetic field generated by the current used to heat the plasma, with two common geometries (see figure below).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Because plasma is compressed by magnetic field B of current I, which generates the plasma, plasma is “self-heating”.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Two forces are present: the magnetic field pressure B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/2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baseline="-25000" dirty="0" smtClean="0">
                <a:solidFill>
                  <a:srgbClr val="0033CC"/>
                </a:solidFill>
                <a:sym typeface="Symbol"/>
              </a:rPr>
              <a:t>o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 and the plasma pressure.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When these two forces are equal, the plasma achieves an equilibrium.</a:t>
            </a:r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337" y="4800600"/>
            <a:ext cx="443731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971800" y="3124200"/>
          <a:ext cx="2956791" cy="920510"/>
        </p:xfrm>
        <a:graphic>
          <a:graphicData uri="http://schemas.openxmlformats.org/presentationml/2006/ole">
            <p:oleObj spid="_x0000_s243718" name="Equation" r:id="rId4" imgW="1346040" imgH="41904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1000" y="3962400"/>
            <a:ext cx="847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I: total current (B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I</a:t>
            </a:r>
            <a:r>
              <a:rPr lang="en-US" dirty="0" smtClean="0">
                <a:solidFill>
                  <a:srgbClr val="7030A0"/>
                </a:solidFill>
              </a:rPr>
              <a:t>), supplied by a capacitor in a  pulsed mode; T</a:t>
            </a:r>
            <a:r>
              <a:rPr lang="en-US" baseline="-25000" dirty="0" smtClean="0">
                <a:solidFill>
                  <a:srgbClr val="7030A0"/>
                </a:solidFill>
              </a:rPr>
              <a:t>e</a:t>
            </a:r>
            <a:r>
              <a:rPr lang="en-US" dirty="0" smtClean="0">
                <a:solidFill>
                  <a:srgbClr val="7030A0"/>
                </a:solidFill>
              </a:rPr>
              <a:t>: electron temperature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N</a:t>
            </a:r>
            <a:r>
              <a:rPr lang="en-US" baseline="-25000" dirty="0" smtClean="0">
                <a:solidFill>
                  <a:srgbClr val="7030A0"/>
                </a:solidFill>
              </a:rPr>
              <a:t>i</a:t>
            </a:r>
            <a:r>
              <a:rPr lang="en-US" dirty="0" smtClean="0">
                <a:solidFill>
                  <a:srgbClr val="7030A0"/>
                </a:solidFill>
              </a:rPr>
              <a:t>=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r</a:t>
            </a:r>
            <a:r>
              <a:rPr lang="en-US" baseline="30000" dirty="0" smtClean="0">
                <a:solidFill>
                  <a:srgbClr val="7030A0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n</a:t>
            </a:r>
            <a:r>
              <a:rPr lang="en-US" baseline="-25000" dirty="0" smtClean="0">
                <a:solidFill>
                  <a:srgbClr val="7030A0"/>
                </a:solidFill>
                <a:sym typeface="Symbol"/>
              </a:rPr>
              <a:t>i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, </a:t>
            </a:r>
            <a:r>
              <a:rPr lang="en-US" dirty="0" err="1" smtClean="0">
                <a:solidFill>
                  <a:srgbClr val="7030A0"/>
                </a:solidFill>
                <a:sym typeface="Symbol"/>
              </a:rPr>
              <a:t>n</a:t>
            </a:r>
            <a:r>
              <a:rPr lang="en-US" baseline="-25000" dirty="0" err="1" smtClean="0">
                <a:solidFill>
                  <a:srgbClr val="7030A0"/>
                </a:solidFill>
                <a:sym typeface="Symbol"/>
              </a:rPr>
              <a:t>i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=ion density; </a:t>
            </a:r>
            <a:r>
              <a:rPr lang="en-US" dirty="0" err="1" smtClean="0">
                <a:solidFill>
                  <a:srgbClr val="7030A0"/>
                </a:solidFill>
                <a:sym typeface="Symbol"/>
              </a:rPr>
              <a:t>Z</a:t>
            </a:r>
            <a:r>
              <a:rPr lang="en-US" baseline="-25000" dirty="0" err="1" smtClean="0">
                <a:solidFill>
                  <a:srgbClr val="7030A0"/>
                </a:solidFill>
                <a:sym typeface="Symbol"/>
              </a:rPr>
              <a:t>eff</a:t>
            </a:r>
            <a:r>
              <a:rPr lang="en-US" dirty="0" smtClean="0">
                <a:solidFill>
                  <a:srgbClr val="7030A0"/>
                </a:solidFill>
                <a:sym typeface="Symbol"/>
              </a:rPr>
              <a:t>: mean charge of the ions.</a:t>
            </a:r>
            <a:endParaRPr lang="en-US" baseline="-250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3352800"/>
            <a:ext cx="1675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Equilibrium</a:t>
            </a:r>
            <a:r>
              <a:rPr lang="en-US" dirty="0" smtClean="0">
                <a:solidFill>
                  <a:srgbClr val="C00000"/>
                </a:solidFill>
              </a:rPr>
              <a:t>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1" y="5334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Two plasma compression geometries.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69818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02495" y="152400"/>
            <a:ext cx="705090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Gas discharge produced plasmas source scaling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19600" y="1600200"/>
            <a:ext cx="120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orders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5D097D-6476-45A7-A83A-738F6807909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152400"/>
            <a:ext cx="40097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Electromagnetic spectrum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33400" y="3657600"/>
            <a:ext cx="80772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Visible is 400 - 700nm (1.7 to 3eV)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UV down to about 170 nm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7eV)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VUV- Vacuum UV (starts where N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is absorbing) then there is FUV (far UV) &amp; EUV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EUV/soft x-ray, 2-50nm  </a:t>
            </a:r>
          </a:p>
          <a:p>
            <a:pPr marL="166688" lvl="1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47nm is the </a:t>
            </a:r>
            <a:r>
              <a:rPr lang="el-GR" dirty="0" smtClean="0">
                <a:solidFill>
                  <a:srgbClr val="0033CC"/>
                </a:solidFill>
                <a:cs typeface="Arial" charset="0"/>
              </a:rPr>
              <a:t>λ</a:t>
            </a:r>
            <a:r>
              <a:rPr lang="en-US" dirty="0" smtClean="0">
                <a:solidFill>
                  <a:srgbClr val="0033CC"/>
                </a:solidFill>
              </a:rPr>
              <a:t> for the Ne-like-</a:t>
            </a:r>
            <a:r>
              <a:rPr lang="en-US" dirty="0" err="1" smtClean="0">
                <a:solidFill>
                  <a:srgbClr val="0033CC"/>
                </a:solidFill>
              </a:rPr>
              <a:t>Ar</a:t>
            </a:r>
            <a:r>
              <a:rPr lang="en-US" dirty="0" smtClean="0">
                <a:solidFill>
                  <a:srgbClr val="0033CC"/>
                </a:solidFill>
              </a:rPr>
              <a:t> X-ray Laser (capillary discharge laser).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But for EUV lithography, it is at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13.5nm (92eV). 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62000"/>
            <a:ext cx="659671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05000" y="152400"/>
            <a:ext cx="5880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Laser produced plasma (LPP): overview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14400"/>
            <a:ext cx="8686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LPP is generated by focusing a laser beam on a target material.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Initial ionization occurs through photo-ionization, and the electric field of the laser accelerates these electrons (inverse </a:t>
            </a:r>
            <a:r>
              <a:rPr lang="en-GB" dirty="0" err="1" smtClean="0">
                <a:solidFill>
                  <a:srgbClr val="0033CC"/>
                </a:solidFill>
                <a:cs typeface="Times New Roman" charset="0"/>
              </a:rPr>
              <a:t>Bremsstrahlung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, see next slides</a:t>
            </a:r>
            <a:r>
              <a:rPr lang="en-US" dirty="0" smtClean="0">
                <a:solidFill>
                  <a:srgbClr val="0033CC"/>
                </a:solidFill>
              </a:rPr>
              <a:t>).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Non-elastic collision further ionize the plasma, whereas elastic collision transfers the electron’s kinetic energy into ionic kinetic energy.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As plasma expands, thermal energy is converted into kinetic energy and charge density decreases. (Expansion velocity of Sn plasma at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30eV is about 210</a:t>
            </a:r>
            <a:r>
              <a:rPr lang="en-US" baseline="30000" dirty="0" smtClean="0">
                <a:solidFill>
                  <a:srgbClr val="0033CC"/>
                </a:solidFill>
                <a:sym typeface="Symbol"/>
              </a:rPr>
              <a:t>6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cm/s, so order 100m in front of target for 10ns pulse.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This decreases both the further absorption of laser energy and energy conversion efficiency (CE).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Therefore, the laser pulse length should not be very long: 10ns is a good time scale.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corresponding optimum laser intensity for maximum CE is 1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10</a:t>
            </a:r>
            <a:r>
              <a:rPr lang="en-US" baseline="30000" dirty="0" smtClean="0">
                <a:solidFill>
                  <a:srgbClr val="0033CC"/>
                </a:solidFill>
                <a:sym typeface="Symbol"/>
              </a:rPr>
              <a:t>11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W/cm</a:t>
            </a:r>
            <a:r>
              <a:rPr lang="en-US" baseline="30000" dirty="0" smtClean="0">
                <a:solidFill>
                  <a:srgbClr val="0033CC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 for </a:t>
            </a:r>
            <a:r>
              <a:rPr lang="en-US" dirty="0" err="1" smtClean="0">
                <a:solidFill>
                  <a:srgbClr val="0033CC"/>
                </a:solidFill>
                <a:sym typeface="Symbol"/>
              </a:rPr>
              <a:t>Nd:YAG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 laser (1.06m), and 110</a:t>
            </a:r>
            <a:r>
              <a:rPr lang="en-US" baseline="30000" dirty="0" smtClean="0">
                <a:solidFill>
                  <a:srgbClr val="0033CC"/>
                </a:solidFill>
                <a:sym typeface="Symbol"/>
              </a:rPr>
              <a:t>10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W/cm</a:t>
            </a:r>
            <a:r>
              <a:rPr lang="en-US" baseline="30000" dirty="0" smtClean="0">
                <a:solidFill>
                  <a:srgbClr val="0033CC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 for CO</a:t>
            </a:r>
            <a:r>
              <a:rPr lang="en-US" baseline="-25000" dirty="0" smtClean="0">
                <a:solidFill>
                  <a:srgbClr val="0033CC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 laser (10.6m).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Modeling shows that CE depends on laser wavelength -- CE (10.6m laser):CE (1.06m laser):CE(0.26m laser)=1.9:1.0:0.55.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This is because: </a:t>
            </a:r>
            <a:r>
              <a:rPr kumimoji="1" lang="en-US" altLang="zh-CN" dirty="0" smtClean="0">
                <a:solidFill>
                  <a:srgbClr val="0033CC"/>
                </a:solidFill>
                <a:ea typeface="宋体" pitchFamily="-96" charset="-122"/>
              </a:rPr>
              <a:t>CE depends on a balance between emissivity and opacity; at longer wavelength laser absorption occurs at lower plasma (electron) density that is more transparent for EUV to escape.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1468" y="152400"/>
            <a:ext cx="80691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Laser produced plasma: a clean, bright, narrow source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57200" y="762000"/>
            <a:ext cx="8305800" cy="326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913" tIns="32457" rIns="64913" bIns="32457">
            <a:spAutoFit/>
          </a:bodyPr>
          <a:lstStyle/>
          <a:p>
            <a:pPr algn="l" defTabSz="887413"/>
            <a:r>
              <a:rPr lang="en-GB" dirty="0" smtClean="0">
                <a:solidFill>
                  <a:srgbClr val="C00000"/>
                </a:solidFill>
                <a:cs typeface="Times New Roman" charset="0"/>
              </a:rPr>
              <a:t>Plasma temperature:</a:t>
            </a:r>
          </a:p>
          <a:p>
            <a:pPr defTabSz="887413"/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T</a:t>
            </a:r>
            <a:r>
              <a:rPr lang="en-GB" baseline="-30000" dirty="0" smtClean="0">
                <a:solidFill>
                  <a:srgbClr val="0033CC"/>
                </a:solidFill>
                <a:cs typeface="Times New Roman" charset="0"/>
              </a:rPr>
              <a:t>e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/>
              </a:rPr>
              <a:t>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Z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1/5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(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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2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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)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3/5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.  Longer wavelength is more efficient to heat up plasma, so higher CE.</a:t>
            </a:r>
          </a:p>
          <a:p>
            <a:pPr defTabSz="887413"/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: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laser wavelength;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: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laser flux (Watt/cm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2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); Z: 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target atomic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number. </a:t>
            </a:r>
          </a:p>
          <a:p>
            <a:pPr defTabSz="649288">
              <a:spcBef>
                <a:spcPts val="600"/>
              </a:spcBef>
              <a:tabLst>
                <a:tab pos="811213" algn="l"/>
                <a:tab pos="3846513" algn="l"/>
              </a:tabLst>
            </a:pPr>
            <a:r>
              <a:rPr lang="en-GB" dirty="0" smtClean="0">
                <a:solidFill>
                  <a:srgbClr val="C00000"/>
                </a:solidFill>
                <a:cs typeface="Times New Roman" charset="0"/>
              </a:rPr>
              <a:t>Energy levels:</a:t>
            </a:r>
          </a:p>
          <a:p>
            <a:pPr defTabSz="649288">
              <a:tabLst>
                <a:tab pos="811213" algn="l"/>
                <a:tab pos="3846513" algn="l"/>
              </a:tabLst>
            </a:pP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Transitions and energy levels are calculated using </a:t>
            </a:r>
            <a:r>
              <a:rPr lang="en-GB" dirty="0" err="1" smtClean="0">
                <a:solidFill>
                  <a:srgbClr val="0033CC"/>
                </a:solidFill>
                <a:cs typeface="Times New Roman" charset="0"/>
              </a:rPr>
              <a:t>Hartree-Fock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methods.  The UTA continuum spectra is due to 4p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6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4d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n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– 4p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5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4d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n+1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+ 4d</a:t>
            </a:r>
            <a:r>
              <a:rPr lang="en-GB" baseline="30000" dirty="0" smtClean="0">
                <a:solidFill>
                  <a:srgbClr val="0033CC"/>
                </a:solidFill>
                <a:cs typeface="Times New Roman" charset="0"/>
              </a:rPr>
              <a:t>n-1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4f line transitions.</a:t>
            </a:r>
          </a:p>
          <a:p>
            <a:pPr defTabSz="887413">
              <a:spcAft>
                <a:spcPts val="600"/>
              </a:spcAft>
            </a:pPr>
            <a:r>
              <a:rPr lang="en-GB" dirty="0" smtClean="0">
                <a:solidFill>
                  <a:srgbClr val="C00000"/>
                </a:solidFill>
                <a:cs typeface="Times New Roman" charset="0"/>
              </a:rPr>
              <a:t>Atomic processes (routes for radiation):</a:t>
            </a:r>
          </a:p>
          <a:p>
            <a:pPr marL="168275" indent="-168275" defTabSz="887413">
              <a:buFont typeface="Arial" pitchFamily="34" charset="0"/>
              <a:buChar char="•"/>
            </a:pP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Ionisation and recombination between successive ion stages.</a:t>
            </a:r>
          </a:p>
          <a:p>
            <a:pPr marL="168275" indent="-168275" defTabSz="887413">
              <a:buFont typeface="Arial" pitchFamily="34" charset="0"/>
              <a:buChar char="•"/>
            </a:pP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UTA line radiation from bound-bound transitions (excitation and de-excitation).</a:t>
            </a:r>
          </a:p>
          <a:p>
            <a:pPr marL="168275" indent="-168275" defTabSz="887413">
              <a:buFont typeface="Arial" pitchFamily="34" charset="0"/>
              <a:buChar char="•"/>
            </a:pP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Continuous Bremsstrahlung occur as well (Bremsstrahlung: electron emits photon when it is accelerated by the positively charged ions).</a:t>
            </a:r>
            <a:endParaRPr lang="en-US" dirty="0" smtClean="0">
              <a:solidFill>
                <a:srgbClr val="0033CC"/>
              </a:solidFill>
              <a:cs typeface="Times New Roman" charset="0"/>
            </a:endParaRP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075" y="4114800"/>
            <a:ext cx="7934325" cy="250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4800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From: Soft x-rays and extreme ultraviolet radiation, written by David Attwood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639270"/>
            <a:ext cx="350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Same idea as synchrotron radiation where electrons are accelerated radially by magnetic field.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066800"/>
            <a:ext cx="7056437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400" y="228600"/>
            <a:ext cx="8212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Energy conversion efficiency (CE) into 13.5nm radiation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6096000"/>
            <a:ext cx="5029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Sn is most efficient, followed by Li (?), then </a:t>
            </a:r>
            <a:r>
              <a:rPr lang="en-US" sz="2000" dirty="0" err="1" smtClean="0">
                <a:solidFill>
                  <a:srgbClr val="C00000"/>
                </a:solidFill>
              </a:rPr>
              <a:t>Xe</a:t>
            </a:r>
            <a:r>
              <a:rPr lang="en-US" sz="20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19"/>
          <p:cNvSpPr txBox="1">
            <a:spLocks noChangeArrowheads="1"/>
          </p:cNvSpPr>
          <p:nvPr/>
        </p:nvSpPr>
        <p:spPr bwMode="auto">
          <a:xfrm>
            <a:off x="914400" y="3729097"/>
            <a:ext cx="739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13.5nm </a:t>
            </a:r>
            <a:r>
              <a:rPr lang="en-US" dirty="0">
                <a:solidFill>
                  <a:srgbClr val="0033CC"/>
                </a:solidFill>
              </a:rPr>
              <a:t>photons only generated by one ion </a:t>
            </a:r>
            <a:r>
              <a:rPr lang="en-US" dirty="0" smtClean="0">
                <a:solidFill>
                  <a:srgbClr val="0033CC"/>
                </a:solidFill>
              </a:rPr>
              <a:t>state </a:t>
            </a:r>
            <a:r>
              <a:rPr lang="en-US" dirty="0">
                <a:solidFill>
                  <a:srgbClr val="0033CC"/>
                </a:solidFill>
              </a:rPr>
              <a:t>(Xe</a:t>
            </a:r>
            <a:r>
              <a:rPr lang="en-US" baseline="30000" dirty="0">
                <a:solidFill>
                  <a:srgbClr val="0033CC"/>
                </a:solidFill>
              </a:rPr>
              <a:t>11</a:t>
            </a:r>
            <a:r>
              <a:rPr lang="en-US" baseline="30000" dirty="0" smtClean="0">
                <a:solidFill>
                  <a:srgbClr val="0033CC"/>
                </a:solidFill>
              </a:rPr>
              <a:t>+</a:t>
            </a:r>
            <a:r>
              <a:rPr lang="en-US" dirty="0" smtClean="0">
                <a:solidFill>
                  <a:srgbClr val="0033CC"/>
                </a:solidFill>
              </a:rPr>
              <a:t>).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Maximum population of this state is 45%.</a:t>
            </a:r>
            <a:endParaRPr lang="en-US" dirty="0">
              <a:solidFill>
                <a:srgbClr val="0033CC"/>
              </a:solidFill>
            </a:endParaRP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Even </a:t>
            </a:r>
            <a:r>
              <a:rPr lang="en-US" dirty="0">
                <a:solidFill>
                  <a:srgbClr val="0033CC"/>
                </a:solidFill>
              </a:rPr>
              <a:t>this </a:t>
            </a:r>
            <a:r>
              <a:rPr lang="en-US" dirty="0" smtClean="0">
                <a:solidFill>
                  <a:srgbClr val="0033CC"/>
                </a:solidFill>
              </a:rPr>
              <a:t>state </a:t>
            </a:r>
            <a:r>
              <a:rPr lang="en-US" dirty="0">
                <a:solidFill>
                  <a:srgbClr val="0033CC"/>
                </a:solidFill>
              </a:rPr>
              <a:t>emits 10 times more at 10.8nm than </a:t>
            </a:r>
            <a:r>
              <a:rPr lang="en-US" dirty="0" smtClean="0">
                <a:solidFill>
                  <a:srgbClr val="0033CC"/>
                </a:solidFill>
              </a:rPr>
              <a:t>13.5nm.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That is,</a:t>
            </a:r>
            <a:r>
              <a:rPr lang="en-US" dirty="0" smtClean="0">
                <a:solidFill>
                  <a:srgbClr val="0033CC"/>
                </a:solidFill>
                <a:sym typeface="Wingdings" pitchFamily="-96" charset="2"/>
              </a:rPr>
              <a:t> xenon is inefficient: to produce 100W at 13.5nm, kilowatts of other wavelengths would have to be removed.</a:t>
            </a:r>
            <a:endParaRPr lang="en-US" dirty="0">
              <a:solidFill>
                <a:srgbClr val="0033CC"/>
              </a:solidFill>
            </a:endParaRP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On </a:t>
            </a:r>
            <a:r>
              <a:rPr lang="en-US" dirty="0">
                <a:solidFill>
                  <a:srgbClr val="C00000"/>
                </a:solidFill>
              </a:rPr>
              <a:t>the plus side, </a:t>
            </a:r>
            <a:r>
              <a:rPr lang="en-US" dirty="0" smtClean="0">
                <a:solidFill>
                  <a:srgbClr val="C00000"/>
                </a:solidFill>
              </a:rPr>
              <a:t>xenon </a:t>
            </a:r>
            <a:r>
              <a:rPr lang="en-US" dirty="0">
                <a:solidFill>
                  <a:srgbClr val="C00000"/>
                </a:solidFill>
              </a:rPr>
              <a:t>is very clean and easy to work </a:t>
            </a:r>
            <a:r>
              <a:rPr lang="en-US" dirty="0" smtClean="0">
                <a:solidFill>
                  <a:srgbClr val="C00000"/>
                </a:solidFill>
              </a:rPr>
              <a:t>with (no debris).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57400" y="152400"/>
            <a:ext cx="586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Plasma radiation source for 13.5nm: </a:t>
            </a:r>
            <a:r>
              <a:rPr lang="en-US" sz="2800" dirty="0" err="1" smtClean="0">
                <a:solidFill>
                  <a:srgbClr val="0033CC"/>
                </a:solidFill>
              </a:rPr>
              <a:t>Xe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76400" y="868680"/>
            <a:ext cx="5669280" cy="2636520"/>
            <a:chOff x="1676400" y="609600"/>
            <a:chExt cx="5669280" cy="2636520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1676400" y="1143000"/>
              <a:ext cx="5669280" cy="2103120"/>
              <a:chOff x="2496" y="1728"/>
              <a:chExt cx="3072" cy="1110"/>
            </a:xfrm>
          </p:grpSpPr>
          <p:pic>
            <p:nvPicPr>
              <p:cNvPr id="10254" name="Picture 9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5400000">
                <a:off x="3477" y="747"/>
                <a:ext cx="1110" cy="3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5" name="Line 10"/>
              <p:cNvSpPr>
                <a:spLocks noChangeShapeType="1"/>
              </p:cNvSpPr>
              <p:nvPr/>
            </p:nvSpPr>
            <p:spPr bwMode="auto">
              <a:xfrm>
                <a:off x="4224" y="1728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 rot="5400000">
              <a:off x="4602480" y="2697480"/>
              <a:ext cx="365760" cy="190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28160" y="2148840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13.5nm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>
              <a:off x="3322320" y="1158240"/>
              <a:ext cx="365760" cy="190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048000" y="609600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10.8nm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0668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Peak wavelength emission decreased with increasing atomic number (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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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 1/Z).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029200" y="1219200"/>
            <a:ext cx="3429000" cy="61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913" tIns="32457" rIns="64913" bIns="32457">
            <a:spAutoFit/>
          </a:bodyPr>
          <a:lstStyle/>
          <a:p>
            <a:pPr defTabSz="649288">
              <a:tabLst>
                <a:tab pos="3846513" algn="l"/>
              </a:tabLst>
            </a:pPr>
            <a:r>
              <a:rPr lang="en-GB" dirty="0">
                <a:solidFill>
                  <a:srgbClr val="C00000"/>
                </a:solidFill>
                <a:cs typeface="Times New Roman" charset="0"/>
              </a:rPr>
              <a:t>UTA peak wavelength (nm)</a:t>
            </a:r>
          </a:p>
          <a:p>
            <a:pPr defTabSz="649288">
              <a:tabLst>
                <a:tab pos="3846513" algn="l"/>
              </a:tabLst>
            </a:pPr>
            <a:r>
              <a:rPr lang="en-GB" dirty="0">
                <a:solidFill>
                  <a:srgbClr val="C00000"/>
                </a:solidFill>
                <a:cs typeface="Times New Roman" charset="0"/>
              </a:rPr>
              <a:t> versus  atomic </a:t>
            </a:r>
            <a:r>
              <a:rPr lang="en-GB" dirty="0" smtClean="0">
                <a:solidFill>
                  <a:srgbClr val="C00000"/>
                </a:solidFill>
                <a:cs typeface="Times New Roman" charset="0"/>
              </a:rPr>
              <a:t>number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52400" y="2590800"/>
            <a:ext cx="4800600" cy="172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913" tIns="32457" rIns="64913" bIns="32457">
            <a:spAutoFit/>
          </a:bodyPr>
          <a:lstStyle/>
          <a:p>
            <a:pPr algn="l" defTabSz="649288">
              <a:tabLst>
                <a:tab pos="3144838" algn="l"/>
              </a:tabLst>
            </a:pPr>
            <a:r>
              <a:rPr lang="en-GB" dirty="0" smtClean="0">
                <a:solidFill>
                  <a:srgbClr val="C00000"/>
                </a:solidFill>
                <a:cs typeface="Times New Roman" charset="0"/>
              </a:rPr>
              <a:t>Laser produced </a:t>
            </a:r>
            <a:r>
              <a:rPr lang="en-GB" dirty="0" err="1" smtClean="0">
                <a:solidFill>
                  <a:srgbClr val="C00000"/>
                </a:solidFill>
                <a:cs typeface="Times New Roman" charset="0"/>
              </a:rPr>
              <a:t>Sn</a:t>
            </a:r>
            <a:r>
              <a:rPr lang="en-GB" dirty="0" smtClean="0">
                <a:solidFill>
                  <a:srgbClr val="C00000"/>
                </a:solidFill>
                <a:cs typeface="Times New Roman" charset="0"/>
              </a:rPr>
              <a:t> plasma</a:t>
            </a:r>
            <a:endParaRPr lang="en-GB" dirty="0">
              <a:solidFill>
                <a:srgbClr val="C00000"/>
              </a:solidFill>
              <a:cs typeface="Times New Roman" charset="0"/>
            </a:endParaRPr>
          </a:p>
          <a:p>
            <a:pPr defTabSz="649288">
              <a:tabLst>
                <a:tab pos="3144838" algn="l"/>
              </a:tabLst>
            </a:pPr>
            <a:r>
              <a:rPr lang="en-GB" dirty="0">
                <a:solidFill>
                  <a:srgbClr val="0033CC"/>
                </a:solidFill>
                <a:cs typeface="Times New Roman" charset="0"/>
              </a:rPr>
              <a:t>Target,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Z=50 </a:t>
            </a:r>
            <a:r>
              <a:rPr lang="en-US" dirty="0" smtClean="0">
                <a:solidFill>
                  <a:srgbClr val="0033CC"/>
                </a:solidFill>
              </a:rPr>
              <a:t>[Kr]5s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4d</a:t>
            </a:r>
            <a:r>
              <a:rPr lang="en-US" baseline="30000" dirty="0" smtClean="0">
                <a:solidFill>
                  <a:srgbClr val="0033CC"/>
                </a:solidFill>
              </a:rPr>
              <a:t>10</a:t>
            </a:r>
            <a:r>
              <a:rPr lang="en-US" dirty="0" smtClean="0">
                <a:solidFill>
                  <a:srgbClr val="0033CC"/>
                </a:solidFill>
              </a:rPr>
              <a:t>5p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  <a:r>
              <a:rPr lang="en-US" dirty="0" smtClean="0"/>
              <a:t> 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	</a:t>
            </a:r>
            <a:r>
              <a:rPr lang="en-GB" dirty="0" err="1" smtClean="0">
                <a:solidFill>
                  <a:srgbClr val="0033CC"/>
                </a:solidFill>
                <a:cs typeface="Times New Roman" charset="0"/>
              </a:rPr>
              <a:t>Sn</a:t>
            </a:r>
            <a:endParaRPr lang="en-GB" dirty="0">
              <a:solidFill>
                <a:srgbClr val="0033CC"/>
              </a:solidFill>
              <a:cs typeface="Times New Roman" charset="0"/>
            </a:endParaRPr>
          </a:p>
          <a:p>
            <a:pPr algn="l" defTabSz="649288">
              <a:tabLst>
                <a:tab pos="3144838" algn="l"/>
              </a:tabLst>
            </a:pPr>
            <a:r>
              <a:rPr lang="en-GB" dirty="0">
                <a:solidFill>
                  <a:srgbClr val="0033CC"/>
                </a:solidFill>
                <a:cs typeface="Times New Roman" charset="0"/>
              </a:rPr>
              <a:t>Laser wavelength, </a:t>
            </a:r>
            <a:r>
              <a:rPr lang="en-GB" dirty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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	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1.064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  <a:sym typeface="Symbol"/>
              </a:rPr>
              <a:t>m</a:t>
            </a:r>
            <a:endParaRPr lang="en-GB" dirty="0">
              <a:solidFill>
                <a:srgbClr val="0033CC"/>
              </a:solidFill>
              <a:cs typeface="Times New Roman" charset="0"/>
            </a:endParaRPr>
          </a:p>
          <a:p>
            <a:pPr algn="l" defTabSz="649288">
              <a:tabLst>
                <a:tab pos="3144838" algn="l"/>
              </a:tabLst>
            </a:pPr>
            <a:r>
              <a:rPr lang="en-GB" dirty="0">
                <a:solidFill>
                  <a:srgbClr val="0033CC"/>
                </a:solidFill>
                <a:cs typeface="Times New Roman" charset="0"/>
              </a:rPr>
              <a:t>Laser flux, </a:t>
            </a:r>
            <a:r>
              <a:rPr lang="en-US" dirty="0">
                <a:solidFill>
                  <a:srgbClr val="0033CC"/>
                </a:solidFill>
                <a:cs typeface="Times New Roman" charset="0"/>
                <a:sym typeface="Symbol" pitchFamily="18" charset="2"/>
              </a:rPr>
              <a:t>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	1 x 10</a:t>
            </a:r>
            <a:r>
              <a:rPr lang="en-GB" baseline="30000" dirty="0">
                <a:solidFill>
                  <a:srgbClr val="0033CC"/>
                </a:solidFill>
                <a:cs typeface="Times New Roman" charset="0"/>
              </a:rPr>
              <a:t>11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W/cm</a:t>
            </a:r>
            <a:r>
              <a:rPr lang="en-GB" baseline="30000" dirty="0">
                <a:solidFill>
                  <a:srgbClr val="0033CC"/>
                </a:solidFill>
                <a:cs typeface="Times New Roman" charset="0"/>
              </a:rPr>
              <a:t>2</a:t>
            </a:r>
            <a:endParaRPr lang="en-GB" dirty="0">
              <a:solidFill>
                <a:srgbClr val="0033CC"/>
              </a:solidFill>
              <a:cs typeface="Times New Roman" charset="0"/>
            </a:endParaRPr>
          </a:p>
          <a:p>
            <a:pPr algn="l" defTabSz="649288">
              <a:tabLst>
                <a:tab pos="3144838" algn="l"/>
              </a:tabLst>
            </a:pPr>
            <a:r>
              <a:rPr lang="en-GB" dirty="0">
                <a:solidFill>
                  <a:srgbClr val="0033CC"/>
                </a:solidFill>
                <a:cs typeface="Times New Roman" charset="0"/>
              </a:rPr>
              <a:t>Electron temperature, T</a:t>
            </a:r>
            <a:r>
              <a:rPr lang="en-GB" baseline="-25000" dirty="0">
                <a:solidFill>
                  <a:srgbClr val="0033CC"/>
                </a:solidFill>
                <a:cs typeface="Times New Roman" charset="0"/>
              </a:rPr>
              <a:t>e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	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48.8eV</a:t>
            </a:r>
            <a:endParaRPr lang="en-GB" dirty="0">
              <a:solidFill>
                <a:srgbClr val="0033CC"/>
              </a:solidFill>
              <a:cs typeface="Times New Roman" charset="0"/>
            </a:endParaRPr>
          </a:p>
          <a:p>
            <a:pPr algn="l" defTabSz="649288">
              <a:tabLst>
                <a:tab pos="3144838" algn="l"/>
              </a:tabLst>
            </a:pPr>
            <a:r>
              <a:rPr lang="en-GB" dirty="0">
                <a:solidFill>
                  <a:srgbClr val="0033CC"/>
                </a:solidFill>
                <a:cs typeface="Times New Roman" charset="0"/>
              </a:rPr>
              <a:t>Electron density, n</a:t>
            </a:r>
            <a:r>
              <a:rPr lang="en-GB" baseline="-25000" dirty="0">
                <a:solidFill>
                  <a:srgbClr val="0033CC"/>
                </a:solidFill>
                <a:cs typeface="Times New Roman" charset="0"/>
              </a:rPr>
              <a:t>e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	9.88 x 10</a:t>
            </a:r>
            <a:r>
              <a:rPr lang="en-GB" baseline="30000" dirty="0">
                <a:solidFill>
                  <a:srgbClr val="0033CC"/>
                </a:solidFill>
                <a:cs typeface="Times New Roman" charset="0"/>
              </a:rPr>
              <a:t>20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cm</a:t>
            </a:r>
            <a:r>
              <a:rPr lang="en-GB" baseline="30000" dirty="0">
                <a:solidFill>
                  <a:srgbClr val="0033CC"/>
                </a:solidFill>
                <a:cs typeface="Times New Roman" charset="0"/>
              </a:rPr>
              <a:t>-3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81000" y="4800600"/>
            <a:ext cx="1676400" cy="172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913" tIns="32457" rIns="64913" bIns="32457">
            <a:spAutoFit/>
          </a:bodyPr>
          <a:lstStyle/>
          <a:p>
            <a:pPr algn="l" defTabSz="649288">
              <a:tabLst>
                <a:tab pos="952500" algn="l"/>
              </a:tabLst>
            </a:pPr>
            <a:r>
              <a:rPr lang="en-GB" dirty="0">
                <a:solidFill>
                  <a:srgbClr val="0033CC"/>
                </a:solidFill>
                <a:cs typeface="Times New Roman" charset="0"/>
              </a:rPr>
              <a:t>Ion distribution</a:t>
            </a:r>
          </a:p>
          <a:p>
            <a:pPr algn="l" defTabSz="649288">
              <a:tabLst>
                <a:tab pos="952500" algn="l"/>
              </a:tabLst>
            </a:pPr>
            <a:r>
              <a:rPr lang="en-GB" dirty="0" err="1">
                <a:solidFill>
                  <a:srgbClr val="0033CC"/>
                </a:solidFill>
                <a:cs typeface="Times New Roman" charset="0"/>
              </a:rPr>
              <a:t>Sn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X	0.046</a:t>
            </a:r>
          </a:p>
          <a:p>
            <a:pPr algn="l" defTabSz="649288">
              <a:tabLst>
                <a:tab pos="952500" algn="l"/>
              </a:tabLst>
            </a:pPr>
            <a:r>
              <a:rPr lang="en-GB" dirty="0" err="1">
                <a:solidFill>
                  <a:srgbClr val="0033CC"/>
                </a:solidFill>
                <a:cs typeface="Times New Roman" charset="0"/>
              </a:rPr>
              <a:t>Sn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XI	0.243</a:t>
            </a:r>
          </a:p>
          <a:p>
            <a:pPr algn="l" defTabSz="649288">
              <a:tabLst>
                <a:tab pos="952500" algn="l"/>
              </a:tabLst>
            </a:pPr>
            <a:r>
              <a:rPr lang="en-GB" dirty="0" err="1">
                <a:solidFill>
                  <a:srgbClr val="0033CC"/>
                </a:solidFill>
                <a:cs typeface="Times New Roman" charset="0"/>
              </a:rPr>
              <a:t>Sn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XII	0.306</a:t>
            </a:r>
          </a:p>
          <a:p>
            <a:pPr algn="l" defTabSz="649288">
              <a:tabLst>
                <a:tab pos="952500" algn="l"/>
              </a:tabLst>
            </a:pPr>
            <a:r>
              <a:rPr lang="en-GB" dirty="0" err="1">
                <a:solidFill>
                  <a:srgbClr val="0033CC"/>
                </a:solidFill>
                <a:cs typeface="Times New Roman" charset="0"/>
              </a:rPr>
              <a:t>Sn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XIII	0.330</a:t>
            </a:r>
          </a:p>
          <a:p>
            <a:pPr algn="l" defTabSz="649288">
              <a:tabLst>
                <a:tab pos="952500" algn="l"/>
              </a:tabLst>
            </a:pPr>
            <a:r>
              <a:rPr lang="en-GB" dirty="0" err="1">
                <a:solidFill>
                  <a:srgbClr val="0033CC"/>
                </a:solidFill>
                <a:cs typeface="Times New Roman" charset="0"/>
              </a:rPr>
              <a:t>Sn</a:t>
            </a:r>
            <a:r>
              <a:rPr lang="en-GB" dirty="0">
                <a:solidFill>
                  <a:srgbClr val="0033CC"/>
                </a:solidFill>
                <a:cs typeface="Times New Roman" charset="0"/>
              </a:rPr>
              <a:t> XIV	0.068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152400"/>
            <a:ext cx="589186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Plasma radiation source for 13.5nm: Sn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6800" y="55626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49288">
              <a:tabLst>
                <a:tab pos="3846513" algn="l"/>
              </a:tabLst>
            </a:pPr>
            <a:r>
              <a:rPr lang="en-GB" dirty="0" smtClean="0">
                <a:solidFill>
                  <a:srgbClr val="FF0000"/>
                </a:solidFill>
                <a:cs typeface="Times New Roman" charset="0"/>
              </a:rPr>
              <a:t>UTA: unresolved transition array</a:t>
            </a:r>
            <a:r>
              <a:rPr lang="en-GB" dirty="0" smtClean="0">
                <a:solidFill>
                  <a:srgbClr val="0033CC"/>
                </a:solidFill>
                <a:cs typeface="Times New Roman" charset="0"/>
              </a:rPr>
              <a:t>, consisting of tens of thousands of lines (unresolved, overlapping 4d–4f transitions).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7587" y="4233446"/>
            <a:ext cx="3026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(300K is 26meV, 1eV is 1.15</a:t>
            </a:r>
            <a:r>
              <a:rPr lang="en-US" sz="1600" dirty="0" smtClean="0">
                <a:solidFill>
                  <a:srgbClr val="7030A0"/>
                </a:solidFill>
                <a:sym typeface="Symbol"/>
              </a:rPr>
              <a:t>10</a:t>
            </a:r>
            <a:r>
              <a:rPr lang="en-US" sz="1600" baseline="30000" dirty="0" smtClean="0">
                <a:solidFill>
                  <a:srgbClr val="7030A0"/>
                </a:solidFill>
                <a:sym typeface="Symbol"/>
              </a:rPr>
              <a:t>4</a:t>
            </a:r>
            <a:r>
              <a:rPr lang="en-US" sz="1600" dirty="0" smtClean="0">
                <a:solidFill>
                  <a:srgbClr val="7030A0"/>
                </a:solidFill>
                <a:sym typeface="Symbol"/>
              </a:rPr>
              <a:t>K</a:t>
            </a:r>
            <a:r>
              <a:rPr lang="en-US" sz="1600" dirty="0" smtClean="0">
                <a:solidFill>
                  <a:srgbClr val="7030A0"/>
                </a:solidFill>
              </a:rPr>
              <a:t>)</a:t>
            </a:r>
            <a:endParaRPr lang="en-US" sz="1600" dirty="0">
              <a:solidFill>
                <a:srgbClr val="7030A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9200" y="1847850"/>
            <a:ext cx="3914810" cy="3638550"/>
            <a:chOff x="5029200" y="1847850"/>
            <a:chExt cx="3914810" cy="3638550"/>
          </a:xfrm>
        </p:grpSpPr>
        <p:pic>
          <p:nvPicPr>
            <p:cNvPr id="808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29200" y="1847850"/>
              <a:ext cx="3914810" cy="363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5" name="Straight Arrow Connector 14"/>
            <p:cNvCxnSpPr/>
            <p:nvPr/>
          </p:nvCxnSpPr>
          <p:spPr>
            <a:xfrm rot="10800000" flipV="1">
              <a:off x="6400800" y="2542032"/>
              <a:ext cx="685800" cy="32918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273076"/>
            <a:ext cx="589342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7467600" y="1425476"/>
            <a:ext cx="0" cy="377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33400" y="3581400"/>
            <a:ext cx="8077200" cy="241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Optimum </a:t>
            </a:r>
            <a:r>
              <a:rPr lang="en-US" dirty="0">
                <a:solidFill>
                  <a:srgbClr val="0033CC"/>
                </a:solidFill>
              </a:rPr>
              <a:t>emission when tin is a low-percentage </a:t>
            </a:r>
            <a:r>
              <a:rPr lang="en-US" dirty="0" smtClean="0">
                <a:solidFill>
                  <a:srgbClr val="0033CC"/>
                </a:solidFill>
              </a:rPr>
              <a:t>impurity.</a:t>
            </a:r>
            <a:endParaRPr lang="en-US" dirty="0">
              <a:solidFill>
                <a:srgbClr val="0033CC"/>
              </a:solidFill>
            </a:endParaRP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Light comes from transitions between 4p</a:t>
            </a:r>
            <a:r>
              <a:rPr lang="en-US" baseline="30000" dirty="0" smtClean="0">
                <a:solidFill>
                  <a:srgbClr val="0033CC"/>
                </a:solidFill>
              </a:rPr>
              <a:t>6</a:t>
            </a:r>
            <a:r>
              <a:rPr lang="en-US" dirty="0" smtClean="0">
                <a:solidFill>
                  <a:srgbClr val="0033CC"/>
                </a:solidFill>
              </a:rPr>
              <a:t>4d</a:t>
            </a:r>
            <a:r>
              <a:rPr lang="en-US" baseline="30000" dirty="0" smtClean="0">
                <a:solidFill>
                  <a:srgbClr val="0033CC"/>
                </a:solidFill>
              </a:rPr>
              <a:t>n</a:t>
            </a:r>
            <a:r>
              <a:rPr lang="en-US" dirty="0" smtClean="0">
                <a:solidFill>
                  <a:srgbClr val="0033CC"/>
                </a:solidFill>
              </a:rPr>
              <a:t> and 4p</a:t>
            </a:r>
            <a:r>
              <a:rPr lang="en-US" baseline="30000" dirty="0" smtClean="0">
                <a:solidFill>
                  <a:srgbClr val="0033CC"/>
                </a:solidFill>
              </a:rPr>
              <a:t>5</a:t>
            </a:r>
            <a:r>
              <a:rPr lang="en-US" dirty="0" smtClean="0">
                <a:solidFill>
                  <a:srgbClr val="0033CC"/>
                </a:solidFill>
              </a:rPr>
              <a:t>4d</a:t>
            </a:r>
            <a:r>
              <a:rPr lang="en-US" baseline="30000" dirty="0" smtClean="0">
                <a:solidFill>
                  <a:srgbClr val="0033CC"/>
                </a:solidFill>
              </a:rPr>
              <a:t>n+1</a:t>
            </a:r>
            <a:r>
              <a:rPr lang="en-US" dirty="0" smtClean="0">
                <a:solidFill>
                  <a:srgbClr val="0033CC"/>
                </a:solidFill>
              </a:rPr>
              <a:t> or 4d</a:t>
            </a:r>
            <a:r>
              <a:rPr lang="en-US" baseline="30000" dirty="0" smtClean="0">
                <a:solidFill>
                  <a:srgbClr val="0033CC"/>
                </a:solidFill>
              </a:rPr>
              <a:t>n-1</a:t>
            </a:r>
            <a:r>
              <a:rPr lang="en-US" dirty="0" smtClean="0">
                <a:solidFill>
                  <a:srgbClr val="0033CC"/>
                </a:solidFill>
              </a:rPr>
              <a:t>(4f,5p).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All </a:t>
            </a:r>
            <a:r>
              <a:rPr lang="en-US" dirty="0">
                <a:solidFill>
                  <a:srgbClr val="0033CC"/>
                </a:solidFill>
              </a:rPr>
              <a:t>ion </a:t>
            </a:r>
            <a:r>
              <a:rPr lang="en-US" dirty="0" smtClean="0">
                <a:solidFill>
                  <a:srgbClr val="0033CC"/>
                </a:solidFill>
              </a:rPr>
              <a:t>states </a:t>
            </a:r>
            <a:r>
              <a:rPr lang="en-US" dirty="0">
                <a:solidFill>
                  <a:srgbClr val="0033CC"/>
                </a:solidFill>
              </a:rPr>
              <a:t>from Sn</a:t>
            </a:r>
            <a:r>
              <a:rPr lang="en-US" baseline="30000" dirty="0">
                <a:solidFill>
                  <a:srgbClr val="0033CC"/>
                </a:solidFill>
              </a:rPr>
              <a:t>8+</a:t>
            </a:r>
            <a:r>
              <a:rPr lang="en-US" dirty="0">
                <a:solidFill>
                  <a:srgbClr val="0033CC"/>
                </a:solidFill>
              </a:rPr>
              <a:t> to Sn</a:t>
            </a:r>
            <a:r>
              <a:rPr lang="en-US" baseline="30000" dirty="0">
                <a:solidFill>
                  <a:srgbClr val="0033CC"/>
                </a:solidFill>
              </a:rPr>
              <a:t>13+</a:t>
            </a:r>
            <a:r>
              <a:rPr lang="en-US" dirty="0">
                <a:solidFill>
                  <a:srgbClr val="0033CC"/>
                </a:solidFill>
              </a:rPr>
              <a:t> can </a:t>
            </a:r>
            <a:r>
              <a:rPr lang="en-US" dirty="0" smtClean="0">
                <a:solidFill>
                  <a:srgbClr val="0033CC"/>
                </a:solidFill>
              </a:rPr>
              <a:t>contribute.</a:t>
            </a:r>
          </a:p>
          <a:p>
            <a:pPr marL="166688" lvl="0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Lighting up these transitions, and </a:t>
            </a:r>
            <a:r>
              <a:rPr lang="en-US" i="1" dirty="0" smtClean="0">
                <a:solidFill>
                  <a:srgbClr val="0033CC"/>
                </a:solidFill>
              </a:rPr>
              <a:t>only</a:t>
            </a:r>
            <a:r>
              <a:rPr lang="en-US" dirty="0" smtClean="0">
                <a:solidFill>
                  <a:srgbClr val="0033CC"/>
                </a:solidFill>
              </a:rPr>
              <a:t> these transitions requires exquisite control of laser plasma.</a:t>
            </a:r>
            <a:endParaRPr lang="en-US" dirty="0">
              <a:solidFill>
                <a:srgbClr val="0033CC"/>
              </a:solidFill>
            </a:endParaRP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But tin (debris) tends </a:t>
            </a:r>
            <a:r>
              <a:rPr lang="en-US" dirty="0">
                <a:solidFill>
                  <a:srgbClr val="0033CC"/>
                </a:solidFill>
              </a:rPr>
              <a:t>to condense on </a:t>
            </a:r>
            <a:r>
              <a:rPr lang="en-US" dirty="0" smtClean="0">
                <a:solidFill>
                  <a:srgbClr val="0033CC"/>
                </a:solidFill>
              </a:rPr>
              <a:t>optics.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 summary, t</a:t>
            </a:r>
            <a:r>
              <a:rPr lang="en-US" dirty="0" smtClean="0">
                <a:solidFill>
                  <a:srgbClr val="C00000"/>
                </a:solidFill>
                <a:sym typeface="Wingdings" pitchFamily="-96" charset="2"/>
              </a:rPr>
              <a:t>in </a:t>
            </a:r>
            <a:r>
              <a:rPr lang="en-US" dirty="0">
                <a:solidFill>
                  <a:srgbClr val="C00000"/>
                </a:solidFill>
                <a:sym typeface="Wingdings" pitchFamily="-96" charset="2"/>
              </a:rPr>
              <a:t>is great as a 13.5nm source, if </a:t>
            </a:r>
            <a:r>
              <a:rPr lang="en-US" dirty="0" smtClean="0">
                <a:solidFill>
                  <a:srgbClr val="C00000"/>
                </a:solidFill>
                <a:sym typeface="Wingdings" pitchFamily="-96" charset="2"/>
              </a:rPr>
              <a:t>one can control the debris (yes).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152400"/>
            <a:ext cx="557146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Plasma compositions for 13.5nm: Tin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8" name="Group 32"/>
          <p:cNvGrpSpPr>
            <a:grpSpLocks/>
          </p:cNvGrpSpPr>
          <p:nvPr/>
        </p:nvGrpSpPr>
        <p:grpSpPr bwMode="auto">
          <a:xfrm>
            <a:off x="152400" y="1196876"/>
            <a:ext cx="3276600" cy="2293938"/>
            <a:chOff x="96" y="912"/>
            <a:chExt cx="2544" cy="1733"/>
          </a:xfrm>
        </p:grpSpPr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912"/>
              <a:ext cx="2544" cy="1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2"/>
            <p:cNvSpPr>
              <a:spLocks noChangeArrowheads="1"/>
            </p:cNvSpPr>
            <p:nvPr/>
          </p:nvSpPr>
          <p:spPr bwMode="blackWhite">
            <a:xfrm>
              <a:off x="2112" y="1536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accent1"/>
                </a:buClr>
                <a:buSzPct val="75000"/>
                <a:buFont typeface="Wingdings" pitchFamily="-96" charset="2"/>
                <a:buNone/>
              </a:pPr>
              <a:r>
                <a:rPr lang="en-US" sz="1400" i="1">
                  <a:solidFill>
                    <a:schemeClr val="tx1"/>
                  </a:solidFill>
                  <a:latin typeface="Century Schoolbook" pitchFamily="80" charset="0"/>
                </a:rPr>
                <a:t>Sn</a:t>
              </a:r>
              <a:r>
                <a:rPr lang="en-US" sz="1400" i="1" baseline="30000">
                  <a:solidFill>
                    <a:schemeClr val="tx1"/>
                  </a:solidFill>
                  <a:latin typeface="Century Schoolbook" pitchFamily="80" charset="0"/>
                </a:rPr>
                <a:t>+6</a:t>
              </a:r>
              <a:endParaRPr lang="en-US" sz="1400" i="1">
                <a:solidFill>
                  <a:schemeClr val="tx1"/>
                </a:solidFill>
                <a:latin typeface="Century Schoolbook" pitchFamily="80" charset="0"/>
              </a:endParaRP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blackWhite">
            <a:xfrm>
              <a:off x="1680" y="1296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accent1"/>
                </a:buClr>
                <a:buSzPct val="75000"/>
                <a:buFont typeface="Wingdings" pitchFamily="-96" charset="2"/>
                <a:buNone/>
              </a:pPr>
              <a:r>
                <a:rPr lang="en-US" sz="1400" i="1">
                  <a:solidFill>
                    <a:schemeClr val="tx1"/>
                  </a:solidFill>
                  <a:latin typeface="Century Schoolbook" pitchFamily="80" charset="0"/>
                </a:rPr>
                <a:t>Sn</a:t>
              </a:r>
              <a:r>
                <a:rPr lang="en-US" sz="1400" i="1" baseline="30000">
                  <a:solidFill>
                    <a:schemeClr val="tx1"/>
                  </a:solidFill>
                  <a:latin typeface="Century Schoolbook" pitchFamily="80" charset="0"/>
                </a:rPr>
                <a:t>+7</a:t>
              </a:r>
              <a:endParaRPr lang="en-US" sz="1400" i="1">
                <a:solidFill>
                  <a:schemeClr val="tx1"/>
                </a:solidFill>
                <a:latin typeface="Century Schoolbook" pitchFamily="80" charset="0"/>
              </a:endParaRP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blackWhite">
            <a:xfrm>
              <a:off x="1344" y="1152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Clr>
                  <a:schemeClr val="accent1"/>
                </a:buClr>
                <a:buSzPct val="75000"/>
                <a:buFont typeface="Wingdings" pitchFamily="-96" charset="2"/>
                <a:buNone/>
              </a:pPr>
              <a:r>
                <a:rPr lang="en-US" sz="1400" i="1">
                  <a:solidFill>
                    <a:schemeClr val="tx1"/>
                  </a:solidFill>
                  <a:latin typeface="Century Schoolbook" pitchFamily="80" charset="0"/>
                </a:rPr>
                <a:t>Sn</a:t>
              </a:r>
              <a:r>
                <a:rPr lang="en-US" sz="1400" i="1" baseline="30000">
                  <a:solidFill>
                    <a:schemeClr val="tx1"/>
                  </a:solidFill>
                  <a:latin typeface="Century Schoolbook" pitchFamily="80" charset="0"/>
                </a:rPr>
                <a:t>+8</a:t>
              </a:r>
              <a:endParaRPr lang="en-US" sz="1400" i="1">
                <a:solidFill>
                  <a:schemeClr val="tx1"/>
                </a:solidFill>
                <a:latin typeface="Century Schoolbook" pitchFamily="80" charset="0"/>
              </a:endParaRPr>
            </a:p>
          </p:txBody>
        </p:sp>
        <p:sp>
          <p:nvSpPr>
            <p:cNvPr id="23" name="Rectangle 15"/>
            <p:cNvSpPr>
              <a:spLocks noChangeArrowheads="1"/>
            </p:cNvSpPr>
            <p:nvPr/>
          </p:nvSpPr>
          <p:spPr bwMode="blackWhite">
            <a:xfrm>
              <a:off x="768" y="1104"/>
              <a:ext cx="384" cy="1392"/>
            </a:xfrm>
            <a:prstGeom prst="rect">
              <a:avLst/>
            </a:prstGeom>
            <a:noFill/>
            <a:ln w="28575">
              <a:solidFill>
                <a:srgbClr val="8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4419600" y="4545290"/>
            <a:ext cx="4648200" cy="223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Low density tin also reduces debris contamination to optics.</a:t>
            </a:r>
          </a:p>
          <a:p>
            <a:pPr marL="174625" indent="-174625" algn="l">
              <a:spcAft>
                <a:spcPts val="600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</a:t>
            </a:r>
            <a:r>
              <a:rPr lang="en-US" dirty="0">
                <a:solidFill>
                  <a:srgbClr val="0033CC"/>
                </a:solidFill>
              </a:rPr>
              <a:t>optical depth at 13.5 nm is only ~7 nm of full density Sn. </a:t>
            </a:r>
            <a:r>
              <a:rPr lang="en-US" dirty="0" smtClean="0">
                <a:solidFill>
                  <a:srgbClr val="0033CC"/>
                </a:solidFill>
              </a:rPr>
              <a:t>Beyond </a:t>
            </a:r>
            <a:r>
              <a:rPr lang="en-US" dirty="0">
                <a:solidFill>
                  <a:srgbClr val="0033CC"/>
                </a:solidFill>
              </a:rPr>
              <a:t>that, light is reabsorbed.</a:t>
            </a:r>
          </a:p>
          <a:p>
            <a:pPr marL="174625" indent="-174625" algn="l">
              <a:spcAft>
                <a:spcPts val="600"/>
              </a:spcAft>
              <a:buClr>
                <a:schemeClr val="accent1"/>
              </a:buClr>
              <a:buSzPct val="125000"/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CE (conversion efficiency) slightly reduced with low density Sn.</a:t>
            </a:r>
          </a:p>
        </p:txBody>
      </p:sp>
      <p:pic>
        <p:nvPicPr>
          <p:cNvPr id="1536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4114800" cy="33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2" descr="SnSlab+0"/>
          <p:cNvPicPr>
            <a:picLocks noChangeAspect="1" noChangeArrowheads="1"/>
          </p:cNvPicPr>
          <p:nvPr/>
        </p:nvPicPr>
        <p:blipFill>
          <a:blip r:embed="rId4"/>
          <a:srcRect l="4243" t="7076" r="8487" b="3537"/>
          <a:stretch>
            <a:fillRect/>
          </a:stretch>
        </p:blipFill>
        <p:spPr bwMode="auto">
          <a:xfrm>
            <a:off x="5410200" y="634049"/>
            <a:ext cx="2900362" cy="355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76200" y="4191000"/>
            <a:ext cx="4267200" cy="2457589"/>
            <a:chOff x="228600" y="1295400"/>
            <a:chExt cx="4267200" cy="2457589"/>
          </a:xfrm>
        </p:grpSpPr>
        <p:grpSp>
          <p:nvGrpSpPr>
            <p:cNvPr id="2" name="Group 23"/>
            <p:cNvGrpSpPr>
              <a:grpSpLocks/>
            </p:cNvGrpSpPr>
            <p:nvPr/>
          </p:nvGrpSpPr>
          <p:grpSpPr bwMode="auto">
            <a:xfrm>
              <a:off x="228600" y="1295400"/>
              <a:ext cx="4267200" cy="1447800"/>
              <a:chOff x="2784" y="2784"/>
              <a:chExt cx="2688" cy="912"/>
            </a:xfrm>
          </p:grpSpPr>
          <p:sp>
            <p:nvSpPr>
              <p:cNvPr id="15369" name="Rectangle 24"/>
              <p:cNvSpPr>
                <a:spLocks noChangeArrowheads="1"/>
              </p:cNvSpPr>
              <p:nvPr/>
            </p:nvSpPr>
            <p:spPr bwMode="auto">
              <a:xfrm>
                <a:off x="3600" y="3504"/>
                <a:ext cx="1872" cy="192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600" dirty="0" smtClean="0">
                    <a:solidFill>
                      <a:srgbClr val="0033CC"/>
                    </a:solidFill>
                  </a:rPr>
                  <a:t>Tin targets from General </a:t>
                </a:r>
                <a:r>
                  <a:rPr lang="en-US" sz="1600" dirty="0">
                    <a:solidFill>
                      <a:srgbClr val="0033CC"/>
                    </a:solidFill>
                  </a:rPr>
                  <a:t>Atomics</a:t>
                </a:r>
              </a:p>
            </p:txBody>
          </p:sp>
          <p:pic>
            <p:nvPicPr>
              <p:cNvPr id="15370" name="Picture 25" descr="SnRF050305-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00" y="2784"/>
                <a:ext cx="912" cy="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1" name="Picture 26" descr="SnRF050305-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560" y="2784"/>
                <a:ext cx="912" cy="6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2" name="Picture 2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784" y="2784"/>
                <a:ext cx="782" cy="8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367" name="Text Box 32"/>
            <p:cNvSpPr txBox="1">
              <a:spLocks noChangeArrowheads="1"/>
            </p:cNvSpPr>
            <p:nvPr/>
          </p:nvSpPr>
          <p:spPr bwMode="auto">
            <a:xfrm>
              <a:off x="533400" y="2819400"/>
              <a:ext cx="3657600" cy="933589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28600" indent="-228600" algn="l">
                <a:spcAft>
                  <a:spcPts val="400"/>
                </a:spcAft>
                <a:buSzPct val="125000"/>
                <a:buFont typeface="Times" pitchFamily="18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  <a:latin typeface="Century Schoolbook" pitchFamily="80" charset="0"/>
                </a:rPr>
                <a:t>100 mg/cc RF foam</a:t>
              </a:r>
            </a:p>
            <a:p>
              <a:pPr marL="228600" indent="-228600" algn="l">
                <a:spcAft>
                  <a:spcPts val="400"/>
                </a:spcAft>
                <a:buSzPct val="125000"/>
                <a:buFont typeface="Times" pitchFamily="18" charset="0"/>
                <a:buChar char="•"/>
              </a:pPr>
              <a:r>
                <a:rPr lang="en-US" sz="1600" dirty="0">
                  <a:solidFill>
                    <a:srgbClr val="FF0000"/>
                  </a:solidFill>
                  <a:latin typeface="Century Schoolbook" pitchFamily="80" charset="0"/>
                </a:rPr>
                <a:t>0.1-1% solid density Sn</a:t>
              </a:r>
              <a:endParaRPr lang="en-US" sz="1600" b="1" dirty="0">
                <a:solidFill>
                  <a:srgbClr val="FF0000"/>
                </a:solidFill>
                <a:latin typeface="Century Schoolbook" pitchFamily="80" charset="0"/>
              </a:endParaRPr>
            </a:p>
            <a:p>
              <a:pPr marL="228600" indent="-228600" algn="l">
                <a:spcAft>
                  <a:spcPts val="400"/>
                </a:spcAft>
                <a:buSzPct val="125000"/>
                <a:buFont typeface="Times" pitchFamily="18" charset="0"/>
                <a:buChar char="•"/>
              </a:pPr>
              <a:r>
                <a:rPr lang="en-US" sz="1600" i="1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e.g., 0.5%Sn = Sn</a:t>
              </a:r>
              <a:r>
                <a:rPr lang="en-US" sz="1600" i="1" baseline="-25000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1.8</a:t>
              </a:r>
              <a:r>
                <a:rPr lang="en-US" sz="1600" i="1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O</a:t>
              </a:r>
              <a:r>
                <a:rPr lang="en-US" sz="1600" i="1" baseline="-25000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17.2</a:t>
              </a:r>
              <a:r>
                <a:rPr lang="en-US" sz="1600" i="1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C</a:t>
              </a:r>
              <a:r>
                <a:rPr lang="en-US" sz="1600" i="1" baseline="-25000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27</a:t>
              </a:r>
              <a:r>
                <a:rPr lang="en-US" sz="1600" i="1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H</a:t>
              </a:r>
              <a:r>
                <a:rPr lang="en-US" sz="1600" i="1" baseline="-25000" dirty="0">
                  <a:solidFill>
                    <a:schemeClr val="tx1"/>
                  </a:solidFill>
                  <a:latin typeface="Century Schoolbook" pitchFamily="80" charset="0"/>
                  <a:ea typeface="ＭＳ Ｐゴシック" pitchFamily="34" charset="-128"/>
                </a:rPr>
                <a:t>54</a:t>
              </a:r>
              <a:endParaRPr lang="en-US" sz="1600" i="1" baseline="-25000" dirty="0">
                <a:latin typeface="Century Schoolbook" pitchFamily="80" charset="0"/>
                <a:ea typeface="ＭＳ Ｐゴシック" pitchFamily="34" charset="-128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0788" y="152400"/>
            <a:ext cx="736881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Low density (diluted) targets leads to narrow UTA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78746" y="4114800"/>
            <a:ext cx="2633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CE: (energy) conversion efficiency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5D097D-6476-45A7-A83A-738F6807909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" y="8382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Radiation spectrum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251460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62400" y="29834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1%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57400" y="260246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0.1%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303771" y="1337846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0.5%</a:t>
            </a:r>
            <a:endParaRPr lang="en-US" sz="16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990600"/>
            <a:ext cx="455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Extreme UV (EUV)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514600"/>
            <a:ext cx="3917867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Overview, why EUV lithography?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EUV source (hot and dense plasma).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Optics (reflection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Mask (absorber 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Resist (sensitivity, LER, out-gassing).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Contamination control.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152400"/>
            <a:ext cx="6629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Optics for EUV lithography (EUVL): overview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4800" y="790813"/>
            <a:ext cx="853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Wingdings" pitchFamily="-96" charset="2"/>
              </a:rPr>
              <a:t>All solids, liquids, and gasses absorb 13.5nm photons, so no longer refracting lens.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 beam of EUV light is absorbed in 100nm of 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O.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Even worse, conventional optical devices will not reflect EUV light.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EUVL uses concave and convex mirrors coated with multiple layers of molybdenum and silicon -- this coating can reflect nearly 70 percent of EUV light at 13.5nm. 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other 30 percent is absorbed by the mirror. 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Without the coating, light would be almost totally absorbed before reaching the wafer.</a:t>
            </a:r>
          </a:p>
          <a:p>
            <a:pPr marL="174625" indent="-17462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mirror surfaces have to be nearly perfect - even small defects in coatings can destroy the shape of the optics and distort the printed pattern in resist.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4724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If the thicknesses and compositions of all films are carefully controlled, the reflected light will </a:t>
            </a:r>
            <a:r>
              <a:rPr lang="en-US" i="1" dirty="0" smtClean="0">
                <a:solidFill>
                  <a:srgbClr val="0033CC"/>
                </a:solidFill>
              </a:rPr>
              <a:t>constructively</a:t>
            </a:r>
            <a:r>
              <a:rPr lang="en-US" dirty="0" smtClean="0">
                <a:solidFill>
                  <a:srgbClr val="0033CC"/>
                </a:solidFill>
              </a:rPr>
              <a:t> interfere resulting in the brightest possible reflection.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33400" y="4114800"/>
            <a:ext cx="3733800" cy="2362200"/>
            <a:chOff x="533400" y="4114800"/>
            <a:chExt cx="3733800" cy="2362200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/>
            <a:srcRect l="2272" t="3658" r="2840"/>
            <a:stretch>
              <a:fillRect/>
            </a:stretch>
          </p:blipFill>
          <p:spPr>
            <a:xfrm>
              <a:off x="533400" y="4114800"/>
              <a:ext cx="3733800" cy="2362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99552" y="6080760"/>
              <a:ext cx="20198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Multiple reflections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5317" y="838200"/>
            <a:ext cx="4662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Absorption in solids for EUV and soft x-rays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917" y="1143000"/>
            <a:ext cx="5826083" cy="433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43200" y="152400"/>
            <a:ext cx="4038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Why Si/Mo and 13.5nm? 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1000" y="5486400"/>
            <a:ext cx="830580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Mo/Si  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40 layer pairs ~70% reflectance where Mo and Si are most transparent.</a:t>
            </a:r>
          </a:p>
          <a:p>
            <a:pPr marL="168275" indent="-16827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Mo/Be is higher (at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=11nm)</a:t>
            </a:r>
            <a:r>
              <a:rPr lang="en-US" dirty="0" smtClean="0">
                <a:solidFill>
                  <a:srgbClr val="0033CC"/>
                </a:solidFill>
              </a:rPr>
              <a:t> but narrower; and more importantly, </a:t>
            </a:r>
            <a:r>
              <a:rPr lang="en-US" dirty="0" smtClean="0">
                <a:solidFill>
                  <a:srgbClr val="C00000"/>
                </a:solidFill>
              </a:rPr>
              <a:t>Be is toxic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</a:p>
          <a:p>
            <a:pPr marL="168275" indent="-168275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Multi-layer coating is more difficult to control for shorter wavelength. Till now mirror for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=4.7nm has been fabricated, though less reflectivity and narrower bandwidth.</a:t>
            </a:r>
            <a:endParaRPr lang="en-US" dirty="0" smtClean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24600" y="1600200"/>
            <a:ext cx="2819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For high reflection, the absorption should be low (i.e. attenuation length should be large). So Mo, Si, Be are good candidates at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10-15nm.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8097630" cy="474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67000" y="152400"/>
            <a:ext cx="34404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Why EUV lithography?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990600"/>
            <a:ext cx="4953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Shorter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 gives higher resolution.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No need of resolution enhancement techniques.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Relax the requirement for NA.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sym typeface="Symbol"/>
              </a:rPr>
              <a:t>For EUV lithography,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=13.5nm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where efficient “lens” (reflected mirror) exists.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76437"/>
            <a:ext cx="4388663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4724400" y="2662237"/>
            <a:ext cx="4224030" cy="3657600"/>
            <a:chOff x="4724400" y="1828800"/>
            <a:chExt cx="4224030" cy="3657600"/>
          </a:xfrm>
        </p:grpSpPr>
        <p:pic>
          <p:nvPicPr>
            <p:cNvPr id="24166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1905000"/>
              <a:ext cx="4224030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724400" y="1828800"/>
              <a:ext cx="411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2000" y="152400"/>
            <a:ext cx="4038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Why Si/Mo and 13.5nm? 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"/>
            <a:ext cx="5715000" cy="158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4881"/>
            <a:ext cx="1828800" cy="276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152400"/>
            <a:ext cx="4191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Refractive index  at EUV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572000" y="6477000"/>
            <a:ext cx="449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http://www-cxro.lbl.gov/, lots of information there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838200"/>
            <a:ext cx="6465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n=1-</a:t>
            </a:r>
            <a:r>
              <a:rPr lang="en-US" sz="2400" dirty="0" smtClean="0">
                <a:solidFill>
                  <a:srgbClr val="C00000"/>
                </a:solidFill>
                <a:sym typeface="Symbol"/>
              </a:rPr>
              <a:t>-</a:t>
            </a:r>
            <a:r>
              <a:rPr lang="en-US" sz="2400" dirty="0" err="1" smtClean="0">
                <a:solidFill>
                  <a:srgbClr val="C00000"/>
                </a:solidFill>
                <a:sym typeface="Symbol"/>
              </a:rPr>
              <a:t>i</a:t>
            </a:r>
            <a:r>
              <a:rPr lang="en-US" sz="2400" dirty="0" smtClean="0">
                <a:solidFill>
                  <a:srgbClr val="C00000"/>
                </a:solidFill>
                <a:sym typeface="Symbol"/>
              </a:rPr>
              <a:t> (, &lt;&lt;1), n is close to 1, so low reflection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0292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Refractive index is closer to 1.0 for shorter wavelength. So no “optics” for x-ray.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For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=13.5nm, photon energy = 92eV, so ,  is not negligible, making reflective optics possible.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Amplitude reflection r=(n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1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-n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)</a:t>
            </a:r>
            <a:r>
              <a:rPr lang="en-US" baseline="30000" dirty="0" smtClean="0">
                <a:solidFill>
                  <a:srgbClr val="C0000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/(n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1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+n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) for normal incidence at each interface.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648200" y="1371600"/>
            <a:ext cx="4242373" cy="3581400"/>
            <a:chOff x="4648200" y="1371600"/>
            <a:chExt cx="4242373" cy="3581400"/>
          </a:xfrm>
        </p:grpSpPr>
        <p:pic>
          <p:nvPicPr>
            <p:cNvPr id="20992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48200" y="1371600"/>
              <a:ext cx="4242373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4800600" y="1447800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PMMA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1" y="1371600"/>
            <a:ext cx="4267200" cy="3566017"/>
            <a:chOff x="228601" y="1371600"/>
            <a:chExt cx="4267200" cy="3566017"/>
          </a:xfrm>
        </p:grpSpPr>
        <p:pic>
          <p:nvPicPr>
            <p:cNvPr id="2099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1" y="1371600"/>
              <a:ext cx="4267200" cy="356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341063" y="1417320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Si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3</a:t>
              </a:r>
              <a:r>
                <a:rPr lang="en-US" dirty="0" smtClean="0">
                  <a:solidFill>
                    <a:srgbClr val="FFFF00"/>
                  </a:solidFill>
                </a:rPr>
                <a:t>N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4</a:t>
              </a:r>
              <a:endParaRPr lang="en-US" baseline="-250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" y="5628382"/>
            <a:ext cx="8839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  <a:sym typeface="Symbol"/>
              </a:rPr>
              <a:t>The mirror is a</a:t>
            </a:r>
            <a:r>
              <a:rPr lang="en-US" sz="1600" dirty="0" smtClean="0">
                <a:solidFill>
                  <a:srgbClr val="0033CC"/>
                </a:solidFill>
              </a:rPr>
              <a:t>spheric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</a:rPr>
              <a:t>For normal incidence, if D</a:t>
            </a:r>
            <a:r>
              <a:rPr lang="en-US" sz="1600" baseline="-25000" dirty="0" smtClean="0">
                <a:solidFill>
                  <a:srgbClr val="0033CC"/>
                </a:solidFill>
              </a:rPr>
              <a:t>A</a:t>
            </a:r>
            <a:r>
              <a:rPr lang="en-US" sz="1600" dirty="0" smtClean="0">
                <a:solidFill>
                  <a:srgbClr val="0033CC"/>
                </a:solidFill>
              </a:rPr>
              <a:t>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0033CC"/>
                </a:solidFill>
              </a:rPr>
              <a:t> D</a:t>
            </a:r>
            <a:r>
              <a:rPr lang="en-US" sz="1600" baseline="-25000" dirty="0" smtClean="0">
                <a:solidFill>
                  <a:srgbClr val="0033CC"/>
                </a:solidFill>
              </a:rPr>
              <a:t>B</a:t>
            </a:r>
            <a:r>
              <a:rPr lang="en-US" sz="1600" dirty="0" smtClean="0">
                <a:solidFill>
                  <a:srgbClr val="0033CC"/>
                </a:solidFill>
              </a:rPr>
              <a:t>, then each layer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0033CC"/>
                </a:solidFill>
              </a:rPr>
              <a:t>3.4nm for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=13.5nm.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</a:rPr>
              <a:t>Since the angle of incidence changes across the mirror, so do the required Mo/Si layer thicknesses.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</a:rPr>
              <a:t>Acceptable surface roughness: 0.2nm RMS, corresponding to a phase shift error of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10</a:t>
            </a:r>
            <a:r>
              <a:rPr lang="en-US" sz="1600" baseline="30000" dirty="0" smtClean="0">
                <a:solidFill>
                  <a:srgbClr val="0033CC"/>
                </a:solidFill>
                <a:sym typeface="Symbol"/>
              </a:rPr>
              <a:t>o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304800"/>
            <a:ext cx="6248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Multilayer EUV mirrors – Bragg reflectors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8382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04800" y="990600"/>
            <a:ext cx="7594438" cy="4821936"/>
            <a:chOff x="304800" y="990600"/>
            <a:chExt cx="7594438" cy="4821936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4800" y="990600"/>
              <a:ext cx="6096000" cy="4040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95600" y="3145536"/>
              <a:ext cx="4282041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867400" y="2590800"/>
              <a:ext cx="2031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(for normal incidence)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6400" y="3200400"/>
              <a:ext cx="8980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m=1, 2…</a:t>
              </a:r>
              <a:endParaRPr lang="en-US" sz="1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010400" y="3733800"/>
            <a:ext cx="190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sym typeface="Symbol"/>
              </a:rPr>
              <a:t>Amplitude reflection r=(n</a:t>
            </a:r>
            <a:r>
              <a:rPr lang="en-US" sz="1600" baseline="-25000" dirty="0" smtClean="0">
                <a:solidFill>
                  <a:srgbClr val="C00000"/>
                </a:solidFill>
                <a:sym typeface="Symbol"/>
              </a:rPr>
              <a:t>1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-n</a:t>
            </a:r>
            <a:r>
              <a:rPr lang="en-US" sz="1600" baseline="-25000" dirty="0" smtClean="0">
                <a:solidFill>
                  <a:srgbClr val="C00000"/>
                </a:solidFill>
                <a:sym typeface="Symbol"/>
              </a:rPr>
              <a:t>2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)</a:t>
            </a:r>
            <a:r>
              <a:rPr lang="en-US" sz="1600" baseline="30000" dirty="0" smtClean="0">
                <a:solidFill>
                  <a:srgbClr val="C00000"/>
                </a:solidFill>
                <a:sym typeface="Symbol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/(n</a:t>
            </a:r>
            <a:r>
              <a:rPr lang="en-US" sz="1600" baseline="-25000" dirty="0" smtClean="0">
                <a:solidFill>
                  <a:srgbClr val="C00000"/>
                </a:solidFill>
                <a:sym typeface="Symbol"/>
              </a:rPr>
              <a:t>1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+n</a:t>
            </a:r>
            <a:r>
              <a:rPr lang="en-US" sz="1600" baseline="-25000" dirty="0" smtClean="0">
                <a:solidFill>
                  <a:srgbClr val="C00000"/>
                </a:solidFill>
                <a:sym typeface="Symbol"/>
              </a:rPr>
              <a:t>2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) for normal incidence at each interface.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6756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490134"/>
            <a:ext cx="3733800" cy="468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14600" y="304800"/>
            <a:ext cx="4648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TEM images of EUV mirrors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8382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7570787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3429000"/>
            <a:ext cx="9191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1" y="4267200"/>
            <a:ext cx="15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Interference fringe pattern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52400"/>
            <a:ext cx="7503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Fabrication and measurement of aspheric mirror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53340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Mirror accuracy </a:t>
            </a:r>
            <a:r>
              <a:rPr lang="en-US" dirty="0" smtClean="0">
                <a:solidFill>
                  <a:srgbClr val="C00000"/>
                </a:solidFill>
              </a:rPr>
              <a:t>sub-1nm globally</a:t>
            </a:r>
            <a:r>
              <a:rPr lang="en-US" dirty="0" smtClean="0">
                <a:solidFill>
                  <a:srgbClr val="0033CC"/>
                </a:solidFill>
              </a:rPr>
              <a:t>, GREAT engineering achievement.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Analyze the interference fringe, compare it pixel-by-pixel with the calculated interference fringe pattern for an ideal perfect mirror.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Analyzing the Fourier transformed pattern rather than the wave front directly gives improved accuracy.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228600"/>
            <a:ext cx="3962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Photos of EUV mirrors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644860"/>
            <a:ext cx="2486025" cy="306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4419600" y="1066800"/>
            <a:ext cx="4000500" cy="5562600"/>
            <a:chOff x="4191000" y="1066800"/>
            <a:chExt cx="4000500" cy="55626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91000" y="1066800"/>
              <a:ext cx="4000500" cy="317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3" descr="si099_02_euv-spiege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400" y="3733800"/>
              <a:ext cx="28956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914400"/>
            <a:ext cx="3505200" cy="274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990600"/>
            <a:ext cx="455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Extreme UV (EUV)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2514600"/>
            <a:ext cx="3917867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Overview, why EUV lithography?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EUV source (hot and dense plasma).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Optics (reflection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Mask (absorber 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Resist (sensitivity, LER, out-gassing).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Contamination control.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85800"/>
            <a:ext cx="6629400" cy="35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4600" y="76200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Mask for EUV lithography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701" y="4762500"/>
            <a:ext cx="6208899" cy="190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9200" y="4457700"/>
            <a:ext cx="18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Typical thickness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37338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There can be a capping layer (11nm Si) above the multilayer, to protect the multilayer during the following mask-making processes.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4038600"/>
            <a:ext cx="4209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(TiO</a:t>
            </a:r>
            <a:r>
              <a:rPr lang="en-US" sz="1600" baseline="-25000" dirty="0" smtClean="0">
                <a:solidFill>
                  <a:srgbClr val="7030A0"/>
                </a:solidFill>
              </a:rPr>
              <a:t>2 </a:t>
            </a:r>
            <a:r>
              <a:rPr lang="en-US" sz="1600" dirty="0" smtClean="0">
                <a:solidFill>
                  <a:srgbClr val="7030A0"/>
                </a:solidFill>
              </a:rPr>
              <a:t>doped SiO</a:t>
            </a:r>
            <a:r>
              <a:rPr lang="en-US" sz="1600" baseline="-25000" dirty="0" smtClean="0">
                <a:solidFill>
                  <a:srgbClr val="7030A0"/>
                </a:solidFill>
              </a:rPr>
              <a:t>2</a:t>
            </a:r>
            <a:r>
              <a:rPr lang="en-US" sz="1600" dirty="0" smtClean="0">
                <a:solidFill>
                  <a:srgbClr val="7030A0"/>
                </a:solidFill>
              </a:rPr>
              <a:t> amorphous glass from Corning)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990600"/>
            <a:ext cx="91344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EUV mask fabrication: multi-layer </a:t>
            </a:r>
            <a:r>
              <a:rPr lang="en-US" sz="2800" dirty="0" smtClean="0">
                <a:solidFill>
                  <a:srgbClr val="C00000"/>
                </a:solidFill>
              </a:rPr>
              <a:t>mask blank </a:t>
            </a:r>
            <a:r>
              <a:rPr lang="en-US" sz="2800" dirty="0" smtClean="0">
                <a:solidFill>
                  <a:srgbClr val="0033CC"/>
                </a:solidFill>
              </a:rPr>
              <a:t>fabrication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30238"/>
            <a:ext cx="7742237" cy="45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76200"/>
            <a:ext cx="8153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EUV mask fabrication: pattern by e-beam lithography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38200" y="5867400"/>
            <a:ext cx="74676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Defects easy to print into resist, so NO defect is allowed in a completed mask.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Many defects can be repaired by local heating, focused ion beam milling….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2263" y="3395246"/>
            <a:ext cx="1811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(use ICP RIE Cl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gas)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281579" y="5105400"/>
            <a:ext cx="217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(use ICP RIE Cl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/O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gas)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09800" y="1718846"/>
            <a:ext cx="2657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(by DC magnetron sputtering)</a:t>
            </a:r>
            <a:endParaRPr lang="en-US" sz="16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6278" y="152400"/>
            <a:ext cx="481792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Some history of EUVL (not long)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5334000" cy="481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905000"/>
            <a:ext cx="3276600" cy="251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81000" y="578227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In 1994, EUVL is not considered as a feasible lithography; instead x-ray lithography and e-beam lithography are believed to be the successors to optical lithography.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Today, EUVL is regarded the most promising next generation lithography.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46482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10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 reduction, namely feature size in mask is 10 that of in resist</a:t>
            </a:r>
            <a:endParaRPr lang="en-US" sz="16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990600"/>
            <a:ext cx="455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Extreme UV (EUV)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514600"/>
            <a:ext cx="3917867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Overview, why EUV lithography?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EUV source (hot and dense plasma).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Optics (reflection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Mask (absorber 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Resist (sensitivity, LER, out-gassing).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Contamination control.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76200"/>
            <a:ext cx="3962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Resist for EUV lithography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00" y="3107591"/>
            <a:ext cx="4114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/>
            <a:r>
              <a:rPr lang="en-US" dirty="0" smtClean="0">
                <a:solidFill>
                  <a:srgbClr val="C00000"/>
                </a:solidFill>
              </a:rPr>
              <a:t>Absorbance in EUV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EUV absorbance in organic materials occurs by inner-shell electrons and is therefore - differently from optical lithography - independent of molecular structure.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absorption of molecules is then equal to the sum of the atomic absorptions.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strongest absorbing atoms in resists and PAGs are F &gt; O &gt;&gt; N &gt; C, </a:t>
            </a:r>
            <a:r>
              <a:rPr lang="en-US" dirty="0" err="1" smtClean="0">
                <a:solidFill>
                  <a:srgbClr val="0033CC"/>
                </a:solidFill>
              </a:rPr>
              <a:t>Cl</a:t>
            </a:r>
            <a:r>
              <a:rPr lang="en-US" dirty="0" smtClean="0">
                <a:solidFill>
                  <a:srgbClr val="0033CC"/>
                </a:solidFill>
              </a:rPr>
              <a:t>, S, H.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988874"/>
            <a:ext cx="48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Resist requirements:</a:t>
            </a:r>
          </a:p>
          <a:p>
            <a:pPr marL="398463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High Sensitivity (so allowing weak sources)</a:t>
            </a:r>
          </a:p>
          <a:p>
            <a:pPr marL="398463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High resolution (for small feature sizes)</a:t>
            </a:r>
          </a:p>
          <a:p>
            <a:pPr marL="398463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Low LER (line edge roughness)</a:t>
            </a:r>
          </a:p>
          <a:p>
            <a:pPr marL="398463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Minimal out-gassing (contaminate optics)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Most conventional resists are </a:t>
            </a:r>
            <a:r>
              <a:rPr lang="en-US" dirty="0" err="1" smtClean="0">
                <a:solidFill>
                  <a:srgbClr val="0033CC"/>
                </a:solidFill>
              </a:rPr>
              <a:t>patternable</a:t>
            </a:r>
            <a:r>
              <a:rPr lang="en-US" dirty="0" smtClean="0">
                <a:solidFill>
                  <a:srgbClr val="0033CC"/>
                </a:solidFill>
              </a:rPr>
              <a:t> at EUV.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264222" y="3058843"/>
            <a:ext cx="4787703" cy="3570557"/>
            <a:chOff x="4264222" y="3058843"/>
            <a:chExt cx="4787703" cy="357055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46972" y="3058843"/>
              <a:ext cx="4704953" cy="3570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4095747" y="3348231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ym typeface="Symbol"/>
                </a:rPr>
                <a:t>(m</a:t>
              </a:r>
              <a:r>
                <a:rPr lang="en-US" sz="1400" b="1" baseline="30000" dirty="0" smtClean="0">
                  <a:sym typeface="Symbol"/>
                </a:rPr>
                <a:t>-1</a:t>
              </a:r>
              <a:r>
                <a:rPr lang="en-US" sz="1400" b="1" dirty="0" smtClean="0">
                  <a:sym typeface="Symbol"/>
                </a:rPr>
                <a:t>)</a:t>
              </a:r>
              <a:endParaRPr lang="en-US" sz="1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53000" y="762000"/>
            <a:ext cx="4149813" cy="2225910"/>
            <a:chOff x="4953000" y="762000"/>
            <a:chExt cx="4149813" cy="2225910"/>
          </a:xfrm>
        </p:grpSpPr>
        <p:pic>
          <p:nvPicPr>
            <p:cNvPr id="25907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0" y="762000"/>
              <a:ext cx="3919538" cy="2225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8305800" y="1676400"/>
              <a:ext cx="797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(32nm?)</a:t>
              </a:r>
              <a:endParaRPr lang="en-US" sz="1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324600"/>
            <a:ext cx="5120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(PAG: photo-generated acid, for chemically amplified resist)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0180"/>
            <a:ext cx="8991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PMMA has highest resolution, but too slow (low sensitivity)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71600" y="609600"/>
            <a:ext cx="6477000" cy="3215898"/>
            <a:chOff x="1371600" y="990600"/>
            <a:chExt cx="6477000" cy="3215898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71600" y="990600"/>
              <a:ext cx="6477000" cy="3215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3886200" y="1188720"/>
              <a:ext cx="1970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33CC"/>
                  </a:solidFill>
                </a:rPr>
                <a:t>CA: chemically amplified</a:t>
              </a:r>
            </a:p>
            <a:p>
              <a:r>
                <a:rPr lang="en-US" sz="1400" dirty="0" smtClean="0">
                  <a:solidFill>
                    <a:srgbClr val="0033CC"/>
                  </a:solidFill>
                </a:rPr>
                <a:t>L/S:  line/space</a:t>
              </a:r>
              <a:endParaRPr lang="en-US" sz="1400" dirty="0">
                <a:solidFill>
                  <a:srgbClr val="0033CC"/>
                </a:solidFill>
              </a:endParaRP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79457" y="3810000"/>
            <a:ext cx="8812143" cy="2968186"/>
            <a:chOff x="179457" y="3810000"/>
            <a:chExt cx="8812143" cy="2968186"/>
          </a:xfrm>
        </p:grpSpPr>
        <p:sp>
          <p:nvSpPr>
            <p:cNvPr id="14" name="TextBox 13"/>
            <p:cNvSpPr txBox="1"/>
            <p:nvPr/>
          </p:nvSpPr>
          <p:spPr>
            <a:xfrm>
              <a:off x="4191000" y="4572000"/>
              <a:ext cx="4800600" cy="183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smtClean="0">
                  <a:solidFill>
                    <a:srgbClr val="0033CC"/>
                  </a:solidFill>
                </a:rPr>
                <a:t>Another issue for  PMMA and most other resists is the low penetration depth (order 100nm, need </a:t>
              </a:r>
              <a:r>
                <a:rPr lang="en-US" dirty="0" smtClean="0">
                  <a:solidFill>
                    <a:srgbClr val="0033CC"/>
                  </a:solidFill>
                  <a:sym typeface="Symbol"/>
                </a:rPr>
                <a:t>2</a:t>
              </a:r>
              <a:r>
                <a:rPr lang="en-US" dirty="0" smtClean="0">
                  <a:solidFill>
                    <a:srgbClr val="0033CC"/>
                  </a:solidFill>
                </a:rPr>
                <a:t>00nm) into resist at 13.5nm(92eV).</a:t>
              </a:r>
            </a:p>
            <a:p>
              <a:pPr>
                <a:spcAft>
                  <a:spcPts val="600"/>
                </a:spcAft>
              </a:pPr>
              <a:r>
                <a:rPr lang="en-US" dirty="0" smtClean="0">
                  <a:solidFill>
                    <a:srgbClr val="0033CC"/>
                  </a:solidFill>
                </a:rPr>
                <a:t>So might (or not) need a bi-layer resist process (top for lithography, bottom layer for pattern transfer).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33400" y="3810000"/>
              <a:ext cx="3487108" cy="2968186"/>
              <a:chOff x="824878" y="3810000"/>
              <a:chExt cx="3487108" cy="2968186"/>
            </a:xfrm>
          </p:grpSpPr>
          <p:pic>
            <p:nvPicPr>
              <p:cNvPr id="12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4878" y="3810000"/>
                <a:ext cx="3487108" cy="2968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371600" y="4343400"/>
                <a:ext cx="9645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PMMA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C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5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H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8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O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2</a:t>
                </a:r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rot="5400000" flipH="1" flipV="1">
                <a:off x="3048000" y="5410200"/>
                <a:ext cx="304800" cy="1588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2362200" y="5486400"/>
                <a:ext cx="1752600" cy="613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Photo-electron absorption edge for inner shell (K, L, M…)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rot="16200000">
              <a:off x="-865765" y="5115127"/>
              <a:ext cx="245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Attenuation length (</a:t>
              </a:r>
              <a:r>
                <a:rPr lang="en-US" dirty="0" smtClean="0">
                  <a:solidFill>
                    <a:srgbClr val="0033CC"/>
                  </a:solidFill>
                  <a:sym typeface="Symbol"/>
                </a:rPr>
                <a:t>m</a:t>
              </a:r>
              <a:r>
                <a:rPr lang="en-US" dirty="0" smtClean="0">
                  <a:solidFill>
                    <a:srgbClr val="0033CC"/>
                  </a:solidFill>
                </a:rPr>
                <a:t>)</a:t>
              </a:r>
              <a:endParaRPr lang="en-US" dirty="0">
                <a:solidFill>
                  <a:srgbClr val="0033C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86380"/>
            <a:ext cx="5257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Resist LER (line edge roughness)</a:t>
            </a:r>
            <a:endParaRPr lang="en-US" sz="2800" baseline="30000" dirty="0" smtClean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1000" y="685800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cs typeface="Times" pitchFamily="18" charset="0"/>
              </a:rPr>
              <a:t>LER is due to: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GB" dirty="0" smtClean="0">
                <a:solidFill>
                  <a:srgbClr val="0033CC"/>
                </a:solidFill>
                <a:cs typeface="Times" pitchFamily="18" charset="0"/>
              </a:rPr>
              <a:t>Shot (statistical) noise. At EUV, </a:t>
            </a:r>
            <a:r>
              <a:rPr lang="en-US" dirty="0" smtClean="0">
                <a:solidFill>
                  <a:srgbClr val="0033CC"/>
                </a:solidFill>
              </a:rPr>
              <a:t>photons have high energy, therefore low counts and high LER due to statistical photon number fluctuation.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Shot noise needs to be compromised with resist sensitivity. High sensitivity (fewer photons per exposure) leads to high shot noise. Roughly LER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(dose)</a:t>
            </a:r>
            <a:r>
              <a:rPr lang="en-US" baseline="30000" dirty="0" smtClean="0">
                <a:solidFill>
                  <a:srgbClr val="0033CC"/>
                </a:solidFill>
                <a:sym typeface="Symbol"/>
              </a:rPr>
              <a:t>-1/2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.</a:t>
            </a:r>
            <a:endParaRPr lang="en-US" dirty="0" smtClean="0">
              <a:solidFill>
                <a:srgbClr val="0033CC"/>
              </a:solidFill>
            </a:endParaRPr>
          </a:p>
          <a:p>
            <a:pPr marL="166688" indent="-16668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Uncontrolled diffusion of photo-acid (also limit resolution).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GB" dirty="0" smtClean="0">
                <a:solidFill>
                  <a:srgbClr val="0033CC"/>
                </a:solidFill>
                <a:cs typeface="Times" pitchFamily="18" charset="0"/>
              </a:rPr>
              <a:t>Scattering of secondary electrons in resist and substrate (leads to image blur).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7" y="2732149"/>
            <a:ext cx="6303963" cy="405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2400" y="4343400"/>
            <a:ext cx="2262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For 32nm node, need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Sensitivity: 2-5mJ/cm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LER: 1.5nm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0" y="5407223"/>
            <a:ext cx="1676400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2mJ/cm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</a:t>
            </a:r>
            <a:r>
              <a:rPr lang="en-US" dirty="0" smtClean="0">
                <a:solidFill>
                  <a:srgbClr val="C00000"/>
                </a:solidFill>
              </a:rPr>
              <a:t>1.36 photon/nm</a:t>
            </a:r>
            <a:r>
              <a:rPr lang="en-US" baseline="30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(!!)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676400" y="5181600"/>
            <a:ext cx="4572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990600"/>
            <a:ext cx="455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Extreme UV (EUV)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514600"/>
            <a:ext cx="3917867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Overview, why EUV lithography?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EUV source (hot and dense plasma).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Optics (reflection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Mask (absorber on mirrors).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Resist (sensitivity, LER, out-gassing).</a:t>
            </a:r>
          </a:p>
          <a:p>
            <a:pPr marL="342900" indent="-342900">
              <a:spcAft>
                <a:spcPts val="600"/>
              </a:spcAft>
              <a:buFontTx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Contamination control.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28600"/>
            <a:ext cx="63246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Contamination and damage to EUV optics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066800" y="1066800"/>
            <a:ext cx="7086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</a:rPr>
              <a:t>Debris</a:t>
            </a:r>
            <a:r>
              <a:rPr lang="en-US" altLang="zh-CN" dirty="0" smtClean="0">
                <a:solidFill>
                  <a:srgbClr val="0033CC"/>
                </a:solidFill>
              </a:rPr>
              <a:t> with low velocity will deposit to the mirrors, causing contamination. (debris for Sn or Li source, not for </a:t>
            </a:r>
            <a:r>
              <a:rPr lang="en-US" altLang="zh-CN" dirty="0" err="1" smtClean="0">
                <a:solidFill>
                  <a:srgbClr val="0033CC"/>
                </a:solidFill>
              </a:rPr>
              <a:t>Xe</a:t>
            </a:r>
            <a:r>
              <a:rPr lang="en-US" altLang="zh-CN" dirty="0" smtClean="0">
                <a:solidFill>
                  <a:srgbClr val="0033CC"/>
                </a:solidFill>
              </a:rPr>
              <a:t> gas source)</a:t>
            </a:r>
            <a:endParaRPr lang="en-US" altLang="zh-CN" dirty="0">
              <a:solidFill>
                <a:srgbClr val="0033CC"/>
              </a:solidFill>
            </a:endParaRP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dirty="0">
                <a:solidFill>
                  <a:srgbClr val="0033CC"/>
                </a:solidFill>
              </a:rPr>
              <a:t>Debris with high velocity </a:t>
            </a:r>
            <a:r>
              <a:rPr lang="en-US" altLang="zh-CN" dirty="0" smtClean="0">
                <a:solidFill>
                  <a:srgbClr val="0033CC"/>
                </a:solidFill>
              </a:rPr>
              <a:t>could </a:t>
            </a:r>
            <a:r>
              <a:rPr lang="en-US" altLang="zh-CN" dirty="0">
                <a:solidFill>
                  <a:srgbClr val="0033CC"/>
                </a:solidFill>
              </a:rPr>
              <a:t>damage the </a:t>
            </a:r>
            <a:r>
              <a:rPr lang="en-US" altLang="zh-CN" dirty="0" smtClean="0">
                <a:solidFill>
                  <a:srgbClr val="0033CC"/>
                </a:solidFill>
              </a:rPr>
              <a:t>optics by sputtering material off the lenses.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0033CC"/>
                </a:solidFill>
              </a:rPr>
              <a:t>Many </a:t>
            </a:r>
            <a:r>
              <a:rPr lang="en-US" altLang="zh-CN" dirty="0">
                <a:solidFill>
                  <a:srgbClr val="0033CC"/>
                </a:solidFill>
              </a:rPr>
              <a:t>methods have been tried to manage high energy </a:t>
            </a:r>
            <a:r>
              <a:rPr lang="en-US" altLang="zh-CN" dirty="0" smtClean="0">
                <a:solidFill>
                  <a:srgbClr val="0033CC"/>
                </a:solidFill>
              </a:rPr>
              <a:t>debris particles:</a:t>
            </a:r>
          </a:p>
          <a:p>
            <a:pPr marL="685800" lvl="1" indent="-228600">
              <a:spcAft>
                <a:spcPts val="600"/>
              </a:spcAft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Gas stopping</a:t>
            </a:r>
          </a:p>
          <a:p>
            <a:pPr marL="685800" lvl="1" indent="-228600">
              <a:spcAft>
                <a:spcPts val="600"/>
              </a:spcAft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Magnetic stopping</a:t>
            </a:r>
          </a:p>
          <a:p>
            <a:pPr marL="685800" lvl="1" indent="-228600">
              <a:spcAft>
                <a:spcPts val="600"/>
              </a:spcAft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Gas plus magnet</a:t>
            </a:r>
          </a:p>
          <a:p>
            <a:pPr marL="168275" indent="-168275">
              <a:spcAft>
                <a:spcPts val="600"/>
              </a:spcAft>
              <a:buClr>
                <a:srgbClr val="0033CC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Contamination</a:t>
            </a:r>
            <a:r>
              <a:rPr lang="en-US" dirty="0" smtClean="0">
                <a:solidFill>
                  <a:srgbClr val="0033CC"/>
                </a:solidFill>
              </a:rPr>
              <a:t> of lens (due to resist out-gassing…): EUV irradiation leads to photochemical reactions that cause hydrocarbons to adsorb to the mirror and mask, reducing mirror’s reflectivity.</a:t>
            </a:r>
          </a:p>
          <a:p>
            <a:pPr marL="168275" indent="-168275">
              <a:spcAft>
                <a:spcPts val="600"/>
              </a:spcAft>
              <a:buClr>
                <a:srgbClr val="0033CC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Contamination removal methods includes:</a:t>
            </a:r>
          </a:p>
          <a:p>
            <a:pPr marL="685800" lvl="1" indent="-228600">
              <a:spcAft>
                <a:spcPts val="60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UV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&gt;</a:t>
            </a:r>
            <a:r>
              <a:rPr lang="en-US" dirty="0" smtClean="0">
                <a:solidFill>
                  <a:srgbClr val="0033CC"/>
                </a:solidFill>
              </a:rPr>
              <a:t>185nm) irradiation in ozone atmosphere at 150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C.</a:t>
            </a:r>
          </a:p>
          <a:p>
            <a:pPr marL="685800" lvl="1" indent="-228600">
              <a:spcAft>
                <a:spcPts val="60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Synchrotron radiation.</a:t>
            </a:r>
          </a:p>
          <a:p>
            <a:pPr marL="685800" lvl="1" indent="-228600">
              <a:spcAft>
                <a:spcPts val="600"/>
              </a:spcAft>
              <a:buClr>
                <a:schemeClr val="accent1"/>
              </a:buClr>
              <a:buSzPct val="100000"/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DUV (deep UV,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=</a:t>
            </a:r>
            <a:r>
              <a:rPr lang="en-US" dirty="0" smtClean="0">
                <a:solidFill>
                  <a:srgbClr val="0033CC"/>
                </a:solidFill>
              </a:rPr>
              <a:t>172nm) radiation (simple and efficient).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583" y="1524000"/>
            <a:ext cx="409081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4876800" y="914400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buFont typeface="Times" pitchFamily="18" charset="0"/>
              <a:buNone/>
            </a:pPr>
            <a:r>
              <a:rPr lang="en-US" dirty="0">
                <a:solidFill>
                  <a:srgbClr val="0033CC"/>
                </a:solidFill>
              </a:rPr>
              <a:t>Conversion </a:t>
            </a:r>
            <a:r>
              <a:rPr lang="en-US" dirty="0" smtClean="0">
                <a:solidFill>
                  <a:srgbClr val="0033CC"/>
                </a:solidFill>
              </a:rPr>
              <a:t>efficiency (CE) </a:t>
            </a:r>
            <a:r>
              <a:rPr lang="en-US" dirty="0">
                <a:solidFill>
                  <a:srgbClr val="0033CC"/>
                </a:solidFill>
              </a:rPr>
              <a:t>at 45˚, 78 cm</a:t>
            </a:r>
          </a:p>
          <a:p>
            <a:pPr marL="228600" indent="-228600">
              <a:buFont typeface="Times" pitchFamily="18" charset="0"/>
              <a:buNone/>
            </a:pPr>
            <a:r>
              <a:rPr lang="en-US" dirty="0">
                <a:solidFill>
                  <a:srgbClr val="0033CC"/>
                </a:solidFill>
              </a:rPr>
              <a:t>E-</a:t>
            </a:r>
            <a:r>
              <a:rPr lang="en-US" dirty="0" err="1">
                <a:solidFill>
                  <a:srgbClr val="0033CC"/>
                </a:solidFill>
              </a:rPr>
              <a:t>mon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i="1" dirty="0">
                <a:solidFill>
                  <a:srgbClr val="0033CC"/>
                </a:solidFill>
              </a:rPr>
              <a:t>vs.</a:t>
            </a:r>
            <a:r>
              <a:rPr lang="en-US" dirty="0">
                <a:solidFill>
                  <a:srgbClr val="0033CC"/>
                </a:solidFill>
              </a:rPr>
              <a:t> attenuation calculation</a:t>
            </a: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685800" y="914400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 typeface="Times" pitchFamily="18" charset="0"/>
              <a:buNone/>
            </a:pPr>
            <a:r>
              <a:rPr lang="en-US" dirty="0">
                <a:solidFill>
                  <a:srgbClr val="0033CC"/>
                </a:solidFill>
              </a:rPr>
              <a:t>Ion yield at 10˚, 15 cm</a:t>
            </a:r>
          </a:p>
          <a:p>
            <a:pPr marL="228600" indent="-228600">
              <a:buFont typeface="Times" pitchFamily="18" charset="0"/>
              <a:buNone/>
            </a:pPr>
            <a:r>
              <a:rPr lang="en-US" dirty="0">
                <a:solidFill>
                  <a:srgbClr val="0033CC"/>
                </a:solidFill>
              </a:rPr>
              <a:t>Faraday cup </a:t>
            </a:r>
            <a:r>
              <a:rPr lang="en-US" i="1" dirty="0">
                <a:solidFill>
                  <a:srgbClr val="0033CC"/>
                </a:solidFill>
              </a:rPr>
              <a:t>vs.</a:t>
            </a:r>
            <a:r>
              <a:rPr lang="en-US" dirty="0">
                <a:solidFill>
                  <a:srgbClr val="0033CC"/>
                </a:solidFill>
              </a:rPr>
              <a:t> SRIM estimate</a:t>
            </a:r>
          </a:p>
        </p:txBody>
      </p:sp>
      <p:sp>
        <p:nvSpPr>
          <p:cNvPr id="18440" name="Line 14"/>
          <p:cNvSpPr>
            <a:spLocks noChangeShapeType="1"/>
          </p:cNvSpPr>
          <p:nvPr/>
        </p:nvSpPr>
        <p:spPr bwMode="auto">
          <a:xfrm flipV="1">
            <a:off x="3556000" y="2033588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0" y="152400"/>
            <a:ext cx="64008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Gas stops ions, but also stops EUV photons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0600" y="5562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For instance, for He gas at 100mTorr, 80% ions are stopped at 15cm from source, with CE dropped from 2% to 1.6% at 78cm from source.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5D097D-6476-45A7-A83A-738F6807909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363418" y="1524000"/>
            <a:ext cx="4628182" cy="3498850"/>
            <a:chOff x="4363418" y="1524000"/>
            <a:chExt cx="4628182" cy="3498850"/>
          </a:xfrm>
        </p:grpSpPr>
        <p:pic>
          <p:nvPicPr>
            <p:cNvPr id="18435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3418" y="1524000"/>
              <a:ext cx="4628182" cy="3498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6" name="Text Box 9"/>
            <p:cNvSpPr txBox="1">
              <a:spLocks noChangeArrowheads="1"/>
            </p:cNvSpPr>
            <p:nvPr/>
          </p:nvSpPr>
          <p:spPr bwMode="auto">
            <a:xfrm rot="5400000">
              <a:off x="8318906" y="2224495"/>
              <a:ext cx="9159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4145D6"/>
                  </a:solidFill>
                </a:rPr>
                <a:t>Calculated </a:t>
              </a:r>
            </a:p>
          </p:txBody>
        </p:sp>
        <p:sp>
          <p:nvSpPr>
            <p:cNvPr id="18441" name="Line 15"/>
            <p:cNvSpPr>
              <a:spLocks noChangeShapeType="1"/>
            </p:cNvSpPr>
            <p:nvPr/>
          </p:nvSpPr>
          <p:spPr bwMode="auto">
            <a:xfrm flipV="1">
              <a:off x="7429500" y="2044700"/>
              <a:ext cx="0" cy="2489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81600" y="3977640"/>
              <a:ext cx="1552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(T: transmission)</a:t>
              </a:r>
              <a:endParaRPr lang="en-US" sz="16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848600" y="20574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808976" y="2589212"/>
              <a:ext cx="43891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772400" y="3198812"/>
              <a:ext cx="533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3810000" cy="30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3657600" y="385445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>
              <a:tabLst>
                <a:tab pos="457200" algn="l"/>
              </a:tabLst>
            </a:pPr>
            <a:r>
              <a:rPr lang="en-US" sz="1400" b="1">
                <a:solidFill>
                  <a:schemeClr val="bg1"/>
                </a:solidFill>
                <a:latin typeface="Arial Black" pitchFamily="80" charset="0"/>
              </a:rPr>
              <a:t>5 GW/cm</a:t>
            </a:r>
            <a:r>
              <a:rPr lang="en-US" sz="1400" b="1" baseline="30000">
                <a:solidFill>
                  <a:schemeClr val="bg1"/>
                </a:solidFill>
                <a:latin typeface="Arial Black" pitchFamily="80" charset="0"/>
              </a:rPr>
              <a:t>2</a:t>
            </a:r>
            <a:endParaRPr lang="en-US">
              <a:solidFill>
                <a:schemeClr val="bg1"/>
              </a:solidFill>
              <a:latin typeface="Arial Black" pitchFamily="80" charset="0"/>
            </a:endParaRPr>
          </a:p>
        </p:txBody>
      </p:sp>
      <p:pic>
        <p:nvPicPr>
          <p:cNvPr id="1946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1" y="2761458"/>
            <a:ext cx="4953000" cy="40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6781800" y="5638800"/>
            <a:ext cx="1928813" cy="53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tabLst>
                <a:tab pos="228600" algn="l"/>
                <a:tab pos="571500" algn="l"/>
              </a:tabLst>
            </a:pPr>
            <a:r>
              <a:rPr lang="en-US" sz="1200" b="1" i="1">
                <a:solidFill>
                  <a:schemeClr val="tx1"/>
                </a:solidFill>
                <a:latin typeface="Arial" charset="0"/>
              </a:rPr>
              <a:t>free expansion velocity</a:t>
            </a:r>
            <a:r>
              <a:rPr lang="en-US" sz="1400" b="1" i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200" b="1" i="1">
                <a:solidFill>
                  <a:schemeClr val="tx1"/>
                </a:solidFill>
                <a:latin typeface="Arial" charset="0"/>
              </a:rPr>
              <a:t>v=6x10</a:t>
            </a:r>
            <a:r>
              <a:rPr lang="en-US" sz="1200" b="1" i="1" baseline="30000">
                <a:solidFill>
                  <a:schemeClr val="tx1"/>
                </a:solidFill>
                <a:latin typeface="Arial" charset="0"/>
              </a:rPr>
              <a:t>6</a:t>
            </a:r>
            <a:r>
              <a:rPr lang="en-US" sz="1200" b="1" i="1">
                <a:solidFill>
                  <a:schemeClr val="tx1"/>
                </a:solidFill>
                <a:latin typeface="Arial" charset="0"/>
              </a:rPr>
              <a:t> cm/s</a:t>
            </a:r>
            <a:endParaRPr lang="en-US" sz="1200" i="1">
              <a:solidFill>
                <a:schemeClr val="tx1"/>
              </a:solidFill>
              <a:latin typeface="Arial Black" pitchFamily="80" charset="0"/>
            </a:endParaRPr>
          </a:p>
        </p:txBody>
      </p:sp>
      <p:pic>
        <p:nvPicPr>
          <p:cNvPr id="19463" name="Picture 14" descr="magne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038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15"/>
          <p:cNvSpPr>
            <a:spLocks noChangeArrowheads="1"/>
          </p:cNvSpPr>
          <p:nvPr/>
        </p:nvSpPr>
        <p:spPr bwMode="auto">
          <a:xfrm>
            <a:off x="8001000" y="3886200"/>
            <a:ext cx="914400" cy="228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>
              <a:tabLst>
                <a:tab pos="228600" algn="l"/>
                <a:tab pos="571500" algn="l"/>
              </a:tabLst>
            </a:pPr>
            <a:r>
              <a:rPr lang="en-US" sz="1200" b="1" i="1">
                <a:solidFill>
                  <a:schemeClr val="tx1"/>
                </a:solidFill>
                <a:latin typeface="Arial" charset="0"/>
              </a:rPr>
              <a:t>aluminum</a:t>
            </a:r>
            <a:endParaRPr lang="en-US" sz="1200" i="1">
              <a:solidFill>
                <a:schemeClr val="tx1"/>
              </a:solidFill>
              <a:latin typeface="Arial Black" pitchFamily="8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52400"/>
            <a:ext cx="86106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Magnetic diversion is partially effective, but not sufficient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00600" y="9906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Magnetic field deflects the </a:t>
            </a:r>
            <a:r>
              <a:rPr lang="en-US" i="1" dirty="0" smtClean="0">
                <a:solidFill>
                  <a:srgbClr val="C00000"/>
                </a:solidFill>
              </a:rPr>
              <a:t>moving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C00000"/>
                </a:solidFill>
              </a:rPr>
              <a:t>charged</a:t>
            </a:r>
            <a:r>
              <a:rPr lang="en-US" dirty="0" smtClean="0">
                <a:solidFill>
                  <a:srgbClr val="C00000"/>
                </a:solidFill>
              </a:rPr>
              <a:t> ions and clusters (debris), with no effect to photons.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5D097D-6476-45A7-A83A-738F6807909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95800" y="1905000"/>
            <a:ext cx="3915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Force on charge=</a:t>
            </a:r>
            <a:r>
              <a:rPr lang="en-US" sz="2400" dirty="0" err="1" smtClean="0">
                <a:solidFill>
                  <a:srgbClr val="C00000"/>
                </a:solidFill>
              </a:rPr>
              <a:t>q</a:t>
            </a:r>
            <a:r>
              <a:rPr lang="en-US" sz="2400" b="1" dirty="0" err="1" smtClean="0">
                <a:solidFill>
                  <a:srgbClr val="C00000"/>
                </a:solidFill>
              </a:rPr>
              <a:t>v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sym typeface="Symbol"/>
              </a:rPr>
              <a:t> </a:t>
            </a:r>
            <a:r>
              <a:rPr lang="en-US" sz="2400" b="1" dirty="0" smtClean="0">
                <a:solidFill>
                  <a:srgbClr val="C00000"/>
                </a:solidFill>
              </a:rPr>
              <a:t>B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(q: charge, v: velocity, B: magnetic field)</a:t>
            </a: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12" descr="FaradayC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114800"/>
            <a:ext cx="3857802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38200" y="228600"/>
            <a:ext cx="78486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Magnetic field plus background gas is most efficient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524000" y="990600"/>
            <a:ext cx="7589520" cy="5341620"/>
            <a:chOff x="1524000" y="1219200"/>
            <a:chExt cx="7589520" cy="5341620"/>
          </a:xfrm>
        </p:grpSpPr>
        <p:sp>
          <p:nvSpPr>
            <p:cNvPr id="20486" name="Text Box 9"/>
            <p:cNvSpPr txBox="1">
              <a:spLocks noChangeArrowheads="1"/>
            </p:cNvSpPr>
            <p:nvPr/>
          </p:nvSpPr>
          <p:spPr bwMode="auto">
            <a:xfrm>
              <a:off x="4267200" y="1219200"/>
              <a:ext cx="4724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Times" pitchFamily="18" charset="0"/>
                <a:buNone/>
              </a:pPr>
              <a:r>
                <a:rPr lang="en-US" sz="2000" dirty="0">
                  <a:solidFill>
                    <a:srgbClr val="0033CC"/>
                  </a:solidFill>
                </a:rPr>
                <a:t>Faraday cup time-of-flight measurements </a:t>
              </a:r>
            </a:p>
            <a:p>
              <a:pPr>
                <a:buFont typeface="Times" pitchFamily="18" charset="0"/>
                <a:buNone/>
              </a:pPr>
              <a:r>
                <a:rPr lang="en-US" sz="2000" dirty="0">
                  <a:solidFill>
                    <a:srgbClr val="0033CC"/>
                  </a:solidFill>
                </a:rPr>
                <a:t>at 10˚, 15 cm from target</a:t>
              </a:r>
              <a:endParaRPr lang="en-US" sz="2000" b="1" dirty="0">
                <a:solidFill>
                  <a:srgbClr val="0033CC"/>
                </a:solidFill>
              </a:endParaRP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1524000" y="1905000"/>
              <a:ext cx="7589520" cy="4655820"/>
              <a:chOff x="1600200" y="2362200"/>
              <a:chExt cx="6324600" cy="3879850"/>
            </a:xfrm>
          </p:grpSpPr>
          <p:pic>
            <p:nvPicPr>
              <p:cNvPr id="20483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276600" y="2362200"/>
                <a:ext cx="4648200" cy="3879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84" name="Text Box 7"/>
              <p:cNvSpPr txBox="1">
                <a:spLocks noChangeArrowheads="1"/>
              </p:cNvSpPr>
              <p:nvPr/>
            </p:nvSpPr>
            <p:spPr bwMode="auto">
              <a:xfrm>
                <a:off x="1600200" y="2438400"/>
                <a:ext cx="1905000" cy="769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buFont typeface="Times" pitchFamily="18" charset="0"/>
                  <a:buNone/>
                </a:pPr>
                <a:r>
                  <a:rPr lang="en-US" dirty="0" smtClean="0">
                    <a:solidFill>
                      <a:srgbClr val="0033CC"/>
                    </a:solidFill>
                  </a:rPr>
                  <a:t>Photo-ionization </a:t>
                </a:r>
                <a:r>
                  <a:rPr lang="en-US" dirty="0">
                    <a:solidFill>
                      <a:srgbClr val="0033CC"/>
                    </a:solidFill>
                  </a:rPr>
                  <a:t>peak appears when gas is present</a:t>
                </a:r>
                <a:endParaRPr lang="en-US" b="1" dirty="0">
                  <a:solidFill>
                    <a:srgbClr val="0033CC"/>
                  </a:solidFill>
                </a:endParaRPr>
              </a:p>
            </p:txBody>
          </p:sp>
          <p:sp>
            <p:nvSpPr>
              <p:cNvPr id="20485" name="Line 8"/>
              <p:cNvSpPr>
                <a:spLocks noChangeShapeType="1"/>
              </p:cNvSpPr>
              <p:nvPr/>
            </p:nvSpPr>
            <p:spPr bwMode="auto">
              <a:xfrm>
                <a:off x="2819400" y="3048000"/>
                <a:ext cx="144780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87" name="Text Box 11"/>
              <p:cNvSpPr txBox="1">
                <a:spLocks noChangeArrowheads="1"/>
              </p:cNvSpPr>
              <p:nvPr/>
            </p:nvSpPr>
            <p:spPr bwMode="auto">
              <a:xfrm>
                <a:off x="4902200" y="2743200"/>
                <a:ext cx="1016000" cy="2564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 typeface="Times" pitchFamily="18" charset="0"/>
                  <a:buNone/>
                </a:pPr>
                <a:r>
                  <a:rPr lang="en-US" sz="1400" dirty="0" smtClean="0">
                    <a:solidFill>
                      <a:schemeClr val="tx1"/>
                    </a:solidFill>
                  </a:rPr>
                  <a:t>(100</a:t>
                </a:r>
                <a:r>
                  <a:rPr lang="en-US" sz="1400" dirty="0">
                    <a:solidFill>
                      <a:schemeClr val="tx1"/>
                    </a:solidFill>
                  </a:rPr>
                  <a:t>% </a:t>
                </a:r>
                <a:r>
                  <a:rPr lang="en-US" sz="1400" dirty="0" smtClean="0">
                    <a:solidFill>
                      <a:schemeClr val="tx1"/>
                    </a:solidFill>
                  </a:rPr>
                  <a:t>dense)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400800" y="3124200"/>
              <a:ext cx="833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33CC"/>
                  </a:solidFill>
                </a:rPr>
                <a:t>With B, no He</a:t>
              </a:r>
              <a:endParaRPr lang="en-US" sz="1600" dirty="0">
                <a:solidFill>
                  <a:srgbClr val="0033CC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0200" y="2667000"/>
              <a:ext cx="833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33CC"/>
                  </a:solidFill>
                </a:rPr>
                <a:t>No B, no He</a:t>
              </a:r>
              <a:endParaRPr lang="en-US" sz="1600" dirty="0">
                <a:solidFill>
                  <a:srgbClr val="0033CC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7800" y="5452646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33CC"/>
                  </a:solidFill>
                </a:rPr>
                <a:t>With B and He</a:t>
              </a:r>
              <a:endParaRPr lang="en-US" sz="1600" dirty="0">
                <a:solidFill>
                  <a:srgbClr val="0033CC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8800" y="4919040"/>
              <a:ext cx="990600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dirty="0" smtClean="0">
                  <a:solidFill>
                    <a:srgbClr val="0033CC"/>
                  </a:solidFill>
                </a:rPr>
                <a:t>No B, with He</a:t>
              </a:r>
              <a:endParaRPr lang="en-US" sz="1600" dirty="0">
                <a:solidFill>
                  <a:srgbClr val="0033CC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60198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Magnetic field alone (no He) effectively delays the arrival of ions/debris without stopping them.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5D097D-6476-45A7-A83A-738F6807909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0-1086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066800"/>
            <a:ext cx="3962400" cy="2971800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676400" y="112693"/>
            <a:ext cx="60960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7438" eaLnBrk="0" hangingPunct="0"/>
            <a:r>
              <a:rPr lang="en-US" altLang="zh-CN" sz="2800" dirty="0" smtClean="0">
                <a:solidFill>
                  <a:srgbClr val="0033CC"/>
                </a:solidFill>
              </a:rPr>
              <a:t>Hydrocarbon contamination removal by 172nm excimer DUV (deep UV) lamp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990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19600" y="1371600"/>
            <a:ext cx="44196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33CC"/>
                </a:solidFill>
              </a:rPr>
              <a:t>DUV at this short wavelength produces oxygen radicals directly from molecular O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, which react with oxygen gas to form ozone. The reactive ozone &amp; DUV oxidize contaminants and they evaporate.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 smtClean="0">
                <a:solidFill>
                  <a:srgbClr val="0033CC"/>
                </a:solidFill>
              </a:rPr>
              <a:t>(Longer wavelength, e.g. 185nm, won’t work)</a:t>
            </a:r>
          </a:p>
        </p:txBody>
      </p:sp>
      <p:pic>
        <p:nvPicPr>
          <p:cNvPr id="260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91000"/>
            <a:ext cx="4425597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5" y="4191000"/>
            <a:ext cx="4181475" cy="243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6468" y="152400"/>
            <a:ext cx="47505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Transitions to EUV is a big jump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04800" y="1981200"/>
            <a:ext cx="8610600" cy="3521075"/>
            <a:chOff x="533400" y="2514600"/>
            <a:chExt cx="8610600" cy="3521075"/>
          </a:xfrm>
        </p:grpSpPr>
        <p:pic>
          <p:nvPicPr>
            <p:cNvPr id="6" name="Picture 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2514600"/>
              <a:ext cx="5722938" cy="352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32"/>
            <p:cNvSpPr>
              <a:spLocks noChangeShapeType="1"/>
            </p:cNvSpPr>
            <p:nvPr/>
          </p:nvSpPr>
          <p:spPr bwMode="auto">
            <a:xfrm>
              <a:off x="2667000" y="3505200"/>
              <a:ext cx="0" cy="198120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1066800" y="4343400"/>
              <a:ext cx="15240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folHlink"/>
                  </a:solidFill>
                </a:rPr>
                <a:t>Mask Maker’s Holiday: “large” k</a:t>
              </a:r>
              <a:r>
                <a:rPr lang="en-US" sz="1400" b="1" baseline="-25000">
                  <a:solidFill>
                    <a:schemeClr val="folHlink"/>
                  </a:solidFill>
                </a:rPr>
                <a:t>1</a:t>
              </a:r>
            </a:p>
          </p:txBody>
        </p:sp>
        <p:sp>
          <p:nvSpPr>
            <p:cNvPr id="9" name="Text Box 34"/>
            <p:cNvSpPr txBox="1">
              <a:spLocks noChangeArrowheads="1"/>
            </p:cNvSpPr>
            <p:nvPr/>
          </p:nvSpPr>
          <p:spPr bwMode="auto">
            <a:xfrm>
              <a:off x="2743200" y="4419600"/>
              <a:ext cx="190500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chemeClr val="folHlink"/>
                  </a:solidFill>
                </a:rPr>
                <a:t>Mask Maker’s Burden: “small” k</a:t>
              </a:r>
              <a:r>
                <a:rPr lang="en-US" sz="1400" b="1" baseline="-25000">
                  <a:solidFill>
                    <a:schemeClr val="folHlink"/>
                  </a:solidFill>
                </a:rPr>
                <a:t>1</a:t>
              </a:r>
            </a:p>
          </p:txBody>
        </p: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 flipH="1">
              <a:off x="5257800" y="3200400"/>
              <a:ext cx="1371600" cy="6858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6629400" y="2590800"/>
              <a:ext cx="251460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33CC"/>
                  </a:solidFill>
                </a:rPr>
                <a:t>There are only so many “tricks” to increase this gap, and they are very expensive … we </a:t>
              </a:r>
              <a:r>
                <a:rPr lang="en-US" dirty="0" smtClean="0">
                  <a:solidFill>
                    <a:srgbClr val="0033CC"/>
                  </a:solidFill>
                </a:rPr>
                <a:t>must </a:t>
              </a:r>
              <a:r>
                <a:rPr lang="en-US" dirty="0">
                  <a:solidFill>
                    <a:srgbClr val="0033CC"/>
                  </a:solidFill>
                </a:rPr>
                <a:t>go to a shorter wavelength!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3400" y="914400"/>
            <a:ext cx="802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Big jump from 193 to ~13 nm. Before this has about ¼ increase in energy. Now &gt;10x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1" y="5638800"/>
            <a:ext cx="861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In 2004, it is predicted that EUVL will become mass production tool in 2009. Today it is believed that DUV lithography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=193nm</a:t>
            </a:r>
            <a:r>
              <a:rPr lang="en-US" dirty="0" smtClean="0">
                <a:solidFill>
                  <a:srgbClr val="0033CC"/>
                </a:solidFill>
              </a:rPr>
              <a:t>) with double processing will be used for 32nm  generation production, thus delaying the need for EUV.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0"/>
            <a:ext cx="56388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7438" eaLnBrk="0" hangingPunct="0"/>
            <a:r>
              <a:rPr lang="en-US" altLang="zh-CN" sz="2800" dirty="0" smtClean="0">
                <a:solidFill>
                  <a:srgbClr val="0033CC"/>
                </a:solidFill>
              </a:rPr>
              <a:t>EUVL alpha demo systems and results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90600" y="609600"/>
            <a:ext cx="727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As of 2007, two alpha demo tools are at research centers</a:t>
            </a:r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1559" y="1066800"/>
            <a:ext cx="8349621" cy="5715000"/>
            <a:chOff x="281559" y="1143000"/>
            <a:chExt cx="8349621" cy="5715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1559" y="1143000"/>
              <a:ext cx="8349621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4572000" y="6144768"/>
              <a:ext cx="1676400" cy="228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48" y="128374"/>
            <a:ext cx="8997052" cy="650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52400"/>
            <a:ext cx="709482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Transitions in optical lithographic technologies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164866" name="Object 2"/>
          <p:cNvGraphicFramePr>
            <a:graphicFrameLocks noChangeAspect="1"/>
          </p:cNvGraphicFramePr>
          <p:nvPr/>
        </p:nvGraphicFramePr>
        <p:xfrm>
          <a:off x="228600" y="1371600"/>
          <a:ext cx="8624887" cy="4881562"/>
        </p:xfrm>
        <a:graphic>
          <a:graphicData uri="http://schemas.openxmlformats.org/presentationml/2006/ole">
            <p:oleObj spid="_x0000_s164866" name="Document" r:id="rId3" imgW="9036518" imgH="5015366" progId="Word.Document.8">
              <p:embed/>
            </p:oleObj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828800" y="3032125"/>
            <a:ext cx="7315200" cy="3689350"/>
            <a:chOff x="1152" y="1910"/>
            <a:chExt cx="4608" cy="2324"/>
          </a:xfrm>
        </p:grpSpPr>
        <p:pic>
          <p:nvPicPr>
            <p:cNvPr id="7175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04" y="1910"/>
              <a:ext cx="2681" cy="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6" name="Text Box 10"/>
            <p:cNvSpPr txBox="1">
              <a:spLocks noChangeArrowheads="1"/>
            </p:cNvSpPr>
            <p:nvPr/>
          </p:nvSpPr>
          <p:spPr bwMode="auto">
            <a:xfrm>
              <a:off x="1152" y="3590"/>
              <a:ext cx="1344" cy="44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/>
                <a:t>193 nm Excimer Laser Source</a:t>
              </a:r>
            </a:p>
          </p:txBody>
        </p:sp>
        <p:sp>
          <p:nvSpPr>
            <p:cNvPr id="7177" name="Line 11"/>
            <p:cNvSpPr>
              <a:spLocks noChangeShapeType="1"/>
            </p:cNvSpPr>
            <p:nvPr/>
          </p:nvSpPr>
          <p:spPr bwMode="auto">
            <a:xfrm flipV="1">
              <a:off x="2064" y="2966"/>
              <a:ext cx="624" cy="624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Text Box 12"/>
            <p:cNvSpPr txBox="1">
              <a:spLocks noChangeArrowheads="1"/>
            </p:cNvSpPr>
            <p:nvPr/>
          </p:nvSpPr>
          <p:spPr bwMode="auto">
            <a:xfrm>
              <a:off x="2544" y="3686"/>
              <a:ext cx="960" cy="44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000" b="1"/>
                <a:t>Computer Console</a:t>
              </a:r>
            </a:p>
          </p:txBody>
        </p:sp>
        <p:sp>
          <p:nvSpPr>
            <p:cNvPr id="7179" name="Text Box 13"/>
            <p:cNvSpPr txBox="1">
              <a:spLocks noChangeArrowheads="1"/>
            </p:cNvSpPr>
            <p:nvPr/>
          </p:nvSpPr>
          <p:spPr bwMode="auto">
            <a:xfrm>
              <a:off x="3600" y="3600"/>
              <a:ext cx="875" cy="63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000" b="1"/>
                <a:t>Exposure Column</a:t>
              </a:r>
            </a:p>
            <a:p>
              <a:pPr algn="ctr" eaLnBrk="1" hangingPunct="1"/>
              <a:r>
                <a:rPr lang="en-US" sz="2000" b="1"/>
                <a:t>(Lens)</a:t>
              </a:r>
            </a:p>
          </p:txBody>
        </p:sp>
        <p:sp>
          <p:nvSpPr>
            <p:cNvPr id="7180" name="Text Box 14"/>
            <p:cNvSpPr txBox="1">
              <a:spLocks noChangeArrowheads="1"/>
            </p:cNvSpPr>
            <p:nvPr/>
          </p:nvSpPr>
          <p:spPr bwMode="auto">
            <a:xfrm>
              <a:off x="4992" y="3350"/>
              <a:ext cx="677" cy="25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000" b="1"/>
                <a:t>Wafer</a:t>
              </a:r>
            </a:p>
          </p:txBody>
        </p:sp>
        <p:sp>
          <p:nvSpPr>
            <p:cNvPr id="7181" name="Line 15"/>
            <p:cNvSpPr>
              <a:spLocks noChangeShapeType="1"/>
            </p:cNvSpPr>
            <p:nvPr/>
          </p:nvSpPr>
          <p:spPr bwMode="auto">
            <a:xfrm flipV="1">
              <a:off x="2976" y="2726"/>
              <a:ext cx="27" cy="96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16"/>
            <p:cNvSpPr>
              <a:spLocks noChangeShapeType="1"/>
            </p:cNvSpPr>
            <p:nvPr/>
          </p:nvSpPr>
          <p:spPr bwMode="auto">
            <a:xfrm flipV="1">
              <a:off x="3984" y="2679"/>
              <a:ext cx="143" cy="969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17"/>
            <p:cNvSpPr>
              <a:spLocks noChangeShapeType="1"/>
            </p:cNvSpPr>
            <p:nvPr/>
          </p:nvSpPr>
          <p:spPr bwMode="auto">
            <a:xfrm flipH="1">
              <a:off x="4128" y="2198"/>
              <a:ext cx="960" cy="29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Text Box 18"/>
            <p:cNvSpPr txBox="1">
              <a:spLocks noChangeArrowheads="1"/>
            </p:cNvSpPr>
            <p:nvPr/>
          </p:nvSpPr>
          <p:spPr bwMode="auto">
            <a:xfrm>
              <a:off x="4992" y="2006"/>
              <a:ext cx="768" cy="44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000" b="1" dirty="0" err="1"/>
                <a:t>Reticle</a:t>
              </a:r>
              <a:r>
                <a:rPr lang="en-US" sz="2000" b="1" dirty="0"/>
                <a:t> </a:t>
              </a:r>
            </a:p>
            <a:p>
              <a:pPr algn="ctr" eaLnBrk="1" hangingPunct="1"/>
              <a:r>
                <a:rPr lang="en-US" sz="2000" b="1" dirty="0"/>
                <a:t>(Mask)</a:t>
              </a:r>
            </a:p>
          </p:txBody>
        </p:sp>
        <p:sp>
          <p:nvSpPr>
            <p:cNvPr id="7185" name="Line 19"/>
            <p:cNvSpPr>
              <a:spLocks noChangeShapeType="1"/>
            </p:cNvSpPr>
            <p:nvPr/>
          </p:nvSpPr>
          <p:spPr bwMode="auto">
            <a:xfrm flipH="1" flipV="1">
              <a:off x="4176" y="3254"/>
              <a:ext cx="912" cy="192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2" name="Text Box 22"/>
          <p:cNvSpPr txBox="1">
            <a:spLocks noChangeArrowheads="1"/>
          </p:cNvSpPr>
          <p:nvPr/>
        </p:nvSpPr>
        <p:spPr bwMode="auto">
          <a:xfrm>
            <a:off x="4876800" y="6629400"/>
            <a:ext cx="426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>
                <a:latin typeface="Tahoma" pitchFamily="-96" charset="0"/>
              </a:rPr>
              <a:t>www.tnlc.ncsu.edu/information/ceremony/lithography.ppt</a:t>
            </a:r>
            <a:r>
              <a:rPr lang="en-US" sz="1200">
                <a:latin typeface="Tahoma" pitchFamily="-96" charset="0"/>
              </a:rPr>
              <a:t> </a:t>
            </a:r>
          </a:p>
        </p:txBody>
      </p:sp>
      <p:sp>
        <p:nvSpPr>
          <p:cNvPr id="7173" name="Text Box 24"/>
          <p:cNvSpPr txBox="1">
            <a:spLocks noChangeArrowheads="1"/>
          </p:cNvSpPr>
          <p:nvPr/>
        </p:nvSpPr>
        <p:spPr bwMode="auto">
          <a:xfrm>
            <a:off x="762000" y="762000"/>
            <a:ext cx="76200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 defTabSz="461963">
              <a:spcAft>
                <a:spcPts val="600"/>
              </a:spcAft>
            </a:pPr>
            <a:r>
              <a:rPr lang="en-US" dirty="0" smtClean="0">
                <a:solidFill>
                  <a:srgbClr val="C00000"/>
                </a:solidFill>
              </a:rPr>
              <a:t>Current 193nm DUV lithography</a:t>
            </a:r>
          </a:p>
          <a:p>
            <a:pPr marL="166688" indent="-166688" defTabSz="461963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Lenses </a:t>
            </a:r>
            <a:r>
              <a:rPr lang="en-US" dirty="0">
                <a:solidFill>
                  <a:srgbClr val="0033CC"/>
                </a:solidFill>
              </a:rPr>
              <a:t>are very effective and perfectly transparent for 193nm and above, so many are </a:t>
            </a:r>
            <a:r>
              <a:rPr lang="en-US" dirty="0" smtClean="0">
                <a:solidFill>
                  <a:srgbClr val="0033CC"/>
                </a:solidFill>
              </a:rPr>
              <a:t>used: a </a:t>
            </a:r>
            <a:r>
              <a:rPr lang="en-US" dirty="0">
                <a:solidFill>
                  <a:srgbClr val="0033CC"/>
                </a:solidFill>
              </a:rPr>
              <a:t>single “lens” may be up to 60 fused silica </a:t>
            </a:r>
            <a:r>
              <a:rPr lang="en-US" dirty="0" smtClean="0">
                <a:solidFill>
                  <a:srgbClr val="0033CC"/>
                </a:solidFill>
              </a:rPr>
              <a:t>surfaces.</a:t>
            </a:r>
            <a:endParaRPr lang="en-US" dirty="0">
              <a:solidFill>
                <a:srgbClr val="0033CC"/>
              </a:solidFill>
            </a:endParaRPr>
          </a:p>
          <a:p>
            <a:pPr marL="166688" indent="-166688" defTabSz="461963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System </a:t>
            </a:r>
            <a:r>
              <a:rPr lang="en-US" dirty="0">
                <a:solidFill>
                  <a:srgbClr val="0033CC"/>
                </a:solidFill>
              </a:rPr>
              <a:t>maintained at atmospheric </a:t>
            </a:r>
            <a:r>
              <a:rPr lang="en-US" dirty="0" smtClean="0">
                <a:solidFill>
                  <a:srgbClr val="0033CC"/>
                </a:solidFill>
              </a:rPr>
              <a:t>pressure.</a:t>
            </a:r>
            <a:endParaRPr lang="en-US" dirty="0">
              <a:solidFill>
                <a:srgbClr val="0033CC"/>
              </a:solidFill>
            </a:endParaRPr>
          </a:p>
          <a:p>
            <a:pPr marL="166688" indent="-166688" defTabSz="461963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Exposure </a:t>
            </a:r>
            <a:r>
              <a:rPr lang="en-US" dirty="0">
                <a:solidFill>
                  <a:srgbClr val="0033CC"/>
                </a:solidFill>
              </a:rPr>
              <a:t>field </a:t>
            </a:r>
            <a:r>
              <a:rPr lang="en-US" dirty="0" smtClean="0">
                <a:solidFill>
                  <a:srgbClr val="0033CC"/>
                </a:solidFill>
              </a:rPr>
              <a:t>26x32mm</a:t>
            </a:r>
            <a:r>
              <a:rPr lang="en-US" baseline="30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.</a:t>
            </a:r>
            <a:endParaRPr lang="en-US" dirty="0">
              <a:solidFill>
                <a:srgbClr val="0033CC"/>
              </a:solidFill>
            </a:endParaRPr>
          </a:p>
          <a:p>
            <a:pPr marL="166688" indent="-166688" defTabSz="461963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Steppers </a:t>
            </a:r>
            <a:r>
              <a:rPr lang="en-US" dirty="0">
                <a:solidFill>
                  <a:srgbClr val="0033CC"/>
                </a:solidFill>
              </a:rPr>
              <a:t>capable of </a:t>
            </a:r>
            <a:r>
              <a:rPr lang="en-US" dirty="0" smtClean="0">
                <a:solidFill>
                  <a:srgbClr val="0033CC"/>
                </a:solidFill>
              </a:rPr>
              <a:t>exposing 109 steps per 300mm wafer, and produce &gt;100 wafers per hour. Exposure times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10-20ns (one pulse of excimer laser).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3410" y="152400"/>
            <a:ext cx="472219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Why not the next </a:t>
            </a:r>
            <a:r>
              <a:rPr lang="en-US" sz="2800" dirty="0" err="1" smtClean="0">
                <a:solidFill>
                  <a:srgbClr val="0033CC"/>
                </a:solidFill>
              </a:rPr>
              <a:t>excimer</a:t>
            </a:r>
            <a:r>
              <a:rPr lang="en-US" sz="2800" dirty="0" smtClean="0">
                <a:solidFill>
                  <a:srgbClr val="0033CC"/>
                </a:solidFill>
              </a:rPr>
              <a:t> line?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42669" y="228600"/>
            <a:ext cx="8572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0033CC"/>
                </a:solidFill>
              </a:rPr>
              <a:t>Current 193nm deep UV (DUV) lithography: mask material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1295400"/>
            <a:ext cx="75438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 eaLnBrk="0" hangingPunct="0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Photo-masks today are made from fused silica.</a:t>
            </a:r>
          </a:p>
          <a:p>
            <a:pPr marL="169863" indent="-169863" eaLnBrk="0" hangingPunct="0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Fused silica has a number of advantageous properties.</a:t>
            </a:r>
          </a:p>
          <a:p>
            <a:pPr marL="682625" lvl="2" indent="-234950" eaLnBrk="0" hangingPunct="0">
              <a:spcAft>
                <a:spcPts val="600"/>
              </a:spcAft>
              <a:buFont typeface="Courier New" pitchFamily="49" charset="0"/>
              <a:buChar char="o"/>
              <a:tabLst>
                <a:tab pos="742950" algn="l"/>
              </a:tabLst>
            </a:pPr>
            <a:r>
              <a:rPr lang="en-US" dirty="0" smtClean="0">
                <a:solidFill>
                  <a:srgbClr val="0033CC"/>
                </a:solidFill>
              </a:rPr>
              <a:t>Chemical stability.</a:t>
            </a:r>
          </a:p>
          <a:p>
            <a:pPr marL="682625" lvl="2" indent="-234950" eaLnBrk="0" hangingPunct="0">
              <a:spcAft>
                <a:spcPts val="600"/>
              </a:spcAft>
              <a:buFont typeface="Courier New" pitchFamily="49" charset="0"/>
              <a:buChar char="o"/>
              <a:tabLst>
                <a:tab pos="742950" algn="l"/>
              </a:tabLst>
            </a:pPr>
            <a:r>
              <a:rPr lang="en-US" dirty="0" smtClean="0">
                <a:solidFill>
                  <a:srgbClr val="0033CC"/>
                </a:solidFill>
              </a:rPr>
              <a:t>Transparency for ultraviolet light.</a:t>
            </a:r>
          </a:p>
          <a:p>
            <a:pPr marL="682625" lvl="2" indent="-234950" eaLnBrk="0" hangingPunct="0">
              <a:spcAft>
                <a:spcPts val="600"/>
              </a:spcAft>
              <a:buFont typeface="Courier New" pitchFamily="49" charset="0"/>
              <a:buChar char="o"/>
              <a:tabLst>
                <a:tab pos="742950" algn="l"/>
              </a:tabLst>
            </a:pPr>
            <a:r>
              <a:rPr lang="en-US" dirty="0" smtClean="0">
                <a:solidFill>
                  <a:srgbClr val="0033CC"/>
                </a:solidFill>
              </a:rPr>
              <a:t>No intrinsic birefringence.</a:t>
            </a:r>
          </a:p>
          <a:p>
            <a:pPr marL="682625" lvl="2" indent="-234950" eaLnBrk="0" hangingPunct="0">
              <a:spcAft>
                <a:spcPts val="600"/>
              </a:spcAft>
              <a:buFont typeface="Courier New" pitchFamily="49" charset="0"/>
              <a:buChar char="o"/>
              <a:tabLst>
                <a:tab pos="742950" algn="l"/>
              </a:tabLst>
            </a:pPr>
            <a:r>
              <a:rPr lang="en-US" dirty="0" smtClean="0">
                <a:solidFill>
                  <a:srgbClr val="0033CC"/>
                </a:solidFill>
              </a:rPr>
              <a:t>A low coefficient of thermal expansion.</a:t>
            </a:r>
            <a:endParaRPr lang="en-US" dirty="0">
              <a:solidFill>
                <a:srgbClr val="0033CC"/>
              </a:solidFill>
            </a:endParaRPr>
          </a:p>
          <a:p>
            <a:pPr marL="169863" indent="-169863" eaLnBrk="0" hangingPunct="0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 low coefficient of thermal expansion: 0.5ppm/</a:t>
            </a:r>
            <a:r>
              <a:rPr lang="en-US" baseline="30000" dirty="0" err="1" smtClean="0">
                <a:solidFill>
                  <a:srgbClr val="0033CC"/>
                </a:solidFill>
              </a:rPr>
              <a:t>o</a:t>
            </a:r>
            <a:r>
              <a:rPr lang="en-US" dirty="0" err="1" smtClean="0">
                <a:solidFill>
                  <a:srgbClr val="0033CC"/>
                </a:solidFill>
              </a:rPr>
              <a:t>C.</a:t>
            </a:r>
            <a:endParaRPr lang="en-US" dirty="0" smtClean="0">
              <a:solidFill>
                <a:srgbClr val="0033CC"/>
              </a:solidFill>
            </a:endParaRPr>
          </a:p>
          <a:p>
            <a:pPr marL="682625" lvl="3" indent="-219075" eaLnBrk="0" hangingPunct="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If a mask changes temperature by 0.1</a:t>
            </a:r>
            <a:r>
              <a:rPr lang="en-US" baseline="30000" dirty="0" smtClean="0">
                <a:solidFill>
                  <a:srgbClr val="0033CC"/>
                </a:solidFill>
              </a:rPr>
              <a:t>o</a:t>
            </a:r>
            <a:r>
              <a:rPr lang="en-US" dirty="0" smtClean="0">
                <a:solidFill>
                  <a:srgbClr val="0033CC"/>
                </a:solidFill>
              </a:rPr>
              <a:t>C, then the distance between two features separated by 50mm will change by 2.5 nm.</a:t>
            </a:r>
          </a:p>
          <a:p>
            <a:pPr marL="682625" lvl="3" indent="-219075" eaLnBrk="0" hangingPunct="0">
              <a:spcAft>
                <a:spcPts val="600"/>
              </a:spcAft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This change in registration can be absorbed into overlay budgets, after reduction by 4× (i.e. pattern on resist misaligns by 2.5/4=0.6nm, OK).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52400"/>
            <a:ext cx="736554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Why not the next excimer line (157nm) or 46nm?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7200" y="838200"/>
            <a:ext cx="80010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6688" indent="-166688">
              <a:spcAft>
                <a:spcPts val="60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Why not a stop at 157nm?</a:t>
            </a:r>
          </a:p>
          <a:p>
            <a:pPr marL="166688" indent="-166688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Fused silica and atmospheric oxygen become absorptive by 157nm, so even incremental decreases in wavelength (by only 36nm) start to require a major system modification: vacuum exposure, use CaF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as lens material.</a:t>
            </a:r>
          </a:p>
          <a:p>
            <a:pPr marL="169863" indent="-169863" eaLnBrk="0" hangingPunct="0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coefficient of thermal expansion of CaF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 is 19ppm/</a:t>
            </a:r>
            <a:r>
              <a:rPr lang="en-US" baseline="30000" dirty="0" err="1" smtClean="0">
                <a:solidFill>
                  <a:srgbClr val="0033CC"/>
                </a:solidFill>
              </a:rPr>
              <a:t>o</a:t>
            </a:r>
            <a:r>
              <a:rPr lang="en-US" dirty="0" err="1" smtClean="0">
                <a:solidFill>
                  <a:srgbClr val="0033CC"/>
                </a:solidFill>
              </a:rPr>
              <a:t>C</a:t>
            </a:r>
            <a:r>
              <a:rPr lang="en-US" dirty="0" smtClean="0">
                <a:solidFill>
                  <a:srgbClr val="0033CC"/>
                </a:solidFill>
              </a:rPr>
              <a:t>, versus 0.5ppm/</a:t>
            </a:r>
            <a:r>
              <a:rPr lang="en-US" baseline="30000" dirty="0" err="1" smtClean="0">
                <a:solidFill>
                  <a:srgbClr val="0033CC"/>
                </a:solidFill>
              </a:rPr>
              <a:t>o</a:t>
            </a:r>
            <a:r>
              <a:rPr lang="en-US" dirty="0" err="1" smtClean="0">
                <a:solidFill>
                  <a:srgbClr val="0033CC"/>
                </a:solidFill>
              </a:rPr>
              <a:t>C</a:t>
            </a:r>
            <a:r>
              <a:rPr lang="en-US" dirty="0" smtClean="0">
                <a:solidFill>
                  <a:srgbClr val="0033CC"/>
                </a:solidFill>
              </a:rPr>
              <a:t> for fused silica.</a:t>
            </a:r>
          </a:p>
          <a:p>
            <a:pPr marL="169863" indent="-169863" eaLnBrk="0" hangingPunct="0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2.5nm of mask registration error now becomes nearly 100 nm (25nm after ¼ reduction, still too high).</a:t>
            </a:r>
          </a:p>
          <a:p>
            <a:pPr marL="166688" indent="-166688">
              <a:spcAft>
                <a:spcPts val="600"/>
              </a:spcAft>
              <a:buFontTx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 Below 157nm, no </a:t>
            </a:r>
            <a:r>
              <a:rPr lang="en-US" dirty="0" err="1" smtClean="0">
                <a:solidFill>
                  <a:srgbClr val="0033CC"/>
                </a:solidFill>
              </a:rPr>
              <a:t>excimer</a:t>
            </a:r>
            <a:r>
              <a:rPr lang="en-US" dirty="0" smtClean="0">
                <a:solidFill>
                  <a:srgbClr val="0033CC"/>
                </a:solidFill>
              </a:rPr>
              <a:t> laser line has the required output power.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4191000"/>
            <a:ext cx="731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spcAft>
                <a:spcPts val="600"/>
              </a:spcAft>
              <a:defRPr/>
            </a:pPr>
            <a:r>
              <a:rPr lang="en-US" b="1" dirty="0" smtClean="0">
                <a:solidFill>
                  <a:srgbClr val="C00000"/>
                </a:solidFill>
              </a:rPr>
              <a:t>Why not a stop at 46nm?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Ne-like-</a:t>
            </a:r>
            <a:r>
              <a:rPr lang="en-US" dirty="0" err="1" smtClean="0">
                <a:solidFill>
                  <a:srgbClr val="0033CC"/>
                </a:solidFill>
              </a:rPr>
              <a:t>Ar</a:t>
            </a:r>
            <a:r>
              <a:rPr lang="en-US" dirty="0" smtClean="0">
                <a:solidFill>
                  <a:srgbClr val="0033CC"/>
                </a:solidFill>
              </a:rPr>
              <a:t> X-ray Laser (capillary discharge laser developed at CSU) produces EUV at this wavelength.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The wavelength is &gt;3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 longer than 13.5nm, so lower resolution.</a:t>
            </a:r>
            <a:endParaRPr lang="en-US" dirty="0" smtClean="0">
              <a:solidFill>
                <a:srgbClr val="0033CC"/>
              </a:solidFill>
            </a:endParaRP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Still need reflectance optics, but hard to get high reflectance.</a:t>
            </a:r>
          </a:p>
          <a:p>
            <a:pPr marL="166688" indent="-166688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33CC"/>
                </a:solidFill>
              </a:rPr>
              <a:t>Materials and thicknesses issues (high absorption).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4447</TotalTime>
  <Words>3809</Words>
  <Application>Microsoft Office PowerPoint</Application>
  <PresentationFormat>On-screen Show (4:3)</PresentationFormat>
  <Paragraphs>418</Paragraphs>
  <Slides>51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Office Theme</vt:lpstr>
      <vt:lpstr>Document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 </cp:lastModifiedBy>
  <cp:revision>38</cp:revision>
  <dcterms:created xsi:type="dcterms:W3CDTF">2006-08-16T00:00:00Z</dcterms:created>
  <dcterms:modified xsi:type="dcterms:W3CDTF">2010-08-20T23:12:34Z</dcterms:modified>
</cp:coreProperties>
</file>