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7"/>
  </p:notesMasterIdLst>
  <p:sldIdLst>
    <p:sldId id="417" r:id="rId3"/>
    <p:sldId id="354" r:id="rId4"/>
    <p:sldId id="296" r:id="rId5"/>
    <p:sldId id="360" r:id="rId6"/>
    <p:sldId id="385" r:id="rId7"/>
    <p:sldId id="358" r:id="rId8"/>
    <p:sldId id="357" r:id="rId9"/>
    <p:sldId id="413" r:id="rId10"/>
    <p:sldId id="414" r:id="rId11"/>
    <p:sldId id="415" r:id="rId12"/>
    <p:sldId id="416" r:id="rId13"/>
    <p:sldId id="418" r:id="rId14"/>
    <p:sldId id="373" r:id="rId15"/>
    <p:sldId id="375" r:id="rId16"/>
    <p:sldId id="374" r:id="rId17"/>
    <p:sldId id="367" r:id="rId18"/>
    <p:sldId id="281" r:id="rId19"/>
    <p:sldId id="289" r:id="rId20"/>
    <p:sldId id="282" r:id="rId21"/>
    <p:sldId id="421" r:id="rId22"/>
    <p:sldId id="422" r:id="rId23"/>
    <p:sldId id="376" r:id="rId24"/>
    <p:sldId id="379" r:id="rId25"/>
    <p:sldId id="377" r:id="rId26"/>
    <p:sldId id="330" r:id="rId27"/>
    <p:sldId id="381" r:id="rId28"/>
    <p:sldId id="382" r:id="rId29"/>
    <p:sldId id="409" r:id="rId30"/>
    <p:sldId id="387" r:id="rId31"/>
    <p:sldId id="408" r:id="rId32"/>
    <p:sldId id="419" r:id="rId33"/>
    <p:sldId id="384" r:id="rId34"/>
    <p:sldId id="343" r:id="rId35"/>
    <p:sldId id="304" r:id="rId36"/>
    <p:sldId id="420" r:id="rId37"/>
    <p:sldId id="305" r:id="rId38"/>
    <p:sldId id="410" r:id="rId39"/>
    <p:sldId id="391" r:id="rId40"/>
    <p:sldId id="393" r:id="rId41"/>
    <p:sldId id="392" r:id="rId42"/>
    <p:sldId id="394" r:id="rId43"/>
    <p:sldId id="395" r:id="rId44"/>
    <p:sldId id="397" r:id="rId45"/>
    <p:sldId id="412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33CC"/>
    <a:srgbClr val="FF00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0" autoAdjust="0"/>
    <p:restoredTop sz="98227" autoAdjust="0"/>
  </p:normalViewPr>
  <p:slideViewPr>
    <p:cSldViewPr>
      <p:cViewPr varScale="1">
        <p:scale>
          <a:sx n="72" d="100"/>
          <a:sy n="72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12BE6D-C3A5-4850-851A-77EF903130C5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A1D46F-D2AA-4D35-A998-75F6090C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F93B2-AD91-44D2-A4B8-20956148BF99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B4815-A62D-4A73-8BCF-BABCEE8CC95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9F38FC-0BFC-4E98-8229-70BC9056CA9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DFB343-7744-44E7-A75B-38A49EFD89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EEF6E6-C709-4864-A03C-C8861B41EE9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57B126-A053-443D-95C3-3CEA124612F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2CD185-11CF-4434-8352-949C762ECA6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8E9981-38A3-40DE-8164-97DB5BA9B11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BBB249-F272-478E-B9D2-5B05DFA2A3C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D4A067-72CE-43CF-A51D-38BAAF9E207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9BC1E-741B-4E8F-8510-CC13FEC9EB3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9B265C-17D4-4BE6-8FEC-77428BAF1A4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2E5585-C5E1-4D9F-B879-820822EA39C8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cuola%20Martinafranca\clip0003.avi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</a:t>
            </a:r>
            <a:r>
              <a:rPr lang="en-US" sz="1400" dirty="0" smtClean="0"/>
              <a:t>/</a:t>
            </a:r>
            <a:endParaRPr lang="en-US" sz="1400" dirty="0" smtClean="0"/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062" y="914400"/>
            <a:ext cx="40379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4953000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Ph.D. Thesis Dieter </a:t>
            </a:r>
            <a:r>
              <a:rPr lang="en-US" sz="1200" dirty="0" err="1" smtClean="0"/>
              <a:t>Muenchmeyer</a:t>
            </a:r>
            <a:r>
              <a:rPr lang="en-US" sz="1200" dirty="0" smtClean="0"/>
              <a:t>, IMT/FZK, 1984</a:t>
            </a:r>
            <a:endParaRPr lang="en-US" sz="1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1219200"/>
          <a:ext cx="2366962" cy="612775"/>
        </p:xfrm>
        <a:graphic>
          <a:graphicData uri="http://schemas.openxmlformats.org/presentationml/2006/ole">
            <p:oleObj spid="_x0000_s142338" name="Equation" r:id="rId4" imgW="1714320" imgH="444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838200"/>
            <a:ext cx="3172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Photo-electron lateral diffusion: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Diffraction: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343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Lateral widening due to photoelectrons and diffraction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52400"/>
            <a:ext cx="5105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achieve high resolution?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1956816"/>
            <a:ext cx="244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R=3/2[</a:t>
            </a:r>
            <a:r>
              <a:rPr lang="en-US" dirty="0" smtClean="0">
                <a:sym typeface="Symbol"/>
              </a:rPr>
              <a:t>(</a:t>
            </a:r>
            <a:r>
              <a:rPr lang="en-US" dirty="0" err="1" smtClean="0">
                <a:sym typeface="Symbol"/>
              </a:rPr>
              <a:t>g+t</a:t>
            </a:r>
            <a:r>
              <a:rPr lang="en-US" dirty="0" smtClean="0">
                <a:sym typeface="Symbol"/>
              </a:rPr>
              <a:t>/2</a:t>
            </a:r>
            <a:r>
              <a:rPr lang="en-US" dirty="0" smtClean="0"/>
              <a:t>)]</a:t>
            </a:r>
            <a:r>
              <a:rPr lang="en-US" baseline="30000" dirty="0" smtClean="0"/>
              <a:t>1/2</a:t>
            </a:r>
            <a:r>
              <a:rPr lang="en-US" dirty="0" smtClean="0">
                <a:sym typeface="Symbol"/>
              </a:rPr>
              <a:t></a:t>
            </a:r>
            <a:r>
              <a:rPr lang="en-US" baseline="30000" dirty="0" smtClean="0">
                <a:sym typeface="Symbol"/>
              </a:rPr>
              <a:t>1/2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5908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 achieve high resolution: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Use longer wavelength (e.g. 1nm) to reduce photo-electron lateral diffusion.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Longer wavelength also means thinner Au absorber, which can be patterned accurately. (thick Au may not have vertical sidewall, leading to blurred edge.)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Use smaller gap and thinner resist. Thinner resist is good for longer wavelength that has smaller penetration depth (more absorbing).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562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However, it is found that the Auger electron (low energy) is 10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 more efficient to expose the resist</a:t>
            </a:r>
            <a:r>
              <a:rPr lang="en-US" dirty="0" smtClean="0">
                <a:solidFill>
                  <a:srgbClr val="7030A0"/>
                </a:solidFill>
              </a:rPr>
              <a:t> than photo-electron (high energy); and the Auger electron diffuse only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&lt;5nm.</a:t>
            </a:r>
          </a:p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Therefore, the photo-electron is not that important in determining the final resolution, and high resolution (&lt;20nm) can be achieved provided such a mask can be made (VERY difficult).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High resolution resist structures by x-ray lithography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3886200"/>
            <a:ext cx="50920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>
            <a:off x="228600" y="914400"/>
            <a:ext cx="3810000" cy="2855465"/>
            <a:chOff x="228600" y="914400"/>
            <a:chExt cx="3810000" cy="2855465"/>
          </a:xfrm>
        </p:grpSpPr>
        <p:pic>
          <p:nvPicPr>
            <p:cNvPr id="4" name="Picture 8" descr="chenFIG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914400"/>
              <a:ext cx="3810000" cy="285546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600200" y="3048000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</a:t>
              </a:r>
              <a:r>
                <a:rPr lang="en-US" sz="2400" b="1" dirty="0" smtClean="0"/>
                <a:t>50nm lines</a:t>
              </a:r>
              <a:endParaRPr lang="en-US" sz="2400" b="1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0"/>
            <a:ext cx="3629025" cy="44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867400" y="586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Waser</a:t>
            </a:r>
            <a:r>
              <a:rPr lang="en-US" sz="1400" dirty="0" smtClean="0"/>
              <a:t> (ed.), </a:t>
            </a:r>
            <a:r>
              <a:rPr lang="en-US" sz="1400" dirty="0" err="1" smtClean="0"/>
              <a:t>Nanoelectronics</a:t>
            </a:r>
            <a:r>
              <a:rPr lang="en-US" sz="1400" dirty="0" smtClean="0"/>
              <a:t> and Information Technology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1054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Symbol"/>
              </a:rPr>
              <a:t>1</a:t>
            </a:r>
            <a:r>
              <a:rPr lang="en-US" sz="2000" dirty="0" smtClean="0">
                <a:solidFill>
                  <a:schemeClr val="bg1"/>
                </a:solidFill>
              </a:rPr>
              <a:t>50nm lines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118100" y="914400"/>
            <a:ext cx="3263900" cy="3124200"/>
            <a:chOff x="2895600" y="1676400"/>
            <a:chExt cx="3263900" cy="312420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486400" y="2133600"/>
              <a:ext cx="76200" cy="22098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5400000">
              <a:off x="4864100" y="2762250"/>
              <a:ext cx="381000" cy="914400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7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6096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8"/>
            <p:cNvSpPr>
              <a:spLocks noChangeArrowheads="1"/>
            </p:cNvSpPr>
            <p:nvPr/>
          </p:nvSpPr>
          <p:spPr bwMode="auto">
            <a:xfrm>
              <a:off x="3962400" y="2971800"/>
              <a:ext cx="609600" cy="4572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9"/>
            <p:cNvSpPr>
              <a:spLocks noChangeArrowheads="1"/>
            </p:cNvSpPr>
            <p:nvPr/>
          </p:nvSpPr>
          <p:spPr bwMode="auto">
            <a:xfrm rot="-5400000">
              <a:off x="3200400" y="2590800"/>
              <a:ext cx="685800" cy="1295400"/>
            </a:xfrm>
            <a:prstGeom prst="can">
              <a:avLst>
                <a:gd name="adj" fmla="val 47222"/>
              </a:avLst>
            </a:prstGeom>
            <a:gradFill rotWithShape="0">
              <a:gsLst>
                <a:gs pos="0">
                  <a:srgbClr val="182F76"/>
                </a:gs>
                <a:gs pos="50000">
                  <a:srgbClr val="3366FF"/>
                </a:gs>
                <a:gs pos="100000">
                  <a:srgbClr val="182F76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0"/>
            <p:cNvSpPr>
              <a:spLocks noChangeArrowheads="1"/>
            </p:cNvSpPr>
            <p:nvPr/>
          </p:nvSpPr>
          <p:spPr bwMode="auto">
            <a:xfrm>
              <a:off x="5473700" y="1828800"/>
              <a:ext cx="685800" cy="685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71"/>
            <p:cNvSpPr>
              <a:spLocks noChangeArrowheads="1"/>
            </p:cNvSpPr>
            <p:nvPr/>
          </p:nvSpPr>
          <p:spPr bwMode="auto">
            <a:xfrm>
              <a:off x="5473700" y="3905250"/>
              <a:ext cx="685800" cy="685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72"/>
            <p:cNvSpPr>
              <a:spLocks noChangeArrowheads="1"/>
            </p:cNvSpPr>
            <p:nvPr/>
          </p:nvSpPr>
          <p:spPr bwMode="auto">
            <a:xfrm>
              <a:off x="5715000" y="2895600"/>
              <a:ext cx="228600" cy="533400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 flipH="1" flipV="1">
              <a:off x="4953000" y="297180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 flipH="1" flipV="1">
              <a:off x="5181600" y="2819400"/>
              <a:ext cx="304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 flipH="1">
              <a:off x="4972050" y="321945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6"/>
            <p:cNvSpPr>
              <a:spLocks noChangeArrowheads="1"/>
            </p:cNvSpPr>
            <p:nvPr/>
          </p:nvSpPr>
          <p:spPr bwMode="auto">
            <a:xfrm flipH="1" flipV="1">
              <a:off x="5410200" y="4267200"/>
              <a:ext cx="609600" cy="533400"/>
            </a:xfrm>
            <a:custGeom>
              <a:avLst/>
              <a:gdLst>
                <a:gd name="T0" fmla="*/ 14505741 w 21600"/>
                <a:gd name="T1" fmla="*/ 1795904 h 21600"/>
                <a:gd name="T2" fmla="*/ 7885290 w 21600"/>
                <a:gd name="T3" fmla="*/ 709224 h 21600"/>
                <a:gd name="T4" fmla="*/ 13278357 w 21600"/>
                <a:gd name="T5" fmla="*/ 2791114 h 21600"/>
                <a:gd name="T6" fmla="*/ 19347632 w 21600"/>
                <a:gd name="T7" fmla="*/ 6874440 h 21600"/>
                <a:gd name="T8" fmla="*/ 16199105 w 21600"/>
                <a:gd name="T9" fmla="*/ 9122844 h 21600"/>
                <a:gd name="T10" fmla="*/ 13262411 w 21600"/>
                <a:gd name="T11" fmla="*/ 671101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49" y="11099"/>
                  </a:moveTo>
                  <a:cubicBezTo>
                    <a:pt x="19353" y="11000"/>
                    <a:pt x="19355" y="10900"/>
                    <a:pt x="19355" y="10800"/>
                  </a:cubicBezTo>
                  <a:cubicBezTo>
                    <a:pt x="19355" y="6075"/>
                    <a:pt x="15524" y="2245"/>
                    <a:pt x="10800" y="2245"/>
                  </a:cubicBezTo>
                  <a:cubicBezTo>
                    <a:pt x="10534" y="2244"/>
                    <a:pt x="10269" y="2257"/>
                    <a:pt x="10004" y="2282"/>
                  </a:cubicBezTo>
                  <a:lnTo>
                    <a:pt x="9796" y="46"/>
                  </a:lnTo>
                  <a:cubicBezTo>
                    <a:pt x="10130" y="15"/>
                    <a:pt x="1046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6"/>
                    <a:pt x="21597" y="11052"/>
                    <a:pt x="21593" y="11178"/>
                  </a:cubicBezTo>
                  <a:lnTo>
                    <a:pt x="24291" y="11273"/>
                  </a:lnTo>
                  <a:lnTo>
                    <a:pt x="20338" y="14960"/>
                  </a:lnTo>
                  <a:lnTo>
                    <a:pt x="16651" y="11005"/>
                  </a:lnTo>
                  <a:lnTo>
                    <a:pt x="19349" y="1109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7"/>
            <p:cNvSpPr>
              <a:spLocks noChangeArrowheads="1"/>
            </p:cNvSpPr>
            <p:nvPr/>
          </p:nvSpPr>
          <p:spPr bwMode="auto">
            <a:xfrm rot="-5400000">
              <a:off x="5334000" y="1752600"/>
              <a:ext cx="609600" cy="457200"/>
            </a:xfrm>
            <a:custGeom>
              <a:avLst/>
              <a:gdLst>
                <a:gd name="T0" fmla="*/ 14627604 w 21600"/>
                <a:gd name="T1" fmla="*/ 1385739 h 21600"/>
                <a:gd name="T2" fmla="*/ 8189553 w 21600"/>
                <a:gd name="T3" fmla="*/ 508508 h 21600"/>
                <a:gd name="T4" fmla="*/ 13375526 w 21600"/>
                <a:gd name="T5" fmla="*/ 2103501 h 21600"/>
                <a:gd name="T6" fmla="*/ 19347632 w 21600"/>
                <a:gd name="T7" fmla="*/ 5050620 h 21600"/>
                <a:gd name="T8" fmla="*/ 16199105 w 21600"/>
                <a:gd name="T9" fmla="*/ 6702489 h 21600"/>
                <a:gd name="T10" fmla="*/ 13262411 w 21600"/>
                <a:gd name="T11" fmla="*/ 49305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49" y="11099"/>
                  </a:moveTo>
                  <a:cubicBezTo>
                    <a:pt x="19353" y="11000"/>
                    <a:pt x="19355" y="10900"/>
                    <a:pt x="19355" y="10800"/>
                  </a:cubicBezTo>
                  <a:cubicBezTo>
                    <a:pt x="19355" y="6075"/>
                    <a:pt x="15524" y="2245"/>
                    <a:pt x="10800" y="2245"/>
                  </a:cubicBezTo>
                  <a:cubicBezTo>
                    <a:pt x="10647" y="2244"/>
                    <a:pt x="10494" y="2249"/>
                    <a:pt x="10342" y="2257"/>
                  </a:cubicBezTo>
                  <a:lnTo>
                    <a:pt x="10222" y="15"/>
                  </a:lnTo>
                  <a:cubicBezTo>
                    <a:pt x="10414" y="5"/>
                    <a:pt x="1060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6"/>
                    <a:pt x="21597" y="11052"/>
                    <a:pt x="21593" y="11178"/>
                  </a:cubicBezTo>
                  <a:lnTo>
                    <a:pt x="24291" y="11273"/>
                  </a:lnTo>
                  <a:lnTo>
                    <a:pt x="20338" y="14960"/>
                  </a:lnTo>
                  <a:lnTo>
                    <a:pt x="16651" y="11005"/>
                  </a:lnTo>
                  <a:lnTo>
                    <a:pt x="19349" y="1109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8"/>
            <p:cNvSpPr>
              <a:spLocks noChangeShapeType="1"/>
            </p:cNvSpPr>
            <p:nvPr/>
          </p:nvSpPr>
          <p:spPr bwMode="auto">
            <a:xfrm flipH="1">
              <a:off x="5200650" y="3219450"/>
              <a:ext cx="304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79"/>
            <p:cNvSpPr txBox="1">
              <a:spLocks noChangeArrowheads="1"/>
            </p:cNvSpPr>
            <p:nvPr/>
          </p:nvSpPr>
          <p:spPr bwMode="auto">
            <a:xfrm>
              <a:off x="2974975" y="3717925"/>
              <a:ext cx="1292225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high power</a:t>
              </a:r>
              <a:br>
                <a:rPr lang="en-US"/>
              </a:br>
              <a:r>
                <a:rPr lang="en-US"/>
                <a:t>laser</a:t>
              </a:r>
            </a:p>
          </p:txBody>
        </p:sp>
        <p:sp>
          <p:nvSpPr>
            <p:cNvPr id="19" name="Text Box 80"/>
            <p:cNvSpPr txBox="1">
              <a:spLocks noChangeArrowheads="1"/>
            </p:cNvSpPr>
            <p:nvPr/>
          </p:nvSpPr>
          <p:spPr bwMode="auto">
            <a:xfrm>
              <a:off x="4605338" y="3657600"/>
              <a:ext cx="728662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metal</a:t>
              </a:r>
              <a:br>
                <a:rPr lang="en-US"/>
              </a:br>
              <a:r>
                <a:rPr lang="en-US"/>
                <a:t>tape</a:t>
              </a:r>
            </a:p>
          </p:txBody>
        </p:sp>
      </p:grpSp>
      <p:sp>
        <p:nvSpPr>
          <p:cNvPr id="20" name="Text Box 82"/>
          <p:cNvSpPr txBox="1">
            <a:spLocks noChangeArrowheads="1"/>
          </p:cNvSpPr>
          <p:nvPr/>
        </p:nvSpPr>
        <p:spPr bwMode="auto">
          <a:xfrm>
            <a:off x="152400" y="4339441"/>
            <a:ext cx="8839200" cy="19851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Same idea as laser produced plasma (LPP) EUV source, but shorter wavelength (a few nm).</a:t>
            </a:r>
            <a:endParaRPr lang="en-US" b="0" dirty="0" smtClean="0">
              <a:solidFill>
                <a:srgbClr val="0033CC"/>
              </a:solidFill>
            </a:endParaRPr>
          </a:p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CC"/>
                </a:solidFill>
              </a:rPr>
              <a:t>High power-density laser pulses generate </a:t>
            </a:r>
            <a:r>
              <a:rPr lang="en-US" b="0" dirty="0">
                <a:solidFill>
                  <a:srgbClr val="0033CC"/>
                </a:solidFill>
              </a:rPr>
              <a:t>a </a:t>
            </a:r>
            <a:r>
              <a:rPr lang="en-US" b="0" dirty="0" smtClean="0">
                <a:solidFill>
                  <a:srgbClr val="0033CC"/>
                </a:solidFill>
              </a:rPr>
              <a:t>hot and dense plasma, which emits x-rays when free electrons recombine with ions, or bond electrons jump to a lower energy level.</a:t>
            </a:r>
          </a:p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LPP source is </a:t>
            </a:r>
            <a:r>
              <a:rPr lang="en-US" b="0" dirty="0" smtClean="0">
                <a:solidFill>
                  <a:srgbClr val="0033CC"/>
                </a:solidFill>
              </a:rPr>
              <a:t>brighter than rotating anode source (electron impact source).</a:t>
            </a:r>
          </a:p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More complicated than electron bombardment source, less powerful than synchrotron radiation.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152400"/>
            <a:ext cx="5395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Laser produced plasma x-ray source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1219200"/>
            <a:ext cx="392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X-ray source and their irradiation power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1752600"/>
            <a:ext cx="4648200" cy="1022745"/>
            <a:chOff x="152400" y="1752600"/>
            <a:chExt cx="4648200" cy="1022745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752600"/>
              <a:ext cx="4648200" cy="102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828800" y="20299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(impact)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X-ra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62000"/>
            <a:ext cx="5363209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8756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generation by electron impact (bombardment)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762000"/>
            <a:ext cx="3810000" cy="507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21200" y="3359150"/>
          <a:ext cx="101600" cy="139700"/>
        </p:xfrm>
        <a:graphic>
          <a:graphicData uri="http://schemas.openxmlformats.org/presentationml/2006/ole">
            <p:oleObj spid="_x0000_s54274" name="Equation" r:id="rId5" imgW="101520" imgH="1396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81200" y="5867400"/>
          <a:ext cx="4021705" cy="572125"/>
        </p:xfrm>
        <a:graphic>
          <a:graphicData uri="http://schemas.openxmlformats.org/presentationml/2006/ole">
            <p:oleObj spid="_x0000_s54275" name="Equation" r:id="rId6" imgW="303516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5982325"/>
            <a:ext cx="71943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K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line:                                                                             Hz, energy E=h.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((Z-1) instead of Z due to screening effect of the other electron in n=1 level)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617720"/>
            <a:ext cx="518159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33CC"/>
                </a:solidFill>
              </a:rPr>
              <a:t>When electron jumps from L to K-shell, it either emits x-ray (as shown in the figure), or gives its energy to an outer-shell electron that escapes subsequently (</a:t>
            </a:r>
            <a:r>
              <a:rPr lang="en-US" sz="1400" dirty="0" smtClean="0">
                <a:solidFill>
                  <a:srgbClr val="C00000"/>
                </a:solidFill>
              </a:rPr>
              <a:t>Auger electron</a:t>
            </a:r>
            <a:r>
              <a:rPr lang="en-US" sz="1400" dirty="0" smtClean="0">
                <a:solidFill>
                  <a:srgbClr val="0033CC"/>
                </a:solidFill>
              </a:rPr>
              <a:t>, not shown).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83820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9650" y="388620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</a:rPr>
              <a:t>1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2850" y="4186535"/>
            <a:ext cx="18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</a:rPr>
              <a:t>2 (photo-electron)</a:t>
            </a:r>
            <a:endParaRPr 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653135"/>
            <a:ext cx="71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X-ray</a:t>
            </a:r>
            <a:endParaRPr lang="en-US" sz="2000" baseline="-2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152400"/>
            <a:ext cx="8305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impact: sealed tube x-ray source (point source)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lip0003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935287"/>
            <a:ext cx="3694113" cy="3694113"/>
          </a:xfrm>
        </p:spPr>
      </p:pic>
      <p:pic>
        <p:nvPicPr>
          <p:cNvPr id="7" name="Picture 6" descr="Tubo per 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838200"/>
            <a:ext cx="20175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8382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Developed by Coolidge (at GE) around 1912.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 accelerated at high energy to the anode.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Core electrons in the anode excited and x-rays emitted when they fall back to the core levels.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power, tuned to maximize for narrow emission range (for example, Mg or Cu K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material characterization by x-ray diffraction and medical imaging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9" name="Picture 9" descr="wmosfo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99826" y="2895600"/>
            <a:ext cx="2470861" cy="2035175"/>
          </a:xfrm>
          <a:prstGeom prst="rect">
            <a:avLst/>
          </a:prstGeom>
          <a:noFill/>
        </p:spPr>
      </p:pic>
      <p:pic>
        <p:nvPicPr>
          <p:cNvPr id="10" name="Picture 5" descr="xray_source.jpg                                                000B1907Macintosh HD                   B75E31B5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37137"/>
            <a:ext cx="388731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52600" y="5334000"/>
            <a:ext cx="2265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Hot filament emits electrons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28800" y="5638800"/>
            <a:ext cx="228600" cy="76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990600" y="4572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143000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067594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19994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13800" y="48006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3581400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X-ray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129381" y="1066800"/>
            <a:ext cx="4137819" cy="3515737"/>
            <a:chOff x="804545" y="1590675"/>
            <a:chExt cx="3310255" cy="2812589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3190875" y="2057400"/>
              <a:ext cx="381000" cy="228600"/>
            </a:xfrm>
            <a:prstGeom prst="downArrow">
              <a:avLst>
                <a:gd name="adj1" fmla="val 62500"/>
                <a:gd name="adj2" fmla="val 39583"/>
              </a:avLst>
            </a:prstGeom>
            <a:solidFill>
              <a:srgbClr val="FFFF00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-5400000">
              <a:off x="2390775" y="2857500"/>
              <a:ext cx="1981200" cy="838200"/>
            </a:xfrm>
            <a:prstGeom prst="can">
              <a:avLst>
                <a:gd name="adj" fmla="val 26324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320925" y="3048000"/>
              <a:ext cx="793750" cy="457200"/>
              <a:chOff x="652" y="1968"/>
              <a:chExt cx="500" cy="288"/>
            </a:xfrm>
          </p:grpSpPr>
          <p:sp>
            <p:nvSpPr>
              <p:cNvPr id="284680" name="AutoShape 8"/>
              <p:cNvSpPr>
                <a:spLocks noChangeArrowheads="1"/>
              </p:cNvSpPr>
              <p:nvPr/>
            </p:nvSpPr>
            <p:spPr bwMode="auto">
              <a:xfrm rot="-5400000">
                <a:off x="792" y="1896"/>
                <a:ext cx="288" cy="432"/>
              </a:xfrm>
              <a:prstGeom prst="can">
                <a:avLst>
                  <a:gd name="adj" fmla="val 24604"/>
                </a:avLst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1176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681" name="AutoShape 9"/>
              <p:cNvSpPr>
                <a:spLocks noChangeArrowheads="1"/>
              </p:cNvSpPr>
              <p:nvPr/>
            </p:nvSpPr>
            <p:spPr bwMode="auto">
              <a:xfrm rot="-5400000">
                <a:off x="628" y="2040"/>
                <a:ext cx="192" cy="144"/>
              </a:xfrm>
              <a:prstGeom prst="can">
                <a:avLst>
                  <a:gd name="adj" fmla="val 34718"/>
                </a:avLst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1176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14675" y="1590675"/>
              <a:ext cx="490538" cy="466725"/>
              <a:chOff x="1632" y="1152"/>
              <a:chExt cx="309" cy="294"/>
            </a:xfrm>
          </p:grpSpPr>
          <p:sp>
            <p:nvSpPr>
              <p:cNvPr id="9258" name="Arc 11"/>
              <p:cNvSpPr>
                <a:spLocks/>
              </p:cNvSpPr>
              <p:nvPr/>
            </p:nvSpPr>
            <p:spPr bwMode="auto">
              <a:xfrm rot="5550315">
                <a:off x="1862" y="1386"/>
                <a:ext cx="73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 rot="4829001">
                <a:off x="1794" y="1354"/>
                <a:ext cx="127" cy="52"/>
                <a:chOff x="3072" y="2096"/>
                <a:chExt cx="336" cy="64"/>
              </a:xfrm>
            </p:grpSpPr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97" name="Arc 14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8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95" name="Arc 17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6" name="Arc 18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4829001">
                <a:off x="1758" y="1354"/>
                <a:ext cx="128" cy="53"/>
                <a:chOff x="3072" y="2096"/>
                <a:chExt cx="336" cy="64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91" name="Arc 21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2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89" name="Arc 24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0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4829001">
                <a:off x="1722" y="1355"/>
                <a:ext cx="128" cy="53"/>
                <a:chOff x="3072" y="2096"/>
                <a:chExt cx="336" cy="64"/>
              </a:xfrm>
            </p:grpSpPr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85" name="Arc 28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6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0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83" name="Arc 31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4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 rot="4829001">
                <a:off x="1688" y="1353"/>
                <a:ext cx="128" cy="52"/>
                <a:chOff x="3072" y="2096"/>
                <a:chExt cx="336" cy="64"/>
              </a:xfrm>
            </p:grpSpPr>
            <p:grpSp>
              <p:nvGrpSpPr>
                <p:cNvPr id="14" name="Group 34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79" name="Arc 35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0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77" name="Arc 38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8" name="Arc 39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 rot="4829001">
                <a:off x="1652" y="1351"/>
                <a:ext cx="128" cy="53"/>
                <a:chOff x="3072" y="2096"/>
                <a:chExt cx="336" cy="64"/>
              </a:xfrm>
            </p:grpSpPr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73" name="Arc 42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4" name="Arc 43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71" name="Arc 45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2" name="Arc 46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64" name="Arc 47"/>
              <p:cNvSpPr>
                <a:spLocks/>
              </p:cNvSpPr>
              <p:nvPr/>
            </p:nvSpPr>
            <p:spPr bwMode="auto">
              <a:xfrm rot="4969292" flipV="1">
                <a:off x="1640" y="1387"/>
                <a:ext cx="73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8"/>
              <p:cNvSpPr>
                <a:spLocks noChangeArrowheads="1"/>
              </p:cNvSpPr>
              <p:nvPr/>
            </p:nvSpPr>
            <p:spPr bwMode="auto">
              <a:xfrm rot="5400000">
                <a:off x="1897" y="1155"/>
                <a:ext cx="48" cy="4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49"/>
              <p:cNvSpPr>
                <a:spLocks noChangeArrowheads="1"/>
              </p:cNvSpPr>
              <p:nvPr/>
            </p:nvSpPr>
            <p:spPr bwMode="auto">
              <a:xfrm rot="5400000">
                <a:off x="1629" y="1155"/>
                <a:ext cx="48" cy="4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Line 50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51"/>
              <p:cNvSpPr>
                <a:spLocks noChangeShapeType="1"/>
              </p:cNvSpPr>
              <p:nvPr/>
            </p:nvSpPr>
            <p:spPr bwMode="auto">
              <a:xfrm flipV="1">
                <a:off x="1652" y="120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5" name="AutoShape 52"/>
            <p:cNvSpPr>
              <a:spLocks noChangeArrowheads="1"/>
            </p:cNvSpPr>
            <p:nvPr/>
          </p:nvSpPr>
          <p:spPr bwMode="auto">
            <a:xfrm>
              <a:off x="2352675" y="2776538"/>
              <a:ext cx="338138" cy="347662"/>
            </a:xfrm>
            <a:prstGeom prst="curvedDownArrow">
              <a:avLst>
                <a:gd name="adj1" fmla="val 20000"/>
                <a:gd name="adj2" fmla="val 40000"/>
                <a:gd name="adj3" fmla="val 34272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CDCDF3"/>
                </a:gs>
              </a:gsLst>
              <a:lin ang="540000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AutoShape 53"/>
            <p:cNvSpPr>
              <a:spLocks noChangeArrowheads="1"/>
            </p:cNvSpPr>
            <p:nvPr/>
          </p:nvSpPr>
          <p:spPr bwMode="auto">
            <a:xfrm>
              <a:off x="1543050" y="3200400"/>
              <a:ext cx="838200" cy="152400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 rot="10800000">
              <a:off x="2305050" y="1905000"/>
              <a:ext cx="838200" cy="76200"/>
              <a:chOff x="1920" y="1275"/>
              <a:chExt cx="528" cy="48"/>
            </a:xfrm>
          </p:grpSpPr>
          <p:sp>
            <p:nvSpPr>
              <p:cNvPr id="9256" name="Line 55"/>
              <p:cNvSpPr>
                <a:spLocks noChangeShapeType="1"/>
              </p:cNvSpPr>
              <p:nvPr/>
            </p:nvSpPr>
            <p:spPr bwMode="auto">
              <a:xfrm>
                <a:off x="192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56"/>
              <p:cNvSpPr>
                <a:spLocks noChangeArrowheads="1"/>
              </p:cNvSpPr>
              <p:nvPr/>
            </p:nvSpPr>
            <p:spPr bwMode="auto">
              <a:xfrm>
                <a:off x="2400" y="1275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Text Box 57"/>
            <p:cNvSpPr txBox="1">
              <a:spLocks noChangeArrowheads="1"/>
            </p:cNvSpPr>
            <p:nvPr/>
          </p:nvSpPr>
          <p:spPr bwMode="auto">
            <a:xfrm>
              <a:off x="1767058" y="1752600"/>
              <a:ext cx="579902" cy="2954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-50kV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229" name="Line 58"/>
            <p:cNvSpPr>
              <a:spLocks noChangeShapeType="1"/>
            </p:cNvSpPr>
            <p:nvPr/>
          </p:nvSpPr>
          <p:spPr bwMode="auto">
            <a:xfrm flipV="1">
              <a:off x="3581400" y="2209800"/>
              <a:ext cx="533400" cy="76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59"/>
            <p:cNvSpPr>
              <a:spLocks noChangeShapeType="1"/>
            </p:cNvSpPr>
            <p:nvPr/>
          </p:nvSpPr>
          <p:spPr bwMode="auto">
            <a:xfrm flipV="1">
              <a:off x="3581400" y="20574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60"/>
            <p:cNvSpPr>
              <a:spLocks noChangeShapeType="1"/>
            </p:cNvSpPr>
            <p:nvPr/>
          </p:nvSpPr>
          <p:spPr bwMode="auto">
            <a:xfrm flipH="1" flipV="1">
              <a:off x="2738438" y="2209800"/>
              <a:ext cx="533400" cy="76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61"/>
            <p:cNvSpPr>
              <a:spLocks noChangeShapeType="1"/>
            </p:cNvSpPr>
            <p:nvPr/>
          </p:nvSpPr>
          <p:spPr bwMode="auto">
            <a:xfrm flipH="1" flipV="1">
              <a:off x="2738438" y="20574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62"/>
            <p:cNvSpPr>
              <a:spLocks noChangeArrowheads="1"/>
            </p:cNvSpPr>
            <p:nvPr/>
          </p:nvSpPr>
          <p:spPr bwMode="auto">
            <a:xfrm flipH="1">
              <a:off x="1666875" y="3429000"/>
              <a:ext cx="838200" cy="76200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63"/>
            <p:cNvSpPr>
              <a:spLocks noChangeArrowheads="1"/>
            </p:cNvSpPr>
            <p:nvPr/>
          </p:nvSpPr>
          <p:spPr bwMode="auto">
            <a:xfrm flipH="1">
              <a:off x="1666875" y="3048000"/>
              <a:ext cx="838200" cy="76200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64"/>
            <p:cNvSpPr txBox="1">
              <a:spLocks noChangeArrowheads="1"/>
            </p:cNvSpPr>
            <p:nvPr/>
          </p:nvSpPr>
          <p:spPr bwMode="auto">
            <a:xfrm>
              <a:off x="883920" y="3024330"/>
              <a:ext cx="731521" cy="5170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33CC"/>
                  </a:solidFill>
                </a:rPr>
                <a:t>H</a:t>
              </a:r>
              <a:r>
                <a:rPr lang="en-US" baseline="-25000" dirty="0">
                  <a:solidFill>
                    <a:srgbClr val="0033CC"/>
                  </a:solidFill>
                </a:rPr>
                <a:t>2</a:t>
              </a:r>
              <a:r>
                <a:rPr lang="en-US" dirty="0">
                  <a:solidFill>
                    <a:srgbClr val="0033CC"/>
                  </a:solidFill>
                </a:rPr>
                <a:t>O in</a:t>
              </a:r>
              <a:br>
                <a:rPr lang="en-US" dirty="0">
                  <a:solidFill>
                    <a:srgbClr val="0033CC"/>
                  </a:solidFill>
                </a:rPr>
              </a:br>
              <a:r>
                <a:rPr lang="en-US" dirty="0">
                  <a:solidFill>
                    <a:srgbClr val="0033CC"/>
                  </a:solidFill>
                </a:rPr>
                <a:t>and out</a:t>
              </a:r>
            </a:p>
          </p:txBody>
        </p:sp>
        <p:sp>
          <p:nvSpPr>
            <p:cNvPr id="9236" name="Text Box 65"/>
            <p:cNvSpPr txBox="1">
              <a:spLocks noChangeArrowheads="1"/>
            </p:cNvSpPr>
            <p:nvPr/>
          </p:nvSpPr>
          <p:spPr bwMode="auto">
            <a:xfrm>
              <a:off x="804545" y="3886199"/>
              <a:ext cx="1786256" cy="5170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Refractory anode rotating at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</a:t>
              </a:r>
              <a:r>
                <a:rPr lang="en-US" dirty="0" smtClean="0">
                  <a:solidFill>
                    <a:srgbClr val="0033CC"/>
                  </a:solidFill>
                </a:rPr>
                <a:t>6000rpm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237" name="Line 66"/>
            <p:cNvSpPr>
              <a:spLocks noChangeShapeType="1"/>
            </p:cNvSpPr>
            <p:nvPr/>
          </p:nvSpPr>
          <p:spPr bwMode="auto">
            <a:xfrm flipV="1">
              <a:off x="2286000" y="3886200"/>
              <a:ext cx="533400" cy="152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52" name="Text Box 81"/>
          <p:cNvSpPr txBox="1">
            <a:spLocks noChangeArrowheads="1"/>
          </p:cNvSpPr>
          <p:nvPr/>
        </p:nvSpPr>
        <p:spPr bwMode="auto">
          <a:xfrm>
            <a:off x="152399" y="4984750"/>
            <a:ext cx="4495801" cy="1477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</a:rPr>
              <a:t>Rotating anode </a:t>
            </a:r>
            <a:r>
              <a:rPr lang="en-US" b="0" dirty="0" smtClean="0">
                <a:solidFill>
                  <a:srgbClr val="C00000"/>
                </a:solidFill>
              </a:rPr>
              <a:t>source: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Same principle as sealed tube x-ray source, but with much </a:t>
            </a:r>
            <a:r>
              <a:rPr lang="en-US" b="0" dirty="0" smtClean="0">
                <a:solidFill>
                  <a:srgbClr val="0033CC"/>
                </a:solidFill>
              </a:rPr>
              <a:t>higher power due to greater </a:t>
            </a:r>
            <a:r>
              <a:rPr lang="en-US" b="0" dirty="0">
                <a:solidFill>
                  <a:srgbClr val="0033CC"/>
                </a:solidFill>
              </a:rPr>
              <a:t>thermal </a:t>
            </a:r>
            <a:r>
              <a:rPr lang="en-US" b="0" dirty="0" smtClean="0">
                <a:solidFill>
                  <a:srgbClr val="0033CC"/>
                </a:solidFill>
              </a:rPr>
              <a:t>capacity – cooling wafer, rotating, refractory metal. </a:t>
            </a:r>
            <a:endParaRPr lang="en-US" b="0" dirty="0">
              <a:solidFill>
                <a:srgbClr val="0033C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152400"/>
            <a:ext cx="59213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impact: rotating anode source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1" name="Picture 10" descr="Rotating anod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052513"/>
            <a:ext cx="4419600" cy="563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1" name="AutoShape 7"/>
          <p:cNvSpPr>
            <a:spLocks noChangeArrowheads="1"/>
          </p:cNvSpPr>
          <p:nvPr/>
        </p:nvSpPr>
        <p:spPr bwMode="auto">
          <a:xfrm rot="-2845870">
            <a:off x="4467225" y="3230563"/>
            <a:ext cx="149225" cy="31686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701165" y="878205"/>
            <a:ext cx="6376035" cy="3452549"/>
            <a:chOff x="771525" y="1035050"/>
            <a:chExt cx="7423150" cy="4019550"/>
          </a:xfrm>
        </p:grpSpPr>
        <p:sp>
          <p:nvSpPr>
            <p:cNvPr id="333827" name="Rectangle 3"/>
            <p:cNvSpPr>
              <a:spLocks noChangeArrowheads="1"/>
            </p:cNvSpPr>
            <p:nvPr/>
          </p:nvSpPr>
          <p:spPr bwMode="auto">
            <a:xfrm>
              <a:off x="1136650" y="1244600"/>
              <a:ext cx="6845300" cy="3810000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28" name="AutoShape 4"/>
            <p:cNvSpPr>
              <a:spLocks noChangeArrowheads="1"/>
            </p:cNvSpPr>
            <p:nvPr/>
          </p:nvSpPr>
          <p:spPr bwMode="auto">
            <a:xfrm>
              <a:off x="2838450" y="1422400"/>
              <a:ext cx="3073400" cy="2946400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rgbClr val="CC3300"/>
              </a:solidFill>
              <a:miter lim="800000"/>
              <a:headEnd/>
              <a:tailEnd/>
            </a:ln>
            <a:scene3d>
              <a:camera prst="legacyObliqueTopRight">
                <a:rot lat="17699996" lon="21299997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 sz="2400" b="0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 rot="3456196">
              <a:off x="2101057" y="1850231"/>
              <a:ext cx="165100" cy="282416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0" name="AutoShape 6"/>
            <p:cNvSpPr>
              <a:spLocks noChangeArrowheads="1"/>
            </p:cNvSpPr>
            <p:nvPr/>
          </p:nvSpPr>
          <p:spPr bwMode="auto">
            <a:xfrm rot="1035623">
              <a:off x="2730500" y="3209925"/>
              <a:ext cx="150813" cy="125253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2" name="AutoShape 8"/>
            <p:cNvSpPr>
              <a:spLocks noChangeArrowheads="1"/>
            </p:cNvSpPr>
            <p:nvPr/>
          </p:nvSpPr>
          <p:spPr bwMode="auto">
            <a:xfrm rot="-5128380">
              <a:off x="6214269" y="2162969"/>
              <a:ext cx="131762" cy="37020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3" name="AutoShape 9"/>
            <p:cNvSpPr>
              <a:spLocks noChangeArrowheads="1"/>
            </p:cNvSpPr>
            <p:nvPr/>
          </p:nvSpPr>
          <p:spPr bwMode="auto">
            <a:xfrm rot="-9527451">
              <a:off x="6043613" y="1149350"/>
              <a:ext cx="193675" cy="17430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4" name="AutoShape 10"/>
            <p:cNvSpPr>
              <a:spLocks noChangeArrowheads="1"/>
            </p:cNvSpPr>
            <p:nvPr/>
          </p:nvSpPr>
          <p:spPr bwMode="auto">
            <a:xfrm rot="5358181">
              <a:off x="2587625" y="576263"/>
              <a:ext cx="149225" cy="31686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AutoShape 11"/>
            <p:cNvSpPr>
              <a:spLocks noChangeArrowheads="1"/>
            </p:cNvSpPr>
            <p:nvPr/>
          </p:nvSpPr>
          <p:spPr bwMode="auto">
            <a:xfrm rot="8631174">
              <a:off x="4962525" y="1035050"/>
              <a:ext cx="203200" cy="14493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AutoShape 12"/>
            <p:cNvSpPr>
              <a:spLocks noChangeArrowheads="1"/>
            </p:cNvSpPr>
            <p:nvPr/>
          </p:nvSpPr>
          <p:spPr bwMode="auto">
            <a:xfrm>
              <a:off x="3130550" y="1866900"/>
              <a:ext cx="2552700" cy="2209800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scene3d>
              <a:camera prst="legacyObliqueTopRight">
                <a:rot lat="17699996" lon="21299997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 sz="2400" b="0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3837" name="Oval 13"/>
            <p:cNvSpPr>
              <a:spLocks noChangeArrowheads="1"/>
            </p:cNvSpPr>
            <p:nvPr/>
          </p:nvSpPr>
          <p:spPr bwMode="auto">
            <a:xfrm>
              <a:off x="3232150" y="25400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8" name="Oval 14"/>
            <p:cNvSpPr>
              <a:spLocks noChangeArrowheads="1"/>
            </p:cNvSpPr>
            <p:nvPr/>
          </p:nvSpPr>
          <p:spPr bwMode="auto">
            <a:xfrm>
              <a:off x="4032250" y="21082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9" name="Oval 15"/>
            <p:cNvSpPr>
              <a:spLocks noChangeArrowheads="1"/>
            </p:cNvSpPr>
            <p:nvPr/>
          </p:nvSpPr>
          <p:spPr bwMode="auto">
            <a:xfrm>
              <a:off x="5365750" y="21971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5759450" y="26924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5467350" y="33782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4629150" y="38227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3359150" y="37211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Oval 20"/>
            <p:cNvSpPr>
              <a:spLocks noChangeArrowheads="1"/>
            </p:cNvSpPr>
            <p:nvPr/>
          </p:nvSpPr>
          <p:spPr bwMode="auto">
            <a:xfrm>
              <a:off x="2927350" y="32004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5" name="AutoShape 21"/>
            <p:cNvSpPr>
              <a:spLocks noChangeArrowheads="1"/>
            </p:cNvSpPr>
            <p:nvPr/>
          </p:nvSpPr>
          <p:spPr bwMode="auto">
            <a:xfrm rot="-6721356">
              <a:off x="6727032" y="1535906"/>
              <a:ext cx="165100" cy="277018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5937250" y="3452813"/>
              <a:ext cx="1565275" cy="366712"/>
              <a:chOff x="3776" y="2431"/>
              <a:chExt cx="986" cy="231"/>
            </a:xfrm>
          </p:grpSpPr>
          <p:sp>
            <p:nvSpPr>
              <p:cNvPr id="71726" name="Text Box 23"/>
              <p:cNvSpPr txBox="1">
                <a:spLocks noChangeArrowheads="1"/>
              </p:cNvSpPr>
              <p:nvPr/>
            </p:nvSpPr>
            <p:spPr bwMode="auto">
              <a:xfrm>
                <a:off x="3926" y="2431"/>
                <a:ext cx="8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>
                    <a:solidFill>
                      <a:srgbClr val="990000"/>
                    </a:solidFill>
                    <a:latin typeface="Arial" pitchFamily="34" charset="0"/>
                    <a:ea typeface="Gulim" pitchFamily="34" charset="-127"/>
                  </a:rPr>
                  <a:t>Shield Wall</a:t>
                </a:r>
              </a:p>
            </p:txBody>
          </p:sp>
          <p:sp>
            <p:nvSpPr>
              <p:cNvPr id="71727" name="Line 24"/>
              <p:cNvSpPr>
                <a:spLocks noChangeShapeType="1"/>
              </p:cNvSpPr>
              <p:nvPr/>
            </p:nvSpPr>
            <p:spPr bwMode="auto">
              <a:xfrm flipH="1">
                <a:off x="3776" y="255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194050" y="2881313"/>
              <a:ext cx="1755775" cy="366712"/>
              <a:chOff x="2048" y="2071"/>
              <a:chExt cx="1106" cy="231"/>
            </a:xfrm>
          </p:grpSpPr>
          <p:sp>
            <p:nvSpPr>
              <p:cNvPr id="71724" name="Text Box 26"/>
              <p:cNvSpPr txBox="1">
                <a:spLocks noChangeArrowheads="1"/>
              </p:cNvSpPr>
              <p:nvPr/>
            </p:nvSpPr>
            <p:spPr bwMode="auto">
              <a:xfrm>
                <a:off x="2198" y="2071"/>
                <a:ext cx="9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 dirty="0">
                    <a:latin typeface="Arial" pitchFamily="34" charset="0"/>
                    <a:ea typeface="Gulim" pitchFamily="34" charset="-127"/>
                  </a:rPr>
                  <a:t>Storage Ring</a:t>
                </a:r>
              </a:p>
            </p:txBody>
          </p:sp>
          <p:sp>
            <p:nvSpPr>
              <p:cNvPr id="71725" name="Line 27"/>
              <p:cNvSpPr>
                <a:spLocks noChangeShapeType="1"/>
              </p:cNvSpPr>
              <p:nvPr/>
            </p:nvSpPr>
            <p:spPr bwMode="auto">
              <a:xfrm flipH="1">
                <a:off x="2048" y="21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3852" name="Oval 28"/>
            <p:cNvSpPr>
              <a:spLocks noChangeArrowheads="1"/>
            </p:cNvSpPr>
            <p:nvPr/>
          </p:nvSpPr>
          <p:spPr bwMode="auto">
            <a:xfrm>
              <a:off x="3803650" y="22479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3" name="Oval 29"/>
            <p:cNvSpPr>
              <a:spLocks noChangeArrowheads="1"/>
            </p:cNvSpPr>
            <p:nvPr/>
          </p:nvSpPr>
          <p:spPr bwMode="auto">
            <a:xfrm>
              <a:off x="3549650" y="23749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4" name="Oval 30"/>
            <p:cNvSpPr>
              <a:spLocks noChangeArrowheads="1"/>
            </p:cNvSpPr>
            <p:nvPr/>
          </p:nvSpPr>
          <p:spPr bwMode="auto">
            <a:xfrm>
              <a:off x="3117850" y="27178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5" name="Oval 31"/>
            <p:cNvSpPr>
              <a:spLocks noChangeArrowheads="1"/>
            </p:cNvSpPr>
            <p:nvPr/>
          </p:nvSpPr>
          <p:spPr bwMode="auto">
            <a:xfrm>
              <a:off x="3041650" y="29337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6" name="Oval 32"/>
            <p:cNvSpPr>
              <a:spLocks noChangeArrowheads="1"/>
            </p:cNvSpPr>
            <p:nvPr/>
          </p:nvSpPr>
          <p:spPr bwMode="auto">
            <a:xfrm>
              <a:off x="3067050" y="33782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7" name="Oval 33"/>
            <p:cNvSpPr>
              <a:spLocks noChangeArrowheads="1"/>
            </p:cNvSpPr>
            <p:nvPr/>
          </p:nvSpPr>
          <p:spPr bwMode="auto">
            <a:xfrm>
              <a:off x="3219450" y="35306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8" name="Oval 34"/>
            <p:cNvSpPr>
              <a:spLocks noChangeArrowheads="1"/>
            </p:cNvSpPr>
            <p:nvPr/>
          </p:nvSpPr>
          <p:spPr bwMode="auto">
            <a:xfrm>
              <a:off x="3600450" y="37465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9" name="Oval 35"/>
            <p:cNvSpPr>
              <a:spLocks noChangeArrowheads="1"/>
            </p:cNvSpPr>
            <p:nvPr/>
          </p:nvSpPr>
          <p:spPr bwMode="auto">
            <a:xfrm>
              <a:off x="3841750" y="37719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0" name="Oval 36"/>
            <p:cNvSpPr>
              <a:spLocks noChangeArrowheads="1"/>
            </p:cNvSpPr>
            <p:nvPr/>
          </p:nvSpPr>
          <p:spPr bwMode="auto">
            <a:xfrm>
              <a:off x="4083050" y="37973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1" name="Oval 37"/>
            <p:cNvSpPr>
              <a:spLocks noChangeArrowheads="1"/>
            </p:cNvSpPr>
            <p:nvPr/>
          </p:nvSpPr>
          <p:spPr bwMode="auto">
            <a:xfrm>
              <a:off x="4324350" y="38227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2" name="Oval 38"/>
            <p:cNvSpPr>
              <a:spLocks noChangeArrowheads="1"/>
            </p:cNvSpPr>
            <p:nvPr/>
          </p:nvSpPr>
          <p:spPr bwMode="auto">
            <a:xfrm>
              <a:off x="4921250" y="36957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3" name="Oval 39"/>
            <p:cNvSpPr>
              <a:spLocks noChangeArrowheads="1"/>
            </p:cNvSpPr>
            <p:nvPr/>
          </p:nvSpPr>
          <p:spPr bwMode="auto">
            <a:xfrm>
              <a:off x="5226050" y="35179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4" name="Oval 40"/>
            <p:cNvSpPr>
              <a:spLocks noChangeArrowheads="1"/>
            </p:cNvSpPr>
            <p:nvPr/>
          </p:nvSpPr>
          <p:spPr bwMode="auto">
            <a:xfrm>
              <a:off x="5581650" y="31623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5" name="Oval 41"/>
            <p:cNvSpPr>
              <a:spLocks noChangeArrowheads="1"/>
            </p:cNvSpPr>
            <p:nvPr/>
          </p:nvSpPr>
          <p:spPr bwMode="auto">
            <a:xfrm>
              <a:off x="5670550" y="29337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6" name="Oval 42"/>
            <p:cNvSpPr>
              <a:spLocks noChangeArrowheads="1"/>
            </p:cNvSpPr>
            <p:nvPr/>
          </p:nvSpPr>
          <p:spPr bwMode="auto">
            <a:xfrm>
              <a:off x="5619750" y="25146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7" name="Oval 43"/>
            <p:cNvSpPr>
              <a:spLocks noChangeArrowheads="1"/>
            </p:cNvSpPr>
            <p:nvPr/>
          </p:nvSpPr>
          <p:spPr bwMode="auto">
            <a:xfrm>
              <a:off x="5492750" y="23495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8" name="Oval 44"/>
            <p:cNvSpPr>
              <a:spLocks noChangeArrowheads="1"/>
            </p:cNvSpPr>
            <p:nvPr/>
          </p:nvSpPr>
          <p:spPr bwMode="auto">
            <a:xfrm>
              <a:off x="4337050" y="21209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9" name="Oval 45"/>
            <p:cNvSpPr>
              <a:spLocks noChangeArrowheads="1"/>
            </p:cNvSpPr>
            <p:nvPr/>
          </p:nvSpPr>
          <p:spPr bwMode="auto">
            <a:xfrm>
              <a:off x="4692650" y="2133600"/>
              <a:ext cx="114300" cy="114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70" name="Oval 46"/>
            <p:cNvSpPr>
              <a:spLocks noChangeArrowheads="1"/>
            </p:cNvSpPr>
            <p:nvPr/>
          </p:nvSpPr>
          <p:spPr bwMode="auto">
            <a:xfrm>
              <a:off x="5035550" y="2159000"/>
              <a:ext cx="114300" cy="127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3" name="Rectangle 47"/>
          <p:cNvSpPr>
            <a:spLocks noChangeArrowheads="1"/>
          </p:cNvSpPr>
          <p:nvPr/>
        </p:nvSpPr>
        <p:spPr bwMode="auto">
          <a:xfrm>
            <a:off x="152400" y="3733800"/>
            <a:ext cx="8915400" cy="313932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/>
            <a:r>
              <a:rPr lang="en-US" altLang="ko-KR" dirty="0" smtClean="0">
                <a:solidFill>
                  <a:srgbClr val="C00000"/>
                </a:solidFill>
                <a:ea typeface="Gulim" pitchFamily="34" charset="-127"/>
              </a:rPr>
              <a:t>Synchrotron radiation (SR):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0033CC"/>
                </a:solidFill>
                <a:ea typeface="Gulim" pitchFamily="34" charset="-127"/>
              </a:rPr>
              <a:t>Electromagnetic </a:t>
            </a:r>
            <a:r>
              <a:rPr lang="en-US" altLang="ko-KR" dirty="0">
                <a:solidFill>
                  <a:srgbClr val="0033CC"/>
                </a:solidFill>
                <a:ea typeface="Gulim" pitchFamily="34" charset="-127"/>
              </a:rPr>
              <a:t>radiation (light) emitted from electrons (positrons) moving with relativistic velocities on macroscopic circular orbits</a:t>
            </a:r>
            <a:r>
              <a:rPr lang="en-US" altLang="ko-KR" dirty="0" smtClean="0">
                <a:solidFill>
                  <a:srgbClr val="0033CC"/>
                </a:solidFill>
                <a:ea typeface="Gulim" pitchFamily="34" charset="-127"/>
              </a:rPr>
              <a:t>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First observed in 1947 from a 70MeV electron accelerator at the GE.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earlier times, it was just considered as waste product limiting accelerator performance.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However, other researchers soon realized that SR was the brightest source of infrared, ultraviolet, and x-rays, very useful for studying matter on the scale of atoms and molecules</a:t>
            </a:r>
            <a:r>
              <a:rPr lang="en-US" dirty="0" smtClean="0">
                <a:solidFill>
                  <a:srgbClr val="0033CC"/>
                </a:solidFill>
                <a:ea typeface="Gulim" pitchFamily="34" charset="-127"/>
              </a:rPr>
              <a:t>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ea typeface="Gulim" pitchFamily="34" charset="-127"/>
              </a:rPr>
              <a:t>Irradiation is highly polarized and pulsed (e.g. nanosecond pulse).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Due to extreme collimation of light, observer sees only a small portion of electron trajectory. The pulse length is the difference in times it takes an electron and a photon to cover this distance.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0"/>
            <a:ext cx="5715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Synchrotron radiation x-ray source: the choice for x-ray lithography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ynchrotron_asit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8839200" cy="6829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K:\My Documents\AMAT processing\Photolithography\Fig 2-1 Kup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1744"/>
            <a:ext cx="4114800" cy="44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76200"/>
            <a:ext cx="51957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synchrotron radiation works?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636053" y="6172200"/>
          <a:ext cx="2203147" cy="685800"/>
        </p:xfrm>
        <a:graphic>
          <a:graphicData uri="http://schemas.openxmlformats.org/presentationml/2006/ole">
            <p:oleObj spid="_x0000_s49153" name="Equation" r:id="rId4" imgW="134604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876800"/>
            <a:ext cx="72390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Typically a low-energy accelerator injects “bunches” of electrons into a storage ring; the charged particle are in </a:t>
            </a:r>
            <a:r>
              <a:rPr lang="en-US" dirty="0" err="1" smtClean="0">
                <a:solidFill>
                  <a:srgbClr val="0033CC"/>
                </a:solidFill>
              </a:rPr>
              <a:t>pico</a:t>
            </a:r>
            <a:r>
              <a:rPr lang="en-US" dirty="0" smtClean="0">
                <a:solidFill>
                  <a:srgbClr val="0033CC"/>
                </a:solidFill>
              </a:rPr>
              <a:t>-second pulses space nanoseconds apart.</a:t>
            </a:r>
          </a:p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Acceleration is produced by an alternating (RF) electric field that is in synchronism with orbital frequency.</a:t>
            </a:r>
          </a:p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A broad continuum of radiation is emitted by each bunch when it changes direction, with the median (or “critical”) wavelength given by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" name="Picture 3" descr="normal dipo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576387"/>
            <a:ext cx="3593488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24400" y="6858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Bending magnet: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For normal-conductive B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</a:t>
            </a:r>
            <a:r>
              <a:rPr lang="en-US" dirty="0" smtClean="0">
                <a:solidFill>
                  <a:srgbClr val="0033CC"/>
                </a:solidFill>
              </a:rPr>
              <a:t>1.5 Tesla.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“C” shaped allowing radiation to exit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952500"/>
            <a:ext cx="848518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37799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history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914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L. Spears and H. I. Smith, “High resolution pattern replication using soft x-rays”, Electronic Letters, 8, 102 (</a:t>
            </a:r>
            <a:r>
              <a:rPr lang="en-US" dirty="0" smtClean="0">
                <a:solidFill>
                  <a:srgbClr val="FF0000"/>
                </a:solidFill>
              </a:rPr>
              <a:t>1972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7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5943600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I. Smith</a:t>
            </a:r>
          </a:p>
          <a:p>
            <a:r>
              <a:rPr lang="en-US" dirty="0" smtClean="0"/>
              <a:t>(MIT)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Picture 13" descr="transmitter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2833687"/>
            <a:ext cx="2524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2952750"/>
            <a:ext cx="40386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43517" y="152400"/>
            <a:ext cx="58210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Radiation is due to charge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acceleration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066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Synchrotron radiation: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electromagnetic radiation emitted when charged particles are 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radially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accelerated (move on a curved path)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066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Antenna: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electrons accelerating by running up and down in a radio antenna emit radio waves (long wavelength electromagnetic waves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791200"/>
            <a:ext cx="6248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Both cases are manifestation of the same physical phenomenon: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Charged particles radiate (only) when accelerated.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147" y="2743200"/>
            <a:ext cx="4345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Radial acceleration a=v</a:t>
            </a:r>
            <a:r>
              <a:rPr lang="en-US" sz="1600" baseline="30000" dirty="0" smtClean="0">
                <a:solidFill>
                  <a:srgbClr val="7030A0"/>
                </a:solidFill>
              </a:rPr>
              <a:t>2</a:t>
            </a:r>
            <a:r>
              <a:rPr lang="en-US" sz="1600" dirty="0" smtClean="0">
                <a:solidFill>
                  <a:srgbClr val="7030A0"/>
                </a:solidFill>
              </a:rPr>
              <a:t>/R  (v is speed, R is radius)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121355"/>
            <a:ext cx="2832100" cy="31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9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4279399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25400" y="762000"/>
            <a:ext cx="607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According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to quantum field theory, a particle moving in the free space can be considered as “surrounded” by a cloud of virtual photons that appear and disappear and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travel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with it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When accelerated, the particle receives a “kick” that can separate it from the photons that become real and independently observable.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Transverse acceleration is more efficient for radiation.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152400"/>
            <a:ext cx="59475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Why particle radiate under acceleration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9800" y="762000"/>
            <a:ext cx="309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Transverse (radial) acceleration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2512" y="4040188"/>
            <a:ext cx="42814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867400" y="3886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Longitudinal acceleration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211669"/>
            <a:ext cx="377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Slides modified from lecture by Fernando </a:t>
            </a:r>
            <a:r>
              <a:rPr lang="en-US" sz="1200" dirty="0" err="1" smtClean="0">
                <a:latin typeface="Calibri" pitchFamily="34" charset="0"/>
              </a:rPr>
              <a:t>Sannibale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Advanced Light Source Accelerator Physics Group 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Ernest Orlando Lawrence Berkeley National Laboratory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" y="434340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No radiation even though moving very fast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72789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Advantages of synchrotrons for X-ray lithography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92356"/>
            <a:ext cx="5562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Extremely high intensity - can be increased by the addition of “insertion devices” into the storage ring.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Extremely high brilliance - small effective source size situated a long distance from the experimental station.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Very low divergence out of the plane of storage ring.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Tunable, specific </a:t>
            </a:r>
            <a:r>
              <a:rPr lang="en-US" dirty="0" smtClean="0">
                <a:solidFill>
                  <a:srgbClr val="0033CC"/>
                </a:solidFill>
              </a:rPr>
              <a:t>energies can be chosen.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Highly polarized and short pulses.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offers many characteristics of visible lasers but into the x-ray regime - partial coherence, high stability.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" name="Picture 2" descr="D:\ACAD\333\Images\blines.jpg"/>
          <p:cNvPicPr>
            <a:picLocks noChangeAspect="1" noChangeArrowheads="1"/>
          </p:cNvPicPr>
          <p:nvPr/>
        </p:nvPicPr>
        <p:blipFill>
          <a:blip r:embed="rId2"/>
          <a:srcRect t="16655"/>
          <a:stretch>
            <a:fillRect/>
          </a:stretch>
        </p:blipFill>
        <p:spPr bwMode="auto">
          <a:xfrm>
            <a:off x="5410200" y="1103974"/>
            <a:ext cx="3657600" cy="46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9" y="4343401"/>
            <a:ext cx="27498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8600" y="838200"/>
            <a:ext cx="6705600" cy="5360988"/>
            <a:chOff x="228600" y="838200"/>
            <a:chExt cx="6705600" cy="5360988"/>
          </a:xfrm>
        </p:grpSpPr>
        <p:pic>
          <p:nvPicPr>
            <p:cNvPr id="13323" name="Picture 12"/>
            <p:cNvPicPr>
              <a:picLocks noChangeAspect="1" noChangeArrowheads="1"/>
            </p:cNvPicPr>
            <p:nvPr/>
          </p:nvPicPr>
          <p:blipFill>
            <a:blip r:embed="rId2"/>
            <a:srcRect l="4546" t="14137" r="18184" b="5890"/>
            <a:stretch>
              <a:fillRect/>
            </a:stretch>
          </p:blipFill>
          <p:spPr bwMode="auto">
            <a:xfrm>
              <a:off x="228600" y="838200"/>
              <a:ext cx="6705600" cy="536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715000" y="2847201"/>
              <a:ext cx="64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@LBNL</a:t>
              </a:r>
              <a:endParaRPr lang="en-US" sz="1200" b="1" dirty="0"/>
            </a:p>
          </p:txBody>
        </p:sp>
      </p:grp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D6513-6F3B-4022-BCFC-AC0A7359E5E9}" type="slidenum">
              <a:rPr lang="en-US"/>
              <a:pPr/>
              <a:t>23</a:t>
            </a:fld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069839" cy="309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1219200" y="86380"/>
            <a:ext cx="73259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brightness (                                      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5720"/>
            <a:ext cx="2995613" cy="6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534" y="762000"/>
            <a:ext cx="22454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0" name="Straight Arrow Connector 79"/>
          <p:cNvCxnSpPr/>
          <p:nvPr/>
        </p:nvCxnSpPr>
        <p:spPr>
          <a:xfrm>
            <a:off x="6850405" y="3236976"/>
            <a:ext cx="3657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29903" y="2971800"/>
            <a:ext cx="88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Rontgen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11669"/>
            <a:ext cx="377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Slides modified from lecture by Fernando </a:t>
            </a:r>
            <a:r>
              <a:rPr lang="en-US" sz="1200" dirty="0" err="1" smtClean="0">
                <a:latin typeface="Calibri" pitchFamily="34" charset="0"/>
              </a:rPr>
              <a:t>Sannibale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Advanced Light Source Accelerator Physics Group 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Ernest Orlando Lawrence Berkeley National Laboratory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838200"/>
            <a:ext cx="30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ALS: Advanced Light Source @ Berkeley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389120"/>
            <a:ext cx="196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(electron impact source)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06438" y="571500"/>
            <a:ext cx="7932737" cy="5219700"/>
            <a:chOff x="706438" y="1049338"/>
            <a:chExt cx="7932737" cy="5219700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706438" y="1049338"/>
              <a:ext cx="7932737" cy="5219700"/>
              <a:chOff x="288" y="624"/>
              <a:chExt cx="5184" cy="3424"/>
            </a:xfrm>
          </p:grpSpPr>
          <p:pic>
            <p:nvPicPr>
              <p:cNvPr id="12" name="Picture 2" descr="Photon Energy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" y="624"/>
                <a:ext cx="5184" cy="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907" y="1026"/>
                <a:ext cx="1632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Bending Magnet</a:t>
                </a:r>
              </a:p>
            </p:txBody>
          </p:sp>
        </p:grp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216331" y="4821238"/>
            <a:ext cx="2995749" cy="609600"/>
          </p:xfrm>
          <a:graphic>
            <a:graphicData uri="http://schemas.openxmlformats.org/presentationml/2006/ole">
              <p:oleObj spid="_x0000_s97281" name="Equation" r:id="rId4" imgW="2184120" imgH="444240" progId="Equation.3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181600" y="480060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1.24nm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5486402" y="5257800"/>
              <a:ext cx="304798" cy="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38200" y="152400"/>
            <a:ext cx="78740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Spectrum of synchrotron radiation (bending magnet)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5706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Electron rest energy=mc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=(9.1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-31</a:t>
            </a:r>
            <a:r>
              <a:rPr lang="en-US" dirty="0" smtClean="0">
                <a:solidFill>
                  <a:srgbClr val="0033CC"/>
                </a:solidFill>
              </a:rPr>
              <a:t>)(3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=8.19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J=0.511MeV (very small).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Total electron energy=mc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with =1/(1-v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1/2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1.0GeV energy, =1000/0.511=1957, so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v/c=0.99999987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indeed v is very close to c.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90800" y="2055998"/>
            <a:ext cx="2824163" cy="568556"/>
            <a:chOff x="2590800" y="2055998"/>
            <a:chExt cx="2824163" cy="568556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6600" y="2055998"/>
              <a:ext cx="2138363" cy="45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590800" y="2286000"/>
              <a:ext cx="1476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(critical energy)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33600" y="4038600"/>
            <a:ext cx="1966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(energy=</a:t>
            </a:r>
            <a:r>
              <a:rPr lang="en-US" sz="1600" dirty="0" err="1" smtClean="0"/>
              <a:t>hf</a:t>
            </a:r>
            <a:r>
              <a:rPr lang="en-US" sz="1600" dirty="0" smtClean="0"/>
              <a:t>=</a:t>
            </a:r>
            <a:r>
              <a:rPr lang="en-US" sz="1600" dirty="0" err="1" smtClean="0"/>
              <a:t>hc</a:t>
            </a:r>
            <a:r>
              <a:rPr lang="en-US" sz="1600" dirty="0" smtClean="0"/>
              <a:t>/</a:t>
            </a:r>
            <a:r>
              <a:rPr lang="en-US" sz="1600" dirty="0" smtClean="0">
                <a:sym typeface="Symbol"/>
              </a:rPr>
              <a:t>=</a:t>
            </a:r>
            <a:r>
              <a:rPr lang="en-US" sz="1600" dirty="0" err="1" smtClean="0">
                <a:sym typeface="Symbol"/>
              </a:rPr>
              <a:t>qV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3" name="Picture 25" descr="hel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1443335"/>
            <a:ext cx="4657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 descr="hel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456035"/>
            <a:ext cx="41529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959600" y="3051175"/>
            <a:ext cx="1560513" cy="752475"/>
            <a:chOff x="4424" y="1952"/>
            <a:chExt cx="983" cy="474"/>
          </a:xfrm>
        </p:grpSpPr>
        <p:sp>
          <p:nvSpPr>
            <p:cNvPr id="63509" name="Rectangle 21"/>
            <p:cNvSpPr>
              <a:spLocks noChangeArrowheads="1"/>
            </p:cNvSpPr>
            <p:nvPr/>
          </p:nvSpPr>
          <p:spPr bwMode="auto">
            <a:xfrm>
              <a:off x="4424" y="1952"/>
              <a:ext cx="98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Cone aperture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~ 1/</a:t>
              </a:r>
              <a:r>
                <a:rPr lang="en-US" sz="1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  <p:sp>
          <p:nvSpPr>
            <p:cNvPr id="14345" name="Line 22"/>
            <p:cNvSpPr>
              <a:spLocks noChangeShapeType="1"/>
            </p:cNvSpPr>
            <p:nvPr/>
          </p:nvSpPr>
          <p:spPr bwMode="auto">
            <a:xfrm flipH="1">
              <a:off x="4425" y="2164"/>
              <a:ext cx="200" cy="2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76400" y="76200"/>
            <a:ext cx="63079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Synchrotron radiation angular distribution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6320135"/>
            <a:ext cx="86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Radiation becomes more focused and directional at higher energies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6" y="762000"/>
            <a:ext cx="2487930" cy="12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0162" y="1216152"/>
            <a:ext cx="1837038" cy="5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1871246"/>
            <a:ext cx="3678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(no radiation along acceleration direction)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609600"/>
            <a:ext cx="150406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p: power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a: acceleration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: spherical angle</a:t>
            </a:r>
            <a:endParaRPr lang="en-US" sz="1400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9122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“Wiggler or undulator” radiation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762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For bending magnet radiation, electrons are accelerated/bended by 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uniform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magnetic field (B along +z direction, circular electron trajectory).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By putting an array of permanent magnets like below, magnetic field alternates up (+z direction) and down (-z), causing the particles to bend back and forth along the horizontal plane.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At each bend, the electrons emit synchrotron radiation in the x-ray part of the spectrum.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8686" y="4263390"/>
            <a:ext cx="4272914" cy="2366010"/>
            <a:chOff x="4490086" y="3429000"/>
            <a:chExt cx="4272914" cy="2366010"/>
          </a:xfrm>
        </p:grpSpPr>
        <p:pic>
          <p:nvPicPr>
            <p:cNvPr id="6" name="Picture 5" descr="wiggl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0086" y="3429000"/>
              <a:ext cx="3063240" cy="2366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200900" y="4354830"/>
              <a:ext cx="1562100" cy="1093470"/>
              <a:chOff x="4528" y="3052"/>
              <a:chExt cx="820" cy="574"/>
            </a:xfrm>
          </p:grpSpPr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4848" y="3185"/>
                <a:ext cx="500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/>
                  <a:t>Particle</a:t>
                </a:r>
              </a:p>
              <a:p>
                <a:pPr algn="ctr">
                  <a:defRPr/>
                </a:pPr>
                <a:r>
                  <a:rPr lang="en-US" sz="1600" b="1" dirty="0"/>
                  <a:t>trajectory</a:t>
                </a:r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 flipH="1" flipV="1">
                <a:off x="4528" y="3052"/>
                <a:ext cx="36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H="1">
                <a:off x="4556" y="3442"/>
                <a:ext cx="288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" name="Picture 6" descr="wigg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2819400"/>
            <a:ext cx="3673475" cy="1433513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6200" y="2514600"/>
            <a:ext cx="4555051" cy="4247522"/>
            <a:chOff x="76200" y="2514600"/>
            <a:chExt cx="4555051" cy="4247522"/>
          </a:xfrm>
        </p:grpSpPr>
        <p:pic>
          <p:nvPicPr>
            <p:cNvPr id="5" name="Picture 4" descr="Synchrotron3.jpg   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2514600"/>
              <a:ext cx="4478851" cy="42475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200" y="5440680"/>
              <a:ext cx="11320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(positive electron)</a:t>
              </a:r>
              <a:endParaRPr lang="en-US" sz="1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4726" r="56879" b="44177"/>
          <a:stretch>
            <a:fillRect/>
          </a:stretch>
        </p:blipFill>
        <p:spPr bwMode="auto">
          <a:xfrm>
            <a:off x="6629400" y="1981200"/>
            <a:ext cx="16562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152400"/>
            <a:ext cx="6912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From undulator radiation to wiggler radiation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" y="4648200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For small B, photons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emitted by different poles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interfere coherently, transforming the</a:t>
            </a:r>
          </a:p>
          <a:p>
            <a:pPr marL="169863" indent="-169863"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 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continuous dipole-like spectrum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into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a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discrete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spectrum (undulator).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The interference condition requires that, while traveling along one period of the undulator, the electrons slip by one radiation wavelength with respect to the (faster) photon.</a:t>
            </a:r>
          </a:p>
          <a:p>
            <a:pPr marL="169863" indent="-169863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But when B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is increased (by reducing gap between magnets), “wiggling” inside the undulator increase, and the spatial overlap between the radiated field decreases that reduces the interference, eventually becoming wiggler radiation (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continuous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spectrum).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6" name="Group 56"/>
          <p:cNvGrpSpPr>
            <a:grpSpLocks/>
          </p:cNvGrpSpPr>
          <p:nvPr/>
        </p:nvGrpSpPr>
        <p:grpSpPr bwMode="auto">
          <a:xfrm>
            <a:off x="2514600" y="1600200"/>
            <a:ext cx="4038600" cy="1409233"/>
            <a:chOff x="262" y="2896"/>
            <a:chExt cx="2544" cy="722"/>
          </a:xfrm>
        </p:grpSpPr>
        <p:grpSp>
          <p:nvGrpSpPr>
            <p:cNvPr id="27" name="Group 46"/>
            <p:cNvGrpSpPr>
              <a:grpSpLocks/>
            </p:cNvGrpSpPr>
            <p:nvPr/>
          </p:nvGrpSpPr>
          <p:grpSpPr bwMode="auto">
            <a:xfrm>
              <a:off x="294" y="2896"/>
              <a:ext cx="2512" cy="722"/>
              <a:chOff x="270" y="2878"/>
              <a:chExt cx="2512" cy="722"/>
            </a:xfrm>
          </p:grpSpPr>
          <p:pic>
            <p:nvPicPr>
              <p:cNvPr id="29" name="Picture 29" descr="magnets"/>
              <p:cNvPicPr>
                <a:picLocks noChangeAspect="1" noChangeArrowheads="1"/>
              </p:cNvPicPr>
              <p:nvPr/>
            </p:nvPicPr>
            <p:blipFill>
              <a:blip r:embed="rId4"/>
              <a:srcRect t="71637"/>
              <a:stretch>
                <a:fillRect/>
              </a:stretch>
            </p:blipFill>
            <p:spPr bwMode="auto">
              <a:xfrm>
                <a:off x="270" y="2878"/>
                <a:ext cx="2512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45"/>
              <p:cNvSpPr>
                <a:spLocks noChangeArrowheads="1"/>
              </p:cNvSpPr>
              <p:nvPr/>
            </p:nvSpPr>
            <p:spPr bwMode="auto">
              <a:xfrm>
                <a:off x="336" y="3504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62" y="3416"/>
              <a:ext cx="21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undulator - </a:t>
              </a: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coherent</a:t>
              </a: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 interference</a:t>
              </a:r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6200" y="1066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Bending magnet, uniform B-field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(here B-field means magnetic field)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3" name="Picture 51" descr="magnets"/>
          <p:cNvPicPr>
            <a:picLocks noChangeAspect="1" noChangeArrowheads="1"/>
          </p:cNvPicPr>
          <p:nvPr/>
        </p:nvPicPr>
        <p:blipFill>
          <a:blip r:embed="rId4"/>
          <a:srcRect r="22929" b="79747"/>
          <a:stretch>
            <a:fillRect/>
          </a:stretch>
        </p:blipFill>
        <p:spPr bwMode="auto">
          <a:xfrm>
            <a:off x="3022599" y="914400"/>
            <a:ext cx="3841796" cy="10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55"/>
          <p:cNvGrpSpPr>
            <a:grpSpLocks/>
          </p:cNvGrpSpPr>
          <p:nvPr/>
        </p:nvGrpSpPr>
        <p:grpSpPr bwMode="auto">
          <a:xfrm>
            <a:off x="2590799" y="3378201"/>
            <a:ext cx="4038600" cy="1182688"/>
            <a:chOff x="300" y="1464"/>
            <a:chExt cx="2544" cy="745"/>
          </a:xfrm>
        </p:grpSpPr>
        <p:pic>
          <p:nvPicPr>
            <p:cNvPr id="23" name="Picture 52" descr="magnets"/>
            <p:cNvPicPr>
              <a:picLocks noChangeAspect="1" noChangeArrowheads="1"/>
            </p:cNvPicPr>
            <p:nvPr/>
          </p:nvPicPr>
          <p:blipFill>
            <a:blip r:embed="rId4"/>
            <a:srcRect t="38734" b="33493"/>
            <a:stretch>
              <a:fillRect/>
            </a:stretch>
          </p:blipFill>
          <p:spPr bwMode="auto">
            <a:xfrm>
              <a:off x="332" y="1464"/>
              <a:ext cx="2512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374" y="1986"/>
              <a:ext cx="1195" cy="1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300" y="1976"/>
              <a:ext cx="21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wiggler - </a:t>
              </a: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incoherent</a:t>
              </a: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 superposition</a:t>
              </a:r>
            </a:p>
          </p:txBody>
        </p:sp>
      </p:grpSp>
      <p:sp>
        <p:nvSpPr>
          <p:cNvPr id="344" name="TextBox 343"/>
          <p:cNvSpPr txBox="1"/>
          <p:nvPr/>
        </p:nvSpPr>
        <p:spPr>
          <a:xfrm>
            <a:off x="457200" y="3759200"/>
            <a:ext cx="2057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Large B field, large “wiggling”, incoherent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57200" y="213359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Small B field, small “wiggling”, coherent, radiation “peaks”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802982" y="1676400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(t: time)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hoton Energy 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6019800" cy="463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1" y="1524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Undulator “peaks” at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 where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light interfere constructively.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228600"/>
            <a:ext cx="875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Spectrum comparison: bending magnet, undulator, wiggler</a:t>
            </a:r>
            <a:endParaRPr lang="en-US" sz="2800" dirty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53" y="2251078"/>
            <a:ext cx="3462847" cy="242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62153" y="468947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N is number of magnet pairs 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489078"/>
            <a:ext cx="172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Undulator peaks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403478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Wiggler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489201" y="2867277"/>
            <a:ext cx="392668" cy="7467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1298448" y="4956178"/>
            <a:ext cx="990600" cy="1588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43000" y="5375278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Bend magnet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791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Wiggler uses high magnetic field (high force/acceleration), so higher 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total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radiation power; but undulator radiation power is higher at certain wavelengths (peaks).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lithography typically uses undulator radiation (?).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87" y="152400"/>
            <a:ext cx="80654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Undulator radiation: Doppler shift to x-ray wavelength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72253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Synchrotron radiation from relativistic electrons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03530"/>
            <a:ext cx="7010400" cy="30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31520"/>
            <a:ext cx="3179974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4419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In the frame moving with the electron, electron “sees”  a periodic magnet structure moving toward it with a </a:t>
            </a: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</a:rPr>
              <a:t>relativistically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contracted period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’=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/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is magnet period,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1/(1-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)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1/2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v/c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The frequency of this emitted radiation is f’=c/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’=c/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To the observer, the relativistic form of Doppler frequency formula is: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f=f’/(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(1-)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)=c/(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(1-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))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2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c/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      (for 1, 1-1/2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So the observed wavelength is: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=c/f= </a:t>
            </a:r>
            <a:r>
              <a:rPr lang="en-US" sz="1600" baseline="-250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/2</a:t>
            </a:r>
            <a:r>
              <a:rPr lang="en-US" sz="1600" baseline="300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E.g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, for 1.9GeV, =1900/0.511=3718; with 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=5cm, gives =1.8nm (x-ray).</a:t>
            </a:r>
            <a:endParaRPr lang="en-US" sz="1600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200" y="3544669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Wilhelm Conrad Roentgen (1845-1923) </a:t>
            </a:r>
          </a:p>
        </p:txBody>
      </p:sp>
      <p:pic>
        <p:nvPicPr>
          <p:cNvPr id="28699" name="Picture 27" descr="400px-Roentgen-x-ray-von-kollikers-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1524000" cy="2286000"/>
          </a:xfrm>
          <a:prstGeom prst="rect">
            <a:avLst/>
          </a:prstGeom>
          <a:noFill/>
        </p:spPr>
      </p:pic>
      <p:pic>
        <p:nvPicPr>
          <p:cNvPr id="28700" name="Picture 28" descr="roentgenimg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1727200" cy="2590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52800" y="152400"/>
            <a:ext cx="22752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What is X-ray?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5257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Roentgen discovered an unknown ray in 1895 (X-ray) that can cause barium </a:t>
            </a:r>
            <a:r>
              <a:rPr lang="en-US" dirty="0" err="1" smtClean="0">
                <a:solidFill>
                  <a:srgbClr val="0033CC"/>
                </a:solidFill>
              </a:rPr>
              <a:t>platinocyanide</a:t>
            </a:r>
            <a:r>
              <a:rPr lang="en-US" dirty="0" smtClean="0">
                <a:solidFill>
                  <a:srgbClr val="0033CC"/>
                </a:solidFill>
              </a:rPr>
              <a:t>-coated screen to glow.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 won the first Nobel prize in physics in 1901. </a:t>
            </a:r>
          </a:p>
        </p:txBody>
      </p:sp>
      <p:pic>
        <p:nvPicPr>
          <p:cNvPr id="39" name="Picture 3" descr="D:\jblee\LSU Classes, QE\EE3232\Spring 2000\Slides\Chpater 2\em spectr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2710" y="2148840"/>
            <a:ext cx="6126480" cy="27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5410200" y="685800"/>
            <a:ext cx="3581400" cy="1767840"/>
            <a:chOff x="2240" y="704"/>
            <a:chExt cx="2166" cy="928"/>
          </a:xfrm>
        </p:grpSpPr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3398" y="1324"/>
              <a:ext cx="329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>
                  <a:solidFill>
                    <a:schemeClr val="accent2"/>
                  </a:solidFill>
                  <a:latin typeface="Times New Roman" pitchFamily="18" charset="0"/>
                </a:rPr>
                <a:t>AM</a:t>
              </a:r>
              <a:endParaRPr lang="en-US" altLang="he-IL" sz="1600">
                <a:solidFill>
                  <a:srgbClr val="0620F9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3398" y="1112"/>
              <a:ext cx="315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 dirty="0">
                  <a:solidFill>
                    <a:srgbClr val="00FF00"/>
                  </a:solidFill>
                  <a:latin typeface="Times New Roman" pitchFamily="18" charset="0"/>
                </a:rPr>
                <a:t>FM</a:t>
              </a:r>
              <a:endParaRPr lang="en-US" altLang="he-IL" sz="1600" dirty="0">
                <a:solidFill>
                  <a:srgbClr val="0620F9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398" y="916"/>
              <a:ext cx="1008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 dirty="0">
                  <a:solidFill>
                    <a:srgbClr val="0620F9"/>
                  </a:solidFill>
                  <a:latin typeface="Times New Roman" pitchFamily="18" charset="0"/>
                </a:rPr>
                <a:t>Cell phone, PCS</a:t>
              </a: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98" y="704"/>
              <a:ext cx="728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>
                  <a:solidFill>
                    <a:srgbClr val="FE0000"/>
                  </a:solidFill>
                  <a:latin typeface="Times New Roman" pitchFamily="18" charset="0"/>
                </a:rPr>
                <a:t>Microwave</a:t>
              </a: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H="1">
              <a:off x="2240" y="857"/>
              <a:ext cx="1158" cy="77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>
              <a:off x="2688" y="1049"/>
              <a:ext cx="710" cy="58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>
              <a:off x="2928" y="1248"/>
              <a:ext cx="47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H="1">
              <a:off x="3216" y="1440"/>
              <a:ext cx="182" cy="19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2209800" y="960120"/>
            <a:ext cx="2238376" cy="1493520"/>
            <a:chOff x="976" y="1484"/>
            <a:chExt cx="1175" cy="784"/>
          </a:xfrm>
        </p:grpSpPr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976" y="1484"/>
              <a:ext cx="1175" cy="271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1846" y="1772"/>
              <a:ext cx="282" cy="49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 flipV="1">
              <a:off x="976" y="1772"/>
              <a:ext cx="354" cy="47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344" y="1755"/>
              <a:ext cx="516" cy="250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2000" dirty="0">
                  <a:solidFill>
                    <a:srgbClr val="0620F9"/>
                  </a:solidFill>
                  <a:latin typeface="Times New Roman" pitchFamily="18" charset="0"/>
                </a:rPr>
                <a:t>X-ray</a:t>
              </a:r>
            </a:p>
          </p:txBody>
        </p:sp>
      </p:grpSp>
      <p:pic>
        <p:nvPicPr>
          <p:cNvPr id="20" name="Picture 5" descr="xrayhandthumbs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526" y="4572000"/>
            <a:ext cx="2584474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M-rot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600" y="914400"/>
            <a:ext cx="7426760" cy="2778125"/>
          </a:xfrm>
          <a:prstGeom prst="rect">
            <a:avLst/>
          </a:prstGeom>
          <a:noFill/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353824" y="3886200"/>
          <a:ext cx="4875776" cy="2667000"/>
        </p:xfrm>
        <a:graphic>
          <a:graphicData uri="http://schemas.openxmlformats.org/presentationml/2006/ole">
            <p:oleObj spid="_x0000_s125954" name="Photo Editor Photo" r:id="rId4" imgW="8659434" imgH="4495238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86380"/>
            <a:ext cx="87373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Wavelength selection: mono-</a:t>
            </a:r>
            <a:r>
              <a:rPr lang="en-US" sz="2800" dirty="0" err="1" smtClean="0">
                <a:solidFill>
                  <a:srgbClr val="0033CC"/>
                </a:solidFill>
                <a:latin typeface="Calibri" pitchFamily="34" charset="0"/>
              </a:rPr>
              <a:t>chromator</a:t>
            </a:r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 by x-ray diffraction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4524" y="4419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n=1, 2, 3…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365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This works only for high energy x-ray.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=2dsin/n&lt;2d, d1Å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lithography (XRL)</a:t>
            </a:r>
            <a:endParaRPr lang="en-US" sz="28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33400" y="5228272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33CC"/>
                </a:solidFill>
              </a:rPr>
              <a:t>In </a:t>
            </a:r>
            <a:r>
              <a:rPr lang="en-US" dirty="0">
                <a:solidFill>
                  <a:srgbClr val="0033CC"/>
                </a:solidFill>
              </a:rPr>
              <a:t>addition to photoelectric absorption  (producing </a:t>
            </a:r>
            <a:r>
              <a:rPr lang="en-US" dirty="0" smtClean="0">
                <a:solidFill>
                  <a:srgbClr val="0033CC"/>
                </a:solidFill>
              </a:rPr>
              <a:t>photoelectrons and characteristic x-rays or Auger electrons), </a:t>
            </a:r>
            <a:r>
              <a:rPr lang="en-US" dirty="0">
                <a:solidFill>
                  <a:srgbClr val="0033CC"/>
                </a:solidFill>
              </a:rPr>
              <a:t>the original </a:t>
            </a:r>
            <a:r>
              <a:rPr lang="en-US" dirty="0" smtClean="0">
                <a:solidFill>
                  <a:srgbClr val="0033CC"/>
                </a:solidFill>
              </a:rPr>
              <a:t>x-rays </a:t>
            </a:r>
            <a:r>
              <a:rPr lang="en-US" dirty="0">
                <a:solidFill>
                  <a:srgbClr val="0033CC"/>
                </a:solidFill>
              </a:rPr>
              <a:t>may be </a:t>
            </a:r>
            <a:r>
              <a:rPr lang="en-US" dirty="0" smtClean="0">
                <a:solidFill>
                  <a:srgbClr val="0033CC"/>
                </a:solidFill>
              </a:rPr>
              <a:t>scattered by electrons.</a:t>
            </a:r>
            <a:endParaRPr lang="en-US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There are two kinds of scattering: coherent (</a:t>
            </a:r>
            <a:r>
              <a:rPr lang="en-US" dirty="0" smtClean="0">
                <a:solidFill>
                  <a:srgbClr val="0033CC"/>
                </a:solidFill>
              </a:rPr>
              <a:t>Rayleigh, no energy loss) </a:t>
            </a:r>
            <a:r>
              <a:rPr lang="en-US" dirty="0">
                <a:solidFill>
                  <a:srgbClr val="0033CC"/>
                </a:solidFill>
              </a:rPr>
              <a:t>and incoherent (</a:t>
            </a:r>
            <a:r>
              <a:rPr lang="en-US" dirty="0" smtClean="0">
                <a:solidFill>
                  <a:srgbClr val="0033CC"/>
                </a:solidFill>
              </a:rPr>
              <a:t>Compton). 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364" y="152400"/>
            <a:ext cx="45968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absorption / attenuation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62000" y="914400"/>
            <a:ext cx="7926388" cy="4113967"/>
            <a:chOff x="990600" y="914400"/>
            <a:chExt cx="7926388" cy="4113967"/>
          </a:xfrm>
        </p:grpSpPr>
        <p:grpSp>
          <p:nvGrpSpPr>
            <p:cNvPr id="21" name="Group 20"/>
            <p:cNvGrpSpPr/>
            <p:nvPr/>
          </p:nvGrpSpPr>
          <p:grpSpPr>
            <a:xfrm>
              <a:off x="990600" y="914400"/>
              <a:ext cx="7926388" cy="4113967"/>
              <a:chOff x="990600" y="914400"/>
              <a:chExt cx="7926388" cy="411396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90600" y="914400"/>
                <a:ext cx="7181454" cy="4113967"/>
                <a:chOff x="990600" y="914400"/>
                <a:chExt cx="7181454" cy="4113967"/>
              </a:xfrm>
            </p:grpSpPr>
            <p:sp>
              <p:nvSpPr>
                <p:cNvPr id="922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90850" y="2103041"/>
                  <a:ext cx="381000" cy="571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pic>
              <p:nvPicPr>
                <p:cNvPr id="9228" name="Picture 7" descr="Scattering-Williams.jpg                                        0003D85EOS X                           BA019A3C: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600" y="914400"/>
                  <a:ext cx="7181454" cy="4046141"/>
                </a:xfrm>
                <a:prstGeom prst="rect">
                  <a:avLst/>
                </a:prstGeom>
                <a:noFill/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22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9069" y="2724150"/>
                  <a:ext cx="1333500" cy="4960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latin typeface="Arial Rounded MT Bold" charset="0"/>
                    </a:rPr>
                    <a:t>X-ray</a:t>
                  </a:r>
                  <a:endParaRPr lang="en-US"/>
                </a:p>
              </p:txBody>
            </p:sp>
            <p:sp>
              <p:nvSpPr>
                <p:cNvPr id="92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90850" y="1817291"/>
                  <a:ext cx="381000" cy="24010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latin typeface="Arial Rounded MT Bold" charset="0"/>
                    </a:rPr>
                    <a:t>TARGET</a:t>
                  </a:r>
                </a:p>
              </p:txBody>
            </p:sp>
            <p:sp>
              <p:nvSpPr>
                <p:cNvPr id="92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467350" y="1722041"/>
                  <a:ext cx="123825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latin typeface="Calibri" pitchFamily="34" charset="0"/>
                    </a:rPr>
                    <a:t>characteristic</a:t>
                  </a:r>
                </a:p>
              </p:txBody>
            </p:sp>
            <p:sp>
              <p:nvSpPr>
                <p:cNvPr id="92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467350" y="4720590"/>
                  <a:ext cx="9525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latin typeface="Calibri" pitchFamily="34" charset="0"/>
                    </a:rPr>
                    <a:t>(Rayleigh)</a:t>
                  </a:r>
                </a:p>
              </p:txBody>
            </p:sp>
            <p:sp>
              <p:nvSpPr>
                <p:cNvPr id="9224" name="Rectangle 21"/>
                <p:cNvSpPr>
                  <a:spLocks noChangeArrowheads="1"/>
                </p:cNvSpPr>
                <p:nvPr/>
              </p:nvSpPr>
              <p:spPr bwMode="auto">
                <a:xfrm>
                  <a:off x="5467350" y="3912791"/>
                  <a:ext cx="96924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</a:rPr>
                    <a:t>(Compton)</a:t>
                  </a:r>
                </a:p>
              </p:txBody>
            </p:sp>
          </p:grpSp>
          <p:graphicFrame>
            <p:nvGraphicFramePr>
              <p:cNvPr id="113666" name="Object 4"/>
              <p:cNvGraphicFramePr>
                <a:graphicFrameLocks noChangeAspect="1"/>
              </p:cNvGraphicFramePr>
              <p:nvPr/>
            </p:nvGraphicFramePr>
            <p:xfrm>
              <a:off x="6908800" y="2362200"/>
              <a:ext cx="2008188" cy="457200"/>
            </p:xfrm>
            <a:graphic>
              <a:graphicData uri="http://schemas.openxmlformats.org/presentationml/2006/ole">
                <p:oleObj spid="_x0000_s113666" name="Equation" r:id="rId4" imgW="1002960" imgH="228600" progId="Equation.3">
                  <p:embed/>
                </p:oleObj>
              </a:graphicData>
            </a:graphic>
          </p:graphicFrame>
        </p:grpSp>
        <p:sp>
          <p:nvSpPr>
            <p:cNvPr id="17" name="TextBox 16"/>
            <p:cNvSpPr txBox="1"/>
            <p:nvPr/>
          </p:nvSpPr>
          <p:spPr>
            <a:xfrm>
              <a:off x="1136993" y="2286000"/>
              <a:ext cx="1298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3CC"/>
                  </a:solidFill>
                </a:rPr>
                <a:t>Intensity I</a:t>
              </a:r>
              <a:r>
                <a:rPr lang="en-US" sz="2000" baseline="-25000" dirty="0" smtClean="0">
                  <a:solidFill>
                    <a:srgbClr val="0033CC"/>
                  </a:solidFill>
                </a:rPr>
                <a:t>0</a:t>
              </a:r>
              <a:endParaRPr lang="en-US" sz="2000" baseline="-25000" dirty="0">
                <a:solidFill>
                  <a:srgbClr val="0033CC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2688336" y="4418806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74720" y="4418806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834640" y="4419600"/>
              <a:ext cx="80467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91190" y="43434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t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705600" y="3200400"/>
            <a:ext cx="1986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sym typeface="Symbol"/>
              </a:rPr>
              <a:t>: absorption coefficient</a:t>
            </a:r>
          </a:p>
          <a:p>
            <a:r>
              <a:rPr lang="en-US" sz="1400" dirty="0" smtClean="0">
                <a:solidFill>
                  <a:srgbClr val="7030A0"/>
                </a:solidFill>
                <a:sym typeface="Symbol"/>
              </a:rPr>
              <a:t>1/ : attenuation length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53000" y="685800"/>
            <a:ext cx="4124216" cy="4800600"/>
            <a:chOff x="4953000" y="1066800"/>
            <a:chExt cx="4124216" cy="4800600"/>
          </a:xfrm>
        </p:grpSpPr>
        <p:pic>
          <p:nvPicPr>
            <p:cNvPr id="1030" name="Picture 16" descr="Coherent-scat.jpg  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999" y="1371600"/>
              <a:ext cx="336221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18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13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</a:rPr>
                <a:t>Coherent</a:t>
              </a:r>
            </a:p>
          </p:txBody>
        </p:sp>
        <p:pic>
          <p:nvPicPr>
            <p:cNvPr id="1031" name="Picture 17" descr="Incoherent-scat.jpg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4295775"/>
              <a:ext cx="395486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5314950" y="4676775"/>
              <a:ext cx="1543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Incoherent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3568" y="4191000"/>
              <a:ext cx="9826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0" tIns="0" rIns="274320" bIns="0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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2438400"/>
              <a:ext cx="2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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5385816"/>
              <a:ext cx="2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</a:t>
              </a:r>
              <a:endParaRPr lang="en-US" sz="1600" dirty="0"/>
            </a:p>
          </p:txBody>
        </p:sp>
      </p:grp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52400" y="698986"/>
            <a:ext cx="541020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Coherent </a:t>
            </a:r>
            <a:r>
              <a:rPr lang="en-US" dirty="0" smtClean="0">
                <a:solidFill>
                  <a:srgbClr val="C00000"/>
                </a:solidFill>
              </a:rPr>
              <a:t>scattering: </a:t>
            </a:r>
            <a:r>
              <a:rPr lang="en-US" dirty="0">
                <a:solidFill>
                  <a:srgbClr val="0033CC"/>
                </a:solidFill>
              </a:rPr>
              <a:t>happens when the </a:t>
            </a:r>
            <a:r>
              <a:rPr lang="en-US" dirty="0" smtClean="0">
                <a:solidFill>
                  <a:srgbClr val="0033CC"/>
                </a:solidFill>
              </a:rPr>
              <a:t>x-ray </a:t>
            </a:r>
            <a:r>
              <a:rPr lang="en-US" dirty="0">
                <a:solidFill>
                  <a:srgbClr val="0033CC"/>
                </a:solidFill>
              </a:rPr>
              <a:t>collides with an atom and deviates </a:t>
            </a:r>
            <a:r>
              <a:rPr lang="en-US" i="1" dirty="0">
                <a:solidFill>
                  <a:srgbClr val="0033CC"/>
                </a:solidFill>
              </a:rPr>
              <a:t>without</a:t>
            </a:r>
            <a:r>
              <a:rPr lang="en-US" dirty="0">
                <a:solidFill>
                  <a:srgbClr val="0033CC"/>
                </a:solidFill>
              </a:rPr>
              <a:t> a loss in energy. An electron in an alternating electromagnetic field (e.g. </a:t>
            </a:r>
            <a:r>
              <a:rPr lang="en-US" dirty="0" smtClean="0">
                <a:solidFill>
                  <a:srgbClr val="0033CC"/>
                </a:solidFill>
              </a:rPr>
              <a:t>x-ray </a:t>
            </a:r>
            <a:r>
              <a:rPr lang="en-US" dirty="0">
                <a:solidFill>
                  <a:srgbClr val="0033CC"/>
                </a:solidFill>
              </a:rPr>
              <a:t>photon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>
                <a:solidFill>
                  <a:srgbClr val="0033CC"/>
                </a:solidFill>
              </a:rPr>
              <a:t>will oscillate at the same frequency </a:t>
            </a:r>
            <a:r>
              <a:rPr lang="en-US" dirty="0" smtClean="0">
                <a:solidFill>
                  <a:srgbClr val="0033CC"/>
                </a:solidFill>
              </a:rPr>
              <a:t>in </a:t>
            </a:r>
            <a:r>
              <a:rPr lang="en-US" dirty="0">
                <a:solidFill>
                  <a:srgbClr val="0033CC"/>
                </a:solidFill>
              </a:rPr>
              <a:t>all </a:t>
            </a:r>
            <a:r>
              <a:rPr lang="en-US" dirty="0" smtClean="0">
                <a:solidFill>
                  <a:srgbClr val="0033CC"/>
                </a:solidFill>
              </a:rPr>
              <a:t>directions. </a:t>
            </a:r>
            <a:r>
              <a:rPr lang="en-US" dirty="0">
                <a:solidFill>
                  <a:srgbClr val="0033CC"/>
                </a:solidFill>
              </a:rPr>
              <a:t>This is useful for understanding </a:t>
            </a:r>
            <a:r>
              <a:rPr lang="en-US" dirty="0" smtClean="0">
                <a:solidFill>
                  <a:srgbClr val="C00000"/>
                </a:solidFill>
              </a:rPr>
              <a:t>x-ray diffraction </a:t>
            </a:r>
            <a:r>
              <a:rPr lang="en-US" dirty="0" smtClean="0">
                <a:solidFill>
                  <a:srgbClr val="0033CC"/>
                </a:solidFill>
              </a:rPr>
              <a:t>(coherent addition of scattered x-ray).</a:t>
            </a:r>
            <a:endParaRPr lang="en-US" dirty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Incoherent scattering: </a:t>
            </a:r>
            <a:r>
              <a:rPr lang="en-US" dirty="0" smtClean="0">
                <a:solidFill>
                  <a:srgbClr val="0033CC"/>
                </a:solidFill>
              </a:rPr>
              <a:t>incident x-ray </a:t>
            </a:r>
            <a:r>
              <a:rPr lang="en-US" dirty="0">
                <a:solidFill>
                  <a:srgbClr val="0033CC"/>
                </a:solidFill>
              </a:rPr>
              <a:t>loses some of its energy to the scattering electron. As total momentum is preserved, the wavelength of the scattered photon increases by the equation </a:t>
            </a:r>
          </a:p>
          <a:p>
            <a:r>
              <a:rPr lang="en-US" dirty="0">
                <a:solidFill>
                  <a:srgbClr val="0033CC"/>
                </a:solidFill>
              </a:rPr>
              <a:t>				(in Å)</a:t>
            </a:r>
          </a:p>
          <a:p>
            <a:r>
              <a:rPr lang="en-US" dirty="0">
                <a:solidFill>
                  <a:srgbClr val="0033CC"/>
                </a:solidFill>
              </a:rPr>
              <a:t>where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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is the scatter angle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0066CC"/>
                </a:solidFill>
              </a:rPr>
              <a:t>(Here 0.0243=h/</a:t>
            </a:r>
            <a:r>
              <a:rPr lang="en-US" sz="1600" dirty="0" err="1" smtClean="0">
                <a:solidFill>
                  <a:srgbClr val="0066CC"/>
                </a:solidFill>
              </a:rPr>
              <a:t>m</a:t>
            </a:r>
            <a:r>
              <a:rPr lang="en-US" sz="1600" baseline="-25000" dirty="0" err="1" smtClean="0">
                <a:solidFill>
                  <a:srgbClr val="0066CC"/>
                </a:solidFill>
              </a:rPr>
              <a:t>e</a:t>
            </a:r>
            <a:r>
              <a:rPr lang="en-US" sz="1600" dirty="0" err="1" smtClean="0">
                <a:solidFill>
                  <a:srgbClr val="0066CC"/>
                </a:solidFill>
              </a:rPr>
              <a:t>c</a:t>
            </a:r>
            <a:r>
              <a:rPr lang="en-US" sz="1600" dirty="0" smtClean="0">
                <a:solidFill>
                  <a:srgbClr val="0066CC"/>
                </a:solidFill>
              </a:rPr>
              <a:t>, h=6.63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10</a:t>
            </a:r>
            <a:r>
              <a:rPr lang="en-US" sz="1600" baseline="30000" dirty="0" smtClean="0">
                <a:solidFill>
                  <a:srgbClr val="0066CC"/>
                </a:solidFill>
                <a:sym typeface="Symbol"/>
              </a:rPr>
              <a:t>-34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 is Plank’s constant, m</a:t>
            </a:r>
            <a:r>
              <a:rPr lang="en-US" sz="1600" baseline="-25000" dirty="0" smtClean="0">
                <a:solidFill>
                  <a:srgbClr val="0066CC"/>
                </a:solidFill>
                <a:sym typeface="Symbol"/>
              </a:rPr>
              <a:t>e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=9.110</a:t>
            </a:r>
            <a:r>
              <a:rPr lang="en-US" sz="1600" baseline="30000" dirty="0" smtClean="0">
                <a:solidFill>
                  <a:srgbClr val="0066CC"/>
                </a:solidFill>
                <a:sym typeface="Symbol"/>
              </a:rPr>
              <a:t>-31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kg is electron’s mass</a:t>
            </a:r>
            <a:r>
              <a:rPr lang="en-US" sz="1600" dirty="0" smtClean="0">
                <a:solidFill>
                  <a:srgbClr val="0066CC"/>
                </a:solidFill>
              </a:rPr>
              <a:t>)</a:t>
            </a:r>
            <a:endParaRPr lang="en-US" sz="1600" dirty="0">
              <a:solidFill>
                <a:srgbClr val="0066CC"/>
              </a:solidFill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1600200" y="3566160"/>
          <a:ext cx="2286000" cy="298708"/>
        </p:xfrm>
        <a:graphic>
          <a:graphicData uri="http://schemas.openxmlformats.org/presentationml/2006/ole">
            <p:oleObj spid="_x0000_s27650" name="Equation" r:id="rId5" imgW="1358900" imgH="177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293" y="0"/>
            <a:ext cx="24397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scattering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648200"/>
            <a:ext cx="3495675" cy="215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343400" y="58584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Photon-electron interaction depends on atomic number Z and photon 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736" y="4917266"/>
            <a:ext cx="8382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/>
              <a:t>Photo-electron dominates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48256" y="596073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/>
              <a:t>Compton dominates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4917266"/>
            <a:ext cx="8382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-e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pair generation dominates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28600" y="2867025"/>
            <a:ext cx="2955927" cy="2771775"/>
            <a:chOff x="381000" y="2867025"/>
            <a:chExt cx="2955927" cy="2771775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867025"/>
              <a:ext cx="2521461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240280" y="4288536"/>
              <a:ext cx="1096647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Photo-electron</a:t>
              </a:r>
              <a:endParaRPr lang="en-US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67400" y="3581400"/>
            <a:ext cx="3115551" cy="2889885"/>
            <a:chOff x="5867400" y="3581400"/>
            <a:chExt cx="3115551" cy="2889885"/>
          </a:xfrm>
        </p:grpSpPr>
        <p:pic>
          <p:nvPicPr>
            <p:cNvPr id="1198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581400"/>
              <a:ext cx="267132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7467600" y="3810000"/>
              <a:ext cx="15153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Photon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5486400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Electron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electron, emitted from M-shell)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8664" y="5074920"/>
              <a:ext cx="1095300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Auger-electron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1800225"/>
            <a:ext cx="2358369" cy="1033463"/>
            <a:chOff x="555625" y="3532187"/>
            <a:chExt cx="2358369" cy="1033463"/>
          </a:xfrm>
        </p:grpSpPr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1804988" y="4108450"/>
              <a:ext cx="460375" cy="457200"/>
              <a:chOff x="1173" y="2155"/>
              <a:chExt cx="290" cy="288"/>
            </a:xfrm>
          </p:grpSpPr>
          <p:sp>
            <p:nvSpPr>
              <p:cNvPr id="267276" name="Oval 12"/>
              <p:cNvSpPr>
                <a:spLocks noChangeArrowheads="1"/>
              </p:cNvSpPr>
              <p:nvPr/>
            </p:nvSpPr>
            <p:spPr bwMode="auto">
              <a:xfrm>
                <a:off x="1173" y="2155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Oval 13"/>
              <p:cNvSpPr>
                <a:spLocks noChangeArrowheads="1"/>
              </p:cNvSpPr>
              <p:nvPr/>
            </p:nvSpPr>
            <p:spPr bwMode="auto">
              <a:xfrm>
                <a:off x="1295" y="2275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" name="Line 14"/>
            <p:cNvSpPr>
              <a:spLocks noChangeShapeType="1"/>
            </p:cNvSpPr>
            <p:nvPr/>
          </p:nvSpPr>
          <p:spPr bwMode="auto">
            <a:xfrm>
              <a:off x="792163" y="3878262"/>
              <a:ext cx="966787" cy="37623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35"/>
            <p:cNvSpPr txBox="1">
              <a:spLocks noChangeArrowheads="1"/>
            </p:cNvSpPr>
            <p:nvPr/>
          </p:nvSpPr>
          <p:spPr bwMode="auto">
            <a:xfrm>
              <a:off x="555625" y="3532187"/>
              <a:ext cx="70643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9900"/>
                  </a:solidFill>
                </a:rPr>
                <a:t>X-ray</a:t>
              </a:r>
            </a:p>
          </p:txBody>
        </p:sp>
        <p:sp>
          <p:nvSpPr>
            <p:cNvPr id="7188" name="Text Box 37"/>
            <p:cNvSpPr txBox="1">
              <a:spLocks noChangeArrowheads="1"/>
            </p:cNvSpPr>
            <p:nvPr/>
          </p:nvSpPr>
          <p:spPr bwMode="auto">
            <a:xfrm>
              <a:off x="2239963" y="4083050"/>
              <a:ext cx="67403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atom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95600" y="18127"/>
            <a:ext cx="25894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absorption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0" y="551527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627727"/>
            <a:ext cx="8077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At the energies commonly used in X-ray lithography (10keV and below) photoelectric absorption dominates other processes (Compton scattering).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the relaxation process, the lower energy photon is a fluorescent x-ray, while the lower energy electron is an Auger electron.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1981200" y="3124200"/>
            <a:ext cx="202529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</a:t>
            </a:r>
            <a:r>
              <a:rPr lang="en-US" sz="1600" dirty="0" smtClean="0">
                <a:solidFill>
                  <a:srgbClr val="0033CC"/>
                </a:solidFill>
              </a:rPr>
              <a:t>. A </a:t>
            </a:r>
            <a:r>
              <a:rPr lang="en-US" sz="1600" dirty="0">
                <a:solidFill>
                  <a:srgbClr val="0033CC"/>
                </a:solidFill>
              </a:rPr>
              <a:t>high energy </a:t>
            </a:r>
            <a:r>
              <a:rPr lang="en-US" sz="1600" dirty="0" smtClean="0">
                <a:solidFill>
                  <a:srgbClr val="0033CC"/>
                </a:solidFill>
              </a:rPr>
              <a:t>x-ray </a:t>
            </a:r>
            <a:r>
              <a:rPr lang="en-US" sz="1600" dirty="0">
                <a:solidFill>
                  <a:srgbClr val="0033CC"/>
                </a:solidFill>
              </a:rPr>
              <a:t/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impinges on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an atom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1905000" y="4637782"/>
            <a:ext cx="2438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. An </a:t>
            </a:r>
            <a:r>
              <a:rPr lang="en-US" sz="1600" dirty="0">
                <a:solidFill>
                  <a:srgbClr val="0033CC"/>
                </a:solidFill>
              </a:rPr>
              <a:t>inner-shell </a:t>
            </a:r>
            <a:r>
              <a:rPr lang="en-US" sz="1600" dirty="0" smtClean="0">
                <a:solidFill>
                  <a:srgbClr val="0033CC"/>
                </a:solidFill>
              </a:rPr>
              <a:t>(here K-shell) electron (photo-electron</a:t>
            </a:r>
            <a:r>
              <a:rPr lang="en-US" sz="1600" dirty="0">
                <a:solidFill>
                  <a:srgbClr val="0033CC"/>
                </a:solidFill>
              </a:rPr>
              <a:t>) is </a:t>
            </a:r>
            <a:r>
              <a:rPr lang="en-US" sz="1600" dirty="0" smtClean="0">
                <a:solidFill>
                  <a:srgbClr val="0033CC"/>
                </a:solidFill>
              </a:rPr>
              <a:t>knocked </a:t>
            </a:r>
            <a:r>
              <a:rPr lang="en-US" sz="1600" dirty="0">
                <a:solidFill>
                  <a:srgbClr val="0033CC"/>
                </a:solidFill>
              </a:rPr>
              <a:t>out of the </a:t>
            </a:r>
            <a:r>
              <a:rPr lang="en-US" sz="1600" dirty="0" smtClean="0">
                <a:solidFill>
                  <a:srgbClr val="0033CC"/>
                </a:solidFill>
              </a:rPr>
              <a:t>atom.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4419600" y="4267200"/>
            <a:ext cx="202664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. The </a:t>
            </a:r>
            <a:r>
              <a:rPr lang="en-US" sz="1600" dirty="0">
                <a:solidFill>
                  <a:srgbClr val="0033CC"/>
                </a:solidFill>
              </a:rPr>
              <a:t>atom relaxes to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its ground state by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emission </a:t>
            </a:r>
            <a:r>
              <a:rPr lang="en-US" sz="1600" dirty="0">
                <a:solidFill>
                  <a:srgbClr val="0033CC"/>
                </a:solidFill>
              </a:rPr>
              <a:t>of a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or electron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62000" y="5680075"/>
            <a:ext cx="1208087" cy="1101725"/>
            <a:chOff x="4338638" y="3465512"/>
            <a:chExt cx="1208087" cy="1101725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4338638" y="4110037"/>
              <a:ext cx="460375" cy="457200"/>
              <a:chOff x="2278" y="2233"/>
              <a:chExt cx="290" cy="288"/>
            </a:xfrm>
          </p:grpSpPr>
          <p:sp>
            <p:nvSpPr>
              <p:cNvPr id="7191" name="Oval 19"/>
              <p:cNvSpPr>
                <a:spLocks noChangeArrowheads="1"/>
              </p:cNvSpPr>
              <p:nvPr/>
            </p:nvSpPr>
            <p:spPr bwMode="auto">
              <a:xfrm>
                <a:off x="2278" y="2233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E47979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Oval 20"/>
              <p:cNvSpPr>
                <a:spLocks noChangeArrowheads="1"/>
              </p:cNvSpPr>
              <p:nvPr/>
            </p:nvSpPr>
            <p:spPr bwMode="auto">
              <a:xfrm>
                <a:off x="2400" y="2353"/>
                <a:ext cx="47" cy="4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Line 21"/>
            <p:cNvSpPr>
              <a:spLocks noChangeShapeType="1"/>
            </p:cNvSpPr>
            <p:nvPr/>
          </p:nvSpPr>
          <p:spPr bwMode="auto">
            <a:xfrm flipV="1">
              <a:off x="4741863" y="3578225"/>
              <a:ext cx="663575" cy="60483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22"/>
            <p:cNvSpPr>
              <a:spLocks noChangeArrowheads="1"/>
            </p:cNvSpPr>
            <p:nvPr/>
          </p:nvSpPr>
          <p:spPr bwMode="auto">
            <a:xfrm>
              <a:off x="5410200" y="3465512"/>
              <a:ext cx="136525" cy="136525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59924" y="1978223"/>
            <a:ext cx="3331676" cy="1637229"/>
            <a:chOff x="6096000" y="1978223"/>
            <a:chExt cx="3331676" cy="1637229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6096000" y="2814637"/>
              <a:ext cx="460375" cy="457200"/>
              <a:chOff x="3723" y="2288"/>
              <a:chExt cx="290" cy="288"/>
            </a:xfrm>
          </p:grpSpPr>
          <p:sp>
            <p:nvSpPr>
              <p:cNvPr id="267287" name="Oval 23"/>
              <p:cNvSpPr>
                <a:spLocks noChangeArrowheads="1"/>
              </p:cNvSpPr>
              <p:nvPr/>
            </p:nvSpPr>
            <p:spPr bwMode="auto">
              <a:xfrm>
                <a:off x="3723" y="2288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Oval 24"/>
              <p:cNvSpPr>
                <a:spLocks noChangeArrowheads="1"/>
              </p:cNvSpPr>
              <p:nvPr/>
            </p:nvSpPr>
            <p:spPr bwMode="auto">
              <a:xfrm>
                <a:off x="3845" y="240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2" name="Line 31"/>
            <p:cNvSpPr>
              <a:spLocks noChangeShapeType="1"/>
            </p:cNvSpPr>
            <p:nvPr/>
          </p:nvSpPr>
          <p:spPr bwMode="auto">
            <a:xfrm flipV="1">
              <a:off x="6546850" y="2398712"/>
              <a:ext cx="547688" cy="4953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32"/>
            <p:cNvSpPr>
              <a:spLocks noChangeArrowheads="1"/>
            </p:cNvSpPr>
            <p:nvPr/>
          </p:nvSpPr>
          <p:spPr bwMode="auto">
            <a:xfrm>
              <a:off x="7140575" y="3362325"/>
              <a:ext cx="136525" cy="1365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4" name="Line 33"/>
            <p:cNvSpPr>
              <a:spLocks noChangeShapeType="1"/>
            </p:cNvSpPr>
            <p:nvPr/>
          </p:nvSpPr>
          <p:spPr bwMode="auto">
            <a:xfrm>
              <a:off x="6500813" y="3171825"/>
              <a:ext cx="620712" cy="203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36"/>
            <p:cNvSpPr txBox="1">
              <a:spLocks noChangeArrowheads="1"/>
            </p:cNvSpPr>
            <p:nvPr/>
          </p:nvSpPr>
          <p:spPr bwMode="auto">
            <a:xfrm>
              <a:off x="7027863" y="2145268"/>
              <a:ext cx="151509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</a:rPr>
                <a:t>Photon (x-ray)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3076" y="1978223"/>
              <a:ext cx="1515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38733" y="3045023"/>
              <a:ext cx="1374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9000" y="3246120"/>
              <a:ext cx="2188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Electron (low energy)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41804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interaction with resist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371600"/>
            <a:ext cx="8534400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Absorption of x-ray does not lead directly to resist modification.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Photoelectrons and Auger electrons are responsible for resist modification.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x-ray lithography resist is similar to that for e-beam lithography.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576263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That is, </a:t>
            </a:r>
            <a:r>
              <a:rPr lang="en-US" i="1" dirty="0" smtClean="0">
                <a:solidFill>
                  <a:srgbClr val="C00000"/>
                </a:solidFill>
              </a:rPr>
              <a:t>any</a:t>
            </a:r>
            <a:r>
              <a:rPr lang="en-US" dirty="0" smtClean="0">
                <a:solidFill>
                  <a:srgbClr val="C00000"/>
                </a:solidFill>
              </a:rPr>
              <a:t> e-beam lithography resist can also be used as x-ray lithography resist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general, high energy x-rays (e.g.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=0.3-5Å</a:t>
            </a:r>
            <a:r>
              <a:rPr lang="en-US" dirty="0" smtClean="0">
                <a:solidFill>
                  <a:srgbClr val="0033CC"/>
                </a:solidFill>
              </a:rPr>
              <a:t>) do not interact strongly (low absorption)  with low atomic number materials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good news</a:t>
            </a:r>
            <a:r>
              <a:rPr lang="en-US" dirty="0" smtClean="0">
                <a:solidFill>
                  <a:srgbClr val="0033CC"/>
                </a:solidFill>
              </a:rPr>
              <a:t>: x-ray resists will be uniformly illuminated (top to bottom) for not-so-thick resist.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bad news</a:t>
            </a:r>
            <a:r>
              <a:rPr lang="en-US" dirty="0" smtClean="0">
                <a:solidFill>
                  <a:srgbClr val="0033CC"/>
                </a:solidFill>
              </a:rPr>
              <a:t>: x-ray masks will be hard to make opaque (many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Au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worse news</a:t>
            </a:r>
            <a:r>
              <a:rPr lang="en-US" dirty="0" smtClean="0">
                <a:solidFill>
                  <a:srgbClr val="0033CC"/>
                </a:solidFill>
              </a:rPr>
              <a:t>: powerful x-ray sources are needed.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To reduce exposure time substantially, one can use chemically amplified resist (SU-8) having high sensitivity.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8578"/>
            <a:ext cx="42088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295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X-ray absorption of PMMA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489" y="1402378"/>
            <a:ext cx="44462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5800" y="762000"/>
            <a:ext cx="2582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Transmission of PMMA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1520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For the same resist thickness: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Higher energy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 less absorption, more uniform dose profile throughout the thickness, but low resist sensitivity and needs  longer exposure time.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  <a:sym typeface="Symbol"/>
              </a:rPr>
              <a:t>So tradeoff must be made when choosing energy.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52400"/>
            <a:ext cx="49721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absorption by PMMA resist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4462046"/>
            <a:ext cx="20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Photon energy (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602778"/>
            <a:ext cx="20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Photon energy (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62110"/>
            <a:ext cx="3204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Linear absorption coefficient (1/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162110"/>
            <a:ext cx="448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Transmission of PMMA sheets of different thickness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181600"/>
            <a:ext cx="427027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100eV (12.4nm, EUV)   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0.23 m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1keV (1.24nm)                 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10keV (1.24Å)                    3mm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Medical imaging, need many cm, so 0.1Å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65960" y="3931920"/>
            <a:ext cx="2743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3692" y="35814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1.24nm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868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resist: PMMA (poly(methyl </a:t>
            </a:r>
            <a:r>
              <a:rPr lang="en-US" sz="2800" dirty="0" err="1" smtClean="0">
                <a:solidFill>
                  <a:srgbClr val="0033CC"/>
                </a:solidFill>
              </a:rPr>
              <a:t>methacrylate</a:t>
            </a:r>
            <a:r>
              <a:rPr lang="en-US" sz="2800" dirty="0" smtClean="0">
                <a:solidFill>
                  <a:srgbClr val="0033CC"/>
                </a:solidFill>
              </a:rPr>
              <a:t>))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" y="1611868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PMMA is the most commonly used resist (positive tone) for x-ray lithography with good quality in accuracy and sidewall roughness, but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extremely insensitive.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PMMA: 500μm thick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Scan length: 6cm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Synchrotron at CAMD: 1.3GeV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Storage ring current: 150mA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Exposure time: </a:t>
            </a:r>
            <a:r>
              <a:rPr lang="en-US" dirty="0" smtClean="0">
                <a:solidFill>
                  <a:srgbClr val="FF0000"/>
                </a:solidFill>
              </a:rPr>
              <a:t>6 hours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507" y="2526268"/>
            <a:ext cx="49390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419600" y="4888468"/>
            <a:ext cx="425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Chain scission in poly(methyl methacrylate)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52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Change of mean molecular weight in PMMA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182" y="2286000"/>
            <a:ext cx="37768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2400" y="2069068"/>
            <a:ext cx="256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Dissolvable by developer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2667000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Initial distribution of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high 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PMMA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(500kg/mol)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distribution at the substrate (bottom dose). (5.7kg/mol)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distribution at the surface (top dose).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(2.8kg/mol)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5105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Solubility of PMMA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GG-developer, nearly ideal at room temperature.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066800" y="2438400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990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Exposure to x-ray (that generates Auger electrons…) cut the PMMA chains, leading to smaller molecular weight (M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) that dissolves faster in developers.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K:\My Documents\AMAT processing\Photolithography\Fig 4-1 Ku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8629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152400"/>
            <a:ext cx="53917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Setup of proximity x-ray lithography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47775"/>
            <a:ext cx="874210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Characteristic doses: definition and their values for PMMA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152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High sensitivity x-ray lithography resist: SU-8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SU-8 is a negative tone chemically amplified (so high sensitivity but low resolution) resist for optical lithography, x-ray lithography and e-beam lithography.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&gt;400nm </a:t>
            </a:r>
            <a:r>
              <a:rPr lang="en-US" dirty="0" smtClean="0">
                <a:solidFill>
                  <a:srgbClr val="0033CC"/>
                </a:solidFill>
              </a:rPr>
              <a:t>or deep x-ray, making high aspect ratio deep resist structure possible by optical or x-ray lithography.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 the other hand, low absorption is disadvantages for thin resist process due to low energy deposition in the resist layer.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 consists of three parts: EPON SU-8 resin, GBL (gamma-</a:t>
            </a:r>
            <a:r>
              <a:rPr lang="en-US" dirty="0" err="1" smtClean="0">
                <a:solidFill>
                  <a:srgbClr val="0033CC"/>
                </a:solidFill>
              </a:rPr>
              <a:t>butyrolactone</a:t>
            </a:r>
            <a:r>
              <a:rPr lang="en-US" dirty="0" smtClean="0">
                <a:solidFill>
                  <a:srgbClr val="0033CC"/>
                </a:solidFill>
              </a:rPr>
              <a:t>) solvent and </a:t>
            </a:r>
            <a:r>
              <a:rPr lang="en-US" dirty="0" err="1" smtClean="0">
                <a:solidFill>
                  <a:srgbClr val="0033CC"/>
                </a:solidFill>
              </a:rPr>
              <a:t>triaryl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sulfonium</a:t>
            </a:r>
            <a:r>
              <a:rPr lang="en-US" dirty="0" smtClean="0">
                <a:solidFill>
                  <a:srgbClr val="0033CC"/>
                </a:solidFill>
              </a:rPr>
              <a:t> salt initiator.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big “problem” is that, once cross-linked by exposure, SU-8 is extremely difficult to remove by chemicals (RIE not practical for etching thick &gt;&gt;1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</a:t>
            </a:r>
            <a:r>
              <a:rPr lang="en-US" dirty="0" smtClean="0">
                <a:solidFill>
                  <a:srgbClr val="0033CC"/>
                </a:solidFill>
              </a:rPr>
              <a:t>polymers).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76338"/>
            <a:ext cx="83804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15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Characteristic doses for SU-8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8012" y="5105400"/>
            <a:ext cx="23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ccm</a:t>
            </a:r>
            <a:r>
              <a:rPr lang="en-US" dirty="0" smtClean="0"/>
              <a:t>: cubic centimeter)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4724400"/>
            <a:ext cx="1882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Should be 20000J/</a:t>
            </a:r>
            <a:r>
              <a:rPr lang="en-US" sz="1400" dirty="0" err="1" smtClean="0">
                <a:solidFill>
                  <a:srgbClr val="C00000"/>
                </a:solidFill>
              </a:rPr>
              <a:t>ccm</a:t>
            </a:r>
            <a:r>
              <a:rPr lang="en-US" sz="1400" dirty="0" smtClean="0">
                <a:solidFill>
                  <a:srgbClr val="C00000"/>
                </a:solidFill>
              </a:rPr>
              <a:t>!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143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152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Quality and accuracy of SU-8 microstructures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953470"/>
            <a:ext cx="1990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029670"/>
            <a:ext cx="1276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514600" y="578227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No more than</a:t>
            </a:r>
          </a:p>
          <a:p>
            <a:r>
              <a:rPr lang="el-GR" dirty="0" smtClean="0">
                <a:solidFill>
                  <a:srgbClr val="0033CC"/>
                </a:solidFill>
              </a:rPr>
              <a:t>0.1 μ</a:t>
            </a:r>
            <a:r>
              <a:rPr lang="en-US" dirty="0" smtClean="0">
                <a:solidFill>
                  <a:srgbClr val="0033CC"/>
                </a:solidFill>
              </a:rPr>
              <a:t>m variations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on heights of steps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782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33CC"/>
                </a:solidFill>
              </a:rPr>
              <a:t>400 μ</a:t>
            </a:r>
            <a:r>
              <a:rPr lang="en-US" dirty="0" smtClean="0">
                <a:solidFill>
                  <a:srgbClr val="0033CC"/>
                </a:solidFill>
              </a:rPr>
              <a:t>m tall SU-8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grating with 20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steps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352925"/>
            <a:ext cx="1314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257800" y="6260068"/>
            <a:ext cx="341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Roughness of sidewall, Ra= 26 nm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50268"/>
            <a:ext cx="7143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15000" y="3974068"/>
            <a:ext cx="22997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image of sidewall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"/>
            <a:ext cx="73892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Summary: what wavelengths for what application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3351580"/>
            <a:ext cx="8915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 selection of x-ray wavelength depends on resolution and resist height (aspect ratio).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Longer wavelength (1-5nm): shorter penetration depth, so thinner resist, thinner Au absorber, thinner membrane (fragile). Long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sz="1600" dirty="0" smtClean="0">
                <a:solidFill>
                  <a:srgbClr val="0033CC"/>
                </a:solidFill>
              </a:rPr>
              <a:t> means more serious diffraction that limits resolution.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Shorter wavelength (0.3-5Å): thicker resist/absorber/membrane, more lateral diffusion of (high energy) photo-electrons. Low absorption means low resist sensitivity/longer exposure time.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Therefore: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</a:rPr>
              <a:t>For high resolution </a:t>
            </a:r>
            <a:r>
              <a:rPr lang="en-US" sz="1600" dirty="0" smtClean="0">
                <a:solidFill>
                  <a:srgbClr val="0033CC"/>
                </a:solidFill>
              </a:rPr>
              <a:t>applications, longer wavelength will be better, and keep everything thinner and gap smaller.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</a:rPr>
              <a:t>For high aspect ratio </a:t>
            </a:r>
            <a:r>
              <a:rPr lang="en-US" sz="1600" dirty="0" smtClean="0">
                <a:solidFill>
                  <a:srgbClr val="0033CC"/>
                </a:solidFill>
              </a:rPr>
              <a:t>application (resist thickness &gt; 100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sz="1600" dirty="0" smtClean="0">
                <a:solidFill>
                  <a:srgbClr val="0033CC"/>
                </a:solidFill>
              </a:rPr>
              <a:t>), shorter wavelength must be used. The resolution is then limited by diffraction (since resist is very thick or gap is big), lateral diffusion of photo-electron (insignificant), or </a:t>
            </a:r>
            <a:r>
              <a:rPr lang="en-US" sz="1600" i="1" dirty="0" smtClean="0">
                <a:solidFill>
                  <a:srgbClr val="0033CC"/>
                </a:solidFill>
              </a:rPr>
              <a:t>non-vertical</a:t>
            </a:r>
            <a:r>
              <a:rPr lang="en-US" sz="1600" dirty="0" smtClean="0">
                <a:solidFill>
                  <a:srgbClr val="0033CC"/>
                </a:solidFill>
              </a:rPr>
              <a:t> sidewall of the </a:t>
            </a:r>
            <a:r>
              <a:rPr lang="en-US" sz="1600" i="1" dirty="0" smtClean="0">
                <a:solidFill>
                  <a:srgbClr val="0033CC"/>
                </a:solidFill>
              </a:rPr>
              <a:t>thick</a:t>
            </a:r>
            <a:r>
              <a:rPr lang="en-US" sz="1600" dirty="0" smtClean="0">
                <a:solidFill>
                  <a:srgbClr val="0033CC"/>
                </a:solidFill>
              </a:rPr>
              <a:t> (&gt;10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m) </a:t>
            </a:r>
            <a:r>
              <a:rPr lang="en-US" sz="1600" dirty="0" smtClean="0">
                <a:solidFill>
                  <a:srgbClr val="0033CC"/>
                </a:solidFill>
              </a:rPr>
              <a:t>Au absorber (leads to blurred edge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, </a:t>
            </a:r>
            <a:r>
              <a:rPr lang="en-US" sz="1600" dirty="0" smtClean="0">
                <a:solidFill>
                  <a:srgbClr val="0033CC"/>
                </a:solidFill>
              </a:rPr>
              <a:t>difficult to make vertical sidewall except mask itself is also made by x-ray lithography).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3159924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3496720" cy="20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2362200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Absorption in PMMA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514600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Membrane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447800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(Au…)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0663" y="72824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(Si</a:t>
            </a:r>
            <a:r>
              <a:rPr lang="en-US" sz="1600" baseline="-250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C00000"/>
                </a:solidFill>
              </a:rPr>
              <a:t>N</a:t>
            </a:r>
            <a:r>
              <a:rPr lang="en-US" sz="1600" baseline="-25000" dirty="0" smtClean="0">
                <a:solidFill>
                  <a:srgbClr val="C00000"/>
                </a:solidFill>
              </a:rPr>
              <a:t>4</a:t>
            </a:r>
            <a:r>
              <a:rPr lang="en-US" sz="1600" dirty="0" smtClean="0">
                <a:solidFill>
                  <a:srgbClr val="C00000"/>
                </a:solidFill>
              </a:rPr>
              <a:t>…)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12972" y="2785817"/>
            <a:ext cx="62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Mask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Resist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23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Wavelength: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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 10’s nm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(soft x-rays) down to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1Å 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(subatomic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).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Little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diffraction effects when using such small .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 backscatter or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reflections: very fine features with </a:t>
            </a:r>
            <a:r>
              <a:rPr lang="en-US" i="1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vertical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sidewalls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Very large depth of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focus: t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opography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on the wafer is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nearly irrelevant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Tolerant to (low atomic weight) dust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&amp;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particulates: they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are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transparent to x-ray.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Simpler (in principle) than optical or e-beam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lithography: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 complex optics (don’t really have x-ray optics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now).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All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that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needed is an x-ray source and an x-ray mask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152400"/>
            <a:ext cx="438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advantages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958"/>
            <a:ext cx="82296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1X mask technology because refractive index for all materials is (almost) absolutely 1.0 (no lens for demagnification). </a:t>
            </a:r>
            <a:r>
              <a:rPr lang="en-US" dirty="0" smtClean="0">
                <a:solidFill>
                  <a:srgbClr val="0066CC"/>
                </a:solidFill>
              </a:rPr>
              <a:t>(4</a:t>
            </a:r>
            <a:r>
              <a:rPr lang="en-US" dirty="0" smtClean="0">
                <a:solidFill>
                  <a:srgbClr val="0066CC"/>
                </a:solidFill>
                <a:sym typeface="Symbol"/>
              </a:rPr>
              <a:t> for </a:t>
            </a:r>
            <a:r>
              <a:rPr lang="en-US" dirty="0" smtClean="0">
                <a:solidFill>
                  <a:srgbClr val="0066CC"/>
                </a:solidFill>
              </a:rPr>
              <a:t>DUV lithography </a:t>
            </a:r>
            <a:r>
              <a:rPr lang="en-US" dirty="0" smtClean="0">
                <a:solidFill>
                  <a:srgbClr val="0066CC"/>
                </a:solidFill>
                <a:sym typeface="Symbol"/>
              </a:rPr>
              <a:t>mask, easier to make)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Mask difficult to fabricate with many issues: fragile, defects, aspect ratio, bending due to heating.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Strong, stable, collimated, single frequency x-ray sources are hard to find. X-rays produced in synchrotrons fit this criteria and can support many exposure stations, but with high cost and huge size.</a:t>
            </a:r>
            <a:endParaRPr lang="en-US" dirty="0" smtClean="0">
              <a:solidFill>
                <a:srgbClr val="0033CC"/>
              </a:solidFill>
            </a:endParaRP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Alignment/registration is nontrivial.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is still limited by Fresnel diffraction and scattering of secondary electrons in the resist.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Typical resist is insensitive, need long time to expose.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35357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limits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6019800"/>
            <a:ext cx="393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Aspect ratio=pattern height/width=h/w.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13306" y="4928616"/>
            <a:ext cx="2440094" cy="1776984"/>
            <a:chOff x="5713306" y="4928616"/>
            <a:chExt cx="2440094" cy="1776984"/>
          </a:xfrm>
        </p:grpSpPr>
        <p:sp>
          <p:nvSpPr>
            <p:cNvPr id="8" name="Rectangle 7"/>
            <p:cNvSpPr/>
            <p:nvPr/>
          </p:nvSpPr>
          <p:spPr>
            <a:xfrm>
              <a:off x="60960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2362200" cy="304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5447506" y="5905500"/>
              <a:ext cx="991394" cy="794"/>
            </a:xfrm>
            <a:prstGeom prst="straightConnector1">
              <a:avLst/>
            </a:prstGeom>
            <a:ln>
              <a:solidFill>
                <a:srgbClr val="3333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3306" y="5726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062472" y="5257800"/>
              <a:ext cx="347472" cy="1588"/>
            </a:xfrm>
            <a:prstGeom prst="straightConnector1">
              <a:avLst/>
            </a:prstGeom>
            <a:ln>
              <a:solidFill>
                <a:srgbClr val="33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71616" y="4928616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760" y="814019"/>
            <a:ext cx="5715000" cy="59015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81200" y="152400"/>
            <a:ext cx="51895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to other lithographies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2116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>
                <a:ea typeface="標楷體" pitchFamily="65" charset="-120"/>
              </a:rPr>
              <a:t>The physics of </a:t>
            </a:r>
            <a:r>
              <a:rPr lang="en-US" altLang="zh-TW" sz="1200" dirty="0" err="1">
                <a:ea typeface="標楷體" pitchFamily="65" charset="-120"/>
              </a:rPr>
              <a:t>microfabrication</a:t>
            </a:r>
            <a:r>
              <a:rPr lang="en-US" altLang="zh-TW" sz="1200" dirty="0">
                <a:ea typeface="標楷體" pitchFamily="65" charset="-120"/>
              </a:rPr>
              <a:t>, I. </a:t>
            </a:r>
            <a:r>
              <a:rPr lang="en-US" altLang="zh-TW" sz="1200" dirty="0" err="1">
                <a:ea typeface="標楷體" pitchFamily="65" charset="-120"/>
              </a:rPr>
              <a:t>Brodie</a:t>
            </a:r>
            <a:r>
              <a:rPr lang="en-US" altLang="zh-TW" sz="1200" dirty="0">
                <a:ea typeface="標楷體" pitchFamily="65" charset="-120"/>
              </a:rPr>
              <a:t> and J. J. Murray, Plenum Press, 1982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2123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Photolithography, R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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762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E-beam lithography (scattering, proximity effect)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4038600"/>
            <a:ext cx="175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X-ray  lithography, no diffraction, high depth of focus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038600"/>
            <a:ext cx="208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Ion beam lithography, low penetration depth (very thin resist)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78396" y="76200"/>
            <a:ext cx="5189404" cy="6713134"/>
            <a:chOff x="3878396" y="76200"/>
            <a:chExt cx="5189404" cy="6713134"/>
          </a:xfrm>
        </p:grpSpPr>
        <p:pic>
          <p:nvPicPr>
            <p:cNvPr id="6" name="Picture 6" descr="schemat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8396" y="76200"/>
              <a:ext cx="5189404" cy="6477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5325154" y="6094688"/>
              <a:ext cx="7429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Mask</a:t>
              </a:r>
            </a:p>
            <a:p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Resist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lithography: resolution limit due to diffraction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2812"/>
            <a:ext cx="4724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48488" y="6400800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Cerrina, J Phys D, 2000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981200"/>
            <a:ext cx="388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Precise gap must be maintained: too close will damage membrane mask, too far reduce resolution.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limit due to Fresnel diffraction R=3/2[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(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g+t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/2</a:t>
            </a:r>
            <a:r>
              <a:rPr lang="en-US" dirty="0" smtClean="0">
                <a:solidFill>
                  <a:srgbClr val="0033CC"/>
                </a:solidFill>
              </a:rPr>
              <a:t>)]</a:t>
            </a:r>
            <a:r>
              <a:rPr lang="en-US" baseline="30000" dirty="0" smtClean="0">
                <a:solidFill>
                  <a:srgbClr val="0033CC"/>
                </a:solidFill>
              </a:rPr>
              <a:t>1/2</a:t>
            </a:r>
            <a:r>
              <a:rPr lang="en-US" dirty="0" smtClean="0">
                <a:solidFill>
                  <a:srgbClr val="0033CC"/>
                </a:solidFill>
              </a:rPr>
              <a:t>, g: gap; t: resist thickness.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E.g. 100nm feature size requires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=1nm, g=4.4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732737" y="4109875"/>
            <a:ext cx="282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Beam scanned over mask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343400" cy="55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152400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Resolution limit due to secondary effects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438400"/>
            <a:ext cx="426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Secondary effects: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fluorescence of mask  and substrate that exposes resist.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Lateral diffusion of photoelectron and Auger electron.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Thermal induced mask or resist motion or distortion.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Non-vertical sidewall of the Au absorber on mask, leading to blurred edge.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man Old Styl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3540</Words>
  <Application>Microsoft Office PowerPoint</Application>
  <PresentationFormat>On-screen Show (4:3)</PresentationFormat>
  <Paragraphs>367</Paragraphs>
  <Slides>44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Office Theme</vt:lpstr>
      <vt:lpstr>Default Design</vt:lpstr>
      <vt:lpstr>Equation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93</cp:revision>
  <dcterms:created xsi:type="dcterms:W3CDTF">2006-08-16T00:00:00Z</dcterms:created>
  <dcterms:modified xsi:type="dcterms:W3CDTF">2010-08-20T23:16:29Z</dcterms:modified>
</cp:coreProperties>
</file>