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9" r:id="rId2"/>
    <p:sldId id="256" r:id="rId3"/>
    <p:sldId id="288" r:id="rId4"/>
    <p:sldId id="287" r:id="rId5"/>
    <p:sldId id="286" r:id="rId6"/>
    <p:sldId id="324" r:id="rId7"/>
    <p:sldId id="330" r:id="rId8"/>
    <p:sldId id="314" r:id="rId9"/>
    <p:sldId id="305" r:id="rId10"/>
    <p:sldId id="313" r:id="rId11"/>
    <p:sldId id="321" r:id="rId12"/>
    <p:sldId id="306" r:id="rId13"/>
    <p:sldId id="307" r:id="rId14"/>
    <p:sldId id="310" r:id="rId15"/>
    <p:sldId id="311" r:id="rId16"/>
    <p:sldId id="289" r:id="rId17"/>
    <p:sldId id="317" r:id="rId18"/>
    <p:sldId id="319" r:id="rId19"/>
    <p:sldId id="318" r:id="rId20"/>
    <p:sldId id="258" r:id="rId21"/>
    <p:sldId id="315" r:id="rId22"/>
    <p:sldId id="316" r:id="rId23"/>
    <p:sldId id="320" r:id="rId24"/>
    <p:sldId id="331" r:id="rId25"/>
    <p:sldId id="259" r:id="rId26"/>
    <p:sldId id="323" r:id="rId27"/>
    <p:sldId id="325" r:id="rId28"/>
    <p:sldId id="290" r:id="rId29"/>
    <p:sldId id="261" r:id="rId30"/>
    <p:sldId id="262" r:id="rId31"/>
    <p:sldId id="326" r:id="rId32"/>
    <p:sldId id="332" r:id="rId33"/>
    <p:sldId id="263" r:id="rId34"/>
    <p:sldId id="327" r:id="rId35"/>
    <p:sldId id="292" r:id="rId36"/>
    <p:sldId id="293" r:id="rId37"/>
    <p:sldId id="295" r:id="rId38"/>
    <p:sldId id="334" r:id="rId39"/>
    <p:sldId id="264" r:id="rId40"/>
    <p:sldId id="296" r:id="rId41"/>
    <p:sldId id="300" r:id="rId42"/>
    <p:sldId id="333" r:id="rId43"/>
    <p:sldId id="297" r:id="rId44"/>
    <p:sldId id="299" r:id="rId45"/>
    <p:sldId id="303" r:id="rId46"/>
    <p:sldId id="298"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090" autoAdjust="0"/>
    <p:restoredTop sz="94660"/>
  </p:normalViewPr>
  <p:slideViewPr>
    <p:cSldViewPr>
      <p:cViewPr varScale="1">
        <p:scale>
          <a:sx n="63" d="100"/>
          <a:sy n="63" d="100"/>
        </p:scale>
        <p:origin x="-10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4BD7C-4559-46F1-A2DB-13BCB177EEF1}"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A97E7-9071-40C1-A01D-A15E0B090E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3EE33A-C52A-4F18-AA62-E261482CBA57}" type="slidenum">
              <a:rPr lang="en-US"/>
              <a:pPr/>
              <a:t>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Lanthanum </a:t>
            </a:r>
            <a:r>
              <a:rPr lang="en-US" dirty="0" err="1" smtClean="0"/>
              <a:t>Hexaboride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Epsilon0=8.854x10^(-12) in SI units.</a:t>
            </a:r>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33CC"/>
                </a:solidFill>
              </a:rPr>
              <a:t>Hitachi and JEOL make cold-FEG microscopes, e.g. Hitachi S-4700 and S-4800 SEM</a:t>
            </a:r>
          </a:p>
          <a:p>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clear about the figure</a:t>
            </a:r>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graph here is just to give you a rough idea, real system will be different.</a:t>
            </a:r>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Stigmation and focus</a:t>
            </a:r>
            <a:r>
              <a:rPr lang="en-US" baseline="0" dirty="0" smtClean="0"/>
              <a:t> needed to be adjusted at the same time. Need to focus on a “circular” pattern for stigmation adjust. Otherwise, for a non-circular pattern, one doesn’t know whether the elongation is due to the pattern shape or astigmation.</a:t>
            </a:r>
          </a:p>
          <a:p>
            <a:r>
              <a:rPr lang="en-US" baseline="0" dirty="0" smtClean="0"/>
              <a:t>When adjusting stigmation, one should try to adjust such that the pattern is most symmetric (rather than most clear), then adjust focus to get the clearest pattern. May need several stigmation/focus cycles to get the best image.</a:t>
            </a:r>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EA97E7-9071-40C1-A01D-A15E0B090E5F}"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503162-0EDD-4AD0-AA9B-6D4CE77DD7E7}" type="datetime1">
              <a:rPr lang="en-US" smtClean="0"/>
              <a:pPr/>
              <a:t>8/20/2010</a:t>
            </a:fld>
            <a:endParaRPr lang="en-US"/>
          </a:p>
        </p:txBody>
      </p:sp>
      <p:sp>
        <p:nvSpPr>
          <p:cNvPr id="5" name="Footer Placeholder 4"/>
          <p:cNvSpPr>
            <a:spLocks noGrp="1"/>
          </p:cNvSpPr>
          <p:nvPr>
            <p:ph type="ftr" sz="quarter" idx="11"/>
          </p:nvPr>
        </p:nvSpPr>
        <p:spPr/>
        <p:txBody>
          <a:bodyPr/>
          <a:lstStyle/>
          <a:p>
            <a:r>
              <a:rPr lang="en-US" smtClean="0"/>
              <a:t>Bo Cui ECE department University of Waterloo 2009</a:t>
            </a:r>
            <a:endParaRPr lang="en-US"/>
          </a:p>
        </p:txBody>
      </p:sp>
      <p:sp>
        <p:nvSpPr>
          <p:cNvPr id="6" name="Slide Number Placeholder 5"/>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0BDA7-8A07-4691-A726-B9A5D523E37F}" type="datetime1">
              <a:rPr lang="en-US" smtClean="0"/>
              <a:pPr/>
              <a:t>8/20/2010</a:t>
            </a:fld>
            <a:endParaRPr lang="en-US"/>
          </a:p>
        </p:txBody>
      </p:sp>
      <p:sp>
        <p:nvSpPr>
          <p:cNvPr id="5" name="Footer Placeholder 4"/>
          <p:cNvSpPr>
            <a:spLocks noGrp="1"/>
          </p:cNvSpPr>
          <p:nvPr>
            <p:ph type="ftr" sz="quarter" idx="11"/>
          </p:nvPr>
        </p:nvSpPr>
        <p:spPr/>
        <p:txBody>
          <a:bodyPr/>
          <a:lstStyle/>
          <a:p>
            <a:r>
              <a:rPr lang="en-US" smtClean="0"/>
              <a:t>Bo Cui ECE department University of Waterloo 2009</a:t>
            </a:r>
            <a:endParaRPr lang="en-US"/>
          </a:p>
        </p:txBody>
      </p:sp>
      <p:sp>
        <p:nvSpPr>
          <p:cNvPr id="6" name="Slide Number Placeholder 5"/>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D0034-6221-4DD0-86C1-C9530E516E64}" type="datetime1">
              <a:rPr lang="en-US" smtClean="0"/>
              <a:pPr/>
              <a:t>8/20/2010</a:t>
            </a:fld>
            <a:endParaRPr lang="en-US"/>
          </a:p>
        </p:txBody>
      </p:sp>
      <p:sp>
        <p:nvSpPr>
          <p:cNvPr id="5" name="Footer Placeholder 4"/>
          <p:cNvSpPr>
            <a:spLocks noGrp="1"/>
          </p:cNvSpPr>
          <p:nvPr>
            <p:ph type="ftr" sz="quarter" idx="11"/>
          </p:nvPr>
        </p:nvSpPr>
        <p:spPr/>
        <p:txBody>
          <a:bodyPr/>
          <a:lstStyle/>
          <a:p>
            <a:r>
              <a:rPr lang="en-US" smtClean="0"/>
              <a:t>Bo Cui ECE department University of Waterloo 2009</a:t>
            </a:r>
            <a:endParaRPr lang="en-US"/>
          </a:p>
        </p:txBody>
      </p:sp>
      <p:sp>
        <p:nvSpPr>
          <p:cNvPr id="6" name="Slide Number Placeholder 5"/>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333375"/>
            <a:ext cx="8001000" cy="387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052513"/>
            <a:ext cx="39243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052513"/>
            <a:ext cx="3924300"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11563"/>
            <a:ext cx="3924300" cy="240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F1934287-A035-4583-9B5B-877D8D26670B}" type="datetime1">
              <a:rPr lang="en-US" smtClean="0"/>
              <a:pPr>
                <a:defRPr/>
              </a:pPr>
              <a:t>8/20/2010</a:t>
            </a:fld>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smtClean="0"/>
              <a:t>Bo Cui ECE department University of Waterloo 2009</a:t>
            </a: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77FF8C0F-C3A0-40A3-8E73-0C807AC8D4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21667"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4334" y="1885950"/>
            <a:ext cx="4021667" cy="417195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72D37FE4-6354-4927-B6BE-9CD0F3CAB411}"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Bo Cui ECE department University of Waterloo 2009</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21667" cy="4171950"/>
          </a:xfrm>
        </p:spPr>
        <p:txBody>
          <a:bodyPr/>
          <a:lstStyle/>
          <a:p>
            <a:pPr lvl="0"/>
            <a:endParaRPr lang="en-US" noProof="0" smtClean="0"/>
          </a:p>
        </p:txBody>
      </p:sp>
      <p:sp>
        <p:nvSpPr>
          <p:cNvPr id="4" name="Text Placeholder 3"/>
          <p:cNvSpPr>
            <a:spLocks noGrp="1"/>
          </p:cNvSpPr>
          <p:nvPr>
            <p:ph type="body" sz="half" idx="2"/>
          </p:nvPr>
        </p:nvSpPr>
        <p:spPr>
          <a:xfrm>
            <a:off x="4614334" y="1885950"/>
            <a:ext cx="4021667"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99DB5FA-08FC-4B49-8EC3-967CE10DBAAD}"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Bo Cui ECE department University of Waterloo 2009</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FBE2D-25BA-4E6E-93B9-A3344F7B3501}" type="datetime1">
              <a:rPr lang="en-US" smtClean="0"/>
              <a:pPr/>
              <a:t>8/20/2010</a:t>
            </a:fld>
            <a:endParaRPr lang="en-US"/>
          </a:p>
        </p:txBody>
      </p:sp>
      <p:sp>
        <p:nvSpPr>
          <p:cNvPr id="5" name="Footer Placeholder 4"/>
          <p:cNvSpPr>
            <a:spLocks noGrp="1"/>
          </p:cNvSpPr>
          <p:nvPr>
            <p:ph type="ftr" sz="quarter" idx="11"/>
          </p:nvPr>
        </p:nvSpPr>
        <p:spPr/>
        <p:txBody>
          <a:bodyPr/>
          <a:lstStyle/>
          <a:p>
            <a:r>
              <a:rPr lang="en-US" smtClean="0"/>
              <a:t>Bo Cui ECE department University of Waterloo 2009</a:t>
            </a:r>
            <a:endParaRPr lang="en-US"/>
          </a:p>
        </p:txBody>
      </p:sp>
      <p:sp>
        <p:nvSpPr>
          <p:cNvPr id="6" name="Slide Number Placeholder 5"/>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54716-07D2-4259-9210-0D11FA4FFEDA}" type="datetime1">
              <a:rPr lang="en-US" smtClean="0"/>
              <a:pPr/>
              <a:t>8/20/2010</a:t>
            </a:fld>
            <a:endParaRPr lang="en-US"/>
          </a:p>
        </p:txBody>
      </p:sp>
      <p:sp>
        <p:nvSpPr>
          <p:cNvPr id="5" name="Footer Placeholder 4"/>
          <p:cNvSpPr>
            <a:spLocks noGrp="1"/>
          </p:cNvSpPr>
          <p:nvPr>
            <p:ph type="ftr" sz="quarter" idx="11"/>
          </p:nvPr>
        </p:nvSpPr>
        <p:spPr/>
        <p:txBody>
          <a:bodyPr/>
          <a:lstStyle/>
          <a:p>
            <a:r>
              <a:rPr lang="en-US" smtClean="0"/>
              <a:t>Bo Cui ECE department University of Waterloo 2009</a:t>
            </a:r>
            <a:endParaRPr lang="en-US"/>
          </a:p>
        </p:txBody>
      </p:sp>
      <p:sp>
        <p:nvSpPr>
          <p:cNvPr id="6" name="Slide Number Placeholder 5"/>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C56D9-0949-46C4-9071-025F9C0E9073}" type="datetime1">
              <a:rPr lang="en-US" smtClean="0"/>
              <a:pPr/>
              <a:t>8/20/2010</a:t>
            </a:fld>
            <a:endParaRPr lang="en-US"/>
          </a:p>
        </p:txBody>
      </p:sp>
      <p:sp>
        <p:nvSpPr>
          <p:cNvPr id="6" name="Footer Placeholder 5"/>
          <p:cNvSpPr>
            <a:spLocks noGrp="1"/>
          </p:cNvSpPr>
          <p:nvPr>
            <p:ph type="ftr" sz="quarter" idx="11"/>
          </p:nvPr>
        </p:nvSpPr>
        <p:spPr/>
        <p:txBody>
          <a:bodyPr/>
          <a:lstStyle/>
          <a:p>
            <a:r>
              <a:rPr lang="en-US" smtClean="0"/>
              <a:t>Bo Cui ECE department University of Waterloo 2009</a:t>
            </a:r>
            <a:endParaRPr lang="en-US"/>
          </a:p>
        </p:txBody>
      </p:sp>
      <p:sp>
        <p:nvSpPr>
          <p:cNvPr id="7" name="Slide Number Placeholder 6"/>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94543-28F9-4E95-8B39-68F2971F196F}" type="datetime1">
              <a:rPr lang="en-US" smtClean="0"/>
              <a:pPr/>
              <a:t>8/20/2010</a:t>
            </a:fld>
            <a:endParaRPr lang="en-US"/>
          </a:p>
        </p:txBody>
      </p:sp>
      <p:sp>
        <p:nvSpPr>
          <p:cNvPr id="8" name="Footer Placeholder 7"/>
          <p:cNvSpPr>
            <a:spLocks noGrp="1"/>
          </p:cNvSpPr>
          <p:nvPr>
            <p:ph type="ftr" sz="quarter" idx="11"/>
          </p:nvPr>
        </p:nvSpPr>
        <p:spPr/>
        <p:txBody>
          <a:bodyPr/>
          <a:lstStyle/>
          <a:p>
            <a:r>
              <a:rPr lang="en-US" smtClean="0"/>
              <a:t>Bo Cui ECE department University of Waterloo 2009</a:t>
            </a:r>
            <a:endParaRPr lang="en-US"/>
          </a:p>
        </p:txBody>
      </p:sp>
      <p:sp>
        <p:nvSpPr>
          <p:cNvPr id="9" name="Slide Number Placeholder 8"/>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D4F1F-0A24-468F-BF37-4D75D93AD020}" type="datetime1">
              <a:rPr lang="en-US" smtClean="0"/>
              <a:pPr/>
              <a:t>8/20/2010</a:t>
            </a:fld>
            <a:endParaRPr lang="en-US"/>
          </a:p>
        </p:txBody>
      </p:sp>
      <p:sp>
        <p:nvSpPr>
          <p:cNvPr id="4" name="Footer Placeholder 3"/>
          <p:cNvSpPr>
            <a:spLocks noGrp="1"/>
          </p:cNvSpPr>
          <p:nvPr>
            <p:ph type="ftr" sz="quarter" idx="11"/>
          </p:nvPr>
        </p:nvSpPr>
        <p:spPr/>
        <p:txBody>
          <a:bodyPr/>
          <a:lstStyle/>
          <a:p>
            <a:r>
              <a:rPr lang="en-US" smtClean="0"/>
              <a:t>Bo Cui ECE department University of Waterloo 2009</a:t>
            </a:r>
            <a:endParaRPr lang="en-US"/>
          </a:p>
        </p:txBody>
      </p:sp>
      <p:sp>
        <p:nvSpPr>
          <p:cNvPr id="5" name="Slide Number Placeholder 4"/>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077D1-7033-4E0B-88B8-08C5D2B275A6}" type="datetime1">
              <a:rPr lang="en-US" smtClean="0"/>
              <a:pPr/>
              <a:t>8/20/2010</a:t>
            </a:fld>
            <a:endParaRPr lang="en-US"/>
          </a:p>
        </p:txBody>
      </p:sp>
      <p:sp>
        <p:nvSpPr>
          <p:cNvPr id="3" name="Footer Placeholder 2"/>
          <p:cNvSpPr>
            <a:spLocks noGrp="1"/>
          </p:cNvSpPr>
          <p:nvPr>
            <p:ph type="ftr" sz="quarter" idx="11"/>
          </p:nvPr>
        </p:nvSpPr>
        <p:spPr/>
        <p:txBody>
          <a:bodyPr/>
          <a:lstStyle/>
          <a:p>
            <a:r>
              <a:rPr lang="en-US" smtClean="0"/>
              <a:t>Bo Cui ECE department University of Waterloo 2009</a:t>
            </a:r>
            <a:endParaRPr lang="en-US"/>
          </a:p>
        </p:txBody>
      </p:sp>
      <p:sp>
        <p:nvSpPr>
          <p:cNvPr id="4" name="Slide Number Placeholder 3"/>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FAD61-C30E-4962-899D-E74FEEDB373C}" type="datetime1">
              <a:rPr lang="en-US" smtClean="0"/>
              <a:pPr/>
              <a:t>8/20/2010</a:t>
            </a:fld>
            <a:endParaRPr lang="en-US"/>
          </a:p>
        </p:txBody>
      </p:sp>
      <p:sp>
        <p:nvSpPr>
          <p:cNvPr id="6" name="Footer Placeholder 5"/>
          <p:cNvSpPr>
            <a:spLocks noGrp="1"/>
          </p:cNvSpPr>
          <p:nvPr>
            <p:ph type="ftr" sz="quarter" idx="11"/>
          </p:nvPr>
        </p:nvSpPr>
        <p:spPr/>
        <p:txBody>
          <a:bodyPr/>
          <a:lstStyle/>
          <a:p>
            <a:r>
              <a:rPr lang="en-US" smtClean="0"/>
              <a:t>Bo Cui ECE department University of Waterloo 2009</a:t>
            </a:r>
            <a:endParaRPr lang="en-US"/>
          </a:p>
        </p:txBody>
      </p:sp>
      <p:sp>
        <p:nvSpPr>
          <p:cNvPr id="7" name="Slide Number Placeholder 6"/>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A20FE-BAD3-494E-9C75-D28B10726C99}" type="datetime1">
              <a:rPr lang="en-US" smtClean="0"/>
              <a:pPr/>
              <a:t>8/20/2010</a:t>
            </a:fld>
            <a:endParaRPr lang="en-US"/>
          </a:p>
        </p:txBody>
      </p:sp>
      <p:sp>
        <p:nvSpPr>
          <p:cNvPr id="6" name="Footer Placeholder 5"/>
          <p:cNvSpPr>
            <a:spLocks noGrp="1"/>
          </p:cNvSpPr>
          <p:nvPr>
            <p:ph type="ftr" sz="quarter" idx="11"/>
          </p:nvPr>
        </p:nvSpPr>
        <p:spPr/>
        <p:txBody>
          <a:bodyPr/>
          <a:lstStyle/>
          <a:p>
            <a:r>
              <a:rPr lang="en-US" smtClean="0"/>
              <a:t>Bo Cui ECE department University of Waterloo 2009</a:t>
            </a:r>
            <a:endParaRPr lang="en-US"/>
          </a:p>
        </p:txBody>
      </p:sp>
      <p:sp>
        <p:nvSpPr>
          <p:cNvPr id="7" name="Slide Number Placeholder 6"/>
          <p:cNvSpPr>
            <a:spLocks noGrp="1"/>
          </p:cNvSpPr>
          <p:nvPr>
            <p:ph type="sldNum" sz="quarter" idx="12"/>
          </p:nvPr>
        </p:nvSpPr>
        <p:spPr/>
        <p:txBody>
          <a:bodyPr/>
          <a:lstStyle/>
          <a:p>
            <a:fld id="{D0E50452-99CA-4FE7-9FF9-9C342DA813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C43E6-D638-4DEA-BF6A-4566AA4DAAB3}" type="datetime1">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Bo Cui ECE department University of Waterloo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50452-99CA-4FE7-9FF9-9C342DA81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http://www.semiconfareast.com/lith_electron.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668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447800" y="2286000"/>
            <a:ext cx="6065443"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endParaRPr lang="en-US" dirty="0">
              <a:solidFill>
                <a:srgbClr val="0033CC"/>
              </a:solidFill>
            </a:endParaRP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srcRect/>
          <a:stretch>
            <a:fillRect/>
          </a:stretch>
        </p:blipFill>
        <p:spPr bwMode="auto">
          <a:xfrm>
            <a:off x="5105400" y="714375"/>
            <a:ext cx="3750783" cy="21812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72D37FE4-6354-4927-B6BE-9CD0F3CAB411}" type="slidenum">
              <a:rPr lang="en-US" smtClean="0"/>
              <a:pPr>
                <a:defRPr/>
              </a:pPr>
              <a:t>10</a:t>
            </a:fld>
            <a:endParaRPr lang="en-US"/>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143000" y="86380"/>
            <a:ext cx="6705600" cy="523220"/>
          </a:xfrm>
          <a:prstGeom prst="rect">
            <a:avLst/>
          </a:prstGeom>
          <a:noFill/>
        </p:spPr>
        <p:txBody>
          <a:bodyPr wrap="square" rtlCol="0">
            <a:spAutoFit/>
          </a:bodyPr>
          <a:lstStyle/>
          <a:p>
            <a:pPr algn="ctr"/>
            <a:r>
              <a:rPr lang="en-US" sz="2800" dirty="0" smtClean="0">
                <a:solidFill>
                  <a:srgbClr val="0033CC"/>
                </a:solidFill>
              </a:rPr>
              <a:t>Electron gun: thermionic emission (LaB</a:t>
            </a:r>
            <a:r>
              <a:rPr lang="en-US" sz="2800" baseline="-25000" dirty="0" smtClean="0">
                <a:solidFill>
                  <a:srgbClr val="0033CC"/>
                </a:solidFill>
              </a:rPr>
              <a:t>6</a:t>
            </a:r>
            <a:r>
              <a:rPr lang="en-US" sz="2800" dirty="0" smtClean="0">
                <a:solidFill>
                  <a:srgbClr val="0033CC"/>
                </a:solidFill>
              </a:rPr>
              <a:t> tip)</a:t>
            </a:r>
            <a:endParaRPr lang="en-US" sz="2800" dirty="0">
              <a:solidFill>
                <a:srgbClr val="0033CC"/>
              </a:solidFill>
            </a:endParaRPr>
          </a:p>
        </p:txBody>
      </p:sp>
      <p:sp>
        <p:nvSpPr>
          <p:cNvPr id="11" name="TextBox 10"/>
          <p:cNvSpPr txBox="1"/>
          <p:nvPr/>
        </p:nvSpPr>
        <p:spPr>
          <a:xfrm>
            <a:off x="366962" y="1992868"/>
            <a:ext cx="4662238" cy="369332"/>
          </a:xfrm>
          <a:prstGeom prst="rect">
            <a:avLst/>
          </a:prstGeom>
          <a:noFill/>
        </p:spPr>
        <p:txBody>
          <a:bodyPr wrap="none" rtlCol="0">
            <a:spAutoFit/>
          </a:bodyPr>
          <a:lstStyle/>
          <a:p>
            <a:r>
              <a:rPr lang="en-US" dirty="0" smtClean="0"/>
              <a:t>(Here work function is noted as E</a:t>
            </a:r>
            <a:r>
              <a:rPr lang="en-US" baseline="-25000" dirty="0" smtClean="0"/>
              <a:t>A</a:t>
            </a:r>
            <a:r>
              <a:rPr lang="en-US" dirty="0" smtClean="0"/>
              <a:t>, instead of </a:t>
            </a:r>
            <a:r>
              <a:rPr lang="en-US" dirty="0" smtClean="0">
                <a:sym typeface="Symbol"/>
              </a:rPr>
              <a:t></a:t>
            </a:r>
            <a:r>
              <a:rPr lang="en-US" dirty="0" smtClean="0"/>
              <a:t>)</a:t>
            </a:r>
            <a:endParaRPr lang="en-US" dirty="0"/>
          </a:p>
        </p:txBody>
      </p:sp>
      <p:sp>
        <p:nvSpPr>
          <p:cNvPr id="13" name="TextBox 12"/>
          <p:cNvSpPr txBox="1"/>
          <p:nvPr/>
        </p:nvSpPr>
        <p:spPr>
          <a:xfrm>
            <a:off x="381000" y="2373868"/>
            <a:ext cx="4536498" cy="369332"/>
          </a:xfrm>
          <a:prstGeom prst="rect">
            <a:avLst/>
          </a:prstGeom>
          <a:noFill/>
        </p:spPr>
        <p:txBody>
          <a:bodyPr wrap="none" rtlCol="0">
            <a:spAutoFit/>
          </a:bodyPr>
          <a:lstStyle/>
          <a:p>
            <a:r>
              <a:rPr lang="en-US" dirty="0" smtClean="0">
                <a:solidFill>
                  <a:srgbClr val="C00000"/>
                </a:solidFill>
              </a:rPr>
              <a:t>Low work function, high melting point is good.</a:t>
            </a:r>
          </a:p>
        </p:txBody>
      </p:sp>
      <p:grpSp>
        <p:nvGrpSpPr>
          <p:cNvPr id="19" name="Group 18"/>
          <p:cNvGrpSpPr/>
          <p:nvPr/>
        </p:nvGrpSpPr>
        <p:grpSpPr>
          <a:xfrm>
            <a:off x="72224" y="3048000"/>
            <a:ext cx="8919376" cy="3505200"/>
            <a:chOff x="72224" y="3048000"/>
            <a:chExt cx="8919376" cy="3505200"/>
          </a:xfrm>
        </p:grpSpPr>
        <p:pic>
          <p:nvPicPr>
            <p:cNvPr id="41986" name="Picture 2"/>
            <p:cNvPicPr>
              <a:picLocks noChangeAspect="1" noChangeArrowheads="1"/>
            </p:cNvPicPr>
            <p:nvPr/>
          </p:nvPicPr>
          <p:blipFill>
            <a:blip r:embed="rId4"/>
            <a:srcRect/>
            <a:stretch>
              <a:fillRect/>
            </a:stretch>
          </p:blipFill>
          <p:spPr bwMode="auto">
            <a:xfrm>
              <a:off x="72224" y="3124200"/>
              <a:ext cx="6404776" cy="2321325"/>
            </a:xfrm>
            <a:prstGeom prst="rect">
              <a:avLst/>
            </a:prstGeom>
            <a:noFill/>
            <a:ln w="9525">
              <a:noFill/>
              <a:miter lim="800000"/>
              <a:headEnd/>
              <a:tailEnd/>
            </a:ln>
          </p:spPr>
        </p:pic>
        <p:sp>
          <p:nvSpPr>
            <p:cNvPr id="12" name="TextBox 11"/>
            <p:cNvSpPr txBox="1"/>
            <p:nvPr/>
          </p:nvSpPr>
          <p:spPr>
            <a:xfrm>
              <a:off x="304800" y="5552926"/>
              <a:ext cx="8686800" cy="1000274"/>
            </a:xfrm>
            <a:prstGeom prst="rect">
              <a:avLst/>
            </a:prstGeom>
            <a:noFill/>
          </p:spPr>
          <p:txBody>
            <a:bodyPr wrap="square" rtlCol="0">
              <a:spAutoFit/>
            </a:bodyPr>
            <a:lstStyle/>
            <a:p>
              <a:pPr>
                <a:spcAft>
                  <a:spcPts val="600"/>
                </a:spcAft>
              </a:pPr>
              <a:r>
                <a:rPr lang="en-US" dirty="0" smtClean="0">
                  <a:solidFill>
                    <a:srgbClr val="0033CC"/>
                  </a:solidFill>
                </a:rPr>
                <a:t>Besides W, single crystal LaB</a:t>
              </a:r>
              <a:r>
                <a:rPr lang="en-US" baseline="-25000" dirty="0" smtClean="0">
                  <a:solidFill>
                    <a:srgbClr val="0033CC"/>
                  </a:solidFill>
                </a:rPr>
                <a:t>6</a:t>
              </a:r>
              <a:r>
                <a:rPr lang="en-US" dirty="0" smtClean="0">
                  <a:solidFill>
                    <a:srgbClr val="0033CC"/>
                  </a:solidFill>
                </a:rPr>
                <a:t> is another popular tip material for thermionic emission guns.</a:t>
              </a:r>
            </a:p>
            <a:p>
              <a:pPr>
                <a:spcAft>
                  <a:spcPts val="600"/>
                </a:spcAft>
              </a:pPr>
              <a:r>
                <a:rPr lang="en-US" dirty="0" smtClean="0">
                  <a:solidFill>
                    <a:srgbClr val="0033CC"/>
                  </a:solidFill>
                </a:rPr>
                <a:t>About 5-10</a:t>
              </a:r>
              <a:r>
                <a:rPr lang="en-US" dirty="0" smtClean="0">
                  <a:solidFill>
                    <a:srgbClr val="0033CC"/>
                  </a:solidFill>
                  <a:sym typeface="Symbol"/>
                </a:rPr>
                <a:t></a:t>
              </a:r>
              <a:r>
                <a:rPr lang="en-US" dirty="0" smtClean="0">
                  <a:solidFill>
                    <a:srgbClr val="0033CC"/>
                  </a:solidFill>
                </a:rPr>
                <a:t> more expensive than W, but last 5-10</a:t>
              </a:r>
              <a:r>
                <a:rPr lang="en-US" dirty="0" smtClean="0">
                  <a:solidFill>
                    <a:srgbClr val="0033CC"/>
                  </a:solidFill>
                  <a:sym typeface="Symbol"/>
                </a:rPr>
                <a:t> longer and is brighter, but higher vacuum is required (since</a:t>
              </a:r>
              <a:r>
                <a:rPr lang="en-US" dirty="0" smtClean="0">
                  <a:solidFill>
                    <a:srgbClr val="0033CC"/>
                  </a:solidFill>
                </a:rPr>
                <a:t> LaB</a:t>
              </a:r>
              <a:r>
                <a:rPr lang="en-US" baseline="-25000" dirty="0" smtClean="0">
                  <a:solidFill>
                    <a:srgbClr val="0033CC"/>
                  </a:solidFill>
                </a:rPr>
                <a:t>6</a:t>
              </a:r>
              <a:r>
                <a:rPr lang="en-US" dirty="0" smtClean="0">
                  <a:solidFill>
                    <a:srgbClr val="0033CC"/>
                  </a:solidFill>
                  <a:sym typeface="Symbol"/>
                </a:rPr>
                <a:t> is very reactive).</a:t>
              </a:r>
              <a:endParaRPr lang="en-US" dirty="0">
                <a:solidFill>
                  <a:srgbClr val="0033CC"/>
                </a:solidFill>
              </a:endParaRPr>
            </a:p>
          </p:txBody>
        </p:sp>
        <p:grpSp>
          <p:nvGrpSpPr>
            <p:cNvPr id="18" name="Group 17"/>
            <p:cNvGrpSpPr/>
            <p:nvPr/>
          </p:nvGrpSpPr>
          <p:grpSpPr>
            <a:xfrm>
              <a:off x="6553200" y="3048000"/>
              <a:ext cx="2438400" cy="2438400"/>
              <a:chOff x="6553200" y="3048000"/>
              <a:chExt cx="2438400" cy="2438400"/>
            </a:xfrm>
          </p:grpSpPr>
          <p:pic>
            <p:nvPicPr>
              <p:cNvPr id="41989" name="Picture 5"/>
              <p:cNvPicPr>
                <a:picLocks noChangeAspect="1" noChangeArrowheads="1"/>
              </p:cNvPicPr>
              <p:nvPr/>
            </p:nvPicPr>
            <p:blipFill>
              <a:blip r:embed="rId5"/>
              <a:srcRect/>
              <a:stretch>
                <a:fillRect/>
              </a:stretch>
            </p:blipFill>
            <p:spPr bwMode="auto">
              <a:xfrm>
                <a:off x="6553200" y="3048000"/>
                <a:ext cx="2438400" cy="2438400"/>
              </a:xfrm>
              <a:prstGeom prst="rect">
                <a:avLst/>
              </a:prstGeom>
              <a:noFill/>
              <a:ln w="9525">
                <a:noFill/>
                <a:miter lim="800000"/>
                <a:headEnd/>
                <a:tailEnd/>
              </a:ln>
            </p:spPr>
          </p:pic>
          <p:sp>
            <p:nvSpPr>
              <p:cNvPr id="15" name="Rectangle 14"/>
              <p:cNvSpPr/>
              <p:nvPr/>
            </p:nvSpPr>
            <p:spPr>
              <a:xfrm>
                <a:off x="6629400" y="3124200"/>
                <a:ext cx="979755" cy="400110"/>
              </a:xfrm>
              <a:prstGeom prst="rect">
                <a:avLst/>
              </a:prstGeom>
            </p:spPr>
            <p:txBody>
              <a:bodyPr wrap="none">
                <a:spAutoFit/>
              </a:bodyPr>
              <a:lstStyle/>
              <a:p>
                <a:r>
                  <a:rPr lang="en-US" sz="2000" dirty="0" smtClean="0">
                    <a:solidFill>
                      <a:srgbClr val="0033CC"/>
                    </a:solidFill>
                  </a:rPr>
                  <a:t>LaB</a:t>
                </a:r>
                <a:r>
                  <a:rPr lang="en-US" sz="2000" baseline="-25000" dirty="0" smtClean="0">
                    <a:solidFill>
                      <a:srgbClr val="0033CC"/>
                    </a:solidFill>
                  </a:rPr>
                  <a:t>6</a:t>
                </a:r>
                <a:r>
                  <a:rPr lang="en-US" sz="2000" dirty="0" smtClean="0">
                    <a:solidFill>
                      <a:srgbClr val="0033CC"/>
                    </a:solidFill>
                  </a:rPr>
                  <a:t> tip</a:t>
                </a:r>
                <a:endParaRPr lang="en-US" sz="2000" dirty="0"/>
              </a:p>
            </p:txBody>
          </p:sp>
        </p:grpSp>
      </p:grpSp>
      <p:grpSp>
        <p:nvGrpSpPr>
          <p:cNvPr id="16" name="Group 15"/>
          <p:cNvGrpSpPr/>
          <p:nvPr/>
        </p:nvGrpSpPr>
        <p:grpSpPr>
          <a:xfrm>
            <a:off x="1066800" y="1002268"/>
            <a:ext cx="2771775" cy="1076325"/>
            <a:chOff x="1066800" y="1002268"/>
            <a:chExt cx="2771775" cy="1076325"/>
          </a:xfrm>
        </p:grpSpPr>
        <p:pic>
          <p:nvPicPr>
            <p:cNvPr id="41988" name="Picture 4"/>
            <p:cNvPicPr>
              <a:picLocks noChangeAspect="1" noChangeArrowheads="1"/>
            </p:cNvPicPr>
            <p:nvPr/>
          </p:nvPicPr>
          <p:blipFill>
            <a:blip r:embed="rId6"/>
            <a:srcRect/>
            <a:stretch>
              <a:fillRect/>
            </a:stretch>
          </p:blipFill>
          <p:spPr bwMode="auto">
            <a:xfrm>
              <a:off x="1066800" y="1002268"/>
              <a:ext cx="2771775" cy="1076325"/>
            </a:xfrm>
            <a:prstGeom prst="rect">
              <a:avLst/>
            </a:prstGeom>
            <a:noFill/>
            <a:ln w="9525">
              <a:noFill/>
              <a:miter lim="800000"/>
              <a:headEnd/>
              <a:tailEnd/>
            </a:ln>
          </p:spPr>
        </p:pic>
        <p:sp>
          <p:nvSpPr>
            <p:cNvPr id="14" name="TextBox 13"/>
            <p:cNvSpPr txBox="1"/>
            <p:nvPr/>
          </p:nvSpPr>
          <p:spPr>
            <a:xfrm>
              <a:off x="2852928" y="1219200"/>
              <a:ext cx="957313" cy="707886"/>
            </a:xfrm>
            <a:prstGeom prst="rect">
              <a:avLst/>
            </a:prstGeom>
            <a:noFill/>
          </p:spPr>
          <p:txBody>
            <a:bodyPr wrap="none" rtlCol="0">
              <a:spAutoFit/>
            </a:bodyPr>
            <a:lstStyle/>
            <a:p>
              <a:r>
                <a:rPr lang="en-US" sz="4000" dirty="0" smtClean="0">
                  <a:solidFill>
                    <a:schemeClr val="tx1">
                      <a:lumMod val="65000"/>
                      <a:lumOff val="35000"/>
                    </a:schemeClr>
                  </a:solidFill>
                </a:rPr>
                <a:t>(   </a:t>
              </a:r>
              <a:r>
                <a:rPr lang="en-US" sz="3200" dirty="0" smtClean="0">
                  <a:solidFill>
                    <a:schemeClr val="tx1">
                      <a:lumMod val="65000"/>
                      <a:lumOff val="35000"/>
                    </a:schemeClr>
                  </a:solidFill>
                </a:rPr>
                <a:t> </a:t>
              </a:r>
              <a:r>
                <a:rPr lang="en-US" sz="4000" dirty="0" smtClean="0">
                  <a:solidFill>
                    <a:schemeClr val="tx1">
                      <a:lumMod val="65000"/>
                      <a:lumOff val="35000"/>
                    </a:schemeClr>
                  </a:solidFill>
                </a:rPr>
                <a:t>)</a:t>
              </a:r>
              <a:endParaRPr lang="en-US" sz="4000" dirty="0">
                <a:solidFill>
                  <a:schemeClr val="tx1">
                    <a:lumMod val="65000"/>
                    <a:lumOff val="35000"/>
                  </a:schemeClr>
                </a:solidFill>
              </a:endParaRPr>
            </a:p>
          </p:txBody>
        </p:sp>
      </p:grpSp>
      <p:sp>
        <p:nvSpPr>
          <p:cNvPr id="17" name="Rectangle 16"/>
          <p:cNvSpPr/>
          <p:nvPr/>
        </p:nvSpPr>
        <p:spPr>
          <a:xfrm>
            <a:off x="381000" y="762000"/>
            <a:ext cx="4196470" cy="369332"/>
          </a:xfrm>
          <a:prstGeom prst="rect">
            <a:avLst/>
          </a:prstGeom>
        </p:spPr>
        <p:txBody>
          <a:bodyPr wrap="none">
            <a:spAutoFit/>
          </a:bodyPr>
          <a:lstStyle/>
          <a:p>
            <a:r>
              <a:rPr lang="en-US" dirty="0" smtClean="0">
                <a:solidFill>
                  <a:srgbClr val="C00000"/>
                </a:solidFill>
              </a:rPr>
              <a:t>Richardson’s equation for emission current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86380"/>
            <a:ext cx="4038600" cy="523220"/>
          </a:xfrm>
          <a:prstGeom prst="rect">
            <a:avLst/>
          </a:prstGeom>
          <a:noFill/>
        </p:spPr>
        <p:txBody>
          <a:bodyPr wrap="square" rtlCol="0">
            <a:spAutoFit/>
          </a:bodyPr>
          <a:lstStyle/>
          <a:p>
            <a:pPr algn="ctr"/>
            <a:r>
              <a:rPr lang="en-US" sz="2800" dirty="0" smtClean="0">
                <a:solidFill>
                  <a:srgbClr val="0033CC"/>
                </a:solidFill>
              </a:rPr>
              <a:t>Field emission guns (FEGs)</a:t>
            </a:r>
            <a:endParaRPr lang="en-US" sz="2800" dirty="0">
              <a:solidFill>
                <a:srgbClr val="0033CC"/>
              </a:solidFill>
            </a:endParaRPr>
          </a:p>
        </p:txBody>
      </p:sp>
      <p:pic>
        <p:nvPicPr>
          <p:cNvPr id="43010" name="Picture 2"/>
          <p:cNvPicPr>
            <a:picLocks noChangeAspect="1" noChangeArrowheads="1"/>
          </p:cNvPicPr>
          <p:nvPr/>
        </p:nvPicPr>
        <p:blipFill>
          <a:blip r:embed="rId4"/>
          <a:srcRect/>
          <a:stretch>
            <a:fillRect/>
          </a:stretch>
        </p:blipFill>
        <p:spPr bwMode="auto">
          <a:xfrm>
            <a:off x="228600" y="609600"/>
            <a:ext cx="2647950" cy="2857500"/>
          </a:xfrm>
          <a:prstGeom prst="rect">
            <a:avLst/>
          </a:prstGeom>
          <a:noFill/>
          <a:ln w="9525">
            <a:noFill/>
            <a:miter lim="800000"/>
            <a:headEnd/>
            <a:tailEnd/>
          </a:ln>
        </p:spPr>
      </p:pic>
      <p:pic>
        <p:nvPicPr>
          <p:cNvPr id="43011" name="Picture 3"/>
          <p:cNvPicPr>
            <a:picLocks noChangeAspect="1" noChangeArrowheads="1"/>
          </p:cNvPicPr>
          <p:nvPr/>
        </p:nvPicPr>
        <p:blipFill>
          <a:blip r:embed="rId5"/>
          <a:srcRect/>
          <a:stretch>
            <a:fillRect/>
          </a:stretch>
        </p:blipFill>
        <p:spPr bwMode="auto">
          <a:xfrm>
            <a:off x="3581400" y="1143000"/>
            <a:ext cx="2498587" cy="1905000"/>
          </a:xfrm>
          <a:prstGeom prst="rect">
            <a:avLst/>
          </a:prstGeom>
          <a:noFill/>
          <a:ln w="9525">
            <a:noFill/>
            <a:miter lim="800000"/>
            <a:headEnd/>
            <a:tailEnd/>
          </a:ln>
        </p:spPr>
      </p:pic>
      <p:sp>
        <p:nvSpPr>
          <p:cNvPr id="10" name="Rectangle 9"/>
          <p:cNvSpPr/>
          <p:nvPr/>
        </p:nvSpPr>
        <p:spPr>
          <a:xfrm>
            <a:off x="152400" y="4826675"/>
            <a:ext cx="6324600" cy="2031325"/>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Field emission (i.e. tunneling) becomes important for electric field F&gt;10</a:t>
            </a:r>
            <a:r>
              <a:rPr lang="en-US" baseline="30000" dirty="0" smtClean="0">
                <a:solidFill>
                  <a:srgbClr val="0033CC"/>
                </a:solidFill>
              </a:rPr>
              <a:t>7</a:t>
            </a:r>
            <a:r>
              <a:rPr lang="en-US" dirty="0" smtClean="0">
                <a:solidFill>
                  <a:srgbClr val="0033CC"/>
                </a:solidFill>
              </a:rPr>
              <a:t>V/cm.</a:t>
            </a:r>
          </a:p>
          <a:p>
            <a:pPr marL="171450" indent="-171450">
              <a:buFont typeface="Arial" pitchFamily="34" charset="0"/>
              <a:buChar char="•"/>
            </a:pPr>
            <a:r>
              <a:rPr lang="en-US" dirty="0" smtClean="0">
                <a:solidFill>
                  <a:srgbClr val="0033CC"/>
                </a:solidFill>
              </a:rPr>
              <a:t>Need very high vacuum to prevent arc-over at tip apex.</a:t>
            </a:r>
          </a:p>
          <a:p>
            <a:pPr marL="171450" indent="-171450">
              <a:buFont typeface="Arial" pitchFamily="34" charset="0"/>
              <a:buChar char="•"/>
            </a:pPr>
            <a:r>
              <a:rPr lang="en-US" dirty="0" smtClean="0">
                <a:solidFill>
                  <a:srgbClr val="0033CC"/>
                </a:solidFill>
              </a:rPr>
              <a:t>Strong nonlinear current-voltage characteristic.</a:t>
            </a:r>
          </a:p>
          <a:p>
            <a:pPr marL="171450" indent="-171450">
              <a:buFont typeface="Arial" pitchFamily="34" charset="0"/>
              <a:buChar char="•"/>
            </a:pPr>
            <a:r>
              <a:rPr lang="en-US" dirty="0" smtClean="0">
                <a:solidFill>
                  <a:srgbClr val="0033CC"/>
                </a:solidFill>
              </a:rPr>
              <a:t>Very short switching time (t&lt;ns).</a:t>
            </a:r>
          </a:p>
          <a:p>
            <a:pPr marL="171450" indent="-171450">
              <a:buFont typeface="Arial" pitchFamily="34" charset="0"/>
              <a:buChar char="•"/>
            </a:pPr>
            <a:r>
              <a:rPr lang="en-US" dirty="0" smtClean="0">
                <a:solidFill>
                  <a:srgbClr val="0033CC"/>
                </a:solidFill>
              </a:rPr>
              <a:t>Small beam spot size, since field is high enough for tunneling only near tip apex.</a:t>
            </a:r>
            <a:endParaRPr lang="en-US" dirty="0">
              <a:solidFill>
                <a:srgbClr val="0033CC"/>
              </a:solidFill>
            </a:endParaRPr>
          </a:p>
        </p:txBody>
      </p:sp>
      <p:sp>
        <p:nvSpPr>
          <p:cNvPr id="11" name="TextBox 10"/>
          <p:cNvSpPr txBox="1"/>
          <p:nvPr/>
        </p:nvSpPr>
        <p:spPr>
          <a:xfrm>
            <a:off x="0" y="3429000"/>
            <a:ext cx="3847785" cy="338554"/>
          </a:xfrm>
          <a:prstGeom prst="rect">
            <a:avLst/>
          </a:prstGeom>
          <a:noFill/>
        </p:spPr>
        <p:txBody>
          <a:bodyPr wrap="none" rtlCol="0">
            <a:spAutoFit/>
          </a:bodyPr>
          <a:lstStyle/>
          <a:p>
            <a:r>
              <a:rPr lang="en-US" sz="1600" dirty="0" smtClean="0">
                <a:solidFill>
                  <a:schemeClr val="tx1">
                    <a:lumMod val="50000"/>
                    <a:lumOff val="50000"/>
                  </a:schemeClr>
                </a:solidFill>
              </a:rPr>
              <a:t>(But FEG tip material is NOT semiconductor)</a:t>
            </a:r>
            <a:endParaRPr lang="en-US" sz="1600" dirty="0">
              <a:solidFill>
                <a:schemeClr val="tx1">
                  <a:lumMod val="50000"/>
                  <a:lumOff val="50000"/>
                </a:schemeClr>
              </a:solidFill>
            </a:endParaRPr>
          </a:p>
        </p:txBody>
      </p:sp>
      <p:grpSp>
        <p:nvGrpSpPr>
          <p:cNvPr id="18" name="Group 17"/>
          <p:cNvGrpSpPr/>
          <p:nvPr/>
        </p:nvGrpSpPr>
        <p:grpSpPr>
          <a:xfrm>
            <a:off x="6324600" y="1066800"/>
            <a:ext cx="2406904" cy="1962150"/>
            <a:chOff x="6324600" y="1066800"/>
            <a:chExt cx="2406904" cy="1962150"/>
          </a:xfrm>
        </p:grpSpPr>
        <p:pic>
          <p:nvPicPr>
            <p:cNvPr id="43012" name="Picture 4"/>
            <p:cNvPicPr>
              <a:picLocks noChangeAspect="1" noChangeArrowheads="1"/>
            </p:cNvPicPr>
            <p:nvPr/>
          </p:nvPicPr>
          <p:blipFill>
            <a:blip r:embed="rId6"/>
            <a:srcRect/>
            <a:stretch>
              <a:fillRect/>
            </a:stretch>
          </p:blipFill>
          <p:spPr bwMode="auto">
            <a:xfrm>
              <a:off x="6324600" y="1066800"/>
              <a:ext cx="2406904" cy="1962150"/>
            </a:xfrm>
            <a:prstGeom prst="rect">
              <a:avLst/>
            </a:prstGeom>
            <a:noFill/>
            <a:ln w="9525">
              <a:noFill/>
              <a:miter lim="800000"/>
              <a:headEnd/>
              <a:tailEnd/>
            </a:ln>
          </p:spPr>
        </p:pic>
        <p:sp>
          <p:nvSpPr>
            <p:cNvPr id="13" name="TextBox 12"/>
            <p:cNvSpPr txBox="1"/>
            <p:nvPr/>
          </p:nvSpPr>
          <p:spPr>
            <a:xfrm>
              <a:off x="7315200" y="1143000"/>
              <a:ext cx="1382751" cy="369332"/>
            </a:xfrm>
            <a:prstGeom prst="rect">
              <a:avLst/>
            </a:prstGeom>
            <a:noFill/>
          </p:spPr>
          <p:txBody>
            <a:bodyPr wrap="none" rtlCol="0">
              <a:spAutoFit/>
            </a:bodyPr>
            <a:lstStyle/>
            <a:p>
              <a:r>
                <a:rPr lang="en-US" dirty="0" smtClean="0">
                  <a:solidFill>
                    <a:srgbClr val="FFFF00"/>
                  </a:solidFill>
                </a:rPr>
                <a:t>Field emitter</a:t>
              </a:r>
              <a:endParaRPr lang="en-US" dirty="0">
                <a:solidFill>
                  <a:srgbClr val="FFFF00"/>
                </a:solidFill>
              </a:endParaRPr>
            </a:p>
          </p:txBody>
        </p:sp>
      </p:grpSp>
      <p:sp>
        <p:nvSpPr>
          <p:cNvPr id="14" name="Rectangle 13"/>
          <p:cNvSpPr/>
          <p:nvPr/>
        </p:nvSpPr>
        <p:spPr>
          <a:xfrm>
            <a:off x="228600" y="3733800"/>
            <a:ext cx="6172200" cy="1077218"/>
          </a:xfrm>
          <a:prstGeom prst="rect">
            <a:avLst/>
          </a:prstGeom>
        </p:spPr>
        <p:txBody>
          <a:bodyPr wrap="square">
            <a:spAutoFit/>
          </a:bodyPr>
          <a:lstStyle/>
          <a:p>
            <a:pPr>
              <a:spcAft>
                <a:spcPts val="600"/>
              </a:spcAft>
            </a:pPr>
            <a:r>
              <a:rPr lang="en-US" dirty="0" smtClean="0">
                <a:solidFill>
                  <a:srgbClr val="C00000"/>
                </a:solidFill>
              </a:rPr>
              <a:t>Current density (Fowler-</a:t>
            </a:r>
            <a:r>
              <a:rPr lang="en-US" dirty="0" err="1" smtClean="0">
                <a:solidFill>
                  <a:srgbClr val="C00000"/>
                </a:solidFill>
              </a:rPr>
              <a:t>Nordheim</a:t>
            </a:r>
            <a:r>
              <a:rPr lang="en-US" dirty="0" smtClean="0">
                <a:solidFill>
                  <a:srgbClr val="C00000"/>
                </a:solidFill>
              </a:rPr>
              <a:t> equation ):</a:t>
            </a:r>
          </a:p>
          <a:p>
            <a:pPr>
              <a:spcAft>
                <a:spcPts val="600"/>
              </a:spcAft>
            </a:pPr>
            <a:r>
              <a:rPr lang="en-US" dirty="0" smtClean="0">
                <a:solidFill>
                  <a:srgbClr val="C00000"/>
                </a:solidFill>
              </a:rPr>
              <a:t>J = A·F</a:t>
            </a:r>
            <a:r>
              <a:rPr lang="en-US" baseline="30000" dirty="0" smtClean="0">
                <a:solidFill>
                  <a:srgbClr val="C00000"/>
                </a:solidFill>
              </a:rPr>
              <a:t>2</a:t>
            </a:r>
            <a:r>
              <a:rPr lang="en-US" dirty="0" smtClean="0">
                <a:solidFill>
                  <a:srgbClr val="C00000"/>
                </a:solidFill>
              </a:rPr>
              <a:t>·</a:t>
            </a:r>
            <a:r>
              <a:rPr lang="el-GR" dirty="0" smtClean="0">
                <a:solidFill>
                  <a:srgbClr val="C00000"/>
                </a:solidFill>
              </a:rPr>
              <a:t>φ</a:t>
            </a:r>
            <a:r>
              <a:rPr lang="en-US" baseline="30000" dirty="0" smtClean="0">
                <a:solidFill>
                  <a:srgbClr val="C00000"/>
                </a:solidFill>
              </a:rPr>
              <a:t>-1</a:t>
            </a:r>
            <a:r>
              <a:rPr lang="en-US" dirty="0" smtClean="0">
                <a:solidFill>
                  <a:srgbClr val="C00000"/>
                </a:solidFill>
              </a:rPr>
              <a:t>exp (-B</a:t>
            </a:r>
            <a:r>
              <a:rPr lang="el-GR" dirty="0" smtClean="0">
                <a:solidFill>
                  <a:srgbClr val="C00000"/>
                </a:solidFill>
              </a:rPr>
              <a:t>φ</a:t>
            </a:r>
            <a:r>
              <a:rPr lang="el-GR" baseline="30000" dirty="0" smtClean="0">
                <a:solidFill>
                  <a:srgbClr val="C00000"/>
                </a:solidFill>
              </a:rPr>
              <a:t>1.5</a:t>
            </a:r>
            <a:r>
              <a:rPr lang="el-GR" dirty="0" smtClean="0">
                <a:solidFill>
                  <a:srgbClr val="C00000"/>
                </a:solidFill>
              </a:rPr>
              <a:t>/</a:t>
            </a:r>
            <a:r>
              <a:rPr lang="en-US" dirty="0" smtClean="0">
                <a:solidFill>
                  <a:srgbClr val="C00000"/>
                </a:solidFill>
              </a:rPr>
              <a:t>F)    </a:t>
            </a:r>
            <a:r>
              <a:rPr lang="en-US" sz="1600" dirty="0" smtClean="0">
                <a:solidFill>
                  <a:srgbClr val="C00000"/>
                </a:solidFill>
              </a:rPr>
              <a:t>here A=1.5</a:t>
            </a:r>
            <a:r>
              <a:rPr lang="en-US" sz="1600" dirty="0" smtClean="0">
                <a:solidFill>
                  <a:srgbClr val="C00000"/>
                </a:solidFill>
                <a:sym typeface="Symbol"/>
              </a:rPr>
              <a:t></a:t>
            </a:r>
            <a:r>
              <a:rPr lang="en-US" sz="1600" dirty="0" smtClean="0">
                <a:solidFill>
                  <a:srgbClr val="C00000"/>
                </a:solidFill>
              </a:rPr>
              <a:t>10</a:t>
            </a:r>
            <a:r>
              <a:rPr lang="en-US" sz="1600" baseline="30000" dirty="0" smtClean="0">
                <a:solidFill>
                  <a:srgbClr val="C00000"/>
                </a:solidFill>
              </a:rPr>
              <a:t>-6</a:t>
            </a:r>
            <a:r>
              <a:rPr lang="en-US" sz="1600" dirty="0" smtClean="0">
                <a:solidFill>
                  <a:srgbClr val="C00000"/>
                </a:solidFill>
              </a:rPr>
              <a:t>; B=4.5</a:t>
            </a:r>
            <a:r>
              <a:rPr lang="en-US" sz="1600" dirty="0" smtClean="0">
                <a:solidFill>
                  <a:srgbClr val="C00000"/>
                </a:solidFill>
                <a:sym typeface="Symbol"/>
              </a:rPr>
              <a:t></a:t>
            </a:r>
            <a:r>
              <a:rPr lang="en-US" sz="1600" dirty="0" smtClean="0">
                <a:solidFill>
                  <a:srgbClr val="C00000"/>
                </a:solidFill>
              </a:rPr>
              <a:t>10</a:t>
            </a:r>
            <a:r>
              <a:rPr lang="en-US" sz="1600" baseline="30000" dirty="0" smtClean="0">
                <a:solidFill>
                  <a:srgbClr val="C00000"/>
                </a:solidFill>
              </a:rPr>
              <a:t>7</a:t>
            </a:r>
            <a:r>
              <a:rPr lang="en-US" sz="1600" dirty="0" smtClean="0">
                <a:solidFill>
                  <a:srgbClr val="C00000"/>
                </a:solidFill>
              </a:rPr>
              <a:t>; F&gt;10</a:t>
            </a:r>
            <a:r>
              <a:rPr lang="en-US" sz="1600" baseline="30000" dirty="0" smtClean="0">
                <a:solidFill>
                  <a:srgbClr val="C00000"/>
                </a:solidFill>
              </a:rPr>
              <a:t>7</a:t>
            </a:r>
            <a:r>
              <a:rPr lang="en-US" sz="1600" dirty="0" smtClean="0">
                <a:solidFill>
                  <a:srgbClr val="C00000"/>
                </a:solidFill>
              </a:rPr>
              <a:t>(V/cm)</a:t>
            </a:r>
          </a:p>
          <a:p>
            <a:pPr>
              <a:spcAft>
                <a:spcPts val="600"/>
              </a:spcAft>
            </a:pPr>
            <a:r>
              <a:rPr lang="en-US" dirty="0" smtClean="0">
                <a:solidFill>
                  <a:srgbClr val="C00000"/>
                </a:solidFill>
              </a:rPr>
              <a:t>Work function depends on temperature T and electric field F by: </a:t>
            </a:r>
          </a:p>
        </p:txBody>
      </p:sp>
      <p:graphicFrame>
        <p:nvGraphicFramePr>
          <p:cNvPr id="16" name="Object 15"/>
          <p:cNvGraphicFramePr>
            <a:graphicFrameLocks noChangeAspect="1"/>
          </p:cNvGraphicFramePr>
          <p:nvPr/>
        </p:nvGraphicFramePr>
        <p:xfrm>
          <a:off x="6400800" y="4231109"/>
          <a:ext cx="2438400" cy="1483891"/>
        </p:xfrm>
        <a:graphic>
          <a:graphicData uri="http://schemas.openxmlformats.org/presentationml/2006/ole">
            <p:oleObj spid="_x0000_s43014" name="Equation" r:id="rId7" imgW="1587240" imgH="965160" progId="Equation.3">
              <p:embed/>
            </p:oleObj>
          </a:graphicData>
        </a:graphic>
      </p:graphicFrame>
      <p:cxnSp>
        <p:nvCxnSpPr>
          <p:cNvPr id="15" name="Straight Arrow Connector 14"/>
          <p:cNvCxnSpPr/>
          <p:nvPr/>
        </p:nvCxnSpPr>
        <p:spPr>
          <a:xfrm>
            <a:off x="1905000" y="2209800"/>
            <a:ext cx="762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62200" y="1840468"/>
            <a:ext cx="1079142" cy="369332"/>
          </a:xfrm>
          <a:prstGeom prst="rect">
            <a:avLst/>
          </a:prstGeom>
          <a:noFill/>
        </p:spPr>
        <p:txBody>
          <a:bodyPr wrap="none" rtlCol="0">
            <a:spAutoFit/>
          </a:bodyPr>
          <a:lstStyle/>
          <a:p>
            <a:r>
              <a:rPr lang="en-US" dirty="0" smtClean="0">
                <a:solidFill>
                  <a:srgbClr val="C00000"/>
                </a:solidFill>
              </a:rPr>
              <a:t>tunneling</a:t>
            </a:r>
            <a:endParaRPr lang="en-US" dirty="0">
              <a:solidFill>
                <a:srgbClr val="C00000"/>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down)">
                                      <p:cBhvr>
                                        <p:cTn id="16" dur="500"/>
                                        <p:tgtEl>
                                          <p:spTgt spid="10">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down)">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4"/>
          <p:cNvSpPr>
            <a:spLocks noGrp="1"/>
          </p:cNvSpPr>
          <p:nvPr>
            <p:ph type="sldNum" sz="quarter" idx="10"/>
          </p:nvPr>
        </p:nvSpPr>
        <p:spPr>
          <a:noFill/>
        </p:spPr>
        <p:txBody>
          <a:bodyPr/>
          <a:lstStyle/>
          <a:p>
            <a:fld id="{7AD7E62D-8833-4D04-9749-0F507F5CB487}" type="slidenum">
              <a:rPr lang="en-US" smtClean="0">
                <a:latin typeface="Arial" charset="0"/>
              </a:rPr>
              <a:pPr/>
              <a:t>12</a:t>
            </a:fld>
            <a:endParaRPr lang="en-US" smtClean="0">
              <a:latin typeface="Arial" charset="0"/>
            </a:endParaRPr>
          </a:p>
        </p:txBody>
      </p:sp>
      <p:pic>
        <p:nvPicPr>
          <p:cNvPr id="4103" name="Picture 1029" descr="coldFEGtip"/>
          <p:cNvPicPr>
            <a:picLocks noChangeAspect="1" noChangeArrowheads="1"/>
          </p:cNvPicPr>
          <p:nvPr/>
        </p:nvPicPr>
        <p:blipFill>
          <a:blip r:embed="rId2">
            <a:lum bright="14000"/>
          </a:blip>
          <a:srcRect l="6415" t="5659" r="6415"/>
          <a:stretch>
            <a:fillRect/>
          </a:stretch>
        </p:blipFill>
        <p:spPr bwMode="auto">
          <a:xfrm>
            <a:off x="533400" y="3200400"/>
            <a:ext cx="2438400" cy="3368150"/>
          </a:xfrm>
          <a:prstGeom prst="rect">
            <a:avLst/>
          </a:prstGeom>
          <a:noFill/>
          <a:ln w="9525">
            <a:noFill/>
            <a:miter lim="800000"/>
            <a:headEnd/>
            <a:tailEnd/>
          </a:ln>
        </p:spPr>
      </p:pic>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590800" y="152400"/>
            <a:ext cx="4558236" cy="523220"/>
          </a:xfrm>
          <a:prstGeom prst="rect">
            <a:avLst/>
          </a:prstGeom>
          <a:noFill/>
        </p:spPr>
        <p:txBody>
          <a:bodyPr wrap="none" rtlCol="0">
            <a:spAutoFit/>
          </a:bodyPr>
          <a:lstStyle/>
          <a:p>
            <a:r>
              <a:rPr lang="en-US" sz="2800" dirty="0" smtClean="0">
                <a:solidFill>
                  <a:srgbClr val="0033CC"/>
                </a:solidFill>
              </a:rPr>
              <a:t>Cold field emission guns (FEG)</a:t>
            </a:r>
            <a:endParaRPr lang="en-US" sz="2800" dirty="0">
              <a:solidFill>
                <a:srgbClr val="0033CC"/>
              </a:solidFill>
            </a:endParaRPr>
          </a:p>
        </p:txBody>
      </p:sp>
      <p:sp>
        <p:nvSpPr>
          <p:cNvPr id="11" name="TextBox 10"/>
          <p:cNvSpPr txBox="1"/>
          <p:nvPr/>
        </p:nvSpPr>
        <p:spPr>
          <a:xfrm>
            <a:off x="152400" y="762000"/>
            <a:ext cx="8610600" cy="1631216"/>
          </a:xfrm>
          <a:prstGeom prst="rect">
            <a:avLst/>
          </a:prstGeom>
          <a:noFill/>
        </p:spPr>
        <p:txBody>
          <a:bodyPr wrap="square" rtlCol="0">
            <a:spAutoFit/>
          </a:bodyPr>
          <a:lstStyle/>
          <a:p>
            <a:pPr marL="173038" indent="-173038">
              <a:spcAft>
                <a:spcPts val="600"/>
              </a:spcAft>
              <a:buFont typeface="Arial" pitchFamily="34" charset="0"/>
              <a:buChar char="•"/>
            </a:pPr>
            <a:r>
              <a:rPr lang="en-US" dirty="0" smtClean="0">
                <a:solidFill>
                  <a:srgbClr val="0033CC"/>
                </a:solidFill>
              </a:rPr>
              <a:t>Electrons “tunnel out” from a tungsten wire because of the high field (</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8</a:t>
            </a:r>
            <a:r>
              <a:rPr lang="en-US" dirty="0" smtClean="0">
                <a:solidFill>
                  <a:srgbClr val="0033CC"/>
                </a:solidFill>
              </a:rPr>
              <a:t>V/cm) obtained by using a sharp tip (100nm) and a high voltage (3-4kV).</a:t>
            </a:r>
          </a:p>
          <a:p>
            <a:pPr marL="173038" indent="-173038">
              <a:spcAft>
                <a:spcPts val="600"/>
              </a:spcAft>
              <a:buFont typeface="Arial" pitchFamily="34" charset="0"/>
              <a:buChar char="•"/>
            </a:pPr>
            <a:r>
              <a:rPr lang="en-US" dirty="0" smtClean="0">
                <a:solidFill>
                  <a:srgbClr val="0033CC"/>
                </a:solidFill>
              </a:rPr>
              <a:t>The emission current is temperature independent  (pure tunneling current, operate at room temperature, so the name “cold”).</a:t>
            </a:r>
          </a:p>
          <a:p>
            <a:pPr marL="173038" indent="-173038">
              <a:spcAft>
                <a:spcPts val="600"/>
              </a:spcAft>
              <a:buFont typeface="Arial" pitchFamily="34" charset="0"/>
              <a:buChar char="•"/>
            </a:pPr>
            <a:r>
              <a:rPr lang="en-US" dirty="0" smtClean="0">
                <a:solidFill>
                  <a:srgbClr val="0033CC"/>
                </a:solidFill>
              </a:rPr>
              <a:t>Needs ultra-high vacuum (UHV), but gives long life and high performance.</a:t>
            </a:r>
          </a:p>
        </p:txBody>
      </p:sp>
      <p:cxnSp>
        <p:nvCxnSpPr>
          <p:cNvPr id="14" name="Straight Arrow Connector 13"/>
          <p:cNvCxnSpPr/>
          <p:nvPr/>
        </p:nvCxnSpPr>
        <p:spPr>
          <a:xfrm rot="16200000" flipH="1">
            <a:off x="1447800" y="3276600"/>
            <a:ext cx="3810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2819400"/>
            <a:ext cx="2754280" cy="369332"/>
          </a:xfrm>
          <a:prstGeom prst="rect">
            <a:avLst/>
          </a:prstGeom>
          <a:noFill/>
        </p:spPr>
        <p:txBody>
          <a:bodyPr wrap="none" rtlCol="0">
            <a:spAutoFit/>
          </a:bodyPr>
          <a:lstStyle/>
          <a:p>
            <a:r>
              <a:rPr lang="en-US" dirty="0" smtClean="0">
                <a:solidFill>
                  <a:srgbClr val="C00000"/>
                </a:solidFill>
              </a:rPr>
              <a:t>Sharp tip, high electric field</a:t>
            </a:r>
            <a:endParaRPr lang="en-US" dirty="0">
              <a:solidFill>
                <a:srgbClr val="C00000"/>
              </a:solidFill>
            </a:endParaRPr>
          </a:p>
        </p:txBody>
      </p:sp>
      <p:grpSp>
        <p:nvGrpSpPr>
          <p:cNvPr id="24" name="Group 23"/>
          <p:cNvGrpSpPr/>
          <p:nvPr/>
        </p:nvGrpSpPr>
        <p:grpSpPr>
          <a:xfrm>
            <a:off x="3733800" y="2362200"/>
            <a:ext cx="4419600" cy="4267200"/>
            <a:chOff x="3733800" y="2514600"/>
            <a:chExt cx="4419600" cy="4267200"/>
          </a:xfrm>
        </p:grpSpPr>
        <p:grpSp>
          <p:nvGrpSpPr>
            <p:cNvPr id="18" name="Group 17"/>
            <p:cNvGrpSpPr/>
            <p:nvPr/>
          </p:nvGrpSpPr>
          <p:grpSpPr>
            <a:xfrm>
              <a:off x="3733800" y="2514600"/>
              <a:ext cx="4419600" cy="4267200"/>
              <a:chOff x="3733800" y="2514600"/>
              <a:chExt cx="4419600" cy="4267200"/>
            </a:xfrm>
          </p:grpSpPr>
          <p:pic>
            <p:nvPicPr>
              <p:cNvPr id="4102" name="Picture 1028"/>
              <p:cNvPicPr>
                <a:picLocks noGrp="1" noChangeArrowheads="1"/>
              </p:cNvPicPr>
              <p:nvPr>
                <p:ph type="clipArt" sz="half" idx="2"/>
              </p:nvPr>
            </p:nvPicPr>
            <p:blipFill>
              <a:blip r:embed="rId3"/>
              <a:srcRect/>
              <a:stretch>
                <a:fillRect/>
              </a:stretch>
            </p:blipFill>
            <p:spPr>
              <a:xfrm>
                <a:off x="3793067" y="2514600"/>
                <a:ext cx="4360333" cy="4267200"/>
              </a:xfrm>
              <a:noFill/>
            </p:spPr>
          </p:pic>
          <p:sp>
            <p:nvSpPr>
              <p:cNvPr id="12" name="TextBox 11"/>
              <p:cNvSpPr txBox="1"/>
              <p:nvPr/>
            </p:nvSpPr>
            <p:spPr>
              <a:xfrm>
                <a:off x="3733800" y="3343870"/>
                <a:ext cx="1143000" cy="923330"/>
              </a:xfrm>
              <a:prstGeom prst="rect">
                <a:avLst/>
              </a:prstGeom>
              <a:solidFill>
                <a:schemeClr val="bg1"/>
              </a:solidFill>
            </p:spPr>
            <p:txBody>
              <a:bodyPr wrap="square" lIns="0" tIns="182880" rIns="0" bIns="182880" rtlCol="0">
                <a:spAutoFit/>
              </a:bodyPr>
              <a:lstStyle/>
              <a:p>
                <a:r>
                  <a:rPr lang="en-US" dirty="0" smtClean="0"/>
                  <a:t>Work func-tion </a:t>
                </a:r>
                <a:r>
                  <a:rPr lang="en-US" dirty="0" smtClean="0">
                    <a:sym typeface="Symbol"/>
                  </a:rPr>
                  <a:t>(</a:t>
                </a:r>
                <a:r>
                  <a:rPr lang="en-US" dirty="0" err="1" smtClean="0">
                    <a:sym typeface="Symbol"/>
                  </a:rPr>
                  <a:t>eV</a:t>
                </a:r>
                <a:r>
                  <a:rPr lang="en-US" dirty="0" smtClean="0">
                    <a:sym typeface="Symbol"/>
                  </a:rPr>
                  <a:t>)</a:t>
                </a:r>
                <a:endParaRPr lang="en-US" dirty="0"/>
              </a:p>
            </p:txBody>
          </p:sp>
          <p:sp>
            <p:nvSpPr>
              <p:cNvPr id="16" name="TextBox 15"/>
              <p:cNvSpPr txBox="1"/>
              <p:nvPr/>
            </p:nvSpPr>
            <p:spPr>
              <a:xfrm>
                <a:off x="7010400" y="5618202"/>
                <a:ext cx="685800" cy="553998"/>
              </a:xfrm>
              <a:prstGeom prst="rect">
                <a:avLst/>
              </a:prstGeom>
              <a:solidFill>
                <a:schemeClr val="bg1"/>
              </a:solidFill>
            </p:spPr>
            <p:txBody>
              <a:bodyPr wrap="square" lIns="0" tIns="0" rIns="0" bIns="0" rtlCol="0">
                <a:spAutoFit/>
              </a:bodyPr>
              <a:lstStyle/>
              <a:p>
                <a:r>
                  <a:rPr lang="en-US" dirty="0" smtClean="0"/>
                  <a:t>Field F (V/cm)</a:t>
                </a:r>
                <a:endParaRPr lang="en-US" dirty="0"/>
              </a:p>
            </p:txBody>
          </p:sp>
          <p:sp>
            <p:nvSpPr>
              <p:cNvPr id="17" name="TextBox 16"/>
              <p:cNvSpPr txBox="1"/>
              <p:nvPr/>
            </p:nvSpPr>
            <p:spPr>
              <a:xfrm>
                <a:off x="5808993" y="2514600"/>
                <a:ext cx="1430007" cy="369332"/>
              </a:xfrm>
              <a:prstGeom prst="rect">
                <a:avLst/>
              </a:prstGeom>
              <a:solidFill>
                <a:schemeClr val="bg1"/>
              </a:solidFill>
            </p:spPr>
            <p:txBody>
              <a:bodyPr wrap="none" rtlCol="0">
                <a:spAutoFit/>
              </a:bodyPr>
              <a:lstStyle/>
              <a:p>
                <a:r>
                  <a:rPr lang="en-US" dirty="0" smtClean="0"/>
                  <a:t>Vacuum level</a:t>
                </a:r>
                <a:endParaRPr lang="en-US" dirty="0"/>
              </a:p>
            </p:txBody>
          </p:sp>
        </p:grpSp>
        <p:sp>
          <p:nvSpPr>
            <p:cNvPr id="19" name="Line 5"/>
            <p:cNvSpPr>
              <a:spLocks noChangeShapeType="1"/>
            </p:cNvSpPr>
            <p:nvPr/>
          </p:nvSpPr>
          <p:spPr bwMode="auto">
            <a:xfrm flipV="1">
              <a:off x="6267450" y="3048000"/>
              <a:ext cx="0" cy="457200"/>
            </a:xfrm>
            <a:prstGeom prst="line">
              <a:avLst/>
            </a:prstGeom>
            <a:noFill/>
            <a:ln w="12700">
              <a:solidFill>
                <a:srgbClr val="FC0128"/>
              </a:solidFill>
              <a:round/>
              <a:headEnd type="triangle" w="med" len="med"/>
              <a:tailEnd type="triangle" w="med" len="med"/>
            </a:ln>
          </p:spPr>
          <p:txBody>
            <a:bodyPr wrap="none" anchor="ctr"/>
            <a:lstStyle/>
            <a:p>
              <a:endParaRPr lang="en-US"/>
            </a:p>
          </p:txBody>
        </p:sp>
        <p:sp>
          <p:nvSpPr>
            <p:cNvPr id="20" name="Text Box 6"/>
            <p:cNvSpPr txBox="1">
              <a:spLocks noChangeArrowheads="1"/>
            </p:cNvSpPr>
            <p:nvPr/>
          </p:nvSpPr>
          <p:spPr bwMode="auto">
            <a:xfrm>
              <a:off x="5867400" y="3048000"/>
              <a:ext cx="495300" cy="369332"/>
            </a:xfrm>
            <a:prstGeom prst="rect">
              <a:avLst/>
            </a:prstGeom>
            <a:noFill/>
            <a:ln w="12700">
              <a:noFill/>
              <a:miter lim="800000"/>
              <a:headEnd/>
              <a:tailEnd/>
            </a:ln>
          </p:spPr>
          <p:txBody>
            <a:bodyPr wrap="square">
              <a:spAutoFit/>
            </a:bodyPr>
            <a:lstStyle/>
            <a:p>
              <a:pPr>
                <a:spcBef>
                  <a:spcPct val="50000"/>
                </a:spcBef>
              </a:pPr>
              <a:r>
                <a:rPr lang="en-US" dirty="0" smtClean="0">
                  <a:solidFill>
                    <a:srgbClr val="FC0128"/>
                  </a:solidFill>
                  <a:sym typeface="Symbol"/>
                </a:rPr>
                <a:t></a:t>
              </a:r>
              <a:endParaRPr lang="en-US" sz="2400" dirty="0"/>
            </a:p>
          </p:txBody>
        </p:sp>
        <p:sp>
          <p:nvSpPr>
            <p:cNvPr id="21" name="Freeform 7"/>
            <p:cNvSpPr>
              <a:spLocks/>
            </p:cNvSpPr>
            <p:nvPr/>
          </p:nvSpPr>
          <p:spPr bwMode="auto">
            <a:xfrm>
              <a:off x="6483096" y="3432175"/>
              <a:ext cx="323850" cy="301625"/>
            </a:xfrm>
            <a:custGeom>
              <a:avLst/>
              <a:gdLst>
                <a:gd name="T0" fmla="*/ 0 w 240"/>
                <a:gd name="T1" fmla="*/ 262096244 h 152"/>
                <a:gd name="T2" fmla="*/ 120967519 w 240"/>
                <a:gd name="T3" fmla="*/ 20161248 h 152"/>
                <a:gd name="T4" fmla="*/ 604837545 w 240"/>
                <a:gd name="T5" fmla="*/ 383063695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04"/>
                  </a:moveTo>
                  <a:cubicBezTo>
                    <a:pt x="4" y="52"/>
                    <a:pt x="8" y="0"/>
                    <a:pt x="48" y="8"/>
                  </a:cubicBezTo>
                  <a:cubicBezTo>
                    <a:pt x="88" y="16"/>
                    <a:pt x="164" y="84"/>
                    <a:pt x="240" y="152"/>
                  </a:cubicBezTo>
                </a:path>
              </a:pathLst>
            </a:custGeom>
            <a:noFill/>
            <a:ln w="12700">
              <a:solidFill>
                <a:srgbClr val="FC0128"/>
              </a:solidFill>
              <a:round/>
              <a:headEnd/>
              <a:tailEnd/>
            </a:ln>
          </p:spPr>
          <p:txBody>
            <a:bodyPr wrap="none" anchor="ctr"/>
            <a:lstStyle/>
            <a:p>
              <a:endParaRPr lang="en-US"/>
            </a:p>
          </p:txBody>
        </p:sp>
      </p:grpSp>
      <p:sp>
        <p:nvSpPr>
          <p:cNvPr id="22" name="TextBox 21"/>
          <p:cNvSpPr txBox="1"/>
          <p:nvPr/>
        </p:nvSpPr>
        <p:spPr>
          <a:xfrm>
            <a:off x="3124200" y="6027003"/>
            <a:ext cx="2895600" cy="830997"/>
          </a:xfrm>
          <a:prstGeom prst="rect">
            <a:avLst/>
          </a:prstGeom>
          <a:noFill/>
        </p:spPr>
        <p:txBody>
          <a:bodyPr wrap="square" rtlCol="0">
            <a:spAutoFit/>
          </a:bodyPr>
          <a:lstStyle/>
          <a:p>
            <a:r>
              <a:rPr lang="en-US" sz="1600" dirty="0" smtClean="0">
                <a:solidFill>
                  <a:srgbClr val="C00000"/>
                </a:solidFill>
              </a:rPr>
              <a:t>Work function is lowered by </a:t>
            </a:r>
            <a:r>
              <a:rPr lang="en-US" sz="1600" dirty="0" smtClean="0">
                <a:solidFill>
                  <a:srgbClr val="C00000"/>
                </a:solidFill>
                <a:sym typeface="Symbol"/>
              </a:rPr>
              <a:t></a:t>
            </a:r>
            <a:r>
              <a:rPr lang="en-US" sz="1600" dirty="0" smtClean="0">
                <a:solidFill>
                  <a:srgbClr val="C00000"/>
                </a:solidFill>
              </a:rPr>
              <a:t>,  but this plays insignificant role for </a:t>
            </a:r>
            <a:r>
              <a:rPr lang="en-US" sz="1600" i="1" dirty="0" smtClean="0">
                <a:solidFill>
                  <a:srgbClr val="C00000"/>
                </a:solidFill>
              </a:rPr>
              <a:t>tunneling</a:t>
            </a:r>
            <a:r>
              <a:rPr lang="en-US" sz="1600" dirty="0" smtClean="0">
                <a:solidFill>
                  <a:srgbClr val="C00000"/>
                </a:solidFill>
              </a:rPr>
              <a:t> current.</a:t>
            </a:r>
            <a:endParaRPr lang="en-US" sz="1600" dirty="0">
              <a:solidFill>
                <a:srgbClr val="C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E50452-99CA-4FE7-9FF9-9C342DA813CB}" type="slidenum">
              <a:rPr lang="en-US" smtClean="0"/>
              <a:pPr/>
              <a:t>13</a:t>
            </a:fld>
            <a:endParaRPr lang="en-US"/>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752600" y="152400"/>
            <a:ext cx="5867400" cy="523220"/>
          </a:xfrm>
          <a:prstGeom prst="rect">
            <a:avLst/>
          </a:prstGeom>
        </p:spPr>
        <p:txBody>
          <a:bodyPr wrap="square">
            <a:spAutoFit/>
          </a:bodyPr>
          <a:lstStyle/>
          <a:p>
            <a:r>
              <a:rPr lang="en-US" sz="2800" dirty="0" smtClean="0">
                <a:solidFill>
                  <a:srgbClr val="0033CC"/>
                </a:solidFill>
              </a:rPr>
              <a:t>Cold field emission gun (FEG) behavior</a:t>
            </a:r>
            <a:endParaRPr lang="en-US" sz="2800" dirty="0">
              <a:solidFill>
                <a:srgbClr val="0033CC"/>
              </a:solidFill>
            </a:endParaRPr>
          </a:p>
        </p:txBody>
      </p:sp>
      <p:sp>
        <p:nvSpPr>
          <p:cNvPr id="8" name="Rectangle 7"/>
          <p:cNvSpPr/>
          <p:nvPr/>
        </p:nvSpPr>
        <p:spPr>
          <a:xfrm>
            <a:off x="228600" y="1127641"/>
            <a:ext cx="8763000" cy="4462760"/>
          </a:xfrm>
          <a:prstGeom prst="rect">
            <a:avLst/>
          </a:prstGeom>
        </p:spPr>
        <p:txBody>
          <a:bodyPr wrap="square">
            <a:spAutoFit/>
          </a:bodyPr>
          <a:lstStyle/>
          <a:p>
            <a:pPr marL="173038" indent="-173038">
              <a:spcAft>
                <a:spcPts val="600"/>
              </a:spcAft>
              <a:buFont typeface="Arial" pitchFamily="34" charset="0"/>
              <a:buChar char="•"/>
            </a:pPr>
            <a:r>
              <a:rPr lang="en-US" dirty="0" smtClean="0">
                <a:solidFill>
                  <a:srgbClr val="0033CC"/>
                </a:solidFill>
              </a:rPr>
              <a:t>The tip must be very clean to perform properly as a field emitter.</a:t>
            </a:r>
          </a:p>
          <a:p>
            <a:pPr marL="173038" indent="-173038">
              <a:spcAft>
                <a:spcPts val="600"/>
              </a:spcAft>
              <a:buFont typeface="Arial" pitchFamily="34" charset="0"/>
              <a:buChar char="•"/>
            </a:pPr>
            <a:r>
              <a:rPr lang="en-US" dirty="0" smtClean="0">
                <a:solidFill>
                  <a:srgbClr val="0033CC"/>
                </a:solidFill>
              </a:rPr>
              <a:t>Even at 10</a:t>
            </a:r>
            <a:r>
              <a:rPr lang="en-US" baseline="30000" dirty="0" smtClean="0">
                <a:solidFill>
                  <a:srgbClr val="0033CC"/>
                </a:solidFill>
              </a:rPr>
              <a:t>-6</a:t>
            </a:r>
            <a:r>
              <a:rPr lang="en-US" dirty="0" smtClean="0">
                <a:solidFill>
                  <a:srgbClr val="0033CC"/>
                </a:solidFill>
              </a:rPr>
              <a:t>Torr, a monolayer of gas is deposited in just 1 sec.</a:t>
            </a:r>
          </a:p>
          <a:p>
            <a:pPr marL="173038" indent="-173038">
              <a:spcAft>
                <a:spcPts val="600"/>
              </a:spcAft>
              <a:buFont typeface="Arial" pitchFamily="34" charset="0"/>
              <a:buChar char="•"/>
            </a:pPr>
            <a:r>
              <a:rPr lang="en-US" dirty="0" smtClean="0">
                <a:solidFill>
                  <a:srgbClr val="0033CC"/>
                </a:solidFill>
              </a:rPr>
              <a:t>So tip needs higher vacuum, </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-10</a:t>
            </a:r>
            <a:r>
              <a:rPr lang="en-US" dirty="0" smtClean="0">
                <a:solidFill>
                  <a:srgbClr val="0033CC"/>
                </a:solidFill>
              </a:rPr>
              <a:t>Torr vacuum.</a:t>
            </a:r>
          </a:p>
          <a:p>
            <a:pPr marL="173038" indent="-173038">
              <a:spcAft>
                <a:spcPts val="600"/>
              </a:spcAft>
              <a:buFont typeface="Arial" pitchFamily="34" charset="0"/>
              <a:buChar char="•"/>
            </a:pPr>
            <a:r>
              <a:rPr lang="en-US" dirty="0" smtClean="0">
                <a:solidFill>
                  <a:srgbClr val="0033CC"/>
                </a:solidFill>
              </a:rPr>
              <a:t>At this vacuum, the tip is usually covered with a mono- layer of gas in 5-10 minutes.</a:t>
            </a:r>
          </a:p>
          <a:p>
            <a:pPr marL="173038" indent="-173038">
              <a:spcAft>
                <a:spcPts val="600"/>
              </a:spcAft>
              <a:buFont typeface="Arial" pitchFamily="34" charset="0"/>
              <a:buChar char="•"/>
            </a:pPr>
            <a:r>
              <a:rPr lang="en-US" dirty="0" smtClean="0">
                <a:solidFill>
                  <a:srgbClr val="0033CC"/>
                </a:solidFill>
              </a:rPr>
              <a:t>Cleaning is performed by “flashing” - heating the tip for a few seconds to desorbs gas.</a:t>
            </a:r>
          </a:p>
          <a:p>
            <a:pPr marL="173038" indent="-173038">
              <a:spcAft>
                <a:spcPts val="600"/>
              </a:spcAft>
              <a:buFont typeface="Arial" pitchFamily="34" charset="0"/>
              <a:buChar char="•"/>
            </a:pPr>
            <a:r>
              <a:rPr lang="en-US" dirty="0" smtClean="0">
                <a:solidFill>
                  <a:srgbClr val="0033CC"/>
                </a:solidFill>
              </a:rPr>
              <a:t>The emission then stabilizes for a period of 2-5 hours.</a:t>
            </a:r>
          </a:p>
          <a:p>
            <a:pPr marL="173038" indent="-173038">
              <a:spcAft>
                <a:spcPts val="600"/>
              </a:spcAft>
              <a:buFont typeface="Arial" pitchFamily="34" charset="0"/>
              <a:buChar char="•"/>
            </a:pPr>
            <a:r>
              <a:rPr lang="en-US" dirty="0" smtClean="0">
                <a:solidFill>
                  <a:srgbClr val="0033CC"/>
                </a:solidFill>
              </a:rPr>
              <a:t>On the stable region (hour 4 to hour 6), total noise + drift is a few percent over a few minutes, still not stable. (Right after flashing, current may drop </a:t>
            </a:r>
            <a:r>
              <a:rPr lang="en-US" dirty="0" smtClean="0">
                <a:solidFill>
                  <a:srgbClr val="0033CC"/>
                </a:solidFill>
                <a:sym typeface="Symbol"/>
              </a:rPr>
              <a:t></a:t>
            </a:r>
            <a:r>
              <a:rPr lang="en-US" dirty="0" smtClean="0">
                <a:solidFill>
                  <a:srgbClr val="0033CC"/>
                </a:solidFill>
              </a:rPr>
              <a:t>50% within a hour)</a:t>
            </a:r>
          </a:p>
          <a:p>
            <a:pPr marL="173038" indent="-173038">
              <a:spcAft>
                <a:spcPts val="600"/>
              </a:spcAft>
              <a:buFont typeface="Arial" pitchFamily="34" charset="0"/>
              <a:buChar char="•"/>
            </a:pPr>
            <a:r>
              <a:rPr lang="en-US" dirty="0" smtClean="0">
                <a:solidFill>
                  <a:srgbClr val="0033CC"/>
                </a:solidFill>
              </a:rPr>
              <a:t>Flash is typically done automatically every morning, and SEM is good for 8-10 hours. </a:t>
            </a:r>
          </a:p>
          <a:p>
            <a:pPr marL="173038" indent="-173038">
              <a:spcAft>
                <a:spcPts val="600"/>
              </a:spcAft>
              <a:buFont typeface="Arial" pitchFamily="34" charset="0"/>
              <a:buChar char="•"/>
            </a:pPr>
            <a:r>
              <a:rPr lang="en-US" dirty="0" smtClean="0">
                <a:solidFill>
                  <a:srgbClr val="0033CC"/>
                </a:solidFill>
              </a:rPr>
              <a:t>For e-beam lithography that need more stable current, good only during hour 4 to hour 8.</a:t>
            </a:r>
          </a:p>
          <a:p>
            <a:pPr marL="173038" indent="-173038">
              <a:spcAft>
                <a:spcPts val="600"/>
              </a:spcAft>
              <a:buFont typeface="Arial" pitchFamily="34" charset="0"/>
              <a:buChar char="•"/>
            </a:pPr>
            <a:r>
              <a:rPr lang="en-US" dirty="0" smtClean="0">
                <a:solidFill>
                  <a:srgbClr val="0033CC"/>
                </a:solidFill>
              </a:rPr>
              <a:t>Because of the current instability, cold FEG is not good choice for e-beam lithography, though it is the best for SEM imaging applications.</a:t>
            </a:r>
          </a:p>
          <a:p>
            <a:pPr marL="173038" indent="-173038">
              <a:spcAft>
                <a:spcPts val="600"/>
              </a:spcAft>
              <a:buFont typeface="Arial" pitchFamily="34" charset="0"/>
              <a:buChar char="•"/>
            </a:pPr>
            <a:r>
              <a:rPr lang="en-US" dirty="0" smtClean="0">
                <a:solidFill>
                  <a:srgbClr val="0033CC"/>
                </a:solidFill>
              </a:rPr>
              <a:t>Cold FEG is more expensive than Schottky emission guns, but last longer, up to 5 years.</a:t>
            </a:r>
          </a:p>
        </p:txBody>
      </p:sp>
      <p:sp>
        <p:nvSpPr>
          <p:cNvPr id="9" name="Rectangle 8"/>
          <p:cNvSpPr/>
          <p:nvPr/>
        </p:nvSpPr>
        <p:spPr>
          <a:xfrm>
            <a:off x="457200" y="6324600"/>
            <a:ext cx="184731" cy="369332"/>
          </a:xfrm>
          <a:prstGeom prst="rect">
            <a:avLst/>
          </a:prstGeom>
        </p:spPr>
        <p:txBody>
          <a:bodyPr wrap="none">
            <a:spAutoFit/>
          </a:bodyPr>
          <a:lstStyle/>
          <a:p>
            <a:pPr>
              <a:spcAft>
                <a:spcPts val="600"/>
              </a:spcAft>
            </a:pPr>
            <a:endParaRPr lang="en-US" dirty="0" smtClean="0">
              <a:solidFill>
                <a:srgbClr val="00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noFill/>
        </p:spPr>
        <p:txBody>
          <a:bodyPr/>
          <a:lstStyle/>
          <a:p>
            <a:fld id="{DC35119B-9FC6-4808-9665-69FA910BA679}" type="slidenum">
              <a:rPr lang="en-US" smtClean="0">
                <a:latin typeface="Arial" charset="0"/>
              </a:rPr>
              <a:pPr/>
              <a:t>14</a:t>
            </a:fld>
            <a:endParaRPr lang="en-US" smtClean="0">
              <a:latin typeface="Arial" charset="0"/>
            </a:endParaRPr>
          </a:p>
        </p:txBody>
      </p:sp>
      <p:cxnSp>
        <p:nvCxnSpPr>
          <p:cNvPr id="15" name="Straight Connector 1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57200" y="76200"/>
            <a:ext cx="8305800" cy="523220"/>
          </a:xfrm>
          <a:prstGeom prst="rect">
            <a:avLst/>
          </a:prstGeom>
          <a:noFill/>
        </p:spPr>
        <p:txBody>
          <a:bodyPr wrap="square" rtlCol="0">
            <a:spAutoFit/>
          </a:bodyPr>
          <a:lstStyle/>
          <a:p>
            <a:pPr algn="ctr"/>
            <a:r>
              <a:rPr lang="en-US" sz="2800" dirty="0" smtClean="0">
                <a:solidFill>
                  <a:srgbClr val="0033CC"/>
                </a:solidFill>
              </a:rPr>
              <a:t>Schottky emitters: field assisted thermionic source</a:t>
            </a:r>
          </a:p>
        </p:txBody>
      </p:sp>
      <p:sp>
        <p:nvSpPr>
          <p:cNvPr id="17" name="Rectangle 16"/>
          <p:cNvSpPr/>
          <p:nvPr/>
        </p:nvSpPr>
        <p:spPr>
          <a:xfrm>
            <a:off x="304800" y="762000"/>
            <a:ext cx="8534400" cy="1708160"/>
          </a:xfrm>
          <a:prstGeom prst="rect">
            <a:avLst/>
          </a:prstGeom>
        </p:spPr>
        <p:txBody>
          <a:bodyPr wrap="square">
            <a:spAutoFit/>
          </a:bodyPr>
          <a:lstStyle/>
          <a:p>
            <a:pPr marL="173038" indent="-173038">
              <a:spcAft>
                <a:spcPts val="600"/>
              </a:spcAft>
              <a:buFont typeface="Arial" pitchFamily="34" charset="0"/>
              <a:buChar char="•"/>
            </a:pPr>
            <a:r>
              <a:rPr lang="en-US" dirty="0" smtClean="0">
                <a:solidFill>
                  <a:srgbClr val="0033CC"/>
                </a:solidFill>
              </a:rPr>
              <a:t>In the Schottky emitter, the field F reduces the work function </a:t>
            </a:r>
            <a:r>
              <a:rPr lang="en-US" dirty="0" smtClean="0">
                <a:solidFill>
                  <a:srgbClr val="0033CC"/>
                </a:solidFill>
                <a:sym typeface="Symbol"/>
              </a:rPr>
              <a:t></a:t>
            </a:r>
            <a:r>
              <a:rPr lang="en-US" dirty="0" smtClean="0">
                <a:solidFill>
                  <a:srgbClr val="0033CC"/>
                </a:solidFill>
              </a:rPr>
              <a:t> by an amount of                             </a:t>
            </a:r>
            <a:r>
              <a:rPr lang="en-US" dirty="0" smtClean="0">
                <a:solidFill>
                  <a:srgbClr val="C00000"/>
                </a:solidFill>
                <a:sym typeface="Symbol"/>
              </a:rPr>
              <a:t></a:t>
            </a:r>
            <a:r>
              <a:rPr lang="en-US" dirty="0" smtClean="0">
                <a:solidFill>
                  <a:srgbClr val="C00000"/>
                </a:solidFill>
              </a:rPr>
              <a:t> = 3.80</a:t>
            </a:r>
            <a:r>
              <a:rPr lang="en-US" dirty="0" smtClean="0">
                <a:solidFill>
                  <a:srgbClr val="C00000"/>
                </a:solidFill>
                <a:sym typeface="Symbol"/>
              </a:rPr>
              <a:t>10</a:t>
            </a:r>
            <a:r>
              <a:rPr lang="en-US" baseline="30000" dirty="0" smtClean="0">
                <a:solidFill>
                  <a:srgbClr val="C00000"/>
                </a:solidFill>
              </a:rPr>
              <a:t>-4</a:t>
            </a:r>
            <a:r>
              <a:rPr lang="en-US" dirty="0" smtClean="0">
                <a:solidFill>
                  <a:srgbClr val="C00000"/>
                </a:solidFill>
              </a:rPr>
              <a:t>F</a:t>
            </a:r>
            <a:r>
              <a:rPr lang="en-US" baseline="30000" dirty="0" smtClean="0">
                <a:solidFill>
                  <a:srgbClr val="C00000"/>
                </a:solidFill>
              </a:rPr>
              <a:t>1/2</a:t>
            </a:r>
            <a:r>
              <a:rPr lang="en-US" dirty="0" smtClean="0">
                <a:solidFill>
                  <a:srgbClr val="C00000"/>
                </a:solidFill>
              </a:rPr>
              <a:t>eV </a:t>
            </a:r>
            <a:r>
              <a:rPr lang="en-US" dirty="0" smtClean="0">
                <a:solidFill>
                  <a:srgbClr val="0033CC"/>
                </a:solidFill>
              </a:rPr>
              <a:t>(e.g. </a:t>
            </a:r>
            <a:r>
              <a:rPr lang="en-US" dirty="0" smtClean="0">
                <a:solidFill>
                  <a:srgbClr val="0033CC"/>
                </a:solidFill>
                <a:sym typeface="Symbol"/>
              </a:rPr>
              <a:t>=0.5eV for 1.710</a:t>
            </a:r>
            <a:r>
              <a:rPr lang="en-US" baseline="30000" dirty="0" smtClean="0">
                <a:solidFill>
                  <a:srgbClr val="0033CC"/>
                </a:solidFill>
                <a:sym typeface="Symbol"/>
              </a:rPr>
              <a:t>6</a:t>
            </a:r>
            <a:r>
              <a:rPr lang="en-US" dirty="0" smtClean="0">
                <a:solidFill>
                  <a:srgbClr val="0033CC"/>
                </a:solidFill>
                <a:sym typeface="Symbol"/>
              </a:rPr>
              <a:t>V/cm</a:t>
            </a:r>
            <a:r>
              <a:rPr lang="en-US" dirty="0" smtClean="0">
                <a:solidFill>
                  <a:srgbClr val="0033CC"/>
                </a:solidFill>
              </a:rPr>
              <a:t>).</a:t>
            </a:r>
          </a:p>
          <a:p>
            <a:pPr marL="173038" indent="-173038">
              <a:spcAft>
                <a:spcPts val="600"/>
              </a:spcAft>
              <a:buFont typeface="Arial" pitchFamily="34" charset="0"/>
              <a:buChar char="•"/>
            </a:pPr>
            <a:r>
              <a:rPr lang="en-US" dirty="0" smtClean="0">
                <a:solidFill>
                  <a:srgbClr val="0033CC"/>
                </a:solidFill>
              </a:rPr>
              <a:t>Cathode behaves like a thermionic emitter with </a:t>
            </a:r>
            <a:r>
              <a:rPr lang="en-US" dirty="0" smtClean="0">
                <a:solidFill>
                  <a:srgbClr val="0033CC"/>
                </a:solidFill>
                <a:sym typeface="Symbol"/>
              </a:rPr>
              <a:t>*= - (emission NOT by tunneling).</a:t>
            </a:r>
            <a:endParaRPr lang="en-US" dirty="0" smtClean="0">
              <a:solidFill>
                <a:srgbClr val="0033CC"/>
              </a:solidFill>
            </a:endParaRPr>
          </a:p>
          <a:p>
            <a:pPr marL="173038" indent="-173038">
              <a:spcAft>
                <a:spcPts val="600"/>
              </a:spcAft>
              <a:buFont typeface="Arial" pitchFamily="34" charset="0"/>
              <a:buChar char="•"/>
            </a:pPr>
            <a:r>
              <a:rPr lang="en-US" dirty="0" smtClean="0">
                <a:solidFill>
                  <a:srgbClr val="0033CC"/>
                </a:solidFill>
              </a:rPr>
              <a:t>The cathode is also enhanced by adding ZrO</a:t>
            </a:r>
            <a:r>
              <a:rPr lang="en-US" baseline="-16000" dirty="0" smtClean="0">
                <a:solidFill>
                  <a:srgbClr val="0033CC"/>
                </a:solidFill>
              </a:rPr>
              <a:t>2</a:t>
            </a:r>
            <a:r>
              <a:rPr lang="en-US" dirty="0" smtClean="0">
                <a:solidFill>
                  <a:srgbClr val="0033CC"/>
                </a:solidFill>
              </a:rPr>
              <a:t> to further lower the value of </a:t>
            </a:r>
            <a:r>
              <a:rPr lang="en-US" dirty="0" smtClean="0">
                <a:solidFill>
                  <a:srgbClr val="0033CC"/>
                </a:solidFill>
                <a:sym typeface="Symbol"/>
              </a:rPr>
              <a:t>.</a:t>
            </a:r>
            <a:endParaRPr lang="en-US" dirty="0" smtClean="0">
              <a:solidFill>
                <a:srgbClr val="0033CC"/>
              </a:solidFill>
            </a:endParaRPr>
          </a:p>
          <a:p>
            <a:pPr marL="173038" indent="-173038">
              <a:spcAft>
                <a:spcPts val="600"/>
              </a:spcAft>
              <a:buFont typeface="Arial" pitchFamily="34" charset="0"/>
              <a:buChar char="•"/>
            </a:pPr>
            <a:r>
              <a:rPr lang="en-US" dirty="0" smtClean="0">
                <a:solidFill>
                  <a:srgbClr val="0033CC"/>
                </a:solidFill>
              </a:rPr>
              <a:t>Lifetime 1-2 years, kept hot (1750K) and running 24/7.</a:t>
            </a:r>
          </a:p>
        </p:txBody>
      </p:sp>
      <p:grpSp>
        <p:nvGrpSpPr>
          <p:cNvPr id="24" name="Group 23"/>
          <p:cNvGrpSpPr>
            <a:grpSpLocks noChangeAspect="1"/>
          </p:cNvGrpSpPr>
          <p:nvPr/>
        </p:nvGrpSpPr>
        <p:grpSpPr>
          <a:xfrm>
            <a:off x="3789362" y="2211784"/>
            <a:ext cx="5278438" cy="4570016"/>
            <a:chOff x="4768850" y="2286000"/>
            <a:chExt cx="4222750" cy="3656013"/>
          </a:xfrm>
        </p:grpSpPr>
        <p:pic>
          <p:nvPicPr>
            <p:cNvPr id="20" name="Picture 4"/>
            <p:cNvPicPr>
              <a:picLocks noGrp="1" noChangeArrowheads="1"/>
            </p:cNvPicPr>
            <p:nvPr>
              <p:ph type="clipArt" sz="half" idx="2"/>
            </p:nvPr>
          </p:nvPicPr>
          <p:blipFill>
            <a:blip r:embed="rId2"/>
            <a:srcRect/>
            <a:stretch>
              <a:fillRect/>
            </a:stretch>
          </p:blipFill>
          <p:spPr>
            <a:xfrm>
              <a:off x="4768850" y="2286000"/>
              <a:ext cx="4222750" cy="3656013"/>
            </a:xfrm>
            <a:noFill/>
          </p:spPr>
        </p:pic>
        <p:sp>
          <p:nvSpPr>
            <p:cNvPr id="21" name="Line 5"/>
            <p:cNvSpPr>
              <a:spLocks noChangeShapeType="1"/>
            </p:cNvSpPr>
            <p:nvPr/>
          </p:nvSpPr>
          <p:spPr bwMode="auto">
            <a:xfrm flipV="1">
              <a:off x="7207250" y="2743200"/>
              <a:ext cx="0" cy="457200"/>
            </a:xfrm>
            <a:prstGeom prst="line">
              <a:avLst/>
            </a:prstGeom>
            <a:noFill/>
            <a:ln w="12700">
              <a:solidFill>
                <a:srgbClr val="FC0128"/>
              </a:solidFill>
              <a:round/>
              <a:headEnd type="triangle" w="med" len="med"/>
              <a:tailEnd type="triangle" w="med" len="med"/>
            </a:ln>
          </p:spPr>
          <p:txBody>
            <a:bodyPr wrap="none" anchor="ctr"/>
            <a:lstStyle/>
            <a:p>
              <a:endParaRPr lang="en-US"/>
            </a:p>
          </p:txBody>
        </p:sp>
        <p:sp>
          <p:nvSpPr>
            <p:cNvPr id="22" name="Text Box 6"/>
            <p:cNvSpPr txBox="1">
              <a:spLocks noChangeArrowheads="1"/>
            </p:cNvSpPr>
            <p:nvPr/>
          </p:nvSpPr>
          <p:spPr bwMode="auto">
            <a:xfrm>
              <a:off x="6811010" y="2773680"/>
              <a:ext cx="396240" cy="295466"/>
            </a:xfrm>
            <a:prstGeom prst="rect">
              <a:avLst/>
            </a:prstGeom>
            <a:noFill/>
            <a:ln w="12700">
              <a:noFill/>
              <a:miter lim="800000"/>
              <a:headEnd/>
              <a:tailEnd/>
            </a:ln>
          </p:spPr>
          <p:txBody>
            <a:bodyPr wrap="square">
              <a:spAutoFit/>
            </a:bodyPr>
            <a:lstStyle/>
            <a:p>
              <a:pPr>
                <a:spcBef>
                  <a:spcPct val="50000"/>
                </a:spcBef>
              </a:pPr>
              <a:r>
                <a:rPr lang="en-US" b="1" dirty="0" smtClean="0">
                  <a:solidFill>
                    <a:srgbClr val="FC0128"/>
                  </a:solidFill>
                  <a:sym typeface="Symbol"/>
                </a:rPr>
                <a:t></a:t>
              </a:r>
              <a:endParaRPr lang="en-US" sz="2400" dirty="0"/>
            </a:p>
          </p:txBody>
        </p:sp>
        <p:sp>
          <p:nvSpPr>
            <p:cNvPr id="23" name="Freeform 7"/>
            <p:cNvSpPr>
              <a:spLocks/>
            </p:cNvSpPr>
            <p:nvPr/>
          </p:nvSpPr>
          <p:spPr bwMode="auto">
            <a:xfrm>
              <a:off x="7359650" y="3200400"/>
              <a:ext cx="381000" cy="241300"/>
            </a:xfrm>
            <a:custGeom>
              <a:avLst/>
              <a:gdLst>
                <a:gd name="T0" fmla="*/ 0 w 240"/>
                <a:gd name="T1" fmla="*/ 262096244 h 152"/>
                <a:gd name="T2" fmla="*/ 120967519 w 240"/>
                <a:gd name="T3" fmla="*/ 20161248 h 152"/>
                <a:gd name="T4" fmla="*/ 604837545 w 240"/>
                <a:gd name="T5" fmla="*/ 383063695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04"/>
                  </a:moveTo>
                  <a:cubicBezTo>
                    <a:pt x="4" y="52"/>
                    <a:pt x="8" y="0"/>
                    <a:pt x="48" y="8"/>
                  </a:cubicBezTo>
                  <a:cubicBezTo>
                    <a:pt x="88" y="16"/>
                    <a:pt x="164" y="84"/>
                    <a:pt x="240" y="152"/>
                  </a:cubicBezTo>
                </a:path>
              </a:pathLst>
            </a:custGeom>
            <a:noFill/>
            <a:ln w="12700">
              <a:solidFill>
                <a:srgbClr val="FC0128"/>
              </a:solidFill>
              <a:round/>
              <a:headEnd/>
              <a:tailEnd/>
            </a:ln>
          </p:spPr>
          <p:txBody>
            <a:bodyPr wrap="none" anchor="ctr"/>
            <a:lstStyle/>
            <a:p>
              <a:endParaRPr lang="en-US"/>
            </a:p>
          </p:txBody>
        </p:sp>
      </p:grpSp>
      <p:sp>
        <p:nvSpPr>
          <p:cNvPr id="18" name="TextBox 17"/>
          <p:cNvSpPr txBox="1"/>
          <p:nvPr/>
        </p:nvSpPr>
        <p:spPr>
          <a:xfrm>
            <a:off x="7751762" y="5543986"/>
            <a:ext cx="685800" cy="553998"/>
          </a:xfrm>
          <a:prstGeom prst="rect">
            <a:avLst/>
          </a:prstGeom>
          <a:solidFill>
            <a:schemeClr val="bg1"/>
          </a:solidFill>
        </p:spPr>
        <p:txBody>
          <a:bodyPr wrap="square" lIns="0" tIns="0" rIns="0" bIns="0" rtlCol="0">
            <a:spAutoFit/>
          </a:bodyPr>
          <a:lstStyle/>
          <a:p>
            <a:r>
              <a:rPr lang="en-US" dirty="0" smtClean="0"/>
              <a:t>Field F (V/cm)</a:t>
            </a:r>
            <a:endParaRPr lang="en-US" dirty="0"/>
          </a:p>
        </p:txBody>
      </p:sp>
      <p:sp>
        <p:nvSpPr>
          <p:cNvPr id="26" name="TextBox 25"/>
          <p:cNvSpPr txBox="1"/>
          <p:nvPr/>
        </p:nvSpPr>
        <p:spPr>
          <a:xfrm>
            <a:off x="6532562" y="2209800"/>
            <a:ext cx="1430007" cy="369332"/>
          </a:xfrm>
          <a:prstGeom prst="rect">
            <a:avLst/>
          </a:prstGeom>
          <a:solidFill>
            <a:schemeClr val="bg1"/>
          </a:solidFill>
        </p:spPr>
        <p:txBody>
          <a:bodyPr wrap="none" rtlCol="0">
            <a:spAutoFit/>
          </a:bodyPr>
          <a:lstStyle/>
          <a:p>
            <a:r>
              <a:rPr lang="en-US" dirty="0" smtClean="0"/>
              <a:t>Vacuum level</a:t>
            </a:r>
            <a:endParaRPr lang="en-US" dirty="0"/>
          </a:p>
        </p:txBody>
      </p:sp>
      <p:pic>
        <p:nvPicPr>
          <p:cNvPr id="34" name="Picture 2"/>
          <p:cNvPicPr>
            <a:picLocks noChangeAspect="1" noChangeArrowheads="1"/>
          </p:cNvPicPr>
          <p:nvPr/>
        </p:nvPicPr>
        <p:blipFill>
          <a:blip r:embed="rId3"/>
          <a:srcRect/>
          <a:stretch>
            <a:fillRect/>
          </a:stretch>
        </p:blipFill>
        <p:spPr bwMode="auto">
          <a:xfrm>
            <a:off x="1447800" y="3150791"/>
            <a:ext cx="2389342" cy="3095625"/>
          </a:xfrm>
          <a:prstGeom prst="rect">
            <a:avLst/>
          </a:prstGeom>
          <a:noFill/>
          <a:ln w="9525">
            <a:noFill/>
            <a:miter lim="800000"/>
            <a:headEnd/>
            <a:tailEnd/>
          </a:ln>
          <a:effectLst/>
        </p:spPr>
      </p:pic>
      <p:sp>
        <p:nvSpPr>
          <p:cNvPr id="35" name="TextBox 34"/>
          <p:cNvSpPr txBox="1"/>
          <p:nvPr/>
        </p:nvSpPr>
        <p:spPr>
          <a:xfrm>
            <a:off x="430058" y="3505200"/>
            <a:ext cx="1066800" cy="646331"/>
          </a:xfrm>
          <a:prstGeom prst="rect">
            <a:avLst/>
          </a:prstGeom>
          <a:noFill/>
        </p:spPr>
        <p:txBody>
          <a:bodyPr wrap="square" rtlCol="0">
            <a:spAutoFit/>
          </a:bodyPr>
          <a:lstStyle/>
          <a:p>
            <a:r>
              <a:rPr lang="en-US" dirty="0" smtClean="0">
                <a:solidFill>
                  <a:srgbClr val="0033CC"/>
                </a:solidFill>
              </a:rPr>
              <a:t>&lt;100&gt; W crystal</a:t>
            </a:r>
            <a:endParaRPr lang="en-US" dirty="0">
              <a:solidFill>
                <a:srgbClr val="0033CC"/>
              </a:solidFill>
            </a:endParaRPr>
          </a:p>
        </p:txBody>
      </p:sp>
      <p:sp>
        <p:nvSpPr>
          <p:cNvPr id="36" name="TextBox 35"/>
          <p:cNvSpPr txBox="1"/>
          <p:nvPr/>
        </p:nvSpPr>
        <p:spPr>
          <a:xfrm>
            <a:off x="125258" y="4598591"/>
            <a:ext cx="1531381" cy="369332"/>
          </a:xfrm>
          <a:prstGeom prst="rect">
            <a:avLst/>
          </a:prstGeom>
          <a:noFill/>
        </p:spPr>
        <p:txBody>
          <a:bodyPr wrap="none" rtlCol="0">
            <a:spAutoFit/>
          </a:bodyPr>
          <a:lstStyle/>
          <a:p>
            <a:r>
              <a:rPr lang="en-US" dirty="0" smtClean="0">
                <a:solidFill>
                  <a:srgbClr val="0033CC"/>
                </a:solidFill>
              </a:rPr>
              <a:t>ZrO</a:t>
            </a:r>
            <a:r>
              <a:rPr lang="en-US" baseline="-25000" dirty="0" smtClean="0">
                <a:solidFill>
                  <a:srgbClr val="0033CC"/>
                </a:solidFill>
              </a:rPr>
              <a:t>2</a:t>
            </a:r>
            <a:r>
              <a:rPr lang="en-US" dirty="0" smtClean="0">
                <a:solidFill>
                  <a:srgbClr val="0033CC"/>
                </a:solidFill>
              </a:rPr>
              <a:t> reservoir</a:t>
            </a:r>
            <a:endParaRPr lang="en-US" dirty="0">
              <a:solidFill>
                <a:srgbClr val="0033CC"/>
              </a:solidFill>
            </a:endParaRPr>
          </a:p>
        </p:txBody>
      </p:sp>
      <p:sp>
        <p:nvSpPr>
          <p:cNvPr id="37" name="TextBox 36"/>
          <p:cNvSpPr txBox="1"/>
          <p:nvPr/>
        </p:nvSpPr>
        <p:spPr>
          <a:xfrm>
            <a:off x="76200" y="5410200"/>
            <a:ext cx="1524000" cy="923330"/>
          </a:xfrm>
          <a:prstGeom prst="rect">
            <a:avLst/>
          </a:prstGeom>
          <a:noFill/>
        </p:spPr>
        <p:txBody>
          <a:bodyPr wrap="square" rtlCol="0">
            <a:spAutoFit/>
          </a:bodyPr>
          <a:lstStyle/>
          <a:p>
            <a:r>
              <a:rPr lang="en-US" dirty="0" smtClean="0">
                <a:solidFill>
                  <a:srgbClr val="0033CC"/>
                </a:solidFill>
              </a:rPr>
              <a:t>Polycrystalline W heating filament</a:t>
            </a:r>
            <a:endParaRPr lang="en-US" dirty="0">
              <a:solidFill>
                <a:srgbClr val="0033CC"/>
              </a:solidFill>
            </a:endParaRPr>
          </a:p>
        </p:txBody>
      </p:sp>
      <p:sp>
        <p:nvSpPr>
          <p:cNvPr id="25" name="TextBox 24"/>
          <p:cNvSpPr txBox="1"/>
          <p:nvPr/>
        </p:nvSpPr>
        <p:spPr>
          <a:xfrm>
            <a:off x="3810000" y="3191470"/>
            <a:ext cx="1143000" cy="923330"/>
          </a:xfrm>
          <a:prstGeom prst="rect">
            <a:avLst/>
          </a:prstGeom>
          <a:solidFill>
            <a:schemeClr val="bg1"/>
          </a:solidFill>
        </p:spPr>
        <p:txBody>
          <a:bodyPr wrap="square" lIns="18288" tIns="182880" rIns="0" bIns="182880" rtlCol="0">
            <a:spAutoFit/>
          </a:bodyPr>
          <a:lstStyle/>
          <a:p>
            <a:r>
              <a:rPr lang="en-US" dirty="0" smtClean="0"/>
              <a:t>Work func-tion </a:t>
            </a:r>
            <a:r>
              <a:rPr lang="en-US" dirty="0" smtClean="0">
                <a:sym typeface="Symbol"/>
              </a:rPr>
              <a:t>(</a:t>
            </a:r>
            <a:r>
              <a:rPr lang="en-US" dirty="0" err="1" smtClean="0">
                <a:sym typeface="Symbol"/>
              </a:rPr>
              <a:t>eV</a:t>
            </a:r>
            <a:r>
              <a:rPr lang="en-US" dirty="0" smtClean="0">
                <a:sym typeface="Symbol"/>
              </a:rPr>
              <a:t>)</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noFill/>
        </p:spPr>
        <p:txBody>
          <a:bodyPr/>
          <a:lstStyle/>
          <a:p>
            <a:fld id="{ED49E28A-6759-4CC4-9AD0-0B1FC5E996BA}" type="slidenum">
              <a:rPr lang="en-US" smtClean="0">
                <a:latin typeface="Arial" charset="0"/>
              </a:rPr>
              <a:pPr/>
              <a:t>15</a:t>
            </a:fld>
            <a:endParaRPr lang="en-US" smtClean="0">
              <a:latin typeface="Arial" charset="0"/>
            </a:endParaRPr>
          </a:p>
        </p:txBody>
      </p:sp>
      <p:pic>
        <p:nvPicPr>
          <p:cNvPr id="9222" name="Picture 5" descr="SE tip"/>
          <p:cNvPicPr>
            <a:picLocks noChangeAspect="1" noChangeArrowheads="1"/>
          </p:cNvPicPr>
          <p:nvPr/>
        </p:nvPicPr>
        <p:blipFill>
          <a:blip r:embed="rId2">
            <a:lum bright="6000" contrast="-42000"/>
          </a:blip>
          <a:srcRect l="7692" t="3018" r="7884" b="58345"/>
          <a:stretch>
            <a:fillRect/>
          </a:stretch>
        </p:blipFill>
        <p:spPr bwMode="auto">
          <a:xfrm>
            <a:off x="5181600" y="1905000"/>
            <a:ext cx="3793067" cy="3360738"/>
          </a:xfrm>
          <a:prstGeom prst="rect">
            <a:avLst/>
          </a:prstGeom>
          <a:noFill/>
          <a:ln w="9525">
            <a:noFill/>
            <a:miter lim="800000"/>
            <a:headEnd/>
            <a:tailEnd/>
          </a:ln>
        </p:spPr>
      </p:pic>
      <p:sp>
        <p:nvSpPr>
          <p:cNvPr id="9223" name="Text Box 6"/>
          <p:cNvSpPr txBox="1">
            <a:spLocks noChangeArrowheads="1"/>
          </p:cNvSpPr>
          <p:nvPr/>
        </p:nvSpPr>
        <p:spPr bwMode="auto">
          <a:xfrm>
            <a:off x="5384800" y="5410201"/>
            <a:ext cx="3454400" cy="369332"/>
          </a:xfrm>
          <a:prstGeom prst="rect">
            <a:avLst/>
          </a:prstGeom>
          <a:noFill/>
          <a:ln w="12700">
            <a:noFill/>
            <a:miter lim="800000"/>
            <a:headEnd/>
            <a:tailEnd/>
          </a:ln>
        </p:spPr>
        <p:txBody>
          <a:bodyPr>
            <a:spAutoFit/>
          </a:bodyPr>
          <a:lstStyle/>
          <a:p>
            <a:pPr algn="ctr">
              <a:spcBef>
                <a:spcPct val="50000"/>
              </a:spcBef>
            </a:pPr>
            <a:r>
              <a:rPr lang="en-US" dirty="0">
                <a:solidFill>
                  <a:srgbClr val="C00000"/>
                </a:solidFill>
                <a:latin typeface="Times New Roman" charset="0"/>
              </a:rPr>
              <a:t>Hitachi Schottky Emitter Tip </a:t>
            </a: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838200" y="228600"/>
            <a:ext cx="7520392" cy="523220"/>
          </a:xfrm>
          <a:prstGeom prst="rect">
            <a:avLst/>
          </a:prstGeom>
          <a:noFill/>
        </p:spPr>
        <p:txBody>
          <a:bodyPr wrap="none" rtlCol="0">
            <a:spAutoFit/>
          </a:bodyPr>
          <a:lstStyle/>
          <a:p>
            <a:r>
              <a:rPr lang="en-US" sz="2800" dirty="0" smtClean="0">
                <a:solidFill>
                  <a:srgbClr val="0033CC"/>
                </a:solidFill>
              </a:rPr>
              <a:t>Schottky emitters: field assisted thermionic source</a:t>
            </a:r>
            <a:endParaRPr lang="en-US" sz="2800" dirty="0">
              <a:solidFill>
                <a:srgbClr val="0033CC"/>
              </a:solidFill>
            </a:endParaRPr>
          </a:p>
        </p:txBody>
      </p:sp>
      <p:sp>
        <p:nvSpPr>
          <p:cNvPr id="11" name="Rectangle 10"/>
          <p:cNvSpPr/>
          <p:nvPr/>
        </p:nvSpPr>
        <p:spPr>
          <a:xfrm>
            <a:off x="304800" y="914400"/>
            <a:ext cx="4572000" cy="2462213"/>
          </a:xfrm>
          <a:prstGeom prst="rect">
            <a:avLst/>
          </a:prstGeom>
        </p:spPr>
        <p:txBody>
          <a:bodyPr>
            <a:spAutoFit/>
          </a:bodyPr>
          <a:lstStyle/>
          <a:p>
            <a:pPr marL="173038" indent="-173038">
              <a:spcAft>
                <a:spcPts val="600"/>
              </a:spcAft>
              <a:buFont typeface="Arial" pitchFamily="34" charset="0"/>
              <a:buChar char="•"/>
            </a:pPr>
            <a:r>
              <a:rPr lang="en-US" dirty="0" smtClean="0">
                <a:solidFill>
                  <a:srgbClr val="0033CC"/>
                </a:solidFill>
              </a:rPr>
              <a:t>It is usually misleadingly called thermal or Schottky </a:t>
            </a:r>
            <a:r>
              <a:rPr lang="en-US" dirty="0" smtClean="0">
                <a:solidFill>
                  <a:srgbClr val="C00000"/>
                </a:solidFill>
              </a:rPr>
              <a:t>field emission guns</a:t>
            </a:r>
            <a:r>
              <a:rPr lang="en-US" i="1" dirty="0" smtClean="0">
                <a:solidFill>
                  <a:srgbClr val="0033CC"/>
                </a:solidFill>
              </a:rPr>
              <a:t>.</a:t>
            </a:r>
            <a:endParaRPr lang="en-US" dirty="0" smtClean="0">
              <a:solidFill>
                <a:srgbClr val="0033CC"/>
              </a:solidFill>
            </a:endParaRPr>
          </a:p>
          <a:p>
            <a:pPr marL="173038" indent="-173038">
              <a:spcAft>
                <a:spcPts val="600"/>
              </a:spcAft>
              <a:buFont typeface="Arial" pitchFamily="34" charset="0"/>
              <a:buChar char="•"/>
            </a:pPr>
            <a:r>
              <a:rPr lang="en-US" dirty="0" smtClean="0">
                <a:solidFill>
                  <a:srgbClr val="0033CC"/>
                </a:solidFill>
              </a:rPr>
              <a:t>But it is not a truly field emission gun, because  the tip is blunt and if the heat is turned off there is no emission (tunneling) current.</a:t>
            </a:r>
          </a:p>
          <a:p>
            <a:pPr marL="173038" indent="-173038">
              <a:spcAft>
                <a:spcPts val="600"/>
              </a:spcAft>
              <a:buFont typeface="Arial" pitchFamily="34" charset="0"/>
              <a:buChar char="•"/>
            </a:pPr>
            <a:r>
              <a:rPr lang="en-US" dirty="0" smtClean="0">
                <a:solidFill>
                  <a:srgbClr val="0033CC"/>
                </a:solidFill>
              </a:rPr>
              <a:t>A Schottky source is actually a field assisted (to lower </a:t>
            </a:r>
            <a:r>
              <a:rPr lang="en-US" dirty="0" smtClean="0">
                <a:solidFill>
                  <a:srgbClr val="0033CC"/>
                </a:solidFill>
                <a:sym typeface="Symbol"/>
              </a:rPr>
              <a:t></a:t>
            </a:r>
            <a:r>
              <a:rPr lang="en-US" dirty="0" smtClean="0">
                <a:solidFill>
                  <a:srgbClr val="0033CC"/>
                </a:solidFill>
              </a:rPr>
              <a:t>) thermionic source.</a:t>
            </a:r>
          </a:p>
        </p:txBody>
      </p:sp>
      <p:sp>
        <p:nvSpPr>
          <p:cNvPr id="12" name="Rectangle 11"/>
          <p:cNvSpPr/>
          <p:nvPr/>
        </p:nvSpPr>
        <p:spPr>
          <a:xfrm>
            <a:off x="228600" y="3557587"/>
            <a:ext cx="4724400" cy="2462213"/>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Schottky emitters can produce larger amounts of current compared to cold FEG systems, so more useful for e-beam lithography.</a:t>
            </a:r>
          </a:p>
          <a:p>
            <a:pPr marL="171450" indent="-171450">
              <a:spcAft>
                <a:spcPts val="600"/>
              </a:spcAft>
              <a:buFont typeface="Arial" pitchFamily="34" charset="0"/>
              <a:buChar char="•"/>
            </a:pPr>
            <a:r>
              <a:rPr lang="en-US" dirty="0" smtClean="0">
                <a:solidFill>
                  <a:srgbClr val="0033CC"/>
                </a:solidFill>
              </a:rPr>
              <a:t>Because they are always on (hot), organic contamination is not an issue, hence they are very stable (few % per week change in current)</a:t>
            </a:r>
          </a:p>
          <a:p>
            <a:pPr marL="171450" indent="-171450">
              <a:spcAft>
                <a:spcPts val="600"/>
              </a:spcAft>
              <a:buFont typeface="Arial" pitchFamily="34" charset="0"/>
              <a:buChar char="•"/>
            </a:pPr>
            <a:r>
              <a:rPr lang="en-US" dirty="0" smtClean="0">
                <a:solidFill>
                  <a:srgbClr val="0033CC"/>
                </a:solidFill>
              </a:rPr>
              <a:t>They eventually fail when the </a:t>
            </a:r>
            <a:r>
              <a:rPr lang="en-US" dirty="0" err="1" smtClean="0">
                <a:solidFill>
                  <a:srgbClr val="0033CC"/>
                </a:solidFill>
              </a:rPr>
              <a:t>Zirconia</a:t>
            </a:r>
            <a:r>
              <a:rPr lang="en-US" dirty="0" smtClean="0">
                <a:solidFill>
                  <a:srgbClr val="0033CC"/>
                </a:solidFill>
              </a:rPr>
              <a:t> reservoir is depleted, within 1-2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8832" y="76200"/>
            <a:ext cx="1793568" cy="523220"/>
          </a:xfrm>
          <a:prstGeom prst="rect">
            <a:avLst/>
          </a:prstGeom>
          <a:noFill/>
          <a:ln>
            <a:noFill/>
          </a:ln>
        </p:spPr>
        <p:txBody>
          <a:bodyPr wrap="none" rtlCol="0">
            <a:spAutoFit/>
          </a:bodyPr>
          <a:lstStyle/>
          <a:p>
            <a:pPr algn="ctr"/>
            <a:r>
              <a:rPr lang="en-US" sz="2800" dirty="0" smtClean="0">
                <a:solidFill>
                  <a:srgbClr val="0033CC"/>
                </a:solidFill>
              </a:rPr>
              <a:t>Source size</a:t>
            </a:r>
            <a:endParaRPr lang="en-US" dirty="0">
              <a:solidFill>
                <a:srgbClr val="0033CC"/>
              </a:solidFill>
            </a:endParaRPr>
          </a:p>
        </p:txBody>
      </p:sp>
      <p:cxnSp>
        <p:nvCxnSpPr>
          <p:cNvPr id="8" name="Straight Connector 7"/>
          <p:cNvCxnSpPr/>
          <p:nvPr/>
        </p:nvCxnSpPr>
        <p:spPr>
          <a:xfrm>
            <a:off x="0" y="609600"/>
            <a:ext cx="63246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81001" y="762000"/>
            <a:ext cx="4952999" cy="646331"/>
          </a:xfrm>
          <a:prstGeom prst="rect">
            <a:avLst/>
          </a:prstGeom>
          <a:noFill/>
        </p:spPr>
        <p:txBody>
          <a:bodyPr wrap="square" rtlCol="0">
            <a:spAutoFit/>
          </a:bodyPr>
          <a:lstStyle/>
          <a:p>
            <a:r>
              <a:rPr lang="en-US" dirty="0" smtClean="0">
                <a:solidFill>
                  <a:srgbClr val="C00000"/>
                </a:solidFill>
              </a:rPr>
              <a:t>The cross-over is an effective real or virtual source for the downstream electron optical system.</a:t>
            </a:r>
            <a:endParaRPr lang="en-US" dirty="0">
              <a:solidFill>
                <a:srgbClr val="C00000"/>
              </a:solidFill>
            </a:endParaRPr>
          </a:p>
        </p:txBody>
      </p:sp>
      <p:sp>
        <p:nvSpPr>
          <p:cNvPr id="11" name="Slide Number Placeholder 10"/>
          <p:cNvSpPr>
            <a:spLocks noGrp="1"/>
          </p:cNvSpPr>
          <p:nvPr>
            <p:ph type="sldNum" sz="quarter" idx="12"/>
          </p:nvPr>
        </p:nvSpPr>
        <p:spPr>
          <a:xfrm>
            <a:off x="6553200" y="6203950"/>
            <a:ext cx="2133600" cy="365125"/>
          </a:xfrm>
        </p:spPr>
        <p:txBody>
          <a:bodyPr/>
          <a:lstStyle/>
          <a:p>
            <a:fld id="{D0E50452-99CA-4FE7-9FF9-9C342DA813CB}" type="slidenum">
              <a:rPr lang="en-US" smtClean="0"/>
              <a:pPr/>
              <a:t>16</a:t>
            </a:fld>
            <a:endParaRPr lang="en-US"/>
          </a:p>
        </p:txBody>
      </p:sp>
      <p:pic>
        <p:nvPicPr>
          <p:cNvPr id="16" name="Picture 5" descr="FEtip"/>
          <p:cNvPicPr>
            <a:picLocks noChangeAspect="1" noChangeArrowheads="1"/>
          </p:cNvPicPr>
          <p:nvPr/>
        </p:nvPicPr>
        <p:blipFill>
          <a:blip r:embed="rId2"/>
          <a:srcRect l="9358" t="4936" r="9358" b="2229"/>
          <a:stretch>
            <a:fillRect/>
          </a:stretch>
        </p:blipFill>
        <p:spPr bwMode="auto">
          <a:xfrm>
            <a:off x="6400801" y="87756"/>
            <a:ext cx="2590800" cy="6694044"/>
          </a:xfrm>
          <a:prstGeom prst="rect">
            <a:avLst/>
          </a:prstGeom>
          <a:noFill/>
          <a:ln w="9525">
            <a:noFill/>
            <a:miter lim="800000"/>
            <a:headEnd/>
            <a:tailEnd/>
          </a:ln>
        </p:spPr>
      </p:pic>
      <p:sp>
        <p:nvSpPr>
          <p:cNvPr id="17" name="TextBox 16"/>
          <p:cNvSpPr txBox="1"/>
          <p:nvPr/>
        </p:nvSpPr>
        <p:spPr>
          <a:xfrm>
            <a:off x="152400" y="4724400"/>
            <a:ext cx="6400800" cy="2003625"/>
          </a:xfrm>
          <a:prstGeom prst="rect">
            <a:avLst/>
          </a:prstGeom>
          <a:noFill/>
        </p:spPr>
        <p:txBody>
          <a:bodyPr wrap="square" rtlCol="0">
            <a:spAutoFit/>
          </a:bodyPr>
          <a:lstStyle/>
          <a:p>
            <a:pPr marL="166688" lvl="0" indent="-166688">
              <a:lnSpc>
                <a:spcPct val="90000"/>
              </a:lnSpc>
              <a:spcBef>
                <a:spcPct val="20000"/>
              </a:spcBef>
              <a:buFont typeface="Arial" pitchFamily="34" charset="0"/>
              <a:buChar char="•"/>
              <a:defRPr/>
            </a:pPr>
            <a:r>
              <a:rPr lang="en-US" dirty="0" smtClean="0">
                <a:solidFill>
                  <a:srgbClr val="0033CC"/>
                </a:solidFill>
              </a:rPr>
              <a:t>The source size is the apparent width of the disc from which the electrons appear to come.</a:t>
            </a:r>
          </a:p>
          <a:p>
            <a:pPr marL="166688" indent="-166688">
              <a:lnSpc>
                <a:spcPct val="90000"/>
              </a:lnSpc>
              <a:spcBef>
                <a:spcPct val="20000"/>
              </a:spcBef>
              <a:buFont typeface="Arial" pitchFamily="34" charset="0"/>
              <a:buChar char="•"/>
              <a:defRPr/>
            </a:pPr>
            <a:r>
              <a:rPr lang="en-US" dirty="0" smtClean="0">
                <a:solidFill>
                  <a:srgbClr val="0033CC"/>
                </a:solidFill>
              </a:rPr>
              <a:t>The tip physical size does NOT determine the source size.</a:t>
            </a:r>
          </a:p>
          <a:p>
            <a:pPr marL="166688" lvl="0" indent="-166688">
              <a:lnSpc>
                <a:spcPct val="90000"/>
              </a:lnSpc>
              <a:spcBef>
                <a:spcPct val="20000"/>
              </a:spcBef>
              <a:buFont typeface="Arial" pitchFamily="34" charset="0"/>
              <a:buChar char="•"/>
              <a:defRPr/>
            </a:pPr>
            <a:r>
              <a:rPr lang="en-US" dirty="0" smtClean="0">
                <a:solidFill>
                  <a:srgbClr val="0033CC"/>
                </a:solidFill>
              </a:rPr>
              <a:t>Small is good for high resolution SEM, because less demagnification is needed to attain a given probe size.</a:t>
            </a:r>
          </a:p>
          <a:p>
            <a:pPr marL="166688" lvl="0" indent="-166688">
              <a:lnSpc>
                <a:spcPct val="90000"/>
              </a:lnSpc>
              <a:spcBef>
                <a:spcPct val="20000"/>
              </a:spcBef>
              <a:buFont typeface="Arial" pitchFamily="34" charset="0"/>
              <a:buChar char="•"/>
              <a:defRPr/>
            </a:pPr>
            <a:r>
              <a:rPr lang="en-US" dirty="0" smtClean="0">
                <a:solidFill>
                  <a:srgbClr val="0033CC"/>
                </a:solidFill>
              </a:rPr>
              <a:t>But too small is not necessary, because anyway demagnification is needed to minimize effects of vibration and stray fields.</a:t>
            </a:r>
          </a:p>
        </p:txBody>
      </p:sp>
      <p:sp>
        <p:nvSpPr>
          <p:cNvPr id="19" name="TextBox 18"/>
          <p:cNvSpPr txBox="1"/>
          <p:nvPr/>
        </p:nvSpPr>
        <p:spPr>
          <a:xfrm>
            <a:off x="6176062" y="2173069"/>
            <a:ext cx="1443938" cy="646331"/>
          </a:xfrm>
          <a:prstGeom prst="rect">
            <a:avLst/>
          </a:prstGeom>
          <a:noFill/>
        </p:spPr>
        <p:txBody>
          <a:bodyPr wrap="square" rtlCol="0">
            <a:spAutoFit/>
          </a:bodyPr>
          <a:lstStyle/>
          <a:p>
            <a:r>
              <a:rPr lang="en-US" dirty="0" smtClean="0">
                <a:solidFill>
                  <a:srgbClr val="C00000"/>
                </a:solidFill>
              </a:rPr>
              <a:t>Cold field emission gun</a:t>
            </a:r>
            <a:endParaRPr lang="en-US" dirty="0">
              <a:solidFill>
                <a:srgbClr val="C00000"/>
              </a:solidFill>
            </a:endParaRPr>
          </a:p>
        </p:txBody>
      </p:sp>
      <p:grpSp>
        <p:nvGrpSpPr>
          <p:cNvPr id="21" name="Group 20"/>
          <p:cNvGrpSpPr/>
          <p:nvPr/>
        </p:nvGrpSpPr>
        <p:grpSpPr>
          <a:xfrm>
            <a:off x="381000" y="1423416"/>
            <a:ext cx="5486400" cy="3148584"/>
            <a:chOff x="381000" y="1499616"/>
            <a:chExt cx="5486400" cy="3148584"/>
          </a:xfrm>
        </p:grpSpPr>
        <p:pic>
          <p:nvPicPr>
            <p:cNvPr id="6" name="Picture 2"/>
            <p:cNvPicPr>
              <a:picLocks noChangeAspect="1" noChangeArrowheads="1"/>
            </p:cNvPicPr>
            <p:nvPr/>
          </p:nvPicPr>
          <p:blipFill>
            <a:blip r:embed="rId3"/>
            <a:srcRect/>
            <a:stretch>
              <a:fillRect/>
            </a:stretch>
          </p:blipFill>
          <p:spPr bwMode="auto">
            <a:xfrm>
              <a:off x="381000" y="1572839"/>
              <a:ext cx="5486400" cy="3006698"/>
            </a:xfrm>
            <a:prstGeom prst="rect">
              <a:avLst/>
            </a:prstGeom>
            <a:noFill/>
            <a:ln w="9525">
              <a:noFill/>
              <a:miter lim="800000"/>
              <a:headEnd/>
              <a:tailEnd/>
            </a:ln>
            <a:effectLst/>
          </p:spPr>
        </p:pic>
        <p:sp>
          <p:nvSpPr>
            <p:cNvPr id="12" name="TextBox 11"/>
            <p:cNvSpPr txBox="1"/>
            <p:nvPr/>
          </p:nvSpPr>
          <p:spPr>
            <a:xfrm>
              <a:off x="3596640" y="4340423"/>
              <a:ext cx="1881925" cy="307777"/>
            </a:xfrm>
            <a:prstGeom prst="rect">
              <a:avLst/>
            </a:prstGeom>
            <a:noFill/>
          </p:spPr>
          <p:txBody>
            <a:bodyPr wrap="none" rtlCol="0">
              <a:spAutoFit/>
            </a:bodyPr>
            <a:lstStyle/>
            <a:p>
              <a:r>
                <a:rPr lang="en-US" sz="1400" b="1" dirty="0" smtClean="0">
                  <a:solidFill>
                    <a:schemeClr val="tx1">
                      <a:lumMod val="75000"/>
                      <a:lumOff val="25000"/>
                    </a:schemeClr>
                  </a:solidFill>
                </a:rPr>
                <a:t>(cold and thermal FEG)</a:t>
              </a:r>
              <a:endParaRPr lang="en-US" sz="1400" b="1" dirty="0">
                <a:solidFill>
                  <a:schemeClr val="tx1">
                    <a:lumMod val="75000"/>
                    <a:lumOff val="25000"/>
                  </a:schemeClr>
                </a:solidFill>
              </a:endParaRPr>
            </a:p>
          </p:txBody>
        </p:sp>
        <p:sp>
          <p:nvSpPr>
            <p:cNvPr id="20" name="TextBox 19"/>
            <p:cNvSpPr txBox="1"/>
            <p:nvPr/>
          </p:nvSpPr>
          <p:spPr>
            <a:xfrm>
              <a:off x="3535138" y="1499616"/>
              <a:ext cx="1113062" cy="307777"/>
            </a:xfrm>
            <a:prstGeom prst="rect">
              <a:avLst/>
            </a:prstGeom>
            <a:noFill/>
          </p:spPr>
          <p:txBody>
            <a:bodyPr wrap="none" rtlCol="0">
              <a:spAutoFit/>
            </a:bodyPr>
            <a:lstStyle/>
            <a:p>
              <a:r>
                <a:rPr lang="en-US" sz="1400" b="1" dirty="0" smtClean="0">
                  <a:solidFill>
                    <a:schemeClr val="tx1">
                      <a:lumMod val="75000"/>
                      <a:lumOff val="25000"/>
                    </a:schemeClr>
                  </a:solidFill>
                </a:rPr>
                <a:t>(real source)</a:t>
              </a:r>
              <a:endParaRPr lang="en-US" sz="1400" b="1" dirty="0">
                <a:solidFill>
                  <a:schemeClr val="tx1">
                    <a:lumMod val="75000"/>
                    <a:lumOff val="25000"/>
                  </a:schemeClr>
                </a:solidFill>
              </a:endParaRPr>
            </a:p>
          </p:txBody>
        </p:sp>
      </p:grpSp>
      <p:sp>
        <p:nvSpPr>
          <p:cNvPr id="22" name="Right Arrow 21"/>
          <p:cNvSpPr/>
          <p:nvPr/>
        </p:nvSpPr>
        <p:spPr>
          <a:xfrm rot="21133343">
            <a:off x="5792667" y="5268748"/>
            <a:ext cx="1295400" cy="109728"/>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p:spPr>
        <p:txBody>
          <a:bodyPr/>
          <a:lstStyle/>
          <a:p>
            <a:fld id="{8B691543-210B-4CCE-9545-0D4800D0EE5F}" type="slidenum">
              <a:rPr lang="en-US" smtClean="0">
                <a:latin typeface="Arial" charset="0"/>
              </a:rPr>
              <a:pPr/>
              <a:t>17</a:t>
            </a:fld>
            <a:endParaRPr lang="en-US" smtClean="0">
              <a:latin typeface="Arial" charset="0"/>
            </a:endParaRPr>
          </a:p>
        </p:txBody>
      </p:sp>
      <p:pic>
        <p:nvPicPr>
          <p:cNvPr id="16390" name="Picture 4"/>
          <p:cNvPicPr>
            <a:picLocks noGrp="1" noChangeAspect="1" noChangeArrowheads="1"/>
          </p:cNvPicPr>
          <p:nvPr>
            <p:ph type="clipArt" sz="half" idx="2"/>
          </p:nvPr>
        </p:nvPicPr>
        <p:blipFill>
          <a:blip r:embed="rId2"/>
          <a:srcRect/>
          <a:stretch>
            <a:fillRect/>
          </a:stretch>
        </p:blipFill>
        <p:spPr>
          <a:xfrm>
            <a:off x="228600" y="2378076"/>
            <a:ext cx="3729566" cy="3262313"/>
          </a:xfrm>
          <a:noFill/>
        </p:spPr>
      </p:pic>
      <p:pic>
        <p:nvPicPr>
          <p:cNvPr id="16391" name="Picture 5"/>
          <p:cNvPicPr>
            <a:picLocks noChangeArrowheads="1"/>
          </p:cNvPicPr>
          <p:nvPr/>
        </p:nvPicPr>
        <p:blipFill>
          <a:blip r:embed="rId3"/>
          <a:srcRect t="9100" b="32565"/>
          <a:stretch>
            <a:fillRect/>
          </a:stretch>
        </p:blipFill>
        <p:spPr bwMode="auto">
          <a:xfrm>
            <a:off x="848077" y="914400"/>
            <a:ext cx="1890889" cy="1185863"/>
          </a:xfrm>
          <a:prstGeom prst="rect">
            <a:avLst/>
          </a:prstGeom>
          <a:noFill/>
          <a:ln w="12700">
            <a:noFill/>
            <a:miter lim="800000"/>
            <a:headEnd/>
            <a:tailEnd/>
          </a:ln>
        </p:spPr>
      </p:pic>
      <p:sp>
        <p:nvSpPr>
          <p:cNvPr id="16392" name="Text Box 6"/>
          <p:cNvSpPr txBox="1">
            <a:spLocks noChangeArrowheads="1"/>
          </p:cNvSpPr>
          <p:nvPr/>
        </p:nvSpPr>
        <p:spPr bwMode="auto">
          <a:xfrm>
            <a:off x="489655" y="5943600"/>
            <a:ext cx="3200400" cy="400110"/>
          </a:xfrm>
          <a:prstGeom prst="rect">
            <a:avLst/>
          </a:prstGeom>
          <a:noFill/>
          <a:ln w="12700">
            <a:noFill/>
            <a:miter lim="800000"/>
            <a:headEnd/>
            <a:tailEnd/>
          </a:ln>
        </p:spPr>
        <p:txBody>
          <a:bodyPr wrap="square">
            <a:spAutoFit/>
          </a:bodyPr>
          <a:lstStyle/>
          <a:p>
            <a:pPr>
              <a:spcBef>
                <a:spcPct val="50000"/>
              </a:spcBef>
            </a:pPr>
            <a:r>
              <a:rPr lang="en-US" sz="2000" dirty="0">
                <a:solidFill>
                  <a:srgbClr val="C00000"/>
                </a:solidFill>
              </a:rPr>
              <a:t>Measuring </a:t>
            </a:r>
            <a:r>
              <a:rPr lang="en-US" sz="2000" dirty="0" smtClean="0">
                <a:solidFill>
                  <a:srgbClr val="C00000"/>
                </a:solidFill>
                <a:sym typeface="Symbol"/>
              </a:rPr>
              <a:t></a:t>
            </a:r>
            <a:r>
              <a:rPr lang="en-US" sz="2000" dirty="0" smtClean="0">
                <a:solidFill>
                  <a:srgbClr val="C00000"/>
                </a:solidFill>
              </a:rPr>
              <a:t> </a:t>
            </a:r>
            <a:r>
              <a:rPr lang="en-US" sz="2000" dirty="0">
                <a:solidFill>
                  <a:srgbClr val="C00000"/>
                </a:solidFill>
              </a:rPr>
              <a:t>at the specimen</a:t>
            </a:r>
          </a:p>
        </p:txBody>
      </p:sp>
      <p:sp>
        <p:nvSpPr>
          <p:cNvPr id="10" name="TextBox 9"/>
          <p:cNvSpPr txBox="1"/>
          <p:nvPr/>
        </p:nvSpPr>
        <p:spPr>
          <a:xfrm>
            <a:off x="3200400" y="152400"/>
            <a:ext cx="3043847" cy="523220"/>
          </a:xfrm>
          <a:prstGeom prst="rect">
            <a:avLst/>
          </a:prstGeom>
          <a:noFill/>
          <a:ln>
            <a:noFill/>
          </a:ln>
        </p:spPr>
        <p:txBody>
          <a:bodyPr wrap="none" rtlCol="0">
            <a:spAutoFit/>
          </a:bodyPr>
          <a:lstStyle/>
          <a:p>
            <a:pPr algn="ctr"/>
            <a:r>
              <a:rPr lang="en-US" sz="2800" dirty="0" smtClean="0">
                <a:solidFill>
                  <a:srgbClr val="0033CC"/>
                </a:solidFill>
              </a:rPr>
              <a:t>Source brightness </a:t>
            </a:r>
            <a:r>
              <a:rPr lang="en-US" sz="2800" dirty="0" smtClean="0">
                <a:solidFill>
                  <a:srgbClr val="0033CC"/>
                </a:solidFill>
                <a:sym typeface="Symbol"/>
              </a:rPr>
              <a:t></a:t>
            </a:r>
            <a:endParaRPr lang="en-US" dirty="0">
              <a:solidFill>
                <a:srgbClr val="0033CC"/>
              </a:solidFill>
            </a:endParaRPr>
          </a:p>
        </p:txBody>
      </p:sp>
      <p:cxnSp>
        <p:nvCxnSpPr>
          <p:cNvPr id="11" name="Straight Connector 10"/>
          <p:cNvCxnSpPr/>
          <p:nvPr/>
        </p:nvCxnSpPr>
        <p:spPr>
          <a:xfrm>
            <a:off x="0" y="6858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962400" y="1447800"/>
            <a:ext cx="5029200" cy="4355038"/>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Brightness is defined as current per unit area per solid angle, with unit amp/cm</a:t>
            </a:r>
            <a:r>
              <a:rPr lang="en-US" baseline="30000" dirty="0" smtClean="0">
                <a:solidFill>
                  <a:srgbClr val="0033CC"/>
                </a:solidFill>
              </a:rPr>
              <a:t>2</a:t>
            </a:r>
            <a:r>
              <a:rPr lang="en-US" dirty="0" smtClean="0">
                <a:solidFill>
                  <a:srgbClr val="0033CC"/>
                </a:solidFill>
              </a:rPr>
              <a:t>/</a:t>
            </a:r>
            <a:r>
              <a:rPr lang="en-US" dirty="0" err="1" smtClean="0">
                <a:solidFill>
                  <a:srgbClr val="0033CC"/>
                </a:solidFill>
              </a:rPr>
              <a:t>steradian</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Brightness is the most useful measure of gun performance.</a:t>
            </a:r>
          </a:p>
          <a:p>
            <a:pPr marL="171450" indent="-171450">
              <a:spcAft>
                <a:spcPts val="600"/>
              </a:spcAft>
              <a:buFont typeface="Arial" pitchFamily="34" charset="0"/>
              <a:buChar char="•"/>
            </a:pPr>
            <a:r>
              <a:rPr lang="en-US" dirty="0" smtClean="0">
                <a:solidFill>
                  <a:srgbClr val="0033CC"/>
                </a:solidFill>
              </a:rPr>
              <a:t>Brightness varies linearly with energy, so one must compare different guns at the same beam energy (acceleration voltage).</a:t>
            </a:r>
          </a:p>
          <a:p>
            <a:pPr marL="171450" indent="-171450">
              <a:spcAft>
                <a:spcPts val="600"/>
              </a:spcAft>
              <a:buFont typeface="Arial" pitchFamily="34" charset="0"/>
              <a:buChar char="•"/>
            </a:pPr>
            <a:r>
              <a:rPr lang="en-US" dirty="0" smtClean="0">
                <a:solidFill>
                  <a:srgbClr val="0033CC"/>
                </a:solidFill>
              </a:rPr>
              <a:t>High brightness is not the same as high current.</a:t>
            </a:r>
          </a:p>
          <a:p>
            <a:pPr marL="171450" indent="-171450">
              <a:spcAft>
                <a:spcPts val="600"/>
              </a:spcAft>
              <a:buFont typeface="Arial" pitchFamily="34" charset="0"/>
              <a:buChar char="•"/>
            </a:pPr>
            <a:r>
              <a:rPr lang="en-US" dirty="0" smtClean="0">
                <a:solidFill>
                  <a:srgbClr val="0033CC"/>
                </a:solidFill>
              </a:rPr>
              <a:t>E.g. thermionic emission can have very high beam current, but low brightness (due to large d).</a:t>
            </a:r>
          </a:p>
          <a:p>
            <a:pPr marL="171450" indent="-171450">
              <a:spcAft>
                <a:spcPts val="600"/>
              </a:spcAft>
              <a:buFont typeface="Arial" pitchFamily="34" charset="0"/>
              <a:buChar char="•"/>
            </a:pPr>
            <a:r>
              <a:rPr lang="en-US" dirty="0" smtClean="0">
                <a:solidFill>
                  <a:srgbClr val="0033CC"/>
                </a:solidFill>
              </a:rPr>
              <a:t>Most current will then be blocked by an aperture (to limit </a:t>
            </a:r>
            <a:r>
              <a:rPr lang="en-US" dirty="0" smtClean="0">
                <a:solidFill>
                  <a:srgbClr val="0033CC"/>
                </a:solidFill>
                <a:sym typeface="Symbol"/>
              </a:rPr>
              <a:t></a:t>
            </a:r>
            <a:r>
              <a:rPr lang="en-US" dirty="0" smtClean="0">
                <a:solidFill>
                  <a:srgbClr val="0033CC"/>
                </a:solidFill>
              </a:rPr>
              <a:t>) in order to have an acceptable small beam spot onto the specimen for high resolution imaging.</a:t>
            </a:r>
          </a:p>
        </p:txBody>
      </p:sp>
      <p:cxnSp>
        <p:nvCxnSpPr>
          <p:cNvPr id="12" name="Straight Arrow Connector 11"/>
          <p:cNvCxnSpPr/>
          <p:nvPr/>
        </p:nvCxnSpPr>
        <p:spPr>
          <a:xfrm rot="5400000" flipH="1" flipV="1">
            <a:off x="1061772" y="4191000"/>
            <a:ext cx="915194" cy="7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49078" y="3352800"/>
            <a:ext cx="338554" cy="461665"/>
          </a:xfrm>
          <a:prstGeom prst="rect">
            <a:avLst/>
          </a:prstGeom>
          <a:noFill/>
        </p:spPr>
        <p:txBody>
          <a:bodyPr wrap="none" rtlCol="0">
            <a:spAutoFit/>
          </a:bodyPr>
          <a:lstStyle/>
          <a:p>
            <a:r>
              <a:rPr lang="en-US" sz="2400" dirty="0" smtClean="0"/>
              <a:t>e</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down)">
                                      <p:cBhvr>
                                        <p:cTn id="10" dur="500"/>
                                        <p:tgtEl>
                                          <p:spTgt spid="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down)">
                                      <p:cBhvr>
                                        <p:cTn id="13" dur="500"/>
                                        <p:tgtEl>
                                          <p:spTgt spid="1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wipe(down)">
                                      <p:cBhvr>
                                        <p:cTn id="16" dur="500"/>
                                        <p:tgtEl>
                                          <p:spTgt spid="1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down)">
                                      <p:cBhvr>
                                        <p:cTn id="19" dur="500"/>
                                        <p:tgtEl>
                                          <p:spTgt spid="1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wipe(down)">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urce comparson curves"/>
          <p:cNvPicPr>
            <a:picLocks noChangeAspect="1" noChangeArrowheads="1"/>
          </p:cNvPicPr>
          <p:nvPr/>
        </p:nvPicPr>
        <p:blipFill>
          <a:blip r:embed="rId2"/>
          <a:srcRect/>
          <a:stretch>
            <a:fillRect/>
          </a:stretch>
        </p:blipFill>
        <p:spPr bwMode="auto">
          <a:xfrm>
            <a:off x="0" y="685800"/>
            <a:ext cx="6858000" cy="5816023"/>
          </a:xfrm>
          <a:prstGeom prst="rect">
            <a:avLst/>
          </a:prstGeom>
          <a:noFill/>
          <a:ln w="9525">
            <a:noFill/>
            <a:miter lim="800000"/>
            <a:headEnd/>
            <a:tailEnd/>
          </a:ln>
        </p:spPr>
      </p:pic>
      <p:sp>
        <p:nvSpPr>
          <p:cNvPr id="7" name="Rectangle 6"/>
          <p:cNvSpPr/>
          <p:nvPr/>
        </p:nvSpPr>
        <p:spPr>
          <a:xfrm>
            <a:off x="457200" y="86380"/>
            <a:ext cx="8381999" cy="523220"/>
          </a:xfrm>
          <a:prstGeom prst="rect">
            <a:avLst/>
          </a:prstGeom>
        </p:spPr>
        <p:txBody>
          <a:bodyPr wrap="square">
            <a:spAutoFit/>
          </a:bodyPr>
          <a:lstStyle/>
          <a:p>
            <a:r>
              <a:rPr lang="en-US" sz="2800" dirty="0" smtClean="0">
                <a:solidFill>
                  <a:srgbClr val="0033CC"/>
                </a:solidFill>
              </a:rPr>
              <a:t>Relationship between probe current and probe diameter</a:t>
            </a:r>
            <a:endParaRPr lang="en-US" sz="2800" dirty="0">
              <a:solidFill>
                <a:srgbClr val="0033CC"/>
              </a:solidFill>
            </a:endParaRPr>
          </a:p>
        </p:txBody>
      </p:sp>
      <p:cxnSp>
        <p:nvCxnSpPr>
          <p:cNvPr id="8" name="Straight Connector 7"/>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0"/>
          </p:nvPr>
        </p:nvSpPr>
        <p:spPr/>
        <p:txBody>
          <a:bodyPr/>
          <a:lstStyle/>
          <a:p>
            <a:pPr>
              <a:defRPr/>
            </a:pPr>
            <a:fld id="{72D37FE4-6354-4927-B6BE-9CD0F3CAB411}" type="slidenum">
              <a:rPr lang="en-US" smtClean="0"/>
              <a:pPr>
                <a:defRPr/>
              </a:pPr>
              <a:t>18</a:t>
            </a:fld>
            <a:endParaRPr lang="en-US"/>
          </a:p>
        </p:txBody>
      </p:sp>
      <p:sp>
        <p:nvSpPr>
          <p:cNvPr id="11" name="TextBox 10"/>
          <p:cNvSpPr txBox="1"/>
          <p:nvPr/>
        </p:nvSpPr>
        <p:spPr>
          <a:xfrm>
            <a:off x="6629400" y="2209800"/>
            <a:ext cx="2514600" cy="3293209"/>
          </a:xfrm>
          <a:prstGeom prst="rect">
            <a:avLst/>
          </a:prstGeom>
          <a:noFill/>
        </p:spPr>
        <p:txBody>
          <a:bodyPr wrap="square" rtlCol="0">
            <a:spAutoFit/>
          </a:bodyPr>
          <a:lstStyle/>
          <a:p>
            <a:pPr>
              <a:spcAft>
                <a:spcPts val="600"/>
              </a:spcAft>
            </a:pPr>
            <a:r>
              <a:rPr lang="en-US" dirty="0" smtClean="0">
                <a:solidFill>
                  <a:srgbClr val="0033CC"/>
                </a:solidFill>
              </a:rPr>
              <a:t>For typical EBL at 30kV, probe current is 20-1000pA.</a:t>
            </a:r>
          </a:p>
          <a:p>
            <a:pPr>
              <a:spcAft>
                <a:spcPts val="600"/>
              </a:spcAft>
            </a:pPr>
            <a:r>
              <a:rPr lang="en-US" dirty="0" smtClean="0">
                <a:solidFill>
                  <a:srgbClr val="0033CC"/>
                </a:solidFill>
              </a:rPr>
              <a:t>The resolution is usually NOT limited by beam spot size (&lt;10nm).</a:t>
            </a:r>
          </a:p>
          <a:p>
            <a:pPr>
              <a:spcAft>
                <a:spcPts val="600"/>
              </a:spcAft>
            </a:pPr>
            <a:r>
              <a:rPr lang="en-US" dirty="0" smtClean="0">
                <a:solidFill>
                  <a:srgbClr val="0033CC"/>
                </a:solidFill>
              </a:rPr>
              <a:t>It is more limited by lateral diffusion of secondary electrons and proximity effect due to backscattering. </a:t>
            </a:r>
            <a:endParaRPr lang="en-US" dirty="0">
              <a:solidFill>
                <a:srgbClr val="0033CC"/>
              </a:solidFill>
            </a:endParaRPr>
          </a:p>
        </p:txBody>
      </p:sp>
      <p:sp>
        <p:nvSpPr>
          <p:cNvPr id="10" name="TextBox 9"/>
          <p:cNvSpPr txBox="1"/>
          <p:nvPr/>
        </p:nvSpPr>
        <p:spPr>
          <a:xfrm rot="16200000">
            <a:off x="3520440" y="4226106"/>
            <a:ext cx="439544" cy="369332"/>
          </a:xfrm>
          <a:prstGeom prst="rect">
            <a:avLst/>
          </a:prstGeom>
          <a:noFill/>
        </p:spPr>
        <p:txBody>
          <a:bodyPr wrap="none" rtlCol="0">
            <a:spAutoFit/>
          </a:bodyPr>
          <a:lstStyle/>
          <a:p>
            <a:r>
              <a:rPr lang="en-US" dirty="0" err="1" smtClean="0">
                <a:solidFill>
                  <a:srgbClr val="C00000"/>
                </a:solidFill>
              </a:rPr>
              <a:t>nA</a:t>
            </a:r>
            <a:endParaRPr lang="en-US" dirty="0">
              <a:solidFill>
                <a:srgbClr val="C00000"/>
              </a:solidFill>
            </a:endParaRPr>
          </a:p>
        </p:txBody>
      </p:sp>
      <p:sp>
        <p:nvSpPr>
          <p:cNvPr id="12" name="TextBox 11"/>
          <p:cNvSpPr txBox="1"/>
          <p:nvPr/>
        </p:nvSpPr>
        <p:spPr>
          <a:xfrm rot="16200000">
            <a:off x="269694" y="4226106"/>
            <a:ext cx="439544" cy="369332"/>
          </a:xfrm>
          <a:prstGeom prst="rect">
            <a:avLst/>
          </a:prstGeom>
          <a:noFill/>
        </p:spPr>
        <p:txBody>
          <a:bodyPr wrap="none" rtlCol="0">
            <a:spAutoFit/>
          </a:bodyPr>
          <a:lstStyle/>
          <a:p>
            <a:r>
              <a:rPr lang="en-US" dirty="0" err="1" smtClean="0">
                <a:solidFill>
                  <a:srgbClr val="C00000"/>
                </a:solidFill>
              </a:rPr>
              <a:t>pA</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p:spPr>
        <p:txBody>
          <a:bodyPr/>
          <a:lstStyle/>
          <a:p>
            <a:fld id="{C1D47319-7857-431E-8822-5105D66D5AEA}" type="slidenum">
              <a:rPr lang="en-US" smtClean="0">
                <a:latin typeface="Arial" charset="0"/>
              </a:rPr>
              <a:pPr/>
              <a:t>19</a:t>
            </a:fld>
            <a:endParaRPr lang="en-US" smtClean="0">
              <a:latin typeface="Arial" charset="0"/>
            </a:endParaRPr>
          </a:p>
        </p:txBody>
      </p:sp>
      <p:pic>
        <p:nvPicPr>
          <p:cNvPr id="19462" name="Picture 1030" descr="EnergySpread"/>
          <p:cNvPicPr>
            <a:picLocks noGrp="1" noChangeAspect="1" noChangeArrowheads="1"/>
          </p:cNvPicPr>
          <p:nvPr>
            <p:ph type="clipArt" sz="half" idx="2"/>
          </p:nvPr>
        </p:nvPicPr>
        <p:blipFill>
          <a:blip r:embed="rId3" cstate="print">
            <a:lum bright="-6000" contrast="-6000"/>
          </a:blip>
          <a:srcRect/>
          <a:stretch>
            <a:fillRect/>
          </a:stretch>
        </p:blipFill>
        <p:spPr>
          <a:xfrm>
            <a:off x="296334" y="1143000"/>
            <a:ext cx="3554589" cy="4953000"/>
          </a:xfrm>
        </p:spPr>
      </p:pic>
      <p:sp>
        <p:nvSpPr>
          <p:cNvPr id="19463" name="Text Box 1031"/>
          <p:cNvSpPr txBox="1">
            <a:spLocks noChangeArrowheads="1"/>
          </p:cNvSpPr>
          <p:nvPr/>
        </p:nvSpPr>
        <p:spPr bwMode="auto">
          <a:xfrm>
            <a:off x="3683000" y="1981201"/>
            <a:ext cx="745067" cy="369332"/>
          </a:xfrm>
          <a:prstGeom prst="rect">
            <a:avLst/>
          </a:prstGeom>
          <a:noFill/>
          <a:ln w="12700">
            <a:noFill/>
            <a:miter lim="800000"/>
            <a:headEnd/>
            <a:tailEnd/>
          </a:ln>
        </p:spPr>
        <p:txBody>
          <a:bodyPr>
            <a:spAutoFit/>
          </a:bodyPr>
          <a:lstStyle/>
          <a:p>
            <a:pPr>
              <a:spcBef>
                <a:spcPct val="50000"/>
              </a:spcBef>
            </a:pPr>
            <a:r>
              <a:rPr lang="en-US" b="1" dirty="0">
                <a:solidFill>
                  <a:srgbClr val="0000CC"/>
                </a:solidFill>
                <a:latin typeface="Times New Roman" charset="0"/>
              </a:rPr>
              <a:t>0.7eV</a:t>
            </a:r>
            <a:endParaRPr lang="en-US" b="1" dirty="0">
              <a:latin typeface="Times New Roman" charset="0"/>
            </a:endParaRPr>
          </a:p>
        </p:txBody>
      </p:sp>
      <p:sp>
        <p:nvSpPr>
          <p:cNvPr id="19464" name="Text Box 1032"/>
          <p:cNvSpPr txBox="1">
            <a:spLocks noChangeArrowheads="1"/>
          </p:cNvSpPr>
          <p:nvPr/>
        </p:nvSpPr>
        <p:spPr bwMode="auto">
          <a:xfrm>
            <a:off x="3750733" y="4343401"/>
            <a:ext cx="745067" cy="369332"/>
          </a:xfrm>
          <a:prstGeom prst="rect">
            <a:avLst/>
          </a:prstGeom>
          <a:noFill/>
          <a:ln w="12700">
            <a:noFill/>
            <a:miter lim="800000"/>
            <a:headEnd/>
            <a:tailEnd/>
          </a:ln>
        </p:spPr>
        <p:txBody>
          <a:bodyPr>
            <a:spAutoFit/>
          </a:bodyPr>
          <a:lstStyle/>
          <a:p>
            <a:pPr>
              <a:spcBef>
                <a:spcPct val="50000"/>
              </a:spcBef>
            </a:pPr>
            <a:r>
              <a:rPr lang="en-US" b="1">
                <a:solidFill>
                  <a:srgbClr val="0000CC"/>
                </a:solidFill>
                <a:latin typeface="Times New Roman" charset="0"/>
              </a:rPr>
              <a:t>0.3eV</a:t>
            </a:r>
          </a:p>
        </p:txBody>
      </p:sp>
      <p:sp>
        <p:nvSpPr>
          <p:cNvPr id="19465" name="Text Box 1033"/>
          <p:cNvSpPr txBox="1">
            <a:spLocks noChangeArrowheads="1"/>
          </p:cNvSpPr>
          <p:nvPr/>
        </p:nvSpPr>
        <p:spPr bwMode="auto">
          <a:xfrm>
            <a:off x="3750733" y="3200401"/>
            <a:ext cx="745067" cy="369332"/>
          </a:xfrm>
          <a:prstGeom prst="rect">
            <a:avLst/>
          </a:prstGeom>
          <a:noFill/>
          <a:ln w="12700">
            <a:noFill/>
            <a:miter lim="800000"/>
            <a:headEnd/>
            <a:tailEnd/>
          </a:ln>
        </p:spPr>
        <p:txBody>
          <a:bodyPr>
            <a:spAutoFit/>
          </a:bodyPr>
          <a:lstStyle/>
          <a:p>
            <a:pPr>
              <a:spcBef>
                <a:spcPct val="50000"/>
              </a:spcBef>
            </a:pPr>
            <a:r>
              <a:rPr lang="en-US" b="1">
                <a:solidFill>
                  <a:srgbClr val="0000CC"/>
                </a:solidFill>
                <a:latin typeface="Times New Roman" charset="0"/>
              </a:rPr>
              <a:t>1.5eV</a:t>
            </a:r>
          </a:p>
        </p:txBody>
      </p:sp>
      <p:sp>
        <p:nvSpPr>
          <p:cNvPr id="11" name="Rectangle 10"/>
          <p:cNvSpPr/>
          <p:nvPr/>
        </p:nvSpPr>
        <p:spPr>
          <a:xfrm>
            <a:off x="3474797" y="76200"/>
            <a:ext cx="2316403" cy="523220"/>
          </a:xfrm>
          <a:prstGeom prst="rect">
            <a:avLst/>
          </a:prstGeom>
        </p:spPr>
        <p:txBody>
          <a:bodyPr wrap="none">
            <a:spAutoFit/>
          </a:bodyPr>
          <a:lstStyle/>
          <a:p>
            <a:r>
              <a:rPr lang="en-US" sz="2800" dirty="0" smtClean="0">
                <a:solidFill>
                  <a:srgbClr val="0033CC"/>
                </a:solidFill>
              </a:rPr>
              <a:t>Energy Spread</a:t>
            </a:r>
            <a:endParaRPr lang="en-US" sz="2800" dirty="0">
              <a:solidFill>
                <a:srgbClr val="0033CC"/>
              </a:solidFill>
            </a:endParaRPr>
          </a:p>
        </p:txBody>
      </p:sp>
      <p:cxnSp>
        <p:nvCxnSpPr>
          <p:cNvPr id="12" name="Straight Connector 11"/>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4419600" y="1905000"/>
            <a:ext cx="4572000" cy="2816156"/>
          </a:xfrm>
          <a:prstGeom prst="rect">
            <a:avLst/>
          </a:prstGeom>
        </p:spPr>
        <p:txBody>
          <a:bodyPr>
            <a:spAutoFit/>
          </a:bodyPr>
          <a:lstStyle/>
          <a:p>
            <a:pPr marL="171450" indent="-171450">
              <a:spcAft>
                <a:spcPts val="600"/>
              </a:spcAft>
              <a:buFont typeface="Arial" pitchFamily="34" charset="0"/>
              <a:buChar char="•"/>
            </a:pPr>
            <a:r>
              <a:rPr lang="en-US" dirty="0" smtClean="0">
                <a:solidFill>
                  <a:srgbClr val="0033CC"/>
                </a:solidFill>
              </a:rPr>
              <a:t>Electrons leave guns with an energy  spread that depends on the cathode gun type.</a:t>
            </a:r>
          </a:p>
          <a:p>
            <a:pPr marL="171450" indent="-171450">
              <a:spcAft>
                <a:spcPts val="600"/>
              </a:spcAft>
              <a:buFont typeface="Arial" pitchFamily="34" charset="0"/>
              <a:buChar char="•"/>
            </a:pPr>
            <a:r>
              <a:rPr lang="en-US" dirty="0" smtClean="0">
                <a:solidFill>
                  <a:srgbClr val="0033CC"/>
                </a:solidFill>
              </a:rPr>
              <a:t>Lens focus varies with energy (chromatic aberration), so a high energy spread hurts high resolution low energy images.</a:t>
            </a:r>
          </a:p>
          <a:p>
            <a:pPr marL="171450" indent="-171450">
              <a:spcAft>
                <a:spcPts val="600"/>
              </a:spcAft>
              <a:buFont typeface="Arial" pitchFamily="34" charset="0"/>
              <a:buChar char="•"/>
            </a:pPr>
            <a:r>
              <a:rPr lang="en-US" dirty="0" smtClean="0">
                <a:solidFill>
                  <a:srgbClr val="0033CC"/>
                </a:solidFill>
              </a:rPr>
              <a:t>The energy spread of a W thermionic emitter is about 2.5eV, and 1eV for LaB</a:t>
            </a:r>
            <a:r>
              <a:rPr lang="en-US" baseline="-14000" dirty="0" smtClean="0">
                <a:solidFill>
                  <a:srgbClr val="0033CC"/>
                </a:solidFill>
              </a:rPr>
              <a:t>6</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For field emitters the energy spread varies with temperature and mode of use.</a:t>
            </a:r>
            <a:endParaRPr lang="en-US" sz="2000" dirty="0" smtClean="0">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357621" cy="800219"/>
          </a:xfrm>
          <a:prstGeom prst="rect">
            <a:avLst/>
          </a:prstGeom>
          <a:noFill/>
          <a:ln>
            <a:noFill/>
          </a:ln>
        </p:spPr>
        <p:txBody>
          <a:bodyPr wrap="none" rtlCol="0">
            <a:spAutoFit/>
          </a:bodyPr>
          <a:lstStyle/>
          <a:p>
            <a:pPr algn="ctr"/>
            <a:r>
              <a:rPr lang="en-US" sz="2800" dirty="0" smtClean="0">
                <a:solidFill>
                  <a:srgbClr val="0033CC"/>
                </a:solidFill>
              </a:rPr>
              <a:t>E-beam lithography (EBL) overview</a:t>
            </a:r>
          </a:p>
          <a:p>
            <a:pPr algn="ctr"/>
            <a:r>
              <a:rPr lang="en-US" dirty="0" smtClean="0">
                <a:solidFill>
                  <a:srgbClr val="0033CC"/>
                </a:solidFill>
              </a:rPr>
              <a:t>(direct writing with a focused e-beam)</a:t>
            </a:r>
            <a:endParaRPr lang="en-US" dirty="0">
              <a:solidFill>
                <a:srgbClr val="0033CC"/>
              </a:solidFill>
            </a:endParaRPr>
          </a:p>
        </p:txBody>
      </p:sp>
      <p:cxnSp>
        <p:nvCxnSpPr>
          <p:cNvPr id="6" name="Straight Connector 5"/>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88087" y="1066800"/>
            <a:ext cx="8185446" cy="2139047"/>
          </a:xfrm>
          <a:prstGeom prst="rect">
            <a:avLst/>
          </a:prstGeom>
          <a:noFill/>
        </p:spPr>
        <p:txBody>
          <a:bodyPr wrap="none" rtlCol="0">
            <a:spAutoFit/>
          </a:bodyPr>
          <a:lstStyle/>
          <a:p>
            <a:pPr marL="173038" indent="-173038">
              <a:spcAft>
                <a:spcPts val="600"/>
              </a:spcAft>
              <a:buFont typeface="Arial" pitchFamily="34" charset="0"/>
              <a:buChar char="•"/>
            </a:pPr>
            <a:r>
              <a:rPr lang="en-US" dirty="0" smtClean="0">
                <a:solidFill>
                  <a:srgbClr val="0033CC"/>
                </a:solidFill>
              </a:rPr>
              <a:t>Use resist like optical lithography, but resist exposed by electrons.</a:t>
            </a:r>
          </a:p>
          <a:p>
            <a:pPr marL="173038" indent="-173038">
              <a:spcAft>
                <a:spcPts val="600"/>
              </a:spcAft>
              <a:buFont typeface="Arial" pitchFamily="34" charset="0"/>
              <a:buChar char="•"/>
            </a:pPr>
            <a:r>
              <a:rPr lang="en-US" dirty="0" smtClean="0">
                <a:solidFill>
                  <a:srgbClr val="0033CC"/>
                </a:solidFill>
              </a:rPr>
              <a:t>Positive resist by polymer chain cutting, negative by cross-linking or polymerization.</a:t>
            </a:r>
          </a:p>
          <a:p>
            <a:pPr marL="173038" indent="-173038">
              <a:spcAft>
                <a:spcPts val="600"/>
              </a:spcAft>
              <a:buFont typeface="Arial" pitchFamily="34" charset="0"/>
              <a:buChar char="•"/>
            </a:pPr>
            <a:r>
              <a:rPr lang="en-US" dirty="0" smtClean="0">
                <a:solidFill>
                  <a:srgbClr val="0033CC"/>
                </a:solidFill>
              </a:rPr>
              <a:t>Electron beam is focused to spot size &lt;5nm using electron optics.</a:t>
            </a:r>
          </a:p>
          <a:p>
            <a:pPr marL="173038" indent="-173038">
              <a:spcAft>
                <a:spcPts val="600"/>
              </a:spcAft>
              <a:buFont typeface="Arial" pitchFamily="34" charset="0"/>
              <a:buChar char="•"/>
            </a:pPr>
            <a:r>
              <a:rPr lang="en-US" dirty="0" smtClean="0">
                <a:solidFill>
                  <a:srgbClr val="0033CC"/>
                </a:solidFill>
              </a:rPr>
              <a:t>Very small wavelength: resolution less limited by diffraction.</a:t>
            </a:r>
          </a:p>
          <a:p>
            <a:pPr marL="173038" indent="-173038">
              <a:spcAft>
                <a:spcPts val="600"/>
              </a:spcAft>
              <a:buFont typeface="Arial" pitchFamily="34" charset="0"/>
              <a:buChar char="•"/>
            </a:pPr>
            <a:r>
              <a:rPr lang="en-US" i="1" dirty="0" smtClean="0">
                <a:solidFill>
                  <a:srgbClr val="0033CC"/>
                </a:solidFill>
              </a:rPr>
              <a:t>Generate</a:t>
            </a:r>
            <a:r>
              <a:rPr lang="en-US" dirty="0" smtClean="0">
                <a:solidFill>
                  <a:srgbClr val="0033CC"/>
                </a:solidFill>
              </a:rPr>
              <a:t> pattern by direct writing: ne need of mask.</a:t>
            </a:r>
          </a:p>
          <a:p>
            <a:pPr marL="173038" indent="-173038">
              <a:spcAft>
                <a:spcPts val="600"/>
              </a:spcAft>
              <a:buFont typeface="Arial" pitchFamily="34" charset="0"/>
              <a:buChar char="•"/>
            </a:pPr>
            <a:r>
              <a:rPr lang="en-US" dirty="0" smtClean="0">
                <a:solidFill>
                  <a:srgbClr val="0033CC"/>
                </a:solidFill>
              </a:rPr>
              <a:t>Sequential pixel-by-pixel writing: low throughput , unsuitable for mass production.</a:t>
            </a:r>
          </a:p>
        </p:txBody>
      </p:sp>
      <p:grpSp>
        <p:nvGrpSpPr>
          <p:cNvPr id="14" name="Group 13"/>
          <p:cNvGrpSpPr/>
          <p:nvPr/>
        </p:nvGrpSpPr>
        <p:grpSpPr>
          <a:xfrm>
            <a:off x="152400" y="3429000"/>
            <a:ext cx="8610600" cy="3056930"/>
            <a:chOff x="152400" y="3429000"/>
            <a:chExt cx="8610600" cy="3056930"/>
          </a:xfrm>
        </p:grpSpPr>
        <p:graphicFrame>
          <p:nvGraphicFramePr>
            <p:cNvPr id="8" name="Object 7"/>
            <p:cNvGraphicFramePr>
              <a:graphicFrameLocks noChangeAspect="1"/>
            </p:cNvGraphicFramePr>
            <p:nvPr/>
          </p:nvGraphicFramePr>
          <p:xfrm>
            <a:off x="3276601" y="3429000"/>
            <a:ext cx="1600200" cy="704088"/>
          </p:xfrm>
          <a:graphic>
            <a:graphicData uri="http://schemas.openxmlformats.org/presentationml/2006/ole">
              <p:oleObj spid="_x0000_s1027" name="Equation" r:id="rId3" imgW="952200" imgH="419040" progId="Equation.3">
                <p:embed/>
              </p:oleObj>
            </a:graphicData>
          </a:graphic>
        </p:graphicFrame>
        <p:sp>
          <p:nvSpPr>
            <p:cNvPr id="9" name="TextBox 8"/>
            <p:cNvSpPr txBox="1"/>
            <p:nvPr/>
          </p:nvSpPr>
          <p:spPr>
            <a:xfrm>
              <a:off x="5105400" y="3438716"/>
              <a:ext cx="3575274" cy="646331"/>
            </a:xfrm>
            <a:prstGeom prst="rect">
              <a:avLst/>
            </a:prstGeom>
            <a:noFill/>
          </p:spPr>
          <p:txBody>
            <a:bodyPr wrap="none" rtlCol="0">
              <a:spAutoFit/>
            </a:bodyPr>
            <a:lstStyle/>
            <a:p>
              <a:r>
                <a:rPr lang="en-US" dirty="0" smtClean="0">
                  <a:solidFill>
                    <a:srgbClr val="C00000"/>
                  </a:solidFill>
                </a:rPr>
                <a:t>For EBL at 30kV acceleration voltage</a:t>
              </a:r>
            </a:p>
            <a:p>
              <a:r>
                <a:rPr lang="en-US" dirty="0" smtClean="0">
                  <a:solidFill>
                    <a:srgbClr val="C00000"/>
                  </a:solidFill>
                  <a:sym typeface="Symbol"/>
                </a:rPr>
                <a:t>=</a:t>
              </a:r>
              <a:r>
                <a:rPr lang="en-US" dirty="0" smtClean="0">
                  <a:solidFill>
                    <a:srgbClr val="C00000"/>
                  </a:solidFill>
                </a:rPr>
                <a:t>0.007nm</a:t>
              </a:r>
              <a:endParaRPr lang="en-US" dirty="0">
                <a:solidFill>
                  <a:srgbClr val="C00000"/>
                </a:solidFill>
              </a:endParaRPr>
            </a:p>
          </p:txBody>
        </p:sp>
        <p:sp>
          <p:nvSpPr>
            <p:cNvPr id="11" name="TextBox 10"/>
            <p:cNvSpPr txBox="1"/>
            <p:nvPr/>
          </p:nvSpPr>
          <p:spPr>
            <a:xfrm>
              <a:off x="1219200" y="3485388"/>
              <a:ext cx="2133600" cy="1477328"/>
            </a:xfrm>
            <a:prstGeom prst="rect">
              <a:avLst/>
            </a:prstGeom>
            <a:noFill/>
          </p:spPr>
          <p:txBody>
            <a:bodyPr wrap="square" rtlCol="0">
              <a:spAutoFit/>
            </a:bodyPr>
            <a:lstStyle/>
            <a:p>
              <a:r>
                <a:rPr lang="en-US" dirty="0" smtClean="0">
                  <a:solidFill>
                    <a:srgbClr val="0033CC"/>
                  </a:solidFill>
                </a:rPr>
                <a:t>For electron:</a:t>
              </a:r>
            </a:p>
            <a:p>
              <a:r>
                <a:rPr lang="en-US" dirty="0" smtClean="0">
                  <a:solidFill>
                    <a:srgbClr val="0033CC"/>
                  </a:solidFill>
                </a:rPr>
                <a:t>(V is electron kinetic energy in </a:t>
              </a:r>
              <a:r>
                <a:rPr lang="en-US" dirty="0" err="1" smtClean="0">
                  <a:solidFill>
                    <a:srgbClr val="0033CC"/>
                  </a:solidFill>
                </a:rPr>
                <a:t>eV</a:t>
              </a:r>
              <a:r>
                <a:rPr lang="en-US" dirty="0" smtClean="0">
                  <a:solidFill>
                    <a:srgbClr val="0033CC"/>
                  </a:solidFill>
                </a:rPr>
                <a:t>)</a:t>
              </a:r>
            </a:p>
            <a:p>
              <a:endParaRPr lang="en-US" dirty="0" smtClean="0">
                <a:solidFill>
                  <a:srgbClr val="0033CC"/>
                </a:solidFill>
              </a:endParaRPr>
            </a:p>
            <a:p>
              <a:r>
                <a:rPr lang="en-US" dirty="0" smtClean="0">
                  <a:solidFill>
                    <a:srgbClr val="0033CC"/>
                  </a:solidFill>
                </a:rPr>
                <a:t>For light:</a:t>
              </a:r>
              <a:endParaRPr lang="en-US" dirty="0">
                <a:solidFill>
                  <a:srgbClr val="0033CC"/>
                </a:solidFill>
              </a:endParaRPr>
            </a:p>
          </p:txBody>
        </p:sp>
        <p:graphicFrame>
          <p:nvGraphicFramePr>
            <p:cNvPr id="12" name="Object 11"/>
            <p:cNvGraphicFramePr>
              <a:graphicFrameLocks noChangeAspect="1"/>
            </p:cNvGraphicFramePr>
            <p:nvPr/>
          </p:nvGraphicFramePr>
          <p:xfrm>
            <a:off x="3200400" y="4429316"/>
            <a:ext cx="2168013" cy="685800"/>
          </p:xfrm>
          <a:graphic>
            <a:graphicData uri="http://schemas.openxmlformats.org/presentationml/2006/ole">
              <p:oleObj spid="_x0000_s1028" name="Equation" r:id="rId4" imgW="1244520" imgH="393480" progId="Equation.3">
                <p:embed/>
              </p:oleObj>
            </a:graphicData>
          </a:graphic>
        </p:graphicFrame>
        <p:sp>
          <p:nvSpPr>
            <p:cNvPr id="13" name="Rectangle 12"/>
            <p:cNvSpPr/>
            <p:nvPr/>
          </p:nvSpPr>
          <p:spPr>
            <a:xfrm>
              <a:off x="152400" y="5562600"/>
              <a:ext cx="8610600" cy="923330"/>
            </a:xfrm>
            <a:prstGeom prst="rect">
              <a:avLst/>
            </a:prstGeom>
          </p:spPr>
          <p:txBody>
            <a:bodyPr wrap="square">
              <a:spAutoFit/>
            </a:bodyPr>
            <a:lstStyle/>
            <a:p>
              <a:r>
                <a:rPr lang="en-US" dirty="0" smtClean="0">
                  <a:solidFill>
                    <a:srgbClr val="0033CC"/>
                  </a:solidFill>
                </a:rPr>
                <a:t>For an electron with kinetic energy of 1eV, the associated </a:t>
              </a:r>
              <a:r>
                <a:rPr lang="en-US" dirty="0" err="1" smtClean="0">
                  <a:solidFill>
                    <a:srgbClr val="0033CC"/>
                  </a:solidFill>
                </a:rPr>
                <a:t>DeBroglie</a:t>
              </a:r>
              <a:r>
                <a:rPr lang="en-US" dirty="0" smtClean="0">
                  <a:solidFill>
                    <a:srgbClr val="0033CC"/>
                  </a:solidFill>
                </a:rPr>
                <a:t> wavelength is 1.23nm, about a thousand times smaller than a 1eV photon.</a:t>
              </a:r>
            </a:p>
            <a:p>
              <a:r>
                <a:rPr lang="en-US" dirty="0" smtClean="0">
                  <a:solidFill>
                    <a:srgbClr val="0033CC"/>
                  </a:solidFill>
                </a:rPr>
                <a:t>(Note: electron rest mass energy is mc</a:t>
              </a:r>
              <a:r>
                <a:rPr lang="en-US" baseline="30000" dirty="0" smtClean="0">
                  <a:solidFill>
                    <a:srgbClr val="0033CC"/>
                  </a:solidFill>
                </a:rPr>
                <a:t>2</a:t>
              </a:r>
              <a:r>
                <a:rPr lang="en-US" dirty="0" smtClean="0">
                  <a:solidFill>
                    <a:srgbClr val="0033CC"/>
                  </a:solidFill>
                </a:rPr>
                <a:t>=511keV, so relativity is unimportant for &lt;50kV)</a:t>
              </a:r>
              <a:endParaRPr lang="en-US" dirty="0">
                <a:solidFill>
                  <a:srgbClr val="0033CC"/>
                </a:solidFill>
              </a:endParaRPr>
            </a:p>
          </p:txBody>
        </p:sp>
      </p:grpSp>
      <p:sp>
        <p:nvSpPr>
          <p:cNvPr id="10" name="Slide Number Placeholder 5"/>
          <p:cNvSpPr>
            <a:spLocks noGrp="1"/>
          </p:cNvSpPr>
          <p:nvPr>
            <p:ph type="sldNum" sz="quarter" idx="12"/>
          </p:nvPr>
        </p:nvSpPr>
        <p:spPr>
          <a:xfrm>
            <a:off x="6553200" y="6356350"/>
            <a:ext cx="2133600" cy="365125"/>
          </a:xfrm>
        </p:spPr>
        <p:txBody>
          <a:bodyPr/>
          <a:lstStyle/>
          <a:p>
            <a:fld id="{D0E50452-99CA-4FE7-9FF9-9C342DA813CB}"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838200"/>
            <a:ext cx="6931193" cy="707886"/>
          </a:xfrm>
          <a:prstGeom prst="rect">
            <a:avLst/>
          </a:prstGeom>
          <a:noFill/>
        </p:spPr>
        <p:txBody>
          <a:bodyPr wrap="none" rtlCol="0">
            <a:spAutoFit/>
          </a:bodyPr>
          <a:lstStyle/>
          <a:p>
            <a:r>
              <a:rPr lang="en-US" sz="2000" dirty="0" smtClean="0">
                <a:solidFill>
                  <a:srgbClr val="C00000"/>
                </a:solidFill>
              </a:rPr>
              <a:t>Key parameters of electron sources:</a:t>
            </a:r>
          </a:p>
          <a:p>
            <a:r>
              <a:rPr lang="en-US" sz="2000" dirty="0" smtClean="0">
                <a:solidFill>
                  <a:srgbClr val="0033CC"/>
                </a:solidFill>
              </a:rPr>
              <a:t>virtual source size, brightness, energy spread of emitted electron</a:t>
            </a:r>
            <a:endParaRPr lang="en-US" sz="2000" dirty="0">
              <a:solidFill>
                <a:srgbClr val="0033CC"/>
              </a:solidFill>
            </a:endParaRPr>
          </a:p>
        </p:txBody>
      </p:sp>
      <p:sp>
        <p:nvSpPr>
          <p:cNvPr id="10" name="TextBox 9"/>
          <p:cNvSpPr txBox="1"/>
          <p:nvPr/>
        </p:nvSpPr>
        <p:spPr>
          <a:xfrm>
            <a:off x="1676400" y="152400"/>
            <a:ext cx="6170472" cy="523220"/>
          </a:xfrm>
          <a:prstGeom prst="rect">
            <a:avLst/>
          </a:prstGeom>
          <a:noFill/>
        </p:spPr>
        <p:txBody>
          <a:bodyPr wrap="none" rtlCol="0">
            <a:spAutoFit/>
          </a:bodyPr>
          <a:lstStyle/>
          <a:p>
            <a:r>
              <a:rPr lang="en-US" sz="2800" dirty="0" smtClean="0">
                <a:solidFill>
                  <a:srgbClr val="0033CC"/>
                </a:solidFill>
              </a:rPr>
              <a:t>Comparison of electron emission sources</a:t>
            </a:r>
            <a:endParaRPr lang="en-US" sz="2800" dirty="0">
              <a:solidFill>
                <a:srgbClr val="0033CC"/>
              </a:solidFill>
            </a:endParaRPr>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Slide Number Placeholder 12"/>
          <p:cNvSpPr>
            <a:spLocks noGrp="1"/>
          </p:cNvSpPr>
          <p:nvPr>
            <p:ph type="sldNum" sz="quarter" idx="12"/>
          </p:nvPr>
        </p:nvSpPr>
        <p:spPr/>
        <p:txBody>
          <a:bodyPr/>
          <a:lstStyle/>
          <a:p>
            <a:fld id="{D0E50452-99CA-4FE7-9FF9-9C342DA813CB}" type="slidenum">
              <a:rPr lang="en-US" smtClean="0"/>
              <a:pPr/>
              <a:t>20</a:t>
            </a:fld>
            <a:endParaRPr lang="en-US"/>
          </a:p>
        </p:txBody>
      </p:sp>
      <p:sp>
        <p:nvSpPr>
          <p:cNvPr id="14" name="TextBox 13"/>
          <p:cNvSpPr txBox="1"/>
          <p:nvPr/>
        </p:nvSpPr>
        <p:spPr>
          <a:xfrm>
            <a:off x="2514600" y="6400800"/>
            <a:ext cx="3285515" cy="338554"/>
          </a:xfrm>
          <a:prstGeom prst="rect">
            <a:avLst/>
          </a:prstGeom>
          <a:noFill/>
        </p:spPr>
        <p:txBody>
          <a:bodyPr wrap="none" rtlCol="0">
            <a:spAutoFit/>
          </a:bodyPr>
          <a:lstStyle/>
          <a:p>
            <a:r>
              <a:rPr lang="en-US" sz="1600" dirty="0" smtClean="0"/>
              <a:t>*Hitachi cold FEG SEM can go to 2nA.</a:t>
            </a:r>
            <a:endParaRPr lang="en-US" sz="1600" dirty="0"/>
          </a:p>
        </p:txBody>
      </p:sp>
      <p:grpSp>
        <p:nvGrpSpPr>
          <p:cNvPr id="17" name="Group 16"/>
          <p:cNvGrpSpPr/>
          <p:nvPr/>
        </p:nvGrpSpPr>
        <p:grpSpPr>
          <a:xfrm>
            <a:off x="762000" y="1676400"/>
            <a:ext cx="7636980" cy="4646835"/>
            <a:chOff x="762000" y="1676400"/>
            <a:chExt cx="7636980" cy="4646835"/>
          </a:xfrm>
        </p:grpSpPr>
        <p:grpSp>
          <p:nvGrpSpPr>
            <p:cNvPr id="8" name="Group 7"/>
            <p:cNvGrpSpPr>
              <a:grpSpLocks noChangeAspect="1"/>
            </p:cNvGrpSpPr>
            <p:nvPr/>
          </p:nvGrpSpPr>
          <p:grpSpPr>
            <a:xfrm>
              <a:off x="762000" y="1676400"/>
              <a:ext cx="7636980" cy="4646835"/>
              <a:chOff x="-2240280" y="0"/>
              <a:chExt cx="13270230" cy="8074470"/>
            </a:xfrm>
          </p:grpSpPr>
          <p:pic>
            <p:nvPicPr>
              <p:cNvPr id="19458" name="Picture 2"/>
              <p:cNvPicPr>
                <a:picLocks noChangeAspect="1" noChangeArrowheads="1"/>
              </p:cNvPicPr>
              <p:nvPr/>
            </p:nvPicPr>
            <p:blipFill>
              <a:blip r:embed="rId2"/>
              <a:srcRect/>
              <a:stretch>
                <a:fillRect/>
              </a:stretch>
            </p:blipFill>
            <p:spPr bwMode="auto">
              <a:xfrm>
                <a:off x="-2240280" y="27432"/>
                <a:ext cx="9237663" cy="8047038"/>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7010400" y="0"/>
                <a:ext cx="4019550" cy="8020050"/>
              </a:xfrm>
              <a:prstGeom prst="rect">
                <a:avLst/>
              </a:prstGeom>
              <a:noFill/>
              <a:ln w="9525">
                <a:noFill/>
                <a:miter lim="800000"/>
                <a:headEnd/>
                <a:tailEnd/>
              </a:ln>
              <a:effectLst/>
            </p:spPr>
          </p:pic>
        </p:grpSp>
        <p:sp>
          <p:nvSpPr>
            <p:cNvPr id="12" name="TextBox 11"/>
            <p:cNvSpPr txBox="1"/>
            <p:nvPr/>
          </p:nvSpPr>
          <p:spPr>
            <a:xfrm>
              <a:off x="2514600" y="5513832"/>
              <a:ext cx="979755" cy="338554"/>
            </a:xfrm>
            <a:prstGeom prst="rect">
              <a:avLst/>
            </a:prstGeom>
            <a:noFill/>
          </p:spPr>
          <p:txBody>
            <a:bodyPr wrap="none" rtlCol="0">
              <a:spAutoFit/>
            </a:bodyPr>
            <a:lstStyle/>
            <a:p>
              <a:r>
                <a:rPr lang="en-US" sz="1600" b="1" dirty="0" smtClean="0">
                  <a:solidFill>
                    <a:schemeClr val="tx1">
                      <a:lumMod val="75000"/>
                      <a:lumOff val="25000"/>
                    </a:schemeClr>
                  </a:solidFill>
                </a:rPr>
                <a:t>(flashing)</a:t>
              </a:r>
              <a:endParaRPr lang="en-US" sz="1600" b="1" dirty="0">
                <a:solidFill>
                  <a:schemeClr val="tx1">
                    <a:lumMod val="75000"/>
                    <a:lumOff val="25000"/>
                  </a:schemeClr>
                </a:solidFill>
              </a:endParaRPr>
            </a:p>
          </p:txBody>
        </p:sp>
        <p:sp>
          <p:nvSpPr>
            <p:cNvPr id="15" name="TextBox 14"/>
            <p:cNvSpPr txBox="1"/>
            <p:nvPr/>
          </p:nvSpPr>
          <p:spPr>
            <a:xfrm>
              <a:off x="6519672" y="3761601"/>
              <a:ext cx="105010" cy="276999"/>
            </a:xfrm>
            <a:prstGeom prst="rect">
              <a:avLst/>
            </a:prstGeom>
            <a:noFill/>
          </p:spPr>
          <p:txBody>
            <a:bodyPr wrap="square" lIns="0" tIns="0" rIns="0" bIns="0" rtlCol="0">
              <a:spAutoFit/>
            </a:bodyPr>
            <a:lstStyle/>
            <a:p>
              <a:r>
                <a:rPr lang="en-US" dirty="0" smtClean="0"/>
                <a:t>*</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p:spPr>
        <p:txBody>
          <a:bodyPr/>
          <a:lstStyle/>
          <a:p>
            <a:fld id="{A485C724-F7BC-4793-BADE-5BA0C85CC44A}" type="slidenum">
              <a:rPr lang="en-US" smtClean="0">
                <a:latin typeface="Arial" charset="0"/>
              </a:rPr>
              <a:pPr/>
              <a:t>21</a:t>
            </a:fld>
            <a:endParaRPr lang="en-US" dirty="0" smtClean="0">
              <a:latin typeface="Arial" charset="0"/>
            </a:endParaRPr>
          </a:p>
        </p:txBody>
      </p:sp>
      <p:pic>
        <p:nvPicPr>
          <p:cNvPr id="11270" name="Picture 4" descr="Etched"/>
          <p:cNvPicPr>
            <a:picLocks noChangeAspect="1" noChangeArrowheads="1"/>
          </p:cNvPicPr>
          <p:nvPr/>
        </p:nvPicPr>
        <p:blipFill>
          <a:blip r:embed="rId2"/>
          <a:srcRect l="11508" t="3845" r="12904" b="7690"/>
          <a:stretch>
            <a:fillRect/>
          </a:stretch>
        </p:blipFill>
        <p:spPr bwMode="auto">
          <a:xfrm>
            <a:off x="6248400" y="990600"/>
            <a:ext cx="2468034" cy="2095500"/>
          </a:xfrm>
          <a:prstGeom prst="rect">
            <a:avLst/>
          </a:prstGeom>
          <a:noFill/>
          <a:ln w="9525">
            <a:noFill/>
            <a:miter lim="800000"/>
            <a:headEnd/>
            <a:tailEnd/>
          </a:ln>
        </p:spPr>
      </p:pic>
      <p:sp>
        <p:nvSpPr>
          <p:cNvPr id="11271" name="Text Box 5"/>
          <p:cNvSpPr txBox="1">
            <a:spLocks noChangeArrowheads="1"/>
          </p:cNvSpPr>
          <p:nvPr/>
        </p:nvSpPr>
        <p:spPr bwMode="auto">
          <a:xfrm>
            <a:off x="4876800" y="1676400"/>
            <a:ext cx="1447800" cy="707886"/>
          </a:xfrm>
          <a:prstGeom prst="rect">
            <a:avLst/>
          </a:prstGeom>
          <a:noFill/>
          <a:ln w="12699">
            <a:noFill/>
            <a:miter lim="800000"/>
            <a:headEnd/>
            <a:tailEnd/>
          </a:ln>
        </p:spPr>
        <p:txBody>
          <a:bodyPr>
            <a:spAutoFit/>
          </a:bodyPr>
          <a:lstStyle/>
          <a:p>
            <a:pPr algn="ctr">
              <a:spcBef>
                <a:spcPct val="50000"/>
              </a:spcBef>
            </a:pPr>
            <a:r>
              <a:rPr lang="en-US" sz="2000" dirty="0">
                <a:solidFill>
                  <a:srgbClr val="C00000"/>
                </a:solidFill>
              </a:rPr>
              <a:t>Etched tungsten tip</a:t>
            </a:r>
          </a:p>
        </p:txBody>
      </p:sp>
      <p:pic>
        <p:nvPicPr>
          <p:cNvPr id="11272" name="Picture 6" descr="FIMorch9"/>
          <p:cNvPicPr>
            <a:picLocks noChangeAspect="1" noChangeArrowheads="1"/>
          </p:cNvPicPr>
          <p:nvPr/>
        </p:nvPicPr>
        <p:blipFill>
          <a:blip r:embed="rId3"/>
          <a:srcRect/>
          <a:stretch>
            <a:fillRect/>
          </a:stretch>
        </p:blipFill>
        <p:spPr bwMode="auto">
          <a:xfrm>
            <a:off x="6287911" y="3429000"/>
            <a:ext cx="2627489" cy="2819400"/>
          </a:xfrm>
          <a:prstGeom prst="rect">
            <a:avLst/>
          </a:prstGeom>
          <a:noFill/>
          <a:ln w="9525">
            <a:noFill/>
            <a:miter lim="800000"/>
            <a:headEnd/>
            <a:tailEnd/>
          </a:ln>
        </p:spPr>
      </p:pic>
      <p:sp>
        <p:nvSpPr>
          <p:cNvPr id="11273" name="Text Box 7"/>
          <p:cNvSpPr txBox="1">
            <a:spLocks noChangeArrowheads="1"/>
          </p:cNvSpPr>
          <p:nvPr/>
        </p:nvSpPr>
        <p:spPr bwMode="auto">
          <a:xfrm>
            <a:off x="4572000" y="4953000"/>
            <a:ext cx="1752600" cy="1015663"/>
          </a:xfrm>
          <a:prstGeom prst="rect">
            <a:avLst/>
          </a:prstGeom>
          <a:noFill/>
          <a:ln w="9525">
            <a:noFill/>
            <a:miter lim="800000"/>
            <a:headEnd/>
            <a:tailEnd/>
          </a:ln>
        </p:spPr>
        <p:txBody>
          <a:bodyPr>
            <a:spAutoFit/>
          </a:bodyPr>
          <a:lstStyle/>
          <a:p>
            <a:pPr algn="ctr">
              <a:spcBef>
                <a:spcPct val="50000"/>
              </a:spcBef>
            </a:pPr>
            <a:r>
              <a:rPr lang="en-US" sz="2000" dirty="0">
                <a:solidFill>
                  <a:srgbClr val="C00000"/>
                </a:solidFill>
              </a:rPr>
              <a:t>Field ion image of a W </a:t>
            </a:r>
            <a:r>
              <a:rPr lang="en-US" sz="2000" dirty="0" smtClean="0">
                <a:solidFill>
                  <a:srgbClr val="C00000"/>
                </a:solidFill>
              </a:rPr>
              <a:t>nano-tip </a:t>
            </a:r>
            <a:r>
              <a:rPr lang="en-US" sz="2000" dirty="0">
                <a:solidFill>
                  <a:srgbClr val="C00000"/>
                </a:solidFill>
              </a:rPr>
              <a:t>emitter</a:t>
            </a:r>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2438400" y="152400"/>
            <a:ext cx="4296304" cy="523220"/>
          </a:xfrm>
          <a:prstGeom prst="rect">
            <a:avLst/>
          </a:prstGeom>
        </p:spPr>
        <p:txBody>
          <a:bodyPr wrap="none">
            <a:spAutoFit/>
          </a:bodyPr>
          <a:lstStyle/>
          <a:p>
            <a:r>
              <a:rPr lang="en-US" sz="2800" dirty="0" smtClean="0">
                <a:solidFill>
                  <a:srgbClr val="0033CC"/>
                </a:solidFill>
              </a:rPr>
              <a:t>Nano tips - atomic sized FEG</a:t>
            </a:r>
            <a:endParaRPr lang="en-US" sz="2800" dirty="0">
              <a:solidFill>
                <a:srgbClr val="0033CC"/>
              </a:solidFill>
            </a:endParaRPr>
          </a:p>
        </p:txBody>
      </p:sp>
      <p:sp>
        <p:nvSpPr>
          <p:cNvPr id="13" name="Rectangle 12"/>
          <p:cNvSpPr/>
          <p:nvPr/>
        </p:nvSpPr>
        <p:spPr>
          <a:xfrm>
            <a:off x="152400" y="1981200"/>
            <a:ext cx="4572000" cy="2616101"/>
          </a:xfrm>
          <a:prstGeom prst="rect">
            <a:avLst/>
          </a:prstGeom>
        </p:spPr>
        <p:txBody>
          <a:bodyPr>
            <a:spAutoFit/>
          </a:bodyPr>
          <a:lstStyle/>
          <a:p>
            <a:pPr marL="171450" indent="-171450">
              <a:spcAft>
                <a:spcPts val="600"/>
              </a:spcAft>
              <a:buFont typeface="Arial" pitchFamily="34" charset="0"/>
              <a:buChar char="•"/>
            </a:pPr>
            <a:r>
              <a:rPr lang="en-US" dirty="0" smtClean="0">
                <a:solidFill>
                  <a:srgbClr val="0033CC"/>
                </a:solidFill>
              </a:rPr>
              <a:t>Nano-tips are field emitters in which the size of the tip has shrunk to a single atom.</a:t>
            </a:r>
          </a:p>
          <a:p>
            <a:pPr marL="171450" indent="-171450">
              <a:spcAft>
                <a:spcPts val="600"/>
              </a:spcAft>
              <a:buFont typeface="Arial" pitchFamily="34" charset="0"/>
              <a:buChar char="•"/>
            </a:pPr>
            <a:r>
              <a:rPr lang="en-US" dirty="0" smtClean="0">
                <a:solidFill>
                  <a:srgbClr val="0033CC"/>
                </a:solidFill>
              </a:rPr>
              <a:t>They can be made by processing normal  tungsten field emission tips.</a:t>
            </a:r>
          </a:p>
          <a:p>
            <a:pPr marL="171450" indent="-171450">
              <a:spcAft>
                <a:spcPts val="600"/>
              </a:spcAft>
              <a:buFont typeface="Arial" pitchFamily="34" charset="0"/>
              <a:buChar char="•"/>
            </a:pPr>
            <a:r>
              <a:rPr lang="en-US" dirty="0" smtClean="0">
                <a:solidFill>
                  <a:srgbClr val="0033CC"/>
                </a:solidFill>
              </a:rPr>
              <a:t>Or they are made from carbon nanotubes.</a:t>
            </a:r>
          </a:p>
          <a:p>
            <a:pPr marL="171450" indent="-171450">
              <a:spcAft>
                <a:spcPts val="600"/>
              </a:spcAft>
              <a:buFont typeface="Arial" pitchFamily="34" charset="0"/>
              <a:buChar char="•"/>
            </a:pPr>
            <a:r>
              <a:rPr lang="en-US" dirty="0" smtClean="0">
                <a:solidFill>
                  <a:srgbClr val="0033CC"/>
                </a:solidFill>
              </a:rPr>
              <a:t>They can operate at energies as low as 50eV, and have a very small source size.</a:t>
            </a:r>
          </a:p>
          <a:p>
            <a:pPr marL="171450" indent="-171450">
              <a:spcAft>
                <a:spcPts val="600"/>
              </a:spcAft>
              <a:buFont typeface="Arial" pitchFamily="34" charset="0"/>
              <a:buChar char="•"/>
            </a:pPr>
            <a:r>
              <a:rPr lang="en-US" dirty="0" smtClean="0">
                <a:solidFill>
                  <a:srgbClr val="0033CC"/>
                </a:solidFill>
              </a:rPr>
              <a:t>The technique is not mature.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Untitled-5"/>
          <p:cNvPicPr>
            <a:picLocks noChangeAspect="1" noChangeArrowheads="1"/>
          </p:cNvPicPr>
          <p:nvPr/>
        </p:nvPicPr>
        <p:blipFill>
          <a:blip r:embed="rId3"/>
          <a:srcRect/>
          <a:stretch>
            <a:fillRect/>
          </a:stretch>
        </p:blipFill>
        <p:spPr bwMode="auto">
          <a:xfrm>
            <a:off x="4775200" y="1614488"/>
            <a:ext cx="3793067" cy="3630612"/>
          </a:xfrm>
          <a:prstGeom prst="rect">
            <a:avLst/>
          </a:prstGeom>
          <a:noFill/>
          <a:ln w="9525">
            <a:noFill/>
            <a:miter lim="800000"/>
            <a:headEnd/>
            <a:tailEnd/>
          </a:ln>
        </p:spPr>
      </p:pic>
      <p:pic>
        <p:nvPicPr>
          <p:cNvPr id="12293" name="Picture 3" descr="Untitled-6"/>
          <p:cNvPicPr>
            <a:picLocks noChangeAspect="1" noChangeArrowheads="1"/>
          </p:cNvPicPr>
          <p:nvPr/>
        </p:nvPicPr>
        <p:blipFill>
          <a:blip r:embed="rId4"/>
          <a:srcRect/>
          <a:stretch>
            <a:fillRect/>
          </a:stretch>
        </p:blipFill>
        <p:spPr bwMode="auto">
          <a:xfrm>
            <a:off x="626533" y="1600201"/>
            <a:ext cx="3793067" cy="3630613"/>
          </a:xfrm>
          <a:prstGeom prst="rect">
            <a:avLst/>
          </a:prstGeom>
          <a:noFill/>
          <a:ln w="9525">
            <a:noFill/>
            <a:miter lim="800000"/>
            <a:headEnd/>
            <a:tailEnd/>
          </a:ln>
        </p:spPr>
      </p:pic>
      <p:sp>
        <p:nvSpPr>
          <p:cNvPr id="12295" name="Rectangle 5"/>
          <p:cNvSpPr>
            <a:spLocks noChangeArrowheads="1"/>
          </p:cNvSpPr>
          <p:nvPr/>
        </p:nvSpPr>
        <p:spPr bwMode="auto">
          <a:xfrm>
            <a:off x="1388533" y="5257800"/>
            <a:ext cx="1558440" cy="461665"/>
          </a:xfrm>
          <a:prstGeom prst="rect">
            <a:avLst/>
          </a:prstGeom>
          <a:noFill/>
          <a:ln w="12700">
            <a:noFill/>
            <a:miter lim="800000"/>
            <a:headEnd type="none" w="sm" len="sm"/>
            <a:tailEnd type="none" w="sm" len="sm"/>
          </a:ln>
        </p:spPr>
        <p:txBody>
          <a:bodyPr wrap="none">
            <a:spAutoFit/>
          </a:bodyPr>
          <a:lstStyle/>
          <a:p>
            <a:r>
              <a:rPr lang="en-US" sz="2400" dirty="0">
                <a:solidFill>
                  <a:srgbClr val="0000FF"/>
                </a:solidFill>
              </a:rPr>
              <a:t>Regular tip</a:t>
            </a:r>
            <a:endParaRPr lang="en-US" sz="2400" dirty="0"/>
          </a:p>
        </p:txBody>
      </p:sp>
      <p:sp>
        <p:nvSpPr>
          <p:cNvPr id="12296" name="Rectangle 6"/>
          <p:cNvSpPr>
            <a:spLocks noChangeArrowheads="1"/>
          </p:cNvSpPr>
          <p:nvPr/>
        </p:nvSpPr>
        <p:spPr bwMode="auto">
          <a:xfrm>
            <a:off x="6248400" y="5253335"/>
            <a:ext cx="1284326" cy="461665"/>
          </a:xfrm>
          <a:prstGeom prst="rect">
            <a:avLst/>
          </a:prstGeom>
          <a:noFill/>
          <a:ln w="12700">
            <a:noFill/>
            <a:miter lim="800000"/>
            <a:headEnd type="none" w="sm" len="sm"/>
            <a:tailEnd type="none" w="sm" len="sm"/>
          </a:ln>
        </p:spPr>
        <p:txBody>
          <a:bodyPr wrap="none">
            <a:spAutoFit/>
          </a:bodyPr>
          <a:lstStyle/>
          <a:p>
            <a:r>
              <a:rPr lang="en-US" sz="2400" dirty="0" smtClean="0">
                <a:solidFill>
                  <a:srgbClr val="0000FF"/>
                </a:solidFill>
              </a:rPr>
              <a:t>Nano-tip</a:t>
            </a:r>
            <a:endParaRPr lang="en-US" sz="2400" dirty="0"/>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2133600" y="152400"/>
            <a:ext cx="5421933" cy="523220"/>
          </a:xfrm>
          <a:prstGeom prst="rect">
            <a:avLst/>
          </a:prstGeom>
        </p:spPr>
        <p:txBody>
          <a:bodyPr wrap="none">
            <a:spAutoFit/>
          </a:bodyPr>
          <a:lstStyle/>
          <a:p>
            <a:r>
              <a:rPr lang="en-US" sz="2800" dirty="0" smtClean="0">
                <a:solidFill>
                  <a:srgbClr val="0033CC"/>
                </a:solidFill>
              </a:rPr>
              <a:t>Regular and nano tips: comparison </a:t>
            </a:r>
            <a:endParaRPr lang="en-US" sz="2800" dirty="0">
              <a:solidFill>
                <a:srgbClr val="0033CC"/>
              </a:solidFill>
            </a:endParaRPr>
          </a:p>
        </p:txBody>
      </p:sp>
      <p:sp>
        <p:nvSpPr>
          <p:cNvPr id="12" name="Rectangle 11"/>
          <p:cNvSpPr/>
          <p:nvPr/>
        </p:nvSpPr>
        <p:spPr>
          <a:xfrm>
            <a:off x="2057400" y="990600"/>
            <a:ext cx="4876800" cy="369332"/>
          </a:xfrm>
          <a:prstGeom prst="rect">
            <a:avLst/>
          </a:prstGeom>
        </p:spPr>
        <p:txBody>
          <a:bodyPr wrap="square">
            <a:spAutoFit/>
          </a:bodyPr>
          <a:lstStyle/>
          <a:p>
            <a:pPr algn="ctr">
              <a:spcBef>
                <a:spcPct val="50000"/>
              </a:spcBef>
            </a:pPr>
            <a:r>
              <a:rPr lang="en-US" dirty="0" smtClean="0">
                <a:solidFill>
                  <a:srgbClr val="C00000"/>
                </a:solidFill>
                <a:latin typeface="Times New Roman" charset="0"/>
              </a:rPr>
              <a:t>Copper alignment grid sample in S6000 CD-SEM</a:t>
            </a:r>
            <a:endParaRPr lang="en-US" dirty="0">
              <a:solidFill>
                <a:srgbClr val="C00000"/>
              </a:solidFill>
              <a:latin typeface="Times New Roman" charset="0"/>
            </a:endParaRPr>
          </a:p>
        </p:txBody>
      </p:sp>
      <p:sp>
        <p:nvSpPr>
          <p:cNvPr id="13" name="Slide Number Placeholder 12"/>
          <p:cNvSpPr>
            <a:spLocks noGrp="1"/>
          </p:cNvSpPr>
          <p:nvPr>
            <p:ph type="sldNum" sz="quarter" idx="12"/>
          </p:nvPr>
        </p:nvSpPr>
        <p:spPr/>
        <p:txBody>
          <a:bodyPr/>
          <a:lstStyle/>
          <a:p>
            <a:fld id="{D0E50452-99CA-4FE7-9FF9-9C342DA813C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733800" y="152400"/>
            <a:ext cx="1572995" cy="523220"/>
          </a:xfrm>
          <a:prstGeom prst="rect">
            <a:avLst/>
          </a:prstGeom>
        </p:spPr>
        <p:txBody>
          <a:bodyPr wrap="none">
            <a:spAutoFit/>
          </a:bodyPr>
          <a:lstStyle/>
          <a:p>
            <a:r>
              <a:rPr lang="en-US" sz="2800" dirty="0" smtClean="0">
                <a:solidFill>
                  <a:srgbClr val="0033CC"/>
                </a:solidFill>
              </a:rPr>
              <a:t>Summary</a:t>
            </a:r>
            <a:endParaRPr lang="en-US" sz="2800" dirty="0">
              <a:solidFill>
                <a:srgbClr val="0033CC"/>
              </a:solidFill>
            </a:endParaRPr>
          </a:p>
        </p:txBody>
      </p:sp>
      <p:sp>
        <p:nvSpPr>
          <p:cNvPr id="9" name="Rectangle 8"/>
          <p:cNvSpPr/>
          <p:nvPr/>
        </p:nvSpPr>
        <p:spPr>
          <a:xfrm>
            <a:off x="533400" y="1219200"/>
            <a:ext cx="8001000" cy="4462760"/>
          </a:xfrm>
          <a:prstGeom prst="rect">
            <a:avLst/>
          </a:prstGeom>
        </p:spPr>
        <p:txBody>
          <a:bodyPr wrap="square">
            <a:spAutoFit/>
          </a:bodyPr>
          <a:lstStyle/>
          <a:p>
            <a:pPr marL="171450" indent="-171450">
              <a:spcAft>
                <a:spcPts val="1200"/>
              </a:spcAft>
              <a:buFont typeface="Arial" pitchFamily="34" charset="0"/>
              <a:buChar char="•"/>
            </a:pPr>
            <a:r>
              <a:rPr lang="en-US" dirty="0" smtClean="0">
                <a:solidFill>
                  <a:srgbClr val="0033CC"/>
                </a:solidFill>
              </a:rPr>
              <a:t>The cold FEG offers high brightness, small size and low energy spread, but is least stable, generates limited current and must be flashed daily.</a:t>
            </a:r>
          </a:p>
          <a:p>
            <a:pPr marL="171450" indent="-171450">
              <a:spcAft>
                <a:spcPts val="1200"/>
              </a:spcAft>
              <a:buFont typeface="Arial" pitchFamily="34" charset="0"/>
              <a:buChar char="•"/>
            </a:pPr>
            <a:r>
              <a:rPr lang="en-US" dirty="0" smtClean="0">
                <a:solidFill>
                  <a:srgbClr val="0033CC"/>
                </a:solidFill>
              </a:rPr>
              <a:t>Schottky emitters are stable, reliable, with high resolution and beam current. So they are most popular for EBL.</a:t>
            </a:r>
          </a:p>
          <a:p>
            <a:pPr marL="171450" indent="-171450">
              <a:spcAft>
                <a:spcPts val="1200"/>
              </a:spcAft>
              <a:buFont typeface="Arial" pitchFamily="34" charset="0"/>
              <a:buChar char="•"/>
            </a:pPr>
            <a:r>
              <a:rPr lang="en-US" dirty="0" smtClean="0">
                <a:solidFill>
                  <a:srgbClr val="0033CC"/>
                </a:solidFill>
              </a:rPr>
              <a:t>Nano-tips may be the source of the future if they can be made reliably.</a:t>
            </a:r>
          </a:p>
          <a:p>
            <a:pPr marL="171450" indent="-171450">
              <a:spcAft>
                <a:spcPts val="1200"/>
              </a:spcAft>
              <a:buFont typeface="Arial" pitchFamily="34" charset="0"/>
              <a:buChar char="•"/>
            </a:pPr>
            <a:r>
              <a:rPr lang="en-US" dirty="0" smtClean="0">
                <a:solidFill>
                  <a:srgbClr val="0033CC"/>
                </a:solidFill>
              </a:rPr>
              <a:t>For imaging, W-hairpins or LaB</a:t>
            </a:r>
            <a:r>
              <a:rPr lang="en-US" baseline="-25000" dirty="0" smtClean="0">
                <a:solidFill>
                  <a:srgbClr val="0033CC"/>
                </a:solidFill>
              </a:rPr>
              <a:t>6</a:t>
            </a:r>
            <a:r>
              <a:rPr lang="en-US" dirty="0" smtClean="0">
                <a:solidFill>
                  <a:srgbClr val="0033CC"/>
                </a:solidFill>
              </a:rPr>
              <a:t> guns (i.e. thermionic emission gun) are adequate for many applications not demanding highest resolution, or can operate at high acceleration voltage without sample damage/deformation (3nm imaging resolution at 30kV).</a:t>
            </a:r>
          </a:p>
          <a:p>
            <a:pPr marL="171450" indent="-171450">
              <a:spcAft>
                <a:spcPts val="1200"/>
              </a:spcAft>
              <a:buFont typeface="Arial" pitchFamily="34" charset="0"/>
              <a:buChar char="•"/>
            </a:pPr>
            <a:r>
              <a:rPr lang="en-US" dirty="0" smtClean="0">
                <a:solidFill>
                  <a:srgbClr val="0033CC"/>
                </a:solidFill>
              </a:rPr>
              <a:t>For e-beam lithography that always operates at relatively high voltage (typically 30kV for SEM conversion system), thermionic emission gun can be a reasonable inexpensive choice.</a:t>
            </a:r>
          </a:p>
          <a:p>
            <a:pPr marL="171450" indent="-171450">
              <a:spcAft>
                <a:spcPts val="1200"/>
              </a:spcAft>
              <a:buFont typeface="Arial" pitchFamily="34" charset="0"/>
              <a:buChar char="•"/>
            </a:pPr>
            <a:r>
              <a:rPr lang="en-US" dirty="0" smtClean="0">
                <a:solidFill>
                  <a:srgbClr val="0033CC"/>
                </a:solidFill>
              </a:rPr>
              <a:t>Field emission gun SEM (cold and Schottky) costs </a:t>
            </a:r>
            <a:r>
              <a:rPr lang="en-US" dirty="0" smtClean="0">
                <a:solidFill>
                  <a:srgbClr val="0033CC"/>
                </a:solidFill>
                <a:sym typeface="Symbol"/>
              </a:rPr>
              <a:t>&gt;2</a:t>
            </a:r>
            <a:r>
              <a:rPr lang="en-US" dirty="0" smtClean="0">
                <a:solidFill>
                  <a:srgbClr val="0033CC"/>
                </a:solidFill>
              </a:rPr>
              <a:t> that of thermionic gun SEM.</a:t>
            </a:r>
          </a:p>
        </p:txBody>
      </p:sp>
      <p:sp>
        <p:nvSpPr>
          <p:cNvPr id="10" name="Slide Number Placeholder 9"/>
          <p:cNvSpPr>
            <a:spLocks noGrp="1"/>
          </p:cNvSpPr>
          <p:nvPr>
            <p:ph type="sldNum" sz="quarter" idx="12"/>
          </p:nvPr>
        </p:nvSpPr>
        <p:spPr/>
        <p:txBody>
          <a:bodyPr/>
          <a:lstStyle/>
          <a:p>
            <a:fld id="{D0E50452-99CA-4FE7-9FF9-9C342DA813CB}"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668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447800" y="2286000"/>
            <a:ext cx="6065443"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C00000"/>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709674" y="304799"/>
            <a:ext cx="3129526" cy="6333995"/>
            <a:chOff x="381001" y="304799"/>
            <a:chExt cx="3129526" cy="6333995"/>
          </a:xfrm>
        </p:grpSpPr>
        <p:grpSp>
          <p:nvGrpSpPr>
            <p:cNvPr id="2" name="Group 1"/>
            <p:cNvGrpSpPr/>
            <p:nvPr/>
          </p:nvGrpSpPr>
          <p:grpSpPr>
            <a:xfrm rot="16200000">
              <a:off x="-1221234" y="1907034"/>
              <a:ext cx="6333995" cy="3129526"/>
              <a:chOff x="228600" y="3108960"/>
              <a:chExt cx="6333995" cy="3129526"/>
            </a:xfrm>
          </p:grpSpPr>
          <p:pic>
            <p:nvPicPr>
              <p:cNvPr id="3" name="Picture 7"/>
              <p:cNvPicPr>
                <a:picLocks noChangeAspect="1" noChangeArrowheads="1"/>
              </p:cNvPicPr>
              <p:nvPr/>
            </p:nvPicPr>
            <p:blipFill>
              <a:blip r:embed="rId3"/>
              <a:stretch>
                <a:fillRect/>
              </a:stretch>
            </p:blipFill>
            <p:spPr bwMode="auto">
              <a:xfrm>
                <a:off x="3995928" y="3108960"/>
                <a:ext cx="2566667" cy="2633334"/>
              </a:xfrm>
              <a:prstGeom prst="rect">
                <a:avLst/>
              </a:prstGeom>
              <a:noFill/>
              <a:ln w="9525">
                <a:noFill/>
                <a:miter lim="800000"/>
                <a:headEnd/>
                <a:tailEnd/>
              </a:ln>
              <a:effectLst/>
            </p:spPr>
          </p:pic>
          <p:pic>
            <p:nvPicPr>
              <p:cNvPr id="4" name="Picture 8"/>
              <p:cNvPicPr>
                <a:picLocks noChangeAspect="1" noChangeArrowheads="1"/>
              </p:cNvPicPr>
              <p:nvPr/>
            </p:nvPicPr>
            <p:blipFill>
              <a:blip r:embed="rId4"/>
              <a:srcRect/>
              <a:stretch>
                <a:fillRect/>
              </a:stretch>
            </p:blipFill>
            <p:spPr bwMode="auto">
              <a:xfrm>
                <a:off x="228600" y="3124200"/>
                <a:ext cx="3790477" cy="3114286"/>
              </a:xfrm>
              <a:prstGeom prst="rect">
                <a:avLst/>
              </a:prstGeom>
              <a:noFill/>
              <a:ln w="9525">
                <a:noFill/>
                <a:miter lim="800000"/>
                <a:headEnd/>
                <a:tailEnd/>
              </a:ln>
              <a:effectLst/>
            </p:spPr>
          </p:pic>
        </p:grpSp>
        <p:sp>
          <p:nvSpPr>
            <p:cNvPr id="5" name="Right Brace 4"/>
            <p:cNvSpPr/>
            <p:nvPr/>
          </p:nvSpPr>
          <p:spPr>
            <a:xfrm>
              <a:off x="3048000" y="1676400"/>
              <a:ext cx="381000" cy="3733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057401" y="3124200"/>
              <a:ext cx="1219200" cy="830997"/>
            </a:xfrm>
            <a:prstGeom prst="rect">
              <a:avLst/>
            </a:prstGeom>
            <a:noFill/>
          </p:spPr>
          <p:txBody>
            <a:bodyPr wrap="square" rtlCol="0">
              <a:spAutoFit/>
            </a:bodyPr>
            <a:lstStyle/>
            <a:p>
              <a:r>
                <a:rPr lang="en-US" sz="2400" dirty="0" smtClean="0">
                  <a:solidFill>
                    <a:srgbClr val="FF0000"/>
                  </a:solidFill>
                </a:rPr>
                <a:t>Electron Optics</a:t>
              </a:r>
              <a:endParaRPr lang="en-US" sz="2400" dirty="0">
                <a:solidFill>
                  <a:srgbClr val="FF0000"/>
                </a:solidFill>
              </a:endParaRPr>
            </a:p>
          </p:txBody>
        </p:sp>
      </p:grpSp>
      <p:sp>
        <p:nvSpPr>
          <p:cNvPr id="16" name="Slide Number Placeholder 15"/>
          <p:cNvSpPr>
            <a:spLocks noGrp="1"/>
          </p:cNvSpPr>
          <p:nvPr>
            <p:ph type="sldNum" sz="quarter" idx="12"/>
          </p:nvPr>
        </p:nvSpPr>
        <p:spPr/>
        <p:txBody>
          <a:bodyPr/>
          <a:lstStyle/>
          <a:p>
            <a:fld id="{D0E50452-99CA-4FE7-9FF9-9C342DA813CB}" type="slidenum">
              <a:rPr lang="en-US" smtClean="0"/>
              <a:pPr/>
              <a:t>25</a:t>
            </a:fld>
            <a:endParaRPr lang="en-US" dirty="0"/>
          </a:p>
        </p:txBody>
      </p:sp>
      <p:pic>
        <p:nvPicPr>
          <p:cNvPr id="17415" name="Picture 7"/>
          <p:cNvPicPr>
            <a:picLocks noChangeAspect="1" noChangeArrowheads="1"/>
          </p:cNvPicPr>
          <p:nvPr/>
        </p:nvPicPr>
        <p:blipFill>
          <a:blip r:embed="rId5"/>
          <a:srcRect/>
          <a:stretch>
            <a:fillRect/>
          </a:stretch>
        </p:blipFill>
        <p:spPr bwMode="auto">
          <a:xfrm>
            <a:off x="990600" y="1371600"/>
            <a:ext cx="4445527" cy="4699000"/>
          </a:xfrm>
          <a:prstGeom prst="rect">
            <a:avLst/>
          </a:prstGeom>
          <a:noFill/>
          <a:ln w="9525">
            <a:noFill/>
            <a:miter lim="800000"/>
            <a:headEnd/>
            <a:tailEnd/>
          </a:ln>
        </p:spPr>
      </p:pic>
      <p:sp>
        <p:nvSpPr>
          <p:cNvPr id="22" name="Rectangle 21"/>
          <p:cNvSpPr/>
          <p:nvPr/>
        </p:nvSpPr>
        <p:spPr>
          <a:xfrm>
            <a:off x="228600" y="3505200"/>
            <a:ext cx="1293624" cy="369332"/>
          </a:xfrm>
          <a:prstGeom prst="rect">
            <a:avLst/>
          </a:prstGeom>
        </p:spPr>
        <p:txBody>
          <a:bodyPr wrap="none">
            <a:spAutoFit/>
          </a:bodyPr>
          <a:lstStyle/>
          <a:p>
            <a:r>
              <a:rPr lang="en-US" dirty="0" smtClean="0">
                <a:solidFill>
                  <a:srgbClr val="0033CC"/>
                </a:solidFill>
              </a:rPr>
              <a:t>XY scanning</a:t>
            </a:r>
            <a:endParaRPr lang="en-US" dirty="0">
              <a:solidFill>
                <a:srgbClr val="0033CC"/>
              </a:solidFill>
            </a:endParaRPr>
          </a:p>
        </p:txBody>
      </p:sp>
      <p:sp>
        <p:nvSpPr>
          <p:cNvPr id="23" name="Rectangle 22"/>
          <p:cNvSpPr/>
          <p:nvPr/>
        </p:nvSpPr>
        <p:spPr>
          <a:xfrm>
            <a:off x="228601" y="4114800"/>
            <a:ext cx="1142999" cy="646331"/>
          </a:xfrm>
          <a:prstGeom prst="rect">
            <a:avLst/>
          </a:prstGeom>
        </p:spPr>
        <p:txBody>
          <a:bodyPr wrap="square">
            <a:spAutoFit/>
          </a:bodyPr>
          <a:lstStyle/>
          <a:p>
            <a:r>
              <a:rPr lang="en-US" dirty="0" smtClean="0">
                <a:solidFill>
                  <a:srgbClr val="0033CC"/>
                </a:solidFill>
              </a:rPr>
              <a:t>Focusing objective</a:t>
            </a:r>
            <a:endParaRPr lang="en-US" dirty="0">
              <a:solidFill>
                <a:srgbClr val="0033CC"/>
              </a:solidFill>
            </a:endParaRPr>
          </a:p>
        </p:txBody>
      </p:sp>
      <p:sp>
        <p:nvSpPr>
          <p:cNvPr id="24" name="Rectangle 23"/>
          <p:cNvSpPr/>
          <p:nvPr/>
        </p:nvSpPr>
        <p:spPr>
          <a:xfrm>
            <a:off x="152400" y="1295400"/>
            <a:ext cx="2209800" cy="646331"/>
          </a:xfrm>
          <a:prstGeom prst="rect">
            <a:avLst/>
          </a:prstGeom>
        </p:spPr>
        <p:txBody>
          <a:bodyPr wrap="square">
            <a:spAutoFit/>
          </a:bodyPr>
          <a:lstStyle/>
          <a:p>
            <a:r>
              <a:rPr lang="en-US" dirty="0" smtClean="0">
                <a:solidFill>
                  <a:srgbClr val="0033CC"/>
                </a:solidFill>
              </a:rPr>
              <a:t>Preparation of proper illuminating beam</a:t>
            </a:r>
          </a:p>
        </p:txBody>
      </p:sp>
      <p:sp>
        <p:nvSpPr>
          <p:cNvPr id="25" name="Rectangle 24"/>
          <p:cNvSpPr/>
          <p:nvPr/>
        </p:nvSpPr>
        <p:spPr>
          <a:xfrm>
            <a:off x="1140841" y="152400"/>
            <a:ext cx="3735959" cy="523220"/>
          </a:xfrm>
          <a:prstGeom prst="rect">
            <a:avLst/>
          </a:prstGeom>
        </p:spPr>
        <p:txBody>
          <a:bodyPr wrap="none">
            <a:spAutoFit/>
          </a:bodyPr>
          <a:lstStyle/>
          <a:p>
            <a:r>
              <a:rPr lang="en-US" sz="2800" dirty="0" smtClean="0">
                <a:solidFill>
                  <a:srgbClr val="0033CC"/>
                </a:solidFill>
              </a:rPr>
              <a:t>SEM/EBL electron optics</a:t>
            </a:r>
            <a:endParaRPr lang="en-US" sz="2800" dirty="0">
              <a:solidFill>
                <a:srgbClr val="0033CC"/>
              </a:solidFill>
            </a:endParaRPr>
          </a:p>
        </p:txBody>
      </p:sp>
      <p:cxnSp>
        <p:nvCxnSpPr>
          <p:cNvPr id="26" name="Straight Connector 25"/>
          <p:cNvCxnSpPr/>
          <p:nvPr/>
        </p:nvCxnSpPr>
        <p:spPr>
          <a:xfrm>
            <a:off x="0" y="685800"/>
            <a:ext cx="5715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908654" y="2438400"/>
            <a:ext cx="3730022" cy="3638550"/>
          </a:xfrm>
          <a:prstGeom prst="rect">
            <a:avLst/>
          </a:prstGeom>
          <a:noFill/>
          <a:ln w="9525">
            <a:noFill/>
            <a:miter lim="800000"/>
            <a:headEnd/>
            <a:tailEnd/>
          </a:ln>
        </p:spPr>
      </p:pic>
      <p:sp>
        <p:nvSpPr>
          <p:cNvPr id="6" name="Rectangle 5"/>
          <p:cNvSpPr/>
          <p:nvPr/>
        </p:nvSpPr>
        <p:spPr>
          <a:xfrm>
            <a:off x="685800" y="914400"/>
            <a:ext cx="7924800" cy="1277273"/>
          </a:xfrm>
          <a:prstGeom prst="rect">
            <a:avLst/>
          </a:prstGeom>
        </p:spPr>
        <p:txBody>
          <a:bodyPr wrap="square">
            <a:spAutoFit/>
          </a:bodyPr>
          <a:lstStyle/>
          <a:p>
            <a:pPr>
              <a:spcAft>
                <a:spcPts val="600"/>
              </a:spcAft>
            </a:pPr>
            <a:r>
              <a:rPr lang="en-US" dirty="0" smtClean="0">
                <a:solidFill>
                  <a:srgbClr val="0033CC"/>
                </a:solidFill>
              </a:rPr>
              <a:t>An electromagnetic lens can manipulate electron trajectory to form either a small electron probe (condenser for SEM) or an enlarged image of a specimen (for TEM).</a:t>
            </a:r>
          </a:p>
          <a:p>
            <a:pPr>
              <a:spcAft>
                <a:spcPts val="600"/>
              </a:spcAft>
            </a:pPr>
            <a:r>
              <a:rPr lang="en-US" dirty="0" smtClean="0">
                <a:solidFill>
                  <a:srgbClr val="0033CC"/>
                </a:solidFill>
              </a:rPr>
              <a:t>If the image rotation is ignored, the behavior of the electromagnetic lens can be described by the formula used for optical lens: 1/p+1/q=1/f.</a:t>
            </a:r>
            <a:endParaRPr lang="en-US" dirty="0">
              <a:solidFill>
                <a:srgbClr val="0033CC"/>
              </a:solidFill>
            </a:endParaRPr>
          </a:p>
        </p:txBody>
      </p:sp>
      <p:pic>
        <p:nvPicPr>
          <p:cNvPr id="47108" name="Picture 4"/>
          <p:cNvPicPr>
            <a:picLocks noChangeAspect="1" noChangeArrowheads="1"/>
          </p:cNvPicPr>
          <p:nvPr/>
        </p:nvPicPr>
        <p:blipFill>
          <a:blip r:embed="rId3"/>
          <a:srcRect/>
          <a:stretch>
            <a:fillRect/>
          </a:stretch>
        </p:blipFill>
        <p:spPr bwMode="auto">
          <a:xfrm>
            <a:off x="4953000" y="2743200"/>
            <a:ext cx="3591151" cy="2871788"/>
          </a:xfrm>
          <a:prstGeom prst="rect">
            <a:avLst/>
          </a:prstGeom>
          <a:noFill/>
          <a:ln w="9525">
            <a:noFill/>
            <a:miter lim="800000"/>
            <a:headEnd/>
            <a:tailEnd/>
          </a:ln>
        </p:spPr>
      </p:pic>
      <p:sp>
        <p:nvSpPr>
          <p:cNvPr id="9" name="Rectangle 8"/>
          <p:cNvSpPr/>
          <p:nvPr/>
        </p:nvSpPr>
        <p:spPr>
          <a:xfrm>
            <a:off x="2895600" y="152400"/>
            <a:ext cx="3286797" cy="523220"/>
          </a:xfrm>
          <a:prstGeom prst="rect">
            <a:avLst/>
          </a:prstGeom>
        </p:spPr>
        <p:txBody>
          <a:bodyPr wrap="none">
            <a:spAutoFit/>
          </a:bodyPr>
          <a:lstStyle/>
          <a:p>
            <a:r>
              <a:rPr lang="en-US" sz="2800" dirty="0" smtClean="0">
                <a:solidFill>
                  <a:srgbClr val="0033CC"/>
                </a:solidFill>
              </a:rPr>
              <a:t>Electromagnetic lens</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a:xfrm>
            <a:off x="6553200" y="6356350"/>
            <a:ext cx="2133600" cy="365125"/>
          </a:xfrm>
        </p:spPr>
        <p:txBody>
          <a:bodyPr/>
          <a:lstStyle/>
          <a:p>
            <a:fld id="{D0E50452-99CA-4FE7-9FF9-9C342DA813CB}" type="slidenum">
              <a:rPr lang="en-US" smtClean="0"/>
              <a:pPr/>
              <a:t>27</a:t>
            </a:fld>
            <a:endParaRPr lang="en-US" dirty="0"/>
          </a:p>
        </p:txBody>
      </p:sp>
      <p:sp>
        <p:nvSpPr>
          <p:cNvPr id="13" name="TextBox 12"/>
          <p:cNvSpPr txBox="1"/>
          <p:nvPr/>
        </p:nvSpPr>
        <p:spPr>
          <a:xfrm>
            <a:off x="2209800" y="152400"/>
            <a:ext cx="4986430" cy="523220"/>
          </a:xfrm>
          <a:prstGeom prst="rect">
            <a:avLst/>
          </a:prstGeom>
          <a:noFill/>
        </p:spPr>
        <p:txBody>
          <a:bodyPr wrap="none" rtlCol="0">
            <a:spAutoFit/>
          </a:bodyPr>
          <a:lstStyle/>
          <a:p>
            <a:r>
              <a:rPr lang="en-US" sz="2800" dirty="0" smtClean="0">
                <a:solidFill>
                  <a:srgbClr val="0033CC"/>
                </a:solidFill>
              </a:rPr>
              <a:t>Electron optics: electrostatic lens</a:t>
            </a:r>
            <a:endParaRPr lang="en-US" sz="2800" dirty="0">
              <a:solidFill>
                <a:srgbClr val="0033CC"/>
              </a:solidFill>
            </a:endParaRPr>
          </a:p>
        </p:txBody>
      </p:sp>
      <p:graphicFrame>
        <p:nvGraphicFramePr>
          <p:cNvPr id="14" name="Object 2"/>
          <p:cNvGraphicFramePr>
            <a:graphicFrameLocks noChangeAspect="1"/>
          </p:cNvGraphicFramePr>
          <p:nvPr/>
        </p:nvGraphicFramePr>
        <p:xfrm>
          <a:off x="1295400" y="914400"/>
          <a:ext cx="1306513" cy="574658"/>
        </p:xfrm>
        <a:graphic>
          <a:graphicData uri="http://schemas.openxmlformats.org/presentationml/2006/ole">
            <p:oleObj spid="_x0000_s49156" name="Equation" r:id="rId3" imgW="952200" imgH="419040" progId="Equation.3">
              <p:embed/>
            </p:oleObj>
          </a:graphicData>
        </a:graphic>
      </p:graphicFrame>
      <p:sp>
        <p:nvSpPr>
          <p:cNvPr id="15" name="TextBox 14"/>
          <p:cNvSpPr txBox="1"/>
          <p:nvPr/>
        </p:nvSpPr>
        <p:spPr>
          <a:xfrm>
            <a:off x="533400" y="1524000"/>
            <a:ext cx="7924800" cy="1477328"/>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For light, </a:t>
            </a:r>
            <a:r>
              <a:rPr lang="en-US" dirty="0" smtClean="0">
                <a:solidFill>
                  <a:srgbClr val="0033CC"/>
                </a:solidFill>
                <a:sym typeface="Symbol"/>
              </a:rPr>
              <a:t>1/n, where n is refractive index.</a:t>
            </a:r>
          </a:p>
          <a:p>
            <a:pPr marL="171450" indent="-171450">
              <a:buFont typeface="Arial" pitchFamily="34" charset="0"/>
              <a:buChar char="•"/>
            </a:pPr>
            <a:r>
              <a:rPr lang="en-US" dirty="0" smtClean="0">
                <a:solidFill>
                  <a:srgbClr val="0033CC"/>
                </a:solidFill>
                <a:sym typeface="Symbol"/>
              </a:rPr>
              <a:t>Accordingly, in electron optics using electrostatic lens, nVenergy.</a:t>
            </a:r>
          </a:p>
          <a:p>
            <a:pPr marL="171450" indent="-171450">
              <a:buFont typeface="Arial" pitchFamily="34" charset="0"/>
              <a:buChar char="•"/>
            </a:pPr>
            <a:r>
              <a:rPr lang="en-US" dirty="0" smtClean="0">
                <a:solidFill>
                  <a:srgbClr val="0033CC"/>
                </a:solidFill>
              </a:rPr>
              <a:t>n is </a:t>
            </a:r>
            <a:r>
              <a:rPr lang="en-US" i="1" dirty="0" smtClean="0">
                <a:solidFill>
                  <a:srgbClr val="0033CC"/>
                </a:solidFill>
              </a:rPr>
              <a:t>continuous </a:t>
            </a:r>
            <a:r>
              <a:rPr lang="en-US" dirty="0" smtClean="0">
                <a:solidFill>
                  <a:srgbClr val="0033CC"/>
                </a:solidFill>
              </a:rPr>
              <a:t>function of space coordinates, no abrupt change as is  on the surface of optical lens for light.</a:t>
            </a:r>
          </a:p>
          <a:p>
            <a:pPr marL="171450" indent="-171450">
              <a:buFont typeface="Arial" pitchFamily="34" charset="0"/>
              <a:buChar char="•"/>
            </a:pPr>
            <a:r>
              <a:rPr lang="en-US" dirty="0" smtClean="0">
                <a:solidFill>
                  <a:srgbClr val="0033CC"/>
                </a:solidFill>
              </a:rPr>
              <a:t>Possible n&gt;&gt;1.</a:t>
            </a:r>
          </a:p>
        </p:txBody>
      </p:sp>
      <p:sp>
        <p:nvSpPr>
          <p:cNvPr id="16" name="TextBox 15"/>
          <p:cNvSpPr txBox="1"/>
          <p:nvPr/>
        </p:nvSpPr>
        <p:spPr>
          <a:xfrm>
            <a:off x="3429000" y="914400"/>
            <a:ext cx="2985817" cy="400110"/>
          </a:xfrm>
          <a:prstGeom prst="rect">
            <a:avLst/>
          </a:prstGeom>
          <a:noFill/>
        </p:spPr>
        <p:txBody>
          <a:bodyPr wrap="none" rtlCol="0">
            <a:spAutoFit/>
          </a:bodyPr>
          <a:lstStyle/>
          <a:p>
            <a:r>
              <a:rPr lang="en-US" sz="2000" dirty="0" smtClean="0">
                <a:solidFill>
                  <a:srgbClr val="C00000"/>
                </a:solidFill>
                <a:cs typeface="Arial" pitchFamily="34" charset="0"/>
              </a:rPr>
              <a:t>Force in electric field: </a:t>
            </a:r>
            <a:r>
              <a:rPr lang="en-US" sz="2000" b="1" dirty="0" smtClean="0">
                <a:solidFill>
                  <a:srgbClr val="C00000"/>
                </a:solidFill>
                <a:cs typeface="Arial" pitchFamily="34" charset="0"/>
              </a:rPr>
              <a:t>F</a:t>
            </a:r>
            <a:r>
              <a:rPr lang="en-US" sz="2000" dirty="0" smtClean="0">
                <a:solidFill>
                  <a:srgbClr val="C00000"/>
                </a:solidFill>
                <a:cs typeface="Arial" pitchFamily="34" charset="0"/>
              </a:rPr>
              <a:t>=</a:t>
            </a:r>
            <a:r>
              <a:rPr lang="en-US" sz="2000" dirty="0" err="1" smtClean="0">
                <a:solidFill>
                  <a:srgbClr val="C00000"/>
                </a:solidFill>
                <a:cs typeface="Arial" pitchFamily="34" charset="0"/>
              </a:rPr>
              <a:t>q</a:t>
            </a:r>
            <a:r>
              <a:rPr lang="en-US" sz="2000" b="1" dirty="0" err="1" smtClean="0">
                <a:solidFill>
                  <a:srgbClr val="C00000"/>
                </a:solidFill>
                <a:cs typeface="Arial" pitchFamily="34" charset="0"/>
              </a:rPr>
              <a:t>E</a:t>
            </a:r>
            <a:endParaRPr lang="en-US" sz="2000" dirty="0">
              <a:solidFill>
                <a:srgbClr val="C00000"/>
              </a:solidFill>
              <a:cs typeface="Arial" pitchFamily="34" charset="0"/>
            </a:endParaRPr>
          </a:p>
        </p:txBody>
      </p:sp>
      <p:cxnSp>
        <p:nvCxnSpPr>
          <p:cNvPr id="19" name="Straight Connector 18"/>
          <p:cNvCxnSpPr/>
          <p:nvPr/>
        </p:nvCxnSpPr>
        <p:spPr>
          <a:xfrm>
            <a:off x="0" y="6858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1295400" y="3352800"/>
            <a:ext cx="6722481" cy="369332"/>
          </a:xfrm>
          <a:prstGeom prst="rect">
            <a:avLst/>
          </a:prstGeom>
          <a:noFill/>
        </p:spPr>
        <p:txBody>
          <a:bodyPr wrap="none" rtlCol="0">
            <a:spAutoFit/>
          </a:bodyPr>
          <a:lstStyle/>
          <a:p>
            <a:r>
              <a:rPr lang="en-US" dirty="0" smtClean="0">
                <a:solidFill>
                  <a:srgbClr val="C00000"/>
                </a:solidFill>
              </a:rPr>
              <a:t>In a rotationally symmetric electrostatic field E(</a:t>
            </a:r>
            <a:r>
              <a:rPr lang="en-US" dirty="0" err="1" smtClean="0">
                <a:solidFill>
                  <a:srgbClr val="C00000"/>
                </a:solidFill>
              </a:rPr>
              <a:t>z,r</a:t>
            </a:r>
            <a:r>
              <a:rPr lang="en-US" dirty="0" smtClean="0">
                <a:solidFill>
                  <a:srgbClr val="C00000"/>
                </a:solidFill>
              </a:rPr>
              <a:t>) </a:t>
            </a:r>
            <a:r>
              <a:rPr lang="en-US" dirty="0" smtClean="0">
                <a:solidFill>
                  <a:srgbClr val="0033CC"/>
                </a:solidFill>
              </a:rPr>
              <a:t>(no magnetic field)</a:t>
            </a:r>
            <a:endParaRPr lang="en-US" dirty="0">
              <a:solidFill>
                <a:srgbClr val="0033CC"/>
              </a:solidFill>
            </a:endParaRPr>
          </a:p>
        </p:txBody>
      </p:sp>
      <p:graphicFrame>
        <p:nvGraphicFramePr>
          <p:cNvPr id="23" name="Object 22"/>
          <p:cNvGraphicFramePr>
            <a:graphicFrameLocks noChangeAspect="1"/>
          </p:cNvGraphicFramePr>
          <p:nvPr/>
        </p:nvGraphicFramePr>
        <p:xfrm>
          <a:off x="2819400" y="3733800"/>
          <a:ext cx="3733800" cy="2658621"/>
        </p:xfrm>
        <a:graphic>
          <a:graphicData uri="http://schemas.openxmlformats.org/presentationml/2006/ole">
            <p:oleObj spid="_x0000_s49158" name="Equation" r:id="rId4" imgW="2425680" imgH="1726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904726"/>
            <a:ext cx="8077199" cy="1000274"/>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Like light optics, when the contour of potential (</a:t>
            </a:r>
            <a:r>
              <a:rPr lang="en-US" dirty="0" smtClean="0">
                <a:solidFill>
                  <a:srgbClr val="0033CC"/>
                </a:solidFill>
                <a:sym typeface="Symbol"/>
              </a:rPr>
              <a:t></a:t>
            </a:r>
            <a:r>
              <a:rPr lang="en-US" dirty="0" smtClean="0">
                <a:solidFill>
                  <a:srgbClr val="0033CC"/>
                </a:solidFill>
              </a:rPr>
              <a:t>refractive index) is lens-like (spherical surface), there will be some focusing effect.</a:t>
            </a:r>
          </a:p>
          <a:p>
            <a:pPr marL="171450" indent="-171450">
              <a:spcAft>
                <a:spcPts val="600"/>
              </a:spcAft>
              <a:buFont typeface="Arial" pitchFamily="34" charset="0"/>
              <a:buChar char="•"/>
            </a:pPr>
            <a:r>
              <a:rPr lang="en-US" dirty="0" smtClean="0">
                <a:solidFill>
                  <a:srgbClr val="0033CC"/>
                </a:solidFill>
              </a:rPr>
              <a:t>High potential V(</a:t>
            </a:r>
            <a:r>
              <a:rPr lang="en-US" dirty="0" err="1" smtClean="0">
                <a:solidFill>
                  <a:srgbClr val="0033CC"/>
                </a:solidFill>
              </a:rPr>
              <a:t>r,z</a:t>
            </a:r>
            <a:r>
              <a:rPr lang="en-US" dirty="0" smtClean="0">
                <a:solidFill>
                  <a:srgbClr val="0033CC"/>
                </a:solidFill>
              </a:rPr>
              <a:t>) reduces focusing action because electrons pass the lens fast.</a:t>
            </a:r>
            <a:endParaRPr lang="en-US" i="1" dirty="0" smtClean="0">
              <a:solidFill>
                <a:srgbClr val="0033CC"/>
              </a:solidFill>
            </a:endParaRPr>
          </a:p>
        </p:txBody>
      </p:sp>
      <p:grpSp>
        <p:nvGrpSpPr>
          <p:cNvPr id="14" name="Group 13"/>
          <p:cNvGrpSpPr/>
          <p:nvPr/>
        </p:nvGrpSpPr>
        <p:grpSpPr>
          <a:xfrm>
            <a:off x="3967890" y="4581144"/>
            <a:ext cx="1366110" cy="1371600"/>
            <a:chOff x="4069080" y="2843784"/>
            <a:chExt cx="1366110" cy="1371600"/>
          </a:xfrm>
        </p:grpSpPr>
        <p:sp>
          <p:nvSpPr>
            <p:cNvPr id="10" name="Oval 9"/>
            <p:cNvSpPr/>
            <p:nvPr/>
          </p:nvSpPr>
          <p:spPr>
            <a:xfrm>
              <a:off x="4495800" y="32766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60672" y="2914471"/>
              <a:ext cx="644728" cy="1200329"/>
            </a:xfrm>
            <a:prstGeom prst="rect">
              <a:avLst/>
            </a:prstGeom>
            <a:noFill/>
          </p:spPr>
          <p:txBody>
            <a:bodyPr wrap="none" rtlCol="0">
              <a:spAutoFit/>
            </a:bodyPr>
            <a:lstStyle/>
            <a:p>
              <a:r>
                <a:rPr lang="en-US" sz="7200" dirty="0" smtClean="0"/>
                <a:t>+</a:t>
              </a:r>
              <a:endParaRPr lang="en-US" sz="7200" dirty="0"/>
            </a:p>
          </p:txBody>
        </p:sp>
        <p:sp>
          <p:nvSpPr>
            <p:cNvPr id="12" name="Oval 11"/>
            <p:cNvSpPr/>
            <p:nvPr/>
          </p:nvSpPr>
          <p:spPr>
            <a:xfrm>
              <a:off x="4379976" y="3163824"/>
              <a:ext cx="758952"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4069080" y="2843784"/>
              <a:ext cx="136611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a:spLocks/>
          </p:cNvSpPr>
          <p:nvPr/>
        </p:nvSpPr>
        <p:spPr>
          <a:xfrm>
            <a:off x="3810000" y="25908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1"/>
          </p:cNvCxnSpPr>
          <p:nvPr/>
        </p:nvCxnSpPr>
        <p:spPr>
          <a:xfrm flipV="1">
            <a:off x="2286000" y="2791666"/>
            <a:ext cx="1724866" cy="277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86000" y="3276600"/>
            <a:ext cx="27432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13734" y="3782266"/>
            <a:ext cx="1724866" cy="277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90134" y="2770934"/>
            <a:ext cx="1039066" cy="505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10866" y="3276600"/>
            <a:ext cx="1018334"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66800" y="3048000"/>
            <a:ext cx="891462" cy="523220"/>
          </a:xfrm>
          <a:prstGeom prst="rect">
            <a:avLst/>
          </a:prstGeom>
          <a:noFill/>
        </p:spPr>
        <p:txBody>
          <a:bodyPr wrap="none" rtlCol="0">
            <a:spAutoFit/>
          </a:bodyPr>
          <a:lstStyle/>
          <a:p>
            <a:r>
              <a:rPr lang="en-US" sz="2800" dirty="0" smtClean="0">
                <a:solidFill>
                  <a:srgbClr val="7030A0"/>
                </a:solidFill>
              </a:rPr>
              <a:t>Light</a:t>
            </a:r>
            <a:endParaRPr lang="en-US" sz="2800" dirty="0">
              <a:solidFill>
                <a:srgbClr val="7030A0"/>
              </a:solidFill>
            </a:endParaRPr>
          </a:p>
        </p:txBody>
      </p:sp>
      <p:cxnSp>
        <p:nvCxnSpPr>
          <p:cNvPr id="36" name="Straight Connector 35"/>
          <p:cNvCxnSpPr/>
          <p:nvPr/>
        </p:nvCxnSpPr>
        <p:spPr>
          <a:xfrm flipV="1">
            <a:off x="2362200" y="5257800"/>
            <a:ext cx="48006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2328863" y="4674394"/>
            <a:ext cx="4033837" cy="921544"/>
          </a:xfrm>
          <a:custGeom>
            <a:avLst/>
            <a:gdLst>
              <a:gd name="connsiteX0" fmla="*/ 0 w 4033837"/>
              <a:gd name="connsiteY0" fmla="*/ 16669 h 921544"/>
              <a:gd name="connsiteX1" fmla="*/ 1638300 w 4033837"/>
              <a:gd name="connsiteY1" fmla="*/ 11906 h 921544"/>
              <a:gd name="connsiteX2" fmla="*/ 2581275 w 4033837"/>
              <a:gd name="connsiteY2" fmla="*/ 88106 h 921544"/>
              <a:gd name="connsiteX3" fmla="*/ 3267075 w 4033837"/>
              <a:gd name="connsiteY3" fmla="*/ 407194 h 921544"/>
              <a:gd name="connsiteX4" fmla="*/ 4033837 w 4033837"/>
              <a:gd name="connsiteY4" fmla="*/ 921544 h 92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3837" h="921544">
                <a:moveTo>
                  <a:pt x="0" y="16669"/>
                </a:moveTo>
                <a:cubicBezTo>
                  <a:pt x="604044" y="8334"/>
                  <a:pt x="1208088" y="0"/>
                  <a:pt x="1638300" y="11906"/>
                </a:cubicBezTo>
                <a:cubicBezTo>
                  <a:pt x="2068512" y="23812"/>
                  <a:pt x="2309813" y="22225"/>
                  <a:pt x="2581275" y="88106"/>
                </a:cubicBezTo>
                <a:cubicBezTo>
                  <a:pt x="2852738" y="153987"/>
                  <a:pt x="3024981" y="268288"/>
                  <a:pt x="3267075" y="407194"/>
                </a:cubicBezTo>
                <a:cubicBezTo>
                  <a:pt x="3509169" y="546100"/>
                  <a:pt x="3771503" y="733822"/>
                  <a:pt x="4033837" y="92154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405063" y="4876800"/>
            <a:ext cx="3876675" cy="1148989"/>
          </a:xfrm>
          <a:custGeom>
            <a:avLst/>
            <a:gdLst>
              <a:gd name="connsiteX0" fmla="*/ 0 w 3876675"/>
              <a:gd name="connsiteY0" fmla="*/ 1109663 h 1144588"/>
              <a:gd name="connsiteX1" fmla="*/ 1590675 w 3876675"/>
              <a:gd name="connsiteY1" fmla="*/ 1104900 h 1144588"/>
              <a:gd name="connsiteX2" fmla="*/ 2614612 w 3876675"/>
              <a:gd name="connsiteY2" fmla="*/ 871538 h 1144588"/>
              <a:gd name="connsiteX3" fmla="*/ 3548062 w 3876675"/>
              <a:gd name="connsiteY3" fmla="*/ 366713 h 1144588"/>
              <a:gd name="connsiteX4" fmla="*/ 3876675 w 3876675"/>
              <a:gd name="connsiteY4" fmla="*/ 0 h 1144588"/>
              <a:gd name="connsiteX0" fmla="*/ 0 w 3876675"/>
              <a:gd name="connsiteY0" fmla="*/ 1109663 h 1148989"/>
              <a:gd name="connsiteX1" fmla="*/ 1023937 w 3876675"/>
              <a:gd name="connsiteY1" fmla="*/ 1136073 h 1148989"/>
              <a:gd name="connsiteX2" fmla="*/ 1590675 w 3876675"/>
              <a:gd name="connsiteY2" fmla="*/ 1104900 h 1148989"/>
              <a:gd name="connsiteX3" fmla="*/ 2614612 w 3876675"/>
              <a:gd name="connsiteY3" fmla="*/ 871538 h 1148989"/>
              <a:gd name="connsiteX4" fmla="*/ 3548062 w 3876675"/>
              <a:gd name="connsiteY4" fmla="*/ 366713 h 1148989"/>
              <a:gd name="connsiteX5" fmla="*/ 3876675 w 3876675"/>
              <a:gd name="connsiteY5" fmla="*/ 0 h 1148989"/>
              <a:gd name="connsiteX0" fmla="*/ 0 w 3876675"/>
              <a:gd name="connsiteY0" fmla="*/ 1109663 h 1148989"/>
              <a:gd name="connsiteX1" fmla="*/ 1023937 w 3876675"/>
              <a:gd name="connsiteY1" fmla="*/ 1136073 h 1148989"/>
              <a:gd name="connsiteX2" fmla="*/ 1590675 w 3876675"/>
              <a:gd name="connsiteY2" fmla="*/ 1104900 h 1148989"/>
              <a:gd name="connsiteX3" fmla="*/ 2614612 w 3876675"/>
              <a:gd name="connsiteY3" fmla="*/ 871538 h 1148989"/>
              <a:gd name="connsiteX4" fmla="*/ 3548062 w 3876675"/>
              <a:gd name="connsiteY4" fmla="*/ 366713 h 1148989"/>
              <a:gd name="connsiteX5" fmla="*/ 3876675 w 3876675"/>
              <a:gd name="connsiteY5" fmla="*/ 0 h 1148989"/>
              <a:gd name="connsiteX0" fmla="*/ 0 w 3876675"/>
              <a:gd name="connsiteY0" fmla="*/ 1109663 h 1148989"/>
              <a:gd name="connsiteX1" fmla="*/ 1023937 w 3876675"/>
              <a:gd name="connsiteY1" fmla="*/ 1136073 h 1148989"/>
              <a:gd name="connsiteX2" fmla="*/ 1590675 w 3876675"/>
              <a:gd name="connsiteY2" fmla="*/ 1104900 h 1148989"/>
              <a:gd name="connsiteX3" fmla="*/ 2614612 w 3876675"/>
              <a:gd name="connsiteY3" fmla="*/ 871538 h 1148989"/>
              <a:gd name="connsiteX4" fmla="*/ 3548062 w 3876675"/>
              <a:gd name="connsiteY4" fmla="*/ 366713 h 1148989"/>
              <a:gd name="connsiteX5" fmla="*/ 3876675 w 3876675"/>
              <a:gd name="connsiteY5" fmla="*/ 0 h 11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148989">
                <a:moveTo>
                  <a:pt x="0" y="1109663"/>
                </a:moveTo>
                <a:cubicBezTo>
                  <a:pt x="170656" y="1114065"/>
                  <a:pt x="758825" y="1136867"/>
                  <a:pt x="1023937" y="1136073"/>
                </a:cubicBezTo>
                <a:cubicBezTo>
                  <a:pt x="1289049" y="1135279"/>
                  <a:pt x="1325563" y="1148989"/>
                  <a:pt x="1590675" y="1104900"/>
                </a:cubicBezTo>
                <a:cubicBezTo>
                  <a:pt x="1855788" y="1060811"/>
                  <a:pt x="2288381" y="994569"/>
                  <a:pt x="2614612" y="871538"/>
                </a:cubicBezTo>
                <a:cubicBezTo>
                  <a:pt x="2940843" y="748507"/>
                  <a:pt x="3337718" y="511969"/>
                  <a:pt x="3548062" y="366713"/>
                </a:cubicBezTo>
                <a:cubicBezTo>
                  <a:pt x="3758406" y="221457"/>
                  <a:pt x="3817540" y="110728"/>
                  <a:pt x="387667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914400" y="5029200"/>
            <a:ext cx="1389163" cy="523220"/>
          </a:xfrm>
          <a:prstGeom prst="rect">
            <a:avLst/>
          </a:prstGeom>
          <a:noFill/>
        </p:spPr>
        <p:txBody>
          <a:bodyPr wrap="none" rtlCol="0">
            <a:spAutoFit/>
          </a:bodyPr>
          <a:lstStyle/>
          <a:p>
            <a:r>
              <a:rPr lang="en-US" sz="2800" dirty="0" smtClean="0">
                <a:solidFill>
                  <a:srgbClr val="7030A0"/>
                </a:solidFill>
              </a:rPr>
              <a:t>Electron</a:t>
            </a:r>
            <a:endParaRPr lang="en-US" sz="2800" dirty="0">
              <a:solidFill>
                <a:srgbClr val="7030A0"/>
              </a:solidFill>
            </a:endParaRPr>
          </a:p>
        </p:txBody>
      </p:sp>
      <p:sp>
        <p:nvSpPr>
          <p:cNvPr id="43" name="TextBox 42"/>
          <p:cNvSpPr txBox="1"/>
          <p:nvPr/>
        </p:nvSpPr>
        <p:spPr>
          <a:xfrm>
            <a:off x="4038600" y="2209800"/>
            <a:ext cx="750526" cy="461665"/>
          </a:xfrm>
          <a:prstGeom prst="rect">
            <a:avLst/>
          </a:prstGeom>
          <a:noFill/>
        </p:spPr>
        <p:txBody>
          <a:bodyPr wrap="none" rtlCol="0">
            <a:spAutoFit/>
          </a:bodyPr>
          <a:lstStyle/>
          <a:p>
            <a:r>
              <a:rPr lang="en-US" sz="2400" dirty="0" smtClean="0">
                <a:solidFill>
                  <a:srgbClr val="7030A0"/>
                </a:solidFill>
              </a:rPr>
              <a:t>Lens</a:t>
            </a:r>
            <a:endParaRPr lang="en-US" sz="2400" dirty="0">
              <a:solidFill>
                <a:srgbClr val="7030A0"/>
              </a:solidFill>
            </a:endParaRPr>
          </a:p>
        </p:txBody>
      </p:sp>
      <p:sp>
        <p:nvSpPr>
          <p:cNvPr id="44" name="TextBox 43"/>
          <p:cNvSpPr txBox="1"/>
          <p:nvPr/>
        </p:nvSpPr>
        <p:spPr>
          <a:xfrm>
            <a:off x="3352800" y="5939135"/>
            <a:ext cx="2785121" cy="461665"/>
          </a:xfrm>
          <a:prstGeom prst="rect">
            <a:avLst/>
          </a:prstGeom>
          <a:noFill/>
        </p:spPr>
        <p:txBody>
          <a:bodyPr wrap="none" rtlCol="0">
            <a:spAutoFit/>
          </a:bodyPr>
          <a:lstStyle/>
          <a:p>
            <a:r>
              <a:rPr lang="en-US" sz="2400" dirty="0" smtClean="0">
                <a:solidFill>
                  <a:srgbClr val="7030A0"/>
                </a:solidFill>
              </a:rPr>
              <a:t>Positive point charge</a:t>
            </a:r>
            <a:endParaRPr lang="en-US" sz="2400" dirty="0">
              <a:solidFill>
                <a:srgbClr val="7030A0"/>
              </a:solidFill>
            </a:endParaRPr>
          </a:p>
        </p:txBody>
      </p:sp>
      <p:sp>
        <p:nvSpPr>
          <p:cNvPr id="45" name="TextBox 44"/>
          <p:cNvSpPr txBox="1"/>
          <p:nvPr/>
        </p:nvSpPr>
        <p:spPr>
          <a:xfrm>
            <a:off x="4953000" y="4038600"/>
            <a:ext cx="3429000" cy="646331"/>
          </a:xfrm>
          <a:prstGeom prst="rect">
            <a:avLst/>
          </a:prstGeom>
          <a:noFill/>
        </p:spPr>
        <p:txBody>
          <a:bodyPr wrap="square" rtlCol="0">
            <a:spAutoFit/>
          </a:bodyPr>
          <a:lstStyle/>
          <a:p>
            <a:r>
              <a:rPr lang="en-US" dirty="0" smtClean="0">
                <a:solidFill>
                  <a:srgbClr val="0033CC"/>
                </a:solidFill>
              </a:rPr>
              <a:t>Cross-over, focal point, but very poor focus for point charge “lens”.</a:t>
            </a:r>
            <a:endParaRPr lang="en-US" dirty="0">
              <a:solidFill>
                <a:srgbClr val="0033CC"/>
              </a:solidFill>
            </a:endParaRPr>
          </a:p>
        </p:txBody>
      </p:sp>
      <p:cxnSp>
        <p:nvCxnSpPr>
          <p:cNvPr id="47" name="Straight Arrow Connector 46"/>
          <p:cNvCxnSpPr/>
          <p:nvPr/>
        </p:nvCxnSpPr>
        <p:spPr>
          <a:xfrm rot="16200000" flipH="1">
            <a:off x="5574507" y="4864894"/>
            <a:ext cx="595313" cy="9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2338388" y="4852988"/>
            <a:ext cx="3924300" cy="814387"/>
          </a:xfrm>
          <a:custGeom>
            <a:avLst/>
            <a:gdLst>
              <a:gd name="connsiteX0" fmla="*/ 0 w 3924300"/>
              <a:gd name="connsiteY0" fmla="*/ 19050 h 814387"/>
              <a:gd name="connsiteX1" fmla="*/ 1423987 w 3924300"/>
              <a:gd name="connsiteY1" fmla="*/ 0 h 814387"/>
              <a:gd name="connsiteX2" fmla="*/ 2152650 w 3924300"/>
              <a:gd name="connsiteY2" fmla="*/ 23812 h 814387"/>
              <a:gd name="connsiteX3" fmla="*/ 2690812 w 3924300"/>
              <a:gd name="connsiteY3" fmla="*/ 109537 h 814387"/>
              <a:gd name="connsiteX4" fmla="*/ 3433762 w 3924300"/>
              <a:gd name="connsiteY4" fmla="*/ 428625 h 814387"/>
              <a:gd name="connsiteX5" fmla="*/ 3924300 w 3924300"/>
              <a:gd name="connsiteY5" fmla="*/ 814387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300" h="814387">
                <a:moveTo>
                  <a:pt x="0" y="19050"/>
                </a:moveTo>
                <a:lnTo>
                  <a:pt x="1423987" y="0"/>
                </a:lnTo>
                <a:cubicBezTo>
                  <a:pt x="1782762" y="794"/>
                  <a:pt x="1941513" y="5556"/>
                  <a:pt x="2152650" y="23812"/>
                </a:cubicBezTo>
                <a:cubicBezTo>
                  <a:pt x="2363787" y="42068"/>
                  <a:pt x="2477293" y="42068"/>
                  <a:pt x="2690812" y="109537"/>
                </a:cubicBezTo>
                <a:cubicBezTo>
                  <a:pt x="2904331" y="177006"/>
                  <a:pt x="3228181" y="311150"/>
                  <a:pt x="3433762" y="428625"/>
                </a:cubicBezTo>
                <a:cubicBezTo>
                  <a:pt x="3639343" y="546100"/>
                  <a:pt x="3781821" y="680243"/>
                  <a:pt x="3924300" y="8143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1725" y="4828032"/>
            <a:ext cx="3805238" cy="1014413"/>
          </a:xfrm>
          <a:custGeom>
            <a:avLst/>
            <a:gdLst>
              <a:gd name="connsiteX0" fmla="*/ 0 w 3805238"/>
              <a:gd name="connsiteY0" fmla="*/ 1014413 h 1014413"/>
              <a:gd name="connsiteX1" fmla="*/ 1095375 w 3805238"/>
              <a:gd name="connsiteY1" fmla="*/ 1000125 h 1014413"/>
              <a:gd name="connsiteX2" fmla="*/ 2205038 w 3805238"/>
              <a:gd name="connsiteY2" fmla="*/ 909638 h 1014413"/>
              <a:gd name="connsiteX3" fmla="*/ 2962275 w 3805238"/>
              <a:gd name="connsiteY3" fmla="*/ 647700 h 1014413"/>
              <a:gd name="connsiteX4" fmla="*/ 3581400 w 3805238"/>
              <a:gd name="connsiteY4" fmla="*/ 333375 h 1014413"/>
              <a:gd name="connsiteX5" fmla="*/ 3805238 w 3805238"/>
              <a:gd name="connsiteY5" fmla="*/ 0 h 1014413"/>
              <a:gd name="connsiteX0" fmla="*/ 0 w 3805238"/>
              <a:gd name="connsiteY0" fmla="*/ 1014413 h 1014413"/>
              <a:gd name="connsiteX1" fmla="*/ 1095375 w 3805238"/>
              <a:gd name="connsiteY1" fmla="*/ 1000125 h 1014413"/>
              <a:gd name="connsiteX2" fmla="*/ 2205038 w 3805238"/>
              <a:gd name="connsiteY2" fmla="*/ 909638 h 1014413"/>
              <a:gd name="connsiteX3" fmla="*/ 2962275 w 3805238"/>
              <a:gd name="connsiteY3" fmla="*/ 647700 h 1014413"/>
              <a:gd name="connsiteX4" fmla="*/ 3581400 w 3805238"/>
              <a:gd name="connsiteY4" fmla="*/ 333375 h 1014413"/>
              <a:gd name="connsiteX5" fmla="*/ 3805238 w 3805238"/>
              <a:gd name="connsiteY5" fmla="*/ 0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8" h="1014413">
                <a:moveTo>
                  <a:pt x="0" y="1014413"/>
                </a:moveTo>
                <a:lnTo>
                  <a:pt x="1095375" y="1000125"/>
                </a:lnTo>
                <a:cubicBezTo>
                  <a:pt x="1462881" y="982663"/>
                  <a:pt x="1893888" y="968376"/>
                  <a:pt x="2205038" y="909638"/>
                </a:cubicBezTo>
                <a:cubicBezTo>
                  <a:pt x="2516188" y="850901"/>
                  <a:pt x="2732881" y="743744"/>
                  <a:pt x="2962275" y="647700"/>
                </a:cubicBezTo>
                <a:cubicBezTo>
                  <a:pt x="3191669" y="551656"/>
                  <a:pt x="3440906" y="441325"/>
                  <a:pt x="3581400" y="333375"/>
                </a:cubicBezTo>
                <a:cubicBezTo>
                  <a:pt x="3721894" y="225425"/>
                  <a:pt x="3763566" y="112712"/>
                  <a:pt x="3805238"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p:cNvCxnSpPr/>
          <p:nvPr/>
        </p:nvCxnSpPr>
        <p:spPr>
          <a:xfrm rot="5400000">
            <a:off x="4914900" y="2781300"/>
            <a:ext cx="609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76800" y="2096869"/>
            <a:ext cx="2667000" cy="646331"/>
          </a:xfrm>
          <a:prstGeom prst="rect">
            <a:avLst/>
          </a:prstGeom>
          <a:noFill/>
        </p:spPr>
        <p:txBody>
          <a:bodyPr wrap="square" rtlCol="0">
            <a:spAutoFit/>
          </a:bodyPr>
          <a:lstStyle/>
          <a:p>
            <a:r>
              <a:rPr lang="en-US" dirty="0" smtClean="0">
                <a:solidFill>
                  <a:srgbClr val="0033CC"/>
                </a:solidFill>
              </a:rPr>
              <a:t>Cross-over, focal point, relatively good focus</a:t>
            </a:r>
            <a:endParaRPr lang="en-US" dirty="0">
              <a:solidFill>
                <a:srgbClr val="0033CC"/>
              </a:solidFill>
            </a:endParaRPr>
          </a:p>
        </p:txBody>
      </p:sp>
      <p:sp>
        <p:nvSpPr>
          <p:cNvPr id="27" name="Slide Number Placeholder 26"/>
          <p:cNvSpPr>
            <a:spLocks noGrp="1"/>
          </p:cNvSpPr>
          <p:nvPr>
            <p:ph type="sldNum" sz="quarter" idx="12"/>
          </p:nvPr>
        </p:nvSpPr>
        <p:spPr/>
        <p:txBody>
          <a:bodyPr/>
          <a:lstStyle/>
          <a:p>
            <a:fld id="{D0E50452-99CA-4FE7-9FF9-9C342DA813CB}" type="slidenum">
              <a:rPr lang="en-US" smtClean="0"/>
              <a:pPr/>
              <a:t>28</a:t>
            </a:fld>
            <a:endParaRPr lang="en-US" dirty="0"/>
          </a:p>
        </p:txBody>
      </p:sp>
      <p:cxnSp>
        <p:nvCxnSpPr>
          <p:cNvPr id="29" name="Straight Connector 28"/>
          <p:cNvCxnSpPr/>
          <p:nvPr/>
        </p:nvCxnSpPr>
        <p:spPr>
          <a:xfrm>
            <a:off x="0" y="6858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0" name="TextBox 29"/>
          <p:cNvSpPr txBox="1"/>
          <p:nvPr/>
        </p:nvSpPr>
        <p:spPr>
          <a:xfrm>
            <a:off x="2568799" y="162580"/>
            <a:ext cx="4441601" cy="523220"/>
          </a:xfrm>
          <a:prstGeom prst="rect">
            <a:avLst/>
          </a:prstGeom>
          <a:noFill/>
        </p:spPr>
        <p:txBody>
          <a:bodyPr wrap="none" rtlCol="0">
            <a:spAutoFit/>
          </a:bodyPr>
          <a:lstStyle/>
          <a:p>
            <a:r>
              <a:rPr lang="en-US" sz="2800" dirty="0" smtClean="0">
                <a:solidFill>
                  <a:srgbClr val="0033CC"/>
                </a:solidFill>
              </a:rPr>
              <a:t>“Focusing” by a point charge</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152400"/>
            <a:ext cx="2647007" cy="523220"/>
          </a:xfrm>
          <a:prstGeom prst="rect">
            <a:avLst/>
          </a:prstGeom>
          <a:noFill/>
        </p:spPr>
        <p:txBody>
          <a:bodyPr wrap="none" rtlCol="0">
            <a:spAutoFit/>
          </a:bodyPr>
          <a:lstStyle/>
          <a:p>
            <a:r>
              <a:rPr lang="en-US" sz="2800" dirty="0" smtClean="0">
                <a:solidFill>
                  <a:srgbClr val="0033CC"/>
                </a:solidFill>
              </a:rPr>
              <a:t>Electrostatic lens</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2" name="Group 11"/>
          <p:cNvGrpSpPr/>
          <p:nvPr/>
        </p:nvGrpSpPr>
        <p:grpSpPr>
          <a:xfrm>
            <a:off x="152400" y="3581400"/>
            <a:ext cx="6629400" cy="3048000"/>
            <a:chOff x="1676400" y="3810000"/>
            <a:chExt cx="6629400" cy="3048000"/>
          </a:xfrm>
        </p:grpSpPr>
        <p:pic>
          <p:nvPicPr>
            <p:cNvPr id="17410" name="Picture 2"/>
            <p:cNvPicPr>
              <a:picLocks noChangeAspect="1" noChangeArrowheads="1"/>
            </p:cNvPicPr>
            <p:nvPr/>
          </p:nvPicPr>
          <p:blipFill>
            <a:blip r:embed="rId2"/>
            <a:srcRect/>
            <a:stretch>
              <a:fillRect/>
            </a:stretch>
          </p:blipFill>
          <p:spPr bwMode="auto">
            <a:xfrm>
              <a:off x="1676400" y="3844315"/>
              <a:ext cx="6122988" cy="3013685"/>
            </a:xfrm>
            <a:prstGeom prst="rect">
              <a:avLst/>
            </a:prstGeom>
            <a:noFill/>
            <a:ln w="9525">
              <a:noFill/>
              <a:miter lim="800000"/>
              <a:headEnd/>
              <a:tailEnd/>
            </a:ln>
            <a:effectLst/>
          </p:spPr>
        </p:pic>
        <p:sp>
          <p:nvSpPr>
            <p:cNvPr id="9" name="TextBox 8"/>
            <p:cNvSpPr txBox="1"/>
            <p:nvPr/>
          </p:nvSpPr>
          <p:spPr>
            <a:xfrm>
              <a:off x="3657600" y="3821668"/>
              <a:ext cx="574196" cy="369332"/>
            </a:xfrm>
            <a:prstGeom prst="rect">
              <a:avLst/>
            </a:prstGeom>
            <a:noFill/>
          </p:spPr>
          <p:txBody>
            <a:bodyPr wrap="none" rtlCol="0">
              <a:spAutoFit/>
            </a:bodyPr>
            <a:lstStyle/>
            <a:p>
              <a:r>
                <a:rPr lang="en-US" dirty="0" smtClean="0"/>
                <a:t>(0V)</a:t>
              </a:r>
              <a:endParaRPr lang="en-US" dirty="0"/>
            </a:p>
          </p:txBody>
        </p:sp>
        <p:sp>
          <p:nvSpPr>
            <p:cNvPr id="10" name="TextBox 9"/>
            <p:cNvSpPr txBox="1"/>
            <p:nvPr/>
          </p:nvSpPr>
          <p:spPr>
            <a:xfrm>
              <a:off x="7731604" y="3821668"/>
              <a:ext cx="574196" cy="369332"/>
            </a:xfrm>
            <a:prstGeom prst="rect">
              <a:avLst/>
            </a:prstGeom>
            <a:noFill/>
          </p:spPr>
          <p:txBody>
            <a:bodyPr wrap="none" rtlCol="0">
              <a:spAutoFit/>
            </a:bodyPr>
            <a:lstStyle/>
            <a:p>
              <a:r>
                <a:rPr lang="en-US" dirty="0" smtClean="0"/>
                <a:t>(0V)</a:t>
              </a:r>
              <a:endParaRPr lang="en-US" dirty="0"/>
            </a:p>
          </p:txBody>
        </p:sp>
        <p:sp>
          <p:nvSpPr>
            <p:cNvPr id="11" name="TextBox 10"/>
            <p:cNvSpPr txBox="1"/>
            <p:nvPr/>
          </p:nvSpPr>
          <p:spPr>
            <a:xfrm>
              <a:off x="5638800" y="3810000"/>
              <a:ext cx="808235" cy="369332"/>
            </a:xfrm>
            <a:prstGeom prst="rect">
              <a:avLst/>
            </a:prstGeom>
            <a:noFill/>
          </p:spPr>
          <p:txBody>
            <a:bodyPr wrap="none" rtlCol="0">
              <a:spAutoFit/>
            </a:bodyPr>
            <a:lstStyle/>
            <a:p>
              <a:r>
                <a:rPr lang="en-US" dirty="0" smtClean="0"/>
                <a:t>(100V)</a:t>
              </a:r>
              <a:endParaRPr lang="en-US" dirty="0"/>
            </a:p>
          </p:txBody>
        </p:sp>
      </p:grpSp>
      <p:sp>
        <p:nvSpPr>
          <p:cNvPr id="14" name="Slide Number Placeholder 13"/>
          <p:cNvSpPr>
            <a:spLocks noGrp="1"/>
          </p:cNvSpPr>
          <p:nvPr>
            <p:ph type="sldNum" sz="quarter" idx="12"/>
          </p:nvPr>
        </p:nvSpPr>
        <p:spPr/>
        <p:txBody>
          <a:bodyPr/>
          <a:lstStyle/>
          <a:p>
            <a:fld id="{D0E50452-99CA-4FE7-9FF9-9C342DA813CB}" type="slidenum">
              <a:rPr lang="en-US" smtClean="0"/>
              <a:pPr/>
              <a:t>29</a:t>
            </a:fld>
            <a:endParaRPr lang="en-US"/>
          </a:p>
        </p:txBody>
      </p:sp>
      <p:pic>
        <p:nvPicPr>
          <p:cNvPr id="26626" name="Picture 2"/>
          <p:cNvPicPr>
            <a:picLocks noChangeAspect="1" noChangeArrowheads="1"/>
          </p:cNvPicPr>
          <p:nvPr/>
        </p:nvPicPr>
        <p:blipFill>
          <a:blip r:embed="rId3"/>
          <a:srcRect/>
          <a:stretch>
            <a:fillRect/>
          </a:stretch>
        </p:blipFill>
        <p:spPr bwMode="auto">
          <a:xfrm>
            <a:off x="6934200" y="2895600"/>
            <a:ext cx="1949578" cy="3429000"/>
          </a:xfrm>
          <a:prstGeom prst="rect">
            <a:avLst/>
          </a:prstGeom>
          <a:noFill/>
          <a:ln w="9525">
            <a:noFill/>
            <a:miter lim="800000"/>
            <a:headEnd/>
            <a:tailEnd/>
          </a:ln>
        </p:spPr>
      </p:pic>
      <p:sp>
        <p:nvSpPr>
          <p:cNvPr id="34" name="TextBox 33"/>
          <p:cNvSpPr txBox="1"/>
          <p:nvPr/>
        </p:nvSpPr>
        <p:spPr>
          <a:xfrm>
            <a:off x="152400" y="3364468"/>
            <a:ext cx="1812227" cy="369332"/>
          </a:xfrm>
          <a:prstGeom prst="rect">
            <a:avLst/>
          </a:prstGeom>
          <a:noFill/>
        </p:spPr>
        <p:txBody>
          <a:bodyPr wrap="none" rtlCol="0">
            <a:spAutoFit/>
          </a:bodyPr>
          <a:lstStyle/>
          <a:p>
            <a:r>
              <a:rPr lang="en-US" dirty="0" smtClean="0">
                <a:solidFill>
                  <a:srgbClr val="C00000"/>
                </a:solidFill>
              </a:rPr>
              <a:t>Potential contour</a:t>
            </a:r>
            <a:endParaRPr lang="en-US" dirty="0">
              <a:solidFill>
                <a:srgbClr val="C00000"/>
              </a:solidFill>
            </a:endParaRPr>
          </a:p>
        </p:txBody>
      </p:sp>
      <p:sp>
        <p:nvSpPr>
          <p:cNvPr id="35" name="TextBox 34"/>
          <p:cNvSpPr txBox="1"/>
          <p:nvPr/>
        </p:nvSpPr>
        <p:spPr>
          <a:xfrm>
            <a:off x="7391400" y="2514600"/>
            <a:ext cx="1337226" cy="369332"/>
          </a:xfrm>
          <a:prstGeom prst="rect">
            <a:avLst/>
          </a:prstGeom>
          <a:noFill/>
        </p:spPr>
        <p:txBody>
          <a:bodyPr wrap="none" rtlCol="0">
            <a:spAutoFit/>
          </a:bodyPr>
          <a:lstStyle/>
          <a:p>
            <a:r>
              <a:rPr lang="en-US" dirty="0" smtClean="0">
                <a:solidFill>
                  <a:srgbClr val="C00000"/>
                </a:solidFill>
              </a:rPr>
              <a:t>Electric field</a:t>
            </a:r>
            <a:endParaRPr lang="en-US" dirty="0">
              <a:solidFill>
                <a:srgbClr val="C00000"/>
              </a:solidFill>
            </a:endParaRPr>
          </a:p>
        </p:txBody>
      </p:sp>
      <p:grpSp>
        <p:nvGrpSpPr>
          <p:cNvPr id="33" name="Group 32"/>
          <p:cNvGrpSpPr/>
          <p:nvPr/>
        </p:nvGrpSpPr>
        <p:grpSpPr>
          <a:xfrm>
            <a:off x="152400" y="762000"/>
            <a:ext cx="3379561" cy="2543175"/>
            <a:chOff x="3276600" y="762000"/>
            <a:chExt cx="3379561" cy="2543175"/>
          </a:xfrm>
        </p:grpSpPr>
        <p:pic>
          <p:nvPicPr>
            <p:cNvPr id="26625" name="Picture 1"/>
            <p:cNvPicPr>
              <a:picLocks noChangeAspect="1" noChangeArrowheads="1"/>
            </p:cNvPicPr>
            <p:nvPr/>
          </p:nvPicPr>
          <p:blipFill>
            <a:blip r:embed="rId4"/>
            <a:srcRect/>
            <a:stretch>
              <a:fillRect/>
            </a:stretch>
          </p:blipFill>
          <p:spPr bwMode="auto">
            <a:xfrm>
              <a:off x="3810000" y="914400"/>
              <a:ext cx="2846161" cy="2390775"/>
            </a:xfrm>
            <a:prstGeom prst="rect">
              <a:avLst/>
            </a:prstGeom>
            <a:noFill/>
            <a:ln w="9525">
              <a:noFill/>
              <a:miter lim="800000"/>
              <a:headEnd/>
              <a:tailEnd/>
            </a:ln>
          </p:spPr>
        </p:pic>
        <p:sp>
          <p:nvSpPr>
            <p:cNvPr id="36" name="TextBox 35"/>
            <p:cNvSpPr txBox="1"/>
            <p:nvPr/>
          </p:nvSpPr>
          <p:spPr>
            <a:xfrm>
              <a:off x="3276600" y="762000"/>
              <a:ext cx="1517595" cy="369332"/>
            </a:xfrm>
            <a:prstGeom prst="rect">
              <a:avLst/>
            </a:prstGeom>
            <a:noFill/>
          </p:spPr>
          <p:txBody>
            <a:bodyPr wrap="none" rtlCol="0">
              <a:spAutoFit/>
            </a:bodyPr>
            <a:lstStyle/>
            <a:p>
              <a:r>
                <a:rPr lang="en-US" dirty="0" smtClean="0">
                  <a:solidFill>
                    <a:srgbClr val="C00000"/>
                  </a:solidFill>
                </a:rPr>
                <a:t>Lens structure</a:t>
              </a:r>
              <a:endParaRPr lang="en-US" dirty="0">
                <a:solidFill>
                  <a:srgbClr val="C00000"/>
                </a:solidFill>
              </a:endParaRPr>
            </a:p>
          </p:txBody>
        </p:sp>
      </p:grpSp>
      <p:grpSp>
        <p:nvGrpSpPr>
          <p:cNvPr id="38" name="Group 37"/>
          <p:cNvGrpSpPr/>
          <p:nvPr/>
        </p:nvGrpSpPr>
        <p:grpSpPr>
          <a:xfrm>
            <a:off x="3962400" y="914400"/>
            <a:ext cx="3657600" cy="1992729"/>
            <a:chOff x="76200" y="914400"/>
            <a:chExt cx="3657600" cy="1992729"/>
          </a:xfrm>
        </p:grpSpPr>
        <p:grpSp>
          <p:nvGrpSpPr>
            <p:cNvPr id="32" name="Group 31"/>
            <p:cNvGrpSpPr>
              <a:grpSpLocks noChangeAspect="1"/>
            </p:cNvGrpSpPr>
            <p:nvPr/>
          </p:nvGrpSpPr>
          <p:grpSpPr>
            <a:xfrm>
              <a:off x="76200" y="1371600"/>
              <a:ext cx="3657600" cy="1535529"/>
              <a:chOff x="1600200" y="3733800"/>
              <a:chExt cx="7315200" cy="3071057"/>
            </a:xfrm>
          </p:grpSpPr>
          <p:sp>
            <p:nvSpPr>
              <p:cNvPr id="21" name="Line 8"/>
              <p:cNvSpPr>
                <a:spLocks noChangeShapeType="1"/>
              </p:cNvSpPr>
              <p:nvPr/>
            </p:nvSpPr>
            <p:spPr bwMode="auto">
              <a:xfrm>
                <a:off x="4495800" y="3733800"/>
                <a:ext cx="0" cy="609600"/>
              </a:xfrm>
              <a:prstGeom prst="line">
                <a:avLst/>
              </a:prstGeom>
              <a:noFill/>
              <a:ln w="57150">
                <a:solidFill>
                  <a:schemeClr val="tx1"/>
                </a:solidFill>
                <a:miter lim="800000"/>
                <a:headEnd/>
                <a:tailEnd/>
              </a:ln>
            </p:spPr>
            <p:txBody>
              <a:bodyPr wrap="none"/>
              <a:lstStyle/>
              <a:p>
                <a:endParaRPr lang="en-US"/>
              </a:p>
            </p:txBody>
          </p:sp>
          <p:sp>
            <p:nvSpPr>
              <p:cNvPr id="22" name="Line 9"/>
              <p:cNvSpPr>
                <a:spLocks noChangeShapeType="1"/>
              </p:cNvSpPr>
              <p:nvPr/>
            </p:nvSpPr>
            <p:spPr bwMode="auto">
              <a:xfrm>
                <a:off x="4495800" y="5486400"/>
                <a:ext cx="0" cy="609600"/>
              </a:xfrm>
              <a:prstGeom prst="line">
                <a:avLst/>
              </a:prstGeom>
              <a:noFill/>
              <a:ln w="57150">
                <a:solidFill>
                  <a:schemeClr val="tx1"/>
                </a:solidFill>
                <a:miter lim="800000"/>
                <a:headEnd/>
                <a:tailEnd/>
              </a:ln>
            </p:spPr>
            <p:txBody>
              <a:bodyPr wrap="none"/>
              <a:lstStyle/>
              <a:p>
                <a:endParaRPr lang="en-US"/>
              </a:p>
            </p:txBody>
          </p:sp>
          <p:sp>
            <p:nvSpPr>
              <p:cNvPr id="23" name="Line 10"/>
              <p:cNvSpPr>
                <a:spLocks noChangeShapeType="1"/>
              </p:cNvSpPr>
              <p:nvPr/>
            </p:nvSpPr>
            <p:spPr bwMode="auto">
              <a:xfrm>
                <a:off x="5867400" y="3733800"/>
                <a:ext cx="0" cy="609600"/>
              </a:xfrm>
              <a:prstGeom prst="line">
                <a:avLst/>
              </a:prstGeom>
              <a:noFill/>
              <a:ln w="57150">
                <a:solidFill>
                  <a:schemeClr val="tx1"/>
                </a:solidFill>
                <a:miter lim="800000"/>
                <a:headEnd/>
                <a:tailEnd/>
              </a:ln>
            </p:spPr>
            <p:txBody>
              <a:bodyPr wrap="none"/>
              <a:lstStyle/>
              <a:p>
                <a:endParaRPr lang="en-US"/>
              </a:p>
            </p:txBody>
          </p:sp>
          <p:sp>
            <p:nvSpPr>
              <p:cNvPr id="24" name="Line 11"/>
              <p:cNvSpPr>
                <a:spLocks noChangeShapeType="1"/>
              </p:cNvSpPr>
              <p:nvPr/>
            </p:nvSpPr>
            <p:spPr bwMode="auto">
              <a:xfrm>
                <a:off x="5867400" y="5486400"/>
                <a:ext cx="0" cy="609600"/>
              </a:xfrm>
              <a:prstGeom prst="line">
                <a:avLst/>
              </a:prstGeom>
              <a:noFill/>
              <a:ln w="57150">
                <a:solidFill>
                  <a:schemeClr val="tx1"/>
                </a:solidFill>
                <a:miter lim="800000"/>
                <a:headEnd/>
                <a:tailEnd/>
              </a:ln>
            </p:spPr>
            <p:txBody>
              <a:bodyPr wrap="none"/>
              <a:lstStyle/>
              <a:p>
                <a:endParaRPr lang="en-US"/>
              </a:p>
            </p:txBody>
          </p:sp>
          <p:sp>
            <p:nvSpPr>
              <p:cNvPr id="25" name="Line 12"/>
              <p:cNvSpPr>
                <a:spLocks noChangeShapeType="1"/>
              </p:cNvSpPr>
              <p:nvPr/>
            </p:nvSpPr>
            <p:spPr bwMode="auto">
              <a:xfrm>
                <a:off x="5181600" y="3733800"/>
                <a:ext cx="0" cy="609600"/>
              </a:xfrm>
              <a:prstGeom prst="line">
                <a:avLst/>
              </a:prstGeom>
              <a:noFill/>
              <a:ln w="57150">
                <a:solidFill>
                  <a:srgbClr val="FF0000"/>
                </a:solidFill>
                <a:miter lim="800000"/>
                <a:headEnd/>
                <a:tailEnd/>
              </a:ln>
            </p:spPr>
            <p:txBody>
              <a:bodyPr wrap="none"/>
              <a:lstStyle/>
              <a:p>
                <a:endParaRPr lang="en-US"/>
              </a:p>
            </p:txBody>
          </p:sp>
          <p:sp>
            <p:nvSpPr>
              <p:cNvPr id="26" name="Line 13"/>
              <p:cNvSpPr>
                <a:spLocks noChangeShapeType="1"/>
              </p:cNvSpPr>
              <p:nvPr/>
            </p:nvSpPr>
            <p:spPr bwMode="auto">
              <a:xfrm>
                <a:off x="5181600" y="5486400"/>
                <a:ext cx="0" cy="609600"/>
              </a:xfrm>
              <a:prstGeom prst="line">
                <a:avLst/>
              </a:prstGeom>
              <a:noFill/>
              <a:ln w="57150">
                <a:solidFill>
                  <a:srgbClr val="FF0000"/>
                </a:solidFill>
                <a:miter lim="800000"/>
                <a:headEnd/>
                <a:tailEnd/>
              </a:ln>
            </p:spPr>
            <p:txBody>
              <a:bodyPr wrap="none"/>
              <a:lstStyle/>
              <a:p>
                <a:endParaRPr lang="en-US"/>
              </a:p>
            </p:txBody>
          </p:sp>
          <p:sp>
            <p:nvSpPr>
              <p:cNvPr id="27" name="Text Box 14"/>
              <p:cNvSpPr txBox="1">
                <a:spLocks noChangeArrowheads="1"/>
              </p:cNvSpPr>
              <p:nvPr/>
            </p:nvSpPr>
            <p:spPr bwMode="auto">
              <a:xfrm>
                <a:off x="3733800" y="6127749"/>
                <a:ext cx="1154804" cy="677108"/>
              </a:xfrm>
              <a:prstGeom prst="rect">
                <a:avLst/>
              </a:prstGeom>
              <a:noFill/>
              <a:ln w="9525">
                <a:noFill/>
                <a:miter lim="800000"/>
                <a:headEnd/>
                <a:tailEnd/>
              </a:ln>
            </p:spPr>
            <p:txBody>
              <a:bodyPr wrap="none">
                <a:spAutoFit/>
              </a:bodyPr>
              <a:lstStyle/>
              <a:p>
                <a:pPr algn="l"/>
                <a:r>
                  <a:rPr lang="en-US" altLang="zh-CN" sz="1600" dirty="0">
                    <a:ea typeface="华文细黑" pitchFamily="2" charset="-122"/>
                  </a:rPr>
                  <a:t>V</a:t>
                </a:r>
                <a:r>
                  <a:rPr lang="en-US" altLang="zh-CN" sz="1600" baseline="-25000" dirty="0">
                    <a:ea typeface="华文细黑" pitchFamily="2" charset="-122"/>
                  </a:rPr>
                  <a:t>1</a:t>
                </a:r>
                <a:r>
                  <a:rPr lang="en-US" altLang="zh-CN" sz="1600" dirty="0">
                    <a:ea typeface="华文细黑" pitchFamily="2" charset="-122"/>
                  </a:rPr>
                  <a:t>=0</a:t>
                </a:r>
              </a:p>
            </p:txBody>
          </p:sp>
          <p:sp>
            <p:nvSpPr>
              <p:cNvPr id="28" name="Text Box 15"/>
              <p:cNvSpPr txBox="1">
                <a:spLocks noChangeArrowheads="1"/>
              </p:cNvSpPr>
              <p:nvPr/>
            </p:nvSpPr>
            <p:spPr bwMode="auto">
              <a:xfrm>
                <a:off x="5410200" y="6095999"/>
                <a:ext cx="1154804" cy="677108"/>
              </a:xfrm>
              <a:prstGeom prst="rect">
                <a:avLst/>
              </a:prstGeom>
              <a:noFill/>
              <a:ln w="9525">
                <a:noFill/>
                <a:miter lim="800000"/>
                <a:headEnd/>
                <a:tailEnd/>
              </a:ln>
            </p:spPr>
            <p:txBody>
              <a:bodyPr wrap="none">
                <a:spAutoFit/>
              </a:bodyPr>
              <a:lstStyle/>
              <a:p>
                <a:pPr algn="l"/>
                <a:r>
                  <a:rPr lang="en-US" altLang="zh-CN" sz="1600" dirty="0">
                    <a:ea typeface="华文细黑" pitchFamily="2" charset="-122"/>
                  </a:rPr>
                  <a:t>V</a:t>
                </a:r>
                <a:r>
                  <a:rPr lang="en-US" altLang="zh-CN" sz="1600" baseline="-25000" dirty="0">
                    <a:ea typeface="华文细黑" pitchFamily="2" charset="-122"/>
                  </a:rPr>
                  <a:t>3</a:t>
                </a:r>
                <a:r>
                  <a:rPr lang="en-US" altLang="zh-CN" sz="1600" dirty="0">
                    <a:ea typeface="华文细黑" pitchFamily="2" charset="-122"/>
                  </a:rPr>
                  <a:t>=0</a:t>
                </a:r>
              </a:p>
            </p:txBody>
          </p:sp>
          <p:sp>
            <p:nvSpPr>
              <p:cNvPr id="29" name="Text Box 16"/>
              <p:cNvSpPr txBox="1">
                <a:spLocks noChangeArrowheads="1"/>
              </p:cNvSpPr>
              <p:nvPr/>
            </p:nvSpPr>
            <p:spPr bwMode="auto">
              <a:xfrm>
                <a:off x="4800600" y="6110287"/>
                <a:ext cx="741228" cy="677108"/>
              </a:xfrm>
              <a:prstGeom prst="rect">
                <a:avLst/>
              </a:prstGeom>
              <a:noFill/>
              <a:ln w="9525">
                <a:noFill/>
                <a:miter lim="800000"/>
                <a:headEnd/>
                <a:tailEnd/>
              </a:ln>
            </p:spPr>
            <p:txBody>
              <a:bodyPr wrap="none">
                <a:spAutoFit/>
              </a:bodyPr>
              <a:lstStyle/>
              <a:p>
                <a:pPr algn="l"/>
                <a:r>
                  <a:rPr lang="en-US" altLang="zh-CN" sz="1600" dirty="0">
                    <a:solidFill>
                      <a:srgbClr val="FF0000"/>
                    </a:solidFill>
                    <a:ea typeface="华文细黑" pitchFamily="2" charset="-122"/>
                  </a:rPr>
                  <a:t>V</a:t>
                </a:r>
                <a:r>
                  <a:rPr lang="en-US" altLang="zh-CN" sz="1600" baseline="-25000" dirty="0">
                    <a:solidFill>
                      <a:srgbClr val="FF0000"/>
                    </a:solidFill>
                    <a:ea typeface="华文细黑" pitchFamily="2" charset="-122"/>
                  </a:rPr>
                  <a:t>2</a:t>
                </a:r>
              </a:p>
            </p:txBody>
          </p:sp>
          <p:sp>
            <p:nvSpPr>
              <p:cNvPr id="30" name="Freeform 17"/>
              <p:cNvSpPr>
                <a:spLocks/>
              </p:cNvSpPr>
              <p:nvPr/>
            </p:nvSpPr>
            <p:spPr bwMode="auto">
              <a:xfrm>
                <a:off x="1600200" y="4432300"/>
                <a:ext cx="7315200" cy="673100"/>
              </a:xfrm>
              <a:custGeom>
                <a:avLst/>
                <a:gdLst>
                  <a:gd name="T0" fmla="*/ 0 w 4608"/>
                  <a:gd name="T1" fmla="*/ 520700 h 424"/>
                  <a:gd name="T2" fmla="*/ 2819400 w 4608"/>
                  <a:gd name="T3" fmla="*/ 63500 h 424"/>
                  <a:gd name="T4" fmla="*/ 4572000 w 4608"/>
                  <a:gd name="T5" fmla="*/ 139700 h 424"/>
                  <a:gd name="T6" fmla="*/ 6934200 w 4608"/>
                  <a:gd name="T7" fmla="*/ 596900 h 424"/>
                  <a:gd name="T8" fmla="*/ 6858000 w 4608"/>
                  <a:gd name="T9" fmla="*/ 596900 h 424"/>
                  <a:gd name="T10" fmla="*/ 0 60000 65536"/>
                  <a:gd name="T11" fmla="*/ 0 60000 65536"/>
                  <a:gd name="T12" fmla="*/ 0 60000 65536"/>
                  <a:gd name="T13" fmla="*/ 0 60000 65536"/>
                  <a:gd name="T14" fmla="*/ 0 60000 65536"/>
                  <a:gd name="T15" fmla="*/ 0 w 4608"/>
                  <a:gd name="T16" fmla="*/ 0 h 424"/>
                  <a:gd name="T17" fmla="*/ 4608 w 4608"/>
                  <a:gd name="T18" fmla="*/ 424 h 424"/>
                </a:gdLst>
                <a:ahLst/>
                <a:cxnLst>
                  <a:cxn ang="T10">
                    <a:pos x="T0" y="T1"/>
                  </a:cxn>
                  <a:cxn ang="T11">
                    <a:pos x="T2" y="T3"/>
                  </a:cxn>
                  <a:cxn ang="T12">
                    <a:pos x="T4" y="T5"/>
                  </a:cxn>
                  <a:cxn ang="T13">
                    <a:pos x="T6" y="T7"/>
                  </a:cxn>
                  <a:cxn ang="T14">
                    <a:pos x="T8" y="T9"/>
                  </a:cxn>
                </a:cxnLst>
                <a:rect l="T15" t="T16" r="T17" b="T18"/>
                <a:pathLst>
                  <a:path w="4608" h="424">
                    <a:moveTo>
                      <a:pt x="0" y="328"/>
                    </a:moveTo>
                    <a:cubicBezTo>
                      <a:pt x="648" y="204"/>
                      <a:pt x="1296" y="80"/>
                      <a:pt x="1776" y="40"/>
                    </a:cubicBezTo>
                    <a:cubicBezTo>
                      <a:pt x="2256" y="0"/>
                      <a:pt x="2448" y="32"/>
                      <a:pt x="2880" y="88"/>
                    </a:cubicBezTo>
                    <a:cubicBezTo>
                      <a:pt x="3312" y="144"/>
                      <a:pt x="4128" y="328"/>
                      <a:pt x="4368" y="376"/>
                    </a:cubicBezTo>
                    <a:cubicBezTo>
                      <a:pt x="4608" y="424"/>
                      <a:pt x="4464" y="400"/>
                      <a:pt x="4320" y="376"/>
                    </a:cubicBezTo>
                  </a:path>
                </a:pathLst>
              </a:custGeom>
              <a:noFill/>
              <a:ln w="9525">
                <a:solidFill>
                  <a:schemeClr val="tx1"/>
                </a:solidFill>
                <a:miter lim="800000"/>
                <a:headEnd/>
                <a:tailEnd/>
              </a:ln>
            </p:spPr>
            <p:txBody>
              <a:bodyPr wrap="none"/>
              <a:lstStyle/>
              <a:p>
                <a:endParaRPr lang="en-US"/>
              </a:p>
            </p:txBody>
          </p:sp>
          <p:sp>
            <p:nvSpPr>
              <p:cNvPr id="31" name="Freeform 18"/>
              <p:cNvSpPr>
                <a:spLocks/>
              </p:cNvSpPr>
              <p:nvPr/>
            </p:nvSpPr>
            <p:spPr bwMode="auto">
              <a:xfrm flipV="1">
                <a:off x="1600200" y="4813300"/>
                <a:ext cx="7315200" cy="673100"/>
              </a:xfrm>
              <a:custGeom>
                <a:avLst/>
                <a:gdLst>
                  <a:gd name="T0" fmla="*/ 0 w 4608"/>
                  <a:gd name="T1" fmla="*/ 520700 h 424"/>
                  <a:gd name="T2" fmla="*/ 2819400 w 4608"/>
                  <a:gd name="T3" fmla="*/ 63500 h 424"/>
                  <a:gd name="T4" fmla="*/ 4572000 w 4608"/>
                  <a:gd name="T5" fmla="*/ 139700 h 424"/>
                  <a:gd name="T6" fmla="*/ 6934200 w 4608"/>
                  <a:gd name="T7" fmla="*/ 596900 h 424"/>
                  <a:gd name="T8" fmla="*/ 6858000 w 4608"/>
                  <a:gd name="T9" fmla="*/ 596900 h 424"/>
                  <a:gd name="T10" fmla="*/ 0 60000 65536"/>
                  <a:gd name="T11" fmla="*/ 0 60000 65536"/>
                  <a:gd name="T12" fmla="*/ 0 60000 65536"/>
                  <a:gd name="T13" fmla="*/ 0 60000 65536"/>
                  <a:gd name="T14" fmla="*/ 0 60000 65536"/>
                  <a:gd name="T15" fmla="*/ 0 w 4608"/>
                  <a:gd name="T16" fmla="*/ 0 h 424"/>
                  <a:gd name="T17" fmla="*/ 4608 w 4608"/>
                  <a:gd name="T18" fmla="*/ 424 h 424"/>
                </a:gdLst>
                <a:ahLst/>
                <a:cxnLst>
                  <a:cxn ang="T10">
                    <a:pos x="T0" y="T1"/>
                  </a:cxn>
                  <a:cxn ang="T11">
                    <a:pos x="T2" y="T3"/>
                  </a:cxn>
                  <a:cxn ang="T12">
                    <a:pos x="T4" y="T5"/>
                  </a:cxn>
                  <a:cxn ang="T13">
                    <a:pos x="T6" y="T7"/>
                  </a:cxn>
                  <a:cxn ang="T14">
                    <a:pos x="T8" y="T9"/>
                  </a:cxn>
                </a:cxnLst>
                <a:rect l="T15" t="T16" r="T17" b="T18"/>
                <a:pathLst>
                  <a:path w="4608" h="424">
                    <a:moveTo>
                      <a:pt x="0" y="328"/>
                    </a:moveTo>
                    <a:cubicBezTo>
                      <a:pt x="648" y="204"/>
                      <a:pt x="1296" y="80"/>
                      <a:pt x="1776" y="40"/>
                    </a:cubicBezTo>
                    <a:cubicBezTo>
                      <a:pt x="2256" y="0"/>
                      <a:pt x="2448" y="32"/>
                      <a:pt x="2880" y="88"/>
                    </a:cubicBezTo>
                    <a:cubicBezTo>
                      <a:pt x="3312" y="144"/>
                      <a:pt x="4128" y="328"/>
                      <a:pt x="4368" y="376"/>
                    </a:cubicBezTo>
                    <a:cubicBezTo>
                      <a:pt x="4608" y="424"/>
                      <a:pt x="4464" y="400"/>
                      <a:pt x="4320" y="376"/>
                    </a:cubicBezTo>
                  </a:path>
                </a:pathLst>
              </a:custGeom>
              <a:noFill/>
              <a:ln w="9525">
                <a:solidFill>
                  <a:schemeClr val="tx1"/>
                </a:solidFill>
                <a:miter lim="800000"/>
                <a:headEnd/>
                <a:tailEnd/>
              </a:ln>
            </p:spPr>
            <p:txBody>
              <a:bodyPr wrap="none"/>
              <a:lstStyle/>
              <a:p>
                <a:endParaRPr lang="en-US"/>
              </a:p>
            </p:txBody>
          </p:sp>
        </p:grpSp>
        <p:sp>
          <p:nvSpPr>
            <p:cNvPr id="37" name="TextBox 36"/>
            <p:cNvSpPr txBox="1"/>
            <p:nvPr/>
          </p:nvSpPr>
          <p:spPr>
            <a:xfrm>
              <a:off x="152400" y="914400"/>
              <a:ext cx="1925592" cy="369332"/>
            </a:xfrm>
            <a:prstGeom prst="rect">
              <a:avLst/>
            </a:prstGeom>
            <a:noFill/>
          </p:spPr>
          <p:txBody>
            <a:bodyPr wrap="none" rtlCol="0">
              <a:spAutoFit/>
            </a:bodyPr>
            <a:lstStyle/>
            <a:p>
              <a:r>
                <a:rPr lang="en-US" dirty="0" smtClean="0">
                  <a:solidFill>
                    <a:srgbClr val="C00000"/>
                  </a:solidFill>
                </a:rPr>
                <a:t>Electron trajectory</a:t>
              </a:r>
              <a:endParaRPr lang="en-US" dirty="0">
                <a:solidFill>
                  <a:srgbClr val="C000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1143000"/>
            <a:ext cx="7951787" cy="3219450"/>
          </a:xfrm>
          <a:prstGeom prst="rect">
            <a:avLst/>
          </a:prstGeom>
          <a:noFill/>
          <a:ln w="9525">
            <a:noFill/>
            <a:miter lim="800000"/>
            <a:headEnd/>
            <a:tailEnd/>
          </a:ln>
          <a:effectLst/>
        </p:spPr>
      </p:pic>
      <p:sp>
        <p:nvSpPr>
          <p:cNvPr id="7" name="TextBox 6"/>
          <p:cNvSpPr txBox="1"/>
          <p:nvPr/>
        </p:nvSpPr>
        <p:spPr>
          <a:xfrm>
            <a:off x="838200" y="4648200"/>
            <a:ext cx="7239000" cy="1754326"/>
          </a:xfrm>
          <a:prstGeom prst="rect">
            <a:avLst/>
          </a:prstGeom>
          <a:noFill/>
        </p:spPr>
        <p:txBody>
          <a:bodyPr wrap="square" rtlCol="0">
            <a:spAutoFit/>
          </a:bodyPr>
          <a:lstStyle/>
          <a:p>
            <a:pPr marL="173038" indent="-173038">
              <a:spcAft>
                <a:spcPts val="600"/>
              </a:spcAft>
              <a:buFont typeface="Arial" pitchFamily="34" charset="0"/>
              <a:buChar char="•"/>
            </a:pPr>
            <a:r>
              <a:rPr lang="en-US" dirty="0" smtClean="0">
                <a:solidFill>
                  <a:srgbClr val="0033CC"/>
                </a:solidFill>
              </a:rPr>
              <a:t>Typical energy for breaking a bond: 10eV</a:t>
            </a:r>
          </a:p>
          <a:p>
            <a:pPr marL="173038" indent="-173038">
              <a:spcAft>
                <a:spcPts val="600"/>
              </a:spcAft>
              <a:buFont typeface="Arial" pitchFamily="34" charset="0"/>
              <a:buChar char="•"/>
            </a:pPr>
            <a:r>
              <a:rPr lang="en-US" dirty="0" smtClean="0">
                <a:solidFill>
                  <a:srgbClr val="0033CC"/>
                </a:solidFill>
              </a:rPr>
              <a:t>But typical energy of the beam: 10-100kV</a:t>
            </a:r>
          </a:p>
          <a:p>
            <a:pPr marL="173038" indent="-173038">
              <a:spcAft>
                <a:spcPts val="600"/>
              </a:spcAft>
            </a:pPr>
            <a:r>
              <a:rPr lang="en-US" dirty="0" smtClean="0">
                <a:solidFill>
                  <a:srgbClr val="0033CC"/>
                </a:solidFill>
              </a:rPr>
              <a:t>   (problems of aberration at low energy that leads to large beam spot size and low resolution, so use high energy for EBL)</a:t>
            </a:r>
          </a:p>
          <a:p>
            <a:pPr marL="173038" indent="-173038">
              <a:spcAft>
                <a:spcPts val="600"/>
              </a:spcAft>
              <a:buFont typeface="Arial" pitchFamily="34" charset="0"/>
              <a:buChar char="•"/>
            </a:pPr>
            <a:r>
              <a:rPr lang="en-US" dirty="0" smtClean="0">
                <a:solidFill>
                  <a:srgbClr val="0033CC"/>
                </a:solidFill>
              </a:rPr>
              <a:t>Bond is broken by secondary (including Auger) electrons with low energy.</a:t>
            </a:r>
            <a:endParaRPr lang="en-US"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276600" y="152400"/>
            <a:ext cx="2761590" cy="523220"/>
          </a:xfrm>
          <a:prstGeom prst="rect">
            <a:avLst/>
          </a:prstGeom>
          <a:noFill/>
        </p:spPr>
        <p:txBody>
          <a:bodyPr wrap="none" rtlCol="0">
            <a:spAutoFit/>
          </a:bodyPr>
          <a:lstStyle/>
          <a:p>
            <a:r>
              <a:rPr lang="en-US" sz="2800" dirty="0" smtClean="0">
                <a:solidFill>
                  <a:srgbClr val="0033CC"/>
                </a:solidFill>
              </a:rPr>
              <a:t>Exposure of resist</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D0E50452-99CA-4FE7-9FF9-9C342DA813C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76200"/>
            <a:ext cx="2223366" cy="523220"/>
          </a:xfrm>
          <a:prstGeom prst="rect">
            <a:avLst/>
          </a:prstGeom>
          <a:noFill/>
        </p:spPr>
        <p:txBody>
          <a:bodyPr wrap="none" rtlCol="0">
            <a:spAutoFit/>
          </a:bodyPr>
          <a:lstStyle/>
          <a:p>
            <a:r>
              <a:rPr lang="en-US" sz="2800" dirty="0" smtClean="0">
                <a:solidFill>
                  <a:srgbClr val="0033CC"/>
                </a:solidFill>
              </a:rPr>
              <a:t>Magnetic lens</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762000"/>
            <a:ext cx="3352799" cy="830997"/>
          </a:xfrm>
          <a:prstGeom prst="rect">
            <a:avLst/>
          </a:prstGeom>
          <a:noFill/>
        </p:spPr>
        <p:txBody>
          <a:bodyPr wrap="square" rtlCol="0">
            <a:spAutoFit/>
          </a:bodyPr>
          <a:lstStyle/>
          <a:p>
            <a:r>
              <a:rPr lang="en-US" sz="2400" dirty="0" smtClean="0">
                <a:solidFill>
                  <a:srgbClr val="7030A0"/>
                </a:solidFill>
              </a:rPr>
              <a:t>For rotationally symmetric magnetic field</a:t>
            </a:r>
            <a:endParaRPr lang="en-US" sz="2400" dirty="0">
              <a:solidFill>
                <a:srgbClr val="7030A0"/>
              </a:solidFill>
            </a:endParaRPr>
          </a:p>
        </p:txBody>
      </p:sp>
      <p:graphicFrame>
        <p:nvGraphicFramePr>
          <p:cNvPr id="9" name="Object 8"/>
          <p:cNvGraphicFramePr>
            <a:graphicFrameLocks noChangeAspect="1"/>
          </p:cNvGraphicFramePr>
          <p:nvPr/>
        </p:nvGraphicFramePr>
        <p:xfrm>
          <a:off x="228600" y="2133600"/>
          <a:ext cx="2750705" cy="3157330"/>
        </p:xfrm>
        <a:graphic>
          <a:graphicData uri="http://schemas.openxmlformats.org/presentationml/2006/ole">
            <p:oleObj spid="_x0000_s18434" name="Equation" r:id="rId3" imgW="1460160" imgH="1676160" progId="Equation.3">
              <p:embed/>
            </p:oleObj>
          </a:graphicData>
        </a:graphic>
      </p:graphicFrame>
      <p:sp>
        <p:nvSpPr>
          <p:cNvPr id="12" name="TextBox 11"/>
          <p:cNvSpPr txBox="1"/>
          <p:nvPr/>
        </p:nvSpPr>
        <p:spPr>
          <a:xfrm>
            <a:off x="76200" y="5858470"/>
            <a:ext cx="9067800" cy="923330"/>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Magnetic lens good for focusing electrons, but not for ions with different charge/mass ratio.</a:t>
            </a:r>
          </a:p>
          <a:p>
            <a:pPr marL="171450" indent="-171450">
              <a:buFont typeface="Arial" pitchFamily="34" charset="0"/>
              <a:buChar char="•"/>
            </a:pPr>
            <a:r>
              <a:rPr lang="en-US" dirty="0" smtClean="0">
                <a:solidFill>
                  <a:srgbClr val="0033CC"/>
                </a:solidFill>
              </a:rPr>
              <a:t>Modern EBL uses only magnetic lens, since electrostatic lens using high field may lead to electrical breakdown at the gaps.</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D0E50452-99CA-4FE7-9FF9-9C342DA813CB}" type="slidenum">
              <a:rPr lang="en-US" smtClean="0"/>
              <a:pPr/>
              <a:t>30</a:t>
            </a:fld>
            <a:endParaRPr lang="en-US" dirty="0"/>
          </a:p>
        </p:txBody>
      </p:sp>
      <p:sp>
        <p:nvSpPr>
          <p:cNvPr id="11" name="Rectangle 10"/>
          <p:cNvSpPr/>
          <p:nvPr/>
        </p:nvSpPr>
        <p:spPr>
          <a:xfrm>
            <a:off x="457200" y="1600200"/>
            <a:ext cx="1300356" cy="461665"/>
          </a:xfrm>
          <a:prstGeom prst="rect">
            <a:avLst/>
          </a:prstGeom>
        </p:spPr>
        <p:txBody>
          <a:bodyPr wrap="none">
            <a:spAutoFit/>
          </a:bodyPr>
          <a:lstStyle/>
          <a:p>
            <a:r>
              <a:rPr lang="en-US" sz="2400" b="1" dirty="0" smtClean="0">
                <a:solidFill>
                  <a:srgbClr val="C00000"/>
                </a:solidFill>
                <a:cs typeface="Arial" pitchFamily="34" charset="0"/>
              </a:rPr>
              <a:t>F</a:t>
            </a:r>
            <a:r>
              <a:rPr lang="en-US" sz="2400" dirty="0" smtClean="0">
                <a:solidFill>
                  <a:srgbClr val="C00000"/>
                </a:solidFill>
                <a:cs typeface="Arial" pitchFamily="34" charset="0"/>
              </a:rPr>
              <a:t>=q </a:t>
            </a:r>
            <a:r>
              <a:rPr lang="en-US" sz="2400" b="1" dirty="0" smtClean="0">
                <a:solidFill>
                  <a:srgbClr val="C00000"/>
                </a:solidFill>
                <a:cs typeface="Arial" pitchFamily="34" charset="0"/>
              </a:rPr>
              <a:t>v</a:t>
            </a:r>
            <a:r>
              <a:rPr lang="en-US" sz="2400" dirty="0" smtClean="0">
                <a:solidFill>
                  <a:srgbClr val="C00000"/>
                </a:solidFill>
                <a:cs typeface="Arial" pitchFamily="34" charset="0"/>
              </a:rPr>
              <a:t> x </a:t>
            </a:r>
            <a:r>
              <a:rPr lang="en-US" sz="2400" b="1" dirty="0" smtClean="0">
                <a:solidFill>
                  <a:srgbClr val="C00000"/>
                </a:solidFill>
                <a:cs typeface="Arial" pitchFamily="34" charset="0"/>
              </a:rPr>
              <a:t>B</a:t>
            </a:r>
            <a:endParaRPr lang="en-US" sz="2400" dirty="0"/>
          </a:p>
        </p:txBody>
      </p:sp>
      <p:pic>
        <p:nvPicPr>
          <p:cNvPr id="2" name="Picture 3"/>
          <p:cNvPicPr>
            <a:picLocks noChangeAspect="1" noChangeArrowheads="1"/>
          </p:cNvPicPr>
          <p:nvPr/>
        </p:nvPicPr>
        <p:blipFill>
          <a:blip r:embed="rId4"/>
          <a:srcRect/>
          <a:stretch>
            <a:fillRect/>
          </a:stretch>
        </p:blipFill>
        <p:spPr bwMode="auto">
          <a:xfrm>
            <a:off x="3733800" y="685800"/>
            <a:ext cx="4895850" cy="1687185"/>
          </a:xfrm>
          <a:prstGeom prst="rect">
            <a:avLst/>
          </a:prstGeom>
          <a:noFill/>
          <a:ln w="9525">
            <a:noFill/>
            <a:miter lim="800000"/>
            <a:headEnd/>
            <a:tailEnd/>
          </a:ln>
        </p:spPr>
      </p:pic>
      <p:sp>
        <p:nvSpPr>
          <p:cNvPr id="13" name="TextBox 12"/>
          <p:cNvSpPr txBox="1"/>
          <p:nvPr/>
        </p:nvSpPr>
        <p:spPr>
          <a:xfrm>
            <a:off x="4495800" y="1981200"/>
            <a:ext cx="1425327" cy="369332"/>
          </a:xfrm>
          <a:prstGeom prst="rect">
            <a:avLst/>
          </a:prstGeom>
          <a:noFill/>
        </p:spPr>
        <p:txBody>
          <a:bodyPr wrap="none" rtlCol="0">
            <a:spAutoFit/>
          </a:bodyPr>
          <a:lstStyle/>
          <a:p>
            <a:r>
              <a:rPr lang="en-US" dirty="0" smtClean="0">
                <a:solidFill>
                  <a:srgbClr val="C00000"/>
                </a:solidFill>
              </a:rPr>
              <a:t>Uniform field</a:t>
            </a:r>
            <a:endParaRPr lang="en-US" dirty="0">
              <a:solidFill>
                <a:srgbClr val="C00000"/>
              </a:solidFill>
            </a:endParaRPr>
          </a:p>
        </p:txBody>
      </p:sp>
      <p:pic>
        <p:nvPicPr>
          <p:cNvPr id="3" name="Picture 4"/>
          <p:cNvPicPr>
            <a:picLocks noChangeAspect="1" noChangeArrowheads="1"/>
          </p:cNvPicPr>
          <p:nvPr/>
        </p:nvPicPr>
        <p:blipFill>
          <a:blip r:embed="rId5"/>
          <a:srcRect/>
          <a:stretch>
            <a:fillRect/>
          </a:stretch>
        </p:blipFill>
        <p:spPr bwMode="auto">
          <a:xfrm>
            <a:off x="3581400" y="2438400"/>
            <a:ext cx="5172232" cy="3467100"/>
          </a:xfrm>
          <a:prstGeom prst="rect">
            <a:avLst/>
          </a:prstGeom>
          <a:noFill/>
          <a:ln w="9525">
            <a:noFill/>
            <a:miter lim="800000"/>
            <a:headEnd/>
            <a:tailEnd/>
          </a:ln>
        </p:spPr>
      </p:pic>
      <p:sp>
        <p:nvSpPr>
          <p:cNvPr id="15" name="TextBox 14"/>
          <p:cNvSpPr txBox="1"/>
          <p:nvPr/>
        </p:nvSpPr>
        <p:spPr>
          <a:xfrm>
            <a:off x="3581400" y="2590800"/>
            <a:ext cx="1414170" cy="369332"/>
          </a:xfrm>
          <a:prstGeom prst="rect">
            <a:avLst/>
          </a:prstGeom>
          <a:noFill/>
        </p:spPr>
        <p:txBody>
          <a:bodyPr wrap="none" rtlCol="0">
            <a:spAutoFit/>
          </a:bodyPr>
          <a:lstStyle/>
          <a:p>
            <a:r>
              <a:rPr lang="en-US" dirty="0" smtClean="0">
                <a:solidFill>
                  <a:srgbClr val="C00000"/>
                </a:solidFill>
              </a:rPr>
              <a:t>Variable field</a:t>
            </a:r>
            <a:endParaRPr lang="en-US" dirty="0">
              <a:solidFill>
                <a:srgbClr val="C00000"/>
              </a:solidFill>
            </a:endParaRPr>
          </a:p>
        </p:txBody>
      </p:sp>
      <p:pic>
        <p:nvPicPr>
          <p:cNvPr id="18437" name="Picture 5"/>
          <p:cNvPicPr>
            <a:picLocks noChangeAspect="1" noChangeArrowheads="1"/>
          </p:cNvPicPr>
          <p:nvPr/>
        </p:nvPicPr>
        <p:blipFill>
          <a:blip r:embed="rId6"/>
          <a:srcRect/>
          <a:stretch>
            <a:fillRect/>
          </a:stretch>
        </p:blipFill>
        <p:spPr bwMode="auto">
          <a:xfrm>
            <a:off x="3733800" y="5257800"/>
            <a:ext cx="3081338" cy="537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6553200" y="6356350"/>
            <a:ext cx="2133600" cy="365125"/>
          </a:xfrm>
        </p:spPr>
        <p:txBody>
          <a:bodyPr/>
          <a:lstStyle/>
          <a:p>
            <a:fld id="{D0E50452-99CA-4FE7-9FF9-9C342DA813CB}" type="slidenum">
              <a:rPr lang="en-US" smtClean="0"/>
              <a:pPr/>
              <a:t>31</a:t>
            </a:fld>
            <a:endParaRPr lang="en-US" dirty="0"/>
          </a:p>
        </p:txBody>
      </p:sp>
      <p:grpSp>
        <p:nvGrpSpPr>
          <p:cNvPr id="25" name="Group 24"/>
          <p:cNvGrpSpPr/>
          <p:nvPr/>
        </p:nvGrpSpPr>
        <p:grpSpPr>
          <a:xfrm>
            <a:off x="5410200" y="1143000"/>
            <a:ext cx="3505200" cy="2590800"/>
            <a:chOff x="5029200" y="1600200"/>
            <a:chExt cx="3505200" cy="2590800"/>
          </a:xfrm>
        </p:grpSpPr>
        <p:sp>
          <p:nvSpPr>
            <p:cNvPr id="9" name="Rectangle 2"/>
            <p:cNvSpPr>
              <a:spLocks noChangeArrowheads="1"/>
            </p:cNvSpPr>
            <p:nvPr/>
          </p:nvSpPr>
          <p:spPr bwMode="auto">
            <a:xfrm>
              <a:off x="6096000" y="3200400"/>
              <a:ext cx="990600" cy="9906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0" name="Rectangle 3"/>
            <p:cNvSpPr>
              <a:spLocks noChangeArrowheads="1"/>
            </p:cNvSpPr>
            <p:nvPr/>
          </p:nvSpPr>
          <p:spPr bwMode="auto">
            <a:xfrm>
              <a:off x="6096000" y="1600200"/>
              <a:ext cx="990600" cy="9906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 name="Rectangle 10"/>
            <p:cNvSpPr>
              <a:spLocks noChangeArrowheads="1"/>
            </p:cNvSpPr>
            <p:nvPr/>
          </p:nvSpPr>
          <p:spPr bwMode="auto">
            <a:xfrm>
              <a:off x="6172200" y="1676400"/>
              <a:ext cx="838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11"/>
            <p:cNvSpPr>
              <a:spLocks noChangeArrowheads="1"/>
            </p:cNvSpPr>
            <p:nvPr/>
          </p:nvSpPr>
          <p:spPr bwMode="auto">
            <a:xfrm>
              <a:off x="6172200" y="3276600"/>
              <a:ext cx="838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Line 12"/>
            <p:cNvSpPr>
              <a:spLocks noChangeShapeType="1"/>
            </p:cNvSpPr>
            <p:nvPr/>
          </p:nvSpPr>
          <p:spPr bwMode="auto">
            <a:xfrm>
              <a:off x="6172200" y="1676400"/>
              <a:ext cx="838200" cy="838200"/>
            </a:xfrm>
            <a:prstGeom prst="line">
              <a:avLst/>
            </a:prstGeom>
            <a:noFill/>
            <a:ln w="9525">
              <a:solidFill>
                <a:schemeClr val="tx1"/>
              </a:solidFill>
              <a:miter lim="800000"/>
              <a:headEnd/>
              <a:tailEnd/>
            </a:ln>
          </p:spPr>
          <p:txBody>
            <a:bodyPr wrap="none"/>
            <a:lstStyle/>
            <a:p>
              <a:endParaRPr lang="en-US"/>
            </a:p>
          </p:txBody>
        </p:sp>
        <p:sp>
          <p:nvSpPr>
            <p:cNvPr id="14" name="Line 13"/>
            <p:cNvSpPr>
              <a:spLocks noChangeShapeType="1"/>
            </p:cNvSpPr>
            <p:nvPr/>
          </p:nvSpPr>
          <p:spPr bwMode="auto">
            <a:xfrm flipV="1">
              <a:off x="6172200" y="1676400"/>
              <a:ext cx="838200" cy="838200"/>
            </a:xfrm>
            <a:prstGeom prst="line">
              <a:avLst/>
            </a:prstGeom>
            <a:noFill/>
            <a:ln w="9525">
              <a:solidFill>
                <a:schemeClr val="tx1"/>
              </a:solidFill>
              <a:miter lim="800000"/>
              <a:headEnd/>
              <a:tailEnd/>
            </a:ln>
          </p:spPr>
          <p:txBody>
            <a:bodyPr wrap="none"/>
            <a:lstStyle/>
            <a:p>
              <a:endParaRPr lang="en-US"/>
            </a:p>
          </p:txBody>
        </p:sp>
        <p:sp>
          <p:nvSpPr>
            <p:cNvPr id="15" name="Line 14"/>
            <p:cNvSpPr>
              <a:spLocks noChangeShapeType="1"/>
            </p:cNvSpPr>
            <p:nvPr/>
          </p:nvSpPr>
          <p:spPr bwMode="auto">
            <a:xfrm flipV="1">
              <a:off x="6172200" y="3276600"/>
              <a:ext cx="838200" cy="838200"/>
            </a:xfrm>
            <a:prstGeom prst="line">
              <a:avLst/>
            </a:prstGeom>
            <a:noFill/>
            <a:ln w="9525">
              <a:solidFill>
                <a:schemeClr val="tx1"/>
              </a:solidFill>
              <a:miter lim="800000"/>
              <a:headEnd/>
              <a:tailEnd/>
            </a:ln>
          </p:spPr>
          <p:txBody>
            <a:bodyPr wrap="none"/>
            <a:lstStyle/>
            <a:p>
              <a:endParaRPr lang="en-US"/>
            </a:p>
          </p:txBody>
        </p:sp>
        <p:sp>
          <p:nvSpPr>
            <p:cNvPr id="16" name="Line 15"/>
            <p:cNvSpPr>
              <a:spLocks noChangeShapeType="1"/>
            </p:cNvSpPr>
            <p:nvPr/>
          </p:nvSpPr>
          <p:spPr bwMode="auto">
            <a:xfrm>
              <a:off x="6172200" y="3276600"/>
              <a:ext cx="838200" cy="838200"/>
            </a:xfrm>
            <a:prstGeom prst="line">
              <a:avLst/>
            </a:prstGeom>
            <a:noFill/>
            <a:ln w="9525">
              <a:solidFill>
                <a:schemeClr val="tx1"/>
              </a:solidFill>
              <a:miter lim="800000"/>
              <a:headEnd/>
              <a:tailEnd/>
            </a:ln>
          </p:spPr>
          <p:txBody>
            <a:bodyPr wrap="none"/>
            <a:lstStyle/>
            <a:p>
              <a:endParaRPr lang="en-US"/>
            </a:p>
          </p:txBody>
        </p:sp>
        <p:sp>
          <p:nvSpPr>
            <p:cNvPr id="17" name="Rectangle 16"/>
            <p:cNvSpPr>
              <a:spLocks noChangeArrowheads="1"/>
            </p:cNvSpPr>
            <p:nvPr/>
          </p:nvSpPr>
          <p:spPr bwMode="auto">
            <a:xfrm>
              <a:off x="65532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Rectangle 17"/>
            <p:cNvSpPr>
              <a:spLocks noChangeArrowheads="1"/>
            </p:cNvSpPr>
            <p:nvPr/>
          </p:nvSpPr>
          <p:spPr bwMode="auto">
            <a:xfrm>
              <a:off x="6553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 name="Rectangle 18"/>
            <p:cNvSpPr>
              <a:spLocks noChangeArrowheads="1"/>
            </p:cNvSpPr>
            <p:nvPr/>
          </p:nvSpPr>
          <p:spPr bwMode="auto">
            <a:xfrm>
              <a:off x="67818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 name="Rectangle 19"/>
            <p:cNvSpPr>
              <a:spLocks noChangeArrowheads="1"/>
            </p:cNvSpPr>
            <p:nvPr/>
          </p:nvSpPr>
          <p:spPr bwMode="auto">
            <a:xfrm>
              <a:off x="67818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Freeform 22"/>
            <p:cNvSpPr>
              <a:spLocks/>
            </p:cNvSpPr>
            <p:nvPr/>
          </p:nvSpPr>
          <p:spPr bwMode="auto">
            <a:xfrm>
              <a:off x="5029200" y="2667000"/>
              <a:ext cx="3505200" cy="304800"/>
            </a:xfrm>
            <a:custGeom>
              <a:avLst/>
              <a:gdLst>
                <a:gd name="T0" fmla="*/ 0 w 4608"/>
                <a:gd name="T1" fmla="*/ 235789 h 424"/>
                <a:gd name="T2" fmla="*/ 1350962 w 4608"/>
                <a:gd name="T3" fmla="*/ 28755 h 424"/>
                <a:gd name="T4" fmla="*/ 2190750 w 4608"/>
                <a:gd name="T5" fmla="*/ 63260 h 424"/>
                <a:gd name="T6" fmla="*/ 3322638 w 4608"/>
                <a:gd name="T7" fmla="*/ 270294 h 424"/>
                <a:gd name="T8" fmla="*/ 3286125 w 4608"/>
                <a:gd name="T9" fmla="*/ 270294 h 424"/>
                <a:gd name="T10" fmla="*/ 0 60000 65536"/>
                <a:gd name="T11" fmla="*/ 0 60000 65536"/>
                <a:gd name="T12" fmla="*/ 0 60000 65536"/>
                <a:gd name="T13" fmla="*/ 0 60000 65536"/>
                <a:gd name="T14" fmla="*/ 0 60000 65536"/>
                <a:gd name="T15" fmla="*/ 0 w 4608"/>
                <a:gd name="T16" fmla="*/ 0 h 424"/>
                <a:gd name="T17" fmla="*/ 4608 w 4608"/>
                <a:gd name="T18" fmla="*/ 424 h 424"/>
              </a:gdLst>
              <a:ahLst/>
              <a:cxnLst>
                <a:cxn ang="T10">
                  <a:pos x="T0" y="T1"/>
                </a:cxn>
                <a:cxn ang="T11">
                  <a:pos x="T2" y="T3"/>
                </a:cxn>
                <a:cxn ang="T12">
                  <a:pos x="T4" y="T5"/>
                </a:cxn>
                <a:cxn ang="T13">
                  <a:pos x="T6" y="T7"/>
                </a:cxn>
                <a:cxn ang="T14">
                  <a:pos x="T8" y="T9"/>
                </a:cxn>
              </a:cxnLst>
              <a:rect l="T15" t="T16" r="T17" b="T18"/>
              <a:pathLst>
                <a:path w="4608" h="424">
                  <a:moveTo>
                    <a:pt x="0" y="328"/>
                  </a:moveTo>
                  <a:cubicBezTo>
                    <a:pt x="648" y="204"/>
                    <a:pt x="1296" y="80"/>
                    <a:pt x="1776" y="40"/>
                  </a:cubicBezTo>
                  <a:cubicBezTo>
                    <a:pt x="2256" y="0"/>
                    <a:pt x="2448" y="32"/>
                    <a:pt x="2880" y="88"/>
                  </a:cubicBezTo>
                  <a:cubicBezTo>
                    <a:pt x="3312" y="144"/>
                    <a:pt x="4128" y="328"/>
                    <a:pt x="4368" y="376"/>
                  </a:cubicBezTo>
                  <a:cubicBezTo>
                    <a:pt x="4608" y="424"/>
                    <a:pt x="4464" y="400"/>
                    <a:pt x="4320" y="376"/>
                  </a:cubicBezTo>
                </a:path>
              </a:pathLst>
            </a:custGeom>
            <a:noFill/>
            <a:ln w="9525">
              <a:solidFill>
                <a:srgbClr val="FF0000"/>
              </a:solidFill>
              <a:miter lim="800000"/>
              <a:headEnd/>
              <a:tailEnd/>
            </a:ln>
          </p:spPr>
          <p:txBody>
            <a:bodyPr wrap="none"/>
            <a:lstStyle/>
            <a:p>
              <a:endParaRPr lang="en-US"/>
            </a:p>
          </p:txBody>
        </p:sp>
        <p:sp>
          <p:nvSpPr>
            <p:cNvPr id="24" name="Freeform 23"/>
            <p:cNvSpPr>
              <a:spLocks/>
            </p:cNvSpPr>
            <p:nvPr/>
          </p:nvSpPr>
          <p:spPr bwMode="auto">
            <a:xfrm flipV="1">
              <a:off x="5029200" y="2895600"/>
              <a:ext cx="3505200" cy="228600"/>
            </a:xfrm>
            <a:custGeom>
              <a:avLst/>
              <a:gdLst>
                <a:gd name="T0" fmla="*/ 0 w 4608"/>
                <a:gd name="T1" fmla="*/ 176842 h 424"/>
                <a:gd name="T2" fmla="*/ 1350962 w 4608"/>
                <a:gd name="T3" fmla="*/ 21566 h 424"/>
                <a:gd name="T4" fmla="*/ 2190750 w 4608"/>
                <a:gd name="T5" fmla="*/ 47445 h 424"/>
                <a:gd name="T6" fmla="*/ 3322638 w 4608"/>
                <a:gd name="T7" fmla="*/ 202721 h 424"/>
                <a:gd name="T8" fmla="*/ 3286125 w 4608"/>
                <a:gd name="T9" fmla="*/ 202721 h 424"/>
                <a:gd name="T10" fmla="*/ 0 60000 65536"/>
                <a:gd name="T11" fmla="*/ 0 60000 65536"/>
                <a:gd name="T12" fmla="*/ 0 60000 65536"/>
                <a:gd name="T13" fmla="*/ 0 60000 65536"/>
                <a:gd name="T14" fmla="*/ 0 60000 65536"/>
                <a:gd name="T15" fmla="*/ 0 w 4608"/>
                <a:gd name="T16" fmla="*/ 0 h 424"/>
                <a:gd name="T17" fmla="*/ 4608 w 4608"/>
                <a:gd name="T18" fmla="*/ 424 h 424"/>
              </a:gdLst>
              <a:ahLst/>
              <a:cxnLst>
                <a:cxn ang="T10">
                  <a:pos x="T0" y="T1"/>
                </a:cxn>
                <a:cxn ang="T11">
                  <a:pos x="T2" y="T3"/>
                </a:cxn>
                <a:cxn ang="T12">
                  <a:pos x="T4" y="T5"/>
                </a:cxn>
                <a:cxn ang="T13">
                  <a:pos x="T6" y="T7"/>
                </a:cxn>
                <a:cxn ang="T14">
                  <a:pos x="T8" y="T9"/>
                </a:cxn>
              </a:cxnLst>
              <a:rect l="T15" t="T16" r="T17" b="T18"/>
              <a:pathLst>
                <a:path w="4608" h="424">
                  <a:moveTo>
                    <a:pt x="0" y="328"/>
                  </a:moveTo>
                  <a:cubicBezTo>
                    <a:pt x="648" y="204"/>
                    <a:pt x="1296" y="80"/>
                    <a:pt x="1776" y="40"/>
                  </a:cubicBezTo>
                  <a:cubicBezTo>
                    <a:pt x="2256" y="0"/>
                    <a:pt x="2448" y="32"/>
                    <a:pt x="2880" y="88"/>
                  </a:cubicBezTo>
                  <a:cubicBezTo>
                    <a:pt x="3312" y="144"/>
                    <a:pt x="4128" y="328"/>
                    <a:pt x="4368" y="376"/>
                  </a:cubicBezTo>
                  <a:cubicBezTo>
                    <a:pt x="4608" y="424"/>
                    <a:pt x="4464" y="400"/>
                    <a:pt x="4320" y="376"/>
                  </a:cubicBezTo>
                </a:path>
              </a:pathLst>
            </a:custGeom>
            <a:noFill/>
            <a:ln w="9525">
              <a:solidFill>
                <a:srgbClr val="FF0000"/>
              </a:solidFill>
              <a:miter lim="800000"/>
              <a:headEnd/>
              <a:tailEnd/>
            </a:ln>
          </p:spPr>
          <p:txBody>
            <a:bodyPr wrap="none"/>
            <a:lstStyle/>
            <a:p>
              <a:endParaRPr lang="en-US"/>
            </a:p>
          </p:txBody>
        </p:sp>
      </p:grpSp>
      <p:sp>
        <p:nvSpPr>
          <p:cNvPr id="26" name="TextBox 25"/>
          <p:cNvSpPr txBox="1"/>
          <p:nvPr/>
        </p:nvSpPr>
        <p:spPr>
          <a:xfrm>
            <a:off x="1066800" y="0"/>
            <a:ext cx="6934200" cy="954107"/>
          </a:xfrm>
          <a:prstGeom prst="rect">
            <a:avLst/>
          </a:prstGeom>
          <a:noFill/>
        </p:spPr>
        <p:txBody>
          <a:bodyPr wrap="square" rtlCol="0">
            <a:spAutoFit/>
          </a:bodyPr>
          <a:lstStyle/>
          <a:p>
            <a:pPr algn="ctr"/>
            <a:r>
              <a:rPr lang="en-US" sz="2800" dirty="0" smtClean="0">
                <a:solidFill>
                  <a:srgbClr val="0033CC"/>
                </a:solidFill>
              </a:rPr>
              <a:t>Magnetic lens: cylindrically (</a:t>
            </a:r>
            <a:r>
              <a:rPr lang="en-US" sz="2800" dirty="0" err="1" smtClean="0">
                <a:solidFill>
                  <a:srgbClr val="0033CC"/>
                </a:solidFill>
              </a:rPr>
              <a:t>rotationallly</a:t>
            </a:r>
            <a:r>
              <a:rPr lang="en-US" sz="2800" dirty="0" smtClean="0">
                <a:solidFill>
                  <a:srgbClr val="0033CC"/>
                </a:solidFill>
              </a:rPr>
              <a:t>) symmetric magnetic field with radial gradients</a:t>
            </a:r>
            <a:endParaRPr lang="en-US" sz="2800" dirty="0">
              <a:solidFill>
                <a:srgbClr val="0033CC"/>
              </a:solidFill>
            </a:endParaRPr>
          </a:p>
        </p:txBody>
      </p:sp>
      <p:cxnSp>
        <p:nvCxnSpPr>
          <p:cNvPr id="27" name="Straight Connector 26"/>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0178" name="Picture 2"/>
          <p:cNvPicPr>
            <a:picLocks noChangeAspect="1" noChangeArrowheads="1"/>
          </p:cNvPicPr>
          <p:nvPr/>
        </p:nvPicPr>
        <p:blipFill>
          <a:blip r:embed="rId2"/>
          <a:srcRect/>
          <a:stretch>
            <a:fillRect/>
          </a:stretch>
        </p:blipFill>
        <p:spPr bwMode="auto">
          <a:xfrm>
            <a:off x="26557" y="4114800"/>
            <a:ext cx="5155043" cy="2300288"/>
          </a:xfrm>
          <a:prstGeom prst="rect">
            <a:avLst/>
          </a:prstGeom>
          <a:noFill/>
          <a:ln w="9525">
            <a:noFill/>
            <a:miter lim="800000"/>
            <a:headEnd/>
            <a:tailEnd/>
          </a:ln>
        </p:spPr>
      </p:pic>
      <p:pic>
        <p:nvPicPr>
          <p:cNvPr id="50179" name="Picture 3"/>
          <p:cNvPicPr>
            <a:picLocks noChangeAspect="1" noChangeArrowheads="1"/>
          </p:cNvPicPr>
          <p:nvPr/>
        </p:nvPicPr>
        <p:blipFill>
          <a:blip r:embed="rId3"/>
          <a:srcRect/>
          <a:stretch>
            <a:fillRect/>
          </a:stretch>
        </p:blipFill>
        <p:spPr bwMode="auto">
          <a:xfrm>
            <a:off x="457199" y="1371600"/>
            <a:ext cx="4703553" cy="2743200"/>
          </a:xfrm>
          <a:prstGeom prst="rect">
            <a:avLst/>
          </a:prstGeom>
          <a:noFill/>
          <a:ln w="9525">
            <a:noFill/>
            <a:miter lim="800000"/>
            <a:headEnd/>
            <a:tailEnd/>
          </a:ln>
        </p:spPr>
      </p:pic>
      <p:pic>
        <p:nvPicPr>
          <p:cNvPr id="50180" name="Picture 4"/>
          <p:cNvPicPr>
            <a:picLocks noChangeAspect="1" noChangeArrowheads="1"/>
          </p:cNvPicPr>
          <p:nvPr/>
        </p:nvPicPr>
        <p:blipFill>
          <a:blip r:embed="rId4"/>
          <a:srcRect/>
          <a:stretch>
            <a:fillRect/>
          </a:stretch>
        </p:blipFill>
        <p:spPr bwMode="auto">
          <a:xfrm>
            <a:off x="5105400" y="4267200"/>
            <a:ext cx="3771900" cy="2324100"/>
          </a:xfrm>
          <a:prstGeom prst="rect">
            <a:avLst/>
          </a:prstGeom>
          <a:noFill/>
          <a:ln w="9525">
            <a:noFill/>
            <a:miter lim="800000"/>
            <a:headEnd/>
            <a:tailEnd/>
          </a:ln>
        </p:spPr>
      </p:pic>
      <p:sp>
        <p:nvSpPr>
          <p:cNvPr id="31" name="TextBox 30"/>
          <p:cNvSpPr txBox="1"/>
          <p:nvPr/>
        </p:nvSpPr>
        <p:spPr>
          <a:xfrm>
            <a:off x="381001" y="6172200"/>
            <a:ext cx="1981199" cy="646331"/>
          </a:xfrm>
          <a:prstGeom prst="rect">
            <a:avLst/>
          </a:prstGeom>
          <a:noFill/>
        </p:spPr>
        <p:txBody>
          <a:bodyPr wrap="square" rtlCol="0">
            <a:spAutoFit/>
          </a:bodyPr>
          <a:lstStyle/>
          <a:p>
            <a:r>
              <a:rPr lang="en-US" dirty="0" smtClean="0">
                <a:solidFill>
                  <a:srgbClr val="C00000"/>
                </a:solidFill>
              </a:rPr>
              <a:t>Magnetic field and potential contour</a:t>
            </a:r>
            <a:endParaRPr lang="en-US" dirty="0">
              <a:solidFill>
                <a:srgbClr val="C00000"/>
              </a:solidFill>
            </a:endParaRPr>
          </a:p>
        </p:txBody>
      </p:sp>
      <p:sp>
        <p:nvSpPr>
          <p:cNvPr id="32" name="TextBox 31"/>
          <p:cNvSpPr txBox="1"/>
          <p:nvPr/>
        </p:nvSpPr>
        <p:spPr>
          <a:xfrm>
            <a:off x="2743200" y="6172200"/>
            <a:ext cx="1981200" cy="646331"/>
          </a:xfrm>
          <a:prstGeom prst="rect">
            <a:avLst/>
          </a:prstGeom>
          <a:noFill/>
        </p:spPr>
        <p:txBody>
          <a:bodyPr wrap="square" rtlCol="0">
            <a:spAutoFit/>
          </a:bodyPr>
          <a:lstStyle/>
          <a:p>
            <a:r>
              <a:rPr lang="en-US" dirty="0" smtClean="0">
                <a:solidFill>
                  <a:srgbClr val="C00000"/>
                </a:solidFill>
              </a:rPr>
              <a:t>Axial and radial field distribution</a:t>
            </a:r>
            <a:endParaRPr lang="en-US" dirty="0">
              <a:solidFill>
                <a:srgbClr val="C00000"/>
              </a:solidFill>
            </a:endParaRPr>
          </a:p>
        </p:txBody>
      </p:sp>
      <p:sp>
        <p:nvSpPr>
          <p:cNvPr id="33" name="TextBox 32"/>
          <p:cNvSpPr txBox="1"/>
          <p:nvPr/>
        </p:nvSpPr>
        <p:spPr>
          <a:xfrm>
            <a:off x="2286000" y="1066800"/>
            <a:ext cx="1517595" cy="369332"/>
          </a:xfrm>
          <a:prstGeom prst="rect">
            <a:avLst/>
          </a:prstGeom>
          <a:noFill/>
        </p:spPr>
        <p:txBody>
          <a:bodyPr wrap="none" rtlCol="0">
            <a:spAutoFit/>
          </a:bodyPr>
          <a:lstStyle/>
          <a:p>
            <a:r>
              <a:rPr lang="en-US" dirty="0" smtClean="0">
                <a:solidFill>
                  <a:srgbClr val="C00000"/>
                </a:solidFill>
              </a:rPr>
              <a:t>Lens structure</a:t>
            </a:r>
            <a:endParaRPr lang="en-US" dirty="0">
              <a:solidFill>
                <a:srgbClr val="C00000"/>
              </a:solidFill>
            </a:endParaRPr>
          </a:p>
        </p:txBody>
      </p:sp>
      <p:sp>
        <p:nvSpPr>
          <p:cNvPr id="34" name="TextBox 33"/>
          <p:cNvSpPr txBox="1"/>
          <p:nvPr/>
        </p:nvSpPr>
        <p:spPr>
          <a:xfrm>
            <a:off x="4495800" y="1371600"/>
            <a:ext cx="1981200" cy="646331"/>
          </a:xfrm>
          <a:prstGeom prst="rect">
            <a:avLst/>
          </a:prstGeom>
          <a:noFill/>
        </p:spPr>
        <p:txBody>
          <a:bodyPr wrap="square" rtlCol="0">
            <a:spAutoFit/>
          </a:bodyPr>
          <a:lstStyle/>
          <a:p>
            <a:r>
              <a:rPr lang="en-US" dirty="0" smtClean="0">
                <a:solidFill>
                  <a:srgbClr val="C00000"/>
                </a:solidFill>
              </a:rPr>
              <a:t>Electron trajectory schematic</a:t>
            </a:r>
            <a:endParaRPr lang="en-US" dirty="0">
              <a:solidFill>
                <a:srgbClr val="C00000"/>
              </a:solidFill>
            </a:endParaRPr>
          </a:p>
        </p:txBody>
      </p:sp>
      <p:sp>
        <p:nvSpPr>
          <p:cNvPr id="35" name="Rectangle 34"/>
          <p:cNvSpPr/>
          <p:nvPr/>
        </p:nvSpPr>
        <p:spPr>
          <a:xfrm>
            <a:off x="6629400" y="4114800"/>
            <a:ext cx="1978490" cy="369332"/>
          </a:xfrm>
          <a:prstGeom prst="rect">
            <a:avLst/>
          </a:prstGeom>
        </p:spPr>
        <p:txBody>
          <a:bodyPr wrap="none">
            <a:spAutoFit/>
          </a:bodyPr>
          <a:lstStyle/>
          <a:p>
            <a:r>
              <a:rPr lang="en-US" dirty="0" smtClean="0">
                <a:solidFill>
                  <a:srgbClr val="C00000"/>
                </a:solidFill>
              </a:rPr>
              <a:t>Electron trajectory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wipe(down)">
                                      <p:cBhvr>
                                        <p:cTn id="10" dur="500"/>
                                        <p:tgtEl>
                                          <p:spTgt spid="5018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668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447800" y="2286000"/>
            <a:ext cx="6065443"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C00000"/>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52400"/>
            <a:ext cx="1892378" cy="523220"/>
          </a:xfrm>
          <a:prstGeom prst="rect">
            <a:avLst/>
          </a:prstGeom>
          <a:noFill/>
        </p:spPr>
        <p:txBody>
          <a:bodyPr wrap="none" rtlCol="0">
            <a:spAutoFit/>
          </a:bodyPr>
          <a:lstStyle/>
          <a:p>
            <a:r>
              <a:rPr lang="en-US" sz="2800" dirty="0" smtClean="0">
                <a:solidFill>
                  <a:srgbClr val="0033CC"/>
                </a:solidFill>
              </a:rPr>
              <a:t>Aberrations</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1000" y="1524000"/>
            <a:ext cx="8077200" cy="3677930"/>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A ideal lens would produce a </a:t>
            </a:r>
            <a:r>
              <a:rPr lang="en-US" dirty="0" err="1" smtClean="0">
                <a:solidFill>
                  <a:srgbClr val="0033CC"/>
                </a:solidFill>
              </a:rPr>
              <a:t>demagnified</a:t>
            </a:r>
            <a:r>
              <a:rPr lang="en-US" dirty="0" smtClean="0">
                <a:solidFill>
                  <a:srgbClr val="0033CC"/>
                </a:solidFill>
              </a:rPr>
              <a:t> copy of the electron source at its focus.</a:t>
            </a:r>
          </a:p>
          <a:p>
            <a:pPr marL="171450" indent="-171450">
              <a:spcAft>
                <a:spcPts val="600"/>
              </a:spcAft>
              <a:buFont typeface="Arial" pitchFamily="34" charset="0"/>
              <a:buChar char="•"/>
            </a:pPr>
            <a:r>
              <a:rPr lang="en-US" dirty="0" smtClean="0">
                <a:solidFill>
                  <a:srgbClr val="0033CC"/>
                </a:solidFill>
              </a:rPr>
              <a:t>The size of this spot could be made as small as desired.</a:t>
            </a:r>
          </a:p>
          <a:p>
            <a:pPr marL="171450" indent="-171450">
              <a:spcAft>
                <a:spcPts val="600"/>
              </a:spcAft>
              <a:buFont typeface="Arial" pitchFamily="34" charset="0"/>
              <a:buChar char="•"/>
            </a:pPr>
            <a:r>
              <a:rPr lang="en-US" dirty="0" smtClean="0">
                <a:solidFill>
                  <a:srgbClr val="0033CC"/>
                </a:solidFill>
              </a:rPr>
              <a:t>But no real lens is ideal (or even close).</a:t>
            </a:r>
          </a:p>
          <a:p>
            <a:pPr marL="171450" indent="-171450">
              <a:spcAft>
                <a:spcPts val="600"/>
              </a:spcAft>
              <a:buFont typeface="Arial" pitchFamily="34" charset="0"/>
              <a:buChar char="•"/>
            </a:pPr>
            <a:r>
              <a:rPr lang="en-US" dirty="0" smtClean="0">
                <a:solidFill>
                  <a:srgbClr val="0033CC"/>
                </a:solidFill>
              </a:rPr>
              <a:t>Aberration is defined as deviation from idea case.</a:t>
            </a:r>
          </a:p>
          <a:p>
            <a:pPr marL="171450" indent="-171450">
              <a:spcAft>
                <a:spcPts val="600"/>
              </a:spcAft>
              <a:buFont typeface="Arial" pitchFamily="34" charset="0"/>
              <a:buChar char="•"/>
            </a:pPr>
            <a:r>
              <a:rPr lang="en-US" dirty="0" smtClean="0">
                <a:solidFill>
                  <a:srgbClr val="0033CC"/>
                </a:solidFill>
              </a:rPr>
              <a:t>Geometric aberrations: spherical aberration, coma, field curvature, astigmatism and distortion.</a:t>
            </a:r>
          </a:p>
          <a:p>
            <a:pPr marL="171450" indent="-171450">
              <a:spcAft>
                <a:spcPts val="600"/>
              </a:spcAft>
              <a:buFont typeface="Arial" pitchFamily="34" charset="0"/>
              <a:buChar char="•"/>
            </a:pPr>
            <a:r>
              <a:rPr lang="en-US" dirty="0" smtClean="0">
                <a:solidFill>
                  <a:srgbClr val="0033CC"/>
                </a:solidFill>
              </a:rPr>
              <a:t>Non-geometric aberrations: chromatic aberration, diffraction.</a:t>
            </a:r>
          </a:p>
          <a:p>
            <a:pPr marL="171450" indent="-171450">
              <a:spcAft>
                <a:spcPts val="600"/>
              </a:spcAft>
              <a:buFont typeface="Arial" pitchFamily="34" charset="0"/>
              <a:buChar char="•"/>
            </a:pPr>
            <a:r>
              <a:rPr lang="en-US" dirty="0" smtClean="0">
                <a:solidFill>
                  <a:srgbClr val="0033CC"/>
                </a:solidFill>
              </a:rPr>
              <a:t>In light optics, the geometric aberration can be eliminated by changing arbitrarily the curvature of refractive surfaces. It may have hundreds of lens.</a:t>
            </a:r>
          </a:p>
          <a:p>
            <a:pPr marL="171450" indent="-171450">
              <a:spcAft>
                <a:spcPts val="600"/>
              </a:spcAft>
              <a:buFont typeface="Arial" pitchFamily="34" charset="0"/>
              <a:buChar char="•"/>
            </a:pPr>
            <a:r>
              <a:rPr lang="en-US" dirty="0" smtClean="0">
                <a:solidFill>
                  <a:srgbClr val="0033CC"/>
                </a:solidFill>
              </a:rPr>
              <a:t>But in electron optics the electromagnetic field in space cannot be arbitrary changed. It has just a few lens.</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D0E50452-99CA-4FE7-9FF9-9C342DA813C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p>
            <a:fld id="{3C3AEBD3-FED7-41A9-94CD-C6F8ACBAAB47}" type="slidenum">
              <a:rPr lang="en-US" smtClean="0">
                <a:latin typeface="Arial" charset="0"/>
              </a:rPr>
              <a:pPr/>
              <a:t>34</a:t>
            </a:fld>
            <a:endParaRPr lang="en-US" smtClean="0">
              <a:latin typeface="Arial" charset="0"/>
            </a:endParaRPr>
          </a:p>
        </p:txBody>
      </p:sp>
      <p:pic>
        <p:nvPicPr>
          <p:cNvPr id="27654" name="Picture 1028" descr="JEOL6"/>
          <p:cNvPicPr>
            <a:picLocks noGrp="1" noChangeAspect="1" noChangeArrowheads="1"/>
          </p:cNvPicPr>
          <p:nvPr>
            <p:ph type="clipArt" sz="half" idx="2"/>
          </p:nvPr>
        </p:nvPicPr>
        <p:blipFill>
          <a:blip r:embed="rId2"/>
          <a:srcRect l="16348" r="24654" b="7033"/>
          <a:stretch>
            <a:fillRect/>
          </a:stretch>
        </p:blipFill>
        <p:spPr>
          <a:xfrm>
            <a:off x="5027790" y="1143000"/>
            <a:ext cx="3811411" cy="4876800"/>
          </a:xfrm>
        </p:spPr>
      </p:pic>
      <p:sp>
        <p:nvSpPr>
          <p:cNvPr id="27655" name="Line 1029"/>
          <p:cNvSpPr>
            <a:spLocks noChangeShapeType="1"/>
          </p:cNvSpPr>
          <p:nvPr/>
        </p:nvSpPr>
        <p:spPr bwMode="auto">
          <a:xfrm>
            <a:off x="7518400" y="5410200"/>
            <a:ext cx="609600" cy="0"/>
          </a:xfrm>
          <a:prstGeom prst="line">
            <a:avLst/>
          </a:prstGeom>
          <a:noFill/>
          <a:ln w="12700">
            <a:solidFill>
              <a:schemeClr val="tx1"/>
            </a:solidFill>
            <a:round/>
            <a:headEnd type="triangle" w="med" len="med"/>
            <a:tailEnd/>
          </a:ln>
        </p:spPr>
        <p:txBody>
          <a:bodyPr wrap="none" anchor="ctr"/>
          <a:lstStyle/>
          <a:p>
            <a:endParaRPr lang="en-US"/>
          </a:p>
        </p:txBody>
      </p:sp>
      <p:sp>
        <p:nvSpPr>
          <p:cNvPr id="27656" name="Text Box 1030"/>
          <p:cNvSpPr txBox="1">
            <a:spLocks noChangeArrowheads="1"/>
          </p:cNvSpPr>
          <p:nvPr/>
        </p:nvSpPr>
        <p:spPr bwMode="auto">
          <a:xfrm>
            <a:off x="8077200" y="5257800"/>
            <a:ext cx="609600" cy="276999"/>
          </a:xfrm>
          <a:prstGeom prst="rect">
            <a:avLst/>
          </a:prstGeom>
          <a:noFill/>
          <a:ln w="12700">
            <a:noFill/>
            <a:miter lim="800000"/>
            <a:headEnd/>
            <a:tailEnd/>
          </a:ln>
        </p:spPr>
        <p:txBody>
          <a:bodyPr wrap="square">
            <a:spAutoFit/>
          </a:bodyPr>
          <a:lstStyle/>
          <a:p>
            <a:pPr>
              <a:spcBef>
                <a:spcPct val="50000"/>
              </a:spcBef>
            </a:pPr>
            <a:r>
              <a:rPr lang="en-US" sz="1200" b="1" dirty="0"/>
              <a:t>DOLC</a:t>
            </a:r>
          </a:p>
        </p:txBody>
      </p:sp>
      <p:sp>
        <p:nvSpPr>
          <p:cNvPr id="27659" name="Text Box 1033"/>
          <p:cNvSpPr txBox="1">
            <a:spLocks noChangeArrowheads="1"/>
          </p:cNvSpPr>
          <p:nvPr/>
        </p:nvSpPr>
        <p:spPr bwMode="auto">
          <a:xfrm>
            <a:off x="5647266" y="5410200"/>
            <a:ext cx="1286934" cy="646331"/>
          </a:xfrm>
          <a:prstGeom prst="rect">
            <a:avLst/>
          </a:prstGeom>
          <a:solidFill>
            <a:schemeClr val="bg1"/>
          </a:solidFill>
          <a:ln w="12700">
            <a:noFill/>
            <a:miter lim="800000"/>
            <a:headEnd/>
            <a:tailEnd/>
          </a:ln>
        </p:spPr>
        <p:txBody>
          <a:bodyPr wrap="square">
            <a:spAutoFit/>
          </a:bodyPr>
          <a:lstStyle/>
          <a:p>
            <a:pPr>
              <a:spcBef>
                <a:spcPct val="50000"/>
              </a:spcBef>
            </a:pPr>
            <a:r>
              <a:rPr lang="en-US" sz="1800" dirty="0"/>
              <a:t>Gaussian </a:t>
            </a:r>
            <a:r>
              <a:rPr lang="en-US" sz="1800" dirty="0" smtClean="0"/>
              <a:t>focus </a:t>
            </a:r>
            <a:r>
              <a:rPr lang="en-US" sz="1800" dirty="0"/>
              <a:t>plane</a:t>
            </a:r>
          </a:p>
        </p:txBody>
      </p:sp>
      <p:sp>
        <p:nvSpPr>
          <p:cNvPr id="27660" name="Line 1034"/>
          <p:cNvSpPr>
            <a:spLocks noChangeShapeType="1"/>
          </p:cNvSpPr>
          <p:nvPr/>
        </p:nvSpPr>
        <p:spPr bwMode="auto">
          <a:xfrm>
            <a:off x="6637867" y="5657850"/>
            <a:ext cx="270933" cy="0"/>
          </a:xfrm>
          <a:prstGeom prst="line">
            <a:avLst/>
          </a:prstGeom>
          <a:noFill/>
          <a:ln w="12700">
            <a:solidFill>
              <a:schemeClr val="tx1"/>
            </a:solidFill>
            <a:round/>
            <a:headEnd/>
            <a:tailEnd type="triangle" w="med" len="med"/>
          </a:ln>
        </p:spPr>
        <p:txBody>
          <a:bodyPr wrap="none" anchor="ctr"/>
          <a:lstStyle/>
          <a:p>
            <a:endParaRPr lang="en-US"/>
          </a:p>
        </p:txBody>
      </p:sp>
      <p:sp>
        <p:nvSpPr>
          <p:cNvPr id="14" name="TextBox 13"/>
          <p:cNvSpPr txBox="1"/>
          <p:nvPr/>
        </p:nvSpPr>
        <p:spPr>
          <a:xfrm>
            <a:off x="3124200" y="228600"/>
            <a:ext cx="3268011" cy="523220"/>
          </a:xfrm>
          <a:prstGeom prst="rect">
            <a:avLst/>
          </a:prstGeom>
          <a:noFill/>
        </p:spPr>
        <p:txBody>
          <a:bodyPr wrap="none" rtlCol="0">
            <a:spAutoFit/>
          </a:bodyPr>
          <a:lstStyle/>
          <a:p>
            <a:r>
              <a:rPr lang="en-US" sz="2800" dirty="0" smtClean="0">
                <a:solidFill>
                  <a:srgbClr val="0033CC"/>
                </a:solidFill>
              </a:rPr>
              <a:t>Spherical aberrations</a:t>
            </a:r>
            <a:endParaRPr lang="en-US" sz="2800" dirty="0">
              <a:solidFill>
                <a:srgbClr val="0033CC"/>
              </a:solidFill>
            </a:endParaRPr>
          </a:p>
        </p:txBody>
      </p:sp>
      <p:cxnSp>
        <p:nvCxnSpPr>
          <p:cNvPr id="15" name="Straight Connector 1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304800" y="1676400"/>
            <a:ext cx="4648200" cy="4078039"/>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The focal length of near axis electrons is longer than that of off axis electrons.</a:t>
            </a:r>
          </a:p>
          <a:p>
            <a:pPr marL="171450" indent="-171450">
              <a:spcAft>
                <a:spcPts val="600"/>
              </a:spcAft>
              <a:buFont typeface="Arial" pitchFamily="34" charset="0"/>
              <a:buChar char="•"/>
            </a:pPr>
            <a:r>
              <a:rPr lang="en-US" dirty="0" smtClean="0">
                <a:solidFill>
                  <a:srgbClr val="0033CC"/>
                </a:solidFill>
              </a:rPr>
              <a:t>All  lenses have spherical aberration, with minimum spot size  </a:t>
            </a:r>
          </a:p>
          <a:p>
            <a:pPr marL="171450" indent="-171450">
              <a:spcAft>
                <a:spcPts val="600"/>
              </a:spcAft>
            </a:pPr>
            <a:r>
              <a:rPr lang="en-US" dirty="0" smtClean="0">
                <a:solidFill>
                  <a:srgbClr val="0033CC"/>
                </a:solidFill>
              </a:rPr>
              <a:t>                 </a:t>
            </a:r>
            <a:r>
              <a:rPr lang="en-US" dirty="0" err="1" smtClean="0">
                <a:solidFill>
                  <a:srgbClr val="C00000"/>
                </a:solidFill>
              </a:rPr>
              <a:t>d</a:t>
            </a:r>
            <a:r>
              <a:rPr lang="en-US" baseline="-16000" dirty="0" err="1" smtClean="0">
                <a:solidFill>
                  <a:srgbClr val="C00000"/>
                </a:solidFill>
              </a:rPr>
              <a:t>s</a:t>
            </a:r>
            <a:r>
              <a:rPr lang="en-US" dirty="0" smtClean="0">
                <a:solidFill>
                  <a:srgbClr val="C00000"/>
                </a:solidFill>
              </a:rPr>
              <a:t> = 0.5C</a:t>
            </a:r>
            <a:r>
              <a:rPr lang="en-US" baseline="-16000" dirty="0" smtClean="0">
                <a:solidFill>
                  <a:srgbClr val="C00000"/>
                </a:solidFill>
              </a:rPr>
              <a:t>s</a:t>
            </a:r>
            <a:r>
              <a:rPr lang="en-US" dirty="0" smtClean="0">
                <a:solidFill>
                  <a:srgbClr val="C00000"/>
                </a:solidFill>
                <a:sym typeface="Symbol"/>
              </a:rPr>
              <a:t></a:t>
            </a:r>
            <a:r>
              <a:rPr lang="en-US" baseline="30000" dirty="0" smtClean="0">
                <a:solidFill>
                  <a:srgbClr val="C00000"/>
                </a:solidFill>
              </a:rPr>
              <a:t>3</a:t>
            </a:r>
          </a:p>
          <a:p>
            <a:pPr marL="171450" indent="-171450">
              <a:spcAft>
                <a:spcPts val="600"/>
              </a:spcAft>
              <a:buFont typeface="Arial" pitchFamily="34" charset="0"/>
              <a:buChar char="•"/>
            </a:pPr>
            <a:r>
              <a:rPr lang="en-US" dirty="0" smtClean="0">
                <a:solidFill>
                  <a:srgbClr val="0033CC"/>
                </a:solidFill>
              </a:rPr>
              <a:t>C</a:t>
            </a:r>
            <a:r>
              <a:rPr lang="en-US" baseline="-16000" dirty="0" smtClean="0">
                <a:solidFill>
                  <a:srgbClr val="0033CC"/>
                </a:solidFill>
              </a:rPr>
              <a:t>s</a:t>
            </a:r>
            <a:r>
              <a:rPr lang="en-US" dirty="0" smtClean="0">
                <a:solidFill>
                  <a:srgbClr val="0033CC"/>
                </a:solidFill>
              </a:rPr>
              <a:t> is a lens constant related to the working distance of the lens. (so minimizing working distance minimizes spherical aberration).</a:t>
            </a:r>
          </a:p>
          <a:p>
            <a:pPr marL="171450" indent="-171450">
              <a:spcAft>
                <a:spcPts val="600"/>
              </a:spcAft>
              <a:buFont typeface="Arial" pitchFamily="34" charset="0"/>
              <a:buChar char="•"/>
            </a:pPr>
            <a:r>
              <a:rPr lang="en-US" dirty="0" smtClean="0">
                <a:solidFill>
                  <a:srgbClr val="0033CC"/>
                </a:solidFill>
              </a:rPr>
              <a:t>Spherical aberration makes the probe larger and degrades the beam profile.</a:t>
            </a:r>
          </a:p>
          <a:p>
            <a:pPr marL="171450" indent="-171450">
              <a:spcAft>
                <a:spcPts val="600"/>
              </a:spcAft>
              <a:buFont typeface="Arial" pitchFamily="34" charset="0"/>
              <a:buChar char="•"/>
            </a:pPr>
            <a:r>
              <a:rPr lang="en-US" dirty="0" smtClean="0">
                <a:solidFill>
                  <a:srgbClr val="0033CC"/>
                </a:solidFill>
              </a:rPr>
              <a:t>To reduce it, one needs to limit the numerical aperture (</a:t>
            </a:r>
            <a:r>
              <a:rPr lang="en-US" dirty="0" smtClean="0">
                <a:solidFill>
                  <a:srgbClr val="0033CC"/>
                </a:solidFill>
                <a:sym typeface="Symbol"/>
              </a:rPr>
              <a:t></a:t>
            </a:r>
            <a:r>
              <a:rPr lang="en-US" dirty="0" smtClean="0">
                <a:solidFill>
                  <a:srgbClr val="0033CC"/>
                </a:solidFill>
              </a:rPr>
              <a:t>) of the probe lens; but this also reduces the current I</a:t>
            </a:r>
            <a:r>
              <a:rPr lang="en-US" baseline="-16000" dirty="0" smtClean="0">
                <a:solidFill>
                  <a:srgbClr val="0033CC"/>
                </a:solidFill>
              </a:rPr>
              <a:t>B</a:t>
            </a:r>
            <a:r>
              <a:rPr lang="en-US" dirty="0" smtClean="0">
                <a:solidFill>
                  <a:srgbClr val="0033CC"/>
                </a:solidFill>
              </a:rPr>
              <a:t> that varies as </a:t>
            </a:r>
            <a:r>
              <a:rPr lang="en-US" dirty="0" smtClean="0">
                <a:solidFill>
                  <a:srgbClr val="0033CC"/>
                </a:solidFill>
                <a:sym typeface="Symbol"/>
              </a:rPr>
              <a:t></a:t>
            </a:r>
            <a:r>
              <a:rPr lang="en-US" baseline="30000" dirty="0" smtClean="0">
                <a:solidFill>
                  <a:srgbClr val="0033CC"/>
                </a:solidFill>
              </a:rPr>
              <a:t>2</a:t>
            </a:r>
            <a:r>
              <a:rPr lang="en-US" dirty="0" smtClean="0"/>
              <a:t>.</a:t>
            </a:r>
            <a:endParaRPr lang="en-US" baseline="30000" dirty="0" smtClean="0">
              <a:solidFill>
                <a:srgbClr val="0033CC"/>
              </a:solidFill>
            </a:endParaRPr>
          </a:p>
        </p:txBody>
      </p:sp>
      <p:sp>
        <p:nvSpPr>
          <p:cNvPr id="27658" name="Text Box 1032"/>
          <p:cNvSpPr txBox="1">
            <a:spLocks noChangeArrowheads="1"/>
          </p:cNvSpPr>
          <p:nvPr/>
        </p:nvSpPr>
        <p:spPr bwMode="auto">
          <a:xfrm>
            <a:off x="7239000" y="2450068"/>
            <a:ext cx="338667" cy="461665"/>
          </a:xfrm>
          <a:prstGeom prst="rect">
            <a:avLst/>
          </a:prstGeom>
          <a:noFill/>
          <a:ln w="12700">
            <a:noFill/>
            <a:miter lim="800000"/>
            <a:headEnd/>
            <a:tailEnd/>
          </a:ln>
        </p:spPr>
        <p:txBody>
          <a:bodyPr>
            <a:spAutoFit/>
          </a:bodyPr>
          <a:lstStyle/>
          <a:p>
            <a:pPr>
              <a:spcBef>
                <a:spcPct val="50000"/>
              </a:spcBef>
            </a:pPr>
            <a:r>
              <a:rPr lang="en-US" sz="2400" dirty="0" smtClean="0">
                <a:solidFill>
                  <a:srgbClr val="C00000"/>
                </a:solidFill>
                <a:sym typeface="Symbol"/>
              </a:rPr>
              <a:t></a:t>
            </a:r>
            <a:endParaRPr lang="en-US" sz="2400" dirty="0">
              <a:solidFill>
                <a:srgbClr val="C00000"/>
              </a:solidFill>
            </a:endParaRPr>
          </a:p>
        </p:txBody>
      </p:sp>
      <p:sp>
        <p:nvSpPr>
          <p:cNvPr id="27657" name="Arc 1031"/>
          <p:cNvSpPr>
            <a:spLocks/>
          </p:cNvSpPr>
          <p:nvPr/>
        </p:nvSpPr>
        <p:spPr bwMode="auto">
          <a:xfrm flipV="1">
            <a:off x="7247467" y="2743200"/>
            <a:ext cx="406400" cy="228600"/>
          </a:xfrm>
          <a:custGeom>
            <a:avLst/>
            <a:gdLst>
              <a:gd name="T0" fmla="*/ 0 w 21600"/>
              <a:gd name="T1" fmla="*/ 0 h 21600"/>
              <a:gd name="T2" fmla="*/ 9677399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rgbClr val="C00000"/>
            </a:solidFill>
            <a:round/>
            <a:headEnd/>
            <a:tailEnd/>
          </a:ln>
        </p:spPr>
        <p:txBody>
          <a:bodyPr wrap="none" anchor="ctr"/>
          <a:lstStyle/>
          <a:p>
            <a:endParaRPr lang="en-US"/>
          </a:p>
        </p:txBody>
      </p:sp>
      <p:sp>
        <p:nvSpPr>
          <p:cNvPr id="16" name="TextBox 15"/>
          <p:cNvSpPr txBox="1"/>
          <p:nvPr/>
        </p:nvSpPr>
        <p:spPr>
          <a:xfrm>
            <a:off x="5638800" y="6096000"/>
            <a:ext cx="2893421" cy="369332"/>
          </a:xfrm>
          <a:prstGeom prst="rect">
            <a:avLst/>
          </a:prstGeom>
          <a:noFill/>
        </p:spPr>
        <p:txBody>
          <a:bodyPr wrap="none" rtlCol="0">
            <a:spAutoFit/>
          </a:bodyPr>
          <a:lstStyle/>
          <a:p>
            <a:r>
              <a:rPr lang="en-US" dirty="0" smtClean="0">
                <a:solidFill>
                  <a:srgbClr val="7030A0"/>
                </a:solidFill>
              </a:rPr>
              <a:t>DOLC: disk of least confusion</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fld id="{D534F369-775A-4AE7-B60F-633FA1A82D36}" type="slidenum">
              <a:rPr lang="en-US" smtClean="0">
                <a:latin typeface="Arial" charset="0"/>
              </a:rPr>
              <a:pPr/>
              <a:t>35</a:t>
            </a:fld>
            <a:endParaRPr lang="en-US" smtClean="0">
              <a:latin typeface="Arial" charset="0"/>
            </a:endParaRPr>
          </a:p>
        </p:txBody>
      </p:sp>
      <p:pic>
        <p:nvPicPr>
          <p:cNvPr id="29702" name="Picture 4" descr="JEOL7"/>
          <p:cNvPicPr>
            <a:picLocks noGrp="1" noChangeAspect="1" noChangeArrowheads="1"/>
          </p:cNvPicPr>
          <p:nvPr>
            <p:ph type="clipArt" sz="half" idx="1"/>
          </p:nvPr>
        </p:nvPicPr>
        <p:blipFill>
          <a:blip r:embed="rId2"/>
          <a:srcRect l="24008" t="1939" r="29953" b="10345"/>
          <a:stretch>
            <a:fillRect/>
          </a:stretch>
        </p:blipFill>
        <p:spPr>
          <a:xfrm>
            <a:off x="440267" y="1371600"/>
            <a:ext cx="3565878" cy="4800600"/>
          </a:xfrm>
        </p:spPr>
      </p:pic>
      <p:sp>
        <p:nvSpPr>
          <p:cNvPr id="29703" name="Line 5"/>
          <p:cNvSpPr>
            <a:spLocks noChangeShapeType="1"/>
          </p:cNvSpPr>
          <p:nvPr/>
        </p:nvSpPr>
        <p:spPr bwMode="auto">
          <a:xfrm flipH="1">
            <a:off x="1844323" y="5541963"/>
            <a:ext cx="609600" cy="0"/>
          </a:xfrm>
          <a:prstGeom prst="line">
            <a:avLst/>
          </a:prstGeom>
          <a:noFill/>
          <a:ln w="12700">
            <a:solidFill>
              <a:schemeClr val="tx1"/>
            </a:solidFill>
            <a:round/>
            <a:headEnd type="triangle" w="med" len="med"/>
            <a:tailEnd/>
          </a:ln>
        </p:spPr>
        <p:txBody>
          <a:bodyPr wrap="none" anchor="ctr"/>
          <a:lstStyle/>
          <a:p>
            <a:endParaRPr lang="en-US"/>
          </a:p>
        </p:txBody>
      </p:sp>
      <p:sp>
        <p:nvSpPr>
          <p:cNvPr id="29704" name="Text Box 6"/>
          <p:cNvSpPr txBox="1">
            <a:spLocks noChangeArrowheads="1"/>
          </p:cNvSpPr>
          <p:nvPr/>
        </p:nvSpPr>
        <p:spPr bwMode="auto">
          <a:xfrm>
            <a:off x="1295400" y="5361801"/>
            <a:ext cx="677333" cy="276999"/>
          </a:xfrm>
          <a:prstGeom prst="rect">
            <a:avLst/>
          </a:prstGeom>
          <a:noFill/>
          <a:ln w="12700">
            <a:noFill/>
            <a:miter lim="800000"/>
            <a:headEnd/>
            <a:tailEnd/>
          </a:ln>
        </p:spPr>
        <p:txBody>
          <a:bodyPr>
            <a:spAutoFit/>
          </a:bodyPr>
          <a:lstStyle/>
          <a:p>
            <a:pPr>
              <a:spcBef>
                <a:spcPct val="50000"/>
              </a:spcBef>
            </a:pPr>
            <a:r>
              <a:rPr lang="en-US" sz="1200" b="1" dirty="0"/>
              <a:t>DOLC</a:t>
            </a:r>
          </a:p>
        </p:txBody>
      </p:sp>
      <p:sp>
        <p:nvSpPr>
          <p:cNvPr id="29705" name="Arc 7"/>
          <p:cNvSpPr>
            <a:spLocks/>
          </p:cNvSpPr>
          <p:nvPr/>
        </p:nvSpPr>
        <p:spPr bwMode="auto">
          <a:xfrm flipV="1">
            <a:off x="2478024" y="2286000"/>
            <a:ext cx="270933" cy="152400"/>
          </a:xfrm>
          <a:custGeom>
            <a:avLst/>
            <a:gdLst>
              <a:gd name="T0" fmla="*/ 0 w 21600"/>
              <a:gd name="T1" fmla="*/ 0 h 21600"/>
              <a:gd name="T2" fmla="*/ 4301067 w 21600"/>
              <a:gd name="T3" fmla="*/ 1075267 h 21600"/>
              <a:gd name="T4" fmla="*/ 0 w 21600"/>
              <a:gd name="T5" fmla="*/ 10752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chemeClr val="accent1"/>
            </a:solidFill>
            <a:round/>
            <a:headEnd/>
            <a:tailEnd/>
          </a:ln>
        </p:spPr>
        <p:txBody>
          <a:bodyPr wrap="none" anchor="ctr"/>
          <a:lstStyle/>
          <a:p>
            <a:endParaRPr lang="en-US"/>
          </a:p>
        </p:txBody>
      </p:sp>
      <p:sp>
        <p:nvSpPr>
          <p:cNvPr id="29706" name="Text Box 8"/>
          <p:cNvSpPr txBox="1">
            <a:spLocks noChangeArrowheads="1"/>
          </p:cNvSpPr>
          <p:nvPr/>
        </p:nvSpPr>
        <p:spPr bwMode="auto">
          <a:xfrm>
            <a:off x="2438400" y="2069068"/>
            <a:ext cx="304800" cy="369332"/>
          </a:xfrm>
          <a:prstGeom prst="rect">
            <a:avLst/>
          </a:prstGeom>
          <a:noFill/>
          <a:ln w="12700">
            <a:noFill/>
            <a:miter lim="800000"/>
            <a:headEnd/>
            <a:tailEnd/>
          </a:ln>
        </p:spPr>
        <p:txBody>
          <a:bodyPr wrap="square">
            <a:spAutoFit/>
          </a:bodyPr>
          <a:lstStyle/>
          <a:p>
            <a:pPr>
              <a:spcBef>
                <a:spcPct val="50000"/>
              </a:spcBef>
            </a:pPr>
            <a:r>
              <a:rPr lang="en-US" b="1" dirty="0" smtClean="0">
                <a:solidFill>
                  <a:schemeClr val="accent1"/>
                </a:solidFill>
                <a:sym typeface="Symbol"/>
              </a:rPr>
              <a:t></a:t>
            </a:r>
            <a:endParaRPr lang="en-US" sz="2400" b="1" dirty="0">
              <a:solidFill>
                <a:schemeClr val="accent1"/>
              </a:solidFill>
            </a:endParaRPr>
          </a:p>
        </p:txBody>
      </p:sp>
      <p:sp>
        <p:nvSpPr>
          <p:cNvPr id="12" name="TextBox 11"/>
          <p:cNvSpPr txBox="1"/>
          <p:nvPr/>
        </p:nvSpPr>
        <p:spPr>
          <a:xfrm>
            <a:off x="3124200" y="228600"/>
            <a:ext cx="3434979" cy="523220"/>
          </a:xfrm>
          <a:prstGeom prst="rect">
            <a:avLst/>
          </a:prstGeom>
          <a:noFill/>
        </p:spPr>
        <p:txBody>
          <a:bodyPr wrap="none" rtlCol="0">
            <a:spAutoFit/>
          </a:bodyPr>
          <a:lstStyle/>
          <a:p>
            <a:r>
              <a:rPr lang="en-US" sz="2800" dirty="0" smtClean="0">
                <a:solidFill>
                  <a:srgbClr val="0033CC"/>
                </a:solidFill>
              </a:rPr>
              <a:t>Chromatic aberrations</a:t>
            </a:r>
            <a:endParaRPr lang="en-US" sz="2800" dirty="0">
              <a:solidFill>
                <a:srgbClr val="0033CC"/>
              </a:solidFill>
            </a:endParaRPr>
          </a:p>
        </p:txBody>
      </p:sp>
      <p:cxnSp>
        <p:nvCxnSpPr>
          <p:cNvPr id="13" name="Straight Connector 12"/>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4038600" y="1981200"/>
            <a:ext cx="4572000" cy="2339102"/>
          </a:xfrm>
          <a:prstGeom prst="rect">
            <a:avLst/>
          </a:prstGeom>
          <a:noFill/>
        </p:spPr>
        <p:txBody>
          <a:bodyPr wrap="square" rtlCol="0">
            <a:spAutoFit/>
          </a:bodyPr>
          <a:lstStyle/>
          <a:p>
            <a:pPr marL="171450" indent="-171450">
              <a:spcAft>
                <a:spcPts val="1200"/>
              </a:spcAft>
              <a:buFont typeface="Arial" pitchFamily="34" charset="0"/>
              <a:buChar char="•"/>
            </a:pPr>
            <a:r>
              <a:rPr lang="en-US" dirty="0" smtClean="0">
                <a:solidFill>
                  <a:srgbClr val="0033CC"/>
                </a:solidFill>
              </a:rPr>
              <a:t>The focal length of higher energy electrons is longer than that for lower energy electrons.</a:t>
            </a:r>
          </a:p>
          <a:p>
            <a:pPr marL="171450" indent="-171450">
              <a:spcAft>
                <a:spcPts val="1200"/>
              </a:spcAft>
              <a:buFont typeface="Arial" pitchFamily="34" charset="0"/>
              <a:buChar char="•"/>
            </a:pPr>
            <a:r>
              <a:rPr lang="en-US" dirty="0" smtClean="0">
                <a:solidFill>
                  <a:srgbClr val="0033CC"/>
                </a:solidFill>
              </a:rPr>
              <a:t>The minimum spot size at DOLC is                                 </a:t>
            </a:r>
          </a:p>
          <a:p>
            <a:pPr marL="171450" indent="-171450"/>
            <a:r>
              <a:rPr lang="en-US" dirty="0" smtClean="0">
                <a:solidFill>
                  <a:srgbClr val="0033CC"/>
                </a:solidFill>
              </a:rPr>
              <a:t>                   </a:t>
            </a:r>
            <a:r>
              <a:rPr lang="en-US" dirty="0" smtClean="0">
                <a:solidFill>
                  <a:srgbClr val="C00000"/>
                </a:solidFill>
              </a:rPr>
              <a:t>d</a:t>
            </a:r>
            <a:r>
              <a:rPr lang="en-US" baseline="-16000" dirty="0" smtClean="0">
                <a:solidFill>
                  <a:srgbClr val="C00000"/>
                </a:solidFill>
              </a:rPr>
              <a:t>c</a:t>
            </a:r>
            <a:r>
              <a:rPr lang="en-US" dirty="0" smtClean="0">
                <a:solidFill>
                  <a:srgbClr val="C00000"/>
                </a:solidFill>
              </a:rPr>
              <a:t>= C</a:t>
            </a:r>
            <a:r>
              <a:rPr lang="en-US" baseline="-16000" dirty="0" smtClean="0">
                <a:solidFill>
                  <a:srgbClr val="C00000"/>
                </a:solidFill>
              </a:rPr>
              <a:t>c</a:t>
            </a:r>
            <a:r>
              <a:rPr lang="en-US" dirty="0" smtClean="0">
                <a:solidFill>
                  <a:srgbClr val="C00000"/>
                </a:solidFill>
                <a:sym typeface="Symbol"/>
              </a:rPr>
              <a:t></a:t>
            </a:r>
            <a:r>
              <a:rPr lang="en-US" dirty="0" smtClean="0">
                <a:solidFill>
                  <a:srgbClr val="C00000"/>
                </a:solidFill>
              </a:rPr>
              <a:t>E/E</a:t>
            </a:r>
            <a:r>
              <a:rPr lang="en-US" baseline="-16000" dirty="0" smtClean="0">
                <a:solidFill>
                  <a:srgbClr val="C00000"/>
                </a:solidFill>
              </a:rPr>
              <a:t>0 </a:t>
            </a:r>
            <a:r>
              <a:rPr lang="en-US" dirty="0" smtClean="0">
                <a:solidFill>
                  <a:srgbClr val="C00000"/>
                </a:solidFill>
              </a:rPr>
              <a:t>(or </a:t>
            </a:r>
            <a:r>
              <a:rPr lang="en-US" dirty="0" smtClean="0">
                <a:solidFill>
                  <a:srgbClr val="C00000"/>
                </a:solidFill>
                <a:sym typeface="Symbol"/>
              </a:rPr>
              <a:t>V</a:t>
            </a:r>
            <a:r>
              <a:rPr lang="en-US" dirty="0" smtClean="0">
                <a:solidFill>
                  <a:srgbClr val="C00000"/>
                </a:solidFill>
              </a:rPr>
              <a:t>/V)</a:t>
            </a:r>
            <a:r>
              <a:rPr lang="en-US" dirty="0" smtClean="0">
                <a:solidFill>
                  <a:srgbClr val="0033CC"/>
                </a:solidFill>
              </a:rPr>
              <a:t>                                  which increase at low energies E</a:t>
            </a:r>
            <a:r>
              <a:rPr lang="en-US" baseline="-16000" dirty="0" smtClean="0">
                <a:solidFill>
                  <a:srgbClr val="0033CC"/>
                </a:solidFill>
              </a:rPr>
              <a:t>0</a:t>
            </a:r>
            <a:r>
              <a:rPr lang="en-US" dirty="0" smtClean="0">
                <a:solidFill>
                  <a:srgbClr val="0033CC"/>
                </a:solidFill>
              </a:rPr>
              <a:t>,  or when using thermionic emitters with high energy spread </a:t>
            </a:r>
            <a:r>
              <a:rPr lang="en-US" dirty="0" smtClean="0">
                <a:solidFill>
                  <a:srgbClr val="0033CC"/>
                </a:solidFill>
                <a:sym typeface="Symbol"/>
              </a:rPr>
              <a:t></a:t>
            </a:r>
            <a:r>
              <a:rPr lang="en-US" dirty="0" smtClean="0">
                <a:solidFill>
                  <a:srgbClr val="0033CC"/>
                </a:solidFill>
              </a:rPr>
              <a:t>E.</a:t>
            </a:r>
          </a:p>
        </p:txBody>
      </p:sp>
      <p:sp>
        <p:nvSpPr>
          <p:cNvPr id="14" name="TextBox 13"/>
          <p:cNvSpPr txBox="1"/>
          <p:nvPr/>
        </p:nvSpPr>
        <p:spPr>
          <a:xfrm>
            <a:off x="990600" y="6172200"/>
            <a:ext cx="2893421" cy="369332"/>
          </a:xfrm>
          <a:prstGeom prst="rect">
            <a:avLst/>
          </a:prstGeom>
          <a:noFill/>
        </p:spPr>
        <p:txBody>
          <a:bodyPr wrap="none" rtlCol="0">
            <a:spAutoFit/>
          </a:bodyPr>
          <a:lstStyle/>
          <a:p>
            <a:r>
              <a:rPr lang="en-US" dirty="0" smtClean="0">
                <a:solidFill>
                  <a:srgbClr val="7030A0"/>
                </a:solidFill>
              </a:rPr>
              <a:t>DOLC: disk of least confusion</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xfrm>
            <a:off x="6553200" y="5975350"/>
            <a:ext cx="2133600" cy="365125"/>
          </a:xfrm>
          <a:noFill/>
        </p:spPr>
        <p:txBody>
          <a:bodyPr/>
          <a:lstStyle/>
          <a:p>
            <a:fld id="{8E58EDF7-E130-45C5-8AAE-9CCE8C323E2E}" type="slidenum">
              <a:rPr lang="en-US" smtClean="0">
                <a:latin typeface="Arial" charset="0"/>
              </a:rPr>
              <a:pPr/>
              <a:t>36</a:t>
            </a:fld>
            <a:endParaRPr lang="en-US" smtClean="0">
              <a:latin typeface="Arial" charset="0"/>
            </a:endParaRPr>
          </a:p>
        </p:txBody>
      </p:sp>
      <p:pic>
        <p:nvPicPr>
          <p:cNvPr id="30726" name="Picture 5" descr="Diffraction Disc"/>
          <p:cNvPicPr>
            <a:picLocks noChangeAspect="1" noChangeArrowheads="1"/>
          </p:cNvPicPr>
          <p:nvPr/>
        </p:nvPicPr>
        <p:blipFill>
          <a:blip r:embed="rId2"/>
          <a:srcRect/>
          <a:stretch>
            <a:fillRect/>
          </a:stretch>
        </p:blipFill>
        <p:spPr bwMode="auto">
          <a:xfrm>
            <a:off x="4842933" y="1295400"/>
            <a:ext cx="4121856" cy="4800600"/>
          </a:xfrm>
          <a:prstGeom prst="rect">
            <a:avLst/>
          </a:prstGeom>
          <a:noFill/>
          <a:ln w="9525">
            <a:noFill/>
            <a:miter lim="800000"/>
            <a:headEnd/>
            <a:tailEnd/>
          </a:ln>
        </p:spPr>
      </p:pic>
      <p:sp>
        <p:nvSpPr>
          <p:cNvPr id="30727" name="Rectangle 6"/>
          <p:cNvSpPr>
            <a:spLocks noChangeArrowheads="1"/>
          </p:cNvSpPr>
          <p:nvPr/>
        </p:nvSpPr>
        <p:spPr bwMode="auto">
          <a:xfrm>
            <a:off x="4775200" y="4343400"/>
            <a:ext cx="541867" cy="457200"/>
          </a:xfrm>
          <a:prstGeom prst="rect">
            <a:avLst/>
          </a:prstGeom>
          <a:solidFill>
            <a:schemeClr val="bg1"/>
          </a:solidFill>
          <a:ln w="12700">
            <a:noFill/>
            <a:miter lim="800000"/>
            <a:headEnd/>
            <a:tailEnd/>
          </a:ln>
        </p:spPr>
        <p:txBody>
          <a:bodyPr wrap="none" anchor="ctr"/>
          <a:lstStyle/>
          <a:p>
            <a:endParaRPr lang="en-US"/>
          </a:p>
        </p:txBody>
      </p:sp>
      <p:sp>
        <p:nvSpPr>
          <p:cNvPr id="9" name="TextBox 8"/>
          <p:cNvSpPr txBox="1"/>
          <p:nvPr/>
        </p:nvSpPr>
        <p:spPr>
          <a:xfrm>
            <a:off x="3429000" y="228600"/>
            <a:ext cx="1723870" cy="523220"/>
          </a:xfrm>
          <a:prstGeom prst="rect">
            <a:avLst/>
          </a:prstGeom>
          <a:noFill/>
        </p:spPr>
        <p:txBody>
          <a:bodyPr wrap="none" rtlCol="0">
            <a:spAutoFit/>
          </a:bodyPr>
          <a:lstStyle/>
          <a:p>
            <a:r>
              <a:rPr lang="en-US" sz="2800" dirty="0" smtClean="0">
                <a:solidFill>
                  <a:srgbClr val="0033CC"/>
                </a:solidFill>
              </a:rPr>
              <a:t>Diffraction</a:t>
            </a:r>
            <a:endParaRPr lang="en-US" sz="2800" dirty="0">
              <a:solidFill>
                <a:srgbClr val="0033CC"/>
              </a:solidFill>
            </a:endParaRPr>
          </a:p>
        </p:txBody>
      </p:sp>
      <p:cxnSp>
        <p:nvCxnSpPr>
          <p:cNvPr id="10" name="Straight Connector 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04800" y="1981200"/>
            <a:ext cx="4343400" cy="3447098"/>
          </a:xfrm>
          <a:prstGeom prst="rect">
            <a:avLst/>
          </a:prstGeom>
          <a:noFill/>
        </p:spPr>
        <p:txBody>
          <a:bodyPr wrap="square" rtlCol="0">
            <a:spAutoFit/>
          </a:bodyPr>
          <a:lstStyle/>
          <a:p>
            <a:pPr marL="171450" indent="-171450">
              <a:spcAft>
                <a:spcPts val="1200"/>
              </a:spcAft>
              <a:buFont typeface="Arial" pitchFamily="34" charset="0"/>
              <a:buChar char="•"/>
            </a:pPr>
            <a:r>
              <a:rPr lang="en-US" dirty="0" smtClean="0">
                <a:solidFill>
                  <a:srgbClr val="0033CC"/>
                </a:solidFill>
              </a:rPr>
              <a:t>Electrons are waves so at focus they form a diffraction limited crossover.</a:t>
            </a:r>
          </a:p>
          <a:p>
            <a:pPr marL="171450" indent="-171450">
              <a:buFont typeface="Arial" pitchFamily="34" charset="0"/>
              <a:buChar char="•"/>
            </a:pPr>
            <a:r>
              <a:rPr lang="en-US" dirty="0" smtClean="0">
                <a:solidFill>
                  <a:srgbClr val="0033CC"/>
                </a:solidFill>
              </a:rPr>
              <a:t>The minimum diameter </a:t>
            </a:r>
            <a:r>
              <a:rPr lang="en-US" dirty="0" err="1" smtClean="0">
                <a:solidFill>
                  <a:srgbClr val="C00000"/>
                </a:solidFill>
              </a:rPr>
              <a:t>d</a:t>
            </a:r>
            <a:r>
              <a:rPr lang="en-US" baseline="-25000" dirty="0" err="1" smtClean="0">
                <a:solidFill>
                  <a:srgbClr val="C00000"/>
                </a:solidFill>
              </a:rPr>
              <a:t>d</a:t>
            </a:r>
            <a:r>
              <a:rPr lang="en-US" dirty="0" smtClean="0">
                <a:solidFill>
                  <a:srgbClr val="C00000"/>
                </a:solidFill>
              </a:rPr>
              <a:t>=</a:t>
            </a:r>
            <a:r>
              <a:rPr lang="en-US" dirty="0" smtClean="0">
                <a:solidFill>
                  <a:srgbClr val="C00000"/>
                </a:solidFill>
                <a:sym typeface="Symbol"/>
              </a:rPr>
              <a:t>0.61/NA=0.61/sin0.61/</a:t>
            </a:r>
          </a:p>
          <a:p>
            <a:pPr marL="171450" indent="-171450">
              <a:spcAft>
                <a:spcPts val="1200"/>
              </a:spcAft>
            </a:pPr>
            <a:r>
              <a:rPr lang="en-US" dirty="0" smtClean="0">
                <a:solidFill>
                  <a:srgbClr val="0033CC"/>
                </a:solidFill>
                <a:sym typeface="Symbol"/>
              </a:rPr>
              <a:t>   (Rayleigh criteria, same as optical lens)</a:t>
            </a:r>
            <a:r>
              <a:rPr lang="en-US" dirty="0" smtClean="0">
                <a:solidFill>
                  <a:srgbClr val="0033CC"/>
                </a:solidFill>
              </a:rPr>
              <a:t>.</a:t>
            </a:r>
          </a:p>
          <a:p>
            <a:pPr marL="171450" indent="-171450">
              <a:spcAft>
                <a:spcPts val="1200"/>
              </a:spcAft>
              <a:buFont typeface="Arial" pitchFamily="34" charset="0"/>
              <a:buChar char="•"/>
            </a:pPr>
            <a:r>
              <a:rPr lang="en-US" dirty="0" smtClean="0">
                <a:solidFill>
                  <a:srgbClr val="0033CC"/>
                </a:solidFill>
              </a:rPr>
              <a:t>At low energies the wavelength becomes large  (0.04 nm at 1keV) so diffraction is a significant factor because </a:t>
            </a:r>
            <a:r>
              <a:rPr lang="en-US" dirty="0" smtClean="0">
                <a:solidFill>
                  <a:srgbClr val="0033CC"/>
                </a:solidFill>
                <a:sym typeface="Symbol"/>
              </a:rPr>
              <a:t></a:t>
            </a:r>
            <a:r>
              <a:rPr lang="en-US" dirty="0" smtClean="0">
                <a:solidFill>
                  <a:srgbClr val="0033CC"/>
                </a:solidFill>
              </a:rPr>
              <a:t> is typically only 10 </a:t>
            </a:r>
            <a:r>
              <a:rPr lang="en-US" dirty="0" err="1" smtClean="0">
                <a:solidFill>
                  <a:srgbClr val="0033CC"/>
                </a:solidFill>
              </a:rPr>
              <a:t>milli</a:t>
            </a:r>
            <a:r>
              <a:rPr lang="en-US" dirty="0" smtClean="0">
                <a:solidFill>
                  <a:srgbClr val="0033CC"/>
                </a:solidFill>
              </a:rPr>
              <a:t>-radians or less in order to control spherical and chromatic aberrations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4" descr="Stigmation"/>
          <p:cNvPicPr>
            <a:picLocks noChangeAspect="1" noChangeArrowheads="1"/>
          </p:cNvPicPr>
          <p:nvPr/>
        </p:nvPicPr>
        <p:blipFill>
          <a:blip r:embed="rId2"/>
          <a:srcRect/>
          <a:stretch>
            <a:fillRect/>
          </a:stretch>
        </p:blipFill>
        <p:spPr bwMode="auto">
          <a:xfrm>
            <a:off x="4006833" y="838200"/>
            <a:ext cx="5137167" cy="2241777"/>
          </a:xfrm>
          <a:prstGeom prst="rect">
            <a:avLst/>
          </a:prstGeom>
          <a:noFill/>
          <a:ln w="9525">
            <a:noFill/>
            <a:miter lim="800000"/>
            <a:headEnd/>
            <a:tailEnd/>
          </a:ln>
        </p:spPr>
      </p:pic>
      <p:pic>
        <p:nvPicPr>
          <p:cNvPr id="30722" name="Picture 2"/>
          <p:cNvPicPr>
            <a:picLocks noChangeAspect="1" noChangeArrowheads="1"/>
          </p:cNvPicPr>
          <p:nvPr/>
        </p:nvPicPr>
        <p:blipFill>
          <a:blip r:embed="rId3"/>
          <a:srcRect/>
          <a:stretch>
            <a:fillRect/>
          </a:stretch>
        </p:blipFill>
        <p:spPr bwMode="auto">
          <a:xfrm>
            <a:off x="457200" y="838200"/>
            <a:ext cx="4067175" cy="1885180"/>
          </a:xfrm>
          <a:prstGeom prst="rect">
            <a:avLst/>
          </a:prstGeom>
          <a:noFill/>
          <a:ln w="9525">
            <a:noFill/>
            <a:miter lim="800000"/>
            <a:headEnd/>
            <a:tailEnd/>
          </a:ln>
          <a:effectLst/>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733800" y="152400"/>
            <a:ext cx="1935786" cy="523220"/>
          </a:xfrm>
          <a:prstGeom prst="rect">
            <a:avLst/>
          </a:prstGeom>
        </p:spPr>
        <p:txBody>
          <a:bodyPr wrap="none">
            <a:spAutoFit/>
          </a:bodyPr>
          <a:lstStyle/>
          <a:p>
            <a:r>
              <a:rPr lang="en-US" sz="2800" dirty="0" smtClean="0">
                <a:solidFill>
                  <a:srgbClr val="0033CC"/>
                </a:solidFill>
              </a:rPr>
              <a:t>Astigmation</a:t>
            </a:r>
            <a:endParaRPr lang="en-US" sz="2800" dirty="0">
              <a:solidFill>
                <a:srgbClr val="0033CC"/>
              </a:solidFill>
            </a:endParaRPr>
          </a:p>
        </p:txBody>
      </p:sp>
      <p:sp>
        <p:nvSpPr>
          <p:cNvPr id="12" name="TextBox 11"/>
          <p:cNvSpPr txBox="1"/>
          <p:nvPr/>
        </p:nvSpPr>
        <p:spPr>
          <a:xfrm>
            <a:off x="381000" y="3642479"/>
            <a:ext cx="8382000" cy="3139321"/>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Astigmatism occurs when a magnetic lens is not perfectly round.</a:t>
            </a:r>
          </a:p>
          <a:p>
            <a:pPr marL="171450" indent="-171450">
              <a:buFont typeface="Arial" pitchFamily="34" charset="0"/>
              <a:buChar char="•"/>
            </a:pPr>
            <a:r>
              <a:rPr lang="en-US" dirty="0" smtClean="0">
                <a:solidFill>
                  <a:srgbClr val="0033CC"/>
                </a:solidFill>
              </a:rPr>
              <a:t>Every time one switch on or adjust an electron lens, the magnetization of the metal in the lens changes. </a:t>
            </a:r>
          </a:p>
          <a:p>
            <a:pPr marL="171450" indent="-171450">
              <a:buFont typeface="Arial" pitchFamily="34" charset="0"/>
              <a:buChar char="•"/>
            </a:pPr>
            <a:r>
              <a:rPr lang="en-US" dirty="0" smtClean="0">
                <a:solidFill>
                  <a:srgbClr val="0033CC"/>
                </a:solidFill>
              </a:rPr>
              <a:t>Because of hysteresis, the lens never quite goes back to where it was.</a:t>
            </a:r>
          </a:p>
          <a:p>
            <a:pPr marL="171450" indent="-171450">
              <a:buFont typeface="Arial" pitchFamily="34" charset="0"/>
              <a:buChar char="•"/>
            </a:pPr>
            <a:r>
              <a:rPr lang="en-US" dirty="0" smtClean="0">
                <a:solidFill>
                  <a:srgbClr val="0033CC"/>
                </a:solidFill>
              </a:rPr>
              <a:t>The lens will then have non-round features due to different magnetization around the pole-piece, which is the focusing part of the electron lens.</a:t>
            </a:r>
          </a:p>
          <a:p>
            <a:pPr marL="171450" indent="-171450">
              <a:buFont typeface="Arial" pitchFamily="34" charset="0"/>
              <a:buChar char="•"/>
            </a:pPr>
            <a:r>
              <a:rPr lang="en-US" dirty="0" smtClean="0">
                <a:solidFill>
                  <a:srgbClr val="0033CC"/>
                </a:solidFill>
              </a:rPr>
              <a:t>Apertures tend to charge up if they have dirt on them, leading to another source of asymmetry.</a:t>
            </a:r>
          </a:p>
          <a:p>
            <a:pPr marL="171450" indent="-171450">
              <a:buFont typeface="Arial" pitchFamily="34" charset="0"/>
              <a:buChar char="•"/>
            </a:pPr>
            <a:r>
              <a:rPr lang="en-US" dirty="0" smtClean="0">
                <a:solidFill>
                  <a:srgbClr val="0033CC"/>
                </a:solidFill>
              </a:rPr>
              <a:t>Stigmators eliminate/compensate astigmation by adding a small </a:t>
            </a:r>
            <a:r>
              <a:rPr lang="en-US" dirty="0" err="1" smtClean="0">
                <a:solidFill>
                  <a:srgbClr val="0033CC"/>
                </a:solidFill>
              </a:rPr>
              <a:t>quadrupole</a:t>
            </a:r>
            <a:r>
              <a:rPr lang="en-US" dirty="0" smtClean="0">
                <a:solidFill>
                  <a:srgbClr val="0033CC"/>
                </a:solidFill>
              </a:rPr>
              <a:t> distortion to the lens.</a:t>
            </a:r>
          </a:p>
          <a:p>
            <a:pPr marL="171450" indent="-171450">
              <a:buFont typeface="Arial" pitchFamily="34" charset="0"/>
              <a:buChar char="•"/>
            </a:pPr>
            <a:r>
              <a:rPr lang="en-US" dirty="0" smtClean="0">
                <a:solidFill>
                  <a:srgbClr val="C00000"/>
                </a:solidFill>
              </a:rPr>
              <a:t>When beam is well optimized, astigmation causes negligible beam spot broadening.</a:t>
            </a:r>
            <a:endParaRPr lang="en-US" dirty="0">
              <a:solidFill>
                <a:srgbClr val="C00000"/>
              </a:solidFill>
            </a:endParaRPr>
          </a:p>
        </p:txBody>
      </p:sp>
      <p:sp>
        <p:nvSpPr>
          <p:cNvPr id="13" name="TextBox 12"/>
          <p:cNvSpPr txBox="1"/>
          <p:nvPr/>
        </p:nvSpPr>
        <p:spPr>
          <a:xfrm>
            <a:off x="4876800" y="2895600"/>
            <a:ext cx="3101298" cy="369332"/>
          </a:xfrm>
          <a:prstGeom prst="rect">
            <a:avLst/>
          </a:prstGeom>
          <a:noFill/>
        </p:spPr>
        <p:txBody>
          <a:bodyPr wrap="none" rtlCol="0">
            <a:spAutoFit/>
          </a:bodyPr>
          <a:lstStyle/>
          <a:p>
            <a:r>
              <a:rPr lang="en-US" dirty="0" smtClean="0">
                <a:solidFill>
                  <a:srgbClr val="C00000"/>
                </a:solidFill>
              </a:rPr>
              <a:t>Beam shape at different planes</a:t>
            </a:r>
            <a:endParaRPr lang="en-US" dirty="0">
              <a:solidFill>
                <a:srgbClr val="C00000"/>
              </a:solidFill>
            </a:endParaRPr>
          </a:p>
        </p:txBody>
      </p:sp>
      <p:sp>
        <p:nvSpPr>
          <p:cNvPr id="14" name="TextBox 13"/>
          <p:cNvSpPr txBox="1"/>
          <p:nvPr/>
        </p:nvSpPr>
        <p:spPr>
          <a:xfrm>
            <a:off x="228601" y="2858869"/>
            <a:ext cx="4267199" cy="646331"/>
          </a:xfrm>
          <a:prstGeom prst="rect">
            <a:avLst/>
          </a:prstGeom>
          <a:noFill/>
        </p:spPr>
        <p:txBody>
          <a:bodyPr wrap="square" rtlCol="0">
            <a:spAutoFit/>
          </a:bodyPr>
          <a:lstStyle/>
          <a:p>
            <a:r>
              <a:rPr lang="en-US" dirty="0" smtClean="0">
                <a:solidFill>
                  <a:srgbClr val="C00000"/>
                </a:solidFill>
              </a:rPr>
              <a:t>Astigmation:</a:t>
            </a:r>
          </a:p>
          <a:p>
            <a:r>
              <a:rPr lang="en-US" dirty="0" smtClean="0">
                <a:solidFill>
                  <a:srgbClr val="0033CC"/>
                </a:solidFill>
              </a:rPr>
              <a:t>different focal points for x- and y-directions</a:t>
            </a:r>
            <a:endParaRPr lang="en-US" dirty="0">
              <a:solidFill>
                <a:srgbClr val="0033CC"/>
              </a:solidFill>
            </a:endParaRPr>
          </a:p>
        </p:txBody>
      </p:sp>
      <p:sp>
        <p:nvSpPr>
          <p:cNvPr id="9" name="TextBox 8"/>
          <p:cNvSpPr txBox="1"/>
          <p:nvPr/>
        </p:nvSpPr>
        <p:spPr>
          <a:xfrm>
            <a:off x="507471" y="2438400"/>
            <a:ext cx="2725041" cy="369332"/>
          </a:xfrm>
          <a:prstGeom prst="rect">
            <a:avLst/>
          </a:prstGeom>
          <a:solidFill>
            <a:schemeClr val="bg1"/>
          </a:solidFill>
        </p:spPr>
        <p:txBody>
          <a:bodyPr wrap="none" rtlCol="0">
            <a:spAutoFit/>
          </a:bodyPr>
          <a:lstStyle/>
          <a:p>
            <a:r>
              <a:rPr lang="en-US" dirty="0" smtClean="0">
                <a:solidFill>
                  <a:srgbClr val="C00000"/>
                </a:solidFill>
              </a:rPr>
              <a:t>Minimum spot size </a:t>
            </a:r>
            <a:r>
              <a:rPr lang="en-US" dirty="0" err="1" smtClean="0">
                <a:solidFill>
                  <a:srgbClr val="C00000"/>
                </a:solidFill>
              </a:rPr>
              <a:t>d</a:t>
            </a:r>
            <a:r>
              <a:rPr lang="en-US" baseline="-25000" dirty="0" err="1" smtClean="0">
                <a:solidFill>
                  <a:srgbClr val="C00000"/>
                </a:solidFill>
              </a:rPr>
              <a:t>a</a:t>
            </a:r>
            <a:r>
              <a:rPr lang="en-US" dirty="0" smtClean="0">
                <a:solidFill>
                  <a:srgbClr val="C00000"/>
                </a:solidFill>
              </a:rPr>
              <a:t>=C</a:t>
            </a:r>
            <a:r>
              <a:rPr lang="en-US" baseline="-25000" dirty="0" smtClean="0">
                <a:solidFill>
                  <a:srgbClr val="C00000"/>
                </a:solidFill>
              </a:rPr>
              <a:t>a</a:t>
            </a:r>
            <a:r>
              <a:rPr lang="en-US" dirty="0" smtClean="0">
                <a:solidFill>
                  <a:srgbClr val="C00000"/>
                </a:solidFill>
                <a:sym typeface="Symbol"/>
              </a:rPr>
              <a: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down)">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 y="0"/>
            <a:ext cx="9129363" cy="6858000"/>
          </a:xfrm>
          <a:prstGeom prst="rect">
            <a:avLst/>
          </a:prstGeom>
          <a:noFill/>
          <a:ln w="9525">
            <a:noFill/>
            <a:miter lim="800000"/>
            <a:headEnd/>
            <a:tailEnd/>
          </a:ln>
        </p:spPr>
      </p:pic>
      <p:sp>
        <p:nvSpPr>
          <p:cNvPr id="6" name="TextBox 5"/>
          <p:cNvSpPr txBox="1"/>
          <p:nvPr/>
        </p:nvSpPr>
        <p:spPr>
          <a:xfrm>
            <a:off x="2438400" y="914400"/>
            <a:ext cx="4029821" cy="523220"/>
          </a:xfrm>
          <a:prstGeom prst="rect">
            <a:avLst/>
          </a:prstGeom>
          <a:noFill/>
        </p:spPr>
        <p:txBody>
          <a:bodyPr wrap="none" rtlCol="0">
            <a:spAutoFit/>
          </a:bodyPr>
          <a:lstStyle/>
          <a:p>
            <a:r>
              <a:rPr lang="en-US" sz="2800" dirty="0" smtClean="0">
                <a:solidFill>
                  <a:srgbClr val="C00000"/>
                </a:solidFill>
              </a:rPr>
              <a:t>for stigmation adjustment</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9025" y="0"/>
            <a:ext cx="9178339" cy="6858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D0E50452-99CA-4FE7-9FF9-9C342DA813C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93497" y="152400"/>
            <a:ext cx="3799245" cy="523220"/>
          </a:xfrm>
          <a:prstGeom prst="rect">
            <a:avLst/>
          </a:prstGeom>
          <a:noFill/>
          <a:ln>
            <a:noFill/>
          </a:ln>
        </p:spPr>
        <p:txBody>
          <a:bodyPr wrap="none" rtlCol="0">
            <a:spAutoFit/>
          </a:bodyPr>
          <a:lstStyle/>
          <a:p>
            <a:pPr algn="ctr"/>
            <a:r>
              <a:rPr lang="en-US" sz="2800" dirty="0" smtClean="0">
                <a:solidFill>
                  <a:srgbClr val="0033CC"/>
                </a:solidFill>
              </a:rPr>
              <a:t>E-beam lithography facts</a:t>
            </a: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685800" y="1143000"/>
            <a:ext cx="7696200" cy="4247317"/>
          </a:xfrm>
          <a:prstGeom prst="rect">
            <a:avLst/>
          </a:prstGeom>
          <a:noFill/>
        </p:spPr>
        <p:txBody>
          <a:bodyPr wrap="square" rtlCol="0">
            <a:spAutoFit/>
          </a:bodyPr>
          <a:lstStyle/>
          <a:p>
            <a:pPr marL="171450" indent="-171450">
              <a:lnSpc>
                <a:spcPct val="150000"/>
              </a:lnSpc>
              <a:buFont typeface="Arial" pitchFamily="34" charset="0"/>
              <a:buChar char="•"/>
            </a:pPr>
            <a:r>
              <a:rPr lang="en-US" sz="2000" dirty="0" smtClean="0">
                <a:solidFill>
                  <a:srgbClr val="0033CC"/>
                </a:solidFill>
              </a:rPr>
              <a:t>Developed in 1960s along with scanning electron microscope (SEM).</a:t>
            </a:r>
          </a:p>
          <a:p>
            <a:pPr marL="171450" indent="-171450">
              <a:lnSpc>
                <a:spcPct val="150000"/>
              </a:lnSpc>
              <a:buFont typeface="Arial" pitchFamily="34" charset="0"/>
              <a:buChar char="•"/>
            </a:pPr>
            <a:r>
              <a:rPr lang="en-US" sz="2000" dirty="0" smtClean="0">
                <a:solidFill>
                  <a:srgbClr val="0033CC"/>
                </a:solidFill>
              </a:rPr>
              <a:t>Breakthrough made in 1968 when a polymer called PMMA (poly methyl meth </a:t>
            </a:r>
            <a:r>
              <a:rPr lang="en-US" sz="2000" dirty="0" err="1" smtClean="0">
                <a:solidFill>
                  <a:srgbClr val="0033CC"/>
                </a:solidFill>
              </a:rPr>
              <a:t>acrylate</a:t>
            </a:r>
            <a:r>
              <a:rPr lang="en-US" sz="2000" dirty="0" smtClean="0">
                <a:solidFill>
                  <a:srgbClr val="0033CC"/>
                </a:solidFill>
              </a:rPr>
              <a:t>) was discovered to have high resolution.</a:t>
            </a:r>
          </a:p>
          <a:p>
            <a:pPr marL="171450" indent="-171450">
              <a:lnSpc>
                <a:spcPct val="150000"/>
              </a:lnSpc>
              <a:buFont typeface="Arial" pitchFamily="34" charset="0"/>
              <a:buChar char="•"/>
            </a:pPr>
            <a:r>
              <a:rPr lang="en-US" sz="2000" dirty="0" smtClean="0">
                <a:solidFill>
                  <a:srgbClr val="0033CC"/>
                </a:solidFill>
              </a:rPr>
              <a:t>Fast growth in 1990s when “nano” began to become “hot” and computer became more available for automatic lithography control.</a:t>
            </a:r>
          </a:p>
          <a:p>
            <a:pPr marL="171450" indent="-171450">
              <a:lnSpc>
                <a:spcPct val="150000"/>
              </a:lnSpc>
              <a:buFont typeface="Arial" pitchFamily="34" charset="0"/>
              <a:buChar char="•"/>
            </a:pPr>
            <a:r>
              <a:rPr lang="en-US" sz="2000" dirty="0" smtClean="0">
                <a:solidFill>
                  <a:srgbClr val="0033CC"/>
                </a:solidFill>
              </a:rPr>
              <a:t>Since around 2000, focused ion beam (FIB) patterning began to compete with EBL in some applications.</a:t>
            </a:r>
          </a:p>
          <a:p>
            <a:pPr marL="171450" indent="-171450">
              <a:lnSpc>
                <a:spcPct val="150000"/>
              </a:lnSpc>
              <a:buFont typeface="Arial" pitchFamily="34" charset="0"/>
              <a:buChar char="•"/>
            </a:pPr>
            <a:r>
              <a:rPr lang="en-US" sz="2000" dirty="0" smtClean="0">
                <a:solidFill>
                  <a:srgbClr val="0033CC"/>
                </a:solidFill>
              </a:rPr>
              <a:t>Today EBL is still the most popular nano-patterning techniques for academic research and prototyping.</a:t>
            </a:r>
            <a:endParaRPr lang="en-US" sz="2000" dirty="0">
              <a:solidFill>
                <a:srgbClr val="0033CC"/>
              </a:solidFill>
            </a:endParaRPr>
          </a:p>
        </p:txBody>
      </p:sp>
      <p:sp>
        <p:nvSpPr>
          <p:cNvPr id="5" name="Slide Number Placeholder 4"/>
          <p:cNvSpPr>
            <a:spLocks noGrp="1"/>
          </p:cNvSpPr>
          <p:nvPr>
            <p:ph type="sldNum" sz="quarter" idx="12"/>
          </p:nvPr>
        </p:nvSpPr>
        <p:spPr/>
        <p:txBody>
          <a:bodyPr/>
          <a:lstStyle/>
          <a:p>
            <a:fld id="{D0E50452-99CA-4FE7-9FF9-9C342DA813C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E50452-99CA-4FE7-9FF9-9C342DA813CB}" type="slidenum">
              <a:rPr lang="en-US" smtClean="0"/>
              <a:pPr/>
              <a:t>40</a:t>
            </a:fld>
            <a:endParaRPr lang="en-US"/>
          </a:p>
        </p:txBody>
      </p:sp>
      <p:sp>
        <p:nvSpPr>
          <p:cNvPr id="6" name="TextBox 5"/>
          <p:cNvSpPr txBox="1"/>
          <p:nvPr/>
        </p:nvSpPr>
        <p:spPr>
          <a:xfrm>
            <a:off x="2819400" y="228600"/>
            <a:ext cx="4246034" cy="523220"/>
          </a:xfrm>
          <a:prstGeom prst="rect">
            <a:avLst/>
          </a:prstGeom>
          <a:noFill/>
        </p:spPr>
        <p:txBody>
          <a:bodyPr wrap="none" rtlCol="0">
            <a:spAutoFit/>
          </a:bodyPr>
          <a:lstStyle/>
          <a:p>
            <a:r>
              <a:rPr lang="en-US" sz="2800" dirty="0" smtClean="0">
                <a:solidFill>
                  <a:srgbClr val="0033CC"/>
                </a:solidFill>
              </a:rPr>
              <a:t>Overall beam spot diameter</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8" name="Object 7"/>
          <p:cNvGraphicFramePr>
            <a:graphicFrameLocks noChangeAspect="1"/>
          </p:cNvGraphicFramePr>
          <p:nvPr/>
        </p:nvGraphicFramePr>
        <p:xfrm>
          <a:off x="990600" y="914400"/>
          <a:ext cx="4235450" cy="883920"/>
        </p:xfrm>
        <a:graphic>
          <a:graphicData uri="http://schemas.openxmlformats.org/presentationml/2006/ole">
            <p:oleObj spid="_x0000_s32770" name="Equation" r:id="rId3" imgW="1460160" imgH="304560" progId="Equation.3">
              <p:embed/>
            </p:oleObj>
          </a:graphicData>
        </a:graphic>
      </p:graphicFrame>
      <p:graphicFrame>
        <p:nvGraphicFramePr>
          <p:cNvPr id="10" name="Object 9"/>
          <p:cNvGraphicFramePr>
            <a:graphicFrameLocks noChangeAspect="1"/>
          </p:cNvGraphicFramePr>
          <p:nvPr/>
        </p:nvGraphicFramePr>
        <p:xfrm>
          <a:off x="2303463" y="1905000"/>
          <a:ext cx="2862262" cy="3100388"/>
        </p:xfrm>
        <a:graphic>
          <a:graphicData uri="http://schemas.openxmlformats.org/presentationml/2006/ole">
            <p:oleObj spid="_x0000_s32771" name="Equation" r:id="rId4" imgW="1523880" imgH="1650960" progId="Equation.3">
              <p:embed/>
            </p:oleObj>
          </a:graphicData>
        </a:graphic>
      </p:graphicFrame>
      <p:sp>
        <p:nvSpPr>
          <p:cNvPr id="11" name="TextBox 10"/>
          <p:cNvSpPr txBox="1"/>
          <p:nvPr/>
        </p:nvSpPr>
        <p:spPr>
          <a:xfrm>
            <a:off x="5028424" y="1944469"/>
            <a:ext cx="2673424" cy="646331"/>
          </a:xfrm>
          <a:prstGeom prst="rect">
            <a:avLst/>
          </a:prstGeom>
          <a:noFill/>
        </p:spPr>
        <p:txBody>
          <a:bodyPr wrap="none" rtlCol="0">
            <a:spAutoFit/>
          </a:bodyPr>
          <a:lstStyle/>
          <a:p>
            <a:r>
              <a:rPr lang="en-US" dirty="0" err="1" smtClean="0">
                <a:solidFill>
                  <a:srgbClr val="0033CC"/>
                </a:solidFill>
              </a:rPr>
              <a:t>d</a:t>
            </a:r>
            <a:r>
              <a:rPr lang="en-US" baseline="-25000" dirty="0" err="1" smtClean="0">
                <a:solidFill>
                  <a:srgbClr val="0033CC"/>
                </a:solidFill>
              </a:rPr>
              <a:t>v</a:t>
            </a:r>
            <a:r>
              <a:rPr lang="en-US" dirty="0" smtClean="0">
                <a:solidFill>
                  <a:srgbClr val="0033CC"/>
                </a:solidFill>
              </a:rPr>
              <a:t>: virtual source diameter</a:t>
            </a:r>
          </a:p>
          <a:p>
            <a:r>
              <a:rPr lang="en-US" dirty="0" smtClean="0">
                <a:solidFill>
                  <a:srgbClr val="0033CC"/>
                </a:solidFill>
              </a:rPr>
              <a:t>M: </a:t>
            </a:r>
            <a:r>
              <a:rPr lang="en-US" dirty="0" err="1" smtClean="0">
                <a:solidFill>
                  <a:srgbClr val="0033CC"/>
                </a:solidFill>
              </a:rPr>
              <a:t>demagnefication</a:t>
            </a:r>
            <a:endParaRPr lang="en-US" dirty="0" smtClean="0">
              <a:solidFill>
                <a:srgbClr val="0033CC"/>
              </a:solidFill>
            </a:endParaRPr>
          </a:p>
        </p:txBody>
      </p:sp>
      <p:sp>
        <p:nvSpPr>
          <p:cNvPr id="12" name="TextBox 11"/>
          <p:cNvSpPr txBox="1"/>
          <p:nvPr/>
        </p:nvSpPr>
        <p:spPr>
          <a:xfrm>
            <a:off x="5133903" y="2819400"/>
            <a:ext cx="2186945" cy="2031325"/>
          </a:xfrm>
          <a:prstGeom prst="rect">
            <a:avLst/>
          </a:prstGeom>
          <a:noFill/>
        </p:spPr>
        <p:txBody>
          <a:bodyPr wrap="none" rtlCol="0">
            <a:spAutoFit/>
          </a:bodyPr>
          <a:lstStyle/>
          <a:p>
            <a:r>
              <a:rPr lang="en-US" dirty="0" smtClean="0">
                <a:solidFill>
                  <a:srgbClr val="0033CC"/>
                </a:solidFill>
              </a:rPr>
              <a:t>Spherical aberration</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Chromatic aberration</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Diffraction</a:t>
            </a:r>
            <a:endParaRPr lang="en-US" dirty="0">
              <a:solidFill>
                <a:srgbClr val="0033CC"/>
              </a:solidFill>
            </a:endParaRPr>
          </a:p>
        </p:txBody>
      </p:sp>
      <p:sp>
        <p:nvSpPr>
          <p:cNvPr id="14" name="TextBox 13"/>
          <p:cNvSpPr txBox="1"/>
          <p:nvPr/>
        </p:nvSpPr>
        <p:spPr>
          <a:xfrm>
            <a:off x="5334000" y="1219200"/>
            <a:ext cx="2489912" cy="369332"/>
          </a:xfrm>
          <a:prstGeom prst="rect">
            <a:avLst/>
          </a:prstGeom>
          <a:noFill/>
        </p:spPr>
        <p:txBody>
          <a:bodyPr wrap="none" rtlCol="0">
            <a:spAutoFit/>
          </a:bodyPr>
          <a:lstStyle/>
          <a:p>
            <a:r>
              <a:rPr lang="en-US" dirty="0" smtClean="0"/>
              <a:t>(assume no astigmation)</a:t>
            </a:r>
            <a:endParaRPr lang="en-US" dirty="0"/>
          </a:p>
        </p:txBody>
      </p:sp>
      <p:sp>
        <p:nvSpPr>
          <p:cNvPr id="15" name="TextBox 14"/>
          <p:cNvSpPr txBox="1"/>
          <p:nvPr/>
        </p:nvSpPr>
        <p:spPr>
          <a:xfrm>
            <a:off x="228600" y="5073640"/>
            <a:ext cx="8458200" cy="1631216"/>
          </a:xfrm>
          <a:prstGeom prst="rect">
            <a:avLst/>
          </a:prstGeom>
          <a:noFill/>
        </p:spPr>
        <p:txBody>
          <a:bodyPr wrap="square" rtlCol="0">
            <a:spAutoFit/>
          </a:bodyPr>
          <a:lstStyle/>
          <a:p>
            <a:pPr marL="173038" indent="-173038">
              <a:spcAft>
                <a:spcPts val="600"/>
              </a:spcAft>
              <a:buFont typeface="Arial" pitchFamily="34" charset="0"/>
              <a:buChar char="•"/>
            </a:pPr>
            <a:r>
              <a:rPr lang="en-US" dirty="0" smtClean="0">
                <a:solidFill>
                  <a:srgbClr val="0033CC"/>
                </a:solidFill>
              </a:rPr>
              <a:t>Beam spot size depends on acceleration voltage, because higher voltage leads to: smaller chromatic aberration, and shorter </a:t>
            </a:r>
            <a:r>
              <a:rPr lang="en-US" dirty="0" smtClean="0">
                <a:solidFill>
                  <a:srgbClr val="0033CC"/>
                </a:solidFill>
                <a:sym typeface="Symbol"/>
              </a:rPr>
              <a:t> thus smaller diffraction.</a:t>
            </a:r>
          </a:p>
          <a:p>
            <a:pPr marL="173038" indent="-173038">
              <a:spcAft>
                <a:spcPts val="600"/>
              </a:spcAft>
              <a:buFont typeface="Arial" pitchFamily="34" charset="0"/>
              <a:buChar char="•"/>
            </a:pPr>
            <a:r>
              <a:rPr lang="en-US" dirty="0" smtClean="0">
                <a:solidFill>
                  <a:srgbClr val="0033CC"/>
                </a:solidFill>
                <a:sym typeface="Symbol"/>
              </a:rPr>
              <a:t>This is particular true for thermionic emission guns, where high resolution (&lt;5nm) can only be achieved at 30kV.</a:t>
            </a:r>
          </a:p>
          <a:p>
            <a:pPr marL="173038" indent="-173038">
              <a:spcAft>
                <a:spcPts val="600"/>
              </a:spcAft>
              <a:buFont typeface="Arial" pitchFamily="34" charset="0"/>
              <a:buChar char="•"/>
            </a:pPr>
            <a:r>
              <a:rPr lang="en-US" dirty="0" smtClean="0">
                <a:solidFill>
                  <a:srgbClr val="0033CC"/>
                </a:solidFill>
                <a:sym typeface="Symbol"/>
              </a:rPr>
              <a:t>Such resolution can be achieved at 5kV for field emission (cold and Schottky) guns.</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down)">
                                      <p:cBhvr>
                                        <p:cTn id="10" dur="500"/>
                                        <p:tgtEl>
                                          <p:spTgt spid="1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wipe(down)">
                                      <p:cBhvr>
                                        <p:cTn id="1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28600"/>
            <a:ext cx="7010400" cy="5181600"/>
            <a:chOff x="1143000" y="685800"/>
            <a:chExt cx="6629400" cy="5386388"/>
          </a:xfrm>
        </p:grpSpPr>
        <p:pic>
          <p:nvPicPr>
            <p:cNvPr id="6" name="Picture 5" descr="9"/>
            <p:cNvPicPr>
              <a:picLocks noChangeAspect="1" noChangeArrowheads="1"/>
            </p:cNvPicPr>
            <p:nvPr/>
          </p:nvPicPr>
          <p:blipFill>
            <a:blip r:embed="rId3"/>
            <a:srcRect/>
            <a:stretch>
              <a:fillRect/>
            </a:stretch>
          </p:blipFill>
          <p:spPr bwMode="auto">
            <a:xfrm>
              <a:off x="1143000" y="685800"/>
              <a:ext cx="6629400" cy="5386388"/>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2743200" y="5486400"/>
            <a:ext cx="381000" cy="349250"/>
          </p:xfrm>
          <a:graphic>
            <a:graphicData uri="http://schemas.openxmlformats.org/presentationml/2006/ole">
              <p:oleObj spid="_x0000_s40962" name="Equation" r:id="rId4" imgW="152280" imgH="139680" progId="Equation.3">
                <p:embed/>
              </p:oleObj>
            </a:graphicData>
          </a:graphic>
        </p:graphicFrame>
      </p:grpSp>
      <p:sp>
        <p:nvSpPr>
          <p:cNvPr id="5" name="Slide Number Placeholder 4"/>
          <p:cNvSpPr>
            <a:spLocks noGrp="1"/>
          </p:cNvSpPr>
          <p:nvPr>
            <p:ph type="sldNum" sz="quarter" idx="12"/>
          </p:nvPr>
        </p:nvSpPr>
        <p:spPr/>
        <p:txBody>
          <a:bodyPr/>
          <a:lstStyle/>
          <a:p>
            <a:fld id="{D0E50452-99CA-4FE7-9FF9-9C342DA813CB}" type="slidenum">
              <a:rPr lang="en-US" smtClean="0"/>
              <a:pPr/>
              <a:t>41</a:t>
            </a:fld>
            <a:endParaRPr lang="en-US"/>
          </a:p>
        </p:txBody>
      </p:sp>
      <p:sp>
        <p:nvSpPr>
          <p:cNvPr id="9" name="TextBox 8"/>
          <p:cNvSpPr txBox="1"/>
          <p:nvPr/>
        </p:nvSpPr>
        <p:spPr>
          <a:xfrm>
            <a:off x="1905000" y="0"/>
            <a:ext cx="5437707" cy="523220"/>
          </a:xfrm>
          <a:prstGeom prst="rect">
            <a:avLst/>
          </a:prstGeom>
          <a:noFill/>
        </p:spPr>
        <p:txBody>
          <a:bodyPr wrap="none" rtlCol="0">
            <a:spAutoFit/>
          </a:bodyPr>
          <a:lstStyle/>
          <a:p>
            <a:r>
              <a:rPr lang="en-US" sz="2800" dirty="0" smtClean="0">
                <a:solidFill>
                  <a:srgbClr val="0033CC"/>
                </a:solidFill>
              </a:rPr>
              <a:t>Beam spot diameter: a real example</a:t>
            </a:r>
            <a:endParaRPr lang="en-US" sz="2800" dirty="0">
              <a:solidFill>
                <a:srgbClr val="0033CC"/>
              </a:solidFill>
            </a:endParaRPr>
          </a:p>
        </p:txBody>
      </p:sp>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304800" y="5152072"/>
            <a:ext cx="8610601" cy="1631216"/>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sym typeface="Symbol"/>
              </a:rPr>
              <a:t> i</a:t>
            </a:r>
            <a:r>
              <a:rPr lang="en-US" dirty="0" smtClean="0">
                <a:solidFill>
                  <a:srgbClr val="0033CC"/>
                </a:solidFill>
              </a:rPr>
              <a:t>s determined by aperture size (</a:t>
            </a:r>
            <a:r>
              <a:rPr lang="en-US" dirty="0" smtClean="0">
                <a:solidFill>
                  <a:srgbClr val="0033CC"/>
                </a:solidFill>
                <a:sym typeface="Symbol"/>
              </a:rPr>
              <a:t></a:t>
            </a:r>
            <a:r>
              <a:rPr lang="en-US" dirty="0" smtClean="0">
                <a:solidFill>
                  <a:srgbClr val="0033CC"/>
                </a:solidFill>
              </a:rPr>
              <a:t>10-100</a:t>
            </a:r>
            <a:r>
              <a:rPr lang="en-US" dirty="0" smtClean="0">
                <a:solidFill>
                  <a:srgbClr val="0033CC"/>
                </a:solidFill>
                <a:sym typeface="Symbol"/>
              </a:rPr>
              <a:t>m</a:t>
            </a:r>
            <a:r>
              <a:rPr lang="en-US" dirty="0" smtClean="0">
                <a:solidFill>
                  <a:srgbClr val="0033CC"/>
                </a:solidFill>
              </a:rPr>
              <a:t>), which should be selected wisely.</a:t>
            </a:r>
          </a:p>
          <a:p>
            <a:pPr marL="171450" indent="-171450">
              <a:spcAft>
                <a:spcPts val="600"/>
              </a:spcAft>
              <a:buFont typeface="Arial" pitchFamily="34" charset="0"/>
              <a:buChar char="•"/>
            </a:pPr>
            <a:r>
              <a:rPr lang="en-US" dirty="0" smtClean="0">
                <a:solidFill>
                  <a:srgbClr val="0033CC"/>
                </a:solidFill>
              </a:rPr>
              <a:t>Typically beam diameter is NOT the limiting factor for high resolution, then large </a:t>
            </a:r>
            <a:r>
              <a:rPr lang="en-US" dirty="0" smtClean="0">
                <a:solidFill>
                  <a:srgbClr val="0033CC"/>
                </a:solidFill>
                <a:sym typeface="Symbol"/>
              </a:rPr>
              <a:t> is good</a:t>
            </a:r>
            <a:r>
              <a:rPr lang="en-US" dirty="0" smtClean="0">
                <a:solidFill>
                  <a:srgbClr val="0033CC"/>
                </a:solidFill>
              </a:rPr>
              <a:t> for high beam current and thus fast writing (assume beam blanker can follow).</a:t>
            </a:r>
          </a:p>
          <a:p>
            <a:pPr marL="171450" indent="-171450">
              <a:spcAft>
                <a:spcPts val="600"/>
              </a:spcAft>
              <a:buFont typeface="Arial" pitchFamily="34" charset="0"/>
              <a:buChar char="•"/>
            </a:pPr>
            <a:r>
              <a:rPr lang="en-US" dirty="0" smtClean="0">
                <a:solidFill>
                  <a:srgbClr val="0033CC"/>
                </a:solidFill>
              </a:rPr>
              <a:t>But large </a:t>
            </a:r>
            <a:r>
              <a:rPr lang="en-US" dirty="0" smtClean="0">
                <a:solidFill>
                  <a:srgbClr val="0033CC"/>
                </a:solidFill>
                <a:sym typeface="Symbol"/>
              </a:rPr>
              <a:t> also reduces depth of focus (1/</a:t>
            </a:r>
            <a:r>
              <a:rPr lang="en-US" baseline="30000" dirty="0" smtClean="0">
                <a:solidFill>
                  <a:srgbClr val="0033CC"/>
                </a:solidFill>
                <a:sym typeface="Symbol"/>
              </a:rPr>
              <a:t>2</a:t>
            </a:r>
            <a:r>
              <a:rPr lang="en-US" dirty="0" smtClean="0">
                <a:solidFill>
                  <a:srgbClr val="0033CC"/>
                </a:solidFill>
                <a:sym typeface="Symbol"/>
              </a:rPr>
              <a:t>), leading to large beam spot size (low resolution) if beam not well focused due to wafer non-flatness or tilt.</a:t>
            </a:r>
            <a:endParaRPr lang="en-US" dirty="0">
              <a:solidFill>
                <a:srgbClr val="0033CC"/>
              </a:solidFill>
            </a:endParaRPr>
          </a:p>
        </p:txBody>
      </p:sp>
      <p:sp>
        <p:nvSpPr>
          <p:cNvPr id="12" name="TextBox 11"/>
          <p:cNvSpPr txBox="1"/>
          <p:nvPr/>
        </p:nvSpPr>
        <p:spPr>
          <a:xfrm>
            <a:off x="6248400" y="2819400"/>
            <a:ext cx="929935" cy="338554"/>
          </a:xfrm>
          <a:prstGeom prst="rect">
            <a:avLst/>
          </a:prstGeom>
          <a:noFill/>
        </p:spPr>
        <p:txBody>
          <a:bodyPr wrap="none" rtlCol="0">
            <a:spAutoFit/>
          </a:bodyPr>
          <a:lstStyle/>
          <a:p>
            <a:r>
              <a:rPr lang="en-US" sz="1600" dirty="0" smtClean="0"/>
              <a:t>spherical</a:t>
            </a:r>
            <a:endParaRPr lang="en-US" sz="1600" dirty="0"/>
          </a:p>
        </p:txBody>
      </p:sp>
      <p:sp>
        <p:nvSpPr>
          <p:cNvPr id="13" name="TextBox 12"/>
          <p:cNvSpPr txBox="1"/>
          <p:nvPr/>
        </p:nvSpPr>
        <p:spPr>
          <a:xfrm>
            <a:off x="6248400" y="3395246"/>
            <a:ext cx="1525161" cy="338554"/>
          </a:xfrm>
          <a:prstGeom prst="rect">
            <a:avLst/>
          </a:prstGeom>
          <a:noFill/>
        </p:spPr>
        <p:txBody>
          <a:bodyPr wrap="none" rtlCol="0">
            <a:spAutoFit/>
          </a:bodyPr>
          <a:lstStyle/>
          <a:p>
            <a:r>
              <a:rPr lang="en-US" sz="1600" dirty="0" smtClean="0"/>
              <a:t>source size limit</a:t>
            </a:r>
            <a:endParaRPr lang="en-US" sz="1600" dirty="0"/>
          </a:p>
        </p:txBody>
      </p:sp>
      <p:sp>
        <p:nvSpPr>
          <p:cNvPr id="14" name="TextBox 13"/>
          <p:cNvSpPr txBox="1"/>
          <p:nvPr/>
        </p:nvSpPr>
        <p:spPr>
          <a:xfrm>
            <a:off x="2868421" y="3962400"/>
            <a:ext cx="1017779" cy="338554"/>
          </a:xfrm>
          <a:prstGeom prst="rect">
            <a:avLst/>
          </a:prstGeom>
          <a:noFill/>
        </p:spPr>
        <p:txBody>
          <a:bodyPr wrap="none" rtlCol="0">
            <a:spAutoFit/>
          </a:bodyPr>
          <a:lstStyle/>
          <a:p>
            <a:r>
              <a:rPr lang="en-US" sz="1600" dirty="0" smtClean="0"/>
              <a:t>chromatic</a:t>
            </a:r>
            <a:endParaRPr lang="en-US" sz="1600" dirty="0"/>
          </a:p>
        </p:txBody>
      </p:sp>
      <p:sp>
        <p:nvSpPr>
          <p:cNvPr id="15" name="TextBox 14"/>
          <p:cNvSpPr txBox="1"/>
          <p:nvPr/>
        </p:nvSpPr>
        <p:spPr>
          <a:xfrm>
            <a:off x="4516929" y="3886200"/>
            <a:ext cx="1045671" cy="338554"/>
          </a:xfrm>
          <a:prstGeom prst="rect">
            <a:avLst/>
          </a:prstGeom>
          <a:noFill/>
        </p:spPr>
        <p:txBody>
          <a:bodyPr wrap="none" rtlCol="0">
            <a:spAutoFit/>
          </a:bodyPr>
          <a:lstStyle/>
          <a:p>
            <a:r>
              <a:rPr lang="en-US" sz="1600" dirty="0" smtClean="0"/>
              <a:t>diffraction</a:t>
            </a:r>
            <a:endParaRPr lang="en-US" sz="1600" dirty="0"/>
          </a:p>
        </p:txBody>
      </p:sp>
      <p:sp>
        <p:nvSpPr>
          <p:cNvPr id="16" name="TextBox 15"/>
          <p:cNvSpPr txBox="1"/>
          <p:nvPr/>
        </p:nvSpPr>
        <p:spPr>
          <a:xfrm>
            <a:off x="3657600" y="2740223"/>
            <a:ext cx="1684692" cy="307777"/>
          </a:xfrm>
          <a:prstGeom prst="rect">
            <a:avLst/>
          </a:prstGeom>
          <a:noFill/>
        </p:spPr>
        <p:txBody>
          <a:bodyPr wrap="none" rtlCol="0">
            <a:spAutoFit/>
          </a:bodyPr>
          <a:lstStyle/>
          <a:p>
            <a:r>
              <a:rPr lang="en-US" sz="1400" dirty="0" smtClean="0"/>
              <a:t>total beam diameter</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668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447800" y="2286000"/>
            <a:ext cx="6065443"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C00000"/>
                </a:solidFill>
              </a:rPr>
              <a:t>EBL systems (raster/vector scan, round/shaped beam)</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5981700" y="4457700"/>
            <a:ext cx="457200" cy="0"/>
          </a:xfrm>
          <a:prstGeom prst="line">
            <a:avLst/>
          </a:prstGeom>
          <a:noFill/>
          <a:ln w="28575">
            <a:solidFill>
              <a:schemeClr val="tx2"/>
            </a:solidFill>
            <a:round/>
            <a:headEnd type="stealth" w="med" len="med"/>
            <a:tailEnd type="stealth" w="med" len="med"/>
          </a:ln>
        </p:spPr>
        <p:txBody>
          <a:bodyPr wrap="none" anchor="ctr"/>
          <a:lstStyle/>
          <a:p>
            <a:endParaRPr lang="en-US"/>
          </a:p>
        </p:txBody>
      </p:sp>
      <p:sp>
        <p:nvSpPr>
          <p:cNvPr id="15363" name="Line 3"/>
          <p:cNvSpPr>
            <a:spLocks noChangeShapeType="1"/>
          </p:cNvSpPr>
          <p:nvPr/>
        </p:nvSpPr>
        <p:spPr bwMode="auto">
          <a:xfrm flipH="1">
            <a:off x="6019800" y="4267200"/>
            <a:ext cx="381000" cy="381000"/>
          </a:xfrm>
          <a:prstGeom prst="line">
            <a:avLst/>
          </a:prstGeom>
          <a:noFill/>
          <a:ln w="28575">
            <a:solidFill>
              <a:schemeClr val="tx2"/>
            </a:solidFill>
            <a:round/>
            <a:headEnd type="stealth" w="med" len="med"/>
            <a:tailEnd type="stealth" w="med" len="med"/>
          </a:ln>
        </p:spPr>
        <p:txBody>
          <a:bodyPr wrap="none" anchor="ctr"/>
          <a:lstStyle/>
          <a:p>
            <a:endParaRPr lang="en-US"/>
          </a:p>
        </p:txBody>
      </p:sp>
      <p:sp>
        <p:nvSpPr>
          <p:cNvPr id="15364" name="Line 4"/>
          <p:cNvSpPr>
            <a:spLocks noChangeShapeType="1"/>
          </p:cNvSpPr>
          <p:nvPr/>
        </p:nvSpPr>
        <p:spPr bwMode="auto">
          <a:xfrm flipH="1">
            <a:off x="1371600" y="4400550"/>
            <a:ext cx="381000" cy="381000"/>
          </a:xfrm>
          <a:prstGeom prst="line">
            <a:avLst/>
          </a:prstGeom>
          <a:noFill/>
          <a:ln w="28575">
            <a:solidFill>
              <a:schemeClr val="tx2"/>
            </a:solidFill>
            <a:round/>
            <a:headEnd type="stealth" w="med" len="med"/>
            <a:tailEnd type="stealth" w="med" len="med"/>
          </a:ln>
        </p:spPr>
        <p:txBody>
          <a:bodyPr wrap="none" anchor="ctr"/>
          <a:lstStyle/>
          <a:p>
            <a:endParaRPr lang="en-US"/>
          </a:p>
        </p:txBody>
      </p:sp>
      <p:sp>
        <p:nvSpPr>
          <p:cNvPr id="279557" name="AutoShape 5"/>
          <p:cNvSpPr>
            <a:spLocks noChangeArrowheads="1"/>
          </p:cNvSpPr>
          <p:nvPr/>
        </p:nvSpPr>
        <p:spPr bwMode="auto">
          <a:xfrm rot="-8132184">
            <a:off x="6245225" y="3721100"/>
            <a:ext cx="231775" cy="317500"/>
          </a:xfrm>
          <a:prstGeom prst="can">
            <a:avLst>
              <a:gd name="adj" fmla="val 6849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grpSp>
        <p:nvGrpSpPr>
          <p:cNvPr id="2" name="Group 6"/>
          <p:cNvGrpSpPr>
            <a:grpSpLocks/>
          </p:cNvGrpSpPr>
          <p:nvPr/>
        </p:nvGrpSpPr>
        <p:grpSpPr bwMode="auto">
          <a:xfrm>
            <a:off x="914400" y="4762500"/>
            <a:ext cx="3200400" cy="990600"/>
            <a:chOff x="576" y="2496"/>
            <a:chExt cx="2016" cy="624"/>
          </a:xfrm>
        </p:grpSpPr>
        <p:sp>
          <p:nvSpPr>
            <p:cNvPr id="15416" name="Oval 7"/>
            <p:cNvSpPr>
              <a:spLocks noChangeArrowheads="1"/>
            </p:cNvSpPr>
            <p:nvPr/>
          </p:nvSpPr>
          <p:spPr bwMode="auto">
            <a:xfrm>
              <a:off x="576" y="2544"/>
              <a:ext cx="2016" cy="576"/>
            </a:xfrm>
            <a:prstGeom prst="ellipse">
              <a:avLst/>
            </a:prstGeom>
            <a:solidFill>
              <a:srgbClr val="3333CC"/>
            </a:solidFill>
            <a:ln w="25400">
              <a:solidFill>
                <a:schemeClr val="tx2"/>
              </a:solidFill>
              <a:round/>
              <a:headEnd/>
              <a:tailEnd type="none" w="lg" len="lg"/>
            </a:ln>
          </p:spPr>
          <p:txBody>
            <a:bodyPr wrap="none" anchor="ctr"/>
            <a:lstStyle/>
            <a:p>
              <a:endParaRPr lang="en-US"/>
            </a:p>
          </p:txBody>
        </p:sp>
        <p:sp>
          <p:nvSpPr>
            <p:cNvPr id="15417" name="Oval 8"/>
            <p:cNvSpPr>
              <a:spLocks noChangeArrowheads="1"/>
            </p:cNvSpPr>
            <p:nvPr/>
          </p:nvSpPr>
          <p:spPr bwMode="auto">
            <a:xfrm>
              <a:off x="576" y="2496"/>
              <a:ext cx="2016" cy="576"/>
            </a:xfrm>
            <a:prstGeom prst="ellipse">
              <a:avLst/>
            </a:prstGeom>
            <a:gradFill rotWithShape="0">
              <a:gsLst>
                <a:gs pos="0">
                  <a:srgbClr val="478EB2"/>
                </a:gs>
                <a:gs pos="100000">
                  <a:srgbClr val="66CCFF"/>
                </a:gs>
              </a:gsLst>
              <a:lin ang="5400000" scaled="1"/>
            </a:gradFill>
            <a:ln w="25400">
              <a:solidFill>
                <a:schemeClr val="tx2"/>
              </a:solidFill>
              <a:round/>
              <a:headEnd/>
              <a:tailEnd type="none" w="lg" len="lg"/>
            </a:ln>
          </p:spPr>
          <p:txBody>
            <a:bodyPr wrap="none" anchor="ctr"/>
            <a:lstStyle/>
            <a:p>
              <a:endParaRPr lang="en-US"/>
            </a:p>
          </p:txBody>
        </p:sp>
      </p:grpSp>
      <p:grpSp>
        <p:nvGrpSpPr>
          <p:cNvPr id="3" name="Group 10"/>
          <p:cNvGrpSpPr>
            <a:grpSpLocks/>
          </p:cNvGrpSpPr>
          <p:nvPr/>
        </p:nvGrpSpPr>
        <p:grpSpPr bwMode="auto">
          <a:xfrm>
            <a:off x="5257800" y="4648200"/>
            <a:ext cx="3200400" cy="990600"/>
            <a:chOff x="576" y="2496"/>
            <a:chExt cx="2016" cy="624"/>
          </a:xfrm>
        </p:grpSpPr>
        <p:sp>
          <p:nvSpPr>
            <p:cNvPr id="15414" name="Oval 11"/>
            <p:cNvSpPr>
              <a:spLocks noChangeArrowheads="1"/>
            </p:cNvSpPr>
            <p:nvPr/>
          </p:nvSpPr>
          <p:spPr bwMode="auto">
            <a:xfrm>
              <a:off x="576" y="2544"/>
              <a:ext cx="2016" cy="576"/>
            </a:xfrm>
            <a:prstGeom prst="ellipse">
              <a:avLst/>
            </a:prstGeom>
            <a:solidFill>
              <a:srgbClr val="3333CC"/>
            </a:solidFill>
            <a:ln w="25400">
              <a:solidFill>
                <a:schemeClr val="tx2"/>
              </a:solidFill>
              <a:round/>
              <a:headEnd/>
              <a:tailEnd type="none" w="lg" len="lg"/>
            </a:ln>
          </p:spPr>
          <p:txBody>
            <a:bodyPr wrap="none" anchor="ctr"/>
            <a:lstStyle/>
            <a:p>
              <a:endParaRPr lang="en-US"/>
            </a:p>
          </p:txBody>
        </p:sp>
        <p:sp>
          <p:nvSpPr>
            <p:cNvPr id="15415" name="Oval 12"/>
            <p:cNvSpPr>
              <a:spLocks noChangeArrowheads="1"/>
            </p:cNvSpPr>
            <p:nvPr/>
          </p:nvSpPr>
          <p:spPr bwMode="auto">
            <a:xfrm>
              <a:off x="576" y="2496"/>
              <a:ext cx="2016" cy="576"/>
            </a:xfrm>
            <a:prstGeom prst="ellipse">
              <a:avLst/>
            </a:prstGeom>
            <a:gradFill rotWithShape="0">
              <a:gsLst>
                <a:gs pos="0">
                  <a:srgbClr val="478EB2"/>
                </a:gs>
                <a:gs pos="100000">
                  <a:srgbClr val="66CCFF"/>
                </a:gs>
              </a:gsLst>
              <a:lin ang="5400000" scaled="1"/>
            </a:gradFill>
            <a:ln w="25400">
              <a:solidFill>
                <a:schemeClr val="tx2"/>
              </a:solidFill>
              <a:round/>
              <a:headEnd/>
              <a:tailEnd type="none" w="lg" len="lg"/>
            </a:ln>
          </p:spPr>
          <p:txBody>
            <a:bodyPr wrap="none" anchor="ctr"/>
            <a:lstStyle/>
            <a:p>
              <a:endParaRPr lang="en-US"/>
            </a:p>
          </p:txBody>
        </p:sp>
      </p:grpSp>
      <p:sp>
        <p:nvSpPr>
          <p:cNvPr id="15369" name="AutoShape 13"/>
          <p:cNvSpPr>
            <a:spLocks noChangeArrowheads="1"/>
          </p:cNvSpPr>
          <p:nvPr/>
        </p:nvSpPr>
        <p:spPr bwMode="auto">
          <a:xfrm>
            <a:off x="1447800" y="3340100"/>
            <a:ext cx="228600" cy="1676400"/>
          </a:xfrm>
          <a:prstGeom prst="downArrow">
            <a:avLst>
              <a:gd name="adj1" fmla="val 16667"/>
              <a:gd name="adj2" fmla="val 148398"/>
            </a:avLst>
          </a:prstGeom>
          <a:solidFill>
            <a:srgbClr val="FFFF00"/>
          </a:solidFill>
          <a:ln w="19050">
            <a:solidFill>
              <a:srgbClr val="FF3300"/>
            </a:solidFill>
            <a:miter lim="800000"/>
            <a:headEnd/>
            <a:tailEnd type="none" w="lg" len="lg"/>
          </a:ln>
        </p:spPr>
        <p:txBody>
          <a:bodyPr wrap="none" anchor="ctr"/>
          <a:lstStyle/>
          <a:p>
            <a:endParaRPr lang="en-US"/>
          </a:p>
        </p:txBody>
      </p:sp>
      <p:sp>
        <p:nvSpPr>
          <p:cNvPr id="15370" name="Line 14"/>
          <p:cNvSpPr>
            <a:spLocks noChangeShapeType="1"/>
          </p:cNvSpPr>
          <p:nvPr/>
        </p:nvSpPr>
        <p:spPr bwMode="auto">
          <a:xfrm flipH="1">
            <a:off x="1219200" y="4838700"/>
            <a:ext cx="533400" cy="533400"/>
          </a:xfrm>
          <a:prstGeom prst="line">
            <a:avLst/>
          </a:prstGeom>
          <a:noFill/>
          <a:ln w="19050">
            <a:solidFill>
              <a:schemeClr val="tx2"/>
            </a:solidFill>
            <a:round/>
            <a:headEnd/>
            <a:tailEnd type="stealth" w="med" len="lg"/>
          </a:ln>
        </p:spPr>
        <p:txBody>
          <a:bodyPr wrap="none" anchor="ctr"/>
          <a:lstStyle/>
          <a:p>
            <a:endParaRPr lang="en-US"/>
          </a:p>
        </p:txBody>
      </p:sp>
      <p:sp>
        <p:nvSpPr>
          <p:cNvPr id="15371" name="Line 15"/>
          <p:cNvSpPr>
            <a:spLocks noChangeShapeType="1"/>
          </p:cNvSpPr>
          <p:nvPr/>
        </p:nvSpPr>
        <p:spPr bwMode="auto">
          <a:xfrm flipV="1">
            <a:off x="1409700" y="4800600"/>
            <a:ext cx="685800" cy="685800"/>
          </a:xfrm>
          <a:prstGeom prst="line">
            <a:avLst/>
          </a:prstGeom>
          <a:noFill/>
          <a:ln w="19050">
            <a:solidFill>
              <a:schemeClr val="tx2"/>
            </a:solidFill>
            <a:round/>
            <a:headEnd/>
            <a:tailEnd type="stealth" w="med" len="lg"/>
          </a:ln>
        </p:spPr>
        <p:txBody>
          <a:bodyPr wrap="none" anchor="ctr"/>
          <a:lstStyle/>
          <a:p>
            <a:endParaRPr lang="en-US"/>
          </a:p>
        </p:txBody>
      </p:sp>
      <p:sp>
        <p:nvSpPr>
          <p:cNvPr id="15372" name="Line 16"/>
          <p:cNvSpPr>
            <a:spLocks noChangeShapeType="1"/>
          </p:cNvSpPr>
          <p:nvPr/>
        </p:nvSpPr>
        <p:spPr bwMode="auto">
          <a:xfrm flipH="1">
            <a:off x="1752600" y="4838700"/>
            <a:ext cx="685800" cy="685800"/>
          </a:xfrm>
          <a:prstGeom prst="line">
            <a:avLst/>
          </a:prstGeom>
          <a:noFill/>
          <a:ln w="19050">
            <a:solidFill>
              <a:schemeClr val="tx2"/>
            </a:solidFill>
            <a:round/>
            <a:headEnd/>
            <a:tailEnd type="stealth" w="med" len="lg"/>
          </a:ln>
        </p:spPr>
        <p:txBody>
          <a:bodyPr wrap="none" anchor="ctr"/>
          <a:lstStyle/>
          <a:p>
            <a:endParaRPr lang="en-US"/>
          </a:p>
        </p:txBody>
      </p:sp>
      <p:sp>
        <p:nvSpPr>
          <p:cNvPr id="15373" name="Line 17"/>
          <p:cNvSpPr>
            <a:spLocks noChangeShapeType="1"/>
          </p:cNvSpPr>
          <p:nvPr/>
        </p:nvSpPr>
        <p:spPr bwMode="auto">
          <a:xfrm flipV="1">
            <a:off x="2095500" y="4838700"/>
            <a:ext cx="685800" cy="685800"/>
          </a:xfrm>
          <a:prstGeom prst="line">
            <a:avLst/>
          </a:prstGeom>
          <a:noFill/>
          <a:ln w="19050">
            <a:solidFill>
              <a:schemeClr val="tx2"/>
            </a:solidFill>
            <a:round/>
            <a:headEnd/>
            <a:tailEnd type="stealth" w="med" len="lg"/>
          </a:ln>
        </p:spPr>
        <p:txBody>
          <a:bodyPr wrap="none" anchor="ctr"/>
          <a:lstStyle/>
          <a:p>
            <a:endParaRPr lang="en-US"/>
          </a:p>
        </p:txBody>
      </p:sp>
      <p:sp>
        <p:nvSpPr>
          <p:cNvPr id="15374" name="Line 18"/>
          <p:cNvSpPr>
            <a:spLocks noChangeShapeType="1"/>
          </p:cNvSpPr>
          <p:nvPr/>
        </p:nvSpPr>
        <p:spPr bwMode="auto">
          <a:xfrm flipH="1">
            <a:off x="2438400" y="4914900"/>
            <a:ext cx="685800" cy="685800"/>
          </a:xfrm>
          <a:prstGeom prst="line">
            <a:avLst/>
          </a:prstGeom>
          <a:noFill/>
          <a:ln w="19050">
            <a:solidFill>
              <a:schemeClr val="tx2"/>
            </a:solidFill>
            <a:round/>
            <a:headEnd/>
            <a:tailEnd type="stealth" w="med" len="lg"/>
          </a:ln>
        </p:spPr>
        <p:txBody>
          <a:bodyPr wrap="none" anchor="ctr"/>
          <a:lstStyle/>
          <a:p>
            <a:endParaRPr lang="en-US"/>
          </a:p>
        </p:txBody>
      </p:sp>
      <p:sp>
        <p:nvSpPr>
          <p:cNvPr id="15375" name="Line 19"/>
          <p:cNvSpPr>
            <a:spLocks noChangeShapeType="1"/>
          </p:cNvSpPr>
          <p:nvPr/>
        </p:nvSpPr>
        <p:spPr bwMode="auto">
          <a:xfrm flipV="1">
            <a:off x="2800350" y="4886325"/>
            <a:ext cx="685800" cy="685800"/>
          </a:xfrm>
          <a:prstGeom prst="line">
            <a:avLst/>
          </a:prstGeom>
          <a:noFill/>
          <a:ln w="19050">
            <a:solidFill>
              <a:schemeClr val="tx2"/>
            </a:solidFill>
            <a:round/>
            <a:headEnd/>
            <a:tailEnd type="stealth" w="med" len="lg"/>
          </a:ln>
        </p:spPr>
        <p:txBody>
          <a:bodyPr wrap="none" anchor="ctr"/>
          <a:lstStyle/>
          <a:p>
            <a:endParaRPr lang="en-US"/>
          </a:p>
        </p:txBody>
      </p:sp>
      <p:sp>
        <p:nvSpPr>
          <p:cNvPr id="15376" name="Line 20"/>
          <p:cNvSpPr>
            <a:spLocks noChangeShapeType="1"/>
          </p:cNvSpPr>
          <p:nvPr/>
        </p:nvSpPr>
        <p:spPr bwMode="auto">
          <a:xfrm flipH="1">
            <a:off x="3200400" y="4991100"/>
            <a:ext cx="533400" cy="533400"/>
          </a:xfrm>
          <a:prstGeom prst="line">
            <a:avLst/>
          </a:prstGeom>
          <a:noFill/>
          <a:ln w="19050">
            <a:solidFill>
              <a:schemeClr val="tx2"/>
            </a:solidFill>
            <a:round/>
            <a:headEnd/>
            <a:tailEnd type="stealth" w="med" len="lg"/>
          </a:ln>
        </p:spPr>
        <p:txBody>
          <a:bodyPr wrap="none" anchor="ctr"/>
          <a:lstStyle/>
          <a:p>
            <a:endParaRPr lang="en-US"/>
          </a:p>
        </p:txBody>
      </p:sp>
      <p:sp>
        <p:nvSpPr>
          <p:cNvPr id="15377" name="AutoShape 21"/>
          <p:cNvSpPr>
            <a:spLocks noChangeArrowheads="1"/>
          </p:cNvSpPr>
          <p:nvPr/>
        </p:nvSpPr>
        <p:spPr bwMode="auto">
          <a:xfrm>
            <a:off x="5867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378" name="AutoShape 22"/>
          <p:cNvSpPr>
            <a:spLocks noChangeArrowheads="1"/>
          </p:cNvSpPr>
          <p:nvPr/>
        </p:nvSpPr>
        <p:spPr bwMode="auto">
          <a:xfrm>
            <a:off x="6096000" y="3352800"/>
            <a:ext cx="228600" cy="1676400"/>
          </a:xfrm>
          <a:prstGeom prst="downArrow">
            <a:avLst>
              <a:gd name="adj1" fmla="val 16667"/>
              <a:gd name="adj2" fmla="val 148398"/>
            </a:avLst>
          </a:prstGeom>
          <a:solidFill>
            <a:srgbClr val="FFFF00"/>
          </a:solidFill>
          <a:ln w="19050">
            <a:solidFill>
              <a:srgbClr val="FF3300"/>
            </a:solidFill>
            <a:miter lim="800000"/>
            <a:headEnd/>
            <a:tailEnd type="none" w="lg" len="lg"/>
          </a:ln>
        </p:spPr>
        <p:txBody>
          <a:bodyPr wrap="none" anchor="ctr"/>
          <a:lstStyle/>
          <a:p>
            <a:endParaRPr lang="en-US"/>
          </a:p>
        </p:txBody>
      </p:sp>
      <p:grpSp>
        <p:nvGrpSpPr>
          <p:cNvPr id="4" name="Group 23"/>
          <p:cNvGrpSpPr>
            <a:grpSpLocks/>
          </p:cNvGrpSpPr>
          <p:nvPr/>
        </p:nvGrpSpPr>
        <p:grpSpPr bwMode="auto">
          <a:xfrm rot="21839">
            <a:off x="1095375" y="4152900"/>
            <a:ext cx="914400" cy="228600"/>
            <a:chOff x="672" y="2064"/>
            <a:chExt cx="576" cy="144"/>
          </a:xfrm>
        </p:grpSpPr>
        <p:sp>
          <p:nvSpPr>
            <p:cNvPr id="279576" name="AutoShape 24"/>
            <p:cNvSpPr>
              <a:spLocks noChangeArrowheads="1"/>
            </p:cNvSpPr>
            <p:nvPr/>
          </p:nvSpPr>
          <p:spPr bwMode="auto">
            <a:xfrm rot="-5400000">
              <a:off x="1079" y="2040"/>
              <a:ext cx="144" cy="192"/>
            </a:xfrm>
            <a:prstGeom prst="can">
              <a:avLst>
                <a:gd name="adj" fmla="val 3333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sp>
          <p:nvSpPr>
            <p:cNvPr id="279577" name="AutoShape 25"/>
            <p:cNvSpPr>
              <a:spLocks noChangeArrowheads="1"/>
            </p:cNvSpPr>
            <p:nvPr/>
          </p:nvSpPr>
          <p:spPr bwMode="auto">
            <a:xfrm rot="-5400000">
              <a:off x="696" y="2039"/>
              <a:ext cx="144" cy="192"/>
            </a:xfrm>
            <a:prstGeom prst="can">
              <a:avLst>
                <a:gd name="adj" fmla="val 3333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grpSp>
      <p:sp>
        <p:nvSpPr>
          <p:cNvPr id="279578" name="AutoShape 26"/>
          <p:cNvSpPr>
            <a:spLocks noChangeArrowheads="1"/>
          </p:cNvSpPr>
          <p:nvPr/>
        </p:nvSpPr>
        <p:spPr bwMode="auto">
          <a:xfrm rot="-5378161">
            <a:off x="6399213" y="3925888"/>
            <a:ext cx="228600" cy="304800"/>
          </a:xfrm>
          <a:prstGeom prst="can">
            <a:avLst>
              <a:gd name="adj" fmla="val 3333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sp>
        <p:nvSpPr>
          <p:cNvPr id="279579" name="AutoShape 27"/>
          <p:cNvSpPr>
            <a:spLocks noChangeArrowheads="1"/>
          </p:cNvSpPr>
          <p:nvPr/>
        </p:nvSpPr>
        <p:spPr bwMode="auto">
          <a:xfrm rot="-5378161">
            <a:off x="5791200" y="3921125"/>
            <a:ext cx="228600" cy="304800"/>
          </a:xfrm>
          <a:prstGeom prst="can">
            <a:avLst>
              <a:gd name="adj" fmla="val 3333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sp>
        <p:nvSpPr>
          <p:cNvPr id="279580" name="AutoShape 28"/>
          <p:cNvSpPr>
            <a:spLocks noChangeArrowheads="1"/>
          </p:cNvSpPr>
          <p:nvPr/>
        </p:nvSpPr>
        <p:spPr bwMode="auto">
          <a:xfrm rot="-18932183" flipH="1" flipV="1">
            <a:off x="5943600" y="4038600"/>
            <a:ext cx="231775" cy="317500"/>
          </a:xfrm>
          <a:prstGeom prst="can">
            <a:avLst>
              <a:gd name="adj" fmla="val 68493"/>
            </a:avLst>
          </a:prstGeom>
          <a:gradFill rotWithShape="0">
            <a:gsLst>
              <a:gs pos="0">
                <a:srgbClr val="FF3300"/>
              </a:gs>
              <a:gs pos="50000">
                <a:schemeClr val="accent2"/>
              </a:gs>
              <a:gs pos="100000">
                <a:srgbClr val="FF3300"/>
              </a:gs>
            </a:gsLst>
            <a:lin ang="5400000" scaled="1"/>
          </a:gradFill>
          <a:ln w="19050">
            <a:solidFill>
              <a:schemeClr val="tx2"/>
            </a:solidFill>
            <a:round/>
            <a:headEnd/>
            <a:tailEnd/>
          </a:ln>
          <a:effectLst/>
        </p:spPr>
        <p:txBody>
          <a:bodyPr wrap="none" anchor="ctr"/>
          <a:lstStyle/>
          <a:p>
            <a:pPr>
              <a:defRPr/>
            </a:pPr>
            <a:endParaRPr lang="en-US"/>
          </a:p>
        </p:txBody>
      </p:sp>
      <p:sp>
        <p:nvSpPr>
          <p:cNvPr id="15383" name="Line 29"/>
          <p:cNvSpPr>
            <a:spLocks noChangeShapeType="1"/>
          </p:cNvSpPr>
          <p:nvPr/>
        </p:nvSpPr>
        <p:spPr bwMode="auto">
          <a:xfrm>
            <a:off x="1247775" y="5381625"/>
            <a:ext cx="152400" cy="76200"/>
          </a:xfrm>
          <a:prstGeom prst="line">
            <a:avLst/>
          </a:prstGeom>
          <a:noFill/>
          <a:ln w="19050">
            <a:solidFill>
              <a:schemeClr val="tx2"/>
            </a:solidFill>
            <a:round/>
            <a:headEnd/>
            <a:tailEnd/>
          </a:ln>
        </p:spPr>
        <p:txBody>
          <a:bodyPr wrap="none" anchor="ctr"/>
          <a:lstStyle/>
          <a:p>
            <a:endParaRPr lang="en-US"/>
          </a:p>
        </p:txBody>
      </p:sp>
      <p:sp>
        <p:nvSpPr>
          <p:cNvPr id="15384" name="Line 30"/>
          <p:cNvSpPr>
            <a:spLocks noChangeShapeType="1"/>
          </p:cNvSpPr>
          <p:nvPr/>
        </p:nvSpPr>
        <p:spPr bwMode="auto">
          <a:xfrm>
            <a:off x="2057400" y="4838700"/>
            <a:ext cx="381000" cy="0"/>
          </a:xfrm>
          <a:prstGeom prst="line">
            <a:avLst/>
          </a:prstGeom>
          <a:noFill/>
          <a:ln w="19050">
            <a:solidFill>
              <a:schemeClr val="tx2"/>
            </a:solidFill>
            <a:round/>
            <a:headEnd/>
            <a:tailEnd/>
          </a:ln>
        </p:spPr>
        <p:txBody>
          <a:bodyPr wrap="none" anchor="ctr"/>
          <a:lstStyle/>
          <a:p>
            <a:endParaRPr lang="en-US"/>
          </a:p>
        </p:txBody>
      </p:sp>
      <p:sp>
        <p:nvSpPr>
          <p:cNvPr id="15385" name="Line 31"/>
          <p:cNvSpPr>
            <a:spLocks noChangeShapeType="1"/>
          </p:cNvSpPr>
          <p:nvPr/>
        </p:nvSpPr>
        <p:spPr bwMode="auto">
          <a:xfrm>
            <a:off x="1743075" y="5514975"/>
            <a:ext cx="381000" cy="0"/>
          </a:xfrm>
          <a:prstGeom prst="line">
            <a:avLst/>
          </a:prstGeom>
          <a:noFill/>
          <a:ln w="19050">
            <a:solidFill>
              <a:schemeClr val="tx2"/>
            </a:solidFill>
            <a:round/>
            <a:headEnd/>
            <a:tailEnd/>
          </a:ln>
        </p:spPr>
        <p:txBody>
          <a:bodyPr wrap="none" anchor="ctr"/>
          <a:lstStyle/>
          <a:p>
            <a:endParaRPr lang="en-US"/>
          </a:p>
        </p:txBody>
      </p:sp>
      <p:sp>
        <p:nvSpPr>
          <p:cNvPr id="15386" name="Line 32"/>
          <p:cNvSpPr>
            <a:spLocks noChangeShapeType="1"/>
          </p:cNvSpPr>
          <p:nvPr/>
        </p:nvSpPr>
        <p:spPr bwMode="auto">
          <a:xfrm>
            <a:off x="2752725" y="4895850"/>
            <a:ext cx="381000" cy="0"/>
          </a:xfrm>
          <a:prstGeom prst="line">
            <a:avLst/>
          </a:prstGeom>
          <a:noFill/>
          <a:ln w="19050">
            <a:solidFill>
              <a:schemeClr val="tx2"/>
            </a:solidFill>
            <a:round/>
            <a:headEnd/>
            <a:tailEnd/>
          </a:ln>
        </p:spPr>
        <p:txBody>
          <a:bodyPr wrap="none" anchor="ctr"/>
          <a:lstStyle/>
          <a:p>
            <a:endParaRPr lang="en-US"/>
          </a:p>
        </p:txBody>
      </p:sp>
      <p:sp>
        <p:nvSpPr>
          <p:cNvPr id="15387" name="Line 33"/>
          <p:cNvSpPr>
            <a:spLocks noChangeShapeType="1"/>
          </p:cNvSpPr>
          <p:nvPr/>
        </p:nvSpPr>
        <p:spPr bwMode="auto">
          <a:xfrm>
            <a:off x="2457450" y="5572125"/>
            <a:ext cx="381000" cy="0"/>
          </a:xfrm>
          <a:prstGeom prst="line">
            <a:avLst/>
          </a:prstGeom>
          <a:noFill/>
          <a:ln w="19050">
            <a:solidFill>
              <a:schemeClr val="tx2"/>
            </a:solidFill>
            <a:round/>
            <a:headEnd/>
            <a:tailEnd/>
          </a:ln>
        </p:spPr>
        <p:txBody>
          <a:bodyPr wrap="none" anchor="ctr"/>
          <a:lstStyle/>
          <a:p>
            <a:endParaRPr lang="en-US"/>
          </a:p>
        </p:txBody>
      </p:sp>
      <p:sp>
        <p:nvSpPr>
          <p:cNvPr id="15388" name="Line 34"/>
          <p:cNvSpPr>
            <a:spLocks noChangeShapeType="1"/>
          </p:cNvSpPr>
          <p:nvPr/>
        </p:nvSpPr>
        <p:spPr bwMode="auto">
          <a:xfrm>
            <a:off x="3457575" y="4924425"/>
            <a:ext cx="304800" cy="76200"/>
          </a:xfrm>
          <a:prstGeom prst="line">
            <a:avLst/>
          </a:prstGeom>
          <a:noFill/>
          <a:ln w="19050">
            <a:solidFill>
              <a:schemeClr val="tx2"/>
            </a:solidFill>
            <a:round/>
            <a:headEnd/>
            <a:tailEnd/>
          </a:ln>
        </p:spPr>
        <p:txBody>
          <a:bodyPr wrap="none" anchor="ctr"/>
          <a:lstStyle/>
          <a:p>
            <a:endParaRPr lang="en-US"/>
          </a:p>
        </p:txBody>
      </p:sp>
      <p:sp>
        <p:nvSpPr>
          <p:cNvPr id="279587" name="AutoShape 35"/>
          <p:cNvSpPr>
            <a:spLocks noChangeArrowheads="1"/>
          </p:cNvSpPr>
          <p:nvPr/>
        </p:nvSpPr>
        <p:spPr bwMode="auto">
          <a:xfrm>
            <a:off x="5257800" y="5029200"/>
            <a:ext cx="533400" cy="1219200"/>
          </a:xfrm>
          <a:prstGeom prst="curvedRightArrow">
            <a:avLst>
              <a:gd name="adj1" fmla="val 26011"/>
              <a:gd name="adj2" fmla="val 71725"/>
              <a:gd name="adj3" fmla="val 45833"/>
            </a:avLst>
          </a:prstGeom>
          <a:gradFill rotWithShape="0">
            <a:gsLst>
              <a:gs pos="0">
                <a:schemeClr val="tx2"/>
              </a:gs>
              <a:gs pos="100000">
                <a:schemeClr val="tx2">
                  <a:gamma/>
                  <a:tint val="0"/>
                  <a:invGamma/>
                </a:schemeClr>
              </a:gs>
            </a:gsLst>
            <a:lin ang="5400000" scaled="1"/>
          </a:gradFill>
          <a:ln w="19050">
            <a:solidFill>
              <a:schemeClr val="tx2"/>
            </a:solidFill>
            <a:miter lim="800000"/>
            <a:headEnd/>
            <a:tailEnd/>
          </a:ln>
          <a:effectLst/>
        </p:spPr>
        <p:txBody>
          <a:bodyPr wrap="none" anchor="ctr"/>
          <a:lstStyle/>
          <a:p>
            <a:pPr>
              <a:defRPr/>
            </a:pPr>
            <a:endParaRPr lang="en-US"/>
          </a:p>
        </p:txBody>
      </p:sp>
      <p:sp>
        <p:nvSpPr>
          <p:cNvPr id="15390" name="AutoShape 36"/>
          <p:cNvSpPr>
            <a:spLocks noChangeArrowheads="1"/>
          </p:cNvSpPr>
          <p:nvPr/>
        </p:nvSpPr>
        <p:spPr bwMode="auto">
          <a:xfrm>
            <a:off x="5791200" y="6096000"/>
            <a:ext cx="990600" cy="533400"/>
          </a:xfrm>
          <a:prstGeom prst="parallelogram">
            <a:avLst>
              <a:gd name="adj" fmla="val 46429"/>
            </a:avLst>
          </a:prstGeom>
          <a:noFill/>
          <a:ln w="19050">
            <a:solidFill>
              <a:schemeClr val="tx2"/>
            </a:solidFill>
            <a:miter lim="800000"/>
            <a:headEnd/>
            <a:tailEnd/>
          </a:ln>
        </p:spPr>
        <p:txBody>
          <a:bodyPr wrap="none" anchor="ctr"/>
          <a:lstStyle/>
          <a:p>
            <a:endParaRPr lang="en-US"/>
          </a:p>
        </p:txBody>
      </p:sp>
      <p:sp>
        <p:nvSpPr>
          <p:cNvPr id="15391" name="Line 37"/>
          <p:cNvSpPr>
            <a:spLocks noChangeShapeType="1"/>
          </p:cNvSpPr>
          <p:nvPr/>
        </p:nvSpPr>
        <p:spPr bwMode="auto">
          <a:xfrm flipV="1">
            <a:off x="5943600" y="6172200"/>
            <a:ext cx="152400" cy="304800"/>
          </a:xfrm>
          <a:prstGeom prst="line">
            <a:avLst/>
          </a:prstGeom>
          <a:noFill/>
          <a:ln w="19050">
            <a:solidFill>
              <a:schemeClr val="tx2"/>
            </a:solidFill>
            <a:round/>
            <a:headEnd/>
            <a:tailEnd/>
          </a:ln>
        </p:spPr>
        <p:txBody>
          <a:bodyPr wrap="none" anchor="ctr"/>
          <a:lstStyle/>
          <a:p>
            <a:endParaRPr lang="en-US"/>
          </a:p>
        </p:txBody>
      </p:sp>
      <p:sp>
        <p:nvSpPr>
          <p:cNvPr id="15392" name="Line 38"/>
          <p:cNvSpPr>
            <a:spLocks noChangeShapeType="1"/>
          </p:cNvSpPr>
          <p:nvPr/>
        </p:nvSpPr>
        <p:spPr bwMode="auto">
          <a:xfrm flipV="1">
            <a:off x="6019800" y="6172200"/>
            <a:ext cx="152400" cy="304800"/>
          </a:xfrm>
          <a:prstGeom prst="line">
            <a:avLst/>
          </a:prstGeom>
          <a:noFill/>
          <a:ln w="19050">
            <a:solidFill>
              <a:schemeClr val="tx2"/>
            </a:solidFill>
            <a:round/>
            <a:headEnd/>
            <a:tailEnd/>
          </a:ln>
        </p:spPr>
        <p:txBody>
          <a:bodyPr wrap="none" anchor="ctr"/>
          <a:lstStyle/>
          <a:p>
            <a:endParaRPr lang="en-US"/>
          </a:p>
        </p:txBody>
      </p:sp>
      <p:sp>
        <p:nvSpPr>
          <p:cNvPr id="15393" name="Line 39"/>
          <p:cNvSpPr>
            <a:spLocks noChangeShapeType="1"/>
          </p:cNvSpPr>
          <p:nvPr/>
        </p:nvSpPr>
        <p:spPr bwMode="auto">
          <a:xfrm flipV="1">
            <a:off x="6096000" y="6172200"/>
            <a:ext cx="152400" cy="304800"/>
          </a:xfrm>
          <a:prstGeom prst="line">
            <a:avLst/>
          </a:prstGeom>
          <a:noFill/>
          <a:ln w="19050">
            <a:solidFill>
              <a:schemeClr val="tx2"/>
            </a:solidFill>
            <a:round/>
            <a:headEnd/>
            <a:tailEnd/>
          </a:ln>
        </p:spPr>
        <p:txBody>
          <a:bodyPr wrap="none" anchor="ctr"/>
          <a:lstStyle/>
          <a:p>
            <a:endParaRPr lang="en-US"/>
          </a:p>
        </p:txBody>
      </p:sp>
      <p:sp>
        <p:nvSpPr>
          <p:cNvPr id="15394" name="Line 40"/>
          <p:cNvSpPr>
            <a:spLocks noChangeShapeType="1"/>
          </p:cNvSpPr>
          <p:nvPr/>
        </p:nvSpPr>
        <p:spPr bwMode="auto">
          <a:xfrm>
            <a:off x="6372225" y="6172200"/>
            <a:ext cx="304800" cy="0"/>
          </a:xfrm>
          <a:prstGeom prst="line">
            <a:avLst/>
          </a:prstGeom>
          <a:noFill/>
          <a:ln w="19050">
            <a:solidFill>
              <a:schemeClr val="tx2"/>
            </a:solidFill>
            <a:round/>
            <a:headEnd/>
            <a:tailEnd/>
          </a:ln>
        </p:spPr>
        <p:txBody>
          <a:bodyPr wrap="none" anchor="ctr"/>
          <a:lstStyle/>
          <a:p>
            <a:endParaRPr lang="en-US"/>
          </a:p>
        </p:txBody>
      </p:sp>
      <p:sp>
        <p:nvSpPr>
          <p:cNvPr id="15395" name="Line 41"/>
          <p:cNvSpPr>
            <a:spLocks noChangeShapeType="1"/>
          </p:cNvSpPr>
          <p:nvPr/>
        </p:nvSpPr>
        <p:spPr bwMode="auto">
          <a:xfrm>
            <a:off x="6324600" y="6248400"/>
            <a:ext cx="304800" cy="0"/>
          </a:xfrm>
          <a:prstGeom prst="line">
            <a:avLst/>
          </a:prstGeom>
          <a:noFill/>
          <a:ln w="19050">
            <a:solidFill>
              <a:schemeClr val="tx2"/>
            </a:solidFill>
            <a:round/>
            <a:headEnd/>
            <a:tailEnd/>
          </a:ln>
        </p:spPr>
        <p:txBody>
          <a:bodyPr wrap="none" anchor="ctr"/>
          <a:lstStyle/>
          <a:p>
            <a:endParaRPr lang="en-US"/>
          </a:p>
        </p:txBody>
      </p:sp>
      <p:sp>
        <p:nvSpPr>
          <p:cNvPr id="15396" name="Line 42"/>
          <p:cNvSpPr>
            <a:spLocks noChangeShapeType="1"/>
          </p:cNvSpPr>
          <p:nvPr/>
        </p:nvSpPr>
        <p:spPr bwMode="auto">
          <a:xfrm>
            <a:off x="6267450" y="6324600"/>
            <a:ext cx="304800" cy="0"/>
          </a:xfrm>
          <a:prstGeom prst="line">
            <a:avLst/>
          </a:prstGeom>
          <a:noFill/>
          <a:ln w="19050">
            <a:solidFill>
              <a:schemeClr val="tx2"/>
            </a:solidFill>
            <a:round/>
            <a:headEnd/>
            <a:tailEnd/>
          </a:ln>
        </p:spPr>
        <p:txBody>
          <a:bodyPr wrap="none" anchor="ctr"/>
          <a:lstStyle/>
          <a:p>
            <a:endParaRPr lang="en-US"/>
          </a:p>
        </p:txBody>
      </p:sp>
      <p:sp>
        <p:nvSpPr>
          <p:cNvPr id="15397" name="AutoShape 43"/>
          <p:cNvSpPr>
            <a:spLocks noChangeArrowheads="1"/>
          </p:cNvSpPr>
          <p:nvPr/>
        </p:nvSpPr>
        <p:spPr bwMode="auto">
          <a:xfrm>
            <a:off x="4114800" y="5143500"/>
            <a:ext cx="533400" cy="228600"/>
          </a:xfrm>
          <a:prstGeom prst="rightArrow">
            <a:avLst>
              <a:gd name="adj1" fmla="val 50000"/>
              <a:gd name="adj2" fmla="val 58333"/>
            </a:avLst>
          </a:prstGeom>
          <a:gradFill rotWithShape="0">
            <a:gsLst>
              <a:gs pos="0">
                <a:srgbClr val="009900"/>
              </a:gs>
              <a:gs pos="100000">
                <a:srgbClr val="9BD79B"/>
              </a:gs>
            </a:gsLst>
            <a:lin ang="0" scaled="1"/>
          </a:gradFill>
          <a:ln w="19050">
            <a:solidFill>
              <a:schemeClr val="tx2"/>
            </a:solidFill>
            <a:miter lim="800000"/>
            <a:headEnd/>
            <a:tailEnd/>
          </a:ln>
        </p:spPr>
        <p:txBody>
          <a:bodyPr wrap="none" anchor="ctr"/>
          <a:lstStyle/>
          <a:p>
            <a:endParaRPr lang="en-US"/>
          </a:p>
        </p:txBody>
      </p:sp>
      <p:sp>
        <p:nvSpPr>
          <p:cNvPr id="15398" name="AutoShape 44"/>
          <p:cNvSpPr>
            <a:spLocks noChangeArrowheads="1"/>
          </p:cNvSpPr>
          <p:nvPr/>
        </p:nvSpPr>
        <p:spPr bwMode="auto">
          <a:xfrm flipH="1">
            <a:off x="381000" y="5143500"/>
            <a:ext cx="533400" cy="228600"/>
          </a:xfrm>
          <a:prstGeom prst="rightArrow">
            <a:avLst>
              <a:gd name="adj1" fmla="val 50000"/>
              <a:gd name="adj2" fmla="val 58333"/>
            </a:avLst>
          </a:prstGeom>
          <a:gradFill rotWithShape="0">
            <a:gsLst>
              <a:gs pos="0">
                <a:srgbClr val="009900"/>
              </a:gs>
              <a:gs pos="100000">
                <a:srgbClr val="9BD79B"/>
              </a:gs>
            </a:gsLst>
            <a:lin ang="0" scaled="1"/>
          </a:gradFill>
          <a:ln w="19050">
            <a:solidFill>
              <a:schemeClr val="tx2"/>
            </a:solidFill>
            <a:miter lim="800000"/>
            <a:headEnd/>
            <a:tailEnd/>
          </a:ln>
        </p:spPr>
        <p:txBody>
          <a:bodyPr wrap="none" anchor="ctr"/>
          <a:lstStyle/>
          <a:p>
            <a:endParaRPr lang="en-US"/>
          </a:p>
        </p:txBody>
      </p:sp>
      <p:sp>
        <p:nvSpPr>
          <p:cNvPr id="15399" name="Text Box 45"/>
          <p:cNvSpPr txBox="1">
            <a:spLocks noChangeArrowheads="1"/>
          </p:cNvSpPr>
          <p:nvPr/>
        </p:nvSpPr>
        <p:spPr bwMode="auto">
          <a:xfrm>
            <a:off x="533401" y="990600"/>
            <a:ext cx="3124200" cy="1477328"/>
          </a:xfrm>
          <a:prstGeom prst="rect">
            <a:avLst/>
          </a:prstGeom>
          <a:noFill/>
          <a:ln w="19050">
            <a:noFill/>
            <a:miter lim="800000"/>
            <a:headEnd/>
            <a:tailEnd/>
          </a:ln>
        </p:spPr>
        <p:txBody>
          <a:bodyPr wrap="square" anchor="ctr">
            <a:spAutoFit/>
          </a:bodyPr>
          <a:lstStyle/>
          <a:p>
            <a:pPr algn="l"/>
            <a:r>
              <a:rPr lang="en-US" dirty="0">
                <a:solidFill>
                  <a:srgbClr val="C00000"/>
                </a:solidFill>
              </a:rPr>
              <a:t>Raster </a:t>
            </a:r>
            <a:r>
              <a:rPr lang="en-US" dirty="0" smtClean="0">
                <a:solidFill>
                  <a:srgbClr val="C00000"/>
                </a:solidFill>
              </a:rPr>
              <a:t>scan:</a:t>
            </a:r>
          </a:p>
          <a:p>
            <a:pPr algn="l"/>
            <a:r>
              <a:rPr lang="en-US" dirty="0" smtClean="0">
                <a:solidFill>
                  <a:srgbClr val="0033CC"/>
                </a:solidFill>
              </a:rPr>
              <a:t>The </a:t>
            </a:r>
            <a:r>
              <a:rPr lang="en-US" dirty="0">
                <a:solidFill>
                  <a:srgbClr val="0033CC"/>
                </a:solidFill>
              </a:rPr>
              <a:t>e-beam is </a:t>
            </a:r>
            <a:r>
              <a:rPr lang="en-US" dirty="0" smtClean="0">
                <a:solidFill>
                  <a:srgbClr val="0033CC"/>
                </a:solidFill>
              </a:rPr>
              <a:t>scanned in only one </a:t>
            </a:r>
            <a:r>
              <a:rPr lang="en-US" dirty="0">
                <a:solidFill>
                  <a:srgbClr val="0033CC"/>
                </a:solidFill>
              </a:rPr>
              <a:t>direction, and the stage is</a:t>
            </a:r>
            <a:br>
              <a:rPr lang="en-US" dirty="0">
                <a:solidFill>
                  <a:srgbClr val="0033CC"/>
                </a:solidFill>
              </a:rPr>
            </a:br>
            <a:r>
              <a:rPr lang="en-US" dirty="0">
                <a:solidFill>
                  <a:srgbClr val="0033CC"/>
                </a:solidFill>
              </a:rPr>
              <a:t>mechanically translated in the </a:t>
            </a:r>
            <a:r>
              <a:rPr lang="en-US" dirty="0" smtClean="0">
                <a:solidFill>
                  <a:srgbClr val="0033CC"/>
                </a:solidFill>
              </a:rPr>
              <a:t>perpendicular direction.</a:t>
            </a:r>
            <a:endParaRPr lang="en-US" dirty="0">
              <a:solidFill>
                <a:srgbClr val="0033CC"/>
              </a:solidFill>
            </a:endParaRPr>
          </a:p>
        </p:txBody>
      </p:sp>
      <p:sp>
        <p:nvSpPr>
          <p:cNvPr id="15400" name="Text Box 46"/>
          <p:cNvSpPr txBox="1">
            <a:spLocks noChangeArrowheads="1"/>
          </p:cNvSpPr>
          <p:nvPr/>
        </p:nvSpPr>
        <p:spPr bwMode="auto">
          <a:xfrm>
            <a:off x="4572000" y="990600"/>
            <a:ext cx="4419600" cy="2031325"/>
          </a:xfrm>
          <a:prstGeom prst="rect">
            <a:avLst/>
          </a:prstGeom>
          <a:noFill/>
          <a:ln w="19050">
            <a:noFill/>
            <a:miter lim="800000"/>
            <a:headEnd/>
            <a:tailEnd/>
          </a:ln>
        </p:spPr>
        <p:txBody>
          <a:bodyPr wrap="square" anchor="ctr">
            <a:spAutoFit/>
          </a:bodyPr>
          <a:lstStyle/>
          <a:p>
            <a:pPr algn="l"/>
            <a:r>
              <a:rPr lang="en-US" dirty="0">
                <a:solidFill>
                  <a:srgbClr val="C00000"/>
                </a:solidFill>
              </a:rPr>
              <a:t>Vector </a:t>
            </a:r>
            <a:r>
              <a:rPr lang="en-US" dirty="0" smtClean="0">
                <a:solidFill>
                  <a:srgbClr val="C00000"/>
                </a:solidFill>
              </a:rPr>
              <a:t>scan:</a:t>
            </a:r>
          </a:p>
          <a:p>
            <a:pPr algn="l"/>
            <a:r>
              <a:rPr lang="en-US" dirty="0" smtClean="0">
                <a:solidFill>
                  <a:srgbClr val="0033CC"/>
                </a:solidFill>
              </a:rPr>
              <a:t>The </a:t>
            </a:r>
            <a:r>
              <a:rPr lang="en-US" dirty="0">
                <a:solidFill>
                  <a:srgbClr val="0033CC"/>
                </a:solidFill>
              </a:rPr>
              <a:t>e-beam is </a:t>
            </a:r>
            <a:r>
              <a:rPr lang="en-US" dirty="0" smtClean="0">
                <a:solidFill>
                  <a:srgbClr val="0033CC"/>
                </a:solidFill>
              </a:rPr>
              <a:t>scanned in </a:t>
            </a:r>
            <a:r>
              <a:rPr lang="en-US" dirty="0">
                <a:solidFill>
                  <a:srgbClr val="0033CC"/>
                </a:solidFill>
              </a:rPr>
              <a:t>both x- and y-directions with </a:t>
            </a:r>
            <a:r>
              <a:rPr lang="en-US" dirty="0" smtClean="0">
                <a:solidFill>
                  <a:srgbClr val="0033CC"/>
                </a:solidFill>
              </a:rPr>
              <a:t>beam blanking, writing the pattern pixel-by-pixel.</a:t>
            </a:r>
          </a:p>
          <a:p>
            <a:pPr algn="l"/>
            <a:r>
              <a:rPr lang="en-US" dirty="0" smtClean="0">
                <a:solidFill>
                  <a:srgbClr val="0033CC"/>
                </a:solidFill>
              </a:rPr>
              <a:t>No stage movement within each writing field.</a:t>
            </a:r>
          </a:p>
          <a:p>
            <a:pPr algn="l"/>
            <a:r>
              <a:rPr lang="en-US" dirty="0" smtClean="0">
                <a:solidFill>
                  <a:srgbClr val="0033CC"/>
                </a:solidFill>
              </a:rPr>
              <a:t>After each writing field, the substrate/stage moves to the next location.</a:t>
            </a:r>
            <a:endParaRPr lang="en-US" dirty="0">
              <a:solidFill>
                <a:srgbClr val="0033CC"/>
              </a:solidFill>
            </a:endParaRPr>
          </a:p>
        </p:txBody>
      </p:sp>
      <p:sp>
        <p:nvSpPr>
          <p:cNvPr id="15401" name="AutoShape 47"/>
          <p:cNvSpPr>
            <a:spLocks noChangeArrowheads="1"/>
          </p:cNvSpPr>
          <p:nvPr/>
        </p:nvSpPr>
        <p:spPr bwMode="auto">
          <a:xfrm>
            <a:off x="6248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2" name="AutoShape 48"/>
          <p:cNvSpPr>
            <a:spLocks noChangeArrowheads="1"/>
          </p:cNvSpPr>
          <p:nvPr/>
        </p:nvSpPr>
        <p:spPr bwMode="auto">
          <a:xfrm>
            <a:off x="6629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3" name="AutoShape 49"/>
          <p:cNvSpPr>
            <a:spLocks noChangeArrowheads="1"/>
          </p:cNvSpPr>
          <p:nvPr/>
        </p:nvSpPr>
        <p:spPr bwMode="auto">
          <a:xfrm>
            <a:off x="7010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4" name="AutoShape 50"/>
          <p:cNvSpPr>
            <a:spLocks noChangeArrowheads="1"/>
          </p:cNvSpPr>
          <p:nvPr/>
        </p:nvSpPr>
        <p:spPr bwMode="auto">
          <a:xfrm>
            <a:off x="7391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5" name="AutoShape 51"/>
          <p:cNvSpPr>
            <a:spLocks noChangeArrowheads="1"/>
          </p:cNvSpPr>
          <p:nvPr/>
        </p:nvSpPr>
        <p:spPr bwMode="auto">
          <a:xfrm>
            <a:off x="7772400" y="495300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6" name="AutoShape 52"/>
          <p:cNvSpPr>
            <a:spLocks noChangeArrowheads="1"/>
          </p:cNvSpPr>
          <p:nvPr/>
        </p:nvSpPr>
        <p:spPr bwMode="auto">
          <a:xfrm>
            <a:off x="5753100"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7" name="AutoShape 53"/>
          <p:cNvSpPr>
            <a:spLocks noChangeArrowheads="1"/>
          </p:cNvSpPr>
          <p:nvPr/>
        </p:nvSpPr>
        <p:spPr bwMode="auto">
          <a:xfrm>
            <a:off x="6140450"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8" name="AutoShape 54"/>
          <p:cNvSpPr>
            <a:spLocks noChangeArrowheads="1"/>
          </p:cNvSpPr>
          <p:nvPr/>
        </p:nvSpPr>
        <p:spPr bwMode="auto">
          <a:xfrm>
            <a:off x="6529388"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09" name="AutoShape 55"/>
          <p:cNvSpPr>
            <a:spLocks noChangeArrowheads="1"/>
          </p:cNvSpPr>
          <p:nvPr/>
        </p:nvSpPr>
        <p:spPr bwMode="auto">
          <a:xfrm>
            <a:off x="6899275"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10" name="AutoShape 56"/>
          <p:cNvSpPr>
            <a:spLocks noChangeArrowheads="1"/>
          </p:cNvSpPr>
          <p:nvPr/>
        </p:nvSpPr>
        <p:spPr bwMode="auto">
          <a:xfrm>
            <a:off x="7269163"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15411" name="AutoShape 57"/>
          <p:cNvSpPr>
            <a:spLocks noChangeArrowheads="1"/>
          </p:cNvSpPr>
          <p:nvPr/>
        </p:nvSpPr>
        <p:spPr bwMode="auto">
          <a:xfrm>
            <a:off x="7658100" y="5162550"/>
            <a:ext cx="381000" cy="152400"/>
          </a:xfrm>
          <a:prstGeom prst="parallelogram">
            <a:avLst>
              <a:gd name="adj" fmla="val 62500"/>
            </a:avLst>
          </a:prstGeom>
          <a:noFill/>
          <a:ln w="19050">
            <a:solidFill>
              <a:schemeClr val="tx2"/>
            </a:solidFill>
            <a:miter lim="800000"/>
            <a:headEnd/>
            <a:tailEnd/>
          </a:ln>
        </p:spPr>
        <p:txBody>
          <a:bodyPr wrap="none" anchor="ctr"/>
          <a:lstStyle/>
          <a:p>
            <a:endParaRPr lang="en-US"/>
          </a:p>
        </p:txBody>
      </p:sp>
      <p:sp>
        <p:nvSpPr>
          <p:cNvPr id="58" name="Slide Number Placeholder 57"/>
          <p:cNvSpPr>
            <a:spLocks noGrp="1"/>
          </p:cNvSpPr>
          <p:nvPr>
            <p:ph type="sldNum" sz="quarter" idx="12"/>
          </p:nvPr>
        </p:nvSpPr>
        <p:spPr/>
        <p:txBody>
          <a:bodyPr/>
          <a:lstStyle/>
          <a:p>
            <a:fld id="{D0E50452-99CA-4FE7-9FF9-9C342DA813CB}" type="slidenum">
              <a:rPr lang="en-US" smtClean="0"/>
              <a:pPr/>
              <a:t>43</a:t>
            </a:fld>
            <a:endParaRPr lang="en-US"/>
          </a:p>
        </p:txBody>
      </p:sp>
      <p:cxnSp>
        <p:nvCxnSpPr>
          <p:cNvPr id="59" name="Straight Connector 58"/>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0" name="TextBox 59"/>
          <p:cNvSpPr txBox="1"/>
          <p:nvPr/>
        </p:nvSpPr>
        <p:spPr>
          <a:xfrm>
            <a:off x="2286000" y="228600"/>
            <a:ext cx="4099199" cy="523220"/>
          </a:xfrm>
          <a:prstGeom prst="rect">
            <a:avLst/>
          </a:prstGeom>
          <a:noFill/>
        </p:spPr>
        <p:txBody>
          <a:bodyPr wrap="none" rtlCol="0">
            <a:spAutoFit/>
          </a:bodyPr>
          <a:lstStyle/>
          <a:p>
            <a:r>
              <a:rPr lang="en-US" sz="2800" dirty="0" smtClean="0">
                <a:solidFill>
                  <a:srgbClr val="0033CC"/>
                </a:solidFill>
              </a:rPr>
              <a:t>Raster scan vs. vector scan</a:t>
            </a:r>
            <a:endParaRPr lang="en-US" sz="2800" dirty="0">
              <a:solidFill>
                <a:srgbClr val="0033CC"/>
              </a:solidFill>
            </a:endParaRPr>
          </a:p>
        </p:txBody>
      </p:sp>
      <p:sp>
        <p:nvSpPr>
          <p:cNvPr id="61" name="TextBox 60"/>
          <p:cNvSpPr txBox="1"/>
          <p:nvPr/>
        </p:nvSpPr>
        <p:spPr>
          <a:xfrm>
            <a:off x="1676400" y="2886670"/>
            <a:ext cx="2895600" cy="923330"/>
          </a:xfrm>
          <a:prstGeom prst="rect">
            <a:avLst/>
          </a:prstGeom>
          <a:noFill/>
        </p:spPr>
        <p:txBody>
          <a:bodyPr wrap="square" rtlCol="0">
            <a:spAutoFit/>
          </a:bodyPr>
          <a:lstStyle/>
          <a:p>
            <a:r>
              <a:rPr lang="en-US" dirty="0" smtClean="0">
                <a:solidFill>
                  <a:srgbClr val="C00000"/>
                </a:solidFill>
              </a:rPr>
              <a:t>Beam blanker: </a:t>
            </a:r>
            <a:r>
              <a:rPr lang="en-US" dirty="0" smtClean="0">
                <a:solidFill>
                  <a:srgbClr val="7030A0"/>
                </a:solidFill>
              </a:rPr>
              <a:t>parallel plate with voltage 42V that can deflect (turn off) the beam.</a:t>
            </a:r>
            <a:endParaRPr lang="en-US" dirty="0">
              <a:solidFill>
                <a:srgbClr val="7030A0"/>
              </a:solidFill>
            </a:endParaRPr>
          </a:p>
        </p:txBody>
      </p:sp>
      <p:cxnSp>
        <p:nvCxnSpPr>
          <p:cNvPr id="64" name="Straight Arrow Connector 63"/>
          <p:cNvCxnSpPr/>
          <p:nvPr/>
        </p:nvCxnSpPr>
        <p:spPr>
          <a:xfrm rot="10800000" flipV="1">
            <a:off x="1981200" y="3733800"/>
            <a:ext cx="685802"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191000" y="3352800"/>
            <a:ext cx="14478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62000" y="3886200"/>
            <a:ext cx="152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04800" y="3810000"/>
            <a:ext cx="1829594" cy="460094"/>
            <a:chOff x="304800" y="3810000"/>
            <a:chExt cx="1829594" cy="460094"/>
          </a:xfrm>
        </p:grpSpPr>
        <p:cxnSp>
          <p:nvCxnSpPr>
            <p:cNvPr id="65" name="Straight Connector 64"/>
            <p:cNvCxnSpPr>
              <a:endCxn id="279577" idx="1"/>
            </p:cNvCxnSpPr>
            <p:nvPr/>
          </p:nvCxnSpPr>
          <p:spPr>
            <a:xfrm flipV="1">
              <a:off x="838200" y="4262708"/>
              <a:ext cx="257194" cy="449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79576" idx="3"/>
            </p:cNvCxnSpPr>
            <p:nvPr/>
          </p:nvCxnSpPr>
          <p:spPr>
            <a:xfrm flipV="1">
              <a:off x="2008178" y="4267200"/>
              <a:ext cx="125422" cy="289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905000" y="4038600"/>
              <a:ext cx="4572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38200" y="3810000"/>
              <a:ext cx="12954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723106" y="4152900"/>
              <a:ext cx="229394" cy="79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3962400"/>
              <a:ext cx="146304"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85800" y="4038600"/>
              <a:ext cx="27432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04800" y="3810000"/>
              <a:ext cx="470000" cy="307777"/>
            </a:xfrm>
            <a:prstGeom prst="rect">
              <a:avLst/>
            </a:prstGeom>
            <a:noFill/>
          </p:spPr>
          <p:txBody>
            <a:bodyPr wrap="none" rtlCol="0">
              <a:spAutoFit/>
            </a:bodyPr>
            <a:lstStyle/>
            <a:p>
              <a:r>
                <a:rPr lang="en-US" sz="1400" dirty="0" smtClean="0"/>
                <a:t>42V</a:t>
              </a:r>
              <a:endParaRPr lang="en-US" sz="1400" dirty="0"/>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2286000" y="228600"/>
            <a:ext cx="4583242" cy="523220"/>
          </a:xfrm>
          <a:prstGeom prst="rect">
            <a:avLst/>
          </a:prstGeom>
          <a:noFill/>
        </p:spPr>
        <p:txBody>
          <a:bodyPr wrap="none" rtlCol="0">
            <a:spAutoFit/>
          </a:bodyPr>
          <a:lstStyle/>
          <a:p>
            <a:r>
              <a:rPr lang="en-US" sz="2800" dirty="0" smtClean="0">
                <a:solidFill>
                  <a:srgbClr val="0033CC"/>
                </a:solidFill>
              </a:rPr>
              <a:t>Raster scan versus vector scan</a:t>
            </a:r>
            <a:endParaRPr lang="en-US" sz="2800" dirty="0">
              <a:solidFill>
                <a:srgbClr val="0033CC"/>
              </a:solidFill>
            </a:endParaRPr>
          </a:p>
        </p:txBody>
      </p:sp>
      <p:cxnSp>
        <p:nvCxnSpPr>
          <p:cNvPr id="105" name="Straight Connector 10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6" name="Rectangle 105"/>
          <p:cNvSpPr/>
          <p:nvPr/>
        </p:nvSpPr>
        <p:spPr>
          <a:xfrm>
            <a:off x="304800" y="838200"/>
            <a:ext cx="5791200" cy="1754326"/>
          </a:xfrm>
          <a:prstGeom prst="rect">
            <a:avLst/>
          </a:prstGeom>
        </p:spPr>
        <p:txBody>
          <a:bodyPr wrap="square">
            <a:spAutoFit/>
          </a:bodyPr>
          <a:lstStyle/>
          <a:p>
            <a:r>
              <a:rPr lang="en-US" dirty="0" smtClean="0">
                <a:solidFill>
                  <a:srgbClr val="C00000"/>
                </a:solidFill>
              </a:rPr>
              <a:t>Raster scan:</a:t>
            </a:r>
          </a:p>
          <a:p>
            <a:pPr marL="223838" indent="-223838">
              <a:buFont typeface="Arial" pitchFamily="34" charset="0"/>
              <a:buChar char="•"/>
            </a:pPr>
            <a:r>
              <a:rPr lang="en-US" dirty="0" smtClean="0">
                <a:solidFill>
                  <a:srgbClr val="0033CC"/>
                </a:solidFill>
              </a:rPr>
              <a:t>Very simple and fast.</a:t>
            </a:r>
          </a:p>
          <a:p>
            <a:pPr marL="223838" indent="-223838">
              <a:buFont typeface="Arial" pitchFamily="34" charset="0"/>
              <a:buChar char="•"/>
            </a:pPr>
            <a:r>
              <a:rPr lang="en-US" dirty="0" smtClean="0">
                <a:solidFill>
                  <a:srgbClr val="0033CC"/>
                </a:solidFill>
              </a:rPr>
              <a:t>Very repeatable</a:t>
            </a:r>
          </a:p>
          <a:p>
            <a:pPr marL="223838" indent="-223838">
              <a:buFont typeface="Arial" pitchFamily="34" charset="0"/>
              <a:buChar char="•"/>
            </a:pPr>
            <a:r>
              <a:rPr lang="en-US" dirty="0" smtClean="0">
                <a:solidFill>
                  <a:srgbClr val="0033CC"/>
                </a:solidFill>
              </a:rPr>
              <a:t>But sparse patterns take as long as dense patterns.</a:t>
            </a:r>
          </a:p>
          <a:p>
            <a:pPr marL="223838" indent="-223838">
              <a:buFont typeface="Arial" pitchFamily="34" charset="0"/>
              <a:buChar char="•"/>
            </a:pPr>
            <a:r>
              <a:rPr lang="en-US" dirty="0" smtClean="0">
                <a:solidFill>
                  <a:srgbClr val="0033CC"/>
                </a:solidFill>
              </a:rPr>
              <a:t>Difficult to adjust dose during writing.</a:t>
            </a:r>
          </a:p>
          <a:p>
            <a:pPr marL="223838" indent="-223838">
              <a:buFont typeface="Arial" pitchFamily="34" charset="0"/>
              <a:buChar char="•"/>
            </a:pPr>
            <a:r>
              <a:rPr lang="en-US" dirty="0" smtClean="0">
                <a:solidFill>
                  <a:srgbClr val="0033CC"/>
                </a:solidFill>
              </a:rPr>
              <a:t>For photo-mask making.</a:t>
            </a:r>
            <a:endParaRPr lang="en-US" b="1" u="sng" dirty="0" smtClean="0">
              <a:solidFill>
                <a:srgbClr val="0033CC"/>
              </a:solidFill>
            </a:endParaRPr>
          </a:p>
        </p:txBody>
      </p:sp>
      <p:pic>
        <p:nvPicPr>
          <p:cNvPr id="41986" name="Picture 2"/>
          <p:cNvPicPr>
            <a:picLocks noChangeAspect="1" noChangeArrowheads="1"/>
          </p:cNvPicPr>
          <p:nvPr/>
        </p:nvPicPr>
        <p:blipFill>
          <a:blip r:embed="rId2"/>
          <a:srcRect/>
          <a:stretch>
            <a:fillRect/>
          </a:stretch>
        </p:blipFill>
        <p:spPr bwMode="auto">
          <a:xfrm>
            <a:off x="685800" y="4724400"/>
            <a:ext cx="2771775" cy="1887166"/>
          </a:xfrm>
          <a:prstGeom prst="rect">
            <a:avLst/>
          </a:prstGeom>
          <a:noFill/>
          <a:ln w="9525">
            <a:noFill/>
            <a:miter lim="800000"/>
            <a:headEnd/>
            <a:tailEnd/>
          </a:ln>
          <a:effectLst/>
        </p:spPr>
      </p:pic>
      <p:sp>
        <p:nvSpPr>
          <p:cNvPr id="109" name="TextBox 108"/>
          <p:cNvSpPr txBox="1"/>
          <p:nvPr/>
        </p:nvSpPr>
        <p:spPr>
          <a:xfrm>
            <a:off x="3505200" y="5096470"/>
            <a:ext cx="2743200" cy="923330"/>
          </a:xfrm>
          <a:prstGeom prst="rect">
            <a:avLst/>
          </a:prstGeom>
          <a:noFill/>
        </p:spPr>
        <p:txBody>
          <a:bodyPr wrap="square" rtlCol="0">
            <a:spAutoFit/>
          </a:bodyPr>
          <a:lstStyle/>
          <a:p>
            <a:r>
              <a:rPr lang="en-US" dirty="0" smtClean="0">
                <a:solidFill>
                  <a:srgbClr val="C00000"/>
                </a:solidFill>
              </a:rPr>
              <a:t>Settling time:</a:t>
            </a:r>
          </a:p>
          <a:p>
            <a:r>
              <a:rPr lang="en-US" dirty="0" smtClean="0">
                <a:solidFill>
                  <a:srgbClr val="0033CC"/>
                </a:solidFill>
              </a:rPr>
              <a:t>Waiting period at beginning of each element</a:t>
            </a:r>
            <a:endParaRPr lang="en-US" dirty="0">
              <a:solidFill>
                <a:srgbClr val="0033CC"/>
              </a:solidFill>
            </a:endParaRPr>
          </a:p>
        </p:txBody>
      </p:sp>
      <p:sp>
        <p:nvSpPr>
          <p:cNvPr id="107" name="Slide Number Placeholder 106"/>
          <p:cNvSpPr>
            <a:spLocks noGrp="1"/>
          </p:cNvSpPr>
          <p:nvPr>
            <p:ph type="sldNum" sz="quarter" idx="12"/>
          </p:nvPr>
        </p:nvSpPr>
        <p:spPr/>
        <p:txBody>
          <a:bodyPr/>
          <a:lstStyle/>
          <a:p>
            <a:fld id="{D0E50452-99CA-4FE7-9FF9-9C342DA813CB}" type="slidenum">
              <a:rPr lang="en-US" smtClean="0"/>
              <a:pPr/>
              <a:t>44</a:t>
            </a:fld>
            <a:endParaRPr lang="en-US"/>
          </a:p>
        </p:txBody>
      </p:sp>
      <p:grpSp>
        <p:nvGrpSpPr>
          <p:cNvPr id="111" name="Group 110"/>
          <p:cNvGrpSpPr/>
          <p:nvPr/>
        </p:nvGrpSpPr>
        <p:grpSpPr>
          <a:xfrm>
            <a:off x="6019800" y="1066800"/>
            <a:ext cx="2666999" cy="2456846"/>
            <a:chOff x="6019800" y="1066800"/>
            <a:chExt cx="2666999" cy="2456846"/>
          </a:xfrm>
        </p:grpSpPr>
        <p:sp>
          <p:nvSpPr>
            <p:cNvPr id="8" name="Rectangle 41"/>
            <p:cNvSpPr>
              <a:spLocks noChangeArrowheads="1"/>
            </p:cNvSpPr>
            <p:nvPr/>
          </p:nvSpPr>
          <p:spPr bwMode="auto">
            <a:xfrm>
              <a:off x="6535359" y="1461407"/>
              <a:ext cx="2151440" cy="1954893"/>
            </a:xfrm>
            <a:prstGeom prst="rect">
              <a:avLst/>
            </a:prstGeom>
            <a:noFill/>
            <a:ln w="0">
              <a:solidFill>
                <a:srgbClr val="000000"/>
              </a:solidFill>
              <a:miter lim="800000"/>
              <a:headEnd/>
              <a:tailEnd/>
            </a:ln>
          </p:spPr>
          <p:txBody>
            <a:bodyPr/>
            <a:lstStyle/>
            <a:p>
              <a:endParaRPr lang="en-US"/>
            </a:p>
          </p:txBody>
        </p:sp>
        <p:sp>
          <p:nvSpPr>
            <p:cNvPr id="9" name="Freeform 42"/>
            <p:cNvSpPr>
              <a:spLocks/>
            </p:cNvSpPr>
            <p:nvPr/>
          </p:nvSpPr>
          <p:spPr bwMode="auto">
            <a:xfrm>
              <a:off x="6568621" y="1497693"/>
              <a:ext cx="2081893" cy="90714"/>
            </a:xfrm>
            <a:custGeom>
              <a:avLst/>
              <a:gdLst>
                <a:gd name="T0" fmla="*/ 2 w 1747"/>
                <a:gd name="T1" fmla="*/ 0 h 83"/>
                <a:gd name="T2" fmla="*/ 1747 w 1747"/>
                <a:gd name="T3" fmla="*/ 0 h 83"/>
                <a:gd name="T4" fmla="*/ 1747 w 1747"/>
                <a:gd name="T5" fmla="*/ 42 h 83"/>
                <a:gd name="T6" fmla="*/ 0 w 1747"/>
                <a:gd name="T7" fmla="*/ 42 h 83"/>
                <a:gd name="T8" fmla="*/ 0 w 1747"/>
                <a:gd name="T9" fmla="*/ 83 h 83"/>
                <a:gd name="T10" fmla="*/ 0 60000 65536"/>
                <a:gd name="T11" fmla="*/ 0 60000 65536"/>
                <a:gd name="T12" fmla="*/ 0 60000 65536"/>
                <a:gd name="T13" fmla="*/ 0 60000 65536"/>
                <a:gd name="T14" fmla="*/ 0 60000 65536"/>
                <a:gd name="T15" fmla="*/ 0 w 1747"/>
                <a:gd name="T16" fmla="*/ 0 h 83"/>
                <a:gd name="T17" fmla="*/ 1747 w 1747"/>
                <a:gd name="T18" fmla="*/ 83 h 83"/>
              </a:gdLst>
              <a:ahLst/>
              <a:cxnLst>
                <a:cxn ang="T10">
                  <a:pos x="T0" y="T1"/>
                </a:cxn>
                <a:cxn ang="T11">
                  <a:pos x="T2" y="T3"/>
                </a:cxn>
                <a:cxn ang="T12">
                  <a:pos x="T4" y="T5"/>
                </a:cxn>
                <a:cxn ang="T13">
                  <a:pos x="T6" y="T7"/>
                </a:cxn>
                <a:cxn ang="T14">
                  <a:pos x="T8" y="T9"/>
                </a:cxn>
              </a:cxnLst>
              <a:rect l="T15" t="T16" r="T17" b="T18"/>
              <a:pathLst>
                <a:path w="1747" h="83">
                  <a:moveTo>
                    <a:pt x="2" y="0"/>
                  </a:moveTo>
                  <a:lnTo>
                    <a:pt x="1747" y="0"/>
                  </a:lnTo>
                  <a:lnTo>
                    <a:pt x="1747" y="42"/>
                  </a:lnTo>
                  <a:lnTo>
                    <a:pt x="0" y="42"/>
                  </a:lnTo>
                  <a:lnTo>
                    <a:pt x="0" y="83"/>
                  </a:lnTo>
                </a:path>
              </a:pathLst>
            </a:custGeom>
            <a:noFill/>
            <a:ln w="0">
              <a:solidFill>
                <a:srgbClr val="FF3300"/>
              </a:solidFill>
              <a:round/>
              <a:headEnd/>
              <a:tailEnd/>
            </a:ln>
          </p:spPr>
          <p:txBody>
            <a:bodyPr/>
            <a:lstStyle/>
            <a:p>
              <a:endParaRPr lang="en-US"/>
            </a:p>
          </p:txBody>
        </p:sp>
        <p:sp>
          <p:nvSpPr>
            <p:cNvPr id="10" name="Freeform 43"/>
            <p:cNvSpPr>
              <a:spLocks/>
            </p:cNvSpPr>
            <p:nvPr/>
          </p:nvSpPr>
          <p:spPr bwMode="auto">
            <a:xfrm>
              <a:off x="6568621" y="1589919"/>
              <a:ext cx="2081893" cy="87690"/>
            </a:xfrm>
            <a:custGeom>
              <a:avLst/>
              <a:gdLst>
                <a:gd name="T0" fmla="*/ 2 w 1747"/>
                <a:gd name="T1" fmla="*/ 0 h 82"/>
                <a:gd name="T2" fmla="*/ 221 w 1747"/>
                <a:gd name="T3" fmla="*/ 0 h 82"/>
                <a:gd name="T4" fmla="*/ 438 w 1747"/>
                <a:gd name="T5" fmla="*/ 0 h 82"/>
                <a:gd name="T6" fmla="*/ 657 w 1747"/>
                <a:gd name="T7" fmla="*/ 0 h 82"/>
                <a:gd name="T8" fmla="*/ 873 w 1747"/>
                <a:gd name="T9" fmla="*/ 0 h 82"/>
                <a:gd name="T10" fmla="*/ 1092 w 1747"/>
                <a:gd name="T11" fmla="*/ 0 h 82"/>
                <a:gd name="T12" fmla="*/ 1311 w 1747"/>
                <a:gd name="T13" fmla="*/ 0 h 82"/>
                <a:gd name="T14" fmla="*/ 1528 w 1747"/>
                <a:gd name="T15" fmla="*/ 0 h 82"/>
                <a:gd name="T16" fmla="*/ 1747 w 1747"/>
                <a:gd name="T17" fmla="*/ 0 h 82"/>
                <a:gd name="T18" fmla="*/ 1747 w 1747"/>
                <a:gd name="T19" fmla="*/ 3 h 82"/>
                <a:gd name="T20" fmla="*/ 1747 w 1747"/>
                <a:gd name="T21" fmla="*/ 9 h 82"/>
                <a:gd name="T22" fmla="*/ 1747 w 1747"/>
                <a:gd name="T23" fmla="*/ 15 h 82"/>
                <a:gd name="T24" fmla="*/ 1747 w 1747"/>
                <a:gd name="T25" fmla="*/ 21 h 82"/>
                <a:gd name="T26" fmla="*/ 1747 w 1747"/>
                <a:gd name="T27" fmla="*/ 25 h 82"/>
                <a:gd name="T28" fmla="*/ 1747 w 1747"/>
                <a:gd name="T29" fmla="*/ 30 h 82"/>
                <a:gd name="T30" fmla="*/ 1747 w 1747"/>
                <a:gd name="T31" fmla="*/ 36 h 82"/>
                <a:gd name="T32" fmla="*/ 1747 w 1747"/>
                <a:gd name="T33" fmla="*/ 42 h 82"/>
                <a:gd name="T34" fmla="*/ 1528 w 1747"/>
                <a:gd name="T35" fmla="*/ 42 h 82"/>
                <a:gd name="T36" fmla="*/ 1309 w 1747"/>
                <a:gd name="T37" fmla="*/ 42 h 82"/>
                <a:gd name="T38" fmla="*/ 1092 w 1747"/>
                <a:gd name="T39" fmla="*/ 42 h 82"/>
                <a:gd name="T40" fmla="*/ 873 w 1747"/>
                <a:gd name="T41" fmla="*/ 42 h 82"/>
                <a:gd name="T42" fmla="*/ 655 w 1747"/>
                <a:gd name="T43" fmla="*/ 42 h 82"/>
                <a:gd name="T44" fmla="*/ 436 w 1747"/>
                <a:gd name="T45" fmla="*/ 42 h 82"/>
                <a:gd name="T46" fmla="*/ 219 w 1747"/>
                <a:gd name="T47" fmla="*/ 42 h 82"/>
                <a:gd name="T48" fmla="*/ 0 w 1747"/>
                <a:gd name="T49" fmla="*/ 42 h 82"/>
                <a:gd name="T50" fmla="*/ 0 w 1747"/>
                <a:gd name="T51" fmla="*/ 48 h 82"/>
                <a:gd name="T52" fmla="*/ 0 w 1747"/>
                <a:gd name="T53" fmla="*/ 51 h 82"/>
                <a:gd name="T54" fmla="*/ 0 w 1747"/>
                <a:gd name="T55" fmla="*/ 57 h 82"/>
                <a:gd name="T56" fmla="*/ 0 w 1747"/>
                <a:gd name="T57" fmla="*/ 63 h 82"/>
                <a:gd name="T58" fmla="*/ 0 w 1747"/>
                <a:gd name="T59" fmla="*/ 67 h 82"/>
                <a:gd name="T60" fmla="*/ 0 w 1747"/>
                <a:gd name="T61" fmla="*/ 73 h 82"/>
                <a:gd name="T62" fmla="*/ 0 w 1747"/>
                <a:gd name="T63" fmla="*/ 78 h 82"/>
                <a:gd name="T64" fmla="*/ 0 w 1747"/>
                <a:gd name="T65" fmla="*/ 8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2"/>
                <a:gd name="T101" fmla="*/ 1747 w 1747"/>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2">
                  <a:moveTo>
                    <a:pt x="2" y="0"/>
                  </a:moveTo>
                  <a:lnTo>
                    <a:pt x="221" y="0"/>
                  </a:lnTo>
                  <a:lnTo>
                    <a:pt x="438" y="0"/>
                  </a:lnTo>
                  <a:lnTo>
                    <a:pt x="657" y="0"/>
                  </a:lnTo>
                  <a:lnTo>
                    <a:pt x="873" y="0"/>
                  </a:lnTo>
                  <a:lnTo>
                    <a:pt x="1092" y="0"/>
                  </a:lnTo>
                  <a:lnTo>
                    <a:pt x="1311" y="0"/>
                  </a:lnTo>
                  <a:lnTo>
                    <a:pt x="1528" y="0"/>
                  </a:lnTo>
                  <a:lnTo>
                    <a:pt x="1747" y="0"/>
                  </a:lnTo>
                  <a:lnTo>
                    <a:pt x="1747" y="3"/>
                  </a:lnTo>
                  <a:lnTo>
                    <a:pt x="1747" y="9"/>
                  </a:lnTo>
                  <a:lnTo>
                    <a:pt x="1747" y="15"/>
                  </a:lnTo>
                  <a:lnTo>
                    <a:pt x="1747" y="21"/>
                  </a:lnTo>
                  <a:lnTo>
                    <a:pt x="1747" y="25"/>
                  </a:lnTo>
                  <a:lnTo>
                    <a:pt x="1747" y="30"/>
                  </a:lnTo>
                  <a:lnTo>
                    <a:pt x="1747" y="36"/>
                  </a:lnTo>
                  <a:lnTo>
                    <a:pt x="1747" y="42"/>
                  </a:lnTo>
                  <a:lnTo>
                    <a:pt x="1528" y="42"/>
                  </a:lnTo>
                  <a:lnTo>
                    <a:pt x="1309" y="42"/>
                  </a:lnTo>
                  <a:lnTo>
                    <a:pt x="1092" y="42"/>
                  </a:lnTo>
                  <a:lnTo>
                    <a:pt x="873" y="42"/>
                  </a:lnTo>
                  <a:lnTo>
                    <a:pt x="655" y="42"/>
                  </a:lnTo>
                  <a:lnTo>
                    <a:pt x="436" y="42"/>
                  </a:lnTo>
                  <a:lnTo>
                    <a:pt x="219" y="42"/>
                  </a:lnTo>
                  <a:lnTo>
                    <a:pt x="0" y="42"/>
                  </a:lnTo>
                  <a:lnTo>
                    <a:pt x="0" y="48"/>
                  </a:lnTo>
                  <a:lnTo>
                    <a:pt x="0" y="51"/>
                  </a:lnTo>
                  <a:lnTo>
                    <a:pt x="0" y="57"/>
                  </a:lnTo>
                  <a:lnTo>
                    <a:pt x="0" y="63"/>
                  </a:lnTo>
                  <a:lnTo>
                    <a:pt x="0" y="67"/>
                  </a:lnTo>
                  <a:lnTo>
                    <a:pt x="0" y="73"/>
                  </a:lnTo>
                  <a:lnTo>
                    <a:pt x="0" y="78"/>
                  </a:lnTo>
                  <a:lnTo>
                    <a:pt x="0" y="82"/>
                  </a:lnTo>
                </a:path>
              </a:pathLst>
            </a:custGeom>
            <a:noFill/>
            <a:ln w="0">
              <a:solidFill>
                <a:srgbClr val="FF3300"/>
              </a:solidFill>
              <a:round/>
              <a:headEnd/>
              <a:tailEnd/>
            </a:ln>
          </p:spPr>
          <p:txBody>
            <a:bodyPr/>
            <a:lstStyle/>
            <a:p>
              <a:endParaRPr lang="en-US"/>
            </a:p>
          </p:txBody>
        </p:sp>
        <p:sp>
          <p:nvSpPr>
            <p:cNvPr id="11" name="Freeform 44"/>
            <p:cNvSpPr>
              <a:spLocks/>
            </p:cNvSpPr>
            <p:nvPr/>
          </p:nvSpPr>
          <p:spPr bwMode="auto">
            <a:xfrm>
              <a:off x="6568621" y="1677610"/>
              <a:ext cx="2081893" cy="92226"/>
            </a:xfrm>
            <a:custGeom>
              <a:avLst/>
              <a:gdLst>
                <a:gd name="T0" fmla="*/ 2 w 1747"/>
                <a:gd name="T1" fmla="*/ 0 h 85"/>
                <a:gd name="T2" fmla="*/ 219 w 1747"/>
                <a:gd name="T3" fmla="*/ 0 h 85"/>
                <a:gd name="T4" fmla="*/ 438 w 1747"/>
                <a:gd name="T5" fmla="*/ 0 h 85"/>
                <a:gd name="T6" fmla="*/ 657 w 1747"/>
                <a:gd name="T7" fmla="*/ 0 h 85"/>
                <a:gd name="T8" fmla="*/ 873 w 1747"/>
                <a:gd name="T9" fmla="*/ 0 h 85"/>
                <a:gd name="T10" fmla="*/ 1092 w 1747"/>
                <a:gd name="T11" fmla="*/ 0 h 85"/>
                <a:gd name="T12" fmla="*/ 1309 w 1747"/>
                <a:gd name="T13" fmla="*/ 0 h 85"/>
                <a:gd name="T14" fmla="*/ 1528 w 1747"/>
                <a:gd name="T15" fmla="*/ 0 h 85"/>
                <a:gd name="T16" fmla="*/ 1747 w 1747"/>
                <a:gd name="T17" fmla="*/ 0 h 85"/>
                <a:gd name="T18" fmla="*/ 1747 w 1747"/>
                <a:gd name="T19" fmla="*/ 6 h 85"/>
                <a:gd name="T20" fmla="*/ 1747 w 1747"/>
                <a:gd name="T21" fmla="*/ 12 h 85"/>
                <a:gd name="T22" fmla="*/ 1747 w 1747"/>
                <a:gd name="T23" fmla="*/ 17 h 85"/>
                <a:gd name="T24" fmla="*/ 1747 w 1747"/>
                <a:gd name="T25" fmla="*/ 21 h 85"/>
                <a:gd name="T26" fmla="*/ 1747 w 1747"/>
                <a:gd name="T27" fmla="*/ 27 h 85"/>
                <a:gd name="T28" fmla="*/ 1747 w 1747"/>
                <a:gd name="T29" fmla="*/ 33 h 85"/>
                <a:gd name="T30" fmla="*/ 1747 w 1747"/>
                <a:gd name="T31" fmla="*/ 38 h 85"/>
                <a:gd name="T32" fmla="*/ 1747 w 1747"/>
                <a:gd name="T33" fmla="*/ 42 h 85"/>
                <a:gd name="T34" fmla="*/ 1528 w 1747"/>
                <a:gd name="T35" fmla="*/ 42 h 85"/>
                <a:gd name="T36" fmla="*/ 1309 w 1747"/>
                <a:gd name="T37" fmla="*/ 44 h 85"/>
                <a:gd name="T38" fmla="*/ 1092 w 1747"/>
                <a:gd name="T39" fmla="*/ 44 h 85"/>
                <a:gd name="T40" fmla="*/ 873 w 1747"/>
                <a:gd name="T41" fmla="*/ 44 h 85"/>
                <a:gd name="T42" fmla="*/ 655 w 1747"/>
                <a:gd name="T43" fmla="*/ 44 h 85"/>
                <a:gd name="T44" fmla="*/ 436 w 1747"/>
                <a:gd name="T45" fmla="*/ 44 h 85"/>
                <a:gd name="T46" fmla="*/ 219 w 1747"/>
                <a:gd name="T47" fmla="*/ 44 h 85"/>
                <a:gd name="T48" fmla="*/ 0 w 1747"/>
                <a:gd name="T49" fmla="*/ 44 h 85"/>
                <a:gd name="T50" fmla="*/ 0 w 1747"/>
                <a:gd name="T51" fmla="*/ 48 h 85"/>
                <a:gd name="T52" fmla="*/ 0 w 1747"/>
                <a:gd name="T53" fmla="*/ 54 h 85"/>
                <a:gd name="T54" fmla="*/ 0 w 1747"/>
                <a:gd name="T55" fmla="*/ 60 h 85"/>
                <a:gd name="T56" fmla="*/ 0 w 1747"/>
                <a:gd name="T57" fmla="*/ 63 h 85"/>
                <a:gd name="T58" fmla="*/ 0 w 1747"/>
                <a:gd name="T59" fmla="*/ 69 h 85"/>
                <a:gd name="T60" fmla="*/ 0 w 1747"/>
                <a:gd name="T61" fmla="*/ 75 h 85"/>
                <a:gd name="T62" fmla="*/ 0 w 1747"/>
                <a:gd name="T63" fmla="*/ 79 h 85"/>
                <a:gd name="T64" fmla="*/ 0 w 1747"/>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5"/>
                <a:gd name="T101" fmla="*/ 1747 w 174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5">
                  <a:moveTo>
                    <a:pt x="2" y="0"/>
                  </a:moveTo>
                  <a:lnTo>
                    <a:pt x="219" y="0"/>
                  </a:lnTo>
                  <a:lnTo>
                    <a:pt x="438" y="0"/>
                  </a:lnTo>
                  <a:lnTo>
                    <a:pt x="657" y="0"/>
                  </a:lnTo>
                  <a:lnTo>
                    <a:pt x="873" y="0"/>
                  </a:lnTo>
                  <a:lnTo>
                    <a:pt x="1092" y="0"/>
                  </a:lnTo>
                  <a:lnTo>
                    <a:pt x="1309" y="0"/>
                  </a:lnTo>
                  <a:lnTo>
                    <a:pt x="1528" y="0"/>
                  </a:lnTo>
                  <a:lnTo>
                    <a:pt x="1747" y="0"/>
                  </a:lnTo>
                  <a:lnTo>
                    <a:pt x="1747" y="6"/>
                  </a:lnTo>
                  <a:lnTo>
                    <a:pt x="1747" y="12"/>
                  </a:lnTo>
                  <a:lnTo>
                    <a:pt x="1747" y="17"/>
                  </a:lnTo>
                  <a:lnTo>
                    <a:pt x="1747" y="21"/>
                  </a:lnTo>
                  <a:lnTo>
                    <a:pt x="1747" y="27"/>
                  </a:lnTo>
                  <a:lnTo>
                    <a:pt x="1747" y="33"/>
                  </a:lnTo>
                  <a:lnTo>
                    <a:pt x="1747" y="38"/>
                  </a:lnTo>
                  <a:lnTo>
                    <a:pt x="1747" y="42"/>
                  </a:lnTo>
                  <a:lnTo>
                    <a:pt x="1528" y="42"/>
                  </a:lnTo>
                  <a:lnTo>
                    <a:pt x="1309" y="44"/>
                  </a:lnTo>
                  <a:lnTo>
                    <a:pt x="1092" y="44"/>
                  </a:lnTo>
                  <a:lnTo>
                    <a:pt x="873" y="44"/>
                  </a:lnTo>
                  <a:lnTo>
                    <a:pt x="655" y="44"/>
                  </a:lnTo>
                  <a:lnTo>
                    <a:pt x="436" y="44"/>
                  </a:lnTo>
                  <a:lnTo>
                    <a:pt x="219" y="44"/>
                  </a:lnTo>
                  <a:lnTo>
                    <a:pt x="0" y="44"/>
                  </a:lnTo>
                  <a:lnTo>
                    <a:pt x="0" y="48"/>
                  </a:lnTo>
                  <a:lnTo>
                    <a:pt x="0" y="54"/>
                  </a:lnTo>
                  <a:lnTo>
                    <a:pt x="0" y="60"/>
                  </a:lnTo>
                  <a:lnTo>
                    <a:pt x="0" y="63"/>
                  </a:lnTo>
                  <a:lnTo>
                    <a:pt x="0" y="69"/>
                  </a:lnTo>
                  <a:lnTo>
                    <a:pt x="0" y="75"/>
                  </a:lnTo>
                  <a:lnTo>
                    <a:pt x="0" y="79"/>
                  </a:lnTo>
                  <a:lnTo>
                    <a:pt x="0" y="85"/>
                  </a:lnTo>
                </a:path>
              </a:pathLst>
            </a:custGeom>
            <a:noFill/>
            <a:ln w="0">
              <a:solidFill>
                <a:srgbClr val="FF3300"/>
              </a:solidFill>
              <a:round/>
              <a:headEnd/>
              <a:tailEnd/>
            </a:ln>
          </p:spPr>
          <p:txBody>
            <a:bodyPr/>
            <a:lstStyle/>
            <a:p>
              <a:endParaRPr lang="en-US"/>
            </a:p>
          </p:txBody>
        </p:sp>
        <p:sp>
          <p:nvSpPr>
            <p:cNvPr id="12" name="Freeform 45"/>
            <p:cNvSpPr>
              <a:spLocks/>
            </p:cNvSpPr>
            <p:nvPr/>
          </p:nvSpPr>
          <p:spPr bwMode="auto">
            <a:xfrm>
              <a:off x="6568621" y="1769836"/>
              <a:ext cx="2081893" cy="92226"/>
            </a:xfrm>
            <a:custGeom>
              <a:avLst/>
              <a:gdLst>
                <a:gd name="T0" fmla="*/ 2 w 1747"/>
                <a:gd name="T1" fmla="*/ 0 h 84"/>
                <a:gd name="T2" fmla="*/ 219 w 1747"/>
                <a:gd name="T3" fmla="*/ 0 h 84"/>
                <a:gd name="T4" fmla="*/ 438 w 1747"/>
                <a:gd name="T5" fmla="*/ 0 h 84"/>
                <a:gd name="T6" fmla="*/ 657 w 1747"/>
                <a:gd name="T7" fmla="*/ 0 h 84"/>
                <a:gd name="T8" fmla="*/ 873 w 1747"/>
                <a:gd name="T9" fmla="*/ 0 h 84"/>
                <a:gd name="T10" fmla="*/ 1092 w 1747"/>
                <a:gd name="T11" fmla="*/ 0 h 84"/>
                <a:gd name="T12" fmla="*/ 1309 w 1747"/>
                <a:gd name="T13" fmla="*/ 0 h 84"/>
                <a:gd name="T14" fmla="*/ 1528 w 1747"/>
                <a:gd name="T15" fmla="*/ 0 h 84"/>
                <a:gd name="T16" fmla="*/ 1747 w 1747"/>
                <a:gd name="T17" fmla="*/ 0 h 84"/>
                <a:gd name="T18" fmla="*/ 1747 w 1747"/>
                <a:gd name="T19" fmla="*/ 5 h 84"/>
                <a:gd name="T20" fmla="*/ 1747 w 1747"/>
                <a:gd name="T21" fmla="*/ 11 h 84"/>
                <a:gd name="T22" fmla="*/ 1747 w 1747"/>
                <a:gd name="T23" fmla="*/ 15 h 84"/>
                <a:gd name="T24" fmla="*/ 1747 w 1747"/>
                <a:gd name="T25" fmla="*/ 21 h 84"/>
                <a:gd name="T26" fmla="*/ 1747 w 1747"/>
                <a:gd name="T27" fmla="*/ 26 h 84"/>
                <a:gd name="T28" fmla="*/ 1747 w 1747"/>
                <a:gd name="T29" fmla="*/ 32 h 84"/>
                <a:gd name="T30" fmla="*/ 1747 w 1747"/>
                <a:gd name="T31" fmla="*/ 36 h 84"/>
                <a:gd name="T32" fmla="*/ 1747 w 1747"/>
                <a:gd name="T33" fmla="*/ 42 h 84"/>
                <a:gd name="T34" fmla="*/ 1528 w 1747"/>
                <a:gd name="T35" fmla="*/ 42 h 84"/>
                <a:gd name="T36" fmla="*/ 1309 w 1747"/>
                <a:gd name="T37" fmla="*/ 42 h 84"/>
                <a:gd name="T38" fmla="*/ 1090 w 1747"/>
                <a:gd name="T39" fmla="*/ 42 h 84"/>
                <a:gd name="T40" fmla="*/ 873 w 1747"/>
                <a:gd name="T41" fmla="*/ 42 h 84"/>
                <a:gd name="T42" fmla="*/ 655 w 1747"/>
                <a:gd name="T43" fmla="*/ 42 h 84"/>
                <a:gd name="T44" fmla="*/ 436 w 1747"/>
                <a:gd name="T45" fmla="*/ 42 h 84"/>
                <a:gd name="T46" fmla="*/ 217 w 1747"/>
                <a:gd name="T47" fmla="*/ 42 h 84"/>
                <a:gd name="T48" fmla="*/ 0 w 1747"/>
                <a:gd name="T49" fmla="*/ 42 h 84"/>
                <a:gd name="T50" fmla="*/ 0 w 1747"/>
                <a:gd name="T51" fmla="*/ 48 h 84"/>
                <a:gd name="T52" fmla="*/ 0 w 1747"/>
                <a:gd name="T53" fmla="*/ 53 h 84"/>
                <a:gd name="T54" fmla="*/ 0 w 1747"/>
                <a:gd name="T55" fmla="*/ 57 h 84"/>
                <a:gd name="T56" fmla="*/ 0 w 1747"/>
                <a:gd name="T57" fmla="*/ 63 h 84"/>
                <a:gd name="T58" fmla="*/ 0 w 1747"/>
                <a:gd name="T59" fmla="*/ 69 h 84"/>
                <a:gd name="T60" fmla="*/ 0 w 1747"/>
                <a:gd name="T61" fmla="*/ 72 h 84"/>
                <a:gd name="T62" fmla="*/ 0 w 1747"/>
                <a:gd name="T63" fmla="*/ 78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2" y="0"/>
                  </a:moveTo>
                  <a:lnTo>
                    <a:pt x="219" y="0"/>
                  </a:lnTo>
                  <a:lnTo>
                    <a:pt x="438" y="0"/>
                  </a:lnTo>
                  <a:lnTo>
                    <a:pt x="657" y="0"/>
                  </a:lnTo>
                  <a:lnTo>
                    <a:pt x="873" y="0"/>
                  </a:lnTo>
                  <a:lnTo>
                    <a:pt x="1092" y="0"/>
                  </a:lnTo>
                  <a:lnTo>
                    <a:pt x="1309" y="0"/>
                  </a:lnTo>
                  <a:lnTo>
                    <a:pt x="1528" y="0"/>
                  </a:lnTo>
                  <a:lnTo>
                    <a:pt x="1747" y="0"/>
                  </a:lnTo>
                  <a:lnTo>
                    <a:pt x="1747" y="5"/>
                  </a:lnTo>
                  <a:lnTo>
                    <a:pt x="1747" y="11"/>
                  </a:lnTo>
                  <a:lnTo>
                    <a:pt x="1747" y="15"/>
                  </a:lnTo>
                  <a:lnTo>
                    <a:pt x="1747" y="21"/>
                  </a:lnTo>
                  <a:lnTo>
                    <a:pt x="1747" y="26"/>
                  </a:lnTo>
                  <a:lnTo>
                    <a:pt x="1747" y="32"/>
                  </a:lnTo>
                  <a:lnTo>
                    <a:pt x="1747" y="36"/>
                  </a:lnTo>
                  <a:lnTo>
                    <a:pt x="1747" y="42"/>
                  </a:lnTo>
                  <a:lnTo>
                    <a:pt x="1528" y="42"/>
                  </a:lnTo>
                  <a:lnTo>
                    <a:pt x="1309" y="42"/>
                  </a:lnTo>
                  <a:lnTo>
                    <a:pt x="1090" y="42"/>
                  </a:lnTo>
                  <a:lnTo>
                    <a:pt x="873" y="42"/>
                  </a:lnTo>
                  <a:lnTo>
                    <a:pt x="655" y="42"/>
                  </a:lnTo>
                  <a:lnTo>
                    <a:pt x="436" y="42"/>
                  </a:lnTo>
                  <a:lnTo>
                    <a:pt x="217" y="42"/>
                  </a:lnTo>
                  <a:lnTo>
                    <a:pt x="0" y="42"/>
                  </a:lnTo>
                  <a:lnTo>
                    <a:pt x="0" y="48"/>
                  </a:lnTo>
                  <a:lnTo>
                    <a:pt x="0" y="53"/>
                  </a:lnTo>
                  <a:lnTo>
                    <a:pt x="0" y="57"/>
                  </a:lnTo>
                  <a:lnTo>
                    <a:pt x="0" y="63"/>
                  </a:lnTo>
                  <a:lnTo>
                    <a:pt x="0" y="69"/>
                  </a:lnTo>
                  <a:lnTo>
                    <a:pt x="0" y="72"/>
                  </a:lnTo>
                  <a:lnTo>
                    <a:pt x="0" y="78"/>
                  </a:lnTo>
                  <a:lnTo>
                    <a:pt x="0" y="84"/>
                  </a:lnTo>
                </a:path>
              </a:pathLst>
            </a:custGeom>
            <a:noFill/>
            <a:ln w="0">
              <a:solidFill>
                <a:srgbClr val="FF3300"/>
              </a:solidFill>
              <a:round/>
              <a:headEnd/>
              <a:tailEnd/>
            </a:ln>
          </p:spPr>
          <p:txBody>
            <a:bodyPr/>
            <a:lstStyle/>
            <a:p>
              <a:endParaRPr lang="en-US"/>
            </a:p>
          </p:txBody>
        </p:sp>
        <p:sp>
          <p:nvSpPr>
            <p:cNvPr id="13" name="Freeform 46"/>
            <p:cNvSpPr>
              <a:spLocks/>
            </p:cNvSpPr>
            <p:nvPr/>
          </p:nvSpPr>
          <p:spPr bwMode="auto">
            <a:xfrm>
              <a:off x="6568621" y="1862062"/>
              <a:ext cx="2081893" cy="89202"/>
            </a:xfrm>
            <a:custGeom>
              <a:avLst/>
              <a:gdLst>
                <a:gd name="T0" fmla="*/ 0 w 1747"/>
                <a:gd name="T1" fmla="*/ 0 h 83"/>
                <a:gd name="T2" fmla="*/ 219 w 1747"/>
                <a:gd name="T3" fmla="*/ 0 h 83"/>
                <a:gd name="T4" fmla="*/ 438 w 1747"/>
                <a:gd name="T5" fmla="*/ 0 h 83"/>
                <a:gd name="T6" fmla="*/ 655 w 1747"/>
                <a:gd name="T7" fmla="*/ 0 h 83"/>
                <a:gd name="T8" fmla="*/ 873 w 1747"/>
                <a:gd name="T9" fmla="*/ 0 h 83"/>
                <a:gd name="T10" fmla="*/ 1092 w 1747"/>
                <a:gd name="T11" fmla="*/ 0 h 83"/>
                <a:gd name="T12" fmla="*/ 1309 w 1747"/>
                <a:gd name="T13" fmla="*/ 0 h 83"/>
                <a:gd name="T14" fmla="*/ 1528 w 1747"/>
                <a:gd name="T15" fmla="*/ 0 h 83"/>
                <a:gd name="T16" fmla="*/ 1747 w 1747"/>
                <a:gd name="T17" fmla="*/ 0 h 83"/>
                <a:gd name="T18" fmla="*/ 1747 w 1747"/>
                <a:gd name="T19" fmla="*/ 6 h 83"/>
                <a:gd name="T20" fmla="*/ 1747 w 1747"/>
                <a:gd name="T21" fmla="*/ 10 h 83"/>
                <a:gd name="T22" fmla="*/ 1747 w 1747"/>
                <a:gd name="T23" fmla="*/ 15 h 83"/>
                <a:gd name="T24" fmla="*/ 1747 w 1747"/>
                <a:gd name="T25" fmla="*/ 21 h 83"/>
                <a:gd name="T26" fmla="*/ 1747 w 1747"/>
                <a:gd name="T27" fmla="*/ 27 h 83"/>
                <a:gd name="T28" fmla="*/ 1747 w 1747"/>
                <a:gd name="T29" fmla="*/ 31 h 83"/>
                <a:gd name="T30" fmla="*/ 1747 w 1747"/>
                <a:gd name="T31" fmla="*/ 36 h 83"/>
                <a:gd name="T32" fmla="*/ 1747 w 1747"/>
                <a:gd name="T33" fmla="*/ 42 h 83"/>
                <a:gd name="T34" fmla="*/ 1528 w 1747"/>
                <a:gd name="T35" fmla="*/ 42 h 83"/>
                <a:gd name="T36" fmla="*/ 1309 w 1747"/>
                <a:gd name="T37" fmla="*/ 42 h 83"/>
                <a:gd name="T38" fmla="*/ 1090 w 1747"/>
                <a:gd name="T39" fmla="*/ 42 h 83"/>
                <a:gd name="T40" fmla="*/ 873 w 1747"/>
                <a:gd name="T41" fmla="*/ 42 h 83"/>
                <a:gd name="T42" fmla="*/ 655 w 1747"/>
                <a:gd name="T43" fmla="*/ 42 h 83"/>
                <a:gd name="T44" fmla="*/ 436 w 1747"/>
                <a:gd name="T45" fmla="*/ 42 h 83"/>
                <a:gd name="T46" fmla="*/ 217 w 1747"/>
                <a:gd name="T47" fmla="*/ 42 h 83"/>
                <a:gd name="T48" fmla="*/ 0 w 1747"/>
                <a:gd name="T49" fmla="*/ 42 h 83"/>
                <a:gd name="T50" fmla="*/ 0 w 1747"/>
                <a:gd name="T51" fmla="*/ 48 h 83"/>
                <a:gd name="T52" fmla="*/ 0 w 1747"/>
                <a:gd name="T53" fmla="*/ 52 h 83"/>
                <a:gd name="T54" fmla="*/ 0 w 1747"/>
                <a:gd name="T55" fmla="*/ 58 h 83"/>
                <a:gd name="T56" fmla="*/ 0 w 1747"/>
                <a:gd name="T57" fmla="*/ 63 h 83"/>
                <a:gd name="T58" fmla="*/ 0 w 1747"/>
                <a:gd name="T59" fmla="*/ 67 h 83"/>
                <a:gd name="T60" fmla="*/ 0 w 1747"/>
                <a:gd name="T61" fmla="*/ 73 h 83"/>
                <a:gd name="T62" fmla="*/ 0 w 1747"/>
                <a:gd name="T63" fmla="*/ 79 h 83"/>
                <a:gd name="T64" fmla="*/ 0 w 1747"/>
                <a:gd name="T65" fmla="*/ 83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3"/>
                <a:gd name="T101" fmla="*/ 1747 w 1747"/>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3">
                  <a:moveTo>
                    <a:pt x="0" y="0"/>
                  </a:moveTo>
                  <a:lnTo>
                    <a:pt x="219" y="0"/>
                  </a:lnTo>
                  <a:lnTo>
                    <a:pt x="438" y="0"/>
                  </a:lnTo>
                  <a:lnTo>
                    <a:pt x="655" y="0"/>
                  </a:lnTo>
                  <a:lnTo>
                    <a:pt x="873" y="0"/>
                  </a:lnTo>
                  <a:lnTo>
                    <a:pt x="1092" y="0"/>
                  </a:lnTo>
                  <a:lnTo>
                    <a:pt x="1309" y="0"/>
                  </a:lnTo>
                  <a:lnTo>
                    <a:pt x="1528" y="0"/>
                  </a:lnTo>
                  <a:lnTo>
                    <a:pt x="1747" y="0"/>
                  </a:lnTo>
                  <a:lnTo>
                    <a:pt x="1747" y="6"/>
                  </a:lnTo>
                  <a:lnTo>
                    <a:pt x="1747" y="10"/>
                  </a:lnTo>
                  <a:lnTo>
                    <a:pt x="1747" y="15"/>
                  </a:lnTo>
                  <a:lnTo>
                    <a:pt x="1747" y="21"/>
                  </a:lnTo>
                  <a:lnTo>
                    <a:pt x="1747" y="27"/>
                  </a:lnTo>
                  <a:lnTo>
                    <a:pt x="1747" y="31"/>
                  </a:lnTo>
                  <a:lnTo>
                    <a:pt x="1747" y="36"/>
                  </a:lnTo>
                  <a:lnTo>
                    <a:pt x="1747" y="42"/>
                  </a:lnTo>
                  <a:lnTo>
                    <a:pt x="1528" y="42"/>
                  </a:lnTo>
                  <a:lnTo>
                    <a:pt x="1309" y="42"/>
                  </a:lnTo>
                  <a:lnTo>
                    <a:pt x="1090" y="42"/>
                  </a:lnTo>
                  <a:lnTo>
                    <a:pt x="873" y="42"/>
                  </a:lnTo>
                  <a:lnTo>
                    <a:pt x="655" y="42"/>
                  </a:lnTo>
                  <a:lnTo>
                    <a:pt x="436" y="42"/>
                  </a:lnTo>
                  <a:lnTo>
                    <a:pt x="217" y="42"/>
                  </a:lnTo>
                  <a:lnTo>
                    <a:pt x="0" y="42"/>
                  </a:lnTo>
                  <a:lnTo>
                    <a:pt x="0" y="48"/>
                  </a:lnTo>
                  <a:lnTo>
                    <a:pt x="0" y="52"/>
                  </a:lnTo>
                  <a:lnTo>
                    <a:pt x="0" y="58"/>
                  </a:lnTo>
                  <a:lnTo>
                    <a:pt x="0" y="63"/>
                  </a:lnTo>
                  <a:lnTo>
                    <a:pt x="0" y="67"/>
                  </a:lnTo>
                  <a:lnTo>
                    <a:pt x="0" y="73"/>
                  </a:lnTo>
                  <a:lnTo>
                    <a:pt x="0" y="79"/>
                  </a:lnTo>
                  <a:lnTo>
                    <a:pt x="0" y="83"/>
                  </a:lnTo>
                </a:path>
              </a:pathLst>
            </a:custGeom>
            <a:noFill/>
            <a:ln w="0">
              <a:solidFill>
                <a:srgbClr val="FF3300"/>
              </a:solidFill>
              <a:round/>
              <a:headEnd/>
              <a:tailEnd/>
            </a:ln>
          </p:spPr>
          <p:txBody>
            <a:bodyPr/>
            <a:lstStyle/>
            <a:p>
              <a:endParaRPr lang="en-US"/>
            </a:p>
          </p:txBody>
        </p:sp>
        <p:sp>
          <p:nvSpPr>
            <p:cNvPr id="14" name="Freeform 47"/>
            <p:cNvSpPr>
              <a:spLocks/>
            </p:cNvSpPr>
            <p:nvPr/>
          </p:nvSpPr>
          <p:spPr bwMode="auto">
            <a:xfrm>
              <a:off x="6567109" y="1951264"/>
              <a:ext cx="2081893" cy="92226"/>
            </a:xfrm>
            <a:custGeom>
              <a:avLst/>
              <a:gdLst>
                <a:gd name="T0" fmla="*/ 2 w 1747"/>
                <a:gd name="T1" fmla="*/ 0 h 84"/>
                <a:gd name="T2" fmla="*/ 221 w 1747"/>
                <a:gd name="T3" fmla="*/ 0 h 84"/>
                <a:gd name="T4" fmla="*/ 440 w 1747"/>
                <a:gd name="T5" fmla="*/ 0 h 84"/>
                <a:gd name="T6" fmla="*/ 657 w 1747"/>
                <a:gd name="T7" fmla="*/ 0 h 84"/>
                <a:gd name="T8" fmla="*/ 875 w 1747"/>
                <a:gd name="T9" fmla="*/ 0 h 84"/>
                <a:gd name="T10" fmla="*/ 1094 w 1747"/>
                <a:gd name="T11" fmla="*/ 0 h 84"/>
                <a:gd name="T12" fmla="*/ 1311 w 1747"/>
                <a:gd name="T13" fmla="*/ 0 h 84"/>
                <a:gd name="T14" fmla="*/ 1530 w 1747"/>
                <a:gd name="T15" fmla="*/ 0 h 84"/>
                <a:gd name="T16" fmla="*/ 1747 w 1747"/>
                <a:gd name="T17" fmla="*/ 0 h 84"/>
                <a:gd name="T18" fmla="*/ 1747 w 1747"/>
                <a:gd name="T19" fmla="*/ 5 h 84"/>
                <a:gd name="T20" fmla="*/ 1747 w 1747"/>
                <a:gd name="T21" fmla="*/ 11 h 84"/>
                <a:gd name="T22" fmla="*/ 1747 w 1747"/>
                <a:gd name="T23" fmla="*/ 17 h 84"/>
                <a:gd name="T24" fmla="*/ 1747 w 1747"/>
                <a:gd name="T25" fmla="*/ 23 h 84"/>
                <a:gd name="T26" fmla="*/ 1747 w 1747"/>
                <a:gd name="T27" fmla="*/ 26 h 84"/>
                <a:gd name="T28" fmla="*/ 1747 w 1747"/>
                <a:gd name="T29" fmla="*/ 32 h 84"/>
                <a:gd name="T30" fmla="*/ 1747 w 1747"/>
                <a:gd name="T31" fmla="*/ 38 h 84"/>
                <a:gd name="T32" fmla="*/ 1747 w 1747"/>
                <a:gd name="T33" fmla="*/ 44 h 84"/>
                <a:gd name="T34" fmla="*/ 1530 w 1747"/>
                <a:gd name="T35" fmla="*/ 44 h 84"/>
                <a:gd name="T36" fmla="*/ 1311 w 1747"/>
                <a:gd name="T37" fmla="*/ 44 h 84"/>
                <a:gd name="T38" fmla="*/ 1092 w 1747"/>
                <a:gd name="T39" fmla="*/ 44 h 84"/>
                <a:gd name="T40" fmla="*/ 873 w 1747"/>
                <a:gd name="T41" fmla="*/ 44 h 84"/>
                <a:gd name="T42" fmla="*/ 657 w 1747"/>
                <a:gd name="T43" fmla="*/ 44 h 84"/>
                <a:gd name="T44" fmla="*/ 438 w 1747"/>
                <a:gd name="T45" fmla="*/ 44 h 84"/>
                <a:gd name="T46" fmla="*/ 219 w 1747"/>
                <a:gd name="T47" fmla="*/ 44 h 84"/>
                <a:gd name="T48" fmla="*/ 0 w 1747"/>
                <a:gd name="T49" fmla="*/ 44 h 84"/>
                <a:gd name="T50" fmla="*/ 0 w 1747"/>
                <a:gd name="T51" fmla="*/ 48 h 84"/>
                <a:gd name="T52" fmla="*/ 0 w 1747"/>
                <a:gd name="T53" fmla="*/ 53 h 84"/>
                <a:gd name="T54" fmla="*/ 0 w 1747"/>
                <a:gd name="T55" fmla="*/ 59 h 84"/>
                <a:gd name="T56" fmla="*/ 0 w 1747"/>
                <a:gd name="T57" fmla="*/ 63 h 84"/>
                <a:gd name="T58" fmla="*/ 0 w 1747"/>
                <a:gd name="T59" fmla="*/ 69 h 84"/>
                <a:gd name="T60" fmla="*/ 0 w 1747"/>
                <a:gd name="T61" fmla="*/ 74 h 84"/>
                <a:gd name="T62" fmla="*/ 0 w 1747"/>
                <a:gd name="T63" fmla="*/ 78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2" y="0"/>
                  </a:moveTo>
                  <a:lnTo>
                    <a:pt x="221" y="0"/>
                  </a:lnTo>
                  <a:lnTo>
                    <a:pt x="440" y="0"/>
                  </a:lnTo>
                  <a:lnTo>
                    <a:pt x="657" y="0"/>
                  </a:lnTo>
                  <a:lnTo>
                    <a:pt x="875" y="0"/>
                  </a:lnTo>
                  <a:lnTo>
                    <a:pt x="1094" y="0"/>
                  </a:lnTo>
                  <a:lnTo>
                    <a:pt x="1311" y="0"/>
                  </a:lnTo>
                  <a:lnTo>
                    <a:pt x="1530" y="0"/>
                  </a:lnTo>
                  <a:lnTo>
                    <a:pt x="1747" y="0"/>
                  </a:lnTo>
                  <a:lnTo>
                    <a:pt x="1747" y="5"/>
                  </a:lnTo>
                  <a:lnTo>
                    <a:pt x="1747" y="11"/>
                  </a:lnTo>
                  <a:lnTo>
                    <a:pt x="1747" y="17"/>
                  </a:lnTo>
                  <a:lnTo>
                    <a:pt x="1747" y="23"/>
                  </a:lnTo>
                  <a:lnTo>
                    <a:pt x="1747" y="26"/>
                  </a:lnTo>
                  <a:lnTo>
                    <a:pt x="1747" y="32"/>
                  </a:lnTo>
                  <a:lnTo>
                    <a:pt x="1747" y="38"/>
                  </a:lnTo>
                  <a:lnTo>
                    <a:pt x="1747" y="44"/>
                  </a:lnTo>
                  <a:lnTo>
                    <a:pt x="1530" y="44"/>
                  </a:lnTo>
                  <a:lnTo>
                    <a:pt x="1311" y="44"/>
                  </a:lnTo>
                  <a:lnTo>
                    <a:pt x="1092" y="44"/>
                  </a:lnTo>
                  <a:lnTo>
                    <a:pt x="873" y="44"/>
                  </a:lnTo>
                  <a:lnTo>
                    <a:pt x="657" y="44"/>
                  </a:lnTo>
                  <a:lnTo>
                    <a:pt x="438" y="44"/>
                  </a:lnTo>
                  <a:lnTo>
                    <a:pt x="219" y="44"/>
                  </a:lnTo>
                  <a:lnTo>
                    <a:pt x="0" y="44"/>
                  </a:lnTo>
                  <a:lnTo>
                    <a:pt x="0" y="48"/>
                  </a:lnTo>
                  <a:lnTo>
                    <a:pt x="0" y="53"/>
                  </a:lnTo>
                  <a:lnTo>
                    <a:pt x="0" y="59"/>
                  </a:lnTo>
                  <a:lnTo>
                    <a:pt x="0" y="63"/>
                  </a:lnTo>
                  <a:lnTo>
                    <a:pt x="0" y="69"/>
                  </a:lnTo>
                  <a:lnTo>
                    <a:pt x="0" y="74"/>
                  </a:lnTo>
                  <a:lnTo>
                    <a:pt x="0" y="78"/>
                  </a:lnTo>
                  <a:lnTo>
                    <a:pt x="0" y="84"/>
                  </a:lnTo>
                </a:path>
              </a:pathLst>
            </a:custGeom>
            <a:noFill/>
            <a:ln w="0">
              <a:solidFill>
                <a:srgbClr val="FF3300"/>
              </a:solidFill>
              <a:round/>
              <a:headEnd/>
              <a:tailEnd/>
            </a:ln>
          </p:spPr>
          <p:txBody>
            <a:bodyPr/>
            <a:lstStyle/>
            <a:p>
              <a:endParaRPr lang="en-US"/>
            </a:p>
          </p:txBody>
        </p:sp>
        <p:sp>
          <p:nvSpPr>
            <p:cNvPr id="15" name="Freeform 48"/>
            <p:cNvSpPr>
              <a:spLocks/>
            </p:cNvSpPr>
            <p:nvPr/>
          </p:nvSpPr>
          <p:spPr bwMode="auto">
            <a:xfrm>
              <a:off x="6567109" y="2043491"/>
              <a:ext cx="2081893" cy="90714"/>
            </a:xfrm>
            <a:custGeom>
              <a:avLst/>
              <a:gdLst>
                <a:gd name="T0" fmla="*/ 2 w 1747"/>
                <a:gd name="T1" fmla="*/ 0 h 84"/>
                <a:gd name="T2" fmla="*/ 221 w 1747"/>
                <a:gd name="T3" fmla="*/ 0 h 84"/>
                <a:gd name="T4" fmla="*/ 438 w 1747"/>
                <a:gd name="T5" fmla="*/ 0 h 84"/>
                <a:gd name="T6" fmla="*/ 657 w 1747"/>
                <a:gd name="T7" fmla="*/ 0 h 84"/>
                <a:gd name="T8" fmla="*/ 875 w 1747"/>
                <a:gd name="T9" fmla="*/ 0 h 84"/>
                <a:gd name="T10" fmla="*/ 1092 w 1747"/>
                <a:gd name="T11" fmla="*/ 0 h 84"/>
                <a:gd name="T12" fmla="*/ 1311 w 1747"/>
                <a:gd name="T13" fmla="*/ 0 h 84"/>
                <a:gd name="T14" fmla="*/ 1530 w 1747"/>
                <a:gd name="T15" fmla="*/ 0 h 84"/>
                <a:gd name="T16" fmla="*/ 1747 w 1747"/>
                <a:gd name="T17" fmla="*/ 0 h 84"/>
                <a:gd name="T18" fmla="*/ 1747 w 1747"/>
                <a:gd name="T19" fmla="*/ 6 h 84"/>
                <a:gd name="T20" fmla="*/ 1747 w 1747"/>
                <a:gd name="T21" fmla="*/ 11 h 84"/>
                <a:gd name="T22" fmla="*/ 1747 w 1747"/>
                <a:gd name="T23" fmla="*/ 15 h 84"/>
                <a:gd name="T24" fmla="*/ 1747 w 1747"/>
                <a:gd name="T25" fmla="*/ 21 h 84"/>
                <a:gd name="T26" fmla="*/ 1747 w 1747"/>
                <a:gd name="T27" fmla="*/ 27 h 84"/>
                <a:gd name="T28" fmla="*/ 1747 w 1747"/>
                <a:gd name="T29" fmla="*/ 33 h 84"/>
                <a:gd name="T30" fmla="*/ 1747 w 1747"/>
                <a:gd name="T31" fmla="*/ 36 h 84"/>
                <a:gd name="T32" fmla="*/ 1747 w 1747"/>
                <a:gd name="T33" fmla="*/ 42 h 84"/>
                <a:gd name="T34" fmla="*/ 1530 w 1747"/>
                <a:gd name="T35" fmla="*/ 42 h 84"/>
                <a:gd name="T36" fmla="*/ 1311 w 1747"/>
                <a:gd name="T37" fmla="*/ 42 h 84"/>
                <a:gd name="T38" fmla="*/ 1092 w 1747"/>
                <a:gd name="T39" fmla="*/ 42 h 84"/>
                <a:gd name="T40" fmla="*/ 873 w 1747"/>
                <a:gd name="T41" fmla="*/ 42 h 84"/>
                <a:gd name="T42" fmla="*/ 657 w 1747"/>
                <a:gd name="T43" fmla="*/ 42 h 84"/>
                <a:gd name="T44" fmla="*/ 438 w 1747"/>
                <a:gd name="T45" fmla="*/ 42 h 84"/>
                <a:gd name="T46" fmla="*/ 219 w 1747"/>
                <a:gd name="T47" fmla="*/ 42 h 84"/>
                <a:gd name="T48" fmla="*/ 0 w 1747"/>
                <a:gd name="T49" fmla="*/ 42 h 84"/>
                <a:gd name="T50" fmla="*/ 0 w 1747"/>
                <a:gd name="T51" fmla="*/ 48 h 84"/>
                <a:gd name="T52" fmla="*/ 0 w 1747"/>
                <a:gd name="T53" fmla="*/ 54 h 84"/>
                <a:gd name="T54" fmla="*/ 0 w 1747"/>
                <a:gd name="T55" fmla="*/ 58 h 84"/>
                <a:gd name="T56" fmla="*/ 0 w 1747"/>
                <a:gd name="T57" fmla="*/ 63 h 84"/>
                <a:gd name="T58" fmla="*/ 0 w 1747"/>
                <a:gd name="T59" fmla="*/ 69 h 84"/>
                <a:gd name="T60" fmla="*/ 0 w 1747"/>
                <a:gd name="T61" fmla="*/ 73 h 84"/>
                <a:gd name="T62" fmla="*/ 0 w 1747"/>
                <a:gd name="T63" fmla="*/ 79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2" y="0"/>
                  </a:moveTo>
                  <a:lnTo>
                    <a:pt x="221" y="0"/>
                  </a:lnTo>
                  <a:lnTo>
                    <a:pt x="438" y="0"/>
                  </a:lnTo>
                  <a:lnTo>
                    <a:pt x="657" y="0"/>
                  </a:lnTo>
                  <a:lnTo>
                    <a:pt x="875" y="0"/>
                  </a:lnTo>
                  <a:lnTo>
                    <a:pt x="1092" y="0"/>
                  </a:lnTo>
                  <a:lnTo>
                    <a:pt x="1311" y="0"/>
                  </a:lnTo>
                  <a:lnTo>
                    <a:pt x="1530" y="0"/>
                  </a:lnTo>
                  <a:lnTo>
                    <a:pt x="1747" y="0"/>
                  </a:lnTo>
                  <a:lnTo>
                    <a:pt x="1747" y="6"/>
                  </a:lnTo>
                  <a:lnTo>
                    <a:pt x="1747" y="11"/>
                  </a:lnTo>
                  <a:lnTo>
                    <a:pt x="1747" y="15"/>
                  </a:lnTo>
                  <a:lnTo>
                    <a:pt x="1747" y="21"/>
                  </a:lnTo>
                  <a:lnTo>
                    <a:pt x="1747" y="27"/>
                  </a:lnTo>
                  <a:lnTo>
                    <a:pt x="1747" y="33"/>
                  </a:lnTo>
                  <a:lnTo>
                    <a:pt x="1747" y="36"/>
                  </a:lnTo>
                  <a:lnTo>
                    <a:pt x="1747" y="42"/>
                  </a:lnTo>
                  <a:lnTo>
                    <a:pt x="1530" y="42"/>
                  </a:lnTo>
                  <a:lnTo>
                    <a:pt x="1311" y="42"/>
                  </a:lnTo>
                  <a:lnTo>
                    <a:pt x="1092" y="42"/>
                  </a:lnTo>
                  <a:lnTo>
                    <a:pt x="873" y="42"/>
                  </a:lnTo>
                  <a:lnTo>
                    <a:pt x="657" y="42"/>
                  </a:lnTo>
                  <a:lnTo>
                    <a:pt x="438" y="42"/>
                  </a:lnTo>
                  <a:lnTo>
                    <a:pt x="219" y="42"/>
                  </a:lnTo>
                  <a:lnTo>
                    <a:pt x="0" y="42"/>
                  </a:lnTo>
                  <a:lnTo>
                    <a:pt x="0" y="48"/>
                  </a:lnTo>
                  <a:lnTo>
                    <a:pt x="0" y="54"/>
                  </a:lnTo>
                  <a:lnTo>
                    <a:pt x="0" y="58"/>
                  </a:lnTo>
                  <a:lnTo>
                    <a:pt x="0" y="63"/>
                  </a:lnTo>
                  <a:lnTo>
                    <a:pt x="0" y="69"/>
                  </a:lnTo>
                  <a:lnTo>
                    <a:pt x="0" y="73"/>
                  </a:lnTo>
                  <a:lnTo>
                    <a:pt x="0" y="79"/>
                  </a:lnTo>
                  <a:lnTo>
                    <a:pt x="0" y="84"/>
                  </a:lnTo>
                </a:path>
              </a:pathLst>
            </a:custGeom>
            <a:noFill/>
            <a:ln w="0">
              <a:solidFill>
                <a:srgbClr val="FF3300"/>
              </a:solidFill>
              <a:round/>
              <a:headEnd/>
              <a:tailEnd/>
            </a:ln>
          </p:spPr>
          <p:txBody>
            <a:bodyPr/>
            <a:lstStyle/>
            <a:p>
              <a:endParaRPr lang="en-US"/>
            </a:p>
          </p:txBody>
        </p:sp>
        <p:sp>
          <p:nvSpPr>
            <p:cNvPr id="16" name="Freeform 49"/>
            <p:cNvSpPr>
              <a:spLocks/>
            </p:cNvSpPr>
            <p:nvPr/>
          </p:nvSpPr>
          <p:spPr bwMode="auto">
            <a:xfrm>
              <a:off x="6567109" y="2134205"/>
              <a:ext cx="2081893" cy="92226"/>
            </a:xfrm>
            <a:custGeom>
              <a:avLst/>
              <a:gdLst>
                <a:gd name="T0" fmla="*/ 2 w 1747"/>
                <a:gd name="T1" fmla="*/ 0 h 85"/>
                <a:gd name="T2" fmla="*/ 221 w 1747"/>
                <a:gd name="T3" fmla="*/ 0 h 85"/>
                <a:gd name="T4" fmla="*/ 438 w 1747"/>
                <a:gd name="T5" fmla="*/ 0 h 85"/>
                <a:gd name="T6" fmla="*/ 657 w 1747"/>
                <a:gd name="T7" fmla="*/ 0 h 85"/>
                <a:gd name="T8" fmla="*/ 875 w 1747"/>
                <a:gd name="T9" fmla="*/ 0 h 85"/>
                <a:gd name="T10" fmla="*/ 1092 w 1747"/>
                <a:gd name="T11" fmla="*/ 0 h 85"/>
                <a:gd name="T12" fmla="*/ 1311 w 1747"/>
                <a:gd name="T13" fmla="*/ 0 h 85"/>
                <a:gd name="T14" fmla="*/ 1530 w 1747"/>
                <a:gd name="T15" fmla="*/ 0 h 85"/>
                <a:gd name="T16" fmla="*/ 1747 w 1747"/>
                <a:gd name="T17" fmla="*/ 0 h 85"/>
                <a:gd name="T18" fmla="*/ 1747 w 1747"/>
                <a:gd name="T19" fmla="*/ 6 h 85"/>
                <a:gd name="T20" fmla="*/ 1747 w 1747"/>
                <a:gd name="T21" fmla="*/ 10 h 85"/>
                <a:gd name="T22" fmla="*/ 1747 w 1747"/>
                <a:gd name="T23" fmla="*/ 16 h 85"/>
                <a:gd name="T24" fmla="*/ 1747 w 1747"/>
                <a:gd name="T25" fmla="*/ 22 h 85"/>
                <a:gd name="T26" fmla="*/ 1747 w 1747"/>
                <a:gd name="T27" fmla="*/ 27 h 85"/>
                <a:gd name="T28" fmla="*/ 1747 w 1747"/>
                <a:gd name="T29" fmla="*/ 31 h 85"/>
                <a:gd name="T30" fmla="*/ 1747 w 1747"/>
                <a:gd name="T31" fmla="*/ 37 h 85"/>
                <a:gd name="T32" fmla="*/ 1747 w 1747"/>
                <a:gd name="T33" fmla="*/ 43 h 85"/>
                <a:gd name="T34" fmla="*/ 1530 w 1747"/>
                <a:gd name="T35" fmla="*/ 43 h 85"/>
                <a:gd name="T36" fmla="*/ 1311 w 1747"/>
                <a:gd name="T37" fmla="*/ 43 h 85"/>
                <a:gd name="T38" fmla="*/ 1092 w 1747"/>
                <a:gd name="T39" fmla="*/ 43 h 85"/>
                <a:gd name="T40" fmla="*/ 873 w 1747"/>
                <a:gd name="T41" fmla="*/ 43 h 85"/>
                <a:gd name="T42" fmla="*/ 655 w 1747"/>
                <a:gd name="T43" fmla="*/ 43 h 85"/>
                <a:gd name="T44" fmla="*/ 438 w 1747"/>
                <a:gd name="T45" fmla="*/ 43 h 85"/>
                <a:gd name="T46" fmla="*/ 219 w 1747"/>
                <a:gd name="T47" fmla="*/ 43 h 85"/>
                <a:gd name="T48" fmla="*/ 0 w 1747"/>
                <a:gd name="T49" fmla="*/ 43 h 85"/>
                <a:gd name="T50" fmla="*/ 0 w 1747"/>
                <a:gd name="T51" fmla="*/ 48 h 85"/>
                <a:gd name="T52" fmla="*/ 0 w 1747"/>
                <a:gd name="T53" fmla="*/ 52 h 85"/>
                <a:gd name="T54" fmla="*/ 0 w 1747"/>
                <a:gd name="T55" fmla="*/ 58 h 85"/>
                <a:gd name="T56" fmla="*/ 0 w 1747"/>
                <a:gd name="T57" fmla="*/ 64 h 85"/>
                <a:gd name="T58" fmla="*/ 0 w 1747"/>
                <a:gd name="T59" fmla="*/ 70 h 85"/>
                <a:gd name="T60" fmla="*/ 0 w 1747"/>
                <a:gd name="T61" fmla="*/ 73 h 85"/>
                <a:gd name="T62" fmla="*/ 0 w 1747"/>
                <a:gd name="T63" fmla="*/ 79 h 85"/>
                <a:gd name="T64" fmla="*/ 0 w 1747"/>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5"/>
                <a:gd name="T101" fmla="*/ 1747 w 174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5">
                  <a:moveTo>
                    <a:pt x="2" y="0"/>
                  </a:moveTo>
                  <a:lnTo>
                    <a:pt x="221" y="0"/>
                  </a:lnTo>
                  <a:lnTo>
                    <a:pt x="438" y="0"/>
                  </a:lnTo>
                  <a:lnTo>
                    <a:pt x="657" y="0"/>
                  </a:lnTo>
                  <a:lnTo>
                    <a:pt x="875" y="0"/>
                  </a:lnTo>
                  <a:lnTo>
                    <a:pt x="1092" y="0"/>
                  </a:lnTo>
                  <a:lnTo>
                    <a:pt x="1311" y="0"/>
                  </a:lnTo>
                  <a:lnTo>
                    <a:pt x="1530" y="0"/>
                  </a:lnTo>
                  <a:lnTo>
                    <a:pt x="1747" y="0"/>
                  </a:lnTo>
                  <a:lnTo>
                    <a:pt x="1747" y="6"/>
                  </a:lnTo>
                  <a:lnTo>
                    <a:pt x="1747" y="10"/>
                  </a:lnTo>
                  <a:lnTo>
                    <a:pt x="1747" y="16"/>
                  </a:lnTo>
                  <a:lnTo>
                    <a:pt x="1747" y="22"/>
                  </a:lnTo>
                  <a:lnTo>
                    <a:pt x="1747" y="27"/>
                  </a:lnTo>
                  <a:lnTo>
                    <a:pt x="1747" y="31"/>
                  </a:lnTo>
                  <a:lnTo>
                    <a:pt x="1747" y="37"/>
                  </a:lnTo>
                  <a:lnTo>
                    <a:pt x="1747" y="43"/>
                  </a:lnTo>
                  <a:lnTo>
                    <a:pt x="1530" y="43"/>
                  </a:lnTo>
                  <a:lnTo>
                    <a:pt x="1311" y="43"/>
                  </a:lnTo>
                  <a:lnTo>
                    <a:pt x="1092" y="43"/>
                  </a:lnTo>
                  <a:lnTo>
                    <a:pt x="873" y="43"/>
                  </a:lnTo>
                  <a:lnTo>
                    <a:pt x="655" y="43"/>
                  </a:lnTo>
                  <a:lnTo>
                    <a:pt x="438" y="43"/>
                  </a:lnTo>
                  <a:lnTo>
                    <a:pt x="219" y="43"/>
                  </a:lnTo>
                  <a:lnTo>
                    <a:pt x="0" y="43"/>
                  </a:lnTo>
                  <a:lnTo>
                    <a:pt x="0" y="48"/>
                  </a:lnTo>
                  <a:lnTo>
                    <a:pt x="0" y="52"/>
                  </a:lnTo>
                  <a:lnTo>
                    <a:pt x="0" y="58"/>
                  </a:lnTo>
                  <a:lnTo>
                    <a:pt x="0" y="64"/>
                  </a:lnTo>
                  <a:lnTo>
                    <a:pt x="0" y="70"/>
                  </a:lnTo>
                  <a:lnTo>
                    <a:pt x="0" y="73"/>
                  </a:lnTo>
                  <a:lnTo>
                    <a:pt x="0" y="79"/>
                  </a:lnTo>
                  <a:lnTo>
                    <a:pt x="0" y="85"/>
                  </a:lnTo>
                </a:path>
              </a:pathLst>
            </a:custGeom>
            <a:noFill/>
            <a:ln w="0">
              <a:solidFill>
                <a:srgbClr val="FF3300"/>
              </a:solidFill>
              <a:round/>
              <a:headEnd/>
              <a:tailEnd/>
            </a:ln>
          </p:spPr>
          <p:txBody>
            <a:bodyPr/>
            <a:lstStyle/>
            <a:p>
              <a:endParaRPr lang="en-US"/>
            </a:p>
          </p:txBody>
        </p:sp>
        <p:sp>
          <p:nvSpPr>
            <p:cNvPr id="17" name="Freeform 50"/>
            <p:cNvSpPr>
              <a:spLocks/>
            </p:cNvSpPr>
            <p:nvPr/>
          </p:nvSpPr>
          <p:spPr bwMode="auto">
            <a:xfrm>
              <a:off x="6567109" y="2226431"/>
              <a:ext cx="2081893" cy="87690"/>
            </a:xfrm>
            <a:custGeom>
              <a:avLst/>
              <a:gdLst>
                <a:gd name="T0" fmla="*/ 2 w 1747"/>
                <a:gd name="T1" fmla="*/ 0 h 82"/>
                <a:gd name="T2" fmla="*/ 221 w 1747"/>
                <a:gd name="T3" fmla="*/ 0 h 82"/>
                <a:gd name="T4" fmla="*/ 438 w 1747"/>
                <a:gd name="T5" fmla="*/ 0 h 82"/>
                <a:gd name="T6" fmla="*/ 657 w 1747"/>
                <a:gd name="T7" fmla="*/ 0 h 82"/>
                <a:gd name="T8" fmla="*/ 875 w 1747"/>
                <a:gd name="T9" fmla="*/ 0 h 82"/>
                <a:gd name="T10" fmla="*/ 1092 w 1747"/>
                <a:gd name="T11" fmla="*/ 0 h 82"/>
                <a:gd name="T12" fmla="*/ 1311 w 1747"/>
                <a:gd name="T13" fmla="*/ 0 h 82"/>
                <a:gd name="T14" fmla="*/ 1530 w 1747"/>
                <a:gd name="T15" fmla="*/ 0 h 82"/>
                <a:gd name="T16" fmla="*/ 1747 w 1747"/>
                <a:gd name="T17" fmla="*/ 0 h 82"/>
                <a:gd name="T18" fmla="*/ 1747 w 1747"/>
                <a:gd name="T19" fmla="*/ 4 h 82"/>
                <a:gd name="T20" fmla="*/ 1747 w 1747"/>
                <a:gd name="T21" fmla="*/ 9 h 82"/>
                <a:gd name="T22" fmla="*/ 1747 w 1747"/>
                <a:gd name="T23" fmla="*/ 15 h 82"/>
                <a:gd name="T24" fmla="*/ 1747 w 1747"/>
                <a:gd name="T25" fmla="*/ 21 h 82"/>
                <a:gd name="T26" fmla="*/ 1747 w 1747"/>
                <a:gd name="T27" fmla="*/ 25 h 82"/>
                <a:gd name="T28" fmla="*/ 1747 w 1747"/>
                <a:gd name="T29" fmla="*/ 31 h 82"/>
                <a:gd name="T30" fmla="*/ 1747 w 1747"/>
                <a:gd name="T31" fmla="*/ 36 h 82"/>
                <a:gd name="T32" fmla="*/ 1747 w 1747"/>
                <a:gd name="T33" fmla="*/ 42 h 82"/>
                <a:gd name="T34" fmla="*/ 1528 w 1747"/>
                <a:gd name="T35" fmla="*/ 42 h 82"/>
                <a:gd name="T36" fmla="*/ 1311 w 1747"/>
                <a:gd name="T37" fmla="*/ 42 h 82"/>
                <a:gd name="T38" fmla="*/ 1092 w 1747"/>
                <a:gd name="T39" fmla="*/ 42 h 82"/>
                <a:gd name="T40" fmla="*/ 873 w 1747"/>
                <a:gd name="T41" fmla="*/ 42 h 82"/>
                <a:gd name="T42" fmla="*/ 655 w 1747"/>
                <a:gd name="T43" fmla="*/ 42 h 82"/>
                <a:gd name="T44" fmla="*/ 438 w 1747"/>
                <a:gd name="T45" fmla="*/ 42 h 82"/>
                <a:gd name="T46" fmla="*/ 219 w 1747"/>
                <a:gd name="T47" fmla="*/ 42 h 82"/>
                <a:gd name="T48" fmla="*/ 0 w 1747"/>
                <a:gd name="T49" fmla="*/ 42 h 82"/>
                <a:gd name="T50" fmla="*/ 0 w 1747"/>
                <a:gd name="T51" fmla="*/ 46 h 82"/>
                <a:gd name="T52" fmla="*/ 0 w 1747"/>
                <a:gd name="T53" fmla="*/ 52 h 82"/>
                <a:gd name="T54" fmla="*/ 0 w 1747"/>
                <a:gd name="T55" fmla="*/ 57 h 82"/>
                <a:gd name="T56" fmla="*/ 0 w 1747"/>
                <a:gd name="T57" fmla="*/ 63 h 82"/>
                <a:gd name="T58" fmla="*/ 0 w 1747"/>
                <a:gd name="T59" fmla="*/ 67 h 82"/>
                <a:gd name="T60" fmla="*/ 0 w 1747"/>
                <a:gd name="T61" fmla="*/ 73 h 82"/>
                <a:gd name="T62" fmla="*/ 0 w 1747"/>
                <a:gd name="T63" fmla="*/ 79 h 82"/>
                <a:gd name="T64" fmla="*/ 0 w 1747"/>
                <a:gd name="T65" fmla="*/ 8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2"/>
                <a:gd name="T101" fmla="*/ 1747 w 1747"/>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2">
                  <a:moveTo>
                    <a:pt x="2" y="0"/>
                  </a:moveTo>
                  <a:lnTo>
                    <a:pt x="221" y="0"/>
                  </a:lnTo>
                  <a:lnTo>
                    <a:pt x="438" y="0"/>
                  </a:lnTo>
                  <a:lnTo>
                    <a:pt x="657" y="0"/>
                  </a:lnTo>
                  <a:lnTo>
                    <a:pt x="875" y="0"/>
                  </a:lnTo>
                  <a:lnTo>
                    <a:pt x="1092" y="0"/>
                  </a:lnTo>
                  <a:lnTo>
                    <a:pt x="1311" y="0"/>
                  </a:lnTo>
                  <a:lnTo>
                    <a:pt x="1530" y="0"/>
                  </a:lnTo>
                  <a:lnTo>
                    <a:pt x="1747" y="0"/>
                  </a:lnTo>
                  <a:lnTo>
                    <a:pt x="1747" y="4"/>
                  </a:lnTo>
                  <a:lnTo>
                    <a:pt x="1747" y="9"/>
                  </a:lnTo>
                  <a:lnTo>
                    <a:pt x="1747" y="15"/>
                  </a:lnTo>
                  <a:lnTo>
                    <a:pt x="1747" y="21"/>
                  </a:lnTo>
                  <a:lnTo>
                    <a:pt x="1747" y="25"/>
                  </a:lnTo>
                  <a:lnTo>
                    <a:pt x="1747" y="31"/>
                  </a:lnTo>
                  <a:lnTo>
                    <a:pt x="1747" y="36"/>
                  </a:lnTo>
                  <a:lnTo>
                    <a:pt x="1747" y="42"/>
                  </a:lnTo>
                  <a:lnTo>
                    <a:pt x="1528" y="42"/>
                  </a:lnTo>
                  <a:lnTo>
                    <a:pt x="1311" y="42"/>
                  </a:lnTo>
                  <a:lnTo>
                    <a:pt x="1092" y="42"/>
                  </a:lnTo>
                  <a:lnTo>
                    <a:pt x="873" y="42"/>
                  </a:lnTo>
                  <a:lnTo>
                    <a:pt x="655" y="42"/>
                  </a:lnTo>
                  <a:lnTo>
                    <a:pt x="438" y="42"/>
                  </a:lnTo>
                  <a:lnTo>
                    <a:pt x="219" y="42"/>
                  </a:lnTo>
                  <a:lnTo>
                    <a:pt x="0" y="42"/>
                  </a:lnTo>
                  <a:lnTo>
                    <a:pt x="0" y="46"/>
                  </a:lnTo>
                  <a:lnTo>
                    <a:pt x="0" y="52"/>
                  </a:lnTo>
                  <a:lnTo>
                    <a:pt x="0" y="57"/>
                  </a:lnTo>
                  <a:lnTo>
                    <a:pt x="0" y="63"/>
                  </a:lnTo>
                  <a:lnTo>
                    <a:pt x="0" y="67"/>
                  </a:lnTo>
                  <a:lnTo>
                    <a:pt x="0" y="73"/>
                  </a:lnTo>
                  <a:lnTo>
                    <a:pt x="0" y="79"/>
                  </a:lnTo>
                  <a:lnTo>
                    <a:pt x="0" y="82"/>
                  </a:lnTo>
                </a:path>
              </a:pathLst>
            </a:custGeom>
            <a:noFill/>
            <a:ln w="0">
              <a:solidFill>
                <a:srgbClr val="FF3300"/>
              </a:solidFill>
              <a:round/>
              <a:headEnd/>
              <a:tailEnd/>
            </a:ln>
          </p:spPr>
          <p:txBody>
            <a:bodyPr/>
            <a:lstStyle/>
            <a:p>
              <a:endParaRPr lang="en-US"/>
            </a:p>
          </p:txBody>
        </p:sp>
        <p:sp>
          <p:nvSpPr>
            <p:cNvPr id="18" name="Freeform 51"/>
            <p:cNvSpPr>
              <a:spLocks/>
            </p:cNvSpPr>
            <p:nvPr/>
          </p:nvSpPr>
          <p:spPr bwMode="auto">
            <a:xfrm>
              <a:off x="6567109" y="2314121"/>
              <a:ext cx="2081893" cy="92226"/>
            </a:xfrm>
            <a:custGeom>
              <a:avLst/>
              <a:gdLst>
                <a:gd name="T0" fmla="*/ 2 w 1747"/>
                <a:gd name="T1" fmla="*/ 0 h 85"/>
                <a:gd name="T2" fmla="*/ 219 w 1747"/>
                <a:gd name="T3" fmla="*/ 0 h 85"/>
                <a:gd name="T4" fmla="*/ 438 w 1747"/>
                <a:gd name="T5" fmla="*/ 0 h 85"/>
                <a:gd name="T6" fmla="*/ 657 w 1747"/>
                <a:gd name="T7" fmla="*/ 0 h 85"/>
                <a:gd name="T8" fmla="*/ 873 w 1747"/>
                <a:gd name="T9" fmla="*/ 0 h 85"/>
                <a:gd name="T10" fmla="*/ 1092 w 1747"/>
                <a:gd name="T11" fmla="*/ 0 h 85"/>
                <a:gd name="T12" fmla="*/ 1311 w 1747"/>
                <a:gd name="T13" fmla="*/ 0 h 85"/>
                <a:gd name="T14" fmla="*/ 1528 w 1747"/>
                <a:gd name="T15" fmla="*/ 0 h 85"/>
                <a:gd name="T16" fmla="*/ 1747 w 1747"/>
                <a:gd name="T17" fmla="*/ 0 h 85"/>
                <a:gd name="T18" fmla="*/ 1747 w 1747"/>
                <a:gd name="T19" fmla="*/ 6 h 85"/>
                <a:gd name="T20" fmla="*/ 1747 w 1747"/>
                <a:gd name="T21" fmla="*/ 12 h 85"/>
                <a:gd name="T22" fmla="*/ 1747 w 1747"/>
                <a:gd name="T23" fmla="*/ 18 h 85"/>
                <a:gd name="T24" fmla="*/ 1747 w 1747"/>
                <a:gd name="T25" fmla="*/ 22 h 85"/>
                <a:gd name="T26" fmla="*/ 1747 w 1747"/>
                <a:gd name="T27" fmla="*/ 27 h 85"/>
                <a:gd name="T28" fmla="*/ 1747 w 1747"/>
                <a:gd name="T29" fmla="*/ 33 h 85"/>
                <a:gd name="T30" fmla="*/ 1747 w 1747"/>
                <a:gd name="T31" fmla="*/ 39 h 85"/>
                <a:gd name="T32" fmla="*/ 1747 w 1747"/>
                <a:gd name="T33" fmla="*/ 43 h 85"/>
                <a:gd name="T34" fmla="*/ 1528 w 1747"/>
                <a:gd name="T35" fmla="*/ 43 h 85"/>
                <a:gd name="T36" fmla="*/ 1311 w 1747"/>
                <a:gd name="T37" fmla="*/ 43 h 85"/>
                <a:gd name="T38" fmla="*/ 1092 w 1747"/>
                <a:gd name="T39" fmla="*/ 43 h 85"/>
                <a:gd name="T40" fmla="*/ 873 w 1747"/>
                <a:gd name="T41" fmla="*/ 43 h 85"/>
                <a:gd name="T42" fmla="*/ 655 w 1747"/>
                <a:gd name="T43" fmla="*/ 43 h 85"/>
                <a:gd name="T44" fmla="*/ 438 w 1747"/>
                <a:gd name="T45" fmla="*/ 43 h 85"/>
                <a:gd name="T46" fmla="*/ 219 w 1747"/>
                <a:gd name="T47" fmla="*/ 43 h 85"/>
                <a:gd name="T48" fmla="*/ 0 w 1747"/>
                <a:gd name="T49" fmla="*/ 43 h 85"/>
                <a:gd name="T50" fmla="*/ 0 w 1747"/>
                <a:gd name="T51" fmla="*/ 48 h 85"/>
                <a:gd name="T52" fmla="*/ 0 w 1747"/>
                <a:gd name="T53" fmla="*/ 54 h 85"/>
                <a:gd name="T54" fmla="*/ 0 w 1747"/>
                <a:gd name="T55" fmla="*/ 60 h 85"/>
                <a:gd name="T56" fmla="*/ 0 w 1747"/>
                <a:gd name="T57" fmla="*/ 64 h 85"/>
                <a:gd name="T58" fmla="*/ 0 w 1747"/>
                <a:gd name="T59" fmla="*/ 70 h 85"/>
                <a:gd name="T60" fmla="*/ 0 w 1747"/>
                <a:gd name="T61" fmla="*/ 75 h 85"/>
                <a:gd name="T62" fmla="*/ 0 w 1747"/>
                <a:gd name="T63" fmla="*/ 79 h 85"/>
                <a:gd name="T64" fmla="*/ 0 w 1747"/>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5"/>
                <a:gd name="T101" fmla="*/ 1747 w 174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5">
                  <a:moveTo>
                    <a:pt x="2" y="0"/>
                  </a:moveTo>
                  <a:lnTo>
                    <a:pt x="219" y="0"/>
                  </a:lnTo>
                  <a:lnTo>
                    <a:pt x="438" y="0"/>
                  </a:lnTo>
                  <a:lnTo>
                    <a:pt x="657" y="0"/>
                  </a:lnTo>
                  <a:lnTo>
                    <a:pt x="873" y="0"/>
                  </a:lnTo>
                  <a:lnTo>
                    <a:pt x="1092" y="0"/>
                  </a:lnTo>
                  <a:lnTo>
                    <a:pt x="1311" y="0"/>
                  </a:lnTo>
                  <a:lnTo>
                    <a:pt x="1528" y="0"/>
                  </a:lnTo>
                  <a:lnTo>
                    <a:pt x="1747" y="0"/>
                  </a:lnTo>
                  <a:lnTo>
                    <a:pt x="1747" y="6"/>
                  </a:lnTo>
                  <a:lnTo>
                    <a:pt x="1747" y="12"/>
                  </a:lnTo>
                  <a:lnTo>
                    <a:pt x="1747" y="18"/>
                  </a:lnTo>
                  <a:lnTo>
                    <a:pt x="1747" y="22"/>
                  </a:lnTo>
                  <a:lnTo>
                    <a:pt x="1747" y="27"/>
                  </a:lnTo>
                  <a:lnTo>
                    <a:pt x="1747" y="33"/>
                  </a:lnTo>
                  <a:lnTo>
                    <a:pt x="1747" y="39"/>
                  </a:lnTo>
                  <a:lnTo>
                    <a:pt x="1747" y="43"/>
                  </a:lnTo>
                  <a:lnTo>
                    <a:pt x="1528" y="43"/>
                  </a:lnTo>
                  <a:lnTo>
                    <a:pt x="1311" y="43"/>
                  </a:lnTo>
                  <a:lnTo>
                    <a:pt x="1092" y="43"/>
                  </a:lnTo>
                  <a:lnTo>
                    <a:pt x="873" y="43"/>
                  </a:lnTo>
                  <a:lnTo>
                    <a:pt x="655" y="43"/>
                  </a:lnTo>
                  <a:lnTo>
                    <a:pt x="438" y="43"/>
                  </a:lnTo>
                  <a:lnTo>
                    <a:pt x="219" y="43"/>
                  </a:lnTo>
                  <a:lnTo>
                    <a:pt x="0" y="43"/>
                  </a:lnTo>
                  <a:lnTo>
                    <a:pt x="0" y="48"/>
                  </a:lnTo>
                  <a:lnTo>
                    <a:pt x="0" y="54"/>
                  </a:lnTo>
                  <a:lnTo>
                    <a:pt x="0" y="60"/>
                  </a:lnTo>
                  <a:lnTo>
                    <a:pt x="0" y="64"/>
                  </a:lnTo>
                  <a:lnTo>
                    <a:pt x="0" y="70"/>
                  </a:lnTo>
                  <a:lnTo>
                    <a:pt x="0" y="75"/>
                  </a:lnTo>
                  <a:lnTo>
                    <a:pt x="0" y="79"/>
                  </a:lnTo>
                  <a:lnTo>
                    <a:pt x="0" y="85"/>
                  </a:lnTo>
                </a:path>
              </a:pathLst>
            </a:custGeom>
            <a:noFill/>
            <a:ln w="0">
              <a:solidFill>
                <a:srgbClr val="FF3300"/>
              </a:solidFill>
              <a:round/>
              <a:headEnd/>
              <a:tailEnd/>
            </a:ln>
          </p:spPr>
          <p:txBody>
            <a:bodyPr/>
            <a:lstStyle/>
            <a:p>
              <a:endParaRPr lang="en-US"/>
            </a:p>
          </p:txBody>
        </p:sp>
        <p:sp>
          <p:nvSpPr>
            <p:cNvPr id="19" name="Freeform 52"/>
            <p:cNvSpPr>
              <a:spLocks/>
            </p:cNvSpPr>
            <p:nvPr/>
          </p:nvSpPr>
          <p:spPr bwMode="auto">
            <a:xfrm>
              <a:off x="6567109" y="2406348"/>
              <a:ext cx="2081893" cy="92226"/>
            </a:xfrm>
            <a:custGeom>
              <a:avLst/>
              <a:gdLst>
                <a:gd name="T0" fmla="*/ 2 w 1747"/>
                <a:gd name="T1" fmla="*/ 0 h 84"/>
                <a:gd name="T2" fmla="*/ 219 w 1747"/>
                <a:gd name="T3" fmla="*/ 0 h 84"/>
                <a:gd name="T4" fmla="*/ 438 w 1747"/>
                <a:gd name="T5" fmla="*/ 0 h 84"/>
                <a:gd name="T6" fmla="*/ 657 w 1747"/>
                <a:gd name="T7" fmla="*/ 0 h 84"/>
                <a:gd name="T8" fmla="*/ 873 w 1747"/>
                <a:gd name="T9" fmla="*/ 0 h 84"/>
                <a:gd name="T10" fmla="*/ 1092 w 1747"/>
                <a:gd name="T11" fmla="*/ 0 h 84"/>
                <a:gd name="T12" fmla="*/ 1311 w 1747"/>
                <a:gd name="T13" fmla="*/ 0 h 84"/>
                <a:gd name="T14" fmla="*/ 1528 w 1747"/>
                <a:gd name="T15" fmla="*/ 0 h 84"/>
                <a:gd name="T16" fmla="*/ 1747 w 1747"/>
                <a:gd name="T17" fmla="*/ 0 h 84"/>
                <a:gd name="T18" fmla="*/ 1747 w 1747"/>
                <a:gd name="T19" fmla="*/ 6 h 84"/>
                <a:gd name="T20" fmla="*/ 1747 w 1747"/>
                <a:gd name="T21" fmla="*/ 9 h 84"/>
                <a:gd name="T22" fmla="*/ 1747 w 1747"/>
                <a:gd name="T23" fmla="*/ 15 h 84"/>
                <a:gd name="T24" fmla="*/ 1747 w 1747"/>
                <a:gd name="T25" fmla="*/ 21 h 84"/>
                <a:gd name="T26" fmla="*/ 1747 w 1747"/>
                <a:gd name="T27" fmla="*/ 27 h 84"/>
                <a:gd name="T28" fmla="*/ 1747 w 1747"/>
                <a:gd name="T29" fmla="*/ 31 h 84"/>
                <a:gd name="T30" fmla="*/ 1747 w 1747"/>
                <a:gd name="T31" fmla="*/ 36 h 84"/>
                <a:gd name="T32" fmla="*/ 1747 w 1747"/>
                <a:gd name="T33" fmla="*/ 42 h 84"/>
                <a:gd name="T34" fmla="*/ 1528 w 1747"/>
                <a:gd name="T35" fmla="*/ 42 h 84"/>
                <a:gd name="T36" fmla="*/ 1309 w 1747"/>
                <a:gd name="T37" fmla="*/ 42 h 84"/>
                <a:gd name="T38" fmla="*/ 1092 w 1747"/>
                <a:gd name="T39" fmla="*/ 42 h 84"/>
                <a:gd name="T40" fmla="*/ 873 w 1747"/>
                <a:gd name="T41" fmla="*/ 42 h 84"/>
                <a:gd name="T42" fmla="*/ 655 w 1747"/>
                <a:gd name="T43" fmla="*/ 42 h 84"/>
                <a:gd name="T44" fmla="*/ 436 w 1747"/>
                <a:gd name="T45" fmla="*/ 42 h 84"/>
                <a:gd name="T46" fmla="*/ 219 w 1747"/>
                <a:gd name="T47" fmla="*/ 42 h 84"/>
                <a:gd name="T48" fmla="*/ 0 w 1747"/>
                <a:gd name="T49" fmla="*/ 42 h 84"/>
                <a:gd name="T50" fmla="*/ 0 w 1747"/>
                <a:gd name="T51" fmla="*/ 48 h 84"/>
                <a:gd name="T52" fmla="*/ 0 w 1747"/>
                <a:gd name="T53" fmla="*/ 54 h 84"/>
                <a:gd name="T54" fmla="*/ 0 w 1747"/>
                <a:gd name="T55" fmla="*/ 57 h 84"/>
                <a:gd name="T56" fmla="*/ 0 w 1747"/>
                <a:gd name="T57" fmla="*/ 63 h 84"/>
                <a:gd name="T58" fmla="*/ 0 w 1747"/>
                <a:gd name="T59" fmla="*/ 69 h 84"/>
                <a:gd name="T60" fmla="*/ 0 w 1747"/>
                <a:gd name="T61" fmla="*/ 73 h 84"/>
                <a:gd name="T62" fmla="*/ 0 w 1747"/>
                <a:gd name="T63" fmla="*/ 79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2" y="0"/>
                  </a:moveTo>
                  <a:lnTo>
                    <a:pt x="219" y="0"/>
                  </a:lnTo>
                  <a:lnTo>
                    <a:pt x="438" y="0"/>
                  </a:lnTo>
                  <a:lnTo>
                    <a:pt x="657" y="0"/>
                  </a:lnTo>
                  <a:lnTo>
                    <a:pt x="873" y="0"/>
                  </a:lnTo>
                  <a:lnTo>
                    <a:pt x="1092" y="0"/>
                  </a:lnTo>
                  <a:lnTo>
                    <a:pt x="1311" y="0"/>
                  </a:lnTo>
                  <a:lnTo>
                    <a:pt x="1528" y="0"/>
                  </a:lnTo>
                  <a:lnTo>
                    <a:pt x="1747" y="0"/>
                  </a:lnTo>
                  <a:lnTo>
                    <a:pt x="1747" y="6"/>
                  </a:lnTo>
                  <a:lnTo>
                    <a:pt x="1747" y="9"/>
                  </a:lnTo>
                  <a:lnTo>
                    <a:pt x="1747" y="15"/>
                  </a:lnTo>
                  <a:lnTo>
                    <a:pt x="1747" y="21"/>
                  </a:lnTo>
                  <a:lnTo>
                    <a:pt x="1747" y="27"/>
                  </a:lnTo>
                  <a:lnTo>
                    <a:pt x="1747" y="31"/>
                  </a:lnTo>
                  <a:lnTo>
                    <a:pt x="1747" y="36"/>
                  </a:lnTo>
                  <a:lnTo>
                    <a:pt x="1747" y="42"/>
                  </a:lnTo>
                  <a:lnTo>
                    <a:pt x="1528" y="42"/>
                  </a:lnTo>
                  <a:lnTo>
                    <a:pt x="1309" y="42"/>
                  </a:lnTo>
                  <a:lnTo>
                    <a:pt x="1092" y="42"/>
                  </a:lnTo>
                  <a:lnTo>
                    <a:pt x="873" y="42"/>
                  </a:lnTo>
                  <a:lnTo>
                    <a:pt x="655" y="42"/>
                  </a:lnTo>
                  <a:lnTo>
                    <a:pt x="436" y="42"/>
                  </a:lnTo>
                  <a:lnTo>
                    <a:pt x="219" y="42"/>
                  </a:lnTo>
                  <a:lnTo>
                    <a:pt x="0" y="42"/>
                  </a:lnTo>
                  <a:lnTo>
                    <a:pt x="0" y="48"/>
                  </a:lnTo>
                  <a:lnTo>
                    <a:pt x="0" y="54"/>
                  </a:lnTo>
                  <a:lnTo>
                    <a:pt x="0" y="57"/>
                  </a:lnTo>
                  <a:lnTo>
                    <a:pt x="0" y="63"/>
                  </a:lnTo>
                  <a:lnTo>
                    <a:pt x="0" y="69"/>
                  </a:lnTo>
                  <a:lnTo>
                    <a:pt x="0" y="73"/>
                  </a:lnTo>
                  <a:lnTo>
                    <a:pt x="0" y="79"/>
                  </a:lnTo>
                  <a:lnTo>
                    <a:pt x="0" y="84"/>
                  </a:lnTo>
                </a:path>
              </a:pathLst>
            </a:custGeom>
            <a:noFill/>
            <a:ln w="0">
              <a:solidFill>
                <a:srgbClr val="FF3300"/>
              </a:solidFill>
              <a:round/>
              <a:headEnd/>
              <a:tailEnd/>
            </a:ln>
          </p:spPr>
          <p:txBody>
            <a:bodyPr/>
            <a:lstStyle/>
            <a:p>
              <a:endParaRPr lang="en-US"/>
            </a:p>
          </p:txBody>
        </p:sp>
        <p:sp>
          <p:nvSpPr>
            <p:cNvPr id="20" name="Freeform 53"/>
            <p:cNvSpPr>
              <a:spLocks/>
            </p:cNvSpPr>
            <p:nvPr/>
          </p:nvSpPr>
          <p:spPr bwMode="auto">
            <a:xfrm>
              <a:off x="6567109" y="2498574"/>
              <a:ext cx="2081893" cy="89202"/>
            </a:xfrm>
            <a:custGeom>
              <a:avLst/>
              <a:gdLst>
                <a:gd name="T0" fmla="*/ 0 w 1747"/>
                <a:gd name="T1" fmla="*/ 0 h 83"/>
                <a:gd name="T2" fmla="*/ 219 w 1747"/>
                <a:gd name="T3" fmla="*/ 0 h 83"/>
                <a:gd name="T4" fmla="*/ 438 w 1747"/>
                <a:gd name="T5" fmla="*/ 0 h 83"/>
                <a:gd name="T6" fmla="*/ 655 w 1747"/>
                <a:gd name="T7" fmla="*/ 0 h 83"/>
                <a:gd name="T8" fmla="*/ 873 w 1747"/>
                <a:gd name="T9" fmla="*/ 0 h 83"/>
                <a:gd name="T10" fmla="*/ 1092 w 1747"/>
                <a:gd name="T11" fmla="*/ 0 h 83"/>
                <a:gd name="T12" fmla="*/ 1311 w 1747"/>
                <a:gd name="T13" fmla="*/ 0 h 83"/>
                <a:gd name="T14" fmla="*/ 1528 w 1747"/>
                <a:gd name="T15" fmla="*/ 0 h 83"/>
                <a:gd name="T16" fmla="*/ 1747 w 1747"/>
                <a:gd name="T17" fmla="*/ 0 h 83"/>
                <a:gd name="T18" fmla="*/ 1747 w 1747"/>
                <a:gd name="T19" fmla="*/ 4 h 83"/>
                <a:gd name="T20" fmla="*/ 1747 w 1747"/>
                <a:gd name="T21" fmla="*/ 10 h 83"/>
                <a:gd name="T22" fmla="*/ 1747 w 1747"/>
                <a:gd name="T23" fmla="*/ 16 h 83"/>
                <a:gd name="T24" fmla="*/ 1747 w 1747"/>
                <a:gd name="T25" fmla="*/ 21 h 83"/>
                <a:gd name="T26" fmla="*/ 1747 w 1747"/>
                <a:gd name="T27" fmla="*/ 25 h 83"/>
                <a:gd name="T28" fmla="*/ 1747 w 1747"/>
                <a:gd name="T29" fmla="*/ 31 h 83"/>
                <a:gd name="T30" fmla="*/ 1747 w 1747"/>
                <a:gd name="T31" fmla="*/ 37 h 83"/>
                <a:gd name="T32" fmla="*/ 1747 w 1747"/>
                <a:gd name="T33" fmla="*/ 43 h 83"/>
                <a:gd name="T34" fmla="*/ 1528 w 1747"/>
                <a:gd name="T35" fmla="*/ 43 h 83"/>
                <a:gd name="T36" fmla="*/ 1309 w 1747"/>
                <a:gd name="T37" fmla="*/ 43 h 83"/>
                <a:gd name="T38" fmla="*/ 1092 w 1747"/>
                <a:gd name="T39" fmla="*/ 43 h 83"/>
                <a:gd name="T40" fmla="*/ 873 w 1747"/>
                <a:gd name="T41" fmla="*/ 43 h 83"/>
                <a:gd name="T42" fmla="*/ 655 w 1747"/>
                <a:gd name="T43" fmla="*/ 43 h 83"/>
                <a:gd name="T44" fmla="*/ 436 w 1747"/>
                <a:gd name="T45" fmla="*/ 43 h 83"/>
                <a:gd name="T46" fmla="*/ 217 w 1747"/>
                <a:gd name="T47" fmla="*/ 43 h 83"/>
                <a:gd name="T48" fmla="*/ 0 w 1747"/>
                <a:gd name="T49" fmla="*/ 43 h 83"/>
                <a:gd name="T50" fmla="*/ 0 w 1747"/>
                <a:gd name="T51" fmla="*/ 48 h 83"/>
                <a:gd name="T52" fmla="*/ 0 w 1747"/>
                <a:gd name="T53" fmla="*/ 52 h 83"/>
                <a:gd name="T54" fmla="*/ 0 w 1747"/>
                <a:gd name="T55" fmla="*/ 58 h 83"/>
                <a:gd name="T56" fmla="*/ 0 w 1747"/>
                <a:gd name="T57" fmla="*/ 64 h 83"/>
                <a:gd name="T58" fmla="*/ 0 w 1747"/>
                <a:gd name="T59" fmla="*/ 67 h 83"/>
                <a:gd name="T60" fmla="*/ 0 w 1747"/>
                <a:gd name="T61" fmla="*/ 73 h 83"/>
                <a:gd name="T62" fmla="*/ 0 w 1747"/>
                <a:gd name="T63" fmla="*/ 79 h 83"/>
                <a:gd name="T64" fmla="*/ 0 w 1747"/>
                <a:gd name="T65" fmla="*/ 83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3"/>
                <a:gd name="T101" fmla="*/ 1747 w 1747"/>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3">
                  <a:moveTo>
                    <a:pt x="0" y="0"/>
                  </a:moveTo>
                  <a:lnTo>
                    <a:pt x="219" y="0"/>
                  </a:lnTo>
                  <a:lnTo>
                    <a:pt x="438" y="0"/>
                  </a:lnTo>
                  <a:lnTo>
                    <a:pt x="655" y="0"/>
                  </a:lnTo>
                  <a:lnTo>
                    <a:pt x="873" y="0"/>
                  </a:lnTo>
                  <a:lnTo>
                    <a:pt x="1092" y="0"/>
                  </a:lnTo>
                  <a:lnTo>
                    <a:pt x="1311" y="0"/>
                  </a:lnTo>
                  <a:lnTo>
                    <a:pt x="1528" y="0"/>
                  </a:lnTo>
                  <a:lnTo>
                    <a:pt x="1747" y="0"/>
                  </a:lnTo>
                  <a:lnTo>
                    <a:pt x="1747" y="4"/>
                  </a:lnTo>
                  <a:lnTo>
                    <a:pt x="1747" y="10"/>
                  </a:lnTo>
                  <a:lnTo>
                    <a:pt x="1747" y="16"/>
                  </a:lnTo>
                  <a:lnTo>
                    <a:pt x="1747" y="21"/>
                  </a:lnTo>
                  <a:lnTo>
                    <a:pt x="1747" y="25"/>
                  </a:lnTo>
                  <a:lnTo>
                    <a:pt x="1747" y="31"/>
                  </a:lnTo>
                  <a:lnTo>
                    <a:pt x="1747" y="37"/>
                  </a:lnTo>
                  <a:lnTo>
                    <a:pt x="1747" y="43"/>
                  </a:lnTo>
                  <a:lnTo>
                    <a:pt x="1528" y="43"/>
                  </a:lnTo>
                  <a:lnTo>
                    <a:pt x="1309" y="43"/>
                  </a:lnTo>
                  <a:lnTo>
                    <a:pt x="1092" y="43"/>
                  </a:lnTo>
                  <a:lnTo>
                    <a:pt x="873" y="43"/>
                  </a:lnTo>
                  <a:lnTo>
                    <a:pt x="655" y="43"/>
                  </a:lnTo>
                  <a:lnTo>
                    <a:pt x="436" y="43"/>
                  </a:lnTo>
                  <a:lnTo>
                    <a:pt x="217" y="43"/>
                  </a:lnTo>
                  <a:lnTo>
                    <a:pt x="0" y="43"/>
                  </a:lnTo>
                  <a:lnTo>
                    <a:pt x="0" y="48"/>
                  </a:lnTo>
                  <a:lnTo>
                    <a:pt x="0" y="52"/>
                  </a:lnTo>
                  <a:lnTo>
                    <a:pt x="0" y="58"/>
                  </a:lnTo>
                  <a:lnTo>
                    <a:pt x="0" y="64"/>
                  </a:lnTo>
                  <a:lnTo>
                    <a:pt x="0" y="67"/>
                  </a:lnTo>
                  <a:lnTo>
                    <a:pt x="0" y="73"/>
                  </a:lnTo>
                  <a:lnTo>
                    <a:pt x="0" y="79"/>
                  </a:lnTo>
                  <a:lnTo>
                    <a:pt x="0" y="83"/>
                  </a:lnTo>
                </a:path>
              </a:pathLst>
            </a:custGeom>
            <a:noFill/>
            <a:ln w="0">
              <a:solidFill>
                <a:srgbClr val="FF3300"/>
              </a:solidFill>
              <a:round/>
              <a:headEnd/>
              <a:tailEnd/>
            </a:ln>
          </p:spPr>
          <p:txBody>
            <a:bodyPr/>
            <a:lstStyle/>
            <a:p>
              <a:endParaRPr lang="en-US"/>
            </a:p>
          </p:txBody>
        </p:sp>
        <p:sp>
          <p:nvSpPr>
            <p:cNvPr id="21" name="Freeform 54"/>
            <p:cNvSpPr>
              <a:spLocks/>
            </p:cNvSpPr>
            <p:nvPr/>
          </p:nvSpPr>
          <p:spPr bwMode="auto">
            <a:xfrm>
              <a:off x="6567109" y="2587776"/>
              <a:ext cx="2081893" cy="92226"/>
            </a:xfrm>
            <a:custGeom>
              <a:avLst/>
              <a:gdLst>
                <a:gd name="T0" fmla="*/ 0 w 1747"/>
                <a:gd name="T1" fmla="*/ 0 h 84"/>
                <a:gd name="T2" fmla="*/ 219 w 1747"/>
                <a:gd name="T3" fmla="*/ 0 h 84"/>
                <a:gd name="T4" fmla="*/ 438 w 1747"/>
                <a:gd name="T5" fmla="*/ 0 h 84"/>
                <a:gd name="T6" fmla="*/ 655 w 1747"/>
                <a:gd name="T7" fmla="*/ 0 h 84"/>
                <a:gd name="T8" fmla="*/ 873 w 1747"/>
                <a:gd name="T9" fmla="*/ 0 h 84"/>
                <a:gd name="T10" fmla="*/ 1092 w 1747"/>
                <a:gd name="T11" fmla="*/ 0 h 84"/>
                <a:gd name="T12" fmla="*/ 1309 w 1747"/>
                <a:gd name="T13" fmla="*/ 0 h 84"/>
                <a:gd name="T14" fmla="*/ 1528 w 1747"/>
                <a:gd name="T15" fmla="*/ 0 h 84"/>
                <a:gd name="T16" fmla="*/ 1747 w 1747"/>
                <a:gd name="T17" fmla="*/ 0 h 84"/>
                <a:gd name="T18" fmla="*/ 1747 w 1747"/>
                <a:gd name="T19" fmla="*/ 6 h 84"/>
                <a:gd name="T20" fmla="*/ 1747 w 1747"/>
                <a:gd name="T21" fmla="*/ 11 h 84"/>
                <a:gd name="T22" fmla="*/ 1747 w 1747"/>
                <a:gd name="T23" fmla="*/ 17 h 84"/>
                <a:gd name="T24" fmla="*/ 1747 w 1747"/>
                <a:gd name="T25" fmla="*/ 21 h 84"/>
                <a:gd name="T26" fmla="*/ 1747 w 1747"/>
                <a:gd name="T27" fmla="*/ 27 h 84"/>
                <a:gd name="T28" fmla="*/ 1747 w 1747"/>
                <a:gd name="T29" fmla="*/ 32 h 84"/>
                <a:gd name="T30" fmla="*/ 1747 w 1747"/>
                <a:gd name="T31" fmla="*/ 38 h 84"/>
                <a:gd name="T32" fmla="*/ 1747 w 1747"/>
                <a:gd name="T33" fmla="*/ 42 h 84"/>
                <a:gd name="T34" fmla="*/ 1528 w 1747"/>
                <a:gd name="T35" fmla="*/ 42 h 84"/>
                <a:gd name="T36" fmla="*/ 1309 w 1747"/>
                <a:gd name="T37" fmla="*/ 42 h 84"/>
                <a:gd name="T38" fmla="*/ 1090 w 1747"/>
                <a:gd name="T39" fmla="*/ 42 h 84"/>
                <a:gd name="T40" fmla="*/ 873 w 1747"/>
                <a:gd name="T41" fmla="*/ 42 h 84"/>
                <a:gd name="T42" fmla="*/ 655 w 1747"/>
                <a:gd name="T43" fmla="*/ 42 h 84"/>
                <a:gd name="T44" fmla="*/ 436 w 1747"/>
                <a:gd name="T45" fmla="*/ 42 h 84"/>
                <a:gd name="T46" fmla="*/ 217 w 1747"/>
                <a:gd name="T47" fmla="*/ 42 h 84"/>
                <a:gd name="T48" fmla="*/ 0 w 1747"/>
                <a:gd name="T49" fmla="*/ 44 h 84"/>
                <a:gd name="T50" fmla="*/ 0 w 1747"/>
                <a:gd name="T51" fmla="*/ 48 h 84"/>
                <a:gd name="T52" fmla="*/ 0 w 1747"/>
                <a:gd name="T53" fmla="*/ 54 h 84"/>
                <a:gd name="T54" fmla="*/ 0 w 1747"/>
                <a:gd name="T55" fmla="*/ 59 h 84"/>
                <a:gd name="T56" fmla="*/ 0 w 1747"/>
                <a:gd name="T57" fmla="*/ 63 h 84"/>
                <a:gd name="T58" fmla="*/ 0 w 1747"/>
                <a:gd name="T59" fmla="*/ 69 h 84"/>
                <a:gd name="T60" fmla="*/ 0 w 1747"/>
                <a:gd name="T61" fmla="*/ 75 h 84"/>
                <a:gd name="T62" fmla="*/ 0 w 1747"/>
                <a:gd name="T63" fmla="*/ 80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0" y="0"/>
                  </a:moveTo>
                  <a:lnTo>
                    <a:pt x="219" y="0"/>
                  </a:lnTo>
                  <a:lnTo>
                    <a:pt x="438" y="0"/>
                  </a:lnTo>
                  <a:lnTo>
                    <a:pt x="655" y="0"/>
                  </a:lnTo>
                  <a:lnTo>
                    <a:pt x="873" y="0"/>
                  </a:lnTo>
                  <a:lnTo>
                    <a:pt x="1092" y="0"/>
                  </a:lnTo>
                  <a:lnTo>
                    <a:pt x="1309" y="0"/>
                  </a:lnTo>
                  <a:lnTo>
                    <a:pt x="1528" y="0"/>
                  </a:lnTo>
                  <a:lnTo>
                    <a:pt x="1747" y="0"/>
                  </a:lnTo>
                  <a:lnTo>
                    <a:pt x="1747" y="6"/>
                  </a:lnTo>
                  <a:lnTo>
                    <a:pt x="1747" y="11"/>
                  </a:lnTo>
                  <a:lnTo>
                    <a:pt x="1747" y="17"/>
                  </a:lnTo>
                  <a:lnTo>
                    <a:pt x="1747" y="21"/>
                  </a:lnTo>
                  <a:lnTo>
                    <a:pt x="1747" y="27"/>
                  </a:lnTo>
                  <a:lnTo>
                    <a:pt x="1747" y="32"/>
                  </a:lnTo>
                  <a:lnTo>
                    <a:pt x="1747" y="38"/>
                  </a:lnTo>
                  <a:lnTo>
                    <a:pt x="1747" y="42"/>
                  </a:lnTo>
                  <a:lnTo>
                    <a:pt x="1528" y="42"/>
                  </a:lnTo>
                  <a:lnTo>
                    <a:pt x="1309" y="42"/>
                  </a:lnTo>
                  <a:lnTo>
                    <a:pt x="1090" y="42"/>
                  </a:lnTo>
                  <a:lnTo>
                    <a:pt x="873" y="42"/>
                  </a:lnTo>
                  <a:lnTo>
                    <a:pt x="655" y="42"/>
                  </a:lnTo>
                  <a:lnTo>
                    <a:pt x="436" y="42"/>
                  </a:lnTo>
                  <a:lnTo>
                    <a:pt x="217" y="42"/>
                  </a:lnTo>
                  <a:lnTo>
                    <a:pt x="0" y="44"/>
                  </a:lnTo>
                  <a:lnTo>
                    <a:pt x="0" y="48"/>
                  </a:lnTo>
                  <a:lnTo>
                    <a:pt x="0" y="54"/>
                  </a:lnTo>
                  <a:lnTo>
                    <a:pt x="0" y="59"/>
                  </a:lnTo>
                  <a:lnTo>
                    <a:pt x="0" y="63"/>
                  </a:lnTo>
                  <a:lnTo>
                    <a:pt x="0" y="69"/>
                  </a:lnTo>
                  <a:lnTo>
                    <a:pt x="0" y="75"/>
                  </a:lnTo>
                  <a:lnTo>
                    <a:pt x="0" y="80"/>
                  </a:lnTo>
                  <a:lnTo>
                    <a:pt x="0" y="84"/>
                  </a:lnTo>
                </a:path>
              </a:pathLst>
            </a:custGeom>
            <a:noFill/>
            <a:ln w="0">
              <a:solidFill>
                <a:srgbClr val="FF3300"/>
              </a:solidFill>
              <a:round/>
              <a:headEnd/>
              <a:tailEnd/>
            </a:ln>
          </p:spPr>
          <p:txBody>
            <a:bodyPr/>
            <a:lstStyle/>
            <a:p>
              <a:endParaRPr lang="en-US"/>
            </a:p>
          </p:txBody>
        </p:sp>
        <p:sp>
          <p:nvSpPr>
            <p:cNvPr id="22" name="Freeform 55"/>
            <p:cNvSpPr>
              <a:spLocks/>
            </p:cNvSpPr>
            <p:nvPr/>
          </p:nvSpPr>
          <p:spPr bwMode="auto">
            <a:xfrm>
              <a:off x="6562574" y="2680002"/>
              <a:ext cx="2086428" cy="92226"/>
            </a:xfrm>
            <a:custGeom>
              <a:avLst/>
              <a:gdLst>
                <a:gd name="T0" fmla="*/ 2 w 1749"/>
                <a:gd name="T1" fmla="*/ 0 h 85"/>
                <a:gd name="T2" fmla="*/ 221 w 1749"/>
                <a:gd name="T3" fmla="*/ 0 h 85"/>
                <a:gd name="T4" fmla="*/ 440 w 1749"/>
                <a:gd name="T5" fmla="*/ 0 h 85"/>
                <a:gd name="T6" fmla="*/ 657 w 1749"/>
                <a:gd name="T7" fmla="*/ 0 h 85"/>
                <a:gd name="T8" fmla="*/ 875 w 1749"/>
                <a:gd name="T9" fmla="*/ 0 h 85"/>
                <a:gd name="T10" fmla="*/ 1094 w 1749"/>
                <a:gd name="T11" fmla="*/ 0 h 85"/>
                <a:gd name="T12" fmla="*/ 1311 w 1749"/>
                <a:gd name="T13" fmla="*/ 0 h 85"/>
                <a:gd name="T14" fmla="*/ 1530 w 1749"/>
                <a:gd name="T15" fmla="*/ 0 h 85"/>
                <a:gd name="T16" fmla="*/ 1749 w 1749"/>
                <a:gd name="T17" fmla="*/ 0 h 85"/>
                <a:gd name="T18" fmla="*/ 1749 w 1749"/>
                <a:gd name="T19" fmla="*/ 6 h 85"/>
                <a:gd name="T20" fmla="*/ 1749 w 1749"/>
                <a:gd name="T21" fmla="*/ 12 h 85"/>
                <a:gd name="T22" fmla="*/ 1749 w 1749"/>
                <a:gd name="T23" fmla="*/ 16 h 85"/>
                <a:gd name="T24" fmla="*/ 1749 w 1749"/>
                <a:gd name="T25" fmla="*/ 21 h 85"/>
                <a:gd name="T26" fmla="*/ 1749 w 1749"/>
                <a:gd name="T27" fmla="*/ 27 h 85"/>
                <a:gd name="T28" fmla="*/ 1749 w 1749"/>
                <a:gd name="T29" fmla="*/ 33 h 85"/>
                <a:gd name="T30" fmla="*/ 1749 w 1749"/>
                <a:gd name="T31" fmla="*/ 37 h 85"/>
                <a:gd name="T32" fmla="*/ 1749 w 1749"/>
                <a:gd name="T33" fmla="*/ 43 h 85"/>
                <a:gd name="T34" fmla="*/ 1530 w 1749"/>
                <a:gd name="T35" fmla="*/ 43 h 85"/>
                <a:gd name="T36" fmla="*/ 1311 w 1749"/>
                <a:gd name="T37" fmla="*/ 43 h 85"/>
                <a:gd name="T38" fmla="*/ 1092 w 1749"/>
                <a:gd name="T39" fmla="*/ 43 h 85"/>
                <a:gd name="T40" fmla="*/ 875 w 1749"/>
                <a:gd name="T41" fmla="*/ 43 h 85"/>
                <a:gd name="T42" fmla="*/ 657 w 1749"/>
                <a:gd name="T43" fmla="*/ 43 h 85"/>
                <a:gd name="T44" fmla="*/ 438 w 1749"/>
                <a:gd name="T45" fmla="*/ 43 h 85"/>
                <a:gd name="T46" fmla="*/ 219 w 1749"/>
                <a:gd name="T47" fmla="*/ 43 h 85"/>
                <a:gd name="T48" fmla="*/ 0 w 1749"/>
                <a:gd name="T49" fmla="*/ 43 h 85"/>
                <a:gd name="T50" fmla="*/ 0 w 1749"/>
                <a:gd name="T51" fmla="*/ 48 h 85"/>
                <a:gd name="T52" fmla="*/ 0 w 1749"/>
                <a:gd name="T53" fmla="*/ 54 h 85"/>
                <a:gd name="T54" fmla="*/ 0 w 1749"/>
                <a:gd name="T55" fmla="*/ 58 h 85"/>
                <a:gd name="T56" fmla="*/ 0 w 1749"/>
                <a:gd name="T57" fmla="*/ 64 h 85"/>
                <a:gd name="T58" fmla="*/ 0 w 1749"/>
                <a:gd name="T59" fmla="*/ 69 h 85"/>
                <a:gd name="T60" fmla="*/ 0 w 1749"/>
                <a:gd name="T61" fmla="*/ 75 h 85"/>
                <a:gd name="T62" fmla="*/ 0 w 1749"/>
                <a:gd name="T63" fmla="*/ 79 h 85"/>
                <a:gd name="T64" fmla="*/ 0 w 1749"/>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9"/>
                <a:gd name="T100" fmla="*/ 0 h 85"/>
                <a:gd name="T101" fmla="*/ 1749 w 174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9" h="85">
                  <a:moveTo>
                    <a:pt x="2" y="0"/>
                  </a:moveTo>
                  <a:lnTo>
                    <a:pt x="221" y="0"/>
                  </a:lnTo>
                  <a:lnTo>
                    <a:pt x="440" y="0"/>
                  </a:lnTo>
                  <a:lnTo>
                    <a:pt x="657" y="0"/>
                  </a:lnTo>
                  <a:lnTo>
                    <a:pt x="875" y="0"/>
                  </a:lnTo>
                  <a:lnTo>
                    <a:pt x="1094" y="0"/>
                  </a:lnTo>
                  <a:lnTo>
                    <a:pt x="1311" y="0"/>
                  </a:lnTo>
                  <a:lnTo>
                    <a:pt x="1530" y="0"/>
                  </a:lnTo>
                  <a:lnTo>
                    <a:pt x="1749" y="0"/>
                  </a:lnTo>
                  <a:lnTo>
                    <a:pt x="1749" y="6"/>
                  </a:lnTo>
                  <a:lnTo>
                    <a:pt x="1749" y="12"/>
                  </a:lnTo>
                  <a:lnTo>
                    <a:pt x="1749" y="16"/>
                  </a:lnTo>
                  <a:lnTo>
                    <a:pt x="1749" y="21"/>
                  </a:lnTo>
                  <a:lnTo>
                    <a:pt x="1749" y="27"/>
                  </a:lnTo>
                  <a:lnTo>
                    <a:pt x="1749" y="33"/>
                  </a:lnTo>
                  <a:lnTo>
                    <a:pt x="1749" y="37"/>
                  </a:lnTo>
                  <a:lnTo>
                    <a:pt x="1749" y="43"/>
                  </a:lnTo>
                  <a:lnTo>
                    <a:pt x="1530" y="43"/>
                  </a:lnTo>
                  <a:lnTo>
                    <a:pt x="1311" y="43"/>
                  </a:lnTo>
                  <a:lnTo>
                    <a:pt x="1092" y="43"/>
                  </a:lnTo>
                  <a:lnTo>
                    <a:pt x="875" y="43"/>
                  </a:lnTo>
                  <a:lnTo>
                    <a:pt x="657" y="43"/>
                  </a:lnTo>
                  <a:lnTo>
                    <a:pt x="438" y="43"/>
                  </a:lnTo>
                  <a:lnTo>
                    <a:pt x="219" y="43"/>
                  </a:lnTo>
                  <a:lnTo>
                    <a:pt x="0" y="43"/>
                  </a:lnTo>
                  <a:lnTo>
                    <a:pt x="0" y="48"/>
                  </a:lnTo>
                  <a:lnTo>
                    <a:pt x="0" y="54"/>
                  </a:lnTo>
                  <a:lnTo>
                    <a:pt x="0" y="58"/>
                  </a:lnTo>
                  <a:lnTo>
                    <a:pt x="0" y="64"/>
                  </a:lnTo>
                  <a:lnTo>
                    <a:pt x="0" y="69"/>
                  </a:lnTo>
                  <a:lnTo>
                    <a:pt x="0" y="75"/>
                  </a:lnTo>
                  <a:lnTo>
                    <a:pt x="0" y="79"/>
                  </a:lnTo>
                  <a:lnTo>
                    <a:pt x="0" y="85"/>
                  </a:lnTo>
                </a:path>
              </a:pathLst>
            </a:custGeom>
            <a:noFill/>
            <a:ln w="0">
              <a:solidFill>
                <a:srgbClr val="FF3300"/>
              </a:solidFill>
              <a:round/>
              <a:headEnd/>
              <a:tailEnd/>
            </a:ln>
          </p:spPr>
          <p:txBody>
            <a:bodyPr/>
            <a:lstStyle/>
            <a:p>
              <a:endParaRPr lang="en-US"/>
            </a:p>
          </p:txBody>
        </p:sp>
        <p:sp>
          <p:nvSpPr>
            <p:cNvPr id="23" name="Freeform 56"/>
            <p:cNvSpPr>
              <a:spLocks/>
            </p:cNvSpPr>
            <p:nvPr/>
          </p:nvSpPr>
          <p:spPr bwMode="auto">
            <a:xfrm>
              <a:off x="6562574" y="2772229"/>
              <a:ext cx="2086428" cy="90714"/>
            </a:xfrm>
            <a:custGeom>
              <a:avLst/>
              <a:gdLst>
                <a:gd name="T0" fmla="*/ 2 w 1749"/>
                <a:gd name="T1" fmla="*/ 0 h 84"/>
                <a:gd name="T2" fmla="*/ 221 w 1749"/>
                <a:gd name="T3" fmla="*/ 0 h 84"/>
                <a:gd name="T4" fmla="*/ 438 w 1749"/>
                <a:gd name="T5" fmla="*/ 0 h 84"/>
                <a:gd name="T6" fmla="*/ 657 w 1749"/>
                <a:gd name="T7" fmla="*/ 0 h 84"/>
                <a:gd name="T8" fmla="*/ 875 w 1749"/>
                <a:gd name="T9" fmla="*/ 0 h 84"/>
                <a:gd name="T10" fmla="*/ 1094 w 1749"/>
                <a:gd name="T11" fmla="*/ 0 h 84"/>
                <a:gd name="T12" fmla="*/ 1311 w 1749"/>
                <a:gd name="T13" fmla="*/ 0 h 84"/>
                <a:gd name="T14" fmla="*/ 1530 w 1749"/>
                <a:gd name="T15" fmla="*/ 0 h 84"/>
                <a:gd name="T16" fmla="*/ 1749 w 1749"/>
                <a:gd name="T17" fmla="*/ 0 h 84"/>
                <a:gd name="T18" fmla="*/ 1749 w 1749"/>
                <a:gd name="T19" fmla="*/ 4 h 84"/>
                <a:gd name="T20" fmla="*/ 1749 w 1749"/>
                <a:gd name="T21" fmla="*/ 9 h 84"/>
                <a:gd name="T22" fmla="*/ 1749 w 1749"/>
                <a:gd name="T23" fmla="*/ 15 h 84"/>
                <a:gd name="T24" fmla="*/ 1749 w 1749"/>
                <a:gd name="T25" fmla="*/ 21 h 84"/>
                <a:gd name="T26" fmla="*/ 1749 w 1749"/>
                <a:gd name="T27" fmla="*/ 27 h 84"/>
                <a:gd name="T28" fmla="*/ 1749 w 1749"/>
                <a:gd name="T29" fmla="*/ 30 h 84"/>
                <a:gd name="T30" fmla="*/ 1749 w 1749"/>
                <a:gd name="T31" fmla="*/ 36 h 84"/>
                <a:gd name="T32" fmla="*/ 1749 w 1749"/>
                <a:gd name="T33" fmla="*/ 42 h 84"/>
                <a:gd name="T34" fmla="*/ 1530 w 1749"/>
                <a:gd name="T35" fmla="*/ 42 h 84"/>
                <a:gd name="T36" fmla="*/ 1311 w 1749"/>
                <a:gd name="T37" fmla="*/ 42 h 84"/>
                <a:gd name="T38" fmla="*/ 1092 w 1749"/>
                <a:gd name="T39" fmla="*/ 42 h 84"/>
                <a:gd name="T40" fmla="*/ 875 w 1749"/>
                <a:gd name="T41" fmla="*/ 42 h 84"/>
                <a:gd name="T42" fmla="*/ 657 w 1749"/>
                <a:gd name="T43" fmla="*/ 42 h 84"/>
                <a:gd name="T44" fmla="*/ 438 w 1749"/>
                <a:gd name="T45" fmla="*/ 42 h 84"/>
                <a:gd name="T46" fmla="*/ 219 w 1749"/>
                <a:gd name="T47" fmla="*/ 42 h 84"/>
                <a:gd name="T48" fmla="*/ 0 w 1749"/>
                <a:gd name="T49" fmla="*/ 42 h 84"/>
                <a:gd name="T50" fmla="*/ 0 w 1749"/>
                <a:gd name="T51" fmla="*/ 48 h 84"/>
                <a:gd name="T52" fmla="*/ 0 w 1749"/>
                <a:gd name="T53" fmla="*/ 52 h 84"/>
                <a:gd name="T54" fmla="*/ 0 w 1749"/>
                <a:gd name="T55" fmla="*/ 57 h 84"/>
                <a:gd name="T56" fmla="*/ 0 w 1749"/>
                <a:gd name="T57" fmla="*/ 63 h 84"/>
                <a:gd name="T58" fmla="*/ 0 w 1749"/>
                <a:gd name="T59" fmla="*/ 67 h 84"/>
                <a:gd name="T60" fmla="*/ 0 w 1749"/>
                <a:gd name="T61" fmla="*/ 73 h 84"/>
                <a:gd name="T62" fmla="*/ 0 w 1749"/>
                <a:gd name="T63" fmla="*/ 78 h 84"/>
                <a:gd name="T64" fmla="*/ 0 w 1749"/>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9"/>
                <a:gd name="T100" fmla="*/ 0 h 84"/>
                <a:gd name="T101" fmla="*/ 1749 w 174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9" h="84">
                  <a:moveTo>
                    <a:pt x="2" y="0"/>
                  </a:moveTo>
                  <a:lnTo>
                    <a:pt x="221" y="0"/>
                  </a:lnTo>
                  <a:lnTo>
                    <a:pt x="438" y="0"/>
                  </a:lnTo>
                  <a:lnTo>
                    <a:pt x="657" y="0"/>
                  </a:lnTo>
                  <a:lnTo>
                    <a:pt x="875" y="0"/>
                  </a:lnTo>
                  <a:lnTo>
                    <a:pt x="1094" y="0"/>
                  </a:lnTo>
                  <a:lnTo>
                    <a:pt x="1311" y="0"/>
                  </a:lnTo>
                  <a:lnTo>
                    <a:pt x="1530" y="0"/>
                  </a:lnTo>
                  <a:lnTo>
                    <a:pt x="1749" y="0"/>
                  </a:lnTo>
                  <a:lnTo>
                    <a:pt x="1749" y="4"/>
                  </a:lnTo>
                  <a:lnTo>
                    <a:pt x="1749" y="9"/>
                  </a:lnTo>
                  <a:lnTo>
                    <a:pt x="1749" y="15"/>
                  </a:lnTo>
                  <a:lnTo>
                    <a:pt x="1749" y="21"/>
                  </a:lnTo>
                  <a:lnTo>
                    <a:pt x="1749" y="27"/>
                  </a:lnTo>
                  <a:lnTo>
                    <a:pt x="1749" y="30"/>
                  </a:lnTo>
                  <a:lnTo>
                    <a:pt x="1749" y="36"/>
                  </a:lnTo>
                  <a:lnTo>
                    <a:pt x="1749" y="42"/>
                  </a:lnTo>
                  <a:lnTo>
                    <a:pt x="1530" y="42"/>
                  </a:lnTo>
                  <a:lnTo>
                    <a:pt x="1311" y="42"/>
                  </a:lnTo>
                  <a:lnTo>
                    <a:pt x="1092" y="42"/>
                  </a:lnTo>
                  <a:lnTo>
                    <a:pt x="875" y="42"/>
                  </a:lnTo>
                  <a:lnTo>
                    <a:pt x="657" y="42"/>
                  </a:lnTo>
                  <a:lnTo>
                    <a:pt x="438" y="42"/>
                  </a:lnTo>
                  <a:lnTo>
                    <a:pt x="219" y="42"/>
                  </a:lnTo>
                  <a:lnTo>
                    <a:pt x="0" y="42"/>
                  </a:lnTo>
                  <a:lnTo>
                    <a:pt x="0" y="48"/>
                  </a:lnTo>
                  <a:lnTo>
                    <a:pt x="0" y="52"/>
                  </a:lnTo>
                  <a:lnTo>
                    <a:pt x="0" y="57"/>
                  </a:lnTo>
                  <a:lnTo>
                    <a:pt x="0" y="63"/>
                  </a:lnTo>
                  <a:lnTo>
                    <a:pt x="0" y="67"/>
                  </a:lnTo>
                  <a:lnTo>
                    <a:pt x="0" y="73"/>
                  </a:lnTo>
                  <a:lnTo>
                    <a:pt x="0" y="78"/>
                  </a:lnTo>
                  <a:lnTo>
                    <a:pt x="0" y="84"/>
                  </a:lnTo>
                </a:path>
              </a:pathLst>
            </a:custGeom>
            <a:noFill/>
            <a:ln w="0">
              <a:solidFill>
                <a:srgbClr val="FF3300"/>
              </a:solidFill>
              <a:round/>
              <a:headEnd/>
              <a:tailEnd/>
            </a:ln>
          </p:spPr>
          <p:txBody>
            <a:bodyPr/>
            <a:lstStyle/>
            <a:p>
              <a:endParaRPr lang="en-US"/>
            </a:p>
          </p:txBody>
        </p:sp>
        <p:sp>
          <p:nvSpPr>
            <p:cNvPr id="24" name="Freeform 57"/>
            <p:cNvSpPr>
              <a:spLocks/>
            </p:cNvSpPr>
            <p:nvPr/>
          </p:nvSpPr>
          <p:spPr bwMode="auto">
            <a:xfrm>
              <a:off x="6562574" y="2861431"/>
              <a:ext cx="2086428" cy="92226"/>
            </a:xfrm>
            <a:custGeom>
              <a:avLst/>
              <a:gdLst>
                <a:gd name="T0" fmla="*/ 2 w 1749"/>
                <a:gd name="T1" fmla="*/ 0 h 85"/>
                <a:gd name="T2" fmla="*/ 221 w 1749"/>
                <a:gd name="T3" fmla="*/ 0 h 85"/>
                <a:gd name="T4" fmla="*/ 438 w 1749"/>
                <a:gd name="T5" fmla="*/ 0 h 85"/>
                <a:gd name="T6" fmla="*/ 657 w 1749"/>
                <a:gd name="T7" fmla="*/ 0 h 85"/>
                <a:gd name="T8" fmla="*/ 875 w 1749"/>
                <a:gd name="T9" fmla="*/ 0 h 85"/>
                <a:gd name="T10" fmla="*/ 1092 w 1749"/>
                <a:gd name="T11" fmla="*/ 0 h 85"/>
                <a:gd name="T12" fmla="*/ 1311 w 1749"/>
                <a:gd name="T13" fmla="*/ 0 h 85"/>
                <a:gd name="T14" fmla="*/ 1530 w 1749"/>
                <a:gd name="T15" fmla="*/ 0 h 85"/>
                <a:gd name="T16" fmla="*/ 1749 w 1749"/>
                <a:gd name="T17" fmla="*/ 0 h 85"/>
                <a:gd name="T18" fmla="*/ 1749 w 1749"/>
                <a:gd name="T19" fmla="*/ 6 h 85"/>
                <a:gd name="T20" fmla="*/ 1749 w 1749"/>
                <a:gd name="T21" fmla="*/ 12 h 85"/>
                <a:gd name="T22" fmla="*/ 1749 w 1749"/>
                <a:gd name="T23" fmla="*/ 18 h 85"/>
                <a:gd name="T24" fmla="*/ 1749 w 1749"/>
                <a:gd name="T25" fmla="*/ 21 h 85"/>
                <a:gd name="T26" fmla="*/ 1749 w 1749"/>
                <a:gd name="T27" fmla="*/ 27 h 85"/>
                <a:gd name="T28" fmla="*/ 1749 w 1749"/>
                <a:gd name="T29" fmla="*/ 33 h 85"/>
                <a:gd name="T30" fmla="*/ 1749 w 1749"/>
                <a:gd name="T31" fmla="*/ 39 h 85"/>
                <a:gd name="T32" fmla="*/ 1749 w 1749"/>
                <a:gd name="T33" fmla="*/ 42 h 85"/>
                <a:gd name="T34" fmla="*/ 1530 w 1749"/>
                <a:gd name="T35" fmla="*/ 42 h 85"/>
                <a:gd name="T36" fmla="*/ 1311 w 1749"/>
                <a:gd name="T37" fmla="*/ 44 h 85"/>
                <a:gd name="T38" fmla="*/ 1092 w 1749"/>
                <a:gd name="T39" fmla="*/ 44 h 85"/>
                <a:gd name="T40" fmla="*/ 874 w 1749"/>
                <a:gd name="T41" fmla="*/ 44 h 85"/>
                <a:gd name="T42" fmla="*/ 657 w 1749"/>
                <a:gd name="T43" fmla="*/ 44 h 85"/>
                <a:gd name="T44" fmla="*/ 438 w 1749"/>
                <a:gd name="T45" fmla="*/ 44 h 85"/>
                <a:gd name="T46" fmla="*/ 219 w 1749"/>
                <a:gd name="T47" fmla="*/ 44 h 85"/>
                <a:gd name="T48" fmla="*/ 0 w 1749"/>
                <a:gd name="T49" fmla="*/ 44 h 85"/>
                <a:gd name="T50" fmla="*/ 0 w 1749"/>
                <a:gd name="T51" fmla="*/ 48 h 85"/>
                <a:gd name="T52" fmla="*/ 0 w 1749"/>
                <a:gd name="T53" fmla="*/ 54 h 85"/>
                <a:gd name="T54" fmla="*/ 0 w 1749"/>
                <a:gd name="T55" fmla="*/ 60 h 85"/>
                <a:gd name="T56" fmla="*/ 0 w 1749"/>
                <a:gd name="T57" fmla="*/ 64 h 85"/>
                <a:gd name="T58" fmla="*/ 0 w 1749"/>
                <a:gd name="T59" fmla="*/ 69 h 85"/>
                <a:gd name="T60" fmla="*/ 0 w 1749"/>
                <a:gd name="T61" fmla="*/ 75 h 85"/>
                <a:gd name="T62" fmla="*/ 0 w 1749"/>
                <a:gd name="T63" fmla="*/ 81 h 85"/>
                <a:gd name="T64" fmla="*/ 0 w 1749"/>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9"/>
                <a:gd name="T100" fmla="*/ 0 h 85"/>
                <a:gd name="T101" fmla="*/ 1749 w 1749"/>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9" h="85">
                  <a:moveTo>
                    <a:pt x="2" y="0"/>
                  </a:moveTo>
                  <a:lnTo>
                    <a:pt x="221" y="0"/>
                  </a:lnTo>
                  <a:lnTo>
                    <a:pt x="438" y="0"/>
                  </a:lnTo>
                  <a:lnTo>
                    <a:pt x="657" y="0"/>
                  </a:lnTo>
                  <a:lnTo>
                    <a:pt x="875" y="0"/>
                  </a:lnTo>
                  <a:lnTo>
                    <a:pt x="1092" y="0"/>
                  </a:lnTo>
                  <a:lnTo>
                    <a:pt x="1311" y="0"/>
                  </a:lnTo>
                  <a:lnTo>
                    <a:pt x="1530" y="0"/>
                  </a:lnTo>
                  <a:lnTo>
                    <a:pt x="1749" y="0"/>
                  </a:lnTo>
                  <a:lnTo>
                    <a:pt x="1749" y="6"/>
                  </a:lnTo>
                  <a:lnTo>
                    <a:pt x="1749" y="12"/>
                  </a:lnTo>
                  <a:lnTo>
                    <a:pt x="1749" y="18"/>
                  </a:lnTo>
                  <a:lnTo>
                    <a:pt x="1749" y="21"/>
                  </a:lnTo>
                  <a:lnTo>
                    <a:pt x="1749" y="27"/>
                  </a:lnTo>
                  <a:lnTo>
                    <a:pt x="1749" y="33"/>
                  </a:lnTo>
                  <a:lnTo>
                    <a:pt x="1749" y="39"/>
                  </a:lnTo>
                  <a:lnTo>
                    <a:pt x="1749" y="42"/>
                  </a:lnTo>
                  <a:lnTo>
                    <a:pt x="1530" y="42"/>
                  </a:lnTo>
                  <a:lnTo>
                    <a:pt x="1311" y="44"/>
                  </a:lnTo>
                  <a:lnTo>
                    <a:pt x="1092" y="44"/>
                  </a:lnTo>
                  <a:lnTo>
                    <a:pt x="874" y="44"/>
                  </a:lnTo>
                  <a:lnTo>
                    <a:pt x="657" y="44"/>
                  </a:lnTo>
                  <a:lnTo>
                    <a:pt x="438" y="44"/>
                  </a:lnTo>
                  <a:lnTo>
                    <a:pt x="219" y="44"/>
                  </a:lnTo>
                  <a:lnTo>
                    <a:pt x="0" y="44"/>
                  </a:lnTo>
                  <a:lnTo>
                    <a:pt x="0" y="48"/>
                  </a:lnTo>
                  <a:lnTo>
                    <a:pt x="0" y="54"/>
                  </a:lnTo>
                  <a:lnTo>
                    <a:pt x="0" y="60"/>
                  </a:lnTo>
                  <a:lnTo>
                    <a:pt x="0" y="64"/>
                  </a:lnTo>
                  <a:lnTo>
                    <a:pt x="0" y="69"/>
                  </a:lnTo>
                  <a:lnTo>
                    <a:pt x="0" y="75"/>
                  </a:lnTo>
                  <a:lnTo>
                    <a:pt x="0" y="81"/>
                  </a:lnTo>
                  <a:lnTo>
                    <a:pt x="0" y="85"/>
                  </a:lnTo>
                </a:path>
              </a:pathLst>
            </a:custGeom>
            <a:noFill/>
            <a:ln w="0">
              <a:solidFill>
                <a:srgbClr val="FF3300"/>
              </a:solidFill>
              <a:round/>
              <a:headEnd/>
              <a:tailEnd/>
            </a:ln>
          </p:spPr>
          <p:txBody>
            <a:bodyPr/>
            <a:lstStyle/>
            <a:p>
              <a:endParaRPr lang="en-US"/>
            </a:p>
          </p:txBody>
        </p:sp>
        <p:sp>
          <p:nvSpPr>
            <p:cNvPr id="25" name="Freeform 58"/>
            <p:cNvSpPr>
              <a:spLocks/>
            </p:cNvSpPr>
            <p:nvPr/>
          </p:nvSpPr>
          <p:spPr bwMode="auto">
            <a:xfrm>
              <a:off x="6562574" y="2953657"/>
              <a:ext cx="2083405" cy="89202"/>
            </a:xfrm>
            <a:custGeom>
              <a:avLst/>
              <a:gdLst>
                <a:gd name="T0" fmla="*/ 2 w 1747"/>
                <a:gd name="T1" fmla="*/ 0 h 84"/>
                <a:gd name="T2" fmla="*/ 219 w 1747"/>
                <a:gd name="T3" fmla="*/ 0 h 84"/>
                <a:gd name="T4" fmla="*/ 438 w 1747"/>
                <a:gd name="T5" fmla="*/ 0 h 84"/>
                <a:gd name="T6" fmla="*/ 657 w 1747"/>
                <a:gd name="T7" fmla="*/ 0 h 84"/>
                <a:gd name="T8" fmla="*/ 875 w 1747"/>
                <a:gd name="T9" fmla="*/ 0 h 84"/>
                <a:gd name="T10" fmla="*/ 1092 w 1747"/>
                <a:gd name="T11" fmla="*/ 0 h 84"/>
                <a:gd name="T12" fmla="*/ 1311 w 1747"/>
                <a:gd name="T13" fmla="*/ 0 h 84"/>
                <a:gd name="T14" fmla="*/ 1530 w 1747"/>
                <a:gd name="T15" fmla="*/ 0 h 84"/>
                <a:gd name="T16" fmla="*/ 1747 w 1747"/>
                <a:gd name="T17" fmla="*/ 0 h 84"/>
                <a:gd name="T18" fmla="*/ 1747 w 1747"/>
                <a:gd name="T19" fmla="*/ 5 h 84"/>
                <a:gd name="T20" fmla="*/ 1747 w 1747"/>
                <a:gd name="T21" fmla="*/ 11 h 84"/>
                <a:gd name="T22" fmla="*/ 1747 w 1747"/>
                <a:gd name="T23" fmla="*/ 15 h 84"/>
                <a:gd name="T24" fmla="*/ 1747 w 1747"/>
                <a:gd name="T25" fmla="*/ 21 h 84"/>
                <a:gd name="T26" fmla="*/ 1747 w 1747"/>
                <a:gd name="T27" fmla="*/ 27 h 84"/>
                <a:gd name="T28" fmla="*/ 1747 w 1747"/>
                <a:gd name="T29" fmla="*/ 32 h 84"/>
                <a:gd name="T30" fmla="*/ 1747 w 1747"/>
                <a:gd name="T31" fmla="*/ 36 h 84"/>
                <a:gd name="T32" fmla="*/ 1747 w 1747"/>
                <a:gd name="T33" fmla="*/ 42 h 84"/>
                <a:gd name="T34" fmla="*/ 1530 w 1747"/>
                <a:gd name="T35" fmla="*/ 42 h 84"/>
                <a:gd name="T36" fmla="*/ 1311 w 1747"/>
                <a:gd name="T37" fmla="*/ 42 h 84"/>
                <a:gd name="T38" fmla="*/ 1092 w 1747"/>
                <a:gd name="T39" fmla="*/ 42 h 84"/>
                <a:gd name="T40" fmla="*/ 874 w 1747"/>
                <a:gd name="T41" fmla="*/ 42 h 84"/>
                <a:gd name="T42" fmla="*/ 655 w 1747"/>
                <a:gd name="T43" fmla="*/ 42 h 84"/>
                <a:gd name="T44" fmla="*/ 438 w 1747"/>
                <a:gd name="T45" fmla="*/ 42 h 84"/>
                <a:gd name="T46" fmla="*/ 219 w 1747"/>
                <a:gd name="T47" fmla="*/ 42 h 84"/>
                <a:gd name="T48" fmla="*/ 0 w 1747"/>
                <a:gd name="T49" fmla="*/ 42 h 84"/>
                <a:gd name="T50" fmla="*/ 0 w 1747"/>
                <a:gd name="T51" fmla="*/ 48 h 84"/>
                <a:gd name="T52" fmla="*/ 0 w 1747"/>
                <a:gd name="T53" fmla="*/ 53 h 84"/>
                <a:gd name="T54" fmla="*/ 0 w 1747"/>
                <a:gd name="T55" fmla="*/ 57 h 84"/>
                <a:gd name="T56" fmla="*/ 0 w 1747"/>
                <a:gd name="T57" fmla="*/ 63 h 84"/>
                <a:gd name="T58" fmla="*/ 0 w 1747"/>
                <a:gd name="T59" fmla="*/ 69 h 84"/>
                <a:gd name="T60" fmla="*/ 0 w 1747"/>
                <a:gd name="T61" fmla="*/ 75 h 84"/>
                <a:gd name="T62" fmla="*/ 0 w 1747"/>
                <a:gd name="T63" fmla="*/ 78 h 84"/>
                <a:gd name="T64" fmla="*/ 0 w 1747"/>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4"/>
                <a:gd name="T101" fmla="*/ 1747 w 17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4">
                  <a:moveTo>
                    <a:pt x="2" y="0"/>
                  </a:moveTo>
                  <a:lnTo>
                    <a:pt x="219" y="0"/>
                  </a:lnTo>
                  <a:lnTo>
                    <a:pt x="438" y="0"/>
                  </a:lnTo>
                  <a:lnTo>
                    <a:pt x="657" y="0"/>
                  </a:lnTo>
                  <a:lnTo>
                    <a:pt x="875" y="0"/>
                  </a:lnTo>
                  <a:lnTo>
                    <a:pt x="1092" y="0"/>
                  </a:lnTo>
                  <a:lnTo>
                    <a:pt x="1311" y="0"/>
                  </a:lnTo>
                  <a:lnTo>
                    <a:pt x="1530" y="0"/>
                  </a:lnTo>
                  <a:lnTo>
                    <a:pt x="1747" y="0"/>
                  </a:lnTo>
                  <a:lnTo>
                    <a:pt x="1747" y="5"/>
                  </a:lnTo>
                  <a:lnTo>
                    <a:pt x="1747" y="11"/>
                  </a:lnTo>
                  <a:lnTo>
                    <a:pt x="1747" y="15"/>
                  </a:lnTo>
                  <a:lnTo>
                    <a:pt x="1747" y="21"/>
                  </a:lnTo>
                  <a:lnTo>
                    <a:pt x="1747" y="27"/>
                  </a:lnTo>
                  <a:lnTo>
                    <a:pt x="1747" y="32"/>
                  </a:lnTo>
                  <a:lnTo>
                    <a:pt x="1747" y="36"/>
                  </a:lnTo>
                  <a:lnTo>
                    <a:pt x="1747" y="42"/>
                  </a:lnTo>
                  <a:lnTo>
                    <a:pt x="1530" y="42"/>
                  </a:lnTo>
                  <a:lnTo>
                    <a:pt x="1311" y="42"/>
                  </a:lnTo>
                  <a:lnTo>
                    <a:pt x="1092" y="42"/>
                  </a:lnTo>
                  <a:lnTo>
                    <a:pt x="874" y="42"/>
                  </a:lnTo>
                  <a:lnTo>
                    <a:pt x="655" y="42"/>
                  </a:lnTo>
                  <a:lnTo>
                    <a:pt x="438" y="42"/>
                  </a:lnTo>
                  <a:lnTo>
                    <a:pt x="219" y="42"/>
                  </a:lnTo>
                  <a:lnTo>
                    <a:pt x="0" y="42"/>
                  </a:lnTo>
                  <a:lnTo>
                    <a:pt x="0" y="48"/>
                  </a:lnTo>
                  <a:lnTo>
                    <a:pt x="0" y="53"/>
                  </a:lnTo>
                  <a:lnTo>
                    <a:pt x="0" y="57"/>
                  </a:lnTo>
                  <a:lnTo>
                    <a:pt x="0" y="63"/>
                  </a:lnTo>
                  <a:lnTo>
                    <a:pt x="0" y="69"/>
                  </a:lnTo>
                  <a:lnTo>
                    <a:pt x="0" y="75"/>
                  </a:lnTo>
                  <a:lnTo>
                    <a:pt x="0" y="78"/>
                  </a:lnTo>
                  <a:lnTo>
                    <a:pt x="0" y="84"/>
                  </a:lnTo>
                </a:path>
              </a:pathLst>
            </a:custGeom>
            <a:noFill/>
            <a:ln w="0">
              <a:solidFill>
                <a:srgbClr val="FF3300"/>
              </a:solidFill>
              <a:round/>
              <a:headEnd/>
              <a:tailEnd/>
            </a:ln>
          </p:spPr>
          <p:txBody>
            <a:bodyPr/>
            <a:lstStyle/>
            <a:p>
              <a:endParaRPr lang="en-US"/>
            </a:p>
          </p:txBody>
        </p:sp>
        <p:sp>
          <p:nvSpPr>
            <p:cNvPr id="26" name="Freeform 59"/>
            <p:cNvSpPr>
              <a:spLocks/>
            </p:cNvSpPr>
            <p:nvPr/>
          </p:nvSpPr>
          <p:spPr bwMode="auto">
            <a:xfrm>
              <a:off x="6562574" y="3042860"/>
              <a:ext cx="2083405" cy="92226"/>
            </a:xfrm>
            <a:custGeom>
              <a:avLst/>
              <a:gdLst>
                <a:gd name="T0" fmla="*/ 2 w 1747"/>
                <a:gd name="T1" fmla="*/ 0 h 85"/>
                <a:gd name="T2" fmla="*/ 219 w 1747"/>
                <a:gd name="T3" fmla="*/ 0 h 85"/>
                <a:gd name="T4" fmla="*/ 438 w 1747"/>
                <a:gd name="T5" fmla="*/ 0 h 85"/>
                <a:gd name="T6" fmla="*/ 657 w 1747"/>
                <a:gd name="T7" fmla="*/ 0 h 85"/>
                <a:gd name="T8" fmla="*/ 874 w 1747"/>
                <a:gd name="T9" fmla="*/ 0 h 85"/>
                <a:gd name="T10" fmla="*/ 1092 w 1747"/>
                <a:gd name="T11" fmla="*/ 0 h 85"/>
                <a:gd name="T12" fmla="*/ 1311 w 1747"/>
                <a:gd name="T13" fmla="*/ 0 h 85"/>
                <a:gd name="T14" fmla="*/ 1530 w 1747"/>
                <a:gd name="T15" fmla="*/ 0 h 85"/>
                <a:gd name="T16" fmla="*/ 1747 w 1747"/>
                <a:gd name="T17" fmla="*/ 0 h 85"/>
                <a:gd name="T18" fmla="*/ 1747 w 1747"/>
                <a:gd name="T19" fmla="*/ 6 h 85"/>
                <a:gd name="T20" fmla="*/ 1747 w 1747"/>
                <a:gd name="T21" fmla="*/ 10 h 85"/>
                <a:gd name="T22" fmla="*/ 1747 w 1747"/>
                <a:gd name="T23" fmla="*/ 16 h 85"/>
                <a:gd name="T24" fmla="*/ 1747 w 1747"/>
                <a:gd name="T25" fmla="*/ 21 h 85"/>
                <a:gd name="T26" fmla="*/ 1747 w 1747"/>
                <a:gd name="T27" fmla="*/ 27 h 85"/>
                <a:gd name="T28" fmla="*/ 1747 w 1747"/>
                <a:gd name="T29" fmla="*/ 31 h 85"/>
                <a:gd name="T30" fmla="*/ 1747 w 1747"/>
                <a:gd name="T31" fmla="*/ 37 h 85"/>
                <a:gd name="T32" fmla="*/ 1747 w 1747"/>
                <a:gd name="T33" fmla="*/ 42 h 85"/>
                <a:gd name="T34" fmla="*/ 1530 w 1747"/>
                <a:gd name="T35" fmla="*/ 42 h 85"/>
                <a:gd name="T36" fmla="*/ 1311 w 1747"/>
                <a:gd name="T37" fmla="*/ 42 h 85"/>
                <a:gd name="T38" fmla="*/ 1092 w 1747"/>
                <a:gd name="T39" fmla="*/ 42 h 85"/>
                <a:gd name="T40" fmla="*/ 874 w 1747"/>
                <a:gd name="T41" fmla="*/ 42 h 85"/>
                <a:gd name="T42" fmla="*/ 655 w 1747"/>
                <a:gd name="T43" fmla="*/ 42 h 85"/>
                <a:gd name="T44" fmla="*/ 438 w 1747"/>
                <a:gd name="T45" fmla="*/ 42 h 85"/>
                <a:gd name="T46" fmla="*/ 219 w 1747"/>
                <a:gd name="T47" fmla="*/ 42 h 85"/>
                <a:gd name="T48" fmla="*/ 0 w 1747"/>
                <a:gd name="T49" fmla="*/ 42 h 85"/>
                <a:gd name="T50" fmla="*/ 0 w 1747"/>
                <a:gd name="T51" fmla="*/ 48 h 85"/>
                <a:gd name="T52" fmla="*/ 0 w 1747"/>
                <a:gd name="T53" fmla="*/ 52 h 85"/>
                <a:gd name="T54" fmla="*/ 0 w 1747"/>
                <a:gd name="T55" fmla="*/ 58 h 85"/>
                <a:gd name="T56" fmla="*/ 0 w 1747"/>
                <a:gd name="T57" fmla="*/ 63 h 85"/>
                <a:gd name="T58" fmla="*/ 0 w 1747"/>
                <a:gd name="T59" fmla="*/ 69 h 85"/>
                <a:gd name="T60" fmla="*/ 0 w 1747"/>
                <a:gd name="T61" fmla="*/ 73 h 85"/>
                <a:gd name="T62" fmla="*/ 0 w 1747"/>
                <a:gd name="T63" fmla="*/ 79 h 85"/>
                <a:gd name="T64" fmla="*/ 0 w 1747"/>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5"/>
                <a:gd name="T101" fmla="*/ 1747 w 174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5">
                  <a:moveTo>
                    <a:pt x="2" y="0"/>
                  </a:moveTo>
                  <a:lnTo>
                    <a:pt x="219" y="0"/>
                  </a:lnTo>
                  <a:lnTo>
                    <a:pt x="438" y="0"/>
                  </a:lnTo>
                  <a:lnTo>
                    <a:pt x="657" y="0"/>
                  </a:lnTo>
                  <a:lnTo>
                    <a:pt x="874" y="0"/>
                  </a:lnTo>
                  <a:lnTo>
                    <a:pt x="1092" y="0"/>
                  </a:lnTo>
                  <a:lnTo>
                    <a:pt x="1311" y="0"/>
                  </a:lnTo>
                  <a:lnTo>
                    <a:pt x="1530" y="0"/>
                  </a:lnTo>
                  <a:lnTo>
                    <a:pt x="1747" y="0"/>
                  </a:lnTo>
                  <a:lnTo>
                    <a:pt x="1747" y="6"/>
                  </a:lnTo>
                  <a:lnTo>
                    <a:pt x="1747" y="10"/>
                  </a:lnTo>
                  <a:lnTo>
                    <a:pt x="1747" y="16"/>
                  </a:lnTo>
                  <a:lnTo>
                    <a:pt x="1747" y="21"/>
                  </a:lnTo>
                  <a:lnTo>
                    <a:pt x="1747" y="27"/>
                  </a:lnTo>
                  <a:lnTo>
                    <a:pt x="1747" y="31"/>
                  </a:lnTo>
                  <a:lnTo>
                    <a:pt x="1747" y="37"/>
                  </a:lnTo>
                  <a:lnTo>
                    <a:pt x="1747" y="42"/>
                  </a:lnTo>
                  <a:lnTo>
                    <a:pt x="1530" y="42"/>
                  </a:lnTo>
                  <a:lnTo>
                    <a:pt x="1311" y="42"/>
                  </a:lnTo>
                  <a:lnTo>
                    <a:pt x="1092" y="42"/>
                  </a:lnTo>
                  <a:lnTo>
                    <a:pt x="874" y="42"/>
                  </a:lnTo>
                  <a:lnTo>
                    <a:pt x="655" y="42"/>
                  </a:lnTo>
                  <a:lnTo>
                    <a:pt x="438" y="42"/>
                  </a:lnTo>
                  <a:lnTo>
                    <a:pt x="219" y="42"/>
                  </a:lnTo>
                  <a:lnTo>
                    <a:pt x="0" y="42"/>
                  </a:lnTo>
                  <a:lnTo>
                    <a:pt x="0" y="48"/>
                  </a:lnTo>
                  <a:lnTo>
                    <a:pt x="0" y="52"/>
                  </a:lnTo>
                  <a:lnTo>
                    <a:pt x="0" y="58"/>
                  </a:lnTo>
                  <a:lnTo>
                    <a:pt x="0" y="63"/>
                  </a:lnTo>
                  <a:lnTo>
                    <a:pt x="0" y="69"/>
                  </a:lnTo>
                  <a:lnTo>
                    <a:pt x="0" y="73"/>
                  </a:lnTo>
                  <a:lnTo>
                    <a:pt x="0" y="79"/>
                  </a:lnTo>
                  <a:lnTo>
                    <a:pt x="0" y="85"/>
                  </a:lnTo>
                </a:path>
              </a:pathLst>
            </a:custGeom>
            <a:noFill/>
            <a:ln w="0">
              <a:solidFill>
                <a:srgbClr val="FF3300"/>
              </a:solidFill>
              <a:round/>
              <a:headEnd/>
              <a:tailEnd/>
            </a:ln>
          </p:spPr>
          <p:txBody>
            <a:bodyPr/>
            <a:lstStyle/>
            <a:p>
              <a:endParaRPr lang="en-US"/>
            </a:p>
          </p:txBody>
        </p:sp>
        <p:sp>
          <p:nvSpPr>
            <p:cNvPr id="27" name="Freeform 60"/>
            <p:cNvSpPr>
              <a:spLocks/>
            </p:cNvSpPr>
            <p:nvPr/>
          </p:nvSpPr>
          <p:spPr bwMode="auto">
            <a:xfrm>
              <a:off x="6562574" y="3133574"/>
              <a:ext cx="2083405" cy="92226"/>
            </a:xfrm>
            <a:custGeom>
              <a:avLst/>
              <a:gdLst>
                <a:gd name="T0" fmla="*/ 0 w 1747"/>
                <a:gd name="T1" fmla="*/ 0 h 86"/>
                <a:gd name="T2" fmla="*/ 219 w 1747"/>
                <a:gd name="T3" fmla="*/ 0 h 86"/>
                <a:gd name="T4" fmla="*/ 438 w 1747"/>
                <a:gd name="T5" fmla="*/ 0 h 86"/>
                <a:gd name="T6" fmla="*/ 657 w 1747"/>
                <a:gd name="T7" fmla="*/ 0 h 86"/>
                <a:gd name="T8" fmla="*/ 874 w 1747"/>
                <a:gd name="T9" fmla="*/ 0 h 86"/>
                <a:gd name="T10" fmla="*/ 1092 w 1747"/>
                <a:gd name="T11" fmla="*/ 0 h 86"/>
                <a:gd name="T12" fmla="*/ 1311 w 1747"/>
                <a:gd name="T13" fmla="*/ 0 h 86"/>
                <a:gd name="T14" fmla="*/ 1530 w 1747"/>
                <a:gd name="T15" fmla="*/ 0 h 86"/>
                <a:gd name="T16" fmla="*/ 1747 w 1747"/>
                <a:gd name="T17" fmla="*/ 0 h 86"/>
                <a:gd name="T18" fmla="*/ 1747 w 1747"/>
                <a:gd name="T19" fmla="*/ 5 h 86"/>
                <a:gd name="T20" fmla="*/ 1747 w 1747"/>
                <a:gd name="T21" fmla="*/ 11 h 86"/>
                <a:gd name="T22" fmla="*/ 1747 w 1747"/>
                <a:gd name="T23" fmla="*/ 17 h 86"/>
                <a:gd name="T24" fmla="*/ 1747 w 1747"/>
                <a:gd name="T25" fmla="*/ 23 h 86"/>
                <a:gd name="T26" fmla="*/ 1747 w 1747"/>
                <a:gd name="T27" fmla="*/ 27 h 86"/>
                <a:gd name="T28" fmla="*/ 1747 w 1747"/>
                <a:gd name="T29" fmla="*/ 32 h 86"/>
                <a:gd name="T30" fmla="*/ 1747 w 1747"/>
                <a:gd name="T31" fmla="*/ 38 h 86"/>
                <a:gd name="T32" fmla="*/ 1747 w 1747"/>
                <a:gd name="T33" fmla="*/ 44 h 86"/>
                <a:gd name="T34" fmla="*/ 1528 w 1747"/>
                <a:gd name="T35" fmla="*/ 44 h 86"/>
                <a:gd name="T36" fmla="*/ 1311 w 1747"/>
                <a:gd name="T37" fmla="*/ 44 h 86"/>
                <a:gd name="T38" fmla="*/ 1092 w 1747"/>
                <a:gd name="T39" fmla="*/ 44 h 86"/>
                <a:gd name="T40" fmla="*/ 874 w 1747"/>
                <a:gd name="T41" fmla="*/ 44 h 86"/>
                <a:gd name="T42" fmla="*/ 655 w 1747"/>
                <a:gd name="T43" fmla="*/ 44 h 86"/>
                <a:gd name="T44" fmla="*/ 436 w 1747"/>
                <a:gd name="T45" fmla="*/ 44 h 86"/>
                <a:gd name="T46" fmla="*/ 219 w 1747"/>
                <a:gd name="T47" fmla="*/ 44 h 86"/>
                <a:gd name="T48" fmla="*/ 0 w 1747"/>
                <a:gd name="T49" fmla="*/ 44 h 86"/>
                <a:gd name="T50" fmla="*/ 0 w 1747"/>
                <a:gd name="T51" fmla="*/ 48 h 86"/>
                <a:gd name="T52" fmla="*/ 0 w 1747"/>
                <a:gd name="T53" fmla="*/ 53 h 86"/>
                <a:gd name="T54" fmla="*/ 0 w 1747"/>
                <a:gd name="T55" fmla="*/ 59 h 86"/>
                <a:gd name="T56" fmla="*/ 0 w 1747"/>
                <a:gd name="T57" fmla="*/ 65 h 86"/>
                <a:gd name="T58" fmla="*/ 0 w 1747"/>
                <a:gd name="T59" fmla="*/ 69 h 86"/>
                <a:gd name="T60" fmla="*/ 0 w 1747"/>
                <a:gd name="T61" fmla="*/ 75 h 86"/>
                <a:gd name="T62" fmla="*/ 0 w 1747"/>
                <a:gd name="T63" fmla="*/ 80 h 86"/>
                <a:gd name="T64" fmla="*/ 0 w 174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6"/>
                <a:gd name="T101" fmla="*/ 1747 w 174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6">
                  <a:moveTo>
                    <a:pt x="0" y="0"/>
                  </a:moveTo>
                  <a:lnTo>
                    <a:pt x="219" y="0"/>
                  </a:lnTo>
                  <a:lnTo>
                    <a:pt x="438" y="0"/>
                  </a:lnTo>
                  <a:lnTo>
                    <a:pt x="657" y="0"/>
                  </a:lnTo>
                  <a:lnTo>
                    <a:pt x="874" y="0"/>
                  </a:lnTo>
                  <a:lnTo>
                    <a:pt x="1092" y="0"/>
                  </a:lnTo>
                  <a:lnTo>
                    <a:pt x="1311" y="0"/>
                  </a:lnTo>
                  <a:lnTo>
                    <a:pt x="1530" y="0"/>
                  </a:lnTo>
                  <a:lnTo>
                    <a:pt x="1747" y="0"/>
                  </a:lnTo>
                  <a:lnTo>
                    <a:pt x="1747" y="5"/>
                  </a:lnTo>
                  <a:lnTo>
                    <a:pt x="1747" y="11"/>
                  </a:lnTo>
                  <a:lnTo>
                    <a:pt x="1747" y="17"/>
                  </a:lnTo>
                  <a:lnTo>
                    <a:pt x="1747" y="23"/>
                  </a:lnTo>
                  <a:lnTo>
                    <a:pt x="1747" y="27"/>
                  </a:lnTo>
                  <a:lnTo>
                    <a:pt x="1747" y="32"/>
                  </a:lnTo>
                  <a:lnTo>
                    <a:pt x="1747" y="38"/>
                  </a:lnTo>
                  <a:lnTo>
                    <a:pt x="1747" y="44"/>
                  </a:lnTo>
                  <a:lnTo>
                    <a:pt x="1528" y="44"/>
                  </a:lnTo>
                  <a:lnTo>
                    <a:pt x="1311" y="44"/>
                  </a:lnTo>
                  <a:lnTo>
                    <a:pt x="1092" y="44"/>
                  </a:lnTo>
                  <a:lnTo>
                    <a:pt x="874" y="44"/>
                  </a:lnTo>
                  <a:lnTo>
                    <a:pt x="655" y="44"/>
                  </a:lnTo>
                  <a:lnTo>
                    <a:pt x="436" y="44"/>
                  </a:lnTo>
                  <a:lnTo>
                    <a:pt x="219" y="44"/>
                  </a:lnTo>
                  <a:lnTo>
                    <a:pt x="0" y="44"/>
                  </a:lnTo>
                  <a:lnTo>
                    <a:pt x="0" y="48"/>
                  </a:lnTo>
                  <a:lnTo>
                    <a:pt x="0" y="53"/>
                  </a:lnTo>
                  <a:lnTo>
                    <a:pt x="0" y="59"/>
                  </a:lnTo>
                  <a:lnTo>
                    <a:pt x="0" y="65"/>
                  </a:lnTo>
                  <a:lnTo>
                    <a:pt x="0" y="69"/>
                  </a:lnTo>
                  <a:lnTo>
                    <a:pt x="0" y="75"/>
                  </a:lnTo>
                  <a:lnTo>
                    <a:pt x="0" y="80"/>
                  </a:lnTo>
                  <a:lnTo>
                    <a:pt x="0" y="86"/>
                  </a:lnTo>
                </a:path>
              </a:pathLst>
            </a:custGeom>
            <a:noFill/>
            <a:ln w="0">
              <a:solidFill>
                <a:srgbClr val="FF3300"/>
              </a:solidFill>
              <a:round/>
              <a:headEnd/>
              <a:tailEnd/>
            </a:ln>
          </p:spPr>
          <p:txBody>
            <a:bodyPr/>
            <a:lstStyle/>
            <a:p>
              <a:endParaRPr lang="en-US"/>
            </a:p>
          </p:txBody>
        </p:sp>
        <p:sp>
          <p:nvSpPr>
            <p:cNvPr id="28" name="Freeform 61"/>
            <p:cNvSpPr>
              <a:spLocks/>
            </p:cNvSpPr>
            <p:nvPr/>
          </p:nvSpPr>
          <p:spPr bwMode="auto">
            <a:xfrm>
              <a:off x="6562574" y="3224288"/>
              <a:ext cx="2083405" cy="92226"/>
            </a:xfrm>
            <a:custGeom>
              <a:avLst/>
              <a:gdLst>
                <a:gd name="T0" fmla="*/ 0 w 1747"/>
                <a:gd name="T1" fmla="*/ 0 h 85"/>
                <a:gd name="T2" fmla="*/ 219 w 1747"/>
                <a:gd name="T3" fmla="*/ 0 h 85"/>
                <a:gd name="T4" fmla="*/ 438 w 1747"/>
                <a:gd name="T5" fmla="*/ 0 h 85"/>
                <a:gd name="T6" fmla="*/ 655 w 1747"/>
                <a:gd name="T7" fmla="*/ 0 h 85"/>
                <a:gd name="T8" fmla="*/ 874 w 1747"/>
                <a:gd name="T9" fmla="*/ 0 h 85"/>
                <a:gd name="T10" fmla="*/ 1092 w 1747"/>
                <a:gd name="T11" fmla="*/ 0 h 85"/>
                <a:gd name="T12" fmla="*/ 1311 w 1747"/>
                <a:gd name="T13" fmla="*/ 0 h 85"/>
                <a:gd name="T14" fmla="*/ 1528 w 1747"/>
                <a:gd name="T15" fmla="*/ 0 h 85"/>
                <a:gd name="T16" fmla="*/ 1747 w 1747"/>
                <a:gd name="T17" fmla="*/ 0 h 85"/>
                <a:gd name="T18" fmla="*/ 1747 w 1747"/>
                <a:gd name="T19" fmla="*/ 6 h 85"/>
                <a:gd name="T20" fmla="*/ 1747 w 1747"/>
                <a:gd name="T21" fmla="*/ 12 h 85"/>
                <a:gd name="T22" fmla="*/ 1747 w 1747"/>
                <a:gd name="T23" fmla="*/ 15 h 85"/>
                <a:gd name="T24" fmla="*/ 1747 w 1747"/>
                <a:gd name="T25" fmla="*/ 21 h 85"/>
                <a:gd name="T26" fmla="*/ 1747 w 1747"/>
                <a:gd name="T27" fmla="*/ 27 h 85"/>
                <a:gd name="T28" fmla="*/ 1747 w 1747"/>
                <a:gd name="T29" fmla="*/ 33 h 85"/>
                <a:gd name="T30" fmla="*/ 1747 w 1747"/>
                <a:gd name="T31" fmla="*/ 37 h 85"/>
                <a:gd name="T32" fmla="*/ 1747 w 1747"/>
                <a:gd name="T33" fmla="*/ 42 h 85"/>
                <a:gd name="T34" fmla="*/ 1528 w 1747"/>
                <a:gd name="T35" fmla="*/ 42 h 85"/>
                <a:gd name="T36" fmla="*/ 1311 w 1747"/>
                <a:gd name="T37" fmla="*/ 42 h 85"/>
                <a:gd name="T38" fmla="*/ 1092 w 1747"/>
                <a:gd name="T39" fmla="*/ 42 h 85"/>
                <a:gd name="T40" fmla="*/ 874 w 1747"/>
                <a:gd name="T41" fmla="*/ 42 h 85"/>
                <a:gd name="T42" fmla="*/ 655 w 1747"/>
                <a:gd name="T43" fmla="*/ 42 h 85"/>
                <a:gd name="T44" fmla="*/ 436 w 1747"/>
                <a:gd name="T45" fmla="*/ 42 h 85"/>
                <a:gd name="T46" fmla="*/ 219 w 1747"/>
                <a:gd name="T47" fmla="*/ 42 h 85"/>
                <a:gd name="T48" fmla="*/ 0 w 1747"/>
                <a:gd name="T49" fmla="*/ 42 h 85"/>
                <a:gd name="T50" fmla="*/ 0 w 1747"/>
                <a:gd name="T51" fmla="*/ 48 h 85"/>
                <a:gd name="T52" fmla="*/ 0 w 1747"/>
                <a:gd name="T53" fmla="*/ 54 h 85"/>
                <a:gd name="T54" fmla="*/ 0 w 1747"/>
                <a:gd name="T55" fmla="*/ 60 h 85"/>
                <a:gd name="T56" fmla="*/ 0 w 1747"/>
                <a:gd name="T57" fmla="*/ 63 h 85"/>
                <a:gd name="T58" fmla="*/ 0 w 1747"/>
                <a:gd name="T59" fmla="*/ 69 h 85"/>
                <a:gd name="T60" fmla="*/ 0 w 1747"/>
                <a:gd name="T61" fmla="*/ 75 h 85"/>
                <a:gd name="T62" fmla="*/ 0 w 1747"/>
                <a:gd name="T63" fmla="*/ 81 h 85"/>
                <a:gd name="T64" fmla="*/ 0 w 1747"/>
                <a:gd name="T65" fmla="*/ 85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7"/>
                <a:gd name="T100" fmla="*/ 0 h 85"/>
                <a:gd name="T101" fmla="*/ 1747 w 174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7" h="85">
                  <a:moveTo>
                    <a:pt x="0" y="0"/>
                  </a:moveTo>
                  <a:lnTo>
                    <a:pt x="219" y="0"/>
                  </a:lnTo>
                  <a:lnTo>
                    <a:pt x="438" y="0"/>
                  </a:lnTo>
                  <a:lnTo>
                    <a:pt x="655" y="0"/>
                  </a:lnTo>
                  <a:lnTo>
                    <a:pt x="874" y="0"/>
                  </a:lnTo>
                  <a:lnTo>
                    <a:pt x="1092" y="0"/>
                  </a:lnTo>
                  <a:lnTo>
                    <a:pt x="1311" y="0"/>
                  </a:lnTo>
                  <a:lnTo>
                    <a:pt x="1528" y="0"/>
                  </a:lnTo>
                  <a:lnTo>
                    <a:pt x="1747" y="0"/>
                  </a:lnTo>
                  <a:lnTo>
                    <a:pt x="1747" y="6"/>
                  </a:lnTo>
                  <a:lnTo>
                    <a:pt x="1747" y="12"/>
                  </a:lnTo>
                  <a:lnTo>
                    <a:pt x="1747" y="15"/>
                  </a:lnTo>
                  <a:lnTo>
                    <a:pt x="1747" y="21"/>
                  </a:lnTo>
                  <a:lnTo>
                    <a:pt x="1747" y="27"/>
                  </a:lnTo>
                  <a:lnTo>
                    <a:pt x="1747" y="33"/>
                  </a:lnTo>
                  <a:lnTo>
                    <a:pt x="1747" y="37"/>
                  </a:lnTo>
                  <a:lnTo>
                    <a:pt x="1747" y="42"/>
                  </a:lnTo>
                  <a:lnTo>
                    <a:pt x="1528" y="42"/>
                  </a:lnTo>
                  <a:lnTo>
                    <a:pt x="1311" y="42"/>
                  </a:lnTo>
                  <a:lnTo>
                    <a:pt x="1092" y="42"/>
                  </a:lnTo>
                  <a:lnTo>
                    <a:pt x="874" y="42"/>
                  </a:lnTo>
                  <a:lnTo>
                    <a:pt x="655" y="42"/>
                  </a:lnTo>
                  <a:lnTo>
                    <a:pt x="436" y="42"/>
                  </a:lnTo>
                  <a:lnTo>
                    <a:pt x="219" y="42"/>
                  </a:lnTo>
                  <a:lnTo>
                    <a:pt x="0" y="42"/>
                  </a:lnTo>
                  <a:lnTo>
                    <a:pt x="0" y="48"/>
                  </a:lnTo>
                  <a:lnTo>
                    <a:pt x="0" y="54"/>
                  </a:lnTo>
                  <a:lnTo>
                    <a:pt x="0" y="60"/>
                  </a:lnTo>
                  <a:lnTo>
                    <a:pt x="0" y="63"/>
                  </a:lnTo>
                  <a:lnTo>
                    <a:pt x="0" y="69"/>
                  </a:lnTo>
                  <a:lnTo>
                    <a:pt x="0" y="75"/>
                  </a:lnTo>
                  <a:lnTo>
                    <a:pt x="0" y="81"/>
                  </a:lnTo>
                  <a:lnTo>
                    <a:pt x="0" y="85"/>
                  </a:lnTo>
                </a:path>
              </a:pathLst>
            </a:custGeom>
            <a:noFill/>
            <a:ln w="0">
              <a:solidFill>
                <a:srgbClr val="FF3300"/>
              </a:solidFill>
              <a:round/>
              <a:headEnd/>
              <a:tailEnd/>
            </a:ln>
          </p:spPr>
          <p:txBody>
            <a:bodyPr/>
            <a:lstStyle/>
            <a:p>
              <a:endParaRPr lang="en-US"/>
            </a:p>
          </p:txBody>
        </p:sp>
        <p:sp>
          <p:nvSpPr>
            <p:cNvPr id="29" name="Freeform 62"/>
            <p:cNvSpPr>
              <a:spLocks/>
            </p:cNvSpPr>
            <p:nvPr/>
          </p:nvSpPr>
          <p:spPr bwMode="auto">
            <a:xfrm>
              <a:off x="6562574" y="3316514"/>
              <a:ext cx="2083405" cy="90714"/>
            </a:xfrm>
            <a:custGeom>
              <a:avLst/>
              <a:gdLst>
                <a:gd name="T0" fmla="*/ 0 w 1747"/>
                <a:gd name="T1" fmla="*/ 0 h 84"/>
                <a:gd name="T2" fmla="*/ 1747 w 1747"/>
                <a:gd name="T3" fmla="*/ 0 h 84"/>
                <a:gd name="T4" fmla="*/ 1747 w 1747"/>
                <a:gd name="T5" fmla="*/ 42 h 84"/>
                <a:gd name="T6" fmla="*/ 0 w 1747"/>
                <a:gd name="T7" fmla="*/ 42 h 84"/>
                <a:gd name="T8" fmla="*/ 0 w 1747"/>
                <a:gd name="T9" fmla="*/ 84 h 84"/>
                <a:gd name="T10" fmla="*/ 0 60000 65536"/>
                <a:gd name="T11" fmla="*/ 0 60000 65536"/>
                <a:gd name="T12" fmla="*/ 0 60000 65536"/>
                <a:gd name="T13" fmla="*/ 0 60000 65536"/>
                <a:gd name="T14" fmla="*/ 0 60000 65536"/>
                <a:gd name="T15" fmla="*/ 0 w 1747"/>
                <a:gd name="T16" fmla="*/ 0 h 84"/>
                <a:gd name="T17" fmla="*/ 1747 w 1747"/>
                <a:gd name="T18" fmla="*/ 84 h 84"/>
              </a:gdLst>
              <a:ahLst/>
              <a:cxnLst>
                <a:cxn ang="T10">
                  <a:pos x="T0" y="T1"/>
                </a:cxn>
                <a:cxn ang="T11">
                  <a:pos x="T2" y="T3"/>
                </a:cxn>
                <a:cxn ang="T12">
                  <a:pos x="T4" y="T5"/>
                </a:cxn>
                <a:cxn ang="T13">
                  <a:pos x="T6" y="T7"/>
                </a:cxn>
                <a:cxn ang="T14">
                  <a:pos x="T8" y="T9"/>
                </a:cxn>
              </a:cxnLst>
              <a:rect l="T15" t="T16" r="T17" b="T18"/>
              <a:pathLst>
                <a:path w="1747" h="84">
                  <a:moveTo>
                    <a:pt x="0" y="0"/>
                  </a:moveTo>
                  <a:lnTo>
                    <a:pt x="1747" y="0"/>
                  </a:lnTo>
                  <a:lnTo>
                    <a:pt x="1747" y="42"/>
                  </a:lnTo>
                  <a:lnTo>
                    <a:pt x="0" y="42"/>
                  </a:lnTo>
                  <a:lnTo>
                    <a:pt x="0" y="84"/>
                  </a:lnTo>
                </a:path>
              </a:pathLst>
            </a:custGeom>
            <a:noFill/>
            <a:ln w="0">
              <a:solidFill>
                <a:srgbClr val="FF3300"/>
              </a:solidFill>
              <a:round/>
              <a:headEnd/>
              <a:tailEnd/>
            </a:ln>
          </p:spPr>
          <p:txBody>
            <a:bodyPr/>
            <a:lstStyle/>
            <a:p>
              <a:endParaRPr lang="en-US"/>
            </a:p>
          </p:txBody>
        </p:sp>
        <p:sp>
          <p:nvSpPr>
            <p:cNvPr id="30" name="Freeform 63"/>
            <p:cNvSpPr>
              <a:spLocks/>
            </p:cNvSpPr>
            <p:nvPr/>
          </p:nvSpPr>
          <p:spPr bwMode="auto">
            <a:xfrm>
              <a:off x="7422848" y="1849967"/>
              <a:ext cx="332619" cy="25702"/>
            </a:xfrm>
            <a:custGeom>
              <a:avLst/>
              <a:gdLst>
                <a:gd name="T0" fmla="*/ 280 w 280"/>
                <a:gd name="T1" fmla="*/ 12 h 24"/>
                <a:gd name="T2" fmla="*/ 280 w 280"/>
                <a:gd name="T3" fmla="*/ 0 h 24"/>
                <a:gd name="T4" fmla="*/ 0 w 280"/>
                <a:gd name="T5" fmla="*/ 0 h 24"/>
                <a:gd name="T6" fmla="*/ 0 w 280"/>
                <a:gd name="T7" fmla="*/ 24 h 24"/>
                <a:gd name="T8" fmla="*/ 280 w 280"/>
                <a:gd name="T9" fmla="*/ 24 h 24"/>
                <a:gd name="T10" fmla="*/ 280 w 280"/>
                <a:gd name="T11" fmla="*/ 12 h 24"/>
                <a:gd name="T12" fmla="*/ 0 60000 65536"/>
                <a:gd name="T13" fmla="*/ 0 60000 65536"/>
                <a:gd name="T14" fmla="*/ 0 60000 65536"/>
                <a:gd name="T15" fmla="*/ 0 60000 65536"/>
                <a:gd name="T16" fmla="*/ 0 60000 65536"/>
                <a:gd name="T17" fmla="*/ 0 60000 65536"/>
                <a:gd name="T18" fmla="*/ 0 w 280"/>
                <a:gd name="T19" fmla="*/ 0 h 24"/>
                <a:gd name="T20" fmla="*/ 280 w 28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0" h="24">
                  <a:moveTo>
                    <a:pt x="280" y="12"/>
                  </a:moveTo>
                  <a:lnTo>
                    <a:pt x="280" y="0"/>
                  </a:lnTo>
                  <a:lnTo>
                    <a:pt x="0" y="0"/>
                  </a:lnTo>
                  <a:lnTo>
                    <a:pt x="0" y="24"/>
                  </a:lnTo>
                  <a:lnTo>
                    <a:pt x="280" y="24"/>
                  </a:lnTo>
                  <a:lnTo>
                    <a:pt x="280" y="12"/>
                  </a:lnTo>
                  <a:close/>
                </a:path>
              </a:pathLst>
            </a:custGeom>
            <a:solidFill>
              <a:srgbClr val="FF3300"/>
            </a:solidFill>
            <a:ln w="9525">
              <a:solidFill>
                <a:srgbClr val="FF3300"/>
              </a:solidFill>
              <a:round/>
              <a:headEnd/>
              <a:tailEnd/>
            </a:ln>
          </p:spPr>
          <p:txBody>
            <a:bodyPr/>
            <a:lstStyle/>
            <a:p>
              <a:endParaRPr lang="en-US"/>
            </a:p>
          </p:txBody>
        </p:sp>
        <p:sp>
          <p:nvSpPr>
            <p:cNvPr id="31" name="Freeform 64"/>
            <p:cNvSpPr>
              <a:spLocks/>
            </p:cNvSpPr>
            <p:nvPr/>
          </p:nvSpPr>
          <p:spPr bwMode="auto">
            <a:xfrm>
              <a:off x="7353300" y="1895324"/>
              <a:ext cx="471714" cy="25702"/>
            </a:xfrm>
            <a:custGeom>
              <a:avLst/>
              <a:gdLst>
                <a:gd name="T0" fmla="*/ 396 w 396"/>
                <a:gd name="T1" fmla="*/ 11 h 23"/>
                <a:gd name="T2" fmla="*/ 396 w 396"/>
                <a:gd name="T3" fmla="*/ 0 h 23"/>
                <a:gd name="T4" fmla="*/ 0 w 396"/>
                <a:gd name="T5" fmla="*/ 0 h 23"/>
                <a:gd name="T6" fmla="*/ 0 w 396"/>
                <a:gd name="T7" fmla="*/ 23 h 23"/>
                <a:gd name="T8" fmla="*/ 396 w 396"/>
                <a:gd name="T9" fmla="*/ 23 h 23"/>
                <a:gd name="T10" fmla="*/ 396 w 396"/>
                <a:gd name="T11" fmla="*/ 11 h 23"/>
                <a:gd name="T12" fmla="*/ 0 60000 65536"/>
                <a:gd name="T13" fmla="*/ 0 60000 65536"/>
                <a:gd name="T14" fmla="*/ 0 60000 65536"/>
                <a:gd name="T15" fmla="*/ 0 60000 65536"/>
                <a:gd name="T16" fmla="*/ 0 60000 65536"/>
                <a:gd name="T17" fmla="*/ 0 60000 65536"/>
                <a:gd name="T18" fmla="*/ 0 w 396"/>
                <a:gd name="T19" fmla="*/ 0 h 23"/>
                <a:gd name="T20" fmla="*/ 396 w 39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96" h="23">
                  <a:moveTo>
                    <a:pt x="396" y="11"/>
                  </a:moveTo>
                  <a:lnTo>
                    <a:pt x="396" y="0"/>
                  </a:lnTo>
                  <a:lnTo>
                    <a:pt x="0" y="0"/>
                  </a:lnTo>
                  <a:lnTo>
                    <a:pt x="0" y="23"/>
                  </a:lnTo>
                  <a:lnTo>
                    <a:pt x="396" y="23"/>
                  </a:lnTo>
                  <a:lnTo>
                    <a:pt x="396" y="11"/>
                  </a:lnTo>
                  <a:close/>
                </a:path>
              </a:pathLst>
            </a:custGeom>
            <a:solidFill>
              <a:srgbClr val="FF3300"/>
            </a:solidFill>
            <a:ln w="9525">
              <a:solidFill>
                <a:srgbClr val="FF3300"/>
              </a:solidFill>
              <a:round/>
              <a:headEnd/>
              <a:tailEnd/>
            </a:ln>
          </p:spPr>
          <p:txBody>
            <a:bodyPr/>
            <a:lstStyle/>
            <a:p>
              <a:endParaRPr lang="en-US"/>
            </a:p>
          </p:txBody>
        </p:sp>
        <p:sp>
          <p:nvSpPr>
            <p:cNvPr id="32" name="Freeform 65"/>
            <p:cNvSpPr>
              <a:spLocks/>
            </p:cNvSpPr>
            <p:nvPr/>
          </p:nvSpPr>
          <p:spPr bwMode="auto">
            <a:xfrm>
              <a:off x="7310967" y="1939169"/>
              <a:ext cx="557893" cy="24190"/>
            </a:xfrm>
            <a:custGeom>
              <a:avLst/>
              <a:gdLst>
                <a:gd name="T0" fmla="*/ 468 w 468"/>
                <a:gd name="T1" fmla="*/ 12 h 23"/>
                <a:gd name="T2" fmla="*/ 468 w 468"/>
                <a:gd name="T3" fmla="*/ 0 h 23"/>
                <a:gd name="T4" fmla="*/ 0 w 468"/>
                <a:gd name="T5" fmla="*/ 0 h 23"/>
                <a:gd name="T6" fmla="*/ 0 w 468"/>
                <a:gd name="T7" fmla="*/ 23 h 23"/>
                <a:gd name="T8" fmla="*/ 468 w 468"/>
                <a:gd name="T9" fmla="*/ 23 h 23"/>
                <a:gd name="T10" fmla="*/ 468 w 468"/>
                <a:gd name="T11" fmla="*/ 12 h 23"/>
                <a:gd name="T12" fmla="*/ 0 60000 65536"/>
                <a:gd name="T13" fmla="*/ 0 60000 65536"/>
                <a:gd name="T14" fmla="*/ 0 60000 65536"/>
                <a:gd name="T15" fmla="*/ 0 60000 65536"/>
                <a:gd name="T16" fmla="*/ 0 60000 65536"/>
                <a:gd name="T17" fmla="*/ 0 60000 65536"/>
                <a:gd name="T18" fmla="*/ 0 w 468"/>
                <a:gd name="T19" fmla="*/ 0 h 23"/>
                <a:gd name="T20" fmla="*/ 468 w 46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68" h="23">
                  <a:moveTo>
                    <a:pt x="468" y="12"/>
                  </a:moveTo>
                  <a:lnTo>
                    <a:pt x="468" y="0"/>
                  </a:lnTo>
                  <a:lnTo>
                    <a:pt x="0" y="0"/>
                  </a:lnTo>
                  <a:lnTo>
                    <a:pt x="0" y="23"/>
                  </a:lnTo>
                  <a:lnTo>
                    <a:pt x="468" y="23"/>
                  </a:lnTo>
                  <a:lnTo>
                    <a:pt x="468" y="12"/>
                  </a:lnTo>
                  <a:close/>
                </a:path>
              </a:pathLst>
            </a:custGeom>
            <a:solidFill>
              <a:srgbClr val="FF3300"/>
            </a:solidFill>
            <a:ln w="9525">
              <a:solidFill>
                <a:srgbClr val="FF3300"/>
              </a:solidFill>
              <a:round/>
              <a:headEnd/>
              <a:tailEnd/>
            </a:ln>
          </p:spPr>
          <p:txBody>
            <a:bodyPr/>
            <a:lstStyle/>
            <a:p>
              <a:endParaRPr lang="en-US"/>
            </a:p>
          </p:txBody>
        </p:sp>
        <p:sp>
          <p:nvSpPr>
            <p:cNvPr id="33" name="Freeform 66"/>
            <p:cNvSpPr>
              <a:spLocks/>
            </p:cNvSpPr>
            <p:nvPr/>
          </p:nvSpPr>
          <p:spPr bwMode="auto">
            <a:xfrm>
              <a:off x="7282240" y="1986038"/>
              <a:ext cx="616857" cy="25702"/>
            </a:xfrm>
            <a:custGeom>
              <a:avLst/>
              <a:gdLst>
                <a:gd name="T0" fmla="*/ 516 w 516"/>
                <a:gd name="T1" fmla="*/ 12 h 23"/>
                <a:gd name="T2" fmla="*/ 516 w 516"/>
                <a:gd name="T3" fmla="*/ 0 h 23"/>
                <a:gd name="T4" fmla="*/ 0 w 516"/>
                <a:gd name="T5" fmla="*/ 0 h 23"/>
                <a:gd name="T6" fmla="*/ 0 w 516"/>
                <a:gd name="T7" fmla="*/ 23 h 23"/>
                <a:gd name="T8" fmla="*/ 516 w 516"/>
                <a:gd name="T9" fmla="*/ 23 h 23"/>
                <a:gd name="T10" fmla="*/ 516 w 516"/>
                <a:gd name="T11" fmla="*/ 12 h 23"/>
                <a:gd name="T12" fmla="*/ 0 60000 65536"/>
                <a:gd name="T13" fmla="*/ 0 60000 65536"/>
                <a:gd name="T14" fmla="*/ 0 60000 65536"/>
                <a:gd name="T15" fmla="*/ 0 60000 65536"/>
                <a:gd name="T16" fmla="*/ 0 60000 65536"/>
                <a:gd name="T17" fmla="*/ 0 60000 65536"/>
                <a:gd name="T18" fmla="*/ 0 w 516"/>
                <a:gd name="T19" fmla="*/ 0 h 23"/>
                <a:gd name="T20" fmla="*/ 516 w 51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6" h="23">
                  <a:moveTo>
                    <a:pt x="516" y="12"/>
                  </a:moveTo>
                  <a:lnTo>
                    <a:pt x="516" y="0"/>
                  </a:lnTo>
                  <a:lnTo>
                    <a:pt x="0" y="0"/>
                  </a:lnTo>
                  <a:lnTo>
                    <a:pt x="0" y="23"/>
                  </a:lnTo>
                  <a:lnTo>
                    <a:pt x="516" y="23"/>
                  </a:lnTo>
                  <a:lnTo>
                    <a:pt x="516" y="12"/>
                  </a:lnTo>
                  <a:close/>
                </a:path>
              </a:pathLst>
            </a:custGeom>
            <a:solidFill>
              <a:srgbClr val="FF3300"/>
            </a:solidFill>
            <a:ln w="9525">
              <a:solidFill>
                <a:srgbClr val="FF3300"/>
              </a:solidFill>
              <a:round/>
              <a:headEnd/>
              <a:tailEnd/>
            </a:ln>
          </p:spPr>
          <p:txBody>
            <a:bodyPr/>
            <a:lstStyle/>
            <a:p>
              <a:endParaRPr lang="en-US"/>
            </a:p>
          </p:txBody>
        </p:sp>
        <p:sp>
          <p:nvSpPr>
            <p:cNvPr id="34" name="Freeform 67"/>
            <p:cNvSpPr>
              <a:spLocks/>
            </p:cNvSpPr>
            <p:nvPr/>
          </p:nvSpPr>
          <p:spPr bwMode="auto">
            <a:xfrm>
              <a:off x="7264098" y="2029883"/>
              <a:ext cx="653143" cy="24190"/>
            </a:xfrm>
            <a:custGeom>
              <a:avLst/>
              <a:gdLst>
                <a:gd name="T0" fmla="*/ 549 w 549"/>
                <a:gd name="T1" fmla="*/ 12 h 23"/>
                <a:gd name="T2" fmla="*/ 549 w 549"/>
                <a:gd name="T3" fmla="*/ 0 h 23"/>
                <a:gd name="T4" fmla="*/ 0 w 549"/>
                <a:gd name="T5" fmla="*/ 0 h 23"/>
                <a:gd name="T6" fmla="*/ 0 w 549"/>
                <a:gd name="T7" fmla="*/ 23 h 23"/>
                <a:gd name="T8" fmla="*/ 549 w 549"/>
                <a:gd name="T9" fmla="*/ 23 h 23"/>
                <a:gd name="T10" fmla="*/ 549 w 549"/>
                <a:gd name="T11" fmla="*/ 12 h 23"/>
                <a:gd name="T12" fmla="*/ 0 60000 65536"/>
                <a:gd name="T13" fmla="*/ 0 60000 65536"/>
                <a:gd name="T14" fmla="*/ 0 60000 65536"/>
                <a:gd name="T15" fmla="*/ 0 60000 65536"/>
                <a:gd name="T16" fmla="*/ 0 60000 65536"/>
                <a:gd name="T17" fmla="*/ 0 60000 65536"/>
                <a:gd name="T18" fmla="*/ 0 w 549"/>
                <a:gd name="T19" fmla="*/ 0 h 23"/>
                <a:gd name="T20" fmla="*/ 549 w 54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49" h="23">
                  <a:moveTo>
                    <a:pt x="549" y="12"/>
                  </a:moveTo>
                  <a:lnTo>
                    <a:pt x="549" y="0"/>
                  </a:lnTo>
                  <a:lnTo>
                    <a:pt x="0" y="0"/>
                  </a:lnTo>
                  <a:lnTo>
                    <a:pt x="0" y="23"/>
                  </a:lnTo>
                  <a:lnTo>
                    <a:pt x="549" y="23"/>
                  </a:lnTo>
                  <a:lnTo>
                    <a:pt x="549" y="12"/>
                  </a:lnTo>
                  <a:close/>
                </a:path>
              </a:pathLst>
            </a:custGeom>
            <a:solidFill>
              <a:srgbClr val="FF3300"/>
            </a:solidFill>
            <a:ln w="9525">
              <a:solidFill>
                <a:srgbClr val="FF3300"/>
              </a:solidFill>
              <a:round/>
              <a:headEnd/>
              <a:tailEnd/>
            </a:ln>
          </p:spPr>
          <p:txBody>
            <a:bodyPr/>
            <a:lstStyle/>
            <a:p>
              <a:endParaRPr lang="en-US"/>
            </a:p>
          </p:txBody>
        </p:sp>
        <p:sp>
          <p:nvSpPr>
            <p:cNvPr id="35" name="Freeform 68"/>
            <p:cNvSpPr>
              <a:spLocks/>
            </p:cNvSpPr>
            <p:nvPr/>
          </p:nvSpPr>
          <p:spPr bwMode="auto">
            <a:xfrm>
              <a:off x="7250490" y="2076752"/>
              <a:ext cx="674309" cy="25702"/>
            </a:xfrm>
            <a:custGeom>
              <a:avLst/>
              <a:gdLst>
                <a:gd name="T0" fmla="*/ 566 w 566"/>
                <a:gd name="T1" fmla="*/ 11 h 23"/>
                <a:gd name="T2" fmla="*/ 566 w 566"/>
                <a:gd name="T3" fmla="*/ 0 h 23"/>
                <a:gd name="T4" fmla="*/ 0 w 566"/>
                <a:gd name="T5" fmla="*/ 0 h 23"/>
                <a:gd name="T6" fmla="*/ 0 w 566"/>
                <a:gd name="T7" fmla="*/ 23 h 23"/>
                <a:gd name="T8" fmla="*/ 566 w 566"/>
                <a:gd name="T9" fmla="*/ 23 h 23"/>
                <a:gd name="T10" fmla="*/ 566 w 566"/>
                <a:gd name="T11" fmla="*/ 11 h 23"/>
                <a:gd name="T12" fmla="*/ 0 60000 65536"/>
                <a:gd name="T13" fmla="*/ 0 60000 65536"/>
                <a:gd name="T14" fmla="*/ 0 60000 65536"/>
                <a:gd name="T15" fmla="*/ 0 60000 65536"/>
                <a:gd name="T16" fmla="*/ 0 60000 65536"/>
                <a:gd name="T17" fmla="*/ 0 60000 65536"/>
                <a:gd name="T18" fmla="*/ 0 w 566"/>
                <a:gd name="T19" fmla="*/ 0 h 23"/>
                <a:gd name="T20" fmla="*/ 566 w 56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66" h="23">
                  <a:moveTo>
                    <a:pt x="566" y="11"/>
                  </a:moveTo>
                  <a:lnTo>
                    <a:pt x="566" y="0"/>
                  </a:lnTo>
                  <a:lnTo>
                    <a:pt x="0" y="0"/>
                  </a:lnTo>
                  <a:lnTo>
                    <a:pt x="0" y="23"/>
                  </a:lnTo>
                  <a:lnTo>
                    <a:pt x="566" y="23"/>
                  </a:lnTo>
                  <a:lnTo>
                    <a:pt x="566" y="11"/>
                  </a:lnTo>
                  <a:close/>
                </a:path>
              </a:pathLst>
            </a:custGeom>
            <a:solidFill>
              <a:srgbClr val="FF3300"/>
            </a:solidFill>
            <a:ln w="9525">
              <a:solidFill>
                <a:srgbClr val="FF3300"/>
              </a:solidFill>
              <a:round/>
              <a:headEnd/>
              <a:tailEnd/>
            </a:ln>
          </p:spPr>
          <p:txBody>
            <a:bodyPr/>
            <a:lstStyle/>
            <a:p>
              <a:endParaRPr lang="en-US"/>
            </a:p>
          </p:txBody>
        </p:sp>
        <p:sp>
          <p:nvSpPr>
            <p:cNvPr id="36" name="Freeform 69"/>
            <p:cNvSpPr>
              <a:spLocks/>
            </p:cNvSpPr>
            <p:nvPr/>
          </p:nvSpPr>
          <p:spPr bwMode="auto">
            <a:xfrm>
              <a:off x="7248978" y="2122110"/>
              <a:ext cx="684893" cy="24190"/>
            </a:xfrm>
            <a:custGeom>
              <a:avLst/>
              <a:gdLst>
                <a:gd name="T0" fmla="*/ 574 w 574"/>
                <a:gd name="T1" fmla="*/ 11 h 23"/>
                <a:gd name="T2" fmla="*/ 574 w 574"/>
                <a:gd name="T3" fmla="*/ 0 h 23"/>
                <a:gd name="T4" fmla="*/ 0 w 574"/>
                <a:gd name="T5" fmla="*/ 0 h 23"/>
                <a:gd name="T6" fmla="*/ 0 w 574"/>
                <a:gd name="T7" fmla="*/ 23 h 23"/>
                <a:gd name="T8" fmla="*/ 574 w 574"/>
                <a:gd name="T9" fmla="*/ 23 h 23"/>
                <a:gd name="T10" fmla="*/ 574 w 574"/>
                <a:gd name="T11" fmla="*/ 11 h 23"/>
                <a:gd name="T12" fmla="*/ 0 60000 65536"/>
                <a:gd name="T13" fmla="*/ 0 60000 65536"/>
                <a:gd name="T14" fmla="*/ 0 60000 65536"/>
                <a:gd name="T15" fmla="*/ 0 60000 65536"/>
                <a:gd name="T16" fmla="*/ 0 60000 65536"/>
                <a:gd name="T17" fmla="*/ 0 60000 65536"/>
                <a:gd name="T18" fmla="*/ 0 w 574"/>
                <a:gd name="T19" fmla="*/ 0 h 23"/>
                <a:gd name="T20" fmla="*/ 574 w 57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74" h="23">
                  <a:moveTo>
                    <a:pt x="574" y="11"/>
                  </a:moveTo>
                  <a:lnTo>
                    <a:pt x="574" y="0"/>
                  </a:lnTo>
                  <a:lnTo>
                    <a:pt x="0" y="0"/>
                  </a:lnTo>
                  <a:lnTo>
                    <a:pt x="0" y="23"/>
                  </a:lnTo>
                  <a:lnTo>
                    <a:pt x="574" y="23"/>
                  </a:lnTo>
                  <a:lnTo>
                    <a:pt x="574" y="11"/>
                  </a:lnTo>
                  <a:close/>
                </a:path>
              </a:pathLst>
            </a:custGeom>
            <a:solidFill>
              <a:srgbClr val="FF3300"/>
            </a:solidFill>
            <a:ln w="9525">
              <a:solidFill>
                <a:srgbClr val="FF3300"/>
              </a:solidFill>
              <a:round/>
              <a:headEnd/>
              <a:tailEnd/>
            </a:ln>
          </p:spPr>
          <p:txBody>
            <a:bodyPr/>
            <a:lstStyle/>
            <a:p>
              <a:endParaRPr lang="en-US"/>
            </a:p>
          </p:txBody>
        </p:sp>
        <p:sp>
          <p:nvSpPr>
            <p:cNvPr id="37" name="Freeform 70"/>
            <p:cNvSpPr>
              <a:spLocks/>
            </p:cNvSpPr>
            <p:nvPr/>
          </p:nvSpPr>
          <p:spPr bwMode="auto">
            <a:xfrm>
              <a:off x="7250490" y="2167467"/>
              <a:ext cx="678845" cy="25702"/>
            </a:xfrm>
            <a:custGeom>
              <a:avLst/>
              <a:gdLst>
                <a:gd name="T0" fmla="*/ 568 w 568"/>
                <a:gd name="T1" fmla="*/ 12 h 23"/>
                <a:gd name="T2" fmla="*/ 568 w 568"/>
                <a:gd name="T3" fmla="*/ 0 h 23"/>
                <a:gd name="T4" fmla="*/ 0 w 568"/>
                <a:gd name="T5" fmla="*/ 0 h 23"/>
                <a:gd name="T6" fmla="*/ 0 w 568"/>
                <a:gd name="T7" fmla="*/ 23 h 23"/>
                <a:gd name="T8" fmla="*/ 568 w 568"/>
                <a:gd name="T9" fmla="*/ 23 h 23"/>
                <a:gd name="T10" fmla="*/ 568 w 568"/>
                <a:gd name="T11" fmla="*/ 12 h 23"/>
                <a:gd name="T12" fmla="*/ 0 60000 65536"/>
                <a:gd name="T13" fmla="*/ 0 60000 65536"/>
                <a:gd name="T14" fmla="*/ 0 60000 65536"/>
                <a:gd name="T15" fmla="*/ 0 60000 65536"/>
                <a:gd name="T16" fmla="*/ 0 60000 65536"/>
                <a:gd name="T17" fmla="*/ 0 60000 65536"/>
                <a:gd name="T18" fmla="*/ 0 w 568"/>
                <a:gd name="T19" fmla="*/ 0 h 23"/>
                <a:gd name="T20" fmla="*/ 568 w 56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68" h="23">
                  <a:moveTo>
                    <a:pt x="568" y="12"/>
                  </a:moveTo>
                  <a:lnTo>
                    <a:pt x="568" y="0"/>
                  </a:lnTo>
                  <a:lnTo>
                    <a:pt x="0" y="0"/>
                  </a:lnTo>
                  <a:lnTo>
                    <a:pt x="0" y="23"/>
                  </a:lnTo>
                  <a:lnTo>
                    <a:pt x="568" y="23"/>
                  </a:lnTo>
                  <a:lnTo>
                    <a:pt x="568" y="12"/>
                  </a:lnTo>
                  <a:close/>
                </a:path>
              </a:pathLst>
            </a:custGeom>
            <a:solidFill>
              <a:srgbClr val="FF3300"/>
            </a:solidFill>
            <a:ln w="9525">
              <a:solidFill>
                <a:srgbClr val="FF3300"/>
              </a:solidFill>
              <a:round/>
              <a:headEnd/>
              <a:tailEnd/>
            </a:ln>
          </p:spPr>
          <p:txBody>
            <a:bodyPr/>
            <a:lstStyle/>
            <a:p>
              <a:endParaRPr lang="en-US"/>
            </a:p>
          </p:txBody>
        </p:sp>
        <p:sp>
          <p:nvSpPr>
            <p:cNvPr id="38" name="Freeform 71"/>
            <p:cNvSpPr>
              <a:spLocks/>
            </p:cNvSpPr>
            <p:nvPr/>
          </p:nvSpPr>
          <p:spPr bwMode="auto">
            <a:xfrm>
              <a:off x="7264098" y="2211312"/>
              <a:ext cx="650119" cy="24190"/>
            </a:xfrm>
            <a:custGeom>
              <a:avLst/>
              <a:gdLst>
                <a:gd name="T0" fmla="*/ 547 w 547"/>
                <a:gd name="T1" fmla="*/ 12 h 23"/>
                <a:gd name="T2" fmla="*/ 547 w 547"/>
                <a:gd name="T3" fmla="*/ 0 h 23"/>
                <a:gd name="T4" fmla="*/ 0 w 547"/>
                <a:gd name="T5" fmla="*/ 0 h 23"/>
                <a:gd name="T6" fmla="*/ 0 w 547"/>
                <a:gd name="T7" fmla="*/ 23 h 23"/>
                <a:gd name="T8" fmla="*/ 547 w 547"/>
                <a:gd name="T9" fmla="*/ 23 h 23"/>
                <a:gd name="T10" fmla="*/ 547 w 547"/>
                <a:gd name="T11" fmla="*/ 12 h 23"/>
                <a:gd name="T12" fmla="*/ 0 60000 65536"/>
                <a:gd name="T13" fmla="*/ 0 60000 65536"/>
                <a:gd name="T14" fmla="*/ 0 60000 65536"/>
                <a:gd name="T15" fmla="*/ 0 60000 65536"/>
                <a:gd name="T16" fmla="*/ 0 60000 65536"/>
                <a:gd name="T17" fmla="*/ 0 60000 65536"/>
                <a:gd name="T18" fmla="*/ 0 w 547"/>
                <a:gd name="T19" fmla="*/ 0 h 23"/>
                <a:gd name="T20" fmla="*/ 547 w 54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47" h="23">
                  <a:moveTo>
                    <a:pt x="547" y="12"/>
                  </a:moveTo>
                  <a:lnTo>
                    <a:pt x="547" y="0"/>
                  </a:lnTo>
                  <a:lnTo>
                    <a:pt x="0" y="0"/>
                  </a:lnTo>
                  <a:lnTo>
                    <a:pt x="0" y="23"/>
                  </a:lnTo>
                  <a:lnTo>
                    <a:pt x="547" y="23"/>
                  </a:lnTo>
                  <a:lnTo>
                    <a:pt x="547" y="12"/>
                  </a:lnTo>
                  <a:close/>
                </a:path>
              </a:pathLst>
            </a:custGeom>
            <a:solidFill>
              <a:srgbClr val="FF3300"/>
            </a:solidFill>
            <a:ln w="9525">
              <a:solidFill>
                <a:srgbClr val="FF3300"/>
              </a:solidFill>
              <a:round/>
              <a:headEnd/>
              <a:tailEnd/>
            </a:ln>
          </p:spPr>
          <p:txBody>
            <a:bodyPr/>
            <a:lstStyle/>
            <a:p>
              <a:endParaRPr lang="en-US"/>
            </a:p>
          </p:txBody>
        </p:sp>
        <p:sp>
          <p:nvSpPr>
            <p:cNvPr id="39" name="Freeform 72"/>
            <p:cNvSpPr>
              <a:spLocks/>
            </p:cNvSpPr>
            <p:nvPr/>
          </p:nvSpPr>
          <p:spPr bwMode="auto">
            <a:xfrm>
              <a:off x="7282240" y="2259693"/>
              <a:ext cx="610809" cy="24190"/>
            </a:xfrm>
            <a:custGeom>
              <a:avLst/>
              <a:gdLst>
                <a:gd name="T0" fmla="*/ 512 w 512"/>
                <a:gd name="T1" fmla="*/ 11 h 23"/>
                <a:gd name="T2" fmla="*/ 512 w 512"/>
                <a:gd name="T3" fmla="*/ 0 h 23"/>
                <a:gd name="T4" fmla="*/ 0 w 512"/>
                <a:gd name="T5" fmla="*/ 0 h 23"/>
                <a:gd name="T6" fmla="*/ 0 w 512"/>
                <a:gd name="T7" fmla="*/ 23 h 23"/>
                <a:gd name="T8" fmla="*/ 512 w 512"/>
                <a:gd name="T9" fmla="*/ 23 h 23"/>
                <a:gd name="T10" fmla="*/ 512 w 512"/>
                <a:gd name="T11" fmla="*/ 11 h 23"/>
                <a:gd name="T12" fmla="*/ 0 60000 65536"/>
                <a:gd name="T13" fmla="*/ 0 60000 65536"/>
                <a:gd name="T14" fmla="*/ 0 60000 65536"/>
                <a:gd name="T15" fmla="*/ 0 60000 65536"/>
                <a:gd name="T16" fmla="*/ 0 60000 65536"/>
                <a:gd name="T17" fmla="*/ 0 60000 65536"/>
                <a:gd name="T18" fmla="*/ 0 w 512"/>
                <a:gd name="T19" fmla="*/ 0 h 23"/>
                <a:gd name="T20" fmla="*/ 512 w 5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2" h="23">
                  <a:moveTo>
                    <a:pt x="512" y="11"/>
                  </a:moveTo>
                  <a:lnTo>
                    <a:pt x="512" y="0"/>
                  </a:lnTo>
                  <a:lnTo>
                    <a:pt x="0" y="0"/>
                  </a:lnTo>
                  <a:lnTo>
                    <a:pt x="0" y="23"/>
                  </a:lnTo>
                  <a:lnTo>
                    <a:pt x="512" y="23"/>
                  </a:lnTo>
                  <a:lnTo>
                    <a:pt x="512" y="11"/>
                  </a:lnTo>
                  <a:close/>
                </a:path>
              </a:pathLst>
            </a:custGeom>
            <a:solidFill>
              <a:srgbClr val="FF3300"/>
            </a:solidFill>
            <a:ln w="9525">
              <a:solidFill>
                <a:srgbClr val="FF3300"/>
              </a:solidFill>
              <a:round/>
              <a:headEnd/>
              <a:tailEnd/>
            </a:ln>
          </p:spPr>
          <p:txBody>
            <a:bodyPr/>
            <a:lstStyle/>
            <a:p>
              <a:endParaRPr lang="en-US"/>
            </a:p>
          </p:txBody>
        </p:sp>
        <p:sp>
          <p:nvSpPr>
            <p:cNvPr id="40" name="Freeform 73"/>
            <p:cNvSpPr>
              <a:spLocks/>
            </p:cNvSpPr>
            <p:nvPr/>
          </p:nvSpPr>
          <p:spPr bwMode="auto">
            <a:xfrm>
              <a:off x="7315502" y="2303538"/>
              <a:ext cx="547309" cy="24190"/>
            </a:xfrm>
            <a:custGeom>
              <a:avLst/>
              <a:gdLst>
                <a:gd name="T0" fmla="*/ 460 w 460"/>
                <a:gd name="T1" fmla="*/ 11 h 23"/>
                <a:gd name="T2" fmla="*/ 460 w 460"/>
                <a:gd name="T3" fmla="*/ 0 h 23"/>
                <a:gd name="T4" fmla="*/ 0 w 460"/>
                <a:gd name="T5" fmla="*/ 0 h 23"/>
                <a:gd name="T6" fmla="*/ 0 w 460"/>
                <a:gd name="T7" fmla="*/ 23 h 23"/>
                <a:gd name="T8" fmla="*/ 460 w 460"/>
                <a:gd name="T9" fmla="*/ 23 h 23"/>
                <a:gd name="T10" fmla="*/ 460 w 460"/>
                <a:gd name="T11" fmla="*/ 11 h 23"/>
                <a:gd name="T12" fmla="*/ 0 60000 65536"/>
                <a:gd name="T13" fmla="*/ 0 60000 65536"/>
                <a:gd name="T14" fmla="*/ 0 60000 65536"/>
                <a:gd name="T15" fmla="*/ 0 60000 65536"/>
                <a:gd name="T16" fmla="*/ 0 60000 65536"/>
                <a:gd name="T17" fmla="*/ 0 60000 65536"/>
                <a:gd name="T18" fmla="*/ 0 w 460"/>
                <a:gd name="T19" fmla="*/ 0 h 23"/>
                <a:gd name="T20" fmla="*/ 460 w 46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60" h="23">
                  <a:moveTo>
                    <a:pt x="460" y="11"/>
                  </a:moveTo>
                  <a:lnTo>
                    <a:pt x="460" y="0"/>
                  </a:lnTo>
                  <a:lnTo>
                    <a:pt x="0" y="0"/>
                  </a:lnTo>
                  <a:lnTo>
                    <a:pt x="0" y="23"/>
                  </a:lnTo>
                  <a:lnTo>
                    <a:pt x="460" y="23"/>
                  </a:lnTo>
                  <a:lnTo>
                    <a:pt x="460" y="11"/>
                  </a:lnTo>
                  <a:close/>
                </a:path>
              </a:pathLst>
            </a:custGeom>
            <a:solidFill>
              <a:srgbClr val="FF3300"/>
            </a:solidFill>
            <a:ln w="9525">
              <a:solidFill>
                <a:srgbClr val="FF3300"/>
              </a:solidFill>
              <a:round/>
              <a:headEnd/>
              <a:tailEnd/>
            </a:ln>
          </p:spPr>
          <p:txBody>
            <a:bodyPr/>
            <a:lstStyle/>
            <a:p>
              <a:endParaRPr lang="en-US"/>
            </a:p>
          </p:txBody>
        </p:sp>
        <p:sp>
          <p:nvSpPr>
            <p:cNvPr id="41" name="Freeform 74"/>
            <p:cNvSpPr>
              <a:spLocks/>
            </p:cNvSpPr>
            <p:nvPr/>
          </p:nvSpPr>
          <p:spPr bwMode="auto">
            <a:xfrm>
              <a:off x="7360859" y="2347383"/>
              <a:ext cx="455083" cy="25702"/>
            </a:xfrm>
            <a:custGeom>
              <a:avLst/>
              <a:gdLst>
                <a:gd name="T0" fmla="*/ 382 w 382"/>
                <a:gd name="T1" fmla="*/ 12 h 23"/>
                <a:gd name="T2" fmla="*/ 382 w 382"/>
                <a:gd name="T3" fmla="*/ 0 h 23"/>
                <a:gd name="T4" fmla="*/ 0 w 382"/>
                <a:gd name="T5" fmla="*/ 0 h 23"/>
                <a:gd name="T6" fmla="*/ 0 w 382"/>
                <a:gd name="T7" fmla="*/ 23 h 23"/>
                <a:gd name="T8" fmla="*/ 382 w 382"/>
                <a:gd name="T9" fmla="*/ 23 h 23"/>
                <a:gd name="T10" fmla="*/ 382 w 382"/>
                <a:gd name="T11" fmla="*/ 12 h 23"/>
                <a:gd name="T12" fmla="*/ 0 60000 65536"/>
                <a:gd name="T13" fmla="*/ 0 60000 65536"/>
                <a:gd name="T14" fmla="*/ 0 60000 65536"/>
                <a:gd name="T15" fmla="*/ 0 60000 65536"/>
                <a:gd name="T16" fmla="*/ 0 60000 65536"/>
                <a:gd name="T17" fmla="*/ 0 60000 65536"/>
                <a:gd name="T18" fmla="*/ 0 w 382"/>
                <a:gd name="T19" fmla="*/ 0 h 23"/>
                <a:gd name="T20" fmla="*/ 382 w 3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2" h="23">
                  <a:moveTo>
                    <a:pt x="382" y="12"/>
                  </a:moveTo>
                  <a:lnTo>
                    <a:pt x="382" y="0"/>
                  </a:lnTo>
                  <a:lnTo>
                    <a:pt x="0" y="0"/>
                  </a:lnTo>
                  <a:lnTo>
                    <a:pt x="0" y="23"/>
                  </a:lnTo>
                  <a:lnTo>
                    <a:pt x="382" y="23"/>
                  </a:lnTo>
                  <a:lnTo>
                    <a:pt x="382" y="12"/>
                  </a:lnTo>
                  <a:close/>
                </a:path>
              </a:pathLst>
            </a:custGeom>
            <a:solidFill>
              <a:srgbClr val="FF3300"/>
            </a:solidFill>
            <a:ln w="9525">
              <a:solidFill>
                <a:srgbClr val="FF3300"/>
              </a:solidFill>
              <a:round/>
              <a:headEnd/>
              <a:tailEnd/>
            </a:ln>
          </p:spPr>
          <p:txBody>
            <a:bodyPr/>
            <a:lstStyle/>
            <a:p>
              <a:endParaRPr lang="en-US"/>
            </a:p>
          </p:txBody>
        </p:sp>
        <p:sp>
          <p:nvSpPr>
            <p:cNvPr id="42" name="Freeform 75"/>
            <p:cNvSpPr>
              <a:spLocks/>
            </p:cNvSpPr>
            <p:nvPr/>
          </p:nvSpPr>
          <p:spPr bwMode="auto">
            <a:xfrm>
              <a:off x="7431919" y="2394252"/>
              <a:ext cx="315988" cy="25702"/>
            </a:xfrm>
            <a:custGeom>
              <a:avLst/>
              <a:gdLst>
                <a:gd name="T0" fmla="*/ 265 w 265"/>
                <a:gd name="T1" fmla="*/ 12 h 23"/>
                <a:gd name="T2" fmla="*/ 265 w 265"/>
                <a:gd name="T3" fmla="*/ 0 h 23"/>
                <a:gd name="T4" fmla="*/ 0 w 265"/>
                <a:gd name="T5" fmla="*/ 0 h 23"/>
                <a:gd name="T6" fmla="*/ 0 w 265"/>
                <a:gd name="T7" fmla="*/ 23 h 23"/>
                <a:gd name="T8" fmla="*/ 265 w 265"/>
                <a:gd name="T9" fmla="*/ 23 h 23"/>
                <a:gd name="T10" fmla="*/ 265 w 265"/>
                <a:gd name="T11" fmla="*/ 12 h 23"/>
                <a:gd name="T12" fmla="*/ 0 60000 65536"/>
                <a:gd name="T13" fmla="*/ 0 60000 65536"/>
                <a:gd name="T14" fmla="*/ 0 60000 65536"/>
                <a:gd name="T15" fmla="*/ 0 60000 65536"/>
                <a:gd name="T16" fmla="*/ 0 60000 65536"/>
                <a:gd name="T17" fmla="*/ 0 60000 65536"/>
                <a:gd name="T18" fmla="*/ 0 w 265"/>
                <a:gd name="T19" fmla="*/ 0 h 23"/>
                <a:gd name="T20" fmla="*/ 265 w 26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65" h="23">
                  <a:moveTo>
                    <a:pt x="265" y="12"/>
                  </a:moveTo>
                  <a:lnTo>
                    <a:pt x="265" y="0"/>
                  </a:lnTo>
                  <a:lnTo>
                    <a:pt x="0" y="0"/>
                  </a:lnTo>
                  <a:lnTo>
                    <a:pt x="0" y="23"/>
                  </a:lnTo>
                  <a:lnTo>
                    <a:pt x="265" y="23"/>
                  </a:lnTo>
                  <a:lnTo>
                    <a:pt x="265" y="12"/>
                  </a:lnTo>
                  <a:close/>
                </a:path>
              </a:pathLst>
            </a:custGeom>
            <a:solidFill>
              <a:srgbClr val="FF3300"/>
            </a:solidFill>
            <a:ln w="9525">
              <a:solidFill>
                <a:srgbClr val="FF3300"/>
              </a:solidFill>
              <a:round/>
              <a:headEnd/>
              <a:tailEnd/>
            </a:ln>
          </p:spPr>
          <p:txBody>
            <a:bodyPr/>
            <a:lstStyle/>
            <a:p>
              <a:endParaRPr lang="en-US"/>
            </a:p>
          </p:txBody>
        </p:sp>
        <p:sp>
          <p:nvSpPr>
            <p:cNvPr id="43" name="Freeform 76"/>
            <p:cNvSpPr>
              <a:spLocks/>
            </p:cNvSpPr>
            <p:nvPr/>
          </p:nvSpPr>
          <p:spPr bwMode="auto">
            <a:xfrm>
              <a:off x="7557407" y="2531836"/>
              <a:ext cx="92226" cy="24190"/>
            </a:xfrm>
            <a:custGeom>
              <a:avLst/>
              <a:gdLst>
                <a:gd name="T0" fmla="*/ 77 w 77"/>
                <a:gd name="T1" fmla="*/ 12 h 23"/>
                <a:gd name="T2" fmla="*/ 77 w 77"/>
                <a:gd name="T3" fmla="*/ 0 h 23"/>
                <a:gd name="T4" fmla="*/ 0 w 77"/>
                <a:gd name="T5" fmla="*/ 0 h 23"/>
                <a:gd name="T6" fmla="*/ 0 w 77"/>
                <a:gd name="T7" fmla="*/ 23 h 23"/>
                <a:gd name="T8" fmla="*/ 77 w 77"/>
                <a:gd name="T9" fmla="*/ 23 h 23"/>
                <a:gd name="T10" fmla="*/ 77 w 77"/>
                <a:gd name="T11" fmla="*/ 12 h 23"/>
                <a:gd name="T12" fmla="*/ 0 60000 65536"/>
                <a:gd name="T13" fmla="*/ 0 60000 65536"/>
                <a:gd name="T14" fmla="*/ 0 60000 65536"/>
                <a:gd name="T15" fmla="*/ 0 60000 65536"/>
                <a:gd name="T16" fmla="*/ 0 60000 65536"/>
                <a:gd name="T17" fmla="*/ 0 60000 65536"/>
                <a:gd name="T18" fmla="*/ 0 w 77"/>
                <a:gd name="T19" fmla="*/ 0 h 23"/>
                <a:gd name="T20" fmla="*/ 77 w 7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7" h="23">
                  <a:moveTo>
                    <a:pt x="77" y="12"/>
                  </a:moveTo>
                  <a:lnTo>
                    <a:pt x="77" y="0"/>
                  </a:lnTo>
                  <a:lnTo>
                    <a:pt x="0" y="0"/>
                  </a:lnTo>
                  <a:lnTo>
                    <a:pt x="0" y="23"/>
                  </a:lnTo>
                  <a:lnTo>
                    <a:pt x="77" y="23"/>
                  </a:lnTo>
                  <a:lnTo>
                    <a:pt x="77" y="12"/>
                  </a:lnTo>
                  <a:close/>
                </a:path>
              </a:pathLst>
            </a:custGeom>
            <a:solidFill>
              <a:srgbClr val="FF3300"/>
            </a:solidFill>
            <a:ln w="9525">
              <a:solidFill>
                <a:srgbClr val="FF3300"/>
              </a:solidFill>
              <a:round/>
              <a:headEnd/>
              <a:tailEnd/>
            </a:ln>
          </p:spPr>
          <p:txBody>
            <a:bodyPr/>
            <a:lstStyle/>
            <a:p>
              <a:endParaRPr lang="en-US"/>
            </a:p>
          </p:txBody>
        </p:sp>
        <p:sp>
          <p:nvSpPr>
            <p:cNvPr id="44" name="Freeform 77"/>
            <p:cNvSpPr>
              <a:spLocks/>
            </p:cNvSpPr>
            <p:nvPr/>
          </p:nvSpPr>
          <p:spPr bwMode="auto">
            <a:xfrm>
              <a:off x="7512050" y="2575681"/>
              <a:ext cx="184452" cy="24190"/>
            </a:xfrm>
            <a:custGeom>
              <a:avLst/>
              <a:gdLst>
                <a:gd name="T0" fmla="*/ 155 w 155"/>
                <a:gd name="T1" fmla="*/ 12 h 23"/>
                <a:gd name="T2" fmla="*/ 155 w 155"/>
                <a:gd name="T3" fmla="*/ 0 h 23"/>
                <a:gd name="T4" fmla="*/ 0 w 155"/>
                <a:gd name="T5" fmla="*/ 0 h 23"/>
                <a:gd name="T6" fmla="*/ 0 w 155"/>
                <a:gd name="T7" fmla="*/ 23 h 23"/>
                <a:gd name="T8" fmla="*/ 155 w 155"/>
                <a:gd name="T9" fmla="*/ 23 h 23"/>
                <a:gd name="T10" fmla="*/ 155 w 155"/>
                <a:gd name="T11" fmla="*/ 12 h 23"/>
                <a:gd name="T12" fmla="*/ 0 60000 65536"/>
                <a:gd name="T13" fmla="*/ 0 60000 65536"/>
                <a:gd name="T14" fmla="*/ 0 60000 65536"/>
                <a:gd name="T15" fmla="*/ 0 60000 65536"/>
                <a:gd name="T16" fmla="*/ 0 60000 65536"/>
                <a:gd name="T17" fmla="*/ 0 60000 65536"/>
                <a:gd name="T18" fmla="*/ 0 w 155"/>
                <a:gd name="T19" fmla="*/ 0 h 23"/>
                <a:gd name="T20" fmla="*/ 155 w 15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55" h="23">
                  <a:moveTo>
                    <a:pt x="155" y="12"/>
                  </a:moveTo>
                  <a:lnTo>
                    <a:pt x="155" y="0"/>
                  </a:lnTo>
                  <a:lnTo>
                    <a:pt x="0" y="0"/>
                  </a:lnTo>
                  <a:lnTo>
                    <a:pt x="0" y="23"/>
                  </a:lnTo>
                  <a:lnTo>
                    <a:pt x="155" y="23"/>
                  </a:lnTo>
                  <a:lnTo>
                    <a:pt x="155" y="12"/>
                  </a:lnTo>
                  <a:close/>
                </a:path>
              </a:pathLst>
            </a:custGeom>
            <a:solidFill>
              <a:srgbClr val="FF3300"/>
            </a:solidFill>
            <a:ln w="9525">
              <a:solidFill>
                <a:srgbClr val="FF3300"/>
              </a:solidFill>
              <a:round/>
              <a:headEnd/>
              <a:tailEnd/>
            </a:ln>
          </p:spPr>
          <p:txBody>
            <a:bodyPr/>
            <a:lstStyle/>
            <a:p>
              <a:endParaRPr lang="en-US"/>
            </a:p>
          </p:txBody>
        </p:sp>
        <p:sp>
          <p:nvSpPr>
            <p:cNvPr id="45" name="Freeform 78"/>
            <p:cNvSpPr>
              <a:spLocks/>
            </p:cNvSpPr>
            <p:nvPr/>
          </p:nvSpPr>
          <p:spPr bwMode="auto">
            <a:xfrm>
              <a:off x="7462157" y="2621038"/>
              <a:ext cx="285750" cy="25702"/>
            </a:xfrm>
            <a:custGeom>
              <a:avLst/>
              <a:gdLst>
                <a:gd name="T0" fmla="*/ 240 w 240"/>
                <a:gd name="T1" fmla="*/ 11 h 23"/>
                <a:gd name="T2" fmla="*/ 240 w 240"/>
                <a:gd name="T3" fmla="*/ 0 h 23"/>
                <a:gd name="T4" fmla="*/ 0 w 240"/>
                <a:gd name="T5" fmla="*/ 0 h 23"/>
                <a:gd name="T6" fmla="*/ 0 w 240"/>
                <a:gd name="T7" fmla="*/ 23 h 23"/>
                <a:gd name="T8" fmla="*/ 240 w 240"/>
                <a:gd name="T9" fmla="*/ 23 h 23"/>
                <a:gd name="T10" fmla="*/ 240 w 240"/>
                <a:gd name="T11" fmla="*/ 11 h 23"/>
                <a:gd name="T12" fmla="*/ 0 60000 65536"/>
                <a:gd name="T13" fmla="*/ 0 60000 65536"/>
                <a:gd name="T14" fmla="*/ 0 60000 65536"/>
                <a:gd name="T15" fmla="*/ 0 60000 65536"/>
                <a:gd name="T16" fmla="*/ 0 60000 65536"/>
                <a:gd name="T17" fmla="*/ 0 60000 65536"/>
                <a:gd name="T18" fmla="*/ 0 w 240"/>
                <a:gd name="T19" fmla="*/ 0 h 23"/>
                <a:gd name="T20" fmla="*/ 240 w 24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40" h="23">
                  <a:moveTo>
                    <a:pt x="240" y="11"/>
                  </a:moveTo>
                  <a:lnTo>
                    <a:pt x="240" y="0"/>
                  </a:lnTo>
                  <a:lnTo>
                    <a:pt x="0" y="0"/>
                  </a:lnTo>
                  <a:lnTo>
                    <a:pt x="0" y="23"/>
                  </a:lnTo>
                  <a:lnTo>
                    <a:pt x="240" y="23"/>
                  </a:lnTo>
                  <a:lnTo>
                    <a:pt x="240" y="11"/>
                  </a:lnTo>
                  <a:close/>
                </a:path>
              </a:pathLst>
            </a:custGeom>
            <a:solidFill>
              <a:srgbClr val="FF3300"/>
            </a:solidFill>
            <a:ln w="9525">
              <a:solidFill>
                <a:srgbClr val="FF3300"/>
              </a:solidFill>
              <a:round/>
              <a:headEnd/>
              <a:tailEnd/>
            </a:ln>
          </p:spPr>
          <p:txBody>
            <a:bodyPr/>
            <a:lstStyle/>
            <a:p>
              <a:endParaRPr lang="en-US"/>
            </a:p>
          </p:txBody>
        </p:sp>
        <p:sp>
          <p:nvSpPr>
            <p:cNvPr id="46" name="Freeform 79"/>
            <p:cNvSpPr>
              <a:spLocks/>
            </p:cNvSpPr>
            <p:nvPr/>
          </p:nvSpPr>
          <p:spPr bwMode="auto">
            <a:xfrm>
              <a:off x="7410752" y="2667907"/>
              <a:ext cx="387048" cy="24190"/>
            </a:xfrm>
            <a:custGeom>
              <a:avLst/>
              <a:gdLst>
                <a:gd name="T0" fmla="*/ 325 w 325"/>
                <a:gd name="T1" fmla="*/ 11 h 23"/>
                <a:gd name="T2" fmla="*/ 325 w 325"/>
                <a:gd name="T3" fmla="*/ 0 h 23"/>
                <a:gd name="T4" fmla="*/ 0 w 325"/>
                <a:gd name="T5" fmla="*/ 0 h 23"/>
                <a:gd name="T6" fmla="*/ 0 w 325"/>
                <a:gd name="T7" fmla="*/ 23 h 23"/>
                <a:gd name="T8" fmla="*/ 325 w 325"/>
                <a:gd name="T9" fmla="*/ 23 h 23"/>
                <a:gd name="T10" fmla="*/ 325 w 325"/>
                <a:gd name="T11" fmla="*/ 11 h 23"/>
                <a:gd name="T12" fmla="*/ 0 60000 65536"/>
                <a:gd name="T13" fmla="*/ 0 60000 65536"/>
                <a:gd name="T14" fmla="*/ 0 60000 65536"/>
                <a:gd name="T15" fmla="*/ 0 60000 65536"/>
                <a:gd name="T16" fmla="*/ 0 60000 65536"/>
                <a:gd name="T17" fmla="*/ 0 60000 65536"/>
                <a:gd name="T18" fmla="*/ 0 w 325"/>
                <a:gd name="T19" fmla="*/ 0 h 23"/>
                <a:gd name="T20" fmla="*/ 325 w 32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5" h="23">
                  <a:moveTo>
                    <a:pt x="325" y="11"/>
                  </a:moveTo>
                  <a:lnTo>
                    <a:pt x="325" y="0"/>
                  </a:lnTo>
                  <a:lnTo>
                    <a:pt x="0" y="0"/>
                  </a:lnTo>
                  <a:lnTo>
                    <a:pt x="0" y="23"/>
                  </a:lnTo>
                  <a:lnTo>
                    <a:pt x="325" y="23"/>
                  </a:lnTo>
                  <a:lnTo>
                    <a:pt x="325" y="11"/>
                  </a:lnTo>
                  <a:close/>
                </a:path>
              </a:pathLst>
            </a:custGeom>
            <a:solidFill>
              <a:srgbClr val="FF3300"/>
            </a:solidFill>
            <a:ln w="9525">
              <a:solidFill>
                <a:srgbClr val="FF3300"/>
              </a:solidFill>
              <a:round/>
              <a:headEnd/>
              <a:tailEnd/>
            </a:ln>
          </p:spPr>
          <p:txBody>
            <a:bodyPr/>
            <a:lstStyle/>
            <a:p>
              <a:endParaRPr lang="en-US"/>
            </a:p>
          </p:txBody>
        </p:sp>
        <p:sp>
          <p:nvSpPr>
            <p:cNvPr id="47" name="Freeform 80"/>
            <p:cNvSpPr>
              <a:spLocks/>
            </p:cNvSpPr>
            <p:nvPr/>
          </p:nvSpPr>
          <p:spPr bwMode="auto">
            <a:xfrm>
              <a:off x="7360859" y="2713264"/>
              <a:ext cx="489857" cy="24190"/>
            </a:xfrm>
            <a:custGeom>
              <a:avLst/>
              <a:gdLst>
                <a:gd name="T0" fmla="*/ 411 w 411"/>
                <a:gd name="T1" fmla="*/ 12 h 23"/>
                <a:gd name="T2" fmla="*/ 411 w 411"/>
                <a:gd name="T3" fmla="*/ 0 h 23"/>
                <a:gd name="T4" fmla="*/ 0 w 411"/>
                <a:gd name="T5" fmla="*/ 0 h 23"/>
                <a:gd name="T6" fmla="*/ 0 w 411"/>
                <a:gd name="T7" fmla="*/ 23 h 23"/>
                <a:gd name="T8" fmla="*/ 411 w 411"/>
                <a:gd name="T9" fmla="*/ 23 h 23"/>
                <a:gd name="T10" fmla="*/ 411 w 411"/>
                <a:gd name="T11" fmla="*/ 12 h 23"/>
                <a:gd name="T12" fmla="*/ 0 60000 65536"/>
                <a:gd name="T13" fmla="*/ 0 60000 65536"/>
                <a:gd name="T14" fmla="*/ 0 60000 65536"/>
                <a:gd name="T15" fmla="*/ 0 60000 65536"/>
                <a:gd name="T16" fmla="*/ 0 60000 65536"/>
                <a:gd name="T17" fmla="*/ 0 60000 65536"/>
                <a:gd name="T18" fmla="*/ 0 w 411"/>
                <a:gd name="T19" fmla="*/ 0 h 23"/>
                <a:gd name="T20" fmla="*/ 411 w 41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11" h="23">
                  <a:moveTo>
                    <a:pt x="411" y="12"/>
                  </a:moveTo>
                  <a:lnTo>
                    <a:pt x="411" y="0"/>
                  </a:lnTo>
                  <a:lnTo>
                    <a:pt x="0" y="0"/>
                  </a:lnTo>
                  <a:lnTo>
                    <a:pt x="0" y="23"/>
                  </a:lnTo>
                  <a:lnTo>
                    <a:pt x="411" y="23"/>
                  </a:lnTo>
                  <a:lnTo>
                    <a:pt x="411" y="12"/>
                  </a:lnTo>
                  <a:close/>
                </a:path>
              </a:pathLst>
            </a:custGeom>
            <a:solidFill>
              <a:srgbClr val="FF3300"/>
            </a:solidFill>
            <a:ln w="9525">
              <a:solidFill>
                <a:srgbClr val="FF3300"/>
              </a:solidFill>
              <a:round/>
              <a:headEnd/>
              <a:tailEnd/>
            </a:ln>
          </p:spPr>
          <p:txBody>
            <a:bodyPr/>
            <a:lstStyle/>
            <a:p>
              <a:endParaRPr lang="en-US"/>
            </a:p>
          </p:txBody>
        </p:sp>
        <p:sp>
          <p:nvSpPr>
            <p:cNvPr id="48" name="Freeform 81"/>
            <p:cNvSpPr>
              <a:spLocks/>
            </p:cNvSpPr>
            <p:nvPr/>
          </p:nvSpPr>
          <p:spPr bwMode="auto">
            <a:xfrm>
              <a:off x="7310967" y="2757110"/>
              <a:ext cx="588131" cy="25702"/>
            </a:xfrm>
            <a:custGeom>
              <a:avLst/>
              <a:gdLst>
                <a:gd name="T0" fmla="*/ 493 w 493"/>
                <a:gd name="T1" fmla="*/ 12 h 23"/>
                <a:gd name="T2" fmla="*/ 493 w 493"/>
                <a:gd name="T3" fmla="*/ 0 h 23"/>
                <a:gd name="T4" fmla="*/ 0 w 493"/>
                <a:gd name="T5" fmla="*/ 0 h 23"/>
                <a:gd name="T6" fmla="*/ 0 w 493"/>
                <a:gd name="T7" fmla="*/ 23 h 23"/>
                <a:gd name="T8" fmla="*/ 493 w 493"/>
                <a:gd name="T9" fmla="*/ 23 h 23"/>
                <a:gd name="T10" fmla="*/ 493 w 493"/>
                <a:gd name="T11" fmla="*/ 12 h 23"/>
                <a:gd name="T12" fmla="*/ 0 60000 65536"/>
                <a:gd name="T13" fmla="*/ 0 60000 65536"/>
                <a:gd name="T14" fmla="*/ 0 60000 65536"/>
                <a:gd name="T15" fmla="*/ 0 60000 65536"/>
                <a:gd name="T16" fmla="*/ 0 60000 65536"/>
                <a:gd name="T17" fmla="*/ 0 60000 65536"/>
                <a:gd name="T18" fmla="*/ 0 w 493"/>
                <a:gd name="T19" fmla="*/ 0 h 23"/>
                <a:gd name="T20" fmla="*/ 493 w 49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93" h="23">
                  <a:moveTo>
                    <a:pt x="493" y="12"/>
                  </a:moveTo>
                  <a:lnTo>
                    <a:pt x="493" y="0"/>
                  </a:lnTo>
                  <a:lnTo>
                    <a:pt x="0" y="0"/>
                  </a:lnTo>
                  <a:lnTo>
                    <a:pt x="0" y="23"/>
                  </a:lnTo>
                  <a:lnTo>
                    <a:pt x="493" y="23"/>
                  </a:lnTo>
                  <a:lnTo>
                    <a:pt x="493" y="12"/>
                  </a:lnTo>
                  <a:close/>
                </a:path>
              </a:pathLst>
            </a:custGeom>
            <a:solidFill>
              <a:srgbClr val="FF3300"/>
            </a:solidFill>
            <a:ln w="9525">
              <a:solidFill>
                <a:srgbClr val="FF3300"/>
              </a:solidFill>
              <a:round/>
              <a:headEnd/>
              <a:tailEnd/>
            </a:ln>
          </p:spPr>
          <p:txBody>
            <a:bodyPr/>
            <a:lstStyle/>
            <a:p>
              <a:endParaRPr lang="en-US"/>
            </a:p>
          </p:txBody>
        </p:sp>
        <p:sp>
          <p:nvSpPr>
            <p:cNvPr id="49" name="Freeform 82"/>
            <p:cNvSpPr>
              <a:spLocks/>
            </p:cNvSpPr>
            <p:nvPr/>
          </p:nvSpPr>
          <p:spPr bwMode="auto">
            <a:xfrm>
              <a:off x="7259562" y="2803979"/>
              <a:ext cx="687917" cy="25702"/>
            </a:xfrm>
            <a:custGeom>
              <a:avLst/>
              <a:gdLst>
                <a:gd name="T0" fmla="*/ 577 w 577"/>
                <a:gd name="T1" fmla="*/ 12 h 23"/>
                <a:gd name="T2" fmla="*/ 577 w 577"/>
                <a:gd name="T3" fmla="*/ 0 h 23"/>
                <a:gd name="T4" fmla="*/ 0 w 577"/>
                <a:gd name="T5" fmla="*/ 0 h 23"/>
                <a:gd name="T6" fmla="*/ 0 w 577"/>
                <a:gd name="T7" fmla="*/ 23 h 23"/>
                <a:gd name="T8" fmla="*/ 577 w 577"/>
                <a:gd name="T9" fmla="*/ 23 h 23"/>
                <a:gd name="T10" fmla="*/ 577 w 577"/>
                <a:gd name="T11" fmla="*/ 12 h 23"/>
                <a:gd name="T12" fmla="*/ 0 60000 65536"/>
                <a:gd name="T13" fmla="*/ 0 60000 65536"/>
                <a:gd name="T14" fmla="*/ 0 60000 65536"/>
                <a:gd name="T15" fmla="*/ 0 60000 65536"/>
                <a:gd name="T16" fmla="*/ 0 60000 65536"/>
                <a:gd name="T17" fmla="*/ 0 60000 65536"/>
                <a:gd name="T18" fmla="*/ 0 w 577"/>
                <a:gd name="T19" fmla="*/ 0 h 23"/>
                <a:gd name="T20" fmla="*/ 577 w 57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77" h="23">
                  <a:moveTo>
                    <a:pt x="577" y="12"/>
                  </a:moveTo>
                  <a:lnTo>
                    <a:pt x="577" y="0"/>
                  </a:lnTo>
                  <a:lnTo>
                    <a:pt x="0" y="0"/>
                  </a:lnTo>
                  <a:lnTo>
                    <a:pt x="0" y="23"/>
                  </a:lnTo>
                  <a:lnTo>
                    <a:pt x="577" y="23"/>
                  </a:lnTo>
                  <a:lnTo>
                    <a:pt x="577" y="12"/>
                  </a:lnTo>
                  <a:close/>
                </a:path>
              </a:pathLst>
            </a:custGeom>
            <a:solidFill>
              <a:srgbClr val="FF3300"/>
            </a:solidFill>
            <a:ln w="9525">
              <a:solidFill>
                <a:srgbClr val="FF3300"/>
              </a:solidFill>
              <a:round/>
              <a:headEnd/>
              <a:tailEnd/>
            </a:ln>
          </p:spPr>
          <p:txBody>
            <a:bodyPr/>
            <a:lstStyle/>
            <a:p>
              <a:endParaRPr lang="en-US"/>
            </a:p>
          </p:txBody>
        </p:sp>
        <p:sp>
          <p:nvSpPr>
            <p:cNvPr id="50" name="Freeform 83"/>
            <p:cNvSpPr>
              <a:spLocks/>
            </p:cNvSpPr>
            <p:nvPr/>
          </p:nvSpPr>
          <p:spPr bwMode="auto">
            <a:xfrm>
              <a:off x="7211181" y="2847824"/>
              <a:ext cx="790726" cy="25702"/>
            </a:xfrm>
            <a:custGeom>
              <a:avLst/>
              <a:gdLst>
                <a:gd name="T0" fmla="*/ 664 w 664"/>
                <a:gd name="T1" fmla="*/ 11 h 23"/>
                <a:gd name="T2" fmla="*/ 664 w 664"/>
                <a:gd name="T3" fmla="*/ 0 h 23"/>
                <a:gd name="T4" fmla="*/ 0 w 664"/>
                <a:gd name="T5" fmla="*/ 0 h 23"/>
                <a:gd name="T6" fmla="*/ 0 w 664"/>
                <a:gd name="T7" fmla="*/ 23 h 23"/>
                <a:gd name="T8" fmla="*/ 664 w 664"/>
                <a:gd name="T9" fmla="*/ 23 h 23"/>
                <a:gd name="T10" fmla="*/ 664 w 664"/>
                <a:gd name="T11" fmla="*/ 11 h 23"/>
                <a:gd name="T12" fmla="*/ 0 60000 65536"/>
                <a:gd name="T13" fmla="*/ 0 60000 65536"/>
                <a:gd name="T14" fmla="*/ 0 60000 65536"/>
                <a:gd name="T15" fmla="*/ 0 60000 65536"/>
                <a:gd name="T16" fmla="*/ 0 60000 65536"/>
                <a:gd name="T17" fmla="*/ 0 60000 65536"/>
                <a:gd name="T18" fmla="*/ 0 w 664"/>
                <a:gd name="T19" fmla="*/ 0 h 23"/>
                <a:gd name="T20" fmla="*/ 664 w 66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664" h="23">
                  <a:moveTo>
                    <a:pt x="664" y="11"/>
                  </a:moveTo>
                  <a:lnTo>
                    <a:pt x="664" y="0"/>
                  </a:lnTo>
                  <a:lnTo>
                    <a:pt x="0" y="0"/>
                  </a:lnTo>
                  <a:lnTo>
                    <a:pt x="0" y="23"/>
                  </a:lnTo>
                  <a:lnTo>
                    <a:pt x="664" y="23"/>
                  </a:lnTo>
                  <a:lnTo>
                    <a:pt x="664" y="11"/>
                  </a:lnTo>
                  <a:close/>
                </a:path>
              </a:pathLst>
            </a:custGeom>
            <a:solidFill>
              <a:srgbClr val="FF3300"/>
            </a:solidFill>
            <a:ln w="9525">
              <a:solidFill>
                <a:srgbClr val="FF3300"/>
              </a:solidFill>
              <a:round/>
              <a:headEnd/>
              <a:tailEnd/>
            </a:ln>
          </p:spPr>
          <p:txBody>
            <a:bodyPr/>
            <a:lstStyle/>
            <a:p>
              <a:endParaRPr lang="en-US"/>
            </a:p>
          </p:txBody>
        </p:sp>
        <p:sp>
          <p:nvSpPr>
            <p:cNvPr id="51" name="Freeform 84"/>
            <p:cNvSpPr>
              <a:spLocks/>
            </p:cNvSpPr>
            <p:nvPr/>
          </p:nvSpPr>
          <p:spPr bwMode="auto">
            <a:xfrm>
              <a:off x="7158264" y="2896205"/>
              <a:ext cx="890512" cy="25702"/>
            </a:xfrm>
            <a:custGeom>
              <a:avLst/>
              <a:gdLst>
                <a:gd name="T0" fmla="*/ 747 w 747"/>
                <a:gd name="T1" fmla="*/ 11 h 23"/>
                <a:gd name="T2" fmla="*/ 747 w 747"/>
                <a:gd name="T3" fmla="*/ 0 h 23"/>
                <a:gd name="T4" fmla="*/ 0 w 747"/>
                <a:gd name="T5" fmla="*/ 0 h 23"/>
                <a:gd name="T6" fmla="*/ 0 w 747"/>
                <a:gd name="T7" fmla="*/ 23 h 23"/>
                <a:gd name="T8" fmla="*/ 747 w 747"/>
                <a:gd name="T9" fmla="*/ 23 h 23"/>
                <a:gd name="T10" fmla="*/ 747 w 747"/>
                <a:gd name="T11" fmla="*/ 11 h 23"/>
                <a:gd name="T12" fmla="*/ 0 60000 65536"/>
                <a:gd name="T13" fmla="*/ 0 60000 65536"/>
                <a:gd name="T14" fmla="*/ 0 60000 65536"/>
                <a:gd name="T15" fmla="*/ 0 60000 65536"/>
                <a:gd name="T16" fmla="*/ 0 60000 65536"/>
                <a:gd name="T17" fmla="*/ 0 60000 65536"/>
                <a:gd name="T18" fmla="*/ 0 w 747"/>
                <a:gd name="T19" fmla="*/ 0 h 23"/>
                <a:gd name="T20" fmla="*/ 747 w 74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47" h="23">
                  <a:moveTo>
                    <a:pt x="747" y="11"/>
                  </a:moveTo>
                  <a:lnTo>
                    <a:pt x="747" y="0"/>
                  </a:lnTo>
                  <a:lnTo>
                    <a:pt x="0" y="0"/>
                  </a:lnTo>
                  <a:lnTo>
                    <a:pt x="0" y="23"/>
                  </a:lnTo>
                  <a:lnTo>
                    <a:pt x="747" y="23"/>
                  </a:lnTo>
                  <a:lnTo>
                    <a:pt x="747" y="11"/>
                  </a:lnTo>
                  <a:close/>
                </a:path>
              </a:pathLst>
            </a:custGeom>
            <a:solidFill>
              <a:srgbClr val="FF3300"/>
            </a:solidFill>
            <a:ln w="9525">
              <a:solidFill>
                <a:srgbClr val="FF3300"/>
              </a:solidFill>
              <a:round/>
              <a:headEnd/>
              <a:tailEnd/>
            </a:ln>
          </p:spPr>
          <p:txBody>
            <a:bodyPr/>
            <a:lstStyle/>
            <a:p>
              <a:endParaRPr lang="en-US"/>
            </a:p>
          </p:txBody>
        </p:sp>
        <p:sp>
          <p:nvSpPr>
            <p:cNvPr id="52" name="Freeform 85"/>
            <p:cNvSpPr>
              <a:spLocks/>
            </p:cNvSpPr>
            <p:nvPr/>
          </p:nvSpPr>
          <p:spPr bwMode="auto">
            <a:xfrm>
              <a:off x="6864955" y="1576312"/>
              <a:ext cx="329595" cy="25702"/>
            </a:xfrm>
            <a:custGeom>
              <a:avLst/>
              <a:gdLst>
                <a:gd name="T0" fmla="*/ 278 w 278"/>
                <a:gd name="T1" fmla="*/ 12 h 23"/>
                <a:gd name="T2" fmla="*/ 278 w 278"/>
                <a:gd name="T3" fmla="*/ 0 h 23"/>
                <a:gd name="T4" fmla="*/ 0 w 278"/>
                <a:gd name="T5" fmla="*/ 0 h 23"/>
                <a:gd name="T6" fmla="*/ 0 w 278"/>
                <a:gd name="T7" fmla="*/ 23 h 23"/>
                <a:gd name="T8" fmla="*/ 278 w 278"/>
                <a:gd name="T9" fmla="*/ 23 h 23"/>
                <a:gd name="T10" fmla="*/ 278 w 278"/>
                <a:gd name="T11" fmla="*/ 12 h 23"/>
                <a:gd name="T12" fmla="*/ 0 60000 65536"/>
                <a:gd name="T13" fmla="*/ 0 60000 65536"/>
                <a:gd name="T14" fmla="*/ 0 60000 65536"/>
                <a:gd name="T15" fmla="*/ 0 60000 65536"/>
                <a:gd name="T16" fmla="*/ 0 60000 65536"/>
                <a:gd name="T17" fmla="*/ 0 60000 65536"/>
                <a:gd name="T18" fmla="*/ 0 w 278"/>
                <a:gd name="T19" fmla="*/ 0 h 23"/>
                <a:gd name="T20" fmla="*/ 278 w 27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8" h="23">
                  <a:moveTo>
                    <a:pt x="278" y="12"/>
                  </a:moveTo>
                  <a:lnTo>
                    <a:pt x="278" y="0"/>
                  </a:lnTo>
                  <a:lnTo>
                    <a:pt x="0" y="0"/>
                  </a:lnTo>
                  <a:lnTo>
                    <a:pt x="0" y="23"/>
                  </a:lnTo>
                  <a:lnTo>
                    <a:pt x="278" y="23"/>
                  </a:lnTo>
                  <a:lnTo>
                    <a:pt x="278" y="12"/>
                  </a:lnTo>
                  <a:close/>
                </a:path>
              </a:pathLst>
            </a:custGeom>
            <a:solidFill>
              <a:srgbClr val="FF3300"/>
            </a:solidFill>
            <a:ln w="9525">
              <a:solidFill>
                <a:srgbClr val="FF3300"/>
              </a:solidFill>
              <a:round/>
              <a:headEnd/>
              <a:tailEnd/>
            </a:ln>
          </p:spPr>
          <p:txBody>
            <a:bodyPr/>
            <a:lstStyle/>
            <a:p>
              <a:endParaRPr lang="en-US"/>
            </a:p>
          </p:txBody>
        </p:sp>
        <p:sp>
          <p:nvSpPr>
            <p:cNvPr id="53" name="Freeform 86"/>
            <p:cNvSpPr>
              <a:spLocks/>
            </p:cNvSpPr>
            <p:nvPr/>
          </p:nvSpPr>
          <p:spPr bwMode="auto">
            <a:xfrm>
              <a:off x="6864955" y="1623181"/>
              <a:ext cx="334131" cy="24190"/>
            </a:xfrm>
            <a:custGeom>
              <a:avLst/>
              <a:gdLst>
                <a:gd name="T0" fmla="*/ 280 w 280"/>
                <a:gd name="T1" fmla="*/ 12 h 23"/>
                <a:gd name="T2" fmla="*/ 280 w 280"/>
                <a:gd name="T3" fmla="*/ 0 h 23"/>
                <a:gd name="T4" fmla="*/ 0 w 280"/>
                <a:gd name="T5" fmla="*/ 0 h 23"/>
                <a:gd name="T6" fmla="*/ 0 w 280"/>
                <a:gd name="T7" fmla="*/ 23 h 23"/>
                <a:gd name="T8" fmla="*/ 280 w 280"/>
                <a:gd name="T9" fmla="*/ 23 h 23"/>
                <a:gd name="T10" fmla="*/ 280 w 280"/>
                <a:gd name="T11" fmla="*/ 12 h 23"/>
                <a:gd name="T12" fmla="*/ 0 60000 65536"/>
                <a:gd name="T13" fmla="*/ 0 60000 65536"/>
                <a:gd name="T14" fmla="*/ 0 60000 65536"/>
                <a:gd name="T15" fmla="*/ 0 60000 65536"/>
                <a:gd name="T16" fmla="*/ 0 60000 65536"/>
                <a:gd name="T17" fmla="*/ 0 60000 65536"/>
                <a:gd name="T18" fmla="*/ 0 w 280"/>
                <a:gd name="T19" fmla="*/ 0 h 23"/>
                <a:gd name="T20" fmla="*/ 280 w 2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0" h="23">
                  <a:moveTo>
                    <a:pt x="280" y="12"/>
                  </a:moveTo>
                  <a:lnTo>
                    <a:pt x="280" y="0"/>
                  </a:lnTo>
                  <a:lnTo>
                    <a:pt x="0" y="0"/>
                  </a:lnTo>
                  <a:lnTo>
                    <a:pt x="0" y="23"/>
                  </a:lnTo>
                  <a:lnTo>
                    <a:pt x="280" y="23"/>
                  </a:lnTo>
                  <a:lnTo>
                    <a:pt x="280" y="12"/>
                  </a:lnTo>
                  <a:close/>
                </a:path>
              </a:pathLst>
            </a:custGeom>
            <a:solidFill>
              <a:srgbClr val="FF3300"/>
            </a:solidFill>
            <a:ln w="9525">
              <a:solidFill>
                <a:srgbClr val="FF3300"/>
              </a:solidFill>
              <a:round/>
              <a:headEnd/>
              <a:tailEnd/>
            </a:ln>
          </p:spPr>
          <p:txBody>
            <a:bodyPr/>
            <a:lstStyle/>
            <a:p>
              <a:endParaRPr lang="en-US"/>
            </a:p>
          </p:txBody>
        </p:sp>
        <p:sp>
          <p:nvSpPr>
            <p:cNvPr id="54" name="Freeform 87"/>
            <p:cNvSpPr>
              <a:spLocks/>
            </p:cNvSpPr>
            <p:nvPr/>
          </p:nvSpPr>
          <p:spPr bwMode="auto">
            <a:xfrm>
              <a:off x="6861931" y="1667026"/>
              <a:ext cx="338667" cy="25702"/>
            </a:xfrm>
            <a:custGeom>
              <a:avLst/>
              <a:gdLst>
                <a:gd name="T0" fmla="*/ 284 w 284"/>
                <a:gd name="T1" fmla="*/ 11 h 23"/>
                <a:gd name="T2" fmla="*/ 284 w 284"/>
                <a:gd name="T3" fmla="*/ 0 h 23"/>
                <a:gd name="T4" fmla="*/ 0 w 284"/>
                <a:gd name="T5" fmla="*/ 0 h 23"/>
                <a:gd name="T6" fmla="*/ 0 w 284"/>
                <a:gd name="T7" fmla="*/ 23 h 23"/>
                <a:gd name="T8" fmla="*/ 284 w 284"/>
                <a:gd name="T9" fmla="*/ 23 h 23"/>
                <a:gd name="T10" fmla="*/ 284 w 284"/>
                <a:gd name="T11" fmla="*/ 11 h 23"/>
                <a:gd name="T12" fmla="*/ 0 60000 65536"/>
                <a:gd name="T13" fmla="*/ 0 60000 65536"/>
                <a:gd name="T14" fmla="*/ 0 60000 65536"/>
                <a:gd name="T15" fmla="*/ 0 60000 65536"/>
                <a:gd name="T16" fmla="*/ 0 60000 65536"/>
                <a:gd name="T17" fmla="*/ 0 60000 65536"/>
                <a:gd name="T18" fmla="*/ 0 w 284"/>
                <a:gd name="T19" fmla="*/ 0 h 23"/>
                <a:gd name="T20" fmla="*/ 284 w 28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4" h="23">
                  <a:moveTo>
                    <a:pt x="284" y="11"/>
                  </a:moveTo>
                  <a:lnTo>
                    <a:pt x="284" y="0"/>
                  </a:lnTo>
                  <a:lnTo>
                    <a:pt x="0" y="0"/>
                  </a:lnTo>
                  <a:lnTo>
                    <a:pt x="0" y="23"/>
                  </a:lnTo>
                  <a:lnTo>
                    <a:pt x="284" y="23"/>
                  </a:lnTo>
                  <a:lnTo>
                    <a:pt x="284" y="11"/>
                  </a:lnTo>
                  <a:close/>
                </a:path>
              </a:pathLst>
            </a:custGeom>
            <a:solidFill>
              <a:srgbClr val="FF3300"/>
            </a:solidFill>
            <a:ln w="9525">
              <a:solidFill>
                <a:srgbClr val="FF3300"/>
              </a:solidFill>
              <a:round/>
              <a:headEnd/>
              <a:tailEnd/>
            </a:ln>
          </p:spPr>
          <p:txBody>
            <a:bodyPr/>
            <a:lstStyle/>
            <a:p>
              <a:endParaRPr lang="en-US"/>
            </a:p>
          </p:txBody>
        </p:sp>
        <p:sp>
          <p:nvSpPr>
            <p:cNvPr id="55" name="Freeform 88"/>
            <p:cNvSpPr>
              <a:spLocks/>
            </p:cNvSpPr>
            <p:nvPr/>
          </p:nvSpPr>
          <p:spPr bwMode="auto">
            <a:xfrm>
              <a:off x="6864955" y="1715407"/>
              <a:ext cx="334131" cy="24190"/>
            </a:xfrm>
            <a:custGeom>
              <a:avLst/>
              <a:gdLst>
                <a:gd name="T0" fmla="*/ 280 w 280"/>
                <a:gd name="T1" fmla="*/ 11 h 23"/>
                <a:gd name="T2" fmla="*/ 280 w 280"/>
                <a:gd name="T3" fmla="*/ 0 h 23"/>
                <a:gd name="T4" fmla="*/ 0 w 280"/>
                <a:gd name="T5" fmla="*/ 0 h 23"/>
                <a:gd name="T6" fmla="*/ 0 w 280"/>
                <a:gd name="T7" fmla="*/ 23 h 23"/>
                <a:gd name="T8" fmla="*/ 280 w 280"/>
                <a:gd name="T9" fmla="*/ 23 h 23"/>
                <a:gd name="T10" fmla="*/ 280 w 280"/>
                <a:gd name="T11" fmla="*/ 11 h 23"/>
                <a:gd name="T12" fmla="*/ 0 60000 65536"/>
                <a:gd name="T13" fmla="*/ 0 60000 65536"/>
                <a:gd name="T14" fmla="*/ 0 60000 65536"/>
                <a:gd name="T15" fmla="*/ 0 60000 65536"/>
                <a:gd name="T16" fmla="*/ 0 60000 65536"/>
                <a:gd name="T17" fmla="*/ 0 60000 65536"/>
                <a:gd name="T18" fmla="*/ 0 w 280"/>
                <a:gd name="T19" fmla="*/ 0 h 23"/>
                <a:gd name="T20" fmla="*/ 280 w 2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0" h="23">
                  <a:moveTo>
                    <a:pt x="280" y="11"/>
                  </a:moveTo>
                  <a:lnTo>
                    <a:pt x="280" y="0"/>
                  </a:lnTo>
                  <a:lnTo>
                    <a:pt x="0" y="0"/>
                  </a:lnTo>
                  <a:lnTo>
                    <a:pt x="0" y="23"/>
                  </a:lnTo>
                  <a:lnTo>
                    <a:pt x="280" y="23"/>
                  </a:lnTo>
                  <a:lnTo>
                    <a:pt x="280" y="11"/>
                  </a:lnTo>
                  <a:close/>
                </a:path>
              </a:pathLst>
            </a:custGeom>
            <a:solidFill>
              <a:srgbClr val="FF3300"/>
            </a:solidFill>
            <a:ln w="9525">
              <a:solidFill>
                <a:srgbClr val="FF3300"/>
              </a:solidFill>
              <a:round/>
              <a:headEnd/>
              <a:tailEnd/>
            </a:ln>
          </p:spPr>
          <p:txBody>
            <a:bodyPr/>
            <a:lstStyle/>
            <a:p>
              <a:endParaRPr lang="en-US"/>
            </a:p>
          </p:txBody>
        </p:sp>
        <p:sp>
          <p:nvSpPr>
            <p:cNvPr id="56" name="Freeform 89"/>
            <p:cNvSpPr>
              <a:spLocks/>
            </p:cNvSpPr>
            <p:nvPr/>
          </p:nvSpPr>
          <p:spPr bwMode="auto">
            <a:xfrm>
              <a:off x="6864955" y="1757740"/>
              <a:ext cx="334131" cy="25702"/>
            </a:xfrm>
            <a:custGeom>
              <a:avLst/>
              <a:gdLst>
                <a:gd name="T0" fmla="*/ 280 w 280"/>
                <a:gd name="T1" fmla="*/ 12 h 23"/>
                <a:gd name="T2" fmla="*/ 280 w 280"/>
                <a:gd name="T3" fmla="*/ 0 h 23"/>
                <a:gd name="T4" fmla="*/ 0 w 280"/>
                <a:gd name="T5" fmla="*/ 0 h 23"/>
                <a:gd name="T6" fmla="*/ 0 w 280"/>
                <a:gd name="T7" fmla="*/ 23 h 23"/>
                <a:gd name="T8" fmla="*/ 280 w 280"/>
                <a:gd name="T9" fmla="*/ 23 h 23"/>
                <a:gd name="T10" fmla="*/ 280 w 280"/>
                <a:gd name="T11" fmla="*/ 12 h 23"/>
                <a:gd name="T12" fmla="*/ 0 60000 65536"/>
                <a:gd name="T13" fmla="*/ 0 60000 65536"/>
                <a:gd name="T14" fmla="*/ 0 60000 65536"/>
                <a:gd name="T15" fmla="*/ 0 60000 65536"/>
                <a:gd name="T16" fmla="*/ 0 60000 65536"/>
                <a:gd name="T17" fmla="*/ 0 60000 65536"/>
                <a:gd name="T18" fmla="*/ 0 w 280"/>
                <a:gd name="T19" fmla="*/ 0 h 23"/>
                <a:gd name="T20" fmla="*/ 280 w 2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0" h="23">
                  <a:moveTo>
                    <a:pt x="280" y="12"/>
                  </a:moveTo>
                  <a:lnTo>
                    <a:pt x="280" y="0"/>
                  </a:lnTo>
                  <a:lnTo>
                    <a:pt x="0" y="0"/>
                  </a:lnTo>
                  <a:lnTo>
                    <a:pt x="0" y="23"/>
                  </a:lnTo>
                  <a:lnTo>
                    <a:pt x="280" y="23"/>
                  </a:lnTo>
                  <a:lnTo>
                    <a:pt x="280" y="12"/>
                  </a:lnTo>
                  <a:close/>
                </a:path>
              </a:pathLst>
            </a:custGeom>
            <a:solidFill>
              <a:srgbClr val="FF3300"/>
            </a:solidFill>
            <a:ln w="9525">
              <a:solidFill>
                <a:srgbClr val="FF3300"/>
              </a:solidFill>
              <a:round/>
              <a:headEnd/>
              <a:tailEnd/>
            </a:ln>
          </p:spPr>
          <p:txBody>
            <a:bodyPr/>
            <a:lstStyle/>
            <a:p>
              <a:endParaRPr lang="en-US"/>
            </a:p>
          </p:txBody>
        </p:sp>
        <p:sp>
          <p:nvSpPr>
            <p:cNvPr id="57" name="Freeform 90"/>
            <p:cNvSpPr>
              <a:spLocks/>
            </p:cNvSpPr>
            <p:nvPr/>
          </p:nvSpPr>
          <p:spPr bwMode="auto">
            <a:xfrm>
              <a:off x="6864955" y="1803098"/>
              <a:ext cx="334131" cy="25702"/>
            </a:xfrm>
            <a:custGeom>
              <a:avLst/>
              <a:gdLst>
                <a:gd name="T0" fmla="*/ 280 w 280"/>
                <a:gd name="T1" fmla="*/ 12 h 23"/>
                <a:gd name="T2" fmla="*/ 280 w 280"/>
                <a:gd name="T3" fmla="*/ 0 h 23"/>
                <a:gd name="T4" fmla="*/ 0 w 280"/>
                <a:gd name="T5" fmla="*/ 0 h 23"/>
                <a:gd name="T6" fmla="*/ 0 w 280"/>
                <a:gd name="T7" fmla="*/ 23 h 23"/>
                <a:gd name="T8" fmla="*/ 280 w 280"/>
                <a:gd name="T9" fmla="*/ 23 h 23"/>
                <a:gd name="T10" fmla="*/ 280 w 280"/>
                <a:gd name="T11" fmla="*/ 12 h 23"/>
                <a:gd name="T12" fmla="*/ 0 60000 65536"/>
                <a:gd name="T13" fmla="*/ 0 60000 65536"/>
                <a:gd name="T14" fmla="*/ 0 60000 65536"/>
                <a:gd name="T15" fmla="*/ 0 60000 65536"/>
                <a:gd name="T16" fmla="*/ 0 60000 65536"/>
                <a:gd name="T17" fmla="*/ 0 60000 65536"/>
                <a:gd name="T18" fmla="*/ 0 w 280"/>
                <a:gd name="T19" fmla="*/ 0 h 23"/>
                <a:gd name="T20" fmla="*/ 280 w 2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0" h="23">
                  <a:moveTo>
                    <a:pt x="280" y="12"/>
                  </a:moveTo>
                  <a:lnTo>
                    <a:pt x="280" y="0"/>
                  </a:lnTo>
                  <a:lnTo>
                    <a:pt x="0" y="0"/>
                  </a:lnTo>
                  <a:lnTo>
                    <a:pt x="0" y="23"/>
                  </a:lnTo>
                  <a:lnTo>
                    <a:pt x="280" y="23"/>
                  </a:lnTo>
                  <a:lnTo>
                    <a:pt x="280" y="12"/>
                  </a:lnTo>
                  <a:close/>
                </a:path>
              </a:pathLst>
            </a:custGeom>
            <a:solidFill>
              <a:srgbClr val="FF3300"/>
            </a:solidFill>
            <a:ln w="9525">
              <a:solidFill>
                <a:srgbClr val="FF3300"/>
              </a:solidFill>
              <a:round/>
              <a:headEnd/>
              <a:tailEnd/>
            </a:ln>
          </p:spPr>
          <p:txBody>
            <a:bodyPr/>
            <a:lstStyle/>
            <a:p>
              <a:endParaRPr lang="en-US"/>
            </a:p>
          </p:txBody>
        </p:sp>
        <p:sp>
          <p:nvSpPr>
            <p:cNvPr id="58" name="Freeform 91"/>
            <p:cNvSpPr>
              <a:spLocks/>
            </p:cNvSpPr>
            <p:nvPr/>
          </p:nvSpPr>
          <p:spPr bwMode="auto">
            <a:xfrm>
              <a:off x="6864955" y="1849967"/>
              <a:ext cx="334131" cy="25702"/>
            </a:xfrm>
            <a:custGeom>
              <a:avLst/>
              <a:gdLst>
                <a:gd name="T0" fmla="*/ 280 w 280"/>
                <a:gd name="T1" fmla="*/ 12 h 24"/>
                <a:gd name="T2" fmla="*/ 280 w 280"/>
                <a:gd name="T3" fmla="*/ 0 h 24"/>
                <a:gd name="T4" fmla="*/ 0 w 280"/>
                <a:gd name="T5" fmla="*/ 0 h 24"/>
                <a:gd name="T6" fmla="*/ 0 w 280"/>
                <a:gd name="T7" fmla="*/ 24 h 24"/>
                <a:gd name="T8" fmla="*/ 280 w 280"/>
                <a:gd name="T9" fmla="*/ 24 h 24"/>
                <a:gd name="T10" fmla="*/ 280 w 280"/>
                <a:gd name="T11" fmla="*/ 12 h 24"/>
                <a:gd name="T12" fmla="*/ 0 60000 65536"/>
                <a:gd name="T13" fmla="*/ 0 60000 65536"/>
                <a:gd name="T14" fmla="*/ 0 60000 65536"/>
                <a:gd name="T15" fmla="*/ 0 60000 65536"/>
                <a:gd name="T16" fmla="*/ 0 60000 65536"/>
                <a:gd name="T17" fmla="*/ 0 60000 65536"/>
                <a:gd name="T18" fmla="*/ 0 w 280"/>
                <a:gd name="T19" fmla="*/ 0 h 24"/>
                <a:gd name="T20" fmla="*/ 280 w 28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0" h="24">
                  <a:moveTo>
                    <a:pt x="280" y="12"/>
                  </a:moveTo>
                  <a:lnTo>
                    <a:pt x="280" y="0"/>
                  </a:lnTo>
                  <a:lnTo>
                    <a:pt x="0" y="0"/>
                  </a:lnTo>
                  <a:lnTo>
                    <a:pt x="0" y="24"/>
                  </a:lnTo>
                  <a:lnTo>
                    <a:pt x="280" y="24"/>
                  </a:lnTo>
                  <a:lnTo>
                    <a:pt x="280" y="12"/>
                  </a:lnTo>
                  <a:close/>
                </a:path>
              </a:pathLst>
            </a:custGeom>
            <a:solidFill>
              <a:srgbClr val="FF3300"/>
            </a:solidFill>
            <a:ln w="9525">
              <a:solidFill>
                <a:srgbClr val="FF3300"/>
              </a:solidFill>
              <a:round/>
              <a:headEnd/>
              <a:tailEnd/>
            </a:ln>
          </p:spPr>
          <p:txBody>
            <a:bodyPr/>
            <a:lstStyle/>
            <a:p>
              <a:endParaRPr lang="en-US"/>
            </a:p>
          </p:txBody>
        </p:sp>
        <p:sp>
          <p:nvSpPr>
            <p:cNvPr id="59" name="Freeform 92"/>
            <p:cNvSpPr>
              <a:spLocks/>
            </p:cNvSpPr>
            <p:nvPr/>
          </p:nvSpPr>
          <p:spPr bwMode="auto">
            <a:xfrm>
              <a:off x="6019800" y="1487110"/>
              <a:ext cx="325059" cy="19655"/>
            </a:xfrm>
            <a:custGeom>
              <a:avLst/>
              <a:gdLst>
                <a:gd name="T0" fmla="*/ 272 w 272"/>
                <a:gd name="T1" fmla="*/ 7 h 17"/>
                <a:gd name="T2" fmla="*/ 272 w 272"/>
                <a:gd name="T3" fmla="*/ 0 h 17"/>
                <a:gd name="T4" fmla="*/ 0 w 272"/>
                <a:gd name="T5" fmla="*/ 0 h 17"/>
                <a:gd name="T6" fmla="*/ 0 w 272"/>
                <a:gd name="T7" fmla="*/ 17 h 17"/>
                <a:gd name="T8" fmla="*/ 272 w 272"/>
                <a:gd name="T9" fmla="*/ 17 h 17"/>
                <a:gd name="T10" fmla="*/ 272 w 272"/>
                <a:gd name="T11" fmla="*/ 7 h 17"/>
                <a:gd name="T12" fmla="*/ 0 60000 65536"/>
                <a:gd name="T13" fmla="*/ 0 60000 65536"/>
                <a:gd name="T14" fmla="*/ 0 60000 65536"/>
                <a:gd name="T15" fmla="*/ 0 60000 65536"/>
                <a:gd name="T16" fmla="*/ 0 60000 65536"/>
                <a:gd name="T17" fmla="*/ 0 60000 65536"/>
                <a:gd name="T18" fmla="*/ 0 w 272"/>
                <a:gd name="T19" fmla="*/ 0 h 17"/>
                <a:gd name="T20" fmla="*/ 272 w 27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2" h="17">
                  <a:moveTo>
                    <a:pt x="272" y="7"/>
                  </a:moveTo>
                  <a:lnTo>
                    <a:pt x="272" y="0"/>
                  </a:lnTo>
                  <a:lnTo>
                    <a:pt x="0" y="0"/>
                  </a:lnTo>
                  <a:lnTo>
                    <a:pt x="0" y="17"/>
                  </a:lnTo>
                  <a:lnTo>
                    <a:pt x="272" y="17"/>
                  </a:lnTo>
                  <a:lnTo>
                    <a:pt x="272" y="7"/>
                  </a:lnTo>
                  <a:close/>
                </a:path>
              </a:pathLst>
            </a:custGeom>
            <a:solidFill>
              <a:srgbClr val="FF3300"/>
            </a:solidFill>
            <a:ln w="9525">
              <a:solidFill>
                <a:srgbClr val="FF3300"/>
              </a:solidFill>
              <a:round/>
              <a:headEnd/>
              <a:tailEnd/>
            </a:ln>
          </p:spPr>
          <p:txBody>
            <a:bodyPr/>
            <a:lstStyle/>
            <a:p>
              <a:endParaRPr lang="en-US"/>
            </a:p>
          </p:txBody>
        </p:sp>
        <p:sp>
          <p:nvSpPr>
            <p:cNvPr id="60" name="Freeform 93"/>
            <p:cNvSpPr>
              <a:spLocks/>
            </p:cNvSpPr>
            <p:nvPr/>
          </p:nvSpPr>
          <p:spPr bwMode="auto">
            <a:xfrm>
              <a:off x="6337300" y="1447800"/>
              <a:ext cx="96762" cy="96762"/>
            </a:xfrm>
            <a:custGeom>
              <a:avLst/>
              <a:gdLst>
                <a:gd name="T0" fmla="*/ 81 w 81"/>
                <a:gd name="T1" fmla="*/ 44 h 90"/>
                <a:gd name="T2" fmla="*/ 0 w 81"/>
                <a:gd name="T3" fmla="*/ 0 h 90"/>
                <a:gd name="T4" fmla="*/ 81 w 81"/>
                <a:gd name="T5" fmla="*/ 44 h 90"/>
                <a:gd name="T6" fmla="*/ 0 w 81"/>
                <a:gd name="T7" fmla="*/ 90 h 90"/>
                <a:gd name="T8" fmla="*/ 0 w 81"/>
                <a:gd name="T9" fmla="*/ 0 h 90"/>
                <a:gd name="T10" fmla="*/ 81 w 81"/>
                <a:gd name="T11" fmla="*/ 44 h 90"/>
                <a:gd name="T12" fmla="*/ 0 60000 65536"/>
                <a:gd name="T13" fmla="*/ 0 60000 65536"/>
                <a:gd name="T14" fmla="*/ 0 60000 65536"/>
                <a:gd name="T15" fmla="*/ 0 60000 65536"/>
                <a:gd name="T16" fmla="*/ 0 60000 65536"/>
                <a:gd name="T17" fmla="*/ 0 60000 65536"/>
                <a:gd name="T18" fmla="*/ 0 w 81"/>
                <a:gd name="T19" fmla="*/ 0 h 90"/>
                <a:gd name="T20" fmla="*/ 81 w 8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1" h="90">
                  <a:moveTo>
                    <a:pt x="81" y="44"/>
                  </a:moveTo>
                  <a:lnTo>
                    <a:pt x="0" y="0"/>
                  </a:lnTo>
                  <a:lnTo>
                    <a:pt x="81" y="44"/>
                  </a:lnTo>
                  <a:lnTo>
                    <a:pt x="0" y="90"/>
                  </a:lnTo>
                  <a:lnTo>
                    <a:pt x="0" y="0"/>
                  </a:lnTo>
                  <a:lnTo>
                    <a:pt x="81" y="44"/>
                  </a:lnTo>
                  <a:close/>
                </a:path>
              </a:pathLst>
            </a:custGeom>
            <a:solidFill>
              <a:srgbClr val="FF3300"/>
            </a:solidFill>
            <a:ln w="9525">
              <a:solidFill>
                <a:srgbClr val="FF3300"/>
              </a:solidFill>
              <a:round/>
              <a:headEnd/>
              <a:tailEnd/>
            </a:ln>
          </p:spPr>
          <p:txBody>
            <a:bodyPr/>
            <a:lstStyle/>
            <a:p>
              <a:endParaRPr lang="en-US"/>
            </a:p>
          </p:txBody>
        </p:sp>
        <p:sp>
          <p:nvSpPr>
            <p:cNvPr id="63" name="Rectangle 96"/>
            <p:cNvSpPr>
              <a:spLocks noChangeArrowheads="1"/>
            </p:cNvSpPr>
            <p:nvPr/>
          </p:nvSpPr>
          <p:spPr bwMode="auto">
            <a:xfrm>
              <a:off x="7114419" y="3215217"/>
              <a:ext cx="0" cy="308429"/>
            </a:xfrm>
            <a:prstGeom prst="rect">
              <a:avLst/>
            </a:prstGeom>
            <a:noFill/>
            <a:ln w="9525">
              <a:noFill/>
              <a:miter lim="800000"/>
              <a:headEnd/>
              <a:tailEnd/>
            </a:ln>
          </p:spPr>
          <p:txBody>
            <a:bodyPr wrap="none" lIns="0" tIns="0" rIns="0" bIns="0">
              <a:spAutoFit/>
            </a:bodyPr>
            <a:lstStyle/>
            <a:p>
              <a:pPr defTabSz="914625"/>
              <a:endParaRPr lang="en-GB" sz="2000" b="1" dirty="0"/>
            </a:p>
          </p:txBody>
        </p:sp>
        <p:sp>
          <p:nvSpPr>
            <p:cNvPr id="108" name="TextBox 107"/>
            <p:cNvSpPr txBox="1"/>
            <p:nvPr/>
          </p:nvSpPr>
          <p:spPr>
            <a:xfrm>
              <a:off x="6553200" y="1066800"/>
              <a:ext cx="1248483" cy="369332"/>
            </a:xfrm>
            <a:prstGeom prst="rect">
              <a:avLst/>
            </a:prstGeom>
            <a:noFill/>
          </p:spPr>
          <p:txBody>
            <a:bodyPr wrap="none" rtlCol="0">
              <a:spAutoFit/>
            </a:bodyPr>
            <a:lstStyle/>
            <a:p>
              <a:r>
                <a:rPr lang="en-US" dirty="0" smtClean="0">
                  <a:solidFill>
                    <a:srgbClr val="0033CC"/>
                  </a:solidFill>
                </a:rPr>
                <a:t>Raster scan</a:t>
              </a:r>
              <a:endParaRPr lang="en-US" dirty="0">
                <a:solidFill>
                  <a:srgbClr val="0033CC"/>
                </a:solidFill>
              </a:endParaRPr>
            </a:p>
          </p:txBody>
        </p:sp>
      </p:grpSp>
      <p:grpSp>
        <p:nvGrpSpPr>
          <p:cNvPr id="113" name="Group 112"/>
          <p:cNvGrpSpPr/>
          <p:nvPr/>
        </p:nvGrpSpPr>
        <p:grpSpPr>
          <a:xfrm>
            <a:off x="6473371" y="3470729"/>
            <a:ext cx="2511274" cy="2443238"/>
            <a:chOff x="6473371" y="3470729"/>
            <a:chExt cx="2511274" cy="2443238"/>
          </a:xfrm>
        </p:grpSpPr>
        <p:grpSp>
          <p:nvGrpSpPr>
            <p:cNvPr id="7" name="Group 4"/>
            <p:cNvGrpSpPr>
              <a:grpSpLocks/>
            </p:cNvGrpSpPr>
            <p:nvPr/>
          </p:nvGrpSpPr>
          <p:grpSpPr bwMode="auto">
            <a:xfrm>
              <a:off x="6473371" y="3931860"/>
              <a:ext cx="2511274" cy="1982107"/>
              <a:chOff x="3255" y="1786"/>
              <a:chExt cx="2145" cy="1816"/>
            </a:xfrm>
          </p:grpSpPr>
          <p:sp>
            <p:nvSpPr>
              <p:cNvPr id="68" name="Rectangle 5"/>
              <p:cNvSpPr>
                <a:spLocks noChangeArrowheads="1"/>
              </p:cNvSpPr>
              <p:nvPr/>
            </p:nvSpPr>
            <p:spPr bwMode="auto">
              <a:xfrm>
                <a:off x="3255" y="1798"/>
                <a:ext cx="1806" cy="1804"/>
              </a:xfrm>
              <a:prstGeom prst="rect">
                <a:avLst/>
              </a:prstGeom>
              <a:noFill/>
              <a:ln w="0">
                <a:solidFill>
                  <a:srgbClr val="000000"/>
                </a:solidFill>
                <a:miter lim="800000"/>
                <a:headEnd/>
                <a:tailEnd/>
              </a:ln>
            </p:spPr>
            <p:txBody>
              <a:bodyPr/>
              <a:lstStyle/>
              <a:p>
                <a:endParaRPr lang="en-US"/>
              </a:p>
            </p:txBody>
          </p:sp>
          <p:sp>
            <p:nvSpPr>
              <p:cNvPr id="69" name="Freeform 6"/>
              <p:cNvSpPr>
                <a:spLocks/>
              </p:cNvSpPr>
              <p:nvPr/>
            </p:nvSpPr>
            <p:spPr bwMode="auto">
              <a:xfrm>
                <a:off x="4024" y="2183"/>
                <a:ext cx="281" cy="23"/>
              </a:xfrm>
              <a:custGeom>
                <a:avLst/>
                <a:gdLst>
                  <a:gd name="T0" fmla="*/ 281 w 281"/>
                  <a:gd name="T1" fmla="*/ 12 h 23"/>
                  <a:gd name="T2" fmla="*/ 281 w 281"/>
                  <a:gd name="T3" fmla="*/ 0 h 23"/>
                  <a:gd name="T4" fmla="*/ 0 w 281"/>
                  <a:gd name="T5" fmla="*/ 0 h 23"/>
                  <a:gd name="T6" fmla="*/ 0 w 281"/>
                  <a:gd name="T7" fmla="*/ 23 h 23"/>
                  <a:gd name="T8" fmla="*/ 281 w 281"/>
                  <a:gd name="T9" fmla="*/ 23 h 23"/>
                  <a:gd name="T10" fmla="*/ 281 w 281"/>
                  <a:gd name="T11" fmla="*/ 12 h 23"/>
                  <a:gd name="T12" fmla="*/ 0 60000 65536"/>
                  <a:gd name="T13" fmla="*/ 0 60000 65536"/>
                  <a:gd name="T14" fmla="*/ 0 60000 65536"/>
                  <a:gd name="T15" fmla="*/ 0 60000 65536"/>
                  <a:gd name="T16" fmla="*/ 0 60000 65536"/>
                  <a:gd name="T17" fmla="*/ 0 60000 65536"/>
                  <a:gd name="T18" fmla="*/ 0 w 281"/>
                  <a:gd name="T19" fmla="*/ 0 h 23"/>
                  <a:gd name="T20" fmla="*/ 281 w 28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1" h="23">
                    <a:moveTo>
                      <a:pt x="281" y="12"/>
                    </a:moveTo>
                    <a:lnTo>
                      <a:pt x="281" y="0"/>
                    </a:lnTo>
                    <a:lnTo>
                      <a:pt x="0" y="0"/>
                    </a:lnTo>
                    <a:lnTo>
                      <a:pt x="0" y="23"/>
                    </a:lnTo>
                    <a:lnTo>
                      <a:pt x="281" y="23"/>
                    </a:lnTo>
                    <a:lnTo>
                      <a:pt x="281" y="12"/>
                    </a:lnTo>
                    <a:close/>
                  </a:path>
                </a:pathLst>
              </a:custGeom>
              <a:solidFill>
                <a:srgbClr val="FF3300"/>
              </a:solidFill>
              <a:ln w="9525">
                <a:solidFill>
                  <a:srgbClr val="FF3300"/>
                </a:solidFill>
                <a:round/>
                <a:headEnd/>
                <a:tailEnd/>
              </a:ln>
            </p:spPr>
            <p:txBody>
              <a:bodyPr/>
              <a:lstStyle/>
              <a:p>
                <a:endParaRPr lang="en-US"/>
              </a:p>
            </p:txBody>
          </p:sp>
          <p:sp>
            <p:nvSpPr>
              <p:cNvPr id="70" name="Freeform 7"/>
              <p:cNvSpPr>
                <a:spLocks/>
              </p:cNvSpPr>
              <p:nvPr/>
            </p:nvSpPr>
            <p:spPr bwMode="auto">
              <a:xfrm>
                <a:off x="3965" y="2226"/>
                <a:ext cx="395" cy="23"/>
              </a:xfrm>
              <a:custGeom>
                <a:avLst/>
                <a:gdLst>
                  <a:gd name="T0" fmla="*/ 395 w 395"/>
                  <a:gd name="T1" fmla="*/ 11 h 23"/>
                  <a:gd name="T2" fmla="*/ 395 w 395"/>
                  <a:gd name="T3" fmla="*/ 0 h 23"/>
                  <a:gd name="T4" fmla="*/ 0 w 395"/>
                  <a:gd name="T5" fmla="*/ 0 h 23"/>
                  <a:gd name="T6" fmla="*/ 0 w 395"/>
                  <a:gd name="T7" fmla="*/ 23 h 23"/>
                  <a:gd name="T8" fmla="*/ 395 w 395"/>
                  <a:gd name="T9" fmla="*/ 23 h 23"/>
                  <a:gd name="T10" fmla="*/ 395 w 395"/>
                  <a:gd name="T11" fmla="*/ 11 h 23"/>
                  <a:gd name="T12" fmla="*/ 0 60000 65536"/>
                  <a:gd name="T13" fmla="*/ 0 60000 65536"/>
                  <a:gd name="T14" fmla="*/ 0 60000 65536"/>
                  <a:gd name="T15" fmla="*/ 0 60000 65536"/>
                  <a:gd name="T16" fmla="*/ 0 60000 65536"/>
                  <a:gd name="T17" fmla="*/ 0 60000 65536"/>
                  <a:gd name="T18" fmla="*/ 0 w 395"/>
                  <a:gd name="T19" fmla="*/ 0 h 23"/>
                  <a:gd name="T20" fmla="*/ 395 w 39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95" h="23">
                    <a:moveTo>
                      <a:pt x="395" y="11"/>
                    </a:moveTo>
                    <a:lnTo>
                      <a:pt x="395" y="0"/>
                    </a:lnTo>
                    <a:lnTo>
                      <a:pt x="0" y="0"/>
                    </a:lnTo>
                    <a:lnTo>
                      <a:pt x="0" y="23"/>
                    </a:lnTo>
                    <a:lnTo>
                      <a:pt x="395" y="23"/>
                    </a:lnTo>
                    <a:lnTo>
                      <a:pt x="395" y="11"/>
                    </a:lnTo>
                    <a:close/>
                  </a:path>
                </a:pathLst>
              </a:custGeom>
              <a:solidFill>
                <a:srgbClr val="FF3300"/>
              </a:solidFill>
              <a:ln w="9525">
                <a:solidFill>
                  <a:srgbClr val="FF3300"/>
                </a:solidFill>
                <a:round/>
                <a:headEnd/>
                <a:tailEnd/>
              </a:ln>
            </p:spPr>
            <p:txBody>
              <a:bodyPr/>
              <a:lstStyle/>
              <a:p>
                <a:endParaRPr lang="en-US"/>
              </a:p>
            </p:txBody>
          </p:sp>
          <p:sp>
            <p:nvSpPr>
              <p:cNvPr id="71" name="Freeform 8"/>
              <p:cNvSpPr>
                <a:spLocks/>
              </p:cNvSpPr>
              <p:nvPr/>
            </p:nvSpPr>
            <p:spPr bwMode="auto">
              <a:xfrm>
                <a:off x="3930" y="2268"/>
                <a:ext cx="467" cy="23"/>
              </a:xfrm>
              <a:custGeom>
                <a:avLst/>
                <a:gdLst>
                  <a:gd name="T0" fmla="*/ 467 w 467"/>
                  <a:gd name="T1" fmla="*/ 11 h 23"/>
                  <a:gd name="T2" fmla="*/ 467 w 467"/>
                  <a:gd name="T3" fmla="*/ 0 h 23"/>
                  <a:gd name="T4" fmla="*/ 0 w 467"/>
                  <a:gd name="T5" fmla="*/ 0 h 23"/>
                  <a:gd name="T6" fmla="*/ 0 w 467"/>
                  <a:gd name="T7" fmla="*/ 23 h 23"/>
                  <a:gd name="T8" fmla="*/ 467 w 467"/>
                  <a:gd name="T9" fmla="*/ 23 h 23"/>
                  <a:gd name="T10" fmla="*/ 467 w 467"/>
                  <a:gd name="T11" fmla="*/ 11 h 23"/>
                  <a:gd name="T12" fmla="*/ 0 60000 65536"/>
                  <a:gd name="T13" fmla="*/ 0 60000 65536"/>
                  <a:gd name="T14" fmla="*/ 0 60000 65536"/>
                  <a:gd name="T15" fmla="*/ 0 60000 65536"/>
                  <a:gd name="T16" fmla="*/ 0 60000 65536"/>
                  <a:gd name="T17" fmla="*/ 0 60000 65536"/>
                  <a:gd name="T18" fmla="*/ 0 w 467"/>
                  <a:gd name="T19" fmla="*/ 0 h 23"/>
                  <a:gd name="T20" fmla="*/ 467 w 46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67" h="23">
                    <a:moveTo>
                      <a:pt x="467" y="11"/>
                    </a:moveTo>
                    <a:lnTo>
                      <a:pt x="467" y="0"/>
                    </a:lnTo>
                    <a:lnTo>
                      <a:pt x="0" y="0"/>
                    </a:lnTo>
                    <a:lnTo>
                      <a:pt x="0" y="23"/>
                    </a:lnTo>
                    <a:lnTo>
                      <a:pt x="467" y="23"/>
                    </a:lnTo>
                    <a:lnTo>
                      <a:pt x="467" y="11"/>
                    </a:lnTo>
                    <a:close/>
                  </a:path>
                </a:pathLst>
              </a:custGeom>
              <a:solidFill>
                <a:srgbClr val="FF3300"/>
              </a:solidFill>
              <a:ln w="9525">
                <a:solidFill>
                  <a:srgbClr val="FF3300"/>
                </a:solidFill>
                <a:round/>
                <a:headEnd/>
                <a:tailEnd/>
              </a:ln>
            </p:spPr>
            <p:txBody>
              <a:bodyPr/>
              <a:lstStyle/>
              <a:p>
                <a:endParaRPr lang="en-US"/>
              </a:p>
            </p:txBody>
          </p:sp>
          <p:sp>
            <p:nvSpPr>
              <p:cNvPr id="72" name="Freeform 9"/>
              <p:cNvSpPr>
                <a:spLocks/>
              </p:cNvSpPr>
              <p:nvPr/>
            </p:nvSpPr>
            <p:spPr bwMode="auto">
              <a:xfrm>
                <a:off x="3905" y="2310"/>
                <a:ext cx="519" cy="23"/>
              </a:xfrm>
              <a:custGeom>
                <a:avLst/>
                <a:gdLst>
                  <a:gd name="T0" fmla="*/ 519 w 519"/>
                  <a:gd name="T1" fmla="*/ 12 h 23"/>
                  <a:gd name="T2" fmla="*/ 519 w 519"/>
                  <a:gd name="T3" fmla="*/ 0 h 23"/>
                  <a:gd name="T4" fmla="*/ 0 w 519"/>
                  <a:gd name="T5" fmla="*/ 0 h 23"/>
                  <a:gd name="T6" fmla="*/ 0 w 519"/>
                  <a:gd name="T7" fmla="*/ 23 h 23"/>
                  <a:gd name="T8" fmla="*/ 519 w 519"/>
                  <a:gd name="T9" fmla="*/ 23 h 23"/>
                  <a:gd name="T10" fmla="*/ 519 w 519"/>
                  <a:gd name="T11" fmla="*/ 12 h 23"/>
                  <a:gd name="T12" fmla="*/ 0 60000 65536"/>
                  <a:gd name="T13" fmla="*/ 0 60000 65536"/>
                  <a:gd name="T14" fmla="*/ 0 60000 65536"/>
                  <a:gd name="T15" fmla="*/ 0 60000 65536"/>
                  <a:gd name="T16" fmla="*/ 0 60000 65536"/>
                  <a:gd name="T17" fmla="*/ 0 60000 65536"/>
                  <a:gd name="T18" fmla="*/ 0 w 519"/>
                  <a:gd name="T19" fmla="*/ 0 h 23"/>
                  <a:gd name="T20" fmla="*/ 519 w 51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9" h="23">
                    <a:moveTo>
                      <a:pt x="519" y="12"/>
                    </a:moveTo>
                    <a:lnTo>
                      <a:pt x="519" y="0"/>
                    </a:lnTo>
                    <a:lnTo>
                      <a:pt x="0" y="0"/>
                    </a:lnTo>
                    <a:lnTo>
                      <a:pt x="0" y="23"/>
                    </a:lnTo>
                    <a:lnTo>
                      <a:pt x="519" y="23"/>
                    </a:lnTo>
                    <a:lnTo>
                      <a:pt x="519" y="12"/>
                    </a:lnTo>
                    <a:close/>
                  </a:path>
                </a:pathLst>
              </a:custGeom>
              <a:solidFill>
                <a:srgbClr val="FF3300"/>
              </a:solidFill>
              <a:ln w="9525">
                <a:solidFill>
                  <a:srgbClr val="FF3300"/>
                </a:solidFill>
                <a:round/>
                <a:headEnd/>
                <a:tailEnd/>
              </a:ln>
            </p:spPr>
            <p:txBody>
              <a:bodyPr/>
              <a:lstStyle/>
              <a:p>
                <a:endParaRPr lang="en-US"/>
              </a:p>
            </p:txBody>
          </p:sp>
          <p:sp>
            <p:nvSpPr>
              <p:cNvPr id="73" name="Freeform 10"/>
              <p:cNvSpPr>
                <a:spLocks/>
              </p:cNvSpPr>
              <p:nvPr/>
            </p:nvSpPr>
            <p:spPr bwMode="auto">
              <a:xfrm>
                <a:off x="3888" y="2352"/>
                <a:ext cx="549" cy="23"/>
              </a:xfrm>
              <a:custGeom>
                <a:avLst/>
                <a:gdLst>
                  <a:gd name="T0" fmla="*/ 549 w 549"/>
                  <a:gd name="T1" fmla="*/ 12 h 23"/>
                  <a:gd name="T2" fmla="*/ 549 w 549"/>
                  <a:gd name="T3" fmla="*/ 0 h 23"/>
                  <a:gd name="T4" fmla="*/ 0 w 549"/>
                  <a:gd name="T5" fmla="*/ 0 h 23"/>
                  <a:gd name="T6" fmla="*/ 0 w 549"/>
                  <a:gd name="T7" fmla="*/ 23 h 23"/>
                  <a:gd name="T8" fmla="*/ 549 w 549"/>
                  <a:gd name="T9" fmla="*/ 23 h 23"/>
                  <a:gd name="T10" fmla="*/ 549 w 549"/>
                  <a:gd name="T11" fmla="*/ 12 h 23"/>
                  <a:gd name="T12" fmla="*/ 0 60000 65536"/>
                  <a:gd name="T13" fmla="*/ 0 60000 65536"/>
                  <a:gd name="T14" fmla="*/ 0 60000 65536"/>
                  <a:gd name="T15" fmla="*/ 0 60000 65536"/>
                  <a:gd name="T16" fmla="*/ 0 60000 65536"/>
                  <a:gd name="T17" fmla="*/ 0 60000 65536"/>
                  <a:gd name="T18" fmla="*/ 0 w 549"/>
                  <a:gd name="T19" fmla="*/ 0 h 23"/>
                  <a:gd name="T20" fmla="*/ 549 w 54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49" h="23">
                    <a:moveTo>
                      <a:pt x="549" y="12"/>
                    </a:moveTo>
                    <a:lnTo>
                      <a:pt x="549" y="0"/>
                    </a:lnTo>
                    <a:lnTo>
                      <a:pt x="0" y="0"/>
                    </a:lnTo>
                    <a:lnTo>
                      <a:pt x="0" y="23"/>
                    </a:lnTo>
                    <a:lnTo>
                      <a:pt x="549" y="23"/>
                    </a:lnTo>
                    <a:lnTo>
                      <a:pt x="549" y="12"/>
                    </a:lnTo>
                    <a:close/>
                  </a:path>
                </a:pathLst>
              </a:custGeom>
              <a:solidFill>
                <a:srgbClr val="FF3300"/>
              </a:solidFill>
              <a:ln w="9525">
                <a:solidFill>
                  <a:srgbClr val="FF3300"/>
                </a:solidFill>
                <a:round/>
                <a:headEnd/>
                <a:tailEnd/>
              </a:ln>
            </p:spPr>
            <p:txBody>
              <a:bodyPr/>
              <a:lstStyle/>
              <a:p>
                <a:endParaRPr lang="en-US"/>
              </a:p>
            </p:txBody>
          </p:sp>
          <p:sp>
            <p:nvSpPr>
              <p:cNvPr id="74" name="Freeform 11"/>
              <p:cNvSpPr>
                <a:spLocks/>
              </p:cNvSpPr>
              <p:nvPr/>
            </p:nvSpPr>
            <p:spPr bwMode="auto">
              <a:xfrm>
                <a:off x="3879" y="2394"/>
                <a:ext cx="568" cy="24"/>
              </a:xfrm>
              <a:custGeom>
                <a:avLst/>
                <a:gdLst>
                  <a:gd name="T0" fmla="*/ 568 w 568"/>
                  <a:gd name="T1" fmla="*/ 12 h 24"/>
                  <a:gd name="T2" fmla="*/ 568 w 568"/>
                  <a:gd name="T3" fmla="*/ 0 h 24"/>
                  <a:gd name="T4" fmla="*/ 0 w 568"/>
                  <a:gd name="T5" fmla="*/ 0 h 24"/>
                  <a:gd name="T6" fmla="*/ 0 w 568"/>
                  <a:gd name="T7" fmla="*/ 24 h 24"/>
                  <a:gd name="T8" fmla="*/ 568 w 568"/>
                  <a:gd name="T9" fmla="*/ 24 h 24"/>
                  <a:gd name="T10" fmla="*/ 568 w 568"/>
                  <a:gd name="T11" fmla="*/ 12 h 24"/>
                  <a:gd name="T12" fmla="*/ 0 60000 65536"/>
                  <a:gd name="T13" fmla="*/ 0 60000 65536"/>
                  <a:gd name="T14" fmla="*/ 0 60000 65536"/>
                  <a:gd name="T15" fmla="*/ 0 60000 65536"/>
                  <a:gd name="T16" fmla="*/ 0 60000 65536"/>
                  <a:gd name="T17" fmla="*/ 0 60000 65536"/>
                  <a:gd name="T18" fmla="*/ 0 w 568"/>
                  <a:gd name="T19" fmla="*/ 0 h 24"/>
                  <a:gd name="T20" fmla="*/ 568 w 56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8" h="24">
                    <a:moveTo>
                      <a:pt x="568" y="12"/>
                    </a:moveTo>
                    <a:lnTo>
                      <a:pt x="568" y="0"/>
                    </a:lnTo>
                    <a:lnTo>
                      <a:pt x="0" y="0"/>
                    </a:lnTo>
                    <a:lnTo>
                      <a:pt x="0" y="24"/>
                    </a:lnTo>
                    <a:lnTo>
                      <a:pt x="568" y="24"/>
                    </a:lnTo>
                    <a:lnTo>
                      <a:pt x="568" y="12"/>
                    </a:lnTo>
                    <a:close/>
                  </a:path>
                </a:pathLst>
              </a:custGeom>
              <a:solidFill>
                <a:srgbClr val="FF3300"/>
              </a:solidFill>
              <a:ln w="9525">
                <a:solidFill>
                  <a:srgbClr val="FF3300"/>
                </a:solidFill>
                <a:round/>
                <a:headEnd/>
                <a:tailEnd/>
              </a:ln>
            </p:spPr>
            <p:txBody>
              <a:bodyPr/>
              <a:lstStyle/>
              <a:p>
                <a:endParaRPr lang="en-US"/>
              </a:p>
            </p:txBody>
          </p:sp>
          <p:sp>
            <p:nvSpPr>
              <p:cNvPr id="75" name="Freeform 12"/>
              <p:cNvSpPr>
                <a:spLocks/>
              </p:cNvSpPr>
              <p:nvPr/>
            </p:nvSpPr>
            <p:spPr bwMode="auto">
              <a:xfrm>
                <a:off x="3877" y="2435"/>
                <a:ext cx="573" cy="23"/>
              </a:xfrm>
              <a:custGeom>
                <a:avLst/>
                <a:gdLst>
                  <a:gd name="T0" fmla="*/ 573 w 573"/>
                  <a:gd name="T1" fmla="*/ 11 h 23"/>
                  <a:gd name="T2" fmla="*/ 573 w 573"/>
                  <a:gd name="T3" fmla="*/ 0 h 23"/>
                  <a:gd name="T4" fmla="*/ 0 w 573"/>
                  <a:gd name="T5" fmla="*/ 0 h 23"/>
                  <a:gd name="T6" fmla="*/ 0 w 573"/>
                  <a:gd name="T7" fmla="*/ 23 h 23"/>
                  <a:gd name="T8" fmla="*/ 573 w 573"/>
                  <a:gd name="T9" fmla="*/ 23 h 23"/>
                  <a:gd name="T10" fmla="*/ 573 w 573"/>
                  <a:gd name="T11" fmla="*/ 11 h 23"/>
                  <a:gd name="T12" fmla="*/ 0 60000 65536"/>
                  <a:gd name="T13" fmla="*/ 0 60000 65536"/>
                  <a:gd name="T14" fmla="*/ 0 60000 65536"/>
                  <a:gd name="T15" fmla="*/ 0 60000 65536"/>
                  <a:gd name="T16" fmla="*/ 0 60000 65536"/>
                  <a:gd name="T17" fmla="*/ 0 60000 65536"/>
                  <a:gd name="T18" fmla="*/ 0 w 573"/>
                  <a:gd name="T19" fmla="*/ 0 h 23"/>
                  <a:gd name="T20" fmla="*/ 573 w 57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73" h="23">
                    <a:moveTo>
                      <a:pt x="573" y="11"/>
                    </a:moveTo>
                    <a:lnTo>
                      <a:pt x="573" y="0"/>
                    </a:lnTo>
                    <a:lnTo>
                      <a:pt x="0" y="0"/>
                    </a:lnTo>
                    <a:lnTo>
                      <a:pt x="0" y="23"/>
                    </a:lnTo>
                    <a:lnTo>
                      <a:pt x="573" y="23"/>
                    </a:lnTo>
                    <a:lnTo>
                      <a:pt x="573" y="11"/>
                    </a:lnTo>
                    <a:close/>
                  </a:path>
                </a:pathLst>
              </a:custGeom>
              <a:solidFill>
                <a:srgbClr val="FF3300"/>
              </a:solidFill>
              <a:ln w="9525">
                <a:solidFill>
                  <a:srgbClr val="FF3300"/>
                </a:solidFill>
                <a:round/>
                <a:headEnd/>
                <a:tailEnd/>
              </a:ln>
            </p:spPr>
            <p:txBody>
              <a:bodyPr/>
              <a:lstStyle/>
              <a:p>
                <a:endParaRPr lang="en-US"/>
              </a:p>
            </p:txBody>
          </p:sp>
          <p:sp>
            <p:nvSpPr>
              <p:cNvPr id="76" name="Freeform 13"/>
              <p:cNvSpPr>
                <a:spLocks/>
              </p:cNvSpPr>
              <p:nvPr/>
            </p:nvSpPr>
            <p:spPr bwMode="auto">
              <a:xfrm>
                <a:off x="3880" y="2477"/>
                <a:ext cx="567" cy="23"/>
              </a:xfrm>
              <a:custGeom>
                <a:avLst/>
                <a:gdLst>
                  <a:gd name="T0" fmla="*/ 567 w 567"/>
                  <a:gd name="T1" fmla="*/ 12 h 23"/>
                  <a:gd name="T2" fmla="*/ 567 w 567"/>
                  <a:gd name="T3" fmla="*/ 0 h 23"/>
                  <a:gd name="T4" fmla="*/ 0 w 567"/>
                  <a:gd name="T5" fmla="*/ 0 h 23"/>
                  <a:gd name="T6" fmla="*/ 0 w 567"/>
                  <a:gd name="T7" fmla="*/ 23 h 23"/>
                  <a:gd name="T8" fmla="*/ 567 w 567"/>
                  <a:gd name="T9" fmla="*/ 23 h 23"/>
                  <a:gd name="T10" fmla="*/ 567 w 567"/>
                  <a:gd name="T11" fmla="*/ 12 h 23"/>
                  <a:gd name="T12" fmla="*/ 0 60000 65536"/>
                  <a:gd name="T13" fmla="*/ 0 60000 65536"/>
                  <a:gd name="T14" fmla="*/ 0 60000 65536"/>
                  <a:gd name="T15" fmla="*/ 0 60000 65536"/>
                  <a:gd name="T16" fmla="*/ 0 60000 65536"/>
                  <a:gd name="T17" fmla="*/ 0 60000 65536"/>
                  <a:gd name="T18" fmla="*/ 0 w 567"/>
                  <a:gd name="T19" fmla="*/ 0 h 23"/>
                  <a:gd name="T20" fmla="*/ 567 w 56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67" h="23">
                    <a:moveTo>
                      <a:pt x="567" y="12"/>
                    </a:moveTo>
                    <a:lnTo>
                      <a:pt x="567" y="0"/>
                    </a:lnTo>
                    <a:lnTo>
                      <a:pt x="0" y="0"/>
                    </a:lnTo>
                    <a:lnTo>
                      <a:pt x="0" y="23"/>
                    </a:lnTo>
                    <a:lnTo>
                      <a:pt x="567" y="23"/>
                    </a:lnTo>
                    <a:lnTo>
                      <a:pt x="567" y="12"/>
                    </a:lnTo>
                    <a:close/>
                  </a:path>
                </a:pathLst>
              </a:custGeom>
              <a:solidFill>
                <a:srgbClr val="FF3300"/>
              </a:solidFill>
              <a:ln w="9525">
                <a:solidFill>
                  <a:srgbClr val="FF3300"/>
                </a:solidFill>
                <a:round/>
                <a:headEnd/>
                <a:tailEnd/>
              </a:ln>
            </p:spPr>
            <p:txBody>
              <a:bodyPr/>
              <a:lstStyle/>
              <a:p>
                <a:endParaRPr lang="en-US"/>
              </a:p>
            </p:txBody>
          </p:sp>
          <p:sp>
            <p:nvSpPr>
              <p:cNvPr id="77" name="Freeform 14"/>
              <p:cNvSpPr>
                <a:spLocks/>
              </p:cNvSpPr>
              <p:nvPr/>
            </p:nvSpPr>
            <p:spPr bwMode="auto">
              <a:xfrm>
                <a:off x="3890" y="2519"/>
                <a:ext cx="547" cy="23"/>
              </a:xfrm>
              <a:custGeom>
                <a:avLst/>
                <a:gdLst>
                  <a:gd name="T0" fmla="*/ 547 w 547"/>
                  <a:gd name="T1" fmla="*/ 12 h 23"/>
                  <a:gd name="T2" fmla="*/ 547 w 547"/>
                  <a:gd name="T3" fmla="*/ 0 h 23"/>
                  <a:gd name="T4" fmla="*/ 0 w 547"/>
                  <a:gd name="T5" fmla="*/ 0 h 23"/>
                  <a:gd name="T6" fmla="*/ 0 w 547"/>
                  <a:gd name="T7" fmla="*/ 23 h 23"/>
                  <a:gd name="T8" fmla="*/ 547 w 547"/>
                  <a:gd name="T9" fmla="*/ 23 h 23"/>
                  <a:gd name="T10" fmla="*/ 547 w 547"/>
                  <a:gd name="T11" fmla="*/ 12 h 23"/>
                  <a:gd name="T12" fmla="*/ 0 60000 65536"/>
                  <a:gd name="T13" fmla="*/ 0 60000 65536"/>
                  <a:gd name="T14" fmla="*/ 0 60000 65536"/>
                  <a:gd name="T15" fmla="*/ 0 60000 65536"/>
                  <a:gd name="T16" fmla="*/ 0 60000 65536"/>
                  <a:gd name="T17" fmla="*/ 0 60000 65536"/>
                  <a:gd name="T18" fmla="*/ 0 w 547"/>
                  <a:gd name="T19" fmla="*/ 0 h 23"/>
                  <a:gd name="T20" fmla="*/ 547 w 54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47" h="23">
                    <a:moveTo>
                      <a:pt x="547" y="12"/>
                    </a:moveTo>
                    <a:lnTo>
                      <a:pt x="547" y="0"/>
                    </a:lnTo>
                    <a:lnTo>
                      <a:pt x="0" y="0"/>
                    </a:lnTo>
                    <a:lnTo>
                      <a:pt x="0" y="23"/>
                    </a:lnTo>
                    <a:lnTo>
                      <a:pt x="547" y="23"/>
                    </a:lnTo>
                    <a:lnTo>
                      <a:pt x="547" y="12"/>
                    </a:lnTo>
                    <a:close/>
                  </a:path>
                </a:pathLst>
              </a:custGeom>
              <a:solidFill>
                <a:srgbClr val="FF3300"/>
              </a:solidFill>
              <a:ln w="9525">
                <a:solidFill>
                  <a:srgbClr val="FF3300"/>
                </a:solidFill>
                <a:round/>
                <a:headEnd/>
                <a:tailEnd/>
              </a:ln>
            </p:spPr>
            <p:txBody>
              <a:bodyPr/>
              <a:lstStyle/>
              <a:p>
                <a:endParaRPr lang="en-US"/>
              </a:p>
            </p:txBody>
          </p:sp>
          <p:sp>
            <p:nvSpPr>
              <p:cNvPr id="78" name="Freeform 15"/>
              <p:cNvSpPr>
                <a:spLocks/>
              </p:cNvSpPr>
              <p:nvPr/>
            </p:nvSpPr>
            <p:spPr bwMode="auto">
              <a:xfrm>
                <a:off x="3907" y="2561"/>
                <a:ext cx="513" cy="23"/>
              </a:xfrm>
              <a:custGeom>
                <a:avLst/>
                <a:gdLst>
                  <a:gd name="T0" fmla="*/ 513 w 513"/>
                  <a:gd name="T1" fmla="*/ 12 h 23"/>
                  <a:gd name="T2" fmla="*/ 513 w 513"/>
                  <a:gd name="T3" fmla="*/ 0 h 23"/>
                  <a:gd name="T4" fmla="*/ 0 w 513"/>
                  <a:gd name="T5" fmla="*/ 0 h 23"/>
                  <a:gd name="T6" fmla="*/ 0 w 513"/>
                  <a:gd name="T7" fmla="*/ 23 h 23"/>
                  <a:gd name="T8" fmla="*/ 513 w 513"/>
                  <a:gd name="T9" fmla="*/ 23 h 23"/>
                  <a:gd name="T10" fmla="*/ 513 w 513"/>
                  <a:gd name="T11" fmla="*/ 12 h 23"/>
                  <a:gd name="T12" fmla="*/ 0 60000 65536"/>
                  <a:gd name="T13" fmla="*/ 0 60000 65536"/>
                  <a:gd name="T14" fmla="*/ 0 60000 65536"/>
                  <a:gd name="T15" fmla="*/ 0 60000 65536"/>
                  <a:gd name="T16" fmla="*/ 0 60000 65536"/>
                  <a:gd name="T17" fmla="*/ 0 60000 65536"/>
                  <a:gd name="T18" fmla="*/ 0 w 513"/>
                  <a:gd name="T19" fmla="*/ 0 h 23"/>
                  <a:gd name="T20" fmla="*/ 513 w 51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3" h="23">
                    <a:moveTo>
                      <a:pt x="513" y="12"/>
                    </a:moveTo>
                    <a:lnTo>
                      <a:pt x="513" y="0"/>
                    </a:lnTo>
                    <a:lnTo>
                      <a:pt x="0" y="0"/>
                    </a:lnTo>
                    <a:lnTo>
                      <a:pt x="0" y="23"/>
                    </a:lnTo>
                    <a:lnTo>
                      <a:pt x="513" y="23"/>
                    </a:lnTo>
                    <a:lnTo>
                      <a:pt x="513" y="12"/>
                    </a:lnTo>
                    <a:close/>
                  </a:path>
                </a:pathLst>
              </a:custGeom>
              <a:solidFill>
                <a:srgbClr val="FF3300"/>
              </a:solidFill>
              <a:ln w="9525">
                <a:solidFill>
                  <a:srgbClr val="FF3300"/>
                </a:solidFill>
                <a:round/>
                <a:headEnd/>
                <a:tailEnd/>
              </a:ln>
            </p:spPr>
            <p:txBody>
              <a:bodyPr/>
              <a:lstStyle/>
              <a:p>
                <a:endParaRPr lang="en-US"/>
              </a:p>
            </p:txBody>
          </p:sp>
          <p:sp>
            <p:nvSpPr>
              <p:cNvPr id="79" name="Freeform 16"/>
              <p:cNvSpPr>
                <a:spLocks/>
              </p:cNvSpPr>
              <p:nvPr/>
            </p:nvSpPr>
            <p:spPr bwMode="auto">
              <a:xfrm>
                <a:off x="3934" y="2604"/>
                <a:ext cx="459" cy="23"/>
              </a:xfrm>
              <a:custGeom>
                <a:avLst/>
                <a:gdLst>
                  <a:gd name="T0" fmla="*/ 459 w 459"/>
                  <a:gd name="T1" fmla="*/ 11 h 23"/>
                  <a:gd name="T2" fmla="*/ 459 w 459"/>
                  <a:gd name="T3" fmla="*/ 0 h 23"/>
                  <a:gd name="T4" fmla="*/ 0 w 459"/>
                  <a:gd name="T5" fmla="*/ 0 h 23"/>
                  <a:gd name="T6" fmla="*/ 0 w 459"/>
                  <a:gd name="T7" fmla="*/ 23 h 23"/>
                  <a:gd name="T8" fmla="*/ 459 w 459"/>
                  <a:gd name="T9" fmla="*/ 23 h 23"/>
                  <a:gd name="T10" fmla="*/ 459 w 459"/>
                  <a:gd name="T11" fmla="*/ 11 h 23"/>
                  <a:gd name="T12" fmla="*/ 0 60000 65536"/>
                  <a:gd name="T13" fmla="*/ 0 60000 65536"/>
                  <a:gd name="T14" fmla="*/ 0 60000 65536"/>
                  <a:gd name="T15" fmla="*/ 0 60000 65536"/>
                  <a:gd name="T16" fmla="*/ 0 60000 65536"/>
                  <a:gd name="T17" fmla="*/ 0 60000 65536"/>
                  <a:gd name="T18" fmla="*/ 0 w 459"/>
                  <a:gd name="T19" fmla="*/ 0 h 23"/>
                  <a:gd name="T20" fmla="*/ 459 w 45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59" h="23">
                    <a:moveTo>
                      <a:pt x="459" y="11"/>
                    </a:moveTo>
                    <a:lnTo>
                      <a:pt x="459" y="0"/>
                    </a:lnTo>
                    <a:lnTo>
                      <a:pt x="0" y="0"/>
                    </a:lnTo>
                    <a:lnTo>
                      <a:pt x="0" y="23"/>
                    </a:lnTo>
                    <a:lnTo>
                      <a:pt x="459" y="23"/>
                    </a:lnTo>
                    <a:lnTo>
                      <a:pt x="459" y="11"/>
                    </a:lnTo>
                    <a:close/>
                  </a:path>
                </a:pathLst>
              </a:custGeom>
              <a:solidFill>
                <a:srgbClr val="FF3300"/>
              </a:solidFill>
              <a:ln w="9525">
                <a:solidFill>
                  <a:srgbClr val="FF3300"/>
                </a:solidFill>
                <a:round/>
                <a:headEnd/>
                <a:tailEnd/>
              </a:ln>
            </p:spPr>
            <p:txBody>
              <a:bodyPr/>
              <a:lstStyle/>
              <a:p>
                <a:endParaRPr lang="en-US"/>
              </a:p>
            </p:txBody>
          </p:sp>
          <p:sp>
            <p:nvSpPr>
              <p:cNvPr id="80" name="Freeform 17"/>
              <p:cNvSpPr>
                <a:spLocks/>
              </p:cNvSpPr>
              <p:nvPr/>
            </p:nvSpPr>
            <p:spPr bwMode="auto">
              <a:xfrm>
                <a:off x="3973" y="2644"/>
                <a:ext cx="381" cy="25"/>
              </a:xfrm>
              <a:custGeom>
                <a:avLst/>
                <a:gdLst>
                  <a:gd name="T0" fmla="*/ 381 w 381"/>
                  <a:gd name="T1" fmla="*/ 12 h 25"/>
                  <a:gd name="T2" fmla="*/ 381 w 381"/>
                  <a:gd name="T3" fmla="*/ 0 h 25"/>
                  <a:gd name="T4" fmla="*/ 0 w 381"/>
                  <a:gd name="T5" fmla="*/ 2 h 25"/>
                  <a:gd name="T6" fmla="*/ 0 w 381"/>
                  <a:gd name="T7" fmla="*/ 25 h 25"/>
                  <a:gd name="T8" fmla="*/ 381 w 381"/>
                  <a:gd name="T9" fmla="*/ 23 h 25"/>
                  <a:gd name="T10" fmla="*/ 381 w 381"/>
                  <a:gd name="T11" fmla="*/ 12 h 25"/>
                  <a:gd name="T12" fmla="*/ 0 60000 65536"/>
                  <a:gd name="T13" fmla="*/ 0 60000 65536"/>
                  <a:gd name="T14" fmla="*/ 0 60000 65536"/>
                  <a:gd name="T15" fmla="*/ 0 60000 65536"/>
                  <a:gd name="T16" fmla="*/ 0 60000 65536"/>
                  <a:gd name="T17" fmla="*/ 0 60000 65536"/>
                  <a:gd name="T18" fmla="*/ 0 w 381"/>
                  <a:gd name="T19" fmla="*/ 0 h 25"/>
                  <a:gd name="T20" fmla="*/ 381 w 3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81" h="25">
                    <a:moveTo>
                      <a:pt x="381" y="12"/>
                    </a:moveTo>
                    <a:lnTo>
                      <a:pt x="381" y="0"/>
                    </a:lnTo>
                    <a:lnTo>
                      <a:pt x="0" y="2"/>
                    </a:lnTo>
                    <a:lnTo>
                      <a:pt x="0" y="25"/>
                    </a:lnTo>
                    <a:lnTo>
                      <a:pt x="381" y="23"/>
                    </a:lnTo>
                    <a:lnTo>
                      <a:pt x="381" y="12"/>
                    </a:lnTo>
                    <a:close/>
                  </a:path>
                </a:pathLst>
              </a:custGeom>
              <a:solidFill>
                <a:srgbClr val="FF3300"/>
              </a:solidFill>
              <a:ln w="9525">
                <a:solidFill>
                  <a:srgbClr val="FF3300"/>
                </a:solidFill>
                <a:round/>
                <a:headEnd/>
                <a:tailEnd/>
              </a:ln>
            </p:spPr>
            <p:txBody>
              <a:bodyPr/>
              <a:lstStyle/>
              <a:p>
                <a:endParaRPr lang="en-US"/>
              </a:p>
            </p:txBody>
          </p:sp>
          <p:sp>
            <p:nvSpPr>
              <p:cNvPr id="81" name="Freeform 18"/>
              <p:cNvSpPr>
                <a:spLocks/>
              </p:cNvSpPr>
              <p:nvPr/>
            </p:nvSpPr>
            <p:spPr bwMode="auto">
              <a:xfrm>
                <a:off x="4030" y="2686"/>
                <a:ext cx="267" cy="23"/>
              </a:xfrm>
              <a:custGeom>
                <a:avLst/>
                <a:gdLst>
                  <a:gd name="T0" fmla="*/ 267 w 267"/>
                  <a:gd name="T1" fmla="*/ 12 h 23"/>
                  <a:gd name="T2" fmla="*/ 267 w 267"/>
                  <a:gd name="T3" fmla="*/ 0 h 23"/>
                  <a:gd name="T4" fmla="*/ 0 w 267"/>
                  <a:gd name="T5" fmla="*/ 0 h 23"/>
                  <a:gd name="T6" fmla="*/ 0 w 267"/>
                  <a:gd name="T7" fmla="*/ 23 h 23"/>
                  <a:gd name="T8" fmla="*/ 267 w 267"/>
                  <a:gd name="T9" fmla="*/ 23 h 23"/>
                  <a:gd name="T10" fmla="*/ 267 w 267"/>
                  <a:gd name="T11" fmla="*/ 12 h 23"/>
                  <a:gd name="T12" fmla="*/ 0 60000 65536"/>
                  <a:gd name="T13" fmla="*/ 0 60000 65536"/>
                  <a:gd name="T14" fmla="*/ 0 60000 65536"/>
                  <a:gd name="T15" fmla="*/ 0 60000 65536"/>
                  <a:gd name="T16" fmla="*/ 0 60000 65536"/>
                  <a:gd name="T17" fmla="*/ 0 60000 65536"/>
                  <a:gd name="T18" fmla="*/ 0 w 267"/>
                  <a:gd name="T19" fmla="*/ 0 h 23"/>
                  <a:gd name="T20" fmla="*/ 267 w 26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67" h="23">
                    <a:moveTo>
                      <a:pt x="267" y="12"/>
                    </a:moveTo>
                    <a:lnTo>
                      <a:pt x="267" y="0"/>
                    </a:lnTo>
                    <a:lnTo>
                      <a:pt x="0" y="0"/>
                    </a:lnTo>
                    <a:lnTo>
                      <a:pt x="0" y="23"/>
                    </a:lnTo>
                    <a:lnTo>
                      <a:pt x="267" y="23"/>
                    </a:lnTo>
                    <a:lnTo>
                      <a:pt x="267" y="12"/>
                    </a:lnTo>
                    <a:close/>
                  </a:path>
                </a:pathLst>
              </a:custGeom>
              <a:solidFill>
                <a:srgbClr val="FF3300"/>
              </a:solidFill>
              <a:ln w="9525">
                <a:solidFill>
                  <a:srgbClr val="FF3300"/>
                </a:solidFill>
                <a:round/>
                <a:headEnd/>
                <a:tailEnd/>
              </a:ln>
            </p:spPr>
            <p:txBody>
              <a:bodyPr/>
              <a:lstStyle/>
              <a:p>
                <a:endParaRPr lang="en-US"/>
              </a:p>
            </p:txBody>
          </p:sp>
          <p:sp>
            <p:nvSpPr>
              <p:cNvPr id="82" name="Freeform 19"/>
              <p:cNvSpPr>
                <a:spLocks/>
              </p:cNvSpPr>
              <p:nvPr/>
            </p:nvSpPr>
            <p:spPr bwMode="auto">
              <a:xfrm>
                <a:off x="4136" y="2813"/>
                <a:ext cx="76" cy="23"/>
              </a:xfrm>
              <a:custGeom>
                <a:avLst/>
                <a:gdLst>
                  <a:gd name="T0" fmla="*/ 76 w 76"/>
                  <a:gd name="T1" fmla="*/ 11 h 23"/>
                  <a:gd name="T2" fmla="*/ 76 w 76"/>
                  <a:gd name="T3" fmla="*/ 0 h 23"/>
                  <a:gd name="T4" fmla="*/ 0 w 76"/>
                  <a:gd name="T5" fmla="*/ 0 h 23"/>
                  <a:gd name="T6" fmla="*/ 0 w 76"/>
                  <a:gd name="T7" fmla="*/ 23 h 23"/>
                  <a:gd name="T8" fmla="*/ 76 w 76"/>
                  <a:gd name="T9" fmla="*/ 23 h 23"/>
                  <a:gd name="T10" fmla="*/ 76 w 76"/>
                  <a:gd name="T11" fmla="*/ 11 h 23"/>
                  <a:gd name="T12" fmla="*/ 0 60000 65536"/>
                  <a:gd name="T13" fmla="*/ 0 60000 65536"/>
                  <a:gd name="T14" fmla="*/ 0 60000 65536"/>
                  <a:gd name="T15" fmla="*/ 0 60000 65536"/>
                  <a:gd name="T16" fmla="*/ 0 60000 65536"/>
                  <a:gd name="T17" fmla="*/ 0 60000 65536"/>
                  <a:gd name="T18" fmla="*/ 0 w 76"/>
                  <a:gd name="T19" fmla="*/ 0 h 23"/>
                  <a:gd name="T20" fmla="*/ 76 w 7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6" h="23">
                    <a:moveTo>
                      <a:pt x="76" y="11"/>
                    </a:moveTo>
                    <a:lnTo>
                      <a:pt x="76" y="0"/>
                    </a:lnTo>
                    <a:lnTo>
                      <a:pt x="0" y="0"/>
                    </a:lnTo>
                    <a:lnTo>
                      <a:pt x="0" y="23"/>
                    </a:lnTo>
                    <a:lnTo>
                      <a:pt x="76" y="23"/>
                    </a:lnTo>
                    <a:lnTo>
                      <a:pt x="76" y="11"/>
                    </a:lnTo>
                    <a:close/>
                  </a:path>
                </a:pathLst>
              </a:custGeom>
              <a:solidFill>
                <a:srgbClr val="FF3300"/>
              </a:solidFill>
              <a:ln w="9525">
                <a:solidFill>
                  <a:srgbClr val="FF3300"/>
                </a:solidFill>
                <a:round/>
                <a:headEnd/>
                <a:tailEnd/>
              </a:ln>
            </p:spPr>
            <p:txBody>
              <a:bodyPr/>
              <a:lstStyle/>
              <a:p>
                <a:endParaRPr lang="en-US"/>
              </a:p>
            </p:txBody>
          </p:sp>
          <p:sp>
            <p:nvSpPr>
              <p:cNvPr id="83" name="Freeform 20"/>
              <p:cNvSpPr>
                <a:spLocks/>
              </p:cNvSpPr>
              <p:nvPr/>
            </p:nvSpPr>
            <p:spPr bwMode="auto">
              <a:xfrm>
                <a:off x="4097" y="2855"/>
                <a:ext cx="158" cy="23"/>
              </a:xfrm>
              <a:custGeom>
                <a:avLst/>
                <a:gdLst>
                  <a:gd name="T0" fmla="*/ 158 w 158"/>
                  <a:gd name="T1" fmla="*/ 12 h 23"/>
                  <a:gd name="T2" fmla="*/ 158 w 158"/>
                  <a:gd name="T3" fmla="*/ 0 h 23"/>
                  <a:gd name="T4" fmla="*/ 0 w 158"/>
                  <a:gd name="T5" fmla="*/ 0 h 23"/>
                  <a:gd name="T6" fmla="*/ 0 w 158"/>
                  <a:gd name="T7" fmla="*/ 23 h 23"/>
                  <a:gd name="T8" fmla="*/ 158 w 158"/>
                  <a:gd name="T9" fmla="*/ 23 h 23"/>
                  <a:gd name="T10" fmla="*/ 158 w 158"/>
                  <a:gd name="T11" fmla="*/ 12 h 23"/>
                  <a:gd name="T12" fmla="*/ 0 60000 65536"/>
                  <a:gd name="T13" fmla="*/ 0 60000 65536"/>
                  <a:gd name="T14" fmla="*/ 0 60000 65536"/>
                  <a:gd name="T15" fmla="*/ 0 60000 65536"/>
                  <a:gd name="T16" fmla="*/ 0 60000 65536"/>
                  <a:gd name="T17" fmla="*/ 0 60000 65536"/>
                  <a:gd name="T18" fmla="*/ 0 w 158"/>
                  <a:gd name="T19" fmla="*/ 0 h 23"/>
                  <a:gd name="T20" fmla="*/ 158 w 15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58" h="23">
                    <a:moveTo>
                      <a:pt x="158" y="12"/>
                    </a:moveTo>
                    <a:lnTo>
                      <a:pt x="158" y="0"/>
                    </a:lnTo>
                    <a:lnTo>
                      <a:pt x="0" y="0"/>
                    </a:lnTo>
                    <a:lnTo>
                      <a:pt x="0" y="23"/>
                    </a:lnTo>
                    <a:lnTo>
                      <a:pt x="158" y="23"/>
                    </a:lnTo>
                    <a:lnTo>
                      <a:pt x="158" y="12"/>
                    </a:lnTo>
                    <a:close/>
                  </a:path>
                </a:pathLst>
              </a:custGeom>
              <a:solidFill>
                <a:srgbClr val="FF3300"/>
              </a:solidFill>
              <a:ln w="9525">
                <a:solidFill>
                  <a:srgbClr val="FF3300"/>
                </a:solidFill>
                <a:round/>
                <a:headEnd/>
                <a:tailEnd/>
              </a:ln>
            </p:spPr>
            <p:txBody>
              <a:bodyPr/>
              <a:lstStyle/>
              <a:p>
                <a:endParaRPr lang="en-US"/>
              </a:p>
            </p:txBody>
          </p:sp>
          <p:sp>
            <p:nvSpPr>
              <p:cNvPr id="84" name="Freeform 21"/>
              <p:cNvSpPr>
                <a:spLocks/>
              </p:cNvSpPr>
              <p:nvPr/>
            </p:nvSpPr>
            <p:spPr bwMode="auto">
              <a:xfrm>
                <a:off x="4055" y="2897"/>
                <a:ext cx="242" cy="23"/>
              </a:xfrm>
              <a:custGeom>
                <a:avLst/>
                <a:gdLst>
                  <a:gd name="T0" fmla="*/ 242 w 242"/>
                  <a:gd name="T1" fmla="*/ 12 h 23"/>
                  <a:gd name="T2" fmla="*/ 242 w 242"/>
                  <a:gd name="T3" fmla="*/ 0 h 23"/>
                  <a:gd name="T4" fmla="*/ 0 w 242"/>
                  <a:gd name="T5" fmla="*/ 0 h 23"/>
                  <a:gd name="T6" fmla="*/ 0 w 242"/>
                  <a:gd name="T7" fmla="*/ 23 h 23"/>
                  <a:gd name="T8" fmla="*/ 242 w 242"/>
                  <a:gd name="T9" fmla="*/ 23 h 23"/>
                  <a:gd name="T10" fmla="*/ 242 w 242"/>
                  <a:gd name="T11" fmla="*/ 12 h 23"/>
                  <a:gd name="T12" fmla="*/ 0 60000 65536"/>
                  <a:gd name="T13" fmla="*/ 0 60000 65536"/>
                  <a:gd name="T14" fmla="*/ 0 60000 65536"/>
                  <a:gd name="T15" fmla="*/ 0 60000 65536"/>
                  <a:gd name="T16" fmla="*/ 0 60000 65536"/>
                  <a:gd name="T17" fmla="*/ 0 60000 65536"/>
                  <a:gd name="T18" fmla="*/ 0 w 242"/>
                  <a:gd name="T19" fmla="*/ 0 h 23"/>
                  <a:gd name="T20" fmla="*/ 242 w 24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42" h="23">
                    <a:moveTo>
                      <a:pt x="242" y="12"/>
                    </a:moveTo>
                    <a:lnTo>
                      <a:pt x="242" y="0"/>
                    </a:lnTo>
                    <a:lnTo>
                      <a:pt x="0" y="0"/>
                    </a:lnTo>
                    <a:lnTo>
                      <a:pt x="0" y="23"/>
                    </a:lnTo>
                    <a:lnTo>
                      <a:pt x="242" y="23"/>
                    </a:lnTo>
                    <a:lnTo>
                      <a:pt x="242" y="12"/>
                    </a:lnTo>
                    <a:close/>
                  </a:path>
                </a:pathLst>
              </a:custGeom>
              <a:solidFill>
                <a:srgbClr val="FF3300"/>
              </a:solidFill>
              <a:ln w="9525">
                <a:solidFill>
                  <a:srgbClr val="FF3300"/>
                </a:solidFill>
                <a:round/>
                <a:headEnd/>
                <a:tailEnd/>
              </a:ln>
            </p:spPr>
            <p:txBody>
              <a:bodyPr/>
              <a:lstStyle/>
              <a:p>
                <a:endParaRPr lang="en-US"/>
              </a:p>
            </p:txBody>
          </p:sp>
          <p:sp>
            <p:nvSpPr>
              <p:cNvPr id="85" name="Freeform 22"/>
              <p:cNvSpPr>
                <a:spLocks/>
              </p:cNvSpPr>
              <p:nvPr/>
            </p:nvSpPr>
            <p:spPr bwMode="auto">
              <a:xfrm>
                <a:off x="4013" y="2938"/>
                <a:ext cx="326" cy="23"/>
              </a:xfrm>
              <a:custGeom>
                <a:avLst/>
                <a:gdLst>
                  <a:gd name="T0" fmla="*/ 326 w 326"/>
                  <a:gd name="T1" fmla="*/ 11 h 23"/>
                  <a:gd name="T2" fmla="*/ 326 w 326"/>
                  <a:gd name="T3" fmla="*/ 0 h 23"/>
                  <a:gd name="T4" fmla="*/ 0 w 326"/>
                  <a:gd name="T5" fmla="*/ 0 h 23"/>
                  <a:gd name="T6" fmla="*/ 0 w 326"/>
                  <a:gd name="T7" fmla="*/ 23 h 23"/>
                  <a:gd name="T8" fmla="*/ 326 w 326"/>
                  <a:gd name="T9" fmla="*/ 23 h 23"/>
                  <a:gd name="T10" fmla="*/ 326 w 326"/>
                  <a:gd name="T11" fmla="*/ 11 h 23"/>
                  <a:gd name="T12" fmla="*/ 0 60000 65536"/>
                  <a:gd name="T13" fmla="*/ 0 60000 65536"/>
                  <a:gd name="T14" fmla="*/ 0 60000 65536"/>
                  <a:gd name="T15" fmla="*/ 0 60000 65536"/>
                  <a:gd name="T16" fmla="*/ 0 60000 65536"/>
                  <a:gd name="T17" fmla="*/ 0 60000 65536"/>
                  <a:gd name="T18" fmla="*/ 0 w 326"/>
                  <a:gd name="T19" fmla="*/ 0 h 23"/>
                  <a:gd name="T20" fmla="*/ 326 w 32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6" h="23">
                    <a:moveTo>
                      <a:pt x="326" y="11"/>
                    </a:moveTo>
                    <a:lnTo>
                      <a:pt x="326" y="0"/>
                    </a:lnTo>
                    <a:lnTo>
                      <a:pt x="0" y="0"/>
                    </a:lnTo>
                    <a:lnTo>
                      <a:pt x="0" y="23"/>
                    </a:lnTo>
                    <a:lnTo>
                      <a:pt x="326" y="23"/>
                    </a:lnTo>
                    <a:lnTo>
                      <a:pt x="326" y="11"/>
                    </a:lnTo>
                    <a:close/>
                  </a:path>
                </a:pathLst>
              </a:custGeom>
              <a:solidFill>
                <a:srgbClr val="FF3300"/>
              </a:solidFill>
              <a:ln w="9525">
                <a:solidFill>
                  <a:srgbClr val="FF3300"/>
                </a:solidFill>
                <a:round/>
                <a:headEnd/>
                <a:tailEnd/>
              </a:ln>
            </p:spPr>
            <p:txBody>
              <a:bodyPr/>
              <a:lstStyle/>
              <a:p>
                <a:endParaRPr lang="en-US"/>
              </a:p>
            </p:txBody>
          </p:sp>
          <p:sp>
            <p:nvSpPr>
              <p:cNvPr id="86" name="Freeform 23"/>
              <p:cNvSpPr>
                <a:spLocks/>
              </p:cNvSpPr>
              <p:nvPr/>
            </p:nvSpPr>
            <p:spPr bwMode="auto">
              <a:xfrm>
                <a:off x="3971" y="2980"/>
                <a:ext cx="412" cy="23"/>
              </a:xfrm>
              <a:custGeom>
                <a:avLst/>
                <a:gdLst>
                  <a:gd name="T0" fmla="*/ 412 w 412"/>
                  <a:gd name="T1" fmla="*/ 11 h 23"/>
                  <a:gd name="T2" fmla="*/ 412 w 412"/>
                  <a:gd name="T3" fmla="*/ 0 h 23"/>
                  <a:gd name="T4" fmla="*/ 0 w 412"/>
                  <a:gd name="T5" fmla="*/ 0 h 23"/>
                  <a:gd name="T6" fmla="*/ 0 w 412"/>
                  <a:gd name="T7" fmla="*/ 23 h 23"/>
                  <a:gd name="T8" fmla="*/ 412 w 412"/>
                  <a:gd name="T9" fmla="*/ 23 h 23"/>
                  <a:gd name="T10" fmla="*/ 412 w 412"/>
                  <a:gd name="T11" fmla="*/ 11 h 23"/>
                  <a:gd name="T12" fmla="*/ 0 60000 65536"/>
                  <a:gd name="T13" fmla="*/ 0 60000 65536"/>
                  <a:gd name="T14" fmla="*/ 0 60000 65536"/>
                  <a:gd name="T15" fmla="*/ 0 60000 65536"/>
                  <a:gd name="T16" fmla="*/ 0 60000 65536"/>
                  <a:gd name="T17" fmla="*/ 0 60000 65536"/>
                  <a:gd name="T18" fmla="*/ 0 w 412"/>
                  <a:gd name="T19" fmla="*/ 0 h 23"/>
                  <a:gd name="T20" fmla="*/ 412 w 4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12" h="23">
                    <a:moveTo>
                      <a:pt x="412" y="11"/>
                    </a:moveTo>
                    <a:lnTo>
                      <a:pt x="412" y="0"/>
                    </a:lnTo>
                    <a:lnTo>
                      <a:pt x="0" y="0"/>
                    </a:lnTo>
                    <a:lnTo>
                      <a:pt x="0" y="23"/>
                    </a:lnTo>
                    <a:lnTo>
                      <a:pt x="412" y="23"/>
                    </a:lnTo>
                    <a:lnTo>
                      <a:pt x="412" y="11"/>
                    </a:lnTo>
                    <a:close/>
                  </a:path>
                </a:pathLst>
              </a:custGeom>
              <a:solidFill>
                <a:srgbClr val="FF3300"/>
              </a:solidFill>
              <a:ln w="9525">
                <a:solidFill>
                  <a:srgbClr val="FF3300"/>
                </a:solidFill>
                <a:round/>
                <a:headEnd/>
                <a:tailEnd/>
              </a:ln>
            </p:spPr>
            <p:txBody>
              <a:bodyPr/>
              <a:lstStyle/>
              <a:p>
                <a:endParaRPr lang="en-US"/>
              </a:p>
            </p:txBody>
          </p:sp>
          <p:sp>
            <p:nvSpPr>
              <p:cNvPr id="87" name="Freeform 24"/>
              <p:cNvSpPr>
                <a:spLocks/>
              </p:cNvSpPr>
              <p:nvPr/>
            </p:nvSpPr>
            <p:spPr bwMode="auto">
              <a:xfrm>
                <a:off x="3930" y="3022"/>
                <a:ext cx="494" cy="23"/>
              </a:xfrm>
              <a:custGeom>
                <a:avLst/>
                <a:gdLst>
                  <a:gd name="T0" fmla="*/ 494 w 494"/>
                  <a:gd name="T1" fmla="*/ 12 h 23"/>
                  <a:gd name="T2" fmla="*/ 494 w 494"/>
                  <a:gd name="T3" fmla="*/ 0 h 23"/>
                  <a:gd name="T4" fmla="*/ 0 w 494"/>
                  <a:gd name="T5" fmla="*/ 0 h 23"/>
                  <a:gd name="T6" fmla="*/ 0 w 494"/>
                  <a:gd name="T7" fmla="*/ 23 h 23"/>
                  <a:gd name="T8" fmla="*/ 494 w 494"/>
                  <a:gd name="T9" fmla="*/ 23 h 23"/>
                  <a:gd name="T10" fmla="*/ 494 w 494"/>
                  <a:gd name="T11" fmla="*/ 12 h 23"/>
                  <a:gd name="T12" fmla="*/ 0 60000 65536"/>
                  <a:gd name="T13" fmla="*/ 0 60000 65536"/>
                  <a:gd name="T14" fmla="*/ 0 60000 65536"/>
                  <a:gd name="T15" fmla="*/ 0 60000 65536"/>
                  <a:gd name="T16" fmla="*/ 0 60000 65536"/>
                  <a:gd name="T17" fmla="*/ 0 60000 65536"/>
                  <a:gd name="T18" fmla="*/ 0 w 494"/>
                  <a:gd name="T19" fmla="*/ 0 h 23"/>
                  <a:gd name="T20" fmla="*/ 494 w 49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94" h="23">
                    <a:moveTo>
                      <a:pt x="494" y="12"/>
                    </a:moveTo>
                    <a:lnTo>
                      <a:pt x="494" y="0"/>
                    </a:lnTo>
                    <a:lnTo>
                      <a:pt x="0" y="0"/>
                    </a:lnTo>
                    <a:lnTo>
                      <a:pt x="0" y="23"/>
                    </a:lnTo>
                    <a:lnTo>
                      <a:pt x="494" y="23"/>
                    </a:lnTo>
                    <a:lnTo>
                      <a:pt x="494" y="12"/>
                    </a:lnTo>
                    <a:close/>
                  </a:path>
                </a:pathLst>
              </a:custGeom>
              <a:solidFill>
                <a:srgbClr val="FF3300"/>
              </a:solidFill>
              <a:ln w="9525">
                <a:solidFill>
                  <a:srgbClr val="FF3300"/>
                </a:solidFill>
                <a:round/>
                <a:headEnd/>
                <a:tailEnd/>
              </a:ln>
            </p:spPr>
            <p:txBody>
              <a:bodyPr/>
              <a:lstStyle/>
              <a:p>
                <a:endParaRPr lang="en-US"/>
              </a:p>
            </p:txBody>
          </p:sp>
          <p:sp>
            <p:nvSpPr>
              <p:cNvPr id="88" name="Freeform 25"/>
              <p:cNvSpPr>
                <a:spLocks/>
              </p:cNvSpPr>
              <p:nvPr/>
            </p:nvSpPr>
            <p:spPr bwMode="auto">
              <a:xfrm>
                <a:off x="3886" y="3064"/>
                <a:ext cx="580" cy="23"/>
              </a:xfrm>
              <a:custGeom>
                <a:avLst/>
                <a:gdLst>
                  <a:gd name="T0" fmla="*/ 580 w 580"/>
                  <a:gd name="T1" fmla="*/ 12 h 23"/>
                  <a:gd name="T2" fmla="*/ 580 w 580"/>
                  <a:gd name="T3" fmla="*/ 0 h 23"/>
                  <a:gd name="T4" fmla="*/ 0 w 580"/>
                  <a:gd name="T5" fmla="*/ 0 h 23"/>
                  <a:gd name="T6" fmla="*/ 0 w 580"/>
                  <a:gd name="T7" fmla="*/ 23 h 23"/>
                  <a:gd name="T8" fmla="*/ 580 w 580"/>
                  <a:gd name="T9" fmla="*/ 23 h 23"/>
                  <a:gd name="T10" fmla="*/ 580 w 580"/>
                  <a:gd name="T11" fmla="*/ 12 h 23"/>
                  <a:gd name="T12" fmla="*/ 0 60000 65536"/>
                  <a:gd name="T13" fmla="*/ 0 60000 65536"/>
                  <a:gd name="T14" fmla="*/ 0 60000 65536"/>
                  <a:gd name="T15" fmla="*/ 0 60000 65536"/>
                  <a:gd name="T16" fmla="*/ 0 60000 65536"/>
                  <a:gd name="T17" fmla="*/ 0 60000 65536"/>
                  <a:gd name="T18" fmla="*/ 0 w 580"/>
                  <a:gd name="T19" fmla="*/ 0 h 23"/>
                  <a:gd name="T20" fmla="*/ 580 w 5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80" h="23">
                    <a:moveTo>
                      <a:pt x="580" y="12"/>
                    </a:moveTo>
                    <a:lnTo>
                      <a:pt x="580" y="0"/>
                    </a:lnTo>
                    <a:lnTo>
                      <a:pt x="0" y="0"/>
                    </a:lnTo>
                    <a:lnTo>
                      <a:pt x="0" y="23"/>
                    </a:lnTo>
                    <a:lnTo>
                      <a:pt x="580" y="23"/>
                    </a:lnTo>
                    <a:lnTo>
                      <a:pt x="580" y="12"/>
                    </a:lnTo>
                    <a:close/>
                  </a:path>
                </a:pathLst>
              </a:custGeom>
              <a:solidFill>
                <a:srgbClr val="FF3300"/>
              </a:solidFill>
              <a:ln w="9525">
                <a:solidFill>
                  <a:srgbClr val="FF3300"/>
                </a:solidFill>
                <a:round/>
                <a:headEnd/>
                <a:tailEnd/>
              </a:ln>
            </p:spPr>
            <p:txBody>
              <a:bodyPr/>
              <a:lstStyle/>
              <a:p>
                <a:endParaRPr lang="en-US"/>
              </a:p>
            </p:txBody>
          </p:sp>
          <p:sp>
            <p:nvSpPr>
              <p:cNvPr id="89" name="Freeform 26"/>
              <p:cNvSpPr>
                <a:spLocks/>
              </p:cNvSpPr>
              <p:nvPr/>
            </p:nvSpPr>
            <p:spPr bwMode="auto">
              <a:xfrm>
                <a:off x="3846" y="3107"/>
                <a:ext cx="662" cy="23"/>
              </a:xfrm>
              <a:custGeom>
                <a:avLst/>
                <a:gdLst>
                  <a:gd name="T0" fmla="*/ 662 w 662"/>
                  <a:gd name="T1" fmla="*/ 11 h 23"/>
                  <a:gd name="T2" fmla="*/ 662 w 662"/>
                  <a:gd name="T3" fmla="*/ 0 h 23"/>
                  <a:gd name="T4" fmla="*/ 0 w 662"/>
                  <a:gd name="T5" fmla="*/ 0 h 23"/>
                  <a:gd name="T6" fmla="*/ 0 w 662"/>
                  <a:gd name="T7" fmla="*/ 23 h 23"/>
                  <a:gd name="T8" fmla="*/ 662 w 662"/>
                  <a:gd name="T9" fmla="*/ 23 h 23"/>
                  <a:gd name="T10" fmla="*/ 662 w 662"/>
                  <a:gd name="T11" fmla="*/ 11 h 23"/>
                  <a:gd name="T12" fmla="*/ 0 60000 65536"/>
                  <a:gd name="T13" fmla="*/ 0 60000 65536"/>
                  <a:gd name="T14" fmla="*/ 0 60000 65536"/>
                  <a:gd name="T15" fmla="*/ 0 60000 65536"/>
                  <a:gd name="T16" fmla="*/ 0 60000 65536"/>
                  <a:gd name="T17" fmla="*/ 0 60000 65536"/>
                  <a:gd name="T18" fmla="*/ 0 w 662"/>
                  <a:gd name="T19" fmla="*/ 0 h 23"/>
                  <a:gd name="T20" fmla="*/ 662 w 66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662" h="23">
                    <a:moveTo>
                      <a:pt x="662" y="11"/>
                    </a:moveTo>
                    <a:lnTo>
                      <a:pt x="662" y="0"/>
                    </a:lnTo>
                    <a:lnTo>
                      <a:pt x="0" y="0"/>
                    </a:lnTo>
                    <a:lnTo>
                      <a:pt x="0" y="23"/>
                    </a:lnTo>
                    <a:lnTo>
                      <a:pt x="662" y="23"/>
                    </a:lnTo>
                    <a:lnTo>
                      <a:pt x="662" y="11"/>
                    </a:lnTo>
                    <a:close/>
                  </a:path>
                </a:pathLst>
              </a:custGeom>
              <a:solidFill>
                <a:srgbClr val="FF3300"/>
              </a:solidFill>
              <a:ln w="9525">
                <a:solidFill>
                  <a:srgbClr val="FF3300"/>
                </a:solidFill>
                <a:round/>
                <a:headEnd/>
                <a:tailEnd/>
              </a:ln>
            </p:spPr>
            <p:txBody>
              <a:bodyPr/>
              <a:lstStyle/>
              <a:p>
                <a:endParaRPr lang="en-US"/>
              </a:p>
            </p:txBody>
          </p:sp>
          <p:sp>
            <p:nvSpPr>
              <p:cNvPr id="90" name="Freeform 27"/>
              <p:cNvSpPr>
                <a:spLocks/>
              </p:cNvSpPr>
              <p:nvPr/>
            </p:nvSpPr>
            <p:spPr bwMode="auto">
              <a:xfrm>
                <a:off x="3802" y="3149"/>
                <a:ext cx="746" cy="23"/>
              </a:xfrm>
              <a:custGeom>
                <a:avLst/>
                <a:gdLst>
                  <a:gd name="T0" fmla="*/ 746 w 746"/>
                  <a:gd name="T1" fmla="*/ 11 h 23"/>
                  <a:gd name="T2" fmla="*/ 746 w 746"/>
                  <a:gd name="T3" fmla="*/ 0 h 23"/>
                  <a:gd name="T4" fmla="*/ 0 w 746"/>
                  <a:gd name="T5" fmla="*/ 0 h 23"/>
                  <a:gd name="T6" fmla="*/ 0 w 746"/>
                  <a:gd name="T7" fmla="*/ 23 h 23"/>
                  <a:gd name="T8" fmla="*/ 746 w 746"/>
                  <a:gd name="T9" fmla="*/ 23 h 23"/>
                  <a:gd name="T10" fmla="*/ 746 w 746"/>
                  <a:gd name="T11" fmla="*/ 11 h 23"/>
                  <a:gd name="T12" fmla="*/ 0 60000 65536"/>
                  <a:gd name="T13" fmla="*/ 0 60000 65536"/>
                  <a:gd name="T14" fmla="*/ 0 60000 65536"/>
                  <a:gd name="T15" fmla="*/ 0 60000 65536"/>
                  <a:gd name="T16" fmla="*/ 0 60000 65536"/>
                  <a:gd name="T17" fmla="*/ 0 60000 65536"/>
                  <a:gd name="T18" fmla="*/ 0 w 746"/>
                  <a:gd name="T19" fmla="*/ 0 h 23"/>
                  <a:gd name="T20" fmla="*/ 746 w 74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46" h="23">
                    <a:moveTo>
                      <a:pt x="746" y="11"/>
                    </a:moveTo>
                    <a:lnTo>
                      <a:pt x="746" y="0"/>
                    </a:lnTo>
                    <a:lnTo>
                      <a:pt x="0" y="0"/>
                    </a:lnTo>
                    <a:lnTo>
                      <a:pt x="0" y="23"/>
                    </a:lnTo>
                    <a:lnTo>
                      <a:pt x="746" y="23"/>
                    </a:lnTo>
                    <a:lnTo>
                      <a:pt x="746" y="11"/>
                    </a:lnTo>
                    <a:close/>
                  </a:path>
                </a:pathLst>
              </a:custGeom>
              <a:solidFill>
                <a:srgbClr val="FF3300"/>
              </a:solidFill>
              <a:ln w="9525">
                <a:solidFill>
                  <a:srgbClr val="FF3300"/>
                </a:solidFill>
                <a:round/>
                <a:headEnd/>
                <a:tailEnd/>
              </a:ln>
            </p:spPr>
            <p:txBody>
              <a:bodyPr/>
              <a:lstStyle/>
              <a:p>
                <a:endParaRPr lang="en-US"/>
              </a:p>
            </p:txBody>
          </p:sp>
          <p:sp>
            <p:nvSpPr>
              <p:cNvPr id="91" name="Freeform 28"/>
              <p:cNvSpPr>
                <a:spLocks/>
              </p:cNvSpPr>
              <p:nvPr/>
            </p:nvSpPr>
            <p:spPr bwMode="auto">
              <a:xfrm>
                <a:off x="3554" y="1932"/>
                <a:ext cx="280" cy="23"/>
              </a:xfrm>
              <a:custGeom>
                <a:avLst/>
                <a:gdLst>
                  <a:gd name="T0" fmla="*/ 280 w 280"/>
                  <a:gd name="T1" fmla="*/ 11 h 23"/>
                  <a:gd name="T2" fmla="*/ 280 w 280"/>
                  <a:gd name="T3" fmla="*/ 0 h 23"/>
                  <a:gd name="T4" fmla="*/ 0 w 280"/>
                  <a:gd name="T5" fmla="*/ 0 h 23"/>
                  <a:gd name="T6" fmla="*/ 0 w 280"/>
                  <a:gd name="T7" fmla="*/ 23 h 23"/>
                  <a:gd name="T8" fmla="*/ 280 w 280"/>
                  <a:gd name="T9" fmla="*/ 23 h 23"/>
                  <a:gd name="T10" fmla="*/ 280 w 280"/>
                  <a:gd name="T11" fmla="*/ 11 h 23"/>
                  <a:gd name="T12" fmla="*/ 0 60000 65536"/>
                  <a:gd name="T13" fmla="*/ 0 60000 65536"/>
                  <a:gd name="T14" fmla="*/ 0 60000 65536"/>
                  <a:gd name="T15" fmla="*/ 0 60000 65536"/>
                  <a:gd name="T16" fmla="*/ 0 60000 65536"/>
                  <a:gd name="T17" fmla="*/ 0 60000 65536"/>
                  <a:gd name="T18" fmla="*/ 0 w 280"/>
                  <a:gd name="T19" fmla="*/ 0 h 23"/>
                  <a:gd name="T20" fmla="*/ 280 w 28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0" h="23">
                    <a:moveTo>
                      <a:pt x="280" y="11"/>
                    </a:moveTo>
                    <a:lnTo>
                      <a:pt x="280" y="0"/>
                    </a:lnTo>
                    <a:lnTo>
                      <a:pt x="0" y="0"/>
                    </a:lnTo>
                    <a:lnTo>
                      <a:pt x="0" y="23"/>
                    </a:lnTo>
                    <a:lnTo>
                      <a:pt x="280" y="23"/>
                    </a:lnTo>
                    <a:lnTo>
                      <a:pt x="280" y="11"/>
                    </a:lnTo>
                    <a:close/>
                  </a:path>
                </a:pathLst>
              </a:custGeom>
              <a:solidFill>
                <a:srgbClr val="FF3300"/>
              </a:solidFill>
              <a:ln w="9525">
                <a:solidFill>
                  <a:srgbClr val="FF3300"/>
                </a:solidFill>
                <a:round/>
                <a:headEnd/>
                <a:tailEnd/>
              </a:ln>
            </p:spPr>
            <p:txBody>
              <a:bodyPr/>
              <a:lstStyle/>
              <a:p>
                <a:endParaRPr lang="en-US"/>
              </a:p>
            </p:txBody>
          </p:sp>
          <p:sp>
            <p:nvSpPr>
              <p:cNvPr id="92" name="Freeform 29"/>
              <p:cNvSpPr>
                <a:spLocks/>
              </p:cNvSpPr>
              <p:nvPr/>
            </p:nvSpPr>
            <p:spPr bwMode="auto">
              <a:xfrm>
                <a:off x="3554" y="1976"/>
                <a:ext cx="282" cy="23"/>
              </a:xfrm>
              <a:custGeom>
                <a:avLst/>
                <a:gdLst>
                  <a:gd name="T0" fmla="*/ 282 w 282"/>
                  <a:gd name="T1" fmla="*/ 12 h 23"/>
                  <a:gd name="T2" fmla="*/ 282 w 282"/>
                  <a:gd name="T3" fmla="*/ 0 h 23"/>
                  <a:gd name="T4" fmla="*/ 0 w 282"/>
                  <a:gd name="T5" fmla="*/ 0 h 23"/>
                  <a:gd name="T6" fmla="*/ 0 w 282"/>
                  <a:gd name="T7" fmla="*/ 23 h 23"/>
                  <a:gd name="T8" fmla="*/ 282 w 282"/>
                  <a:gd name="T9" fmla="*/ 23 h 23"/>
                  <a:gd name="T10" fmla="*/ 282 w 282"/>
                  <a:gd name="T11" fmla="*/ 12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2"/>
                    </a:moveTo>
                    <a:lnTo>
                      <a:pt x="282" y="0"/>
                    </a:lnTo>
                    <a:lnTo>
                      <a:pt x="0" y="0"/>
                    </a:lnTo>
                    <a:lnTo>
                      <a:pt x="0" y="23"/>
                    </a:lnTo>
                    <a:lnTo>
                      <a:pt x="282" y="23"/>
                    </a:lnTo>
                    <a:lnTo>
                      <a:pt x="282" y="12"/>
                    </a:lnTo>
                    <a:close/>
                  </a:path>
                </a:pathLst>
              </a:custGeom>
              <a:solidFill>
                <a:srgbClr val="FF3300"/>
              </a:solidFill>
              <a:ln w="9525">
                <a:solidFill>
                  <a:srgbClr val="FF3300"/>
                </a:solidFill>
                <a:round/>
                <a:headEnd/>
                <a:tailEnd/>
              </a:ln>
            </p:spPr>
            <p:txBody>
              <a:bodyPr/>
              <a:lstStyle/>
              <a:p>
                <a:endParaRPr lang="en-US"/>
              </a:p>
            </p:txBody>
          </p:sp>
          <p:sp>
            <p:nvSpPr>
              <p:cNvPr id="93" name="Freeform 30"/>
              <p:cNvSpPr>
                <a:spLocks/>
              </p:cNvSpPr>
              <p:nvPr/>
            </p:nvSpPr>
            <p:spPr bwMode="auto">
              <a:xfrm>
                <a:off x="3554" y="2016"/>
                <a:ext cx="282" cy="23"/>
              </a:xfrm>
              <a:custGeom>
                <a:avLst/>
                <a:gdLst>
                  <a:gd name="T0" fmla="*/ 282 w 282"/>
                  <a:gd name="T1" fmla="*/ 12 h 23"/>
                  <a:gd name="T2" fmla="*/ 282 w 282"/>
                  <a:gd name="T3" fmla="*/ 0 h 23"/>
                  <a:gd name="T4" fmla="*/ 0 w 282"/>
                  <a:gd name="T5" fmla="*/ 0 h 23"/>
                  <a:gd name="T6" fmla="*/ 0 w 282"/>
                  <a:gd name="T7" fmla="*/ 23 h 23"/>
                  <a:gd name="T8" fmla="*/ 282 w 282"/>
                  <a:gd name="T9" fmla="*/ 23 h 23"/>
                  <a:gd name="T10" fmla="*/ 282 w 282"/>
                  <a:gd name="T11" fmla="*/ 12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2"/>
                    </a:moveTo>
                    <a:lnTo>
                      <a:pt x="282" y="0"/>
                    </a:lnTo>
                    <a:lnTo>
                      <a:pt x="0" y="0"/>
                    </a:lnTo>
                    <a:lnTo>
                      <a:pt x="0" y="23"/>
                    </a:lnTo>
                    <a:lnTo>
                      <a:pt x="282" y="23"/>
                    </a:lnTo>
                    <a:lnTo>
                      <a:pt x="282" y="12"/>
                    </a:lnTo>
                    <a:close/>
                  </a:path>
                </a:pathLst>
              </a:custGeom>
              <a:solidFill>
                <a:srgbClr val="FF3300"/>
              </a:solidFill>
              <a:ln w="9525">
                <a:solidFill>
                  <a:srgbClr val="FF3300"/>
                </a:solidFill>
                <a:round/>
                <a:headEnd/>
                <a:tailEnd/>
              </a:ln>
            </p:spPr>
            <p:txBody>
              <a:bodyPr/>
              <a:lstStyle/>
              <a:p>
                <a:endParaRPr lang="en-US"/>
              </a:p>
            </p:txBody>
          </p:sp>
          <p:sp>
            <p:nvSpPr>
              <p:cNvPr id="94" name="Freeform 31"/>
              <p:cNvSpPr>
                <a:spLocks/>
              </p:cNvSpPr>
              <p:nvPr/>
            </p:nvSpPr>
            <p:spPr bwMode="auto">
              <a:xfrm>
                <a:off x="3554" y="2059"/>
                <a:ext cx="282" cy="23"/>
              </a:xfrm>
              <a:custGeom>
                <a:avLst/>
                <a:gdLst>
                  <a:gd name="T0" fmla="*/ 282 w 282"/>
                  <a:gd name="T1" fmla="*/ 11 h 23"/>
                  <a:gd name="T2" fmla="*/ 282 w 282"/>
                  <a:gd name="T3" fmla="*/ 0 h 23"/>
                  <a:gd name="T4" fmla="*/ 0 w 282"/>
                  <a:gd name="T5" fmla="*/ 0 h 23"/>
                  <a:gd name="T6" fmla="*/ 0 w 282"/>
                  <a:gd name="T7" fmla="*/ 23 h 23"/>
                  <a:gd name="T8" fmla="*/ 282 w 282"/>
                  <a:gd name="T9" fmla="*/ 23 h 23"/>
                  <a:gd name="T10" fmla="*/ 282 w 282"/>
                  <a:gd name="T11" fmla="*/ 11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1"/>
                    </a:moveTo>
                    <a:lnTo>
                      <a:pt x="282" y="0"/>
                    </a:lnTo>
                    <a:lnTo>
                      <a:pt x="0" y="0"/>
                    </a:lnTo>
                    <a:lnTo>
                      <a:pt x="0" y="23"/>
                    </a:lnTo>
                    <a:lnTo>
                      <a:pt x="282" y="23"/>
                    </a:lnTo>
                    <a:lnTo>
                      <a:pt x="282" y="11"/>
                    </a:lnTo>
                    <a:close/>
                  </a:path>
                </a:pathLst>
              </a:custGeom>
              <a:solidFill>
                <a:srgbClr val="FF3300"/>
              </a:solidFill>
              <a:ln w="9525">
                <a:solidFill>
                  <a:srgbClr val="FF3300"/>
                </a:solidFill>
                <a:round/>
                <a:headEnd/>
                <a:tailEnd/>
              </a:ln>
            </p:spPr>
            <p:txBody>
              <a:bodyPr/>
              <a:lstStyle/>
              <a:p>
                <a:endParaRPr lang="en-US"/>
              </a:p>
            </p:txBody>
          </p:sp>
          <p:sp>
            <p:nvSpPr>
              <p:cNvPr id="95" name="Freeform 32"/>
              <p:cNvSpPr>
                <a:spLocks/>
              </p:cNvSpPr>
              <p:nvPr/>
            </p:nvSpPr>
            <p:spPr bwMode="auto">
              <a:xfrm>
                <a:off x="3554" y="2101"/>
                <a:ext cx="282" cy="23"/>
              </a:xfrm>
              <a:custGeom>
                <a:avLst/>
                <a:gdLst>
                  <a:gd name="T0" fmla="*/ 282 w 282"/>
                  <a:gd name="T1" fmla="*/ 11 h 23"/>
                  <a:gd name="T2" fmla="*/ 282 w 282"/>
                  <a:gd name="T3" fmla="*/ 0 h 23"/>
                  <a:gd name="T4" fmla="*/ 0 w 282"/>
                  <a:gd name="T5" fmla="*/ 0 h 23"/>
                  <a:gd name="T6" fmla="*/ 0 w 282"/>
                  <a:gd name="T7" fmla="*/ 23 h 23"/>
                  <a:gd name="T8" fmla="*/ 282 w 282"/>
                  <a:gd name="T9" fmla="*/ 23 h 23"/>
                  <a:gd name="T10" fmla="*/ 282 w 282"/>
                  <a:gd name="T11" fmla="*/ 11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1"/>
                    </a:moveTo>
                    <a:lnTo>
                      <a:pt x="282" y="0"/>
                    </a:lnTo>
                    <a:lnTo>
                      <a:pt x="0" y="0"/>
                    </a:lnTo>
                    <a:lnTo>
                      <a:pt x="0" y="23"/>
                    </a:lnTo>
                    <a:lnTo>
                      <a:pt x="282" y="23"/>
                    </a:lnTo>
                    <a:lnTo>
                      <a:pt x="282" y="11"/>
                    </a:lnTo>
                    <a:close/>
                  </a:path>
                </a:pathLst>
              </a:custGeom>
              <a:solidFill>
                <a:srgbClr val="FF3300"/>
              </a:solidFill>
              <a:ln w="9525">
                <a:solidFill>
                  <a:srgbClr val="FF3300"/>
                </a:solidFill>
                <a:round/>
                <a:headEnd/>
                <a:tailEnd/>
              </a:ln>
            </p:spPr>
            <p:txBody>
              <a:bodyPr/>
              <a:lstStyle/>
              <a:p>
                <a:endParaRPr lang="en-US"/>
              </a:p>
            </p:txBody>
          </p:sp>
          <p:sp>
            <p:nvSpPr>
              <p:cNvPr id="96" name="Freeform 33"/>
              <p:cNvSpPr>
                <a:spLocks/>
              </p:cNvSpPr>
              <p:nvPr/>
            </p:nvSpPr>
            <p:spPr bwMode="auto">
              <a:xfrm>
                <a:off x="3554" y="2143"/>
                <a:ext cx="282" cy="23"/>
              </a:xfrm>
              <a:custGeom>
                <a:avLst/>
                <a:gdLst>
                  <a:gd name="T0" fmla="*/ 282 w 282"/>
                  <a:gd name="T1" fmla="*/ 12 h 23"/>
                  <a:gd name="T2" fmla="*/ 282 w 282"/>
                  <a:gd name="T3" fmla="*/ 0 h 23"/>
                  <a:gd name="T4" fmla="*/ 0 w 282"/>
                  <a:gd name="T5" fmla="*/ 0 h 23"/>
                  <a:gd name="T6" fmla="*/ 0 w 282"/>
                  <a:gd name="T7" fmla="*/ 23 h 23"/>
                  <a:gd name="T8" fmla="*/ 282 w 282"/>
                  <a:gd name="T9" fmla="*/ 23 h 23"/>
                  <a:gd name="T10" fmla="*/ 282 w 282"/>
                  <a:gd name="T11" fmla="*/ 12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2"/>
                    </a:moveTo>
                    <a:lnTo>
                      <a:pt x="282" y="0"/>
                    </a:lnTo>
                    <a:lnTo>
                      <a:pt x="0" y="0"/>
                    </a:lnTo>
                    <a:lnTo>
                      <a:pt x="0" y="23"/>
                    </a:lnTo>
                    <a:lnTo>
                      <a:pt x="282" y="23"/>
                    </a:lnTo>
                    <a:lnTo>
                      <a:pt x="282" y="12"/>
                    </a:lnTo>
                    <a:close/>
                  </a:path>
                </a:pathLst>
              </a:custGeom>
              <a:solidFill>
                <a:srgbClr val="FF3300"/>
              </a:solidFill>
              <a:ln w="9525">
                <a:solidFill>
                  <a:srgbClr val="FF3300"/>
                </a:solidFill>
                <a:round/>
                <a:headEnd/>
                <a:tailEnd/>
              </a:ln>
            </p:spPr>
            <p:txBody>
              <a:bodyPr/>
              <a:lstStyle/>
              <a:p>
                <a:endParaRPr lang="en-US"/>
              </a:p>
            </p:txBody>
          </p:sp>
          <p:sp>
            <p:nvSpPr>
              <p:cNvPr id="97" name="Freeform 34"/>
              <p:cNvSpPr>
                <a:spLocks/>
              </p:cNvSpPr>
              <p:nvPr/>
            </p:nvSpPr>
            <p:spPr bwMode="auto">
              <a:xfrm>
                <a:off x="3554" y="2183"/>
                <a:ext cx="282" cy="23"/>
              </a:xfrm>
              <a:custGeom>
                <a:avLst/>
                <a:gdLst>
                  <a:gd name="T0" fmla="*/ 282 w 282"/>
                  <a:gd name="T1" fmla="*/ 12 h 23"/>
                  <a:gd name="T2" fmla="*/ 282 w 282"/>
                  <a:gd name="T3" fmla="*/ 0 h 23"/>
                  <a:gd name="T4" fmla="*/ 0 w 282"/>
                  <a:gd name="T5" fmla="*/ 0 h 23"/>
                  <a:gd name="T6" fmla="*/ 0 w 282"/>
                  <a:gd name="T7" fmla="*/ 23 h 23"/>
                  <a:gd name="T8" fmla="*/ 282 w 282"/>
                  <a:gd name="T9" fmla="*/ 23 h 23"/>
                  <a:gd name="T10" fmla="*/ 282 w 282"/>
                  <a:gd name="T11" fmla="*/ 12 h 23"/>
                  <a:gd name="T12" fmla="*/ 0 60000 65536"/>
                  <a:gd name="T13" fmla="*/ 0 60000 65536"/>
                  <a:gd name="T14" fmla="*/ 0 60000 65536"/>
                  <a:gd name="T15" fmla="*/ 0 60000 65536"/>
                  <a:gd name="T16" fmla="*/ 0 60000 65536"/>
                  <a:gd name="T17" fmla="*/ 0 60000 65536"/>
                  <a:gd name="T18" fmla="*/ 0 w 282"/>
                  <a:gd name="T19" fmla="*/ 0 h 23"/>
                  <a:gd name="T20" fmla="*/ 282 w 28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2" h="23">
                    <a:moveTo>
                      <a:pt x="282" y="12"/>
                    </a:moveTo>
                    <a:lnTo>
                      <a:pt x="282" y="0"/>
                    </a:lnTo>
                    <a:lnTo>
                      <a:pt x="0" y="0"/>
                    </a:lnTo>
                    <a:lnTo>
                      <a:pt x="0" y="23"/>
                    </a:lnTo>
                    <a:lnTo>
                      <a:pt x="282" y="23"/>
                    </a:lnTo>
                    <a:lnTo>
                      <a:pt x="282" y="12"/>
                    </a:lnTo>
                    <a:close/>
                  </a:path>
                </a:pathLst>
              </a:custGeom>
              <a:solidFill>
                <a:srgbClr val="FF3300"/>
              </a:solidFill>
              <a:ln w="9525">
                <a:solidFill>
                  <a:srgbClr val="FF3300"/>
                </a:solidFill>
                <a:round/>
                <a:headEnd/>
                <a:tailEnd/>
              </a:ln>
            </p:spPr>
            <p:txBody>
              <a:bodyPr/>
              <a:lstStyle/>
              <a:p>
                <a:endParaRPr lang="en-US"/>
              </a:p>
            </p:txBody>
          </p:sp>
          <p:sp>
            <p:nvSpPr>
              <p:cNvPr id="98" name="Freeform 35"/>
              <p:cNvSpPr>
                <a:spLocks/>
              </p:cNvSpPr>
              <p:nvPr/>
            </p:nvSpPr>
            <p:spPr bwMode="auto">
              <a:xfrm>
                <a:off x="3255" y="1786"/>
                <a:ext cx="205" cy="125"/>
              </a:xfrm>
              <a:custGeom>
                <a:avLst/>
                <a:gdLst>
                  <a:gd name="T0" fmla="*/ 201 w 205"/>
                  <a:gd name="T1" fmla="*/ 117 h 125"/>
                  <a:gd name="T2" fmla="*/ 205 w 205"/>
                  <a:gd name="T3" fmla="*/ 109 h 125"/>
                  <a:gd name="T4" fmla="*/ 8 w 205"/>
                  <a:gd name="T5" fmla="*/ 0 h 125"/>
                  <a:gd name="T6" fmla="*/ 0 w 205"/>
                  <a:gd name="T7" fmla="*/ 15 h 125"/>
                  <a:gd name="T8" fmla="*/ 198 w 205"/>
                  <a:gd name="T9" fmla="*/ 125 h 125"/>
                  <a:gd name="T10" fmla="*/ 201 w 205"/>
                  <a:gd name="T11" fmla="*/ 117 h 125"/>
                  <a:gd name="T12" fmla="*/ 0 60000 65536"/>
                  <a:gd name="T13" fmla="*/ 0 60000 65536"/>
                  <a:gd name="T14" fmla="*/ 0 60000 65536"/>
                  <a:gd name="T15" fmla="*/ 0 60000 65536"/>
                  <a:gd name="T16" fmla="*/ 0 60000 65536"/>
                  <a:gd name="T17" fmla="*/ 0 60000 65536"/>
                  <a:gd name="T18" fmla="*/ 0 w 205"/>
                  <a:gd name="T19" fmla="*/ 0 h 125"/>
                  <a:gd name="T20" fmla="*/ 205 w 20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205" h="125">
                    <a:moveTo>
                      <a:pt x="201" y="117"/>
                    </a:moveTo>
                    <a:lnTo>
                      <a:pt x="205" y="109"/>
                    </a:lnTo>
                    <a:lnTo>
                      <a:pt x="8" y="0"/>
                    </a:lnTo>
                    <a:lnTo>
                      <a:pt x="0" y="15"/>
                    </a:lnTo>
                    <a:lnTo>
                      <a:pt x="198" y="125"/>
                    </a:lnTo>
                    <a:lnTo>
                      <a:pt x="201" y="117"/>
                    </a:lnTo>
                    <a:close/>
                  </a:path>
                </a:pathLst>
              </a:custGeom>
              <a:solidFill>
                <a:srgbClr val="FF3300"/>
              </a:solidFill>
              <a:ln w="9525">
                <a:solidFill>
                  <a:srgbClr val="FF3300"/>
                </a:solidFill>
                <a:round/>
                <a:headEnd/>
                <a:tailEnd/>
              </a:ln>
            </p:spPr>
            <p:txBody>
              <a:bodyPr/>
              <a:lstStyle/>
              <a:p>
                <a:endParaRPr lang="en-US"/>
              </a:p>
            </p:txBody>
          </p:sp>
          <p:sp>
            <p:nvSpPr>
              <p:cNvPr id="99" name="Freeform 36"/>
              <p:cNvSpPr>
                <a:spLocks/>
              </p:cNvSpPr>
              <p:nvPr/>
            </p:nvSpPr>
            <p:spPr bwMode="auto">
              <a:xfrm>
                <a:off x="3428" y="1861"/>
                <a:ext cx="94" cy="79"/>
              </a:xfrm>
              <a:custGeom>
                <a:avLst/>
                <a:gdLst>
                  <a:gd name="T0" fmla="*/ 94 w 94"/>
                  <a:gd name="T1" fmla="*/ 79 h 79"/>
                  <a:gd name="T2" fmla="*/ 44 w 94"/>
                  <a:gd name="T3" fmla="*/ 0 h 79"/>
                  <a:gd name="T4" fmla="*/ 94 w 94"/>
                  <a:gd name="T5" fmla="*/ 79 h 79"/>
                  <a:gd name="T6" fmla="*/ 0 w 94"/>
                  <a:gd name="T7" fmla="*/ 79 h 79"/>
                  <a:gd name="T8" fmla="*/ 44 w 94"/>
                  <a:gd name="T9" fmla="*/ 0 h 79"/>
                  <a:gd name="T10" fmla="*/ 94 w 94"/>
                  <a:gd name="T11" fmla="*/ 79 h 79"/>
                  <a:gd name="T12" fmla="*/ 0 60000 65536"/>
                  <a:gd name="T13" fmla="*/ 0 60000 65536"/>
                  <a:gd name="T14" fmla="*/ 0 60000 65536"/>
                  <a:gd name="T15" fmla="*/ 0 60000 65536"/>
                  <a:gd name="T16" fmla="*/ 0 60000 65536"/>
                  <a:gd name="T17" fmla="*/ 0 60000 65536"/>
                  <a:gd name="T18" fmla="*/ 0 w 94"/>
                  <a:gd name="T19" fmla="*/ 0 h 79"/>
                  <a:gd name="T20" fmla="*/ 94 w 9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4" h="79">
                    <a:moveTo>
                      <a:pt x="94" y="79"/>
                    </a:moveTo>
                    <a:lnTo>
                      <a:pt x="44" y="0"/>
                    </a:lnTo>
                    <a:lnTo>
                      <a:pt x="94" y="79"/>
                    </a:lnTo>
                    <a:lnTo>
                      <a:pt x="0" y="79"/>
                    </a:lnTo>
                    <a:lnTo>
                      <a:pt x="44" y="0"/>
                    </a:lnTo>
                    <a:lnTo>
                      <a:pt x="94" y="79"/>
                    </a:lnTo>
                    <a:close/>
                  </a:path>
                </a:pathLst>
              </a:custGeom>
              <a:solidFill>
                <a:srgbClr val="FF3300"/>
              </a:solidFill>
              <a:ln w="9525">
                <a:solidFill>
                  <a:srgbClr val="FF3300"/>
                </a:solidFill>
                <a:round/>
                <a:headEnd/>
                <a:tailEnd/>
              </a:ln>
            </p:spPr>
            <p:txBody>
              <a:bodyPr/>
              <a:lstStyle/>
              <a:p>
                <a:endParaRPr lang="en-US"/>
              </a:p>
            </p:txBody>
          </p:sp>
          <p:sp>
            <p:nvSpPr>
              <p:cNvPr id="100" name="Freeform 37"/>
              <p:cNvSpPr>
                <a:spLocks/>
              </p:cNvSpPr>
              <p:nvPr/>
            </p:nvSpPr>
            <p:spPr bwMode="auto">
              <a:xfrm>
                <a:off x="3863" y="2185"/>
                <a:ext cx="50" cy="21"/>
              </a:xfrm>
              <a:custGeom>
                <a:avLst/>
                <a:gdLst>
                  <a:gd name="T0" fmla="*/ 50 w 50"/>
                  <a:gd name="T1" fmla="*/ 8 h 21"/>
                  <a:gd name="T2" fmla="*/ 48 w 50"/>
                  <a:gd name="T3" fmla="*/ 0 h 21"/>
                  <a:gd name="T4" fmla="*/ 0 w 50"/>
                  <a:gd name="T5" fmla="*/ 4 h 21"/>
                  <a:gd name="T6" fmla="*/ 0 w 50"/>
                  <a:gd name="T7" fmla="*/ 21 h 21"/>
                  <a:gd name="T8" fmla="*/ 50 w 50"/>
                  <a:gd name="T9" fmla="*/ 18 h 21"/>
                  <a:gd name="T10" fmla="*/ 50 w 50"/>
                  <a:gd name="T11" fmla="*/ 8 h 21"/>
                  <a:gd name="T12" fmla="*/ 0 60000 65536"/>
                  <a:gd name="T13" fmla="*/ 0 60000 65536"/>
                  <a:gd name="T14" fmla="*/ 0 60000 65536"/>
                  <a:gd name="T15" fmla="*/ 0 60000 65536"/>
                  <a:gd name="T16" fmla="*/ 0 60000 65536"/>
                  <a:gd name="T17" fmla="*/ 0 60000 65536"/>
                  <a:gd name="T18" fmla="*/ 0 w 50"/>
                  <a:gd name="T19" fmla="*/ 0 h 21"/>
                  <a:gd name="T20" fmla="*/ 50 w 5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 h="21">
                    <a:moveTo>
                      <a:pt x="50" y="8"/>
                    </a:moveTo>
                    <a:lnTo>
                      <a:pt x="48" y="0"/>
                    </a:lnTo>
                    <a:lnTo>
                      <a:pt x="0" y="4"/>
                    </a:lnTo>
                    <a:lnTo>
                      <a:pt x="0" y="21"/>
                    </a:lnTo>
                    <a:lnTo>
                      <a:pt x="50" y="18"/>
                    </a:lnTo>
                    <a:lnTo>
                      <a:pt x="50" y="8"/>
                    </a:lnTo>
                    <a:close/>
                  </a:path>
                </a:pathLst>
              </a:custGeom>
              <a:solidFill>
                <a:srgbClr val="FF3300"/>
              </a:solidFill>
              <a:ln w="9525">
                <a:solidFill>
                  <a:srgbClr val="FF3300"/>
                </a:solidFill>
                <a:round/>
                <a:headEnd/>
                <a:tailEnd/>
              </a:ln>
            </p:spPr>
            <p:txBody>
              <a:bodyPr/>
              <a:lstStyle/>
              <a:p>
                <a:endParaRPr lang="en-US"/>
              </a:p>
            </p:txBody>
          </p:sp>
          <p:sp>
            <p:nvSpPr>
              <p:cNvPr id="101" name="Freeform 38"/>
              <p:cNvSpPr>
                <a:spLocks/>
              </p:cNvSpPr>
              <p:nvPr/>
            </p:nvSpPr>
            <p:spPr bwMode="auto">
              <a:xfrm>
                <a:off x="3902" y="2149"/>
                <a:ext cx="84" cy="90"/>
              </a:xfrm>
              <a:custGeom>
                <a:avLst/>
                <a:gdLst>
                  <a:gd name="T0" fmla="*/ 84 w 84"/>
                  <a:gd name="T1" fmla="*/ 38 h 90"/>
                  <a:gd name="T2" fmla="*/ 0 w 84"/>
                  <a:gd name="T3" fmla="*/ 0 h 90"/>
                  <a:gd name="T4" fmla="*/ 84 w 84"/>
                  <a:gd name="T5" fmla="*/ 38 h 90"/>
                  <a:gd name="T6" fmla="*/ 7 w 84"/>
                  <a:gd name="T7" fmla="*/ 90 h 90"/>
                  <a:gd name="T8" fmla="*/ 0 w 84"/>
                  <a:gd name="T9" fmla="*/ 0 h 90"/>
                  <a:gd name="T10" fmla="*/ 84 w 84"/>
                  <a:gd name="T11" fmla="*/ 38 h 90"/>
                  <a:gd name="T12" fmla="*/ 0 60000 65536"/>
                  <a:gd name="T13" fmla="*/ 0 60000 65536"/>
                  <a:gd name="T14" fmla="*/ 0 60000 65536"/>
                  <a:gd name="T15" fmla="*/ 0 60000 65536"/>
                  <a:gd name="T16" fmla="*/ 0 60000 65536"/>
                  <a:gd name="T17" fmla="*/ 0 60000 65536"/>
                  <a:gd name="T18" fmla="*/ 0 w 84"/>
                  <a:gd name="T19" fmla="*/ 0 h 90"/>
                  <a:gd name="T20" fmla="*/ 84 w 84"/>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4" h="90">
                    <a:moveTo>
                      <a:pt x="84" y="38"/>
                    </a:moveTo>
                    <a:lnTo>
                      <a:pt x="0" y="0"/>
                    </a:lnTo>
                    <a:lnTo>
                      <a:pt x="84" y="38"/>
                    </a:lnTo>
                    <a:lnTo>
                      <a:pt x="7" y="90"/>
                    </a:lnTo>
                    <a:lnTo>
                      <a:pt x="0" y="0"/>
                    </a:lnTo>
                    <a:lnTo>
                      <a:pt x="84" y="38"/>
                    </a:lnTo>
                    <a:close/>
                  </a:path>
                </a:pathLst>
              </a:custGeom>
              <a:solidFill>
                <a:srgbClr val="FF3300"/>
              </a:solidFill>
              <a:ln w="9525">
                <a:solidFill>
                  <a:srgbClr val="FF3300"/>
                </a:solidFill>
                <a:round/>
                <a:headEnd/>
                <a:tailEnd/>
              </a:ln>
            </p:spPr>
            <p:txBody>
              <a:bodyPr/>
              <a:lstStyle/>
              <a:p>
                <a:endParaRPr lang="en-US"/>
              </a:p>
            </p:txBody>
          </p:sp>
          <p:sp>
            <p:nvSpPr>
              <p:cNvPr id="102" name="Freeform 39"/>
              <p:cNvSpPr>
                <a:spLocks/>
              </p:cNvSpPr>
              <p:nvPr/>
            </p:nvSpPr>
            <p:spPr bwMode="auto">
              <a:xfrm>
                <a:off x="4600" y="3156"/>
                <a:ext cx="726" cy="20"/>
              </a:xfrm>
              <a:custGeom>
                <a:avLst/>
                <a:gdLst>
                  <a:gd name="T0" fmla="*/ 726 w 726"/>
                  <a:gd name="T1" fmla="*/ 10 h 20"/>
                  <a:gd name="T2" fmla="*/ 726 w 726"/>
                  <a:gd name="T3" fmla="*/ 0 h 20"/>
                  <a:gd name="T4" fmla="*/ 0 w 726"/>
                  <a:gd name="T5" fmla="*/ 2 h 20"/>
                  <a:gd name="T6" fmla="*/ 0 w 726"/>
                  <a:gd name="T7" fmla="*/ 20 h 20"/>
                  <a:gd name="T8" fmla="*/ 726 w 726"/>
                  <a:gd name="T9" fmla="*/ 18 h 20"/>
                  <a:gd name="T10" fmla="*/ 726 w 726"/>
                  <a:gd name="T11" fmla="*/ 10 h 20"/>
                  <a:gd name="T12" fmla="*/ 0 60000 65536"/>
                  <a:gd name="T13" fmla="*/ 0 60000 65536"/>
                  <a:gd name="T14" fmla="*/ 0 60000 65536"/>
                  <a:gd name="T15" fmla="*/ 0 60000 65536"/>
                  <a:gd name="T16" fmla="*/ 0 60000 65536"/>
                  <a:gd name="T17" fmla="*/ 0 60000 65536"/>
                  <a:gd name="T18" fmla="*/ 0 w 726"/>
                  <a:gd name="T19" fmla="*/ 0 h 20"/>
                  <a:gd name="T20" fmla="*/ 726 w 7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26" h="20">
                    <a:moveTo>
                      <a:pt x="726" y="10"/>
                    </a:moveTo>
                    <a:lnTo>
                      <a:pt x="726" y="0"/>
                    </a:lnTo>
                    <a:lnTo>
                      <a:pt x="0" y="2"/>
                    </a:lnTo>
                    <a:lnTo>
                      <a:pt x="0" y="20"/>
                    </a:lnTo>
                    <a:lnTo>
                      <a:pt x="726" y="18"/>
                    </a:lnTo>
                    <a:lnTo>
                      <a:pt x="726" y="10"/>
                    </a:lnTo>
                    <a:close/>
                  </a:path>
                </a:pathLst>
              </a:custGeom>
              <a:solidFill>
                <a:srgbClr val="FF3300"/>
              </a:solidFill>
              <a:ln w="9525">
                <a:solidFill>
                  <a:srgbClr val="FF3300"/>
                </a:solidFill>
                <a:round/>
                <a:headEnd/>
                <a:tailEnd/>
              </a:ln>
            </p:spPr>
            <p:txBody>
              <a:bodyPr/>
              <a:lstStyle/>
              <a:p>
                <a:endParaRPr lang="en-US"/>
              </a:p>
            </p:txBody>
          </p:sp>
          <p:sp>
            <p:nvSpPr>
              <p:cNvPr id="103" name="Freeform 40"/>
              <p:cNvSpPr>
                <a:spLocks/>
              </p:cNvSpPr>
              <p:nvPr/>
            </p:nvSpPr>
            <p:spPr bwMode="auto">
              <a:xfrm>
                <a:off x="5320" y="3120"/>
                <a:ext cx="80" cy="90"/>
              </a:xfrm>
              <a:custGeom>
                <a:avLst/>
                <a:gdLst>
                  <a:gd name="T0" fmla="*/ 80 w 80"/>
                  <a:gd name="T1" fmla="*/ 46 h 90"/>
                  <a:gd name="T2" fmla="*/ 0 w 80"/>
                  <a:gd name="T3" fmla="*/ 0 h 90"/>
                  <a:gd name="T4" fmla="*/ 80 w 80"/>
                  <a:gd name="T5" fmla="*/ 46 h 90"/>
                  <a:gd name="T6" fmla="*/ 0 w 80"/>
                  <a:gd name="T7" fmla="*/ 90 h 90"/>
                  <a:gd name="T8" fmla="*/ 0 w 80"/>
                  <a:gd name="T9" fmla="*/ 0 h 90"/>
                  <a:gd name="T10" fmla="*/ 80 w 80"/>
                  <a:gd name="T11" fmla="*/ 46 h 90"/>
                  <a:gd name="T12" fmla="*/ 0 60000 65536"/>
                  <a:gd name="T13" fmla="*/ 0 60000 65536"/>
                  <a:gd name="T14" fmla="*/ 0 60000 65536"/>
                  <a:gd name="T15" fmla="*/ 0 60000 65536"/>
                  <a:gd name="T16" fmla="*/ 0 60000 65536"/>
                  <a:gd name="T17" fmla="*/ 0 60000 65536"/>
                  <a:gd name="T18" fmla="*/ 0 w 80"/>
                  <a:gd name="T19" fmla="*/ 0 h 90"/>
                  <a:gd name="T20" fmla="*/ 80 w 8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0" h="90">
                    <a:moveTo>
                      <a:pt x="80" y="46"/>
                    </a:moveTo>
                    <a:lnTo>
                      <a:pt x="0" y="0"/>
                    </a:lnTo>
                    <a:lnTo>
                      <a:pt x="80" y="46"/>
                    </a:lnTo>
                    <a:lnTo>
                      <a:pt x="0" y="90"/>
                    </a:lnTo>
                    <a:lnTo>
                      <a:pt x="0" y="0"/>
                    </a:lnTo>
                    <a:lnTo>
                      <a:pt x="80" y="46"/>
                    </a:lnTo>
                    <a:close/>
                  </a:path>
                </a:pathLst>
              </a:custGeom>
              <a:solidFill>
                <a:srgbClr val="FF3300"/>
              </a:solidFill>
              <a:ln w="9525">
                <a:solidFill>
                  <a:srgbClr val="FF3300"/>
                </a:solidFill>
                <a:round/>
                <a:headEnd/>
                <a:tailEnd/>
              </a:ln>
            </p:spPr>
            <p:txBody>
              <a:bodyPr/>
              <a:lstStyle/>
              <a:p>
                <a:endParaRPr lang="en-US"/>
              </a:p>
            </p:txBody>
          </p:sp>
        </p:grpSp>
        <p:sp>
          <p:nvSpPr>
            <p:cNvPr id="61" name="Freeform 94"/>
            <p:cNvSpPr>
              <a:spLocks/>
            </p:cNvSpPr>
            <p:nvPr/>
          </p:nvSpPr>
          <p:spPr bwMode="auto">
            <a:xfrm>
              <a:off x="6553502" y="3470729"/>
              <a:ext cx="19655" cy="285750"/>
            </a:xfrm>
            <a:custGeom>
              <a:avLst/>
              <a:gdLst>
                <a:gd name="T0" fmla="*/ 9 w 17"/>
                <a:gd name="T1" fmla="*/ 263 h 263"/>
                <a:gd name="T2" fmla="*/ 17 w 17"/>
                <a:gd name="T3" fmla="*/ 263 h 263"/>
                <a:gd name="T4" fmla="*/ 17 w 17"/>
                <a:gd name="T5" fmla="*/ 0 h 263"/>
                <a:gd name="T6" fmla="*/ 0 w 17"/>
                <a:gd name="T7" fmla="*/ 0 h 263"/>
                <a:gd name="T8" fmla="*/ 0 w 17"/>
                <a:gd name="T9" fmla="*/ 263 h 263"/>
                <a:gd name="T10" fmla="*/ 9 w 17"/>
                <a:gd name="T11" fmla="*/ 263 h 263"/>
                <a:gd name="T12" fmla="*/ 0 60000 65536"/>
                <a:gd name="T13" fmla="*/ 0 60000 65536"/>
                <a:gd name="T14" fmla="*/ 0 60000 65536"/>
                <a:gd name="T15" fmla="*/ 0 60000 65536"/>
                <a:gd name="T16" fmla="*/ 0 60000 65536"/>
                <a:gd name="T17" fmla="*/ 0 60000 65536"/>
                <a:gd name="T18" fmla="*/ 0 w 17"/>
                <a:gd name="T19" fmla="*/ 0 h 263"/>
                <a:gd name="T20" fmla="*/ 17 w 17"/>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17" h="263">
                  <a:moveTo>
                    <a:pt x="9" y="263"/>
                  </a:moveTo>
                  <a:lnTo>
                    <a:pt x="17" y="263"/>
                  </a:lnTo>
                  <a:lnTo>
                    <a:pt x="17" y="0"/>
                  </a:lnTo>
                  <a:lnTo>
                    <a:pt x="0" y="0"/>
                  </a:lnTo>
                  <a:lnTo>
                    <a:pt x="0" y="263"/>
                  </a:lnTo>
                  <a:lnTo>
                    <a:pt x="9" y="263"/>
                  </a:lnTo>
                  <a:close/>
                </a:path>
              </a:pathLst>
            </a:custGeom>
            <a:solidFill>
              <a:srgbClr val="FF3300"/>
            </a:solidFill>
            <a:ln w="9525">
              <a:solidFill>
                <a:srgbClr val="FF3300"/>
              </a:solidFill>
              <a:round/>
              <a:headEnd/>
              <a:tailEnd/>
            </a:ln>
          </p:spPr>
          <p:txBody>
            <a:bodyPr/>
            <a:lstStyle/>
            <a:p>
              <a:endParaRPr lang="en-US"/>
            </a:p>
          </p:txBody>
        </p:sp>
        <p:sp>
          <p:nvSpPr>
            <p:cNvPr id="62" name="Freeform 95"/>
            <p:cNvSpPr>
              <a:spLocks/>
            </p:cNvSpPr>
            <p:nvPr/>
          </p:nvSpPr>
          <p:spPr bwMode="auto">
            <a:xfrm>
              <a:off x="6509657" y="3748919"/>
              <a:ext cx="107345" cy="86179"/>
            </a:xfrm>
            <a:custGeom>
              <a:avLst/>
              <a:gdLst>
                <a:gd name="T0" fmla="*/ 46 w 90"/>
                <a:gd name="T1" fmla="*/ 80 h 80"/>
                <a:gd name="T2" fmla="*/ 90 w 90"/>
                <a:gd name="T3" fmla="*/ 0 h 80"/>
                <a:gd name="T4" fmla="*/ 46 w 90"/>
                <a:gd name="T5" fmla="*/ 80 h 80"/>
                <a:gd name="T6" fmla="*/ 0 w 90"/>
                <a:gd name="T7" fmla="*/ 0 h 80"/>
                <a:gd name="T8" fmla="*/ 90 w 90"/>
                <a:gd name="T9" fmla="*/ 0 h 80"/>
                <a:gd name="T10" fmla="*/ 46 w 90"/>
                <a:gd name="T11" fmla="*/ 80 h 80"/>
                <a:gd name="T12" fmla="*/ 0 60000 65536"/>
                <a:gd name="T13" fmla="*/ 0 60000 65536"/>
                <a:gd name="T14" fmla="*/ 0 60000 65536"/>
                <a:gd name="T15" fmla="*/ 0 60000 65536"/>
                <a:gd name="T16" fmla="*/ 0 60000 65536"/>
                <a:gd name="T17" fmla="*/ 0 60000 65536"/>
                <a:gd name="T18" fmla="*/ 0 w 90"/>
                <a:gd name="T19" fmla="*/ 0 h 80"/>
                <a:gd name="T20" fmla="*/ 90 w 9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0" h="80">
                  <a:moveTo>
                    <a:pt x="46" y="80"/>
                  </a:moveTo>
                  <a:lnTo>
                    <a:pt x="90" y="0"/>
                  </a:lnTo>
                  <a:lnTo>
                    <a:pt x="46" y="80"/>
                  </a:lnTo>
                  <a:lnTo>
                    <a:pt x="0" y="0"/>
                  </a:lnTo>
                  <a:lnTo>
                    <a:pt x="90" y="0"/>
                  </a:lnTo>
                  <a:lnTo>
                    <a:pt x="46" y="80"/>
                  </a:lnTo>
                  <a:close/>
                </a:path>
              </a:pathLst>
            </a:custGeom>
            <a:solidFill>
              <a:srgbClr val="FF3300"/>
            </a:solidFill>
            <a:ln w="9525">
              <a:solidFill>
                <a:srgbClr val="FF3300"/>
              </a:solidFill>
              <a:round/>
              <a:headEnd/>
              <a:tailEnd/>
            </a:ln>
          </p:spPr>
          <p:txBody>
            <a:bodyPr/>
            <a:lstStyle/>
            <a:p>
              <a:endParaRPr lang="en-US"/>
            </a:p>
          </p:txBody>
        </p:sp>
        <p:sp>
          <p:nvSpPr>
            <p:cNvPr id="110" name="TextBox 109"/>
            <p:cNvSpPr txBox="1"/>
            <p:nvPr/>
          </p:nvSpPr>
          <p:spPr>
            <a:xfrm>
              <a:off x="6477000" y="5486400"/>
              <a:ext cx="1265475" cy="369332"/>
            </a:xfrm>
            <a:prstGeom prst="rect">
              <a:avLst/>
            </a:prstGeom>
            <a:noFill/>
          </p:spPr>
          <p:txBody>
            <a:bodyPr wrap="none" rtlCol="0">
              <a:spAutoFit/>
            </a:bodyPr>
            <a:lstStyle/>
            <a:p>
              <a:r>
                <a:rPr lang="en-US" dirty="0" smtClean="0">
                  <a:solidFill>
                    <a:srgbClr val="0033CC"/>
                  </a:solidFill>
                </a:rPr>
                <a:t>Vector scan</a:t>
              </a:r>
              <a:endParaRPr lang="en-US" dirty="0">
                <a:solidFill>
                  <a:srgbClr val="0033CC"/>
                </a:solidFill>
              </a:endParaRPr>
            </a:p>
          </p:txBody>
        </p:sp>
      </p:grpSp>
      <p:sp>
        <p:nvSpPr>
          <p:cNvPr id="112" name="Rectangle 111"/>
          <p:cNvSpPr/>
          <p:nvPr/>
        </p:nvSpPr>
        <p:spPr>
          <a:xfrm>
            <a:off x="304800" y="2590800"/>
            <a:ext cx="4572000" cy="2031325"/>
          </a:xfrm>
          <a:prstGeom prst="rect">
            <a:avLst/>
          </a:prstGeom>
        </p:spPr>
        <p:txBody>
          <a:bodyPr>
            <a:spAutoFit/>
          </a:bodyPr>
          <a:lstStyle/>
          <a:p>
            <a:r>
              <a:rPr lang="en-US" dirty="0" smtClean="0">
                <a:solidFill>
                  <a:srgbClr val="C00000"/>
                </a:solidFill>
              </a:rPr>
              <a:t>Vector scan:</a:t>
            </a:r>
          </a:p>
          <a:p>
            <a:pPr marL="223838" indent="-223838">
              <a:buFont typeface="Arial" pitchFamily="34" charset="0"/>
              <a:buChar char="•"/>
            </a:pPr>
            <a:r>
              <a:rPr lang="en-US" dirty="0" smtClean="0">
                <a:solidFill>
                  <a:srgbClr val="0033CC"/>
                </a:solidFill>
              </a:rPr>
              <a:t>Fast writing of sparse patterns (unwritten areas skipped).</a:t>
            </a:r>
          </a:p>
          <a:p>
            <a:pPr marL="223838" indent="-223838">
              <a:buFont typeface="Arial" pitchFamily="34" charset="0"/>
              <a:buChar char="•"/>
            </a:pPr>
            <a:r>
              <a:rPr lang="en-US" dirty="0" smtClean="0">
                <a:solidFill>
                  <a:srgbClr val="0033CC"/>
                </a:solidFill>
              </a:rPr>
              <a:t>Easy dose variation from shape to shape.</a:t>
            </a:r>
          </a:p>
          <a:p>
            <a:pPr marL="223838" indent="-223838">
              <a:buFont typeface="Arial" pitchFamily="34" charset="0"/>
              <a:buChar char="•"/>
            </a:pPr>
            <a:r>
              <a:rPr lang="en-US" dirty="0" smtClean="0">
                <a:solidFill>
                  <a:srgbClr val="0033CC"/>
                </a:solidFill>
              </a:rPr>
              <a:t>Settling time &amp; hysteresis, need to wait at beginning of each pattern.</a:t>
            </a:r>
          </a:p>
          <a:p>
            <a:pPr marL="223838" indent="-223838">
              <a:buFont typeface="Arial" pitchFamily="34" charset="0"/>
              <a:buChar char="•"/>
            </a:pPr>
            <a:r>
              <a:rPr lang="en-US" dirty="0" smtClean="0">
                <a:solidFill>
                  <a:srgbClr val="0033CC"/>
                </a:solidFill>
              </a:rPr>
              <a:t>For nanolithography and R&amp;D.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20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2000"/>
                                        <p:tgtEl>
                                          <p:spTgt spid="419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28600"/>
            <a:ext cx="5882444" cy="523220"/>
          </a:xfrm>
          <a:prstGeom prst="rect">
            <a:avLst/>
          </a:prstGeom>
          <a:noFill/>
        </p:spPr>
        <p:txBody>
          <a:bodyPr wrap="none" rtlCol="0">
            <a:spAutoFit/>
          </a:bodyPr>
          <a:lstStyle/>
          <a:p>
            <a:r>
              <a:rPr lang="en-US" sz="2800" dirty="0" smtClean="0">
                <a:solidFill>
                  <a:srgbClr val="0033CC"/>
                </a:solidFill>
              </a:rPr>
              <a:t>3</a:t>
            </a:r>
            <a:r>
              <a:rPr lang="en-US" sz="2800" baseline="30000" dirty="0" smtClean="0">
                <a:solidFill>
                  <a:srgbClr val="0033CC"/>
                </a:solidFill>
              </a:rPr>
              <a:t>rd</a:t>
            </a:r>
            <a:r>
              <a:rPr lang="en-US" sz="2800" dirty="0" smtClean="0">
                <a:solidFill>
                  <a:srgbClr val="0033CC"/>
                </a:solidFill>
              </a:rPr>
              <a:t> scan scheme: stage movement scan</a:t>
            </a:r>
            <a:endParaRPr lang="en-US" sz="2800" dirty="0">
              <a:solidFill>
                <a:srgbClr val="0033CC"/>
              </a:solidFill>
            </a:endParaRP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990600" y="1066800"/>
            <a:ext cx="7239000" cy="1631216"/>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No beam scanning.</a:t>
            </a:r>
          </a:p>
          <a:p>
            <a:pPr marL="171450" indent="-171450">
              <a:spcAft>
                <a:spcPts val="600"/>
              </a:spcAft>
              <a:buFont typeface="Arial" pitchFamily="34" charset="0"/>
              <a:buChar char="•"/>
            </a:pPr>
            <a:r>
              <a:rPr lang="en-US" dirty="0" smtClean="0">
                <a:solidFill>
                  <a:srgbClr val="0033CC"/>
                </a:solidFill>
              </a:rPr>
              <a:t>Instead, the stage is moved in the path required to create the lithographic shapes.</a:t>
            </a:r>
          </a:p>
          <a:p>
            <a:pPr marL="171450" indent="-171450">
              <a:spcAft>
                <a:spcPts val="600"/>
              </a:spcAft>
              <a:buFont typeface="Arial" pitchFamily="34" charset="0"/>
              <a:buChar char="•"/>
            </a:pPr>
            <a:r>
              <a:rPr lang="en-US" dirty="0" smtClean="0">
                <a:solidFill>
                  <a:srgbClr val="0033CC"/>
                </a:solidFill>
              </a:rPr>
              <a:t>Useful to make long lines without stitching error, e.g. to pattern a long micro-fluidic channel.</a:t>
            </a:r>
          </a:p>
        </p:txBody>
      </p:sp>
      <p:grpSp>
        <p:nvGrpSpPr>
          <p:cNvPr id="14" name="Group 13"/>
          <p:cNvGrpSpPr/>
          <p:nvPr/>
        </p:nvGrpSpPr>
        <p:grpSpPr>
          <a:xfrm>
            <a:off x="2209800" y="3886200"/>
            <a:ext cx="4419600" cy="1447800"/>
            <a:chOff x="2209800" y="4191000"/>
            <a:chExt cx="4419600" cy="1447800"/>
          </a:xfrm>
        </p:grpSpPr>
        <p:cxnSp>
          <p:nvCxnSpPr>
            <p:cNvPr id="15" name="Straight Connector 14"/>
            <p:cNvCxnSpPr/>
            <p:nvPr/>
          </p:nvCxnSpPr>
          <p:spPr>
            <a:xfrm>
              <a:off x="2209800" y="4799012"/>
              <a:ext cx="1447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4876800"/>
              <a:ext cx="1447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1600" y="4800600"/>
              <a:ext cx="1447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09800" y="4191000"/>
              <a:ext cx="1447800" cy="13716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57600" y="4267200"/>
              <a:ext cx="1447800" cy="13716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1600" y="4191000"/>
              <a:ext cx="1447800" cy="13716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p:txBody>
          <a:bodyPr/>
          <a:lstStyle/>
          <a:p>
            <a:fld id="{D0E50452-99CA-4FE7-9FF9-9C342DA813CB}" type="slidenum">
              <a:rPr lang="en-US" smtClean="0"/>
              <a:pPr/>
              <a:t>45</a:t>
            </a:fld>
            <a:endParaRPr lang="en-US"/>
          </a:p>
        </p:txBody>
      </p:sp>
      <p:sp>
        <p:nvSpPr>
          <p:cNvPr id="18" name="TextBox 17"/>
          <p:cNvSpPr txBox="1"/>
          <p:nvPr/>
        </p:nvSpPr>
        <p:spPr>
          <a:xfrm>
            <a:off x="1066800" y="5486400"/>
            <a:ext cx="7013523" cy="646331"/>
          </a:xfrm>
          <a:prstGeom prst="rect">
            <a:avLst/>
          </a:prstGeom>
          <a:noFill/>
        </p:spPr>
        <p:txBody>
          <a:bodyPr wrap="none" rtlCol="0">
            <a:spAutoFit/>
          </a:bodyPr>
          <a:lstStyle/>
          <a:p>
            <a:r>
              <a:rPr lang="en-US" dirty="0" smtClean="0">
                <a:solidFill>
                  <a:srgbClr val="0033CC"/>
                </a:solidFill>
              </a:rPr>
              <a:t>Discontinuous line due to stitching error between adjacent writing fields.</a:t>
            </a:r>
          </a:p>
          <a:p>
            <a:r>
              <a:rPr lang="en-US" dirty="0" smtClean="0">
                <a:solidFill>
                  <a:srgbClr val="0033CC"/>
                </a:solidFill>
              </a:rPr>
              <a:t>Note: stitching </a:t>
            </a:r>
            <a:r>
              <a:rPr lang="en-US" dirty="0" smtClean="0">
                <a:solidFill>
                  <a:srgbClr val="0033CC"/>
                </a:solidFill>
                <a:sym typeface="Symbol"/>
              </a:rPr>
              <a:t> </a:t>
            </a:r>
            <a:r>
              <a:rPr lang="en-US" dirty="0" smtClean="0">
                <a:solidFill>
                  <a:srgbClr val="0033CC"/>
                </a:solidFill>
              </a:rPr>
              <a:t>alignment</a:t>
            </a:r>
            <a:r>
              <a:rPr lang="en-US" dirty="0" smtClean="0">
                <a:solidFill>
                  <a:srgbClr val="0033CC"/>
                </a:solidFill>
                <a:sym typeface="Symbol"/>
              </a:rPr>
              <a:t>  </a:t>
            </a:r>
            <a:r>
              <a:rPr lang="en-US" dirty="0" smtClean="0">
                <a:solidFill>
                  <a:srgbClr val="0033CC"/>
                </a:solidFill>
              </a:rPr>
              <a:t>overlay</a:t>
            </a:r>
            <a:r>
              <a:rPr lang="en-US" dirty="0" smtClean="0">
                <a:solidFill>
                  <a:srgbClr val="0033CC"/>
                </a:solidFill>
                <a:sym typeface="Symbol"/>
              </a:rPr>
              <a:t> </a:t>
            </a:r>
            <a:r>
              <a:rPr lang="en-US" dirty="0" smtClean="0">
                <a:solidFill>
                  <a:srgbClr val="0033CC"/>
                </a:solidFill>
              </a:rPr>
              <a:t> registration</a:t>
            </a:r>
            <a:r>
              <a:rPr lang="en-US" dirty="0" smtClean="0">
                <a:solidFill>
                  <a:srgbClr val="0033CC"/>
                </a:solidFill>
                <a:sym typeface="Symbol"/>
              </a:rPr>
              <a:t> </a:t>
            </a:r>
            <a:r>
              <a:rPr lang="en-US" dirty="0" smtClean="0">
                <a:solidFill>
                  <a:srgbClr val="0033CC"/>
                </a:solidFill>
              </a:rPr>
              <a:t> positioning</a:t>
            </a:r>
            <a:endParaRPr lang="en-US" dirty="0">
              <a:solidFill>
                <a:srgbClr val="0033CC"/>
              </a:solidFill>
            </a:endParaRPr>
          </a:p>
        </p:txBody>
      </p:sp>
      <p:sp>
        <p:nvSpPr>
          <p:cNvPr id="19" name="Rectangle 18"/>
          <p:cNvSpPr/>
          <p:nvPr/>
        </p:nvSpPr>
        <p:spPr>
          <a:xfrm>
            <a:off x="990600" y="2667000"/>
            <a:ext cx="7315200" cy="923330"/>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With vector scan system without laser interferometer stage, the channel would be discontinuous at the boundary between writing fields due to stitching error.</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K:\MS&amp;E 448\No3.jpg"/>
          <p:cNvPicPr>
            <a:picLocks noChangeAspect="1" noChangeArrowheads="1"/>
          </p:cNvPicPr>
          <p:nvPr/>
        </p:nvPicPr>
        <p:blipFill>
          <a:blip r:embed="rId2"/>
          <a:srcRect/>
          <a:stretch>
            <a:fillRect/>
          </a:stretch>
        </p:blipFill>
        <p:spPr bwMode="auto">
          <a:xfrm>
            <a:off x="1524000" y="838200"/>
            <a:ext cx="5602288" cy="5446713"/>
          </a:xfrm>
          <a:prstGeom prst="rect">
            <a:avLst/>
          </a:prstGeom>
          <a:noFill/>
          <a:ln w="9525">
            <a:noFill/>
            <a:miter lim="800000"/>
            <a:headEnd/>
            <a:tailEnd/>
          </a:ln>
        </p:spPr>
      </p:pic>
      <p:sp>
        <p:nvSpPr>
          <p:cNvPr id="4" name="TextBox 3"/>
          <p:cNvSpPr txBox="1"/>
          <p:nvPr/>
        </p:nvSpPr>
        <p:spPr>
          <a:xfrm>
            <a:off x="1600200" y="228600"/>
            <a:ext cx="6251070" cy="523220"/>
          </a:xfrm>
          <a:prstGeom prst="rect">
            <a:avLst/>
          </a:prstGeom>
          <a:noFill/>
        </p:spPr>
        <p:txBody>
          <a:bodyPr wrap="none" rtlCol="0">
            <a:spAutoFit/>
          </a:bodyPr>
          <a:lstStyle/>
          <a:p>
            <a:r>
              <a:rPr lang="en-US" sz="2800" dirty="0" smtClean="0">
                <a:solidFill>
                  <a:srgbClr val="0033CC"/>
                </a:solidFill>
              </a:rPr>
              <a:t>Round (Gaussian beam)  vs. shaped beam</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 y="2609671"/>
            <a:ext cx="2133601" cy="2462213"/>
          </a:xfrm>
          <a:prstGeom prst="rect">
            <a:avLst/>
          </a:prstGeom>
          <a:noFill/>
        </p:spPr>
        <p:txBody>
          <a:bodyPr wrap="square" rtlCol="0">
            <a:spAutoFit/>
          </a:bodyPr>
          <a:lstStyle/>
          <a:p>
            <a:pPr marL="120650" indent="-120650">
              <a:spcAft>
                <a:spcPts val="600"/>
              </a:spcAft>
              <a:buFont typeface="Arial" pitchFamily="34" charset="0"/>
              <a:buChar char="•"/>
            </a:pPr>
            <a:r>
              <a:rPr lang="en-US" dirty="0" smtClean="0">
                <a:solidFill>
                  <a:srgbClr val="0033CC"/>
                </a:solidFill>
              </a:rPr>
              <a:t>Beam is focused to spot size as small as possible for high resolution.</a:t>
            </a:r>
          </a:p>
          <a:p>
            <a:pPr marL="120650" indent="-120650">
              <a:spcAft>
                <a:spcPts val="600"/>
              </a:spcAft>
              <a:buFont typeface="Arial" pitchFamily="34" charset="0"/>
              <a:buChar char="•"/>
            </a:pPr>
            <a:r>
              <a:rPr lang="en-US" dirty="0" smtClean="0">
                <a:solidFill>
                  <a:srgbClr val="0033CC"/>
                </a:solidFill>
              </a:rPr>
              <a:t>Slow since each pixel is small (</a:t>
            </a:r>
            <a:r>
              <a:rPr lang="en-US" dirty="0" smtClean="0">
                <a:solidFill>
                  <a:srgbClr val="0033CC"/>
                </a:solidFill>
                <a:sym typeface="Symbol"/>
              </a:rPr>
              <a:t>order </a:t>
            </a:r>
            <a:r>
              <a:rPr lang="en-US" dirty="0" smtClean="0">
                <a:solidFill>
                  <a:srgbClr val="0033CC"/>
                </a:solidFill>
              </a:rPr>
              <a:t>10nm).</a:t>
            </a:r>
          </a:p>
          <a:p>
            <a:pPr marL="120650" indent="-120650">
              <a:spcAft>
                <a:spcPts val="600"/>
              </a:spcAft>
              <a:buFont typeface="Arial" pitchFamily="34" charset="0"/>
              <a:buChar char="•"/>
            </a:pPr>
            <a:r>
              <a:rPr lang="en-US" dirty="0" smtClean="0">
                <a:solidFill>
                  <a:srgbClr val="0033CC"/>
                </a:solidFill>
              </a:rPr>
              <a:t>Used for R&amp;D.</a:t>
            </a:r>
          </a:p>
        </p:txBody>
      </p:sp>
      <p:sp>
        <p:nvSpPr>
          <p:cNvPr id="8" name="TextBox 7"/>
          <p:cNvSpPr txBox="1"/>
          <p:nvPr/>
        </p:nvSpPr>
        <p:spPr>
          <a:xfrm>
            <a:off x="6857999" y="2590800"/>
            <a:ext cx="2286001" cy="2816156"/>
          </a:xfrm>
          <a:prstGeom prst="rect">
            <a:avLst/>
          </a:prstGeom>
          <a:noFill/>
        </p:spPr>
        <p:txBody>
          <a:bodyPr wrap="square" rtlCol="0">
            <a:spAutoFit/>
          </a:bodyPr>
          <a:lstStyle/>
          <a:p>
            <a:pPr marL="120650" indent="-120650">
              <a:spcAft>
                <a:spcPts val="600"/>
              </a:spcAft>
              <a:buFont typeface="Arial" pitchFamily="34" charset="0"/>
              <a:buChar char="•"/>
            </a:pPr>
            <a:r>
              <a:rPr lang="en-US" dirty="0" smtClean="0">
                <a:solidFill>
                  <a:srgbClr val="0033CC"/>
                </a:solidFill>
              </a:rPr>
              <a:t>Beam is shaped to a rectangular shape for fast writing.</a:t>
            </a:r>
          </a:p>
          <a:p>
            <a:pPr marL="120650" indent="-120650">
              <a:spcAft>
                <a:spcPts val="600"/>
              </a:spcAft>
              <a:buFont typeface="Arial" pitchFamily="34" charset="0"/>
              <a:buChar char="•"/>
            </a:pPr>
            <a:r>
              <a:rPr lang="en-US" dirty="0" smtClean="0">
                <a:solidFill>
                  <a:srgbClr val="0033CC"/>
                </a:solidFill>
              </a:rPr>
              <a:t>Fast since each “pixel” is large.</a:t>
            </a:r>
          </a:p>
          <a:p>
            <a:pPr marL="120650" indent="-120650">
              <a:spcAft>
                <a:spcPts val="600"/>
              </a:spcAft>
              <a:buFont typeface="Arial" pitchFamily="34" charset="0"/>
              <a:buChar char="•"/>
            </a:pPr>
            <a:r>
              <a:rPr lang="en-US" dirty="0" smtClean="0">
                <a:solidFill>
                  <a:srgbClr val="0033CC"/>
                </a:solidFill>
              </a:rPr>
              <a:t>Mainly used for photo-mask making.</a:t>
            </a:r>
          </a:p>
          <a:p>
            <a:pPr marL="120650" indent="-120650">
              <a:spcAft>
                <a:spcPts val="600"/>
              </a:spcAft>
              <a:buFont typeface="Arial" pitchFamily="34" charset="0"/>
              <a:buChar char="•"/>
            </a:pPr>
            <a:r>
              <a:rPr lang="en-US" dirty="0" smtClean="0">
                <a:solidFill>
                  <a:srgbClr val="0033CC"/>
                </a:solidFill>
              </a:rPr>
              <a:t>With each square pixel order 100nm.</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D0E50452-99CA-4FE7-9FF9-9C342DA813CB}" type="slidenum">
              <a:rPr lang="en-US" smtClean="0"/>
              <a:pPr/>
              <a:t>46</a:t>
            </a:fld>
            <a:endParaRPr lang="en-US"/>
          </a:p>
        </p:txBody>
      </p:sp>
      <p:sp>
        <p:nvSpPr>
          <p:cNvPr id="10" name="Rectangle 9"/>
          <p:cNvSpPr/>
          <p:nvPr/>
        </p:nvSpPr>
        <p:spPr>
          <a:xfrm>
            <a:off x="1905000" y="6324600"/>
            <a:ext cx="1612942" cy="369332"/>
          </a:xfrm>
          <a:prstGeom prst="rect">
            <a:avLst/>
          </a:prstGeom>
        </p:spPr>
        <p:txBody>
          <a:bodyPr wrap="none">
            <a:spAutoFit/>
          </a:bodyPr>
          <a:lstStyle/>
          <a:p>
            <a:r>
              <a:rPr lang="en-US" dirty="0" smtClean="0">
                <a:solidFill>
                  <a:srgbClr val="C00000"/>
                </a:solidFill>
              </a:rPr>
              <a:t>Gaussian beam</a:t>
            </a:r>
            <a:endParaRPr lang="en-US" dirty="0">
              <a:solidFill>
                <a:srgbClr val="C00000"/>
              </a:solidFill>
            </a:endParaRPr>
          </a:p>
        </p:txBody>
      </p:sp>
      <p:sp>
        <p:nvSpPr>
          <p:cNvPr id="11" name="Rectangle 10"/>
          <p:cNvSpPr/>
          <p:nvPr/>
        </p:nvSpPr>
        <p:spPr>
          <a:xfrm>
            <a:off x="5105400" y="6324600"/>
            <a:ext cx="1451038" cy="369332"/>
          </a:xfrm>
          <a:prstGeom prst="rect">
            <a:avLst/>
          </a:prstGeom>
        </p:spPr>
        <p:txBody>
          <a:bodyPr wrap="none">
            <a:spAutoFit/>
          </a:bodyPr>
          <a:lstStyle/>
          <a:p>
            <a:r>
              <a:rPr lang="en-US" dirty="0" smtClean="0">
                <a:solidFill>
                  <a:srgbClr val="C00000"/>
                </a:solidFill>
              </a:rPr>
              <a:t>shaped beam</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2695322"/>
            <a:ext cx="4953000" cy="4162678"/>
          </a:xfrm>
          <a:prstGeom prst="rect">
            <a:avLst/>
          </a:prstGeom>
        </p:spPr>
        <p:txBody>
          <a:bodyPr wrap="square">
            <a:spAutoFit/>
          </a:bodyPr>
          <a:lstStyle/>
          <a:p>
            <a:pPr marL="171450" indent="-171450">
              <a:spcAft>
                <a:spcPts val="300"/>
              </a:spcAft>
              <a:buFont typeface="Arial" pitchFamily="34" charset="0"/>
              <a:buChar char="•"/>
            </a:pPr>
            <a:r>
              <a:rPr lang="en-US" dirty="0" smtClean="0">
                <a:solidFill>
                  <a:srgbClr val="0033CC"/>
                </a:solidFill>
              </a:rPr>
              <a:t>For conventional SEM, stage accuracy is about 5μm, so good stitching is not possible. </a:t>
            </a:r>
          </a:p>
          <a:p>
            <a:pPr marL="171450" indent="-171450">
              <a:spcAft>
                <a:spcPts val="300"/>
              </a:spcAft>
              <a:buFont typeface="Arial" pitchFamily="34" charset="0"/>
              <a:buChar char="•"/>
            </a:pPr>
            <a:r>
              <a:rPr lang="en-US" dirty="0" smtClean="0">
                <a:solidFill>
                  <a:srgbClr val="0033CC"/>
                </a:solidFill>
              </a:rPr>
              <a:t>Precise alignment of different layers requires local alignment marks (like photolithography).</a:t>
            </a:r>
          </a:p>
          <a:p>
            <a:pPr marL="171450" indent="-171450">
              <a:spcAft>
                <a:spcPts val="300"/>
              </a:spcAft>
              <a:buFont typeface="Arial" pitchFamily="34" charset="0"/>
              <a:buChar char="•"/>
            </a:pPr>
            <a:r>
              <a:rPr lang="en-US" dirty="0" smtClean="0">
                <a:solidFill>
                  <a:srgbClr val="0033CC"/>
                </a:solidFill>
              </a:rPr>
              <a:t>For advanced EBL system, use interferometry to precisely position the stage.</a:t>
            </a:r>
          </a:p>
          <a:p>
            <a:pPr marL="171450" indent="-171450">
              <a:spcAft>
                <a:spcPts val="300"/>
              </a:spcAft>
              <a:buFont typeface="Arial" pitchFamily="34" charset="0"/>
              <a:buChar char="•"/>
            </a:pPr>
            <a:r>
              <a:rPr lang="en-US" dirty="0" smtClean="0">
                <a:solidFill>
                  <a:srgbClr val="0033CC"/>
                </a:solidFill>
              </a:rPr>
              <a:t>Better than 5nm positioning accuracy, thus different writing fields are nearly perfectly aligned.</a:t>
            </a:r>
          </a:p>
          <a:p>
            <a:pPr marL="171450" indent="-171450">
              <a:spcAft>
                <a:spcPts val="300"/>
              </a:spcAft>
              <a:buFont typeface="Arial" pitchFamily="34" charset="0"/>
              <a:buChar char="•"/>
            </a:pPr>
            <a:r>
              <a:rPr lang="en-US" dirty="0" smtClean="0">
                <a:solidFill>
                  <a:srgbClr val="0033CC"/>
                </a:solidFill>
              </a:rPr>
              <a:t>Interferometry stage cost $0.5-1M, as expensive as a SEM.</a:t>
            </a:r>
          </a:p>
          <a:p>
            <a:pPr marL="171450" indent="-171450">
              <a:spcAft>
                <a:spcPts val="300"/>
              </a:spcAft>
              <a:buFont typeface="Arial" pitchFamily="34" charset="0"/>
              <a:buChar char="•"/>
            </a:pPr>
            <a:r>
              <a:rPr lang="en-US" dirty="0" smtClean="0">
                <a:solidFill>
                  <a:srgbClr val="0033CC"/>
                </a:solidFill>
              </a:rPr>
              <a:t>Using laser beam, sample height can also be monitored to maintain focusing (constant sample height).</a:t>
            </a:r>
          </a:p>
        </p:txBody>
      </p:sp>
      <p:sp>
        <p:nvSpPr>
          <p:cNvPr id="8" name="TextBox 7"/>
          <p:cNvSpPr txBox="1"/>
          <p:nvPr/>
        </p:nvSpPr>
        <p:spPr>
          <a:xfrm>
            <a:off x="533400" y="152400"/>
            <a:ext cx="4027577" cy="523220"/>
          </a:xfrm>
          <a:prstGeom prst="rect">
            <a:avLst/>
          </a:prstGeom>
          <a:noFill/>
        </p:spPr>
        <p:txBody>
          <a:bodyPr wrap="none" rtlCol="0">
            <a:spAutoFit/>
          </a:bodyPr>
          <a:lstStyle/>
          <a:p>
            <a:r>
              <a:rPr lang="en-US" sz="2800" dirty="0" smtClean="0">
                <a:solidFill>
                  <a:srgbClr val="0033CC"/>
                </a:solidFill>
              </a:rPr>
              <a:t>Laser interferometer stage</a:t>
            </a:r>
            <a:endParaRPr lang="en-US" sz="2800" dirty="0">
              <a:solidFill>
                <a:srgbClr val="0033CC"/>
              </a:solidFill>
            </a:endParaRPr>
          </a:p>
        </p:txBody>
      </p:sp>
      <p:cxnSp>
        <p:nvCxnSpPr>
          <p:cNvPr id="9" name="Straight Connector 8"/>
          <p:cNvCxnSpPr/>
          <p:nvPr/>
        </p:nvCxnSpPr>
        <p:spPr>
          <a:xfrm>
            <a:off x="0" y="762000"/>
            <a:ext cx="51816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D0E50452-99CA-4FE7-9FF9-9C342DA813CB}" type="slidenum">
              <a:rPr lang="en-US" smtClean="0"/>
              <a:pPr/>
              <a:t>47</a:t>
            </a:fld>
            <a:endParaRPr lang="en-US" dirty="0"/>
          </a:p>
        </p:txBody>
      </p:sp>
      <p:pic>
        <p:nvPicPr>
          <p:cNvPr id="52226" name="Picture 2"/>
          <p:cNvPicPr>
            <a:picLocks noChangeAspect="1" noChangeArrowheads="1"/>
          </p:cNvPicPr>
          <p:nvPr/>
        </p:nvPicPr>
        <p:blipFill>
          <a:blip r:embed="rId2"/>
          <a:srcRect/>
          <a:stretch>
            <a:fillRect/>
          </a:stretch>
        </p:blipFill>
        <p:spPr bwMode="auto">
          <a:xfrm>
            <a:off x="5475981" y="0"/>
            <a:ext cx="2982219" cy="2791357"/>
          </a:xfrm>
          <a:prstGeom prst="rect">
            <a:avLst/>
          </a:prstGeom>
          <a:noFill/>
          <a:ln w="9525">
            <a:noFill/>
            <a:miter lim="800000"/>
            <a:headEnd/>
            <a:tailEnd/>
          </a:ln>
        </p:spPr>
      </p:pic>
      <p:grpSp>
        <p:nvGrpSpPr>
          <p:cNvPr id="15" name="Group 14"/>
          <p:cNvGrpSpPr/>
          <p:nvPr/>
        </p:nvGrpSpPr>
        <p:grpSpPr>
          <a:xfrm>
            <a:off x="0" y="1447800"/>
            <a:ext cx="4124325" cy="4724400"/>
            <a:chOff x="0" y="1447800"/>
            <a:chExt cx="4124325" cy="4724400"/>
          </a:xfrm>
        </p:grpSpPr>
        <p:pic>
          <p:nvPicPr>
            <p:cNvPr id="41986" name="Picture 2"/>
            <p:cNvPicPr>
              <a:picLocks noChangeAspect="1" noChangeArrowheads="1"/>
            </p:cNvPicPr>
            <p:nvPr/>
          </p:nvPicPr>
          <p:blipFill>
            <a:blip r:embed="rId3"/>
            <a:srcRect/>
            <a:stretch>
              <a:fillRect/>
            </a:stretch>
          </p:blipFill>
          <p:spPr bwMode="auto">
            <a:xfrm>
              <a:off x="0" y="1447800"/>
              <a:ext cx="4124325" cy="4724400"/>
            </a:xfrm>
            <a:prstGeom prst="rect">
              <a:avLst/>
            </a:prstGeom>
            <a:noFill/>
            <a:ln w="9525">
              <a:noFill/>
              <a:miter lim="800000"/>
              <a:headEnd/>
              <a:tailEnd/>
            </a:ln>
            <a:effectLst/>
          </p:spPr>
        </p:pic>
        <p:cxnSp>
          <p:nvCxnSpPr>
            <p:cNvPr id="11" name="Straight Connector 10"/>
            <p:cNvCxnSpPr/>
            <p:nvPr/>
          </p:nvCxnSpPr>
          <p:spPr>
            <a:xfrm>
              <a:off x="1600200" y="4724400"/>
              <a:ext cx="493776" cy="158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561844" y="3991356"/>
              <a:ext cx="210312" cy="158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8" name="Picture 6" descr="image002c"/>
          <p:cNvPicPr>
            <a:picLocks noGrp="1" noChangeAspect="1" noChangeArrowheads="1"/>
          </p:cNvPicPr>
          <p:nvPr>
            <p:ph sz="quarter" idx="2"/>
          </p:nvPr>
        </p:nvPicPr>
        <p:blipFill>
          <a:blip r:embed="rId3"/>
          <a:srcRect/>
          <a:stretch>
            <a:fillRect/>
          </a:stretch>
        </p:blipFill>
        <p:spPr>
          <a:xfrm>
            <a:off x="5292725" y="932426"/>
            <a:ext cx="2860675" cy="3382399"/>
          </a:xfrm>
          <a:noFill/>
        </p:spPr>
      </p:pic>
      <p:pic>
        <p:nvPicPr>
          <p:cNvPr id="128007" name="Picture 7" descr="http://www.semiconfareast.com/lith_electron.jpg"/>
          <p:cNvPicPr>
            <a:picLocks noGrp="1" noChangeAspect="1" noChangeArrowheads="1"/>
          </p:cNvPicPr>
          <p:nvPr>
            <p:ph sz="quarter" idx="3"/>
          </p:nvPr>
        </p:nvPicPr>
        <p:blipFill>
          <a:blip r:embed="rId4" r:link="rId5"/>
          <a:srcRect/>
          <a:stretch>
            <a:fillRect/>
          </a:stretch>
        </p:blipFill>
        <p:spPr>
          <a:xfrm>
            <a:off x="5508624" y="4652963"/>
            <a:ext cx="2568575" cy="1564033"/>
          </a:xfrm>
          <a:noFill/>
        </p:spPr>
      </p:pic>
      <p:sp>
        <p:nvSpPr>
          <p:cNvPr id="128009" name="Line 9"/>
          <p:cNvSpPr>
            <a:spLocks noChangeShapeType="1"/>
          </p:cNvSpPr>
          <p:nvPr/>
        </p:nvSpPr>
        <p:spPr bwMode="auto">
          <a:xfrm>
            <a:off x="3962401" y="1447800"/>
            <a:ext cx="2122488" cy="63500"/>
          </a:xfrm>
          <a:prstGeom prst="line">
            <a:avLst/>
          </a:prstGeom>
          <a:noFill/>
          <a:ln w="9525">
            <a:solidFill>
              <a:schemeClr val="tx1"/>
            </a:solidFill>
            <a:round/>
            <a:headEnd/>
            <a:tailEnd type="triangle" w="med" len="med"/>
          </a:ln>
        </p:spPr>
        <p:txBody>
          <a:bodyPr/>
          <a:lstStyle/>
          <a:p>
            <a:endParaRPr lang="en-US"/>
          </a:p>
        </p:txBody>
      </p:sp>
      <p:sp>
        <p:nvSpPr>
          <p:cNvPr id="128010" name="Line 10"/>
          <p:cNvSpPr>
            <a:spLocks noChangeShapeType="1"/>
          </p:cNvSpPr>
          <p:nvPr/>
        </p:nvSpPr>
        <p:spPr bwMode="auto">
          <a:xfrm>
            <a:off x="3429000" y="5029201"/>
            <a:ext cx="2079625" cy="415924"/>
          </a:xfrm>
          <a:prstGeom prst="line">
            <a:avLst/>
          </a:prstGeom>
          <a:noFill/>
          <a:ln w="9525">
            <a:solidFill>
              <a:schemeClr val="tx1"/>
            </a:solidFill>
            <a:round/>
            <a:headEnd/>
            <a:tailEnd type="triangle" w="med" len="med"/>
          </a:ln>
        </p:spPr>
        <p:txBody>
          <a:bodyPr/>
          <a:lstStyle/>
          <a:p>
            <a:endParaRPr lang="en-US"/>
          </a:p>
        </p:txBody>
      </p:sp>
      <p:sp>
        <p:nvSpPr>
          <p:cNvPr id="128011" name="Line 11"/>
          <p:cNvSpPr>
            <a:spLocks noChangeShapeType="1"/>
          </p:cNvSpPr>
          <p:nvPr/>
        </p:nvSpPr>
        <p:spPr bwMode="auto">
          <a:xfrm>
            <a:off x="3581400" y="2819400"/>
            <a:ext cx="2286000" cy="1122363"/>
          </a:xfrm>
          <a:prstGeom prst="line">
            <a:avLst/>
          </a:prstGeom>
          <a:noFill/>
          <a:ln w="9525">
            <a:solidFill>
              <a:schemeClr val="tx1"/>
            </a:solidFill>
            <a:round/>
            <a:headEnd/>
            <a:tailEnd type="triangle" w="med" len="med"/>
          </a:ln>
        </p:spPr>
        <p:txBody>
          <a:bodyPr/>
          <a:lstStyle/>
          <a:p>
            <a:endParaRPr lang="en-US"/>
          </a:p>
        </p:txBody>
      </p:sp>
      <p:sp>
        <p:nvSpPr>
          <p:cNvPr id="128012" name="Line 12"/>
          <p:cNvSpPr>
            <a:spLocks noChangeShapeType="1"/>
          </p:cNvSpPr>
          <p:nvPr/>
        </p:nvSpPr>
        <p:spPr bwMode="auto">
          <a:xfrm>
            <a:off x="3810000" y="2209800"/>
            <a:ext cx="1914525" cy="498475"/>
          </a:xfrm>
          <a:prstGeom prst="line">
            <a:avLst/>
          </a:prstGeom>
          <a:noFill/>
          <a:ln w="9525">
            <a:solidFill>
              <a:schemeClr val="tx1"/>
            </a:solidFill>
            <a:round/>
            <a:headEnd/>
            <a:tailEnd type="triangle" w="med" len="med"/>
          </a:ln>
        </p:spPr>
        <p:txBody>
          <a:bodyPr/>
          <a:lstStyle/>
          <a:p>
            <a:endParaRPr lang="en-US"/>
          </a:p>
        </p:txBody>
      </p:sp>
      <p:sp>
        <p:nvSpPr>
          <p:cNvPr id="128013" name="Line 13"/>
          <p:cNvSpPr>
            <a:spLocks noChangeShapeType="1"/>
          </p:cNvSpPr>
          <p:nvPr/>
        </p:nvSpPr>
        <p:spPr bwMode="auto">
          <a:xfrm>
            <a:off x="4114800" y="4267200"/>
            <a:ext cx="3048000" cy="685800"/>
          </a:xfrm>
          <a:prstGeom prst="line">
            <a:avLst/>
          </a:prstGeom>
          <a:noFill/>
          <a:ln w="9525">
            <a:solidFill>
              <a:schemeClr val="tx1"/>
            </a:solidFill>
            <a:round/>
            <a:headEnd/>
            <a:tailEnd type="triangle" w="med" len="med"/>
          </a:ln>
        </p:spPr>
        <p:txBody>
          <a:bodyPr/>
          <a:lstStyle/>
          <a:p>
            <a:endParaRPr lang="en-US"/>
          </a:p>
        </p:txBody>
      </p:sp>
      <p:sp>
        <p:nvSpPr>
          <p:cNvPr id="14" name="TextBox 13"/>
          <p:cNvSpPr txBox="1"/>
          <p:nvPr/>
        </p:nvSpPr>
        <p:spPr>
          <a:xfrm>
            <a:off x="2514600" y="152400"/>
            <a:ext cx="4485587" cy="523220"/>
          </a:xfrm>
          <a:prstGeom prst="rect">
            <a:avLst/>
          </a:prstGeom>
          <a:noFill/>
          <a:ln>
            <a:noFill/>
          </a:ln>
        </p:spPr>
        <p:txBody>
          <a:bodyPr wrap="none" rtlCol="0">
            <a:spAutoFit/>
          </a:bodyPr>
          <a:lstStyle/>
          <a:p>
            <a:pPr algn="ctr"/>
            <a:r>
              <a:rPr lang="en-US" sz="2800" dirty="0" smtClean="0">
                <a:solidFill>
                  <a:srgbClr val="0033CC"/>
                </a:solidFill>
              </a:rPr>
              <a:t>SEM/EBL system components</a:t>
            </a:r>
            <a:endParaRPr lang="en-US" dirty="0">
              <a:solidFill>
                <a:srgbClr val="0033CC"/>
              </a:solidFill>
            </a:endParaRPr>
          </a:p>
        </p:txBody>
      </p:sp>
      <p:cxnSp>
        <p:nvCxnSpPr>
          <p:cNvPr id="15" name="Straight Connector 1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304800" y="1143000"/>
            <a:ext cx="3657600" cy="4001095"/>
          </a:xfrm>
          <a:prstGeom prst="rect">
            <a:avLst/>
          </a:prstGeom>
          <a:noFill/>
        </p:spPr>
        <p:txBody>
          <a:bodyPr wrap="square" rtlCol="0">
            <a:spAutoFit/>
          </a:bodyPr>
          <a:lstStyle/>
          <a:p>
            <a:pPr marL="173038" indent="-173038">
              <a:spcAft>
                <a:spcPts val="600"/>
              </a:spcAft>
              <a:buFont typeface="Arial" pitchFamily="34" charset="0"/>
              <a:buChar char="•"/>
            </a:pPr>
            <a:r>
              <a:rPr lang="en-GB" dirty="0" smtClean="0">
                <a:solidFill>
                  <a:srgbClr val="0033CC"/>
                </a:solidFill>
              </a:rPr>
              <a:t>An electron gun or electron source that supplies the electrons. </a:t>
            </a:r>
          </a:p>
          <a:p>
            <a:pPr marL="173038" indent="-173038">
              <a:spcAft>
                <a:spcPts val="600"/>
              </a:spcAft>
              <a:buFont typeface="Arial" pitchFamily="34" charset="0"/>
              <a:buChar char="•"/>
            </a:pPr>
            <a:r>
              <a:rPr lang="en-GB" dirty="0" smtClean="0">
                <a:solidFill>
                  <a:srgbClr val="0033CC"/>
                </a:solidFill>
              </a:rPr>
              <a:t>An electron column that 'shapes' and focuses the electron beam. </a:t>
            </a:r>
          </a:p>
          <a:p>
            <a:pPr marL="173038" indent="-173038">
              <a:spcAft>
                <a:spcPts val="600"/>
              </a:spcAft>
              <a:buFont typeface="Arial" pitchFamily="34" charset="0"/>
              <a:buChar char="•"/>
            </a:pPr>
            <a:r>
              <a:rPr lang="en-GB" dirty="0" smtClean="0">
                <a:solidFill>
                  <a:srgbClr val="0033CC"/>
                </a:solidFill>
              </a:rPr>
              <a:t>A mechanical stage that positions the wafer under the electron beam. </a:t>
            </a:r>
          </a:p>
          <a:p>
            <a:pPr marL="173038" indent="-173038">
              <a:spcAft>
                <a:spcPts val="600"/>
              </a:spcAft>
              <a:buFont typeface="Arial" pitchFamily="34" charset="0"/>
              <a:buChar char="•"/>
            </a:pPr>
            <a:r>
              <a:rPr lang="en-GB" dirty="0" smtClean="0">
                <a:solidFill>
                  <a:srgbClr val="0033CC"/>
                </a:solidFill>
              </a:rPr>
              <a:t>(optional) A wafer handling system that automatically feeds wafers to the system and unloads them after processing. </a:t>
            </a:r>
          </a:p>
          <a:p>
            <a:pPr marL="173038" indent="-173038">
              <a:spcAft>
                <a:spcPts val="600"/>
              </a:spcAft>
              <a:buFont typeface="Arial" pitchFamily="34" charset="0"/>
              <a:buChar char="•"/>
            </a:pPr>
            <a:r>
              <a:rPr lang="en-GB" dirty="0" smtClean="0">
                <a:solidFill>
                  <a:srgbClr val="0033CC"/>
                </a:solidFill>
              </a:rPr>
              <a:t>A computer system that controls the equipment.</a:t>
            </a:r>
            <a:endParaRPr lang="es-ES" dirty="0" smtClean="0">
              <a:solidFill>
                <a:srgbClr val="0033CC"/>
              </a:solidFill>
            </a:endParaRPr>
          </a:p>
        </p:txBody>
      </p:sp>
      <p:sp>
        <p:nvSpPr>
          <p:cNvPr id="13" name="Slide Number Placeholder 12"/>
          <p:cNvSpPr>
            <a:spLocks noGrp="1"/>
          </p:cNvSpPr>
          <p:nvPr>
            <p:ph type="sldNum" sz="quarter" idx="12"/>
          </p:nvPr>
        </p:nvSpPr>
        <p:spPr/>
        <p:txBody>
          <a:bodyPr/>
          <a:lstStyle/>
          <a:p>
            <a:pPr>
              <a:defRPr/>
            </a:pPr>
            <a:fld id="{77FF8C0F-C3A0-40A3-8E73-0C807AC8D4BF}"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0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animBg="1"/>
      <p:bldP spid="128010" grpId="0" animBg="1"/>
      <p:bldP spid="128011" grpId="0" animBg="1"/>
      <p:bldP spid="128012" grpId="0" animBg="1"/>
      <p:bldP spid="1280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62580"/>
            <a:ext cx="7673960" cy="523220"/>
          </a:xfrm>
          <a:prstGeom prst="rect">
            <a:avLst/>
          </a:prstGeom>
        </p:spPr>
        <p:txBody>
          <a:bodyPr wrap="none">
            <a:spAutoFit/>
          </a:bodyPr>
          <a:lstStyle/>
          <a:p>
            <a:r>
              <a:rPr lang="en-US" sz="2800" dirty="0" smtClean="0">
                <a:solidFill>
                  <a:srgbClr val="0033CC"/>
                </a:solidFill>
              </a:rPr>
              <a:t>EBL systems: most research tools are based on SEM</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8130" name="Picture 2"/>
          <p:cNvPicPr>
            <a:picLocks noChangeAspect="1" noChangeArrowheads="1"/>
          </p:cNvPicPr>
          <p:nvPr/>
        </p:nvPicPr>
        <p:blipFill>
          <a:blip r:embed="rId2"/>
          <a:srcRect/>
          <a:stretch>
            <a:fillRect/>
          </a:stretch>
        </p:blipFill>
        <p:spPr bwMode="auto">
          <a:xfrm>
            <a:off x="381000" y="3886200"/>
            <a:ext cx="2547804" cy="1809750"/>
          </a:xfrm>
          <a:prstGeom prst="rect">
            <a:avLst/>
          </a:prstGeom>
          <a:noFill/>
          <a:ln w="9525">
            <a:noFill/>
            <a:miter lim="800000"/>
            <a:headEnd/>
            <a:tailEnd/>
          </a:ln>
        </p:spPr>
      </p:pic>
      <p:pic>
        <p:nvPicPr>
          <p:cNvPr id="48131" name="Picture 3"/>
          <p:cNvPicPr>
            <a:picLocks noChangeAspect="1" noChangeArrowheads="1"/>
          </p:cNvPicPr>
          <p:nvPr/>
        </p:nvPicPr>
        <p:blipFill>
          <a:blip r:embed="rId3"/>
          <a:srcRect/>
          <a:stretch>
            <a:fillRect/>
          </a:stretch>
        </p:blipFill>
        <p:spPr bwMode="auto">
          <a:xfrm>
            <a:off x="3198743" y="3886200"/>
            <a:ext cx="2440057" cy="1828800"/>
          </a:xfrm>
          <a:prstGeom prst="rect">
            <a:avLst/>
          </a:prstGeom>
          <a:noFill/>
          <a:ln w="9525">
            <a:noFill/>
            <a:miter lim="800000"/>
            <a:headEnd/>
            <a:tailEnd/>
          </a:ln>
        </p:spPr>
      </p:pic>
      <p:pic>
        <p:nvPicPr>
          <p:cNvPr id="48132" name="Picture 4"/>
          <p:cNvPicPr>
            <a:picLocks noChangeAspect="1" noChangeArrowheads="1"/>
          </p:cNvPicPr>
          <p:nvPr/>
        </p:nvPicPr>
        <p:blipFill>
          <a:blip r:embed="rId4"/>
          <a:srcRect/>
          <a:stretch>
            <a:fillRect/>
          </a:stretch>
        </p:blipFill>
        <p:spPr bwMode="auto">
          <a:xfrm>
            <a:off x="5791200" y="3886200"/>
            <a:ext cx="3120259" cy="1809750"/>
          </a:xfrm>
          <a:prstGeom prst="rect">
            <a:avLst/>
          </a:prstGeom>
          <a:noFill/>
          <a:ln w="9525">
            <a:noFill/>
            <a:miter lim="800000"/>
            <a:headEnd/>
            <a:tailEnd/>
          </a:ln>
        </p:spPr>
      </p:pic>
      <p:sp>
        <p:nvSpPr>
          <p:cNvPr id="12" name="TextBox 11"/>
          <p:cNvSpPr txBox="1"/>
          <p:nvPr/>
        </p:nvSpPr>
        <p:spPr>
          <a:xfrm>
            <a:off x="228600" y="1600200"/>
            <a:ext cx="2895600" cy="2031325"/>
          </a:xfrm>
          <a:prstGeom prst="rect">
            <a:avLst/>
          </a:prstGeom>
          <a:noFill/>
        </p:spPr>
        <p:txBody>
          <a:bodyPr wrap="square" rtlCol="0">
            <a:spAutoFit/>
          </a:bodyPr>
          <a:lstStyle/>
          <a:p>
            <a:r>
              <a:rPr lang="en-US" dirty="0" smtClean="0">
                <a:solidFill>
                  <a:srgbClr val="C00000"/>
                </a:solidFill>
              </a:rPr>
              <a:t>SEM conversion</a:t>
            </a:r>
          </a:p>
          <a:p>
            <a:pPr marL="171450" indent="-171450">
              <a:buFont typeface="Arial" pitchFamily="34" charset="0"/>
              <a:buChar char="•"/>
            </a:pPr>
            <a:r>
              <a:rPr lang="en-US" dirty="0" smtClean="0">
                <a:solidFill>
                  <a:srgbClr val="0033CC"/>
                </a:solidFill>
              </a:rPr>
              <a:t>Conventional SEM (</a:t>
            </a:r>
            <a:r>
              <a:rPr lang="en-US" dirty="0" smtClean="0">
                <a:solidFill>
                  <a:srgbClr val="0033CC"/>
                </a:solidFill>
                <a:sym typeface="Symbol"/>
              </a:rPr>
              <a:t></a:t>
            </a:r>
            <a:r>
              <a:rPr lang="en-US" dirty="0" smtClean="0">
                <a:solidFill>
                  <a:srgbClr val="0033CC"/>
                </a:solidFill>
              </a:rPr>
              <a:t>30kV)</a:t>
            </a:r>
          </a:p>
          <a:p>
            <a:pPr marL="171450" indent="-171450">
              <a:buFont typeface="Arial" pitchFamily="34" charset="0"/>
              <a:buChar char="•"/>
            </a:pPr>
            <a:r>
              <a:rPr lang="en-US" dirty="0" smtClean="0">
                <a:solidFill>
                  <a:srgbClr val="0033CC"/>
                </a:solidFill>
              </a:rPr>
              <a:t>Almost no SEM modification</a:t>
            </a:r>
          </a:p>
          <a:p>
            <a:pPr marL="171450" indent="-171450">
              <a:buFont typeface="Arial" pitchFamily="34" charset="0"/>
              <a:buChar char="•"/>
            </a:pPr>
            <a:r>
              <a:rPr lang="en-US" dirty="0" smtClean="0">
                <a:solidFill>
                  <a:srgbClr val="0033CC"/>
                </a:solidFill>
              </a:rPr>
              <a:t>Add beam blanker</a:t>
            </a:r>
          </a:p>
          <a:p>
            <a:pPr marL="171450" indent="-171450">
              <a:buFont typeface="Arial" pitchFamily="34" charset="0"/>
              <a:buChar char="•"/>
            </a:pPr>
            <a:r>
              <a:rPr lang="en-US" dirty="0" smtClean="0">
                <a:solidFill>
                  <a:srgbClr val="0033CC"/>
                </a:solidFill>
              </a:rPr>
              <a:t>Add hardware controller</a:t>
            </a:r>
          </a:p>
          <a:p>
            <a:pPr marL="171450" indent="-171450">
              <a:buFont typeface="Arial" pitchFamily="34" charset="0"/>
              <a:buChar char="•"/>
            </a:pPr>
            <a:r>
              <a:rPr lang="en-US" dirty="0" smtClean="0">
                <a:solidFill>
                  <a:srgbClr val="0033CC"/>
                </a:solidFill>
              </a:rPr>
              <a:t>Low cost: &lt;$100K</a:t>
            </a:r>
          </a:p>
        </p:txBody>
      </p:sp>
      <p:sp>
        <p:nvSpPr>
          <p:cNvPr id="13" name="TextBox 12"/>
          <p:cNvSpPr txBox="1"/>
          <p:nvPr/>
        </p:nvSpPr>
        <p:spPr>
          <a:xfrm>
            <a:off x="3124200" y="1570672"/>
            <a:ext cx="2667000" cy="2031325"/>
          </a:xfrm>
          <a:prstGeom prst="rect">
            <a:avLst/>
          </a:prstGeom>
          <a:noFill/>
        </p:spPr>
        <p:txBody>
          <a:bodyPr wrap="square" rtlCol="0">
            <a:spAutoFit/>
          </a:bodyPr>
          <a:lstStyle/>
          <a:p>
            <a:r>
              <a:rPr lang="en-US" dirty="0" smtClean="0">
                <a:solidFill>
                  <a:srgbClr val="C00000"/>
                </a:solidFill>
              </a:rPr>
              <a:t>Dedicated EBL system</a:t>
            </a:r>
          </a:p>
          <a:p>
            <a:pPr marL="171450" indent="-171450">
              <a:buFont typeface="Arial" pitchFamily="34" charset="0"/>
              <a:buChar char="•"/>
            </a:pPr>
            <a:r>
              <a:rPr lang="en-US" dirty="0" smtClean="0">
                <a:solidFill>
                  <a:srgbClr val="0033CC"/>
                </a:solidFill>
              </a:rPr>
              <a:t>Based on SEM system</a:t>
            </a:r>
          </a:p>
          <a:p>
            <a:pPr marL="171450" indent="-171450">
              <a:buFont typeface="Arial" pitchFamily="34" charset="0"/>
              <a:buChar char="•"/>
            </a:pPr>
            <a:r>
              <a:rPr lang="en-US" dirty="0" smtClean="0">
                <a:solidFill>
                  <a:srgbClr val="0033CC"/>
                </a:solidFill>
              </a:rPr>
              <a:t>With perfect integration</a:t>
            </a:r>
          </a:p>
          <a:p>
            <a:pPr marL="171450" indent="-171450">
              <a:buFont typeface="Arial" pitchFamily="34" charset="0"/>
              <a:buChar char="•"/>
            </a:pPr>
            <a:r>
              <a:rPr lang="en-US" dirty="0" smtClean="0">
                <a:solidFill>
                  <a:srgbClr val="0033CC"/>
                </a:solidFill>
              </a:rPr>
              <a:t>Interferometer stage</a:t>
            </a:r>
          </a:p>
          <a:p>
            <a:pPr marL="171450" indent="-171450">
              <a:buFont typeface="Arial" pitchFamily="34" charset="0"/>
              <a:buChar char="•"/>
            </a:pPr>
            <a:r>
              <a:rPr lang="en-US" dirty="0" smtClean="0">
                <a:solidFill>
                  <a:srgbClr val="0033CC"/>
                </a:solidFill>
              </a:rPr>
              <a:t>Focus correction (laser sample height control)</a:t>
            </a:r>
          </a:p>
          <a:p>
            <a:pPr marL="171450" indent="-171450">
              <a:buFont typeface="Arial" pitchFamily="34" charset="0"/>
              <a:buChar char="•"/>
            </a:pPr>
            <a:r>
              <a:rPr lang="en-US" dirty="0" smtClean="0">
                <a:solidFill>
                  <a:srgbClr val="0033CC"/>
                </a:solidFill>
              </a:rPr>
              <a:t>Cost </a:t>
            </a:r>
            <a:r>
              <a:rPr lang="en-US" dirty="0" smtClean="0">
                <a:solidFill>
                  <a:srgbClr val="0033CC"/>
                </a:solidFill>
                <a:sym typeface="Symbol"/>
              </a:rPr>
              <a:t>$1-2M</a:t>
            </a:r>
            <a:endParaRPr lang="en-US" dirty="0" smtClean="0">
              <a:solidFill>
                <a:srgbClr val="0033CC"/>
              </a:solidFill>
            </a:endParaRPr>
          </a:p>
        </p:txBody>
      </p:sp>
      <p:sp>
        <p:nvSpPr>
          <p:cNvPr id="14" name="TextBox 13"/>
          <p:cNvSpPr txBox="1"/>
          <p:nvPr/>
        </p:nvSpPr>
        <p:spPr>
          <a:xfrm>
            <a:off x="6096001" y="1522274"/>
            <a:ext cx="3048000" cy="2031325"/>
          </a:xfrm>
          <a:prstGeom prst="rect">
            <a:avLst/>
          </a:prstGeom>
          <a:noFill/>
        </p:spPr>
        <p:txBody>
          <a:bodyPr wrap="square" rtlCol="0">
            <a:spAutoFit/>
          </a:bodyPr>
          <a:lstStyle/>
          <a:p>
            <a:r>
              <a:rPr lang="en-US" dirty="0" smtClean="0">
                <a:solidFill>
                  <a:srgbClr val="C00000"/>
                </a:solidFill>
              </a:rPr>
              <a:t>E-beam writer</a:t>
            </a:r>
          </a:p>
          <a:p>
            <a:pPr marL="171450" indent="-171450">
              <a:buFont typeface="Arial" pitchFamily="34" charset="0"/>
              <a:buChar char="•"/>
            </a:pPr>
            <a:r>
              <a:rPr lang="en-US" dirty="0" smtClean="0">
                <a:solidFill>
                  <a:srgbClr val="0033CC"/>
                </a:solidFill>
              </a:rPr>
              <a:t>High energy column (100kV)</a:t>
            </a:r>
          </a:p>
          <a:p>
            <a:pPr marL="171450" indent="-171450">
              <a:buFont typeface="Arial" pitchFamily="34" charset="0"/>
              <a:buChar char="•"/>
            </a:pPr>
            <a:r>
              <a:rPr lang="en-US" dirty="0" smtClean="0">
                <a:solidFill>
                  <a:srgbClr val="0033CC"/>
                </a:solidFill>
              </a:rPr>
              <a:t>Dedicated electron optics</a:t>
            </a:r>
          </a:p>
          <a:p>
            <a:pPr marL="171450" indent="-171450">
              <a:buFont typeface="Arial" pitchFamily="34" charset="0"/>
              <a:buChar char="•"/>
            </a:pPr>
            <a:r>
              <a:rPr lang="en-US" dirty="0" smtClean="0">
                <a:solidFill>
                  <a:srgbClr val="0033CC"/>
                </a:solidFill>
              </a:rPr>
              <a:t>High reproducibility</a:t>
            </a:r>
          </a:p>
          <a:p>
            <a:pPr marL="171450" indent="-171450">
              <a:buFont typeface="Arial" pitchFamily="34" charset="0"/>
              <a:buChar char="•"/>
            </a:pPr>
            <a:r>
              <a:rPr lang="en-US" dirty="0" smtClean="0">
                <a:solidFill>
                  <a:srgbClr val="0033CC"/>
                </a:solidFill>
              </a:rPr>
              <a:t>Automatic and continuous (over few days) writing</a:t>
            </a:r>
          </a:p>
          <a:p>
            <a:pPr marL="171450" indent="-171450">
              <a:buFont typeface="Arial" pitchFamily="34" charset="0"/>
              <a:buChar char="•"/>
            </a:pPr>
            <a:r>
              <a:rPr lang="en-US" dirty="0" smtClean="0">
                <a:solidFill>
                  <a:srgbClr val="0033CC"/>
                </a:solidFill>
              </a:rPr>
              <a:t>High cost (&gt;$5M)</a:t>
            </a:r>
          </a:p>
        </p:txBody>
      </p:sp>
      <p:sp>
        <p:nvSpPr>
          <p:cNvPr id="15" name="TextBox 14"/>
          <p:cNvSpPr txBox="1"/>
          <p:nvPr/>
        </p:nvSpPr>
        <p:spPr>
          <a:xfrm>
            <a:off x="457200" y="5943600"/>
            <a:ext cx="7437613" cy="369332"/>
          </a:xfrm>
          <a:prstGeom prst="rect">
            <a:avLst/>
          </a:prstGeom>
          <a:noFill/>
        </p:spPr>
        <p:txBody>
          <a:bodyPr wrap="none" rtlCol="0">
            <a:spAutoFit/>
          </a:bodyPr>
          <a:lstStyle/>
          <a:p>
            <a:r>
              <a:rPr lang="en-US" dirty="0" smtClean="0">
                <a:solidFill>
                  <a:srgbClr val="7030A0"/>
                </a:solidFill>
              </a:rPr>
              <a:t>NPGS system                           </a:t>
            </a:r>
            <a:r>
              <a:rPr lang="en-US" dirty="0" err="1" smtClean="0">
                <a:solidFill>
                  <a:srgbClr val="7030A0"/>
                </a:solidFill>
              </a:rPr>
              <a:t>Raith</a:t>
            </a:r>
            <a:r>
              <a:rPr lang="en-US" dirty="0" smtClean="0">
                <a:solidFill>
                  <a:srgbClr val="7030A0"/>
                </a:solidFill>
              </a:rPr>
              <a:t> system                                      </a:t>
            </a:r>
            <a:r>
              <a:rPr lang="en-US" dirty="0" err="1" smtClean="0">
                <a:solidFill>
                  <a:srgbClr val="7030A0"/>
                </a:solidFill>
              </a:rPr>
              <a:t>Vistec</a:t>
            </a:r>
            <a:r>
              <a:rPr lang="en-US" dirty="0" smtClean="0">
                <a:solidFill>
                  <a:srgbClr val="7030A0"/>
                </a:solidFill>
              </a:rPr>
              <a:t> system</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668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447800" y="2286000"/>
            <a:ext cx="6065443"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C00000"/>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52400"/>
            <a:ext cx="3260573" cy="523220"/>
          </a:xfrm>
          <a:prstGeom prst="rect">
            <a:avLst/>
          </a:prstGeom>
          <a:noFill/>
          <a:ln>
            <a:noFill/>
          </a:ln>
        </p:spPr>
        <p:txBody>
          <a:bodyPr wrap="none" rtlCol="0">
            <a:spAutoFit/>
          </a:bodyPr>
          <a:lstStyle/>
          <a:p>
            <a:pPr algn="ctr"/>
            <a:r>
              <a:rPr lang="en-US" sz="2800" dirty="0" smtClean="0">
                <a:solidFill>
                  <a:srgbClr val="0033CC"/>
                </a:solidFill>
              </a:rPr>
              <a:t>Electron guns/source</a:t>
            </a:r>
            <a:endParaRPr lang="en-US" dirty="0">
              <a:solidFill>
                <a:srgbClr val="0033CC"/>
              </a:solidFill>
            </a:endParaRP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3581400" y="1295400"/>
            <a:ext cx="3429000" cy="1475229"/>
          </a:xfrm>
          <a:prstGeom prst="rect">
            <a:avLst/>
          </a:prstGeom>
          <a:noFill/>
          <a:ln w="9525">
            <a:noFill/>
            <a:miter lim="800000"/>
            <a:headEnd/>
            <a:tailEnd/>
          </a:ln>
          <a:effectLst/>
        </p:spPr>
      </p:pic>
      <p:sp>
        <p:nvSpPr>
          <p:cNvPr id="6" name="TextBox 5"/>
          <p:cNvSpPr txBox="1"/>
          <p:nvPr/>
        </p:nvSpPr>
        <p:spPr>
          <a:xfrm>
            <a:off x="2438400" y="2743200"/>
            <a:ext cx="5879815" cy="923330"/>
          </a:xfrm>
          <a:prstGeom prst="rect">
            <a:avLst/>
          </a:prstGeom>
          <a:noFill/>
        </p:spPr>
        <p:txBody>
          <a:bodyPr wrap="none" rtlCol="0">
            <a:spAutoFit/>
          </a:bodyPr>
          <a:lstStyle/>
          <a:p>
            <a:r>
              <a:rPr lang="en-US" dirty="0" smtClean="0">
                <a:solidFill>
                  <a:srgbClr val="0033CC"/>
                </a:solidFill>
              </a:rPr>
              <a:t>C: cathode for emitting electrons</a:t>
            </a:r>
          </a:p>
          <a:p>
            <a:r>
              <a:rPr lang="en-US" dirty="0" smtClean="0">
                <a:solidFill>
                  <a:srgbClr val="0033CC"/>
                </a:solidFill>
              </a:rPr>
              <a:t>E: extraction electrode</a:t>
            </a:r>
          </a:p>
          <a:p>
            <a:r>
              <a:rPr lang="en-US" dirty="0" smtClean="0">
                <a:solidFill>
                  <a:srgbClr val="0033CC"/>
                </a:solidFill>
              </a:rPr>
              <a:t>A</a:t>
            </a:r>
            <a:r>
              <a:rPr lang="en-US" sz="1400" dirty="0" smtClean="0">
                <a:solidFill>
                  <a:srgbClr val="0033CC"/>
                </a:solidFill>
              </a:rPr>
              <a:t>1</a:t>
            </a:r>
            <a:r>
              <a:rPr lang="en-US" dirty="0" smtClean="0">
                <a:solidFill>
                  <a:srgbClr val="0033CC"/>
                </a:solidFill>
              </a:rPr>
              <a:t>, A</a:t>
            </a:r>
            <a:r>
              <a:rPr lang="en-US" sz="1400" dirty="0" smtClean="0">
                <a:solidFill>
                  <a:srgbClr val="0033CC"/>
                </a:solidFill>
              </a:rPr>
              <a:t>2</a:t>
            </a:r>
            <a:r>
              <a:rPr lang="en-US" dirty="0" smtClean="0">
                <a:solidFill>
                  <a:srgbClr val="0033CC"/>
                </a:solidFill>
              </a:rPr>
              <a:t>: cathode lens electrode to focus the emitted electrons</a:t>
            </a:r>
            <a:endParaRPr lang="en-US" dirty="0">
              <a:solidFill>
                <a:srgbClr val="0033CC"/>
              </a:solidFill>
            </a:endParaRPr>
          </a:p>
        </p:txBody>
      </p:sp>
      <p:sp>
        <p:nvSpPr>
          <p:cNvPr id="7" name="TextBox 6"/>
          <p:cNvSpPr txBox="1"/>
          <p:nvPr/>
        </p:nvSpPr>
        <p:spPr>
          <a:xfrm>
            <a:off x="2286000" y="838200"/>
            <a:ext cx="3910109" cy="400110"/>
          </a:xfrm>
          <a:prstGeom prst="rect">
            <a:avLst/>
          </a:prstGeom>
          <a:noFill/>
        </p:spPr>
        <p:txBody>
          <a:bodyPr wrap="none" rtlCol="0">
            <a:spAutoFit/>
          </a:bodyPr>
          <a:lstStyle/>
          <a:p>
            <a:r>
              <a:rPr lang="en-US" sz="2000" dirty="0" smtClean="0">
                <a:solidFill>
                  <a:srgbClr val="C00000"/>
                </a:solidFill>
              </a:rPr>
              <a:t>Schematic structure of electron gun</a:t>
            </a:r>
            <a:endParaRPr lang="en-US" sz="2000" dirty="0">
              <a:solidFill>
                <a:srgbClr val="C00000"/>
              </a:solidFill>
            </a:endParaRPr>
          </a:p>
        </p:txBody>
      </p:sp>
      <p:sp>
        <p:nvSpPr>
          <p:cNvPr id="8" name="TextBox 7"/>
          <p:cNvSpPr txBox="1"/>
          <p:nvPr/>
        </p:nvSpPr>
        <p:spPr>
          <a:xfrm>
            <a:off x="1219200" y="3810000"/>
            <a:ext cx="6324600" cy="1200329"/>
          </a:xfrm>
          <a:prstGeom prst="rect">
            <a:avLst/>
          </a:prstGeom>
          <a:noFill/>
        </p:spPr>
        <p:txBody>
          <a:bodyPr wrap="square" rtlCol="0">
            <a:spAutoFit/>
          </a:bodyPr>
          <a:lstStyle/>
          <a:p>
            <a:r>
              <a:rPr lang="en-US" dirty="0" smtClean="0">
                <a:solidFill>
                  <a:srgbClr val="C00000"/>
                </a:solidFill>
              </a:rPr>
              <a:t>Three types of electron guns:</a:t>
            </a:r>
          </a:p>
          <a:p>
            <a:pPr marL="171450" indent="-171450">
              <a:buFont typeface="Arial" pitchFamily="34" charset="0"/>
              <a:buChar char="•"/>
            </a:pPr>
            <a:r>
              <a:rPr lang="en-US" dirty="0" smtClean="0">
                <a:solidFill>
                  <a:srgbClr val="0033CC"/>
                </a:solidFill>
              </a:rPr>
              <a:t>Thermionic emission gun (W, LaB</a:t>
            </a:r>
            <a:r>
              <a:rPr lang="en-US" baseline="-25000" dirty="0" smtClean="0">
                <a:solidFill>
                  <a:srgbClr val="0033CC"/>
                </a:solidFill>
              </a:rPr>
              <a:t>6</a:t>
            </a:r>
            <a:r>
              <a:rPr lang="en-US" dirty="0" smtClean="0">
                <a:solidFill>
                  <a:srgbClr val="0033CC"/>
                </a:solidFill>
              </a:rPr>
              <a:t>, not-sharp</a:t>
            </a:r>
            <a:r>
              <a:rPr lang="en-US" baseline="-25000" dirty="0" smtClean="0">
                <a:solidFill>
                  <a:srgbClr val="0033CC"/>
                </a:solidFill>
              </a:rPr>
              <a:t> </a:t>
            </a:r>
            <a:r>
              <a:rPr lang="en-US" dirty="0" smtClean="0">
                <a:solidFill>
                  <a:srgbClr val="0033CC"/>
                </a:solidFill>
              </a:rPr>
              <a:t>tip).</a:t>
            </a:r>
          </a:p>
          <a:p>
            <a:pPr marL="171450" indent="-171450">
              <a:buFont typeface="Arial" pitchFamily="34" charset="0"/>
              <a:buChar char="•"/>
            </a:pPr>
            <a:r>
              <a:rPr lang="en-US" dirty="0" smtClean="0">
                <a:solidFill>
                  <a:srgbClr val="0033CC"/>
                </a:solidFill>
              </a:rPr>
              <a:t>Field emission gun (cold, </a:t>
            </a:r>
            <a:r>
              <a:rPr lang="en-US" i="1" dirty="0" smtClean="0">
                <a:solidFill>
                  <a:srgbClr val="0033CC"/>
                </a:solidFill>
              </a:rPr>
              <a:t>very</a:t>
            </a:r>
            <a:r>
              <a:rPr lang="en-US" dirty="0" smtClean="0">
                <a:solidFill>
                  <a:srgbClr val="0033CC"/>
                </a:solidFill>
              </a:rPr>
              <a:t> sharp W tip, tunneling current).</a:t>
            </a:r>
          </a:p>
          <a:p>
            <a:pPr marL="171450" indent="-171450">
              <a:buFont typeface="Arial" pitchFamily="34" charset="0"/>
              <a:buChar char="•"/>
            </a:pPr>
            <a:r>
              <a:rPr lang="en-US" dirty="0" smtClean="0">
                <a:solidFill>
                  <a:srgbClr val="0033CC"/>
                </a:solidFill>
              </a:rPr>
              <a:t>Schottky gun (field assisted thermionic emission, sharp tip).</a:t>
            </a:r>
          </a:p>
        </p:txBody>
      </p:sp>
      <p:sp>
        <p:nvSpPr>
          <p:cNvPr id="9" name="Slide Number Placeholder 8"/>
          <p:cNvSpPr>
            <a:spLocks noGrp="1"/>
          </p:cNvSpPr>
          <p:nvPr>
            <p:ph type="sldNum" sz="quarter" idx="12"/>
          </p:nvPr>
        </p:nvSpPr>
        <p:spPr/>
        <p:txBody>
          <a:bodyPr/>
          <a:lstStyle/>
          <a:p>
            <a:fld id="{D0E50452-99CA-4FE7-9FF9-9C342DA813CB}" type="slidenum">
              <a:rPr lang="en-US" smtClean="0"/>
              <a:pPr/>
              <a:t>8</a:t>
            </a:fld>
            <a:endParaRPr lang="en-US"/>
          </a:p>
        </p:txBody>
      </p:sp>
      <p:sp>
        <p:nvSpPr>
          <p:cNvPr id="10" name="Rectangle 9"/>
          <p:cNvSpPr/>
          <p:nvPr/>
        </p:nvSpPr>
        <p:spPr>
          <a:xfrm>
            <a:off x="304800" y="1524000"/>
            <a:ext cx="3124200" cy="1200329"/>
          </a:xfrm>
          <a:prstGeom prst="rect">
            <a:avLst/>
          </a:prstGeom>
        </p:spPr>
        <p:txBody>
          <a:bodyPr wrap="square">
            <a:spAutoFit/>
          </a:bodyPr>
          <a:lstStyle/>
          <a:p>
            <a:r>
              <a:rPr lang="en-US" dirty="0" smtClean="0">
                <a:solidFill>
                  <a:srgbClr val="0033CC"/>
                </a:solidFill>
              </a:rPr>
              <a:t>Electrons can be emitted from a filament (emitter or cathode) by gaining additional energy from heat or electric field.</a:t>
            </a:r>
            <a:endParaRPr lang="en-US" dirty="0">
              <a:solidFill>
                <a:srgbClr val="0033CC"/>
              </a:solidFill>
            </a:endParaRPr>
          </a:p>
        </p:txBody>
      </p:sp>
      <p:sp>
        <p:nvSpPr>
          <p:cNvPr id="11" name="TextBox 10"/>
          <p:cNvSpPr txBox="1"/>
          <p:nvPr/>
        </p:nvSpPr>
        <p:spPr>
          <a:xfrm>
            <a:off x="381000" y="5027474"/>
            <a:ext cx="8382000" cy="1754326"/>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Whether it is field emission or not depends on the electric field near the tip apex, which determines whether tunneling is important or not. </a:t>
            </a:r>
          </a:p>
          <a:p>
            <a:pPr marL="171450" indent="-171450">
              <a:buFont typeface="Arial" pitchFamily="34" charset="0"/>
              <a:buChar char="•"/>
            </a:pPr>
            <a:r>
              <a:rPr lang="en-US" dirty="0" smtClean="0">
                <a:solidFill>
                  <a:srgbClr val="0033CC"/>
                </a:solidFill>
              </a:rPr>
              <a:t>Sharper tip leads to higher electric field near tip apex, so field emission (by tunneling) plays a major role, it is thus called field emission gun (FEG).</a:t>
            </a:r>
          </a:p>
          <a:p>
            <a:pPr marL="171450" indent="-171450">
              <a:buFont typeface="Arial" pitchFamily="34" charset="0"/>
              <a:buChar char="•"/>
            </a:pPr>
            <a:r>
              <a:rPr lang="en-US" dirty="0" smtClean="0">
                <a:solidFill>
                  <a:srgbClr val="0033CC"/>
                </a:solidFill>
              </a:rPr>
              <a:t>Even thermionic emission relies on the electric field from the extraction electrode, but here thermionic emission plays a major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4"/>
          <p:cNvSpPr>
            <a:spLocks noGrp="1"/>
          </p:cNvSpPr>
          <p:nvPr>
            <p:ph type="sldNum" sz="quarter" idx="10"/>
          </p:nvPr>
        </p:nvSpPr>
        <p:spPr>
          <a:noFill/>
        </p:spPr>
        <p:txBody>
          <a:bodyPr/>
          <a:lstStyle/>
          <a:p>
            <a:fld id="{208B12E8-A269-4AD7-BF4C-8ED11EA91913}" type="slidenum">
              <a:rPr lang="en-US" smtClean="0">
                <a:latin typeface="Arial" charset="0"/>
              </a:rPr>
              <a:pPr/>
              <a:t>9</a:t>
            </a:fld>
            <a:endParaRPr lang="en-US" smtClean="0">
              <a:latin typeface="Arial" charset="0"/>
            </a:endParaRPr>
          </a:p>
        </p:txBody>
      </p:sp>
      <p:cxnSp>
        <p:nvCxnSpPr>
          <p:cNvPr id="9" name="Straight Connector 8"/>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057400" y="0"/>
            <a:ext cx="5334000" cy="954107"/>
          </a:xfrm>
          <a:prstGeom prst="rect">
            <a:avLst/>
          </a:prstGeom>
          <a:noFill/>
        </p:spPr>
        <p:txBody>
          <a:bodyPr wrap="square" rtlCol="0">
            <a:spAutoFit/>
          </a:bodyPr>
          <a:lstStyle/>
          <a:p>
            <a:pPr algn="ctr"/>
            <a:r>
              <a:rPr lang="en-US" sz="2800" dirty="0" smtClean="0">
                <a:solidFill>
                  <a:srgbClr val="0033CC"/>
                </a:solidFill>
              </a:rPr>
              <a:t>Electron gun: thermionic emission (tungsten hairpin filaments)</a:t>
            </a:r>
            <a:endParaRPr lang="en-US" sz="2800" dirty="0">
              <a:solidFill>
                <a:srgbClr val="0033CC"/>
              </a:solidFill>
            </a:endParaRPr>
          </a:p>
        </p:txBody>
      </p:sp>
      <p:sp>
        <p:nvSpPr>
          <p:cNvPr id="11" name="Rectangle 10"/>
          <p:cNvSpPr/>
          <p:nvPr/>
        </p:nvSpPr>
        <p:spPr>
          <a:xfrm>
            <a:off x="152400" y="1436162"/>
            <a:ext cx="4724400" cy="4308872"/>
          </a:xfrm>
          <a:prstGeom prst="rect">
            <a:avLst/>
          </a:prstGeom>
        </p:spPr>
        <p:txBody>
          <a:bodyPr wrap="square">
            <a:spAutoFit/>
          </a:bodyPr>
          <a:lstStyle/>
          <a:p>
            <a:pPr marL="173038" indent="-173038">
              <a:spcAft>
                <a:spcPts val="1200"/>
              </a:spcAft>
              <a:buFont typeface="Arial" pitchFamily="34" charset="0"/>
              <a:buChar char="•"/>
            </a:pPr>
            <a:r>
              <a:rPr lang="en-US" dirty="0" smtClean="0">
                <a:solidFill>
                  <a:srgbClr val="0033CC"/>
                </a:solidFill>
              </a:rPr>
              <a:t>The long time source of choice has been the W hairpin source</a:t>
            </a:r>
          </a:p>
          <a:p>
            <a:pPr marL="173038" indent="-173038">
              <a:spcAft>
                <a:spcPts val="1200"/>
              </a:spcAft>
              <a:buFont typeface="Arial" pitchFamily="34" charset="0"/>
              <a:buChar char="•"/>
            </a:pPr>
            <a:r>
              <a:rPr lang="en-US" dirty="0" smtClean="0">
                <a:solidFill>
                  <a:srgbClr val="0033CC"/>
                </a:solidFill>
              </a:rPr>
              <a:t>Working at high temperature, some electrons have thermal kinetic energy high enough to overcome the energy barrier (work function, but </a:t>
            </a:r>
            <a:r>
              <a:rPr lang="en-US" dirty="0" err="1" smtClean="0">
                <a:solidFill>
                  <a:srgbClr val="0033CC"/>
                </a:solidFill>
              </a:rPr>
              <a:t>kT</a:t>
            </a:r>
            <a:r>
              <a:rPr lang="en-US" dirty="0" smtClean="0">
                <a:solidFill>
                  <a:srgbClr val="0033CC"/>
                </a:solidFill>
              </a:rPr>
              <a:t> still &lt;&lt; work function). </a:t>
            </a:r>
          </a:p>
          <a:p>
            <a:pPr marL="173038" indent="-173038">
              <a:spcAft>
                <a:spcPts val="1200"/>
              </a:spcAft>
              <a:buFont typeface="Arial" pitchFamily="34" charset="0"/>
              <a:buChar char="•"/>
            </a:pPr>
            <a:r>
              <a:rPr lang="en-US" dirty="0" smtClean="0">
                <a:solidFill>
                  <a:srgbClr val="0033CC"/>
                </a:solidFill>
              </a:rPr>
              <a:t>Escaped electron is then extracted by the electric field generated by the nearby extraction electrode.</a:t>
            </a:r>
          </a:p>
          <a:p>
            <a:pPr marL="173038" indent="-173038">
              <a:spcAft>
                <a:spcPts val="1200"/>
              </a:spcAft>
              <a:buFont typeface="Arial" pitchFamily="34" charset="0"/>
              <a:buChar char="•"/>
            </a:pPr>
            <a:r>
              <a:rPr lang="en-US" dirty="0" smtClean="0">
                <a:solidFill>
                  <a:srgbClr val="0033CC"/>
                </a:solidFill>
              </a:rPr>
              <a:t>Current density </a:t>
            </a:r>
            <a:r>
              <a:rPr lang="en-US" dirty="0" err="1" smtClean="0">
                <a:solidFill>
                  <a:srgbClr val="0033CC"/>
                </a:solidFill>
              </a:rPr>
              <a:t>J</a:t>
            </a:r>
            <a:r>
              <a:rPr lang="en-US" baseline="-25000" dirty="0" err="1" smtClean="0">
                <a:solidFill>
                  <a:srgbClr val="0033CC"/>
                </a:solidFill>
              </a:rPr>
              <a:t>c</a:t>
            </a:r>
            <a:r>
              <a:rPr lang="en-US" baseline="-25000" dirty="0" smtClean="0">
                <a:solidFill>
                  <a:srgbClr val="0033CC"/>
                </a:solidFill>
              </a:rPr>
              <a:t> </a:t>
            </a:r>
            <a:r>
              <a:rPr lang="en-US" dirty="0" smtClean="0">
                <a:solidFill>
                  <a:srgbClr val="0033CC"/>
                </a:solidFill>
              </a:rPr>
              <a:t>depends on the temperature  and cathode work function </a:t>
            </a:r>
            <a:r>
              <a:rPr lang="en-US" dirty="0" smtClean="0">
                <a:solidFill>
                  <a:srgbClr val="0033CC"/>
                </a:solidFill>
                <a:sym typeface="Symbol"/>
              </a:rPr>
              <a:t></a:t>
            </a:r>
            <a:r>
              <a:rPr lang="en-US" dirty="0" smtClean="0">
                <a:solidFill>
                  <a:srgbClr val="0033CC"/>
                </a:solidFill>
              </a:rPr>
              <a:t>.</a:t>
            </a:r>
          </a:p>
          <a:p>
            <a:pPr marL="173038" indent="-173038">
              <a:spcAft>
                <a:spcPts val="1200"/>
              </a:spcAft>
              <a:buFont typeface="Arial" pitchFamily="34" charset="0"/>
              <a:buChar char="•"/>
            </a:pPr>
            <a:r>
              <a:rPr lang="en-US" dirty="0" smtClean="0">
                <a:solidFill>
                  <a:srgbClr val="0033CC"/>
                </a:solidFill>
              </a:rPr>
              <a:t>Cheap to make and use ($12.58 ea) and only a modest vacuum is required. Last tens of hours.</a:t>
            </a:r>
          </a:p>
        </p:txBody>
      </p:sp>
      <p:grpSp>
        <p:nvGrpSpPr>
          <p:cNvPr id="14" name="Group 13"/>
          <p:cNvGrpSpPr/>
          <p:nvPr/>
        </p:nvGrpSpPr>
        <p:grpSpPr>
          <a:xfrm>
            <a:off x="4800600" y="2514600"/>
            <a:ext cx="4114800" cy="4213086"/>
            <a:chOff x="4724400" y="1676400"/>
            <a:chExt cx="4114800" cy="4213086"/>
          </a:xfrm>
        </p:grpSpPr>
        <p:pic>
          <p:nvPicPr>
            <p:cNvPr id="3078" name="Picture 4"/>
            <p:cNvPicPr>
              <a:picLocks noGrp="1" noChangeArrowheads="1"/>
            </p:cNvPicPr>
            <p:nvPr>
              <p:ph type="clipArt" sz="half" idx="2"/>
            </p:nvPr>
          </p:nvPicPr>
          <p:blipFill>
            <a:blip r:embed="rId2"/>
            <a:srcRect r="-876"/>
            <a:stretch>
              <a:fillRect/>
            </a:stretch>
          </p:blipFill>
          <p:spPr>
            <a:xfrm>
              <a:off x="4741333" y="1828800"/>
              <a:ext cx="4064000" cy="3352800"/>
            </a:xfrm>
            <a:noFill/>
          </p:spPr>
        </p:pic>
        <p:sp>
          <p:nvSpPr>
            <p:cNvPr id="3079" name="Text Box 6"/>
            <p:cNvSpPr txBox="1">
              <a:spLocks noChangeAspect="1" noChangeArrowheads="1"/>
            </p:cNvSpPr>
            <p:nvPr/>
          </p:nvSpPr>
          <p:spPr bwMode="auto">
            <a:xfrm>
              <a:off x="7721600" y="2590801"/>
              <a:ext cx="1117600" cy="646331"/>
            </a:xfrm>
            <a:prstGeom prst="rect">
              <a:avLst/>
            </a:prstGeom>
            <a:solidFill>
              <a:schemeClr val="bg1"/>
            </a:solidFill>
            <a:ln w="12700">
              <a:noFill/>
              <a:miter lim="800000"/>
              <a:headEnd/>
              <a:tailEnd/>
            </a:ln>
          </p:spPr>
          <p:txBody>
            <a:bodyPr wrap="square" lIns="0" rIns="0">
              <a:spAutoFit/>
            </a:bodyPr>
            <a:lstStyle/>
            <a:p>
              <a:pPr>
                <a:spcBef>
                  <a:spcPct val="50000"/>
                </a:spcBef>
              </a:pPr>
              <a:r>
                <a:rPr lang="en-US" dirty="0">
                  <a:solidFill>
                    <a:srgbClr val="C00000"/>
                  </a:solidFill>
                </a:rPr>
                <a:t>Thermionic electrons</a:t>
              </a:r>
            </a:p>
          </p:txBody>
        </p:sp>
        <p:sp>
          <p:nvSpPr>
            <p:cNvPr id="3080" name="Text Box 7"/>
            <p:cNvSpPr txBox="1">
              <a:spLocks noChangeArrowheads="1"/>
            </p:cNvSpPr>
            <p:nvPr/>
          </p:nvSpPr>
          <p:spPr bwMode="auto">
            <a:xfrm>
              <a:off x="5181600" y="5181600"/>
              <a:ext cx="2590800" cy="707886"/>
            </a:xfrm>
            <a:prstGeom prst="rect">
              <a:avLst/>
            </a:prstGeom>
            <a:noFill/>
            <a:ln w="12700">
              <a:noFill/>
              <a:miter lim="800000"/>
              <a:headEnd/>
              <a:tailEnd/>
            </a:ln>
          </p:spPr>
          <p:txBody>
            <a:bodyPr wrap="square">
              <a:spAutoFit/>
            </a:bodyPr>
            <a:lstStyle/>
            <a:p>
              <a:pPr algn="ctr">
                <a:spcBef>
                  <a:spcPct val="50000"/>
                </a:spcBef>
              </a:pPr>
              <a:r>
                <a:rPr lang="en-US" sz="2000" dirty="0" smtClean="0">
                  <a:solidFill>
                    <a:srgbClr val="C00000"/>
                  </a:solidFill>
                </a:rPr>
                <a:t>Schematic model of thermionic emission</a:t>
              </a:r>
              <a:endParaRPr lang="en-US" sz="2000" dirty="0">
                <a:solidFill>
                  <a:srgbClr val="C00000"/>
                </a:solidFill>
              </a:endParaRPr>
            </a:p>
          </p:txBody>
        </p:sp>
        <p:sp>
          <p:nvSpPr>
            <p:cNvPr id="12" name="TextBox 11"/>
            <p:cNvSpPr txBox="1"/>
            <p:nvPr/>
          </p:nvSpPr>
          <p:spPr>
            <a:xfrm>
              <a:off x="4724400" y="2438400"/>
              <a:ext cx="1143000" cy="923330"/>
            </a:xfrm>
            <a:prstGeom prst="rect">
              <a:avLst/>
            </a:prstGeom>
            <a:solidFill>
              <a:schemeClr val="bg1"/>
            </a:solidFill>
          </p:spPr>
          <p:txBody>
            <a:bodyPr wrap="square" lIns="0" tIns="182880" rIns="0" bIns="182880" rtlCol="0">
              <a:spAutoFit/>
            </a:bodyPr>
            <a:lstStyle/>
            <a:p>
              <a:r>
                <a:rPr lang="en-US" dirty="0" smtClean="0">
                  <a:solidFill>
                    <a:srgbClr val="C00000"/>
                  </a:solidFill>
                </a:rPr>
                <a:t>Work func-tion </a:t>
              </a:r>
              <a:r>
                <a:rPr lang="en-US" dirty="0" smtClean="0">
                  <a:solidFill>
                    <a:srgbClr val="C00000"/>
                  </a:solidFill>
                  <a:sym typeface="Symbol"/>
                </a:rPr>
                <a:t> (</a:t>
              </a:r>
              <a:r>
                <a:rPr lang="en-US" dirty="0" err="1" smtClean="0">
                  <a:solidFill>
                    <a:srgbClr val="C00000"/>
                  </a:solidFill>
                  <a:sym typeface="Symbol"/>
                </a:rPr>
                <a:t>eV</a:t>
              </a:r>
              <a:r>
                <a:rPr lang="en-US" dirty="0" smtClean="0">
                  <a:solidFill>
                    <a:srgbClr val="C00000"/>
                  </a:solidFill>
                  <a:sym typeface="Symbol"/>
                </a:rPr>
                <a:t>)</a:t>
              </a:r>
              <a:endParaRPr lang="en-US" dirty="0">
                <a:solidFill>
                  <a:srgbClr val="C00000"/>
                </a:solidFill>
              </a:endParaRPr>
            </a:p>
          </p:txBody>
        </p:sp>
        <p:sp>
          <p:nvSpPr>
            <p:cNvPr id="13" name="TextBox 12"/>
            <p:cNvSpPr txBox="1"/>
            <p:nvPr/>
          </p:nvSpPr>
          <p:spPr>
            <a:xfrm>
              <a:off x="5943600" y="1676400"/>
              <a:ext cx="1430007" cy="369332"/>
            </a:xfrm>
            <a:prstGeom prst="rect">
              <a:avLst/>
            </a:prstGeom>
            <a:solidFill>
              <a:schemeClr val="bg1"/>
            </a:solidFill>
          </p:spPr>
          <p:txBody>
            <a:bodyPr wrap="none" rtlCol="0">
              <a:spAutoFit/>
            </a:bodyPr>
            <a:lstStyle/>
            <a:p>
              <a:r>
                <a:rPr lang="en-US" dirty="0" smtClean="0">
                  <a:solidFill>
                    <a:srgbClr val="C00000"/>
                  </a:solidFill>
                </a:rPr>
                <a:t>Vacuum level</a:t>
              </a:r>
              <a:endParaRPr lang="en-US" dirty="0">
                <a:solidFill>
                  <a:srgbClr val="C00000"/>
                </a:solidFill>
              </a:endParaRPr>
            </a:p>
          </p:txBody>
        </p:sp>
      </p:grpSp>
      <p:pic>
        <p:nvPicPr>
          <p:cNvPr id="44034" name="Picture 2"/>
          <p:cNvPicPr>
            <a:picLocks noChangeAspect="1" noChangeArrowheads="1"/>
          </p:cNvPicPr>
          <p:nvPr/>
        </p:nvPicPr>
        <p:blipFill>
          <a:blip r:embed="rId3"/>
          <a:srcRect/>
          <a:stretch>
            <a:fillRect/>
          </a:stretch>
        </p:blipFill>
        <p:spPr bwMode="auto">
          <a:xfrm>
            <a:off x="5638800" y="1066800"/>
            <a:ext cx="1437154" cy="1447800"/>
          </a:xfrm>
          <a:prstGeom prst="rect">
            <a:avLst/>
          </a:prstGeom>
          <a:noFill/>
          <a:ln w="9525">
            <a:noFill/>
            <a:miter lim="800000"/>
            <a:headEnd/>
            <a:tailEnd/>
          </a:ln>
        </p:spPr>
      </p:pic>
      <p:sp>
        <p:nvSpPr>
          <p:cNvPr id="16" name="TextBox 15"/>
          <p:cNvSpPr txBox="1"/>
          <p:nvPr/>
        </p:nvSpPr>
        <p:spPr>
          <a:xfrm>
            <a:off x="7010400" y="1981200"/>
            <a:ext cx="1226105" cy="369332"/>
          </a:xfrm>
          <a:prstGeom prst="rect">
            <a:avLst/>
          </a:prstGeom>
          <a:noFill/>
        </p:spPr>
        <p:txBody>
          <a:bodyPr wrap="none" rtlCol="0">
            <a:spAutoFit/>
          </a:bodyPr>
          <a:lstStyle/>
          <a:p>
            <a:r>
              <a:rPr lang="en-US" dirty="0" smtClean="0">
                <a:solidFill>
                  <a:srgbClr val="7030A0"/>
                </a:solidFill>
              </a:rPr>
              <a:t>W filament</a:t>
            </a:r>
            <a:endParaRPr lang="en-US" dirty="0">
              <a:solidFill>
                <a:srgbClr val="7030A0"/>
              </a:solidFill>
            </a:endParaRPr>
          </a:p>
        </p:txBody>
      </p:sp>
      <p:sp>
        <p:nvSpPr>
          <p:cNvPr id="15" name="Right Arrow 14"/>
          <p:cNvSpPr/>
          <p:nvPr/>
        </p:nvSpPr>
        <p:spPr>
          <a:xfrm rot="1898595">
            <a:off x="4631534" y="2855555"/>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TotalTime>
  <Words>4074</Words>
  <Application>Microsoft Office PowerPoint</Application>
  <PresentationFormat>On-screen Show (4:3)</PresentationFormat>
  <Paragraphs>448</Paragraphs>
  <Slides>47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75</cp:revision>
  <dcterms:created xsi:type="dcterms:W3CDTF">2009-01-19T19:05:46Z</dcterms:created>
  <dcterms:modified xsi:type="dcterms:W3CDTF">2010-08-20T23:17:09Z</dcterms:modified>
</cp:coreProperties>
</file>