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7" r:id="rId12"/>
    <p:sldId id="272" r:id="rId13"/>
    <p:sldId id="263" r:id="rId14"/>
    <p:sldId id="273" r:id="rId15"/>
    <p:sldId id="274" r:id="rId16"/>
    <p:sldId id="275" r:id="rId17"/>
    <p:sldId id="25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01A4-BCE4-4D7D-A4B4-7CD93D814AFC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DED7-1A5A-489E-9F28-8134F41CE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right figure, </a:t>
            </a:r>
            <a:r>
              <a:rPr lang="en-US" baseline="0" dirty="0" err="1" smtClean="0"/>
              <a:t>bandgap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Ge</a:t>
            </a:r>
            <a:r>
              <a:rPr lang="en-US" baseline="0" dirty="0" smtClean="0"/>
              <a:t> is higher or lower than Si? How about </a:t>
            </a:r>
            <a:r>
              <a:rPr lang="en-US" baseline="0" dirty="0" err="1" smtClean="0"/>
              <a:t>GaAs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DED7-1A5A-489E-9F28-8134F41CEB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257-D6C9-4391-AA26-83C07D84B689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B7A7-1F7B-47E7-86AA-B81940D576F3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71E6-562C-4F12-A9C0-1956F00C1483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5F72-C329-4685-8139-57B5DCD90CD2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9387-616F-4E97-88A3-296F722C293C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C3B6-6C80-4339-83D0-0F8FA0B3C8B7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439B-F4B9-4A6D-BA4F-CCE3F4DD72F8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597F-61F7-4AEA-8DDA-DD020358D661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E3B-4B7E-4ECC-AD4A-98F29A68A367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9F3B-CD94-4663-A0A3-CAB2C244F63E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6051-1AAE-4C53-BF87-CB862137B452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D6FF9-4CE2-46FA-A482-6D534600A8F3}" type="datetime1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447800"/>
            <a:ext cx="761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1 Introduction and Historical Perspective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956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Growth of IC – Moore’s law.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Some history in IC industry.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Semiconductors.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Semiconductor devices, semiconductor technology families.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8638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Carrier drift and carrier mobility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76200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When an electric field is applied to a semiconductor, mobile carriers will be accelerated by the electrostatic force.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This force superimposes on the random thermal motion of carriers: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E.g. electrons drift in the direction opposite to the E-field.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Average drift velocity = |v| = 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E,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 is carrier mobility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3911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648200"/>
            <a:ext cx="7696200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Electron current density: </a:t>
            </a:r>
            <a:r>
              <a:rPr lang="en-US" dirty="0" err="1" smtClean="0">
                <a:solidFill>
                  <a:srgbClr val="0033CC"/>
                </a:solidFill>
              </a:rPr>
              <a:t>J</a:t>
            </a:r>
            <a:r>
              <a:rPr lang="en-US" baseline="-25000" dirty="0" err="1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= (-q)</a:t>
            </a:r>
            <a:r>
              <a:rPr lang="en-US" dirty="0" err="1" smtClean="0">
                <a:solidFill>
                  <a:srgbClr val="0033CC"/>
                </a:solidFill>
              </a:rPr>
              <a:t>nv</a:t>
            </a:r>
            <a:r>
              <a:rPr lang="en-US" baseline="-25000" dirty="0" err="1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= </a:t>
            </a:r>
            <a:r>
              <a:rPr lang="en-US" dirty="0" err="1" smtClean="0">
                <a:solidFill>
                  <a:srgbClr val="0033CC"/>
                </a:solidFill>
              </a:rPr>
              <a:t>qn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n is free electron concentration.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Hole current density: </a:t>
            </a:r>
            <a:r>
              <a:rPr lang="en-US" dirty="0" err="1" smtClean="0">
                <a:solidFill>
                  <a:srgbClr val="0033CC"/>
                </a:solidFill>
              </a:rPr>
              <a:t>J</a:t>
            </a:r>
            <a:r>
              <a:rPr lang="en-US" baseline="-25000" dirty="0" err="1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 = (+q)</a:t>
            </a:r>
            <a:r>
              <a:rPr lang="en-US" dirty="0" err="1" smtClean="0">
                <a:solidFill>
                  <a:srgbClr val="0033CC"/>
                </a:solidFill>
              </a:rPr>
              <a:t>pv</a:t>
            </a:r>
            <a:r>
              <a:rPr lang="en-US" baseline="-25000" dirty="0" err="1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 = </a:t>
            </a:r>
            <a:r>
              <a:rPr lang="en-US" dirty="0" err="1" smtClean="0">
                <a:solidFill>
                  <a:srgbClr val="0033CC"/>
                </a:solidFill>
              </a:rPr>
              <a:t>qp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p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p is hole concentration.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Total current density: J = </a:t>
            </a:r>
            <a:r>
              <a:rPr lang="en-US" dirty="0" err="1" smtClean="0">
                <a:solidFill>
                  <a:srgbClr val="0033CC"/>
                </a:solidFill>
              </a:rPr>
              <a:t>J</a:t>
            </a:r>
            <a:r>
              <a:rPr lang="en-US" baseline="-25000" dirty="0" err="1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+ </a:t>
            </a:r>
            <a:r>
              <a:rPr lang="en-US" dirty="0" err="1" smtClean="0">
                <a:solidFill>
                  <a:srgbClr val="0033CC"/>
                </a:solidFill>
              </a:rPr>
              <a:t>J</a:t>
            </a:r>
            <a:r>
              <a:rPr lang="en-US" baseline="-25000" dirty="0" err="1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= E, conductivity  = (1/) = </a:t>
            </a:r>
            <a:r>
              <a:rPr lang="en-US" dirty="0" err="1" smtClean="0">
                <a:solidFill>
                  <a:srgbClr val="0033CC"/>
                </a:solidFill>
              </a:rPr>
              <a:t>qn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+ </a:t>
            </a:r>
            <a:r>
              <a:rPr lang="en-US" dirty="0" err="1" smtClean="0">
                <a:solidFill>
                  <a:srgbClr val="0033CC"/>
                </a:solidFill>
              </a:rPr>
              <a:t>qp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p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 is resistivity. Usually either n or p dominates. E.g. if n &gt;&gt;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then p = n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/n &lt;&lt;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Si at RT, with low doping concentration and small fields, maximum values: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= 1500cm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Vsec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; 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p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= 500cm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Vsec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&lt; 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so NMOS is faster than PMOS.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76200"/>
            <a:ext cx="479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Example: dopant compensation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685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Consider a Si sample doped with 10</a:t>
            </a:r>
            <a:r>
              <a:rPr lang="en-US" baseline="30000" dirty="0" smtClean="0">
                <a:solidFill>
                  <a:srgbClr val="0033CC"/>
                </a:solidFill>
              </a:rPr>
              <a:t>16</a:t>
            </a:r>
            <a:r>
              <a:rPr lang="en-US" dirty="0" smtClean="0">
                <a:solidFill>
                  <a:srgbClr val="0033CC"/>
                </a:solidFill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Boron. What is its electrical resistivity?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Carrier mobility: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p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=450cm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Vsec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750730" cy="18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201621"/>
            <a:ext cx="4613275" cy="181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3276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Consider the same Si sample (with 10</a:t>
            </a:r>
            <a:r>
              <a:rPr lang="en-US" baseline="30000" dirty="0" smtClean="0">
                <a:solidFill>
                  <a:srgbClr val="0033CC"/>
                </a:solidFill>
              </a:rPr>
              <a:t>16</a:t>
            </a:r>
            <a:r>
              <a:rPr lang="en-US" dirty="0" smtClean="0">
                <a:solidFill>
                  <a:srgbClr val="0033CC"/>
                </a:solidFill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Boron), doped additionally with 10</a:t>
            </a:r>
            <a:r>
              <a:rPr lang="en-US" baseline="30000" dirty="0" smtClean="0">
                <a:solidFill>
                  <a:srgbClr val="0033CC"/>
                </a:solidFill>
              </a:rPr>
              <a:t>17</a:t>
            </a:r>
            <a:r>
              <a:rPr lang="en-US" dirty="0" smtClean="0">
                <a:solidFill>
                  <a:srgbClr val="0033CC"/>
                </a:solidFill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Arsenic. What is the new resistivity?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Carrier mobility: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=600cm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Vsec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 (lower 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because higher doping reduces mobility)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66800" y="6019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sample is converted to n-type material by adding more donors than acceptors, and is said to be “compensated”.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857250"/>
            <a:ext cx="75326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86380"/>
            <a:ext cx="4890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Summary of doping terminology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447800"/>
            <a:ext cx="761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1 Introduction and Historical Perspective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956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Growth of IC – Moore’s law.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Some history in IC industry.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Semiconductors.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Semiconductor devices, semiconductor technology families.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1325" y="86380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 - n junction diode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038600"/>
            <a:ext cx="8763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equilibrium (no bias), drift current (due to ‘built-in’ electric field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0033CC"/>
                </a:solidFill>
              </a:rPr>
              <a:t>) and diffusion current (due to free carrier concentration gradient) exactly balance, so that no net current flows.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forward bias, the applied field partially cancels the built-in field, allowing majority carriers from both sides to diffuse across the junction.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reverse bias, the depletion region is widened, only very small leakage current flows.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overall I-V relation is simply: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33800" y="5638800"/>
          <a:ext cx="2501153" cy="914400"/>
        </p:xfrm>
        <a:graphic>
          <a:graphicData uri="http://schemas.openxmlformats.org/presentationml/2006/ole">
            <p:oleObj spid="_x0000_s6147" name="Equation" r:id="rId3" imgW="118080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9915" y="685800"/>
            <a:ext cx="623251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07203" y="3135868"/>
            <a:ext cx="27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(depletion: no free carriers)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160" y="86380"/>
            <a:ext cx="236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MOS transistor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685800"/>
            <a:ext cx="356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MOS: metal oxide semiconductor.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MOSFET: MOS field effect transistor.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6057901" cy="373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684" y="1981200"/>
            <a:ext cx="273543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029200"/>
            <a:ext cx="876300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accumulation, the channel is rich with holes with little free electrons, and the two PN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diodes are either zero bias or reverse biased, so there is no/little current between source and drain. The same is true for depletion state where there is no carrier in the channel.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inversion, the gate voltage is very high which attracts electrons to the very top surface of the channel, so now there is a conduction path of free electrons between source and drain.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276600"/>
            <a:ext cx="175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depletion region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752600" y="29718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142354" y="3029847"/>
            <a:ext cx="457200" cy="36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10000" y="2895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157246"/>
            <a:ext cx="2893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(holes 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accumulate to surface)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4191000"/>
            <a:ext cx="299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(electrons 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appeared at surface)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17526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4052" y="17526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2264" y="1752600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Intermediate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838200"/>
            <a:ext cx="1029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G: gate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S: source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D: drain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86380"/>
            <a:ext cx="4752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Bipolar junction transistor (BJT)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39624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key is that the base is very narrow, so it is totally different from two </a:t>
            </a:r>
            <a:r>
              <a:rPr lang="en-US" i="1" dirty="0" smtClean="0">
                <a:solidFill>
                  <a:srgbClr val="0033CC"/>
                </a:solidFill>
              </a:rPr>
              <a:t>independent</a:t>
            </a:r>
            <a:r>
              <a:rPr lang="en-US" dirty="0" smtClean="0">
                <a:solidFill>
                  <a:srgbClr val="0033CC"/>
                </a:solidFill>
              </a:rPr>
              <a:t> p-n junctions (one forward, one reverse biased) connected through the base region.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operation, the emitter is grounded, a small positive voltage to base, and a large positive voltage applied to the collector.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tiny change of V</a:t>
            </a:r>
            <a:r>
              <a:rPr lang="en-US" baseline="-25000" dirty="0" smtClean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 leads to a large (exponential) change of I</a:t>
            </a:r>
            <a:r>
              <a:rPr lang="en-US" baseline="-25000" dirty="0" smtClean="0">
                <a:solidFill>
                  <a:srgbClr val="0033CC"/>
                </a:solidFill>
              </a:rPr>
              <a:t>E</a:t>
            </a:r>
            <a:r>
              <a:rPr lang="en-US" dirty="0" smtClean="0">
                <a:solidFill>
                  <a:srgbClr val="0033CC"/>
                </a:solidFill>
              </a:rPr>
              <a:t> that is very close to collector current I</a:t>
            </a:r>
            <a:r>
              <a:rPr lang="en-US" baseline="-25000" dirty="0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33CC"/>
                </a:solidFill>
              </a:rPr>
              <a:t>. (i.e. V</a:t>
            </a:r>
            <a:r>
              <a:rPr lang="en-US" baseline="-25000" dirty="0" smtClean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 to control I</a:t>
            </a:r>
            <a:r>
              <a:rPr lang="en-US" baseline="-25000" dirty="0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Since most of the current in a BJT flows below the silicon surface, the device is much less sensitive to passivation/protection problems than is the MOS transistor.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this reason, BJT was used in the earliest ICs in the 1960s while researchers were trying to understand the stability problems of the Si/SiO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interface for MOS transistor.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5638800" cy="32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377625"/>
            <a:ext cx="838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Figure 1-31 Simplified cross section (left) and 1D representation (right) of a bipolar transistor. The shaded areas are the depletion regions. The arrows indicate the path of carrier through the device.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330" y="1295400"/>
            <a:ext cx="2455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Emitter    Base       Collector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156" y="761999"/>
            <a:ext cx="3868244" cy="24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400" y="86380"/>
            <a:ext cx="528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Semiconductor technology families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914400"/>
            <a:ext cx="3352800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1960s, BJT: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BJT: bipolar junction transistor.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Gas phase diffusion for doping.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layer grown on P by epitaxy.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Reverse biased p-n junction for device isolation.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6-8 photolithography steps.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29000"/>
            <a:ext cx="5013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3657600"/>
            <a:ext cx="365760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1970s, E/D NMOS: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E/D = enhancement/depletion mode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LOCOS (local oxidation) isolation.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NMOS is used since electron mobility is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3 that of hole mobility.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Depletion NMOS took small area, thus denser circuit.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Again, 6-8 photolithography steps.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428327"/>
            <a:ext cx="44196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Left: enhancement (regular) NMOS (device is OFF at zero gate bias).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Right: depletion mode NMOS (device is ON at zero gate bias).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1" y="2768025"/>
            <a:ext cx="541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Figure 1-32 Technology typical of the 1960s. Bipolar transistors and resistors were the dominant components.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86380"/>
            <a:ext cx="528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Semiconductor technology families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" y="762000"/>
            <a:ext cx="365760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1980s, CMOS: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CMOS: complementary (equal number of NMOS and PMOS) MOS.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Low power consumption, low heating.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E.g. the CMOS inverter consumes no DC current in either state (no DC  power).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Higher level integration.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12-14 photolithography steps.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38600"/>
            <a:ext cx="335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1990s, </a:t>
            </a:r>
            <a:r>
              <a:rPr lang="en-US" dirty="0" err="1" smtClean="0">
                <a:solidFill>
                  <a:srgbClr val="C00000"/>
                </a:solidFill>
              </a:rPr>
              <a:t>BiCMOS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Bipolar and CMOS.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CMOS for highly integrated internal circuit.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BJT for driving circuit.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&gt;20 photolithography steps. 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08400" y="3810000"/>
            <a:ext cx="5054600" cy="2979420"/>
            <a:chOff x="3708400" y="3878580"/>
            <a:chExt cx="5054600" cy="297942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8400" y="4570730"/>
              <a:ext cx="5054600" cy="2134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3766820" y="3878580"/>
              <a:ext cx="4897120" cy="655320"/>
              <a:chOff x="1655" y="1055"/>
              <a:chExt cx="3856" cy="516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3424" y="1056"/>
                <a:ext cx="2087" cy="515"/>
                <a:chOff x="3107" y="1056"/>
                <a:chExt cx="2087" cy="515"/>
              </a:xfrm>
            </p:grpSpPr>
            <p:sp>
              <p:nvSpPr>
                <p:cNvPr id="17" name="AutoShape 7"/>
                <p:cNvSpPr>
                  <a:spLocks/>
                </p:cNvSpPr>
                <p:nvPr/>
              </p:nvSpPr>
              <p:spPr bwMode="auto">
                <a:xfrm rot="5400000">
                  <a:off x="4037" y="414"/>
                  <a:ext cx="227" cy="2087"/>
                </a:xfrm>
                <a:prstGeom prst="leftBrace">
                  <a:avLst>
                    <a:gd name="adj1" fmla="val 76615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07" y="1056"/>
                  <a:ext cx="66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/>
                    <a:t>CMOS</a:t>
                  </a:r>
                </a:p>
              </p:txBody>
            </p: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1655" y="1055"/>
                <a:ext cx="1724" cy="515"/>
                <a:chOff x="1655" y="1055"/>
                <a:chExt cx="1724" cy="515"/>
              </a:xfrm>
            </p:grpSpPr>
            <p:sp>
              <p:nvSpPr>
                <p:cNvPr id="15" name="AutoShape 11"/>
                <p:cNvSpPr>
                  <a:spLocks/>
                </p:cNvSpPr>
                <p:nvPr/>
              </p:nvSpPr>
              <p:spPr bwMode="auto">
                <a:xfrm rot="5400000">
                  <a:off x="2403" y="595"/>
                  <a:ext cx="227" cy="1724"/>
                </a:xfrm>
                <a:prstGeom prst="leftBrace">
                  <a:avLst>
                    <a:gd name="adj1" fmla="val 63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90" y="1055"/>
                  <a:ext cx="4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0"/>
                    <a:t>BJT</a:t>
                  </a: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3810000" y="6488668"/>
              <a:ext cx="48036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TiSi</a:t>
              </a:r>
              <a:r>
                <a:rPr lang="en-US" dirty="0" smtClean="0"/>
                <a:t>   Un-doped poly    p</a:t>
              </a:r>
              <a:r>
                <a:rPr lang="en-US" baseline="30000" dirty="0" smtClean="0"/>
                <a:t>+</a:t>
              </a:r>
              <a:r>
                <a:rPr lang="en-US" dirty="0" smtClean="0"/>
                <a:t> poly      n</a:t>
              </a:r>
              <a:r>
                <a:rPr lang="en-US" baseline="30000" dirty="0" smtClean="0"/>
                <a:t>+</a:t>
              </a:r>
              <a:r>
                <a:rPr lang="en-US" dirty="0" smtClean="0"/>
                <a:t> poly       metal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2000" y="6172200"/>
            <a:ext cx="302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BJT: bipolar junction transistor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poly = poly-crystalline Si.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85800"/>
            <a:ext cx="5495925" cy="32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1" y="3225225"/>
            <a:ext cx="541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Figure 1-34 Technology typical of the 1980s. CMOS circuits with both NMOS and PMOS devices were dominant.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3657600" cy="45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58920" y="76200"/>
            <a:ext cx="112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Silicon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4114800" cy="30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3669268"/>
            <a:ext cx="214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dirty="0" smtClean="0">
                <a:solidFill>
                  <a:srgbClr val="C00000"/>
                </a:solidFill>
              </a:rPr>
              <a:t>Diamond</a:t>
            </a:r>
            <a:r>
              <a:rPr lang="en-US" dirty="0" smtClean="0">
                <a:solidFill>
                  <a:srgbClr val="7030A0"/>
                </a:solidFill>
              </a:rPr>
              <a:t>” structure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677" y="5029200"/>
            <a:ext cx="37709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53590"/>
            <a:ext cx="2514600" cy="26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4267200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 # density: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8/(5.43Å)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=5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cm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3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00566"/>
            <a:ext cx="2752725" cy="246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19200" y="863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Carrier concentrations of intrinsic (</a:t>
            </a:r>
            <a:r>
              <a:rPr lang="en-US" sz="2800" dirty="0" err="1" smtClean="0">
                <a:solidFill>
                  <a:srgbClr val="0033CC"/>
                </a:solidFill>
              </a:rPr>
              <a:t>undoped</a:t>
            </a:r>
            <a:r>
              <a:rPr lang="en-US" sz="2800" dirty="0" smtClean="0">
                <a:solidFill>
                  <a:srgbClr val="0033CC"/>
                </a:solidFill>
              </a:rPr>
              <a:t>) Si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867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1.12eV &gt;&gt; </a:t>
            </a:r>
            <a:r>
              <a:rPr lang="en-US" dirty="0" err="1" smtClean="0">
                <a:solidFill>
                  <a:srgbClr val="C00000"/>
                </a:solidFill>
              </a:rPr>
              <a:t>kT</a:t>
            </a:r>
            <a:r>
              <a:rPr lang="en-US" dirty="0" smtClean="0">
                <a:solidFill>
                  <a:srgbClr val="C00000"/>
                </a:solidFill>
              </a:rPr>
              <a:t> =0.026eV for T=300K, so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is very low at room temperature.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0" y="533400"/>
            <a:ext cx="5257800" cy="6086563"/>
            <a:chOff x="3810000" y="533400"/>
            <a:chExt cx="5257800" cy="6086563"/>
          </a:xfrm>
        </p:grpSpPr>
        <p:grpSp>
          <p:nvGrpSpPr>
            <p:cNvPr id="18" name="Group 17"/>
            <p:cNvGrpSpPr/>
            <p:nvPr/>
          </p:nvGrpSpPr>
          <p:grpSpPr>
            <a:xfrm>
              <a:off x="3810000" y="914400"/>
              <a:ext cx="5257800" cy="5705563"/>
              <a:chOff x="3810000" y="914400"/>
              <a:chExt cx="5257800" cy="570556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00" y="914400"/>
                <a:ext cx="5257800" cy="570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810000" y="1371600"/>
                <a:ext cx="704088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791200" y="4953000"/>
              <a:ext cx="17893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 in 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904223" y="2671420"/>
              <a:ext cx="9428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 (cm</a:t>
              </a:r>
              <a:r>
                <a:rPr lang="en-US" baseline="30000" dirty="0" smtClean="0"/>
                <a:t>-3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533400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n=p=</a:t>
              </a:r>
              <a:r>
                <a:rPr lang="en-US" sz="2400" dirty="0" err="1" smtClean="0">
                  <a:solidFill>
                    <a:srgbClr val="C00000"/>
                  </a:solidFill>
                </a:rPr>
                <a:t>n</a:t>
              </a:r>
              <a:r>
                <a:rPr lang="en-US" sz="2400" baseline="-25000" dirty="0" err="1" smtClean="0">
                  <a:solidFill>
                    <a:srgbClr val="C00000"/>
                  </a:solidFill>
                </a:rPr>
                <a:t>i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742" y="685800"/>
            <a:ext cx="36486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52800" y="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Doping of silicon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908794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609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Adding parts/billion to parts/thousand of “dopants” to pure Si can change resistivity by 8 orders of magnitude 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321475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key to building semiconductor devices and integrated circuits lies in the ability to control the local doping and hence local electronic properties of a semiconductor crystal.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4008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ym typeface="Symbol"/>
              </a:rPr>
              <a:t>m = 100 cm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5791200" cy="374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52800" y="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Doping of silicon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74874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By substituting a Si atom with a special impurity atom (Column V for donor, Column III for acceptor), a conduction electron or hole is created.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1476375" cy="25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228600" y="4038600"/>
            <a:ext cx="8686800" cy="2819400"/>
            <a:chOff x="228600" y="4038600"/>
            <a:chExt cx="8686800" cy="28194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4648200"/>
              <a:ext cx="173355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4038600"/>
              <a:ext cx="1914525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28600" y="5105400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Semiconductor with both acceptors and donors has 4 kinds of charge carriers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593467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Mobile</a:t>
              </a:r>
              <a:r>
                <a:rPr lang="en-US" dirty="0" smtClean="0">
                  <a:solidFill>
                    <a:srgbClr val="0033CC"/>
                  </a:solidFill>
                </a:rPr>
                <a:t>, contribute to current </a:t>
              </a:r>
              <a:r>
                <a:rPr lang="en-US" smtClean="0">
                  <a:solidFill>
                    <a:srgbClr val="0033CC"/>
                  </a:solidFill>
                </a:rPr>
                <a:t>flow </a:t>
              </a:r>
              <a:r>
                <a:rPr lang="en-US" smtClean="0">
                  <a:solidFill>
                    <a:srgbClr val="0033CC"/>
                  </a:solidFill>
                </a:rPr>
                <a:t>when </a:t>
              </a:r>
              <a:r>
                <a:rPr lang="en-US" dirty="0" smtClean="0">
                  <a:solidFill>
                    <a:srgbClr val="0033CC"/>
                  </a:solidFill>
                </a:rPr>
                <a:t>electric field is applied.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5638800"/>
              <a:ext cx="3429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Immobile</a:t>
              </a:r>
              <a:r>
                <a:rPr lang="en-US" dirty="0" smtClean="0">
                  <a:solidFill>
                    <a:srgbClr val="0033CC"/>
                  </a:solidFill>
                </a:rPr>
                <a:t>, DO NOT contribute to current flow with electric field is applied. However, they affect the local electric field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4038600"/>
            <a:ext cx="9144000" cy="762000"/>
            <a:chOff x="0" y="4038600"/>
            <a:chExt cx="9144000" cy="762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4800600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781300" y="4381500"/>
              <a:ext cx="4572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00400" y="4343400"/>
              <a:ext cx="289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981700" y="4152900"/>
              <a:ext cx="30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72200" y="40386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Energy band description of electrons and holes contributed by donors and acceptors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52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895600"/>
            <a:ext cx="9144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 = bottom of conduction band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</a:rPr>
              <a:t>V</a:t>
            </a:r>
            <a:r>
              <a:rPr lang="en-US" dirty="0" smtClean="0">
                <a:solidFill>
                  <a:srgbClr val="7030A0"/>
                </a:solidFill>
              </a:rPr>
              <a:t> = top of valence band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 = Donor energy level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= Acceptor energy level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56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At room temperature, the dopants of interest are essentially fully ionized.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Intrinsic and extrinsic silicon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914400"/>
            <a:ext cx="3962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Intrinsic:</a:t>
            </a:r>
            <a:r>
              <a:rPr lang="en-US" dirty="0" smtClean="0">
                <a:solidFill>
                  <a:srgbClr val="0033CC"/>
                </a:solidFill>
              </a:rPr>
              <a:t> un-doped, or doping level lower than </a:t>
            </a:r>
            <a:r>
              <a:rPr lang="en-US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Extrinsic: </a:t>
            </a:r>
            <a:r>
              <a:rPr lang="en-US" dirty="0" smtClean="0">
                <a:solidFill>
                  <a:srgbClr val="0033CC"/>
                </a:solidFill>
              </a:rPr>
              <a:t>carrier density determined/controlled by doping level.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semiconductor device, it is usually extrinsic at room temperature.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But the semiconductor often becomes intrinsic at device fabrication temperatures (e.g. oxidation is done at &gt;900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191000"/>
            <a:ext cx="41592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Approximate definition of doping levels: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30000" dirty="0" smtClean="0">
                <a:solidFill>
                  <a:srgbClr val="0033CC"/>
                </a:solidFill>
              </a:rPr>
              <a:t>--</a:t>
            </a:r>
            <a:r>
              <a:rPr lang="en-US" dirty="0" smtClean="0">
                <a:solidFill>
                  <a:srgbClr val="0033CC"/>
                </a:solidFill>
              </a:rPr>
              <a:t> or  P</a:t>
            </a:r>
            <a:r>
              <a:rPr lang="en-US" baseline="30000" dirty="0" smtClean="0">
                <a:solidFill>
                  <a:srgbClr val="0033CC"/>
                </a:solidFill>
              </a:rPr>
              <a:t>--</a:t>
            </a:r>
            <a:r>
              <a:rPr lang="en-US" dirty="0" smtClean="0">
                <a:solidFill>
                  <a:srgbClr val="0033CC"/>
                </a:solidFill>
              </a:rPr>
              <a:t> :                     N</a:t>
            </a:r>
            <a:r>
              <a:rPr lang="en-US" baseline="-25000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 or N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 &lt; 10</a:t>
            </a:r>
            <a:r>
              <a:rPr lang="en-US" baseline="30000" dirty="0" smtClean="0">
                <a:solidFill>
                  <a:srgbClr val="0033CC"/>
                </a:solidFill>
              </a:rPr>
              <a:t>14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 or  P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 : 10</a:t>
            </a:r>
            <a:r>
              <a:rPr lang="en-US" baseline="30000" dirty="0" smtClean="0">
                <a:solidFill>
                  <a:srgbClr val="0033CC"/>
                </a:solidFill>
              </a:rPr>
              <a:t>14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 &lt; N</a:t>
            </a:r>
            <a:r>
              <a:rPr lang="en-US" baseline="-25000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 or N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 &lt; 10</a:t>
            </a:r>
            <a:r>
              <a:rPr lang="en-US" baseline="30000" dirty="0" smtClean="0">
                <a:solidFill>
                  <a:srgbClr val="0033CC"/>
                </a:solidFill>
              </a:rPr>
              <a:t>16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   or  P   : 10</a:t>
            </a:r>
            <a:r>
              <a:rPr lang="en-US" baseline="30000" dirty="0" smtClean="0">
                <a:solidFill>
                  <a:srgbClr val="0033CC"/>
                </a:solidFill>
              </a:rPr>
              <a:t>16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 &lt; N</a:t>
            </a:r>
            <a:r>
              <a:rPr lang="en-US" baseline="-25000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 or N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 &lt; 10</a:t>
            </a:r>
            <a:r>
              <a:rPr lang="en-US" baseline="30000" dirty="0" smtClean="0">
                <a:solidFill>
                  <a:srgbClr val="0033CC"/>
                </a:solidFill>
              </a:rPr>
              <a:t>18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 or P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 : 10</a:t>
            </a:r>
            <a:r>
              <a:rPr lang="en-US" baseline="30000" dirty="0" smtClean="0">
                <a:solidFill>
                  <a:srgbClr val="0033CC"/>
                </a:solidFill>
              </a:rPr>
              <a:t>18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 &lt; N</a:t>
            </a:r>
            <a:r>
              <a:rPr lang="en-US" baseline="-25000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 or N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 &lt; 10</a:t>
            </a:r>
            <a:r>
              <a:rPr lang="en-US" baseline="30000" dirty="0" smtClean="0">
                <a:solidFill>
                  <a:srgbClr val="0033CC"/>
                </a:solidFill>
              </a:rPr>
              <a:t>20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30000" dirty="0" smtClean="0">
                <a:solidFill>
                  <a:srgbClr val="0033CC"/>
                </a:solidFill>
              </a:rPr>
              <a:t>++</a:t>
            </a:r>
            <a:r>
              <a:rPr lang="en-US" dirty="0" smtClean="0">
                <a:solidFill>
                  <a:srgbClr val="0033CC"/>
                </a:solidFill>
              </a:rPr>
              <a:t> or P</a:t>
            </a:r>
            <a:r>
              <a:rPr lang="en-US" baseline="30000" dirty="0" smtClean="0">
                <a:solidFill>
                  <a:srgbClr val="0033CC"/>
                </a:solidFill>
              </a:rPr>
              <a:t>++</a:t>
            </a:r>
            <a:r>
              <a:rPr lang="en-US" dirty="0" smtClean="0">
                <a:solidFill>
                  <a:srgbClr val="0033CC"/>
                </a:solidFill>
              </a:rPr>
              <a:t>:                      N</a:t>
            </a:r>
            <a:r>
              <a:rPr lang="en-US" baseline="-25000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 or N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 &gt; 10</a:t>
            </a:r>
            <a:r>
              <a:rPr lang="en-US" baseline="30000" dirty="0" smtClean="0">
                <a:solidFill>
                  <a:srgbClr val="0033CC"/>
                </a:solidFill>
              </a:rPr>
              <a:t>20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Si # density : 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22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Intrinsic Si at RT: </a:t>
            </a:r>
            <a:r>
              <a:rPr lang="en-US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=1.45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 10</a:t>
            </a:r>
            <a:r>
              <a:rPr lang="en-US" baseline="30000" dirty="0" smtClean="0">
                <a:solidFill>
                  <a:srgbClr val="0033CC"/>
                </a:solidFill>
              </a:rPr>
              <a:t>10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462133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and hole concentrations for homogeneous semiconductor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1430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n: electron concentration (cm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 : hole concentration (cm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: donor concentration (cm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: acceptor concentration (cm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Charge neutrality: N</a:t>
            </a:r>
            <a:r>
              <a:rPr lang="en-US" baseline="-25000" dirty="0" smtClean="0">
                <a:solidFill>
                  <a:srgbClr val="C00000"/>
                </a:solidFill>
              </a:rPr>
              <a:t>D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+ p = N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+ 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8187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 thermal equilibrium, </a:t>
            </a:r>
            <a:r>
              <a:rPr lang="en-US" dirty="0" err="1" smtClean="0">
                <a:solidFill>
                  <a:srgbClr val="C00000"/>
                </a:solidFill>
              </a:rPr>
              <a:t>np</a:t>
            </a:r>
            <a:r>
              <a:rPr lang="en-US" dirty="0" smtClean="0">
                <a:solidFill>
                  <a:srgbClr val="C00000"/>
                </a:solidFill>
              </a:rPr>
              <a:t> = n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(for intrinsic semiconductor n=p=</a:t>
            </a:r>
            <a:r>
              <a:rPr lang="en-US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, so </a:t>
            </a:r>
            <a:r>
              <a:rPr lang="en-US" dirty="0" err="1" smtClean="0">
                <a:solidFill>
                  <a:srgbClr val="0033CC"/>
                </a:solidFill>
              </a:rPr>
              <a:t>np</a:t>
            </a:r>
            <a:r>
              <a:rPr lang="en-US" dirty="0" smtClean="0">
                <a:solidFill>
                  <a:srgbClr val="0033CC"/>
                </a:solidFill>
              </a:rPr>
              <a:t>=n</a:t>
            </a:r>
            <a:r>
              <a:rPr lang="en-US" baseline="-25000" dirty="0" smtClean="0">
                <a:solidFill>
                  <a:srgbClr val="0033CC"/>
                </a:solidFill>
              </a:rPr>
              <a:t>i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 This same relation also holds for extrinsic case)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505200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5715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Carrier concentrations depend on NET dopant concentration (N</a:t>
            </a:r>
            <a:r>
              <a:rPr lang="en-US" baseline="-25000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 - N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)!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Therefore: p-type doping can be realized on n-type substrate if N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&gt; N</a:t>
            </a:r>
            <a:r>
              <a:rPr lang="en-US" baseline="-25000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, and vice versa.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093679" cy="1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962400" cy="132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8638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Fermi level and carrier concentration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1" y="685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probability of an electron occupying any particular energy level E is given by: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F(E) = [1 + exp((E-E</a:t>
            </a:r>
            <a:r>
              <a:rPr lang="en-US" baseline="-25000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)/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))]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 </a:t>
            </a:r>
            <a:r>
              <a:rPr lang="en-US" dirty="0" smtClean="0">
                <a:solidFill>
                  <a:srgbClr val="0033CC"/>
                </a:solidFill>
              </a:rPr>
              <a:t>exp(-(E-E</a:t>
            </a:r>
            <a:r>
              <a:rPr lang="en-US" baseline="-25000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)/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) for E &gt; E</a:t>
            </a:r>
            <a:r>
              <a:rPr lang="en-US" baseline="-25000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 + a few 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The probability of an electron not occupying any particular energy level E, or the probability of finding a hole there, is given by: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1 - F(E) = 1 - [1 + exp((E-E</a:t>
            </a:r>
            <a:r>
              <a:rPr lang="en-US" baseline="-25000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)/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))]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 </a:t>
            </a:r>
            <a:r>
              <a:rPr lang="en-US" dirty="0" smtClean="0">
                <a:solidFill>
                  <a:srgbClr val="0033CC"/>
                </a:solidFill>
              </a:rPr>
              <a:t>exp(-(E</a:t>
            </a:r>
            <a:r>
              <a:rPr lang="en-US" baseline="-25000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-E)/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) for E &lt; E</a:t>
            </a:r>
            <a:r>
              <a:rPr lang="en-US" baseline="-25000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 - a few 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" y="5346201"/>
          <a:ext cx="4114800" cy="1257799"/>
        </p:xfrm>
        <a:graphic>
          <a:graphicData uri="http://schemas.openxmlformats.org/presentationml/2006/ole">
            <p:oleObj spid="_x0000_s3076" name="Equation" r:id="rId3" imgW="2908080" imgH="8888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76800" y="5219700"/>
          <a:ext cx="3502660" cy="800100"/>
        </p:xfrm>
        <a:graphic>
          <a:graphicData uri="http://schemas.openxmlformats.org/presentationml/2006/ole">
            <p:oleObj spid="_x0000_s3077" name="Equation" r:id="rId4" imgW="2501640" imgH="57132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67200" y="6019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m</a:t>
            </a:r>
            <a:r>
              <a:rPr lang="en-US" baseline="-25000" dirty="0" err="1" smtClean="0">
                <a:solidFill>
                  <a:srgbClr val="0033CC"/>
                </a:solidFill>
              </a:rPr>
              <a:t>e,h</a:t>
            </a:r>
            <a:r>
              <a:rPr lang="en-US" baseline="30000" dirty="0" smtClean="0">
                <a:solidFill>
                  <a:srgbClr val="0033CC"/>
                </a:solidFill>
              </a:rPr>
              <a:t>*</a:t>
            </a:r>
            <a:r>
              <a:rPr lang="en-US" dirty="0" smtClean="0">
                <a:solidFill>
                  <a:srgbClr val="0033CC"/>
                </a:solidFill>
              </a:rPr>
              <a:t> is density of states effective mass.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Si at RT, N</a:t>
            </a:r>
            <a:r>
              <a:rPr lang="en-US" baseline="-25000" dirty="0" smtClean="0">
                <a:solidFill>
                  <a:srgbClr val="0033CC"/>
                </a:solidFill>
              </a:rPr>
              <a:t>C</a:t>
            </a:r>
            <a:r>
              <a:rPr lang="en-US" dirty="0" smtClean="0">
                <a:solidFill>
                  <a:srgbClr val="0033CC"/>
                </a:solidFill>
              </a:rPr>
              <a:t> = 2.8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19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, N</a:t>
            </a:r>
            <a:r>
              <a:rPr lang="en-US" baseline="-25000" dirty="0" smtClean="0">
                <a:solidFill>
                  <a:srgbClr val="0033CC"/>
                </a:solidFill>
              </a:rPr>
              <a:t>V</a:t>
            </a:r>
            <a:r>
              <a:rPr lang="en-US" dirty="0" smtClean="0">
                <a:solidFill>
                  <a:srgbClr val="0033CC"/>
                </a:solidFill>
              </a:rPr>
              <a:t> = 1.04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19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-3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514600"/>
            <a:ext cx="6251575" cy="267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1742</Words>
  <Application>Microsoft Office PowerPoint</Application>
  <PresentationFormat>On-screen Show (4:3)</PresentationFormat>
  <Paragraphs>180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12</cp:revision>
  <dcterms:created xsi:type="dcterms:W3CDTF">2006-08-16T00:00:00Z</dcterms:created>
  <dcterms:modified xsi:type="dcterms:W3CDTF">2011-01-04T23:51:59Z</dcterms:modified>
</cp:coreProperties>
</file>