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0" r:id="rId4"/>
    <p:sldId id="261" r:id="rId5"/>
    <p:sldId id="262" r:id="rId6"/>
    <p:sldId id="263" r:id="rId7"/>
    <p:sldId id="293" r:id="rId8"/>
    <p:sldId id="274" r:id="rId9"/>
    <p:sldId id="275" r:id="rId10"/>
    <p:sldId id="265" r:id="rId11"/>
    <p:sldId id="266" r:id="rId12"/>
    <p:sldId id="264" r:id="rId13"/>
    <p:sldId id="279" r:id="rId14"/>
    <p:sldId id="294" r:id="rId15"/>
    <p:sldId id="295" r:id="rId16"/>
    <p:sldId id="281" r:id="rId17"/>
    <p:sldId id="282" r:id="rId18"/>
    <p:sldId id="284" r:id="rId19"/>
    <p:sldId id="285" r:id="rId20"/>
    <p:sldId id="291" r:id="rId21"/>
    <p:sldId id="296" r:id="rId22"/>
    <p:sldId id="287" r:id="rId23"/>
    <p:sldId id="288" r:id="rId24"/>
    <p:sldId id="297" r:id="rId25"/>
    <p:sldId id="292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D0C768-BACB-4927-8496-C39A56C1BB15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ADF2C4-0A06-4556-B77B-F25C86F26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15C80-443B-4918-BEF1-2FBA7897107E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8" y="4415322"/>
            <a:ext cx="5608947" cy="41831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EB32-4AE6-4E64-A97E-02F7F492CDEF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FDF4B-23EE-4750-BDAA-01350E676390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8A27-B9FE-40E7-A862-6F04A10B8E7F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CE630-3B72-487A-88E5-321D0480BC27}" type="datetime1">
              <a:rPr lang="en-US" altLang="zh-CN" smtClean="0"/>
              <a:pPr/>
              <a:t>8/21/2010</a:t>
            </a:fld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E1F0A-E545-4C8F-ACDB-22CF59616D5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738E-19BF-4C27-80B6-A36FCA71DC32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54FB-C63C-4C6E-9A27-40EAD8C729BD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3F92-43BA-4ED3-B28E-869DFB6A1854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4BE6-03FC-49B7-88DC-B4B4641D7AD6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5270-6E03-408E-8371-AC9F1E707834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82A6-08CB-4B24-B95D-AEAB4DA65C80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D6B3B-991D-4276-842A-A6A7AFA9BB02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5858-0A25-47AA-BB3C-C38DB5C425F4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01CC4-B146-4DE3-ACE3-52019B944256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Microsoft_Office_Word_97_-_2003_Document1.doc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rs.net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Word_97_-_2003_Document2.doc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hyperlink" Target="http://www.intel.com/intel/intelis/museum/exhibits/hist_micro/hof/286.htm" TargetMode="External"/><Relationship Id="rId12" Type="http://schemas.openxmlformats.org/officeDocument/2006/relationships/hyperlink" Target="http://micro.magnet.fsu.edu/primer/techniques/polarized/gallery/pages/humanhairlarge.html" TargetMode="External"/><Relationship Id="rId2" Type="http://schemas.openxmlformats.org/officeDocument/2006/relationships/hyperlink" Target="http://www.intel.com/intel/intelis/museum/exhibits/hist_micro/hof/4004.htm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hyperlink" Target="http://www.intel.com/intel/intelis/museum/exhibits/hist_micro/hof/pent4.htm" TargetMode="External"/><Relationship Id="rId9" Type="http://schemas.openxmlformats.org/officeDocument/2006/relationships/hyperlink" Target="http://www.intel.com/intel/intelis/museum/exhibits/hist_micro/hof/pent.htm" TargetMode="Externa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447800"/>
            <a:ext cx="7613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1 Introduction and Historical Perspective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8956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Introduction.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Growth of IC – Moore’s law.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Some history in IC industry.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 devices, semiconductor technology families.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3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NE 343: Microfabrication and thin film technology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Silicon VLSI Technology by Plummer, Deal and Griffin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7427" y="0"/>
            <a:ext cx="6595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Device scaling down over time in IC industry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5334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Moore’s law: </a:t>
            </a:r>
            <a:r>
              <a:rPr lang="en-US" dirty="0" smtClean="0">
                <a:solidFill>
                  <a:srgbClr val="0033CC"/>
                </a:solidFill>
              </a:rPr>
              <a:t>doubling of the number of transistors on a chip roughly every two years.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This is realized by:</a:t>
            </a:r>
          </a:p>
          <a:p>
            <a:pPr marL="173038"/>
            <a:r>
              <a:rPr lang="en-US" sz="1600" dirty="0" smtClean="0">
                <a:solidFill>
                  <a:srgbClr val="0033CC"/>
                </a:solidFill>
              </a:rPr>
              <a:t>Making transistor smaller - smallest lateral feature size decreases by 13% each year.</a:t>
            </a:r>
          </a:p>
          <a:p>
            <a:pPr marL="173038"/>
            <a:r>
              <a:rPr lang="en-US" sz="1600" dirty="0" smtClean="0">
                <a:solidFill>
                  <a:srgbClr val="0033CC"/>
                </a:solidFill>
              </a:rPr>
              <a:t>Making chip bigger – chip/wafer size increases 16%/year.  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4200" y="4114800"/>
            <a:ext cx="2209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Gordon Moore: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born 3 January 1929, co-founder and Chairman Emeritus of Intel Corporation; author of Moore's Law published in 1965.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905000"/>
            <a:ext cx="2286000" cy="215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76200" y="1676400"/>
            <a:ext cx="6946178" cy="4956099"/>
            <a:chOff x="11668" y="1676400"/>
            <a:chExt cx="6946178" cy="4956099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906" y="1676400"/>
              <a:ext cx="6541094" cy="4956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 rot="16200000">
              <a:off x="-919966" y="3903434"/>
              <a:ext cx="2232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transistors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4953000"/>
              <a:ext cx="2385846" cy="10978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dirty="0" smtClean="0"/>
                <a:t>Miscellaneous early ICs</a:t>
              </a:r>
            </a:p>
            <a:p>
              <a:pPr>
                <a:lnSpc>
                  <a:spcPct val="110000"/>
                </a:lnSpc>
              </a:pPr>
              <a:r>
                <a:rPr lang="en-US" sz="1200" dirty="0" smtClean="0"/>
                <a:t>DRAM memory</a:t>
              </a:r>
            </a:p>
            <a:p>
              <a:pPr>
                <a:lnSpc>
                  <a:spcPct val="110000"/>
                </a:lnSpc>
              </a:pPr>
              <a:r>
                <a:rPr lang="en-US" sz="1200" dirty="0" smtClean="0"/>
                <a:t>Intel x86 microprocessors</a:t>
              </a:r>
            </a:p>
            <a:p>
              <a:pPr>
                <a:lnSpc>
                  <a:spcPct val="110000"/>
                </a:lnSpc>
              </a:pPr>
              <a:r>
                <a:rPr lang="en-US" sz="1200" dirty="0" smtClean="0"/>
                <a:t>Intel Itanium/IA64 microprocessors</a:t>
              </a:r>
            </a:p>
            <a:p>
              <a:pPr>
                <a:lnSpc>
                  <a:spcPct val="110000"/>
                </a:lnSpc>
              </a:pPr>
              <a:r>
                <a:rPr lang="en-US" sz="1200" dirty="0" err="1" smtClean="0"/>
                <a:t>nVIDIA</a:t>
              </a:r>
              <a:r>
                <a:rPr lang="en-US" sz="1200" dirty="0" smtClean="0"/>
                <a:t> graphics processors</a:t>
              </a:r>
              <a:endParaRPr lang="en-US" sz="1200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1" descr="si-surface-sym"/>
          <p:cNvPicPr>
            <a:picLocks noChangeAspect="1" noChangeArrowheads="1"/>
          </p:cNvPicPr>
          <p:nvPr/>
        </p:nvPicPr>
        <p:blipFill>
          <a:blip r:embed="rId3" cstate="print"/>
          <a:srcRect t="18750" b="12500"/>
          <a:stretch>
            <a:fillRect/>
          </a:stretch>
        </p:blipFill>
        <p:spPr bwMode="auto">
          <a:xfrm>
            <a:off x="7673975" y="4530725"/>
            <a:ext cx="1330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2"/>
          <p:cNvGraphicFramePr>
            <a:graphicFrameLocks noChangeAspect="1"/>
          </p:cNvGraphicFramePr>
          <p:nvPr/>
        </p:nvGraphicFramePr>
        <p:xfrm>
          <a:off x="7673975" y="2027237"/>
          <a:ext cx="1252538" cy="841375"/>
        </p:xfrm>
        <a:graphic>
          <a:graphicData uri="http://schemas.openxmlformats.org/presentationml/2006/ole">
            <p:oleObj spid="_x0000_s6146" name="Document" r:id="rId4" imgW="5486400" imgH="3681984" progId="Word.Document.8">
              <p:embed/>
            </p:oleObj>
          </a:graphicData>
        </a:graphic>
      </p:graphicFrame>
      <p:sp>
        <p:nvSpPr>
          <p:cNvPr id="4101" name="Rectangle 23"/>
          <p:cNvSpPr>
            <a:spLocks noChangeArrowheads="1"/>
          </p:cNvSpPr>
          <p:nvPr/>
        </p:nvSpPr>
        <p:spPr bwMode="auto">
          <a:xfrm>
            <a:off x="7596188" y="1730375"/>
            <a:ext cx="13255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891" tIns="46945" rIns="93891" bIns="46945">
            <a:spAutoFit/>
          </a:bodyPr>
          <a:lstStyle/>
          <a:p>
            <a:pPr defTabSz="938213"/>
            <a:r>
              <a:rPr lang="en-US" sz="1200" b="1">
                <a:solidFill>
                  <a:srgbClr val="000000"/>
                </a:solidFill>
                <a:latin typeface="Palatino" pitchFamily="18" charset="0"/>
              </a:rPr>
              <a:t>Cell dimensions</a:t>
            </a:r>
          </a:p>
        </p:txBody>
      </p:sp>
      <p:sp>
        <p:nvSpPr>
          <p:cNvPr id="4102" name="Rectangle 24"/>
          <p:cNvSpPr>
            <a:spLocks noChangeArrowheads="1"/>
          </p:cNvSpPr>
          <p:nvPr/>
        </p:nvSpPr>
        <p:spPr bwMode="auto">
          <a:xfrm>
            <a:off x="7596188" y="4217987"/>
            <a:ext cx="15462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891" tIns="46945" rIns="93891" bIns="46945">
            <a:spAutoFit/>
          </a:bodyPr>
          <a:lstStyle/>
          <a:p>
            <a:pPr defTabSz="938213"/>
            <a:r>
              <a:rPr lang="en-US" sz="1200" b="1">
                <a:solidFill>
                  <a:srgbClr val="000000"/>
                </a:solidFill>
                <a:latin typeface="Palatino" pitchFamily="18" charset="0"/>
              </a:rPr>
              <a:t>Atomic dimensions</a:t>
            </a:r>
          </a:p>
        </p:txBody>
      </p:sp>
      <p:sp>
        <p:nvSpPr>
          <p:cNvPr id="4103" name="Line 25"/>
          <p:cNvSpPr>
            <a:spLocks noChangeShapeType="1"/>
          </p:cNvSpPr>
          <p:nvPr/>
        </p:nvSpPr>
        <p:spPr bwMode="auto">
          <a:xfrm>
            <a:off x="1530350" y="2509837"/>
            <a:ext cx="61722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26"/>
          <p:cNvSpPr>
            <a:spLocks noChangeShapeType="1"/>
          </p:cNvSpPr>
          <p:nvPr/>
        </p:nvSpPr>
        <p:spPr bwMode="auto">
          <a:xfrm>
            <a:off x="6940550" y="5024437"/>
            <a:ext cx="8604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06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757237"/>
            <a:ext cx="68580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Rectangle 29"/>
          <p:cNvSpPr>
            <a:spLocks noChangeArrowheads="1"/>
          </p:cNvSpPr>
          <p:nvPr/>
        </p:nvSpPr>
        <p:spPr bwMode="auto">
          <a:xfrm>
            <a:off x="2749550" y="1443037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Palatino" pitchFamily="18" charset="0"/>
              </a:rPr>
              <a:t>Era of Simple Scaling</a:t>
            </a:r>
          </a:p>
        </p:txBody>
      </p:sp>
      <p:sp>
        <p:nvSpPr>
          <p:cNvPr id="4108" name="Rectangle 30"/>
          <p:cNvSpPr>
            <a:spLocks noChangeArrowheads="1"/>
          </p:cNvSpPr>
          <p:nvPr/>
        </p:nvSpPr>
        <p:spPr bwMode="auto">
          <a:xfrm>
            <a:off x="4578350" y="2662237"/>
            <a:ext cx="236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Palatino" pitchFamily="18" charset="0"/>
              </a:rPr>
              <a:t>Scaling + Innovation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Palatino" pitchFamily="18" charset="0"/>
              </a:rPr>
              <a:t>(ITRS)</a:t>
            </a:r>
          </a:p>
        </p:txBody>
      </p:sp>
      <p:sp>
        <p:nvSpPr>
          <p:cNvPr id="4109" name="Rectangle 31"/>
          <p:cNvSpPr>
            <a:spLocks noChangeArrowheads="1"/>
          </p:cNvSpPr>
          <p:nvPr/>
        </p:nvSpPr>
        <p:spPr bwMode="auto">
          <a:xfrm>
            <a:off x="7245350" y="3500437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Palatino" pitchFamily="18" charset="0"/>
              </a:rPr>
              <a:t>Invention</a:t>
            </a:r>
          </a:p>
        </p:txBody>
      </p:sp>
      <p:sp>
        <p:nvSpPr>
          <p:cNvPr id="4110" name="Line 32"/>
          <p:cNvSpPr>
            <a:spLocks noChangeShapeType="1"/>
          </p:cNvSpPr>
          <p:nvPr/>
        </p:nvSpPr>
        <p:spPr bwMode="auto">
          <a:xfrm flipH="1">
            <a:off x="3054350" y="1824037"/>
            <a:ext cx="6858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33"/>
          <p:cNvSpPr>
            <a:spLocks noChangeShapeType="1"/>
          </p:cNvSpPr>
          <p:nvPr/>
        </p:nvSpPr>
        <p:spPr bwMode="auto">
          <a:xfrm flipH="1">
            <a:off x="5949950" y="3805237"/>
            <a:ext cx="1676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34"/>
          <p:cNvSpPr>
            <a:spLocks noChangeShapeType="1"/>
          </p:cNvSpPr>
          <p:nvPr/>
        </p:nvSpPr>
        <p:spPr bwMode="auto">
          <a:xfrm flipH="1">
            <a:off x="4806950" y="3043237"/>
            <a:ext cx="533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7427" y="0"/>
            <a:ext cx="6595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Device scaling down over time in IC industry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4400" y="5715000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defTabSz="938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era of “easy” scaling is over.</a:t>
            </a:r>
          </a:p>
          <a:p>
            <a:pPr marL="174625" indent="-174625" defTabSz="938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We are now in a period where technology and device innovations are required. </a:t>
            </a:r>
          </a:p>
          <a:p>
            <a:pPr marL="174625" indent="-174625" defTabSz="938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Beyond 2020, new currently unknown inventions will be required.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57427" y="152400"/>
            <a:ext cx="6595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Device scaling down over time in IC industry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1600" y="5867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SIA:  Semiconductor Industry Association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NTRS: National Technology Roadmap for Semiconductors.</a:t>
            </a:r>
          </a:p>
          <a:p>
            <a:r>
              <a:rPr lang="en-US" altLang="zh-CN" sz="1600" dirty="0" smtClean="0">
                <a:solidFill>
                  <a:srgbClr val="0033CC"/>
                </a:solidFill>
              </a:rPr>
              <a:t>ITRS: International Technology Roadmap for Semiconductors, </a:t>
            </a:r>
            <a:r>
              <a:rPr lang="en-US" altLang="zh-CN" sz="1600" dirty="0" smtClean="0">
                <a:solidFill>
                  <a:srgbClr val="0033CC"/>
                </a:solidFill>
                <a:hlinkClick r:id="rId3"/>
              </a:rPr>
              <a:t>http://www.itrs.net</a:t>
            </a:r>
            <a:endParaRPr lang="en-US" altLang="zh-CN" sz="1600" dirty="0" smtClean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724400"/>
            <a:ext cx="83058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Scaling down supply voltage because otherwise, as transistors get smaller, the electric fields (voltage/feature size) in these devices will increase to unacceptable levels.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In addition, the number of levels of interconnection and photo-mask also increases.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7160" y="933229"/>
            <a:ext cx="8839200" cy="4102321"/>
            <a:chOff x="137160" y="323629"/>
            <a:chExt cx="8839200" cy="4102321"/>
          </a:xfrm>
        </p:grpSpPr>
        <p:graphicFrame>
          <p:nvGraphicFramePr>
            <p:cNvPr id="3074" name="Object 7"/>
            <p:cNvGraphicFramePr>
              <a:graphicFrameLocks noChangeAspect="1"/>
            </p:cNvGraphicFramePr>
            <p:nvPr/>
          </p:nvGraphicFramePr>
          <p:xfrm>
            <a:off x="137160" y="1295400"/>
            <a:ext cx="8839200" cy="3130550"/>
          </p:xfrm>
          <a:graphic>
            <a:graphicData uri="http://schemas.openxmlformats.org/presentationml/2006/ole">
              <p:oleObj spid="_x0000_s4098" name="Document" r:id="rId4" imgW="8356424" imgH="2739563" progId="Word.Document.8">
                <p:embed/>
              </p:oleObj>
            </a:graphicData>
          </a:graphic>
        </p:graphicFrame>
        <p:sp>
          <p:nvSpPr>
            <p:cNvPr id="3077" name="Rectangle 9"/>
            <p:cNvSpPr>
              <a:spLocks noChangeArrowheads="1"/>
            </p:cNvSpPr>
            <p:nvPr/>
          </p:nvSpPr>
          <p:spPr bwMode="auto">
            <a:xfrm>
              <a:off x="271943" y="323629"/>
              <a:ext cx="6586057" cy="5907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912" tIns="45641" rIns="92912" bIns="45641">
              <a:spAutoFit/>
            </a:bodyPr>
            <a:lstStyle/>
            <a:p>
              <a:pPr defTabSz="938213">
                <a:lnSpc>
                  <a:spcPct val="90000"/>
                </a:lnSpc>
              </a:pPr>
              <a:r>
                <a:rPr lang="en-US" dirty="0" smtClean="0">
                  <a:solidFill>
                    <a:srgbClr val="7030A0"/>
                  </a:solidFill>
                </a:rPr>
                <a:t>Assumes </a:t>
              </a:r>
              <a:r>
                <a:rPr lang="en-US" dirty="0">
                  <a:solidFill>
                    <a:srgbClr val="7030A0"/>
                  </a:solidFill>
                </a:rPr>
                <a:t>CMOS technology dominates over entire roadmap.</a:t>
              </a:r>
            </a:p>
            <a:p>
              <a:pPr defTabSz="938213">
                <a:lnSpc>
                  <a:spcPct val="90000"/>
                </a:lnSpc>
              </a:pPr>
              <a:r>
                <a:rPr lang="en-US" dirty="0" smtClean="0">
                  <a:solidFill>
                    <a:srgbClr val="7030A0"/>
                  </a:solidFill>
                </a:rPr>
                <a:t>2 </a:t>
              </a:r>
              <a:r>
                <a:rPr lang="en-US" dirty="0">
                  <a:solidFill>
                    <a:srgbClr val="7030A0"/>
                  </a:solidFill>
                </a:rPr>
                <a:t>year cycle moving to 3 years (scaling + innovation now required).</a:t>
              </a:r>
            </a:p>
          </p:txBody>
        </p:sp>
        <p:sp>
          <p:nvSpPr>
            <p:cNvPr id="3078" name="Rectangle 9"/>
            <p:cNvSpPr>
              <a:spLocks noChangeArrowheads="1"/>
            </p:cNvSpPr>
            <p:nvPr/>
          </p:nvSpPr>
          <p:spPr bwMode="auto">
            <a:xfrm>
              <a:off x="457200" y="990600"/>
              <a:ext cx="1485900" cy="3698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912" tIns="45641" rIns="92912" bIns="45641">
              <a:spAutoFit/>
            </a:bodyPr>
            <a:lstStyle/>
            <a:p>
              <a:pPr defTabSz="938213">
                <a:lnSpc>
                  <a:spcPct val="900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alatino" pitchFamily="18" charset="0"/>
                </a:rPr>
                <a:t>SIA-NTRS: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>
              <a:off x="4648200" y="1143000"/>
              <a:ext cx="838200" cy="158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68041" y="914400"/>
              <a:ext cx="1280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year cycle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24600" y="914400"/>
              <a:ext cx="1280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year cycle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486400" y="1143000"/>
              <a:ext cx="838200" cy="158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5295900" y="1181100"/>
              <a:ext cx="381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57200" y="2404872"/>
              <a:ext cx="2248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(MPU - microprocessor unit)</a:t>
              </a:r>
              <a:endParaRPr lang="en-US" sz="1400" dirty="0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2560320"/>
            <a:ext cx="759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Each node half pitch </a:t>
            </a:r>
            <a:r>
              <a:rPr lang="en-US" sz="1400" dirty="0" smtClean="0">
                <a:sym typeface="Symbol"/>
              </a:rPr>
              <a:t>(1/2), area per transistor (1/2</a:t>
            </a:r>
            <a:r>
              <a:rPr lang="en-US" sz="1400" dirty="0" smtClean="0"/>
              <a:t>), i.e. for same chip size, # of transistors doubled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353425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57200" y="136713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</a:rPr>
              <a:t>NEC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38780"/>
            <a:ext cx="504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Fabrication of truly tiny transistor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5334000"/>
            <a:ext cx="7620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However, the key is how to fabricate them with high yield  and low cost.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More importantly, even though it can be fabricated, it may not function the way we want (quantum effect, leak current…).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447800"/>
            <a:ext cx="7613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1 Introduction and Historical Perspective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8956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Growth of IC – Moore’s law.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Some history in IC industry.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 devices, semiconductor technology families.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119336"/>
            <a:ext cx="4754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343 Microfabrication and thin film technology</a:t>
            </a:r>
          </a:p>
          <a:p>
            <a:r>
              <a:rPr lang="en-US" sz="1400" dirty="0" smtClean="0"/>
              <a:t>Instructor: Bo Cui, ECE, University of Waterloo</a:t>
            </a:r>
          </a:p>
          <a:p>
            <a:r>
              <a:rPr lang="en-US" sz="1400" dirty="0" smtClean="0"/>
              <a:t>Textbook: Silicon VLSI Technology by Plummer, Deal and Griffin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752600"/>
            <a:ext cx="7924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1940s - setting the stage - the initial inventions that made integrated circuits possible.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 1945, Bell Labs established a group to develop a semiconductor replacement for the vacuum tube. The group led by William Shockley, included, John Bardeen, Walter Brattain and others.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 1947 Bardeen and Brattain and Shockley succeeded in creating an amplifying circuit utilizing a point-contact "transfer resistance" device that later became known as a transistor.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 1951 Shockley developed the junction transistor, a more practical form of the transistor.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By 1954 the transistor was an essential component of the telephone system and the transistor first appeared in hearing aids followed by radios.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28800" y="304800"/>
            <a:ext cx="575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IC fabrication technology: brief history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82700"/>
            <a:ext cx="7999413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1028"/>
          <p:cNvSpPr txBox="1">
            <a:spLocks noChangeArrowheads="1"/>
          </p:cNvSpPr>
          <p:nvPr/>
        </p:nvSpPr>
        <p:spPr bwMode="auto">
          <a:xfrm>
            <a:off x="2268538" y="4090987"/>
            <a:ext cx="1757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chemeClr val="hlink"/>
                </a:solidFill>
              </a:rPr>
              <a:t>W. Shockley</a:t>
            </a:r>
          </a:p>
        </p:txBody>
      </p:sp>
      <p:sp>
        <p:nvSpPr>
          <p:cNvPr id="29701" name="Text Box 1029"/>
          <p:cNvSpPr txBox="1">
            <a:spLocks noChangeArrowheads="1"/>
          </p:cNvSpPr>
          <p:nvPr/>
        </p:nvSpPr>
        <p:spPr bwMode="auto">
          <a:xfrm>
            <a:off x="1116013" y="17145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chemeClr val="hlink"/>
                </a:solidFill>
              </a:rPr>
              <a:t>J. Bardeen</a:t>
            </a:r>
          </a:p>
        </p:txBody>
      </p:sp>
      <p:sp>
        <p:nvSpPr>
          <p:cNvPr id="29702" name="Text Box 1030"/>
          <p:cNvSpPr txBox="1">
            <a:spLocks noChangeArrowheads="1"/>
          </p:cNvSpPr>
          <p:nvPr/>
        </p:nvSpPr>
        <p:spPr bwMode="auto">
          <a:xfrm>
            <a:off x="3779838" y="2795587"/>
            <a:ext cx="160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>
                <a:solidFill>
                  <a:schemeClr val="hlink"/>
                </a:solidFill>
              </a:rPr>
              <a:t>W. Brattain</a:t>
            </a:r>
          </a:p>
        </p:txBody>
      </p:sp>
      <p:sp>
        <p:nvSpPr>
          <p:cNvPr id="10248" name="Text Box 1031"/>
          <p:cNvSpPr txBox="1">
            <a:spLocks noChangeArrowheads="1"/>
          </p:cNvSpPr>
          <p:nvPr/>
        </p:nvSpPr>
        <p:spPr bwMode="auto">
          <a:xfrm>
            <a:off x="457200" y="914400"/>
            <a:ext cx="6058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rgbClr val="7030A0"/>
                </a:solidFill>
              </a:rPr>
              <a:t>1st </a:t>
            </a:r>
            <a:r>
              <a:rPr lang="en-US" altLang="zh-CN" b="0" dirty="0" smtClean="0">
                <a:solidFill>
                  <a:srgbClr val="7030A0"/>
                </a:solidFill>
              </a:rPr>
              <a:t>transistor </a:t>
            </a:r>
            <a:r>
              <a:rPr lang="en-US" altLang="zh-CN" b="0" dirty="0">
                <a:solidFill>
                  <a:srgbClr val="7030A0"/>
                </a:solidFill>
              </a:rPr>
              <a:t>in 1947 </a:t>
            </a:r>
            <a:r>
              <a:rPr lang="en-US" altLang="zh-CN" b="0" dirty="0" smtClean="0">
                <a:solidFill>
                  <a:srgbClr val="7030A0"/>
                </a:solidFill>
              </a:rPr>
              <a:t>by </a:t>
            </a:r>
            <a:r>
              <a:rPr lang="en-US" altLang="zh-CN" b="0" dirty="0">
                <a:solidFill>
                  <a:srgbClr val="7030A0"/>
                </a:solidFill>
              </a:rPr>
              <a:t>Bell </a:t>
            </a:r>
            <a:r>
              <a:rPr lang="en-US" altLang="zh-CN" b="0" dirty="0" smtClean="0">
                <a:solidFill>
                  <a:srgbClr val="7030A0"/>
                </a:solidFill>
              </a:rPr>
              <a:t>Lab, </a:t>
            </a:r>
            <a:r>
              <a:rPr lang="en-US" altLang="zh-CN" dirty="0" smtClean="0">
                <a:solidFill>
                  <a:srgbClr val="7030A0"/>
                </a:solidFill>
              </a:rPr>
              <a:t>it is a </a:t>
            </a:r>
            <a:r>
              <a:rPr lang="en-US" altLang="zh-CN" dirty="0" smtClean="0">
                <a:solidFill>
                  <a:srgbClr val="C00000"/>
                </a:solidFill>
              </a:rPr>
              <a:t>point contact </a:t>
            </a:r>
            <a:r>
              <a:rPr lang="en-US" altLang="zh-CN" dirty="0" smtClean="0">
                <a:solidFill>
                  <a:srgbClr val="7030A0"/>
                </a:solidFill>
              </a:rPr>
              <a:t>transistor.</a:t>
            </a:r>
            <a:endParaRPr lang="en-US" altLang="zh-CN" b="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7427" y="152400"/>
            <a:ext cx="629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Some history in IC industry: first transistor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5257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Bipolar transistor in </a:t>
            </a:r>
            <a:r>
              <a:rPr lang="en-US" i="1" dirty="0" smtClean="0">
                <a:solidFill>
                  <a:srgbClr val="0033CC"/>
                </a:solidFill>
              </a:rPr>
              <a:t>polycrystalline</a:t>
            </a:r>
            <a:r>
              <a:rPr lang="en-US" dirty="0" smtClean="0">
                <a:solidFill>
                  <a:srgbClr val="0033CC"/>
                </a:solidFill>
              </a:rPr>
              <a:t> Germanium, 1956 Nobel Prize in physics.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52004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Base is n-type </a:t>
            </a:r>
            <a:r>
              <a:rPr lang="en-US" dirty="0" err="1" smtClean="0">
                <a:solidFill>
                  <a:srgbClr val="7030A0"/>
                </a:solidFill>
              </a:rPr>
              <a:t>Ge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Emitter and collector are two metal wires, which are very thin and pushed onto the </a:t>
            </a:r>
            <a:r>
              <a:rPr lang="en-US" dirty="0" err="1" smtClean="0">
                <a:solidFill>
                  <a:srgbClr val="7030A0"/>
                </a:solidFill>
              </a:rPr>
              <a:t>Ge</a:t>
            </a:r>
            <a:r>
              <a:rPr lang="en-US" dirty="0" smtClean="0">
                <a:solidFill>
                  <a:srgbClr val="7030A0"/>
                </a:solidFill>
              </a:rPr>
              <a:t> base.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Distance between the two metal wires: 200-250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m.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5600" y="0"/>
            <a:ext cx="355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First junction transistor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9906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Gordon Teal and Morgan Sparks made the first </a:t>
            </a:r>
            <a:r>
              <a:rPr lang="en-US" i="1" dirty="0" smtClean="0">
                <a:solidFill>
                  <a:srgbClr val="7030A0"/>
                </a:solidFill>
              </a:rPr>
              <a:t>junction</a:t>
            </a:r>
            <a:r>
              <a:rPr lang="en-US" dirty="0" smtClean="0">
                <a:solidFill>
                  <a:srgbClr val="7030A0"/>
                </a:solidFill>
              </a:rPr>
              <a:t> transistor, the construction of which eliminated many of the reliability problems of  the </a:t>
            </a:r>
            <a:r>
              <a:rPr lang="en-US" i="1" dirty="0" smtClean="0">
                <a:solidFill>
                  <a:srgbClr val="7030A0"/>
                </a:solidFill>
              </a:rPr>
              <a:t>point contact </a:t>
            </a:r>
            <a:r>
              <a:rPr lang="en-US" dirty="0" smtClean="0">
                <a:solidFill>
                  <a:srgbClr val="7030A0"/>
                </a:solidFill>
              </a:rPr>
              <a:t>transistors.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2" y="3627745"/>
            <a:ext cx="5018088" cy="323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09600"/>
            <a:ext cx="3883019" cy="34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00600" y="4800600"/>
            <a:ext cx="43434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Grown junction transistor technology of the 1950s, in single crystalline Si or </a:t>
            </a:r>
            <a:r>
              <a:rPr lang="en-US" dirty="0" err="1" smtClean="0">
                <a:solidFill>
                  <a:srgbClr val="0033CC"/>
                </a:solidFill>
              </a:rPr>
              <a:t>Ge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For Si device, Al wire is used to connect to the middle P base region (it doesn’t matter if Al is also contacted to the N-regions due to the high contact resistance with N).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55787"/>
            <a:ext cx="7999413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8800" y="103187"/>
            <a:ext cx="578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Alloy junction technology of the 1950s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36587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941387"/>
            <a:ext cx="740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Indium melts at 157</a:t>
            </a:r>
            <a:r>
              <a:rPr lang="en-US" baseline="30000" dirty="0" smtClean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C, and it is a P-type dopant.</a:t>
            </a:r>
          </a:p>
          <a:p>
            <a:pPr algn="ctr"/>
            <a:r>
              <a:rPr lang="en-US" dirty="0" smtClean="0">
                <a:solidFill>
                  <a:srgbClr val="0033CC"/>
                </a:solidFill>
              </a:rPr>
              <a:t>(In is in the same group as B, the most popular P-type dopant. B, Al, </a:t>
            </a:r>
            <a:r>
              <a:rPr lang="en-US" dirty="0" err="1" smtClean="0">
                <a:solidFill>
                  <a:srgbClr val="0033CC"/>
                </a:solidFill>
              </a:rPr>
              <a:t>Ga</a:t>
            </a:r>
            <a:r>
              <a:rPr lang="en-US" dirty="0" smtClean="0">
                <a:solidFill>
                  <a:srgbClr val="0033CC"/>
                </a:solidFill>
              </a:rPr>
              <a:t>, In…)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6096000"/>
            <a:ext cx="301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It is a very simple idea.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14600"/>
            <a:ext cx="7092950" cy="406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1" y="152400"/>
            <a:ext cx="5029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Doubled diffused mesa transistor technology of the late1950s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1371600"/>
            <a:ext cx="72700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Gas phase diffusion (e.g. PH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 gas to dope with P) to dope the silicon.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Many devices could be produced from a single substrate.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But exposed junctions were present on the wafer surface or at wafer edges.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1046162" y="2030412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 pitchFamily="18" charset="0"/>
              </a:rPr>
              <a:t> </a:t>
            </a:r>
          </a:p>
        </p:txBody>
      </p:sp>
      <p:pic>
        <p:nvPicPr>
          <p:cNvPr id="103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4614862" cy="298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5562600" y="2590800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State of art ICs manufactured in the 1990s.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3800" y="0"/>
            <a:ext cx="19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Introduction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3733800"/>
            <a:ext cx="891540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This course is basically about silicon chip fabrication, the technologies used to manufacture ICs (CPU, memory – DRAM, flash…).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However, the same technology is also widely used for applications other than ICs, such as large area displays (LCD), hard disk drive, semiconductor lasers, MEMS (</a:t>
            </a:r>
            <a:r>
              <a:rPr lang="en-US" dirty="0" err="1" smtClean="0">
                <a:solidFill>
                  <a:srgbClr val="0033CC"/>
                </a:solidFill>
              </a:rPr>
              <a:t>microelectromechanical</a:t>
            </a:r>
            <a:r>
              <a:rPr lang="en-US" dirty="0" smtClean="0">
                <a:solidFill>
                  <a:srgbClr val="0033CC"/>
                </a:solidFill>
              </a:rPr>
              <a:t> systems), lab-on-a-chip, solar cell….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For nano-application, microfabrication is the basis for nanofabrication; with the major differences is that photolithography is used for microfabrication whereas nano-lithography (electron beam lithography…) is used for nanofabrication.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Therefore, you will find this course very useful even though most of you will not work in the IC industry after graduation.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400" y="152400"/>
            <a:ext cx="698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Integrated Circuit (IC) invented by </a:t>
            </a:r>
            <a:r>
              <a:rPr lang="en-US" sz="2800" dirty="0" err="1" smtClean="0">
                <a:solidFill>
                  <a:srgbClr val="0033CC"/>
                </a:solidFill>
              </a:rPr>
              <a:t>Kilby</a:t>
            </a:r>
            <a:r>
              <a:rPr lang="en-US" sz="2800" dirty="0" smtClean="0">
                <a:solidFill>
                  <a:srgbClr val="0033CC"/>
                </a:solidFill>
              </a:rPr>
              <a:t> from TI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4572000" cy="4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53200" y="6324600"/>
            <a:ext cx="207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TI: Texas Instrument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55258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Jack </a:t>
            </a:r>
            <a:r>
              <a:rPr lang="en-US" dirty="0" err="1" smtClean="0">
                <a:solidFill>
                  <a:srgbClr val="C00000"/>
                </a:solidFill>
              </a:rPr>
              <a:t>Kilby</a:t>
            </a:r>
            <a:r>
              <a:rPr lang="en-US" dirty="0" smtClean="0">
                <a:solidFill>
                  <a:srgbClr val="C00000"/>
                </a:solidFill>
              </a:rPr>
              <a:t>, Nobel Prize in Physics in 2000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147674"/>
            <a:ext cx="2405063" cy="333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400" y="5943600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To read (if interested) “Turning Potential into Realities: The Invention of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the Integrated Circuit (Nobel Lecture)” http://www3.interscience.wiley.com/cgi-bin/fulltext/85010385/PDFSTART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9144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IC: </a:t>
            </a:r>
            <a:r>
              <a:rPr lang="en-US" dirty="0" smtClean="0">
                <a:solidFill>
                  <a:srgbClr val="0033CC"/>
                </a:solidFill>
              </a:rPr>
              <a:t>integrate multiple components on the same chip and to interconnect them to form a circuit.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" y="4944070"/>
            <a:ext cx="457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 simple oscillator IC with five integrated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components (resistors, capacitors, distributed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capacitors and transistors) on </a:t>
            </a:r>
            <a:r>
              <a:rPr lang="en-US" dirty="0" err="1" smtClean="0">
                <a:solidFill>
                  <a:srgbClr val="7030A0"/>
                </a:solidFill>
              </a:rPr>
              <a:t>Ge</a:t>
            </a:r>
            <a:r>
              <a:rPr lang="en-US" dirty="0" smtClean="0">
                <a:solidFill>
                  <a:srgbClr val="7030A0"/>
                </a:solidFill>
              </a:rPr>
              <a:t> substrate.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" y="914400"/>
            <a:ext cx="5334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3CC"/>
                </a:solidFill>
              </a:rPr>
              <a:t>Kilby's</a:t>
            </a:r>
            <a:r>
              <a:rPr lang="en-US" dirty="0" smtClean="0">
                <a:solidFill>
                  <a:srgbClr val="0033CC"/>
                </a:solidFill>
              </a:rPr>
              <a:t> invention had a serious drawback, the individual circuit elements were connected together with gold wires making the circuit difficult to scale up to any complexity.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By late 1958 Jean </a:t>
            </a:r>
            <a:r>
              <a:rPr lang="en-US" dirty="0" err="1" smtClean="0">
                <a:solidFill>
                  <a:srgbClr val="0033CC"/>
                </a:solidFill>
              </a:rPr>
              <a:t>Hoerni</a:t>
            </a:r>
            <a:r>
              <a:rPr lang="en-US" dirty="0" smtClean="0">
                <a:solidFill>
                  <a:srgbClr val="0033CC"/>
                </a:solidFill>
              </a:rPr>
              <a:t> at Fairchild had developed a structure with N and P junctions formed in silicon. Over the junctions a thin layer of silicon dioxide was used as an insulator and holes were etched open in the silicon dioxide to connect to the junctions.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 1959, Robert </a:t>
            </a:r>
            <a:r>
              <a:rPr lang="en-US" dirty="0" err="1" smtClean="0">
                <a:solidFill>
                  <a:srgbClr val="0033CC"/>
                </a:solidFill>
              </a:rPr>
              <a:t>Noyce</a:t>
            </a:r>
            <a:r>
              <a:rPr lang="en-US" dirty="0" smtClean="0">
                <a:solidFill>
                  <a:srgbClr val="0033CC"/>
                </a:solidFill>
              </a:rPr>
              <a:t> also of Fairchild had the idea to evaporate a thin metal layer over the circuits created by </a:t>
            </a:r>
            <a:r>
              <a:rPr lang="en-US" dirty="0" err="1" smtClean="0">
                <a:solidFill>
                  <a:srgbClr val="0033CC"/>
                </a:solidFill>
              </a:rPr>
              <a:t>Hoerni's</a:t>
            </a:r>
            <a:r>
              <a:rPr lang="en-US" dirty="0" smtClean="0">
                <a:solidFill>
                  <a:srgbClr val="0033CC"/>
                </a:solidFill>
              </a:rPr>
              <a:t> process.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metal layer connected down to the junctions through the holes in the silicon dioxide and was then etched into a pattern to interconnect the circuit. 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Planar technology set the stage for complex integrated circuits and is the process used today.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15000" y="1600200"/>
            <a:ext cx="3034665" cy="2985454"/>
            <a:chOff x="381000" y="685800"/>
            <a:chExt cx="3371850" cy="33171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685800"/>
              <a:ext cx="3371850" cy="3317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6985" y="3581400"/>
              <a:ext cx="3061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Monolithic:  made from same substrate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77000" y="4648200"/>
            <a:ext cx="187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Planar technology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52400"/>
            <a:ext cx="640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Planar process invented in the late 1950s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743200"/>
            <a:ext cx="6060939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640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Planar process invented in the late 1950s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1" y="838200"/>
            <a:ext cx="54102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Gas phase diffusion </a:t>
            </a:r>
            <a:r>
              <a:rPr lang="en-US" dirty="0" smtClean="0">
                <a:solidFill>
                  <a:srgbClr val="C00000"/>
                </a:solidFill>
              </a:rPr>
              <a:t>masked by SiO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patterned by photolithography.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Since only Si has this perfect oxide that can block the diffusion, technology was shifted from </a:t>
            </a:r>
            <a:r>
              <a:rPr lang="en-US" dirty="0" err="1" smtClean="0">
                <a:solidFill>
                  <a:srgbClr val="0033CC"/>
                </a:solidFill>
              </a:rPr>
              <a:t>Ge</a:t>
            </a:r>
            <a:r>
              <a:rPr lang="en-US" dirty="0" smtClean="0">
                <a:solidFill>
                  <a:srgbClr val="0033CC"/>
                </a:solidFill>
              </a:rPr>
              <a:t> to Si.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Junction is under SiO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 surface (no longer exposed to surface/edges), it is thus passivated/protected.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047" y="838201"/>
            <a:ext cx="238477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477000" y="4114800"/>
            <a:ext cx="265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Jean </a:t>
            </a:r>
            <a:r>
              <a:rPr lang="en-US" altLang="zh-CN" dirty="0" err="1" smtClean="0">
                <a:solidFill>
                  <a:srgbClr val="0000FF"/>
                </a:solidFill>
              </a:rPr>
              <a:t>Hoerni</a:t>
            </a:r>
            <a:r>
              <a:rPr lang="en-US" altLang="zh-CN" dirty="0" smtClean="0">
                <a:solidFill>
                  <a:srgbClr val="0000FF"/>
                </a:solidFill>
              </a:rPr>
              <a:t> from</a:t>
            </a:r>
            <a:r>
              <a:rPr lang="zh-CN" altLang="en-US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Fairchild, inventor of planar process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3657600"/>
            <a:ext cx="162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Boron diffusion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00200" y="4953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Oxidation and drive-in diffusion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38600" y="4306669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Phosphorus diffusion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31" y="2819401"/>
            <a:ext cx="658137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7400" y="228600"/>
            <a:ext cx="572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IC and basic photolithography process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4419600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The IC pattern is transferred from a mask to the silicon by printing it on the wafer using a light sensitive resist material.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8" y="838200"/>
            <a:ext cx="4697242" cy="257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00600" y="990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Integrated circuit use photolithography and masking to fabricate multiple components in a common substrate.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Here are one bipolar transistor and two resistors.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762000" y="2514600"/>
            <a:ext cx="1616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Contact to collector</a:t>
            </a: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V="1">
            <a:off x="1371600" y="22860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 flipV="1">
            <a:off x="2819400" y="2286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2854598" y="2514600"/>
            <a:ext cx="7268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Emitter</a:t>
            </a:r>
            <a:endParaRPr lang="en-US" sz="1400" dirty="0"/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284034" y="2895600"/>
            <a:ext cx="8401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Collector</a:t>
            </a:r>
            <a:endParaRPr lang="en-US" sz="1400" dirty="0"/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2133600" y="2178050"/>
            <a:ext cx="53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Base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403225" y="2173288"/>
            <a:ext cx="7661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Resistor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08361"/>
            <a:ext cx="4038600" cy="316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48768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Schematic cross-section of a modern silicon IC. Here is a CMOS with an NMOS device on the right, and PMOS on the left. There are two levels of wiring shown.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883" y="1371600"/>
            <a:ext cx="468509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724400" y="4724400"/>
            <a:ext cx="403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Actual cross-section of a modern microprocessor chip.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Note the multiple levels of metal. The active parts of the transistors are barely visible at the bottom of the photography.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28600"/>
            <a:ext cx="392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Modern integrated circuit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80" name="Rectangle 4"/>
          <p:cNvSpPr>
            <a:spLocks noChangeArrowheads="1"/>
          </p:cNvSpPr>
          <p:nvPr/>
        </p:nvSpPr>
        <p:spPr bwMode="auto">
          <a:xfrm>
            <a:off x="381000" y="685800"/>
            <a:ext cx="8610600" cy="2854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dirty="0">
                <a:solidFill>
                  <a:srgbClr val="0000FF"/>
                </a:solidFill>
              </a:rPr>
              <a:t>Bardeen, Brattain, Shockley</a:t>
            </a:r>
            <a:r>
              <a:rPr kumimoji="0" lang="en-US" altLang="zh-CN" b="0" dirty="0">
                <a:solidFill>
                  <a:srgbClr val="0000FF"/>
                </a:solidFill>
              </a:rPr>
              <a:t>, First </a:t>
            </a:r>
            <a:r>
              <a:rPr kumimoji="0" lang="en-US" altLang="zh-CN" b="0" dirty="0" err="1">
                <a:solidFill>
                  <a:srgbClr val="0000FF"/>
                </a:solidFill>
              </a:rPr>
              <a:t>Ge</a:t>
            </a:r>
            <a:r>
              <a:rPr kumimoji="0" lang="en-US" altLang="zh-CN" b="0" dirty="0">
                <a:solidFill>
                  <a:srgbClr val="0000FF"/>
                </a:solidFill>
              </a:rPr>
              <a:t>-based bipolar transistor invented 1947, Bell Labs. </a:t>
            </a:r>
            <a:r>
              <a:rPr kumimoji="0" lang="en-US" altLang="zh-CN" dirty="0">
                <a:solidFill>
                  <a:schemeClr val="hlink"/>
                </a:solidFill>
              </a:rPr>
              <a:t>Nobel </a:t>
            </a:r>
            <a:r>
              <a:rPr kumimoji="0" lang="en-US" altLang="zh-CN" dirty="0" smtClean="0">
                <a:solidFill>
                  <a:schemeClr val="hlink"/>
                </a:solidFill>
              </a:rPr>
              <a:t>prize in 1956.</a:t>
            </a:r>
            <a:endParaRPr kumimoji="0" lang="en-GB" altLang="zh-CN" dirty="0">
              <a:solidFill>
                <a:schemeClr val="hlink"/>
              </a:solidFill>
            </a:endParaRP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sv-SE" dirty="0">
                <a:solidFill>
                  <a:srgbClr val="0000FF"/>
                </a:solidFill>
              </a:rPr>
              <a:t>Atalla</a:t>
            </a:r>
            <a:r>
              <a:rPr kumimoji="0" lang="sv-SE" altLang="zh-CN" b="0" dirty="0">
                <a:solidFill>
                  <a:srgbClr val="0000FF"/>
                </a:solidFill>
              </a:rPr>
              <a:t>, </a:t>
            </a:r>
            <a:r>
              <a:rPr kumimoji="0" lang="en-US" altLang="zh-CN" b="0" dirty="0">
                <a:solidFill>
                  <a:srgbClr val="0000FF"/>
                </a:solidFill>
              </a:rPr>
              <a:t>First Si-based MOSFET invented 1958, Bell Labs</a:t>
            </a:r>
            <a:r>
              <a:rPr kumimoji="0" lang="en-US" altLang="zh-CN" b="0" dirty="0" smtClean="0">
                <a:solidFill>
                  <a:srgbClr val="0000FF"/>
                </a:solidFill>
              </a:rPr>
              <a:t>.</a:t>
            </a: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dirty="0" err="1" smtClean="0">
                <a:solidFill>
                  <a:srgbClr val="0000FF"/>
                </a:solidFill>
              </a:rPr>
              <a:t>Kilby</a:t>
            </a:r>
            <a:r>
              <a:rPr kumimoji="0" lang="en-US" altLang="zh-CN" b="0" dirty="0" smtClean="0">
                <a:solidFill>
                  <a:srgbClr val="0000FF"/>
                </a:solidFill>
              </a:rPr>
              <a:t> </a:t>
            </a:r>
            <a:r>
              <a:rPr kumimoji="0" lang="en-US" altLang="zh-CN" b="0" dirty="0">
                <a:solidFill>
                  <a:srgbClr val="0000FF"/>
                </a:solidFill>
              </a:rPr>
              <a:t>(TI) &amp; </a:t>
            </a:r>
            <a:r>
              <a:rPr kumimoji="0" lang="en-US" altLang="zh-CN" dirty="0" err="1">
                <a:solidFill>
                  <a:srgbClr val="0000FF"/>
                </a:solidFill>
              </a:rPr>
              <a:t>Noyce</a:t>
            </a:r>
            <a:r>
              <a:rPr kumimoji="0" lang="en-US" altLang="zh-CN" b="0" dirty="0">
                <a:solidFill>
                  <a:srgbClr val="0000FF"/>
                </a:solidFill>
              </a:rPr>
              <a:t> (</a:t>
            </a:r>
            <a:r>
              <a:rPr kumimoji="0" lang="en-US" altLang="zh-CN" dirty="0">
                <a:solidFill>
                  <a:srgbClr val="CC0000"/>
                </a:solidFill>
              </a:rPr>
              <a:t>Fairchild</a:t>
            </a:r>
            <a:r>
              <a:rPr kumimoji="0" lang="en-US" altLang="zh-CN" b="0" dirty="0">
                <a:solidFill>
                  <a:srgbClr val="0000FF"/>
                </a:solidFill>
              </a:rPr>
              <a:t>), Invention of integrated circuits 1959, </a:t>
            </a:r>
            <a:r>
              <a:rPr kumimoji="0" lang="en-US" altLang="zh-CN" dirty="0">
                <a:solidFill>
                  <a:schemeClr val="hlink"/>
                </a:solidFill>
              </a:rPr>
              <a:t>Nobel </a:t>
            </a:r>
            <a:r>
              <a:rPr kumimoji="0" lang="en-US" altLang="zh-CN" dirty="0" smtClean="0">
                <a:solidFill>
                  <a:schemeClr val="hlink"/>
                </a:solidFill>
              </a:rPr>
              <a:t>prize in 2000.</a:t>
            </a: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00FF"/>
                </a:solidFill>
              </a:rPr>
              <a:t>Planar technology, </a:t>
            </a:r>
            <a:r>
              <a:rPr lang="en-GB" altLang="ko-KR" dirty="0" smtClean="0">
                <a:solidFill>
                  <a:srgbClr val="0000FF"/>
                </a:solidFill>
              </a:rPr>
              <a:t>Jean </a:t>
            </a:r>
            <a:r>
              <a:rPr lang="en-GB" altLang="ko-KR" dirty="0" err="1" smtClean="0">
                <a:solidFill>
                  <a:srgbClr val="0000FF"/>
                </a:solidFill>
              </a:rPr>
              <a:t>Hoerni</a:t>
            </a:r>
            <a:r>
              <a:rPr lang="en-GB" altLang="zh-CN" dirty="0" smtClean="0">
                <a:solidFill>
                  <a:srgbClr val="0000FF"/>
                </a:solidFill>
              </a:rPr>
              <a:t>, </a:t>
            </a:r>
            <a:r>
              <a:rPr lang="en-GB" altLang="ko-KR" dirty="0" smtClean="0">
                <a:solidFill>
                  <a:srgbClr val="CC0000"/>
                </a:solidFill>
              </a:rPr>
              <a:t>Fairchild</a:t>
            </a:r>
            <a:r>
              <a:rPr lang="en-GB" altLang="zh-CN" dirty="0" smtClean="0">
                <a:solidFill>
                  <a:srgbClr val="0000FF"/>
                </a:solidFill>
              </a:rPr>
              <a:t>,</a:t>
            </a:r>
            <a:r>
              <a:rPr lang="en-GB" altLang="ko-KR" dirty="0" smtClean="0">
                <a:solidFill>
                  <a:srgbClr val="0000FF"/>
                </a:solidFill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</a:rPr>
              <a:t>1959</a:t>
            </a:r>
            <a:endParaRPr kumimoji="0" lang="en-GB" altLang="zh-CN" b="0" dirty="0">
              <a:solidFill>
                <a:schemeClr val="hlink"/>
              </a:solidFill>
            </a:endParaRP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b="0" dirty="0" smtClean="0">
                <a:solidFill>
                  <a:srgbClr val="0000FF"/>
                </a:solidFill>
              </a:rPr>
              <a:t>First </a:t>
            </a:r>
            <a:r>
              <a:rPr kumimoji="0" lang="en-US" altLang="zh-CN" b="0" dirty="0">
                <a:solidFill>
                  <a:srgbClr val="0000FF"/>
                </a:solidFill>
              </a:rPr>
              <a:t>CMOS circuit invented 1963</a:t>
            </a:r>
            <a:r>
              <a:rPr lang="en-GB" altLang="zh-CN" b="0" dirty="0">
                <a:solidFill>
                  <a:srgbClr val="0000FF"/>
                </a:solidFill>
              </a:rPr>
              <a:t>, </a:t>
            </a:r>
            <a:r>
              <a:rPr lang="en-GB" altLang="ko-KR" dirty="0">
                <a:solidFill>
                  <a:srgbClr val="CC0000"/>
                </a:solidFill>
              </a:rPr>
              <a:t>Fairchild</a:t>
            </a:r>
            <a:endParaRPr kumimoji="0" lang="en-GB" altLang="zh-CN" b="0" dirty="0">
              <a:solidFill>
                <a:srgbClr val="0000FF"/>
              </a:solidFill>
            </a:endParaRP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b="0" dirty="0">
                <a:solidFill>
                  <a:srgbClr val="0000FF"/>
                </a:solidFill>
              </a:rPr>
              <a:t>“</a:t>
            </a:r>
            <a:r>
              <a:rPr kumimoji="0" lang="en-US" altLang="zh-CN" dirty="0">
                <a:solidFill>
                  <a:srgbClr val="0000FF"/>
                </a:solidFill>
              </a:rPr>
              <a:t>Moore</a:t>
            </a:r>
            <a:r>
              <a:rPr kumimoji="0" lang="en-US" altLang="zh-CN" b="0" dirty="0">
                <a:solidFill>
                  <a:srgbClr val="0000FF"/>
                </a:solidFill>
              </a:rPr>
              <a:t>’s law” coined 1965, </a:t>
            </a:r>
            <a:r>
              <a:rPr kumimoji="0" lang="en-US" altLang="zh-CN" dirty="0">
                <a:solidFill>
                  <a:srgbClr val="CC0000"/>
                </a:solidFill>
              </a:rPr>
              <a:t>Fairchild</a:t>
            </a:r>
            <a:endParaRPr kumimoji="0" lang="en-GB" altLang="zh-CN" dirty="0">
              <a:solidFill>
                <a:srgbClr val="CC0000"/>
              </a:solidFill>
            </a:endParaRP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dirty="0" err="1">
                <a:solidFill>
                  <a:srgbClr val="0000FF"/>
                </a:solidFill>
              </a:rPr>
              <a:t>Dennard</a:t>
            </a:r>
            <a:r>
              <a:rPr kumimoji="0" lang="en-US" altLang="zh-CN" b="0" dirty="0">
                <a:solidFill>
                  <a:srgbClr val="0000FF"/>
                </a:solidFill>
              </a:rPr>
              <a:t>, scaling rule presented 1974, IBM</a:t>
            </a:r>
            <a:endParaRPr kumimoji="0" lang="en-GB" altLang="zh-CN" b="0" dirty="0">
              <a:solidFill>
                <a:srgbClr val="0000FF"/>
              </a:solidFill>
            </a:endParaRPr>
          </a:p>
          <a:p>
            <a:pPr marL="228600" indent="-228600" eaLnBrk="0" hangingPunct="0">
              <a:spcAft>
                <a:spcPts val="300"/>
              </a:spcAft>
              <a:buClr>
                <a:schemeClr val="hlink"/>
              </a:buClr>
              <a:buFont typeface="Arial" pitchFamily="34" charset="0"/>
              <a:buChar char="•"/>
            </a:pPr>
            <a:r>
              <a:rPr kumimoji="0" lang="en-US" altLang="zh-CN" b="0" dirty="0">
                <a:solidFill>
                  <a:srgbClr val="0000FF"/>
                </a:solidFill>
              </a:rPr>
              <a:t>First Si technology roadmap published 1994, USA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971" y="76200"/>
            <a:ext cx="578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Breakthroughs in IC history (summary)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9218" name="Object 9"/>
          <p:cNvGraphicFramePr>
            <a:graphicFrameLocks noChangeAspect="1"/>
          </p:cNvGraphicFramePr>
          <p:nvPr/>
        </p:nvGraphicFramePr>
        <p:xfrm>
          <a:off x="5943600" y="3581400"/>
          <a:ext cx="2726879" cy="3126914"/>
        </p:xfrm>
        <a:graphic>
          <a:graphicData uri="http://schemas.openxmlformats.org/presentationml/2006/ole">
            <p:oleObj spid="_x0000_s61442" name="Image" r:id="rId3" imgW="6831746" imgH="7834921" progId="">
              <p:embed/>
            </p:oleObj>
          </a:graphicData>
        </a:graphic>
      </p:graphicFrame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3124200" y="3540517"/>
          <a:ext cx="2209799" cy="3184133"/>
        </p:xfrm>
        <a:graphic>
          <a:graphicData uri="http://schemas.openxmlformats.org/presentationml/2006/ole">
            <p:oleObj spid="_x0000_s61443" name="Image" r:id="rId4" imgW="5498413" imgH="7923810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3733800"/>
            <a:ext cx="2819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Intel was founded in 1968, by Gordon Moore and Robert </a:t>
            </a:r>
            <a:r>
              <a:rPr lang="en-US" dirty="0" err="1" smtClean="0">
                <a:solidFill>
                  <a:srgbClr val="7030A0"/>
                </a:solidFill>
              </a:rPr>
              <a:t>Noyce</a:t>
            </a:r>
            <a:r>
              <a:rPr lang="en-US" dirty="0" smtClean="0">
                <a:solidFill>
                  <a:srgbClr val="7030A0"/>
                </a:solidFill>
              </a:rPr>
              <a:t>, both from Fairchild.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For Fairchild’s history, go to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http://en.wikipedia.org/wiki/Fairchild_Semiconductor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2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2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2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2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2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2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2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8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Basic fabrication components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1000" y="3886200"/>
            <a:ext cx="8534400" cy="28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3550" indent="-463550">
              <a:spcAft>
                <a:spcPts val="300"/>
              </a:spcAft>
            </a:pPr>
            <a:r>
              <a:rPr lang="en-US" sz="2000" dirty="0" smtClean="0">
                <a:solidFill>
                  <a:srgbClr val="C00000"/>
                </a:solidFill>
              </a:rPr>
              <a:t>Three components for micro- and nano-fabrication:</a:t>
            </a:r>
            <a:endParaRPr lang="en-US" sz="2000" dirty="0">
              <a:solidFill>
                <a:srgbClr val="C00000"/>
              </a:solidFill>
            </a:endParaRPr>
          </a:p>
          <a:p>
            <a:pPr marL="463550" indent="-463550"/>
            <a:r>
              <a:rPr lang="en-US" sz="1800" dirty="0" smtClean="0">
                <a:solidFill>
                  <a:srgbClr val="C00000"/>
                </a:solidFill>
              </a:rPr>
              <a:t>Lithography (lateral patterning):</a:t>
            </a:r>
            <a:r>
              <a:rPr lang="en-US" sz="1800" dirty="0" smtClean="0">
                <a:solidFill>
                  <a:srgbClr val="0033CC"/>
                </a:solidFill>
              </a:rPr>
              <a:t> </a:t>
            </a:r>
            <a:r>
              <a:rPr lang="en-US" sz="1800" dirty="0">
                <a:solidFill>
                  <a:srgbClr val="0033CC"/>
                </a:solidFill>
              </a:rPr>
              <a:t>generate pattern in a material </a:t>
            </a:r>
            <a:r>
              <a:rPr lang="en-US" sz="1800" i="1" dirty="0">
                <a:solidFill>
                  <a:srgbClr val="0033CC"/>
                </a:solidFill>
              </a:rPr>
              <a:t>called resist</a:t>
            </a:r>
          </a:p>
          <a:p>
            <a:pPr marL="463550" indent="-463550">
              <a:spcAft>
                <a:spcPts val="300"/>
              </a:spcAft>
            </a:pPr>
            <a:r>
              <a:rPr lang="en-US" sz="1800" dirty="0">
                <a:solidFill>
                  <a:srgbClr val="0033CC"/>
                </a:solidFill>
              </a:rPr>
              <a:t>        photolithography, electron-beam lithography, nanoimprint </a:t>
            </a:r>
            <a:r>
              <a:rPr lang="en-US" sz="1800" dirty="0" smtClean="0">
                <a:solidFill>
                  <a:srgbClr val="0033CC"/>
                </a:solidFill>
              </a:rPr>
              <a:t>lithography…</a:t>
            </a:r>
            <a:endParaRPr lang="en-US" sz="1800" dirty="0">
              <a:solidFill>
                <a:srgbClr val="0033CC"/>
              </a:solidFill>
            </a:endParaRPr>
          </a:p>
          <a:p>
            <a:pPr marL="463550" indent="-463550">
              <a:spcAft>
                <a:spcPts val="300"/>
              </a:spcAft>
            </a:pPr>
            <a:r>
              <a:rPr lang="en-US" sz="1800" dirty="0">
                <a:solidFill>
                  <a:srgbClr val="C00000"/>
                </a:solidFill>
              </a:rPr>
              <a:t>Thin film deposition </a:t>
            </a:r>
            <a:r>
              <a:rPr lang="en-US" sz="1800" dirty="0" smtClean="0">
                <a:solidFill>
                  <a:srgbClr val="C00000"/>
                </a:solidFill>
              </a:rPr>
              <a:t>(additive):</a:t>
            </a:r>
            <a:r>
              <a:rPr lang="en-US" sz="1800" dirty="0" smtClean="0">
                <a:solidFill>
                  <a:srgbClr val="0033CC"/>
                </a:solidFill>
              </a:rPr>
              <a:t> </a:t>
            </a:r>
            <a:r>
              <a:rPr lang="en-US" sz="1800" dirty="0">
                <a:solidFill>
                  <a:srgbClr val="0033CC"/>
                </a:solidFill>
              </a:rPr>
              <a:t>spin coating, chemical vapor deposition, molecular beam epitaxy, sputtering, evaporation, </a:t>
            </a:r>
            <a:r>
              <a:rPr lang="en-US" sz="1800" dirty="0" smtClean="0">
                <a:solidFill>
                  <a:srgbClr val="0033CC"/>
                </a:solidFill>
              </a:rPr>
              <a:t>electroplating…</a:t>
            </a:r>
            <a:endParaRPr lang="en-US" sz="1800" dirty="0">
              <a:solidFill>
                <a:srgbClr val="0033CC"/>
              </a:solidFill>
            </a:endParaRPr>
          </a:p>
          <a:p>
            <a:pPr marL="463550" indent="-463550">
              <a:spcAft>
                <a:spcPts val="300"/>
              </a:spcAft>
            </a:pPr>
            <a:r>
              <a:rPr lang="en-US" sz="1800" dirty="0">
                <a:solidFill>
                  <a:srgbClr val="C00000"/>
                </a:solidFill>
              </a:rPr>
              <a:t>Etching </a:t>
            </a:r>
            <a:r>
              <a:rPr lang="en-US" sz="1800" dirty="0" smtClean="0">
                <a:solidFill>
                  <a:srgbClr val="C00000"/>
                </a:solidFill>
              </a:rPr>
              <a:t>(subtractive): </a:t>
            </a:r>
            <a:r>
              <a:rPr lang="en-US" sz="1800" dirty="0">
                <a:solidFill>
                  <a:srgbClr val="0033CC"/>
                </a:solidFill>
              </a:rPr>
              <a:t>reactive ion etching, ion beam etching, wet chemical etching, </a:t>
            </a:r>
            <a:r>
              <a:rPr lang="en-US" sz="1800" dirty="0" smtClean="0">
                <a:solidFill>
                  <a:srgbClr val="0033CC"/>
                </a:solidFill>
              </a:rPr>
              <a:t>polishing…</a:t>
            </a:r>
          </a:p>
          <a:p>
            <a:pPr marL="463550" indent="-463550">
              <a:spcAft>
                <a:spcPts val="300"/>
              </a:spcAft>
            </a:pPr>
            <a:r>
              <a:rPr lang="en-US" dirty="0" smtClean="0">
                <a:solidFill>
                  <a:srgbClr val="0033CC"/>
                </a:solidFill>
              </a:rPr>
              <a:t>Other techniques such as doping (ion implantation) is also important for semiconductor device.</a:t>
            </a:r>
            <a:endParaRPr lang="en-US" sz="1800" dirty="0">
              <a:solidFill>
                <a:srgbClr val="00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709852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762000"/>
            <a:ext cx="727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A sequence of additive and subtractive steps with lateral patterning.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590800" y="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33CC"/>
                </a:solidFill>
                <a:cs typeface="Angsana New" pitchFamily="18" charset="-34"/>
              </a:rPr>
              <a:t>One fabrication example</a:t>
            </a:r>
            <a:endParaRPr lang="th-TH" sz="2800" dirty="0">
              <a:solidFill>
                <a:srgbClr val="0033CC"/>
              </a:solidFill>
              <a:cs typeface="Angsana New" pitchFamily="18" charset="-34"/>
            </a:endParaRPr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762000" y="2157413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substrate</a:t>
            </a:r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1219200" y="2081213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2362200" y="2081213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1219200" y="1371600"/>
            <a:ext cx="22076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Metal nanostructures</a:t>
            </a:r>
          </a:p>
        </p:txBody>
      </p:sp>
      <p:sp>
        <p:nvSpPr>
          <p:cNvPr id="157715" name="Line 19"/>
          <p:cNvSpPr>
            <a:spLocks noChangeShapeType="1"/>
          </p:cNvSpPr>
          <p:nvPr/>
        </p:nvSpPr>
        <p:spPr bwMode="auto">
          <a:xfrm flipH="1">
            <a:off x="1600200" y="1700213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16" name="Line 20"/>
          <p:cNvSpPr>
            <a:spLocks noChangeShapeType="1"/>
          </p:cNvSpPr>
          <p:nvPr/>
        </p:nvSpPr>
        <p:spPr bwMode="auto">
          <a:xfrm>
            <a:off x="2133600" y="1700213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19" name="Rectangle 23"/>
          <p:cNvSpPr>
            <a:spLocks noChangeArrowheads="1"/>
          </p:cNvSpPr>
          <p:nvPr/>
        </p:nvSpPr>
        <p:spPr bwMode="auto">
          <a:xfrm>
            <a:off x="5334000" y="32766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21" name="Rectangle 25"/>
          <p:cNvSpPr>
            <a:spLocks noChangeArrowheads="1"/>
          </p:cNvSpPr>
          <p:nvPr/>
        </p:nvSpPr>
        <p:spPr bwMode="auto">
          <a:xfrm>
            <a:off x="5334000" y="31242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22" name="Text Box 26"/>
          <p:cNvSpPr txBox="1">
            <a:spLocks noChangeArrowheads="1"/>
          </p:cNvSpPr>
          <p:nvPr/>
        </p:nvSpPr>
        <p:spPr bwMode="auto">
          <a:xfrm>
            <a:off x="5240338" y="3494088"/>
            <a:ext cx="195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1. Thin film growth</a:t>
            </a:r>
          </a:p>
        </p:txBody>
      </p:sp>
      <p:sp>
        <p:nvSpPr>
          <p:cNvPr id="157723" name="Rectangle 27"/>
          <p:cNvSpPr>
            <a:spLocks noChangeArrowheads="1"/>
          </p:cNvSpPr>
          <p:nvPr/>
        </p:nvSpPr>
        <p:spPr bwMode="auto">
          <a:xfrm>
            <a:off x="5334000" y="41910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25" name="Rectangle 29"/>
          <p:cNvSpPr>
            <a:spLocks noChangeArrowheads="1"/>
          </p:cNvSpPr>
          <p:nvPr/>
        </p:nvSpPr>
        <p:spPr bwMode="auto">
          <a:xfrm>
            <a:off x="5334000" y="40386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26" name="Line 30"/>
          <p:cNvSpPr>
            <a:spLocks noChangeShapeType="1"/>
          </p:cNvSpPr>
          <p:nvPr/>
        </p:nvSpPr>
        <p:spPr bwMode="auto">
          <a:xfrm>
            <a:off x="5105400" y="31845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27" name="Text Box 31"/>
          <p:cNvSpPr txBox="1">
            <a:spLocks noChangeArrowheads="1"/>
          </p:cNvSpPr>
          <p:nvPr/>
        </p:nvSpPr>
        <p:spPr bwMode="auto">
          <a:xfrm>
            <a:off x="4267200" y="2895600"/>
            <a:ext cx="1106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resist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(polymer)</a:t>
            </a:r>
          </a:p>
        </p:txBody>
      </p:sp>
      <p:sp>
        <p:nvSpPr>
          <p:cNvPr id="157730" name="Rectangle 34"/>
          <p:cNvSpPr>
            <a:spLocks noChangeArrowheads="1"/>
          </p:cNvSpPr>
          <p:nvPr/>
        </p:nvSpPr>
        <p:spPr bwMode="auto">
          <a:xfrm>
            <a:off x="5867400" y="40386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31" name="Rectangle 35"/>
          <p:cNvSpPr>
            <a:spLocks noChangeArrowheads="1"/>
          </p:cNvSpPr>
          <p:nvPr/>
        </p:nvSpPr>
        <p:spPr bwMode="auto">
          <a:xfrm>
            <a:off x="7010400" y="40386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5232400" y="4408488"/>
            <a:ext cx="1522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2. Lithography</a:t>
            </a:r>
          </a:p>
        </p:txBody>
      </p:sp>
      <p:sp>
        <p:nvSpPr>
          <p:cNvPr id="157733" name="Rectangle 37"/>
          <p:cNvSpPr>
            <a:spLocks noChangeArrowheads="1"/>
          </p:cNvSpPr>
          <p:nvPr/>
        </p:nvSpPr>
        <p:spPr bwMode="auto">
          <a:xfrm>
            <a:off x="5334000" y="52578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35" name="Rectangle 39"/>
          <p:cNvSpPr>
            <a:spLocks noChangeArrowheads="1"/>
          </p:cNvSpPr>
          <p:nvPr/>
        </p:nvSpPr>
        <p:spPr bwMode="auto">
          <a:xfrm>
            <a:off x="5334000" y="51054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36" name="Rectangle 40"/>
          <p:cNvSpPr>
            <a:spLocks noChangeArrowheads="1"/>
          </p:cNvSpPr>
          <p:nvPr/>
        </p:nvSpPr>
        <p:spPr bwMode="auto">
          <a:xfrm>
            <a:off x="5867400" y="51054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37" name="Rectangle 41"/>
          <p:cNvSpPr>
            <a:spLocks noChangeArrowheads="1"/>
          </p:cNvSpPr>
          <p:nvPr/>
        </p:nvSpPr>
        <p:spPr bwMode="auto">
          <a:xfrm>
            <a:off x="7010400" y="51054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38" name="Text Box 42"/>
          <p:cNvSpPr txBox="1">
            <a:spLocks noChangeArrowheads="1"/>
          </p:cNvSpPr>
          <p:nvPr/>
        </p:nvSpPr>
        <p:spPr bwMode="auto">
          <a:xfrm>
            <a:off x="5257800" y="5475288"/>
            <a:ext cx="143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3. Deposition</a:t>
            </a:r>
          </a:p>
        </p:txBody>
      </p:sp>
      <p:sp>
        <p:nvSpPr>
          <p:cNvPr id="157744" name="Rectangle 48"/>
          <p:cNvSpPr>
            <a:spLocks noChangeArrowheads="1"/>
          </p:cNvSpPr>
          <p:nvPr/>
        </p:nvSpPr>
        <p:spPr bwMode="auto">
          <a:xfrm>
            <a:off x="5867400" y="5181600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45" name="Rectangle 49"/>
          <p:cNvSpPr>
            <a:spLocks noChangeArrowheads="1"/>
          </p:cNvSpPr>
          <p:nvPr/>
        </p:nvSpPr>
        <p:spPr bwMode="auto">
          <a:xfrm>
            <a:off x="7010400" y="5181600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46" name="Rectangle 50"/>
          <p:cNvSpPr>
            <a:spLocks noChangeArrowheads="1"/>
          </p:cNvSpPr>
          <p:nvPr/>
        </p:nvSpPr>
        <p:spPr bwMode="auto">
          <a:xfrm>
            <a:off x="5334000" y="5029200"/>
            <a:ext cx="5334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47" name="Rectangle 51"/>
          <p:cNvSpPr>
            <a:spLocks noChangeArrowheads="1"/>
          </p:cNvSpPr>
          <p:nvPr/>
        </p:nvSpPr>
        <p:spPr bwMode="auto">
          <a:xfrm>
            <a:off x="6324600" y="5029200"/>
            <a:ext cx="68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48" name="Rectangle 52"/>
          <p:cNvSpPr>
            <a:spLocks noChangeArrowheads="1"/>
          </p:cNvSpPr>
          <p:nvPr/>
        </p:nvSpPr>
        <p:spPr bwMode="auto">
          <a:xfrm>
            <a:off x="7467600" y="5029200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49" name="Rectangle 53"/>
          <p:cNvSpPr>
            <a:spLocks noChangeArrowheads="1"/>
          </p:cNvSpPr>
          <p:nvPr/>
        </p:nvSpPr>
        <p:spPr bwMode="auto">
          <a:xfrm>
            <a:off x="5334000" y="59436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50" name="Rectangle 54"/>
          <p:cNvSpPr>
            <a:spLocks noChangeArrowheads="1"/>
          </p:cNvSpPr>
          <p:nvPr/>
        </p:nvSpPr>
        <p:spPr bwMode="auto">
          <a:xfrm>
            <a:off x="5791200" y="5867400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51" name="Rectangle 55"/>
          <p:cNvSpPr>
            <a:spLocks noChangeArrowheads="1"/>
          </p:cNvSpPr>
          <p:nvPr/>
        </p:nvSpPr>
        <p:spPr bwMode="auto">
          <a:xfrm>
            <a:off x="6934200" y="5867400"/>
            <a:ext cx="457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52" name="Text Box 56"/>
          <p:cNvSpPr txBox="1">
            <a:spLocks noChangeArrowheads="1"/>
          </p:cNvSpPr>
          <p:nvPr/>
        </p:nvSpPr>
        <p:spPr bwMode="auto">
          <a:xfrm>
            <a:off x="5214938" y="6161088"/>
            <a:ext cx="2591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4. Etching (dissolve resist)</a:t>
            </a:r>
          </a:p>
        </p:txBody>
      </p:sp>
      <p:sp>
        <p:nvSpPr>
          <p:cNvPr id="157780" name="Text Box 84"/>
          <p:cNvSpPr txBox="1">
            <a:spLocks noChangeArrowheads="1"/>
          </p:cNvSpPr>
          <p:nvPr/>
        </p:nvSpPr>
        <p:spPr bwMode="auto">
          <a:xfrm>
            <a:off x="5622925" y="2667000"/>
            <a:ext cx="1655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Liftoff process</a:t>
            </a:r>
          </a:p>
        </p:txBody>
      </p:sp>
      <p:sp>
        <p:nvSpPr>
          <p:cNvPr id="157782" name="Text Box 86"/>
          <p:cNvSpPr txBox="1">
            <a:spLocks noChangeArrowheads="1"/>
          </p:cNvSpPr>
          <p:nvPr/>
        </p:nvSpPr>
        <p:spPr bwMode="auto">
          <a:xfrm>
            <a:off x="60325" y="1763713"/>
            <a:ext cx="854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side view</a:t>
            </a:r>
          </a:p>
        </p:txBody>
      </p:sp>
      <p:sp>
        <p:nvSpPr>
          <p:cNvPr id="157699" name="AutoShape 3"/>
          <p:cNvSpPr>
            <a:spLocks noChangeArrowheads="1"/>
          </p:cNvSpPr>
          <p:nvPr/>
        </p:nvSpPr>
        <p:spPr bwMode="auto">
          <a:xfrm>
            <a:off x="3962400" y="1090613"/>
            <a:ext cx="4419600" cy="1295400"/>
          </a:xfrm>
          <a:prstGeom prst="cube">
            <a:avLst>
              <a:gd name="adj" fmla="val 8359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1" name="AutoShape 5"/>
          <p:cNvSpPr>
            <a:spLocks noChangeArrowheads="1"/>
          </p:cNvSpPr>
          <p:nvPr/>
        </p:nvSpPr>
        <p:spPr bwMode="auto">
          <a:xfrm>
            <a:off x="4876800" y="1395413"/>
            <a:ext cx="990600" cy="381000"/>
          </a:xfrm>
          <a:prstGeom prst="cube">
            <a:avLst>
              <a:gd name="adj" fmla="val 7291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2" name="AutoShape 6"/>
          <p:cNvSpPr>
            <a:spLocks noChangeArrowheads="1"/>
          </p:cNvSpPr>
          <p:nvPr/>
        </p:nvSpPr>
        <p:spPr bwMode="auto">
          <a:xfrm>
            <a:off x="6477000" y="1395413"/>
            <a:ext cx="990600" cy="381000"/>
          </a:xfrm>
          <a:prstGeom prst="cube">
            <a:avLst>
              <a:gd name="adj" fmla="val 7291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3" name="Line 7"/>
          <p:cNvSpPr>
            <a:spLocks noChangeShapeType="1"/>
          </p:cNvSpPr>
          <p:nvPr/>
        </p:nvSpPr>
        <p:spPr bwMode="auto">
          <a:xfrm flipH="1">
            <a:off x="5410200" y="862013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04" name="Line 8"/>
          <p:cNvSpPr>
            <a:spLocks noChangeShapeType="1"/>
          </p:cNvSpPr>
          <p:nvPr/>
        </p:nvSpPr>
        <p:spPr bwMode="auto">
          <a:xfrm>
            <a:off x="6096000" y="862013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5257800" y="533400"/>
            <a:ext cx="2194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metal nanostructures</a:t>
            </a:r>
          </a:p>
        </p:txBody>
      </p:sp>
      <p:sp>
        <p:nvSpPr>
          <p:cNvPr id="157786" name="Text Box 90"/>
          <p:cNvSpPr txBox="1">
            <a:spLocks noChangeArrowheads="1"/>
          </p:cNvSpPr>
          <p:nvPr/>
        </p:nvSpPr>
        <p:spPr bwMode="auto">
          <a:xfrm>
            <a:off x="5165725" y="210185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substrate</a:t>
            </a:r>
          </a:p>
        </p:txBody>
      </p:sp>
      <p:sp>
        <p:nvSpPr>
          <p:cNvPr id="157753" name="Rectangle 57"/>
          <p:cNvSpPr>
            <a:spLocks noChangeArrowheads="1"/>
          </p:cNvSpPr>
          <p:nvPr/>
        </p:nvSpPr>
        <p:spPr bwMode="auto">
          <a:xfrm>
            <a:off x="1447800" y="33528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54" name="Rectangle 58"/>
          <p:cNvSpPr>
            <a:spLocks noChangeArrowheads="1"/>
          </p:cNvSpPr>
          <p:nvPr/>
        </p:nvSpPr>
        <p:spPr bwMode="auto">
          <a:xfrm>
            <a:off x="1447800" y="31242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55" name="Rectangle 59"/>
          <p:cNvSpPr>
            <a:spLocks noChangeArrowheads="1"/>
          </p:cNvSpPr>
          <p:nvPr/>
        </p:nvSpPr>
        <p:spPr bwMode="auto">
          <a:xfrm>
            <a:off x="1447800" y="3276600"/>
            <a:ext cx="2587625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1447800" y="42672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1447800" y="40386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58" name="Rectangle 62"/>
          <p:cNvSpPr>
            <a:spLocks noChangeArrowheads="1"/>
          </p:cNvSpPr>
          <p:nvPr/>
        </p:nvSpPr>
        <p:spPr bwMode="auto">
          <a:xfrm>
            <a:off x="1447800" y="4191000"/>
            <a:ext cx="2587625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1" name="Rectangle 65"/>
          <p:cNvSpPr>
            <a:spLocks noChangeArrowheads="1"/>
          </p:cNvSpPr>
          <p:nvPr/>
        </p:nvSpPr>
        <p:spPr bwMode="auto">
          <a:xfrm>
            <a:off x="1447800" y="40386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2" name="Rectangle 66"/>
          <p:cNvSpPr>
            <a:spLocks noChangeArrowheads="1"/>
          </p:cNvSpPr>
          <p:nvPr/>
        </p:nvSpPr>
        <p:spPr bwMode="auto">
          <a:xfrm>
            <a:off x="2438400" y="4038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3" name="Rectangle 67"/>
          <p:cNvSpPr>
            <a:spLocks noChangeArrowheads="1"/>
          </p:cNvSpPr>
          <p:nvPr/>
        </p:nvSpPr>
        <p:spPr bwMode="auto">
          <a:xfrm>
            <a:off x="3581400" y="40386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4" name="Rectangle 68"/>
          <p:cNvSpPr>
            <a:spLocks noChangeArrowheads="1"/>
          </p:cNvSpPr>
          <p:nvPr/>
        </p:nvSpPr>
        <p:spPr bwMode="auto">
          <a:xfrm>
            <a:off x="1447800" y="51816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65" name="Rectangle 69"/>
          <p:cNvSpPr>
            <a:spLocks noChangeArrowheads="1"/>
          </p:cNvSpPr>
          <p:nvPr/>
        </p:nvSpPr>
        <p:spPr bwMode="auto">
          <a:xfrm>
            <a:off x="1447800" y="4953000"/>
            <a:ext cx="25908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6" name="Rectangle 70"/>
          <p:cNvSpPr>
            <a:spLocks noChangeArrowheads="1"/>
          </p:cNvSpPr>
          <p:nvPr/>
        </p:nvSpPr>
        <p:spPr bwMode="auto">
          <a:xfrm>
            <a:off x="1447800" y="5105400"/>
            <a:ext cx="2587625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7" name="Rectangle 71"/>
          <p:cNvSpPr>
            <a:spLocks noChangeArrowheads="1"/>
          </p:cNvSpPr>
          <p:nvPr/>
        </p:nvSpPr>
        <p:spPr bwMode="auto">
          <a:xfrm>
            <a:off x="1447800" y="4953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8" name="Rectangle 72"/>
          <p:cNvSpPr>
            <a:spLocks noChangeArrowheads="1"/>
          </p:cNvSpPr>
          <p:nvPr/>
        </p:nvSpPr>
        <p:spPr bwMode="auto">
          <a:xfrm>
            <a:off x="2438400" y="4953000"/>
            <a:ext cx="685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69" name="Rectangle 73"/>
          <p:cNvSpPr>
            <a:spLocks noChangeArrowheads="1"/>
          </p:cNvSpPr>
          <p:nvPr/>
        </p:nvSpPr>
        <p:spPr bwMode="auto">
          <a:xfrm>
            <a:off x="3581400" y="4953000"/>
            <a:ext cx="457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70" name="Rectangle 74"/>
          <p:cNvSpPr>
            <a:spLocks noChangeArrowheads="1"/>
          </p:cNvSpPr>
          <p:nvPr/>
        </p:nvSpPr>
        <p:spPr bwMode="auto">
          <a:xfrm>
            <a:off x="1447800" y="6019800"/>
            <a:ext cx="25908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1800">
              <a:solidFill>
                <a:schemeClr val="bg1"/>
              </a:solidFill>
            </a:endParaRPr>
          </a:p>
        </p:txBody>
      </p:sp>
      <p:sp>
        <p:nvSpPr>
          <p:cNvPr id="157772" name="Rectangle 76"/>
          <p:cNvSpPr>
            <a:spLocks noChangeArrowheads="1"/>
          </p:cNvSpPr>
          <p:nvPr/>
        </p:nvSpPr>
        <p:spPr bwMode="auto">
          <a:xfrm>
            <a:off x="1447800" y="5943600"/>
            <a:ext cx="2587625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73" name="Rectangle 77"/>
          <p:cNvSpPr>
            <a:spLocks noChangeArrowheads="1"/>
          </p:cNvSpPr>
          <p:nvPr/>
        </p:nvSpPr>
        <p:spPr bwMode="auto">
          <a:xfrm>
            <a:off x="1447800" y="5835650"/>
            <a:ext cx="533400" cy="184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74" name="Rectangle 78"/>
          <p:cNvSpPr>
            <a:spLocks noChangeArrowheads="1"/>
          </p:cNvSpPr>
          <p:nvPr/>
        </p:nvSpPr>
        <p:spPr bwMode="auto">
          <a:xfrm>
            <a:off x="2438400" y="5835650"/>
            <a:ext cx="685800" cy="184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75" name="Rectangle 79"/>
          <p:cNvSpPr>
            <a:spLocks noChangeArrowheads="1"/>
          </p:cNvSpPr>
          <p:nvPr/>
        </p:nvSpPr>
        <p:spPr bwMode="auto">
          <a:xfrm>
            <a:off x="3581400" y="5835650"/>
            <a:ext cx="457200" cy="184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76" name="Text Box 80"/>
          <p:cNvSpPr txBox="1">
            <a:spLocks noChangeArrowheads="1"/>
          </p:cNvSpPr>
          <p:nvPr/>
        </p:nvSpPr>
        <p:spPr bwMode="auto">
          <a:xfrm>
            <a:off x="1371600" y="3549650"/>
            <a:ext cx="195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1. Thin film growth</a:t>
            </a:r>
          </a:p>
        </p:txBody>
      </p:sp>
      <p:sp>
        <p:nvSpPr>
          <p:cNvPr id="157777" name="Text Box 81"/>
          <p:cNvSpPr txBox="1">
            <a:spLocks noChangeArrowheads="1"/>
          </p:cNvSpPr>
          <p:nvPr/>
        </p:nvSpPr>
        <p:spPr bwMode="auto">
          <a:xfrm>
            <a:off x="1371600" y="4464050"/>
            <a:ext cx="1522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2. Lithography</a:t>
            </a:r>
          </a:p>
        </p:txBody>
      </p:sp>
      <p:sp>
        <p:nvSpPr>
          <p:cNvPr id="157778" name="Text Box 82"/>
          <p:cNvSpPr txBox="1">
            <a:spLocks noChangeArrowheads="1"/>
          </p:cNvSpPr>
          <p:nvPr/>
        </p:nvSpPr>
        <p:spPr bwMode="auto">
          <a:xfrm>
            <a:off x="1371600" y="5346700"/>
            <a:ext cx="1099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3. Etching</a:t>
            </a:r>
          </a:p>
        </p:txBody>
      </p:sp>
      <p:sp>
        <p:nvSpPr>
          <p:cNvPr id="157779" name="Text Box 83"/>
          <p:cNvSpPr txBox="1">
            <a:spLocks noChangeArrowheads="1"/>
          </p:cNvSpPr>
          <p:nvPr/>
        </p:nvSpPr>
        <p:spPr bwMode="auto">
          <a:xfrm>
            <a:off x="1371600" y="6216650"/>
            <a:ext cx="2591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4. Etching (dissolve resist)</a:t>
            </a:r>
          </a:p>
        </p:txBody>
      </p:sp>
      <p:sp>
        <p:nvSpPr>
          <p:cNvPr id="157781" name="Text Box 85"/>
          <p:cNvSpPr txBox="1">
            <a:spLocks noChangeArrowheads="1"/>
          </p:cNvSpPr>
          <p:nvPr/>
        </p:nvSpPr>
        <p:spPr bwMode="auto">
          <a:xfrm>
            <a:off x="1524000" y="2635250"/>
            <a:ext cx="2174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Direct etch process</a:t>
            </a:r>
          </a:p>
        </p:txBody>
      </p:sp>
      <p:sp>
        <p:nvSpPr>
          <p:cNvPr id="157791" name="Line 95"/>
          <p:cNvSpPr>
            <a:spLocks noChangeShapeType="1"/>
          </p:cNvSpPr>
          <p:nvPr/>
        </p:nvSpPr>
        <p:spPr bwMode="auto">
          <a:xfrm>
            <a:off x="1219200" y="31845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92" name="Text Box 96"/>
          <p:cNvSpPr txBox="1">
            <a:spLocks noChangeArrowheads="1"/>
          </p:cNvSpPr>
          <p:nvPr/>
        </p:nvSpPr>
        <p:spPr bwMode="auto">
          <a:xfrm>
            <a:off x="381000" y="2895600"/>
            <a:ext cx="1106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</a:rPr>
              <a:t>resist</a:t>
            </a:r>
          </a:p>
          <a:p>
            <a:pPr algn="ctr"/>
            <a:r>
              <a:rPr lang="en-US">
                <a:solidFill>
                  <a:srgbClr val="0033CC"/>
                </a:solidFill>
              </a:rPr>
              <a:t>(polymer)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5410200" y="4114800"/>
            <a:ext cx="3100388" cy="2286000"/>
            <a:chOff x="3408" y="2592"/>
            <a:chExt cx="1953" cy="1440"/>
          </a:xfrm>
        </p:grpSpPr>
        <p:pic>
          <p:nvPicPr>
            <p:cNvPr id="112643" name="Picture 3" descr="50809_02"/>
            <p:cNvPicPr>
              <a:picLocks noChangeAspect="1" noChangeArrowheads="1"/>
            </p:cNvPicPr>
            <p:nvPr/>
          </p:nvPicPr>
          <p:blipFill>
            <a:blip r:embed="rId2" cstate="print">
              <a:lum bright="-24000"/>
            </a:blip>
            <a:srcRect/>
            <a:stretch>
              <a:fillRect/>
            </a:stretch>
          </p:blipFill>
          <p:spPr bwMode="auto">
            <a:xfrm>
              <a:off x="3408" y="2592"/>
              <a:ext cx="1920" cy="1440"/>
            </a:xfrm>
            <a:prstGeom prst="rect">
              <a:avLst/>
            </a:prstGeom>
            <a:noFill/>
          </p:spPr>
        </p:pic>
        <p:sp>
          <p:nvSpPr>
            <p:cNvPr id="112644" name="Text Box 4"/>
            <p:cNvSpPr txBox="1">
              <a:spLocks noChangeArrowheads="1"/>
            </p:cNvSpPr>
            <p:nvPr/>
          </p:nvSpPr>
          <p:spPr bwMode="auto">
            <a:xfrm>
              <a:off x="3984" y="3734"/>
              <a:ext cx="1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115 nm diameter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143000" y="3962400"/>
            <a:ext cx="3200400" cy="2401888"/>
            <a:chOff x="720" y="2496"/>
            <a:chExt cx="2016" cy="1513"/>
          </a:xfrm>
        </p:grpSpPr>
        <p:pic>
          <p:nvPicPr>
            <p:cNvPr id="112646" name="Picture 6" descr="50809_01"/>
            <p:cNvPicPr>
              <a:picLocks noChangeAspect="1" noChangeArrowheads="1"/>
            </p:cNvPicPr>
            <p:nvPr/>
          </p:nvPicPr>
          <p:blipFill>
            <a:blip r:embed="rId3" cstate="print">
              <a:lum bright="-18000"/>
            </a:blip>
            <a:srcRect/>
            <a:stretch>
              <a:fillRect/>
            </a:stretch>
          </p:blipFill>
          <p:spPr bwMode="auto">
            <a:xfrm>
              <a:off x="720" y="2496"/>
              <a:ext cx="2016" cy="1513"/>
            </a:xfrm>
            <a:prstGeom prst="rect">
              <a:avLst/>
            </a:prstGeom>
            <a:noFill/>
          </p:spPr>
        </p:pic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1392" y="3638"/>
              <a:ext cx="1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70 nm diameter</a:t>
              </a: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5227638" y="1219200"/>
            <a:ext cx="3240087" cy="2736850"/>
            <a:chOff x="3293" y="768"/>
            <a:chExt cx="2041" cy="1724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293" y="768"/>
              <a:ext cx="2041" cy="1724"/>
              <a:chOff x="431" y="743"/>
              <a:chExt cx="2041" cy="1724"/>
            </a:xfrm>
          </p:grpSpPr>
          <p:pic>
            <p:nvPicPr>
              <p:cNvPr id="112650" name="Picture 10" descr="50802_0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1" y="743"/>
                <a:ext cx="2041" cy="1724"/>
              </a:xfrm>
              <a:prstGeom prst="rect">
                <a:avLst/>
              </a:prstGeom>
              <a:noFill/>
            </p:spPr>
          </p:pic>
          <p:pic>
            <p:nvPicPr>
              <p:cNvPr id="112651" name="Picture 11" descr="50802_0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4681" t="42046"/>
              <a:stretch>
                <a:fillRect/>
              </a:stretch>
            </p:blipFill>
            <p:spPr bwMode="auto">
              <a:xfrm>
                <a:off x="480" y="1248"/>
                <a:ext cx="925" cy="999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</p:pic>
        </p:grpSp>
        <p:sp>
          <p:nvSpPr>
            <p:cNvPr id="112652" name="Text Box 12"/>
            <p:cNvSpPr txBox="1">
              <a:spLocks noChangeArrowheads="1"/>
            </p:cNvSpPr>
            <p:nvPr/>
          </p:nvSpPr>
          <p:spPr bwMode="auto">
            <a:xfrm>
              <a:off x="3984" y="864"/>
              <a:ext cx="1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35 nm diameter</a:t>
              </a:r>
            </a:p>
          </p:txBody>
        </p:sp>
      </p:grpSp>
      <p:sp>
        <p:nvSpPr>
          <p:cNvPr id="112659" name="Text Box 19"/>
          <p:cNvSpPr txBox="1">
            <a:spLocks noChangeArrowheads="1"/>
          </p:cNvSpPr>
          <p:nvPr/>
        </p:nvSpPr>
        <p:spPr bwMode="auto">
          <a:xfrm>
            <a:off x="990600" y="238780"/>
            <a:ext cx="769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33CC"/>
                </a:solidFill>
              </a:rPr>
              <a:t>One more step: </a:t>
            </a:r>
            <a:r>
              <a:rPr lang="en-GB" sz="2800" dirty="0" smtClean="0">
                <a:solidFill>
                  <a:srgbClr val="0033CC"/>
                </a:solidFill>
              </a:rPr>
              <a:t>pillar </a:t>
            </a:r>
            <a:r>
              <a:rPr lang="en-GB" sz="2800" dirty="0">
                <a:solidFill>
                  <a:srgbClr val="0033CC"/>
                </a:solidFill>
              </a:rPr>
              <a:t>array with various diameters</a:t>
            </a:r>
          </a:p>
        </p:txBody>
      </p:sp>
      <p:sp>
        <p:nvSpPr>
          <p:cNvPr id="112661" name="Rectangle 21"/>
          <p:cNvSpPr>
            <a:spLocks noChangeArrowheads="1"/>
          </p:cNvSpPr>
          <p:nvPr/>
        </p:nvSpPr>
        <p:spPr bwMode="auto">
          <a:xfrm>
            <a:off x="1371600" y="1676400"/>
            <a:ext cx="304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68" name="Rectangle 28"/>
          <p:cNvSpPr>
            <a:spLocks noChangeArrowheads="1"/>
          </p:cNvSpPr>
          <p:nvPr/>
        </p:nvSpPr>
        <p:spPr bwMode="auto">
          <a:xfrm>
            <a:off x="1295400" y="1752600"/>
            <a:ext cx="2286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silicon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1214438" y="2109788"/>
            <a:ext cx="1921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1. Cr dots by liftoff</a:t>
            </a:r>
          </a:p>
        </p:txBody>
      </p:sp>
      <p:sp>
        <p:nvSpPr>
          <p:cNvPr id="112677" name="Text Box 37"/>
          <p:cNvSpPr txBox="1">
            <a:spLocks noChangeArrowheads="1"/>
          </p:cNvSpPr>
          <p:nvPr/>
        </p:nvSpPr>
        <p:spPr bwMode="auto">
          <a:xfrm>
            <a:off x="1203325" y="3160713"/>
            <a:ext cx="2779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33CC"/>
                </a:solidFill>
              </a:rPr>
              <a:t>2. RIE silicon and remove Cr</a:t>
            </a:r>
          </a:p>
          <a:p>
            <a:r>
              <a:rPr lang="en-US">
                <a:solidFill>
                  <a:srgbClr val="0033CC"/>
                </a:solidFill>
              </a:rPr>
              <a:t>(RIE: reactive ion etching)</a:t>
            </a:r>
          </a:p>
        </p:txBody>
      </p:sp>
      <p:sp>
        <p:nvSpPr>
          <p:cNvPr id="112679" name="Rectangle 39"/>
          <p:cNvSpPr>
            <a:spLocks noChangeArrowheads="1"/>
          </p:cNvSpPr>
          <p:nvPr/>
        </p:nvSpPr>
        <p:spPr bwMode="auto">
          <a:xfrm>
            <a:off x="1981200" y="1676400"/>
            <a:ext cx="304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80" name="Rectangle 40"/>
          <p:cNvSpPr>
            <a:spLocks noChangeArrowheads="1"/>
          </p:cNvSpPr>
          <p:nvPr/>
        </p:nvSpPr>
        <p:spPr bwMode="auto">
          <a:xfrm>
            <a:off x="2590800" y="1676400"/>
            <a:ext cx="304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81" name="Rectangle 41"/>
          <p:cNvSpPr>
            <a:spLocks noChangeArrowheads="1"/>
          </p:cNvSpPr>
          <p:nvPr/>
        </p:nvSpPr>
        <p:spPr bwMode="auto">
          <a:xfrm>
            <a:off x="3200400" y="1676400"/>
            <a:ext cx="304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84" name="Rectangle 44"/>
          <p:cNvSpPr>
            <a:spLocks noChangeArrowheads="1"/>
          </p:cNvSpPr>
          <p:nvPr/>
        </p:nvSpPr>
        <p:spPr bwMode="auto">
          <a:xfrm>
            <a:off x="1295400" y="2819400"/>
            <a:ext cx="2286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sz="2000">
              <a:solidFill>
                <a:schemeClr val="bg1"/>
              </a:solidFill>
            </a:endParaRPr>
          </a:p>
        </p:txBody>
      </p:sp>
      <p:sp>
        <p:nvSpPr>
          <p:cNvPr id="112689" name="Rectangle 49"/>
          <p:cNvSpPr>
            <a:spLocks noChangeArrowheads="1"/>
          </p:cNvSpPr>
          <p:nvPr/>
        </p:nvSpPr>
        <p:spPr bwMode="auto">
          <a:xfrm>
            <a:off x="1676400" y="28194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0" name="Rectangle 50"/>
          <p:cNvSpPr>
            <a:spLocks noChangeArrowheads="1"/>
          </p:cNvSpPr>
          <p:nvPr/>
        </p:nvSpPr>
        <p:spPr bwMode="auto">
          <a:xfrm>
            <a:off x="2286000" y="28194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1" name="Rectangle 51"/>
          <p:cNvSpPr>
            <a:spLocks noChangeArrowheads="1"/>
          </p:cNvSpPr>
          <p:nvPr/>
        </p:nvSpPr>
        <p:spPr bwMode="auto">
          <a:xfrm>
            <a:off x="2895600" y="28194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2" name="Rectangle 52"/>
          <p:cNvSpPr>
            <a:spLocks noChangeArrowheads="1"/>
          </p:cNvSpPr>
          <p:nvPr/>
        </p:nvSpPr>
        <p:spPr bwMode="auto">
          <a:xfrm>
            <a:off x="3505200" y="2819400"/>
            <a:ext cx="76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3" name="Rectangle 53"/>
          <p:cNvSpPr>
            <a:spLocks noChangeArrowheads="1"/>
          </p:cNvSpPr>
          <p:nvPr/>
        </p:nvSpPr>
        <p:spPr bwMode="auto">
          <a:xfrm>
            <a:off x="1295400" y="2819400"/>
            <a:ext cx="76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4" name="Line 54"/>
          <p:cNvSpPr>
            <a:spLocks noChangeShapeType="1"/>
          </p:cNvSpPr>
          <p:nvPr/>
        </p:nvSpPr>
        <p:spPr bwMode="auto">
          <a:xfrm>
            <a:off x="11430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695" name="Text Box 55"/>
          <p:cNvSpPr txBox="1">
            <a:spLocks noChangeArrowheads="1"/>
          </p:cNvSpPr>
          <p:nvPr/>
        </p:nvSpPr>
        <p:spPr bwMode="auto">
          <a:xfrm>
            <a:off x="838200" y="1492250"/>
            <a:ext cx="388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Cr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24030" y="833735"/>
            <a:ext cx="1828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Pitch: 200nm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522802" y="228600"/>
            <a:ext cx="6062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Summary of general fabrication process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871166" cy="492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0" y="5040868"/>
            <a:ext cx="74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Liftoff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656" y="5029200"/>
            <a:ext cx="120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Direct etch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971" y="5029200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Electroplating…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200" y="4126468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or doping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447800"/>
            <a:ext cx="7613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1 Introduction and Historical Perspective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8956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Growth of IC – Moore’s law.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Some history in IC industry.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Semiconductor devices, semiconductor technology families.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119336"/>
            <a:ext cx="4754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343 Microfabrication and thin film technology</a:t>
            </a:r>
          </a:p>
          <a:p>
            <a:r>
              <a:rPr lang="en-US" sz="1400" dirty="0" smtClean="0"/>
              <a:t>Instructor: Bo Cui, ECE, University of Waterloo</a:t>
            </a:r>
          </a:p>
          <a:p>
            <a:r>
              <a:rPr lang="en-US" sz="1400" dirty="0" smtClean="0"/>
              <a:t>Textbook: Silicon VLSI Technology by Plummer, Deal and Griffin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24200" y="6145212"/>
            <a:ext cx="2895600" cy="365125"/>
          </a:xfrm>
          <a:noFill/>
        </p:spPr>
        <p:txBody>
          <a:bodyPr/>
          <a:lstStyle/>
          <a:p>
            <a:fld id="{BEDA1DBE-88F2-4759-A176-4B71BB1BD0AB}" type="slidenum">
              <a:rPr lang="en-US" altLang="zh-CN"/>
              <a:pPr/>
              <a:t>8</a:t>
            </a:fld>
            <a:endParaRPr lang="en-US" altLang="zh-CN"/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 t="13190"/>
          <a:stretch>
            <a:fillRect/>
          </a:stretch>
        </p:blipFill>
        <p:spPr bwMode="auto">
          <a:xfrm>
            <a:off x="228600" y="914400"/>
            <a:ext cx="87344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143000"/>
            <a:ext cx="24320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971800"/>
            <a:ext cx="20574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7754938" y="4343400"/>
            <a:ext cx="1101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  <a:latin typeface="Arial" pitchFamily="34" charset="0"/>
              </a:rPr>
              <a:t>Pentium IV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57800" y="3733800"/>
            <a:ext cx="1644650" cy="2057400"/>
            <a:chOff x="3312" y="2352"/>
            <a:chExt cx="1036" cy="1296"/>
          </a:xfrm>
        </p:grpSpPr>
        <p:pic>
          <p:nvPicPr>
            <p:cNvPr id="13335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12" y="2352"/>
              <a:ext cx="1036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6" name="Text Box 9"/>
            <p:cNvSpPr txBox="1">
              <a:spLocks noChangeArrowheads="1"/>
            </p:cNvSpPr>
            <p:nvPr/>
          </p:nvSpPr>
          <p:spPr bwMode="auto">
            <a:xfrm>
              <a:off x="3360" y="3255"/>
              <a:ext cx="823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FF0000"/>
                  </a:solidFill>
                  <a:latin typeface="Arial" pitchFamily="34" charset="0"/>
                </a:rPr>
                <a:t>1st transistor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FF0000"/>
                  </a:solidFill>
                  <a:latin typeface="Arial" pitchFamily="34" charset="0"/>
                </a:rPr>
                <a:t>1947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70188" y="2438400"/>
            <a:ext cx="21828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  <a:latin typeface="Arial" pitchFamily="34" charset="0"/>
              </a:rPr>
              <a:t>1st electronic computer</a:t>
            </a:r>
          </a:p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  <a:latin typeface="Arial" pitchFamily="34" charset="0"/>
              </a:rPr>
              <a:t> ENIAC (1946)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81400" y="4038600"/>
            <a:ext cx="1587500" cy="1714500"/>
            <a:chOff x="2352" y="2544"/>
            <a:chExt cx="1000" cy="1080"/>
          </a:xfrm>
        </p:grpSpPr>
        <p:pic>
          <p:nvPicPr>
            <p:cNvPr id="1333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2" y="2544"/>
              <a:ext cx="93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4" name="Text Box 13"/>
            <p:cNvSpPr txBox="1">
              <a:spLocks noChangeArrowheads="1"/>
            </p:cNvSpPr>
            <p:nvPr/>
          </p:nvSpPr>
          <p:spPr bwMode="auto">
            <a:xfrm>
              <a:off x="2460" y="3408"/>
              <a:ext cx="8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FF0000"/>
                  </a:solidFill>
                  <a:latin typeface="Arial" pitchFamily="34" charset="0"/>
                </a:rPr>
                <a:t>Vacuum Tuber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77838" y="3352800"/>
            <a:ext cx="1808162" cy="1905000"/>
            <a:chOff x="301" y="2112"/>
            <a:chExt cx="1139" cy="1200"/>
          </a:xfrm>
        </p:grpSpPr>
        <p:pic>
          <p:nvPicPr>
            <p:cNvPr id="1333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" y="2112"/>
              <a:ext cx="1060" cy="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301" y="3120"/>
              <a:ext cx="11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>
                  <a:solidFill>
                    <a:srgbClr val="FF0000"/>
                  </a:solidFill>
                  <a:latin typeface="Arial" pitchFamily="34" charset="0"/>
                </a:rPr>
                <a:t>1st computer(1832)</a:t>
              </a:r>
            </a:p>
          </p:txBody>
        </p:sp>
      </p:grpSp>
      <p:sp>
        <p:nvSpPr>
          <p:cNvPr id="13326" name="Line 18"/>
          <p:cNvSpPr>
            <a:spLocks noChangeShapeType="1"/>
          </p:cNvSpPr>
          <p:nvPr/>
        </p:nvSpPr>
        <p:spPr bwMode="auto">
          <a:xfrm flipV="1">
            <a:off x="2916238" y="6407150"/>
            <a:ext cx="4159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3327" name="Line 19"/>
          <p:cNvSpPr>
            <a:spLocks noChangeShapeType="1"/>
          </p:cNvSpPr>
          <p:nvPr/>
        </p:nvSpPr>
        <p:spPr bwMode="auto">
          <a:xfrm flipV="1">
            <a:off x="5811838" y="6407150"/>
            <a:ext cx="4159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034260" name="Line 20"/>
          <p:cNvSpPr>
            <a:spLocks noChangeShapeType="1"/>
          </p:cNvSpPr>
          <p:nvPr/>
        </p:nvSpPr>
        <p:spPr bwMode="auto">
          <a:xfrm flipV="1">
            <a:off x="2051050" y="4724400"/>
            <a:ext cx="1879600" cy="14732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034261" name="Line 21"/>
          <p:cNvSpPr>
            <a:spLocks noChangeShapeType="1"/>
          </p:cNvSpPr>
          <p:nvPr/>
        </p:nvSpPr>
        <p:spPr bwMode="auto">
          <a:xfrm flipV="1">
            <a:off x="5232400" y="4365625"/>
            <a:ext cx="0" cy="18034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034262" name="Line 22"/>
          <p:cNvSpPr>
            <a:spLocks noChangeShapeType="1"/>
          </p:cNvSpPr>
          <p:nvPr/>
        </p:nvSpPr>
        <p:spPr bwMode="auto">
          <a:xfrm flipV="1">
            <a:off x="7885113" y="2422525"/>
            <a:ext cx="19050" cy="3743325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05000" y="86380"/>
            <a:ext cx="5786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800" dirty="0" smtClean="0">
                <a:solidFill>
                  <a:srgbClr val="0000FF"/>
                </a:solidFill>
              </a:rPr>
              <a:t>Explosive growth of computing power</a:t>
            </a:r>
            <a:endParaRPr lang="en-US" sz="28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25" name="Text Box 17"/>
          <p:cNvSpPr txBox="1">
            <a:spLocks noChangeArrowheads="1"/>
          </p:cNvSpPr>
          <p:nvPr/>
        </p:nvSpPr>
        <p:spPr bwMode="auto">
          <a:xfrm>
            <a:off x="1447800" y="6165850"/>
            <a:ext cx="73914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b="0" dirty="0" err="1">
                <a:solidFill>
                  <a:srgbClr val="FFFF00"/>
                </a:solidFill>
              </a:rPr>
              <a:t>Macroelectronics</a:t>
            </a:r>
            <a:r>
              <a:rPr lang="en-US" altLang="zh-CN" b="0" dirty="0">
                <a:solidFill>
                  <a:srgbClr val="FFFF00"/>
                </a:solidFill>
              </a:rPr>
              <a:t> 	   </a:t>
            </a:r>
            <a:r>
              <a:rPr lang="en-US" altLang="zh-CN" b="0" dirty="0" smtClean="0">
                <a:solidFill>
                  <a:srgbClr val="FFFF00"/>
                </a:solidFill>
              </a:rPr>
              <a:t>               Microelectronics</a:t>
            </a:r>
            <a:r>
              <a:rPr lang="en-US" altLang="zh-CN" b="0" dirty="0">
                <a:solidFill>
                  <a:srgbClr val="FFFF00"/>
                </a:solidFill>
              </a:rPr>
              <a:t>	     </a:t>
            </a:r>
            <a:r>
              <a:rPr lang="en-US" altLang="zh-CN" b="0" dirty="0" smtClean="0">
                <a:solidFill>
                  <a:srgbClr val="FFFF00"/>
                </a:solidFill>
              </a:rPr>
              <a:t>               </a:t>
            </a:r>
            <a:r>
              <a:rPr lang="en-US" altLang="zh-CN" b="0" dirty="0" err="1" smtClean="0">
                <a:solidFill>
                  <a:srgbClr val="FFFF00"/>
                </a:solidFill>
              </a:rPr>
              <a:t>Nanoelectronics</a:t>
            </a:r>
            <a:endParaRPr lang="en-US" altLang="zh-CN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Line 3"/>
          <p:cNvSpPr>
            <a:spLocks noChangeShapeType="1"/>
          </p:cNvSpPr>
          <p:nvPr/>
        </p:nvSpPr>
        <p:spPr bwMode="auto">
          <a:xfrm flipV="1">
            <a:off x="476250" y="1660525"/>
            <a:ext cx="83232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6686550" y="1392238"/>
            <a:ext cx="21383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600" dirty="0">
                <a:solidFill>
                  <a:schemeClr val="accent2"/>
                </a:solidFill>
              </a:rPr>
              <a:t>2003</a:t>
            </a:r>
          </a:p>
          <a:p>
            <a:pPr algn="ctr"/>
            <a:r>
              <a:rPr kumimoji="0" lang="en-US" sz="1600" b="0" dirty="0"/>
              <a:t>Itanium 2® 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66688" y="1371600"/>
            <a:ext cx="213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600">
                <a:solidFill>
                  <a:schemeClr val="accent2"/>
                </a:solidFill>
              </a:rPr>
              <a:t>1971</a:t>
            </a:r>
          </a:p>
          <a:p>
            <a:pPr algn="ctr"/>
            <a:r>
              <a:rPr kumimoji="0" lang="en-US" sz="1600" b="0"/>
              <a:t>4004 ®</a:t>
            </a:r>
          </a:p>
        </p:txBody>
      </p:sp>
      <p:pic>
        <p:nvPicPr>
          <p:cNvPr id="14343" name="Picture 6" descr="4004s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6558" t="15894" r="27745" b="20000"/>
          <a:stretch>
            <a:fillRect/>
          </a:stretch>
        </p:blipFill>
        <p:spPr bwMode="auto">
          <a:xfrm>
            <a:off x="1069975" y="3684588"/>
            <a:ext cx="490538" cy="568325"/>
          </a:xfrm>
          <a:noFill/>
          <a:ln>
            <a:miter lim="800000"/>
            <a:headEnd/>
            <a:tailEnd/>
          </a:ln>
        </p:spPr>
      </p:pic>
      <p:pic>
        <p:nvPicPr>
          <p:cNvPr id="14344" name="Picture 7" descr="p4(1)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775" y="2862263"/>
            <a:ext cx="1233488" cy="1403350"/>
          </a:xfrm>
          <a:noFill/>
          <a:ln>
            <a:miter lim="800000"/>
            <a:headEnd/>
            <a:tailEnd/>
          </a:ln>
        </p:spPr>
      </p:pic>
      <p:pic>
        <p:nvPicPr>
          <p:cNvPr id="14345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 l="28125" t="22253" r="37750" b="11945"/>
          <a:stretch>
            <a:fillRect/>
          </a:stretch>
        </p:blipFill>
        <p:spPr bwMode="auto">
          <a:xfrm>
            <a:off x="6527800" y="2200275"/>
            <a:ext cx="2052638" cy="2209800"/>
          </a:xfrm>
          <a:noFill/>
          <a:ln>
            <a:miter lim="800000"/>
            <a:headEnd/>
            <a:tailEnd/>
          </a:ln>
        </p:spPr>
      </p:pic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646613" y="1384300"/>
            <a:ext cx="213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600" dirty="0">
                <a:solidFill>
                  <a:schemeClr val="accent2"/>
                </a:solidFill>
              </a:rPr>
              <a:t>2001</a:t>
            </a:r>
          </a:p>
          <a:p>
            <a:pPr algn="ctr"/>
            <a:r>
              <a:rPr kumimoji="0" lang="en-US" sz="1600" b="0" dirty="0"/>
              <a:t>Pentium IV ®</a:t>
            </a:r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1751013" y="1374775"/>
            <a:ext cx="213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600">
                <a:solidFill>
                  <a:schemeClr val="accent2"/>
                </a:solidFill>
              </a:rPr>
              <a:t>1989</a:t>
            </a:r>
          </a:p>
          <a:p>
            <a:pPr algn="ctr"/>
            <a:r>
              <a:rPr kumimoji="0" lang="en-US" sz="1600" b="0"/>
              <a:t>386 ®</a:t>
            </a: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1017588" y="328453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2300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2459038" y="3027363"/>
            <a:ext cx="92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134 000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7237413" y="18542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410M</a:t>
            </a:r>
          </a:p>
        </p:txBody>
      </p:sp>
      <p:sp>
        <p:nvSpPr>
          <p:cNvPr id="14351" name="Text Box 14"/>
          <p:cNvSpPr txBox="1">
            <a:spLocks noChangeArrowheads="1"/>
          </p:cNvSpPr>
          <p:nvPr/>
        </p:nvSpPr>
        <p:spPr bwMode="auto">
          <a:xfrm>
            <a:off x="5457825" y="24257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42M</a:t>
            </a:r>
          </a:p>
        </p:txBody>
      </p:sp>
      <p:sp>
        <p:nvSpPr>
          <p:cNvPr id="14352" name="Text Box 15"/>
          <p:cNvSpPr txBox="1">
            <a:spLocks noChangeArrowheads="1"/>
          </p:cNvSpPr>
          <p:nvPr/>
        </p:nvSpPr>
        <p:spPr bwMode="auto">
          <a:xfrm>
            <a:off x="3071813" y="1376363"/>
            <a:ext cx="213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600">
                <a:solidFill>
                  <a:schemeClr val="accent2"/>
                </a:solidFill>
              </a:rPr>
              <a:t>1991</a:t>
            </a:r>
          </a:p>
          <a:p>
            <a:pPr algn="ctr"/>
            <a:r>
              <a:rPr kumimoji="0" lang="en-US" sz="1600" b="0"/>
              <a:t>486 ®</a:t>
            </a:r>
          </a:p>
        </p:txBody>
      </p:sp>
      <p:pic>
        <p:nvPicPr>
          <p:cNvPr id="14353" name="Picture 16" descr="286">
            <a:hlinkClick r:id="rId7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/>
          <a:srcRect t="7867" b="10136"/>
          <a:stretch>
            <a:fillRect/>
          </a:stretch>
        </p:blipFill>
        <p:spPr bwMode="auto">
          <a:xfrm>
            <a:off x="2303463" y="3392488"/>
            <a:ext cx="1262062" cy="858837"/>
          </a:xfrm>
          <a:noFill/>
          <a:ln>
            <a:miter lim="800000"/>
            <a:headEnd/>
            <a:tailEnd/>
          </a:ln>
        </p:spPr>
      </p:pic>
      <p:pic>
        <p:nvPicPr>
          <p:cNvPr id="14354" name="Picture 17" descr="pent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t="5762" b="7683"/>
          <a:stretch>
            <a:fillRect/>
          </a:stretch>
        </p:blipFill>
        <p:spPr bwMode="auto">
          <a:xfrm>
            <a:off x="3548063" y="3146425"/>
            <a:ext cx="14906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5" name="Text Box 18"/>
          <p:cNvSpPr txBox="1">
            <a:spLocks noChangeArrowheads="1"/>
          </p:cNvSpPr>
          <p:nvPr/>
        </p:nvSpPr>
        <p:spPr bwMode="auto">
          <a:xfrm>
            <a:off x="3935413" y="2768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1.2M</a:t>
            </a:r>
          </a:p>
        </p:txBody>
      </p:sp>
      <p:sp>
        <p:nvSpPr>
          <p:cNvPr id="14356" name="Text Box 19"/>
          <p:cNvSpPr txBox="1">
            <a:spLocks noChangeArrowheads="1"/>
          </p:cNvSpPr>
          <p:nvPr/>
        </p:nvSpPr>
        <p:spPr bwMode="auto">
          <a:xfrm rot="-5400000">
            <a:off x="-242888" y="2698751"/>
            <a:ext cx="1706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800">
                <a:solidFill>
                  <a:srgbClr val="FF3300"/>
                </a:solidFill>
                <a:cs typeface="Times New Roman" pitchFamily="18" charset="0"/>
              </a:rPr>
              <a:t>transistor /chip</a:t>
            </a:r>
          </a:p>
        </p:txBody>
      </p:sp>
      <p:sp>
        <p:nvSpPr>
          <p:cNvPr id="14357" name="Text Box 20"/>
          <p:cNvSpPr txBox="1">
            <a:spLocks noChangeArrowheads="1"/>
          </p:cNvSpPr>
          <p:nvPr/>
        </p:nvSpPr>
        <p:spPr bwMode="auto">
          <a:xfrm>
            <a:off x="1174750" y="4316413"/>
            <a:ext cx="658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>
                <a:cs typeface="Times New Roman" pitchFamily="18" charset="0"/>
              </a:rPr>
              <a:t>10 µm		         1 µm			0.1 µm	</a:t>
            </a:r>
          </a:p>
        </p:txBody>
      </p:sp>
      <p:sp>
        <p:nvSpPr>
          <p:cNvPr id="14358" name="Line 21"/>
          <p:cNvSpPr>
            <a:spLocks noChangeShapeType="1"/>
          </p:cNvSpPr>
          <p:nvPr/>
        </p:nvSpPr>
        <p:spPr bwMode="auto">
          <a:xfrm flipV="1">
            <a:off x="454025" y="4724400"/>
            <a:ext cx="83232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Text Box 22"/>
          <p:cNvSpPr txBox="1">
            <a:spLocks noChangeArrowheads="1"/>
          </p:cNvSpPr>
          <p:nvPr/>
        </p:nvSpPr>
        <p:spPr bwMode="auto">
          <a:xfrm>
            <a:off x="7446963" y="4708525"/>
            <a:ext cx="1658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800">
                <a:cs typeface="Times New Roman" pitchFamily="18" charset="0"/>
              </a:rPr>
              <a:t>transistor size</a:t>
            </a:r>
          </a:p>
        </p:txBody>
      </p:sp>
      <p:sp>
        <p:nvSpPr>
          <p:cNvPr id="14360" name="Text Box 23"/>
          <p:cNvSpPr txBox="1">
            <a:spLocks noChangeArrowheads="1"/>
          </p:cNvSpPr>
          <p:nvPr/>
        </p:nvSpPr>
        <p:spPr bwMode="auto">
          <a:xfrm>
            <a:off x="304800" y="4718050"/>
            <a:ext cx="821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sz="1800">
                <a:cs typeface="Times New Roman" pitchFamily="18" charset="0"/>
              </a:rPr>
              <a:t>Human hair            Red blood cell              Bacteria                         Virus</a:t>
            </a:r>
          </a:p>
        </p:txBody>
      </p:sp>
      <p:pic>
        <p:nvPicPr>
          <p:cNvPr id="14361" name="Picture 24" descr="tn_Feb_001_49865_7"/>
          <p:cNvPicPr>
            <a:picLocks noChangeAspect="1" noChangeArrowheads="1"/>
          </p:cNvPicPr>
          <p:nvPr/>
        </p:nvPicPr>
        <p:blipFill>
          <a:blip r:embed="rId11" cstate="print"/>
          <a:srcRect l="19434" t="13956" r="21434" b="25600"/>
          <a:stretch>
            <a:fillRect/>
          </a:stretch>
        </p:blipFill>
        <p:spPr bwMode="auto">
          <a:xfrm>
            <a:off x="4265613" y="5091113"/>
            <a:ext cx="14462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25" descr="humansmall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7988" y="5103813"/>
            <a:ext cx="14874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6" descr="[Item Image]"/>
          <p:cNvPicPr>
            <a:picLocks noChangeAspect="1" noChangeArrowheads="1"/>
          </p:cNvPicPr>
          <p:nvPr/>
        </p:nvPicPr>
        <p:blipFill>
          <a:blip r:embed="rId14" cstate="print"/>
          <a:srcRect l="52583" t="54060"/>
          <a:stretch>
            <a:fillRect/>
          </a:stretch>
        </p:blipFill>
        <p:spPr bwMode="auto">
          <a:xfrm>
            <a:off x="2176463" y="5110163"/>
            <a:ext cx="159385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27" descr="[Item Image]"/>
          <p:cNvPicPr>
            <a:picLocks noChangeAspect="1" noChangeArrowheads="1"/>
          </p:cNvPicPr>
          <p:nvPr/>
        </p:nvPicPr>
        <p:blipFill>
          <a:blip r:embed="rId15" cstate="print"/>
          <a:srcRect l="44708" t="20163" r="22708" b="20662"/>
          <a:stretch>
            <a:fillRect/>
          </a:stretch>
        </p:blipFill>
        <p:spPr bwMode="auto">
          <a:xfrm>
            <a:off x="6500813" y="5060950"/>
            <a:ext cx="9080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905000" y="86380"/>
            <a:ext cx="5786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800" dirty="0" smtClean="0">
                <a:solidFill>
                  <a:srgbClr val="0000FF"/>
                </a:solidFill>
              </a:rPr>
              <a:t>Explosive growth of computing power</a:t>
            </a:r>
            <a:endParaRPr lang="en-US" sz="28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2E1F0A-E545-4C8F-ACDB-22CF59616D50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1921</Words>
  <Application>Microsoft Office PowerPoint</Application>
  <PresentationFormat>On-screen Show (4:3)</PresentationFormat>
  <Paragraphs>251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Document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14</cp:revision>
  <dcterms:created xsi:type="dcterms:W3CDTF">2006-08-16T00:00:00Z</dcterms:created>
  <dcterms:modified xsi:type="dcterms:W3CDTF">2010-08-21T23:46:18Z</dcterms:modified>
</cp:coreProperties>
</file>