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0" r:id="rId2"/>
    <p:sldId id="342" r:id="rId3"/>
    <p:sldId id="346" r:id="rId4"/>
    <p:sldId id="347" r:id="rId5"/>
    <p:sldId id="340" r:id="rId6"/>
    <p:sldId id="344" r:id="rId7"/>
    <p:sldId id="349" r:id="rId8"/>
    <p:sldId id="345" r:id="rId9"/>
    <p:sldId id="268" r:id="rId10"/>
    <p:sldId id="270" r:id="rId11"/>
    <p:sldId id="331" r:id="rId12"/>
    <p:sldId id="350" r:id="rId13"/>
    <p:sldId id="351" r:id="rId14"/>
    <p:sldId id="352" r:id="rId15"/>
    <p:sldId id="355" r:id="rId16"/>
    <p:sldId id="356" r:id="rId17"/>
    <p:sldId id="358" r:id="rId18"/>
    <p:sldId id="319" r:id="rId19"/>
    <p:sldId id="357" r:id="rId20"/>
    <p:sldId id="339" r:id="rId21"/>
    <p:sldId id="327" r:id="rId22"/>
    <p:sldId id="324" r:id="rId23"/>
    <p:sldId id="32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3AC1B"/>
    <a:srgbClr val="FDDDB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957" autoAdjust="0"/>
    <p:restoredTop sz="94660"/>
  </p:normalViewPr>
  <p:slideViewPr>
    <p:cSldViewPr>
      <p:cViewPr varScale="1">
        <p:scale>
          <a:sx n="78" d="100"/>
          <a:sy n="7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E2EEDA-0BCB-44D1-BA72-EB18371F4C27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BA2594-5C63-46C9-8492-E2F741B84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F2441-40D2-417D-B849-93C97E2C26BB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NTHU, Chien-Neng Liao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9BFB4-E1C1-44ED-B54E-7E010835A2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NTHU, Chien-Neng Liao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25AD-217B-44C2-ACE5-7B1817102F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NTHU, Chien-Neng Liao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65E9-1275-4AE5-BD4C-191F6A8080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NTHU, Chien-Neng Liao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9390" y="762000"/>
            <a:ext cx="293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10 Etching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133600"/>
            <a:ext cx="4648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Introduction to etching.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Wet chemical etching: isotropic.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Anisotropic etching of crystalline Si.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Plasma etching mechanism.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Types of plasma etch system.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issues.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method for various films.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Deep Si etching (can etch through a wafer).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983" y="152400"/>
            <a:ext cx="3403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Isotropic etch (silicon)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990600"/>
            <a:ext cx="80010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Silicon is etched by nitric acid and hydrofluoric acid mixtures (HNO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 may be replaced by other strong oxidants like 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)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HNO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 partially decomposes to NO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, which oxidizes the surface of Si.</a:t>
            </a:r>
          </a:p>
          <a:p>
            <a:pPr marL="166688" indent="-166688">
              <a:spcAft>
                <a:spcPts val="600"/>
              </a:spcAft>
            </a:pPr>
            <a:endParaRPr lang="en-US" altLang="zh-TW" dirty="0" smtClean="0">
              <a:solidFill>
                <a:srgbClr val="0033CC"/>
              </a:solidFill>
            </a:endParaRPr>
          </a:p>
          <a:p>
            <a:pPr marL="166688" indent="-166688">
              <a:spcAft>
                <a:spcPts val="600"/>
              </a:spcAft>
            </a:pPr>
            <a:r>
              <a:rPr lang="en-US" altLang="zh-TW" dirty="0" smtClean="0">
                <a:solidFill>
                  <a:srgbClr val="0033CC"/>
                </a:solidFill>
              </a:rPr>
              <a:t> 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The HF then dissolves the SiO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. The overall reaction is:</a:t>
            </a:r>
          </a:p>
          <a:p>
            <a:pPr marL="166688" indent="-166688">
              <a:spcAft>
                <a:spcPts val="600"/>
              </a:spcAft>
            </a:pPr>
            <a:endParaRPr lang="en-US" altLang="zh-TW" dirty="0" smtClean="0">
              <a:solidFill>
                <a:srgbClr val="0033CC"/>
              </a:solidFill>
            </a:endParaRPr>
          </a:p>
          <a:p>
            <a:pPr marL="166688" indent="-166688">
              <a:spcAft>
                <a:spcPts val="600"/>
              </a:spcAft>
            </a:pPr>
            <a:endParaRPr lang="en-US" altLang="zh-TW" dirty="0" smtClean="0">
              <a:solidFill>
                <a:srgbClr val="0033CC"/>
              </a:solidFill>
            </a:endParaRP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Excess nitric acid results in a lot of silicon dioxide formation and etch rate becomes limited by HF removal of oxide (polishing).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COOH (acetic acid) or 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 can be added as </a:t>
            </a:r>
            <a:r>
              <a:rPr lang="en-US" altLang="zh-TW" dirty="0" err="1" smtClean="0">
                <a:solidFill>
                  <a:srgbClr val="0033CC"/>
                </a:solidFill>
              </a:rPr>
              <a:t>diluent</a:t>
            </a:r>
            <a:r>
              <a:rPr lang="en-US" altLang="zh-TW" dirty="0" smtClean="0">
                <a:solidFill>
                  <a:srgbClr val="0033CC"/>
                </a:solidFill>
              </a:rPr>
              <a:t>, but etch differently.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Acetic acid is preferred because it prevents HNO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dissociation.</a:t>
            </a:r>
            <a:endParaRPr lang="en-US" altLang="zh-TW" dirty="0" smtClean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2133600"/>
            <a:ext cx="38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 + 2NO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+ 2H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O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 SiO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+ H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+ 2HNO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2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7400" y="3200400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Si + HNO</a:t>
            </a:r>
            <a:r>
              <a:rPr lang="pt-BR" baseline="-25000" dirty="0" smtClean="0">
                <a:solidFill>
                  <a:srgbClr val="C00000"/>
                </a:solidFill>
              </a:rPr>
              <a:t>3</a:t>
            </a:r>
            <a:r>
              <a:rPr lang="pt-BR" dirty="0" smtClean="0">
                <a:solidFill>
                  <a:srgbClr val="C00000"/>
                </a:solidFill>
              </a:rPr>
              <a:t> + 6HF → H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SiF</a:t>
            </a:r>
            <a:r>
              <a:rPr lang="pt-BR" baseline="-25000" dirty="0" smtClean="0">
                <a:solidFill>
                  <a:srgbClr val="C00000"/>
                </a:solidFill>
              </a:rPr>
              <a:t>6</a:t>
            </a:r>
            <a:r>
              <a:rPr lang="pt-BR" dirty="0" smtClean="0">
                <a:solidFill>
                  <a:srgbClr val="C00000"/>
                </a:solidFill>
              </a:rPr>
              <a:t> + HNO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 + H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O + H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810161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Regions exist where the reduction reaction is so slow, the surface is very planar and ends up being “polished” after the etch.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0"/>
            <a:ext cx="2698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Si </a:t>
            </a:r>
            <a:r>
              <a:rPr lang="en-US" sz="2800" dirty="0" err="1" smtClean="0">
                <a:solidFill>
                  <a:srgbClr val="0033CC"/>
                </a:solidFill>
              </a:rPr>
              <a:t>iso</a:t>
            </a:r>
            <a:r>
              <a:rPr lang="en-US" sz="2800" dirty="0" smtClean="0">
                <a:solidFill>
                  <a:srgbClr val="0033CC"/>
                </a:solidFill>
              </a:rPr>
              <a:t>-etch curves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685800"/>
            <a:ext cx="4495800" cy="3657600"/>
            <a:chOff x="0" y="685800"/>
            <a:chExt cx="4495800" cy="36576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85800"/>
              <a:ext cx="443396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276600" y="905470"/>
              <a:ext cx="1219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Etch rate (</a:t>
              </a:r>
              <a:r>
                <a:rPr lang="en-US" dirty="0" smtClean="0">
                  <a:solidFill>
                    <a:srgbClr val="C00000"/>
                  </a:solidFill>
                  <a:sym typeface="Symbol"/>
                </a:rPr>
                <a:t>m/min</a:t>
              </a:r>
              <a:r>
                <a:rPr lang="en-US" dirty="0" smtClean="0">
                  <a:solidFill>
                    <a:srgbClr val="C00000"/>
                  </a:solidFill>
                </a:rPr>
                <a:t>), VERY fast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3429000" y="1905000"/>
              <a:ext cx="45720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905000" y="16764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1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048000" y="35052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2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800" y="4758913"/>
            <a:ext cx="76200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Region 1: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High HF concentrations, reaction limited by HNO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, follow constant HNO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% lines.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Rate limited by oxidation, etched wafer surface have some oxide.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Region 2: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High HNO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concentrations, reaction limited by HF, follow constant HF % lines.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Rate limited by reduction, etched wafer surface have more oxide.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343400"/>
            <a:ext cx="460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As-purchased HF is 49.23%, and HNO</a:t>
            </a:r>
            <a:r>
              <a:rPr lang="en-US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 69.51%)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52800"/>
            <a:ext cx="322651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396265"/>
            <a:ext cx="8991600" cy="5233135"/>
          </a:xfrm>
          <a:ln>
            <a:solidFill>
              <a:schemeClr val="accent2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54553" y="76200"/>
            <a:ext cx="443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Isotropic etch (silicon nitride)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762000"/>
            <a:ext cx="8485632" cy="512064"/>
            <a:chOff x="304800" y="762000"/>
            <a:chExt cx="8485632" cy="51206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838200"/>
              <a:ext cx="8305800" cy="41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04800" y="762000"/>
              <a:ext cx="8485632" cy="512064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990600"/>
            <a:ext cx="6857999" cy="584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dirty="0" smtClean="0"/>
              <a:t>50H</a:t>
            </a:r>
            <a:r>
              <a:rPr lang="en-US" altLang="zh-TW" sz="3200" baseline="-25000" dirty="0" smtClean="0"/>
              <a:t>3</a:t>
            </a:r>
            <a:r>
              <a:rPr lang="en-US" altLang="zh-TW" sz="3200" dirty="0" smtClean="0"/>
              <a:t>PO</a:t>
            </a:r>
            <a:r>
              <a:rPr lang="en-US" altLang="zh-TW" sz="3200" baseline="-25000" dirty="0" smtClean="0"/>
              <a:t>4</a:t>
            </a:r>
            <a:r>
              <a:rPr lang="en-US" altLang="zh-TW" sz="3200" dirty="0" smtClean="0"/>
              <a:t> : 20H</a:t>
            </a:r>
            <a:r>
              <a:rPr lang="en-US" altLang="zh-TW" sz="3200" baseline="-25000" dirty="0" smtClean="0"/>
              <a:t>2</a:t>
            </a:r>
            <a:r>
              <a:rPr lang="en-US" altLang="zh-TW" sz="3200" dirty="0" smtClean="0"/>
              <a:t>O : 1HNO</a:t>
            </a:r>
            <a:r>
              <a:rPr lang="en-US" altLang="zh-TW" sz="3200" baseline="-25000" dirty="0" smtClean="0"/>
              <a:t>3</a:t>
            </a:r>
            <a:r>
              <a:rPr lang="en-US" altLang="zh-TW" sz="3200" dirty="0" smtClean="0"/>
              <a:t> : 1CH</a:t>
            </a:r>
            <a:r>
              <a:rPr lang="en-US" altLang="zh-TW" sz="3200" baseline="-25000" dirty="0" smtClean="0"/>
              <a:t>3</a:t>
            </a:r>
            <a:r>
              <a:rPr lang="en-US" altLang="zh-TW" sz="3200" dirty="0" smtClean="0"/>
              <a:t>COOH</a:t>
            </a:r>
            <a:endParaRPr lang="en-US" altLang="zh-TW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228600"/>
            <a:ext cx="4418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Isotropic etching (aluminum)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667000"/>
            <a:ext cx="7696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Aluminum etches in water, phosphoric, nitric and acetic acid mixtures. 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Converts Al to Al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with nitric acid (evolves 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).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Dissolve Al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 </a:t>
            </a:r>
            <a:r>
              <a:rPr lang="en-US" altLang="zh-TW" dirty="0" smtClean="0">
                <a:solidFill>
                  <a:srgbClr val="0033CC"/>
                </a:solidFill>
              </a:rPr>
              <a:t>in phosphoric acid.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Gas evolution leading to bubbles.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Local etch rate goes down where bubble is formed, leading to non-uniformity.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4210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91200" y="1905000"/>
            <a:ext cx="2685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Al</a:t>
            </a:r>
            <a:r>
              <a:rPr lang="en-US" sz="2400" baseline="30000" dirty="0" smtClean="0">
                <a:solidFill>
                  <a:srgbClr val="0033CC"/>
                </a:solidFill>
              </a:rPr>
              <a:t>3+</a:t>
            </a:r>
            <a:r>
              <a:rPr lang="en-US" sz="2400" dirty="0" smtClean="0">
                <a:solidFill>
                  <a:srgbClr val="0033CC"/>
                </a:solidFill>
              </a:rPr>
              <a:t> is water-soluble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365E9-1275-4AE5-BD4C-191F6A80805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685800" y="4541728"/>
            <a:ext cx="8305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Al can also be etched in (diluted) acid or base, such as </a:t>
            </a:r>
            <a:r>
              <a:rPr lang="en-US" altLang="zh-TW" dirty="0" err="1" smtClean="0">
                <a:solidFill>
                  <a:srgbClr val="0033CC"/>
                </a:solidFill>
              </a:rPr>
              <a:t>HCl</a:t>
            </a:r>
            <a:r>
              <a:rPr lang="en-US" altLang="zh-TW" dirty="0" smtClean="0">
                <a:solidFill>
                  <a:srgbClr val="0033CC"/>
                </a:solidFill>
              </a:rPr>
              <a:t>, HNO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, 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SO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, </a:t>
            </a:r>
            <a:r>
              <a:rPr lang="en-US" altLang="zh-TW" dirty="0" err="1" smtClean="0">
                <a:solidFill>
                  <a:srgbClr val="0033CC"/>
                </a:solidFill>
              </a:rPr>
              <a:t>NaOH</a:t>
            </a:r>
            <a:r>
              <a:rPr lang="en-US" altLang="zh-TW" dirty="0" smtClean="0">
                <a:solidFill>
                  <a:srgbClr val="0033CC"/>
                </a:solidFill>
              </a:rPr>
              <a:t> or KOH, but less controllable (etch the native oxide slowly and un-controllably, then once oxide all etched away, etch Al metal very fast).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The etch seems more repeatable in diluted HF (1:100 diluted), if one doesn’t bother to mix the above mixture (50H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PO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…).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0997" y="55168"/>
          <a:ext cx="6096003" cy="2002232"/>
        </p:xfrm>
        <a:graphic>
          <a:graphicData uri="http://schemas.openxmlformats.org/drawingml/2006/table">
            <a:tbl>
              <a:tblPr/>
              <a:tblGrid>
                <a:gridCol w="1006086"/>
                <a:gridCol w="502129"/>
                <a:gridCol w="1615985"/>
                <a:gridCol w="1295400"/>
                <a:gridCol w="1676403"/>
              </a:tblGrid>
              <a:tr h="1197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Etchant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Etches 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charset="0"/>
                        </a:rPr>
                        <a:t>Doesn't etch 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H</a:t>
                      </a:r>
                      <a:r>
                        <a:rPr kumimoji="0" lang="pt-B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PO</a:t>
                      </a:r>
                      <a:r>
                        <a:rPr kumimoji="0" lang="pt-B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(19), Hac(1), HNO</a:t>
                      </a:r>
                      <a:r>
                        <a:rPr kumimoji="0" lang="pt-B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(1), H</a:t>
                      </a:r>
                      <a:r>
                        <a:rPr kumimoji="0" lang="pt-B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O(2)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Al,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M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Si, PR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HF, BOE (HF + NH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F)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M 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Au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(3), 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(1)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pirahna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Organics, M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Si, SiO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(I),KI(2),H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O(10)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Au, M 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Si, SiO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M, PR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NH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OH(5), 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(1)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Polymers, Al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Si, SiO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M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HNO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(64), NH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F(3), H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O(33)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Si, M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PR 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74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HCl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(3), HNO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(1) (aqua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regia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Au, other M</a:t>
                      </a: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Cr, Si,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SiN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, SiO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lang="en-US" sz="1400" b="0" baseline="-25000" dirty="0" smtClean="0">
                        <a:solidFill>
                          <a:srgbClr val="7030A0"/>
                        </a:solidFill>
                      </a:endParaRPr>
                    </a:p>
                  </a:txBody>
                  <a:tcPr marL="6439" marR="6439" marT="643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858000" y="751820"/>
            <a:ext cx="2057400" cy="101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162800" y="228600"/>
            <a:ext cx="1572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Summary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1110764"/>
            <a:ext cx="2057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M: metal;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PR: photoresist;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7030A0"/>
                </a:solidFill>
              </a:rPr>
              <a:t>Hac</a:t>
            </a:r>
            <a:r>
              <a:rPr lang="en-US" sz="1600" dirty="0" smtClean="0">
                <a:solidFill>
                  <a:srgbClr val="7030A0"/>
                </a:solidFill>
              </a:rPr>
              <a:t>: acetic acid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Those are just starting point, can use different ratios.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E.g. the ratio for the Al etchant is different from previous slide.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In addition, most metals can be etched by (diluted) acid, except Ti and Cr that form a dense stable oxide on top.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7030A0"/>
                </a:solidFill>
              </a:rPr>
              <a:t>Ti can be etched by HF; Cr by </a:t>
            </a:r>
            <a:r>
              <a:rPr lang="en-US" sz="1600" dirty="0" err="1" smtClean="0">
                <a:solidFill>
                  <a:srgbClr val="7030A0"/>
                </a:solidFill>
              </a:rPr>
              <a:t>ceric</a:t>
            </a:r>
            <a:r>
              <a:rPr lang="en-US" sz="1600" dirty="0" smtClean="0">
                <a:solidFill>
                  <a:srgbClr val="7030A0"/>
                </a:solidFill>
              </a:rPr>
              <a:t> ammonium nitrate plus acid. 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0890"/>
            <a:ext cx="7162800" cy="48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1790" y="762000"/>
            <a:ext cx="293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10 Etching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" y="6119336"/>
            <a:ext cx="50430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Waterloo, bcui@uwaterloo.ca</a:t>
            </a:r>
          </a:p>
          <a:p>
            <a:r>
              <a:rPr lang="en-US" sz="1400" dirty="0" smtClean="0"/>
              <a:t>Textbook: Silicon VLSI Technology by Plummer, Deal, Griffin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2133600"/>
            <a:ext cx="4648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to etching.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Wet chemical etching: isotropic.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Anisotropic etching of crystalline Si.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Plasma etching mechanism.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Types of plasma etch system.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issues.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method for various films.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Deep Si etching (can etch through a wafer).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7620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5000" y="228600"/>
            <a:ext cx="5957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An-isotropic wet etching of Si: overview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295400"/>
            <a:ext cx="48768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Orientation selective etch of silicon occur in hydroxide solutions partly because of the closer packing of some orientations relative to other orientations </a:t>
            </a:r>
          </a:p>
          <a:p>
            <a:pPr marL="401638" lvl="2" indent="-222250">
              <a:spcAft>
                <a:spcPts val="3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Density of planes: &lt;111&gt; </a:t>
            </a:r>
            <a:r>
              <a:rPr lang="en-US" altLang="zh-TW" dirty="0" smtClean="0">
                <a:solidFill>
                  <a:srgbClr val="C00000"/>
                </a:solidFill>
              </a:rPr>
              <a:t>&gt;</a:t>
            </a:r>
            <a:r>
              <a:rPr lang="en-US" altLang="zh-TW" dirty="0" smtClean="0">
                <a:solidFill>
                  <a:srgbClr val="0033CC"/>
                </a:solidFill>
              </a:rPr>
              <a:t> &lt;110&gt;, &lt;100&gt; </a:t>
            </a:r>
          </a:p>
          <a:p>
            <a:pPr marL="401638" lvl="2" indent="-222250">
              <a:spcAft>
                <a:spcPts val="3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Etch rate: R(111) </a:t>
            </a:r>
            <a:r>
              <a:rPr lang="en-US" altLang="zh-TW" dirty="0" smtClean="0">
                <a:solidFill>
                  <a:srgbClr val="C00000"/>
                </a:solidFill>
              </a:rPr>
              <a:t>&lt;&lt; </a:t>
            </a:r>
            <a:r>
              <a:rPr lang="en-US" altLang="zh-TW" dirty="0" smtClean="0">
                <a:solidFill>
                  <a:srgbClr val="0033CC"/>
                </a:solidFill>
              </a:rPr>
              <a:t>R(110), R(100) </a:t>
            </a:r>
          </a:p>
          <a:p>
            <a:pPr marL="166688" indent="-166688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&lt;100&gt; direction etches faster than &lt;111&gt; direction, with etch rate </a:t>
            </a:r>
          </a:p>
          <a:p>
            <a:pPr marL="568325" lvl="2" indent="-222250">
              <a:spcAft>
                <a:spcPts val="3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R(100) = </a:t>
            </a:r>
            <a:r>
              <a:rPr lang="en-US" altLang="zh-TW" dirty="0" smtClean="0">
                <a:solidFill>
                  <a:srgbClr val="C00000"/>
                </a:solidFill>
              </a:rPr>
              <a:t>few 100 </a:t>
            </a:r>
            <a:r>
              <a:rPr lang="en-US" altLang="zh-TW" dirty="0" smtClean="0">
                <a:solidFill>
                  <a:srgbClr val="0033CC"/>
                </a:solidFill>
                <a:sym typeface="Symbol"/>
              </a:rPr>
              <a:t> </a:t>
            </a:r>
            <a:r>
              <a:rPr lang="en-US" altLang="zh-TW" dirty="0" smtClean="0">
                <a:solidFill>
                  <a:srgbClr val="0033CC"/>
                </a:solidFill>
              </a:rPr>
              <a:t>R(111) </a:t>
            </a:r>
          </a:p>
          <a:p>
            <a:pPr marL="568325" lvl="2" indent="-222250">
              <a:spcAft>
                <a:spcPts val="3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It is reaction rate limited</a:t>
            </a:r>
          </a:p>
          <a:p>
            <a:pPr marL="169863" lvl="1" indent="-169863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Used very widely in MEMS (micro electro mechanical systems), since it is inexpensive, fast etching and easy to control.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760" y="838200"/>
            <a:ext cx="40972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029200" y="4494074"/>
            <a:ext cx="4114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{100} and {110} have 2 bonds below  surface &amp; 2 dangling bonds that can react.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{111} plane has three of its bonds below surface &amp; only one dangling bond to react → much slower etch rate.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365E9-1275-4AE5-BD4C-191F6A808051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0"/>
            <a:ext cx="4450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</a:rPr>
              <a:t>An</a:t>
            </a:r>
            <a:r>
              <a:rPr lang="en-US" altLang="zh-TW" sz="2800" dirty="0" smtClean="0">
                <a:solidFill>
                  <a:srgbClr val="0033CC"/>
                </a:solidFill>
              </a:rPr>
              <a:t>-isotropic wet etching of Si</a:t>
            </a:r>
            <a:endParaRPr lang="en-US" sz="2800" dirty="0">
              <a:solidFill>
                <a:srgbClr val="0033CC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54312" y="762000"/>
            <a:ext cx="4513487" cy="3349442"/>
            <a:chOff x="5181601" y="1219200"/>
            <a:chExt cx="3886199" cy="28839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0" y="1219200"/>
              <a:ext cx="3733800" cy="2826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705600" y="3733800"/>
              <a:ext cx="137133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temperature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847535" y="2391466"/>
              <a:ext cx="10374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sym typeface="Symbol"/>
                </a:rPr>
                <a:t>m/hour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8401" y="1281917"/>
              <a:ext cx="220979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KOH etching of &lt;100&gt; Si, 30% KOH solution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200" y="6096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KOH etch example:</a:t>
            </a:r>
          </a:p>
          <a:p>
            <a:r>
              <a:rPr lang="pt-BR" dirty="0" smtClean="0">
                <a:solidFill>
                  <a:srgbClr val="0033CC"/>
                </a:solidFill>
              </a:rPr>
              <a:t>250 g KOH: 200 g 2-propanol, 800 g H</a:t>
            </a:r>
            <a:r>
              <a:rPr lang="pt-BR" baseline="-25000" dirty="0" smtClean="0">
                <a:solidFill>
                  <a:srgbClr val="0033CC"/>
                </a:solidFill>
              </a:rPr>
              <a:t>2</a:t>
            </a:r>
            <a:r>
              <a:rPr lang="pt-BR" dirty="0" smtClean="0">
                <a:solidFill>
                  <a:srgbClr val="0033CC"/>
                </a:solidFill>
              </a:rPr>
              <a:t>O at 80</a:t>
            </a:r>
            <a:r>
              <a:rPr lang="pt-BR" baseline="30000" dirty="0" smtClean="0">
                <a:solidFill>
                  <a:srgbClr val="0033CC"/>
                </a:solidFill>
              </a:rPr>
              <a:t>o</a:t>
            </a:r>
            <a:r>
              <a:rPr lang="pt-BR" dirty="0" smtClean="0">
                <a:solidFill>
                  <a:srgbClr val="0033CC"/>
                </a:solidFill>
              </a:rPr>
              <a:t>C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1000 nm/min of [100]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Etch stops at p++ layers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Selectivity: {111}:{110}:{100}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 1:600:400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698104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31941" y="6400800"/>
            <a:ext cx="210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EDP: see  later slides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159675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Seidel’s etching model: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Si + 2OH</a:t>
            </a:r>
            <a:r>
              <a:rPr lang="en-US" baseline="30000" dirty="0" smtClean="0">
                <a:solidFill>
                  <a:srgbClr val="0033CC"/>
                </a:solidFill>
              </a:rPr>
              <a:t>-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 Si(OH)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2+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+ 2e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Si(OH)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2+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+ 2OH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 Si(OH)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+ 2e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Si(OH)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+ 4e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+ 4H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O  Si(OH)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6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2-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+ 2H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This is a model, real reaction is complicated. 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Si(OH)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is soluble.</a:t>
            </a:r>
            <a:endParaRPr lang="en-US" dirty="0" smtClean="0">
              <a:solidFill>
                <a:srgbClr val="0033CC"/>
              </a:solidFill>
              <a:sym typeface="Symbol"/>
            </a:endParaRP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H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is generated and form bubbles.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365E9-1275-4AE5-BD4C-191F6A808051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685800"/>
            <a:ext cx="7202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Effect of slow {111} etching with KOH: etching virtually stops at {111} plane.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248400" cy="31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0"/>
            <a:ext cx="390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Examples: for (100) wafer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438400"/>
            <a:ext cx="148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Etched trench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2857500" y="2857500"/>
            <a:ext cx="4572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1"/>
          <p:cNvGrpSpPr/>
          <p:nvPr/>
        </p:nvGrpSpPr>
        <p:grpSpPr>
          <a:xfrm>
            <a:off x="1918447" y="4495800"/>
            <a:ext cx="6996953" cy="2133600"/>
            <a:chOff x="152400" y="4038600"/>
            <a:chExt cx="6996953" cy="21336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4572000"/>
              <a:ext cx="699695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505201" y="5334000"/>
              <a:ext cx="2685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Etch “stops” at (111) direction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3581401" y="5257800"/>
              <a:ext cx="381000" cy="152400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6818" y="5334000"/>
              <a:ext cx="17243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(100) Silicon wafer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038600"/>
              <a:ext cx="3237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Etch mask: SiO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2</a:t>
              </a:r>
              <a:r>
                <a:rPr lang="en-US" dirty="0" smtClean="0">
                  <a:solidFill>
                    <a:srgbClr val="7030A0"/>
                  </a:solidFill>
                </a:rPr>
                <a:t> or Si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3</a:t>
              </a:r>
              <a:r>
                <a:rPr lang="en-US" dirty="0" smtClean="0">
                  <a:solidFill>
                    <a:srgbClr val="7030A0"/>
                  </a:solidFill>
                </a:rPr>
                <a:t>N</a:t>
              </a:r>
              <a:r>
                <a:rPr lang="en-US" baseline="-25000" dirty="0" smtClean="0">
                  <a:solidFill>
                    <a:srgbClr val="7030A0"/>
                  </a:solidFill>
                </a:rPr>
                <a:t>4 </a:t>
              </a:r>
              <a:r>
                <a:rPr lang="en-US" dirty="0" smtClean="0">
                  <a:solidFill>
                    <a:srgbClr val="7030A0"/>
                  </a:solidFill>
                </a:rPr>
                <a:t>or Cr/Au</a:t>
              </a:r>
              <a:endParaRPr lang="en-US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953000" y="4343400"/>
              <a:ext cx="3810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0" y="4306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Etching selectivity to thermal oxide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C00000"/>
                </a:solidFill>
              </a:rPr>
              <a:t>1000, to </a:t>
            </a:r>
            <a:r>
              <a:rPr lang="en-US" i="1" dirty="0" smtClean="0">
                <a:solidFill>
                  <a:srgbClr val="C00000"/>
                </a:solidFill>
              </a:rPr>
              <a:t>LPCVD</a:t>
            </a:r>
            <a:r>
              <a:rPr lang="en-US" dirty="0" smtClean="0">
                <a:solidFill>
                  <a:srgbClr val="C00000"/>
                </a:solidFill>
              </a:rPr>
              <a:t> nitride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C00000"/>
                </a:solidFill>
              </a:rPr>
              <a:t>infinity (&gt;10</a:t>
            </a:r>
            <a:r>
              <a:rPr lang="en-US" baseline="30000" dirty="0" smtClean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!).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94407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But KOH attacks </a:t>
            </a:r>
            <a:r>
              <a:rPr lang="en-US" i="1" dirty="0" smtClean="0">
                <a:solidFill>
                  <a:srgbClr val="0033CC"/>
                </a:solidFill>
              </a:rPr>
              <a:t>PECVD</a:t>
            </a:r>
            <a:r>
              <a:rPr lang="en-US" dirty="0" smtClean="0">
                <a:solidFill>
                  <a:srgbClr val="0033CC"/>
                </a:solidFill>
              </a:rPr>
              <a:t> oxide and nitride.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4267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594809" cy="342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38200"/>
            <a:ext cx="3000375" cy="2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76200"/>
            <a:ext cx="390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Examples: for (100) wafer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2865"/>
            <a:ext cx="3810000" cy="259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352800"/>
            <a:ext cx="2466975" cy="284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34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Have been used to make bubble-jet printer nozzle.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2672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733800" y="24384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32766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7072" y="0"/>
            <a:ext cx="5440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Material removal: etching processes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9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Etching is done either in “dry” or “wet” methods: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Wet etching uses liquid etchants with wafers immersed in etchant solution.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Wet etch is cheap and simple, but hard to control (not reproducible), not popular for </a:t>
            </a:r>
            <a:r>
              <a:rPr lang="en-US" i="1" dirty="0" smtClean="0">
                <a:solidFill>
                  <a:srgbClr val="0033CC"/>
                </a:solidFill>
              </a:rPr>
              <a:t>nanofabrication</a:t>
            </a:r>
            <a:r>
              <a:rPr lang="en-US" dirty="0" smtClean="0">
                <a:solidFill>
                  <a:srgbClr val="0033CC"/>
                </a:solidFill>
              </a:rPr>
              <a:t> for pattern transfer purpose.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Dry etch uses gas phase etchants in plasma, both chemical and physical (sputtering process).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Dry plasma etch works for many dielectric materials and some metals (Al, Ti, Cr, Ta, W…).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other metals, ion milling (</a:t>
            </a:r>
            <a:r>
              <a:rPr lang="en-US" dirty="0" err="1" smtClean="0">
                <a:solidFill>
                  <a:srgbClr val="0033CC"/>
                </a:solidFill>
              </a:rPr>
              <a:t>Ar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) can be used, but with low etching selectivity. (as a result, for metals that cannot be dry-etched, it is better to pattern them using liftoff)</a:t>
            </a:r>
            <a:r>
              <a:rPr lang="en-US" altLang="zh-TW" dirty="0" smtClean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6400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Figures of merit: </a:t>
            </a:r>
            <a:r>
              <a:rPr lang="en-US" dirty="0" smtClean="0">
                <a:solidFill>
                  <a:srgbClr val="0033CC"/>
                </a:solidFill>
              </a:rPr>
              <a:t>etch rate, etch rate uniformity, selectivity, and anisotropy.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6253" y="4114800"/>
            <a:ext cx="6571555" cy="2057400"/>
          </a:xfrm>
        </p:spPr>
      </p:pic>
      <p:sp>
        <p:nvSpPr>
          <p:cNvPr id="13" name="Rectangle 12"/>
          <p:cNvSpPr/>
          <p:nvPr/>
        </p:nvSpPr>
        <p:spPr>
          <a:xfrm>
            <a:off x="76200" y="29144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Etching is consisted of 3 processes: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Mass transport of reactants (through a boundary layer) to the surface to be etched.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Reaction between reactants and the film to be etched at the surface.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Mass transport of reaction products from the surface through the surface boundary layer.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29BFB4-E1C1-44ED-B54E-7E010835A2AF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4267200" cy="254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86380"/>
            <a:ext cx="535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AFM (atomic force microscope) tips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347369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7980" y="990600"/>
            <a:ext cx="126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(100) wafer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83" y="4038600"/>
            <a:ext cx="2492317" cy="26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1" y="3600271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(110) (not (100)) wafer, vertical (not tapered) trench possible.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6506" y="3717481"/>
            <a:ext cx="4158906" cy="29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" y="56298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What is the direction along the grating lines?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2286" y="0"/>
            <a:ext cx="5125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Other anisotropic silicon etchants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52322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751820"/>
            <a:ext cx="441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err="1" smtClean="0">
                <a:solidFill>
                  <a:srgbClr val="C00000"/>
                </a:solidFill>
              </a:rPr>
              <a:t>Tetramethyl</a:t>
            </a:r>
            <a:r>
              <a:rPr lang="en-US" dirty="0" smtClean="0">
                <a:solidFill>
                  <a:srgbClr val="C00000"/>
                </a:solidFill>
              </a:rPr>
              <a:t> Ammonium Hydroxide (TMAH)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Used widely as positive photoresist developer (since it contains no metal like K or Na, which are harmful for device.)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 etching at 80-90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Etching rate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0.5-1.5 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m/min (10-40%w.t)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Selectivity &lt;100&gt; : &lt;111&gt;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 10 - 35, much lower than KOH.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Result in rough surface(H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bubble), KOH etch is smoother.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Like KOH, attacks aluminum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Like KOH, can use boron-stop-etching technique (etching rate decreases 40 times for 10</a:t>
            </a:r>
            <a:r>
              <a:rPr lang="en-US" baseline="30000" dirty="0" smtClean="0">
                <a:solidFill>
                  <a:srgbClr val="0033CC"/>
                </a:solidFill>
              </a:rPr>
              <a:t>20</a:t>
            </a:r>
            <a:r>
              <a:rPr lang="en-US" dirty="0" smtClean="0">
                <a:solidFill>
                  <a:srgbClr val="0033CC"/>
                </a:solidFill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boron doping).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Excellent selectivity of &lt;100&gt;Si : oxide/nitride (1: 5000-50000)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779398"/>
            <a:ext cx="4191000" cy="423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Ethylene </a:t>
            </a:r>
            <a:r>
              <a:rPr lang="en-US" dirty="0" err="1" smtClean="0">
                <a:solidFill>
                  <a:srgbClr val="C00000"/>
                </a:solidFill>
              </a:rPr>
              <a:t>Diamine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Pyrochatechol</a:t>
            </a:r>
            <a:r>
              <a:rPr lang="en-US" dirty="0" smtClean="0">
                <a:solidFill>
                  <a:srgbClr val="C00000"/>
                </a:solidFill>
              </a:rPr>
              <a:t> (EDP)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 etching temperature 115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Etching rate 1</a:t>
            </a:r>
            <a:r>
              <a:rPr lang="el-GR" dirty="0" smtClean="0">
                <a:solidFill>
                  <a:srgbClr val="0033CC"/>
                </a:solidFill>
              </a:rPr>
              <a:t>μ</a:t>
            </a:r>
            <a:r>
              <a:rPr lang="en-US" dirty="0" smtClean="0">
                <a:solidFill>
                  <a:srgbClr val="0033CC"/>
                </a:solidFill>
              </a:rPr>
              <a:t>m/min.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Selectivity of &lt;100&gt;Si : oxide/nitride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 3000-7000.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Doesn’t attack metal (Au, Cr, Cu, Ta) but attacks Al.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Selectivity &lt;100&gt; : &lt;111&gt;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35; (100) etches faster than (110), ((110) etches faster for KOH).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Excellent for boron stop technique, etching rate drops 50 times for 7x10</a:t>
            </a:r>
            <a:r>
              <a:rPr lang="en-US" baseline="30000" dirty="0" smtClean="0">
                <a:solidFill>
                  <a:srgbClr val="0033CC"/>
                </a:solidFill>
              </a:rPr>
              <a:t>19</a:t>
            </a:r>
            <a:r>
              <a:rPr lang="en-US" dirty="0" smtClean="0">
                <a:solidFill>
                  <a:srgbClr val="0033CC"/>
                </a:solidFill>
              </a:rPr>
              <a:t>/cm</a:t>
            </a:r>
            <a:r>
              <a:rPr lang="en-US" baseline="30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 boron doping.</a:t>
            </a:r>
          </a:p>
          <a:p>
            <a:pPr marL="176213" indent="-17621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Carcinogenic.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365E9-1275-4AE5-BD4C-191F6A80805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10" name="Rectangle 9"/>
          <p:cNvSpPr/>
          <p:nvPr/>
        </p:nvSpPr>
        <p:spPr>
          <a:xfrm>
            <a:off x="35814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http://en.wikipedia.org/wiki/Ethylenediamine_pyrocatechol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09600"/>
            <a:ext cx="76200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In wet etching process, etching depth is hard to control, so need etch stop layer.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Besides oxide and nitride, etching may be stopped by the following two methods, both related to doping of the silicon substrates.</a:t>
            </a:r>
          </a:p>
          <a:p>
            <a:pPr marL="169863" indent="-16986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Controlled by doping: doped Si dissolved slower than pure Si.</a:t>
            </a:r>
          </a:p>
          <a:p>
            <a:pPr marL="169863" indent="-16986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Controlled by electrochemical etch stop.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0"/>
            <a:ext cx="1526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Etch stop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362200"/>
            <a:ext cx="3221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Etching stop by boron doping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876800" y="2286000"/>
            <a:ext cx="3886200" cy="2139506"/>
            <a:chOff x="509427" y="742950"/>
            <a:chExt cx="4201416" cy="267438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143000"/>
              <a:ext cx="2836763" cy="204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509427" y="742950"/>
              <a:ext cx="1014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Etch rate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1056" y="3048000"/>
              <a:ext cx="1143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baseline="30000" dirty="0" smtClean="0"/>
                <a:t>19</a:t>
              </a:r>
              <a:r>
                <a:rPr lang="en-US" dirty="0" smtClean="0"/>
                <a:t> - 10</a:t>
              </a:r>
              <a:r>
                <a:rPr lang="en-US" baseline="30000" dirty="0" smtClean="0"/>
                <a:t>20</a:t>
              </a:r>
              <a:endParaRPr lang="en-US" baseline="30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10643" y="2675751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Boron concentration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24000" y="4546937"/>
            <a:ext cx="6400800" cy="2234863"/>
            <a:chOff x="1676400" y="4687669"/>
            <a:chExt cx="6400800" cy="223486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4922520"/>
              <a:ext cx="4032886" cy="178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676400" y="5212080"/>
              <a:ext cx="80829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mask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39440" y="6183868"/>
              <a:ext cx="1813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Etching direction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46876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Heavily doped boron layer (5-10</a:t>
              </a:r>
              <a:r>
                <a:rPr lang="en-US" dirty="0" smtClean="0">
                  <a:sym typeface="Symbol"/>
                </a:rPr>
                <a:t>m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67000" y="65532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4800" y="2895600"/>
            <a:ext cx="4114800" cy="1828800"/>
            <a:chOff x="5029200" y="762000"/>
            <a:chExt cx="4114800" cy="1828800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6400" y="914400"/>
              <a:ext cx="2781300" cy="148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5486400" y="2221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29200" y="1371600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r>
                <a:rPr lang="en-US" dirty="0" smtClean="0">
                  <a:sym typeface="Symbol"/>
                </a:rPr>
                <a:t>m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0" y="7620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Boron concentration</a:t>
              </a:r>
              <a:endParaRPr lang="en-US" dirty="0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921" y="762000"/>
            <a:ext cx="42540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15895" y="0"/>
            <a:ext cx="3942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Electrochemical etch stop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5791200"/>
            <a:ext cx="342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When n-type exposed to solution, oxide forms and etch stops.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07" y="3276600"/>
            <a:ext cx="45630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5861"/>
            <a:ext cx="4953000" cy="27007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65100" indent="-1651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When silicon is biased with a sufficiently large anodic potential relative to the etchant, it get oxidized due to electrochemical passivation, which then prevents etching.</a:t>
            </a:r>
          </a:p>
          <a:p>
            <a:pPr marL="165100" indent="-1651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passivation to occur, current flow is required.</a:t>
            </a:r>
          </a:p>
          <a:p>
            <a:pPr marL="165100" indent="-1651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So if current flow can be prevented, there will be no oxide growth and etching can proceed.</a:t>
            </a:r>
          </a:p>
          <a:p>
            <a:pPr marL="165100" indent="-16510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Current flow can be prevented by adding a reverse-biased diode structure.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799"/>
            <a:ext cx="4343400" cy="27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90800" y="76200"/>
            <a:ext cx="4118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Figures of merit: selectivity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6324600"/>
            <a:ext cx="2685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Etching with mask erosion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0"/>
            <a:ext cx="259442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00" y="685800"/>
            <a:ext cx="49530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Etching selectivity:</a:t>
            </a:r>
          </a:p>
          <a:p>
            <a:pPr marL="169863" indent="-16986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 ratio of etching rate between different materials, usually the higher the better. </a:t>
            </a:r>
          </a:p>
          <a:p>
            <a:pPr marL="169863" indent="-16986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Generally, chemical etching has high selectivity, physical etching (sputtering, milling) has low selectivity.</a:t>
            </a:r>
          </a:p>
          <a:p>
            <a:pPr marL="169863" indent="-169863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fabrication, the selectivity is usually between film material and mask material, and is defined by </a:t>
            </a:r>
            <a:r>
              <a:rPr lang="en-US" dirty="0" err="1" smtClean="0">
                <a:solidFill>
                  <a:srgbClr val="0033CC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0033CC"/>
                </a:solidFill>
              </a:rPr>
              <a:t>fm</a:t>
            </a:r>
            <a:r>
              <a:rPr lang="en-US" dirty="0" smtClean="0">
                <a:solidFill>
                  <a:srgbClr val="0033CC"/>
                </a:solidFill>
              </a:rPr>
              <a:t>. (f: film; m: mask)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07653"/>
            <a:ext cx="5105400" cy="222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05200"/>
            <a:ext cx="42690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62800" y="2819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Temperature affects selectivity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125AD-217B-44C2-ACE5-7B1817102FFC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44404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52600" y="76200"/>
            <a:ext cx="6105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Selective over-etch of different materials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762000"/>
            <a:ext cx="899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film is etched through to the bottom, plus over-etch to etch laterally for under-cut profile.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6384424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313372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90800" y="0"/>
            <a:ext cx="4210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Figures of merit: anisotropy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09600"/>
            <a:ext cx="735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Isotropic: etch rate is the same along all directions.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Anisotropic: etch rate depends on direction, usually vertical vs. horizontal.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1" y="2667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 isotropic, R</a:t>
            </a:r>
            <a:r>
              <a:rPr lang="en-US" baseline="-25000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=1. 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For complete anisotropic, R</a:t>
            </a:r>
            <a:r>
              <a:rPr lang="en-US" baseline="-25000" dirty="0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=0.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400800"/>
            <a:ext cx="22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CD: critical dimension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6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886"/>
          <a:stretch>
            <a:fillRect/>
          </a:stretch>
        </p:blipFill>
        <p:spPr>
          <a:xfrm>
            <a:off x="762000" y="685800"/>
            <a:ext cx="7715842" cy="2438400"/>
          </a:xfr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3276600"/>
            <a:ext cx="8610600" cy="3408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Generally speaking, chemical process (wet etch, plasma etch) leads to isotropic etch; whereas physical process (directional energetic bombardment) leads to anisotropic etch.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Isotropic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</a:p>
          <a:p>
            <a:pPr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Best to use with large features when sidewall slope does not matter, and to undercut the mask (for easy liftoff).</a:t>
            </a:r>
          </a:p>
          <a:p>
            <a:pPr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Large critical dimension (CD, i.e. feature size) loss, generally not for nano-fabrication.</a:t>
            </a:r>
          </a:p>
          <a:p>
            <a:pPr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Quick, easy, and cheap.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C00000"/>
                </a:solidFill>
              </a:rPr>
              <a:t>Anisotropic</a:t>
            </a:r>
            <a:r>
              <a:rPr lang="en-US" altLang="zh-TW" dirty="0" smtClean="0">
                <a:solidFill>
                  <a:srgbClr val="C00000"/>
                </a:solidFill>
              </a:rPr>
              <a:t>:</a:t>
            </a:r>
          </a:p>
          <a:p>
            <a:pPr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Best for making small features with vertical sidewalls, preferred pattern transfer method for nano-fabrication and some micro-fabrication.</a:t>
            </a:r>
          </a:p>
          <a:p>
            <a:pPr lvl="1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Typically more costly.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5217" y="0"/>
            <a:ext cx="4210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Figures of merit: anisotropy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E365E9-1275-4AE5-BD4C-191F6A80805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1790" y="762000"/>
            <a:ext cx="2939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10 Etching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06" y="6119336"/>
            <a:ext cx="50430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Waterloo, bcui@uwaterloo.ca</a:t>
            </a:r>
          </a:p>
          <a:p>
            <a:r>
              <a:rPr lang="en-US" sz="1400" dirty="0" smtClean="0"/>
              <a:t>Textbook: Silicon VLSI Technology by Plummer, Deal, Griffin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2133600"/>
            <a:ext cx="4648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 to etching.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Wet chemical etching: isotropic.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Anisotropic etching of crystalline Si.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overview.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Plasma etching mechanism.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Types of plasma etch system.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issues.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Dry etching method for various films.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Deep Si etching (can etch through a wafer).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7153275" cy="183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505200" y="0"/>
            <a:ext cx="20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Wet etching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Wet etching was used exclusively till 1970’s when feature size &gt;3um.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small scale features, large etch bias leads to significant CD (critical dimension) loss.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today’s IC industry, wet etching is used for noncritical feature sizes.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Advantages:</a:t>
            </a:r>
            <a:r>
              <a:rPr lang="en-US" dirty="0" smtClean="0">
                <a:solidFill>
                  <a:srgbClr val="0033CC"/>
                </a:solidFill>
              </a:rPr>
              <a:t> high selectivity, relatively inexpensive equipment, batch system with high throughput, etch rate can be very fast (many </a:t>
            </a:r>
            <a:r>
              <a:rPr lang="en-US" dirty="0" err="1" smtClean="0">
                <a:solidFill>
                  <a:srgbClr val="0033CC"/>
                </a:solidFill>
              </a:rPr>
              <a:t>μm</a:t>
            </a:r>
            <a:r>
              <a:rPr lang="en-US" dirty="0" smtClean="0">
                <a:solidFill>
                  <a:srgbClr val="0033CC"/>
                </a:solidFill>
              </a:rPr>
              <a:t>/min).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Disadvantages: </a:t>
            </a:r>
            <a:r>
              <a:rPr lang="en-US" dirty="0" smtClean="0">
                <a:solidFill>
                  <a:srgbClr val="0033CC"/>
                </a:solidFill>
              </a:rPr>
              <a:t>generally isotropic profile, high chemical usage, poor process control (not so reproducible), excessive particulate contamination.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397276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The etch rate can be controlled by any of the three serial processes: reactants transport to the surface (depends on chemical concentration and stirring…), reaction rate (depends on temperature), reaction products transport from the surface (depends on stirring…).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C00000"/>
                </a:solidFill>
              </a:rPr>
              <a:t>Preference is to have reaction rate controlled process</a:t>
            </a:r>
            <a:r>
              <a:rPr lang="en-US" altLang="zh-TW" dirty="0" smtClean="0">
                <a:solidFill>
                  <a:srgbClr val="0033CC"/>
                </a:solidFill>
              </a:rPr>
              <a:t> because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Etch rate can be increased by temperature </a:t>
            </a:r>
          </a:p>
          <a:p>
            <a:pPr marL="685800" lvl="2" indent="-228600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Good control over reaction rate – temperature of a liquid is easy to control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Mass transport control will result in non-uniform etch rate: edge etches faster.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Etchant is often stirred to minimize boundary layer and make etching more uniform.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125AD-217B-44C2-ACE5-7B1817102FFC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0"/>
            <a:ext cx="5594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0033CC"/>
                </a:solidFill>
              </a:rPr>
              <a:t>Isotropic wet etching (silicon dioxide)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219200"/>
            <a:ext cx="4876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Etch is isotropic and easily controlled by dilution of HF in 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O.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Thermally grown oxide etches at </a:t>
            </a:r>
          </a:p>
          <a:p>
            <a:pPr lvl="1" indent="-225425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120nm/min in 6H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O:1HF </a:t>
            </a:r>
          </a:p>
          <a:p>
            <a:pPr lvl="1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altLang="zh-TW" dirty="0" smtClean="0">
                <a:solidFill>
                  <a:srgbClr val="0033CC"/>
                </a:solidFill>
              </a:rPr>
              <a:t>1 </a:t>
            </a:r>
            <a:r>
              <a:rPr lang="en-US" altLang="zh-TW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altLang="zh-TW" dirty="0" smtClean="0">
                <a:solidFill>
                  <a:srgbClr val="0033CC"/>
                </a:solidFill>
              </a:rPr>
              <a:t>m/min in 49 wt% HF (i.e. undiluted as purchased HF).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Faster etch rate for doped or deposited oxide. 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High etch selectivity (SiO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2</a:t>
            </a:r>
            <a:r>
              <a:rPr lang="en-US" altLang="zh-TW" dirty="0" smtClean="0">
                <a:solidFill>
                  <a:srgbClr val="0033CC"/>
                </a:solidFill>
              </a:rPr>
              <a:t>/Si) &gt; 100 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altLang="zh-TW" dirty="0" smtClean="0">
                <a:solidFill>
                  <a:srgbClr val="0033CC"/>
                </a:solidFill>
              </a:rPr>
              <a:t>Buffered HF (BHF) or buffered oxide etchant (BOE) provides consistent etch rate </a:t>
            </a:r>
          </a:p>
          <a:p>
            <a:pPr marL="457200" lvl="2" indent="-225425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In regular HF etches, HF is consumed and the etch rate drops.</a:t>
            </a:r>
          </a:p>
          <a:p>
            <a:pPr marL="457200" lvl="2" indent="-225425">
              <a:buFont typeface="Courier New" pitchFamily="49" charset="0"/>
              <a:buChar char="o"/>
            </a:pPr>
            <a:r>
              <a:rPr lang="en-US" altLang="zh-TW" dirty="0" smtClean="0">
                <a:solidFill>
                  <a:srgbClr val="0033CC"/>
                </a:solidFill>
              </a:rPr>
              <a:t>HF buffered with NH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F to maintain HF concentration, typically 6NH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F : 1HF </a:t>
            </a:r>
          </a:p>
          <a:p>
            <a:pPr marL="457200" lvl="2" indent="-225425"/>
            <a:r>
              <a:rPr lang="en-US" altLang="zh-TW" dirty="0" smtClean="0">
                <a:solidFill>
                  <a:srgbClr val="0033CC"/>
                </a:solidFill>
              </a:rPr>
              <a:t>                NH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4</a:t>
            </a:r>
            <a:r>
              <a:rPr lang="en-US" altLang="zh-TW" dirty="0" smtClean="0">
                <a:solidFill>
                  <a:srgbClr val="0033CC"/>
                </a:solidFill>
              </a:rPr>
              <a:t>F→NH</a:t>
            </a:r>
            <a:r>
              <a:rPr lang="en-US" altLang="zh-TW" baseline="-25000" dirty="0" smtClean="0">
                <a:solidFill>
                  <a:srgbClr val="0033CC"/>
                </a:solidFill>
              </a:rPr>
              <a:t>3</a:t>
            </a:r>
            <a:r>
              <a:rPr lang="en-US" altLang="zh-TW" dirty="0" smtClean="0">
                <a:solidFill>
                  <a:srgbClr val="0033CC"/>
                </a:solidFill>
              </a:rPr>
              <a:t>↑+ HF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917462"/>
            <a:ext cx="3352800" cy="32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0" y="609600"/>
            <a:ext cx="150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SiO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etch rate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685800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SiO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+ 6HF 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 H</a:t>
            </a:r>
            <a:r>
              <a:rPr lang="en-US" sz="2400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SiF</a:t>
            </a:r>
            <a:r>
              <a:rPr lang="en-US" sz="2400" baseline="-25000" dirty="0" smtClean="0">
                <a:solidFill>
                  <a:srgbClr val="C00000"/>
                </a:solidFill>
                <a:sym typeface="Symbol"/>
              </a:rPr>
              <a:t>6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+2H</a:t>
            </a:r>
            <a:r>
              <a:rPr lang="en-US" sz="2400" baseline="-25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sym typeface="Symbol"/>
              </a:rPr>
              <a:t>O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4168676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HF is very dangerous! Because: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is not a so strong acid (you don’t feel the pain for diluted HF).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Deceptive: it looks just like water.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penetrates skin and attacks slowly the flesh and the bone.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might be too late when you begin to feel the pain.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29BFB4-E1C1-44ED-B54E-7E010835A2AF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2461</Words>
  <Application>Microsoft Office PowerPoint</Application>
  <PresentationFormat>On-screen Show (4:3)</PresentationFormat>
  <Paragraphs>280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48</cp:revision>
  <dcterms:created xsi:type="dcterms:W3CDTF">2006-08-16T00:00:00Z</dcterms:created>
  <dcterms:modified xsi:type="dcterms:W3CDTF">2010-08-21T23:51:37Z</dcterms:modified>
</cp:coreProperties>
</file>