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86" r:id="rId2"/>
    <p:sldId id="333" r:id="rId3"/>
    <p:sldId id="307" r:id="rId4"/>
    <p:sldId id="257" r:id="rId5"/>
    <p:sldId id="298" r:id="rId6"/>
    <p:sldId id="342" r:id="rId7"/>
    <p:sldId id="387" r:id="rId8"/>
    <p:sldId id="261" r:id="rId9"/>
    <p:sldId id="280" r:id="rId10"/>
    <p:sldId id="315" r:id="rId11"/>
    <p:sldId id="281" r:id="rId12"/>
    <p:sldId id="325" r:id="rId13"/>
    <p:sldId id="286" r:id="rId14"/>
    <p:sldId id="288" r:id="rId15"/>
    <p:sldId id="289" r:id="rId16"/>
    <p:sldId id="374" r:id="rId17"/>
    <p:sldId id="297" r:id="rId18"/>
    <p:sldId id="389" r:id="rId19"/>
    <p:sldId id="390" r:id="rId20"/>
    <p:sldId id="302" r:id="rId21"/>
    <p:sldId id="343" r:id="rId22"/>
    <p:sldId id="303" r:id="rId23"/>
    <p:sldId id="277" r:id="rId24"/>
    <p:sldId id="296" r:id="rId25"/>
    <p:sldId id="354" r:id="rId26"/>
    <p:sldId id="278" r:id="rId27"/>
    <p:sldId id="392" r:id="rId28"/>
    <p:sldId id="391" r:id="rId29"/>
    <p:sldId id="396" r:id="rId30"/>
    <p:sldId id="378" r:id="rId31"/>
    <p:sldId id="379" r:id="rId32"/>
    <p:sldId id="381" r:id="rId33"/>
    <p:sldId id="293" r:id="rId34"/>
    <p:sldId id="393" r:id="rId35"/>
    <p:sldId id="299" r:id="rId36"/>
    <p:sldId id="394" r:id="rId37"/>
    <p:sldId id="292" r:id="rId38"/>
    <p:sldId id="290" r:id="rId39"/>
    <p:sldId id="329" r:id="rId40"/>
    <p:sldId id="357" r:id="rId41"/>
    <p:sldId id="332" r:id="rId42"/>
    <p:sldId id="38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13" autoAdjust="0"/>
    <p:restoredTop sz="99301" autoAdjust="0"/>
  </p:normalViewPr>
  <p:slideViewPr>
    <p:cSldViewPr>
      <p:cViewPr varScale="1">
        <p:scale>
          <a:sx n="74" d="100"/>
          <a:sy n="74" d="100"/>
        </p:scale>
        <p:origin x="-55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B782B-43B3-4E07-ADCF-6217A6A80E6F}" type="datetimeFigureOut">
              <a:rPr lang="en-US" smtClean="0"/>
              <a:pPr/>
              <a:t>3/28/2011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9D4E2-9C34-40FD-906F-5869BEAD184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p:spPr>
        <p:txBody>
          <a:bodyPr/>
          <a:lstStyle/>
          <a:p>
            <a:r>
              <a:rPr lang="en-US" altLang="en-US"/>
              <a:t>E. Finkman – Microelectronics Processing</a:t>
            </a:r>
          </a:p>
        </p:txBody>
      </p:sp>
      <p:sp>
        <p:nvSpPr>
          <p:cNvPr id="65539" name="Rectangle 7"/>
          <p:cNvSpPr>
            <a:spLocks noGrp="1" noChangeArrowheads="1"/>
          </p:cNvSpPr>
          <p:nvPr>
            <p:ph type="sldNum" sz="quarter" idx="5"/>
          </p:nvPr>
        </p:nvSpPr>
        <p:spPr>
          <a:noFill/>
        </p:spPr>
        <p:txBody>
          <a:bodyPr/>
          <a:lstStyle/>
          <a:p>
            <a:fld id="{C66031CE-CC4C-40CE-8BBE-32EC1C0195DC}" type="slidenum">
              <a:rPr lang="he-IL" altLang="en-US"/>
              <a:pPr/>
              <a:t>25</a:t>
            </a:fld>
            <a:endParaRPr lang="en-US" altLang="en-US"/>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NTHU, Chien-Neng Liao</a:t>
            </a:r>
            <a:endParaRPr lang="en-US"/>
          </a:p>
        </p:txBody>
      </p:sp>
      <p:sp>
        <p:nvSpPr>
          <p:cNvPr id="6" name="Slide Number Placeholder 5"/>
          <p:cNvSpPr>
            <a:spLocks noGrp="1"/>
          </p:cNvSpPr>
          <p:nvPr>
            <p:ph type="sldNum" sz="quarter" idx="12"/>
          </p:nvPr>
        </p:nvSpPr>
        <p:spPr/>
        <p:txBody>
          <a:bodyPr/>
          <a:lstStyle/>
          <a:p>
            <a:fld id="{0F90EF3C-4A64-457F-A2E8-FEDFDABB44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NTHU, Chien-Neng Liao</a:t>
            </a:r>
            <a:endParaRPr lang="en-US"/>
          </a:p>
        </p:txBody>
      </p:sp>
      <p:sp>
        <p:nvSpPr>
          <p:cNvPr id="6" name="Slide Number Placeholder 5"/>
          <p:cNvSpPr>
            <a:spLocks noGrp="1"/>
          </p:cNvSpPr>
          <p:nvPr>
            <p:ph type="sldNum" sz="quarter" idx="12"/>
          </p:nvPr>
        </p:nvSpPr>
        <p:spPr/>
        <p:txBody>
          <a:bodyPr/>
          <a:lstStyle/>
          <a:p>
            <a:fld id="{0F90EF3C-4A64-457F-A2E8-FEDFDABB44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NTHU, Chien-Neng Liao</a:t>
            </a:r>
            <a:endParaRPr lang="en-US"/>
          </a:p>
        </p:txBody>
      </p:sp>
      <p:sp>
        <p:nvSpPr>
          <p:cNvPr id="6" name="Slide Number Placeholder 5"/>
          <p:cNvSpPr>
            <a:spLocks noGrp="1"/>
          </p:cNvSpPr>
          <p:nvPr>
            <p:ph type="sldNum" sz="quarter" idx="12"/>
          </p:nvPr>
        </p:nvSpPr>
        <p:spPr/>
        <p:txBody>
          <a:bodyPr/>
          <a:lstStyle/>
          <a:p>
            <a:fld id="{0F90EF3C-4A64-457F-A2E8-FEDFDABB442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r>
              <a:rPr lang="en-US" altLang="zh-TW"/>
              <a:t>NTHU, Chien-Neng Liao</a:t>
            </a:r>
          </a:p>
        </p:txBody>
      </p:sp>
      <p:sp>
        <p:nvSpPr>
          <p:cNvPr id="7" name="Rectangle 3"/>
          <p:cNvSpPr>
            <a:spLocks noGrp="1" noChangeArrowheads="1"/>
          </p:cNvSpPr>
          <p:nvPr>
            <p:ph type="sldNum" sz="quarter" idx="11"/>
          </p:nvPr>
        </p:nvSpPr>
        <p:spPr>
          <a:ln/>
        </p:spPr>
        <p:txBody>
          <a:bodyPr/>
          <a:lstStyle>
            <a:lvl1pPr>
              <a:defRPr/>
            </a:lvl1pPr>
          </a:lstStyle>
          <a:p>
            <a:pPr>
              <a:defRPr/>
            </a:pPr>
            <a:fld id="{762DBC98-ABCA-44A7-BF89-28D483EB4308}" type="slidenum">
              <a:rPr lang="en-US" altLang="zh-TW"/>
              <a:pPr>
                <a:defRPr/>
              </a:pPr>
              <a:t>‹#›</a:t>
            </a:fld>
            <a:endParaRPr lang="en-US" altLang="zh-TW"/>
          </a:p>
        </p:txBody>
      </p:sp>
      <p:sp>
        <p:nvSpPr>
          <p:cNvPr id="8"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zh-TW"/>
              <a:t>NTHU, Chien-Neng Liao</a:t>
            </a:r>
          </a:p>
        </p:txBody>
      </p:sp>
      <p:sp>
        <p:nvSpPr>
          <p:cNvPr id="6" name="Rectangle 3"/>
          <p:cNvSpPr>
            <a:spLocks noGrp="1" noChangeArrowheads="1"/>
          </p:cNvSpPr>
          <p:nvPr>
            <p:ph type="sldNum" sz="quarter" idx="11"/>
          </p:nvPr>
        </p:nvSpPr>
        <p:spPr>
          <a:ln/>
        </p:spPr>
        <p:txBody>
          <a:bodyPr/>
          <a:lstStyle>
            <a:lvl1pPr>
              <a:defRPr/>
            </a:lvl1pPr>
          </a:lstStyle>
          <a:p>
            <a:pPr>
              <a:defRPr/>
            </a:pPr>
            <a:fld id="{B229BFB4-E1C1-44ED-B54E-7E010835A2AF}"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NTHU, Chien-Neng Liao</a:t>
            </a:r>
            <a:endParaRPr lang="en-US"/>
          </a:p>
        </p:txBody>
      </p:sp>
      <p:sp>
        <p:nvSpPr>
          <p:cNvPr id="6" name="Slide Number Placeholder 5"/>
          <p:cNvSpPr>
            <a:spLocks noGrp="1"/>
          </p:cNvSpPr>
          <p:nvPr>
            <p:ph type="sldNum" sz="quarter" idx="12"/>
          </p:nvPr>
        </p:nvSpPr>
        <p:spPr/>
        <p:txBody>
          <a:bodyPr/>
          <a:lstStyle/>
          <a:p>
            <a:fld id="{0F90EF3C-4A64-457F-A2E8-FEDFDABB44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NTHU, Chien-Neng Liao</a:t>
            </a:r>
            <a:endParaRPr lang="en-US"/>
          </a:p>
        </p:txBody>
      </p:sp>
      <p:sp>
        <p:nvSpPr>
          <p:cNvPr id="6" name="Slide Number Placeholder 5"/>
          <p:cNvSpPr>
            <a:spLocks noGrp="1"/>
          </p:cNvSpPr>
          <p:nvPr>
            <p:ph type="sldNum" sz="quarter" idx="12"/>
          </p:nvPr>
        </p:nvSpPr>
        <p:spPr/>
        <p:txBody>
          <a:bodyPr/>
          <a:lstStyle/>
          <a:p>
            <a:fld id="{0F90EF3C-4A64-457F-A2E8-FEDFDABB44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NTHU, Chien-Neng Liao</a:t>
            </a:r>
            <a:endParaRPr lang="en-US"/>
          </a:p>
        </p:txBody>
      </p:sp>
      <p:sp>
        <p:nvSpPr>
          <p:cNvPr id="7" name="Slide Number Placeholder 6"/>
          <p:cNvSpPr>
            <a:spLocks noGrp="1"/>
          </p:cNvSpPr>
          <p:nvPr>
            <p:ph type="sldNum" sz="quarter" idx="12"/>
          </p:nvPr>
        </p:nvSpPr>
        <p:spPr/>
        <p:txBody>
          <a:bodyPr/>
          <a:lstStyle/>
          <a:p>
            <a:fld id="{0F90EF3C-4A64-457F-A2E8-FEDFDABB44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NTHU, Chien-Neng Liao</a:t>
            </a:r>
            <a:endParaRPr lang="en-US"/>
          </a:p>
        </p:txBody>
      </p:sp>
      <p:sp>
        <p:nvSpPr>
          <p:cNvPr id="9" name="Slide Number Placeholder 8"/>
          <p:cNvSpPr>
            <a:spLocks noGrp="1"/>
          </p:cNvSpPr>
          <p:nvPr>
            <p:ph type="sldNum" sz="quarter" idx="12"/>
          </p:nvPr>
        </p:nvSpPr>
        <p:spPr/>
        <p:txBody>
          <a:bodyPr/>
          <a:lstStyle/>
          <a:p>
            <a:fld id="{0F90EF3C-4A64-457F-A2E8-FEDFDABB44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NTHU, Chien-Neng Liao</a:t>
            </a:r>
            <a:endParaRPr lang="en-US"/>
          </a:p>
        </p:txBody>
      </p:sp>
      <p:sp>
        <p:nvSpPr>
          <p:cNvPr id="5" name="Slide Number Placeholder 4"/>
          <p:cNvSpPr>
            <a:spLocks noGrp="1"/>
          </p:cNvSpPr>
          <p:nvPr>
            <p:ph type="sldNum" sz="quarter" idx="12"/>
          </p:nvPr>
        </p:nvSpPr>
        <p:spPr/>
        <p:txBody>
          <a:bodyPr/>
          <a:lstStyle/>
          <a:p>
            <a:fld id="{0F90EF3C-4A64-457F-A2E8-FEDFDABB44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NTHU, Chien-Neng Liao</a:t>
            </a:r>
            <a:endParaRPr lang="en-US"/>
          </a:p>
        </p:txBody>
      </p:sp>
      <p:sp>
        <p:nvSpPr>
          <p:cNvPr id="4" name="Slide Number Placeholder 3"/>
          <p:cNvSpPr>
            <a:spLocks noGrp="1"/>
          </p:cNvSpPr>
          <p:nvPr>
            <p:ph type="sldNum" sz="quarter" idx="12"/>
          </p:nvPr>
        </p:nvSpPr>
        <p:spPr/>
        <p:txBody>
          <a:bodyPr/>
          <a:lstStyle/>
          <a:p>
            <a:fld id="{0F90EF3C-4A64-457F-A2E8-FEDFDABB44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NTHU, Chien-Neng Liao</a:t>
            </a:r>
            <a:endParaRPr lang="en-US"/>
          </a:p>
        </p:txBody>
      </p:sp>
      <p:sp>
        <p:nvSpPr>
          <p:cNvPr id="7" name="Slide Number Placeholder 6"/>
          <p:cNvSpPr>
            <a:spLocks noGrp="1"/>
          </p:cNvSpPr>
          <p:nvPr>
            <p:ph type="sldNum" sz="quarter" idx="12"/>
          </p:nvPr>
        </p:nvSpPr>
        <p:spPr/>
        <p:txBody>
          <a:bodyPr/>
          <a:lstStyle/>
          <a:p>
            <a:fld id="{0F90EF3C-4A64-457F-A2E8-FEDFDABB44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NTHU, Chien-Neng Liao</a:t>
            </a:r>
            <a:endParaRPr lang="en-US"/>
          </a:p>
        </p:txBody>
      </p:sp>
      <p:sp>
        <p:nvSpPr>
          <p:cNvPr id="7" name="Slide Number Placeholder 6"/>
          <p:cNvSpPr>
            <a:spLocks noGrp="1"/>
          </p:cNvSpPr>
          <p:nvPr>
            <p:ph type="sldNum" sz="quarter" idx="12"/>
          </p:nvPr>
        </p:nvSpPr>
        <p:spPr/>
        <p:txBody>
          <a:bodyPr/>
          <a:lstStyle/>
          <a:p>
            <a:fld id="{0F90EF3C-4A64-457F-A2E8-FEDFDABB44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NTHU, Chien-Neng Liao</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0EF3C-4A64-457F-A2E8-FEDFDABB44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1790" y="762000"/>
            <a:ext cx="2939010" cy="523220"/>
          </a:xfrm>
          <a:prstGeom prst="rect">
            <a:avLst/>
          </a:prstGeom>
          <a:noFill/>
        </p:spPr>
        <p:txBody>
          <a:bodyPr wrap="none" rtlCol="0">
            <a:spAutoFit/>
          </a:bodyPr>
          <a:lstStyle/>
          <a:p>
            <a:r>
              <a:rPr lang="en-US" sz="2800" dirty="0" smtClean="0">
                <a:solidFill>
                  <a:srgbClr val="0033CC"/>
                </a:solidFill>
              </a:rPr>
              <a:t>Chapter 10 Etching</a:t>
            </a:r>
            <a:endParaRPr lang="en-US" sz="2800" dirty="0">
              <a:solidFill>
                <a:srgbClr val="0033CC"/>
              </a:solidFill>
            </a:endParaRPr>
          </a:p>
        </p:txBody>
      </p:sp>
      <p:sp>
        <p:nvSpPr>
          <p:cNvPr id="5" name="TextBox 4"/>
          <p:cNvSpPr txBox="1"/>
          <p:nvPr/>
        </p:nvSpPr>
        <p:spPr>
          <a:xfrm>
            <a:off x="2362200" y="2133600"/>
            <a:ext cx="4648200" cy="3200876"/>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to etching.</a:t>
            </a:r>
          </a:p>
          <a:p>
            <a:pPr marL="342900" indent="-342900">
              <a:spcAft>
                <a:spcPts val="600"/>
              </a:spcAft>
              <a:buAutoNum type="arabicPeriod"/>
            </a:pPr>
            <a:r>
              <a:rPr lang="en-US" dirty="0" smtClean="0">
                <a:solidFill>
                  <a:srgbClr val="0033CC"/>
                </a:solidFill>
              </a:rPr>
              <a:t>Wet chemical etching: isotropic.</a:t>
            </a:r>
          </a:p>
          <a:p>
            <a:pPr marL="342900" indent="-342900">
              <a:spcAft>
                <a:spcPts val="600"/>
              </a:spcAft>
              <a:buFontTx/>
              <a:buAutoNum type="arabicPeriod"/>
            </a:pPr>
            <a:r>
              <a:rPr lang="en-US" dirty="0" smtClean="0">
                <a:solidFill>
                  <a:srgbClr val="0033CC"/>
                </a:solidFill>
              </a:rPr>
              <a:t>Anisotropic etching of crystalline Si.</a:t>
            </a:r>
          </a:p>
          <a:p>
            <a:pPr marL="342900" indent="-342900">
              <a:spcAft>
                <a:spcPts val="600"/>
              </a:spcAft>
              <a:buAutoNum type="arabicPeriod"/>
            </a:pPr>
            <a:r>
              <a:rPr lang="en-US" dirty="0" smtClean="0">
                <a:solidFill>
                  <a:srgbClr val="C00000"/>
                </a:solidFill>
              </a:rPr>
              <a:t>Dry etching overview.</a:t>
            </a:r>
          </a:p>
          <a:p>
            <a:pPr marL="342900" indent="-342900">
              <a:spcAft>
                <a:spcPts val="600"/>
              </a:spcAft>
              <a:buAutoNum type="arabicPeriod"/>
            </a:pPr>
            <a:r>
              <a:rPr lang="en-US" dirty="0" smtClean="0">
                <a:solidFill>
                  <a:srgbClr val="0033CC"/>
                </a:solidFill>
              </a:rPr>
              <a:t>Plasma etching mechanism.</a:t>
            </a:r>
          </a:p>
          <a:p>
            <a:pPr marL="342900" indent="-342900">
              <a:spcAft>
                <a:spcPts val="600"/>
              </a:spcAft>
              <a:buFontTx/>
              <a:buAutoNum type="arabicPeriod"/>
            </a:pPr>
            <a:r>
              <a:rPr lang="en-US" dirty="0" smtClean="0">
                <a:solidFill>
                  <a:srgbClr val="0033CC"/>
                </a:solidFill>
              </a:rPr>
              <a:t>Types of plasma etch system.</a:t>
            </a:r>
          </a:p>
          <a:p>
            <a:pPr marL="342900" indent="-342900">
              <a:spcAft>
                <a:spcPts val="600"/>
              </a:spcAft>
              <a:buAutoNum type="arabicPeriod"/>
            </a:pPr>
            <a:r>
              <a:rPr lang="en-US" dirty="0" smtClean="0">
                <a:solidFill>
                  <a:srgbClr val="0033CC"/>
                </a:solidFill>
              </a:rPr>
              <a:t>Dry etching issues.</a:t>
            </a:r>
          </a:p>
          <a:p>
            <a:pPr marL="342900" indent="-342900">
              <a:spcAft>
                <a:spcPts val="600"/>
              </a:spcAft>
              <a:buFontTx/>
              <a:buAutoNum type="arabicPeriod"/>
            </a:pPr>
            <a:r>
              <a:rPr lang="en-US" dirty="0" smtClean="0">
                <a:solidFill>
                  <a:srgbClr val="0033CC"/>
                </a:solidFill>
              </a:rPr>
              <a:t>Dry etching method for various films.</a:t>
            </a:r>
          </a:p>
          <a:p>
            <a:pPr marL="342900" indent="-342900">
              <a:spcAft>
                <a:spcPts val="600"/>
              </a:spcAft>
              <a:buFontTx/>
              <a:buAutoNum type="arabicPeriod"/>
            </a:pPr>
            <a:r>
              <a:rPr lang="en-US" dirty="0" smtClean="0">
                <a:solidFill>
                  <a:srgbClr val="0033CC"/>
                </a:solidFill>
              </a:rPr>
              <a:t>Deep Si etching (can etch through a wafer).</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0F90EF3C-4A64-457F-A2E8-FEDFDABB442D}" type="slidenum">
              <a:rPr lang="en-US" smtClean="0"/>
              <a:pPr/>
              <a:t>1</a:t>
            </a:fld>
            <a:endParaRPr lang="en-US"/>
          </a:p>
        </p:txBody>
      </p:sp>
      <p:sp>
        <p:nvSpPr>
          <p:cNvPr id="8" name="TextBox 3"/>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NE 343: Microfabrication and thin film technology</a:t>
            </a:r>
          </a:p>
          <a:p>
            <a:r>
              <a:rPr lang="en-US" sz="1400" dirty="0" smtClean="0"/>
              <a:t>Instructor: Bo Cui, ECE, University of Waterloo; http://ece.uwaterloo.ca/~bcui/</a:t>
            </a:r>
          </a:p>
          <a:p>
            <a:r>
              <a:rPr lang="en-US" sz="1400" dirty="0" smtClean="0"/>
              <a:t>Textbook: Silicon VLSI Technology by Plummer, Deal and Griffin</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762000" y="914400"/>
            <a:ext cx="2558779" cy="279082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724400" y="1905000"/>
            <a:ext cx="3969476" cy="3157538"/>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762000" y="3962400"/>
            <a:ext cx="2784484" cy="2600325"/>
          </a:xfrm>
          <a:prstGeom prst="rect">
            <a:avLst/>
          </a:prstGeom>
          <a:noFill/>
          <a:ln w="9525">
            <a:noFill/>
            <a:miter lim="800000"/>
            <a:headEnd/>
            <a:tailEnd/>
          </a:ln>
        </p:spPr>
      </p:pic>
      <p:sp>
        <p:nvSpPr>
          <p:cNvPr id="10" name="Rectangle 9"/>
          <p:cNvSpPr/>
          <p:nvPr/>
        </p:nvSpPr>
        <p:spPr>
          <a:xfrm>
            <a:off x="3126276" y="162580"/>
            <a:ext cx="3244671" cy="523220"/>
          </a:xfrm>
          <a:prstGeom prst="rect">
            <a:avLst/>
          </a:prstGeom>
        </p:spPr>
        <p:txBody>
          <a:bodyPr wrap="none">
            <a:spAutoFit/>
          </a:bodyPr>
          <a:lstStyle/>
          <a:p>
            <a:r>
              <a:rPr lang="en-US" altLang="zh-TW" sz="2800" dirty="0" smtClean="0">
                <a:solidFill>
                  <a:srgbClr val="0033CC"/>
                </a:solidFill>
              </a:rPr>
              <a:t>Sticking coefficient S </a:t>
            </a:r>
            <a:endParaRPr lang="en-US" sz="2800" dirty="0">
              <a:solidFill>
                <a:srgbClr val="0033CC"/>
              </a:solidFill>
            </a:endParaRPr>
          </a:p>
        </p:txBody>
      </p:sp>
      <p:cxnSp>
        <p:nvCxnSpPr>
          <p:cNvPr id="11" name="Straight Connector 10"/>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p:nvPr/>
        </p:nvCxnSpPr>
        <p:spPr>
          <a:xfrm rot="10800000">
            <a:off x="3429000" y="2667000"/>
            <a:ext cx="1219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3505200" y="4724400"/>
            <a:ext cx="1295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05200" y="5562600"/>
            <a:ext cx="4724400" cy="923330"/>
          </a:xfrm>
          <a:prstGeom prst="rect">
            <a:avLst/>
          </a:prstGeom>
          <a:noFill/>
        </p:spPr>
        <p:txBody>
          <a:bodyPr wrap="square" rtlCol="0">
            <a:spAutoFit/>
          </a:bodyPr>
          <a:lstStyle/>
          <a:p>
            <a:r>
              <a:rPr lang="en-US" dirty="0" smtClean="0">
                <a:solidFill>
                  <a:srgbClr val="7030A0"/>
                </a:solidFill>
              </a:rPr>
              <a:t>“Reaction”, here momentum transfer by </a:t>
            </a:r>
            <a:r>
              <a:rPr lang="en-US" i="1" dirty="0" smtClean="0">
                <a:solidFill>
                  <a:srgbClr val="7030A0"/>
                </a:solidFill>
              </a:rPr>
              <a:t>physical</a:t>
            </a:r>
            <a:r>
              <a:rPr lang="en-US" dirty="0" smtClean="0">
                <a:solidFill>
                  <a:srgbClr val="7030A0"/>
                </a:solidFill>
              </a:rPr>
              <a:t> bombardment, takes place at every shot, usually sputter off a few atoms, so S</a:t>
            </a:r>
            <a:r>
              <a:rPr lang="en-US" dirty="0" smtClean="0">
                <a:solidFill>
                  <a:srgbClr val="7030A0"/>
                </a:solidFill>
                <a:sym typeface="Symbol"/>
              </a:rPr>
              <a:t>1.</a:t>
            </a:r>
            <a:endParaRPr lang="en-US" dirty="0">
              <a:solidFill>
                <a:srgbClr val="7030A0"/>
              </a:solidFill>
            </a:endParaRPr>
          </a:p>
        </p:txBody>
      </p:sp>
      <p:sp>
        <p:nvSpPr>
          <p:cNvPr id="17" name="TextBox 16"/>
          <p:cNvSpPr txBox="1"/>
          <p:nvPr/>
        </p:nvSpPr>
        <p:spPr>
          <a:xfrm>
            <a:off x="3276600" y="914400"/>
            <a:ext cx="3352800" cy="923330"/>
          </a:xfrm>
          <a:prstGeom prst="rect">
            <a:avLst/>
          </a:prstGeom>
          <a:noFill/>
        </p:spPr>
        <p:txBody>
          <a:bodyPr wrap="square" rtlCol="0">
            <a:spAutoFit/>
          </a:bodyPr>
          <a:lstStyle/>
          <a:p>
            <a:r>
              <a:rPr lang="en-US" dirty="0" smtClean="0">
                <a:solidFill>
                  <a:srgbClr val="7030A0"/>
                </a:solidFill>
              </a:rPr>
              <a:t>Most adsorbed species just left the adsorption site without doing anything, so S&lt;&lt;1.</a:t>
            </a:r>
            <a:endParaRPr lang="en-US" dirty="0">
              <a:solidFill>
                <a:srgbClr val="7030A0"/>
              </a:solidFill>
            </a:endParaRPr>
          </a:p>
        </p:txBody>
      </p:sp>
      <p:sp>
        <p:nvSpPr>
          <p:cNvPr id="12" name="TextBox 11"/>
          <p:cNvSpPr txBox="1"/>
          <p:nvPr/>
        </p:nvSpPr>
        <p:spPr>
          <a:xfrm>
            <a:off x="685800" y="3962400"/>
            <a:ext cx="1358257" cy="369332"/>
          </a:xfrm>
          <a:prstGeom prst="rect">
            <a:avLst/>
          </a:prstGeom>
          <a:noFill/>
        </p:spPr>
        <p:txBody>
          <a:bodyPr wrap="none" rtlCol="0">
            <a:spAutoFit/>
          </a:bodyPr>
          <a:lstStyle/>
          <a:p>
            <a:r>
              <a:rPr lang="en-US" dirty="0" smtClean="0"/>
              <a:t>Figure 10-11</a:t>
            </a:r>
            <a:endParaRPr lang="en-US" dirty="0"/>
          </a:p>
        </p:txBody>
      </p:sp>
      <p:sp>
        <p:nvSpPr>
          <p:cNvPr id="14" name="Slide Number Placeholder 13"/>
          <p:cNvSpPr>
            <a:spLocks noGrp="1"/>
          </p:cNvSpPr>
          <p:nvPr>
            <p:ph type="sldNum" sz="quarter" idx="11"/>
          </p:nvPr>
        </p:nvSpPr>
        <p:spPr/>
        <p:txBody>
          <a:bodyPr/>
          <a:lstStyle/>
          <a:p>
            <a:pPr>
              <a:defRPr/>
            </a:pPr>
            <a:fld id="{762DBC98-ABCA-44A7-BF89-28D483EB4308}" type="slidenum">
              <a:rPr lang="en-US" altLang="zh-TW" smtClean="0"/>
              <a:pPr>
                <a:defRPr/>
              </a:pPr>
              <a:t>10</a:t>
            </a:fld>
            <a:endParaRPr lang="en-US" altLang="zh-TW"/>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420688"/>
            <a:ext cx="7696200" cy="722312"/>
          </a:xfrm>
        </p:spPr>
        <p:txBody>
          <a:bodyPr>
            <a:normAutofit fontScale="90000"/>
          </a:bodyPr>
          <a:lstStyle/>
          <a:p>
            <a:r>
              <a:rPr lang="en-US" smtClean="0"/>
              <a:t>Si etching with F radicals </a:t>
            </a:r>
          </a:p>
        </p:txBody>
      </p:sp>
      <p:pic>
        <p:nvPicPr>
          <p:cNvPr id="6" name="Picture 2"/>
          <p:cNvPicPr>
            <a:picLocks noChangeAspect="1" noChangeArrowheads="1"/>
          </p:cNvPicPr>
          <p:nvPr/>
        </p:nvPicPr>
        <p:blipFill>
          <a:blip r:embed="rId2" cstate="print"/>
          <a:srcRect/>
          <a:stretch>
            <a:fillRect/>
          </a:stretch>
        </p:blipFill>
        <p:spPr bwMode="auto">
          <a:xfrm>
            <a:off x="-14994" y="0"/>
            <a:ext cx="9158994" cy="6872328"/>
          </a:xfrm>
          <a:prstGeom prst="rect">
            <a:avLst/>
          </a:prstGeom>
          <a:noFill/>
          <a:ln w="9525">
            <a:noFill/>
            <a:miter lim="800000"/>
            <a:headEnd/>
            <a:tailEnd/>
          </a:ln>
        </p:spPr>
      </p:pic>
      <p:sp>
        <p:nvSpPr>
          <p:cNvPr id="9" name="TextBox 8"/>
          <p:cNvSpPr txBox="1"/>
          <p:nvPr/>
        </p:nvSpPr>
        <p:spPr>
          <a:xfrm>
            <a:off x="6324600" y="2057400"/>
            <a:ext cx="1746247" cy="369332"/>
          </a:xfrm>
          <a:prstGeom prst="rect">
            <a:avLst/>
          </a:prstGeom>
          <a:noFill/>
        </p:spPr>
        <p:txBody>
          <a:bodyPr wrap="none" rtlCol="0">
            <a:spAutoFit/>
          </a:bodyPr>
          <a:lstStyle/>
          <a:p>
            <a:r>
              <a:rPr lang="en-US" dirty="0" smtClean="0">
                <a:solidFill>
                  <a:srgbClr val="FFFF00"/>
                </a:solidFill>
              </a:rPr>
              <a:t>Isotropic etching</a:t>
            </a:r>
            <a:endParaRPr lang="en-US" dirty="0">
              <a:solidFill>
                <a:srgbClr val="FFFF00"/>
              </a:solidFill>
            </a:endParaRPr>
          </a:p>
        </p:txBody>
      </p:sp>
      <p:sp>
        <p:nvSpPr>
          <p:cNvPr id="7" name="Slide Number Placeholder 6"/>
          <p:cNvSpPr>
            <a:spLocks noGrp="1"/>
          </p:cNvSpPr>
          <p:nvPr>
            <p:ph type="sldNum" sz="quarter" idx="11"/>
          </p:nvPr>
        </p:nvSpPr>
        <p:spPr/>
        <p:txBody>
          <a:bodyPr/>
          <a:lstStyle/>
          <a:p>
            <a:pPr>
              <a:defRPr/>
            </a:pPr>
            <a:fld id="{B229BFB4-E1C1-44ED-B54E-7E010835A2AF}" type="slidenum">
              <a:rPr lang="en-US" altLang="zh-TW" smtClean="0"/>
              <a:pPr>
                <a:defRPr/>
              </a:pPr>
              <a:t>11</a:t>
            </a:fld>
            <a:endParaRPr lang="en-US" altLang="zh-TW"/>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789377" y="2057400"/>
            <a:ext cx="7897423" cy="4495800"/>
          </a:xfrm>
          <a:prstGeom prst="rect">
            <a:avLst/>
          </a:prstGeom>
          <a:noFill/>
          <a:ln w="9525">
            <a:noFill/>
            <a:miter lim="800000"/>
            <a:headEnd/>
            <a:tailEnd/>
          </a:ln>
        </p:spPr>
      </p:pic>
      <p:sp>
        <p:nvSpPr>
          <p:cNvPr id="7" name="Rectangle 6"/>
          <p:cNvSpPr/>
          <p:nvPr/>
        </p:nvSpPr>
        <p:spPr>
          <a:xfrm>
            <a:off x="1295400" y="152400"/>
            <a:ext cx="6967100" cy="523220"/>
          </a:xfrm>
          <a:prstGeom prst="rect">
            <a:avLst/>
          </a:prstGeom>
        </p:spPr>
        <p:txBody>
          <a:bodyPr wrap="none">
            <a:spAutoFit/>
          </a:bodyPr>
          <a:lstStyle/>
          <a:p>
            <a:r>
              <a:rPr lang="en-US" sz="2800" dirty="0" smtClean="0">
                <a:solidFill>
                  <a:srgbClr val="0033CC"/>
                </a:solidFill>
              </a:rPr>
              <a:t>Etch byproducts should have low boiling point </a:t>
            </a:r>
          </a:p>
        </p:txBody>
      </p:sp>
      <p:sp>
        <p:nvSpPr>
          <p:cNvPr id="8" name="Rectangle 7"/>
          <p:cNvSpPr/>
          <p:nvPr/>
        </p:nvSpPr>
        <p:spPr>
          <a:xfrm>
            <a:off x="3120179" y="1752600"/>
            <a:ext cx="3765198" cy="369332"/>
          </a:xfrm>
          <a:prstGeom prst="rect">
            <a:avLst/>
          </a:prstGeom>
        </p:spPr>
        <p:txBody>
          <a:bodyPr wrap="none">
            <a:spAutoFit/>
          </a:bodyPr>
          <a:lstStyle/>
          <a:p>
            <a:r>
              <a:rPr lang="en-US" dirty="0" smtClean="0">
                <a:solidFill>
                  <a:srgbClr val="C00000"/>
                </a:solidFill>
              </a:rPr>
              <a:t>Boiling points of typical etch products </a:t>
            </a:r>
            <a:endParaRPr lang="en-US" dirty="0">
              <a:solidFill>
                <a:srgbClr val="C00000"/>
              </a:solidFill>
            </a:endParaRP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762000" y="685800"/>
            <a:ext cx="7924800" cy="1000274"/>
          </a:xfrm>
          <a:prstGeom prst="rect">
            <a:avLst/>
          </a:prstGeom>
          <a:noFill/>
        </p:spPr>
        <p:txBody>
          <a:bodyPr wrap="square" rtlCol="0">
            <a:spAutoFit/>
          </a:bodyPr>
          <a:lstStyle/>
          <a:p>
            <a:pPr>
              <a:spcAft>
                <a:spcPts val="600"/>
              </a:spcAft>
            </a:pPr>
            <a:r>
              <a:rPr lang="en-US" dirty="0" smtClean="0">
                <a:solidFill>
                  <a:srgbClr val="0033CC"/>
                </a:solidFill>
              </a:rPr>
              <a:t>Low boiling point means very volatile, so it can be pumped away.</a:t>
            </a:r>
          </a:p>
          <a:p>
            <a:pPr>
              <a:spcAft>
                <a:spcPts val="600"/>
              </a:spcAft>
            </a:pPr>
            <a:r>
              <a:rPr lang="en-US" dirty="0" smtClean="0">
                <a:solidFill>
                  <a:srgbClr val="0033CC"/>
                </a:solidFill>
              </a:rPr>
              <a:t>This is not necessary for </a:t>
            </a:r>
            <a:r>
              <a:rPr lang="en-US" i="1" dirty="0" smtClean="0">
                <a:solidFill>
                  <a:srgbClr val="0033CC"/>
                </a:solidFill>
              </a:rPr>
              <a:t>physical</a:t>
            </a:r>
            <a:r>
              <a:rPr lang="en-US" dirty="0" smtClean="0">
                <a:solidFill>
                  <a:srgbClr val="0033CC"/>
                </a:solidFill>
              </a:rPr>
              <a:t> etching/sputtering, where etch product is sputtered off that ideally doesn’t fall on the other part of the wafer (re-deposition).</a:t>
            </a:r>
            <a:endParaRPr lang="en-US" dirty="0">
              <a:solidFill>
                <a:srgbClr val="0033CC"/>
              </a:solidFill>
            </a:endParaRPr>
          </a:p>
        </p:txBody>
      </p:sp>
      <p:sp>
        <p:nvSpPr>
          <p:cNvPr id="9" name="Slide Number Placeholder 8"/>
          <p:cNvSpPr>
            <a:spLocks noGrp="1"/>
          </p:cNvSpPr>
          <p:nvPr>
            <p:ph type="sldNum" sz="quarter" idx="11"/>
          </p:nvPr>
        </p:nvSpPr>
        <p:spPr/>
        <p:txBody>
          <a:bodyPr/>
          <a:lstStyle/>
          <a:p>
            <a:pPr>
              <a:defRPr/>
            </a:pPr>
            <a:fld id="{762DBC98-ABCA-44A7-BF89-28D483EB4308}" type="slidenum">
              <a:rPr lang="en-US" altLang="zh-TW" smtClean="0"/>
              <a:pPr>
                <a:defRPr/>
              </a:pPr>
              <a:t>12</a:t>
            </a:fld>
            <a:endParaRPr lang="en-US" altLang="zh-TW"/>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6882236" y="1201065"/>
            <a:ext cx="2185563" cy="2075535"/>
          </a:xfrm>
          <a:prstGeom prst="rect">
            <a:avLst/>
          </a:prstGeom>
          <a:noFill/>
          <a:ln w="9525">
            <a:noFill/>
            <a:miter lim="800000"/>
            <a:headEnd/>
            <a:tailEnd/>
          </a:ln>
        </p:spPr>
      </p:pic>
      <p:cxnSp>
        <p:nvCxnSpPr>
          <p:cNvPr id="6" name="Straight Connector 5"/>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914400" y="0"/>
            <a:ext cx="7421327" cy="954107"/>
          </a:xfrm>
          <a:prstGeom prst="rect">
            <a:avLst/>
          </a:prstGeom>
        </p:spPr>
        <p:txBody>
          <a:bodyPr wrap="none">
            <a:spAutoFit/>
          </a:bodyPr>
          <a:lstStyle/>
          <a:p>
            <a:pPr algn="ctr"/>
            <a:r>
              <a:rPr lang="en-US" altLang="zh-TW" sz="2800" dirty="0" smtClean="0">
                <a:solidFill>
                  <a:srgbClr val="0033CC"/>
                </a:solidFill>
              </a:rPr>
              <a:t>Physical etch component in a plasma etch system</a:t>
            </a:r>
          </a:p>
          <a:p>
            <a:pPr algn="ctr"/>
            <a:r>
              <a:rPr lang="en-US" sz="2800" dirty="0" smtClean="0">
                <a:solidFill>
                  <a:srgbClr val="0033CC"/>
                </a:solidFill>
              </a:rPr>
              <a:t>(much less important than chemical etch)</a:t>
            </a:r>
            <a:endParaRPr lang="en-US" sz="2800" dirty="0">
              <a:solidFill>
                <a:srgbClr val="0033CC"/>
              </a:solidFill>
            </a:endParaRPr>
          </a:p>
        </p:txBody>
      </p:sp>
      <p:sp>
        <p:nvSpPr>
          <p:cNvPr id="8" name="Rectangle 7"/>
          <p:cNvSpPr/>
          <p:nvPr/>
        </p:nvSpPr>
        <p:spPr>
          <a:xfrm>
            <a:off x="0" y="1066800"/>
            <a:ext cx="7239000" cy="1869743"/>
          </a:xfrm>
          <a:prstGeom prst="rect">
            <a:avLst/>
          </a:prstGeom>
        </p:spPr>
        <p:txBody>
          <a:bodyPr wrap="square">
            <a:spAutoFit/>
          </a:bodyPr>
          <a:lstStyle/>
          <a:p>
            <a:pPr marL="166688" indent="-166688">
              <a:spcAft>
                <a:spcPts val="300"/>
              </a:spcAft>
              <a:buFont typeface="Arial" pitchFamily="34" charset="0"/>
              <a:buChar char="•"/>
            </a:pPr>
            <a:r>
              <a:rPr lang="en-US" altLang="zh-TW" dirty="0" smtClean="0">
                <a:solidFill>
                  <a:srgbClr val="0033CC"/>
                </a:solidFill>
              </a:rPr>
              <a:t>Ionic species are accelerated toward each electrode by built-in self-bias.</a:t>
            </a:r>
          </a:p>
          <a:p>
            <a:pPr marL="166688" indent="-166688">
              <a:spcAft>
                <a:spcPts val="300"/>
              </a:spcAft>
              <a:buFont typeface="Arial" pitchFamily="34" charset="0"/>
              <a:buChar char="•"/>
            </a:pPr>
            <a:r>
              <a:rPr lang="en-US" altLang="zh-TW" dirty="0" smtClean="0">
                <a:solidFill>
                  <a:srgbClr val="0033CC"/>
                </a:solidFill>
              </a:rPr>
              <a:t>The ionic species such as Cl</a:t>
            </a:r>
            <a:r>
              <a:rPr lang="en-US" altLang="zh-TW" baseline="-25000" dirty="0" smtClean="0">
                <a:solidFill>
                  <a:srgbClr val="0033CC"/>
                </a:solidFill>
              </a:rPr>
              <a:t>2</a:t>
            </a:r>
            <a:r>
              <a:rPr lang="en-US" altLang="zh-TW" baseline="30000" dirty="0" smtClean="0">
                <a:solidFill>
                  <a:srgbClr val="0033CC"/>
                </a:solidFill>
              </a:rPr>
              <a:t>+</a:t>
            </a:r>
            <a:r>
              <a:rPr lang="en-US" altLang="zh-TW" dirty="0" smtClean="0">
                <a:solidFill>
                  <a:srgbClr val="0033CC"/>
                </a:solidFill>
              </a:rPr>
              <a:t>, CF</a:t>
            </a:r>
            <a:r>
              <a:rPr lang="en-US" altLang="zh-TW" baseline="-25000" dirty="0" smtClean="0">
                <a:solidFill>
                  <a:srgbClr val="0033CC"/>
                </a:solidFill>
              </a:rPr>
              <a:t>4</a:t>
            </a:r>
            <a:r>
              <a:rPr lang="en-US" altLang="zh-TW" baseline="30000" dirty="0" smtClean="0">
                <a:solidFill>
                  <a:srgbClr val="0033CC"/>
                </a:solidFill>
              </a:rPr>
              <a:t>+</a:t>
            </a:r>
            <a:r>
              <a:rPr lang="en-US" altLang="zh-TW" dirty="0" smtClean="0">
                <a:solidFill>
                  <a:srgbClr val="0033CC"/>
                </a:solidFill>
              </a:rPr>
              <a:t>, CF</a:t>
            </a:r>
            <a:r>
              <a:rPr lang="en-US" altLang="zh-TW" baseline="-25000" dirty="0" smtClean="0">
                <a:solidFill>
                  <a:srgbClr val="0033CC"/>
                </a:solidFill>
              </a:rPr>
              <a:t>3</a:t>
            </a:r>
            <a:r>
              <a:rPr lang="en-US" altLang="zh-TW" baseline="30000" dirty="0" smtClean="0">
                <a:solidFill>
                  <a:srgbClr val="0033CC"/>
                </a:solidFill>
              </a:rPr>
              <a:t>+</a:t>
            </a:r>
            <a:r>
              <a:rPr lang="en-US" altLang="zh-TW" dirty="0" smtClean="0">
                <a:solidFill>
                  <a:srgbClr val="0033CC"/>
                </a:solidFill>
              </a:rPr>
              <a:t> (or </a:t>
            </a:r>
            <a:r>
              <a:rPr lang="en-US" altLang="zh-TW" dirty="0" err="1" smtClean="0">
                <a:solidFill>
                  <a:srgbClr val="0033CC"/>
                </a:solidFill>
              </a:rPr>
              <a:t>Ar</a:t>
            </a:r>
            <a:r>
              <a:rPr lang="en-US" altLang="zh-TW" baseline="30000" dirty="0" smtClean="0">
                <a:solidFill>
                  <a:srgbClr val="0033CC"/>
                </a:solidFill>
              </a:rPr>
              <a:t>+ </a:t>
            </a:r>
            <a:r>
              <a:rPr lang="en-US" altLang="zh-TW" dirty="0" smtClean="0">
                <a:solidFill>
                  <a:srgbClr val="0033CC"/>
                </a:solidFill>
              </a:rPr>
              <a:t>in a purely physical sputter etch) strike wafer surface and remove the material to be etched.</a:t>
            </a:r>
          </a:p>
          <a:p>
            <a:pPr marL="166688" indent="-166688">
              <a:spcAft>
                <a:spcPts val="300"/>
              </a:spcAft>
              <a:buFont typeface="Arial" pitchFamily="34" charset="0"/>
              <a:buChar char="•"/>
            </a:pPr>
            <a:r>
              <a:rPr lang="en-US" altLang="zh-TW" dirty="0" smtClean="0">
                <a:solidFill>
                  <a:srgbClr val="0033CC"/>
                </a:solidFill>
              </a:rPr>
              <a:t>Directional, non-selective  - similar sputter yield for different materials. (But CF</a:t>
            </a:r>
            <a:r>
              <a:rPr lang="en-US" altLang="zh-TW" baseline="-25000" dirty="0" smtClean="0">
                <a:solidFill>
                  <a:srgbClr val="0033CC"/>
                </a:solidFill>
              </a:rPr>
              <a:t>3</a:t>
            </a:r>
            <a:r>
              <a:rPr lang="en-US" altLang="zh-TW" baseline="30000" dirty="0" smtClean="0">
                <a:solidFill>
                  <a:srgbClr val="0033CC"/>
                </a:solidFill>
              </a:rPr>
              <a:t>+</a:t>
            </a:r>
            <a:r>
              <a:rPr lang="en-US" altLang="zh-TW" dirty="0" smtClean="0">
                <a:solidFill>
                  <a:srgbClr val="0033CC"/>
                </a:solidFill>
              </a:rPr>
              <a:t> can also etch Si </a:t>
            </a:r>
            <a:r>
              <a:rPr lang="en-US" altLang="zh-TW" i="1" dirty="0" smtClean="0">
                <a:solidFill>
                  <a:srgbClr val="0033CC"/>
                </a:solidFill>
              </a:rPr>
              <a:t>chemically</a:t>
            </a:r>
            <a:r>
              <a:rPr lang="en-US" altLang="zh-TW" dirty="0" smtClean="0">
                <a:solidFill>
                  <a:srgbClr val="0033CC"/>
                </a:solidFill>
              </a:rPr>
              <a:t>, then with high selectivity)</a:t>
            </a:r>
          </a:p>
          <a:p>
            <a:pPr marL="166688" indent="-166688">
              <a:spcAft>
                <a:spcPts val="300"/>
              </a:spcAft>
              <a:buFont typeface="Arial" pitchFamily="34" charset="0"/>
              <a:buChar char="•"/>
            </a:pPr>
            <a:r>
              <a:rPr lang="en-US" dirty="0" smtClean="0">
                <a:solidFill>
                  <a:srgbClr val="0033CC"/>
                </a:solidFill>
              </a:rPr>
              <a:t>It  may result in significant re-deposition.</a:t>
            </a:r>
            <a:endParaRPr lang="en-US" dirty="0">
              <a:solidFill>
                <a:srgbClr val="0033CC"/>
              </a:solidFill>
            </a:endParaRPr>
          </a:p>
        </p:txBody>
      </p:sp>
      <p:grpSp>
        <p:nvGrpSpPr>
          <p:cNvPr id="9" name="Group 9"/>
          <p:cNvGrpSpPr>
            <a:grpSpLocks noChangeAspect="1"/>
          </p:cNvGrpSpPr>
          <p:nvPr/>
        </p:nvGrpSpPr>
        <p:grpSpPr>
          <a:xfrm>
            <a:off x="4267200" y="3505200"/>
            <a:ext cx="4719835" cy="3048000"/>
            <a:chOff x="1066800" y="990600"/>
            <a:chExt cx="7337920" cy="4738720"/>
          </a:xfrm>
        </p:grpSpPr>
        <p:pic>
          <p:nvPicPr>
            <p:cNvPr id="10" name="Picture 3"/>
            <p:cNvPicPr>
              <a:picLocks noChangeAspect="1" noChangeArrowheads="1"/>
            </p:cNvPicPr>
            <p:nvPr/>
          </p:nvPicPr>
          <p:blipFill>
            <a:blip r:embed="rId3" cstate="print"/>
            <a:srcRect/>
            <a:stretch>
              <a:fillRect/>
            </a:stretch>
          </p:blipFill>
          <p:spPr bwMode="auto">
            <a:xfrm>
              <a:off x="1066800" y="990600"/>
              <a:ext cx="7337920" cy="4738720"/>
            </a:xfrm>
            <a:prstGeom prst="rect">
              <a:avLst/>
            </a:prstGeom>
            <a:noFill/>
            <a:ln w="9525">
              <a:noFill/>
              <a:miter lim="800000"/>
              <a:headEnd/>
              <a:tailEnd/>
            </a:ln>
            <a:effectLst/>
          </p:spPr>
        </p:pic>
        <p:sp>
          <p:nvSpPr>
            <p:cNvPr id="11" name="TextBox 10"/>
            <p:cNvSpPr txBox="1"/>
            <p:nvPr/>
          </p:nvSpPr>
          <p:spPr>
            <a:xfrm>
              <a:off x="3581400" y="2209800"/>
              <a:ext cx="1431802" cy="461665"/>
            </a:xfrm>
            <a:prstGeom prst="rect">
              <a:avLst/>
            </a:prstGeom>
            <a:noFill/>
          </p:spPr>
          <p:txBody>
            <a:bodyPr wrap="none" rtlCol="0">
              <a:spAutoFit/>
            </a:bodyPr>
            <a:lstStyle/>
            <a:p>
              <a:r>
                <a:rPr lang="en-US" sz="2400" dirty="0" err="1" smtClean="0">
                  <a:solidFill>
                    <a:srgbClr val="C00000"/>
                  </a:solidFill>
                </a:rPr>
                <a:t>Ar</a:t>
              </a:r>
              <a:r>
                <a:rPr lang="en-US" sz="2400" dirty="0" smtClean="0">
                  <a:solidFill>
                    <a:srgbClr val="C00000"/>
                  </a:solidFill>
                </a:rPr>
                <a:t> plasma</a:t>
              </a:r>
              <a:endParaRPr lang="en-US" sz="2400" dirty="0">
                <a:solidFill>
                  <a:srgbClr val="C00000"/>
                </a:solidFill>
              </a:endParaRPr>
            </a:p>
          </p:txBody>
        </p:sp>
      </p:grpSp>
      <p:sp>
        <p:nvSpPr>
          <p:cNvPr id="13" name="TextBox 12"/>
          <p:cNvSpPr txBox="1"/>
          <p:nvPr/>
        </p:nvSpPr>
        <p:spPr>
          <a:xfrm>
            <a:off x="0" y="2971800"/>
            <a:ext cx="4343400" cy="3570208"/>
          </a:xfrm>
          <a:prstGeom prst="rect">
            <a:avLst/>
          </a:prstGeom>
          <a:noFill/>
        </p:spPr>
        <p:txBody>
          <a:bodyPr wrap="square" rtlCol="0">
            <a:spAutoFit/>
          </a:bodyPr>
          <a:lstStyle/>
          <a:p>
            <a:pPr marL="176213" indent="-176213">
              <a:spcAft>
                <a:spcPts val="300"/>
              </a:spcAft>
            </a:pPr>
            <a:r>
              <a:rPr lang="en-US" dirty="0" smtClean="0">
                <a:solidFill>
                  <a:srgbClr val="C00000"/>
                </a:solidFill>
              </a:rPr>
              <a:t>Pure physical etch: sputter etching system</a:t>
            </a:r>
          </a:p>
          <a:p>
            <a:pPr marL="176213" indent="-176213">
              <a:spcAft>
                <a:spcPts val="300"/>
              </a:spcAft>
              <a:buFont typeface="Arial" pitchFamily="34" charset="0"/>
              <a:buChar char="•"/>
            </a:pPr>
            <a:r>
              <a:rPr lang="en-US" dirty="0" smtClean="0">
                <a:solidFill>
                  <a:srgbClr val="0033CC"/>
                </a:solidFill>
              </a:rPr>
              <a:t>Self-bias few 100V, but low ion energy (order 10V) due to collision energy loss.</a:t>
            </a:r>
          </a:p>
          <a:p>
            <a:pPr marL="176213" indent="-176213">
              <a:spcAft>
                <a:spcPts val="300"/>
              </a:spcAft>
              <a:buFont typeface="Arial" pitchFamily="34" charset="0"/>
              <a:buChar char="•"/>
            </a:pPr>
            <a:r>
              <a:rPr lang="en-US" dirty="0" smtClean="0">
                <a:solidFill>
                  <a:srgbClr val="0033CC"/>
                </a:solidFill>
              </a:rPr>
              <a:t>Thus </a:t>
            </a:r>
            <a:r>
              <a:rPr lang="en-US" dirty="0" smtClean="0">
                <a:solidFill>
                  <a:srgbClr val="C00000"/>
                </a:solidFill>
              </a:rPr>
              <a:t>very low milling rate </a:t>
            </a:r>
            <a:r>
              <a:rPr lang="en-US" dirty="0" smtClean="0">
                <a:solidFill>
                  <a:srgbClr val="0033CC"/>
                </a:solidFill>
              </a:rPr>
              <a:t>in a sputter system, often for surface cleaning only.</a:t>
            </a:r>
          </a:p>
          <a:p>
            <a:pPr marL="176213" indent="-176213">
              <a:spcAft>
                <a:spcPts val="300"/>
              </a:spcAft>
              <a:buFont typeface="Arial" pitchFamily="34" charset="0"/>
              <a:buChar char="•"/>
            </a:pPr>
            <a:r>
              <a:rPr lang="en-US" dirty="0" smtClean="0">
                <a:solidFill>
                  <a:srgbClr val="0033CC"/>
                </a:solidFill>
              </a:rPr>
              <a:t>Here is the case for sputter etching system with gas pressure order 10mTorr.</a:t>
            </a:r>
          </a:p>
          <a:p>
            <a:pPr marL="176213" indent="-176213">
              <a:spcAft>
                <a:spcPts val="300"/>
              </a:spcAft>
              <a:buFont typeface="Arial" pitchFamily="34" charset="0"/>
              <a:buChar char="•"/>
            </a:pPr>
            <a:r>
              <a:rPr lang="en-US" dirty="0" smtClean="0">
                <a:solidFill>
                  <a:srgbClr val="0033CC"/>
                </a:solidFill>
              </a:rPr>
              <a:t>For a dedicated ion milling system (no plasma, see later slides), the pressure is </a:t>
            </a:r>
            <a:r>
              <a:rPr lang="en-US" dirty="0" smtClean="0">
                <a:solidFill>
                  <a:srgbClr val="0033CC"/>
                </a:solidFill>
                <a:sym typeface="Symbol"/>
              </a:rPr>
              <a:t>10</a:t>
            </a:r>
            <a:r>
              <a:rPr lang="en-US" baseline="30000" dirty="0" smtClean="0">
                <a:solidFill>
                  <a:srgbClr val="0033CC"/>
                </a:solidFill>
                <a:sym typeface="Symbol"/>
              </a:rPr>
              <a:t>-4</a:t>
            </a:r>
            <a:r>
              <a:rPr lang="en-US" dirty="0" smtClean="0">
                <a:solidFill>
                  <a:srgbClr val="0033CC"/>
                </a:solidFill>
                <a:sym typeface="Symbol"/>
              </a:rPr>
              <a:t>Torr or even lower (cannot sustain a plasma), leading to large mean free path, high ion energy and high milling rate. </a:t>
            </a:r>
            <a:endParaRPr lang="en-US" dirty="0" smtClean="0">
              <a:solidFill>
                <a:srgbClr val="0033CC"/>
              </a:solidFill>
            </a:endParaRPr>
          </a:p>
        </p:txBody>
      </p:sp>
      <p:sp>
        <p:nvSpPr>
          <p:cNvPr id="12" name="Slide Number Placeholder 11"/>
          <p:cNvSpPr>
            <a:spLocks noGrp="1"/>
          </p:cNvSpPr>
          <p:nvPr>
            <p:ph type="sldNum" sz="quarter" idx="11"/>
          </p:nvPr>
        </p:nvSpPr>
        <p:spPr/>
        <p:txBody>
          <a:bodyPr/>
          <a:lstStyle/>
          <a:p>
            <a:pPr>
              <a:defRPr/>
            </a:pPr>
            <a:fld id="{B229BFB4-E1C1-44ED-B54E-7E010835A2AF}" type="slidenum">
              <a:rPr lang="en-US" altLang="zh-TW" smtClean="0"/>
              <a:pPr>
                <a:defRPr/>
              </a:pPr>
              <a:t>13</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838201" y="0"/>
            <a:ext cx="7238999" cy="954107"/>
          </a:xfrm>
          <a:prstGeom prst="rect">
            <a:avLst/>
          </a:prstGeom>
        </p:spPr>
        <p:txBody>
          <a:bodyPr wrap="square">
            <a:spAutoFit/>
          </a:bodyPr>
          <a:lstStyle/>
          <a:p>
            <a:pPr algn="ctr"/>
            <a:r>
              <a:rPr lang="en-US" altLang="zh-TW" sz="2800" dirty="0" smtClean="0">
                <a:solidFill>
                  <a:srgbClr val="0033CC"/>
                </a:solidFill>
              </a:rPr>
              <a:t>Ion enhanced etching (IEE):</a:t>
            </a:r>
          </a:p>
          <a:p>
            <a:pPr algn="ctr"/>
            <a:r>
              <a:rPr lang="en-US" altLang="zh-TW" sz="2800" dirty="0" smtClean="0">
                <a:solidFill>
                  <a:srgbClr val="C00000"/>
                </a:solidFill>
              </a:rPr>
              <a:t>chemical</a:t>
            </a:r>
            <a:r>
              <a:rPr lang="en-US" altLang="zh-TW" sz="2800" dirty="0" smtClean="0">
                <a:solidFill>
                  <a:srgbClr val="0033CC"/>
                </a:solidFill>
              </a:rPr>
              <a:t> etch assisted by </a:t>
            </a:r>
            <a:r>
              <a:rPr lang="en-US" altLang="zh-TW" sz="2800" dirty="0" smtClean="0">
                <a:solidFill>
                  <a:srgbClr val="C00000"/>
                </a:solidFill>
              </a:rPr>
              <a:t>physical</a:t>
            </a:r>
            <a:r>
              <a:rPr lang="en-US" altLang="zh-TW" sz="2800" dirty="0" smtClean="0">
                <a:solidFill>
                  <a:srgbClr val="0033CC"/>
                </a:solidFill>
              </a:rPr>
              <a:t> bombardment </a:t>
            </a:r>
            <a:endParaRPr lang="en-US" sz="2800" dirty="0">
              <a:solidFill>
                <a:srgbClr val="0033CC"/>
              </a:solidFill>
            </a:endParaRPr>
          </a:p>
        </p:txBody>
      </p:sp>
      <p:sp>
        <p:nvSpPr>
          <p:cNvPr id="8" name="Rectangle 7"/>
          <p:cNvSpPr/>
          <p:nvPr/>
        </p:nvSpPr>
        <p:spPr>
          <a:xfrm>
            <a:off x="228600" y="1106269"/>
            <a:ext cx="8686800" cy="2185214"/>
          </a:xfrm>
          <a:prstGeom prst="rect">
            <a:avLst/>
          </a:prstGeom>
        </p:spPr>
        <p:txBody>
          <a:bodyPr wrap="square">
            <a:spAutoFit/>
          </a:bodyPr>
          <a:lstStyle/>
          <a:p>
            <a:pPr marL="166688" indent="-166688">
              <a:spcAft>
                <a:spcPts val="300"/>
              </a:spcAft>
              <a:buFont typeface="Arial" pitchFamily="34" charset="0"/>
              <a:buChar char="•"/>
            </a:pPr>
            <a:r>
              <a:rPr lang="en-US" altLang="zh-TW" dirty="0" smtClean="0">
                <a:solidFill>
                  <a:srgbClr val="0033CC"/>
                </a:solidFill>
              </a:rPr>
              <a:t>IEE is an anisotropic (due to directional ion bombardment) and highly selective (due to chemical reaction) etching process.</a:t>
            </a:r>
          </a:p>
          <a:p>
            <a:pPr marL="166688" indent="-166688">
              <a:spcAft>
                <a:spcPts val="300"/>
              </a:spcAft>
              <a:buFont typeface="Arial" pitchFamily="34" charset="0"/>
              <a:buChar char="•"/>
            </a:pPr>
            <a:r>
              <a:rPr lang="en-US" altLang="zh-TW" dirty="0" smtClean="0">
                <a:solidFill>
                  <a:srgbClr val="0033CC"/>
                </a:solidFill>
              </a:rPr>
              <a:t>Reactive ion etch (</a:t>
            </a:r>
            <a:r>
              <a:rPr lang="en-US" altLang="zh-TW" dirty="0" smtClean="0">
                <a:solidFill>
                  <a:srgbClr val="C00000"/>
                </a:solidFill>
              </a:rPr>
              <a:t>RIE</a:t>
            </a:r>
            <a:r>
              <a:rPr lang="en-US" altLang="zh-TW" dirty="0" smtClean="0">
                <a:solidFill>
                  <a:srgbClr val="0033CC"/>
                </a:solidFill>
              </a:rPr>
              <a:t>) is the most popular form of IEE.</a:t>
            </a:r>
          </a:p>
          <a:p>
            <a:pPr marL="166688" indent="-166688">
              <a:spcAft>
                <a:spcPts val="300"/>
              </a:spcAft>
              <a:buFont typeface="Arial" pitchFamily="34" charset="0"/>
              <a:buChar char="•"/>
            </a:pPr>
            <a:r>
              <a:rPr lang="en-US" altLang="zh-TW" dirty="0" smtClean="0">
                <a:solidFill>
                  <a:srgbClr val="0033CC"/>
                </a:solidFill>
              </a:rPr>
              <a:t>Ion bombardment can enhance one of the following steps during chemical etch: surface adsorption, </a:t>
            </a:r>
            <a:r>
              <a:rPr lang="en-US" altLang="zh-TW" dirty="0" smtClean="0">
                <a:solidFill>
                  <a:srgbClr val="C00000"/>
                </a:solidFill>
              </a:rPr>
              <a:t>etching reaction</a:t>
            </a:r>
            <a:r>
              <a:rPr lang="en-US" altLang="zh-TW" dirty="0" smtClean="0">
                <a:solidFill>
                  <a:srgbClr val="0033CC"/>
                </a:solidFill>
              </a:rPr>
              <a:t> (by physically damaging/weakening the chemical bond of the material to be etched), </a:t>
            </a:r>
            <a:r>
              <a:rPr lang="en-US" altLang="zh-TW" dirty="0" smtClean="0">
                <a:solidFill>
                  <a:srgbClr val="C00000"/>
                </a:solidFill>
              </a:rPr>
              <a:t>by-product (inhibitor layer) removal</a:t>
            </a:r>
            <a:r>
              <a:rPr lang="en-US" altLang="zh-TW" dirty="0" smtClean="0">
                <a:solidFill>
                  <a:srgbClr val="0033CC"/>
                </a:solidFill>
              </a:rPr>
              <a:t>, and removal of un-reacted etchants.</a:t>
            </a:r>
          </a:p>
        </p:txBody>
      </p:sp>
      <p:sp>
        <p:nvSpPr>
          <p:cNvPr id="12" name="Rectangle 11"/>
          <p:cNvSpPr/>
          <p:nvPr/>
        </p:nvSpPr>
        <p:spPr>
          <a:xfrm>
            <a:off x="5638800" y="3392269"/>
            <a:ext cx="3352800" cy="3016210"/>
          </a:xfrm>
          <a:prstGeom prst="rect">
            <a:avLst/>
          </a:prstGeom>
        </p:spPr>
        <p:txBody>
          <a:bodyPr wrap="square">
            <a:spAutoFit/>
          </a:bodyPr>
          <a:lstStyle/>
          <a:p>
            <a:pPr>
              <a:spcAft>
                <a:spcPts val="600"/>
              </a:spcAft>
            </a:pPr>
            <a:r>
              <a:rPr lang="en-US" altLang="zh-TW" dirty="0" smtClean="0">
                <a:solidFill>
                  <a:srgbClr val="0033CC"/>
                </a:solidFill>
              </a:rPr>
              <a:t>Inhibitor layer: e.g. fluorocarbon polymer formed from CHF</a:t>
            </a:r>
            <a:r>
              <a:rPr lang="en-US" altLang="zh-TW" baseline="-25000" dirty="0" smtClean="0">
                <a:solidFill>
                  <a:srgbClr val="0033CC"/>
                </a:solidFill>
              </a:rPr>
              <a:t>3</a:t>
            </a:r>
            <a:r>
              <a:rPr lang="en-US" altLang="zh-TW" dirty="0" smtClean="0">
                <a:solidFill>
                  <a:srgbClr val="0033CC"/>
                </a:solidFill>
              </a:rPr>
              <a:t> during etching of SiO</a:t>
            </a:r>
            <a:r>
              <a:rPr lang="en-US" altLang="zh-TW" baseline="-25000" dirty="0" smtClean="0">
                <a:solidFill>
                  <a:srgbClr val="0033CC"/>
                </a:solidFill>
              </a:rPr>
              <a:t>2</a:t>
            </a:r>
            <a:r>
              <a:rPr lang="en-US" altLang="zh-TW" dirty="0" smtClean="0">
                <a:solidFill>
                  <a:srgbClr val="0033CC"/>
                </a:solidFill>
              </a:rPr>
              <a:t>.</a:t>
            </a:r>
          </a:p>
          <a:p>
            <a:pPr>
              <a:spcAft>
                <a:spcPts val="600"/>
              </a:spcAft>
            </a:pPr>
            <a:r>
              <a:rPr lang="en-US" dirty="0" smtClean="0">
                <a:solidFill>
                  <a:srgbClr val="0033CC"/>
                </a:solidFill>
              </a:rPr>
              <a:t>When removal rate &lt;&lt; deposition rate, net deposition will occur, then the process becomes similar to PECVD!!</a:t>
            </a:r>
          </a:p>
          <a:p>
            <a:pPr>
              <a:spcAft>
                <a:spcPts val="600"/>
              </a:spcAft>
            </a:pPr>
            <a:r>
              <a:rPr lang="en-US" dirty="0" smtClean="0">
                <a:solidFill>
                  <a:srgbClr val="0033CC"/>
                </a:solidFill>
              </a:rPr>
              <a:t>Indeed, the RIE and PECVD are pretty similar tools, except PECVD is typically heated.</a:t>
            </a:r>
            <a:endParaRPr lang="en-US" dirty="0"/>
          </a:p>
        </p:txBody>
      </p:sp>
      <p:grpSp>
        <p:nvGrpSpPr>
          <p:cNvPr id="15" name="Group 14"/>
          <p:cNvGrpSpPr/>
          <p:nvPr/>
        </p:nvGrpSpPr>
        <p:grpSpPr>
          <a:xfrm>
            <a:off x="152400" y="3239869"/>
            <a:ext cx="5554826" cy="3313331"/>
            <a:chOff x="152400" y="3352800"/>
            <a:chExt cx="5554826" cy="3313331"/>
          </a:xfrm>
        </p:grpSpPr>
        <p:pic>
          <p:nvPicPr>
            <p:cNvPr id="52225" name="Picture 1"/>
            <p:cNvPicPr>
              <a:picLocks noChangeAspect="1" noChangeArrowheads="1"/>
            </p:cNvPicPr>
            <p:nvPr/>
          </p:nvPicPr>
          <p:blipFill>
            <a:blip r:embed="rId2" cstate="print"/>
            <a:srcRect/>
            <a:stretch>
              <a:fillRect/>
            </a:stretch>
          </p:blipFill>
          <p:spPr bwMode="auto">
            <a:xfrm>
              <a:off x="152400" y="3352800"/>
              <a:ext cx="5554826" cy="3134938"/>
            </a:xfrm>
            <a:prstGeom prst="rect">
              <a:avLst/>
            </a:prstGeom>
            <a:noFill/>
            <a:ln w="9525">
              <a:noFill/>
              <a:miter lim="800000"/>
              <a:headEnd/>
              <a:tailEnd/>
            </a:ln>
          </p:spPr>
        </p:pic>
        <p:sp>
          <p:nvSpPr>
            <p:cNvPr id="13" name="TextBox 12"/>
            <p:cNvSpPr txBox="1"/>
            <p:nvPr/>
          </p:nvSpPr>
          <p:spPr>
            <a:xfrm>
              <a:off x="228600" y="6019800"/>
              <a:ext cx="2590800" cy="646331"/>
            </a:xfrm>
            <a:prstGeom prst="rect">
              <a:avLst/>
            </a:prstGeom>
            <a:solidFill>
              <a:schemeClr val="bg1"/>
            </a:solidFill>
          </p:spPr>
          <p:txBody>
            <a:bodyPr wrap="square" rtlCol="0">
              <a:spAutoFit/>
            </a:bodyPr>
            <a:lstStyle/>
            <a:p>
              <a:r>
                <a:rPr lang="en-US" dirty="0" smtClean="0">
                  <a:solidFill>
                    <a:srgbClr val="7030A0"/>
                  </a:solidFill>
                </a:rPr>
                <a:t>Chemical etch enhanced by  ion bombardment</a:t>
              </a:r>
              <a:endParaRPr lang="en-US" dirty="0">
                <a:solidFill>
                  <a:srgbClr val="7030A0"/>
                </a:solidFill>
              </a:endParaRPr>
            </a:p>
          </p:txBody>
        </p:sp>
        <p:sp>
          <p:nvSpPr>
            <p:cNvPr id="14" name="TextBox 13"/>
            <p:cNvSpPr txBox="1"/>
            <p:nvPr/>
          </p:nvSpPr>
          <p:spPr>
            <a:xfrm>
              <a:off x="3124200" y="6019800"/>
              <a:ext cx="2209800" cy="646331"/>
            </a:xfrm>
            <a:prstGeom prst="rect">
              <a:avLst/>
            </a:prstGeom>
            <a:solidFill>
              <a:schemeClr val="bg1"/>
            </a:solidFill>
          </p:spPr>
          <p:txBody>
            <a:bodyPr wrap="square" rtlCol="0">
              <a:spAutoFit/>
            </a:bodyPr>
            <a:lstStyle/>
            <a:p>
              <a:r>
                <a:rPr lang="en-US" dirty="0" smtClean="0">
                  <a:solidFill>
                    <a:srgbClr val="7030A0"/>
                  </a:solidFill>
                </a:rPr>
                <a:t>Inhibitor removed by  ion bombardment</a:t>
              </a:r>
              <a:endParaRPr lang="en-US" dirty="0">
                <a:solidFill>
                  <a:srgbClr val="7030A0"/>
                </a:solidFill>
              </a:endParaRPr>
            </a:p>
          </p:txBody>
        </p:sp>
      </p:grpSp>
      <p:sp>
        <p:nvSpPr>
          <p:cNvPr id="10" name="TextBox 9"/>
          <p:cNvSpPr txBox="1"/>
          <p:nvPr/>
        </p:nvSpPr>
        <p:spPr>
          <a:xfrm>
            <a:off x="1447800" y="6477000"/>
            <a:ext cx="1358257" cy="369332"/>
          </a:xfrm>
          <a:prstGeom prst="rect">
            <a:avLst/>
          </a:prstGeom>
          <a:noFill/>
        </p:spPr>
        <p:txBody>
          <a:bodyPr wrap="none" rtlCol="0">
            <a:spAutoFit/>
          </a:bodyPr>
          <a:lstStyle/>
          <a:p>
            <a:r>
              <a:rPr lang="en-US" dirty="0" smtClean="0"/>
              <a:t>Figure 10-13</a:t>
            </a:r>
            <a:endParaRPr lang="en-US" dirty="0"/>
          </a:p>
        </p:txBody>
      </p:sp>
      <p:sp>
        <p:nvSpPr>
          <p:cNvPr id="11" name="Slide Number Placeholder 10"/>
          <p:cNvSpPr>
            <a:spLocks noGrp="1"/>
          </p:cNvSpPr>
          <p:nvPr>
            <p:ph type="sldNum" sz="quarter" idx="11"/>
          </p:nvPr>
        </p:nvSpPr>
        <p:spPr/>
        <p:txBody>
          <a:bodyPr/>
          <a:lstStyle/>
          <a:p>
            <a:pPr>
              <a:defRPr/>
            </a:pPr>
            <a:fld id="{B229BFB4-E1C1-44ED-B54E-7E010835A2AF}" type="slidenum">
              <a:rPr lang="en-US" altLang="zh-TW" smtClean="0"/>
              <a:pPr>
                <a:defRPr/>
              </a:pPr>
              <a:t>14</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srcRect/>
          <a:stretch>
            <a:fillRect/>
          </a:stretch>
        </p:blipFill>
        <p:spPr bwMode="auto">
          <a:xfrm>
            <a:off x="277689" y="990600"/>
            <a:ext cx="8659235" cy="3675727"/>
          </a:xfrm>
          <a:prstGeom prst="rect">
            <a:avLst/>
          </a:prstGeom>
          <a:noFill/>
          <a:ln w="9525">
            <a:noFill/>
            <a:miter lim="800000"/>
            <a:headEnd/>
            <a:tailEnd/>
          </a:ln>
        </p:spPr>
      </p:pic>
      <p:sp>
        <p:nvSpPr>
          <p:cNvPr id="7" name="Rectangle 6"/>
          <p:cNvSpPr/>
          <p:nvPr/>
        </p:nvSpPr>
        <p:spPr>
          <a:xfrm>
            <a:off x="1981200" y="0"/>
            <a:ext cx="5559727" cy="523220"/>
          </a:xfrm>
          <a:prstGeom prst="rect">
            <a:avLst/>
          </a:prstGeom>
        </p:spPr>
        <p:txBody>
          <a:bodyPr wrap="none">
            <a:spAutoFit/>
          </a:bodyPr>
          <a:lstStyle/>
          <a:p>
            <a:r>
              <a:rPr lang="en-US" sz="2800" dirty="0" smtClean="0">
                <a:solidFill>
                  <a:srgbClr val="0033CC"/>
                </a:solidFill>
              </a:rPr>
              <a:t>IEE: first proof of etching mechanism</a:t>
            </a:r>
            <a:endParaRPr lang="en-US" sz="2800" dirty="0">
              <a:solidFill>
                <a:srgbClr val="0033CC"/>
              </a:solidFill>
            </a:endParaRPr>
          </a:p>
        </p:txBody>
      </p:sp>
      <p:cxnSp>
        <p:nvCxnSpPr>
          <p:cNvPr id="8" name="Straight Connector 7"/>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5" name="Slide Number Placeholder 14"/>
          <p:cNvSpPr>
            <a:spLocks noGrp="1"/>
          </p:cNvSpPr>
          <p:nvPr>
            <p:ph type="sldNum" sz="quarter" idx="11"/>
          </p:nvPr>
        </p:nvSpPr>
        <p:spPr/>
        <p:txBody>
          <a:bodyPr/>
          <a:lstStyle/>
          <a:p>
            <a:pPr>
              <a:defRPr/>
            </a:pPr>
            <a:fld id="{B229BFB4-E1C1-44ED-B54E-7E010835A2AF}" type="slidenum">
              <a:rPr lang="en-US" altLang="zh-TW" smtClean="0"/>
              <a:pPr>
                <a:defRPr/>
              </a:pPr>
              <a:t>15</a:t>
            </a:fld>
            <a:endParaRPr lang="en-US" altLang="zh-TW"/>
          </a:p>
        </p:txBody>
      </p:sp>
      <p:sp>
        <p:nvSpPr>
          <p:cNvPr id="18" name="TextBox 17"/>
          <p:cNvSpPr txBox="1"/>
          <p:nvPr/>
        </p:nvSpPr>
        <p:spPr>
          <a:xfrm>
            <a:off x="5257800" y="2608927"/>
            <a:ext cx="3200400" cy="1477328"/>
          </a:xfrm>
          <a:prstGeom prst="rect">
            <a:avLst/>
          </a:prstGeom>
          <a:noFill/>
        </p:spPr>
        <p:txBody>
          <a:bodyPr wrap="square" rtlCol="0">
            <a:spAutoFit/>
          </a:bodyPr>
          <a:lstStyle/>
          <a:p>
            <a:r>
              <a:rPr lang="en-US" dirty="0" smtClean="0">
                <a:solidFill>
                  <a:srgbClr val="C00000"/>
                </a:solidFill>
              </a:rPr>
              <a:t>Gas phase etch, with or without the aid of </a:t>
            </a:r>
            <a:r>
              <a:rPr lang="en-US" dirty="0" err="1" smtClean="0">
                <a:solidFill>
                  <a:srgbClr val="C00000"/>
                </a:solidFill>
              </a:rPr>
              <a:t>Ar</a:t>
            </a:r>
            <a:r>
              <a:rPr lang="en-US" dirty="0" smtClean="0">
                <a:solidFill>
                  <a:srgbClr val="C00000"/>
                </a:solidFill>
              </a:rPr>
              <a:t> ion beam.</a:t>
            </a:r>
          </a:p>
          <a:p>
            <a:r>
              <a:rPr lang="en-US" dirty="0" smtClean="0">
                <a:solidFill>
                  <a:srgbClr val="C00000"/>
                </a:solidFill>
              </a:rPr>
              <a:t>NO plasma.</a:t>
            </a:r>
          </a:p>
          <a:p>
            <a:r>
              <a:rPr lang="en-US" dirty="0" smtClean="0">
                <a:solidFill>
                  <a:srgbClr val="C00000"/>
                </a:solidFill>
              </a:rPr>
              <a:t>Very slow etch when pure chemical or physical etch </a:t>
            </a:r>
            <a:r>
              <a:rPr lang="en-US" i="1" dirty="0" smtClean="0">
                <a:solidFill>
                  <a:srgbClr val="C00000"/>
                </a:solidFill>
              </a:rPr>
              <a:t>alone</a:t>
            </a:r>
          </a:p>
        </p:txBody>
      </p:sp>
      <p:sp>
        <p:nvSpPr>
          <p:cNvPr id="19" name="TextBox 18"/>
          <p:cNvSpPr txBox="1"/>
          <p:nvPr/>
        </p:nvSpPr>
        <p:spPr>
          <a:xfrm>
            <a:off x="609600" y="4742527"/>
            <a:ext cx="8077200" cy="1631216"/>
          </a:xfrm>
          <a:prstGeom prst="rect">
            <a:avLst/>
          </a:prstGeom>
          <a:noFill/>
        </p:spPr>
        <p:txBody>
          <a:bodyPr wrap="square" rtlCol="0">
            <a:spAutoFit/>
          </a:bodyPr>
          <a:lstStyle/>
          <a:p>
            <a:pPr>
              <a:spcAft>
                <a:spcPts val="600"/>
              </a:spcAft>
            </a:pPr>
            <a:r>
              <a:rPr lang="en-US" dirty="0" smtClean="0">
                <a:solidFill>
                  <a:srgbClr val="0033CC"/>
                </a:solidFill>
              </a:rPr>
              <a:t>The ion enhancement could be due to the damage/weakening of silicon lattice by ion bombardment, which makes the etching by XeF</a:t>
            </a:r>
            <a:r>
              <a:rPr lang="en-US" baseline="-25000" dirty="0" smtClean="0">
                <a:solidFill>
                  <a:srgbClr val="0033CC"/>
                </a:solidFill>
              </a:rPr>
              <a:t>2</a:t>
            </a:r>
            <a:r>
              <a:rPr lang="en-US" dirty="0" smtClean="0">
                <a:solidFill>
                  <a:srgbClr val="0033CC"/>
                </a:solidFill>
              </a:rPr>
              <a:t> easier.</a:t>
            </a:r>
          </a:p>
          <a:p>
            <a:pPr>
              <a:spcAft>
                <a:spcPts val="600"/>
              </a:spcAft>
            </a:pPr>
            <a:r>
              <a:rPr lang="en-US" dirty="0" smtClean="0">
                <a:solidFill>
                  <a:srgbClr val="0033CC"/>
                </a:solidFill>
              </a:rPr>
              <a:t>The resulted profile will be anisotropic since the horizontal surfaces are much more bombarded than vertical ones.</a:t>
            </a:r>
          </a:p>
          <a:p>
            <a:pPr>
              <a:spcAft>
                <a:spcPts val="600"/>
              </a:spcAft>
            </a:pPr>
            <a:r>
              <a:rPr lang="en-US" dirty="0" smtClean="0">
                <a:solidFill>
                  <a:srgbClr val="0033CC"/>
                </a:solidFill>
              </a:rPr>
              <a:t>This is one example of CAIBE (chemically assisted ion beam etching), see later slides</a:t>
            </a:r>
            <a:endParaRPr lang="en-US" dirty="0">
              <a:solidFill>
                <a:srgbClr val="0033C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0" y="1081467"/>
            <a:ext cx="4267200" cy="5624133"/>
          </a:xfrm>
          <a:prstGeom prst="rect">
            <a:avLst/>
          </a:prstGeom>
          <a:noFill/>
          <a:ln w="9525">
            <a:noFill/>
            <a:miter lim="800000"/>
            <a:headEnd/>
            <a:tailEnd/>
          </a:ln>
        </p:spPr>
      </p:pic>
      <p:sp>
        <p:nvSpPr>
          <p:cNvPr id="6" name="Rectangle 5"/>
          <p:cNvSpPr/>
          <p:nvPr/>
        </p:nvSpPr>
        <p:spPr>
          <a:xfrm>
            <a:off x="228601" y="0"/>
            <a:ext cx="3428999" cy="954107"/>
          </a:xfrm>
          <a:prstGeom prst="rect">
            <a:avLst/>
          </a:prstGeom>
        </p:spPr>
        <p:txBody>
          <a:bodyPr wrap="square">
            <a:spAutoFit/>
          </a:bodyPr>
          <a:lstStyle/>
          <a:p>
            <a:pPr algn="ctr"/>
            <a:r>
              <a:rPr lang="en-US" altLang="zh-TW" sz="2800" dirty="0" smtClean="0">
                <a:solidFill>
                  <a:srgbClr val="0033CC"/>
                </a:solidFill>
              </a:rPr>
              <a:t>Ion enhanced etching is highly anisotropic</a:t>
            </a:r>
            <a:endParaRPr lang="en-US" sz="2800" dirty="0"/>
          </a:p>
        </p:txBody>
      </p:sp>
      <p:sp>
        <p:nvSpPr>
          <p:cNvPr id="7" name="Rectangle 6"/>
          <p:cNvSpPr/>
          <p:nvPr/>
        </p:nvSpPr>
        <p:spPr>
          <a:xfrm>
            <a:off x="4191000" y="304800"/>
            <a:ext cx="4876800" cy="6378669"/>
          </a:xfrm>
          <a:prstGeom prst="rect">
            <a:avLst/>
          </a:prstGeom>
        </p:spPr>
        <p:txBody>
          <a:bodyPr wrap="square">
            <a:spAutoFit/>
          </a:bodyPr>
          <a:lstStyle/>
          <a:p>
            <a:pPr marL="171450" indent="-171450">
              <a:spcAft>
                <a:spcPts val="300"/>
              </a:spcAft>
              <a:buFont typeface="Arial" pitchFamily="34" charset="0"/>
              <a:buChar char="•"/>
            </a:pPr>
            <a:r>
              <a:rPr lang="en-US" dirty="0" smtClean="0">
                <a:solidFill>
                  <a:srgbClr val="0033CC"/>
                </a:solidFill>
              </a:rPr>
              <a:t>Sidewall reactions can lead to an isotropic etch component.</a:t>
            </a:r>
          </a:p>
          <a:p>
            <a:pPr marL="171450" indent="-171450">
              <a:spcAft>
                <a:spcPts val="300"/>
              </a:spcAft>
              <a:buFont typeface="Arial" pitchFamily="34" charset="0"/>
              <a:buChar char="•"/>
            </a:pPr>
            <a:r>
              <a:rPr lang="en-US" dirty="0" smtClean="0">
                <a:solidFill>
                  <a:srgbClr val="0033CC"/>
                </a:solidFill>
              </a:rPr>
              <a:t>To prevent sidewall etching, one can build up a passivation (inhibitor – inhibit chemical reaction) layer that protects it.</a:t>
            </a:r>
          </a:p>
          <a:p>
            <a:pPr marL="171450" indent="-171450">
              <a:spcAft>
                <a:spcPts val="300"/>
              </a:spcAft>
              <a:buFont typeface="Arial" pitchFamily="34" charset="0"/>
              <a:buChar char="•"/>
            </a:pPr>
            <a:r>
              <a:rPr lang="en-US" dirty="0" smtClean="0">
                <a:solidFill>
                  <a:srgbClr val="0033CC"/>
                </a:solidFill>
              </a:rPr>
              <a:t>Then there is a competition between passivating and etching reaction.</a:t>
            </a:r>
          </a:p>
          <a:p>
            <a:pPr marL="171450" indent="-171450">
              <a:spcAft>
                <a:spcPts val="300"/>
              </a:spcAft>
              <a:buFont typeface="Arial" pitchFamily="34" charset="0"/>
              <a:buChar char="•"/>
            </a:pPr>
            <a:r>
              <a:rPr lang="en-US" dirty="0" smtClean="0">
                <a:solidFill>
                  <a:srgbClr val="0033CC"/>
                </a:solidFill>
              </a:rPr>
              <a:t>For the feature base/horizontal surfaces, etch rates tend to be temperature independent because of ion energy input (i.e. inhibitor sputtered away by ions).</a:t>
            </a:r>
          </a:p>
          <a:p>
            <a:pPr marL="171450" indent="-171450">
              <a:spcAft>
                <a:spcPts val="300"/>
              </a:spcAft>
              <a:buFont typeface="Arial" pitchFamily="34" charset="0"/>
              <a:buChar char="•"/>
            </a:pPr>
            <a:r>
              <a:rPr lang="en-US" dirty="0" smtClean="0">
                <a:solidFill>
                  <a:srgbClr val="0033CC"/>
                </a:solidFill>
              </a:rPr>
              <a:t>On sidewall, substrate temperature can play an important role as sidewall passivation depends on the volatility of  the inhibitor that is controlled by temperature (</a:t>
            </a:r>
            <a:r>
              <a:rPr lang="en-US" dirty="0" err="1" smtClean="0">
                <a:solidFill>
                  <a:srgbClr val="0033CC"/>
                </a:solidFill>
              </a:rPr>
              <a:t>cryo</a:t>
            </a:r>
            <a:r>
              <a:rPr lang="en-US" dirty="0" smtClean="0">
                <a:solidFill>
                  <a:srgbClr val="0033CC"/>
                </a:solidFill>
              </a:rPr>
              <a:t>-etcher at below -100</a:t>
            </a:r>
            <a:r>
              <a:rPr lang="en-US" baseline="30000" dirty="0" smtClean="0">
                <a:solidFill>
                  <a:srgbClr val="0033CC"/>
                </a:solidFill>
              </a:rPr>
              <a:t>o</a:t>
            </a:r>
            <a:r>
              <a:rPr lang="en-US" dirty="0" smtClean="0">
                <a:solidFill>
                  <a:srgbClr val="0033CC"/>
                </a:solidFill>
              </a:rPr>
              <a:t>C is available recently, then the sidewall passivation layer is not volatile).</a:t>
            </a:r>
          </a:p>
          <a:p>
            <a:pPr marL="171450" indent="-171450">
              <a:spcAft>
                <a:spcPts val="300"/>
              </a:spcAft>
              <a:buFont typeface="Arial" pitchFamily="34" charset="0"/>
              <a:buChar char="•"/>
            </a:pPr>
            <a:r>
              <a:rPr lang="en-US" dirty="0" smtClean="0">
                <a:solidFill>
                  <a:srgbClr val="0033CC"/>
                </a:solidFill>
              </a:rPr>
              <a:t>Even without sidewall passivation, lower temperature still increases anisotropy since  chemical attack of sidewall is suppressed at low temperature. (Attack of horizontal surfaces are assisted by ion bombardment)</a:t>
            </a:r>
          </a:p>
        </p:txBody>
      </p:sp>
      <p:cxnSp>
        <p:nvCxnSpPr>
          <p:cNvPr id="8" name="Straight Connector 7"/>
          <p:cNvCxnSpPr/>
          <p:nvPr/>
        </p:nvCxnSpPr>
        <p:spPr>
          <a:xfrm>
            <a:off x="0" y="990600"/>
            <a:ext cx="39624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Slide Number Placeholder 8"/>
          <p:cNvSpPr>
            <a:spLocks noGrp="1"/>
          </p:cNvSpPr>
          <p:nvPr>
            <p:ph type="sldNum" sz="quarter" idx="11"/>
          </p:nvPr>
        </p:nvSpPr>
        <p:spPr/>
        <p:txBody>
          <a:bodyPr/>
          <a:lstStyle/>
          <a:p>
            <a:pPr>
              <a:defRPr/>
            </a:pPr>
            <a:fld id="{B229BFB4-E1C1-44ED-B54E-7E010835A2AF}" type="slidenum">
              <a:rPr lang="en-US" altLang="zh-TW" smtClean="0"/>
              <a:pPr>
                <a:defRPr/>
              </a:pPr>
              <a:t>16</a:t>
            </a:fld>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down)">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4"/>
          <p:cNvSpPr txBox="1">
            <a:spLocks noChangeArrowheads="1"/>
          </p:cNvSpPr>
          <p:nvPr/>
        </p:nvSpPr>
        <p:spPr bwMode="auto">
          <a:xfrm>
            <a:off x="76200" y="152400"/>
            <a:ext cx="1816100" cy="646331"/>
          </a:xfrm>
          <a:prstGeom prst="rect">
            <a:avLst/>
          </a:prstGeom>
          <a:noFill/>
          <a:ln w="9525">
            <a:noFill/>
            <a:miter lim="800000"/>
            <a:headEnd/>
            <a:tailEnd/>
          </a:ln>
        </p:spPr>
        <p:txBody>
          <a:bodyPr wrap="square">
            <a:spAutoFit/>
          </a:bodyPr>
          <a:lstStyle/>
          <a:p>
            <a:pPr algn="ctr">
              <a:spcBef>
                <a:spcPct val="50000"/>
              </a:spcBef>
            </a:pPr>
            <a:r>
              <a:rPr lang="en-US" altLang="zh-TW" dirty="0">
                <a:solidFill>
                  <a:srgbClr val="C00000"/>
                </a:solidFill>
              </a:rPr>
              <a:t>High inhibitor deposition rate</a:t>
            </a:r>
          </a:p>
        </p:txBody>
      </p:sp>
      <p:sp>
        <p:nvSpPr>
          <p:cNvPr id="25606" name="Text Box 5"/>
          <p:cNvSpPr txBox="1">
            <a:spLocks noChangeArrowheads="1"/>
          </p:cNvSpPr>
          <p:nvPr/>
        </p:nvSpPr>
        <p:spPr bwMode="auto">
          <a:xfrm>
            <a:off x="2057400" y="152400"/>
            <a:ext cx="1892300" cy="646331"/>
          </a:xfrm>
          <a:prstGeom prst="rect">
            <a:avLst/>
          </a:prstGeom>
          <a:noFill/>
          <a:ln w="9525">
            <a:noFill/>
            <a:miter lim="800000"/>
            <a:headEnd/>
            <a:tailEnd/>
          </a:ln>
        </p:spPr>
        <p:txBody>
          <a:bodyPr wrap="square">
            <a:spAutoFit/>
          </a:bodyPr>
          <a:lstStyle/>
          <a:p>
            <a:pPr algn="ctr">
              <a:spcBef>
                <a:spcPct val="50000"/>
              </a:spcBef>
            </a:pPr>
            <a:r>
              <a:rPr lang="en-US" altLang="zh-TW" dirty="0">
                <a:solidFill>
                  <a:srgbClr val="C00000"/>
                </a:solidFill>
              </a:rPr>
              <a:t>Low inhibitor deposition rate</a:t>
            </a:r>
          </a:p>
        </p:txBody>
      </p:sp>
      <p:sp>
        <p:nvSpPr>
          <p:cNvPr id="8" name="Rectangle 7"/>
          <p:cNvSpPr/>
          <p:nvPr/>
        </p:nvSpPr>
        <p:spPr>
          <a:xfrm>
            <a:off x="4419600" y="0"/>
            <a:ext cx="4191000" cy="954107"/>
          </a:xfrm>
          <a:prstGeom prst="rect">
            <a:avLst/>
          </a:prstGeom>
        </p:spPr>
        <p:txBody>
          <a:bodyPr wrap="square">
            <a:spAutoFit/>
          </a:bodyPr>
          <a:lstStyle/>
          <a:p>
            <a:pPr algn="ctr"/>
            <a:r>
              <a:rPr lang="en-US" altLang="zh-TW" sz="2800" dirty="0" smtClean="0">
                <a:solidFill>
                  <a:srgbClr val="0033CC"/>
                </a:solidFill>
              </a:rPr>
              <a:t>Example:</a:t>
            </a:r>
          </a:p>
          <a:p>
            <a:pPr algn="ctr"/>
            <a:r>
              <a:rPr lang="en-US" altLang="zh-TW" sz="2800" dirty="0" smtClean="0">
                <a:solidFill>
                  <a:srgbClr val="0033CC"/>
                </a:solidFill>
              </a:rPr>
              <a:t>etching profile of Si or SiO</a:t>
            </a:r>
            <a:r>
              <a:rPr lang="en-US" altLang="zh-TW" sz="2800" baseline="-25000" dirty="0" smtClean="0">
                <a:solidFill>
                  <a:srgbClr val="0033CC"/>
                </a:solidFill>
              </a:rPr>
              <a:t>2</a:t>
            </a:r>
            <a:endParaRPr lang="en-US" sz="2800" baseline="-25000" dirty="0">
              <a:solidFill>
                <a:srgbClr val="0033CC"/>
              </a:solidFill>
            </a:endParaRPr>
          </a:p>
        </p:txBody>
      </p:sp>
      <p:sp>
        <p:nvSpPr>
          <p:cNvPr id="10" name="TextBox 9"/>
          <p:cNvSpPr txBox="1"/>
          <p:nvPr/>
        </p:nvSpPr>
        <p:spPr>
          <a:xfrm>
            <a:off x="3733800" y="2171849"/>
            <a:ext cx="5334000" cy="3924151"/>
          </a:xfrm>
          <a:prstGeom prst="rect">
            <a:avLst/>
          </a:prstGeom>
          <a:noFill/>
        </p:spPr>
        <p:txBody>
          <a:bodyPr wrap="square" rtlCol="0">
            <a:spAutoFit/>
          </a:bodyPr>
          <a:lstStyle/>
          <a:p>
            <a:pPr marL="176213" indent="-176213">
              <a:spcAft>
                <a:spcPts val="600"/>
              </a:spcAft>
              <a:buFont typeface="Arial" pitchFamily="34" charset="0"/>
              <a:buChar char="•"/>
            </a:pPr>
            <a:r>
              <a:rPr lang="en-US" dirty="0" smtClean="0">
                <a:solidFill>
                  <a:srgbClr val="0033CC"/>
                </a:solidFill>
              </a:rPr>
              <a:t>Fluoropolymer (like Teflon) in CHF</a:t>
            </a:r>
            <a:r>
              <a:rPr lang="en-US" baseline="-25000" dirty="0" smtClean="0">
                <a:solidFill>
                  <a:srgbClr val="0033CC"/>
                </a:solidFill>
              </a:rPr>
              <a:t>3</a:t>
            </a:r>
            <a:r>
              <a:rPr lang="en-US" dirty="0" smtClean="0">
                <a:solidFill>
                  <a:srgbClr val="0033CC"/>
                </a:solidFill>
              </a:rPr>
              <a:t> or CF</a:t>
            </a:r>
            <a:r>
              <a:rPr lang="en-US" baseline="-25000" dirty="0" smtClean="0">
                <a:solidFill>
                  <a:srgbClr val="0033CC"/>
                </a:solidFill>
              </a:rPr>
              <a:t>4</a:t>
            </a:r>
            <a:r>
              <a:rPr lang="en-US" dirty="0" smtClean="0">
                <a:solidFill>
                  <a:srgbClr val="0033CC"/>
                </a:solidFill>
              </a:rPr>
              <a:t>+H</a:t>
            </a:r>
            <a:r>
              <a:rPr lang="en-US" baseline="-25000" dirty="0" smtClean="0">
                <a:solidFill>
                  <a:srgbClr val="0033CC"/>
                </a:solidFill>
              </a:rPr>
              <a:t>2</a:t>
            </a:r>
            <a:r>
              <a:rPr lang="en-US" dirty="0" smtClean="0">
                <a:solidFill>
                  <a:srgbClr val="0033CC"/>
                </a:solidFill>
              </a:rPr>
              <a:t> RIE of Si or SiO</a:t>
            </a:r>
            <a:r>
              <a:rPr lang="en-US" baseline="-25000" dirty="0" smtClean="0">
                <a:solidFill>
                  <a:srgbClr val="0033CC"/>
                </a:solidFill>
              </a:rPr>
              <a:t>2</a:t>
            </a:r>
            <a:r>
              <a:rPr lang="en-US" dirty="0" smtClean="0">
                <a:solidFill>
                  <a:srgbClr val="0033CC"/>
                </a:solidFill>
              </a:rPr>
              <a:t> is the inhibitor.</a:t>
            </a:r>
          </a:p>
          <a:p>
            <a:pPr marL="176213" indent="-176213">
              <a:spcAft>
                <a:spcPts val="600"/>
              </a:spcAft>
              <a:buFont typeface="Arial" pitchFamily="34" charset="0"/>
              <a:buChar char="•"/>
            </a:pPr>
            <a:r>
              <a:rPr lang="en-US" dirty="0" smtClean="0">
                <a:solidFill>
                  <a:srgbClr val="0033CC"/>
                </a:solidFill>
              </a:rPr>
              <a:t>If </a:t>
            </a:r>
            <a:r>
              <a:rPr lang="en-US" dirty="0" err="1" smtClean="0">
                <a:solidFill>
                  <a:srgbClr val="0033CC"/>
                </a:solidFill>
              </a:rPr>
              <a:t>Ar</a:t>
            </a:r>
            <a:r>
              <a:rPr lang="en-US" dirty="0" smtClean="0">
                <a:solidFill>
                  <a:srgbClr val="0033CC"/>
                </a:solidFill>
              </a:rPr>
              <a:t> gas is added, inhibitor is mainly removed by ion bombardment. So less attack of inhibitor on sidewall.</a:t>
            </a:r>
          </a:p>
          <a:p>
            <a:pPr marL="176213" indent="-176213">
              <a:spcAft>
                <a:spcPts val="600"/>
              </a:spcAft>
              <a:buFont typeface="Arial" pitchFamily="34" charset="0"/>
              <a:buChar char="•"/>
            </a:pPr>
            <a:r>
              <a:rPr lang="en-US" dirty="0" smtClean="0">
                <a:solidFill>
                  <a:srgbClr val="0033CC"/>
                </a:solidFill>
              </a:rPr>
              <a:t>If O</a:t>
            </a:r>
            <a:r>
              <a:rPr lang="en-US" baseline="-25000" dirty="0" smtClean="0">
                <a:solidFill>
                  <a:srgbClr val="0033CC"/>
                </a:solidFill>
              </a:rPr>
              <a:t>2</a:t>
            </a:r>
            <a:r>
              <a:rPr lang="en-US" dirty="0" smtClean="0">
                <a:solidFill>
                  <a:srgbClr val="0033CC"/>
                </a:solidFill>
              </a:rPr>
              <a:t> gas is added, inhibitor on sidewall is removed at faster rate than </a:t>
            </a:r>
            <a:r>
              <a:rPr lang="en-US" dirty="0" err="1" smtClean="0">
                <a:solidFill>
                  <a:srgbClr val="0033CC"/>
                </a:solidFill>
              </a:rPr>
              <a:t>Ar</a:t>
            </a:r>
            <a:r>
              <a:rPr lang="en-US" dirty="0" smtClean="0">
                <a:solidFill>
                  <a:srgbClr val="0033CC"/>
                </a:solidFill>
              </a:rPr>
              <a:t> ion, but the etch of inhibitor at horizontal surface is even faster.</a:t>
            </a:r>
          </a:p>
          <a:p>
            <a:pPr marL="176213" indent="-176213">
              <a:spcAft>
                <a:spcPts val="600"/>
              </a:spcAft>
              <a:buFont typeface="Arial" pitchFamily="34" charset="0"/>
              <a:buChar char="•"/>
            </a:pPr>
            <a:r>
              <a:rPr lang="en-US" dirty="0" smtClean="0">
                <a:solidFill>
                  <a:srgbClr val="0033CC"/>
                </a:solidFill>
              </a:rPr>
              <a:t>Yet at very low temperature, inhibitor </a:t>
            </a:r>
            <a:r>
              <a:rPr lang="en-US" dirty="0" err="1" smtClean="0">
                <a:solidFill>
                  <a:srgbClr val="0033CC"/>
                </a:solidFill>
              </a:rPr>
              <a:t>SiO</a:t>
            </a:r>
            <a:r>
              <a:rPr lang="en-US" baseline="-25000" dirty="0" err="1" smtClean="0">
                <a:solidFill>
                  <a:srgbClr val="0033CC"/>
                </a:solidFill>
              </a:rPr>
              <a:t>x</a:t>
            </a:r>
            <a:r>
              <a:rPr lang="en-US" dirty="0" err="1" smtClean="0">
                <a:solidFill>
                  <a:srgbClr val="0033CC"/>
                </a:solidFill>
              </a:rPr>
              <a:t>F</a:t>
            </a:r>
            <a:r>
              <a:rPr lang="en-US" baseline="-25000" dirty="0" err="1" smtClean="0">
                <a:solidFill>
                  <a:srgbClr val="0033CC"/>
                </a:solidFill>
              </a:rPr>
              <a:t>y</a:t>
            </a:r>
            <a:r>
              <a:rPr lang="en-US" dirty="0" smtClean="0">
                <a:solidFill>
                  <a:srgbClr val="0033CC"/>
                </a:solidFill>
              </a:rPr>
              <a:t> (not act as inhibitor at higher temperature when it is volatile) forms when O</a:t>
            </a:r>
            <a:r>
              <a:rPr lang="en-US" baseline="-25000" dirty="0" smtClean="0">
                <a:solidFill>
                  <a:srgbClr val="0033CC"/>
                </a:solidFill>
              </a:rPr>
              <a:t>2</a:t>
            </a:r>
            <a:r>
              <a:rPr lang="en-US" dirty="0" smtClean="0">
                <a:solidFill>
                  <a:srgbClr val="0033CC"/>
                </a:solidFill>
              </a:rPr>
              <a:t> is added, which is the mechanism for fast anisotropic etching of Si using </a:t>
            </a:r>
            <a:r>
              <a:rPr lang="en-US" dirty="0" err="1" smtClean="0">
                <a:solidFill>
                  <a:srgbClr val="0033CC"/>
                </a:solidFill>
              </a:rPr>
              <a:t>cryo</a:t>
            </a:r>
            <a:r>
              <a:rPr lang="en-US" dirty="0" smtClean="0">
                <a:solidFill>
                  <a:srgbClr val="0033CC"/>
                </a:solidFill>
              </a:rPr>
              <a:t>-etcher. (deep Si etcher, popular for MEMS – micro electro mechanical systems)</a:t>
            </a:r>
            <a:endParaRPr lang="en-US" dirty="0">
              <a:solidFill>
                <a:srgbClr val="0033CC"/>
              </a:solidFill>
            </a:endParaRPr>
          </a:p>
        </p:txBody>
      </p:sp>
      <p:pic>
        <p:nvPicPr>
          <p:cNvPr id="2050" name="Picture 2"/>
          <p:cNvPicPr>
            <a:picLocks noChangeAspect="1" noChangeArrowheads="1"/>
          </p:cNvPicPr>
          <p:nvPr/>
        </p:nvPicPr>
        <p:blipFill>
          <a:blip r:embed="rId2" cstate="print"/>
          <a:srcRect/>
          <a:stretch>
            <a:fillRect/>
          </a:stretch>
        </p:blipFill>
        <p:spPr bwMode="auto">
          <a:xfrm>
            <a:off x="5334000" y="1066800"/>
            <a:ext cx="1143000" cy="1056611"/>
          </a:xfrm>
          <a:prstGeom prst="rect">
            <a:avLst/>
          </a:prstGeom>
          <a:noFill/>
          <a:ln w="9525">
            <a:noFill/>
            <a:miter lim="800000"/>
            <a:headEnd/>
            <a:tailEnd/>
          </a:ln>
          <a:effectLst/>
        </p:spPr>
      </p:pic>
      <p:sp>
        <p:nvSpPr>
          <p:cNvPr id="11" name="TextBox 10"/>
          <p:cNvSpPr txBox="1"/>
          <p:nvPr/>
        </p:nvSpPr>
        <p:spPr>
          <a:xfrm>
            <a:off x="4267200" y="1295400"/>
            <a:ext cx="820096" cy="400110"/>
          </a:xfrm>
          <a:prstGeom prst="rect">
            <a:avLst/>
          </a:prstGeom>
          <a:noFill/>
        </p:spPr>
        <p:txBody>
          <a:bodyPr wrap="none" rtlCol="0">
            <a:spAutoFit/>
          </a:bodyPr>
          <a:lstStyle/>
          <a:p>
            <a:r>
              <a:rPr lang="en-US" sz="2000" dirty="0" smtClean="0">
                <a:solidFill>
                  <a:srgbClr val="C00000"/>
                </a:solidFill>
              </a:rPr>
              <a:t>Teflon</a:t>
            </a:r>
            <a:endParaRPr lang="en-US" sz="2000" dirty="0">
              <a:solidFill>
                <a:srgbClr val="C00000"/>
              </a:solidFill>
            </a:endParaRPr>
          </a:p>
        </p:txBody>
      </p:sp>
      <p:pic>
        <p:nvPicPr>
          <p:cNvPr id="14" name="Picture 15" descr="fig 14"/>
          <p:cNvPicPr>
            <a:picLocks noChangeAspect="1" noChangeArrowheads="1"/>
          </p:cNvPicPr>
          <p:nvPr/>
        </p:nvPicPr>
        <p:blipFill>
          <a:blip r:embed="rId3" cstate="print"/>
          <a:srcRect/>
          <a:stretch>
            <a:fillRect/>
          </a:stretch>
        </p:blipFill>
        <p:spPr bwMode="auto">
          <a:xfrm>
            <a:off x="152400" y="849999"/>
            <a:ext cx="3634852" cy="5703201"/>
          </a:xfrm>
          <a:prstGeom prst="rect">
            <a:avLst/>
          </a:prstGeom>
          <a:noFill/>
          <a:ln w="9525">
            <a:noFill/>
            <a:miter lim="800000"/>
            <a:headEnd/>
            <a:tailEnd/>
          </a:ln>
        </p:spPr>
      </p:pic>
      <p:sp>
        <p:nvSpPr>
          <p:cNvPr id="12" name="TextBox 11"/>
          <p:cNvSpPr txBox="1"/>
          <p:nvPr/>
        </p:nvSpPr>
        <p:spPr>
          <a:xfrm>
            <a:off x="1308743" y="6477000"/>
            <a:ext cx="1358257" cy="369332"/>
          </a:xfrm>
          <a:prstGeom prst="rect">
            <a:avLst/>
          </a:prstGeom>
          <a:noFill/>
        </p:spPr>
        <p:txBody>
          <a:bodyPr wrap="none" rtlCol="0">
            <a:spAutoFit/>
          </a:bodyPr>
          <a:lstStyle/>
          <a:p>
            <a:r>
              <a:rPr lang="en-US" dirty="0" smtClean="0"/>
              <a:t>Figure 10-14</a:t>
            </a:r>
            <a:endParaRPr lang="en-US" dirty="0"/>
          </a:p>
        </p:txBody>
      </p:sp>
      <p:cxnSp>
        <p:nvCxnSpPr>
          <p:cNvPr id="7" name="Straight Connector 6"/>
          <p:cNvCxnSpPr/>
          <p:nvPr/>
        </p:nvCxnSpPr>
        <p:spPr>
          <a:xfrm>
            <a:off x="3810000" y="990600"/>
            <a:ext cx="533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3" name="Slide Number Placeholder 12"/>
          <p:cNvSpPr>
            <a:spLocks noGrp="1"/>
          </p:cNvSpPr>
          <p:nvPr>
            <p:ph type="sldNum" sz="quarter" idx="12"/>
          </p:nvPr>
        </p:nvSpPr>
        <p:spPr/>
        <p:txBody>
          <a:bodyPr/>
          <a:lstStyle/>
          <a:p>
            <a:fld id="{0F90EF3C-4A64-457F-A2E8-FEDFDABB442D}"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605"/>
                                        </p:tgtEl>
                                        <p:attrNameLst>
                                          <p:attrName>style.visibility</p:attrName>
                                        </p:attrNameLst>
                                      </p:cBhvr>
                                      <p:to>
                                        <p:strVal val="visible"/>
                                      </p:to>
                                    </p:set>
                                    <p:animEffect transition="in" filter="wipe(down)">
                                      <p:cBhvr>
                                        <p:cTn id="10" dur="500"/>
                                        <p:tgtEl>
                                          <p:spTgt spid="2560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606"/>
                                        </p:tgtEl>
                                        <p:attrNameLst>
                                          <p:attrName>style.visibility</p:attrName>
                                        </p:attrNameLst>
                                      </p:cBhvr>
                                      <p:to>
                                        <p:strVal val="visible"/>
                                      </p:to>
                                    </p:set>
                                    <p:animEffect transition="in" filter="wipe(down)">
                                      <p:cBhvr>
                                        <p:cTn id="13" dur="500"/>
                                        <p:tgtEl>
                                          <p:spTgt spid="2560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6"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0"/>
            <a:ext cx="7069628" cy="523220"/>
          </a:xfrm>
          <a:prstGeom prst="rect">
            <a:avLst/>
          </a:prstGeom>
          <a:noFill/>
        </p:spPr>
        <p:txBody>
          <a:bodyPr wrap="none" rtlCol="0">
            <a:spAutoFit/>
          </a:bodyPr>
          <a:lstStyle/>
          <a:p>
            <a:r>
              <a:rPr lang="en-US" sz="2800" dirty="0" smtClean="0">
                <a:solidFill>
                  <a:srgbClr val="0033CC"/>
                </a:solidFill>
              </a:rPr>
              <a:t>Anisotropy due to ion bombardment: summary</a:t>
            </a:r>
            <a:endParaRPr lang="en-US" sz="2800" dirty="0">
              <a:solidFill>
                <a:srgbClr val="0033CC"/>
              </a:solidFill>
            </a:endParaRP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76200" y="609600"/>
            <a:ext cx="8991600" cy="3924151"/>
          </a:xfrm>
          <a:prstGeom prst="rect">
            <a:avLst/>
          </a:prstGeom>
          <a:noFill/>
        </p:spPr>
        <p:txBody>
          <a:bodyPr wrap="square" rtlCol="0">
            <a:spAutoFit/>
          </a:bodyPr>
          <a:lstStyle/>
          <a:p>
            <a:pPr marL="176213" indent="-176213">
              <a:spcAft>
                <a:spcPts val="300"/>
              </a:spcAft>
              <a:buFont typeface="Arial" pitchFamily="34" charset="0"/>
              <a:buChar char="•"/>
            </a:pPr>
            <a:r>
              <a:rPr lang="en-US" dirty="0" smtClean="0">
                <a:solidFill>
                  <a:srgbClr val="0033CC"/>
                </a:solidFill>
              </a:rPr>
              <a:t>Due to its extremely low density, ions don’t contribute much to etching; neutral radicals do.</a:t>
            </a:r>
          </a:p>
          <a:p>
            <a:pPr marL="176213" indent="-176213">
              <a:spcAft>
                <a:spcPts val="300"/>
              </a:spcAft>
              <a:buFont typeface="Arial" pitchFamily="34" charset="0"/>
              <a:buChar char="•"/>
            </a:pPr>
            <a:r>
              <a:rPr lang="en-US" dirty="0" smtClean="0">
                <a:solidFill>
                  <a:srgbClr val="0033CC"/>
                </a:solidFill>
              </a:rPr>
              <a:t>So even with directional ion bombardment, the overall etching can still be pretty isotropic.</a:t>
            </a:r>
          </a:p>
          <a:p>
            <a:pPr marL="176213" indent="-176213">
              <a:spcAft>
                <a:spcPts val="300"/>
              </a:spcAft>
              <a:buFont typeface="Arial" pitchFamily="34" charset="0"/>
              <a:buChar char="•"/>
            </a:pPr>
            <a:r>
              <a:rPr lang="en-US" dirty="0" smtClean="0">
                <a:solidFill>
                  <a:srgbClr val="0033CC"/>
                </a:solidFill>
              </a:rPr>
              <a:t>For instance, SF</a:t>
            </a:r>
            <a:r>
              <a:rPr lang="en-US" baseline="-25000" dirty="0" smtClean="0">
                <a:solidFill>
                  <a:srgbClr val="0033CC"/>
                </a:solidFill>
              </a:rPr>
              <a:t>6</a:t>
            </a:r>
            <a:r>
              <a:rPr lang="en-US" dirty="0" smtClean="0">
                <a:solidFill>
                  <a:srgbClr val="0033CC"/>
                </a:solidFill>
              </a:rPr>
              <a:t> etch of Si is very isotropic with large undercut like wet etch.</a:t>
            </a:r>
          </a:p>
          <a:p>
            <a:pPr marL="176213" indent="-176213">
              <a:spcAft>
                <a:spcPts val="300"/>
              </a:spcAft>
              <a:buFont typeface="Arial" pitchFamily="34" charset="0"/>
              <a:buChar char="•"/>
            </a:pPr>
            <a:r>
              <a:rPr lang="en-US" dirty="0" smtClean="0">
                <a:solidFill>
                  <a:srgbClr val="0033CC"/>
                </a:solidFill>
              </a:rPr>
              <a:t>To achieve anisotropy, there are two mechanisms:</a:t>
            </a:r>
          </a:p>
          <a:p>
            <a:pPr marL="401638" lvl="1" indent="-228600">
              <a:spcAft>
                <a:spcPts val="300"/>
              </a:spcAft>
              <a:buFont typeface="Courier New" pitchFamily="49" charset="0"/>
              <a:buChar char="o"/>
            </a:pPr>
            <a:r>
              <a:rPr lang="en-US" dirty="0" smtClean="0">
                <a:solidFill>
                  <a:srgbClr val="C00000"/>
                </a:solidFill>
              </a:rPr>
              <a:t>Energy-driven anisotropy:</a:t>
            </a:r>
            <a:r>
              <a:rPr lang="en-US" dirty="0" smtClean="0">
                <a:solidFill>
                  <a:srgbClr val="0033CC"/>
                </a:solidFill>
              </a:rPr>
              <a:t> bombardment by ion disrupts an un-reactive substrate and causes damages such as dangling bonds and dislocations, resulting in a substrate more reactive towards etchant species (electron or photon can also induce surface activation). </a:t>
            </a:r>
          </a:p>
          <a:p>
            <a:pPr marL="401638" lvl="1" indent="-228600">
              <a:spcAft>
                <a:spcPts val="300"/>
              </a:spcAft>
              <a:buFont typeface="Courier New" pitchFamily="49" charset="0"/>
              <a:buChar char="o"/>
            </a:pPr>
            <a:r>
              <a:rPr lang="en-US" dirty="0" smtClean="0">
                <a:solidFill>
                  <a:srgbClr val="C00000"/>
                </a:solidFill>
              </a:rPr>
              <a:t>Inhibitor-driven anisotropy:</a:t>
            </a:r>
            <a:r>
              <a:rPr lang="en-US" dirty="0" smtClean="0">
                <a:solidFill>
                  <a:srgbClr val="0033CC"/>
                </a:solidFill>
              </a:rPr>
              <a:t> ion bombardment removes the inhibitor layer from horizontal surface (sidewall remain passivated), and reaction with neutrals proceed on these un-passivated surfaces only.</a:t>
            </a:r>
          </a:p>
          <a:p>
            <a:pPr marL="0" lvl="1">
              <a:spcAft>
                <a:spcPts val="300"/>
              </a:spcAft>
            </a:pPr>
            <a:r>
              <a:rPr lang="en-US" dirty="0" smtClean="0">
                <a:solidFill>
                  <a:srgbClr val="0033CC"/>
                </a:solidFill>
              </a:rPr>
              <a:t>One may think that ions won’t help much due to its much lower density than radicals. But ion has sticking coefficient S</a:t>
            </a:r>
            <a:r>
              <a:rPr lang="en-US" dirty="0" smtClean="0">
                <a:solidFill>
                  <a:srgbClr val="0033CC"/>
                </a:solidFill>
                <a:sym typeface="Symbol"/>
              </a:rPr>
              <a:t>1 (every ion bombardment counts), whereas radicals S0.01 (most radicals hit the surface and left without doing anything).</a:t>
            </a:r>
            <a:endParaRPr lang="en-US" dirty="0">
              <a:solidFill>
                <a:srgbClr val="0033CC"/>
              </a:solidFill>
            </a:endParaRPr>
          </a:p>
        </p:txBody>
      </p:sp>
      <p:pic>
        <p:nvPicPr>
          <p:cNvPr id="36866" name="Picture 2"/>
          <p:cNvPicPr>
            <a:picLocks noChangeAspect="1" noChangeArrowheads="1"/>
          </p:cNvPicPr>
          <p:nvPr/>
        </p:nvPicPr>
        <p:blipFill>
          <a:blip r:embed="rId2" cstate="print"/>
          <a:srcRect/>
          <a:stretch>
            <a:fillRect/>
          </a:stretch>
        </p:blipFill>
        <p:spPr bwMode="auto">
          <a:xfrm>
            <a:off x="1981200" y="4495800"/>
            <a:ext cx="5233550" cy="2221519"/>
          </a:xfrm>
          <a:prstGeom prst="rect">
            <a:avLst/>
          </a:prstGeom>
          <a:noFill/>
          <a:ln w="9525">
            <a:noFill/>
            <a:miter lim="800000"/>
            <a:headEnd/>
            <a:tailEnd/>
          </a:ln>
        </p:spPr>
      </p:pic>
      <p:sp>
        <p:nvSpPr>
          <p:cNvPr id="8" name="Rectangle 7"/>
          <p:cNvSpPr/>
          <p:nvPr/>
        </p:nvSpPr>
        <p:spPr>
          <a:xfrm>
            <a:off x="304800" y="5638800"/>
            <a:ext cx="1676399" cy="646331"/>
          </a:xfrm>
          <a:prstGeom prst="rect">
            <a:avLst/>
          </a:prstGeom>
        </p:spPr>
        <p:txBody>
          <a:bodyPr wrap="square">
            <a:spAutoFit/>
          </a:bodyPr>
          <a:lstStyle/>
          <a:p>
            <a:r>
              <a:rPr lang="en-US" dirty="0" smtClean="0">
                <a:solidFill>
                  <a:srgbClr val="C00000"/>
                </a:solidFill>
              </a:rPr>
              <a:t>Energy-driven anisotropy</a:t>
            </a:r>
            <a:endParaRPr lang="en-US" dirty="0"/>
          </a:p>
        </p:txBody>
      </p:sp>
      <p:sp>
        <p:nvSpPr>
          <p:cNvPr id="10" name="Rectangle 9"/>
          <p:cNvSpPr/>
          <p:nvPr/>
        </p:nvSpPr>
        <p:spPr>
          <a:xfrm>
            <a:off x="7239000" y="5410200"/>
            <a:ext cx="1752600" cy="646331"/>
          </a:xfrm>
          <a:prstGeom prst="rect">
            <a:avLst/>
          </a:prstGeom>
        </p:spPr>
        <p:txBody>
          <a:bodyPr wrap="square">
            <a:spAutoFit/>
          </a:bodyPr>
          <a:lstStyle/>
          <a:p>
            <a:r>
              <a:rPr lang="en-US" dirty="0" smtClean="0">
                <a:solidFill>
                  <a:srgbClr val="C00000"/>
                </a:solidFill>
              </a:rPr>
              <a:t>Inhibitor-driven anisotropy</a:t>
            </a:r>
            <a:endParaRPr lang="en-US" dirty="0"/>
          </a:p>
        </p:txBody>
      </p:sp>
      <p:sp>
        <p:nvSpPr>
          <p:cNvPr id="9" name="Slide Number Placeholder 8"/>
          <p:cNvSpPr>
            <a:spLocks noGrp="1"/>
          </p:cNvSpPr>
          <p:nvPr>
            <p:ph type="sldNum" sz="quarter" idx="11"/>
          </p:nvPr>
        </p:nvSpPr>
        <p:spPr/>
        <p:txBody>
          <a:bodyPr/>
          <a:lstStyle/>
          <a:p>
            <a:pPr>
              <a:defRPr/>
            </a:pPr>
            <a:fld id="{B229BFB4-E1C1-44ED-B54E-7E010835A2AF}" type="slidenum">
              <a:rPr lang="en-US" altLang="zh-TW" smtClean="0"/>
              <a:pPr>
                <a:defRPr/>
              </a:pPr>
              <a:t>18</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down)">
                                      <p:cBhvr>
                                        <p:cTn id="25" dur="500"/>
                                        <p:tgtEl>
                                          <p:spTgt spid="7">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wipe(down)">
                                      <p:cBhvr>
                                        <p:cTn id="28" dur="500"/>
                                        <p:tgtEl>
                                          <p:spTgt spid="7">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wipe(down)">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1790" y="762000"/>
            <a:ext cx="2939010" cy="523220"/>
          </a:xfrm>
          <a:prstGeom prst="rect">
            <a:avLst/>
          </a:prstGeom>
          <a:noFill/>
        </p:spPr>
        <p:txBody>
          <a:bodyPr wrap="none" rtlCol="0">
            <a:spAutoFit/>
          </a:bodyPr>
          <a:lstStyle/>
          <a:p>
            <a:r>
              <a:rPr lang="en-US" sz="2800" dirty="0" smtClean="0">
                <a:solidFill>
                  <a:srgbClr val="0033CC"/>
                </a:solidFill>
              </a:rPr>
              <a:t>Chapter 10 Etching</a:t>
            </a:r>
            <a:endParaRPr lang="en-US" sz="2800" dirty="0">
              <a:solidFill>
                <a:srgbClr val="0033CC"/>
              </a:solidFill>
            </a:endParaRPr>
          </a:p>
        </p:txBody>
      </p:sp>
      <p:sp>
        <p:nvSpPr>
          <p:cNvPr id="7" name="TextBox 6"/>
          <p:cNvSpPr txBox="1"/>
          <p:nvPr/>
        </p:nvSpPr>
        <p:spPr>
          <a:xfrm>
            <a:off x="36706" y="6119336"/>
            <a:ext cx="5043047"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 bcui@uwaterloo.ca</a:t>
            </a:r>
          </a:p>
          <a:p>
            <a:r>
              <a:rPr lang="en-US" sz="1400" dirty="0" smtClean="0"/>
              <a:t>Textbook: Silicon VLSI Technology by Plummer, Deal, Griffin </a:t>
            </a:r>
            <a:endParaRPr lang="en-US" sz="1400" dirty="0"/>
          </a:p>
        </p:txBody>
      </p:sp>
      <p:sp>
        <p:nvSpPr>
          <p:cNvPr id="5" name="TextBox 4"/>
          <p:cNvSpPr txBox="1"/>
          <p:nvPr/>
        </p:nvSpPr>
        <p:spPr>
          <a:xfrm>
            <a:off x="2362200" y="2133600"/>
            <a:ext cx="4648200" cy="3200876"/>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to etching.</a:t>
            </a:r>
          </a:p>
          <a:p>
            <a:pPr marL="342900" indent="-342900">
              <a:spcAft>
                <a:spcPts val="600"/>
              </a:spcAft>
              <a:buAutoNum type="arabicPeriod"/>
            </a:pPr>
            <a:r>
              <a:rPr lang="en-US" dirty="0" smtClean="0">
                <a:solidFill>
                  <a:srgbClr val="0033CC"/>
                </a:solidFill>
              </a:rPr>
              <a:t>Wet chemical etching: isotropic.</a:t>
            </a:r>
          </a:p>
          <a:p>
            <a:pPr marL="342900" indent="-342900">
              <a:spcAft>
                <a:spcPts val="600"/>
              </a:spcAft>
              <a:buFontTx/>
              <a:buAutoNum type="arabicPeriod"/>
            </a:pPr>
            <a:r>
              <a:rPr lang="en-US" dirty="0" smtClean="0">
                <a:solidFill>
                  <a:srgbClr val="0033CC"/>
                </a:solidFill>
              </a:rPr>
              <a:t>Anisotropic etching of crystalline Si.</a:t>
            </a:r>
          </a:p>
          <a:p>
            <a:pPr marL="342900" indent="-342900">
              <a:spcAft>
                <a:spcPts val="600"/>
              </a:spcAft>
              <a:buAutoNum type="arabicPeriod"/>
            </a:pPr>
            <a:r>
              <a:rPr lang="en-US" dirty="0" smtClean="0">
                <a:solidFill>
                  <a:srgbClr val="0033CC"/>
                </a:solidFill>
              </a:rPr>
              <a:t>Dry etching overview.</a:t>
            </a:r>
          </a:p>
          <a:p>
            <a:pPr marL="342900" indent="-342900">
              <a:spcAft>
                <a:spcPts val="600"/>
              </a:spcAft>
              <a:buAutoNum type="arabicPeriod"/>
            </a:pPr>
            <a:r>
              <a:rPr lang="en-US" dirty="0" smtClean="0">
                <a:solidFill>
                  <a:srgbClr val="0033CC"/>
                </a:solidFill>
              </a:rPr>
              <a:t>Plasma etching mechanism.</a:t>
            </a:r>
          </a:p>
          <a:p>
            <a:pPr marL="342900" indent="-342900">
              <a:spcAft>
                <a:spcPts val="600"/>
              </a:spcAft>
              <a:buFontTx/>
              <a:buAutoNum type="arabicPeriod"/>
            </a:pPr>
            <a:r>
              <a:rPr lang="en-US" dirty="0" smtClean="0">
                <a:solidFill>
                  <a:srgbClr val="C00000"/>
                </a:solidFill>
              </a:rPr>
              <a:t>Types of plasma etch system.</a:t>
            </a:r>
          </a:p>
          <a:p>
            <a:pPr marL="342900" indent="-342900">
              <a:spcAft>
                <a:spcPts val="600"/>
              </a:spcAft>
              <a:buAutoNum type="arabicPeriod"/>
            </a:pPr>
            <a:r>
              <a:rPr lang="en-US" dirty="0" smtClean="0">
                <a:solidFill>
                  <a:srgbClr val="0033CC"/>
                </a:solidFill>
              </a:rPr>
              <a:t>Dry etching issues.</a:t>
            </a:r>
          </a:p>
          <a:p>
            <a:pPr marL="342900" indent="-342900">
              <a:spcAft>
                <a:spcPts val="600"/>
              </a:spcAft>
              <a:buFontTx/>
              <a:buAutoNum type="arabicPeriod"/>
            </a:pPr>
            <a:r>
              <a:rPr lang="en-US" dirty="0" smtClean="0">
                <a:solidFill>
                  <a:srgbClr val="0033CC"/>
                </a:solidFill>
              </a:rPr>
              <a:t>Dry etching method for various films.</a:t>
            </a:r>
          </a:p>
          <a:p>
            <a:pPr marL="342900" indent="-342900">
              <a:spcAft>
                <a:spcPts val="600"/>
              </a:spcAft>
              <a:buFontTx/>
              <a:buAutoNum type="arabicPeriod"/>
            </a:pPr>
            <a:r>
              <a:rPr lang="en-US" dirty="0" smtClean="0">
                <a:solidFill>
                  <a:srgbClr val="0033CC"/>
                </a:solidFill>
              </a:rPr>
              <a:t>Deep Si etching (can etch through a wafer).</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0F90EF3C-4A64-457F-A2E8-FEDFDABB442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685800"/>
            <a:ext cx="7620000" cy="2893100"/>
          </a:xfrm>
          <a:prstGeom prst="rect">
            <a:avLst/>
          </a:prstGeom>
        </p:spPr>
        <p:txBody>
          <a:bodyPr wrap="square">
            <a:spAutoFit/>
          </a:bodyPr>
          <a:lstStyle/>
          <a:p>
            <a:pPr marL="171450" indent="-171450">
              <a:spcAft>
                <a:spcPts val="300"/>
              </a:spcAft>
            </a:pPr>
            <a:r>
              <a:rPr lang="en-US" dirty="0" smtClean="0">
                <a:solidFill>
                  <a:srgbClr val="C00000"/>
                </a:solidFill>
              </a:rPr>
              <a:t>Dry etching advantages</a:t>
            </a:r>
          </a:p>
          <a:p>
            <a:pPr marL="171450" indent="-171450">
              <a:spcAft>
                <a:spcPts val="300"/>
              </a:spcAft>
              <a:buFont typeface="Arial" pitchFamily="34" charset="0"/>
              <a:buChar char="•"/>
            </a:pPr>
            <a:r>
              <a:rPr lang="en-US" dirty="0" smtClean="0">
                <a:solidFill>
                  <a:srgbClr val="0033CC"/>
                </a:solidFill>
              </a:rPr>
              <a:t>Eliminates handling of dangerous acids and solvents</a:t>
            </a:r>
          </a:p>
          <a:p>
            <a:pPr marL="171450" indent="-171450">
              <a:spcAft>
                <a:spcPts val="300"/>
              </a:spcAft>
              <a:buFont typeface="Arial" pitchFamily="34" charset="0"/>
              <a:buChar char="•"/>
            </a:pPr>
            <a:r>
              <a:rPr lang="en-US" dirty="0" smtClean="0">
                <a:solidFill>
                  <a:srgbClr val="0033CC"/>
                </a:solidFill>
              </a:rPr>
              <a:t>Uses small amounts of chemicals</a:t>
            </a:r>
          </a:p>
          <a:p>
            <a:pPr marL="171450" indent="-171450">
              <a:spcAft>
                <a:spcPts val="300"/>
              </a:spcAft>
              <a:buFont typeface="Arial" pitchFamily="34" charset="0"/>
              <a:buChar char="•"/>
            </a:pPr>
            <a:r>
              <a:rPr lang="en-US" dirty="0" smtClean="0">
                <a:solidFill>
                  <a:srgbClr val="0033CC"/>
                </a:solidFill>
              </a:rPr>
              <a:t>Isotropic or </a:t>
            </a:r>
            <a:r>
              <a:rPr lang="en-US" dirty="0" smtClean="0">
                <a:solidFill>
                  <a:srgbClr val="7030A0"/>
                </a:solidFill>
              </a:rPr>
              <a:t>anisotropic/vertical</a:t>
            </a:r>
            <a:r>
              <a:rPr lang="en-US" dirty="0" smtClean="0">
                <a:solidFill>
                  <a:srgbClr val="0033CC"/>
                </a:solidFill>
              </a:rPr>
              <a:t> etch profiles</a:t>
            </a:r>
          </a:p>
          <a:p>
            <a:pPr marL="171450" indent="-171450">
              <a:spcAft>
                <a:spcPts val="300"/>
              </a:spcAft>
              <a:buFont typeface="Arial" pitchFamily="34" charset="0"/>
              <a:buChar char="•"/>
            </a:pPr>
            <a:r>
              <a:rPr lang="en-US" dirty="0" smtClean="0">
                <a:solidFill>
                  <a:srgbClr val="0033CC"/>
                </a:solidFill>
              </a:rPr>
              <a:t>Directional etching without using the crystal orientation of Si</a:t>
            </a:r>
          </a:p>
          <a:p>
            <a:pPr marL="171450" indent="-171450">
              <a:spcAft>
                <a:spcPts val="300"/>
              </a:spcAft>
              <a:buFont typeface="Arial" pitchFamily="34" charset="0"/>
              <a:buChar char="•"/>
            </a:pPr>
            <a:r>
              <a:rPr lang="en-US" dirty="0" smtClean="0">
                <a:solidFill>
                  <a:srgbClr val="7030A0"/>
                </a:solidFill>
              </a:rPr>
              <a:t>Faithful pattern transfer </a:t>
            </a:r>
            <a:r>
              <a:rPr lang="en-US" dirty="0" smtClean="0">
                <a:solidFill>
                  <a:srgbClr val="0033CC"/>
                </a:solidFill>
              </a:rPr>
              <a:t>into underlying layers (little feature size loss)</a:t>
            </a:r>
          </a:p>
          <a:p>
            <a:pPr marL="171450" indent="-171450">
              <a:spcAft>
                <a:spcPts val="300"/>
              </a:spcAft>
              <a:buFont typeface="Arial" pitchFamily="34" charset="0"/>
              <a:buChar char="•"/>
            </a:pPr>
            <a:r>
              <a:rPr lang="en-US" dirty="0" smtClean="0">
                <a:solidFill>
                  <a:srgbClr val="0033CC"/>
                </a:solidFill>
              </a:rPr>
              <a:t>High resolution and cleanliness</a:t>
            </a:r>
          </a:p>
          <a:p>
            <a:pPr marL="171450" indent="-171450">
              <a:spcAft>
                <a:spcPts val="300"/>
              </a:spcAft>
              <a:buFont typeface="Arial" pitchFamily="34" charset="0"/>
              <a:buChar char="•"/>
            </a:pPr>
            <a:r>
              <a:rPr lang="en-US" dirty="0" smtClean="0">
                <a:solidFill>
                  <a:srgbClr val="0033CC"/>
                </a:solidFill>
              </a:rPr>
              <a:t>Less undercutting</a:t>
            </a:r>
          </a:p>
          <a:p>
            <a:pPr marL="171450" indent="-171450">
              <a:spcAft>
                <a:spcPts val="300"/>
              </a:spcAft>
              <a:buFont typeface="Arial" pitchFamily="34" charset="0"/>
              <a:buChar char="•"/>
            </a:pPr>
            <a:r>
              <a:rPr lang="en-US" dirty="0" smtClean="0">
                <a:solidFill>
                  <a:srgbClr val="0033CC"/>
                </a:solidFill>
              </a:rPr>
              <a:t>Better process control</a:t>
            </a:r>
          </a:p>
        </p:txBody>
      </p:sp>
      <p:sp>
        <p:nvSpPr>
          <p:cNvPr id="5" name="Rectangle 4"/>
          <p:cNvSpPr/>
          <p:nvPr/>
        </p:nvSpPr>
        <p:spPr>
          <a:xfrm>
            <a:off x="457200" y="5334000"/>
            <a:ext cx="8229600" cy="923330"/>
          </a:xfrm>
          <a:prstGeom prst="rect">
            <a:avLst/>
          </a:prstGeom>
        </p:spPr>
        <p:txBody>
          <a:bodyPr wrap="square">
            <a:spAutoFit/>
          </a:bodyPr>
          <a:lstStyle/>
          <a:p>
            <a:r>
              <a:rPr lang="en-US" dirty="0" smtClean="0">
                <a:solidFill>
                  <a:srgbClr val="C00000"/>
                </a:solidFill>
              </a:rPr>
              <a:t>Types of dry etching:</a:t>
            </a:r>
          </a:p>
          <a:p>
            <a:pPr marL="171450" indent="-171450">
              <a:buFont typeface="Arial" pitchFamily="34" charset="0"/>
              <a:buChar char="•"/>
            </a:pPr>
            <a:r>
              <a:rPr lang="en-US" dirty="0" smtClean="0">
                <a:solidFill>
                  <a:srgbClr val="0033CC"/>
                </a:solidFill>
              </a:rPr>
              <a:t>Non-plasma based - uses spontaneous reaction of appropriate reactive gas mixture.</a:t>
            </a:r>
          </a:p>
          <a:p>
            <a:pPr marL="171450" indent="-171450">
              <a:buFont typeface="Arial" pitchFamily="34" charset="0"/>
              <a:buChar char="•"/>
            </a:pPr>
            <a:r>
              <a:rPr lang="en-US" dirty="0" smtClean="0">
                <a:solidFill>
                  <a:srgbClr val="0033CC"/>
                </a:solidFill>
              </a:rPr>
              <a:t>Plasma based - uses radio frequency (RF) power to drive chemical reaction.</a:t>
            </a:r>
            <a:endParaRPr lang="en-US" dirty="0">
              <a:solidFill>
                <a:srgbClr val="0033CC"/>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986368" y="86380"/>
            <a:ext cx="2728632" cy="523220"/>
          </a:xfrm>
          <a:prstGeom prst="rect">
            <a:avLst/>
          </a:prstGeom>
          <a:noFill/>
        </p:spPr>
        <p:txBody>
          <a:bodyPr wrap="none" rtlCol="0">
            <a:spAutoFit/>
          </a:bodyPr>
          <a:lstStyle/>
          <a:p>
            <a:r>
              <a:rPr lang="en-US" sz="2800" dirty="0" smtClean="0">
                <a:solidFill>
                  <a:srgbClr val="0033CC"/>
                </a:solidFill>
              </a:rPr>
              <a:t>Why dry etching?</a:t>
            </a:r>
            <a:endParaRPr lang="en-US" sz="2800" dirty="0">
              <a:solidFill>
                <a:srgbClr val="0033CC"/>
              </a:solidFill>
            </a:endParaRPr>
          </a:p>
        </p:txBody>
      </p:sp>
      <p:sp>
        <p:nvSpPr>
          <p:cNvPr id="8" name="TextBox 7"/>
          <p:cNvSpPr txBox="1"/>
          <p:nvPr/>
        </p:nvSpPr>
        <p:spPr>
          <a:xfrm>
            <a:off x="914400" y="3637255"/>
            <a:ext cx="7391767" cy="1315745"/>
          </a:xfrm>
          <a:prstGeom prst="rect">
            <a:avLst/>
          </a:prstGeom>
          <a:noFill/>
        </p:spPr>
        <p:txBody>
          <a:bodyPr wrap="none" rtlCol="0">
            <a:spAutoFit/>
          </a:bodyPr>
          <a:lstStyle/>
          <a:p>
            <a:pPr marL="171450" indent="-171450">
              <a:spcAft>
                <a:spcPts val="300"/>
              </a:spcAft>
            </a:pPr>
            <a:r>
              <a:rPr lang="en-US" dirty="0" smtClean="0">
                <a:solidFill>
                  <a:srgbClr val="C00000"/>
                </a:solidFill>
              </a:rPr>
              <a:t>Dry etching disadvantages:</a:t>
            </a:r>
          </a:p>
          <a:p>
            <a:pPr marL="171450" indent="-171450">
              <a:spcAft>
                <a:spcPts val="300"/>
              </a:spcAft>
              <a:buFont typeface="Arial" pitchFamily="34" charset="0"/>
              <a:buChar char="•"/>
            </a:pPr>
            <a:r>
              <a:rPr lang="en-US" dirty="0" smtClean="0">
                <a:solidFill>
                  <a:srgbClr val="0033CC"/>
                </a:solidFill>
              </a:rPr>
              <a:t>Some gases are quite toxic and corrosive.</a:t>
            </a:r>
          </a:p>
          <a:p>
            <a:pPr marL="171450" indent="-171450">
              <a:spcAft>
                <a:spcPts val="300"/>
              </a:spcAft>
              <a:buFont typeface="Arial" pitchFamily="34" charset="0"/>
              <a:buChar char="•"/>
            </a:pPr>
            <a:r>
              <a:rPr lang="en-US" dirty="0" smtClean="0">
                <a:solidFill>
                  <a:srgbClr val="0033CC"/>
                </a:solidFill>
              </a:rPr>
              <a:t>Re-deposition of non-volatile compound on wafers.</a:t>
            </a:r>
          </a:p>
          <a:p>
            <a:pPr marL="171450" indent="-171450">
              <a:spcAft>
                <a:spcPts val="300"/>
              </a:spcAft>
              <a:buFont typeface="Arial" pitchFamily="34" charset="0"/>
              <a:buChar char="•"/>
            </a:pPr>
            <a:r>
              <a:rPr lang="en-US" dirty="0" smtClean="0">
                <a:solidFill>
                  <a:srgbClr val="0033CC"/>
                </a:solidFill>
              </a:rPr>
              <a:t>Expensive equipment ($200-500K for R&amp;D, few million for industrial tools ).</a:t>
            </a:r>
          </a:p>
        </p:txBody>
      </p:sp>
      <p:sp>
        <p:nvSpPr>
          <p:cNvPr id="9" name="Slide Number Placeholder 8"/>
          <p:cNvSpPr>
            <a:spLocks noGrp="1"/>
          </p:cNvSpPr>
          <p:nvPr>
            <p:ph type="sldNum" sz="quarter" idx="12"/>
          </p:nvPr>
        </p:nvSpPr>
        <p:spPr/>
        <p:txBody>
          <a:bodyPr/>
          <a:lstStyle/>
          <a:p>
            <a:fld id="{0F90EF3C-4A64-457F-A2E8-FEDFDABB442D}"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down)">
                                      <p:cBhvr>
                                        <p:cTn id="24" dur="500"/>
                                        <p:tgtEl>
                                          <p:spTgt spid="5">
                                            <p:txEl>
                                              <p:pRg st="1" end="1"/>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762000" y="3782779"/>
            <a:ext cx="7836196" cy="3075221"/>
          </a:xfrm>
          <a:prstGeom prst="rect">
            <a:avLst/>
          </a:prstGeom>
          <a:noFill/>
          <a:ln w="9525">
            <a:noFill/>
            <a:miter lim="800000"/>
            <a:headEnd/>
            <a:tailEnd/>
          </a:ln>
        </p:spPr>
      </p:pic>
      <p:sp>
        <p:nvSpPr>
          <p:cNvPr id="8" name="TextBox 7"/>
          <p:cNvSpPr txBox="1"/>
          <p:nvPr/>
        </p:nvSpPr>
        <p:spPr>
          <a:xfrm>
            <a:off x="1944642" y="0"/>
            <a:ext cx="4837158" cy="523220"/>
          </a:xfrm>
          <a:prstGeom prst="rect">
            <a:avLst/>
          </a:prstGeom>
          <a:noFill/>
        </p:spPr>
        <p:txBody>
          <a:bodyPr wrap="none" rtlCol="0">
            <a:spAutoFit/>
          </a:bodyPr>
          <a:lstStyle/>
          <a:p>
            <a:r>
              <a:rPr lang="en-US" sz="2800" dirty="0" smtClean="0">
                <a:solidFill>
                  <a:srgbClr val="0033CC"/>
                </a:solidFill>
              </a:rPr>
              <a:t>Plasma etching in barrel etchers</a:t>
            </a:r>
            <a:endParaRPr lang="en-US" sz="2800" dirty="0">
              <a:solidFill>
                <a:srgbClr val="0033CC"/>
              </a:solidFill>
            </a:endParaRPr>
          </a:p>
        </p:txBody>
      </p:sp>
      <p:sp>
        <p:nvSpPr>
          <p:cNvPr id="7" name="Rectangle 6"/>
          <p:cNvSpPr/>
          <p:nvPr/>
        </p:nvSpPr>
        <p:spPr>
          <a:xfrm>
            <a:off x="228600" y="609600"/>
            <a:ext cx="4724400" cy="2585323"/>
          </a:xfrm>
          <a:prstGeom prst="rect">
            <a:avLst/>
          </a:prstGeom>
        </p:spPr>
        <p:txBody>
          <a:bodyPr wrap="square">
            <a:spAutoFit/>
          </a:bodyPr>
          <a:lstStyle/>
          <a:p>
            <a:r>
              <a:rPr lang="en-US" dirty="0" smtClean="0">
                <a:solidFill>
                  <a:srgbClr val="C00000"/>
                </a:solidFill>
              </a:rPr>
              <a:t>Barrel etcher: </a:t>
            </a:r>
          </a:p>
          <a:p>
            <a:pPr marL="166688" indent="-166688">
              <a:buFont typeface="Arial" pitchFamily="34" charset="0"/>
              <a:buChar char="•"/>
            </a:pPr>
            <a:r>
              <a:rPr lang="en-US" dirty="0" smtClean="0">
                <a:solidFill>
                  <a:srgbClr val="0033CC"/>
                </a:solidFill>
              </a:rPr>
              <a:t>Chemical etching only, isotropic and selective like pure wet etch.</a:t>
            </a:r>
          </a:p>
          <a:p>
            <a:pPr marL="166688" indent="-166688">
              <a:buFont typeface="Arial" pitchFamily="34" charset="0"/>
              <a:buChar char="•"/>
            </a:pPr>
            <a:r>
              <a:rPr lang="en-US" dirty="0" smtClean="0">
                <a:solidFill>
                  <a:srgbClr val="0033CC"/>
                </a:solidFill>
              </a:rPr>
              <a:t>Use plasma shield to keep ion bombardment from wafers, thus very little damage.</a:t>
            </a:r>
          </a:p>
          <a:p>
            <a:pPr marL="166688" indent="-166688">
              <a:buFont typeface="Arial" pitchFamily="34" charset="0"/>
              <a:buChar char="•"/>
            </a:pPr>
            <a:r>
              <a:rPr lang="en-US" dirty="0" smtClean="0">
                <a:solidFill>
                  <a:srgbClr val="0033CC"/>
                </a:solidFill>
              </a:rPr>
              <a:t>Poor uniformity edge to center.</a:t>
            </a:r>
          </a:p>
          <a:p>
            <a:pPr marL="166688" indent="-166688">
              <a:buFont typeface="Arial" pitchFamily="34" charset="0"/>
              <a:buChar char="•"/>
            </a:pPr>
            <a:r>
              <a:rPr lang="en-US" dirty="0" smtClean="0">
                <a:solidFill>
                  <a:srgbClr val="0033CC"/>
                </a:solidFill>
              </a:rPr>
              <a:t>Used in non-critical steps such as photoresist removal by O</a:t>
            </a:r>
            <a:r>
              <a:rPr lang="en-US" baseline="-25000" dirty="0" smtClean="0">
                <a:solidFill>
                  <a:srgbClr val="0033CC"/>
                </a:solidFill>
              </a:rPr>
              <a:t>2</a:t>
            </a:r>
            <a:r>
              <a:rPr lang="en-US" dirty="0" smtClean="0">
                <a:solidFill>
                  <a:srgbClr val="0033CC"/>
                </a:solidFill>
              </a:rPr>
              <a:t> plasma (Barrel “</a:t>
            </a:r>
            <a:r>
              <a:rPr lang="en-US" dirty="0" err="1" smtClean="0">
                <a:solidFill>
                  <a:srgbClr val="0033CC"/>
                </a:solidFill>
              </a:rPr>
              <a:t>asher</a:t>
            </a:r>
            <a:r>
              <a:rPr lang="en-US" dirty="0" smtClean="0">
                <a:solidFill>
                  <a:srgbClr val="0033CC"/>
                </a:solidFill>
              </a:rPr>
              <a:t>”   Polymer + O </a:t>
            </a:r>
            <a:r>
              <a:rPr lang="en-US" dirty="0" smtClean="0">
                <a:solidFill>
                  <a:srgbClr val="0033CC"/>
                </a:solidFill>
                <a:sym typeface="Symbol"/>
              </a:rPr>
              <a:t></a:t>
            </a:r>
            <a:r>
              <a:rPr lang="en-US" dirty="0" smtClean="0">
                <a:solidFill>
                  <a:srgbClr val="0033CC"/>
                </a:solidFill>
              </a:rPr>
              <a:t> CO</a:t>
            </a:r>
            <a:r>
              <a:rPr lang="en-US" baseline="-25000" dirty="0" smtClean="0">
                <a:solidFill>
                  <a:srgbClr val="0033CC"/>
                </a:solidFill>
              </a:rPr>
              <a:t>2</a:t>
            </a:r>
            <a:r>
              <a:rPr lang="en-US" dirty="0" smtClean="0">
                <a:solidFill>
                  <a:srgbClr val="0033CC"/>
                </a:solidFill>
              </a:rPr>
              <a:t> + H</a:t>
            </a:r>
            <a:r>
              <a:rPr lang="en-US" baseline="-25000" dirty="0" smtClean="0">
                <a:solidFill>
                  <a:srgbClr val="0033CC"/>
                </a:solidFill>
              </a:rPr>
              <a:t>2</a:t>
            </a:r>
            <a:r>
              <a:rPr lang="en-US" dirty="0" smtClean="0">
                <a:solidFill>
                  <a:srgbClr val="0033CC"/>
                </a:solidFill>
              </a:rPr>
              <a:t>O).</a:t>
            </a:r>
          </a:p>
        </p:txBody>
      </p:sp>
      <p:cxnSp>
        <p:nvCxnSpPr>
          <p:cNvPr id="9" name="Straight Connector 8"/>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4" name="Group 13"/>
          <p:cNvGrpSpPr/>
          <p:nvPr/>
        </p:nvGrpSpPr>
        <p:grpSpPr>
          <a:xfrm>
            <a:off x="5181600" y="533400"/>
            <a:ext cx="3657600" cy="3219510"/>
            <a:chOff x="5410200" y="742890"/>
            <a:chExt cx="3657600" cy="3219510"/>
          </a:xfrm>
        </p:grpSpPr>
        <p:pic>
          <p:nvPicPr>
            <p:cNvPr id="11" name="Picture 10"/>
            <p:cNvPicPr>
              <a:picLocks noChangeAspect="1" noChangeArrowheads="1"/>
            </p:cNvPicPr>
            <p:nvPr/>
          </p:nvPicPr>
          <p:blipFill>
            <a:blip r:embed="rId3" cstate="print"/>
            <a:srcRect/>
            <a:stretch>
              <a:fillRect/>
            </a:stretch>
          </p:blipFill>
          <p:spPr bwMode="auto">
            <a:xfrm>
              <a:off x="5410200" y="1219200"/>
              <a:ext cx="3657600" cy="2743200"/>
            </a:xfrm>
            <a:prstGeom prst="rect">
              <a:avLst/>
            </a:prstGeom>
            <a:noFill/>
            <a:ln w="50800">
              <a:noFill/>
              <a:miter lim="800000"/>
              <a:headEnd type="none" w="med" len="lg"/>
              <a:tailEnd type="none" w="med" len="lg"/>
            </a:ln>
          </p:spPr>
        </p:pic>
        <p:sp>
          <p:nvSpPr>
            <p:cNvPr id="12" name="Text Box 5"/>
            <p:cNvSpPr txBox="1">
              <a:spLocks noChangeArrowheads="1"/>
            </p:cNvSpPr>
            <p:nvPr/>
          </p:nvSpPr>
          <p:spPr bwMode="auto">
            <a:xfrm>
              <a:off x="7086600" y="742890"/>
              <a:ext cx="1386918" cy="400110"/>
            </a:xfrm>
            <a:prstGeom prst="rect">
              <a:avLst/>
            </a:prstGeom>
            <a:noFill/>
            <a:ln w="50800">
              <a:noFill/>
              <a:miter lim="800000"/>
              <a:headEnd type="none" w="med" len="lg"/>
              <a:tailEnd type="none" w="med" len="lg"/>
            </a:ln>
          </p:spPr>
          <p:txBody>
            <a:bodyPr wrap="none">
              <a:spAutoFit/>
            </a:bodyPr>
            <a:lstStyle/>
            <a:p>
              <a:r>
                <a:rPr lang="en-US" sz="2000" dirty="0">
                  <a:solidFill>
                    <a:srgbClr val="C00000"/>
                  </a:solidFill>
                  <a:latin typeface="Times New Roman" pitchFamily="18" charset="0"/>
                </a:rPr>
                <a:t>Quartz tube</a:t>
              </a:r>
            </a:p>
          </p:txBody>
        </p:sp>
        <p:sp>
          <p:nvSpPr>
            <p:cNvPr id="13" name="Line 6"/>
            <p:cNvSpPr>
              <a:spLocks noChangeShapeType="1"/>
            </p:cNvSpPr>
            <p:nvPr/>
          </p:nvSpPr>
          <p:spPr bwMode="auto">
            <a:xfrm flipH="1">
              <a:off x="7696200" y="1066800"/>
              <a:ext cx="0" cy="2019301"/>
            </a:xfrm>
            <a:prstGeom prst="line">
              <a:avLst/>
            </a:prstGeom>
            <a:noFill/>
            <a:ln w="50800">
              <a:solidFill>
                <a:srgbClr val="0000FF"/>
              </a:solidFill>
              <a:round/>
              <a:headEnd type="none" w="med" len="lg"/>
              <a:tailEnd type="stealth" w="med" len="lg"/>
            </a:ln>
          </p:spPr>
          <p:txBody>
            <a:bodyPr wrap="none" anchor="ctr"/>
            <a:lstStyle/>
            <a:p>
              <a:endParaRPr lang="en-US"/>
            </a:p>
          </p:txBody>
        </p:sp>
      </p:grpSp>
      <p:sp>
        <p:nvSpPr>
          <p:cNvPr id="15" name="TextBox 14"/>
          <p:cNvSpPr txBox="1"/>
          <p:nvPr/>
        </p:nvSpPr>
        <p:spPr>
          <a:xfrm>
            <a:off x="4038600" y="6248400"/>
            <a:ext cx="1358257" cy="369332"/>
          </a:xfrm>
          <a:prstGeom prst="rect">
            <a:avLst/>
          </a:prstGeom>
          <a:noFill/>
        </p:spPr>
        <p:txBody>
          <a:bodyPr wrap="none" rtlCol="0">
            <a:spAutoFit/>
          </a:bodyPr>
          <a:lstStyle/>
          <a:p>
            <a:r>
              <a:rPr lang="en-US" dirty="0" smtClean="0"/>
              <a:t>Figure 10-15</a:t>
            </a:r>
            <a:endParaRPr lang="en-US" dirty="0"/>
          </a:p>
        </p:txBody>
      </p:sp>
      <p:sp>
        <p:nvSpPr>
          <p:cNvPr id="16" name="Slide Number Placeholder 15"/>
          <p:cNvSpPr>
            <a:spLocks noGrp="1"/>
          </p:cNvSpPr>
          <p:nvPr>
            <p:ph type="sldNum" sz="quarter" idx="11"/>
          </p:nvPr>
        </p:nvSpPr>
        <p:spPr/>
        <p:txBody>
          <a:bodyPr/>
          <a:lstStyle/>
          <a:p>
            <a:pPr>
              <a:defRPr/>
            </a:pPr>
            <a:fld id="{B229BFB4-E1C1-44ED-B54E-7E010835A2AF}" type="slidenum">
              <a:rPr lang="en-US" altLang="zh-TW" smtClean="0"/>
              <a:pPr>
                <a:defRPr/>
              </a:pPr>
              <a:t>20</a:t>
            </a:fld>
            <a:endParaRPr lang="en-US" altLang="zh-TW"/>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4114800" y="609599"/>
            <a:ext cx="5029200" cy="3557809"/>
          </a:xfrm>
          <a:prstGeom prst="rect">
            <a:avLst/>
          </a:prstGeom>
          <a:noFill/>
          <a:ln w="9525">
            <a:noFill/>
            <a:miter lim="800000"/>
            <a:headEnd/>
            <a:tailEnd/>
          </a:ln>
        </p:spPr>
      </p:pic>
      <p:sp>
        <p:nvSpPr>
          <p:cNvPr id="5" name="Rectangle 4"/>
          <p:cNvSpPr/>
          <p:nvPr/>
        </p:nvSpPr>
        <p:spPr>
          <a:xfrm>
            <a:off x="2895600" y="0"/>
            <a:ext cx="3206134" cy="523220"/>
          </a:xfrm>
          <a:prstGeom prst="rect">
            <a:avLst/>
          </a:prstGeom>
        </p:spPr>
        <p:txBody>
          <a:bodyPr wrap="none">
            <a:spAutoFit/>
          </a:bodyPr>
          <a:lstStyle/>
          <a:p>
            <a:r>
              <a:rPr lang="en-US" sz="2800" dirty="0" smtClean="0">
                <a:solidFill>
                  <a:srgbClr val="0033CC"/>
                </a:solidFill>
              </a:rPr>
              <a:t>Downstream etchers</a:t>
            </a:r>
            <a:endParaRPr lang="en-US" sz="2800" dirty="0">
              <a:solidFill>
                <a:srgbClr val="0033CC"/>
              </a:solidFill>
            </a:endParaRPr>
          </a:p>
        </p:txBody>
      </p:sp>
      <p:sp>
        <p:nvSpPr>
          <p:cNvPr id="6" name="Rectangle 5"/>
          <p:cNvSpPr/>
          <p:nvPr/>
        </p:nvSpPr>
        <p:spPr>
          <a:xfrm>
            <a:off x="76200" y="839956"/>
            <a:ext cx="4419600" cy="2970044"/>
          </a:xfrm>
          <a:prstGeom prst="rect">
            <a:avLst/>
          </a:prstGeom>
        </p:spPr>
        <p:txBody>
          <a:bodyPr wrap="square">
            <a:spAutoFit/>
          </a:bodyPr>
          <a:lstStyle/>
          <a:p>
            <a:pPr marL="171450" indent="-171450">
              <a:spcAft>
                <a:spcPts val="600"/>
              </a:spcAft>
              <a:buFont typeface="Arial" pitchFamily="34" charset="0"/>
              <a:buChar char="•"/>
            </a:pPr>
            <a:r>
              <a:rPr lang="en-US" dirty="0" smtClean="0">
                <a:solidFill>
                  <a:srgbClr val="0033CC"/>
                </a:solidFill>
              </a:rPr>
              <a:t>Plasma is formed in a cavity which is separated from the etching chamber.</a:t>
            </a:r>
          </a:p>
          <a:p>
            <a:pPr marL="171450" indent="-171450">
              <a:spcAft>
                <a:spcPts val="600"/>
              </a:spcAft>
              <a:buFont typeface="Arial" pitchFamily="34" charset="0"/>
              <a:buChar char="•"/>
            </a:pPr>
            <a:r>
              <a:rPr lang="en-US" dirty="0" smtClean="0">
                <a:solidFill>
                  <a:srgbClr val="0033CC"/>
                </a:solidFill>
              </a:rPr>
              <a:t>Wafers are shielded from bombardment.</a:t>
            </a:r>
          </a:p>
          <a:p>
            <a:pPr marL="171450" indent="-171450">
              <a:spcAft>
                <a:spcPts val="600"/>
              </a:spcAft>
              <a:buFont typeface="Arial" pitchFamily="34" charset="0"/>
              <a:buChar char="•"/>
            </a:pPr>
            <a:r>
              <a:rPr lang="en-US" dirty="0" smtClean="0">
                <a:solidFill>
                  <a:srgbClr val="0033CC"/>
                </a:solidFill>
              </a:rPr>
              <a:t>Only neutral free radicals reach wafers.</a:t>
            </a:r>
          </a:p>
          <a:p>
            <a:pPr marL="171450" indent="-171450">
              <a:spcAft>
                <a:spcPts val="600"/>
              </a:spcAft>
              <a:buFont typeface="Arial" pitchFamily="34" charset="0"/>
              <a:buChar char="•"/>
            </a:pPr>
            <a:r>
              <a:rPr lang="en-US" dirty="0" smtClean="0">
                <a:solidFill>
                  <a:srgbClr val="0033CC"/>
                </a:solidFill>
              </a:rPr>
              <a:t>Etching is completely chemical and isotropic.</a:t>
            </a:r>
          </a:p>
          <a:p>
            <a:pPr marL="171450" indent="-171450">
              <a:spcAft>
                <a:spcPts val="600"/>
              </a:spcAft>
              <a:buFont typeface="Arial" pitchFamily="34" charset="0"/>
              <a:buChar char="•"/>
            </a:pPr>
            <a:r>
              <a:rPr lang="en-US" dirty="0" smtClean="0">
                <a:solidFill>
                  <a:srgbClr val="0033CC"/>
                </a:solidFill>
              </a:rPr>
              <a:t>High selectivity achievable - Si:SiO2 = 50:1</a:t>
            </a:r>
          </a:p>
          <a:p>
            <a:pPr marL="171450" indent="-171450">
              <a:spcAft>
                <a:spcPts val="600"/>
              </a:spcAft>
              <a:buFont typeface="Arial" pitchFamily="34" charset="0"/>
              <a:buChar char="•"/>
            </a:pPr>
            <a:r>
              <a:rPr lang="en-US" dirty="0" smtClean="0">
                <a:solidFill>
                  <a:srgbClr val="0033CC"/>
                </a:solidFill>
              </a:rPr>
              <a:t>Plasma may be generated by RF (13.56MHz) or by microwave (2.45GHz).</a:t>
            </a:r>
            <a:endParaRPr lang="en-US" dirty="0">
              <a:solidFill>
                <a:srgbClr val="0033CC"/>
              </a:solidFill>
            </a:endParaRPr>
          </a:p>
        </p:txBody>
      </p:sp>
      <p:pic>
        <p:nvPicPr>
          <p:cNvPr id="37890" name="Picture 2"/>
          <p:cNvPicPr>
            <a:picLocks noChangeAspect="1" noChangeArrowheads="1"/>
          </p:cNvPicPr>
          <p:nvPr/>
        </p:nvPicPr>
        <p:blipFill>
          <a:blip r:embed="rId3" cstate="print"/>
          <a:srcRect/>
          <a:stretch>
            <a:fillRect/>
          </a:stretch>
        </p:blipFill>
        <p:spPr bwMode="auto">
          <a:xfrm>
            <a:off x="533400" y="4114800"/>
            <a:ext cx="7799387" cy="2486025"/>
          </a:xfrm>
          <a:prstGeom prst="rect">
            <a:avLst/>
          </a:prstGeom>
          <a:noFill/>
          <a:ln w="9525">
            <a:noFill/>
            <a:miter lim="800000"/>
            <a:headEnd/>
            <a:tailEnd/>
          </a:ln>
        </p:spPr>
      </p:pic>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Slide Number Placeholder 7"/>
          <p:cNvSpPr>
            <a:spLocks noGrp="1"/>
          </p:cNvSpPr>
          <p:nvPr>
            <p:ph type="sldNum" sz="quarter" idx="11"/>
          </p:nvPr>
        </p:nvSpPr>
        <p:spPr/>
        <p:txBody>
          <a:bodyPr/>
          <a:lstStyle/>
          <a:p>
            <a:pPr>
              <a:defRPr/>
            </a:pPr>
            <a:fld id="{B229BFB4-E1C1-44ED-B54E-7E010835A2AF}" type="slidenum">
              <a:rPr lang="en-US" altLang="zh-TW" smtClean="0"/>
              <a:pPr>
                <a:defRPr/>
              </a:pPr>
              <a:t>21</a:t>
            </a:fld>
            <a:endParaRPr lang="en-US" altLang="zh-TW"/>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52600" y="609600"/>
            <a:ext cx="5105400" cy="646331"/>
          </a:xfrm>
          <a:prstGeom prst="rect">
            <a:avLst/>
          </a:prstGeom>
        </p:spPr>
        <p:txBody>
          <a:bodyPr wrap="square">
            <a:spAutoFit/>
          </a:bodyPr>
          <a:lstStyle/>
          <a:p>
            <a:r>
              <a:rPr lang="en-US" dirty="0" smtClean="0">
                <a:solidFill>
                  <a:srgbClr val="C00000"/>
                </a:solidFill>
              </a:rPr>
              <a:t>Parallel plate = capacitively coupled plasma (CCP)</a:t>
            </a:r>
          </a:p>
          <a:p>
            <a:r>
              <a:rPr lang="en-US" dirty="0" smtClean="0">
                <a:solidFill>
                  <a:srgbClr val="C00000"/>
                </a:solidFill>
              </a:rPr>
              <a:t>You will see later on ICP : inductively coupled plasma</a:t>
            </a:r>
            <a:endParaRPr lang="en-US" dirty="0">
              <a:solidFill>
                <a:srgbClr val="C00000"/>
              </a:solidFill>
            </a:endParaRPr>
          </a:p>
        </p:txBody>
      </p:sp>
      <p:pic>
        <p:nvPicPr>
          <p:cNvPr id="25603" name="Picture 3"/>
          <p:cNvPicPr>
            <a:picLocks noChangeAspect="1" noChangeArrowheads="1"/>
          </p:cNvPicPr>
          <p:nvPr/>
        </p:nvPicPr>
        <p:blipFill>
          <a:blip r:embed="rId2" cstate="print"/>
          <a:srcRect/>
          <a:stretch>
            <a:fillRect/>
          </a:stretch>
        </p:blipFill>
        <p:spPr bwMode="auto">
          <a:xfrm>
            <a:off x="3657600" y="3581400"/>
            <a:ext cx="5252461" cy="3200400"/>
          </a:xfrm>
          <a:prstGeom prst="rect">
            <a:avLst/>
          </a:prstGeom>
          <a:noFill/>
          <a:ln w="9525">
            <a:noFill/>
            <a:miter lim="800000"/>
            <a:headEnd/>
            <a:tailEnd/>
          </a:ln>
        </p:spPr>
      </p:pic>
      <p:sp>
        <p:nvSpPr>
          <p:cNvPr id="10" name="TextBox 9"/>
          <p:cNvSpPr txBox="1"/>
          <p:nvPr/>
        </p:nvSpPr>
        <p:spPr>
          <a:xfrm>
            <a:off x="457200" y="0"/>
            <a:ext cx="8229600" cy="523220"/>
          </a:xfrm>
          <a:prstGeom prst="rect">
            <a:avLst/>
          </a:prstGeom>
          <a:noFill/>
        </p:spPr>
        <p:txBody>
          <a:bodyPr wrap="square" rtlCol="0">
            <a:spAutoFit/>
          </a:bodyPr>
          <a:lstStyle/>
          <a:p>
            <a:r>
              <a:rPr lang="en-US" sz="2800" dirty="0" smtClean="0">
                <a:solidFill>
                  <a:srgbClr val="0033CC"/>
                </a:solidFill>
              </a:rPr>
              <a:t>Plasma etching in parallel plate systems – </a:t>
            </a:r>
            <a:r>
              <a:rPr lang="en-US" sz="2800" dirty="0" smtClean="0">
                <a:solidFill>
                  <a:srgbClr val="C00000"/>
                </a:solidFill>
              </a:rPr>
              <a:t>plasma mode</a:t>
            </a:r>
            <a:endParaRPr lang="en-US" sz="2800" dirty="0">
              <a:solidFill>
                <a:srgbClr val="C00000"/>
              </a:solidFill>
            </a:endParaRPr>
          </a:p>
        </p:txBody>
      </p:sp>
      <p:cxnSp>
        <p:nvCxnSpPr>
          <p:cNvPr id="11" name="Straight Connector 10"/>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TextBox 11"/>
          <p:cNvSpPr txBox="1"/>
          <p:nvPr/>
        </p:nvSpPr>
        <p:spPr>
          <a:xfrm>
            <a:off x="152400" y="1273076"/>
            <a:ext cx="8915400" cy="2308324"/>
          </a:xfrm>
          <a:prstGeom prst="rect">
            <a:avLst/>
          </a:prstGeom>
          <a:noFill/>
        </p:spPr>
        <p:txBody>
          <a:bodyPr wrap="square" rtlCol="0">
            <a:spAutoFit/>
          </a:bodyPr>
          <a:lstStyle/>
          <a:p>
            <a:pPr marL="166688" indent="-166688">
              <a:buFont typeface="Arial" pitchFamily="34" charset="0"/>
              <a:buChar char="•"/>
            </a:pPr>
            <a:r>
              <a:rPr lang="en-US" dirty="0" smtClean="0">
                <a:solidFill>
                  <a:srgbClr val="0033CC"/>
                </a:solidFill>
              </a:rPr>
              <a:t>Similar to PECVD except that etch gas is used instead of precursor gas.</a:t>
            </a:r>
          </a:p>
          <a:p>
            <a:pPr marL="166688" indent="-166688">
              <a:buFont typeface="Arial" pitchFamily="34" charset="0"/>
              <a:buChar char="•"/>
            </a:pPr>
            <a:r>
              <a:rPr lang="en-US" dirty="0" smtClean="0">
                <a:solidFill>
                  <a:srgbClr val="0033CC"/>
                </a:solidFill>
              </a:rPr>
              <a:t>Equal or larger (grounded to chamber) wafer electrode (which defines “plasma mode”) gives weaker ion bombardment of wafers (smaller DC voltage drop near larger electrode).</a:t>
            </a:r>
          </a:p>
          <a:p>
            <a:pPr marL="166688" indent="-166688">
              <a:buFont typeface="Arial" pitchFamily="34" charset="0"/>
              <a:buChar char="•"/>
            </a:pPr>
            <a:r>
              <a:rPr lang="en-US" dirty="0" smtClean="0">
                <a:solidFill>
                  <a:srgbClr val="0033CC"/>
                </a:solidFill>
              </a:rPr>
              <a:t>The etch is more uniform than barrel, but typically etches only one or a few wafers (cassette for barrel etcher) at a time.</a:t>
            </a:r>
          </a:p>
          <a:p>
            <a:pPr marL="166688" indent="-166688">
              <a:buFont typeface="Arial" pitchFamily="34" charset="0"/>
              <a:buChar char="•"/>
            </a:pPr>
            <a:r>
              <a:rPr lang="en-US" dirty="0" smtClean="0">
                <a:solidFill>
                  <a:srgbClr val="0033CC"/>
                </a:solidFill>
              </a:rPr>
              <a:t>Both chemical and physical etch occur (wafer “in contact” with plasma), though the later is weak, particularly at higher pressure when DC voltage drop near wafer is smaller.</a:t>
            </a:r>
          </a:p>
          <a:p>
            <a:pPr marL="166688" indent="-166688">
              <a:buFont typeface="Arial" pitchFamily="34" charset="0"/>
              <a:buChar char="•"/>
            </a:pPr>
            <a:r>
              <a:rPr lang="en-US" dirty="0" smtClean="0">
                <a:solidFill>
                  <a:srgbClr val="0033CC"/>
                </a:solidFill>
              </a:rPr>
              <a:t>Etching is fairly isotropic and selective due to the strong chemical component.</a:t>
            </a:r>
            <a:endParaRPr lang="en-US" dirty="0">
              <a:solidFill>
                <a:srgbClr val="0033CC"/>
              </a:solidFill>
            </a:endParaRPr>
          </a:p>
        </p:txBody>
      </p:sp>
      <p:sp>
        <p:nvSpPr>
          <p:cNvPr id="7" name="TextBox 6"/>
          <p:cNvSpPr txBox="1"/>
          <p:nvPr/>
        </p:nvSpPr>
        <p:spPr>
          <a:xfrm>
            <a:off x="2590800" y="6488668"/>
            <a:ext cx="1241237" cy="369332"/>
          </a:xfrm>
          <a:prstGeom prst="rect">
            <a:avLst/>
          </a:prstGeom>
          <a:noFill/>
        </p:spPr>
        <p:txBody>
          <a:bodyPr wrap="none" rtlCol="0">
            <a:spAutoFit/>
          </a:bodyPr>
          <a:lstStyle/>
          <a:p>
            <a:r>
              <a:rPr lang="en-US" dirty="0" smtClean="0"/>
              <a:t>Figure 10-7</a:t>
            </a:r>
            <a:endParaRPr lang="en-US" dirty="0"/>
          </a:p>
        </p:txBody>
      </p:sp>
      <p:sp>
        <p:nvSpPr>
          <p:cNvPr id="8" name="Slide Number Placeholder 7"/>
          <p:cNvSpPr>
            <a:spLocks noGrp="1"/>
          </p:cNvSpPr>
          <p:nvPr>
            <p:ph type="sldNum" sz="quarter" idx="11"/>
          </p:nvPr>
        </p:nvSpPr>
        <p:spPr/>
        <p:txBody>
          <a:bodyPr/>
          <a:lstStyle/>
          <a:p>
            <a:pPr>
              <a:defRPr/>
            </a:pPr>
            <a:fld id="{B229BFB4-E1C1-44ED-B54E-7E010835A2AF}" type="slidenum">
              <a:rPr lang="en-US" altLang="zh-TW" smtClean="0"/>
              <a:pPr>
                <a:defRPr/>
              </a:pPr>
              <a:t>22</a:t>
            </a:fld>
            <a:endParaRPr lang="en-US" altLang="zh-TW" dirty="0"/>
          </a:p>
        </p:txBody>
      </p:sp>
      <p:sp>
        <p:nvSpPr>
          <p:cNvPr id="9" name="TextBox 8"/>
          <p:cNvSpPr txBox="1"/>
          <p:nvPr/>
        </p:nvSpPr>
        <p:spPr>
          <a:xfrm>
            <a:off x="228600" y="4267200"/>
            <a:ext cx="3581401" cy="1754326"/>
          </a:xfrm>
          <a:prstGeom prst="rect">
            <a:avLst/>
          </a:prstGeom>
          <a:noFill/>
        </p:spPr>
        <p:txBody>
          <a:bodyPr wrap="square" rtlCol="0">
            <a:spAutoFit/>
          </a:bodyPr>
          <a:lstStyle/>
          <a:p>
            <a:r>
              <a:rPr lang="en-US" dirty="0" smtClean="0">
                <a:solidFill>
                  <a:srgbClr val="7030A0"/>
                </a:solidFill>
              </a:rPr>
              <a:t>Very often, plasma mode etching is considered as just a kind of reactive ion etching (RIE), but done at  higher pressure.</a:t>
            </a:r>
          </a:p>
          <a:p>
            <a:r>
              <a:rPr lang="en-US" dirty="0" smtClean="0">
                <a:solidFill>
                  <a:srgbClr val="7030A0"/>
                </a:solidFill>
              </a:rPr>
              <a:t>Of course, both plasma mode etching and RIE is plasma etching.</a:t>
            </a:r>
            <a:endParaRPr lang="en-US" dirty="0">
              <a:solidFill>
                <a:srgbClr val="7030A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2" cstate="print"/>
          <a:srcRect/>
          <a:stretch>
            <a:fillRect/>
          </a:stretch>
        </p:blipFill>
        <p:spPr bwMode="auto">
          <a:xfrm>
            <a:off x="5029200" y="846308"/>
            <a:ext cx="3854202" cy="3878092"/>
          </a:xfrm>
          <a:prstGeom prst="rect">
            <a:avLst/>
          </a:prstGeom>
          <a:noFill/>
          <a:ln w="9525">
            <a:noFill/>
            <a:miter lim="800000"/>
            <a:headEnd/>
            <a:tailEnd/>
          </a:ln>
        </p:spPr>
      </p:pic>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609600" y="228600"/>
            <a:ext cx="8054641" cy="523220"/>
          </a:xfrm>
          <a:prstGeom prst="rect">
            <a:avLst/>
          </a:prstGeom>
        </p:spPr>
        <p:txBody>
          <a:bodyPr wrap="none">
            <a:spAutoFit/>
          </a:bodyPr>
          <a:lstStyle/>
          <a:p>
            <a:r>
              <a:rPr lang="en-US" altLang="zh-TW" sz="2800" dirty="0" smtClean="0">
                <a:solidFill>
                  <a:srgbClr val="0033CC"/>
                </a:solidFill>
              </a:rPr>
              <a:t>Parallel plate etchers (regular RIE, </a:t>
            </a:r>
            <a:r>
              <a:rPr lang="en-US" altLang="zh-TW" sz="2800" dirty="0" smtClean="0">
                <a:solidFill>
                  <a:srgbClr val="C00000"/>
                </a:solidFill>
              </a:rPr>
              <a:t>low density </a:t>
            </a:r>
            <a:r>
              <a:rPr lang="en-US" altLang="zh-TW" sz="2800" dirty="0" smtClean="0">
                <a:solidFill>
                  <a:srgbClr val="0033CC"/>
                </a:solidFill>
              </a:rPr>
              <a:t>plasma)</a:t>
            </a:r>
            <a:endParaRPr lang="en-US" sz="2800" dirty="0">
              <a:solidFill>
                <a:srgbClr val="0033CC"/>
              </a:solidFill>
            </a:endParaRPr>
          </a:p>
        </p:txBody>
      </p:sp>
      <p:sp>
        <p:nvSpPr>
          <p:cNvPr id="9" name="Rectangle 8"/>
          <p:cNvSpPr/>
          <p:nvPr/>
        </p:nvSpPr>
        <p:spPr>
          <a:xfrm>
            <a:off x="76200" y="1175534"/>
            <a:ext cx="5029200" cy="2662267"/>
          </a:xfrm>
          <a:prstGeom prst="rect">
            <a:avLst/>
          </a:prstGeom>
        </p:spPr>
        <p:txBody>
          <a:bodyPr wrap="square">
            <a:spAutoFit/>
          </a:bodyPr>
          <a:lstStyle/>
          <a:p>
            <a:pPr marL="166688" indent="-166688">
              <a:spcAft>
                <a:spcPts val="300"/>
              </a:spcAft>
              <a:buFont typeface="Arial" pitchFamily="34" charset="0"/>
              <a:buChar char="•"/>
            </a:pPr>
            <a:r>
              <a:rPr lang="en-US" altLang="zh-TW" dirty="0" smtClean="0">
                <a:solidFill>
                  <a:srgbClr val="0033CC"/>
                </a:solidFill>
              </a:rPr>
              <a:t>Absolutely the most important form of dry etching, though recently ICP (see later slides) is becoming more and more popular.</a:t>
            </a:r>
          </a:p>
          <a:p>
            <a:pPr marL="166688" indent="-166688">
              <a:spcAft>
                <a:spcPts val="300"/>
              </a:spcAft>
              <a:buFont typeface="Arial" pitchFamily="34" charset="0"/>
              <a:buChar char="•"/>
            </a:pPr>
            <a:r>
              <a:rPr lang="en-US" altLang="zh-TW" dirty="0" smtClean="0">
                <a:solidFill>
                  <a:srgbClr val="0033CC"/>
                </a:solidFill>
              </a:rPr>
              <a:t>Compared to plasma mode: smaller wafer electrode (</a:t>
            </a:r>
            <a:r>
              <a:rPr lang="en-US" altLang="zh-TW" i="1" dirty="0" smtClean="0">
                <a:solidFill>
                  <a:srgbClr val="0033CC"/>
                </a:solidFill>
              </a:rPr>
              <a:t>counter electrode </a:t>
            </a:r>
            <a:r>
              <a:rPr lang="en-US" altLang="zh-TW" dirty="0" smtClean="0">
                <a:solidFill>
                  <a:srgbClr val="0033CC"/>
                </a:solidFill>
              </a:rPr>
              <a:t>grounded to chamber wall), lower pressure (&lt;100mTorr), more physical bombardment (voltage drop many 100V). </a:t>
            </a:r>
          </a:p>
          <a:p>
            <a:pPr marL="234950" indent="-234950">
              <a:spcAft>
                <a:spcPts val="300"/>
              </a:spcAft>
              <a:buFont typeface="Arial" pitchFamily="34" charset="0"/>
              <a:buChar char="•"/>
            </a:pPr>
            <a:r>
              <a:rPr lang="en-US" dirty="0" smtClean="0">
                <a:solidFill>
                  <a:srgbClr val="C00000"/>
                </a:solidFill>
              </a:rPr>
              <a:t>Ion enhanced etching mechanism, (usually) directional/anisotropic and selective.</a:t>
            </a:r>
          </a:p>
        </p:txBody>
      </p:sp>
      <p:pic>
        <p:nvPicPr>
          <p:cNvPr id="8" name="Picture 4"/>
          <p:cNvPicPr>
            <a:picLocks noChangeAspect="1" noChangeArrowheads="1"/>
          </p:cNvPicPr>
          <p:nvPr/>
        </p:nvPicPr>
        <p:blipFill>
          <a:blip r:embed="rId3" cstate="print"/>
          <a:srcRect/>
          <a:stretch>
            <a:fillRect/>
          </a:stretch>
        </p:blipFill>
        <p:spPr>
          <a:xfrm>
            <a:off x="4411691" y="4648200"/>
            <a:ext cx="4492902" cy="1524000"/>
          </a:xfrm>
          <a:prstGeom prst="rect">
            <a:avLst/>
          </a:prstGeom>
          <a:noFill/>
        </p:spPr>
      </p:pic>
      <p:sp>
        <p:nvSpPr>
          <p:cNvPr id="10" name="TextBox 9"/>
          <p:cNvSpPr txBox="1"/>
          <p:nvPr/>
        </p:nvSpPr>
        <p:spPr>
          <a:xfrm>
            <a:off x="304800" y="4721929"/>
            <a:ext cx="3886200" cy="1831271"/>
          </a:xfrm>
          <a:prstGeom prst="rect">
            <a:avLst/>
          </a:prstGeom>
          <a:noFill/>
        </p:spPr>
        <p:txBody>
          <a:bodyPr wrap="square" rtlCol="0">
            <a:spAutoFit/>
          </a:bodyPr>
          <a:lstStyle/>
          <a:p>
            <a:pPr>
              <a:spcAft>
                <a:spcPts val="600"/>
              </a:spcAft>
            </a:pPr>
            <a:r>
              <a:rPr lang="en-US" dirty="0" smtClean="0">
                <a:solidFill>
                  <a:srgbClr val="0033CC"/>
                </a:solidFill>
              </a:rPr>
              <a:t>RIE using parallel plate setup is low density plasma system (ions 10</a:t>
            </a:r>
            <a:r>
              <a:rPr lang="en-US" baseline="30000" dirty="0" smtClean="0">
                <a:solidFill>
                  <a:srgbClr val="0033CC"/>
                </a:solidFill>
              </a:rPr>
              <a:t>8</a:t>
            </a:r>
            <a:r>
              <a:rPr lang="en-US" dirty="0" smtClean="0">
                <a:solidFill>
                  <a:srgbClr val="0033CC"/>
                </a:solidFill>
              </a:rPr>
              <a:t> – 10</a:t>
            </a:r>
            <a:r>
              <a:rPr lang="en-US" baseline="30000" dirty="0" smtClean="0">
                <a:solidFill>
                  <a:srgbClr val="0033CC"/>
                </a:solidFill>
              </a:rPr>
              <a:t>10</a:t>
            </a:r>
            <a:r>
              <a:rPr lang="en-US" dirty="0" smtClean="0">
                <a:solidFill>
                  <a:srgbClr val="0033CC"/>
                </a:solidFill>
              </a:rPr>
              <a:t>/cm</a:t>
            </a:r>
            <a:r>
              <a:rPr lang="en-US" baseline="30000" dirty="0" smtClean="0">
                <a:solidFill>
                  <a:srgbClr val="0033CC"/>
                </a:solidFill>
              </a:rPr>
              <a:t>3</a:t>
            </a:r>
            <a:r>
              <a:rPr lang="en-US" dirty="0" smtClean="0">
                <a:solidFill>
                  <a:srgbClr val="0033CC"/>
                </a:solidFill>
              </a:rPr>
              <a:t>), thus low etch rate. </a:t>
            </a:r>
          </a:p>
          <a:p>
            <a:pPr>
              <a:spcAft>
                <a:spcPts val="600"/>
              </a:spcAft>
            </a:pPr>
            <a:r>
              <a:rPr lang="en-US" dirty="0" smtClean="0">
                <a:solidFill>
                  <a:srgbClr val="0033CC"/>
                </a:solidFill>
              </a:rPr>
              <a:t>Here low (ion) density plasma also implies low density of free radicals. Thus low etching rate.</a:t>
            </a:r>
            <a:endParaRPr lang="en-US" dirty="0">
              <a:solidFill>
                <a:srgbClr val="0033CC"/>
              </a:solidFill>
            </a:endParaRPr>
          </a:p>
        </p:txBody>
      </p:sp>
      <p:sp>
        <p:nvSpPr>
          <p:cNvPr id="12" name="Rectangle 11"/>
          <p:cNvSpPr/>
          <p:nvPr/>
        </p:nvSpPr>
        <p:spPr>
          <a:xfrm>
            <a:off x="4114800" y="6172200"/>
            <a:ext cx="4876800" cy="584775"/>
          </a:xfrm>
          <a:prstGeom prst="rect">
            <a:avLst/>
          </a:prstGeom>
        </p:spPr>
        <p:txBody>
          <a:bodyPr wrap="square">
            <a:spAutoFit/>
          </a:bodyPr>
          <a:lstStyle/>
          <a:p>
            <a:r>
              <a:rPr lang="en-US" sz="1600" dirty="0" smtClean="0">
                <a:solidFill>
                  <a:srgbClr val="0033CC"/>
                </a:solidFill>
              </a:rPr>
              <a:t>VERY roughly, one can say that plasma consists of order 1% radicals (reactive neutral species) and 0.01% ions.</a:t>
            </a:r>
          </a:p>
        </p:txBody>
      </p:sp>
      <p:sp>
        <p:nvSpPr>
          <p:cNvPr id="11" name="Slide Number Placeholder 10"/>
          <p:cNvSpPr>
            <a:spLocks noGrp="1"/>
          </p:cNvSpPr>
          <p:nvPr>
            <p:ph type="sldNum" sz="quarter" idx="11"/>
          </p:nvPr>
        </p:nvSpPr>
        <p:spPr/>
        <p:txBody>
          <a:bodyPr/>
          <a:lstStyle/>
          <a:p>
            <a:pPr>
              <a:defRPr/>
            </a:pPr>
            <a:fld id="{B229BFB4-E1C1-44ED-B54E-7E010835A2AF}" type="slidenum">
              <a:rPr lang="en-US" altLang="zh-TW" smtClean="0"/>
              <a:pPr>
                <a:defRPr/>
              </a:pPr>
              <a:t>23</a:t>
            </a:fld>
            <a:endParaRPr lang="en-US" altLang="zh-TW"/>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3048000"/>
            <a:ext cx="4343400" cy="2108269"/>
          </a:xfrm>
          <a:prstGeom prst="rect">
            <a:avLst/>
          </a:prstGeom>
        </p:spPr>
        <p:txBody>
          <a:bodyPr wrap="square">
            <a:spAutoFit/>
          </a:bodyPr>
          <a:lstStyle/>
          <a:p>
            <a:pPr marL="166688" indent="-166688">
              <a:spcAft>
                <a:spcPts val="300"/>
              </a:spcAft>
              <a:buFont typeface="Arial" pitchFamily="34" charset="0"/>
              <a:buChar char="•"/>
            </a:pPr>
            <a:r>
              <a:rPr lang="en-US" dirty="0" smtClean="0">
                <a:solidFill>
                  <a:srgbClr val="0033CC"/>
                </a:solidFill>
              </a:rPr>
              <a:t>Due to its simultaneous anisotropy and selectivity, RIE is intensively used.</a:t>
            </a:r>
          </a:p>
          <a:p>
            <a:pPr marL="166688" indent="-166688">
              <a:spcAft>
                <a:spcPts val="300"/>
              </a:spcAft>
              <a:buFont typeface="Arial" pitchFamily="34" charset="0"/>
              <a:buChar char="•"/>
            </a:pPr>
            <a:r>
              <a:rPr lang="en-US" dirty="0" smtClean="0">
                <a:solidFill>
                  <a:srgbClr val="0033CC"/>
                </a:solidFill>
              </a:rPr>
              <a:t>Works for most semiconductors and dielectrics.</a:t>
            </a:r>
          </a:p>
          <a:p>
            <a:pPr marL="166688" indent="-166688">
              <a:spcAft>
                <a:spcPts val="300"/>
              </a:spcAft>
              <a:buFont typeface="Arial" pitchFamily="34" charset="0"/>
              <a:buChar char="•"/>
            </a:pPr>
            <a:r>
              <a:rPr lang="en-US" dirty="0" smtClean="0">
                <a:solidFill>
                  <a:srgbClr val="0033CC"/>
                </a:solidFill>
              </a:rPr>
              <a:t>OK for few metals that form volatile etch products: Al (form AlCl</a:t>
            </a:r>
            <a:r>
              <a:rPr lang="en-US" baseline="-25000" dirty="0" smtClean="0">
                <a:solidFill>
                  <a:srgbClr val="0033CC"/>
                </a:solidFill>
              </a:rPr>
              <a:t>3</a:t>
            </a:r>
            <a:r>
              <a:rPr lang="en-US" dirty="0" smtClean="0">
                <a:solidFill>
                  <a:srgbClr val="0033CC"/>
                </a:solidFill>
              </a:rPr>
              <a:t>), Cu (CuCl</a:t>
            </a:r>
            <a:r>
              <a:rPr lang="en-US" baseline="-25000" dirty="0" smtClean="0">
                <a:solidFill>
                  <a:srgbClr val="0033CC"/>
                </a:solidFill>
              </a:rPr>
              <a:t>2</a:t>
            </a:r>
            <a:r>
              <a:rPr lang="en-US" dirty="0" smtClean="0">
                <a:solidFill>
                  <a:srgbClr val="0033CC"/>
                </a:solidFill>
              </a:rPr>
              <a:t>) </a:t>
            </a:r>
            <a:r>
              <a:rPr lang="en-US" sz="1600" dirty="0" smtClean="0">
                <a:solidFill>
                  <a:srgbClr val="0033CC"/>
                </a:solidFill>
              </a:rPr>
              <a:t>(not really)</a:t>
            </a:r>
            <a:r>
              <a:rPr lang="en-US" dirty="0" smtClean="0">
                <a:solidFill>
                  <a:srgbClr val="0033CC"/>
                </a:solidFill>
              </a:rPr>
              <a:t>, Ti (TiF</a:t>
            </a:r>
            <a:r>
              <a:rPr lang="en-US" baseline="-25000" dirty="0" smtClean="0">
                <a:solidFill>
                  <a:srgbClr val="0033CC"/>
                </a:solidFill>
              </a:rPr>
              <a:t>4</a:t>
            </a:r>
            <a:r>
              <a:rPr lang="en-US" dirty="0" smtClean="0">
                <a:solidFill>
                  <a:srgbClr val="0033CC"/>
                </a:solidFill>
              </a:rPr>
              <a:t>, TiCl</a:t>
            </a:r>
            <a:r>
              <a:rPr lang="en-US" baseline="-25000" dirty="0" smtClean="0">
                <a:solidFill>
                  <a:srgbClr val="0033CC"/>
                </a:solidFill>
              </a:rPr>
              <a:t>4</a:t>
            </a:r>
            <a:r>
              <a:rPr lang="en-US" dirty="0" smtClean="0">
                <a:solidFill>
                  <a:srgbClr val="0033CC"/>
                </a:solidFill>
              </a:rPr>
              <a:t>), W (WF</a:t>
            </a:r>
            <a:r>
              <a:rPr lang="en-US" baseline="-25000" dirty="0" smtClean="0">
                <a:solidFill>
                  <a:srgbClr val="0033CC"/>
                </a:solidFill>
              </a:rPr>
              <a:t>6</a:t>
            </a:r>
            <a:r>
              <a:rPr lang="en-US" dirty="0" smtClean="0">
                <a:solidFill>
                  <a:srgbClr val="0033CC"/>
                </a:solidFill>
              </a:rPr>
              <a:t>), Cr (CrO</a:t>
            </a:r>
            <a:r>
              <a:rPr lang="en-US" baseline="-25000" dirty="0" smtClean="0">
                <a:solidFill>
                  <a:srgbClr val="0033CC"/>
                </a:solidFill>
              </a:rPr>
              <a:t>2</a:t>
            </a:r>
            <a:r>
              <a:rPr lang="en-US" dirty="0" smtClean="0">
                <a:solidFill>
                  <a:srgbClr val="0033CC"/>
                </a:solidFill>
              </a:rPr>
              <a:t>Cl</a:t>
            </a:r>
            <a:r>
              <a:rPr lang="en-US" baseline="-25000" dirty="0" smtClean="0">
                <a:solidFill>
                  <a:srgbClr val="0033CC"/>
                </a:solidFill>
              </a:rPr>
              <a:t>2</a:t>
            </a:r>
            <a:r>
              <a:rPr lang="en-US" dirty="0" smtClean="0">
                <a:solidFill>
                  <a:srgbClr val="0033CC"/>
                </a:solidFill>
              </a:rPr>
              <a:t>).</a:t>
            </a:r>
          </a:p>
        </p:txBody>
      </p:sp>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2817717" y="0"/>
            <a:ext cx="3430683" cy="523220"/>
          </a:xfrm>
          <a:prstGeom prst="rect">
            <a:avLst/>
          </a:prstGeom>
          <a:noFill/>
        </p:spPr>
        <p:txBody>
          <a:bodyPr wrap="none" rtlCol="0">
            <a:spAutoFit/>
          </a:bodyPr>
          <a:lstStyle/>
          <a:p>
            <a:r>
              <a:rPr lang="en-US" sz="2800" dirty="0" smtClean="0">
                <a:solidFill>
                  <a:srgbClr val="0033CC"/>
                </a:solidFill>
              </a:rPr>
              <a:t>Reactive ion etch (RIE)</a:t>
            </a:r>
            <a:endParaRPr lang="en-US" sz="2800" dirty="0">
              <a:solidFill>
                <a:srgbClr val="0033CC"/>
              </a:solidFill>
            </a:endParaRPr>
          </a:p>
        </p:txBody>
      </p:sp>
      <p:grpSp>
        <p:nvGrpSpPr>
          <p:cNvPr id="18" name="Group 17"/>
          <p:cNvGrpSpPr/>
          <p:nvPr/>
        </p:nvGrpSpPr>
        <p:grpSpPr>
          <a:xfrm>
            <a:off x="381000" y="685800"/>
            <a:ext cx="3686810" cy="2305050"/>
            <a:chOff x="76200" y="1066800"/>
            <a:chExt cx="3686810" cy="2305050"/>
          </a:xfrm>
        </p:grpSpPr>
        <p:pic>
          <p:nvPicPr>
            <p:cNvPr id="3074" name="Picture 2"/>
            <p:cNvPicPr>
              <a:picLocks noChangeAspect="1" noChangeArrowheads="1"/>
            </p:cNvPicPr>
            <p:nvPr/>
          </p:nvPicPr>
          <p:blipFill>
            <a:blip r:embed="rId2" cstate="print"/>
            <a:srcRect/>
            <a:stretch>
              <a:fillRect/>
            </a:stretch>
          </p:blipFill>
          <p:spPr bwMode="auto">
            <a:xfrm>
              <a:off x="228600" y="1066800"/>
              <a:ext cx="3534410" cy="2305050"/>
            </a:xfrm>
            <a:prstGeom prst="rect">
              <a:avLst/>
            </a:prstGeom>
            <a:noFill/>
            <a:ln w="9525">
              <a:noFill/>
              <a:miter lim="800000"/>
              <a:headEnd/>
              <a:tailEnd/>
            </a:ln>
            <a:effectLst/>
          </p:spPr>
        </p:pic>
        <p:sp>
          <p:nvSpPr>
            <p:cNvPr id="9" name="TextBox 8"/>
            <p:cNvSpPr txBox="1"/>
            <p:nvPr/>
          </p:nvSpPr>
          <p:spPr>
            <a:xfrm>
              <a:off x="76200" y="1295400"/>
              <a:ext cx="1413464" cy="369332"/>
            </a:xfrm>
            <a:prstGeom prst="rect">
              <a:avLst/>
            </a:prstGeom>
            <a:noFill/>
          </p:spPr>
          <p:txBody>
            <a:bodyPr wrap="none" rtlCol="0">
              <a:spAutoFit/>
            </a:bodyPr>
            <a:lstStyle/>
            <a:p>
              <a:r>
                <a:rPr lang="en-US" dirty="0" smtClean="0">
                  <a:solidFill>
                    <a:srgbClr val="0033CC"/>
                  </a:solidFill>
                </a:rPr>
                <a:t>Etching mask</a:t>
              </a:r>
              <a:endParaRPr lang="en-US" dirty="0">
                <a:solidFill>
                  <a:srgbClr val="0033CC"/>
                </a:solidFill>
              </a:endParaRPr>
            </a:p>
          </p:txBody>
        </p:sp>
        <p:cxnSp>
          <p:nvCxnSpPr>
            <p:cNvPr id="11" name="Straight Arrow Connector 10"/>
            <p:cNvCxnSpPr/>
            <p:nvPr/>
          </p:nvCxnSpPr>
          <p:spPr>
            <a:xfrm rot="5400000">
              <a:off x="685800" y="1752600"/>
              <a:ext cx="3048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5512871" y="609600"/>
            <a:ext cx="2259529" cy="369332"/>
          </a:xfrm>
          <a:prstGeom prst="rect">
            <a:avLst/>
          </a:prstGeom>
          <a:noFill/>
        </p:spPr>
        <p:txBody>
          <a:bodyPr wrap="none" rtlCol="0">
            <a:spAutoFit/>
          </a:bodyPr>
          <a:lstStyle/>
          <a:p>
            <a:r>
              <a:rPr lang="en-US" dirty="0" smtClean="0">
                <a:solidFill>
                  <a:srgbClr val="C00000"/>
                </a:solidFill>
              </a:rPr>
              <a:t>Schematic RIE process</a:t>
            </a:r>
            <a:endParaRPr lang="en-US" dirty="0">
              <a:solidFill>
                <a:srgbClr val="C00000"/>
              </a:solidFill>
            </a:endParaRPr>
          </a:p>
        </p:txBody>
      </p:sp>
      <p:pic>
        <p:nvPicPr>
          <p:cNvPr id="9218" name="Picture 2"/>
          <p:cNvPicPr>
            <a:picLocks noChangeAspect="1" noChangeArrowheads="1"/>
          </p:cNvPicPr>
          <p:nvPr/>
        </p:nvPicPr>
        <p:blipFill>
          <a:blip r:embed="rId3" cstate="print"/>
          <a:srcRect/>
          <a:stretch>
            <a:fillRect/>
          </a:stretch>
        </p:blipFill>
        <p:spPr bwMode="auto">
          <a:xfrm>
            <a:off x="4343400" y="942490"/>
            <a:ext cx="4396251" cy="3324710"/>
          </a:xfrm>
          <a:prstGeom prst="rect">
            <a:avLst/>
          </a:prstGeom>
          <a:noFill/>
          <a:ln w="9525">
            <a:noFill/>
            <a:miter lim="800000"/>
            <a:headEnd/>
            <a:tailEnd/>
          </a:ln>
          <a:effectLst/>
        </p:spPr>
      </p:pic>
      <p:sp>
        <p:nvSpPr>
          <p:cNvPr id="13" name="TextBox 12"/>
          <p:cNvSpPr txBox="1"/>
          <p:nvPr/>
        </p:nvSpPr>
        <p:spPr>
          <a:xfrm>
            <a:off x="4648200" y="4114800"/>
            <a:ext cx="4267200" cy="923330"/>
          </a:xfrm>
          <a:prstGeom prst="rect">
            <a:avLst/>
          </a:prstGeom>
          <a:noFill/>
        </p:spPr>
        <p:txBody>
          <a:bodyPr wrap="square" rtlCol="0">
            <a:spAutoFit/>
          </a:bodyPr>
          <a:lstStyle/>
          <a:p>
            <a:r>
              <a:rPr lang="en-US" dirty="0" smtClean="0">
                <a:solidFill>
                  <a:srgbClr val="7030A0"/>
                </a:solidFill>
              </a:rPr>
              <a:t>a) Ion sputtering, b) reactive ion etching, c) radical formation (?), d) radical etching (most important)</a:t>
            </a:r>
            <a:endParaRPr lang="en-US" dirty="0">
              <a:solidFill>
                <a:srgbClr val="7030A0"/>
              </a:solidFill>
            </a:endParaRPr>
          </a:p>
        </p:txBody>
      </p:sp>
      <p:sp>
        <p:nvSpPr>
          <p:cNvPr id="17" name="Rectangle 16"/>
          <p:cNvSpPr/>
          <p:nvPr/>
        </p:nvSpPr>
        <p:spPr>
          <a:xfrm>
            <a:off x="152400" y="5334000"/>
            <a:ext cx="8915400" cy="1238801"/>
          </a:xfrm>
          <a:prstGeom prst="rect">
            <a:avLst/>
          </a:prstGeom>
        </p:spPr>
        <p:txBody>
          <a:bodyPr wrap="square">
            <a:spAutoFit/>
          </a:bodyPr>
          <a:lstStyle/>
          <a:p>
            <a:pPr>
              <a:spcAft>
                <a:spcPts val="300"/>
              </a:spcAft>
            </a:pPr>
            <a:r>
              <a:rPr lang="en-US" dirty="0" smtClean="0">
                <a:solidFill>
                  <a:srgbClr val="C00000"/>
                </a:solidFill>
              </a:rPr>
              <a:t>In RIE, ion energy is low (</a:t>
            </a:r>
            <a:r>
              <a:rPr lang="en-US" dirty="0" smtClean="0">
                <a:solidFill>
                  <a:srgbClr val="C00000"/>
                </a:solidFill>
                <a:sym typeface="Symbol"/>
              </a:rPr>
              <a:t>several </a:t>
            </a:r>
            <a:r>
              <a:rPr lang="en-US" dirty="0" smtClean="0">
                <a:solidFill>
                  <a:srgbClr val="C00000"/>
                </a:solidFill>
              </a:rPr>
              <a:t>10s </a:t>
            </a:r>
            <a:r>
              <a:rPr lang="en-US" dirty="0" err="1" smtClean="0">
                <a:solidFill>
                  <a:srgbClr val="C00000"/>
                </a:solidFill>
              </a:rPr>
              <a:t>eV</a:t>
            </a:r>
            <a:r>
              <a:rPr lang="en-US" dirty="0" smtClean="0">
                <a:solidFill>
                  <a:srgbClr val="C00000"/>
                </a:solidFill>
              </a:rPr>
              <a:t>, &lt;&lt; voltage drop near wafer surface, due to collision energy loss), and its number density is very low, thus negligible etching by ion bombardment.</a:t>
            </a:r>
          </a:p>
          <a:p>
            <a:pPr>
              <a:spcAft>
                <a:spcPts val="300"/>
              </a:spcAft>
            </a:pPr>
            <a:r>
              <a:rPr lang="en-US" dirty="0" smtClean="0">
                <a:solidFill>
                  <a:srgbClr val="C00000"/>
                </a:solidFill>
              </a:rPr>
              <a:t>The name reactive “ion” etching is very misleading since ions don’t contribute </a:t>
            </a:r>
            <a:r>
              <a:rPr lang="en-US" i="1" dirty="0" smtClean="0">
                <a:solidFill>
                  <a:srgbClr val="C00000"/>
                </a:solidFill>
              </a:rPr>
              <a:t>directly </a:t>
            </a:r>
            <a:r>
              <a:rPr lang="en-US" dirty="0" smtClean="0">
                <a:solidFill>
                  <a:srgbClr val="C00000"/>
                </a:solidFill>
              </a:rPr>
              <a:t>to etching – it just “helps” chemical etching.</a:t>
            </a:r>
          </a:p>
        </p:txBody>
      </p:sp>
      <p:sp>
        <p:nvSpPr>
          <p:cNvPr id="15" name="Slide Number Placeholder 14"/>
          <p:cNvSpPr>
            <a:spLocks noGrp="1"/>
          </p:cNvSpPr>
          <p:nvPr>
            <p:ph type="sldNum" sz="quarter" idx="12"/>
          </p:nvPr>
        </p:nvSpPr>
        <p:spPr/>
        <p:txBody>
          <a:bodyPr/>
          <a:lstStyle/>
          <a:p>
            <a:fld id="{0F90EF3C-4A64-457F-A2E8-FEDFDABB442D}"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52400"/>
            <a:ext cx="5410200" cy="523220"/>
          </a:xfrm>
          <a:prstGeom prst="rect">
            <a:avLst/>
          </a:prstGeom>
        </p:spPr>
        <p:txBody>
          <a:bodyPr wrap="square">
            <a:spAutoFit/>
          </a:bodyPr>
          <a:lstStyle/>
          <a:p>
            <a:r>
              <a:rPr lang="en-US" sz="2800" dirty="0" smtClean="0">
                <a:solidFill>
                  <a:srgbClr val="0033CC"/>
                </a:solidFill>
                <a:cs typeface="Tahoma" pitchFamily="34" charset="0"/>
              </a:rPr>
              <a:t>Ion energy vs. pressure for a plasma </a:t>
            </a:r>
            <a:endParaRPr lang="en-US" sz="2800" dirty="0">
              <a:solidFill>
                <a:srgbClr val="0033CC"/>
              </a:solidFill>
            </a:endParaRP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3886200" y="838200"/>
            <a:ext cx="5181600" cy="3016210"/>
          </a:xfrm>
          <a:prstGeom prst="rect">
            <a:avLst/>
          </a:prstGeom>
          <a:noFill/>
        </p:spPr>
        <p:txBody>
          <a:bodyPr wrap="square" rtlCol="0">
            <a:spAutoFit/>
          </a:bodyPr>
          <a:lstStyle/>
          <a:p>
            <a:pPr marL="174625" indent="-174625">
              <a:spcAft>
                <a:spcPts val="600"/>
              </a:spcAft>
              <a:buFont typeface="Arial" pitchFamily="34" charset="0"/>
              <a:buChar char="•"/>
            </a:pPr>
            <a:r>
              <a:rPr lang="en-US" dirty="0" smtClean="0">
                <a:solidFill>
                  <a:srgbClr val="0033CC"/>
                </a:solidFill>
              </a:rPr>
              <a:t>Lower pressure (&lt;10mTorr) increases mean free path as well as voltage drop near wafer electrode, both of which leads to more energetic and directional ion bombardment, thus more anisotropic, but less selective and slower etching rate due to low ion/free radicals density.</a:t>
            </a:r>
          </a:p>
          <a:p>
            <a:pPr marL="174625" indent="-174625">
              <a:spcAft>
                <a:spcPts val="600"/>
              </a:spcAft>
              <a:buFont typeface="Arial" pitchFamily="34" charset="0"/>
              <a:buChar char="•"/>
            </a:pPr>
            <a:r>
              <a:rPr lang="en-US" dirty="0" smtClean="0">
                <a:solidFill>
                  <a:srgbClr val="0033CC"/>
                </a:solidFill>
              </a:rPr>
              <a:t>High pressure (&gt;100mTorr), short mean free path, low voltage drop, isotropic chemical etching.</a:t>
            </a:r>
          </a:p>
          <a:p>
            <a:pPr marL="174625" indent="-174625">
              <a:spcAft>
                <a:spcPts val="600"/>
              </a:spcAft>
              <a:buFont typeface="Arial" pitchFamily="34" charset="0"/>
              <a:buChar char="•"/>
            </a:pPr>
            <a:r>
              <a:rPr lang="en-US" dirty="0" smtClean="0">
                <a:solidFill>
                  <a:srgbClr val="0033CC"/>
                </a:solidFill>
              </a:rPr>
              <a:t>Thus it is desirable to have a low pressure plasma with high ion density.</a:t>
            </a:r>
            <a:endParaRPr lang="en-US" dirty="0">
              <a:solidFill>
                <a:srgbClr val="0033CC"/>
              </a:solidFill>
            </a:endParaRPr>
          </a:p>
        </p:txBody>
      </p:sp>
      <p:sp>
        <p:nvSpPr>
          <p:cNvPr id="10" name="TextBox 9"/>
          <p:cNvSpPr txBox="1"/>
          <p:nvPr/>
        </p:nvSpPr>
        <p:spPr>
          <a:xfrm>
            <a:off x="1447800" y="4800600"/>
            <a:ext cx="5638800" cy="1354217"/>
          </a:xfrm>
          <a:prstGeom prst="rect">
            <a:avLst/>
          </a:prstGeom>
          <a:noFill/>
        </p:spPr>
        <p:txBody>
          <a:bodyPr wrap="square" rtlCol="0">
            <a:spAutoFit/>
          </a:bodyPr>
          <a:lstStyle/>
          <a:p>
            <a:pPr>
              <a:spcAft>
                <a:spcPts val="600"/>
              </a:spcAft>
            </a:pPr>
            <a:r>
              <a:rPr lang="en-US" dirty="0" smtClean="0">
                <a:solidFill>
                  <a:srgbClr val="C00000"/>
                </a:solidFill>
              </a:rPr>
              <a:t>Plasma mode: &gt;100mTorr</a:t>
            </a:r>
          </a:p>
          <a:p>
            <a:pPr>
              <a:spcAft>
                <a:spcPts val="600"/>
              </a:spcAft>
            </a:pPr>
            <a:r>
              <a:rPr lang="en-US" dirty="0" smtClean="0">
                <a:solidFill>
                  <a:srgbClr val="C00000"/>
                </a:solidFill>
              </a:rPr>
              <a:t>RIE mode: 10-100mTorr</a:t>
            </a:r>
          </a:p>
          <a:p>
            <a:pPr>
              <a:spcAft>
                <a:spcPts val="600"/>
              </a:spcAft>
            </a:pPr>
            <a:r>
              <a:rPr lang="en-US" dirty="0" smtClean="0">
                <a:solidFill>
                  <a:srgbClr val="C00000"/>
                </a:solidFill>
              </a:rPr>
              <a:t>Sputter etching: pressure as low as possible, as long as plasma can be sustained, but still very slow etching rate.</a:t>
            </a:r>
            <a:endParaRPr lang="en-US" dirty="0">
              <a:solidFill>
                <a:srgbClr val="C00000"/>
              </a:solidFill>
            </a:endParaRPr>
          </a:p>
        </p:txBody>
      </p:sp>
      <p:pic>
        <p:nvPicPr>
          <p:cNvPr id="6" name="Picture 1029" descr="fig-1-05"/>
          <p:cNvPicPr>
            <a:picLocks noChangeAspect="1" noChangeArrowheads="1"/>
          </p:cNvPicPr>
          <p:nvPr/>
        </p:nvPicPr>
        <p:blipFill>
          <a:blip r:embed="rId3" cstate="print"/>
          <a:srcRect/>
          <a:stretch>
            <a:fillRect/>
          </a:stretch>
        </p:blipFill>
        <p:spPr bwMode="auto">
          <a:xfrm>
            <a:off x="304800" y="878044"/>
            <a:ext cx="3505200" cy="3541556"/>
          </a:xfrm>
          <a:prstGeom prst="rect">
            <a:avLst/>
          </a:prstGeom>
          <a:noFill/>
          <a:ln w="9525">
            <a:noFill/>
            <a:miter lim="800000"/>
            <a:headEnd/>
            <a:tailEnd/>
          </a:ln>
        </p:spPr>
      </p:pic>
      <p:sp>
        <p:nvSpPr>
          <p:cNvPr id="14" name="TextBox 13"/>
          <p:cNvSpPr txBox="1"/>
          <p:nvPr/>
        </p:nvSpPr>
        <p:spPr>
          <a:xfrm>
            <a:off x="2514600" y="6488668"/>
            <a:ext cx="4551695" cy="369332"/>
          </a:xfrm>
          <a:prstGeom prst="rect">
            <a:avLst/>
          </a:prstGeom>
          <a:noFill/>
        </p:spPr>
        <p:txBody>
          <a:bodyPr wrap="none" rtlCol="0">
            <a:spAutoFit/>
          </a:bodyPr>
          <a:lstStyle/>
          <a:p>
            <a:r>
              <a:rPr lang="en-US" dirty="0" smtClean="0"/>
              <a:t>RIE with tilted wafer, will etch vertically or not?</a:t>
            </a:r>
            <a:endParaRPr lang="en-US" dirty="0"/>
          </a:p>
        </p:txBody>
      </p:sp>
      <p:sp>
        <p:nvSpPr>
          <p:cNvPr id="9" name="Slide Number Placeholder 8"/>
          <p:cNvSpPr>
            <a:spLocks noGrp="1"/>
          </p:cNvSpPr>
          <p:nvPr>
            <p:ph type="sldNum" sz="quarter" idx="12"/>
          </p:nvPr>
        </p:nvSpPr>
        <p:spPr/>
        <p:txBody>
          <a:bodyPr/>
          <a:lstStyle/>
          <a:p>
            <a:fld id="{0F90EF3C-4A64-457F-A2E8-FEDFDABB442D}"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Rectangle 9"/>
          <p:cNvSpPr/>
          <p:nvPr/>
        </p:nvSpPr>
        <p:spPr>
          <a:xfrm>
            <a:off x="1447800" y="0"/>
            <a:ext cx="6746719" cy="523220"/>
          </a:xfrm>
          <a:prstGeom prst="rect">
            <a:avLst/>
          </a:prstGeom>
        </p:spPr>
        <p:txBody>
          <a:bodyPr wrap="none">
            <a:spAutoFit/>
          </a:bodyPr>
          <a:lstStyle/>
          <a:p>
            <a:r>
              <a:rPr lang="en-US" sz="2800" dirty="0" smtClean="0">
                <a:solidFill>
                  <a:srgbClr val="0033CC"/>
                </a:solidFill>
              </a:rPr>
              <a:t>Etching in high density plasma (HDP) systems</a:t>
            </a:r>
            <a:endParaRPr lang="en-US" sz="2800" dirty="0">
              <a:solidFill>
                <a:srgbClr val="0033CC"/>
              </a:solidFill>
            </a:endParaRPr>
          </a:p>
        </p:txBody>
      </p:sp>
      <p:sp>
        <p:nvSpPr>
          <p:cNvPr id="22" name="Rectangle 21"/>
          <p:cNvSpPr/>
          <p:nvPr/>
        </p:nvSpPr>
        <p:spPr>
          <a:xfrm>
            <a:off x="228600" y="1081474"/>
            <a:ext cx="8686800" cy="4785926"/>
          </a:xfrm>
          <a:prstGeom prst="rect">
            <a:avLst/>
          </a:prstGeom>
        </p:spPr>
        <p:txBody>
          <a:bodyPr wrap="square">
            <a:spAutoFit/>
          </a:bodyPr>
          <a:lstStyle/>
          <a:p>
            <a:pPr marL="171450" indent="-171450">
              <a:spcAft>
                <a:spcPts val="600"/>
              </a:spcAft>
              <a:buFont typeface="Arial" pitchFamily="34" charset="0"/>
              <a:buChar char="•"/>
            </a:pPr>
            <a:r>
              <a:rPr lang="en-US" dirty="0" smtClean="0">
                <a:solidFill>
                  <a:srgbClr val="0033CC"/>
                </a:solidFill>
              </a:rPr>
              <a:t>Ion flux and ion bombarding energy can be independently controlled. For regular RIE, they are tightly coupled (e.g. higher power increases both).</a:t>
            </a:r>
          </a:p>
          <a:p>
            <a:pPr marL="171450" indent="-171450">
              <a:spcAft>
                <a:spcPts val="600"/>
              </a:spcAft>
              <a:buFont typeface="Arial" pitchFamily="34" charset="0"/>
              <a:buChar char="•"/>
            </a:pPr>
            <a:r>
              <a:rPr lang="en-US" dirty="0" smtClean="0">
                <a:solidFill>
                  <a:srgbClr val="0033CC"/>
                </a:solidFill>
              </a:rPr>
              <a:t>High plasma (ion) density (&gt; 10</a:t>
            </a:r>
            <a:r>
              <a:rPr lang="en-US" baseline="30000" dirty="0" smtClean="0">
                <a:solidFill>
                  <a:srgbClr val="0033CC"/>
                </a:solidFill>
              </a:rPr>
              <a:t>11</a:t>
            </a:r>
            <a:r>
              <a:rPr lang="en-US" dirty="0" smtClean="0">
                <a:solidFill>
                  <a:srgbClr val="0033CC"/>
                </a:solidFill>
              </a:rPr>
              <a:t>) enhances etch rate.</a:t>
            </a:r>
          </a:p>
          <a:p>
            <a:pPr marL="171450" indent="-171450">
              <a:spcAft>
                <a:spcPts val="600"/>
              </a:spcAft>
              <a:buFont typeface="Arial" pitchFamily="34" charset="0"/>
              <a:buChar char="•"/>
            </a:pPr>
            <a:r>
              <a:rPr lang="en-US" dirty="0" smtClean="0">
                <a:solidFill>
                  <a:srgbClr val="0033CC"/>
                </a:solidFill>
              </a:rPr>
              <a:t>Since ionization is much more efficient, can operate at lower pressure, which leads to less ion collision, so more directional/anisotropic, thus enhances profile control.</a:t>
            </a:r>
          </a:p>
          <a:p>
            <a:pPr marL="171450" indent="-171450">
              <a:spcAft>
                <a:spcPts val="600"/>
              </a:spcAft>
              <a:buFont typeface="Arial" pitchFamily="34" charset="0"/>
              <a:buChar char="•"/>
            </a:pPr>
            <a:r>
              <a:rPr lang="en-US" dirty="0" smtClean="0">
                <a:solidFill>
                  <a:srgbClr val="0033CC"/>
                </a:solidFill>
              </a:rPr>
              <a:t>As ion energy is independently controlled, it can be kept low if desirable.</a:t>
            </a:r>
          </a:p>
          <a:p>
            <a:pPr marL="171450" indent="-171450">
              <a:spcAft>
                <a:spcPts val="600"/>
              </a:spcAft>
              <a:buFont typeface="Arial" pitchFamily="34" charset="0"/>
              <a:buChar char="•"/>
            </a:pPr>
            <a:r>
              <a:rPr lang="en-US" dirty="0" smtClean="0">
                <a:solidFill>
                  <a:srgbClr val="0033CC"/>
                </a:solidFill>
              </a:rPr>
              <a:t>Then the extent and amount of damage will be reduced, without sacrificing etching rate that is still high for high density plasma.</a:t>
            </a:r>
          </a:p>
          <a:p>
            <a:pPr marL="171450" indent="-171450">
              <a:spcAft>
                <a:spcPts val="600"/>
              </a:spcAft>
              <a:buFont typeface="Arial" pitchFamily="34" charset="0"/>
              <a:buChar char="•"/>
            </a:pPr>
            <a:r>
              <a:rPr lang="en-US" dirty="0" smtClean="0">
                <a:solidFill>
                  <a:srgbClr val="0033CC"/>
                </a:solidFill>
              </a:rPr>
              <a:t>Currently HDP represents an optimum compromise in high etch rates, good selectivity, good directionality, while low ion energy and damage (??).</a:t>
            </a:r>
          </a:p>
          <a:p>
            <a:pPr marL="171450" indent="-171450">
              <a:spcAft>
                <a:spcPts val="600"/>
              </a:spcAft>
              <a:buFont typeface="Arial" pitchFamily="34" charset="0"/>
              <a:buChar char="•"/>
            </a:pPr>
            <a:r>
              <a:rPr lang="en-US" dirty="0" smtClean="0">
                <a:solidFill>
                  <a:srgbClr val="0033CC"/>
                </a:solidFill>
              </a:rPr>
              <a:t>(What I think) For sidewall profile control and selectivity, hard to say which one (regular RIE vs. HDP) is better. But if wanted one can always turn off the HDP power, then the machine operates like a regular RIE.</a:t>
            </a:r>
          </a:p>
          <a:p>
            <a:pPr marL="171450" indent="-171450">
              <a:spcAft>
                <a:spcPts val="600"/>
              </a:spcAft>
              <a:buFont typeface="Arial" pitchFamily="34" charset="0"/>
              <a:buChar char="•"/>
            </a:pPr>
            <a:r>
              <a:rPr lang="en-US" dirty="0" smtClean="0">
                <a:solidFill>
                  <a:srgbClr val="0033CC"/>
                </a:solidFill>
              </a:rPr>
              <a:t>The bottom line: for deep etching (&gt;&gt;1</a:t>
            </a:r>
            <a:r>
              <a:rPr lang="en-US" dirty="0" smtClean="0">
                <a:solidFill>
                  <a:srgbClr val="0033CC"/>
                </a:solidFill>
                <a:sym typeface="Symbol"/>
              </a:rPr>
              <a:t>m</a:t>
            </a:r>
            <a:r>
              <a:rPr lang="en-US" dirty="0" smtClean="0">
                <a:solidFill>
                  <a:srgbClr val="0033CC"/>
                </a:solidFill>
              </a:rPr>
              <a:t>) that needs very high etching rate, HDP is the only choice.</a:t>
            </a:r>
            <a:endParaRPr lang="en-US" dirty="0">
              <a:solidFill>
                <a:srgbClr val="0033CC"/>
              </a:solidFill>
            </a:endParaRPr>
          </a:p>
        </p:txBody>
      </p:sp>
      <p:sp>
        <p:nvSpPr>
          <p:cNvPr id="17" name="Slide Number Placeholder 16"/>
          <p:cNvSpPr>
            <a:spLocks noGrp="1"/>
          </p:cNvSpPr>
          <p:nvPr>
            <p:ph type="sldNum" sz="quarter" idx="12"/>
          </p:nvPr>
        </p:nvSpPr>
        <p:spPr/>
        <p:txBody>
          <a:bodyPr/>
          <a:lstStyle/>
          <a:p>
            <a:fld id="{0F90EF3C-4A64-457F-A2E8-FEDFDABB442D}"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3276600" y="1066800"/>
            <a:ext cx="5715000" cy="723275"/>
          </a:xfrm>
          <a:prstGeom prst="rect">
            <a:avLst/>
          </a:prstGeom>
          <a:noFill/>
          <a:ln w="50800">
            <a:noFill/>
            <a:miter lim="800000"/>
            <a:headEnd type="none" w="med" len="lg"/>
            <a:tailEnd type="none" w="med" len="lg"/>
          </a:ln>
        </p:spPr>
        <p:txBody>
          <a:bodyPr wrap="square">
            <a:spAutoFit/>
          </a:bodyPr>
          <a:lstStyle/>
          <a:p>
            <a:pPr>
              <a:spcAft>
                <a:spcPts val="600"/>
              </a:spcAft>
            </a:pPr>
            <a:r>
              <a:rPr lang="en-US" dirty="0" smtClean="0">
                <a:solidFill>
                  <a:srgbClr val="0033CC"/>
                </a:solidFill>
              </a:rPr>
              <a:t>ECR </a:t>
            </a:r>
            <a:r>
              <a:rPr lang="en-US" dirty="0">
                <a:solidFill>
                  <a:srgbClr val="0033CC"/>
                </a:solidFill>
              </a:rPr>
              <a:t>was introduced </a:t>
            </a:r>
            <a:r>
              <a:rPr lang="en-US" dirty="0" smtClean="0">
                <a:solidFill>
                  <a:srgbClr val="0033CC"/>
                </a:solidFill>
              </a:rPr>
              <a:t>in 1985</a:t>
            </a:r>
            <a:r>
              <a:rPr lang="en-US" dirty="0">
                <a:solidFill>
                  <a:srgbClr val="0033CC"/>
                </a:solidFill>
              </a:rPr>
              <a:t>.</a:t>
            </a:r>
            <a:endParaRPr lang="en-US" b="0" dirty="0">
              <a:solidFill>
                <a:srgbClr val="0033CC"/>
              </a:solidFill>
            </a:endParaRPr>
          </a:p>
          <a:p>
            <a:pPr>
              <a:spcAft>
                <a:spcPts val="600"/>
              </a:spcAft>
            </a:pPr>
            <a:r>
              <a:rPr lang="en-US" dirty="0">
                <a:solidFill>
                  <a:srgbClr val="0033CC"/>
                </a:solidFill>
              </a:rPr>
              <a:t>ICP was introduced much later (1991- 1995</a:t>
            </a:r>
            <a:r>
              <a:rPr lang="en-US" dirty="0" smtClean="0">
                <a:solidFill>
                  <a:srgbClr val="0033CC"/>
                </a:solidFill>
              </a:rPr>
              <a:t>).</a:t>
            </a:r>
            <a:endParaRPr lang="en-US" b="0" dirty="0">
              <a:solidFill>
                <a:srgbClr val="0033CC"/>
              </a:solidFill>
            </a:endParaRPr>
          </a:p>
        </p:txBody>
      </p:sp>
      <p:pic>
        <p:nvPicPr>
          <p:cNvPr id="6" name="Picture 9"/>
          <p:cNvPicPr>
            <a:picLocks noChangeAspect="1" noChangeArrowheads="1"/>
          </p:cNvPicPr>
          <p:nvPr/>
        </p:nvPicPr>
        <p:blipFill>
          <a:blip r:embed="rId2" cstate="print"/>
          <a:srcRect/>
          <a:stretch>
            <a:fillRect/>
          </a:stretch>
        </p:blipFill>
        <p:spPr bwMode="auto">
          <a:xfrm>
            <a:off x="304800" y="1143000"/>
            <a:ext cx="2947633" cy="2362200"/>
          </a:xfrm>
          <a:prstGeom prst="rect">
            <a:avLst/>
          </a:prstGeom>
          <a:noFill/>
          <a:ln w="50800">
            <a:noFill/>
            <a:miter lim="800000"/>
            <a:headEnd type="none" w="med" len="lg"/>
            <a:tailEnd type="none" w="med" len="lg"/>
          </a:ln>
        </p:spPr>
      </p:pic>
      <p:sp>
        <p:nvSpPr>
          <p:cNvPr id="9" name="Rectangle 8"/>
          <p:cNvSpPr/>
          <p:nvPr/>
        </p:nvSpPr>
        <p:spPr>
          <a:xfrm>
            <a:off x="1828800" y="0"/>
            <a:ext cx="5715000" cy="954107"/>
          </a:xfrm>
          <a:prstGeom prst="rect">
            <a:avLst/>
          </a:prstGeom>
        </p:spPr>
        <p:txBody>
          <a:bodyPr wrap="square">
            <a:spAutoFit/>
          </a:bodyPr>
          <a:lstStyle/>
          <a:p>
            <a:pPr algn="ctr"/>
            <a:r>
              <a:rPr lang="en-US" sz="2800" dirty="0" smtClean="0">
                <a:solidFill>
                  <a:srgbClr val="0033CC"/>
                </a:solidFill>
              </a:rPr>
              <a:t>Electron cyclotron resonance (ECR) and inductively coupled plasma (ICP)</a:t>
            </a:r>
            <a:endParaRPr lang="en-US" sz="2800" dirty="0">
              <a:solidFill>
                <a:srgbClr val="0033CC"/>
              </a:solidFill>
            </a:endParaRPr>
          </a:p>
        </p:txBody>
      </p:sp>
      <p:cxnSp>
        <p:nvCxnSpPr>
          <p:cNvPr id="10" name="Straight Connector 9"/>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TextBox 11"/>
          <p:cNvSpPr txBox="1"/>
          <p:nvPr/>
        </p:nvSpPr>
        <p:spPr>
          <a:xfrm>
            <a:off x="3429000" y="1828800"/>
            <a:ext cx="5486400" cy="1631216"/>
          </a:xfrm>
          <a:prstGeom prst="rect">
            <a:avLst/>
          </a:prstGeom>
          <a:noFill/>
        </p:spPr>
        <p:txBody>
          <a:bodyPr wrap="square" rtlCol="0">
            <a:spAutoFit/>
          </a:bodyPr>
          <a:lstStyle/>
          <a:p>
            <a:pPr>
              <a:spcAft>
                <a:spcPts val="600"/>
              </a:spcAft>
            </a:pPr>
            <a:r>
              <a:rPr lang="en-US" altLang="zh-TW" dirty="0" smtClean="0">
                <a:solidFill>
                  <a:srgbClr val="C00000"/>
                </a:solidFill>
                <a:ea typeface="新細明體" charset="-120"/>
              </a:rPr>
              <a:t>Dual plasma source:</a:t>
            </a:r>
          </a:p>
          <a:p>
            <a:pPr>
              <a:spcAft>
                <a:spcPts val="600"/>
              </a:spcAft>
            </a:pPr>
            <a:r>
              <a:rPr lang="en-US" altLang="zh-TW" dirty="0" smtClean="0">
                <a:solidFill>
                  <a:srgbClr val="0033CC"/>
                </a:solidFill>
                <a:ea typeface="新細明體" charset="-120"/>
              </a:rPr>
              <a:t>Top one (ECR or ICP RF power) generates HDP, determines ion density/current.</a:t>
            </a:r>
          </a:p>
          <a:p>
            <a:pPr>
              <a:spcAft>
                <a:spcPts val="600"/>
              </a:spcAft>
            </a:pPr>
            <a:r>
              <a:rPr lang="en-US" altLang="zh-TW" dirty="0" smtClean="0">
                <a:solidFill>
                  <a:srgbClr val="0033CC"/>
                </a:solidFill>
                <a:ea typeface="新細明體" charset="-120"/>
              </a:rPr>
              <a:t>Bottom one (CCP RF power) generates bias voltage like regular RIE, determines ion energy.</a:t>
            </a:r>
            <a:endParaRPr lang="en-US" dirty="0">
              <a:solidFill>
                <a:srgbClr val="0033CC"/>
              </a:solidFill>
            </a:endParaRPr>
          </a:p>
        </p:txBody>
      </p:sp>
      <p:sp>
        <p:nvSpPr>
          <p:cNvPr id="13" name="TextBox 12"/>
          <p:cNvSpPr txBox="1"/>
          <p:nvPr/>
        </p:nvSpPr>
        <p:spPr>
          <a:xfrm>
            <a:off x="533400" y="6488668"/>
            <a:ext cx="7007688" cy="338554"/>
          </a:xfrm>
          <a:prstGeom prst="rect">
            <a:avLst/>
          </a:prstGeom>
          <a:noFill/>
        </p:spPr>
        <p:txBody>
          <a:bodyPr wrap="none" rtlCol="0">
            <a:spAutoFit/>
          </a:bodyPr>
          <a:lstStyle/>
          <a:p>
            <a:r>
              <a:rPr lang="en-US" sz="1600" dirty="0" smtClean="0">
                <a:solidFill>
                  <a:srgbClr val="0033CC"/>
                </a:solidFill>
              </a:rPr>
              <a:t>CCP: capacitively coupled plasma, parallel plate, used for conventional regular RIE.</a:t>
            </a:r>
            <a:endParaRPr lang="en-US" sz="1600" dirty="0">
              <a:solidFill>
                <a:srgbClr val="0033CC"/>
              </a:solidFill>
            </a:endParaRPr>
          </a:p>
        </p:txBody>
      </p:sp>
      <p:pic>
        <p:nvPicPr>
          <p:cNvPr id="8" name="Picture 2"/>
          <p:cNvPicPr>
            <a:picLocks noChangeAspect="1" noChangeArrowheads="1"/>
          </p:cNvPicPr>
          <p:nvPr/>
        </p:nvPicPr>
        <p:blipFill>
          <a:blip r:embed="rId3" cstate="print"/>
          <a:srcRect/>
          <a:stretch>
            <a:fillRect/>
          </a:stretch>
        </p:blipFill>
        <p:spPr bwMode="auto">
          <a:xfrm>
            <a:off x="1447800" y="4179332"/>
            <a:ext cx="5943600" cy="1981200"/>
          </a:xfrm>
          <a:prstGeom prst="rect">
            <a:avLst/>
          </a:prstGeom>
          <a:noFill/>
          <a:ln w="9525">
            <a:noFill/>
            <a:miter lim="800000"/>
            <a:headEnd/>
            <a:tailEnd/>
          </a:ln>
        </p:spPr>
      </p:pic>
      <p:sp>
        <p:nvSpPr>
          <p:cNvPr id="11" name="TextBox 10"/>
          <p:cNvSpPr txBox="1"/>
          <p:nvPr/>
        </p:nvSpPr>
        <p:spPr>
          <a:xfrm>
            <a:off x="1536630" y="3810000"/>
            <a:ext cx="5778570" cy="369332"/>
          </a:xfrm>
          <a:prstGeom prst="rect">
            <a:avLst/>
          </a:prstGeom>
          <a:noFill/>
        </p:spPr>
        <p:txBody>
          <a:bodyPr wrap="none" rtlCol="0">
            <a:spAutoFit/>
          </a:bodyPr>
          <a:lstStyle/>
          <a:p>
            <a:r>
              <a:rPr lang="en-US" dirty="0" smtClean="0">
                <a:solidFill>
                  <a:srgbClr val="7030A0"/>
                </a:solidFill>
              </a:rPr>
              <a:t>Typical parameters for HDP and conventional plasma etcher</a:t>
            </a:r>
            <a:endParaRPr lang="en-US" dirty="0">
              <a:solidFill>
                <a:srgbClr val="7030A0"/>
              </a:solidFill>
            </a:endParaRPr>
          </a:p>
        </p:txBody>
      </p:sp>
      <p:sp>
        <p:nvSpPr>
          <p:cNvPr id="14" name="TextBox 13"/>
          <p:cNvSpPr txBox="1"/>
          <p:nvPr/>
        </p:nvSpPr>
        <p:spPr>
          <a:xfrm>
            <a:off x="3078480" y="4743212"/>
            <a:ext cx="921534" cy="338554"/>
          </a:xfrm>
          <a:prstGeom prst="rect">
            <a:avLst/>
          </a:prstGeom>
          <a:noFill/>
        </p:spPr>
        <p:txBody>
          <a:bodyPr wrap="none" rtlCol="0">
            <a:spAutoFit/>
          </a:bodyPr>
          <a:lstStyle/>
          <a:p>
            <a:r>
              <a:rPr lang="en-US" sz="1600" dirty="0" smtClean="0"/>
              <a:t>ions/cm</a:t>
            </a:r>
            <a:r>
              <a:rPr lang="en-US" sz="1600" baseline="30000" dirty="0" smtClean="0"/>
              <a:t>3</a:t>
            </a:r>
            <a:endParaRPr lang="en-US" sz="1600" baseline="30000" dirty="0"/>
          </a:p>
        </p:txBody>
      </p:sp>
      <p:sp>
        <p:nvSpPr>
          <p:cNvPr id="15" name="TextBox 14"/>
          <p:cNvSpPr txBox="1"/>
          <p:nvPr/>
        </p:nvSpPr>
        <p:spPr>
          <a:xfrm>
            <a:off x="2612136" y="5035820"/>
            <a:ext cx="1520544" cy="338554"/>
          </a:xfrm>
          <a:prstGeom prst="rect">
            <a:avLst/>
          </a:prstGeom>
          <a:noFill/>
        </p:spPr>
        <p:txBody>
          <a:bodyPr wrap="none" rtlCol="0">
            <a:spAutoFit/>
          </a:bodyPr>
          <a:lstStyle/>
          <a:p>
            <a:r>
              <a:rPr lang="en-US" sz="1600" dirty="0" smtClean="0"/>
              <a:t>should be lower</a:t>
            </a:r>
            <a:endParaRPr lang="en-US" sz="1600" baseline="30000" dirty="0"/>
          </a:p>
        </p:txBody>
      </p:sp>
      <p:sp>
        <p:nvSpPr>
          <p:cNvPr id="16" name="Slide Number Placeholder 15"/>
          <p:cNvSpPr>
            <a:spLocks noGrp="1"/>
          </p:cNvSpPr>
          <p:nvPr>
            <p:ph type="sldNum" sz="quarter" idx="12"/>
          </p:nvPr>
        </p:nvSpPr>
        <p:spPr/>
        <p:txBody>
          <a:bodyPr/>
          <a:lstStyle/>
          <a:p>
            <a:fld id="{0F90EF3C-4A64-457F-A2E8-FEDFDABB442D}"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4951274"/>
            <a:ext cx="8458200" cy="1754326"/>
          </a:xfrm>
          <a:prstGeom prst="rect">
            <a:avLst/>
          </a:prstGeom>
        </p:spPr>
        <p:txBody>
          <a:bodyPr wrap="square">
            <a:spAutoFit/>
          </a:bodyPr>
          <a:lstStyle/>
          <a:p>
            <a:pPr marL="166688" indent="-166688">
              <a:buFont typeface="Arial" pitchFamily="34" charset="0"/>
              <a:buChar char="•"/>
            </a:pPr>
            <a:r>
              <a:rPr lang="en-US" altLang="zh-TW" dirty="0" smtClean="0">
                <a:solidFill>
                  <a:srgbClr val="0033CC"/>
                </a:solidFill>
              </a:rPr>
              <a:t>High magnetic field in the coil, so electrons move in circles with long path, leading to higher collision and ionization probability, and much less electron loss to chamber wall and the bottom plate where sit the wafer. Moreover,</a:t>
            </a:r>
          </a:p>
          <a:p>
            <a:pPr marL="166688" indent="-166688">
              <a:buFont typeface="Arial" pitchFamily="34" charset="0"/>
              <a:buChar char="•"/>
            </a:pPr>
            <a:r>
              <a:rPr lang="en-US" altLang="zh-TW" dirty="0" smtClean="0">
                <a:solidFill>
                  <a:srgbClr val="0033CC"/>
                </a:solidFill>
              </a:rPr>
              <a:t>For ICP, </a:t>
            </a:r>
            <a:r>
              <a:rPr lang="en-US" altLang="zh-TW" dirty="0" smtClean="0">
                <a:solidFill>
                  <a:srgbClr val="C00000"/>
                </a:solidFill>
              </a:rPr>
              <a:t>AC magnetic field </a:t>
            </a:r>
            <a:r>
              <a:rPr lang="en-US" altLang="zh-TW" dirty="0" smtClean="0">
                <a:solidFill>
                  <a:srgbClr val="0033CC"/>
                </a:solidFill>
              </a:rPr>
              <a:t>induces circular electrical field, which accelerates electrons.</a:t>
            </a:r>
          </a:p>
          <a:p>
            <a:pPr marL="166688" indent="-166688">
              <a:buFont typeface="Arial" pitchFamily="34" charset="0"/>
              <a:buChar char="•"/>
            </a:pPr>
            <a:r>
              <a:rPr lang="en-US" altLang="zh-TW" dirty="0" smtClean="0">
                <a:solidFill>
                  <a:srgbClr val="0033CC"/>
                </a:solidFill>
              </a:rPr>
              <a:t>For ECR, </a:t>
            </a:r>
            <a:r>
              <a:rPr lang="en-US" altLang="zh-TW" dirty="0" smtClean="0">
                <a:solidFill>
                  <a:srgbClr val="C00000"/>
                </a:solidFill>
              </a:rPr>
              <a:t>DC magnetic field</a:t>
            </a:r>
            <a:r>
              <a:rPr lang="en-US" altLang="zh-TW" dirty="0" smtClean="0">
                <a:solidFill>
                  <a:srgbClr val="0033CC"/>
                </a:solidFill>
              </a:rPr>
              <a:t>, electron cyclotron </a:t>
            </a:r>
            <a:r>
              <a:rPr lang="en-US" altLang="zh-TW" dirty="0" smtClean="0">
                <a:solidFill>
                  <a:srgbClr val="0033CC"/>
                </a:solidFill>
                <a:sym typeface="Symbol"/>
              </a:rPr>
              <a:t>=</a:t>
            </a:r>
            <a:r>
              <a:rPr lang="en-US" altLang="zh-TW" dirty="0" err="1" smtClean="0">
                <a:solidFill>
                  <a:srgbClr val="0033CC"/>
                </a:solidFill>
                <a:sym typeface="Symbol"/>
              </a:rPr>
              <a:t>qB</a:t>
            </a:r>
            <a:r>
              <a:rPr lang="en-US" altLang="zh-TW" dirty="0" smtClean="0">
                <a:solidFill>
                  <a:srgbClr val="0033CC"/>
                </a:solidFill>
                <a:sym typeface="Symbol"/>
              </a:rPr>
              <a:t>/m; electrons accelerated if this frequency matches the microwave frequency.</a:t>
            </a:r>
            <a:endParaRPr lang="en-US" altLang="zh-TW" dirty="0" smtClean="0">
              <a:solidFill>
                <a:srgbClr val="0033CC"/>
              </a:solidFill>
            </a:endParaRPr>
          </a:p>
        </p:txBody>
      </p:sp>
      <p:grpSp>
        <p:nvGrpSpPr>
          <p:cNvPr id="13" name="Group 12"/>
          <p:cNvGrpSpPr/>
          <p:nvPr/>
        </p:nvGrpSpPr>
        <p:grpSpPr>
          <a:xfrm>
            <a:off x="4343400" y="649069"/>
            <a:ext cx="4267200" cy="4303931"/>
            <a:chOff x="-152400" y="762000"/>
            <a:chExt cx="4267200" cy="4303931"/>
          </a:xfrm>
        </p:grpSpPr>
        <p:sp>
          <p:nvSpPr>
            <p:cNvPr id="5" name="Text Box 6"/>
            <p:cNvSpPr txBox="1">
              <a:spLocks noChangeArrowheads="1"/>
            </p:cNvSpPr>
            <p:nvPr/>
          </p:nvSpPr>
          <p:spPr bwMode="auto">
            <a:xfrm>
              <a:off x="304800" y="762000"/>
              <a:ext cx="3619500" cy="707886"/>
            </a:xfrm>
            <a:prstGeom prst="rect">
              <a:avLst/>
            </a:prstGeom>
            <a:noFill/>
            <a:ln w="9525">
              <a:noFill/>
              <a:miter lim="800000"/>
              <a:headEnd/>
              <a:tailEnd/>
            </a:ln>
          </p:spPr>
          <p:txBody>
            <a:bodyPr>
              <a:spAutoFit/>
            </a:bodyPr>
            <a:lstStyle/>
            <a:p>
              <a:pPr algn="ctr"/>
              <a:r>
                <a:rPr lang="en-US" altLang="zh-TW" sz="2000" dirty="0" smtClean="0">
                  <a:solidFill>
                    <a:srgbClr val="C00000"/>
                  </a:solidFill>
                </a:rPr>
                <a:t>Inductively coupled plasma (ICP)</a:t>
              </a:r>
            </a:p>
            <a:p>
              <a:pPr algn="ctr"/>
              <a:r>
                <a:rPr lang="en-US" altLang="zh-TW" sz="2000" dirty="0" smtClean="0">
                  <a:solidFill>
                    <a:srgbClr val="0033CC"/>
                  </a:solidFill>
                </a:rPr>
                <a:t>(four systems at Waterloo)</a:t>
              </a:r>
              <a:endParaRPr lang="en-US" altLang="zh-TW" sz="2000" dirty="0">
                <a:solidFill>
                  <a:srgbClr val="0033CC"/>
                </a:solidFill>
              </a:endParaRPr>
            </a:p>
          </p:txBody>
        </p:sp>
        <p:pic>
          <p:nvPicPr>
            <p:cNvPr id="8" name="Picture 2"/>
            <p:cNvPicPr>
              <a:picLocks noChangeAspect="1" noChangeArrowheads="1"/>
            </p:cNvPicPr>
            <p:nvPr/>
          </p:nvPicPr>
          <p:blipFill>
            <a:blip r:embed="rId2" cstate="print"/>
            <a:srcRect/>
            <a:stretch>
              <a:fillRect/>
            </a:stretch>
          </p:blipFill>
          <p:spPr bwMode="auto">
            <a:xfrm>
              <a:off x="1143000" y="1484531"/>
              <a:ext cx="2971800" cy="3437427"/>
            </a:xfrm>
            <a:prstGeom prst="rect">
              <a:avLst/>
            </a:prstGeom>
            <a:noFill/>
            <a:ln w="9525">
              <a:noFill/>
              <a:miter lim="800000"/>
              <a:headEnd/>
              <a:tailEnd/>
            </a:ln>
            <a:effectLst/>
          </p:spPr>
        </p:pic>
        <p:sp>
          <p:nvSpPr>
            <p:cNvPr id="9" name="TextBox 8"/>
            <p:cNvSpPr txBox="1"/>
            <p:nvPr/>
          </p:nvSpPr>
          <p:spPr>
            <a:xfrm>
              <a:off x="-152400" y="1560731"/>
              <a:ext cx="1933478" cy="646331"/>
            </a:xfrm>
            <a:prstGeom prst="rect">
              <a:avLst/>
            </a:prstGeom>
            <a:noFill/>
          </p:spPr>
          <p:txBody>
            <a:bodyPr wrap="none" rtlCol="0">
              <a:spAutoFit/>
            </a:bodyPr>
            <a:lstStyle/>
            <a:p>
              <a:r>
                <a:rPr lang="en-US" dirty="0" smtClean="0">
                  <a:solidFill>
                    <a:srgbClr val="C00000"/>
                  </a:solidFill>
                </a:rPr>
                <a:t>ICP RF power</a:t>
              </a:r>
            </a:p>
            <a:p>
              <a:r>
                <a:rPr lang="en-US" dirty="0" smtClean="0">
                  <a:solidFill>
                    <a:srgbClr val="7030A0"/>
                  </a:solidFill>
                </a:rPr>
                <a:t>(for dense plasma)</a:t>
              </a:r>
            </a:p>
          </p:txBody>
        </p:sp>
        <p:sp>
          <p:nvSpPr>
            <p:cNvPr id="10" name="TextBox 9"/>
            <p:cNvSpPr txBox="1"/>
            <p:nvPr/>
          </p:nvSpPr>
          <p:spPr>
            <a:xfrm>
              <a:off x="76200" y="4419600"/>
              <a:ext cx="2875724" cy="646331"/>
            </a:xfrm>
            <a:prstGeom prst="rect">
              <a:avLst/>
            </a:prstGeom>
            <a:noFill/>
          </p:spPr>
          <p:txBody>
            <a:bodyPr wrap="none" rtlCol="0">
              <a:spAutoFit/>
            </a:bodyPr>
            <a:lstStyle/>
            <a:p>
              <a:pPr algn="r"/>
              <a:r>
                <a:rPr lang="en-US" dirty="0" smtClean="0">
                  <a:solidFill>
                    <a:srgbClr val="C00000"/>
                  </a:solidFill>
                </a:rPr>
                <a:t>RF bias power</a:t>
              </a:r>
            </a:p>
            <a:p>
              <a:pPr algn="r"/>
              <a:r>
                <a:rPr lang="en-US" dirty="0" smtClean="0">
                  <a:solidFill>
                    <a:srgbClr val="7030A0"/>
                  </a:solidFill>
                </a:rPr>
                <a:t>(similar to RIE, parallel plate)</a:t>
              </a:r>
              <a:endParaRPr lang="en-US" dirty="0">
                <a:solidFill>
                  <a:srgbClr val="7030A0"/>
                </a:solidFill>
              </a:endParaRPr>
            </a:p>
          </p:txBody>
        </p:sp>
        <p:sp>
          <p:nvSpPr>
            <p:cNvPr id="11" name="TextBox 10"/>
            <p:cNvSpPr txBox="1"/>
            <p:nvPr/>
          </p:nvSpPr>
          <p:spPr>
            <a:xfrm>
              <a:off x="2362200" y="2514600"/>
              <a:ext cx="854721" cy="369332"/>
            </a:xfrm>
            <a:prstGeom prst="rect">
              <a:avLst/>
            </a:prstGeom>
            <a:noFill/>
          </p:spPr>
          <p:txBody>
            <a:bodyPr wrap="none" rtlCol="0">
              <a:spAutoFit/>
            </a:bodyPr>
            <a:lstStyle/>
            <a:p>
              <a:r>
                <a:rPr lang="en-US" dirty="0" smtClean="0">
                  <a:solidFill>
                    <a:srgbClr val="FFFF00"/>
                  </a:solidFill>
                </a:rPr>
                <a:t>plasma</a:t>
              </a:r>
              <a:endParaRPr lang="en-US" dirty="0">
                <a:solidFill>
                  <a:srgbClr val="FFFF00"/>
                </a:solidFill>
              </a:endParaRPr>
            </a:p>
          </p:txBody>
        </p:sp>
      </p:grpSp>
      <p:grpSp>
        <p:nvGrpSpPr>
          <p:cNvPr id="14" name="Group 13"/>
          <p:cNvGrpSpPr/>
          <p:nvPr/>
        </p:nvGrpSpPr>
        <p:grpSpPr>
          <a:xfrm>
            <a:off x="228600" y="609600"/>
            <a:ext cx="4038600" cy="4136886"/>
            <a:chOff x="4572000" y="739914"/>
            <a:chExt cx="4038600" cy="4136886"/>
          </a:xfrm>
        </p:grpSpPr>
        <p:sp>
          <p:nvSpPr>
            <p:cNvPr id="6" name="Text Box 7"/>
            <p:cNvSpPr txBox="1">
              <a:spLocks noChangeArrowheads="1"/>
            </p:cNvSpPr>
            <p:nvPr/>
          </p:nvSpPr>
          <p:spPr bwMode="auto">
            <a:xfrm>
              <a:off x="4572000" y="739914"/>
              <a:ext cx="4038600" cy="707886"/>
            </a:xfrm>
            <a:prstGeom prst="rect">
              <a:avLst/>
            </a:prstGeom>
            <a:noFill/>
            <a:ln w="9525">
              <a:noFill/>
              <a:miter lim="800000"/>
              <a:headEnd/>
              <a:tailEnd/>
            </a:ln>
          </p:spPr>
          <p:txBody>
            <a:bodyPr wrap="square">
              <a:spAutoFit/>
            </a:bodyPr>
            <a:lstStyle/>
            <a:p>
              <a:pPr algn="ctr"/>
              <a:r>
                <a:rPr lang="en-US" altLang="zh-TW" sz="2000" dirty="0" smtClean="0">
                  <a:solidFill>
                    <a:srgbClr val="C00000"/>
                  </a:solidFill>
                </a:rPr>
                <a:t>Electron cyclotron resonance plasma</a:t>
              </a:r>
            </a:p>
            <a:p>
              <a:pPr algn="ctr"/>
              <a:r>
                <a:rPr lang="en-US" altLang="zh-TW" sz="2000" dirty="0" smtClean="0">
                  <a:solidFill>
                    <a:srgbClr val="0033CC"/>
                  </a:solidFill>
                </a:rPr>
                <a:t>(less common nowadays)</a:t>
              </a:r>
            </a:p>
          </p:txBody>
        </p:sp>
        <p:pic>
          <p:nvPicPr>
            <p:cNvPr id="12" name="Picture 1"/>
            <p:cNvPicPr>
              <a:picLocks noChangeAspect="1" noChangeArrowheads="1"/>
            </p:cNvPicPr>
            <p:nvPr/>
          </p:nvPicPr>
          <p:blipFill>
            <a:blip r:embed="rId3" cstate="print"/>
            <a:srcRect/>
            <a:stretch>
              <a:fillRect/>
            </a:stretch>
          </p:blipFill>
          <p:spPr bwMode="auto">
            <a:xfrm>
              <a:off x="5029200" y="1447800"/>
              <a:ext cx="2903706" cy="3429000"/>
            </a:xfrm>
            <a:prstGeom prst="rect">
              <a:avLst/>
            </a:prstGeom>
            <a:noFill/>
            <a:ln w="9525">
              <a:noFill/>
              <a:miter lim="800000"/>
              <a:headEnd/>
              <a:tailEnd/>
            </a:ln>
          </p:spPr>
        </p:pic>
      </p:grpSp>
      <p:sp>
        <p:nvSpPr>
          <p:cNvPr id="15" name="Rectangle 14"/>
          <p:cNvSpPr/>
          <p:nvPr/>
        </p:nvSpPr>
        <p:spPr>
          <a:xfrm>
            <a:off x="3505200" y="0"/>
            <a:ext cx="1981200" cy="523220"/>
          </a:xfrm>
          <a:prstGeom prst="rect">
            <a:avLst/>
          </a:prstGeom>
        </p:spPr>
        <p:txBody>
          <a:bodyPr wrap="square">
            <a:spAutoFit/>
          </a:bodyPr>
          <a:lstStyle/>
          <a:p>
            <a:pPr algn="ctr"/>
            <a:r>
              <a:rPr lang="en-US" sz="2800" dirty="0" smtClean="0">
                <a:solidFill>
                  <a:srgbClr val="0033CC"/>
                </a:solidFill>
              </a:rPr>
              <a:t>ECR and ICP</a:t>
            </a:r>
            <a:endParaRPr lang="en-US" sz="2800" dirty="0">
              <a:solidFill>
                <a:srgbClr val="0033CC"/>
              </a:solidFill>
            </a:endParaRPr>
          </a:p>
        </p:txBody>
      </p:sp>
      <p:cxnSp>
        <p:nvCxnSpPr>
          <p:cNvPr id="16" name="Straight Connector 1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7" name="Slide Number Placeholder 16"/>
          <p:cNvSpPr>
            <a:spLocks noGrp="1"/>
          </p:cNvSpPr>
          <p:nvPr>
            <p:ph type="sldNum" sz="quarter" idx="12"/>
          </p:nvPr>
        </p:nvSpPr>
        <p:spPr/>
        <p:txBody>
          <a:bodyPr/>
          <a:lstStyle/>
          <a:p>
            <a:fld id="{0F90EF3C-4A64-457F-A2E8-FEDFDABB442D}"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cstate="print"/>
          <a:srcRect/>
          <a:stretch>
            <a:fillRect/>
          </a:stretch>
        </p:blipFill>
        <p:spPr bwMode="auto">
          <a:xfrm>
            <a:off x="3686049" y="3124200"/>
            <a:ext cx="5381751" cy="3657600"/>
          </a:xfrm>
          <a:prstGeom prst="rect">
            <a:avLst/>
          </a:prstGeom>
          <a:noFill/>
          <a:ln w="9525">
            <a:noFill/>
            <a:miter lim="800000"/>
            <a:headEnd/>
            <a:tailEnd/>
          </a:ln>
        </p:spPr>
      </p:pic>
      <p:pic>
        <p:nvPicPr>
          <p:cNvPr id="31749" name="Picture 5"/>
          <p:cNvPicPr>
            <a:picLocks noChangeAspect="1" noChangeArrowheads="1"/>
          </p:cNvPicPr>
          <p:nvPr/>
        </p:nvPicPr>
        <p:blipFill>
          <a:blip r:embed="rId3" cstate="print"/>
          <a:srcRect/>
          <a:stretch>
            <a:fillRect/>
          </a:stretch>
        </p:blipFill>
        <p:spPr bwMode="auto">
          <a:xfrm>
            <a:off x="4804335" y="76200"/>
            <a:ext cx="4187265" cy="2895600"/>
          </a:xfrm>
          <a:prstGeom prst="rect">
            <a:avLst/>
          </a:prstGeom>
          <a:noFill/>
          <a:ln w="9525">
            <a:noFill/>
            <a:miter lim="800000"/>
            <a:headEnd/>
            <a:tailEnd/>
          </a:ln>
        </p:spPr>
      </p:pic>
      <p:pic>
        <p:nvPicPr>
          <p:cNvPr id="31750" name="Picture 6"/>
          <p:cNvPicPr>
            <a:picLocks noChangeAspect="1" noChangeArrowheads="1"/>
          </p:cNvPicPr>
          <p:nvPr/>
        </p:nvPicPr>
        <p:blipFill>
          <a:blip r:embed="rId4" cstate="print"/>
          <a:srcRect/>
          <a:stretch>
            <a:fillRect/>
          </a:stretch>
        </p:blipFill>
        <p:spPr bwMode="auto">
          <a:xfrm>
            <a:off x="0" y="3810000"/>
            <a:ext cx="3657600" cy="2853732"/>
          </a:xfrm>
          <a:prstGeom prst="rect">
            <a:avLst/>
          </a:prstGeom>
          <a:noFill/>
          <a:ln w="9525">
            <a:noFill/>
            <a:miter lim="800000"/>
            <a:headEnd/>
            <a:tailEnd/>
          </a:ln>
        </p:spPr>
      </p:pic>
      <p:pic>
        <p:nvPicPr>
          <p:cNvPr id="31747" name="Picture 3"/>
          <p:cNvPicPr>
            <a:picLocks noChangeAspect="1" noChangeArrowheads="1"/>
          </p:cNvPicPr>
          <p:nvPr/>
        </p:nvPicPr>
        <p:blipFill>
          <a:blip r:embed="rId5" cstate="print"/>
          <a:srcRect/>
          <a:stretch>
            <a:fillRect/>
          </a:stretch>
        </p:blipFill>
        <p:spPr bwMode="auto">
          <a:xfrm>
            <a:off x="55060" y="100686"/>
            <a:ext cx="4745540" cy="332831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1226" y="86380"/>
            <a:ext cx="4645374" cy="523220"/>
          </a:xfrm>
          <a:prstGeom prst="rect">
            <a:avLst/>
          </a:prstGeom>
        </p:spPr>
        <p:txBody>
          <a:bodyPr wrap="none">
            <a:spAutoFit/>
          </a:bodyPr>
          <a:lstStyle/>
          <a:p>
            <a:r>
              <a:rPr lang="en-US" sz="2800" dirty="0" smtClean="0">
                <a:solidFill>
                  <a:srgbClr val="0033CC"/>
                </a:solidFill>
              </a:rPr>
              <a:t>Non-plasma based dry etching</a:t>
            </a:r>
          </a:p>
        </p:txBody>
      </p:sp>
      <p:sp>
        <p:nvSpPr>
          <p:cNvPr id="5" name="Rectangle 4"/>
          <p:cNvSpPr/>
          <p:nvPr/>
        </p:nvSpPr>
        <p:spPr>
          <a:xfrm>
            <a:off x="1752600" y="990600"/>
            <a:ext cx="5791200" cy="461665"/>
          </a:xfrm>
          <a:prstGeom prst="rect">
            <a:avLst/>
          </a:prstGeom>
        </p:spPr>
        <p:txBody>
          <a:bodyPr wrap="square">
            <a:spAutoFit/>
          </a:bodyPr>
          <a:lstStyle/>
          <a:p>
            <a:r>
              <a:rPr lang="it-IT" sz="2400" dirty="0" smtClean="0">
                <a:solidFill>
                  <a:srgbClr val="C00000"/>
                </a:solidFill>
              </a:rPr>
              <a:t>4Si(s) + 2Cl</a:t>
            </a:r>
            <a:r>
              <a:rPr lang="it-IT" sz="2400" baseline="-25000" dirty="0" smtClean="0">
                <a:solidFill>
                  <a:srgbClr val="C00000"/>
                </a:solidFill>
              </a:rPr>
              <a:t>2</a:t>
            </a:r>
            <a:r>
              <a:rPr lang="it-IT" sz="2400" dirty="0" smtClean="0">
                <a:solidFill>
                  <a:srgbClr val="C00000"/>
                </a:solidFill>
              </a:rPr>
              <a:t> (g) ---&gt; 4SiCl</a:t>
            </a:r>
            <a:r>
              <a:rPr lang="it-IT" sz="2400" baseline="-25000" dirty="0" smtClean="0">
                <a:solidFill>
                  <a:srgbClr val="C00000"/>
                </a:solidFill>
              </a:rPr>
              <a:t>4</a:t>
            </a:r>
            <a:r>
              <a:rPr lang="it-IT" sz="2400" dirty="0" smtClean="0">
                <a:solidFill>
                  <a:srgbClr val="C00000"/>
                </a:solidFill>
              </a:rPr>
              <a:t> (g) + 130 kcal/mole</a:t>
            </a:r>
            <a:endParaRPr lang="en-US" sz="2400" dirty="0">
              <a:solidFill>
                <a:srgbClr val="C00000"/>
              </a:solidFill>
            </a:endParaRPr>
          </a:p>
        </p:txBody>
      </p:sp>
      <p:sp>
        <p:nvSpPr>
          <p:cNvPr id="6" name="Rectangle 5"/>
          <p:cNvSpPr/>
          <p:nvPr/>
        </p:nvSpPr>
        <p:spPr>
          <a:xfrm>
            <a:off x="685800" y="685800"/>
            <a:ext cx="7620000" cy="2416046"/>
          </a:xfrm>
          <a:prstGeom prst="rect">
            <a:avLst/>
          </a:prstGeom>
        </p:spPr>
        <p:txBody>
          <a:bodyPr wrap="square">
            <a:spAutoFit/>
          </a:bodyPr>
          <a:lstStyle/>
          <a:p>
            <a:pPr>
              <a:spcAft>
                <a:spcPts val="600"/>
              </a:spcAft>
            </a:pPr>
            <a:r>
              <a:rPr lang="en-US" dirty="0" smtClean="0">
                <a:solidFill>
                  <a:srgbClr val="0033CC"/>
                </a:solidFill>
              </a:rPr>
              <a:t>This is very rare. For example,</a:t>
            </a:r>
          </a:p>
          <a:p>
            <a:pPr>
              <a:spcAft>
                <a:spcPts val="600"/>
              </a:spcAft>
            </a:pPr>
            <a:endParaRPr lang="en-US" dirty="0" smtClean="0">
              <a:solidFill>
                <a:srgbClr val="0033CC"/>
              </a:solidFill>
            </a:endParaRPr>
          </a:p>
          <a:p>
            <a:pPr>
              <a:spcAft>
                <a:spcPts val="600"/>
              </a:spcAft>
            </a:pPr>
            <a:r>
              <a:rPr lang="en-US" dirty="0" smtClean="0">
                <a:solidFill>
                  <a:srgbClr val="0033CC"/>
                </a:solidFill>
              </a:rPr>
              <a:t>Although there is a large gain in free energy, the large activation energy does not allow low temperature processes - reaction is only effective above </a:t>
            </a:r>
            <a:r>
              <a:rPr lang="en-US" dirty="0" smtClean="0">
                <a:solidFill>
                  <a:srgbClr val="0033CC"/>
                </a:solidFill>
                <a:sym typeface="Symbol"/>
              </a:rPr>
              <a:t></a:t>
            </a:r>
            <a:r>
              <a:rPr lang="en-US" dirty="0" smtClean="0">
                <a:solidFill>
                  <a:srgbClr val="0033CC"/>
                </a:solidFill>
              </a:rPr>
              <a:t> 800°C. </a:t>
            </a:r>
          </a:p>
          <a:p>
            <a:pPr>
              <a:spcAft>
                <a:spcPts val="600"/>
              </a:spcAft>
            </a:pPr>
            <a:r>
              <a:rPr lang="en-US" dirty="0" smtClean="0">
                <a:solidFill>
                  <a:srgbClr val="0033CC"/>
                </a:solidFill>
              </a:rPr>
              <a:t>In order to succeed with “gas” etching, one has to go out of equilibrium.</a:t>
            </a:r>
          </a:p>
          <a:p>
            <a:pPr>
              <a:spcAft>
                <a:spcPts val="600"/>
              </a:spcAft>
            </a:pPr>
            <a:r>
              <a:rPr lang="en-US" dirty="0" smtClean="0">
                <a:solidFill>
                  <a:srgbClr val="0033CC"/>
                </a:solidFill>
              </a:rPr>
              <a:t>The solution is plasma etching.</a:t>
            </a:r>
          </a:p>
          <a:p>
            <a:pPr>
              <a:spcAft>
                <a:spcPts val="600"/>
              </a:spcAft>
            </a:pPr>
            <a:r>
              <a:rPr lang="en-US" dirty="0" smtClean="0">
                <a:solidFill>
                  <a:srgbClr val="C00000"/>
                </a:solidFill>
              </a:rPr>
              <a:t>One exception is room temperature XeF</a:t>
            </a:r>
            <a:r>
              <a:rPr lang="en-US" baseline="-25000" dirty="0" smtClean="0">
                <a:solidFill>
                  <a:srgbClr val="C00000"/>
                </a:solidFill>
              </a:rPr>
              <a:t>2</a:t>
            </a:r>
            <a:r>
              <a:rPr lang="en-US" dirty="0" smtClean="0">
                <a:solidFill>
                  <a:srgbClr val="C00000"/>
                </a:solidFill>
              </a:rPr>
              <a:t> etching of Si. </a:t>
            </a:r>
            <a:r>
              <a:rPr lang="en-US" dirty="0" smtClean="0">
                <a:solidFill>
                  <a:srgbClr val="0033CC"/>
                </a:solidFill>
              </a:rPr>
              <a:t>(same for BrF</a:t>
            </a:r>
            <a:r>
              <a:rPr lang="en-US" baseline="-25000" dirty="0" smtClean="0">
                <a:solidFill>
                  <a:srgbClr val="0033CC"/>
                </a:solidFill>
              </a:rPr>
              <a:t>3</a:t>
            </a:r>
            <a:r>
              <a:rPr lang="en-US" dirty="0" smtClean="0">
                <a:solidFill>
                  <a:srgbClr val="0033CC"/>
                </a:solidFill>
              </a:rPr>
              <a:t> &amp; ClF</a:t>
            </a:r>
            <a:r>
              <a:rPr lang="en-US" baseline="-25000" dirty="0" smtClean="0">
                <a:solidFill>
                  <a:srgbClr val="0033CC"/>
                </a:solidFill>
              </a:rPr>
              <a:t>3</a:t>
            </a:r>
            <a:r>
              <a:rPr lang="en-US" dirty="0" smtClean="0">
                <a:solidFill>
                  <a:srgbClr val="0033CC"/>
                </a:solidFill>
              </a:rPr>
              <a:t>)</a:t>
            </a:r>
            <a:endParaRPr lang="en-US" dirty="0">
              <a:solidFill>
                <a:srgbClr val="0033CC"/>
              </a:solidFill>
            </a:endParaRPr>
          </a:p>
        </p:txBody>
      </p:sp>
      <p:cxnSp>
        <p:nvCxnSpPr>
          <p:cNvPr id="8" name="Straight Connector 7"/>
          <p:cNvCxnSpPr/>
          <p:nvPr/>
        </p:nvCxnSpPr>
        <p:spPr>
          <a:xfrm flipV="1">
            <a:off x="0" y="626983"/>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304800" y="4177114"/>
            <a:ext cx="4648200" cy="2500685"/>
          </a:xfrm>
          <a:prstGeom prst="rect">
            <a:avLst/>
          </a:prstGeom>
        </p:spPr>
        <p:txBody>
          <a:bodyPr wrap="square">
            <a:spAutoFit/>
          </a:bodyPr>
          <a:lstStyle/>
          <a:p>
            <a:pPr marL="171450" indent="-171450">
              <a:spcAft>
                <a:spcPts val="300"/>
              </a:spcAft>
              <a:buFont typeface="Arial" pitchFamily="34" charset="0"/>
              <a:buChar char="•"/>
            </a:pPr>
            <a:r>
              <a:rPr lang="en-US" dirty="0" smtClean="0">
                <a:solidFill>
                  <a:srgbClr val="0033CC"/>
                </a:solidFill>
              </a:rPr>
              <a:t>XeF</a:t>
            </a:r>
            <a:r>
              <a:rPr lang="en-US" baseline="-25000" dirty="0" smtClean="0">
                <a:solidFill>
                  <a:srgbClr val="0033CC"/>
                </a:solidFill>
              </a:rPr>
              <a:t>2</a:t>
            </a:r>
            <a:r>
              <a:rPr lang="en-US" dirty="0" smtClean="0">
                <a:solidFill>
                  <a:srgbClr val="0033CC"/>
                </a:solidFill>
              </a:rPr>
              <a:t> is a white powder, with vapor pressure </a:t>
            </a:r>
            <a:r>
              <a:rPr lang="en-US" dirty="0" smtClean="0">
                <a:solidFill>
                  <a:srgbClr val="0033CC"/>
                </a:solidFill>
                <a:sym typeface="Symbol"/>
              </a:rPr>
              <a:t>3.8 </a:t>
            </a:r>
            <a:r>
              <a:rPr lang="en-US" dirty="0" err="1" smtClean="0">
                <a:solidFill>
                  <a:srgbClr val="0033CC"/>
                </a:solidFill>
                <a:sym typeface="Symbol"/>
              </a:rPr>
              <a:t>Torr</a:t>
            </a:r>
            <a:r>
              <a:rPr lang="en-US" dirty="0" smtClean="0">
                <a:solidFill>
                  <a:srgbClr val="0033CC"/>
                </a:solidFill>
                <a:sym typeface="Symbol"/>
              </a:rPr>
              <a:t> at 25</a:t>
            </a:r>
            <a:r>
              <a:rPr lang="en-US" baseline="30000" dirty="0" smtClean="0">
                <a:solidFill>
                  <a:srgbClr val="0033CC"/>
                </a:solidFill>
                <a:sym typeface="Symbol"/>
              </a:rPr>
              <a:t>o</a:t>
            </a:r>
            <a:r>
              <a:rPr lang="en-US" dirty="0" smtClean="0">
                <a:solidFill>
                  <a:srgbClr val="0033CC"/>
                </a:solidFill>
                <a:sym typeface="Symbol"/>
              </a:rPr>
              <a:t>C.</a:t>
            </a:r>
            <a:endParaRPr lang="en-US" dirty="0" smtClean="0">
              <a:solidFill>
                <a:srgbClr val="0033CC"/>
              </a:solidFill>
            </a:endParaRPr>
          </a:p>
          <a:p>
            <a:pPr marL="171450" indent="-171450">
              <a:spcAft>
                <a:spcPts val="300"/>
              </a:spcAft>
              <a:buFont typeface="Arial" pitchFamily="34" charset="0"/>
              <a:buChar char="•"/>
            </a:pPr>
            <a:r>
              <a:rPr lang="en-US" dirty="0" smtClean="0">
                <a:solidFill>
                  <a:srgbClr val="0033CC"/>
                </a:solidFill>
              </a:rPr>
              <a:t>Isotropic etching, non-polish etching (rough)</a:t>
            </a:r>
          </a:p>
          <a:p>
            <a:pPr marL="171450" indent="-171450">
              <a:spcAft>
                <a:spcPts val="300"/>
              </a:spcAft>
              <a:buFont typeface="Arial" pitchFamily="34" charset="0"/>
              <a:buChar char="•"/>
            </a:pPr>
            <a:r>
              <a:rPr lang="en-US" dirty="0" smtClean="0">
                <a:solidFill>
                  <a:srgbClr val="0033CC"/>
                </a:solidFill>
              </a:rPr>
              <a:t>High selectivity for Al, SiO</a:t>
            </a:r>
            <a:r>
              <a:rPr lang="en-US" baseline="-25000" dirty="0" smtClean="0">
                <a:solidFill>
                  <a:srgbClr val="0033CC"/>
                </a:solidFill>
              </a:rPr>
              <a:t>2</a:t>
            </a:r>
            <a:r>
              <a:rPr lang="en-US" dirty="0" smtClean="0">
                <a:solidFill>
                  <a:srgbClr val="0033CC"/>
                </a:solidFill>
              </a:rPr>
              <a:t>, Si</a:t>
            </a:r>
            <a:r>
              <a:rPr lang="en-US" baseline="-25000" dirty="0" smtClean="0">
                <a:solidFill>
                  <a:srgbClr val="0033CC"/>
                </a:solidFill>
              </a:rPr>
              <a:t>3</a:t>
            </a:r>
            <a:r>
              <a:rPr lang="en-US" dirty="0" smtClean="0">
                <a:solidFill>
                  <a:srgbClr val="0033CC"/>
                </a:solidFill>
              </a:rPr>
              <a:t>N</a:t>
            </a:r>
            <a:r>
              <a:rPr lang="en-US" baseline="-25000" dirty="0" smtClean="0">
                <a:solidFill>
                  <a:srgbClr val="0033CC"/>
                </a:solidFill>
              </a:rPr>
              <a:t>4</a:t>
            </a:r>
            <a:r>
              <a:rPr lang="en-US" dirty="0" smtClean="0">
                <a:solidFill>
                  <a:srgbClr val="0033CC"/>
                </a:solidFill>
              </a:rPr>
              <a:t>, photoresist, and PSG (</a:t>
            </a:r>
            <a:r>
              <a:rPr lang="en-US" dirty="0" err="1" smtClean="0">
                <a:solidFill>
                  <a:srgbClr val="0033CC"/>
                </a:solidFill>
              </a:rPr>
              <a:t>phospho</a:t>
            </a:r>
            <a:r>
              <a:rPr lang="en-US" dirty="0" smtClean="0">
                <a:solidFill>
                  <a:srgbClr val="0033CC"/>
                </a:solidFill>
              </a:rPr>
              <a:t>-silicate glass).</a:t>
            </a:r>
          </a:p>
          <a:p>
            <a:pPr marL="171450" indent="-171450">
              <a:spcAft>
                <a:spcPts val="300"/>
              </a:spcAft>
              <a:buFont typeface="Arial" pitchFamily="34" charset="0"/>
              <a:buChar char="•"/>
            </a:pPr>
            <a:r>
              <a:rPr lang="en-US" dirty="0" smtClean="0">
                <a:solidFill>
                  <a:srgbClr val="0033CC"/>
                </a:solidFill>
              </a:rPr>
              <a:t>Typical etch rate </a:t>
            </a:r>
            <a:r>
              <a:rPr lang="en-US" dirty="0" smtClean="0">
                <a:solidFill>
                  <a:srgbClr val="0033CC"/>
                </a:solidFill>
                <a:sym typeface="Symbol"/>
              </a:rPr>
              <a:t></a:t>
            </a:r>
            <a:r>
              <a:rPr lang="en-US" dirty="0" smtClean="0">
                <a:solidFill>
                  <a:srgbClr val="0033CC"/>
                </a:solidFill>
              </a:rPr>
              <a:t>1μm/min</a:t>
            </a:r>
          </a:p>
          <a:p>
            <a:pPr marL="171450" indent="-171450">
              <a:spcAft>
                <a:spcPts val="300"/>
              </a:spcAft>
              <a:buFont typeface="Arial" pitchFamily="34" charset="0"/>
              <a:buChar char="•"/>
            </a:pPr>
            <a:r>
              <a:rPr lang="en-US" dirty="0" smtClean="0">
                <a:solidFill>
                  <a:srgbClr val="0033CC"/>
                </a:solidFill>
              </a:rPr>
              <a:t>Heat is generated during exothermic reaction</a:t>
            </a:r>
          </a:p>
          <a:p>
            <a:pPr marL="171450" indent="-171450">
              <a:spcAft>
                <a:spcPts val="300"/>
              </a:spcAft>
              <a:buFont typeface="Arial" pitchFamily="34" charset="0"/>
              <a:buChar char="•"/>
            </a:pPr>
            <a:r>
              <a:rPr lang="en-US" dirty="0" smtClean="0">
                <a:solidFill>
                  <a:srgbClr val="0033CC"/>
                </a:solidFill>
              </a:rPr>
              <a:t>XeF</a:t>
            </a:r>
            <a:r>
              <a:rPr lang="en-US" baseline="-25000" dirty="0" smtClean="0">
                <a:solidFill>
                  <a:srgbClr val="0033CC"/>
                </a:solidFill>
              </a:rPr>
              <a:t>2</a:t>
            </a:r>
            <a:r>
              <a:rPr lang="en-US" dirty="0" smtClean="0">
                <a:solidFill>
                  <a:srgbClr val="0033CC"/>
                </a:solidFill>
              </a:rPr>
              <a:t> reacts with water (or vapor) to form HF</a:t>
            </a:r>
            <a:endParaRPr lang="en-US" dirty="0">
              <a:solidFill>
                <a:srgbClr val="0033CC"/>
              </a:solidFill>
            </a:endParaRPr>
          </a:p>
        </p:txBody>
      </p:sp>
      <p:sp>
        <p:nvSpPr>
          <p:cNvPr id="10" name="Rectangle 9"/>
          <p:cNvSpPr/>
          <p:nvPr/>
        </p:nvSpPr>
        <p:spPr>
          <a:xfrm>
            <a:off x="2667000" y="3653135"/>
            <a:ext cx="3886200" cy="461665"/>
          </a:xfrm>
          <a:prstGeom prst="rect">
            <a:avLst/>
          </a:prstGeom>
          <a:solidFill>
            <a:srgbClr val="FFFF00"/>
          </a:solidFill>
        </p:spPr>
        <p:txBody>
          <a:bodyPr wrap="square">
            <a:spAutoFit/>
          </a:bodyPr>
          <a:lstStyle/>
          <a:p>
            <a:r>
              <a:rPr lang="fr-FR" sz="2400" dirty="0" smtClean="0">
                <a:solidFill>
                  <a:srgbClr val="7030A0"/>
                </a:solidFill>
              </a:rPr>
              <a:t>2XeF</a:t>
            </a:r>
            <a:r>
              <a:rPr lang="fr-FR" sz="2400" baseline="-25000" dirty="0" smtClean="0">
                <a:solidFill>
                  <a:srgbClr val="7030A0"/>
                </a:solidFill>
              </a:rPr>
              <a:t>2</a:t>
            </a:r>
            <a:r>
              <a:rPr lang="fr-FR" sz="2400" dirty="0" smtClean="0">
                <a:solidFill>
                  <a:srgbClr val="7030A0"/>
                </a:solidFill>
              </a:rPr>
              <a:t> + Si </a:t>
            </a:r>
            <a:r>
              <a:rPr lang="fr-FR" sz="2400" dirty="0" smtClean="0">
                <a:solidFill>
                  <a:srgbClr val="7030A0"/>
                </a:solidFill>
                <a:sym typeface="Symbol"/>
              </a:rPr>
              <a:t></a:t>
            </a:r>
            <a:r>
              <a:rPr lang="fr-FR" sz="2400" dirty="0" smtClean="0">
                <a:solidFill>
                  <a:srgbClr val="7030A0"/>
                </a:solidFill>
              </a:rPr>
              <a:t> 2Xe (g) + SiF</a:t>
            </a:r>
            <a:r>
              <a:rPr lang="fr-FR" sz="2400" baseline="-25000" dirty="0" smtClean="0">
                <a:solidFill>
                  <a:srgbClr val="7030A0"/>
                </a:solidFill>
              </a:rPr>
              <a:t>4</a:t>
            </a:r>
            <a:r>
              <a:rPr lang="fr-FR" sz="2400" dirty="0" smtClean="0">
                <a:solidFill>
                  <a:srgbClr val="7030A0"/>
                </a:solidFill>
              </a:rPr>
              <a:t> (g)</a:t>
            </a:r>
            <a:endParaRPr lang="en-US" sz="2400" dirty="0">
              <a:solidFill>
                <a:srgbClr val="7030A0"/>
              </a:solidFill>
            </a:endParaRPr>
          </a:p>
        </p:txBody>
      </p:sp>
      <p:sp>
        <p:nvSpPr>
          <p:cNvPr id="12" name="TextBox 11"/>
          <p:cNvSpPr txBox="1"/>
          <p:nvPr/>
        </p:nvSpPr>
        <p:spPr>
          <a:xfrm>
            <a:off x="5105400" y="4264729"/>
            <a:ext cx="3886200" cy="1831271"/>
          </a:xfrm>
          <a:prstGeom prst="rect">
            <a:avLst/>
          </a:prstGeom>
          <a:noFill/>
        </p:spPr>
        <p:txBody>
          <a:bodyPr wrap="square" rtlCol="0">
            <a:spAutoFit/>
          </a:bodyPr>
          <a:lstStyle/>
          <a:p>
            <a:pPr>
              <a:spcAft>
                <a:spcPts val="600"/>
              </a:spcAft>
            </a:pPr>
            <a:r>
              <a:rPr lang="en-US" dirty="0" smtClean="0">
                <a:solidFill>
                  <a:srgbClr val="0033CC"/>
                </a:solidFill>
              </a:rPr>
              <a:t>Gas phase etching, no </a:t>
            </a:r>
            <a:r>
              <a:rPr lang="en-US" dirty="0" err="1" smtClean="0">
                <a:solidFill>
                  <a:srgbClr val="0033CC"/>
                </a:solidFill>
              </a:rPr>
              <a:t>stiction</a:t>
            </a:r>
            <a:r>
              <a:rPr lang="en-US" dirty="0" smtClean="0">
                <a:solidFill>
                  <a:srgbClr val="0033CC"/>
                </a:solidFill>
              </a:rPr>
              <a:t> between freed structure and substrate (no liquid involved like KOH etch, so no need of drying that collapses pattern due to capillary force).</a:t>
            </a:r>
          </a:p>
          <a:p>
            <a:pPr>
              <a:spcAft>
                <a:spcPts val="600"/>
              </a:spcAft>
            </a:pPr>
            <a:r>
              <a:rPr lang="en-US" dirty="0" smtClean="0">
                <a:solidFill>
                  <a:srgbClr val="C00000"/>
                </a:solidFill>
              </a:rPr>
              <a:t>Popular for MEMS application.</a:t>
            </a:r>
            <a:endParaRPr lang="en-US" dirty="0">
              <a:solidFill>
                <a:srgbClr val="C00000"/>
              </a:solidFill>
            </a:endParaRPr>
          </a:p>
        </p:txBody>
      </p:sp>
      <p:sp>
        <p:nvSpPr>
          <p:cNvPr id="13" name="Rectangle 12"/>
          <p:cNvSpPr/>
          <p:nvPr/>
        </p:nvSpPr>
        <p:spPr>
          <a:xfrm>
            <a:off x="2286000" y="3200400"/>
            <a:ext cx="4841903" cy="461665"/>
          </a:xfrm>
          <a:prstGeom prst="rect">
            <a:avLst/>
          </a:prstGeom>
        </p:spPr>
        <p:txBody>
          <a:bodyPr wrap="none">
            <a:spAutoFit/>
          </a:bodyPr>
          <a:lstStyle/>
          <a:p>
            <a:r>
              <a:rPr lang="en-US" sz="2400" dirty="0" smtClean="0">
                <a:solidFill>
                  <a:srgbClr val="C00000"/>
                </a:solidFill>
              </a:rPr>
              <a:t>Xenon </a:t>
            </a:r>
            <a:r>
              <a:rPr lang="en-US" sz="2400" dirty="0" err="1" smtClean="0">
                <a:solidFill>
                  <a:srgbClr val="C00000"/>
                </a:solidFill>
              </a:rPr>
              <a:t>di</a:t>
            </a:r>
            <a:r>
              <a:rPr lang="en-US" sz="2400" dirty="0" smtClean="0">
                <a:solidFill>
                  <a:srgbClr val="C00000"/>
                </a:solidFill>
              </a:rPr>
              <a:t>-fluoride (XeF</a:t>
            </a:r>
            <a:r>
              <a:rPr lang="en-US" sz="2400" baseline="-25000" dirty="0" smtClean="0">
                <a:solidFill>
                  <a:srgbClr val="C00000"/>
                </a:solidFill>
              </a:rPr>
              <a:t>2</a:t>
            </a:r>
            <a:r>
              <a:rPr lang="en-US" sz="2400" dirty="0" smtClean="0">
                <a:solidFill>
                  <a:srgbClr val="C00000"/>
                </a:solidFill>
              </a:rPr>
              <a:t>) etching of Si:</a:t>
            </a:r>
          </a:p>
        </p:txBody>
      </p:sp>
      <p:cxnSp>
        <p:nvCxnSpPr>
          <p:cNvPr id="15" name="Straight Connector 14"/>
          <p:cNvCxnSpPr/>
          <p:nvPr/>
        </p:nvCxnSpPr>
        <p:spPr>
          <a:xfrm flipV="1">
            <a:off x="0" y="3124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34378" y="6248400"/>
            <a:ext cx="3628622" cy="338554"/>
          </a:xfrm>
          <a:prstGeom prst="rect">
            <a:avLst/>
          </a:prstGeom>
          <a:noFill/>
        </p:spPr>
        <p:txBody>
          <a:bodyPr wrap="none" rtlCol="0">
            <a:spAutoFit/>
          </a:bodyPr>
          <a:lstStyle/>
          <a:p>
            <a:r>
              <a:rPr lang="en-US" sz="1600" dirty="0" smtClean="0">
                <a:solidFill>
                  <a:srgbClr val="0033CC"/>
                </a:solidFill>
              </a:rPr>
              <a:t>MEMS: micro electro mechanical systems</a:t>
            </a:r>
            <a:endParaRPr lang="en-US" sz="1600" dirty="0">
              <a:solidFill>
                <a:srgbClr val="0033CC"/>
              </a:solidFill>
            </a:endParaRPr>
          </a:p>
        </p:txBody>
      </p:sp>
      <p:sp>
        <p:nvSpPr>
          <p:cNvPr id="14" name="Slide Number Placeholder 13"/>
          <p:cNvSpPr>
            <a:spLocks noGrp="1"/>
          </p:cNvSpPr>
          <p:nvPr>
            <p:ph type="sldNum" sz="quarter" idx="12"/>
          </p:nvPr>
        </p:nvSpPr>
        <p:spPr/>
        <p:txBody>
          <a:bodyPr/>
          <a:lstStyle/>
          <a:p>
            <a:fld id="{0F90EF3C-4A64-457F-A2E8-FEDFDABB442D}"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bg/>
                                          </p:spTgt>
                                        </p:tgtEl>
                                        <p:attrNameLst>
                                          <p:attrName>style.visibility</p:attrName>
                                        </p:attrNameLst>
                                      </p:cBhvr>
                                      <p:to>
                                        <p:strVal val="visible"/>
                                      </p:to>
                                    </p:set>
                                    <p:animEffect transition="in" filter="wipe(down)">
                                      <p:cBhvr>
                                        <p:cTn id="10" dur="500"/>
                                        <p:tgtEl>
                                          <p:spTgt spid="10">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down)">
                                      <p:cBhvr>
                                        <p:cTn id="16" dur="500"/>
                                        <p:tgtEl>
                                          <p:spTgt spid="7">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down)">
                                      <p:cBhvr>
                                        <p:cTn id="25" dur="500"/>
                                        <p:tgtEl>
                                          <p:spTgt spid="7">
                                            <p:txEl>
                                              <p:pRg st="3" end="3"/>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wipe(down)">
                                      <p:cBhvr>
                                        <p:cTn id="28" dur="500"/>
                                        <p:tgtEl>
                                          <p:spTgt spid="7">
                                            <p:txEl>
                                              <p:pRg st="4" end="4"/>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wipe(down)">
                                      <p:cBhvr>
                                        <p:cTn id="31" dur="500"/>
                                        <p:tgtEl>
                                          <p:spTgt spid="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wipe(down)">
                                      <p:cBhvr>
                                        <p:cTn id="36" dur="500"/>
                                        <p:tgtEl>
                                          <p:spTgt spid="12">
                                            <p:txEl>
                                              <p:pRg st="0" end="0"/>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Effect transition="in" filter="wipe(down)">
                                      <p:cBhvr>
                                        <p:cTn id="39" dur="500"/>
                                        <p:tgtEl>
                                          <p:spTgt spid="12">
                                            <p:txEl>
                                              <p:pRg st="1" end="1"/>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down)">
                                      <p:cBhvr>
                                        <p:cTn id="4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0" grpId="0" build="allAtOnce" animBg="1"/>
      <p:bldP spid="12" grpId="0" build="allAtOnce"/>
      <p:bldP spid="13" grpId="0" build="allAtOnce"/>
      <p:bldP spid="16"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0"/>
          <p:cNvGrpSpPr>
            <a:grpSpLocks/>
          </p:cNvGrpSpPr>
          <p:nvPr/>
        </p:nvGrpSpPr>
        <p:grpSpPr bwMode="auto">
          <a:xfrm>
            <a:off x="1538287" y="977900"/>
            <a:ext cx="7224713" cy="4965700"/>
            <a:chOff x="462" y="576"/>
            <a:chExt cx="4683" cy="3420"/>
          </a:xfrm>
        </p:grpSpPr>
        <p:grpSp>
          <p:nvGrpSpPr>
            <p:cNvPr id="3" name="Group 1000"/>
            <p:cNvGrpSpPr>
              <a:grpSpLocks/>
            </p:cNvGrpSpPr>
            <p:nvPr/>
          </p:nvGrpSpPr>
          <p:grpSpPr bwMode="auto">
            <a:xfrm>
              <a:off x="872" y="792"/>
              <a:ext cx="4273" cy="3006"/>
              <a:chOff x="872" y="792"/>
              <a:chExt cx="4273" cy="3006"/>
            </a:xfrm>
          </p:grpSpPr>
          <p:sp>
            <p:nvSpPr>
              <p:cNvPr id="22388" name="Freeform 884"/>
              <p:cNvSpPr>
                <a:spLocks noChangeAspect="1"/>
              </p:cNvSpPr>
              <p:nvPr/>
            </p:nvSpPr>
            <p:spPr bwMode="auto">
              <a:xfrm rot="5400000">
                <a:off x="2641" y="2001"/>
                <a:ext cx="1015" cy="1647"/>
              </a:xfrm>
              <a:custGeom>
                <a:avLst/>
                <a:gdLst/>
                <a:ahLst/>
                <a:cxnLst>
                  <a:cxn ang="0">
                    <a:pos x="0" y="0"/>
                  </a:cxn>
                  <a:cxn ang="0">
                    <a:pos x="918" y="0"/>
                  </a:cxn>
                  <a:cxn ang="0">
                    <a:pos x="983" y="14"/>
                  </a:cxn>
                  <a:cxn ang="0">
                    <a:pos x="1038" y="35"/>
                  </a:cxn>
                  <a:cxn ang="0">
                    <a:pos x="1118" y="86"/>
                  </a:cxn>
                  <a:cxn ang="0">
                    <a:pos x="1188" y="156"/>
                  </a:cxn>
                  <a:cxn ang="0">
                    <a:pos x="1254" y="249"/>
                  </a:cxn>
                  <a:cxn ang="0">
                    <a:pos x="1338" y="426"/>
                  </a:cxn>
                  <a:cxn ang="0">
                    <a:pos x="1382" y="548"/>
                  </a:cxn>
                  <a:cxn ang="0">
                    <a:pos x="1419" y="690"/>
                  </a:cxn>
                  <a:cxn ang="0">
                    <a:pos x="1446" y="870"/>
                  </a:cxn>
                  <a:cxn ang="0">
                    <a:pos x="1464" y="1043"/>
                  </a:cxn>
                  <a:cxn ang="0">
                    <a:pos x="1467" y="1344"/>
                  </a:cxn>
                  <a:cxn ang="0">
                    <a:pos x="1449" y="1524"/>
                  </a:cxn>
                  <a:cxn ang="0">
                    <a:pos x="1404" y="1755"/>
                  </a:cxn>
                  <a:cxn ang="0">
                    <a:pos x="1356" y="1913"/>
                  </a:cxn>
                  <a:cxn ang="0">
                    <a:pos x="1310" y="2034"/>
                  </a:cxn>
                  <a:cxn ang="0">
                    <a:pos x="1236" y="2166"/>
                  </a:cxn>
                  <a:cxn ang="0">
                    <a:pos x="1170" y="2253"/>
                  </a:cxn>
                  <a:cxn ang="0">
                    <a:pos x="1074" y="2334"/>
                  </a:cxn>
                  <a:cxn ang="0">
                    <a:pos x="1004" y="2366"/>
                  </a:cxn>
                  <a:cxn ang="0">
                    <a:pos x="930" y="2382"/>
                  </a:cxn>
                  <a:cxn ang="0">
                    <a:pos x="882" y="2378"/>
                  </a:cxn>
                  <a:cxn ang="0">
                    <a:pos x="9" y="2378"/>
                  </a:cxn>
                </a:cxnLst>
                <a:rect l="0" t="0" r="r" b="b"/>
                <a:pathLst>
                  <a:path w="1467" h="2382">
                    <a:moveTo>
                      <a:pt x="0" y="0"/>
                    </a:moveTo>
                    <a:lnTo>
                      <a:pt x="918" y="0"/>
                    </a:lnTo>
                    <a:lnTo>
                      <a:pt x="983" y="14"/>
                    </a:lnTo>
                    <a:lnTo>
                      <a:pt x="1038" y="35"/>
                    </a:lnTo>
                    <a:lnTo>
                      <a:pt x="1118" y="86"/>
                    </a:lnTo>
                    <a:lnTo>
                      <a:pt x="1188" y="156"/>
                    </a:lnTo>
                    <a:lnTo>
                      <a:pt x="1254" y="249"/>
                    </a:lnTo>
                    <a:lnTo>
                      <a:pt x="1338" y="426"/>
                    </a:lnTo>
                    <a:lnTo>
                      <a:pt x="1382" y="548"/>
                    </a:lnTo>
                    <a:lnTo>
                      <a:pt x="1419" y="690"/>
                    </a:lnTo>
                    <a:lnTo>
                      <a:pt x="1446" y="870"/>
                    </a:lnTo>
                    <a:lnTo>
                      <a:pt x="1464" y="1043"/>
                    </a:lnTo>
                    <a:lnTo>
                      <a:pt x="1467" y="1344"/>
                    </a:lnTo>
                    <a:lnTo>
                      <a:pt x="1449" y="1524"/>
                    </a:lnTo>
                    <a:lnTo>
                      <a:pt x="1404" y="1755"/>
                    </a:lnTo>
                    <a:lnTo>
                      <a:pt x="1356" y="1913"/>
                    </a:lnTo>
                    <a:lnTo>
                      <a:pt x="1310" y="2034"/>
                    </a:lnTo>
                    <a:lnTo>
                      <a:pt x="1236" y="2166"/>
                    </a:lnTo>
                    <a:lnTo>
                      <a:pt x="1170" y="2253"/>
                    </a:lnTo>
                    <a:lnTo>
                      <a:pt x="1074" y="2334"/>
                    </a:lnTo>
                    <a:lnTo>
                      <a:pt x="1004" y="2366"/>
                    </a:lnTo>
                    <a:lnTo>
                      <a:pt x="930" y="2382"/>
                    </a:lnTo>
                    <a:lnTo>
                      <a:pt x="882" y="2378"/>
                    </a:lnTo>
                    <a:lnTo>
                      <a:pt x="9" y="2378"/>
                    </a:lnTo>
                  </a:path>
                </a:pathLst>
              </a:custGeom>
              <a:gradFill rotWithShape="0">
                <a:gsLst>
                  <a:gs pos="0">
                    <a:srgbClr val="C0C0C0"/>
                  </a:gs>
                  <a:gs pos="50000">
                    <a:schemeClr val="bg2"/>
                  </a:gs>
                  <a:gs pos="100000">
                    <a:srgbClr val="C0C0C0"/>
                  </a:gs>
                </a:gsLst>
                <a:lin ang="5400000" scaled="1"/>
              </a:gradFill>
              <a:ln w="3175" cmpd="sng">
                <a:solidFill>
                  <a:schemeClr val="tx2"/>
                </a:solidFill>
                <a:round/>
                <a:headEnd/>
                <a:tailEnd/>
              </a:ln>
              <a:effectLst/>
            </p:spPr>
            <p:txBody>
              <a:bodyPr wrap="none" anchor="ctr"/>
              <a:lstStyle/>
              <a:p>
                <a:pPr>
                  <a:defRPr/>
                </a:pPr>
                <a:endParaRPr lang="en-US">
                  <a:solidFill>
                    <a:srgbClr val="0033CC"/>
                  </a:solidFill>
                </a:endParaRPr>
              </a:p>
            </p:txBody>
          </p:sp>
          <p:grpSp>
            <p:nvGrpSpPr>
              <p:cNvPr id="4" name="Group 817"/>
              <p:cNvGrpSpPr>
                <a:grpSpLocks noChangeAspect="1"/>
              </p:cNvGrpSpPr>
              <p:nvPr/>
            </p:nvGrpSpPr>
            <p:grpSpPr bwMode="auto">
              <a:xfrm>
                <a:off x="872" y="792"/>
                <a:ext cx="2371" cy="767"/>
                <a:chOff x="332" y="900"/>
                <a:chExt cx="2632" cy="852"/>
              </a:xfrm>
            </p:grpSpPr>
            <p:grpSp>
              <p:nvGrpSpPr>
                <p:cNvPr id="5" name="Group 815"/>
                <p:cNvGrpSpPr>
                  <a:grpSpLocks noChangeAspect="1"/>
                </p:cNvGrpSpPr>
                <p:nvPr/>
              </p:nvGrpSpPr>
              <p:grpSpPr bwMode="auto">
                <a:xfrm>
                  <a:off x="332" y="900"/>
                  <a:ext cx="1570" cy="852"/>
                  <a:chOff x="332" y="900"/>
                  <a:chExt cx="1570" cy="852"/>
                </a:xfrm>
              </p:grpSpPr>
              <p:sp>
                <p:nvSpPr>
                  <p:cNvPr id="41115" name="Freeform 811"/>
                  <p:cNvSpPr>
                    <a:spLocks noChangeAspect="1"/>
                  </p:cNvSpPr>
                  <p:nvPr/>
                </p:nvSpPr>
                <p:spPr bwMode="auto">
                  <a:xfrm>
                    <a:off x="1506" y="900"/>
                    <a:ext cx="396" cy="852"/>
                  </a:xfrm>
                  <a:custGeom>
                    <a:avLst/>
                    <a:gdLst>
                      <a:gd name="T0" fmla="*/ 0 w 396"/>
                      <a:gd name="T1" fmla="*/ 0 h 852"/>
                      <a:gd name="T2" fmla="*/ 0 w 396"/>
                      <a:gd name="T3" fmla="*/ 460 h 852"/>
                      <a:gd name="T4" fmla="*/ 396 w 396"/>
                      <a:gd name="T5" fmla="*/ 852 h 852"/>
                      <a:gd name="T6" fmla="*/ 396 w 396"/>
                      <a:gd name="T7" fmla="*/ 378 h 852"/>
                      <a:gd name="T8" fmla="*/ 0 w 396"/>
                      <a:gd name="T9" fmla="*/ 0 h 852"/>
                      <a:gd name="T10" fmla="*/ 0 60000 65536"/>
                      <a:gd name="T11" fmla="*/ 0 60000 65536"/>
                      <a:gd name="T12" fmla="*/ 0 60000 65536"/>
                      <a:gd name="T13" fmla="*/ 0 60000 65536"/>
                      <a:gd name="T14" fmla="*/ 0 60000 65536"/>
                      <a:gd name="T15" fmla="*/ 0 w 396"/>
                      <a:gd name="T16" fmla="*/ 0 h 852"/>
                      <a:gd name="T17" fmla="*/ 396 w 396"/>
                      <a:gd name="T18" fmla="*/ 852 h 852"/>
                    </a:gdLst>
                    <a:ahLst/>
                    <a:cxnLst>
                      <a:cxn ang="T10">
                        <a:pos x="T0" y="T1"/>
                      </a:cxn>
                      <a:cxn ang="T11">
                        <a:pos x="T2" y="T3"/>
                      </a:cxn>
                      <a:cxn ang="T12">
                        <a:pos x="T4" y="T5"/>
                      </a:cxn>
                      <a:cxn ang="T13">
                        <a:pos x="T6" y="T7"/>
                      </a:cxn>
                      <a:cxn ang="T14">
                        <a:pos x="T8" y="T9"/>
                      </a:cxn>
                    </a:cxnLst>
                    <a:rect l="T15" t="T16" r="T17" b="T18"/>
                    <a:pathLst>
                      <a:path w="396" h="852">
                        <a:moveTo>
                          <a:pt x="0" y="0"/>
                        </a:moveTo>
                        <a:lnTo>
                          <a:pt x="0" y="460"/>
                        </a:lnTo>
                        <a:lnTo>
                          <a:pt x="396" y="852"/>
                        </a:lnTo>
                        <a:lnTo>
                          <a:pt x="396" y="378"/>
                        </a:lnTo>
                        <a:lnTo>
                          <a:pt x="0" y="0"/>
                        </a:lnTo>
                        <a:close/>
                      </a:path>
                    </a:pathLst>
                  </a:custGeom>
                  <a:gradFill rotWithShape="0">
                    <a:gsLst>
                      <a:gs pos="0">
                        <a:srgbClr val="C0C0C0"/>
                      </a:gs>
                      <a:gs pos="100000">
                        <a:srgbClr val="000000"/>
                      </a:gs>
                    </a:gsLst>
                    <a:lin ang="0" scaled="1"/>
                  </a:gradFill>
                  <a:ln w="9525">
                    <a:solidFill>
                      <a:schemeClr val="tx1"/>
                    </a:solidFill>
                    <a:round/>
                    <a:headEnd/>
                    <a:tailEnd/>
                  </a:ln>
                </p:spPr>
                <p:txBody>
                  <a:bodyPr wrap="none" anchor="ctr"/>
                  <a:lstStyle/>
                  <a:p>
                    <a:endParaRPr lang="en-US">
                      <a:solidFill>
                        <a:srgbClr val="0033CC"/>
                      </a:solidFill>
                    </a:endParaRPr>
                  </a:p>
                </p:txBody>
              </p:sp>
              <p:sp>
                <p:nvSpPr>
                  <p:cNvPr id="41116" name="Freeform 814"/>
                  <p:cNvSpPr>
                    <a:spLocks noChangeAspect="1"/>
                  </p:cNvSpPr>
                  <p:nvPr/>
                </p:nvSpPr>
                <p:spPr bwMode="auto">
                  <a:xfrm>
                    <a:off x="332" y="1360"/>
                    <a:ext cx="1568" cy="392"/>
                  </a:xfrm>
                  <a:custGeom>
                    <a:avLst/>
                    <a:gdLst>
                      <a:gd name="T0" fmla="*/ 0 w 1568"/>
                      <a:gd name="T1" fmla="*/ 0 h 392"/>
                      <a:gd name="T2" fmla="*/ 392 w 1568"/>
                      <a:gd name="T3" fmla="*/ 392 h 392"/>
                      <a:gd name="T4" fmla="*/ 1568 w 1568"/>
                      <a:gd name="T5" fmla="*/ 392 h 392"/>
                      <a:gd name="T6" fmla="*/ 1176 w 1568"/>
                      <a:gd name="T7" fmla="*/ 0 h 392"/>
                      <a:gd name="T8" fmla="*/ 0 60000 65536"/>
                      <a:gd name="T9" fmla="*/ 0 60000 65536"/>
                      <a:gd name="T10" fmla="*/ 0 60000 65536"/>
                      <a:gd name="T11" fmla="*/ 0 60000 65536"/>
                      <a:gd name="T12" fmla="*/ 0 w 1568"/>
                      <a:gd name="T13" fmla="*/ 0 h 392"/>
                      <a:gd name="T14" fmla="*/ 1568 w 1568"/>
                      <a:gd name="T15" fmla="*/ 392 h 392"/>
                    </a:gdLst>
                    <a:ahLst/>
                    <a:cxnLst>
                      <a:cxn ang="T8">
                        <a:pos x="T0" y="T1"/>
                      </a:cxn>
                      <a:cxn ang="T9">
                        <a:pos x="T2" y="T3"/>
                      </a:cxn>
                      <a:cxn ang="T10">
                        <a:pos x="T4" y="T5"/>
                      </a:cxn>
                      <a:cxn ang="T11">
                        <a:pos x="T6" y="T7"/>
                      </a:cxn>
                    </a:cxnLst>
                    <a:rect l="T12" t="T13" r="T14" b="T15"/>
                    <a:pathLst>
                      <a:path w="1568" h="392">
                        <a:moveTo>
                          <a:pt x="0" y="0"/>
                        </a:moveTo>
                        <a:lnTo>
                          <a:pt x="392" y="392"/>
                        </a:lnTo>
                        <a:lnTo>
                          <a:pt x="1568" y="392"/>
                        </a:lnTo>
                        <a:lnTo>
                          <a:pt x="1176" y="0"/>
                        </a:lnTo>
                      </a:path>
                    </a:pathLst>
                  </a:custGeom>
                  <a:gradFill rotWithShape="0">
                    <a:gsLst>
                      <a:gs pos="0">
                        <a:srgbClr val="969696"/>
                      </a:gs>
                      <a:gs pos="100000">
                        <a:srgbClr val="5F5F5F"/>
                      </a:gs>
                    </a:gsLst>
                    <a:path path="rect">
                      <a:fillToRect r="100000" b="100000"/>
                    </a:path>
                  </a:gradFill>
                  <a:ln w="9525">
                    <a:solidFill>
                      <a:schemeClr val="tx1"/>
                    </a:solidFill>
                    <a:round/>
                    <a:headEnd/>
                    <a:tailEnd/>
                  </a:ln>
                </p:spPr>
                <p:txBody>
                  <a:bodyPr wrap="none" anchor="ctr"/>
                  <a:lstStyle/>
                  <a:p>
                    <a:endParaRPr lang="en-US">
                      <a:solidFill>
                        <a:srgbClr val="0033CC"/>
                      </a:solidFill>
                    </a:endParaRPr>
                  </a:p>
                </p:txBody>
              </p:sp>
              <p:sp>
                <p:nvSpPr>
                  <p:cNvPr id="41117" name="Rectangle 813"/>
                  <p:cNvSpPr>
                    <a:spLocks noChangeAspect="1" noChangeArrowheads="1"/>
                  </p:cNvSpPr>
                  <p:nvPr/>
                </p:nvSpPr>
                <p:spPr bwMode="auto">
                  <a:xfrm>
                    <a:off x="332" y="900"/>
                    <a:ext cx="1176" cy="460"/>
                  </a:xfrm>
                  <a:prstGeom prst="rect">
                    <a:avLst/>
                  </a:prstGeom>
                  <a:gradFill rotWithShape="0">
                    <a:gsLst>
                      <a:gs pos="0">
                        <a:srgbClr val="C0C0C0"/>
                      </a:gs>
                      <a:gs pos="100000">
                        <a:srgbClr val="5F5F5F"/>
                      </a:gs>
                    </a:gsLst>
                    <a:lin ang="2700000" scaled="1"/>
                  </a:gradFill>
                  <a:ln w="9525">
                    <a:solidFill>
                      <a:schemeClr val="tx1"/>
                    </a:solidFill>
                    <a:miter lim="800000"/>
                    <a:headEnd/>
                    <a:tailEnd/>
                  </a:ln>
                </p:spPr>
                <p:txBody>
                  <a:bodyPr wrap="none" anchor="ctr"/>
                  <a:lstStyle/>
                  <a:p>
                    <a:endParaRPr lang="en-US">
                      <a:solidFill>
                        <a:srgbClr val="0033CC"/>
                      </a:solidFill>
                    </a:endParaRPr>
                  </a:p>
                </p:txBody>
              </p:sp>
            </p:grpSp>
            <p:grpSp>
              <p:nvGrpSpPr>
                <p:cNvPr id="6" name="Group 808"/>
                <p:cNvGrpSpPr>
                  <a:grpSpLocks noChangeAspect="1"/>
                </p:cNvGrpSpPr>
                <p:nvPr/>
              </p:nvGrpSpPr>
              <p:grpSpPr bwMode="auto">
                <a:xfrm>
                  <a:off x="1608" y="1218"/>
                  <a:ext cx="1356" cy="372"/>
                  <a:chOff x="1608" y="1218"/>
                  <a:chExt cx="1356" cy="372"/>
                </a:xfrm>
              </p:grpSpPr>
              <p:sp>
                <p:nvSpPr>
                  <p:cNvPr id="41112" name="Freeform 803"/>
                  <p:cNvSpPr>
                    <a:spLocks noChangeAspect="1"/>
                  </p:cNvSpPr>
                  <p:nvPr/>
                </p:nvSpPr>
                <p:spPr bwMode="auto">
                  <a:xfrm>
                    <a:off x="2940" y="1278"/>
                    <a:ext cx="24" cy="312"/>
                  </a:xfrm>
                  <a:custGeom>
                    <a:avLst/>
                    <a:gdLst>
                      <a:gd name="T0" fmla="*/ 0 w 24"/>
                      <a:gd name="T1" fmla="*/ 0 h 312"/>
                      <a:gd name="T2" fmla="*/ 24 w 24"/>
                      <a:gd name="T3" fmla="*/ 88 h 312"/>
                      <a:gd name="T4" fmla="*/ 24 w 24"/>
                      <a:gd name="T5" fmla="*/ 312 h 312"/>
                      <a:gd name="T6" fmla="*/ 3 w 24"/>
                      <a:gd name="T7" fmla="*/ 309 h 312"/>
                      <a:gd name="T8" fmla="*/ 0 60000 65536"/>
                      <a:gd name="T9" fmla="*/ 0 60000 65536"/>
                      <a:gd name="T10" fmla="*/ 0 60000 65536"/>
                      <a:gd name="T11" fmla="*/ 0 60000 65536"/>
                      <a:gd name="T12" fmla="*/ 0 w 24"/>
                      <a:gd name="T13" fmla="*/ 0 h 312"/>
                      <a:gd name="T14" fmla="*/ 24 w 24"/>
                      <a:gd name="T15" fmla="*/ 312 h 312"/>
                    </a:gdLst>
                    <a:ahLst/>
                    <a:cxnLst>
                      <a:cxn ang="T8">
                        <a:pos x="T0" y="T1"/>
                      </a:cxn>
                      <a:cxn ang="T9">
                        <a:pos x="T2" y="T3"/>
                      </a:cxn>
                      <a:cxn ang="T10">
                        <a:pos x="T4" y="T5"/>
                      </a:cxn>
                      <a:cxn ang="T11">
                        <a:pos x="T6" y="T7"/>
                      </a:cxn>
                    </a:cxnLst>
                    <a:rect l="T12" t="T13" r="T14" b="T15"/>
                    <a:pathLst>
                      <a:path w="24" h="312">
                        <a:moveTo>
                          <a:pt x="0" y="0"/>
                        </a:moveTo>
                        <a:lnTo>
                          <a:pt x="24" y="88"/>
                        </a:lnTo>
                        <a:lnTo>
                          <a:pt x="24" y="312"/>
                        </a:lnTo>
                        <a:lnTo>
                          <a:pt x="3" y="309"/>
                        </a:lnTo>
                      </a:path>
                    </a:pathLst>
                  </a:custGeom>
                  <a:gradFill rotWithShape="0">
                    <a:gsLst>
                      <a:gs pos="0">
                        <a:srgbClr val="C0C0C0"/>
                      </a:gs>
                      <a:gs pos="100000">
                        <a:srgbClr val="767676"/>
                      </a:gs>
                    </a:gsLst>
                    <a:lin ang="5400000" scaled="1"/>
                  </a:gradFill>
                  <a:ln w="6350" cmpd="sng">
                    <a:solidFill>
                      <a:schemeClr val="tx1"/>
                    </a:solidFill>
                    <a:round/>
                    <a:headEnd/>
                    <a:tailEnd/>
                  </a:ln>
                </p:spPr>
                <p:txBody>
                  <a:bodyPr wrap="none" anchor="ctr"/>
                  <a:lstStyle/>
                  <a:p>
                    <a:endParaRPr lang="en-US">
                      <a:solidFill>
                        <a:srgbClr val="0033CC"/>
                      </a:solidFill>
                    </a:endParaRPr>
                  </a:p>
                </p:txBody>
              </p:sp>
              <p:sp>
                <p:nvSpPr>
                  <p:cNvPr id="41113" name="Freeform 801"/>
                  <p:cNvSpPr>
                    <a:spLocks noChangeAspect="1"/>
                  </p:cNvSpPr>
                  <p:nvPr/>
                </p:nvSpPr>
                <p:spPr bwMode="auto">
                  <a:xfrm>
                    <a:off x="1608" y="1329"/>
                    <a:ext cx="1209" cy="123"/>
                  </a:xfrm>
                  <a:custGeom>
                    <a:avLst/>
                    <a:gdLst>
                      <a:gd name="T0" fmla="*/ 0 w 1209"/>
                      <a:gd name="T1" fmla="*/ 3 h 123"/>
                      <a:gd name="T2" fmla="*/ 120 w 1209"/>
                      <a:gd name="T3" fmla="*/ 123 h 123"/>
                      <a:gd name="T4" fmla="*/ 1209 w 1209"/>
                      <a:gd name="T5" fmla="*/ 123 h 123"/>
                      <a:gd name="T6" fmla="*/ 1206 w 1209"/>
                      <a:gd name="T7" fmla="*/ 0 h 123"/>
                      <a:gd name="T8" fmla="*/ 0 60000 65536"/>
                      <a:gd name="T9" fmla="*/ 0 60000 65536"/>
                      <a:gd name="T10" fmla="*/ 0 60000 65536"/>
                      <a:gd name="T11" fmla="*/ 0 60000 65536"/>
                      <a:gd name="T12" fmla="*/ 0 w 1209"/>
                      <a:gd name="T13" fmla="*/ 0 h 123"/>
                      <a:gd name="T14" fmla="*/ 1209 w 1209"/>
                      <a:gd name="T15" fmla="*/ 123 h 123"/>
                    </a:gdLst>
                    <a:ahLst/>
                    <a:cxnLst>
                      <a:cxn ang="T8">
                        <a:pos x="T0" y="T1"/>
                      </a:cxn>
                      <a:cxn ang="T9">
                        <a:pos x="T2" y="T3"/>
                      </a:cxn>
                      <a:cxn ang="T10">
                        <a:pos x="T4" y="T5"/>
                      </a:cxn>
                      <a:cxn ang="T11">
                        <a:pos x="T6" y="T7"/>
                      </a:cxn>
                    </a:cxnLst>
                    <a:rect l="T12" t="T13" r="T14" b="T15"/>
                    <a:pathLst>
                      <a:path w="1209" h="123">
                        <a:moveTo>
                          <a:pt x="0" y="3"/>
                        </a:moveTo>
                        <a:lnTo>
                          <a:pt x="120" y="123"/>
                        </a:lnTo>
                        <a:lnTo>
                          <a:pt x="1209" y="123"/>
                        </a:lnTo>
                        <a:lnTo>
                          <a:pt x="1206" y="0"/>
                        </a:lnTo>
                      </a:path>
                    </a:pathLst>
                  </a:custGeom>
                  <a:gradFill rotWithShape="0">
                    <a:gsLst>
                      <a:gs pos="0">
                        <a:schemeClr val="bg2"/>
                      </a:gs>
                      <a:gs pos="100000">
                        <a:srgbClr val="000000"/>
                      </a:gs>
                    </a:gsLst>
                    <a:path path="rect">
                      <a:fillToRect r="100000" b="100000"/>
                    </a:path>
                  </a:gradFill>
                  <a:ln w="6350" cmpd="sng">
                    <a:solidFill>
                      <a:schemeClr val="tx1"/>
                    </a:solidFill>
                    <a:round/>
                    <a:headEnd/>
                    <a:tailEnd/>
                  </a:ln>
                </p:spPr>
                <p:txBody>
                  <a:bodyPr wrap="none" anchor="ctr"/>
                  <a:lstStyle/>
                  <a:p>
                    <a:endParaRPr lang="en-US">
                      <a:solidFill>
                        <a:srgbClr val="0033CC"/>
                      </a:solidFill>
                    </a:endParaRPr>
                  </a:p>
                </p:txBody>
              </p:sp>
              <p:sp>
                <p:nvSpPr>
                  <p:cNvPr id="41114" name="Freeform 799"/>
                  <p:cNvSpPr>
                    <a:spLocks noChangeAspect="1"/>
                  </p:cNvSpPr>
                  <p:nvPr/>
                </p:nvSpPr>
                <p:spPr bwMode="auto">
                  <a:xfrm>
                    <a:off x="1608" y="1218"/>
                    <a:ext cx="1332" cy="357"/>
                  </a:xfrm>
                  <a:custGeom>
                    <a:avLst/>
                    <a:gdLst>
                      <a:gd name="T0" fmla="*/ 1332 w 1332"/>
                      <a:gd name="T1" fmla="*/ 387 h 390"/>
                      <a:gd name="T2" fmla="*/ 1332 w 1332"/>
                      <a:gd name="T3" fmla="*/ 87 h 390"/>
                      <a:gd name="T4" fmla="*/ 1323 w 1332"/>
                      <a:gd name="T5" fmla="*/ 53 h 390"/>
                      <a:gd name="T6" fmla="*/ 1313 w 1332"/>
                      <a:gd name="T7" fmla="*/ 35 h 390"/>
                      <a:gd name="T8" fmla="*/ 1287 w 1332"/>
                      <a:gd name="T9" fmla="*/ 15 h 390"/>
                      <a:gd name="T10" fmla="*/ 1263 w 1332"/>
                      <a:gd name="T11" fmla="*/ 6 h 390"/>
                      <a:gd name="T12" fmla="*/ 1224 w 1332"/>
                      <a:gd name="T13" fmla="*/ 0 h 390"/>
                      <a:gd name="T14" fmla="*/ 0 w 1332"/>
                      <a:gd name="T15" fmla="*/ 0 h 390"/>
                      <a:gd name="T16" fmla="*/ 0 w 1332"/>
                      <a:gd name="T17" fmla="*/ 126 h 390"/>
                      <a:gd name="T18" fmla="*/ 1146 w 1332"/>
                      <a:gd name="T19" fmla="*/ 126 h 390"/>
                      <a:gd name="T20" fmla="*/ 1181 w 1332"/>
                      <a:gd name="T21" fmla="*/ 129 h 390"/>
                      <a:gd name="T22" fmla="*/ 1193 w 1332"/>
                      <a:gd name="T23" fmla="*/ 135 h 390"/>
                      <a:gd name="T24" fmla="*/ 1200 w 1332"/>
                      <a:gd name="T25" fmla="*/ 144 h 390"/>
                      <a:gd name="T26" fmla="*/ 1206 w 1332"/>
                      <a:gd name="T27" fmla="*/ 168 h 390"/>
                      <a:gd name="T28" fmla="*/ 1206 w 1332"/>
                      <a:gd name="T29" fmla="*/ 390 h 390"/>
                      <a:gd name="T30" fmla="*/ 1332 w 1332"/>
                      <a:gd name="T31" fmla="*/ 387 h 3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2"/>
                      <a:gd name="T49" fmla="*/ 0 h 390"/>
                      <a:gd name="T50" fmla="*/ 1332 w 1332"/>
                      <a:gd name="T51" fmla="*/ 390 h 3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2" h="390">
                        <a:moveTo>
                          <a:pt x="1332" y="387"/>
                        </a:moveTo>
                        <a:lnTo>
                          <a:pt x="1332" y="87"/>
                        </a:lnTo>
                        <a:lnTo>
                          <a:pt x="1323" y="53"/>
                        </a:lnTo>
                        <a:lnTo>
                          <a:pt x="1313" y="35"/>
                        </a:lnTo>
                        <a:lnTo>
                          <a:pt x="1287" y="15"/>
                        </a:lnTo>
                        <a:lnTo>
                          <a:pt x="1263" y="6"/>
                        </a:lnTo>
                        <a:lnTo>
                          <a:pt x="1224" y="0"/>
                        </a:lnTo>
                        <a:lnTo>
                          <a:pt x="0" y="0"/>
                        </a:lnTo>
                        <a:lnTo>
                          <a:pt x="0" y="126"/>
                        </a:lnTo>
                        <a:lnTo>
                          <a:pt x="1146" y="126"/>
                        </a:lnTo>
                        <a:lnTo>
                          <a:pt x="1181" y="129"/>
                        </a:lnTo>
                        <a:lnTo>
                          <a:pt x="1193" y="135"/>
                        </a:lnTo>
                        <a:lnTo>
                          <a:pt x="1200" y="144"/>
                        </a:lnTo>
                        <a:lnTo>
                          <a:pt x="1206" y="168"/>
                        </a:lnTo>
                        <a:lnTo>
                          <a:pt x="1206" y="390"/>
                        </a:lnTo>
                        <a:lnTo>
                          <a:pt x="1332" y="387"/>
                        </a:lnTo>
                        <a:close/>
                      </a:path>
                    </a:pathLst>
                  </a:custGeom>
                  <a:gradFill rotWithShape="0">
                    <a:gsLst>
                      <a:gs pos="0">
                        <a:srgbClr val="C0C0C0"/>
                      </a:gs>
                      <a:gs pos="100000">
                        <a:srgbClr val="5F5F5F"/>
                      </a:gs>
                    </a:gsLst>
                    <a:lin ang="5400000" scaled="1"/>
                  </a:gradFill>
                  <a:ln w="6350" cmpd="sng">
                    <a:solidFill>
                      <a:schemeClr val="tx1"/>
                    </a:solidFill>
                    <a:round/>
                    <a:headEnd/>
                    <a:tailEnd/>
                  </a:ln>
                </p:spPr>
                <p:txBody>
                  <a:bodyPr wrap="none" anchor="ctr"/>
                  <a:lstStyle/>
                  <a:p>
                    <a:endParaRPr lang="en-US">
                      <a:solidFill>
                        <a:srgbClr val="0033CC"/>
                      </a:solidFill>
                    </a:endParaRPr>
                  </a:p>
                </p:txBody>
              </p:sp>
            </p:grpSp>
          </p:grpSp>
          <p:sp>
            <p:nvSpPr>
              <p:cNvPr id="22309" name="Freeform 805"/>
              <p:cNvSpPr>
                <a:spLocks noChangeAspect="1"/>
              </p:cNvSpPr>
              <p:nvPr/>
            </p:nvSpPr>
            <p:spPr bwMode="auto">
              <a:xfrm>
                <a:off x="2027" y="1130"/>
                <a:ext cx="1135" cy="248"/>
              </a:xfrm>
              <a:custGeom>
                <a:avLst/>
                <a:gdLst/>
                <a:ahLst/>
                <a:cxnLst>
                  <a:cxn ang="0">
                    <a:pos x="0" y="0"/>
                  </a:cxn>
                  <a:cxn ang="0">
                    <a:pos x="1260" y="0"/>
                  </a:cxn>
                  <a:cxn ang="0">
                    <a:pos x="1260" y="276"/>
                  </a:cxn>
                </a:cxnLst>
                <a:rect l="0" t="0" r="r" b="b"/>
                <a:pathLst>
                  <a:path w="1260" h="276">
                    <a:moveTo>
                      <a:pt x="0" y="0"/>
                    </a:moveTo>
                    <a:lnTo>
                      <a:pt x="1260" y="0"/>
                    </a:lnTo>
                    <a:lnTo>
                      <a:pt x="1260" y="276"/>
                    </a:lnTo>
                  </a:path>
                </a:pathLst>
              </a:custGeom>
              <a:noFill/>
              <a:ln w="28575" cap="flat" cmpd="sng">
                <a:solidFill>
                  <a:schemeClr val="tx1"/>
                </a:solidFill>
                <a:prstDash val="dash"/>
                <a:round/>
                <a:headEnd/>
                <a:tailEnd/>
              </a:ln>
              <a:effectLst>
                <a:outerShdw dist="17961" dir="2700000" algn="ctr" rotWithShape="0">
                  <a:schemeClr val="bg1"/>
                </a:outerShdw>
              </a:effectLst>
            </p:spPr>
            <p:txBody>
              <a:bodyPr wrap="none" anchor="ctr"/>
              <a:lstStyle/>
              <a:p>
                <a:pPr>
                  <a:defRPr/>
                </a:pPr>
                <a:endParaRPr lang="en-US">
                  <a:solidFill>
                    <a:srgbClr val="0033CC"/>
                  </a:solidFill>
                </a:endParaRPr>
              </a:p>
            </p:txBody>
          </p:sp>
          <p:sp>
            <p:nvSpPr>
              <p:cNvPr id="21518" name="Freeform 14"/>
              <p:cNvSpPr>
                <a:spLocks noChangeAspect="1"/>
              </p:cNvSpPr>
              <p:nvPr/>
            </p:nvSpPr>
            <p:spPr bwMode="auto">
              <a:xfrm rot="5400000">
                <a:off x="2731" y="1452"/>
                <a:ext cx="845" cy="1372"/>
              </a:xfrm>
              <a:custGeom>
                <a:avLst/>
                <a:gdLst/>
                <a:ahLst/>
                <a:cxnLst>
                  <a:cxn ang="0">
                    <a:pos x="0" y="0"/>
                  </a:cxn>
                  <a:cxn ang="0">
                    <a:pos x="918" y="0"/>
                  </a:cxn>
                  <a:cxn ang="0">
                    <a:pos x="983" y="14"/>
                  </a:cxn>
                  <a:cxn ang="0">
                    <a:pos x="1038" y="35"/>
                  </a:cxn>
                  <a:cxn ang="0">
                    <a:pos x="1118" y="86"/>
                  </a:cxn>
                  <a:cxn ang="0">
                    <a:pos x="1188" y="156"/>
                  </a:cxn>
                  <a:cxn ang="0">
                    <a:pos x="1254" y="249"/>
                  </a:cxn>
                  <a:cxn ang="0">
                    <a:pos x="1338" y="426"/>
                  </a:cxn>
                  <a:cxn ang="0">
                    <a:pos x="1382" y="548"/>
                  </a:cxn>
                  <a:cxn ang="0">
                    <a:pos x="1419" y="690"/>
                  </a:cxn>
                  <a:cxn ang="0">
                    <a:pos x="1446" y="870"/>
                  </a:cxn>
                  <a:cxn ang="0">
                    <a:pos x="1464" y="1043"/>
                  </a:cxn>
                  <a:cxn ang="0">
                    <a:pos x="1467" y="1344"/>
                  </a:cxn>
                  <a:cxn ang="0">
                    <a:pos x="1449" y="1524"/>
                  </a:cxn>
                  <a:cxn ang="0">
                    <a:pos x="1404" y="1755"/>
                  </a:cxn>
                  <a:cxn ang="0">
                    <a:pos x="1356" y="1913"/>
                  </a:cxn>
                  <a:cxn ang="0">
                    <a:pos x="1310" y="2034"/>
                  </a:cxn>
                  <a:cxn ang="0">
                    <a:pos x="1236" y="2166"/>
                  </a:cxn>
                  <a:cxn ang="0">
                    <a:pos x="1170" y="2253"/>
                  </a:cxn>
                  <a:cxn ang="0">
                    <a:pos x="1074" y="2334"/>
                  </a:cxn>
                  <a:cxn ang="0">
                    <a:pos x="1004" y="2366"/>
                  </a:cxn>
                  <a:cxn ang="0">
                    <a:pos x="930" y="2382"/>
                  </a:cxn>
                  <a:cxn ang="0">
                    <a:pos x="882" y="2378"/>
                  </a:cxn>
                  <a:cxn ang="0">
                    <a:pos x="9" y="2378"/>
                  </a:cxn>
                </a:cxnLst>
                <a:rect l="0" t="0" r="r" b="b"/>
                <a:pathLst>
                  <a:path w="1467" h="2382">
                    <a:moveTo>
                      <a:pt x="0" y="0"/>
                    </a:moveTo>
                    <a:lnTo>
                      <a:pt x="918" y="0"/>
                    </a:lnTo>
                    <a:lnTo>
                      <a:pt x="983" y="14"/>
                    </a:lnTo>
                    <a:lnTo>
                      <a:pt x="1038" y="35"/>
                    </a:lnTo>
                    <a:lnTo>
                      <a:pt x="1118" y="86"/>
                    </a:lnTo>
                    <a:lnTo>
                      <a:pt x="1188" y="156"/>
                    </a:lnTo>
                    <a:lnTo>
                      <a:pt x="1254" y="249"/>
                    </a:lnTo>
                    <a:lnTo>
                      <a:pt x="1338" y="426"/>
                    </a:lnTo>
                    <a:lnTo>
                      <a:pt x="1382" y="548"/>
                    </a:lnTo>
                    <a:lnTo>
                      <a:pt x="1419" y="690"/>
                    </a:lnTo>
                    <a:lnTo>
                      <a:pt x="1446" y="870"/>
                    </a:lnTo>
                    <a:lnTo>
                      <a:pt x="1464" y="1043"/>
                    </a:lnTo>
                    <a:lnTo>
                      <a:pt x="1467" y="1344"/>
                    </a:lnTo>
                    <a:lnTo>
                      <a:pt x="1449" y="1524"/>
                    </a:lnTo>
                    <a:lnTo>
                      <a:pt x="1404" y="1755"/>
                    </a:lnTo>
                    <a:lnTo>
                      <a:pt x="1356" y="1913"/>
                    </a:lnTo>
                    <a:lnTo>
                      <a:pt x="1310" y="2034"/>
                    </a:lnTo>
                    <a:lnTo>
                      <a:pt x="1236" y="2166"/>
                    </a:lnTo>
                    <a:lnTo>
                      <a:pt x="1170" y="2253"/>
                    </a:lnTo>
                    <a:lnTo>
                      <a:pt x="1074" y="2334"/>
                    </a:lnTo>
                    <a:lnTo>
                      <a:pt x="1004" y="2366"/>
                    </a:lnTo>
                    <a:lnTo>
                      <a:pt x="930" y="2382"/>
                    </a:lnTo>
                    <a:lnTo>
                      <a:pt x="882" y="2378"/>
                    </a:lnTo>
                    <a:lnTo>
                      <a:pt x="9" y="2378"/>
                    </a:lnTo>
                  </a:path>
                </a:pathLst>
              </a:custGeom>
              <a:gradFill rotWithShape="0">
                <a:gsLst>
                  <a:gs pos="0">
                    <a:srgbClr val="C0C0C0"/>
                  </a:gs>
                  <a:gs pos="50000">
                    <a:schemeClr val="bg2"/>
                  </a:gs>
                  <a:gs pos="100000">
                    <a:srgbClr val="C0C0C0"/>
                  </a:gs>
                </a:gsLst>
                <a:lin ang="5400000" scaled="1"/>
              </a:gradFill>
              <a:ln w="3175" cmpd="sng">
                <a:solidFill>
                  <a:schemeClr val="tx2"/>
                </a:solidFill>
                <a:round/>
                <a:headEnd/>
                <a:tailEnd/>
              </a:ln>
              <a:effectLst/>
            </p:spPr>
            <p:txBody>
              <a:bodyPr wrap="none" anchor="ctr"/>
              <a:lstStyle/>
              <a:p>
                <a:pPr>
                  <a:defRPr/>
                </a:pPr>
                <a:endParaRPr lang="en-US">
                  <a:solidFill>
                    <a:srgbClr val="0033CC"/>
                  </a:solidFill>
                </a:endParaRPr>
              </a:p>
            </p:txBody>
          </p:sp>
          <p:sp>
            <p:nvSpPr>
              <p:cNvPr id="40990" name="Oval 21"/>
              <p:cNvSpPr>
                <a:spLocks noChangeAspect="1" noChangeArrowheads="1"/>
              </p:cNvSpPr>
              <p:nvPr/>
            </p:nvSpPr>
            <p:spPr bwMode="auto">
              <a:xfrm rot="5400000">
                <a:off x="2833" y="1031"/>
                <a:ext cx="638" cy="1366"/>
              </a:xfrm>
              <a:prstGeom prst="ellipse">
                <a:avLst/>
              </a:prstGeom>
              <a:gradFill rotWithShape="0">
                <a:gsLst>
                  <a:gs pos="0">
                    <a:srgbClr val="EAEAEA"/>
                  </a:gs>
                  <a:gs pos="100000">
                    <a:schemeClr val="bg2"/>
                  </a:gs>
                </a:gsLst>
                <a:path path="shape">
                  <a:fillToRect l="50000" t="50000" r="50000" b="50000"/>
                </a:path>
              </a:gradFill>
              <a:ln w="3175">
                <a:solidFill>
                  <a:schemeClr val="tx1"/>
                </a:solidFill>
                <a:round/>
                <a:headEnd/>
                <a:tailEnd/>
              </a:ln>
            </p:spPr>
            <p:txBody>
              <a:bodyPr wrap="none" anchor="ctr"/>
              <a:lstStyle/>
              <a:p>
                <a:endParaRPr lang="en-US">
                  <a:solidFill>
                    <a:srgbClr val="0033CC"/>
                  </a:solidFill>
                </a:endParaRPr>
              </a:p>
            </p:txBody>
          </p:sp>
          <p:sp>
            <p:nvSpPr>
              <p:cNvPr id="40991" name="Rectangle 795"/>
              <p:cNvSpPr>
                <a:spLocks noChangeAspect="1" noChangeArrowheads="1"/>
              </p:cNvSpPr>
              <p:nvPr/>
            </p:nvSpPr>
            <p:spPr bwMode="auto">
              <a:xfrm>
                <a:off x="3108" y="1592"/>
                <a:ext cx="113" cy="335"/>
              </a:xfrm>
              <a:prstGeom prst="rect">
                <a:avLst/>
              </a:prstGeom>
              <a:gradFill rotWithShape="0">
                <a:gsLst>
                  <a:gs pos="0">
                    <a:schemeClr val="bg2"/>
                  </a:gs>
                  <a:gs pos="100000">
                    <a:schemeClr val="tx1"/>
                  </a:gs>
                </a:gsLst>
                <a:lin ang="0" scaled="1"/>
              </a:gradFill>
              <a:ln w="9525">
                <a:solidFill>
                  <a:schemeClr val="tx1"/>
                </a:solidFill>
                <a:miter lim="800000"/>
                <a:headEnd/>
                <a:tailEnd/>
              </a:ln>
            </p:spPr>
            <p:txBody>
              <a:bodyPr wrap="none" anchor="ctr"/>
              <a:lstStyle/>
              <a:p>
                <a:endParaRPr lang="en-US">
                  <a:solidFill>
                    <a:srgbClr val="0033CC"/>
                  </a:solidFill>
                </a:endParaRPr>
              </a:p>
            </p:txBody>
          </p:sp>
          <p:grpSp>
            <p:nvGrpSpPr>
              <p:cNvPr id="7" name="Group 303"/>
              <p:cNvGrpSpPr>
                <a:grpSpLocks noChangeAspect="1"/>
              </p:cNvGrpSpPr>
              <p:nvPr/>
            </p:nvGrpSpPr>
            <p:grpSpPr bwMode="auto">
              <a:xfrm rot="5400000">
                <a:off x="2833" y="1557"/>
                <a:ext cx="638" cy="1370"/>
                <a:chOff x="2016" y="962"/>
                <a:chExt cx="1110" cy="2394"/>
              </a:xfrm>
            </p:grpSpPr>
            <p:sp>
              <p:nvSpPr>
                <p:cNvPr id="41108" name="Freeform 304"/>
                <p:cNvSpPr>
                  <a:spLocks noChangeAspect="1"/>
                </p:cNvSpPr>
                <p:nvPr/>
              </p:nvSpPr>
              <p:spPr bwMode="auto">
                <a:xfrm>
                  <a:off x="2016" y="962"/>
                  <a:ext cx="1110" cy="1198"/>
                </a:xfrm>
                <a:custGeom>
                  <a:avLst/>
                  <a:gdLst>
                    <a:gd name="T0" fmla="*/ 1110 w 1110"/>
                    <a:gd name="T1" fmla="*/ 1197 h 1198"/>
                    <a:gd name="T2" fmla="*/ 1109 w 1110"/>
                    <a:gd name="T3" fmla="*/ 1114 h 1198"/>
                    <a:gd name="T4" fmla="*/ 1097 w 1110"/>
                    <a:gd name="T5" fmla="*/ 939 h 1198"/>
                    <a:gd name="T6" fmla="*/ 1076 w 1110"/>
                    <a:gd name="T7" fmla="*/ 787 h 1198"/>
                    <a:gd name="T8" fmla="*/ 1049 w 1110"/>
                    <a:gd name="T9" fmla="*/ 652 h 1198"/>
                    <a:gd name="T10" fmla="*/ 1020 w 1110"/>
                    <a:gd name="T11" fmla="*/ 538 h 1198"/>
                    <a:gd name="T12" fmla="*/ 986 w 1110"/>
                    <a:gd name="T13" fmla="*/ 441 h 1198"/>
                    <a:gd name="T14" fmla="*/ 950 w 1110"/>
                    <a:gd name="T15" fmla="*/ 357 h 1198"/>
                    <a:gd name="T16" fmla="*/ 920 w 1110"/>
                    <a:gd name="T17" fmla="*/ 294 h 1198"/>
                    <a:gd name="T18" fmla="*/ 855 w 1110"/>
                    <a:gd name="T19" fmla="*/ 195 h 1198"/>
                    <a:gd name="T20" fmla="*/ 795 w 1110"/>
                    <a:gd name="T21" fmla="*/ 123 h 1198"/>
                    <a:gd name="T22" fmla="*/ 720 w 1110"/>
                    <a:gd name="T23" fmla="*/ 57 h 1198"/>
                    <a:gd name="T24" fmla="*/ 654 w 1110"/>
                    <a:gd name="T25" fmla="*/ 24 h 1198"/>
                    <a:gd name="T26" fmla="*/ 611 w 1110"/>
                    <a:gd name="T27" fmla="*/ 10 h 1198"/>
                    <a:gd name="T28" fmla="*/ 566 w 1110"/>
                    <a:gd name="T29" fmla="*/ 0 h 1198"/>
                    <a:gd name="T30" fmla="*/ 518 w 1110"/>
                    <a:gd name="T31" fmla="*/ 4 h 1198"/>
                    <a:gd name="T32" fmla="*/ 476 w 1110"/>
                    <a:gd name="T33" fmla="*/ 16 h 1198"/>
                    <a:gd name="T34" fmla="*/ 402 w 1110"/>
                    <a:gd name="T35" fmla="*/ 48 h 1198"/>
                    <a:gd name="T36" fmla="*/ 330 w 1110"/>
                    <a:gd name="T37" fmla="*/ 105 h 1198"/>
                    <a:gd name="T38" fmla="*/ 249 w 1110"/>
                    <a:gd name="T39" fmla="*/ 201 h 1198"/>
                    <a:gd name="T40" fmla="*/ 177 w 1110"/>
                    <a:gd name="T41" fmla="*/ 322 h 1198"/>
                    <a:gd name="T42" fmla="*/ 126 w 1110"/>
                    <a:gd name="T43" fmla="*/ 436 h 1198"/>
                    <a:gd name="T44" fmla="*/ 78 w 1110"/>
                    <a:gd name="T45" fmla="*/ 582 h 1198"/>
                    <a:gd name="T46" fmla="*/ 50 w 1110"/>
                    <a:gd name="T47" fmla="*/ 700 h 1198"/>
                    <a:gd name="T48" fmla="*/ 27 w 1110"/>
                    <a:gd name="T49" fmla="*/ 825 h 1198"/>
                    <a:gd name="T50" fmla="*/ 12 w 1110"/>
                    <a:gd name="T51" fmla="*/ 951 h 1198"/>
                    <a:gd name="T52" fmla="*/ 3 w 1110"/>
                    <a:gd name="T53" fmla="*/ 1069 h 1198"/>
                    <a:gd name="T54" fmla="*/ 0 w 1110"/>
                    <a:gd name="T55" fmla="*/ 1198 h 1198"/>
                    <a:gd name="T56" fmla="*/ 59 w 1110"/>
                    <a:gd name="T57" fmla="*/ 1198 h 1198"/>
                    <a:gd name="T58" fmla="*/ 60 w 1110"/>
                    <a:gd name="T59" fmla="*/ 1078 h 1198"/>
                    <a:gd name="T60" fmla="*/ 68 w 1110"/>
                    <a:gd name="T61" fmla="*/ 946 h 1198"/>
                    <a:gd name="T62" fmla="*/ 83 w 1110"/>
                    <a:gd name="T63" fmla="*/ 829 h 1198"/>
                    <a:gd name="T64" fmla="*/ 105 w 1110"/>
                    <a:gd name="T65" fmla="*/ 709 h 1198"/>
                    <a:gd name="T66" fmla="*/ 132 w 1110"/>
                    <a:gd name="T67" fmla="*/ 598 h 1198"/>
                    <a:gd name="T68" fmla="*/ 176 w 1110"/>
                    <a:gd name="T69" fmla="*/ 459 h 1198"/>
                    <a:gd name="T70" fmla="*/ 225 w 1110"/>
                    <a:gd name="T71" fmla="*/ 343 h 1198"/>
                    <a:gd name="T72" fmla="*/ 292 w 1110"/>
                    <a:gd name="T73" fmla="*/ 230 h 1198"/>
                    <a:gd name="T74" fmla="*/ 365 w 1110"/>
                    <a:gd name="T75" fmla="*/ 148 h 1198"/>
                    <a:gd name="T76" fmla="*/ 424 w 1110"/>
                    <a:gd name="T77" fmla="*/ 98 h 1198"/>
                    <a:gd name="T78" fmla="*/ 491 w 1110"/>
                    <a:gd name="T79" fmla="*/ 69 h 1198"/>
                    <a:gd name="T80" fmla="*/ 521 w 1110"/>
                    <a:gd name="T81" fmla="*/ 61 h 1198"/>
                    <a:gd name="T82" fmla="*/ 552 w 1110"/>
                    <a:gd name="T83" fmla="*/ 57 h 1198"/>
                    <a:gd name="T84" fmla="*/ 590 w 1110"/>
                    <a:gd name="T85" fmla="*/ 60 h 1198"/>
                    <a:gd name="T86" fmla="*/ 626 w 1110"/>
                    <a:gd name="T87" fmla="*/ 69 h 1198"/>
                    <a:gd name="T88" fmla="*/ 692 w 1110"/>
                    <a:gd name="T89" fmla="*/ 99 h 1198"/>
                    <a:gd name="T90" fmla="*/ 759 w 1110"/>
                    <a:gd name="T91" fmla="*/ 151 h 1198"/>
                    <a:gd name="T92" fmla="*/ 818 w 1110"/>
                    <a:gd name="T93" fmla="*/ 220 h 1198"/>
                    <a:gd name="T94" fmla="*/ 855 w 1110"/>
                    <a:gd name="T95" fmla="*/ 277 h 1198"/>
                    <a:gd name="T96" fmla="*/ 884 w 1110"/>
                    <a:gd name="T97" fmla="*/ 326 h 1198"/>
                    <a:gd name="T98" fmla="*/ 942 w 1110"/>
                    <a:gd name="T99" fmla="*/ 459 h 1198"/>
                    <a:gd name="T100" fmla="*/ 975 w 1110"/>
                    <a:gd name="T101" fmla="*/ 556 h 1198"/>
                    <a:gd name="T102" fmla="*/ 1005 w 1110"/>
                    <a:gd name="T103" fmla="*/ 675 h 1198"/>
                    <a:gd name="T104" fmla="*/ 1032 w 1110"/>
                    <a:gd name="T105" fmla="*/ 814 h 1198"/>
                    <a:gd name="T106" fmla="*/ 1046 w 1110"/>
                    <a:gd name="T107" fmla="*/ 916 h 1198"/>
                    <a:gd name="T108" fmla="*/ 1055 w 1110"/>
                    <a:gd name="T109" fmla="*/ 1018 h 1198"/>
                    <a:gd name="T110" fmla="*/ 1059 w 1110"/>
                    <a:gd name="T111" fmla="*/ 1122 h 1198"/>
                    <a:gd name="T112" fmla="*/ 1061 w 1110"/>
                    <a:gd name="T113" fmla="*/ 1197 h 1198"/>
                    <a:gd name="T114" fmla="*/ 1110 w 1110"/>
                    <a:gd name="T115" fmla="*/ 1197 h 11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10"/>
                    <a:gd name="T175" fmla="*/ 0 h 1198"/>
                    <a:gd name="T176" fmla="*/ 1110 w 1110"/>
                    <a:gd name="T177" fmla="*/ 1198 h 11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10" h="1198">
                      <a:moveTo>
                        <a:pt x="1110" y="1197"/>
                      </a:moveTo>
                      <a:lnTo>
                        <a:pt x="1109" y="1114"/>
                      </a:lnTo>
                      <a:lnTo>
                        <a:pt x="1097" y="939"/>
                      </a:lnTo>
                      <a:lnTo>
                        <a:pt x="1076" y="787"/>
                      </a:lnTo>
                      <a:lnTo>
                        <a:pt x="1049" y="652"/>
                      </a:lnTo>
                      <a:lnTo>
                        <a:pt x="1020" y="538"/>
                      </a:lnTo>
                      <a:lnTo>
                        <a:pt x="986" y="441"/>
                      </a:lnTo>
                      <a:lnTo>
                        <a:pt x="950" y="357"/>
                      </a:lnTo>
                      <a:lnTo>
                        <a:pt x="920" y="294"/>
                      </a:lnTo>
                      <a:lnTo>
                        <a:pt x="855" y="195"/>
                      </a:lnTo>
                      <a:lnTo>
                        <a:pt x="795" y="123"/>
                      </a:lnTo>
                      <a:lnTo>
                        <a:pt x="720" y="57"/>
                      </a:lnTo>
                      <a:lnTo>
                        <a:pt x="654" y="24"/>
                      </a:lnTo>
                      <a:lnTo>
                        <a:pt x="611" y="10"/>
                      </a:lnTo>
                      <a:lnTo>
                        <a:pt x="566" y="0"/>
                      </a:lnTo>
                      <a:lnTo>
                        <a:pt x="518" y="4"/>
                      </a:lnTo>
                      <a:lnTo>
                        <a:pt x="476" y="16"/>
                      </a:lnTo>
                      <a:lnTo>
                        <a:pt x="402" y="48"/>
                      </a:lnTo>
                      <a:lnTo>
                        <a:pt x="330" y="105"/>
                      </a:lnTo>
                      <a:lnTo>
                        <a:pt x="249" y="201"/>
                      </a:lnTo>
                      <a:lnTo>
                        <a:pt x="177" y="322"/>
                      </a:lnTo>
                      <a:lnTo>
                        <a:pt x="126" y="436"/>
                      </a:lnTo>
                      <a:lnTo>
                        <a:pt x="78" y="582"/>
                      </a:lnTo>
                      <a:lnTo>
                        <a:pt x="50" y="700"/>
                      </a:lnTo>
                      <a:lnTo>
                        <a:pt x="27" y="825"/>
                      </a:lnTo>
                      <a:lnTo>
                        <a:pt x="12" y="951"/>
                      </a:lnTo>
                      <a:lnTo>
                        <a:pt x="3" y="1069"/>
                      </a:lnTo>
                      <a:lnTo>
                        <a:pt x="0" y="1198"/>
                      </a:lnTo>
                      <a:lnTo>
                        <a:pt x="59" y="1198"/>
                      </a:lnTo>
                      <a:lnTo>
                        <a:pt x="60" y="1078"/>
                      </a:lnTo>
                      <a:lnTo>
                        <a:pt x="68" y="946"/>
                      </a:lnTo>
                      <a:lnTo>
                        <a:pt x="83" y="829"/>
                      </a:lnTo>
                      <a:lnTo>
                        <a:pt x="105" y="709"/>
                      </a:lnTo>
                      <a:lnTo>
                        <a:pt x="132" y="598"/>
                      </a:lnTo>
                      <a:lnTo>
                        <a:pt x="176" y="459"/>
                      </a:lnTo>
                      <a:lnTo>
                        <a:pt x="225" y="343"/>
                      </a:lnTo>
                      <a:lnTo>
                        <a:pt x="292" y="230"/>
                      </a:lnTo>
                      <a:lnTo>
                        <a:pt x="365" y="148"/>
                      </a:lnTo>
                      <a:lnTo>
                        <a:pt x="424" y="98"/>
                      </a:lnTo>
                      <a:lnTo>
                        <a:pt x="491" y="69"/>
                      </a:lnTo>
                      <a:lnTo>
                        <a:pt x="521" y="61"/>
                      </a:lnTo>
                      <a:lnTo>
                        <a:pt x="552" y="57"/>
                      </a:lnTo>
                      <a:lnTo>
                        <a:pt x="590" y="60"/>
                      </a:lnTo>
                      <a:lnTo>
                        <a:pt x="626" y="69"/>
                      </a:lnTo>
                      <a:lnTo>
                        <a:pt x="692" y="99"/>
                      </a:lnTo>
                      <a:lnTo>
                        <a:pt x="759" y="151"/>
                      </a:lnTo>
                      <a:lnTo>
                        <a:pt x="818" y="220"/>
                      </a:lnTo>
                      <a:lnTo>
                        <a:pt x="855" y="277"/>
                      </a:lnTo>
                      <a:lnTo>
                        <a:pt x="884" y="326"/>
                      </a:lnTo>
                      <a:lnTo>
                        <a:pt x="942" y="459"/>
                      </a:lnTo>
                      <a:lnTo>
                        <a:pt x="975" y="556"/>
                      </a:lnTo>
                      <a:lnTo>
                        <a:pt x="1005" y="675"/>
                      </a:lnTo>
                      <a:lnTo>
                        <a:pt x="1032" y="814"/>
                      </a:lnTo>
                      <a:lnTo>
                        <a:pt x="1046" y="916"/>
                      </a:lnTo>
                      <a:lnTo>
                        <a:pt x="1055" y="1018"/>
                      </a:lnTo>
                      <a:lnTo>
                        <a:pt x="1059" y="1122"/>
                      </a:lnTo>
                      <a:lnTo>
                        <a:pt x="1061" y="1197"/>
                      </a:lnTo>
                      <a:lnTo>
                        <a:pt x="1110" y="1197"/>
                      </a:lnTo>
                      <a:close/>
                    </a:path>
                  </a:pathLst>
                </a:custGeom>
                <a:solidFill>
                  <a:srgbClr val="EAEAEA"/>
                </a:solidFill>
                <a:ln w="6350" cmpd="sng">
                  <a:solidFill>
                    <a:schemeClr val="tx2"/>
                  </a:solidFill>
                  <a:round/>
                  <a:headEnd/>
                  <a:tailEnd/>
                </a:ln>
              </p:spPr>
              <p:txBody>
                <a:bodyPr wrap="none" anchor="ctr"/>
                <a:lstStyle/>
                <a:p>
                  <a:endParaRPr lang="en-US">
                    <a:solidFill>
                      <a:srgbClr val="0033CC"/>
                    </a:solidFill>
                  </a:endParaRPr>
                </a:p>
              </p:txBody>
            </p:sp>
            <p:sp>
              <p:nvSpPr>
                <p:cNvPr id="41109" name="Freeform 305"/>
                <p:cNvSpPr>
                  <a:spLocks noChangeAspect="1"/>
                </p:cNvSpPr>
                <p:nvPr/>
              </p:nvSpPr>
              <p:spPr bwMode="auto">
                <a:xfrm flipV="1">
                  <a:off x="2016" y="2158"/>
                  <a:ext cx="1110" cy="1198"/>
                </a:xfrm>
                <a:custGeom>
                  <a:avLst/>
                  <a:gdLst>
                    <a:gd name="T0" fmla="*/ 1110 w 1110"/>
                    <a:gd name="T1" fmla="*/ 1197 h 1198"/>
                    <a:gd name="T2" fmla="*/ 1109 w 1110"/>
                    <a:gd name="T3" fmla="*/ 1114 h 1198"/>
                    <a:gd name="T4" fmla="*/ 1097 w 1110"/>
                    <a:gd name="T5" fmla="*/ 939 h 1198"/>
                    <a:gd name="T6" fmla="*/ 1076 w 1110"/>
                    <a:gd name="T7" fmla="*/ 787 h 1198"/>
                    <a:gd name="T8" fmla="*/ 1049 w 1110"/>
                    <a:gd name="T9" fmla="*/ 652 h 1198"/>
                    <a:gd name="T10" fmla="*/ 1020 w 1110"/>
                    <a:gd name="T11" fmla="*/ 538 h 1198"/>
                    <a:gd name="T12" fmla="*/ 986 w 1110"/>
                    <a:gd name="T13" fmla="*/ 441 h 1198"/>
                    <a:gd name="T14" fmla="*/ 950 w 1110"/>
                    <a:gd name="T15" fmla="*/ 357 h 1198"/>
                    <a:gd name="T16" fmla="*/ 920 w 1110"/>
                    <a:gd name="T17" fmla="*/ 294 h 1198"/>
                    <a:gd name="T18" fmla="*/ 855 w 1110"/>
                    <a:gd name="T19" fmla="*/ 195 h 1198"/>
                    <a:gd name="T20" fmla="*/ 795 w 1110"/>
                    <a:gd name="T21" fmla="*/ 123 h 1198"/>
                    <a:gd name="T22" fmla="*/ 720 w 1110"/>
                    <a:gd name="T23" fmla="*/ 57 h 1198"/>
                    <a:gd name="T24" fmla="*/ 654 w 1110"/>
                    <a:gd name="T25" fmla="*/ 24 h 1198"/>
                    <a:gd name="T26" fmla="*/ 611 w 1110"/>
                    <a:gd name="T27" fmla="*/ 10 h 1198"/>
                    <a:gd name="T28" fmla="*/ 566 w 1110"/>
                    <a:gd name="T29" fmla="*/ 0 h 1198"/>
                    <a:gd name="T30" fmla="*/ 518 w 1110"/>
                    <a:gd name="T31" fmla="*/ 4 h 1198"/>
                    <a:gd name="T32" fmla="*/ 476 w 1110"/>
                    <a:gd name="T33" fmla="*/ 16 h 1198"/>
                    <a:gd name="T34" fmla="*/ 402 w 1110"/>
                    <a:gd name="T35" fmla="*/ 48 h 1198"/>
                    <a:gd name="T36" fmla="*/ 330 w 1110"/>
                    <a:gd name="T37" fmla="*/ 105 h 1198"/>
                    <a:gd name="T38" fmla="*/ 249 w 1110"/>
                    <a:gd name="T39" fmla="*/ 201 h 1198"/>
                    <a:gd name="T40" fmla="*/ 177 w 1110"/>
                    <a:gd name="T41" fmla="*/ 322 h 1198"/>
                    <a:gd name="T42" fmla="*/ 126 w 1110"/>
                    <a:gd name="T43" fmla="*/ 436 h 1198"/>
                    <a:gd name="T44" fmla="*/ 78 w 1110"/>
                    <a:gd name="T45" fmla="*/ 582 h 1198"/>
                    <a:gd name="T46" fmla="*/ 50 w 1110"/>
                    <a:gd name="T47" fmla="*/ 700 h 1198"/>
                    <a:gd name="T48" fmla="*/ 27 w 1110"/>
                    <a:gd name="T49" fmla="*/ 825 h 1198"/>
                    <a:gd name="T50" fmla="*/ 12 w 1110"/>
                    <a:gd name="T51" fmla="*/ 951 h 1198"/>
                    <a:gd name="T52" fmla="*/ 3 w 1110"/>
                    <a:gd name="T53" fmla="*/ 1069 h 1198"/>
                    <a:gd name="T54" fmla="*/ 0 w 1110"/>
                    <a:gd name="T55" fmla="*/ 1198 h 1198"/>
                    <a:gd name="T56" fmla="*/ 59 w 1110"/>
                    <a:gd name="T57" fmla="*/ 1198 h 1198"/>
                    <a:gd name="T58" fmla="*/ 60 w 1110"/>
                    <a:gd name="T59" fmla="*/ 1078 h 1198"/>
                    <a:gd name="T60" fmla="*/ 68 w 1110"/>
                    <a:gd name="T61" fmla="*/ 946 h 1198"/>
                    <a:gd name="T62" fmla="*/ 83 w 1110"/>
                    <a:gd name="T63" fmla="*/ 829 h 1198"/>
                    <a:gd name="T64" fmla="*/ 105 w 1110"/>
                    <a:gd name="T65" fmla="*/ 709 h 1198"/>
                    <a:gd name="T66" fmla="*/ 132 w 1110"/>
                    <a:gd name="T67" fmla="*/ 598 h 1198"/>
                    <a:gd name="T68" fmla="*/ 176 w 1110"/>
                    <a:gd name="T69" fmla="*/ 459 h 1198"/>
                    <a:gd name="T70" fmla="*/ 225 w 1110"/>
                    <a:gd name="T71" fmla="*/ 343 h 1198"/>
                    <a:gd name="T72" fmla="*/ 292 w 1110"/>
                    <a:gd name="T73" fmla="*/ 230 h 1198"/>
                    <a:gd name="T74" fmla="*/ 365 w 1110"/>
                    <a:gd name="T75" fmla="*/ 148 h 1198"/>
                    <a:gd name="T76" fmla="*/ 424 w 1110"/>
                    <a:gd name="T77" fmla="*/ 98 h 1198"/>
                    <a:gd name="T78" fmla="*/ 491 w 1110"/>
                    <a:gd name="T79" fmla="*/ 69 h 1198"/>
                    <a:gd name="T80" fmla="*/ 521 w 1110"/>
                    <a:gd name="T81" fmla="*/ 61 h 1198"/>
                    <a:gd name="T82" fmla="*/ 552 w 1110"/>
                    <a:gd name="T83" fmla="*/ 57 h 1198"/>
                    <a:gd name="T84" fmla="*/ 590 w 1110"/>
                    <a:gd name="T85" fmla="*/ 60 h 1198"/>
                    <a:gd name="T86" fmla="*/ 626 w 1110"/>
                    <a:gd name="T87" fmla="*/ 69 h 1198"/>
                    <a:gd name="T88" fmla="*/ 692 w 1110"/>
                    <a:gd name="T89" fmla="*/ 99 h 1198"/>
                    <a:gd name="T90" fmla="*/ 759 w 1110"/>
                    <a:gd name="T91" fmla="*/ 151 h 1198"/>
                    <a:gd name="T92" fmla="*/ 818 w 1110"/>
                    <a:gd name="T93" fmla="*/ 220 h 1198"/>
                    <a:gd name="T94" fmla="*/ 855 w 1110"/>
                    <a:gd name="T95" fmla="*/ 277 h 1198"/>
                    <a:gd name="T96" fmla="*/ 884 w 1110"/>
                    <a:gd name="T97" fmla="*/ 326 h 1198"/>
                    <a:gd name="T98" fmla="*/ 942 w 1110"/>
                    <a:gd name="T99" fmla="*/ 459 h 1198"/>
                    <a:gd name="T100" fmla="*/ 975 w 1110"/>
                    <a:gd name="T101" fmla="*/ 556 h 1198"/>
                    <a:gd name="T102" fmla="*/ 1005 w 1110"/>
                    <a:gd name="T103" fmla="*/ 675 h 1198"/>
                    <a:gd name="T104" fmla="*/ 1032 w 1110"/>
                    <a:gd name="T105" fmla="*/ 814 h 1198"/>
                    <a:gd name="T106" fmla="*/ 1046 w 1110"/>
                    <a:gd name="T107" fmla="*/ 916 h 1198"/>
                    <a:gd name="T108" fmla="*/ 1055 w 1110"/>
                    <a:gd name="T109" fmla="*/ 1018 h 1198"/>
                    <a:gd name="T110" fmla="*/ 1059 w 1110"/>
                    <a:gd name="T111" fmla="*/ 1122 h 1198"/>
                    <a:gd name="T112" fmla="*/ 1061 w 1110"/>
                    <a:gd name="T113" fmla="*/ 1197 h 1198"/>
                    <a:gd name="T114" fmla="*/ 1110 w 1110"/>
                    <a:gd name="T115" fmla="*/ 1197 h 11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10"/>
                    <a:gd name="T175" fmla="*/ 0 h 1198"/>
                    <a:gd name="T176" fmla="*/ 1110 w 1110"/>
                    <a:gd name="T177" fmla="*/ 1198 h 11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10" h="1198">
                      <a:moveTo>
                        <a:pt x="1110" y="1197"/>
                      </a:moveTo>
                      <a:lnTo>
                        <a:pt x="1109" y="1114"/>
                      </a:lnTo>
                      <a:lnTo>
                        <a:pt x="1097" y="939"/>
                      </a:lnTo>
                      <a:lnTo>
                        <a:pt x="1076" y="787"/>
                      </a:lnTo>
                      <a:lnTo>
                        <a:pt x="1049" y="652"/>
                      </a:lnTo>
                      <a:lnTo>
                        <a:pt x="1020" y="538"/>
                      </a:lnTo>
                      <a:lnTo>
                        <a:pt x="986" y="441"/>
                      </a:lnTo>
                      <a:lnTo>
                        <a:pt x="950" y="357"/>
                      </a:lnTo>
                      <a:lnTo>
                        <a:pt x="920" y="294"/>
                      </a:lnTo>
                      <a:lnTo>
                        <a:pt x="855" y="195"/>
                      </a:lnTo>
                      <a:lnTo>
                        <a:pt x="795" y="123"/>
                      </a:lnTo>
                      <a:lnTo>
                        <a:pt x="720" y="57"/>
                      </a:lnTo>
                      <a:lnTo>
                        <a:pt x="654" y="24"/>
                      </a:lnTo>
                      <a:lnTo>
                        <a:pt x="611" y="10"/>
                      </a:lnTo>
                      <a:lnTo>
                        <a:pt x="566" y="0"/>
                      </a:lnTo>
                      <a:lnTo>
                        <a:pt x="518" y="4"/>
                      </a:lnTo>
                      <a:lnTo>
                        <a:pt x="476" y="16"/>
                      </a:lnTo>
                      <a:lnTo>
                        <a:pt x="402" y="48"/>
                      </a:lnTo>
                      <a:lnTo>
                        <a:pt x="330" y="105"/>
                      </a:lnTo>
                      <a:lnTo>
                        <a:pt x="249" y="201"/>
                      </a:lnTo>
                      <a:lnTo>
                        <a:pt x="177" y="322"/>
                      </a:lnTo>
                      <a:lnTo>
                        <a:pt x="126" y="436"/>
                      </a:lnTo>
                      <a:lnTo>
                        <a:pt x="78" y="582"/>
                      </a:lnTo>
                      <a:lnTo>
                        <a:pt x="50" y="700"/>
                      </a:lnTo>
                      <a:lnTo>
                        <a:pt x="27" y="825"/>
                      </a:lnTo>
                      <a:lnTo>
                        <a:pt x="12" y="951"/>
                      </a:lnTo>
                      <a:lnTo>
                        <a:pt x="3" y="1069"/>
                      </a:lnTo>
                      <a:lnTo>
                        <a:pt x="0" y="1198"/>
                      </a:lnTo>
                      <a:lnTo>
                        <a:pt x="59" y="1198"/>
                      </a:lnTo>
                      <a:lnTo>
                        <a:pt x="60" y="1078"/>
                      </a:lnTo>
                      <a:lnTo>
                        <a:pt x="68" y="946"/>
                      </a:lnTo>
                      <a:lnTo>
                        <a:pt x="83" y="829"/>
                      </a:lnTo>
                      <a:lnTo>
                        <a:pt x="105" y="709"/>
                      </a:lnTo>
                      <a:lnTo>
                        <a:pt x="132" y="598"/>
                      </a:lnTo>
                      <a:lnTo>
                        <a:pt x="176" y="459"/>
                      </a:lnTo>
                      <a:lnTo>
                        <a:pt x="225" y="343"/>
                      </a:lnTo>
                      <a:lnTo>
                        <a:pt x="292" y="230"/>
                      </a:lnTo>
                      <a:lnTo>
                        <a:pt x="365" y="148"/>
                      </a:lnTo>
                      <a:lnTo>
                        <a:pt x="424" y="98"/>
                      </a:lnTo>
                      <a:lnTo>
                        <a:pt x="491" y="69"/>
                      </a:lnTo>
                      <a:lnTo>
                        <a:pt x="521" y="61"/>
                      </a:lnTo>
                      <a:lnTo>
                        <a:pt x="552" y="57"/>
                      </a:lnTo>
                      <a:lnTo>
                        <a:pt x="590" y="60"/>
                      </a:lnTo>
                      <a:lnTo>
                        <a:pt x="626" y="69"/>
                      </a:lnTo>
                      <a:lnTo>
                        <a:pt x="692" y="99"/>
                      </a:lnTo>
                      <a:lnTo>
                        <a:pt x="759" y="151"/>
                      </a:lnTo>
                      <a:lnTo>
                        <a:pt x="818" y="220"/>
                      </a:lnTo>
                      <a:lnTo>
                        <a:pt x="855" y="277"/>
                      </a:lnTo>
                      <a:lnTo>
                        <a:pt x="884" y="326"/>
                      </a:lnTo>
                      <a:lnTo>
                        <a:pt x="942" y="459"/>
                      </a:lnTo>
                      <a:lnTo>
                        <a:pt x="975" y="556"/>
                      </a:lnTo>
                      <a:lnTo>
                        <a:pt x="1005" y="675"/>
                      </a:lnTo>
                      <a:lnTo>
                        <a:pt x="1032" y="814"/>
                      </a:lnTo>
                      <a:lnTo>
                        <a:pt x="1046" y="916"/>
                      </a:lnTo>
                      <a:lnTo>
                        <a:pt x="1055" y="1018"/>
                      </a:lnTo>
                      <a:lnTo>
                        <a:pt x="1059" y="1122"/>
                      </a:lnTo>
                      <a:lnTo>
                        <a:pt x="1061" y="1197"/>
                      </a:lnTo>
                      <a:lnTo>
                        <a:pt x="1110" y="1197"/>
                      </a:lnTo>
                      <a:close/>
                    </a:path>
                  </a:pathLst>
                </a:custGeom>
                <a:solidFill>
                  <a:srgbClr val="EAEAEA"/>
                </a:solidFill>
                <a:ln w="6350" cmpd="sng">
                  <a:solidFill>
                    <a:schemeClr val="tx2"/>
                  </a:solidFill>
                  <a:round/>
                  <a:headEnd/>
                  <a:tailEnd/>
                </a:ln>
              </p:spPr>
              <p:txBody>
                <a:bodyPr wrap="none" anchor="ctr"/>
                <a:lstStyle/>
                <a:p>
                  <a:endParaRPr lang="en-US">
                    <a:solidFill>
                      <a:srgbClr val="0033CC"/>
                    </a:solidFill>
                  </a:endParaRPr>
                </a:p>
              </p:txBody>
            </p:sp>
          </p:grpSp>
          <p:sp>
            <p:nvSpPr>
              <p:cNvPr id="22322" name="Oval 818"/>
              <p:cNvSpPr>
                <a:spLocks noChangeAspect="1" noChangeArrowheads="1"/>
              </p:cNvSpPr>
              <p:nvPr/>
            </p:nvSpPr>
            <p:spPr bwMode="auto">
              <a:xfrm>
                <a:off x="2508" y="1949"/>
                <a:ext cx="1298" cy="583"/>
              </a:xfrm>
              <a:prstGeom prst="ellipse">
                <a:avLst/>
              </a:prstGeom>
              <a:gradFill rotWithShape="0">
                <a:gsLst>
                  <a:gs pos="0">
                    <a:schemeClr val="accent1">
                      <a:alpha val="50000"/>
                    </a:schemeClr>
                  </a:gs>
                  <a:gs pos="100000">
                    <a:schemeClr val="accent1">
                      <a:gamma/>
                      <a:shade val="66275"/>
                      <a:invGamma/>
                    </a:schemeClr>
                  </a:gs>
                </a:gsLst>
                <a:path path="shape">
                  <a:fillToRect l="50000" t="50000" r="50000" b="50000"/>
                </a:path>
              </a:gradFill>
              <a:ln w="3175">
                <a:noFill/>
                <a:round/>
                <a:headEnd/>
                <a:tailEnd/>
              </a:ln>
              <a:effectLst/>
            </p:spPr>
            <p:txBody>
              <a:bodyPr wrap="none" anchor="ctr"/>
              <a:lstStyle/>
              <a:p>
                <a:pPr>
                  <a:defRPr/>
                </a:pPr>
                <a:endParaRPr lang="en-US">
                  <a:solidFill>
                    <a:srgbClr val="0033CC"/>
                  </a:solidFill>
                </a:endParaRPr>
              </a:p>
            </p:txBody>
          </p:sp>
          <p:sp>
            <p:nvSpPr>
              <p:cNvPr id="40994" name="Oval 819"/>
              <p:cNvSpPr>
                <a:spLocks noChangeAspect="1" noChangeArrowheads="1"/>
              </p:cNvSpPr>
              <p:nvPr/>
            </p:nvSpPr>
            <p:spPr bwMode="auto">
              <a:xfrm>
                <a:off x="2346" y="1851"/>
                <a:ext cx="1615" cy="746"/>
              </a:xfrm>
              <a:prstGeom prst="ellipse">
                <a:avLst/>
              </a:prstGeom>
              <a:solidFill>
                <a:srgbClr val="969696">
                  <a:alpha val="50195"/>
                </a:srgbClr>
              </a:solidFill>
              <a:ln w="3175">
                <a:solidFill>
                  <a:schemeClr val="tx1"/>
                </a:solidFill>
                <a:round/>
                <a:headEnd/>
                <a:tailEnd/>
              </a:ln>
            </p:spPr>
            <p:txBody>
              <a:bodyPr wrap="none" anchor="ctr"/>
              <a:lstStyle/>
              <a:p>
                <a:endParaRPr lang="en-US">
                  <a:solidFill>
                    <a:srgbClr val="0033CC"/>
                  </a:solidFill>
                </a:endParaRPr>
              </a:p>
            </p:txBody>
          </p:sp>
          <p:sp>
            <p:nvSpPr>
              <p:cNvPr id="22311" name="Line 807"/>
              <p:cNvSpPr>
                <a:spLocks noChangeAspect="1" noChangeShapeType="1"/>
              </p:cNvSpPr>
              <p:nvPr/>
            </p:nvSpPr>
            <p:spPr bwMode="auto">
              <a:xfrm flipH="1">
                <a:off x="3162" y="1657"/>
                <a:ext cx="0" cy="178"/>
              </a:xfrm>
              <a:prstGeom prst="line">
                <a:avLst/>
              </a:prstGeom>
              <a:noFill/>
              <a:ln w="28575">
                <a:solidFill>
                  <a:schemeClr val="tx1"/>
                </a:solidFill>
                <a:prstDash val="dash"/>
                <a:round/>
                <a:headEnd/>
                <a:tailEnd type="triangle" w="med" len="med"/>
              </a:ln>
              <a:effectLst>
                <a:outerShdw dist="17961" dir="2700000" algn="ctr" rotWithShape="0">
                  <a:schemeClr val="bg1"/>
                </a:outerShdw>
              </a:effectLst>
            </p:spPr>
            <p:txBody>
              <a:bodyPr wrap="none" anchor="ctr"/>
              <a:lstStyle/>
              <a:p>
                <a:pPr>
                  <a:defRPr/>
                </a:pPr>
                <a:endParaRPr lang="en-US">
                  <a:solidFill>
                    <a:srgbClr val="0033CC"/>
                  </a:solidFill>
                </a:endParaRPr>
              </a:p>
            </p:txBody>
          </p:sp>
          <p:grpSp>
            <p:nvGrpSpPr>
              <p:cNvPr id="8" name="Group 875"/>
              <p:cNvGrpSpPr>
                <a:grpSpLocks noChangeAspect="1"/>
              </p:cNvGrpSpPr>
              <p:nvPr/>
            </p:nvGrpSpPr>
            <p:grpSpPr bwMode="auto">
              <a:xfrm>
                <a:off x="2583" y="2019"/>
                <a:ext cx="1189" cy="480"/>
                <a:chOff x="2232" y="2262"/>
                <a:chExt cx="1320" cy="533"/>
              </a:xfrm>
            </p:grpSpPr>
            <p:grpSp>
              <p:nvGrpSpPr>
                <p:cNvPr id="9" name="Group 825"/>
                <p:cNvGrpSpPr>
                  <a:grpSpLocks noChangeAspect="1"/>
                </p:cNvGrpSpPr>
                <p:nvPr/>
              </p:nvGrpSpPr>
              <p:grpSpPr bwMode="auto">
                <a:xfrm>
                  <a:off x="2418" y="2358"/>
                  <a:ext cx="456" cy="431"/>
                  <a:chOff x="2460" y="2352"/>
                  <a:chExt cx="456" cy="431"/>
                </a:xfrm>
              </p:grpSpPr>
              <p:sp>
                <p:nvSpPr>
                  <p:cNvPr id="41103" name="Oval 820"/>
                  <p:cNvSpPr>
                    <a:spLocks noChangeAspect="1" noChangeArrowheads="1"/>
                  </p:cNvSpPr>
                  <p:nvPr/>
                </p:nvSpPr>
                <p:spPr bwMode="auto">
                  <a:xfrm>
                    <a:off x="2460" y="2352"/>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104" name="Oval 821"/>
                  <p:cNvSpPr>
                    <a:spLocks noChangeAspect="1" noChangeArrowheads="1"/>
                  </p:cNvSpPr>
                  <p:nvPr/>
                </p:nvSpPr>
                <p:spPr bwMode="auto">
                  <a:xfrm>
                    <a:off x="2556" y="2448"/>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105" name="Oval 822"/>
                  <p:cNvSpPr>
                    <a:spLocks noChangeAspect="1" noChangeArrowheads="1"/>
                  </p:cNvSpPr>
                  <p:nvPr/>
                </p:nvSpPr>
                <p:spPr bwMode="auto">
                  <a:xfrm>
                    <a:off x="2652" y="2544"/>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106" name="Oval 823"/>
                  <p:cNvSpPr>
                    <a:spLocks noChangeAspect="1" noChangeArrowheads="1"/>
                  </p:cNvSpPr>
                  <p:nvPr/>
                </p:nvSpPr>
                <p:spPr bwMode="auto">
                  <a:xfrm>
                    <a:off x="2748" y="2640"/>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107" name="Oval 824"/>
                  <p:cNvSpPr>
                    <a:spLocks noChangeAspect="1" noChangeArrowheads="1"/>
                  </p:cNvSpPr>
                  <p:nvPr/>
                </p:nvSpPr>
                <p:spPr bwMode="auto">
                  <a:xfrm>
                    <a:off x="2844" y="2736"/>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grpSp>
            <p:grpSp>
              <p:nvGrpSpPr>
                <p:cNvPr id="10" name="Group 826"/>
                <p:cNvGrpSpPr>
                  <a:grpSpLocks noChangeAspect="1"/>
                </p:cNvGrpSpPr>
                <p:nvPr/>
              </p:nvGrpSpPr>
              <p:grpSpPr bwMode="auto">
                <a:xfrm>
                  <a:off x="2484" y="2274"/>
                  <a:ext cx="456" cy="431"/>
                  <a:chOff x="2460" y="2352"/>
                  <a:chExt cx="456" cy="431"/>
                </a:xfrm>
              </p:grpSpPr>
              <p:sp>
                <p:nvSpPr>
                  <p:cNvPr id="41098" name="Oval 827"/>
                  <p:cNvSpPr>
                    <a:spLocks noChangeAspect="1" noChangeArrowheads="1"/>
                  </p:cNvSpPr>
                  <p:nvPr/>
                </p:nvSpPr>
                <p:spPr bwMode="auto">
                  <a:xfrm>
                    <a:off x="2460" y="2352"/>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99" name="Oval 828"/>
                  <p:cNvSpPr>
                    <a:spLocks noChangeAspect="1" noChangeArrowheads="1"/>
                  </p:cNvSpPr>
                  <p:nvPr/>
                </p:nvSpPr>
                <p:spPr bwMode="auto">
                  <a:xfrm>
                    <a:off x="2556" y="2448"/>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100" name="Oval 829"/>
                  <p:cNvSpPr>
                    <a:spLocks noChangeAspect="1" noChangeArrowheads="1"/>
                  </p:cNvSpPr>
                  <p:nvPr/>
                </p:nvSpPr>
                <p:spPr bwMode="auto">
                  <a:xfrm>
                    <a:off x="2652" y="2544"/>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101" name="Oval 830"/>
                  <p:cNvSpPr>
                    <a:spLocks noChangeAspect="1" noChangeArrowheads="1"/>
                  </p:cNvSpPr>
                  <p:nvPr/>
                </p:nvSpPr>
                <p:spPr bwMode="auto">
                  <a:xfrm>
                    <a:off x="2748" y="2640"/>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102" name="Oval 831"/>
                  <p:cNvSpPr>
                    <a:spLocks noChangeAspect="1" noChangeArrowheads="1"/>
                  </p:cNvSpPr>
                  <p:nvPr/>
                </p:nvSpPr>
                <p:spPr bwMode="auto">
                  <a:xfrm>
                    <a:off x="2844" y="2736"/>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grpSp>
            <p:grpSp>
              <p:nvGrpSpPr>
                <p:cNvPr id="11" name="Group 832"/>
                <p:cNvGrpSpPr>
                  <a:grpSpLocks noChangeAspect="1"/>
                </p:cNvGrpSpPr>
                <p:nvPr/>
              </p:nvGrpSpPr>
              <p:grpSpPr bwMode="auto">
                <a:xfrm>
                  <a:off x="2622" y="2268"/>
                  <a:ext cx="456" cy="431"/>
                  <a:chOff x="2460" y="2352"/>
                  <a:chExt cx="456" cy="431"/>
                </a:xfrm>
              </p:grpSpPr>
              <p:sp>
                <p:nvSpPr>
                  <p:cNvPr id="41093" name="Oval 833"/>
                  <p:cNvSpPr>
                    <a:spLocks noChangeAspect="1" noChangeArrowheads="1"/>
                  </p:cNvSpPr>
                  <p:nvPr/>
                </p:nvSpPr>
                <p:spPr bwMode="auto">
                  <a:xfrm>
                    <a:off x="2460" y="2352"/>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94" name="Oval 834"/>
                  <p:cNvSpPr>
                    <a:spLocks noChangeAspect="1" noChangeArrowheads="1"/>
                  </p:cNvSpPr>
                  <p:nvPr/>
                </p:nvSpPr>
                <p:spPr bwMode="auto">
                  <a:xfrm>
                    <a:off x="2556" y="2448"/>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95" name="Oval 835"/>
                  <p:cNvSpPr>
                    <a:spLocks noChangeAspect="1" noChangeArrowheads="1"/>
                  </p:cNvSpPr>
                  <p:nvPr/>
                </p:nvSpPr>
                <p:spPr bwMode="auto">
                  <a:xfrm>
                    <a:off x="2652" y="2544"/>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96" name="Oval 836"/>
                  <p:cNvSpPr>
                    <a:spLocks noChangeAspect="1" noChangeArrowheads="1"/>
                  </p:cNvSpPr>
                  <p:nvPr/>
                </p:nvSpPr>
                <p:spPr bwMode="auto">
                  <a:xfrm>
                    <a:off x="2748" y="2640"/>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97" name="Oval 837"/>
                  <p:cNvSpPr>
                    <a:spLocks noChangeAspect="1" noChangeArrowheads="1"/>
                  </p:cNvSpPr>
                  <p:nvPr/>
                </p:nvSpPr>
                <p:spPr bwMode="auto">
                  <a:xfrm>
                    <a:off x="2844" y="2736"/>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grpSp>
            <p:grpSp>
              <p:nvGrpSpPr>
                <p:cNvPr id="12" name="Group 838"/>
                <p:cNvGrpSpPr>
                  <a:grpSpLocks noChangeAspect="1"/>
                </p:cNvGrpSpPr>
                <p:nvPr/>
              </p:nvGrpSpPr>
              <p:grpSpPr bwMode="auto">
                <a:xfrm>
                  <a:off x="2760" y="2262"/>
                  <a:ext cx="456" cy="431"/>
                  <a:chOff x="2460" y="2352"/>
                  <a:chExt cx="456" cy="431"/>
                </a:xfrm>
              </p:grpSpPr>
              <p:sp>
                <p:nvSpPr>
                  <p:cNvPr id="41088" name="Oval 839"/>
                  <p:cNvSpPr>
                    <a:spLocks noChangeAspect="1" noChangeArrowheads="1"/>
                  </p:cNvSpPr>
                  <p:nvPr/>
                </p:nvSpPr>
                <p:spPr bwMode="auto">
                  <a:xfrm>
                    <a:off x="2460" y="2352"/>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89" name="Oval 840"/>
                  <p:cNvSpPr>
                    <a:spLocks noChangeAspect="1" noChangeArrowheads="1"/>
                  </p:cNvSpPr>
                  <p:nvPr/>
                </p:nvSpPr>
                <p:spPr bwMode="auto">
                  <a:xfrm>
                    <a:off x="2556" y="2448"/>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90" name="Oval 841"/>
                  <p:cNvSpPr>
                    <a:spLocks noChangeAspect="1" noChangeArrowheads="1"/>
                  </p:cNvSpPr>
                  <p:nvPr/>
                </p:nvSpPr>
                <p:spPr bwMode="auto">
                  <a:xfrm>
                    <a:off x="2652" y="2544"/>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91" name="Oval 842"/>
                  <p:cNvSpPr>
                    <a:spLocks noChangeAspect="1" noChangeArrowheads="1"/>
                  </p:cNvSpPr>
                  <p:nvPr/>
                </p:nvSpPr>
                <p:spPr bwMode="auto">
                  <a:xfrm>
                    <a:off x="2748" y="2640"/>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92" name="Oval 843"/>
                  <p:cNvSpPr>
                    <a:spLocks noChangeAspect="1" noChangeArrowheads="1"/>
                  </p:cNvSpPr>
                  <p:nvPr/>
                </p:nvSpPr>
                <p:spPr bwMode="auto">
                  <a:xfrm>
                    <a:off x="2844" y="2736"/>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grpSp>
            <p:grpSp>
              <p:nvGrpSpPr>
                <p:cNvPr id="13" name="Group 844"/>
                <p:cNvGrpSpPr>
                  <a:grpSpLocks noChangeAspect="1"/>
                </p:cNvGrpSpPr>
                <p:nvPr/>
              </p:nvGrpSpPr>
              <p:grpSpPr bwMode="auto">
                <a:xfrm>
                  <a:off x="2280" y="2364"/>
                  <a:ext cx="456" cy="431"/>
                  <a:chOff x="2460" y="2352"/>
                  <a:chExt cx="456" cy="431"/>
                </a:xfrm>
              </p:grpSpPr>
              <p:sp>
                <p:nvSpPr>
                  <p:cNvPr id="41083" name="Oval 845"/>
                  <p:cNvSpPr>
                    <a:spLocks noChangeAspect="1" noChangeArrowheads="1"/>
                  </p:cNvSpPr>
                  <p:nvPr/>
                </p:nvSpPr>
                <p:spPr bwMode="auto">
                  <a:xfrm>
                    <a:off x="2460" y="2352"/>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84" name="Oval 846"/>
                  <p:cNvSpPr>
                    <a:spLocks noChangeAspect="1" noChangeArrowheads="1"/>
                  </p:cNvSpPr>
                  <p:nvPr/>
                </p:nvSpPr>
                <p:spPr bwMode="auto">
                  <a:xfrm>
                    <a:off x="2556" y="2448"/>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85" name="Oval 847"/>
                  <p:cNvSpPr>
                    <a:spLocks noChangeAspect="1" noChangeArrowheads="1"/>
                  </p:cNvSpPr>
                  <p:nvPr/>
                </p:nvSpPr>
                <p:spPr bwMode="auto">
                  <a:xfrm>
                    <a:off x="2652" y="2544"/>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86" name="Oval 848"/>
                  <p:cNvSpPr>
                    <a:spLocks noChangeAspect="1" noChangeArrowheads="1"/>
                  </p:cNvSpPr>
                  <p:nvPr/>
                </p:nvSpPr>
                <p:spPr bwMode="auto">
                  <a:xfrm>
                    <a:off x="2748" y="2640"/>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87" name="Oval 849"/>
                  <p:cNvSpPr>
                    <a:spLocks noChangeAspect="1" noChangeArrowheads="1"/>
                  </p:cNvSpPr>
                  <p:nvPr/>
                </p:nvSpPr>
                <p:spPr bwMode="auto">
                  <a:xfrm>
                    <a:off x="2844" y="2736"/>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grpSp>
            <p:grpSp>
              <p:nvGrpSpPr>
                <p:cNvPr id="14" name="Group 850"/>
                <p:cNvGrpSpPr>
                  <a:grpSpLocks noChangeAspect="1"/>
                </p:cNvGrpSpPr>
                <p:nvPr/>
              </p:nvGrpSpPr>
              <p:grpSpPr bwMode="auto">
                <a:xfrm>
                  <a:off x="2910" y="2262"/>
                  <a:ext cx="456" cy="431"/>
                  <a:chOff x="2460" y="2352"/>
                  <a:chExt cx="456" cy="431"/>
                </a:xfrm>
              </p:grpSpPr>
              <p:sp>
                <p:nvSpPr>
                  <p:cNvPr id="41078" name="Oval 851"/>
                  <p:cNvSpPr>
                    <a:spLocks noChangeAspect="1" noChangeArrowheads="1"/>
                  </p:cNvSpPr>
                  <p:nvPr/>
                </p:nvSpPr>
                <p:spPr bwMode="auto">
                  <a:xfrm>
                    <a:off x="2460" y="2352"/>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79" name="Oval 852"/>
                  <p:cNvSpPr>
                    <a:spLocks noChangeAspect="1" noChangeArrowheads="1"/>
                  </p:cNvSpPr>
                  <p:nvPr/>
                </p:nvSpPr>
                <p:spPr bwMode="auto">
                  <a:xfrm>
                    <a:off x="2556" y="2448"/>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80" name="Oval 853"/>
                  <p:cNvSpPr>
                    <a:spLocks noChangeAspect="1" noChangeArrowheads="1"/>
                  </p:cNvSpPr>
                  <p:nvPr/>
                </p:nvSpPr>
                <p:spPr bwMode="auto">
                  <a:xfrm>
                    <a:off x="2652" y="2544"/>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81" name="Oval 854"/>
                  <p:cNvSpPr>
                    <a:spLocks noChangeAspect="1" noChangeArrowheads="1"/>
                  </p:cNvSpPr>
                  <p:nvPr/>
                </p:nvSpPr>
                <p:spPr bwMode="auto">
                  <a:xfrm>
                    <a:off x="2748" y="2640"/>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82" name="Oval 855"/>
                  <p:cNvSpPr>
                    <a:spLocks noChangeAspect="1" noChangeArrowheads="1"/>
                  </p:cNvSpPr>
                  <p:nvPr/>
                </p:nvSpPr>
                <p:spPr bwMode="auto">
                  <a:xfrm>
                    <a:off x="2844" y="2736"/>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grpSp>
            <p:sp>
              <p:nvSpPr>
                <p:cNvPr id="41063" name="Oval 857"/>
                <p:cNvSpPr>
                  <a:spLocks noChangeAspect="1" noChangeArrowheads="1"/>
                </p:cNvSpPr>
                <p:nvPr/>
              </p:nvSpPr>
              <p:spPr bwMode="auto">
                <a:xfrm>
                  <a:off x="3042" y="2262"/>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64" name="Oval 858"/>
                <p:cNvSpPr>
                  <a:spLocks noChangeAspect="1" noChangeArrowheads="1"/>
                </p:cNvSpPr>
                <p:nvPr/>
              </p:nvSpPr>
              <p:spPr bwMode="auto">
                <a:xfrm>
                  <a:off x="3138" y="2358"/>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65" name="Oval 859"/>
                <p:cNvSpPr>
                  <a:spLocks noChangeAspect="1" noChangeArrowheads="1"/>
                </p:cNvSpPr>
                <p:nvPr/>
              </p:nvSpPr>
              <p:spPr bwMode="auto">
                <a:xfrm>
                  <a:off x="3234" y="2454"/>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66" name="Oval 860"/>
                <p:cNvSpPr>
                  <a:spLocks noChangeAspect="1" noChangeArrowheads="1"/>
                </p:cNvSpPr>
                <p:nvPr/>
              </p:nvSpPr>
              <p:spPr bwMode="auto">
                <a:xfrm>
                  <a:off x="3330" y="2550"/>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67" name="Oval 861"/>
                <p:cNvSpPr>
                  <a:spLocks noChangeAspect="1" noChangeArrowheads="1"/>
                </p:cNvSpPr>
                <p:nvPr/>
              </p:nvSpPr>
              <p:spPr bwMode="auto">
                <a:xfrm>
                  <a:off x="3444" y="2574"/>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68" name="Oval 863"/>
                <p:cNvSpPr>
                  <a:spLocks noChangeAspect="1" noChangeArrowheads="1"/>
                </p:cNvSpPr>
                <p:nvPr/>
              </p:nvSpPr>
              <p:spPr bwMode="auto">
                <a:xfrm>
                  <a:off x="2232" y="2472"/>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69" name="Oval 864"/>
                <p:cNvSpPr>
                  <a:spLocks noChangeAspect="1" noChangeArrowheads="1"/>
                </p:cNvSpPr>
                <p:nvPr/>
              </p:nvSpPr>
              <p:spPr bwMode="auto">
                <a:xfrm>
                  <a:off x="2328" y="2568"/>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70" name="Oval 865"/>
                <p:cNvSpPr>
                  <a:spLocks noChangeAspect="1" noChangeArrowheads="1"/>
                </p:cNvSpPr>
                <p:nvPr/>
              </p:nvSpPr>
              <p:spPr bwMode="auto">
                <a:xfrm>
                  <a:off x="2424" y="2664"/>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71" name="Oval 866"/>
                <p:cNvSpPr>
                  <a:spLocks noChangeAspect="1" noChangeArrowheads="1"/>
                </p:cNvSpPr>
                <p:nvPr/>
              </p:nvSpPr>
              <p:spPr bwMode="auto">
                <a:xfrm>
                  <a:off x="3120" y="2730"/>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72" name="Oval 867"/>
                <p:cNvSpPr>
                  <a:spLocks noChangeAspect="1" noChangeArrowheads="1"/>
                </p:cNvSpPr>
                <p:nvPr/>
              </p:nvSpPr>
              <p:spPr bwMode="auto">
                <a:xfrm>
                  <a:off x="2952" y="2730"/>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73" name="Oval 869"/>
                <p:cNvSpPr>
                  <a:spLocks noChangeAspect="1" noChangeArrowheads="1"/>
                </p:cNvSpPr>
                <p:nvPr/>
              </p:nvSpPr>
              <p:spPr bwMode="auto">
                <a:xfrm>
                  <a:off x="3180" y="2262"/>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74" name="Oval 870"/>
                <p:cNvSpPr>
                  <a:spLocks noChangeAspect="1" noChangeArrowheads="1"/>
                </p:cNvSpPr>
                <p:nvPr/>
              </p:nvSpPr>
              <p:spPr bwMode="auto">
                <a:xfrm>
                  <a:off x="3276" y="2358"/>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75" name="Oval 871"/>
                <p:cNvSpPr>
                  <a:spLocks noChangeAspect="1" noChangeArrowheads="1"/>
                </p:cNvSpPr>
                <p:nvPr/>
              </p:nvSpPr>
              <p:spPr bwMode="auto">
                <a:xfrm>
                  <a:off x="3372" y="2454"/>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76" name="Oval 872"/>
                <p:cNvSpPr>
                  <a:spLocks noChangeAspect="1" noChangeArrowheads="1"/>
                </p:cNvSpPr>
                <p:nvPr/>
              </p:nvSpPr>
              <p:spPr bwMode="auto">
                <a:xfrm>
                  <a:off x="3414" y="2358"/>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77" name="Oval 873"/>
                <p:cNvSpPr>
                  <a:spLocks noChangeAspect="1" noChangeArrowheads="1"/>
                </p:cNvSpPr>
                <p:nvPr/>
              </p:nvSpPr>
              <p:spPr bwMode="auto">
                <a:xfrm>
                  <a:off x="3480" y="2454"/>
                  <a:ext cx="72" cy="47"/>
                </a:xfrm>
                <a:prstGeom prst="ellipse">
                  <a:avLst/>
                </a:prstGeom>
                <a:gradFill rotWithShape="0">
                  <a:gsLst>
                    <a:gs pos="0">
                      <a:srgbClr val="969696"/>
                    </a:gs>
                    <a:gs pos="100000">
                      <a:srgbClr val="454545"/>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grpSp>
          <p:grpSp>
            <p:nvGrpSpPr>
              <p:cNvPr id="15" name="Group 299"/>
              <p:cNvGrpSpPr>
                <a:grpSpLocks noChangeAspect="1"/>
              </p:cNvGrpSpPr>
              <p:nvPr/>
            </p:nvGrpSpPr>
            <p:grpSpPr bwMode="auto">
              <a:xfrm rot="5400000" flipV="1">
                <a:off x="2040" y="1741"/>
                <a:ext cx="987" cy="375"/>
                <a:chOff x="1184" y="741"/>
                <a:chExt cx="1716" cy="651"/>
              </a:xfrm>
            </p:grpSpPr>
            <p:sp>
              <p:nvSpPr>
                <p:cNvPr id="21804" name="Freeform 300"/>
                <p:cNvSpPr>
                  <a:spLocks noChangeAspect="1"/>
                </p:cNvSpPr>
                <p:nvPr/>
              </p:nvSpPr>
              <p:spPr bwMode="auto">
                <a:xfrm>
                  <a:off x="2050" y="745"/>
                  <a:ext cx="852" cy="647"/>
                </a:xfrm>
                <a:custGeom>
                  <a:avLst/>
                  <a:gdLst/>
                  <a:ahLst/>
                  <a:cxnLst>
                    <a:cxn ang="0">
                      <a:pos x="0" y="492"/>
                    </a:cxn>
                    <a:cxn ang="0">
                      <a:pos x="48" y="388"/>
                    </a:cxn>
                    <a:cxn ang="0">
                      <a:pos x="108" y="276"/>
                    </a:cxn>
                    <a:cxn ang="0">
                      <a:pos x="166" y="191"/>
                    </a:cxn>
                    <a:cxn ang="0">
                      <a:pos x="225" y="125"/>
                    </a:cxn>
                    <a:cxn ang="0">
                      <a:pos x="267" y="89"/>
                    </a:cxn>
                    <a:cxn ang="0">
                      <a:pos x="300" y="63"/>
                    </a:cxn>
                    <a:cxn ang="0">
                      <a:pos x="355" y="30"/>
                    </a:cxn>
                    <a:cxn ang="0">
                      <a:pos x="406" y="9"/>
                    </a:cxn>
                    <a:cxn ang="0">
                      <a:pos x="472" y="0"/>
                    </a:cxn>
                    <a:cxn ang="0">
                      <a:pos x="544" y="6"/>
                    </a:cxn>
                    <a:cxn ang="0">
                      <a:pos x="610" y="26"/>
                    </a:cxn>
                    <a:cxn ang="0">
                      <a:pos x="672" y="56"/>
                    </a:cxn>
                    <a:cxn ang="0">
                      <a:pos x="714" y="87"/>
                    </a:cxn>
                    <a:cxn ang="0">
                      <a:pos x="756" y="123"/>
                    </a:cxn>
                    <a:cxn ang="0">
                      <a:pos x="795" y="164"/>
                    </a:cxn>
                    <a:cxn ang="0">
                      <a:pos x="828" y="203"/>
                    </a:cxn>
                    <a:cxn ang="0">
                      <a:pos x="852" y="240"/>
                    </a:cxn>
                    <a:cxn ang="0">
                      <a:pos x="789" y="368"/>
                    </a:cxn>
                    <a:cxn ang="0">
                      <a:pos x="745" y="320"/>
                    </a:cxn>
                    <a:cxn ang="0">
                      <a:pos x="690" y="276"/>
                    </a:cxn>
                    <a:cxn ang="0">
                      <a:pos x="636" y="249"/>
                    </a:cxn>
                    <a:cxn ang="0">
                      <a:pos x="579" y="227"/>
                    </a:cxn>
                    <a:cxn ang="0">
                      <a:pos x="517" y="213"/>
                    </a:cxn>
                    <a:cxn ang="0">
                      <a:pos x="472" y="213"/>
                    </a:cxn>
                    <a:cxn ang="0">
                      <a:pos x="394" y="233"/>
                    </a:cxn>
                    <a:cxn ang="0">
                      <a:pos x="340" y="260"/>
                    </a:cxn>
                    <a:cxn ang="0">
                      <a:pos x="284" y="308"/>
                    </a:cxn>
                    <a:cxn ang="0">
                      <a:pos x="237" y="354"/>
                    </a:cxn>
                    <a:cxn ang="0">
                      <a:pos x="188" y="424"/>
                    </a:cxn>
                    <a:cxn ang="0">
                      <a:pos x="140" y="500"/>
                    </a:cxn>
                    <a:cxn ang="0">
                      <a:pos x="100" y="584"/>
                    </a:cxn>
                    <a:cxn ang="0">
                      <a:pos x="76" y="648"/>
                    </a:cxn>
                    <a:cxn ang="0">
                      <a:pos x="0" y="492"/>
                    </a:cxn>
                  </a:cxnLst>
                  <a:rect l="0" t="0" r="r" b="b"/>
                  <a:pathLst>
                    <a:path w="852" h="648">
                      <a:moveTo>
                        <a:pt x="0" y="492"/>
                      </a:moveTo>
                      <a:lnTo>
                        <a:pt x="48" y="388"/>
                      </a:lnTo>
                      <a:lnTo>
                        <a:pt x="108" y="276"/>
                      </a:lnTo>
                      <a:lnTo>
                        <a:pt x="166" y="191"/>
                      </a:lnTo>
                      <a:lnTo>
                        <a:pt x="225" y="125"/>
                      </a:lnTo>
                      <a:lnTo>
                        <a:pt x="267" y="89"/>
                      </a:lnTo>
                      <a:lnTo>
                        <a:pt x="300" y="63"/>
                      </a:lnTo>
                      <a:lnTo>
                        <a:pt x="355" y="30"/>
                      </a:lnTo>
                      <a:lnTo>
                        <a:pt x="406" y="9"/>
                      </a:lnTo>
                      <a:lnTo>
                        <a:pt x="472" y="0"/>
                      </a:lnTo>
                      <a:lnTo>
                        <a:pt x="544" y="6"/>
                      </a:lnTo>
                      <a:lnTo>
                        <a:pt x="610" y="26"/>
                      </a:lnTo>
                      <a:lnTo>
                        <a:pt x="672" y="56"/>
                      </a:lnTo>
                      <a:lnTo>
                        <a:pt x="714" y="87"/>
                      </a:lnTo>
                      <a:lnTo>
                        <a:pt x="756" y="123"/>
                      </a:lnTo>
                      <a:lnTo>
                        <a:pt x="795" y="164"/>
                      </a:lnTo>
                      <a:lnTo>
                        <a:pt x="828" y="203"/>
                      </a:lnTo>
                      <a:lnTo>
                        <a:pt x="852" y="240"/>
                      </a:lnTo>
                      <a:lnTo>
                        <a:pt x="789" y="368"/>
                      </a:lnTo>
                      <a:lnTo>
                        <a:pt x="745" y="320"/>
                      </a:lnTo>
                      <a:lnTo>
                        <a:pt x="690" y="276"/>
                      </a:lnTo>
                      <a:lnTo>
                        <a:pt x="636" y="249"/>
                      </a:lnTo>
                      <a:lnTo>
                        <a:pt x="579" y="227"/>
                      </a:lnTo>
                      <a:lnTo>
                        <a:pt x="517" y="213"/>
                      </a:lnTo>
                      <a:lnTo>
                        <a:pt x="472" y="213"/>
                      </a:lnTo>
                      <a:lnTo>
                        <a:pt x="394" y="233"/>
                      </a:lnTo>
                      <a:lnTo>
                        <a:pt x="340" y="260"/>
                      </a:lnTo>
                      <a:lnTo>
                        <a:pt x="284" y="308"/>
                      </a:lnTo>
                      <a:lnTo>
                        <a:pt x="237" y="354"/>
                      </a:lnTo>
                      <a:lnTo>
                        <a:pt x="188" y="424"/>
                      </a:lnTo>
                      <a:lnTo>
                        <a:pt x="140" y="500"/>
                      </a:lnTo>
                      <a:lnTo>
                        <a:pt x="100" y="584"/>
                      </a:lnTo>
                      <a:lnTo>
                        <a:pt x="76" y="648"/>
                      </a:lnTo>
                      <a:lnTo>
                        <a:pt x="0" y="492"/>
                      </a:lnTo>
                      <a:close/>
                    </a:path>
                  </a:pathLst>
                </a:custGeom>
                <a:gradFill rotWithShape="0">
                  <a:gsLst>
                    <a:gs pos="0">
                      <a:srgbClr val="C0C0C0"/>
                    </a:gs>
                    <a:gs pos="50000">
                      <a:schemeClr val="bg2"/>
                    </a:gs>
                    <a:gs pos="100000">
                      <a:srgbClr val="C0C0C0"/>
                    </a:gs>
                  </a:gsLst>
                  <a:lin ang="0" scaled="1"/>
                </a:gradFill>
                <a:ln w="6350" cmpd="sng">
                  <a:solidFill>
                    <a:schemeClr val="tx1"/>
                  </a:solidFill>
                  <a:round/>
                  <a:headEnd/>
                  <a:tailEnd/>
                </a:ln>
                <a:effectLst/>
              </p:spPr>
              <p:txBody>
                <a:bodyPr wrap="none" anchor="ctr"/>
                <a:lstStyle/>
                <a:p>
                  <a:pPr>
                    <a:defRPr/>
                  </a:pPr>
                  <a:endParaRPr lang="en-US">
                    <a:solidFill>
                      <a:srgbClr val="0033CC"/>
                    </a:solidFill>
                  </a:endParaRPr>
                </a:p>
              </p:txBody>
            </p:sp>
            <p:sp>
              <p:nvSpPr>
                <p:cNvPr id="41055" name="Freeform 301" descr="Sphere"/>
                <p:cNvSpPr>
                  <a:spLocks noChangeAspect="1"/>
                </p:cNvSpPr>
                <p:nvPr/>
              </p:nvSpPr>
              <p:spPr bwMode="auto">
                <a:xfrm>
                  <a:off x="1184" y="1236"/>
                  <a:ext cx="940" cy="156"/>
                </a:xfrm>
                <a:custGeom>
                  <a:avLst/>
                  <a:gdLst>
                    <a:gd name="T0" fmla="*/ 76 w 940"/>
                    <a:gd name="T1" fmla="*/ 156 h 156"/>
                    <a:gd name="T2" fmla="*/ 0 w 940"/>
                    <a:gd name="T3" fmla="*/ 0 h 156"/>
                    <a:gd name="T4" fmla="*/ 868 w 940"/>
                    <a:gd name="T5" fmla="*/ 0 h 156"/>
                    <a:gd name="T6" fmla="*/ 940 w 940"/>
                    <a:gd name="T7" fmla="*/ 156 h 156"/>
                    <a:gd name="T8" fmla="*/ 76 w 940"/>
                    <a:gd name="T9" fmla="*/ 156 h 156"/>
                    <a:gd name="T10" fmla="*/ 0 60000 65536"/>
                    <a:gd name="T11" fmla="*/ 0 60000 65536"/>
                    <a:gd name="T12" fmla="*/ 0 60000 65536"/>
                    <a:gd name="T13" fmla="*/ 0 60000 65536"/>
                    <a:gd name="T14" fmla="*/ 0 60000 65536"/>
                    <a:gd name="T15" fmla="*/ 0 w 940"/>
                    <a:gd name="T16" fmla="*/ 0 h 156"/>
                    <a:gd name="T17" fmla="*/ 940 w 940"/>
                    <a:gd name="T18" fmla="*/ 156 h 156"/>
                  </a:gdLst>
                  <a:ahLst/>
                  <a:cxnLst>
                    <a:cxn ang="T10">
                      <a:pos x="T0" y="T1"/>
                    </a:cxn>
                    <a:cxn ang="T11">
                      <a:pos x="T2" y="T3"/>
                    </a:cxn>
                    <a:cxn ang="T12">
                      <a:pos x="T4" y="T5"/>
                    </a:cxn>
                    <a:cxn ang="T13">
                      <a:pos x="T6" y="T7"/>
                    </a:cxn>
                    <a:cxn ang="T14">
                      <a:pos x="T8" y="T9"/>
                    </a:cxn>
                  </a:cxnLst>
                  <a:rect l="T15" t="T16" r="T17" b="T18"/>
                  <a:pathLst>
                    <a:path w="940" h="156">
                      <a:moveTo>
                        <a:pt x="76" y="156"/>
                      </a:moveTo>
                      <a:lnTo>
                        <a:pt x="0" y="0"/>
                      </a:lnTo>
                      <a:lnTo>
                        <a:pt x="868" y="0"/>
                      </a:lnTo>
                      <a:lnTo>
                        <a:pt x="940" y="156"/>
                      </a:lnTo>
                      <a:lnTo>
                        <a:pt x="76" y="156"/>
                      </a:lnTo>
                      <a:close/>
                    </a:path>
                  </a:pathLst>
                </a:custGeom>
                <a:pattFill prst="sphere">
                  <a:fgClr>
                    <a:srgbClr val="000000"/>
                  </a:fgClr>
                  <a:bgClr>
                    <a:schemeClr val="bg1"/>
                  </a:bgClr>
                </a:pattFill>
                <a:ln w="6350" cmpd="sng">
                  <a:solidFill>
                    <a:schemeClr val="tx1"/>
                  </a:solidFill>
                  <a:round/>
                  <a:headEnd/>
                  <a:tailEnd/>
                </a:ln>
              </p:spPr>
              <p:txBody>
                <a:bodyPr wrap="none" anchor="ctr"/>
                <a:lstStyle/>
                <a:p>
                  <a:endParaRPr lang="en-US">
                    <a:solidFill>
                      <a:srgbClr val="0033CC"/>
                    </a:solidFill>
                  </a:endParaRPr>
                </a:p>
              </p:txBody>
            </p:sp>
            <p:sp>
              <p:nvSpPr>
                <p:cNvPr id="41056" name="Freeform 302"/>
                <p:cNvSpPr>
                  <a:spLocks noChangeAspect="1"/>
                </p:cNvSpPr>
                <p:nvPr/>
              </p:nvSpPr>
              <p:spPr bwMode="auto">
                <a:xfrm>
                  <a:off x="1185" y="741"/>
                  <a:ext cx="1335" cy="495"/>
                </a:xfrm>
                <a:custGeom>
                  <a:avLst/>
                  <a:gdLst>
                    <a:gd name="T0" fmla="*/ 867 w 1335"/>
                    <a:gd name="T1" fmla="*/ 495 h 495"/>
                    <a:gd name="T2" fmla="*/ 888 w 1335"/>
                    <a:gd name="T3" fmla="*/ 441 h 495"/>
                    <a:gd name="T4" fmla="*/ 918 w 1335"/>
                    <a:gd name="T5" fmla="*/ 377 h 495"/>
                    <a:gd name="T6" fmla="*/ 953 w 1335"/>
                    <a:gd name="T7" fmla="*/ 311 h 495"/>
                    <a:gd name="T8" fmla="*/ 998 w 1335"/>
                    <a:gd name="T9" fmla="*/ 237 h 495"/>
                    <a:gd name="T10" fmla="*/ 1038 w 1335"/>
                    <a:gd name="T11" fmla="*/ 182 h 495"/>
                    <a:gd name="T12" fmla="*/ 1079 w 1335"/>
                    <a:gd name="T13" fmla="*/ 137 h 495"/>
                    <a:gd name="T14" fmla="*/ 1124 w 1335"/>
                    <a:gd name="T15" fmla="*/ 96 h 495"/>
                    <a:gd name="T16" fmla="*/ 1164 w 1335"/>
                    <a:gd name="T17" fmla="*/ 66 h 495"/>
                    <a:gd name="T18" fmla="*/ 1199 w 1335"/>
                    <a:gd name="T19" fmla="*/ 44 h 495"/>
                    <a:gd name="T20" fmla="*/ 1241 w 1335"/>
                    <a:gd name="T21" fmla="*/ 21 h 495"/>
                    <a:gd name="T22" fmla="*/ 1292 w 1335"/>
                    <a:gd name="T23" fmla="*/ 8 h 495"/>
                    <a:gd name="T24" fmla="*/ 1335 w 1335"/>
                    <a:gd name="T25" fmla="*/ 0 h 495"/>
                    <a:gd name="T26" fmla="*/ 471 w 1335"/>
                    <a:gd name="T27" fmla="*/ 0 h 495"/>
                    <a:gd name="T28" fmla="*/ 420 w 1335"/>
                    <a:gd name="T29" fmla="*/ 9 h 495"/>
                    <a:gd name="T30" fmla="*/ 366 w 1335"/>
                    <a:gd name="T31" fmla="*/ 32 h 495"/>
                    <a:gd name="T32" fmla="*/ 330 w 1335"/>
                    <a:gd name="T33" fmla="*/ 51 h 495"/>
                    <a:gd name="T34" fmla="*/ 288 w 1335"/>
                    <a:gd name="T35" fmla="*/ 78 h 495"/>
                    <a:gd name="T36" fmla="*/ 255 w 1335"/>
                    <a:gd name="T37" fmla="*/ 105 h 495"/>
                    <a:gd name="T38" fmla="*/ 219 w 1335"/>
                    <a:gd name="T39" fmla="*/ 138 h 495"/>
                    <a:gd name="T40" fmla="*/ 179 w 1335"/>
                    <a:gd name="T41" fmla="*/ 182 h 495"/>
                    <a:gd name="T42" fmla="*/ 144 w 1335"/>
                    <a:gd name="T43" fmla="*/ 230 h 495"/>
                    <a:gd name="T44" fmla="*/ 117 w 1335"/>
                    <a:gd name="T45" fmla="*/ 276 h 495"/>
                    <a:gd name="T46" fmla="*/ 78 w 1335"/>
                    <a:gd name="T47" fmla="*/ 339 h 495"/>
                    <a:gd name="T48" fmla="*/ 51 w 1335"/>
                    <a:gd name="T49" fmla="*/ 396 h 495"/>
                    <a:gd name="T50" fmla="*/ 15 w 1335"/>
                    <a:gd name="T51" fmla="*/ 471 h 495"/>
                    <a:gd name="T52" fmla="*/ 0 w 1335"/>
                    <a:gd name="T53" fmla="*/ 495 h 495"/>
                    <a:gd name="T54" fmla="*/ 867 w 1335"/>
                    <a:gd name="T55" fmla="*/ 495 h 4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35"/>
                    <a:gd name="T85" fmla="*/ 0 h 495"/>
                    <a:gd name="T86" fmla="*/ 1335 w 1335"/>
                    <a:gd name="T87" fmla="*/ 495 h 4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35" h="495">
                      <a:moveTo>
                        <a:pt x="867" y="495"/>
                      </a:moveTo>
                      <a:lnTo>
                        <a:pt x="888" y="441"/>
                      </a:lnTo>
                      <a:lnTo>
                        <a:pt x="918" y="377"/>
                      </a:lnTo>
                      <a:lnTo>
                        <a:pt x="953" y="311"/>
                      </a:lnTo>
                      <a:lnTo>
                        <a:pt x="998" y="237"/>
                      </a:lnTo>
                      <a:lnTo>
                        <a:pt x="1038" y="182"/>
                      </a:lnTo>
                      <a:lnTo>
                        <a:pt x="1079" y="137"/>
                      </a:lnTo>
                      <a:lnTo>
                        <a:pt x="1124" y="96"/>
                      </a:lnTo>
                      <a:lnTo>
                        <a:pt x="1164" y="66"/>
                      </a:lnTo>
                      <a:lnTo>
                        <a:pt x="1199" y="44"/>
                      </a:lnTo>
                      <a:lnTo>
                        <a:pt x="1241" y="21"/>
                      </a:lnTo>
                      <a:lnTo>
                        <a:pt x="1292" y="8"/>
                      </a:lnTo>
                      <a:lnTo>
                        <a:pt x="1335" y="0"/>
                      </a:lnTo>
                      <a:lnTo>
                        <a:pt x="471" y="0"/>
                      </a:lnTo>
                      <a:lnTo>
                        <a:pt x="420" y="9"/>
                      </a:lnTo>
                      <a:lnTo>
                        <a:pt x="366" y="32"/>
                      </a:lnTo>
                      <a:lnTo>
                        <a:pt x="330" y="51"/>
                      </a:lnTo>
                      <a:lnTo>
                        <a:pt x="288" y="78"/>
                      </a:lnTo>
                      <a:lnTo>
                        <a:pt x="255" y="105"/>
                      </a:lnTo>
                      <a:lnTo>
                        <a:pt x="219" y="138"/>
                      </a:lnTo>
                      <a:lnTo>
                        <a:pt x="179" y="182"/>
                      </a:lnTo>
                      <a:lnTo>
                        <a:pt x="144" y="230"/>
                      </a:lnTo>
                      <a:lnTo>
                        <a:pt x="117" y="276"/>
                      </a:lnTo>
                      <a:lnTo>
                        <a:pt x="78" y="339"/>
                      </a:lnTo>
                      <a:lnTo>
                        <a:pt x="51" y="396"/>
                      </a:lnTo>
                      <a:lnTo>
                        <a:pt x="15" y="471"/>
                      </a:lnTo>
                      <a:lnTo>
                        <a:pt x="0" y="495"/>
                      </a:lnTo>
                      <a:lnTo>
                        <a:pt x="867" y="495"/>
                      </a:lnTo>
                      <a:close/>
                    </a:path>
                  </a:pathLst>
                </a:custGeom>
                <a:gradFill rotWithShape="0">
                  <a:gsLst>
                    <a:gs pos="0">
                      <a:schemeClr val="bg2"/>
                    </a:gs>
                    <a:gs pos="100000">
                      <a:srgbClr val="EAEAEA"/>
                    </a:gs>
                  </a:gsLst>
                  <a:lin ang="5400000" scaled="1"/>
                </a:gradFill>
                <a:ln w="6350" cmpd="sng">
                  <a:solidFill>
                    <a:schemeClr val="tx1"/>
                  </a:solidFill>
                  <a:round/>
                  <a:headEnd/>
                  <a:tailEnd/>
                </a:ln>
              </p:spPr>
              <p:txBody>
                <a:bodyPr wrap="none" anchor="ctr"/>
                <a:lstStyle/>
                <a:p>
                  <a:endParaRPr lang="en-US">
                    <a:solidFill>
                      <a:srgbClr val="0033CC"/>
                    </a:solidFill>
                  </a:endParaRPr>
                </a:p>
              </p:txBody>
            </p:sp>
          </p:grpSp>
          <p:grpSp>
            <p:nvGrpSpPr>
              <p:cNvPr id="16" name="Group 295"/>
              <p:cNvGrpSpPr>
                <a:grpSpLocks noChangeAspect="1"/>
              </p:cNvGrpSpPr>
              <p:nvPr/>
            </p:nvGrpSpPr>
            <p:grpSpPr bwMode="auto">
              <a:xfrm rot="5400000">
                <a:off x="3288" y="1743"/>
                <a:ext cx="987" cy="375"/>
                <a:chOff x="1184" y="741"/>
                <a:chExt cx="1716" cy="651"/>
              </a:xfrm>
            </p:grpSpPr>
            <p:sp>
              <p:nvSpPr>
                <p:cNvPr id="21800" name="Freeform 296"/>
                <p:cNvSpPr>
                  <a:spLocks noChangeAspect="1"/>
                </p:cNvSpPr>
                <p:nvPr/>
              </p:nvSpPr>
              <p:spPr bwMode="auto">
                <a:xfrm>
                  <a:off x="2048" y="745"/>
                  <a:ext cx="852" cy="647"/>
                </a:xfrm>
                <a:custGeom>
                  <a:avLst/>
                  <a:gdLst/>
                  <a:ahLst/>
                  <a:cxnLst>
                    <a:cxn ang="0">
                      <a:pos x="0" y="492"/>
                    </a:cxn>
                    <a:cxn ang="0">
                      <a:pos x="48" y="388"/>
                    </a:cxn>
                    <a:cxn ang="0">
                      <a:pos x="108" y="276"/>
                    </a:cxn>
                    <a:cxn ang="0">
                      <a:pos x="166" y="191"/>
                    </a:cxn>
                    <a:cxn ang="0">
                      <a:pos x="225" y="125"/>
                    </a:cxn>
                    <a:cxn ang="0">
                      <a:pos x="267" y="89"/>
                    </a:cxn>
                    <a:cxn ang="0">
                      <a:pos x="300" y="63"/>
                    </a:cxn>
                    <a:cxn ang="0">
                      <a:pos x="355" y="30"/>
                    </a:cxn>
                    <a:cxn ang="0">
                      <a:pos x="406" y="9"/>
                    </a:cxn>
                    <a:cxn ang="0">
                      <a:pos x="472" y="0"/>
                    </a:cxn>
                    <a:cxn ang="0">
                      <a:pos x="544" y="6"/>
                    </a:cxn>
                    <a:cxn ang="0">
                      <a:pos x="610" y="26"/>
                    </a:cxn>
                    <a:cxn ang="0">
                      <a:pos x="672" y="56"/>
                    </a:cxn>
                    <a:cxn ang="0">
                      <a:pos x="714" y="87"/>
                    </a:cxn>
                    <a:cxn ang="0">
                      <a:pos x="756" y="123"/>
                    </a:cxn>
                    <a:cxn ang="0">
                      <a:pos x="795" y="164"/>
                    </a:cxn>
                    <a:cxn ang="0">
                      <a:pos x="828" y="203"/>
                    </a:cxn>
                    <a:cxn ang="0">
                      <a:pos x="852" y="240"/>
                    </a:cxn>
                    <a:cxn ang="0">
                      <a:pos x="789" y="368"/>
                    </a:cxn>
                    <a:cxn ang="0">
                      <a:pos x="745" y="320"/>
                    </a:cxn>
                    <a:cxn ang="0">
                      <a:pos x="690" y="276"/>
                    </a:cxn>
                    <a:cxn ang="0">
                      <a:pos x="636" y="249"/>
                    </a:cxn>
                    <a:cxn ang="0">
                      <a:pos x="579" y="227"/>
                    </a:cxn>
                    <a:cxn ang="0">
                      <a:pos x="517" y="213"/>
                    </a:cxn>
                    <a:cxn ang="0">
                      <a:pos x="472" y="213"/>
                    </a:cxn>
                    <a:cxn ang="0">
                      <a:pos x="394" y="233"/>
                    </a:cxn>
                    <a:cxn ang="0">
                      <a:pos x="340" y="260"/>
                    </a:cxn>
                    <a:cxn ang="0">
                      <a:pos x="284" y="308"/>
                    </a:cxn>
                    <a:cxn ang="0">
                      <a:pos x="237" y="354"/>
                    </a:cxn>
                    <a:cxn ang="0">
                      <a:pos x="188" y="424"/>
                    </a:cxn>
                    <a:cxn ang="0">
                      <a:pos x="140" y="500"/>
                    </a:cxn>
                    <a:cxn ang="0">
                      <a:pos x="100" y="584"/>
                    </a:cxn>
                    <a:cxn ang="0">
                      <a:pos x="76" y="648"/>
                    </a:cxn>
                    <a:cxn ang="0">
                      <a:pos x="0" y="492"/>
                    </a:cxn>
                  </a:cxnLst>
                  <a:rect l="0" t="0" r="r" b="b"/>
                  <a:pathLst>
                    <a:path w="852" h="648">
                      <a:moveTo>
                        <a:pt x="0" y="492"/>
                      </a:moveTo>
                      <a:lnTo>
                        <a:pt x="48" y="388"/>
                      </a:lnTo>
                      <a:lnTo>
                        <a:pt x="108" y="276"/>
                      </a:lnTo>
                      <a:lnTo>
                        <a:pt x="166" y="191"/>
                      </a:lnTo>
                      <a:lnTo>
                        <a:pt x="225" y="125"/>
                      </a:lnTo>
                      <a:lnTo>
                        <a:pt x="267" y="89"/>
                      </a:lnTo>
                      <a:lnTo>
                        <a:pt x="300" y="63"/>
                      </a:lnTo>
                      <a:lnTo>
                        <a:pt x="355" y="30"/>
                      </a:lnTo>
                      <a:lnTo>
                        <a:pt x="406" y="9"/>
                      </a:lnTo>
                      <a:lnTo>
                        <a:pt x="472" y="0"/>
                      </a:lnTo>
                      <a:lnTo>
                        <a:pt x="544" y="6"/>
                      </a:lnTo>
                      <a:lnTo>
                        <a:pt x="610" y="26"/>
                      </a:lnTo>
                      <a:lnTo>
                        <a:pt x="672" y="56"/>
                      </a:lnTo>
                      <a:lnTo>
                        <a:pt x="714" y="87"/>
                      </a:lnTo>
                      <a:lnTo>
                        <a:pt x="756" y="123"/>
                      </a:lnTo>
                      <a:lnTo>
                        <a:pt x="795" y="164"/>
                      </a:lnTo>
                      <a:lnTo>
                        <a:pt x="828" y="203"/>
                      </a:lnTo>
                      <a:lnTo>
                        <a:pt x="852" y="240"/>
                      </a:lnTo>
                      <a:lnTo>
                        <a:pt x="789" y="368"/>
                      </a:lnTo>
                      <a:lnTo>
                        <a:pt x="745" y="320"/>
                      </a:lnTo>
                      <a:lnTo>
                        <a:pt x="690" y="276"/>
                      </a:lnTo>
                      <a:lnTo>
                        <a:pt x="636" y="249"/>
                      </a:lnTo>
                      <a:lnTo>
                        <a:pt x="579" y="227"/>
                      </a:lnTo>
                      <a:lnTo>
                        <a:pt x="517" y="213"/>
                      </a:lnTo>
                      <a:lnTo>
                        <a:pt x="472" y="213"/>
                      </a:lnTo>
                      <a:lnTo>
                        <a:pt x="394" y="233"/>
                      </a:lnTo>
                      <a:lnTo>
                        <a:pt x="340" y="260"/>
                      </a:lnTo>
                      <a:lnTo>
                        <a:pt x="284" y="308"/>
                      </a:lnTo>
                      <a:lnTo>
                        <a:pt x="237" y="354"/>
                      </a:lnTo>
                      <a:lnTo>
                        <a:pt x="188" y="424"/>
                      </a:lnTo>
                      <a:lnTo>
                        <a:pt x="140" y="500"/>
                      </a:lnTo>
                      <a:lnTo>
                        <a:pt x="100" y="584"/>
                      </a:lnTo>
                      <a:lnTo>
                        <a:pt x="76" y="648"/>
                      </a:lnTo>
                      <a:lnTo>
                        <a:pt x="0" y="492"/>
                      </a:lnTo>
                      <a:close/>
                    </a:path>
                  </a:pathLst>
                </a:custGeom>
                <a:gradFill rotWithShape="0">
                  <a:gsLst>
                    <a:gs pos="0">
                      <a:srgbClr val="C0C0C0"/>
                    </a:gs>
                    <a:gs pos="50000">
                      <a:schemeClr val="bg2"/>
                    </a:gs>
                    <a:gs pos="100000">
                      <a:srgbClr val="C0C0C0"/>
                    </a:gs>
                  </a:gsLst>
                  <a:lin ang="0" scaled="1"/>
                </a:gradFill>
                <a:ln w="6350" cmpd="sng">
                  <a:solidFill>
                    <a:schemeClr val="tx1"/>
                  </a:solidFill>
                  <a:round/>
                  <a:headEnd/>
                  <a:tailEnd/>
                </a:ln>
                <a:effectLst/>
              </p:spPr>
              <p:txBody>
                <a:bodyPr wrap="none" anchor="ctr"/>
                <a:lstStyle/>
                <a:p>
                  <a:pPr>
                    <a:defRPr/>
                  </a:pPr>
                  <a:endParaRPr lang="en-US">
                    <a:solidFill>
                      <a:srgbClr val="0033CC"/>
                    </a:solidFill>
                  </a:endParaRPr>
                </a:p>
              </p:txBody>
            </p:sp>
            <p:sp>
              <p:nvSpPr>
                <p:cNvPr id="41052" name="Freeform 297" descr="Sphere"/>
                <p:cNvSpPr>
                  <a:spLocks noChangeAspect="1"/>
                </p:cNvSpPr>
                <p:nvPr/>
              </p:nvSpPr>
              <p:spPr bwMode="auto">
                <a:xfrm>
                  <a:off x="1184" y="1236"/>
                  <a:ext cx="940" cy="156"/>
                </a:xfrm>
                <a:custGeom>
                  <a:avLst/>
                  <a:gdLst>
                    <a:gd name="T0" fmla="*/ 76 w 940"/>
                    <a:gd name="T1" fmla="*/ 156 h 156"/>
                    <a:gd name="T2" fmla="*/ 0 w 940"/>
                    <a:gd name="T3" fmla="*/ 0 h 156"/>
                    <a:gd name="T4" fmla="*/ 868 w 940"/>
                    <a:gd name="T5" fmla="*/ 0 h 156"/>
                    <a:gd name="T6" fmla="*/ 940 w 940"/>
                    <a:gd name="T7" fmla="*/ 156 h 156"/>
                    <a:gd name="T8" fmla="*/ 76 w 940"/>
                    <a:gd name="T9" fmla="*/ 156 h 156"/>
                    <a:gd name="T10" fmla="*/ 0 60000 65536"/>
                    <a:gd name="T11" fmla="*/ 0 60000 65536"/>
                    <a:gd name="T12" fmla="*/ 0 60000 65536"/>
                    <a:gd name="T13" fmla="*/ 0 60000 65536"/>
                    <a:gd name="T14" fmla="*/ 0 60000 65536"/>
                    <a:gd name="T15" fmla="*/ 0 w 940"/>
                    <a:gd name="T16" fmla="*/ 0 h 156"/>
                    <a:gd name="T17" fmla="*/ 940 w 940"/>
                    <a:gd name="T18" fmla="*/ 156 h 156"/>
                  </a:gdLst>
                  <a:ahLst/>
                  <a:cxnLst>
                    <a:cxn ang="T10">
                      <a:pos x="T0" y="T1"/>
                    </a:cxn>
                    <a:cxn ang="T11">
                      <a:pos x="T2" y="T3"/>
                    </a:cxn>
                    <a:cxn ang="T12">
                      <a:pos x="T4" y="T5"/>
                    </a:cxn>
                    <a:cxn ang="T13">
                      <a:pos x="T6" y="T7"/>
                    </a:cxn>
                    <a:cxn ang="T14">
                      <a:pos x="T8" y="T9"/>
                    </a:cxn>
                  </a:cxnLst>
                  <a:rect l="T15" t="T16" r="T17" b="T18"/>
                  <a:pathLst>
                    <a:path w="940" h="156">
                      <a:moveTo>
                        <a:pt x="76" y="156"/>
                      </a:moveTo>
                      <a:lnTo>
                        <a:pt x="0" y="0"/>
                      </a:lnTo>
                      <a:lnTo>
                        <a:pt x="868" y="0"/>
                      </a:lnTo>
                      <a:lnTo>
                        <a:pt x="940" y="156"/>
                      </a:lnTo>
                      <a:lnTo>
                        <a:pt x="76" y="156"/>
                      </a:lnTo>
                      <a:close/>
                    </a:path>
                  </a:pathLst>
                </a:custGeom>
                <a:pattFill prst="sphere">
                  <a:fgClr>
                    <a:srgbClr val="000000"/>
                  </a:fgClr>
                  <a:bgClr>
                    <a:schemeClr val="bg1"/>
                  </a:bgClr>
                </a:pattFill>
                <a:ln w="6350" cmpd="sng">
                  <a:solidFill>
                    <a:schemeClr val="tx1"/>
                  </a:solidFill>
                  <a:round/>
                  <a:headEnd/>
                  <a:tailEnd/>
                </a:ln>
              </p:spPr>
              <p:txBody>
                <a:bodyPr wrap="none" anchor="ctr"/>
                <a:lstStyle/>
                <a:p>
                  <a:endParaRPr lang="en-US">
                    <a:solidFill>
                      <a:srgbClr val="0033CC"/>
                    </a:solidFill>
                  </a:endParaRPr>
                </a:p>
              </p:txBody>
            </p:sp>
            <p:sp>
              <p:nvSpPr>
                <p:cNvPr id="41053" name="Freeform 298"/>
                <p:cNvSpPr>
                  <a:spLocks noChangeAspect="1"/>
                </p:cNvSpPr>
                <p:nvPr/>
              </p:nvSpPr>
              <p:spPr bwMode="auto">
                <a:xfrm>
                  <a:off x="1185" y="741"/>
                  <a:ext cx="1335" cy="495"/>
                </a:xfrm>
                <a:custGeom>
                  <a:avLst/>
                  <a:gdLst>
                    <a:gd name="T0" fmla="*/ 867 w 1335"/>
                    <a:gd name="T1" fmla="*/ 495 h 495"/>
                    <a:gd name="T2" fmla="*/ 888 w 1335"/>
                    <a:gd name="T3" fmla="*/ 441 h 495"/>
                    <a:gd name="T4" fmla="*/ 918 w 1335"/>
                    <a:gd name="T5" fmla="*/ 377 h 495"/>
                    <a:gd name="T6" fmla="*/ 953 w 1335"/>
                    <a:gd name="T7" fmla="*/ 311 h 495"/>
                    <a:gd name="T8" fmla="*/ 998 w 1335"/>
                    <a:gd name="T9" fmla="*/ 237 h 495"/>
                    <a:gd name="T10" fmla="*/ 1038 w 1335"/>
                    <a:gd name="T11" fmla="*/ 182 h 495"/>
                    <a:gd name="T12" fmla="*/ 1079 w 1335"/>
                    <a:gd name="T13" fmla="*/ 137 h 495"/>
                    <a:gd name="T14" fmla="*/ 1124 w 1335"/>
                    <a:gd name="T15" fmla="*/ 96 h 495"/>
                    <a:gd name="T16" fmla="*/ 1164 w 1335"/>
                    <a:gd name="T17" fmla="*/ 66 h 495"/>
                    <a:gd name="T18" fmla="*/ 1199 w 1335"/>
                    <a:gd name="T19" fmla="*/ 44 h 495"/>
                    <a:gd name="T20" fmla="*/ 1241 w 1335"/>
                    <a:gd name="T21" fmla="*/ 21 h 495"/>
                    <a:gd name="T22" fmla="*/ 1292 w 1335"/>
                    <a:gd name="T23" fmla="*/ 8 h 495"/>
                    <a:gd name="T24" fmla="*/ 1335 w 1335"/>
                    <a:gd name="T25" fmla="*/ 0 h 495"/>
                    <a:gd name="T26" fmla="*/ 471 w 1335"/>
                    <a:gd name="T27" fmla="*/ 0 h 495"/>
                    <a:gd name="T28" fmla="*/ 420 w 1335"/>
                    <a:gd name="T29" fmla="*/ 9 h 495"/>
                    <a:gd name="T30" fmla="*/ 366 w 1335"/>
                    <a:gd name="T31" fmla="*/ 32 h 495"/>
                    <a:gd name="T32" fmla="*/ 330 w 1335"/>
                    <a:gd name="T33" fmla="*/ 51 h 495"/>
                    <a:gd name="T34" fmla="*/ 288 w 1335"/>
                    <a:gd name="T35" fmla="*/ 78 h 495"/>
                    <a:gd name="T36" fmla="*/ 255 w 1335"/>
                    <a:gd name="T37" fmla="*/ 105 h 495"/>
                    <a:gd name="T38" fmla="*/ 219 w 1335"/>
                    <a:gd name="T39" fmla="*/ 138 h 495"/>
                    <a:gd name="T40" fmla="*/ 179 w 1335"/>
                    <a:gd name="T41" fmla="*/ 182 h 495"/>
                    <a:gd name="T42" fmla="*/ 144 w 1335"/>
                    <a:gd name="T43" fmla="*/ 230 h 495"/>
                    <a:gd name="T44" fmla="*/ 117 w 1335"/>
                    <a:gd name="T45" fmla="*/ 276 h 495"/>
                    <a:gd name="T46" fmla="*/ 78 w 1335"/>
                    <a:gd name="T47" fmla="*/ 339 h 495"/>
                    <a:gd name="T48" fmla="*/ 51 w 1335"/>
                    <a:gd name="T49" fmla="*/ 396 h 495"/>
                    <a:gd name="T50" fmla="*/ 15 w 1335"/>
                    <a:gd name="T51" fmla="*/ 471 h 495"/>
                    <a:gd name="T52" fmla="*/ 0 w 1335"/>
                    <a:gd name="T53" fmla="*/ 495 h 495"/>
                    <a:gd name="T54" fmla="*/ 867 w 1335"/>
                    <a:gd name="T55" fmla="*/ 495 h 4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35"/>
                    <a:gd name="T85" fmla="*/ 0 h 495"/>
                    <a:gd name="T86" fmla="*/ 1335 w 1335"/>
                    <a:gd name="T87" fmla="*/ 495 h 4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35" h="495">
                      <a:moveTo>
                        <a:pt x="867" y="495"/>
                      </a:moveTo>
                      <a:lnTo>
                        <a:pt x="888" y="441"/>
                      </a:lnTo>
                      <a:lnTo>
                        <a:pt x="918" y="377"/>
                      </a:lnTo>
                      <a:lnTo>
                        <a:pt x="953" y="311"/>
                      </a:lnTo>
                      <a:lnTo>
                        <a:pt x="998" y="237"/>
                      </a:lnTo>
                      <a:lnTo>
                        <a:pt x="1038" y="182"/>
                      </a:lnTo>
                      <a:lnTo>
                        <a:pt x="1079" y="137"/>
                      </a:lnTo>
                      <a:lnTo>
                        <a:pt x="1124" y="96"/>
                      </a:lnTo>
                      <a:lnTo>
                        <a:pt x="1164" y="66"/>
                      </a:lnTo>
                      <a:lnTo>
                        <a:pt x="1199" y="44"/>
                      </a:lnTo>
                      <a:lnTo>
                        <a:pt x="1241" y="21"/>
                      </a:lnTo>
                      <a:lnTo>
                        <a:pt x="1292" y="8"/>
                      </a:lnTo>
                      <a:lnTo>
                        <a:pt x="1335" y="0"/>
                      </a:lnTo>
                      <a:lnTo>
                        <a:pt x="471" y="0"/>
                      </a:lnTo>
                      <a:lnTo>
                        <a:pt x="420" y="9"/>
                      </a:lnTo>
                      <a:lnTo>
                        <a:pt x="366" y="32"/>
                      </a:lnTo>
                      <a:lnTo>
                        <a:pt x="330" y="51"/>
                      </a:lnTo>
                      <a:lnTo>
                        <a:pt x="288" y="78"/>
                      </a:lnTo>
                      <a:lnTo>
                        <a:pt x="255" y="105"/>
                      </a:lnTo>
                      <a:lnTo>
                        <a:pt x="219" y="138"/>
                      </a:lnTo>
                      <a:lnTo>
                        <a:pt x="179" y="182"/>
                      </a:lnTo>
                      <a:lnTo>
                        <a:pt x="144" y="230"/>
                      </a:lnTo>
                      <a:lnTo>
                        <a:pt x="117" y="276"/>
                      </a:lnTo>
                      <a:lnTo>
                        <a:pt x="78" y="339"/>
                      </a:lnTo>
                      <a:lnTo>
                        <a:pt x="51" y="396"/>
                      </a:lnTo>
                      <a:lnTo>
                        <a:pt x="15" y="471"/>
                      </a:lnTo>
                      <a:lnTo>
                        <a:pt x="0" y="495"/>
                      </a:lnTo>
                      <a:lnTo>
                        <a:pt x="867" y="495"/>
                      </a:lnTo>
                      <a:close/>
                    </a:path>
                  </a:pathLst>
                </a:custGeom>
                <a:gradFill rotWithShape="0">
                  <a:gsLst>
                    <a:gs pos="0">
                      <a:schemeClr val="bg2"/>
                    </a:gs>
                    <a:gs pos="100000">
                      <a:srgbClr val="EAEAEA"/>
                    </a:gs>
                  </a:gsLst>
                  <a:lin ang="5400000" scaled="1"/>
                </a:gradFill>
                <a:ln w="6350" cmpd="sng">
                  <a:solidFill>
                    <a:schemeClr val="tx1"/>
                  </a:solidFill>
                  <a:round/>
                  <a:headEnd/>
                  <a:tailEnd/>
                </a:ln>
              </p:spPr>
              <p:txBody>
                <a:bodyPr wrap="none" anchor="ctr"/>
                <a:lstStyle/>
                <a:p>
                  <a:endParaRPr lang="en-US">
                    <a:solidFill>
                      <a:srgbClr val="0033CC"/>
                    </a:solidFill>
                  </a:endParaRPr>
                </a:p>
              </p:txBody>
            </p:sp>
          </p:grpSp>
          <p:grpSp>
            <p:nvGrpSpPr>
              <p:cNvPr id="17" name="Group 946"/>
              <p:cNvGrpSpPr>
                <a:grpSpLocks noChangeAspect="1"/>
              </p:cNvGrpSpPr>
              <p:nvPr/>
            </p:nvGrpSpPr>
            <p:grpSpPr bwMode="auto">
              <a:xfrm rot="5400000" flipV="1">
                <a:off x="1811" y="2348"/>
                <a:ext cx="1186" cy="450"/>
                <a:chOff x="1184" y="741"/>
                <a:chExt cx="1716" cy="651"/>
              </a:xfrm>
            </p:grpSpPr>
            <p:sp>
              <p:nvSpPr>
                <p:cNvPr id="22451" name="Freeform 947"/>
                <p:cNvSpPr>
                  <a:spLocks noChangeAspect="1"/>
                </p:cNvSpPr>
                <p:nvPr/>
              </p:nvSpPr>
              <p:spPr bwMode="auto">
                <a:xfrm>
                  <a:off x="2048" y="743"/>
                  <a:ext cx="853" cy="649"/>
                </a:xfrm>
                <a:custGeom>
                  <a:avLst/>
                  <a:gdLst/>
                  <a:ahLst/>
                  <a:cxnLst>
                    <a:cxn ang="0">
                      <a:pos x="0" y="492"/>
                    </a:cxn>
                    <a:cxn ang="0">
                      <a:pos x="48" y="388"/>
                    </a:cxn>
                    <a:cxn ang="0">
                      <a:pos x="108" y="276"/>
                    </a:cxn>
                    <a:cxn ang="0">
                      <a:pos x="166" y="191"/>
                    </a:cxn>
                    <a:cxn ang="0">
                      <a:pos x="225" y="125"/>
                    </a:cxn>
                    <a:cxn ang="0">
                      <a:pos x="267" y="89"/>
                    </a:cxn>
                    <a:cxn ang="0">
                      <a:pos x="300" y="63"/>
                    </a:cxn>
                    <a:cxn ang="0">
                      <a:pos x="355" y="30"/>
                    </a:cxn>
                    <a:cxn ang="0">
                      <a:pos x="406" y="9"/>
                    </a:cxn>
                    <a:cxn ang="0">
                      <a:pos x="472" y="0"/>
                    </a:cxn>
                    <a:cxn ang="0">
                      <a:pos x="544" y="6"/>
                    </a:cxn>
                    <a:cxn ang="0">
                      <a:pos x="610" y="26"/>
                    </a:cxn>
                    <a:cxn ang="0">
                      <a:pos x="672" y="56"/>
                    </a:cxn>
                    <a:cxn ang="0">
                      <a:pos x="714" y="87"/>
                    </a:cxn>
                    <a:cxn ang="0">
                      <a:pos x="756" y="123"/>
                    </a:cxn>
                    <a:cxn ang="0">
                      <a:pos x="795" y="164"/>
                    </a:cxn>
                    <a:cxn ang="0">
                      <a:pos x="828" y="203"/>
                    </a:cxn>
                    <a:cxn ang="0">
                      <a:pos x="852" y="240"/>
                    </a:cxn>
                    <a:cxn ang="0">
                      <a:pos x="789" y="368"/>
                    </a:cxn>
                    <a:cxn ang="0">
                      <a:pos x="745" y="320"/>
                    </a:cxn>
                    <a:cxn ang="0">
                      <a:pos x="690" y="276"/>
                    </a:cxn>
                    <a:cxn ang="0">
                      <a:pos x="636" y="249"/>
                    </a:cxn>
                    <a:cxn ang="0">
                      <a:pos x="579" y="227"/>
                    </a:cxn>
                    <a:cxn ang="0">
                      <a:pos x="517" y="213"/>
                    </a:cxn>
                    <a:cxn ang="0">
                      <a:pos x="472" y="213"/>
                    </a:cxn>
                    <a:cxn ang="0">
                      <a:pos x="394" y="233"/>
                    </a:cxn>
                    <a:cxn ang="0">
                      <a:pos x="340" y="260"/>
                    </a:cxn>
                    <a:cxn ang="0">
                      <a:pos x="284" y="308"/>
                    </a:cxn>
                    <a:cxn ang="0">
                      <a:pos x="237" y="354"/>
                    </a:cxn>
                    <a:cxn ang="0">
                      <a:pos x="188" y="424"/>
                    </a:cxn>
                    <a:cxn ang="0">
                      <a:pos x="140" y="500"/>
                    </a:cxn>
                    <a:cxn ang="0">
                      <a:pos x="100" y="584"/>
                    </a:cxn>
                    <a:cxn ang="0">
                      <a:pos x="76" y="648"/>
                    </a:cxn>
                    <a:cxn ang="0">
                      <a:pos x="0" y="492"/>
                    </a:cxn>
                  </a:cxnLst>
                  <a:rect l="0" t="0" r="r" b="b"/>
                  <a:pathLst>
                    <a:path w="852" h="648">
                      <a:moveTo>
                        <a:pt x="0" y="492"/>
                      </a:moveTo>
                      <a:lnTo>
                        <a:pt x="48" y="388"/>
                      </a:lnTo>
                      <a:lnTo>
                        <a:pt x="108" y="276"/>
                      </a:lnTo>
                      <a:lnTo>
                        <a:pt x="166" y="191"/>
                      </a:lnTo>
                      <a:lnTo>
                        <a:pt x="225" y="125"/>
                      </a:lnTo>
                      <a:lnTo>
                        <a:pt x="267" y="89"/>
                      </a:lnTo>
                      <a:lnTo>
                        <a:pt x="300" y="63"/>
                      </a:lnTo>
                      <a:lnTo>
                        <a:pt x="355" y="30"/>
                      </a:lnTo>
                      <a:lnTo>
                        <a:pt x="406" y="9"/>
                      </a:lnTo>
                      <a:lnTo>
                        <a:pt x="472" y="0"/>
                      </a:lnTo>
                      <a:lnTo>
                        <a:pt x="544" y="6"/>
                      </a:lnTo>
                      <a:lnTo>
                        <a:pt x="610" y="26"/>
                      </a:lnTo>
                      <a:lnTo>
                        <a:pt x="672" y="56"/>
                      </a:lnTo>
                      <a:lnTo>
                        <a:pt x="714" y="87"/>
                      </a:lnTo>
                      <a:lnTo>
                        <a:pt x="756" y="123"/>
                      </a:lnTo>
                      <a:lnTo>
                        <a:pt x="795" y="164"/>
                      </a:lnTo>
                      <a:lnTo>
                        <a:pt x="828" y="203"/>
                      </a:lnTo>
                      <a:lnTo>
                        <a:pt x="852" y="240"/>
                      </a:lnTo>
                      <a:lnTo>
                        <a:pt x="789" y="368"/>
                      </a:lnTo>
                      <a:lnTo>
                        <a:pt x="745" y="320"/>
                      </a:lnTo>
                      <a:lnTo>
                        <a:pt x="690" y="276"/>
                      </a:lnTo>
                      <a:lnTo>
                        <a:pt x="636" y="249"/>
                      </a:lnTo>
                      <a:lnTo>
                        <a:pt x="579" y="227"/>
                      </a:lnTo>
                      <a:lnTo>
                        <a:pt x="517" y="213"/>
                      </a:lnTo>
                      <a:lnTo>
                        <a:pt x="472" y="213"/>
                      </a:lnTo>
                      <a:lnTo>
                        <a:pt x="394" y="233"/>
                      </a:lnTo>
                      <a:lnTo>
                        <a:pt x="340" y="260"/>
                      </a:lnTo>
                      <a:lnTo>
                        <a:pt x="284" y="308"/>
                      </a:lnTo>
                      <a:lnTo>
                        <a:pt x="237" y="354"/>
                      </a:lnTo>
                      <a:lnTo>
                        <a:pt x="188" y="424"/>
                      </a:lnTo>
                      <a:lnTo>
                        <a:pt x="140" y="500"/>
                      </a:lnTo>
                      <a:lnTo>
                        <a:pt x="100" y="584"/>
                      </a:lnTo>
                      <a:lnTo>
                        <a:pt x="76" y="648"/>
                      </a:lnTo>
                      <a:lnTo>
                        <a:pt x="0" y="492"/>
                      </a:lnTo>
                      <a:close/>
                    </a:path>
                  </a:pathLst>
                </a:custGeom>
                <a:gradFill rotWithShape="0">
                  <a:gsLst>
                    <a:gs pos="0">
                      <a:srgbClr val="C0C0C0"/>
                    </a:gs>
                    <a:gs pos="50000">
                      <a:schemeClr val="bg2"/>
                    </a:gs>
                    <a:gs pos="100000">
                      <a:srgbClr val="C0C0C0"/>
                    </a:gs>
                  </a:gsLst>
                  <a:lin ang="0" scaled="1"/>
                </a:gradFill>
                <a:ln w="6350" cmpd="sng">
                  <a:solidFill>
                    <a:schemeClr val="tx1"/>
                  </a:solidFill>
                  <a:round/>
                  <a:headEnd/>
                  <a:tailEnd/>
                </a:ln>
                <a:effectLst/>
              </p:spPr>
              <p:txBody>
                <a:bodyPr wrap="none" anchor="ctr"/>
                <a:lstStyle/>
                <a:p>
                  <a:pPr>
                    <a:defRPr/>
                  </a:pPr>
                  <a:endParaRPr lang="en-US">
                    <a:solidFill>
                      <a:srgbClr val="0033CC"/>
                    </a:solidFill>
                  </a:endParaRPr>
                </a:p>
              </p:txBody>
            </p:sp>
            <p:sp>
              <p:nvSpPr>
                <p:cNvPr id="41049" name="Freeform 948" descr="Sphere"/>
                <p:cNvSpPr>
                  <a:spLocks noChangeAspect="1"/>
                </p:cNvSpPr>
                <p:nvPr/>
              </p:nvSpPr>
              <p:spPr bwMode="auto">
                <a:xfrm>
                  <a:off x="1184" y="1236"/>
                  <a:ext cx="940" cy="156"/>
                </a:xfrm>
                <a:custGeom>
                  <a:avLst/>
                  <a:gdLst>
                    <a:gd name="T0" fmla="*/ 76 w 940"/>
                    <a:gd name="T1" fmla="*/ 156 h 156"/>
                    <a:gd name="T2" fmla="*/ 0 w 940"/>
                    <a:gd name="T3" fmla="*/ 0 h 156"/>
                    <a:gd name="T4" fmla="*/ 868 w 940"/>
                    <a:gd name="T5" fmla="*/ 0 h 156"/>
                    <a:gd name="T6" fmla="*/ 940 w 940"/>
                    <a:gd name="T7" fmla="*/ 156 h 156"/>
                    <a:gd name="T8" fmla="*/ 76 w 940"/>
                    <a:gd name="T9" fmla="*/ 156 h 156"/>
                    <a:gd name="T10" fmla="*/ 0 60000 65536"/>
                    <a:gd name="T11" fmla="*/ 0 60000 65536"/>
                    <a:gd name="T12" fmla="*/ 0 60000 65536"/>
                    <a:gd name="T13" fmla="*/ 0 60000 65536"/>
                    <a:gd name="T14" fmla="*/ 0 60000 65536"/>
                    <a:gd name="T15" fmla="*/ 0 w 940"/>
                    <a:gd name="T16" fmla="*/ 0 h 156"/>
                    <a:gd name="T17" fmla="*/ 940 w 940"/>
                    <a:gd name="T18" fmla="*/ 156 h 156"/>
                  </a:gdLst>
                  <a:ahLst/>
                  <a:cxnLst>
                    <a:cxn ang="T10">
                      <a:pos x="T0" y="T1"/>
                    </a:cxn>
                    <a:cxn ang="T11">
                      <a:pos x="T2" y="T3"/>
                    </a:cxn>
                    <a:cxn ang="T12">
                      <a:pos x="T4" y="T5"/>
                    </a:cxn>
                    <a:cxn ang="T13">
                      <a:pos x="T6" y="T7"/>
                    </a:cxn>
                    <a:cxn ang="T14">
                      <a:pos x="T8" y="T9"/>
                    </a:cxn>
                  </a:cxnLst>
                  <a:rect l="T15" t="T16" r="T17" b="T18"/>
                  <a:pathLst>
                    <a:path w="940" h="156">
                      <a:moveTo>
                        <a:pt x="76" y="156"/>
                      </a:moveTo>
                      <a:lnTo>
                        <a:pt x="0" y="0"/>
                      </a:lnTo>
                      <a:lnTo>
                        <a:pt x="868" y="0"/>
                      </a:lnTo>
                      <a:lnTo>
                        <a:pt x="940" y="156"/>
                      </a:lnTo>
                      <a:lnTo>
                        <a:pt x="76" y="156"/>
                      </a:lnTo>
                      <a:close/>
                    </a:path>
                  </a:pathLst>
                </a:custGeom>
                <a:pattFill prst="sphere">
                  <a:fgClr>
                    <a:srgbClr val="000000"/>
                  </a:fgClr>
                  <a:bgClr>
                    <a:schemeClr val="bg1"/>
                  </a:bgClr>
                </a:pattFill>
                <a:ln w="6350" cmpd="sng">
                  <a:solidFill>
                    <a:schemeClr val="tx1"/>
                  </a:solidFill>
                  <a:round/>
                  <a:headEnd/>
                  <a:tailEnd/>
                </a:ln>
              </p:spPr>
              <p:txBody>
                <a:bodyPr wrap="none" anchor="ctr"/>
                <a:lstStyle/>
                <a:p>
                  <a:endParaRPr lang="en-US">
                    <a:solidFill>
                      <a:srgbClr val="0033CC"/>
                    </a:solidFill>
                  </a:endParaRPr>
                </a:p>
              </p:txBody>
            </p:sp>
            <p:sp>
              <p:nvSpPr>
                <p:cNvPr id="41050" name="Freeform 949"/>
                <p:cNvSpPr>
                  <a:spLocks noChangeAspect="1"/>
                </p:cNvSpPr>
                <p:nvPr/>
              </p:nvSpPr>
              <p:spPr bwMode="auto">
                <a:xfrm>
                  <a:off x="1185" y="741"/>
                  <a:ext cx="1335" cy="495"/>
                </a:xfrm>
                <a:custGeom>
                  <a:avLst/>
                  <a:gdLst>
                    <a:gd name="T0" fmla="*/ 867 w 1335"/>
                    <a:gd name="T1" fmla="*/ 495 h 495"/>
                    <a:gd name="T2" fmla="*/ 888 w 1335"/>
                    <a:gd name="T3" fmla="*/ 441 h 495"/>
                    <a:gd name="T4" fmla="*/ 918 w 1335"/>
                    <a:gd name="T5" fmla="*/ 377 h 495"/>
                    <a:gd name="T6" fmla="*/ 953 w 1335"/>
                    <a:gd name="T7" fmla="*/ 311 h 495"/>
                    <a:gd name="T8" fmla="*/ 998 w 1335"/>
                    <a:gd name="T9" fmla="*/ 237 h 495"/>
                    <a:gd name="T10" fmla="*/ 1038 w 1335"/>
                    <a:gd name="T11" fmla="*/ 182 h 495"/>
                    <a:gd name="T12" fmla="*/ 1079 w 1335"/>
                    <a:gd name="T13" fmla="*/ 137 h 495"/>
                    <a:gd name="T14" fmla="*/ 1124 w 1335"/>
                    <a:gd name="T15" fmla="*/ 96 h 495"/>
                    <a:gd name="T16" fmla="*/ 1164 w 1335"/>
                    <a:gd name="T17" fmla="*/ 66 h 495"/>
                    <a:gd name="T18" fmla="*/ 1199 w 1335"/>
                    <a:gd name="T19" fmla="*/ 44 h 495"/>
                    <a:gd name="T20" fmla="*/ 1241 w 1335"/>
                    <a:gd name="T21" fmla="*/ 21 h 495"/>
                    <a:gd name="T22" fmla="*/ 1292 w 1335"/>
                    <a:gd name="T23" fmla="*/ 8 h 495"/>
                    <a:gd name="T24" fmla="*/ 1335 w 1335"/>
                    <a:gd name="T25" fmla="*/ 0 h 495"/>
                    <a:gd name="T26" fmla="*/ 471 w 1335"/>
                    <a:gd name="T27" fmla="*/ 0 h 495"/>
                    <a:gd name="T28" fmla="*/ 420 w 1335"/>
                    <a:gd name="T29" fmla="*/ 9 h 495"/>
                    <a:gd name="T30" fmla="*/ 366 w 1335"/>
                    <a:gd name="T31" fmla="*/ 32 h 495"/>
                    <a:gd name="T32" fmla="*/ 330 w 1335"/>
                    <a:gd name="T33" fmla="*/ 51 h 495"/>
                    <a:gd name="T34" fmla="*/ 288 w 1335"/>
                    <a:gd name="T35" fmla="*/ 78 h 495"/>
                    <a:gd name="T36" fmla="*/ 255 w 1335"/>
                    <a:gd name="T37" fmla="*/ 105 h 495"/>
                    <a:gd name="T38" fmla="*/ 219 w 1335"/>
                    <a:gd name="T39" fmla="*/ 138 h 495"/>
                    <a:gd name="T40" fmla="*/ 179 w 1335"/>
                    <a:gd name="T41" fmla="*/ 182 h 495"/>
                    <a:gd name="T42" fmla="*/ 144 w 1335"/>
                    <a:gd name="T43" fmla="*/ 230 h 495"/>
                    <a:gd name="T44" fmla="*/ 117 w 1335"/>
                    <a:gd name="T45" fmla="*/ 276 h 495"/>
                    <a:gd name="T46" fmla="*/ 78 w 1335"/>
                    <a:gd name="T47" fmla="*/ 339 h 495"/>
                    <a:gd name="T48" fmla="*/ 51 w 1335"/>
                    <a:gd name="T49" fmla="*/ 396 h 495"/>
                    <a:gd name="T50" fmla="*/ 15 w 1335"/>
                    <a:gd name="T51" fmla="*/ 471 h 495"/>
                    <a:gd name="T52" fmla="*/ 0 w 1335"/>
                    <a:gd name="T53" fmla="*/ 495 h 495"/>
                    <a:gd name="T54" fmla="*/ 867 w 1335"/>
                    <a:gd name="T55" fmla="*/ 495 h 4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35"/>
                    <a:gd name="T85" fmla="*/ 0 h 495"/>
                    <a:gd name="T86" fmla="*/ 1335 w 1335"/>
                    <a:gd name="T87" fmla="*/ 495 h 4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35" h="495">
                      <a:moveTo>
                        <a:pt x="867" y="495"/>
                      </a:moveTo>
                      <a:lnTo>
                        <a:pt x="888" y="441"/>
                      </a:lnTo>
                      <a:lnTo>
                        <a:pt x="918" y="377"/>
                      </a:lnTo>
                      <a:lnTo>
                        <a:pt x="953" y="311"/>
                      </a:lnTo>
                      <a:lnTo>
                        <a:pt x="998" y="237"/>
                      </a:lnTo>
                      <a:lnTo>
                        <a:pt x="1038" y="182"/>
                      </a:lnTo>
                      <a:lnTo>
                        <a:pt x="1079" y="137"/>
                      </a:lnTo>
                      <a:lnTo>
                        <a:pt x="1124" y="96"/>
                      </a:lnTo>
                      <a:lnTo>
                        <a:pt x="1164" y="66"/>
                      </a:lnTo>
                      <a:lnTo>
                        <a:pt x="1199" y="44"/>
                      </a:lnTo>
                      <a:lnTo>
                        <a:pt x="1241" y="21"/>
                      </a:lnTo>
                      <a:lnTo>
                        <a:pt x="1292" y="8"/>
                      </a:lnTo>
                      <a:lnTo>
                        <a:pt x="1335" y="0"/>
                      </a:lnTo>
                      <a:lnTo>
                        <a:pt x="471" y="0"/>
                      </a:lnTo>
                      <a:lnTo>
                        <a:pt x="420" y="9"/>
                      </a:lnTo>
                      <a:lnTo>
                        <a:pt x="366" y="32"/>
                      </a:lnTo>
                      <a:lnTo>
                        <a:pt x="330" y="51"/>
                      </a:lnTo>
                      <a:lnTo>
                        <a:pt x="288" y="78"/>
                      </a:lnTo>
                      <a:lnTo>
                        <a:pt x="255" y="105"/>
                      </a:lnTo>
                      <a:lnTo>
                        <a:pt x="219" y="138"/>
                      </a:lnTo>
                      <a:lnTo>
                        <a:pt x="179" y="182"/>
                      </a:lnTo>
                      <a:lnTo>
                        <a:pt x="144" y="230"/>
                      </a:lnTo>
                      <a:lnTo>
                        <a:pt x="117" y="276"/>
                      </a:lnTo>
                      <a:lnTo>
                        <a:pt x="78" y="339"/>
                      </a:lnTo>
                      <a:lnTo>
                        <a:pt x="51" y="396"/>
                      </a:lnTo>
                      <a:lnTo>
                        <a:pt x="15" y="471"/>
                      </a:lnTo>
                      <a:lnTo>
                        <a:pt x="0" y="495"/>
                      </a:lnTo>
                      <a:lnTo>
                        <a:pt x="867" y="495"/>
                      </a:lnTo>
                      <a:close/>
                    </a:path>
                  </a:pathLst>
                </a:custGeom>
                <a:gradFill rotWithShape="0">
                  <a:gsLst>
                    <a:gs pos="0">
                      <a:schemeClr val="bg2"/>
                    </a:gs>
                    <a:gs pos="100000">
                      <a:srgbClr val="EAEAEA"/>
                    </a:gs>
                  </a:gsLst>
                  <a:lin ang="5400000" scaled="1"/>
                </a:gradFill>
                <a:ln w="6350" cmpd="sng">
                  <a:solidFill>
                    <a:schemeClr val="tx1"/>
                  </a:solidFill>
                  <a:round/>
                  <a:headEnd/>
                  <a:tailEnd/>
                </a:ln>
              </p:spPr>
              <p:txBody>
                <a:bodyPr wrap="none" anchor="ctr"/>
                <a:lstStyle/>
                <a:p>
                  <a:endParaRPr lang="en-US">
                    <a:solidFill>
                      <a:srgbClr val="0033CC"/>
                    </a:solidFill>
                  </a:endParaRPr>
                </a:p>
              </p:txBody>
            </p:sp>
          </p:grpSp>
          <p:grpSp>
            <p:nvGrpSpPr>
              <p:cNvPr id="18" name="Group 950"/>
              <p:cNvGrpSpPr>
                <a:grpSpLocks noChangeAspect="1"/>
              </p:cNvGrpSpPr>
              <p:nvPr/>
            </p:nvGrpSpPr>
            <p:grpSpPr bwMode="auto">
              <a:xfrm rot="5400000">
                <a:off x="3310" y="2350"/>
                <a:ext cx="1186" cy="450"/>
                <a:chOff x="1184" y="741"/>
                <a:chExt cx="1716" cy="651"/>
              </a:xfrm>
            </p:grpSpPr>
            <p:sp>
              <p:nvSpPr>
                <p:cNvPr id="22455" name="Freeform 951"/>
                <p:cNvSpPr>
                  <a:spLocks noChangeAspect="1"/>
                </p:cNvSpPr>
                <p:nvPr/>
              </p:nvSpPr>
              <p:spPr bwMode="auto">
                <a:xfrm>
                  <a:off x="2048" y="743"/>
                  <a:ext cx="853" cy="649"/>
                </a:xfrm>
                <a:custGeom>
                  <a:avLst/>
                  <a:gdLst/>
                  <a:ahLst/>
                  <a:cxnLst>
                    <a:cxn ang="0">
                      <a:pos x="0" y="492"/>
                    </a:cxn>
                    <a:cxn ang="0">
                      <a:pos x="48" y="388"/>
                    </a:cxn>
                    <a:cxn ang="0">
                      <a:pos x="108" y="276"/>
                    </a:cxn>
                    <a:cxn ang="0">
                      <a:pos x="166" y="191"/>
                    </a:cxn>
                    <a:cxn ang="0">
                      <a:pos x="225" y="125"/>
                    </a:cxn>
                    <a:cxn ang="0">
                      <a:pos x="267" y="89"/>
                    </a:cxn>
                    <a:cxn ang="0">
                      <a:pos x="300" y="63"/>
                    </a:cxn>
                    <a:cxn ang="0">
                      <a:pos x="355" y="30"/>
                    </a:cxn>
                    <a:cxn ang="0">
                      <a:pos x="406" y="9"/>
                    </a:cxn>
                    <a:cxn ang="0">
                      <a:pos x="472" y="0"/>
                    </a:cxn>
                    <a:cxn ang="0">
                      <a:pos x="544" y="6"/>
                    </a:cxn>
                    <a:cxn ang="0">
                      <a:pos x="610" y="26"/>
                    </a:cxn>
                    <a:cxn ang="0">
                      <a:pos x="672" y="56"/>
                    </a:cxn>
                    <a:cxn ang="0">
                      <a:pos x="714" y="87"/>
                    </a:cxn>
                    <a:cxn ang="0">
                      <a:pos x="756" y="123"/>
                    </a:cxn>
                    <a:cxn ang="0">
                      <a:pos x="795" y="164"/>
                    </a:cxn>
                    <a:cxn ang="0">
                      <a:pos x="828" y="203"/>
                    </a:cxn>
                    <a:cxn ang="0">
                      <a:pos x="852" y="240"/>
                    </a:cxn>
                    <a:cxn ang="0">
                      <a:pos x="789" y="368"/>
                    </a:cxn>
                    <a:cxn ang="0">
                      <a:pos x="745" y="320"/>
                    </a:cxn>
                    <a:cxn ang="0">
                      <a:pos x="690" y="276"/>
                    </a:cxn>
                    <a:cxn ang="0">
                      <a:pos x="636" y="249"/>
                    </a:cxn>
                    <a:cxn ang="0">
                      <a:pos x="579" y="227"/>
                    </a:cxn>
                    <a:cxn ang="0">
                      <a:pos x="517" y="213"/>
                    </a:cxn>
                    <a:cxn ang="0">
                      <a:pos x="472" y="213"/>
                    </a:cxn>
                    <a:cxn ang="0">
                      <a:pos x="394" y="233"/>
                    </a:cxn>
                    <a:cxn ang="0">
                      <a:pos x="340" y="260"/>
                    </a:cxn>
                    <a:cxn ang="0">
                      <a:pos x="284" y="308"/>
                    </a:cxn>
                    <a:cxn ang="0">
                      <a:pos x="237" y="354"/>
                    </a:cxn>
                    <a:cxn ang="0">
                      <a:pos x="188" y="424"/>
                    </a:cxn>
                    <a:cxn ang="0">
                      <a:pos x="140" y="500"/>
                    </a:cxn>
                    <a:cxn ang="0">
                      <a:pos x="100" y="584"/>
                    </a:cxn>
                    <a:cxn ang="0">
                      <a:pos x="76" y="648"/>
                    </a:cxn>
                    <a:cxn ang="0">
                      <a:pos x="0" y="492"/>
                    </a:cxn>
                  </a:cxnLst>
                  <a:rect l="0" t="0" r="r" b="b"/>
                  <a:pathLst>
                    <a:path w="852" h="648">
                      <a:moveTo>
                        <a:pt x="0" y="492"/>
                      </a:moveTo>
                      <a:lnTo>
                        <a:pt x="48" y="388"/>
                      </a:lnTo>
                      <a:lnTo>
                        <a:pt x="108" y="276"/>
                      </a:lnTo>
                      <a:lnTo>
                        <a:pt x="166" y="191"/>
                      </a:lnTo>
                      <a:lnTo>
                        <a:pt x="225" y="125"/>
                      </a:lnTo>
                      <a:lnTo>
                        <a:pt x="267" y="89"/>
                      </a:lnTo>
                      <a:lnTo>
                        <a:pt x="300" y="63"/>
                      </a:lnTo>
                      <a:lnTo>
                        <a:pt x="355" y="30"/>
                      </a:lnTo>
                      <a:lnTo>
                        <a:pt x="406" y="9"/>
                      </a:lnTo>
                      <a:lnTo>
                        <a:pt x="472" y="0"/>
                      </a:lnTo>
                      <a:lnTo>
                        <a:pt x="544" y="6"/>
                      </a:lnTo>
                      <a:lnTo>
                        <a:pt x="610" y="26"/>
                      </a:lnTo>
                      <a:lnTo>
                        <a:pt x="672" y="56"/>
                      </a:lnTo>
                      <a:lnTo>
                        <a:pt x="714" y="87"/>
                      </a:lnTo>
                      <a:lnTo>
                        <a:pt x="756" y="123"/>
                      </a:lnTo>
                      <a:lnTo>
                        <a:pt x="795" y="164"/>
                      </a:lnTo>
                      <a:lnTo>
                        <a:pt x="828" y="203"/>
                      </a:lnTo>
                      <a:lnTo>
                        <a:pt x="852" y="240"/>
                      </a:lnTo>
                      <a:lnTo>
                        <a:pt x="789" y="368"/>
                      </a:lnTo>
                      <a:lnTo>
                        <a:pt x="745" y="320"/>
                      </a:lnTo>
                      <a:lnTo>
                        <a:pt x="690" y="276"/>
                      </a:lnTo>
                      <a:lnTo>
                        <a:pt x="636" y="249"/>
                      </a:lnTo>
                      <a:lnTo>
                        <a:pt x="579" y="227"/>
                      </a:lnTo>
                      <a:lnTo>
                        <a:pt x="517" y="213"/>
                      </a:lnTo>
                      <a:lnTo>
                        <a:pt x="472" y="213"/>
                      </a:lnTo>
                      <a:lnTo>
                        <a:pt x="394" y="233"/>
                      </a:lnTo>
                      <a:lnTo>
                        <a:pt x="340" y="260"/>
                      </a:lnTo>
                      <a:lnTo>
                        <a:pt x="284" y="308"/>
                      </a:lnTo>
                      <a:lnTo>
                        <a:pt x="237" y="354"/>
                      </a:lnTo>
                      <a:lnTo>
                        <a:pt x="188" y="424"/>
                      </a:lnTo>
                      <a:lnTo>
                        <a:pt x="140" y="500"/>
                      </a:lnTo>
                      <a:lnTo>
                        <a:pt x="100" y="584"/>
                      </a:lnTo>
                      <a:lnTo>
                        <a:pt x="76" y="648"/>
                      </a:lnTo>
                      <a:lnTo>
                        <a:pt x="0" y="492"/>
                      </a:lnTo>
                      <a:close/>
                    </a:path>
                  </a:pathLst>
                </a:custGeom>
                <a:gradFill rotWithShape="0">
                  <a:gsLst>
                    <a:gs pos="0">
                      <a:srgbClr val="C0C0C0"/>
                    </a:gs>
                    <a:gs pos="50000">
                      <a:schemeClr val="bg2"/>
                    </a:gs>
                    <a:gs pos="100000">
                      <a:srgbClr val="C0C0C0"/>
                    </a:gs>
                  </a:gsLst>
                  <a:lin ang="0" scaled="1"/>
                </a:gradFill>
                <a:ln w="6350" cmpd="sng">
                  <a:solidFill>
                    <a:schemeClr val="tx1"/>
                  </a:solidFill>
                  <a:round/>
                  <a:headEnd/>
                  <a:tailEnd/>
                </a:ln>
                <a:effectLst/>
              </p:spPr>
              <p:txBody>
                <a:bodyPr wrap="none" anchor="ctr"/>
                <a:lstStyle/>
                <a:p>
                  <a:pPr>
                    <a:defRPr/>
                  </a:pPr>
                  <a:endParaRPr lang="en-US">
                    <a:solidFill>
                      <a:srgbClr val="0033CC"/>
                    </a:solidFill>
                  </a:endParaRPr>
                </a:p>
              </p:txBody>
            </p:sp>
            <p:sp>
              <p:nvSpPr>
                <p:cNvPr id="41046" name="Freeform 952" descr="Sphere"/>
                <p:cNvSpPr>
                  <a:spLocks noChangeAspect="1"/>
                </p:cNvSpPr>
                <p:nvPr/>
              </p:nvSpPr>
              <p:spPr bwMode="auto">
                <a:xfrm>
                  <a:off x="1184" y="1236"/>
                  <a:ext cx="940" cy="156"/>
                </a:xfrm>
                <a:custGeom>
                  <a:avLst/>
                  <a:gdLst>
                    <a:gd name="T0" fmla="*/ 76 w 940"/>
                    <a:gd name="T1" fmla="*/ 156 h 156"/>
                    <a:gd name="T2" fmla="*/ 0 w 940"/>
                    <a:gd name="T3" fmla="*/ 0 h 156"/>
                    <a:gd name="T4" fmla="*/ 868 w 940"/>
                    <a:gd name="T5" fmla="*/ 0 h 156"/>
                    <a:gd name="T6" fmla="*/ 940 w 940"/>
                    <a:gd name="T7" fmla="*/ 156 h 156"/>
                    <a:gd name="T8" fmla="*/ 76 w 940"/>
                    <a:gd name="T9" fmla="*/ 156 h 156"/>
                    <a:gd name="T10" fmla="*/ 0 60000 65536"/>
                    <a:gd name="T11" fmla="*/ 0 60000 65536"/>
                    <a:gd name="T12" fmla="*/ 0 60000 65536"/>
                    <a:gd name="T13" fmla="*/ 0 60000 65536"/>
                    <a:gd name="T14" fmla="*/ 0 60000 65536"/>
                    <a:gd name="T15" fmla="*/ 0 w 940"/>
                    <a:gd name="T16" fmla="*/ 0 h 156"/>
                    <a:gd name="T17" fmla="*/ 940 w 940"/>
                    <a:gd name="T18" fmla="*/ 156 h 156"/>
                  </a:gdLst>
                  <a:ahLst/>
                  <a:cxnLst>
                    <a:cxn ang="T10">
                      <a:pos x="T0" y="T1"/>
                    </a:cxn>
                    <a:cxn ang="T11">
                      <a:pos x="T2" y="T3"/>
                    </a:cxn>
                    <a:cxn ang="T12">
                      <a:pos x="T4" y="T5"/>
                    </a:cxn>
                    <a:cxn ang="T13">
                      <a:pos x="T6" y="T7"/>
                    </a:cxn>
                    <a:cxn ang="T14">
                      <a:pos x="T8" y="T9"/>
                    </a:cxn>
                  </a:cxnLst>
                  <a:rect l="T15" t="T16" r="T17" b="T18"/>
                  <a:pathLst>
                    <a:path w="940" h="156">
                      <a:moveTo>
                        <a:pt x="76" y="156"/>
                      </a:moveTo>
                      <a:lnTo>
                        <a:pt x="0" y="0"/>
                      </a:lnTo>
                      <a:lnTo>
                        <a:pt x="868" y="0"/>
                      </a:lnTo>
                      <a:lnTo>
                        <a:pt x="940" y="156"/>
                      </a:lnTo>
                      <a:lnTo>
                        <a:pt x="76" y="156"/>
                      </a:lnTo>
                      <a:close/>
                    </a:path>
                  </a:pathLst>
                </a:custGeom>
                <a:pattFill prst="sphere">
                  <a:fgClr>
                    <a:srgbClr val="000000"/>
                  </a:fgClr>
                  <a:bgClr>
                    <a:schemeClr val="bg1"/>
                  </a:bgClr>
                </a:pattFill>
                <a:ln w="6350" cmpd="sng">
                  <a:solidFill>
                    <a:schemeClr val="tx1"/>
                  </a:solidFill>
                  <a:round/>
                  <a:headEnd/>
                  <a:tailEnd/>
                </a:ln>
              </p:spPr>
              <p:txBody>
                <a:bodyPr wrap="none" anchor="ctr"/>
                <a:lstStyle/>
                <a:p>
                  <a:endParaRPr lang="en-US">
                    <a:solidFill>
                      <a:srgbClr val="0033CC"/>
                    </a:solidFill>
                  </a:endParaRPr>
                </a:p>
              </p:txBody>
            </p:sp>
            <p:sp>
              <p:nvSpPr>
                <p:cNvPr id="41047" name="Freeform 953"/>
                <p:cNvSpPr>
                  <a:spLocks noChangeAspect="1"/>
                </p:cNvSpPr>
                <p:nvPr/>
              </p:nvSpPr>
              <p:spPr bwMode="auto">
                <a:xfrm>
                  <a:off x="1185" y="741"/>
                  <a:ext cx="1335" cy="495"/>
                </a:xfrm>
                <a:custGeom>
                  <a:avLst/>
                  <a:gdLst>
                    <a:gd name="T0" fmla="*/ 867 w 1335"/>
                    <a:gd name="T1" fmla="*/ 495 h 495"/>
                    <a:gd name="T2" fmla="*/ 888 w 1335"/>
                    <a:gd name="T3" fmla="*/ 441 h 495"/>
                    <a:gd name="T4" fmla="*/ 918 w 1335"/>
                    <a:gd name="T5" fmla="*/ 377 h 495"/>
                    <a:gd name="T6" fmla="*/ 953 w 1335"/>
                    <a:gd name="T7" fmla="*/ 311 h 495"/>
                    <a:gd name="T8" fmla="*/ 998 w 1335"/>
                    <a:gd name="T9" fmla="*/ 237 h 495"/>
                    <a:gd name="T10" fmla="*/ 1038 w 1335"/>
                    <a:gd name="T11" fmla="*/ 182 h 495"/>
                    <a:gd name="T12" fmla="*/ 1079 w 1335"/>
                    <a:gd name="T13" fmla="*/ 137 h 495"/>
                    <a:gd name="T14" fmla="*/ 1124 w 1335"/>
                    <a:gd name="T15" fmla="*/ 96 h 495"/>
                    <a:gd name="T16" fmla="*/ 1164 w 1335"/>
                    <a:gd name="T17" fmla="*/ 66 h 495"/>
                    <a:gd name="T18" fmla="*/ 1199 w 1335"/>
                    <a:gd name="T19" fmla="*/ 44 h 495"/>
                    <a:gd name="T20" fmla="*/ 1241 w 1335"/>
                    <a:gd name="T21" fmla="*/ 21 h 495"/>
                    <a:gd name="T22" fmla="*/ 1292 w 1335"/>
                    <a:gd name="T23" fmla="*/ 8 h 495"/>
                    <a:gd name="T24" fmla="*/ 1335 w 1335"/>
                    <a:gd name="T25" fmla="*/ 0 h 495"/>
                    <a:gd name="T26" fmla="*/ 471 w 1335"/>
                    <a:gd name="T27" fmla="*/ 0 h 495"/>
                    <a:gd name="T28" fmla="*/ 420 w 1335"/>
                    <a:gd name="T29" fmla="*/ 9 h 495"/>
                    <a:gd name="T30" fmla="*/ 366 w 1335"/>
                    <a:gd name="T31" fmla="*/ 32 h 495"/>
                    <a:gd name="T32" fmla="*/ 330 w 1335"/>
                    <a:gd name="T33" fmla="*/ 51 h 495"/>
                    <a:gd name="T34" fmla="*/ 288 w 1335"/>
                    <a:gd name="T35" fmla="*/ 78 h 495"/>
                    <a:gd name="T36" fmla="*/ 255 w 1335"/>
                    <a:gd name="T37" fmla="*/ 105 h 495"/>
                    <a:gd name="T38" fmla="*/ 219 w 1335"/>
                    <a:gd name="T39" fmla="*/ 138 h 495"/>
                    <a:gd name="T40" fmla="*/ 179 w 1335"/>
                    <a:gd name="T41" fmla="*/ 182 h 495"/>
                    <a:gd name="T42" fmla="*/ 144 w 1335"/>
                    <a:gd name="T43" fmla="*/ 230 h 495"/>
                    <a:gd name="T44" fmla="*/ 117 w 1335"/>
                    <a:gd name="T45" fmla="*/ 276 h 495"/>
                    <a:gd name="T46" fmla="*/ 78 w 1335"/>
                    <a:gd name="T47" fmla="*/ 339 h 495"/>
                    <a:gd name="T48" fmla="*/ 51 w 1335"/>
                    <a:gd name="T49" fmla="*/ 396 h 495"/>
                    <a:gd name="T50" fmla="*/ 15 w 1335"/>
                    <a:gd name="T51" fmla="*/ 471 h 495"/>
                    <a:gd name="T52" fmla="*/ 0 w 1335"/>
                    <a:gd name="T53" fmla="*/ 495 h 495"/>
                    <a:gd name="T54" fmla="*/ 867 w 1335"/>
                    <a:gd name="T55" fmla="*/ 495 h 4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35"/>
                    <a:gd name="T85" fmla="*/ 0 h 495"/>
                    <a:gd name="T86" fmla="*/ 1335 w 1335"/>
                    <a:gd name="T87" fmla="*/ 495 h 4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35" h="495">
                      <a:moveTo>
                        <a:pt x="867" y="495"/>
                      </a:moveTo>
                      <a:lnTo>
                        <a:pt x="888" y="441"/>
                      </a:lnTo>
                      <a:lnTo>
                        <a:pt x="918" y="377"/>
                      </a:lnTo>
                      <a:lnTo>
                        <a:pt x="953" y="311"/>
                      </a:lnTo>
                      <a:lnTo>
                        <a:pt x="998" y="237"/>
                      </a:lnTo>
                      <a:lnTo>
                        <a:pt x="1038" y="182"/>
                      </a:lnTo>
                      <a:lnTo>
                        <a:pt x="1079" y="137"/>
                      </a:lnTo>
                      <a:lnTo>
                        <a:pt x="1124" y="96"/>
                      </a:lnTo>
                      <a:lnTo>
                        <a:pt x="1164" y="66"/>
                      </a:lnTo>
                      <a:lnTo>
                        <a:pt x="1199" y="44"/>
                      </a:lnTo>
                      <a:lnTo>
                        <a:pt x="1241" y="21"/>
                      </a:lnTo>
                      <a:lnTo>
                        <a:pt x="1292" y="8"/>
                      </a:lnTo>
                      <a:lnTo>
                        <a:pt x="1335" y="0"/>
                      </a:lnTo>
                      <a:lnTo>
                        <a:pt x="471" y="0"/>
                      </a:lnTo>
                      <a:lnTo>
                        <a:pt x="420" y="9"/>
                      </a:lnTo>
                      <a:lnTo>
                        <a:pt x="366" y="32"/>
                      </a:lnTo>
                      <a:lnTo>
                        <a:pt x="330" y="51"/>
                      </a:lnTo>
                      <a:lnTo>
                        <a:pt x="288" y="78"/>
                      </a:lnTo>
                      <a:lnTo>
                        <a:pt x="255" y="105"/>
                      </a:lnTo>
                      <a:lnTo>
                        <a:pt x="219" y="138"/>
                      </a:lnTo>
                      <a:lnTo>
                        <a:pt x="179" y="182"/>
                      </a:lnTo>
                      <a:lnTo>
                        <a:pt x="144" y="230"/>
                      </a:lnTo>
                      <a:lnTo>
                        <a:pt x="117" y="276"/>
                      </a:lnTo>
                      <a:lnTo>
                        <a:pt x="78" y="339"/>
                      </a:lnTo>
                      <a:lnTo>
                        <a:pt x="51" y="396"/>
                      </a:lnTo>
                      <a:lnTo>
                        <a:pt x="15" y="471"/>
                      </a:lnTo>
                      <a:lnTo>
                        <a:pt x="0" y="495"/>
                      </a:lnTo>
                      <a:lnTo>
                        <a:pt x="867" y="495"/>
                      </a:lnTo>
                      <a:close/>
                    </a:path>
                  </a:pathLst>
                </a:custGeom>
                <a:gradFill rotWithShape="0">
                  <a:gsLst>
                    <a:gs pos="0">
                      <a:schemeClr val="bg2"/>
                    </a:gs>
                    <a:gs pos="100000">
                      <a:srgbClr val="EAEAEA"/>
                    </a:gs>
                  </a:gsLst>
                  <a:lin ang="5400000" scaled="1"/>
                </a:gradFill>
                <a:ln w="6350" cmpd="sng">
                  <a:solidFill>
                    <a:schemeClr val="tx1"/>
                  </a:solidFill>
                  <a:round/>
                  <a:headEnd/>
                  <a:tailEnd/>
                </a:ln>
              </p:spPr>
              <p:txBody>
                <a:bodyPr wrap="none" anchor="ctr"/>
                <a:lstStyle/>
                <a:p>
                  <a:endParaRPr lang="en-US">
                    <a:solidFill>
                      <a:srgbClr val="0033CC"/>
                    </a:solidFill>
                  </a:endParaRPr>
                </a:p>
              </p:txBody>
            </p:sp>
          </p:grpSp>
          <p:grpSp>
            <p:nvGrpSpPr>
              <p:cNvPr id="19" name="Group 963"/>
              <p:cNvGrpSpPr>
                <a:grpSpLocks noChangeAspect="1"/>
              </p:cNvGrpSpPr>
              <p:nvPr/>
            </p:nvGrpSpPr>
            <p:grpSpPr bwMode="auto">
              <a:xfrm>
                <a:off x="2724" y="2227"/>
                <a:ext cx="883" cy="214"/>
                <a:chOff x="2388" y="2493"/>
                <a:chExt cx="981" cy="238"/>
              </a:xfrm>
            </p:grpSpPr>
            <p:sp>
              <p:nvSpPr>
                <p:cNvPr id="22396" name="Line 892"/>
                <p:cNvSpPr>
                  <a:spLocks noChangeAspect="1" noChangeShapeType="1"/>
                </p:cNvSpPr>
                <p:nvPr/>
              </p:nvSpPr>
              <p:spPr bwMode="auto">
                <a:xfrm flipH="1">
                  <a:off x="2388" y="2493"/>
                  <a:ext cx="0" cy="238"/>
                </a:xfrm>
                <a:prstGeom prst="line">
                  <a:avLst/>
                </a:prstGeom>
                <a:noFill/>
                <a:ln w="12700">
                  <a:solidFill>
                    <a:schemeClr val="tx1"/>
                  </a:solidFill>
                  <a:prstDash val="dash"/>
                  <a:round/>
                  <a:headEnd/>
                  <a:tailEnd type="triangle" w="med" len="med"/>
                </a:ln>
                <a:effectLst>
                  <a:outerShdw dist="17961" dir="2700000" algn="ctr" rotWithShape="0">
                    <a:schemeClr val="bg1"/>
                  </a:outerShdw>
                </a:effectLst>
              </p:spPr>
              <p:txBody>
                <a:bodyPr wrap="none" anchor="ctr"/>
                <a:lstStyle/>
                <a:p>
                  <a:pPr>
                    <a:defRPr/>
                  </a:pPr>
                  <a:endParaRPr lang="en-US">
                    <a:solidFill>
                      <a:srgbClr val="0033CC"/>
                    </a:solidFill>
                  </a:endParaRPr>
                </a:p>
              </p:txBody>
            </p:sp>
            <p:sp>
              <p:nvSpPr>
                <p:cNvPr id="22458" name="Line 954"/>
                <p:cNvSpPr>
                  <a:spLocks noChangeAspect="1" noChangeShapeType="1"/>
                </p:cNvSpPr>
                <p:nvPr/>
              </p:nvSpPr>
              <p:spPr bwMode="auto">
                <a:xfrm flipH="1">
                  <a:off x="2523" y="2493"/>
                  <a:ext cx="0" cy="238"/>
                </a:xfrm>
                <a:prstGeom prst="line">
                  <a:avLst/>
                </a:prstGeom>
                <a:noFill/>
                <a:ln w="12700">
                  <a:solidFill>
                    <a:schemeClr val="tx1"/>
                  </a:solidFill>
                  <a:prstDash val="dash"/>
                  <a:round/>
                  <a:headEnd/>
                  <a:tailEnd type="triangle" w="med" len="med"/>
                </a:ln>
                <a:effectLst>
                  <a:outerShdw dist="17961" dir="2700000" algn="ctr" rotWithShape="0">
                    <a:schemeClr val="bg1"/>
                  </a:outerShdw>
                </a:effectLst>
              </p:spPr>
              <p:txBody>
                <a:bodyPr wrap="none" anchor="ctr"/>
                <a:lstStyle/>
                <a:p>
                  <a:pPr>
                    <a:defRPr/>
                  </a:pPr>
                  <a:endParaRPr lang="en-US">
                    <a:solidFill>
                      <a:srgbClr val="0033CC"/>
                    </a:solidFill>
                  </a:endParaRPr>
                </a:p>
              </p:txBody>
            </p:sp>
            <p:sp>
              <p:nvSpPr>
                <p:cNvPr id="22459" name="Line 955"/>
                <p:cNvSpPr>
                  <a:spLocks noChangeAspect="1" noChangeShapeType="1"/>
                </p:cNvSpPr>
                <p:nvPr/>
              </p:nvSpPr>
              <p:spPr bwMode="auto">
                <a:xfrm flipH="1">
                  <a:off x="2676" y="2493"/>
                  <a:ext cx="0" cy="238"/>
                </a:xfrm>
                <a:prstGeom prst="line">
                  <a:avLst/>
                </a:prstGeom>
                <a:noFill/>
                <a:ln w="12700">
                  <a:solidFill>
                    <a:schemeClr val="tx1"/>
                  </a:solidFill>
                  <a:prstDash val="dash"/>
                  <a:round/>
                  <a:headEnd/>
                  <a:tailEnd type="triangle" w="med" len="med"/>
                </a:ln>
                <a:effectLst>
                  <a:outerShdw dist="17961" dir="2700000" algn="ctr" rotWithShape="0">
                    <a:schemeClr val="bg1"/>
                  </a:outerShdw>
                </a:effectLst>
              </p:spPr>
              <p:txBody>
                <a:bodyPr wrap="none" anchor="ctr"/>
                <a:lstStyle/>
                <a:p>
                  <a:pPr>
                    <a:defRPr/>
                  </a:pPr>
                  <a:endParaRPr lang="en-US">
                    <a:solidFill>
                      <a:srgbClr val="0033CC"/>
                    </a:solidFill>
                  </a:endParaRPr>
                </a:p>
              </p:txBody>
            </p:sp>
            <p:sp>
              <p:nvSpPr>
                <p:cNvPr id="22460" name="Line 956"/>
                <p:cNvSpPr>
                  <a:spLocks noChangeAspect="1" noChangeShapeType="1"/>
                </p:cNvSpPr>
                <p:nvPr/>
              </p:nvSpPr>
              <p:spPr bwMode="auto">
                <a:xfrm flipH="1">
                  <a:off x="2811" y="2493"/>
                  <a:ext cx="0" cy="238"/>
                </a:xfrm>
                <a:prstGeom prst="line">
                  <a:avLst/>
                </a:prstGeom>
                <a:noFill/>
                <a:ln w="12700">
                  <a:solidFill>
                    <a:schemeClr val="tx1"/>
                  </a:solidFill>
                  <a:prstDash val="dash"/>
                  <a:round/>
                  <a:headEnd/>
                  <a:tailEnd type="triangle" w="med" len="med"/>
                </a:ln>
                <a:effectLst>
                  <a:outerShdw dist="17961" dir="2700000" algn="ctr" rotWithShape="0">
                    <a:schemeClr val="bg1"/>
                  </a:outerShdw>
                </a:effectLst>
              </p:spPr>
              <p:txBody>
                <a:bodyPr wrap="none" anchor="ctr"/>
                <a:lstStyle/>
                <a:p>
                  <a:pPr>
                    <a:defRPr/>
                  </a:pPr>
                  <a:endParaRPr lang="en-US">
                    <a:solidFill>
                      <a:srgbClr val="0033CC"/>
                    </a:solidFill>
                  </a:endParaRPr>
                </a:p>
              </p:txBody>
            </p:sp>
            <p:sp>
              <p:nvSpPr>
                <p:cNvPr id="22461" name="Line 957"/>
                <p:cNvSpPr>
                  <a:spLocks noChangeAspect="1" noChangeShapeType="1"/>
                </p:cNvSpPr>
                <p:nvPr/>
              </p:nvSpPr>
              <p:spPr bwMode="auto">
                <a:xfrm flipH="1">
                  <a:off x="2951" y="2493"/>
                  <a:ext cx="0" cy="238"/>
                </a:xfrm>
                <a:prstGeom prst="line">
                  <a:avLst/>
                </a:prstGeom>
                <a:noFill/>
                <a:ln w="12700">
                  <a:solidFill>
                    <a:schemeClr val="tx1"/>
                  </a:solidFill>
                  <a:prstDash val="dash"/>
                  <a:round/>
                  <a:headEnd/>
                  <a:tailEnd type="triangle" w="med" len="med"/>
                </a:ln>
                <a:effectLst>
                  <a:outerShdw dist="17961" dir="2700000" algn="ctr" rotWithShape="0">
                    <a:schemeClr val="bg1"/>
                  </a:outerShdw>
                </a:effectLst>
              </p:spPr>
              <p:txBody>
                <a:bodyPr wrap="none" anchor="ctr"/>
                <a:lstStyle/>
                <a:p>
                  <a:pPr>
                    <a:defRPr/>
                  </a:pPr>
                  <a:endParaRPr lang="en-US">
                    <a:solidFill>
                      <a:srgbClr val="0033CC"/>
                    </a:solidFill>
                  </a:endParaRPr>
                </a:p>
              </p:txBody>
            </p:sp>
            <p:sp>
              <p:nvSpPr>
                <p:cNvPr id="22462" name="Line 958"/>
                <p:cNvSpPr>
                  <a:spLocks noChangeAspect="1" noChangeShapeType="1"/>
                </p:cNvSpPr>
                <p:nvPr/>
              </p:nvSpPr>
              <p:spPr bwMode="auto">
                <a:xfrm flipH="1">
                  <a:off x="3086" y="2493"/>
                  <a:ext cx="0" cy="238"/>
                </a:xfrm>
                <a:prstGeom prst="line">
                  <a:avLst/>
                </a:prstGeom>
                <a:noFill/>
                <a:ln w="12700">
                  <a:solidFill>
                    <a:schemeClr val="tx1"/>
                  </a:solidFill>
                  <a:prstDash val="dash"/>
                  <a:round/>
                  <a:headEnd/>
                  <a:tailEnd type="triangle" w="med" len="med"/>
                </a:ln>
                <a:effectLst>
                  <a:outerShdw dist="17961" dir="2700000" algn="ctr" rotWithShape="0">
                    <a:schemeClr val="bg1"/>
                  </a:outerShdw>
                </a:effectLst>
              </p:spPr>
              <p:txBody>
                <a:bodyPr wrap="none" anchor="ctr"/>
                <a:lstStyle/>
                <a:p>
                  <a:pPr>
                    <a:defRPr/>
                  </a:pPr>
                  <a:endParaRPr lang="en-US">
                    <a:solidFill>
                      <a:srgbClr val="0033CC"/>
                    </a:solidFill>
                  </a:endParaRPr>
                </a:p>
              </p:txBody>
            </p:sp>
            <p:sp>
              <p:nvSpPr>
                <p:cNvPr id="22463" name="Line 959"/>
                <p:cNvSpPr>
                  <a:spLocks noChangeAspect="1" noChangeShapeType="1"/>
                </p:cNvSpPr>
                <p:nvPr/>
              </p:nvSpPr>
              <p:spPr bwMode="auto">
                <a:xfrm flipH="1">
                  <a:off x="3234" y="2493"/>
                  <a:ext cx="0" cy="238"/>
                </a:xfrm>
                <a:prstGeom prst="line">
                  <a:avLst/>
                </a:prstGeom>
                <a:noFill/>
                <a:ln w="12700">
                  <a:solidFill>
                    <a:schemeClr val="tx1"/>
                  </a:solidFill>
                  <a:prstDash val="dash"/>
                  <a:round/>
                  <a:headEnd/>
                  <a:tailEnd type="triangle" w="med" len="med"/>
                </a:ln>
                <a:effectLst>
                  <a:outerShdw dist="17961" dir="2700000" algn="ctr" rotWithShape="0">
                    <a:schemeClr val="bg1"/>
                  </a:outerShdw>
                </a:effectLst>
              </p:spPr>
              <p:txBody>
                <a:bodyPr wrap="none" anchor="ctr"/>
                <a:lstStyle/>
                <a:p>
                  <a:pPr>
                    <a:defRPr/>
                  </a:pPr>
                  <a:endParaRPr lang="en-US">
                    <a:solidFill>
                      <a:srgbClr val="0033CC"/>
                    </a:solidFill>
                  </a:endParaRPr>
                </a:p>
              </p:txBody>
            </p:sp>
            <p:sp>
              <p:nvSpPr>
                <p:cNvPr id="22464" name="Line 960"/>
                <p:cNvSpPr>
                  <a:spLocks noChangeAspect="1" noChangeShapeType="1"/>
                </p:cNvSpPr>
                <p:nvPr/>
              </p:nvSpPr>
              <p:spPr bwMode="auto">
                <a:xfrm flipH="1">
                  <a:off x="3369" y="2493"/>
                  <a:ext cx="0" cy="238"/>
                </a:xfrm>
                <a:prstGeom prst="line">
                  <a:avLst/>
                </a:prstGeom>
                <a:noFill/>
                <a:ln w="12700">
                  <a:solidFill>
                    <a:schemeClr val="tx1"/>
                  </a:solidFill>
                  <a:prstDash val="dash"/>
                  <a:round/>
                  <a:headEnd/>
                  <a:tailEnd type="triangle" w="med" len="med"/>
                </a:ln>
                <a:effectLst>
                  <a:outerShdw dist="17961" dir="2700000" algn="ctr" rotWithShape="0">
                    <a:schemeClr val="bg1"/>
                  </a:outerShdw>
                </a:effectLst>
              </p:spPr>
              <p:txBody>
                <a:bodyPr wrap="none" anchor="ctr"/>
                <a:lstStyle/>
                <a:p>
                  <a:pPr>
                    <a:defRPr/>
                  </a:pPr>
                  <a:endParaRPr lang="en-US">
                    <a:solidFill>
                      <a:srgbClr val="0033CC"/>
                    </a:solidFill>
                  </a:endParaRPr>
                </a:p>
              </p:txBody>
            </p:sp>
          </p:grpSp>
          <p:grpSp>
            <p:nvGrpSpPr>
              <p:cNvPr id="20" name="Group 962"/>
              <p:cNvGrpSpPr>
                <a:grpSpLocks noChangeAspect="1"/>
              </p:cNvGrpSpPr>
              <p:nvPr/>
            </p:nvGrpSpPr>
            <p:grpSpPr bwMode="auto">
              <a:xfrm>
                <a:off x="2627" y="2699"/>
                <a:ext cx="1001" cy="479"/>
                <a:chOff x="2126" y="2999"/>
                <a:chExt cx="1386" cy="664"/>
              </a:xfrm>
            </p:grpSpPr>
            <p:sp>
              <p:nvSpPr>
                <p:cNvPr id="41035" name="Oval 890"/>
                <p:cNvSpPr>
                  <a:spLocks noChangeAspect="1" noChangeArrowheads="1"/>
                </p:cNvSpPr>
                <p:nvPr/>
              </p:nvSpPr>
              <p:spPr bwMode="auto">
                <a:xfrm>
                  <a:off x="2130" y="2999"/>
                  <a:ext cx="1382" cy="622"/>
                </a:xfrm>
                <a:prstGeom prst="ellipse">
                  <a:avLst/>
                </a:prstGeom>
                <a:gradFill rotWithShape="0">
                  <a:gsLst>
                    <a:gs pos="0">
                      <a:srgbClr val="969696"/>
                    </a:gs>
                    <a:gs pos="50000">
                      <a:srgbClr val="EAEAEA"/>
                    </a:gs>
                    <a:gs pos="100000">
                      <a:srgbClr val="969696"/>
                    </a:gs>
                  </a:gsLst>
                  <a:lin ang="0" scaled="1"/>
                </a:gradFill>
                <a:ln w="3175">
                  <a:solidFill>
                    <a:schemeClr val="tx1"/>
                  </a:solidFill>
                  <a:round/>
                  <a:headEnd/>
                  <a:tailEnd/>
                </a:ln>
              </p:spPr>
              <p:txBody>
                <a:bodyPr wrap="none" anchor="ctr"/>
                <a:lstStyle/>
                <a:p>
                  <a:endParaRPr lang="en-US">
                    <a:solidFill>
                      <a:srgbClr val="0033CC"/>
                    </a:solidFill>
                  </a:endParaRPr>
                </a:p>
              </p:txBody>
            </p:sp>
            <p:sp>
              <p:nvSpPr>
                <p:cNvPr id="41036" name="Oval 961"/>
                <p:cNvSpPr>
                  <a:spLocks noChangeAspect="1" noChangeArrowheads="1"/>
                </p:cNvSpPr>
                <p:nvPr/>
              </p:nvSpPr>
              <p:spPr bwMode="auto">
                <a:xfrm>
                  <a:off x="2126" y="3041"/>
                  <a:ext cx="1382" cy="622"/>
                </a:xfrm>
                <a:prstGeom prst="ellipse">
                  <a:avLst/>
                </a:prstGeom>
                <a:gradFill rotWithShape="0">
                  <a:gsLst>
                    <a:gs pos="0">
                      <a:srgbClr val="C0C0C0"/>
                    </a:gs>
                    <a:gs pos="100000">
                      <a:srgbClr val="969696"/>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grpSp>
          <p:grpSp>
            <p:nvGrpSpPr>
              <p:cNvPr id="21" name="Group 887"/>
              <p:cNvGrpSpPr>
                <a:grpSpLocks noChangeAspect="1"/>
              </p:cNvGrpSpPr>
              <p:nvPr/>
            </p:nvGrpSpPr>
            <p:grpSpPr bwMode="auto">
              <a:xfrm rot="5400000">
                <a:off x="2763" y="2127"/>
                <a:ext cx="767" cy="1646"/>
                <a:chOff x="2016" y="962"/>
                <a:chExt cx="1110" cy="2394"/>
              </a:xfrm>
            </p:grpSpPr>
            <p:sp>
              <p:nvSpPr>
                <p:cNvPr id="41033" name="Freeform 888"/>
                <p:cNvSpPr>
                  <a:spLocks noChangeAspect="1"/>
                </p:cNvSpPr>
                <p:nvPr/>
              </p:nvSpPr>
              <p:spPr bwMode="auto">
                <a:xfrm>
                  <a:off x="2016" y="962"/>
                  <a:ext cx="1110" cy="1198"/>
                </a:xfrm>
                <a:custGeom>
                  <a:avLst/>
                  <a:gdLst>
                    <a:gd name="T0" fmla="*/ 1110 w 1110"/>
                    <a:gd name="T1" fmla="*/ 1197 h 1198"/>
                    <a:gd name="T2" fmla="*/ 1109 w 1110"/>
                    <a:gd name="T3" fmla="*/ 1114 h 1198"/>
                    <a:gd name="T4" fmla="*/ 1097 w 1110"/>
                    <a:gd name="T5" fmla="*/ 939 h 1198"/>
                    <a:gd name="T6" fmla="*/ 1076 w 1110"/>
                    <a:gd name="T7" fmla="*/ 787 h 1198"/>
                    <a:gd name="T8" fmla="*/ 1049 w 1110"/>
                    <a:gd name="T9" fmla="*/ 652 h 1198"/>
                    <a:gd name="T10" fmla="*/ 1020 w 1110"/>
                    <a:gd name="T11" fmla="*/ 538 h 1198"/>
                    <a:gd name="T12" fmla="*/ 986 w 1110"/>
                    <a:gd name="T13" fmla="*/ 441 h 1198"/>
                    <a:gd name="T14" fmla="*/ 950 w 1110"/>
                    <a:gd name="T15" fmla="*/ 357 h 1198"/>
                    <a:gd name="T16" fmla="*/ 920 w 1110"/>
                    <a:gd name="T17" fmla="*/ 294 h 1198"/>
                    <a:gd name="T18" fmla="*/ 855 w 1110"/>
                    <a:gd name="T19" fmla="*/ 195 h 1198"/>
                    <a:gd name="T20" fmla="*/ 795 w 1110"/>
                    <a:gd name="T21" fmla="*/ 123 h 1198"/>
                    <a:gd name="T22" fmla="*/ 720 w 1110"/>
                    <a:gd name="T23" fmla="*/ 57 h 1198"/>
                    <a:gd name="T24" fmla="*/ 654 w 1110"/>
                    <a:gd name="T25" fmla="*/ 24 h 1198"/>
                    <a:gd name="T26" fmla="*/ 611 w 1110"/>
                    <a:gd name="T27" fmla="*/ 10 h 1198"/>
                    <a:gd name="T28" fmla="*/ 566 w 1110"/>
                    <a:gd name="T29" fmla="*/ 0 h 1198"/>
                    <a:gd name="T30" fmla="*/ 518 w 1110"/>
                    <a:gd name="T31" fmla="*/ 4 h 1198"/>
                    <a:gd name="T32" fmla="*/ 476 w 1110"/>
                    <a:gd name="T33" fmla="*/ 16 h 1198"/>
                    <a:gd name="T34" fmla="*/ 402 w 1110"/>
                    <a:gd name="T35" fmla="*/ 48 h 1198"/>
                    <a:gd name="T36" fmla="*/ 330 w 1110"/>
                    <a:gd name="T37" fmla="*/ 105 h 1198"/>
                    <a:gd name="T38" fmla="*/ 249 w 1110"/>
                    <a:gd name="T39" fmla="*/ 201 h 1198"/>
                    <a:gd name="T40" fmla="*/ 177 w 1110"/>
                    <a:gd name="T41" fmla="*/ 322 h 1198"/>
                    <a:gd name="T42" fmla="*/ 126 w 1110"/>
                    <a:gd name="T43" fmla="*/ 436 h 1198"/>
                    <a:gd name="T44" fmla="*/ 78 w 1110"/>
                    <a:gd name="T45" fmla="*/ 582 h 1198"/>
                    <a:gd name="T46" fmla="*/ 50 w 1110"/>
                    <a:gd name="T47" fmla="*/ 700 h 1198"/>
                    <a:gd name="T48" fmla="*/ 27 w 1110"/>
                    <a:gd name="T49" fmla="*/ 825 h 1198"/>
                    <a:gd name="T50" fmla="*/ 12 w 1110"/>
                    <a:gd name="T51" fmla="*/ 951 h 1198"/>
                    <a:gd name="T52" fmla="*/ 3 w 1110"/>
                    <a:gd name="T53" fmla="*/ 1069 h 1198"/>
                    <a:gd name="T54" fmla="*/ 0 w 1110"/>
                    <a:gd name="T55" fmla="*/ 1198 h 1198"/>
                    <a:gd name="T56" fmla="*/ 59 w 1110"/>
                    <a:gd name="T57" fmla="*/ 1198 h 1198"/>
                    <a:gd name="T58" fmla="*/ 60 w 1110"/>
                    <a:gd name="T59" fmla="*/ 1078 h 1198"/>
                    <a:gd name="T60" fmla="*/ 68 w 1110"/>
                    <a:gd name="T61" fmla="*/ 946 h 1198"/>
                    <a:gd name="T62" fmla="*/ 83 w 1110"/>
                    <a:gd name="T63" fmla="*/ 829 h 1198"/>
                    <a:gd name="T64" fmla="*/ 105 w 1110"/>
                    <a:gd name="T65" fmla="*/ 709 h 1198"/>
                    <a:gd name="T66" fmla="*/ 132 w 1110"/>
                    <a:gd name="T67" fmla="*/ 598 h 1198"/>
                    <a:gd name="T68" fmla="*/ 176 w 1110"/>
                    <a:gd name="T69" fmla="*/ 459 h 1198"/>
                    <a:gd name="T70" fmla="*/ 225 w 1110"/>
                    <a:gd name="T71" fmla="*/ 343 h 1198"/>
                    <a:gd name="T72" fmla="*/ 292 w 1110"/>
                    <a:gd name="T73" fmla="*/ 230 h 1198"/>
                    <a:gd name="T74" fmla="*/ 365 w 1110"/>
                    <a:gd name="T75" fmla="*/ 148 h 1198"/>
                    <a:gd name="T76" fmla="*/ 424 w 1110"/>
                    <a:gd name="T77" fmla="*/ 98 h 1198"/>
                    <a:gd name="T78" fmla="*/ 491 w 1110"/>
                    <a:gd name="T79" fmla="*/ 69 h 1198"/>
                    <a:gd name="T80" fmla="*/ 521 w 1110"/>
                    <a:gd name="T81" fmla="*/ 61 h 1198"/>
                    <a:gd name="T82" fmla="*/ 552 w 1110"/>
                    <a:gd name="T83" fmla="*/ 57 h 1198"/>
                    <a:gd name="T84" fmla="*/ 590 w 1110"/>
                    <a:gd name="T85" fmla="*/ 60 h 1198"/>
                    <a:gd name="T86" fmla="*/ 626 w 1110"/>
                    <a:gd name="T87" fmla="*/ 69 h 1198"/>
                    <a:gd name="T88" fmla="*/ 692 w 1110"/>
                    <a:gd name="T89" fmla="*/ 99 h 1198"/>
                    <a:gd name="T90" fmla="*/ 759 w 1110"/>
                    <a:gd name="T91" fmla="*/ 151 h 1198"/>
                    <a:gd name="T92" fmla="*/ 818 w 1110"/>
                    <a:gd name="T93" fmla="*/ 220 h 1198"/>
                    <a:gd name="T94" fmla="*/ 855 w 1110"/>
                    <a:gd name="T95" fmla="*/ 277 h 1198"/>
                    <a:gd name="T96" fmla="*/ 884 w 1110"/>
                    <a:gd name="T97" fmla="*/ 326 h 1198"/>
                    <a:gd name="T98" fmla="*/ 942 w 1110"/>
                    <a:gd name="T99" fmla="*/ 459 h 1198"/>
                    <a:gd name="T100" fmla="*/ 975 w 1110"/>
                    <a:gd name="T101" fmla="*/ 556 h 1198"/>
                    <a:gd name="T102" fmla="*/ 1005 w 1110"/>
                    <a:gd name="T103" fmla="*/ 675 h 1198"/>
                    <a:gd name="T104" fmla="*/ 1032 w 1110"/>
                    <a:gd name="T105" fmla="*/ 814 h 1198"/>
                    <a:gd name="T106" fmla="*/ 1046 w 1110"/>
                    <a:gd name="T107" fmla="*/ 916 h 1198"/>
                    <a:gd name="T108" fmla="*/ 1055 w 1110"/>
                    <a:gd name="T109" fmla="*/ 1018 h 1198"/>
                    <a:gd name="T110" fmla="*/ 1059 w 1110"/>
                    <a:gd name="T111" fmla="*/ 1122 h 1198"/>
                    <a:gd name="T112" fmla="*/ 1061 w 1110"/>
                    <a:gd name="T113" fmla="*/ 1197 h 1198"/>
                    <a:gd name="T114" fmla="*/ 1110 w 1110"/>
                    <a:gd name="T115" fmla="*/ 1197 h 11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10"/>
                    <a:gd name="T175" fmla="*/ 0 h 1198"/>
                    <a:gd name="T176" fmla="*/ 1110 w 1110"/>
                    <a:gd name="T177" fmla="*/ 1198 h 11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10" h="1198">
                      <a:moveTo>
                        <a:pt x="1110" y="1197"/>
                      </a:moveTo>
                      <a:lnTo>
                        <a:pt x="1109" y="1114"/>
                      </a:lnTo>
                      <a:lnTo>
                        <a:pt x="1097" y="939"/>
                      </a:lnTo>
                      <a:lnTo>
                        <a:pt x="1076" y="787"/>
                      </a:lnTo>
                      <a:lnTo>
                        <a:pt x="1049" y="652"/>
                      </a:lnTo>
                      <a:lnTo>
                        <a:pt x="1020" y="538"/>
                      </a:lnTo>
                      <a:lnTo>
                        <a:pt x="986" y="441"/>
                      </a:lnTo>
                      <a:lnTo>
                        <a:pt x="950" y="357"/>
                      </a:lnTo>
                      <a:lnTo>
                        <a:pt x="920" y="294"/>
                      </a:lnTo>
                      <a:lnTo>
                        <a:pt x="855" y="195"/>
                      </a:lnTo>
                      <a:lnTo>
                        <a:pt x="795" y="123"/>
                      </a:lnTo>
                      <a:lnTo>
                        <a:pt x="720" y="57"/>
                      </a:lnTo>
                      <a:lnTo>
                        <a:pt x="654" y="24"/>
                      </a:lnTo>
                      <a:lnTo>
                        <a:pt x="611" y="10"/>
                      </a:lnTo>
                      <a:lnTo>
                        <a:pt x="566" y="0"/>
                      </a:lnTo>
                      <a:lnTo>
                        <a:pt x="518" y="4"/>
                      </a:lnTo>
                      <a:lnTo>
                        <a:pt x="476" y="16"/>
                      </a:lnTo>
                      <a:lnTo>
                        <a:pt x="402" y="48"/>
                      </a:lnTo>
                      <a:lnTo>
                        <a:pt x="330" y="105"/>
                      </a:lnTo>
                      <a:lnTo>
                        <a:pt x="249" y="201"/>
                      </a:lnTo>
                      <a:lnTo>
                        <a:pt x="177" y="322"/>
                      </a:lnTo>
                      <a:lnTo>
                        <a:pt x="126" y="436"/>
                      </a:lnTo>
                      <a:lnTo>
                        <a:pt x="78" y="582"/>
                      </a:lnTo>
                      <a:lnTo>
                        <a:pt x="50" y="700"/>
                      </a:lnTo>
                      <a:lnTo>
                        <a:pt x="27" y="825"/>
                      </a:lnTo>
                      <a:lnTo>
                        <a:pt x="12" y="951"/>
                      </a:lnTo>
                      <a:lnTo>
                        <a:pt x="3" y="1069"/>
                      </a:lnTo>
                      <a:lnTo>
                        <a:pt x="0" y="1198"/>
                      </a:lnTo>
                      <a:lnTo>
                        <a:pt x="59" y="1198"/>
                      </a:lnTo>
                      <a:lnTo>
                        <a:pt x="60" y="1078"/>
                      </a:lnTo>
                      <a:lnTo>
                        <a:pt x="68" y="946"/>
                      </a:lnTo>
                      <a:lnTo>
                        <a:pt x="83" y="829"/>
                      </a:lnTo>
                      <a:lnTo>
                        <a:pt x="105" y="709"/>
                      </a:lnTo>
                      <a:lnTo>
                        <a:pt x="132" y="598"/>
                      </a:lnTo>
                      <a:lnTo>
                        <a:pt x="176" y="459"/>
                      </a:lnTo>
                      <a:lnTo>
                        <a:pt x="225" y="343"/>
                      </a:lnTo>
                      <a:lnTo>
                        <a:pt x="292" y="230"/>
                      </a:lnTo>
                      <a:lnTo>
                        <a:pt x="365" y="148"/>
                      </a:lnTo>
                      <a:lnTo>
                        <a:pt x="424" y="98"/>
                      </a:lnTo>
                      <a:lnTo>
                        <a:pt x="491" y="69"/>
                      </a:lnTo>
                      <a:lnTo>
                        <a:pt x="521" y="61"/>
                      </a:lnTo>
                      <a:lnTo>
                        <a:pt x="552" y="57"/>
                      </a:lnTo>
                      <a:lnTo>
                        <a:pt x="590" y="60"/>
                      </a:lnTo>
                      <a:lnTo>
                        <a:pt x="626" y="69"/>
                      </a:lnTo>
                      <a:lnTo>
                        <a:pt x="692" y="99"/>
                      </a:lnTo>
                      <a:lnTo>
                        <a:pt x="759" y="151"/>
                      </a:lnTo>
                      <a:lnTo>
                        <a:pt x="818" y="220"/>
                      </a:lnTo>
                      <a:lnTo>
                        <a:pt x="855" y="277"/>
                      </a:lnTo>
                      <a:lnTo>
                        <a:pt x="884" y="326"/>
                      </a:lnTo>
                      <a:lnTo>
                        <a:pt x="942" y="459"/>
                      </a:lnTo>
                      <a:lnTo>
                        <a:pt x="975" y="556"/>
                      </a:lnTo>
                      <a:lnTo>
                        <a:pt x="1005" y="675"/>
                      </a:lnTo>
                      <a:lnTo>
                        <a:pt x="1032" y="814"/>
                      </a:lnTo>
                      <a:lnTo>
                        <a:pt x="1046" y="916"/>
                      </a:lnTo>
                      <a:lnTo>
                        <a:pt x="1055" y="1018"/>
                      </a:lnTo>
                      <a:lnTo>
                        <a:pt x="1059" y="1122"/>
                      </a:lnTo>
                      <a:lnTo>
                        <a:pt x="1061" y="1197"/>
                      </a:lnTo>
                      <a:lnTo>
                        <a:pt x="1110" y="1197"/>
                      </a:lnTo>
                      <a:close/>
                    </a:path>
                  </a:pathLst>
                </a:custGeom>
                <a:solidFill>
                  <a:srgbClr val="C0C0C0"/>
                </a:solidFill>
                <a:ln w="6350" cmpd="sng">
                  <a:solidFill>
                    <a:schemeClr val="tx2"/>
                  </a:solidFill>
                  <a:round/>
                  <a:headEnd/>
                  <a:tailEnd/>
                </a:ln>
              </p:spPr>
              <p:txBody>
                <a:bodyPr wrap="none" anchor="ctr"/>
                <a:lstStyle/>
                <a:p>
                  <a:endParaRPr lang="en-US">
                    <a:solidFill>
                      <a:srgbClr val="0033CC"/>
                    </a:solidFill>
                  </a:endParaRPr>
                </a:p>
              </p:txBody>
            </p:sp>
            <p:sp>
              <p:nvSpPr>
                <p:cNvPr id="41034" name="Freeform 889"/>
                <p:cNvSpPr>
                  <a:spLocks noChangeAspect="1"/>
                </p:cNvSpPr>
                <p:nvPr/>
              </p:nvSpPr>
              <p:spPr bwMode="auto">
                <a:xfrm flipV="1">
                  <a:off x="2016" y="2158"/>
                  <a:ext cx="1110" cy="1198"/>
                </a:xfrm>
                <a:custGeom>
                  <a:avLst/>
                  <a:gdLst>
                    <a:gd name="T0" fmla="*/ 1110 w 1110"/>
                    <a:gd name="T1" fmla="*/ 1197 h 1198"/>
                    <a:gd name="T2" fmla="*/ 1109 w 1110"/>
                    <a:gd name="T3" fmla="*/ 1114 h 1198"/>
                    <a:gd name="T4" fmla="*/ 1097 w 1110"/>
                    <a:gd name="T5" fmla="*/ 939 h 1198"/>
                    <a:gd name="T6" fmla="*/ 1076 w 1110"/>
                    <a:gd name="T7" fmla="*/ 787 h 1198"/>
                    <a:gd name="T8" fmla="*/ 1049 w 1110"/>
                    <a:gd name="T9" fmla="*/ 652 h 1198"/>
                    <a:gd name="T10" fmla="*/ 1020 w 1110"/>
                    <a:gd name="T11" fmla="*/ 538 h 1198"/>
                    <a:gd name="T12" fmla="*/ 986 w 1110"/>
                    <a:gd name="T13" fmla="*/ 441 h 1198"/>
                    <a:gd name="T14" fmla="*/ 950 w 1110"/>
                    <a:gd name="T15" fmla="*/ 357 h 1198"/>
                    <a:gd name="T16" fmla="*/ 920 w 1110"/>
                    <a:gd name="T17" fmla="*/ 294 h 1198"/>
                    <a:gd name="T18" fmla="*/ 855 w 1110"/>
                    <a:gd name="T19" fmla="*/ 195 h 1198"/>
                    <a:gd name="T20" fmla="*/ 795 w 1110"/>
                    <a:gd name="T21" fmla="*/ 123 h 1198"/>
                    <a:gd name="T22" fmla="*/ 720 w 1110"/>
                    <a:gd name="T23" fmla="*/ 57 h 1198"/>
                    <a:gd name="T24" fmla="*/ 654 w 1110"/>
                    <a:gd name="T25" fmla="*/ 24 h 1198"/>
                    <a:gd name="T26" fmla="*/ 611 w 1110"/>
                    <a:gd name="T27" fmla="*/ 10 h 1198"/>
                    <a:gd name="T28" fmla="*/ 566 w 1110"/>
                    <a:gd name="T29" fmla="*/ 0 h 1198"/>
                    <a:gd name="T30" fmla="*/ 518 w 1110"/>
                    <a:gd name="T31" fmla="*/ 4 h 1198"/>
                    <a:gd name="T32" fmla="*/ 476 w 1110"/>
                    <a:gd name="T33" fmla="*/ 16 h 1198"/>
                    <a:gd name="T34" fmla="*/ 402 w 1110"/>
                    <a:gd name="T35" fmla="*/ 48 h 1198"/>
                    <a:gd name="T36" fmla="*/ 330 w 1110"/>
                    <a:gd name="T37" fmla="*/ 105 h 1198"/>
                    <a:gd name="T38" fmla="*/ 249 w 1110"/>
                    <a:gd name="T39" fmla="*/ 201 h 1198"/>
                    <a:gd name="T40" fmla="*/ 177 w 1110"/>
                    <a:gd name="T41" fmla="*/ 322 h 1198"/>
                    <a:gd name="T42" fmla="*/ 126 w 1110"/>
                    <a:gd name="T43" fmla="*/ 436 h 1198"/>
                    <a:gd name="T44" fmla="*/ 78 w 1110"/>
                    <a:gd name="T45" fmla="*/ 582 h 1198"/>
                    <a:gd name="T46" fmla="*/ 50 w 1110"/>
                    <a:gd name="T47" fmla="*/ 700 h 1198"/>
                    <a:gd name="T48" fmla="*/ 27 w 1110"/>
                    <a:gd name="T49" fmla="*/ 825 h 1198"/>
                    <a:gd name="T50" fmla="*/ 12 w 1110"/>
                    <a:gd name="T51" fmla="*/ 951 h 1198"/>
                    <a:gd name="T52" fmla="*/ 3 w 1110"/>
                    <a:gd name="T53" fmla="*/ 1069 h 1198"/>
                    <a:gd name="T54" fmla="*/ 0 w 1110"/>
                    <a:gd name="T55" fmla="*/ 1198 h 1198"/>
                    <a:gd name="T56" fmla="*/ 59 w 1110"/>
                    <a:gd name="T57" fmla="*/ 1198 h 1198"/>
                    <a:gd name="T58" fmla="*/ 60 w 1110"/>
                    <a:gd name="T59" fmla="*/ 1078 h 1198"/>
                    <a:gd name="T60" fmla="*/ 68 w 1110"/>
                    <a:gd name="T61" fmla="*/ 946 h 1198"/>
                    <a:gd name="T62" fmla="*/ 83 w 1110"/>
                    <a:gd name="T63" fmla="*/ 829 h 1198"/>
                    <a:gd name="T64" fmla="*/ 105 w 1110"/>
                    <a:gd name="T65" fmla="*/ 709 h 1198"/>
                    <a:gd name="T66" fmla="*/ 132 w 1110"/>
                    <a:gd name="T67" fmla="*/ 598 h 1198"/>
                    <a:gd name="T68" fmla="*/ 176 w 1110"/>
                    <a:gd name="T69" fmla="*/ 459 h 1198"/>
                    <a:gd name="T70" fmla="*/ 225 w 1110"/>
                    <a:gd name="T71" fmla="*/ 343 h 1198"/>
                    <a:gd name="T72" fmla="*/ 292 w 1110"/>
                    <a:gd name="T73" fmla="*/ 230 h 1198"/>
                    <a:gd name="T74" fmla="*/ 365 w 1110"/>
                    <a:gd name="T75" fmla="*/ 148 h 1198"/>
                    <a:gd name="T76" fmla="*/ 424 w 1110"/>
                    <a:gd name="T77" fmla="*/ 98 h 1198"/>
                    <a:gd name="T78" fmla="*/ 491 w 1110"/>
                    <a:gd name="T79" fmla="*/ 69 h 1198"/>
                    <a:gd name="T80" fmla="*/ 521 w 1110"/>
                    <a:gd name="T81" fmla="*/ 61 h 1198"/>
                    <a:gd name="T82" fmla="*/ 552 w 1110"/>
                    <a:gd name="T83" fmla="*/ 57 h 1198"/>
                    <a:gd name="T84" fmla="*/ 590 w 1110"/>
                    <a:gd name="T85" fmla="*/ 60 h 1198"/>
                    <a:gd name="T86" fmla="*/ 626 w 1110"/>
                    <a:gd name="T87" fmla="*/ 69 h 1198"/>
                    <a:gd name="T88" fmla="*/ 692 w 1110"/>
                    <a:gd name="T89" fmla="*/ 99 h 1198"/>
                    <a:gd name="T90" fmla="*/ 759 w 1110"/>
                    <a:gd name="T91" fmla="*/ 151 h 1198"/>
                    <a:gd name="T92" fmla="*/ 818 w 1110"/>
                    <a:gd name="T93" fmla="*/ 220 h 1198"/>
                    <a:gd name="T94" fmla="*/ 855 w 1110"/>
                    <a:gd name="T95" fmla="*/ 277 h 1198"/>
                    <a:gd name="T96" fmla="*/ 884 w 1110"/>
                    <a:gd name="T97" fmla="*/ 326 h 1198"/>
                    <a:gd name="T98" fmla="*/ 942 w 1110"/>
                    <a:gd name="T99" fmla="*/ 459 h 1198"/>
                    <a:gd name="T100" fmla="*/ 975 w 1110"/>
                    <a:gd name="T101" fmla="*/ 556 h 1198"/>
                    <a:gd name="T102" fmla="*/ 1005 w 1110"/>
                    <a:gd name="T103" fmla="*/ 675 h 1198"/>
                    <a:gd name="T104" fmla="*/ 1032 w 1110"/>
                    <a:gd name="T105" fmla="*/ 814 h 1198"/>
                    <a:gd name="T106" fmla="*/ 1046 w 1110"/>
                    <a:gd name="T107" fmla="*/ 916 h 1198"/>
                    <a:gd name="T108" fmla="*/ 1055 w 1110"/>
                    <a:gd name="T109" fmla="*/ 1018 h 1198"/>
                    <a:gd name="T110" fmla="*/ 1059 w 1110"/>
                    <a:gd name="T111" fmla="*/ 1122 h 1198"/>
                    <a:gd name="T112" fmla="*/ 1061 w 1110"/>
                    <a:gd name="T113" fmla="*/ 1197 h 1198"/>
                    <a:gd name="T114" fmla="*/ 1110 w 1110"/>
                    <a:gd name="T115" fmla="*/ 1197 h 11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10"/>
                    <a:gd name="T175" fmla="*/ 0 h 1198"/>
                    <a:gd name="T176" fmla="*/ 1110 w 1110"/>
                    <a:gd name="T177" fmla="*/ 1198 h 11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10" h="1198">
                      <a:moveTo>
                        <a:pt x="1110" y="1197"/>
                      </a:moveTo>
                      <a:lnTo>
                        <a:pt x="1109" y="1114"/>
                      </a:lnTo>
                      <a:lnTo>
                        <a:pt x="1097" y="939"/>
                      </a:lnTo>
                      <a:lnTo>
                        <a:pt x="1076" y="787"/>
                      </a:lnTo>
                      <a:lnTo>
                        <a:pt x="1049" y="652"/>
                      </a:lnTo>
                      <a:lnTo>
                        <a:pt x="1020" y="538"/>
                      </a:lnTo>
                      <a:lnTo>
                        <a:pt x="986" y="441"/>
                      </a:lnTo>
                      <a:lnTo>
                        <a:pt x="950" y="357"/>
                      </a:lnTo>
                      <a:lnTo>
                        <a:pt x="920" y="294"/>
                      </a:lnTo>
                      <a:lnTo>
                        <a:pt x="855" y="195"/>
                      </a:lnTo>
                      <a:lnTo>
                        <a:pt x="795" y="123"/>
                      </a:lnTo>
                      <a:lnTo>
                        <a:pt x="720" y="57"/>
                      </a:lnTo>
                      <a:lnTo>
                        <a:pt x="654" y="24"/>
                      </a:lnTo>
                      <a:lnTo>
                        <a:pt x="611" y="10"/>
                      </a:lnTo>
                      <a:lnTo>
                        <a:pt x="566" y="0"/>
                      </a:lnTo>
                      <a:lnTo>
                        <a:pt x="518" y="4"/>
                      </a:lnTo>
                      <a:lnTo>
                        <a:pt x="476" y="16"/>
                      </a:lnTo>
                      <a:lnTo>
                        <a:pt x="402" y="48"/>
                      </a:lnTo>
                      <a:lnTo>
                        <a:pt x="330" y="105"/>
                      </a:lnTo>
                      <a:lnTo>
                        <a:pt x="249" y="201"/>
                      </a:lnTo>
                      <a:lnTo>
                        <a:pt x="177" y="322"/>
                      </a:lnTo>
                      <a:lnTo>
                        <a:pt x="126" y="436"/>
                      </a:lnTo>
                      <a:lnTo>
                        <a:pt x="78" y="582"/>
                      </a:lnTo>
                      <a:lnTo>
                        <a:pt x="50" y="700"/>
                      </a:lnTo>
                      <a:lnTo>
                        <a:pt x="27" y="825"/>
                      </a:lnTo>
                      <a:lnTo>
                        <a:pt x="12" y="951"/>
                      </a:lnTo>
                      <a:lnTo>
                        <a:pt x="3" y="1069"/>
                      </a:lnTo>
                      <a:lnTo>
                        <a:pt x="0" y="1198"/>
                      </a:lnTo>
                      <a:lnTo>
                        <a:pt x="59" y="1198"/>
                      </a:lnTo>
                      <a:lnTo>
                        <a:pt x="60" y="1078"/>
                      </a:lnTo>
                      <a:lnTo>
                        <a:pt x="68" y="946"/>
                      </a:lnTo>
                      <a:lnTo>
                        <a:pt x="83" y="829"/>
                      </a:lnTo>
                      <a:lnTo>
                        <a:pt x="105" y="709"/>
                      </a:lnTo>
                      <a:lnTo>
                        <a:pt x="132" y="598"/>
                      </a:lnTo>
                      <a:lnTo>
                        <a:pt x="176" y="459"/>
                      </a:lnTo>
                      <a:lnTo>
                        <a:pt x="225" y="343"/>
                      </a:lnTo>
                      <a:lnTo>
                        <a:pt x="292" y="230"/>
                      </a:lnTo>
                      <a:lnTo>
                        <a:pt x="365" y="148"/>
                      </a:lnTo>
                      <a:lnTo>
                        <a:pt x="424" y="98"/>
                      </a:lnTo>
                      <a:lnTo>
                        <a:pt x="491" y="69"/>
                      </a:lnTo>
                      <a:lnTo>
                        <a:pt x="521" y="61"/>
                      </a:lnTo>
                      <a:lnTo>
                        <a:pt x="552" y="57"/>
                      </a:lnTo>
                      <a:lnTo>
                        <a:pt x="590" y="60"/>
                      </a:lnTo>
                      <a:lnTo>
                        <a:pt x="626" y="69"/>
                      </a:lnTo>
                      <a:lnTo>
                        <a:pt x="692" y="99"/>
                      </a:lnTo>
                      <a:lnTo>
                        <a:pt x="759" y="151"/>
                      </a:lnTo>
                      <a:lnTo>
                        <a:pt x="818" y="220"/>
                      </a:lnTo>
                      <a:lnTo>
                        <a:pt x="855" y="277"/>
                      </a:lnTo>
                      <a:lnTo>
                        <a:pt x="884" y="326"/>
                      </a:lnTo>
                      <a:lnTo>
                        <a:pt x="942" y="459"/>
                      </a:lnTo>
                      <a:lnTo>
                        <a:pt x="975" y="556"/>
                      </a:lnTo>
                      <a:lnTo>
                        <a:pt x="1005" y="675"/>
                      </a:lnTo>
                      <a:lnTo>
                        <a:pt x="1032" y="814"/>
                      </a:lnTo>
                      <a:lnTo>
                        <a:pt x="1046" y="916"/>
                      </a:lnTo>
                      <a:lnTo>
                        <a:pt x="1055" y="1018"/>
                      </a:lnTo>
                      <a:lnTo>
                        <a:pt x="1059" y="1122"/>
                      </a:lnTo>
                      <a:lnTo>
                        <a:pt x="1061" y="1197"/>
                      </a:lnTo>
                      <a:lnTo>
                        <a:pt x="1110" y="1197"/>
                      </a:lnTo>
                      <a:close/>
                    </a:path>
                  </a:pathLst>
                </a:custGeom>
                <a:solidFill>
                  <a:srgbClr val="C0C0C0"/>
                </a:solidFill>
                <a:ln w="6350" cmpd="sng">
                  <a:solidFill>
                    <a:schemeClr val="tx2"/>
                  </a:solidFill>
                  <a:round/>
                  <a:headEnd/>
                  <a:tailEnd/>
                </a:ln>
              </p:spPr>
              <p:txBody>
                <a:bodyPr wrap="none" anchor="ctr"/>
                <a:lstStyle/>
                <a:p>
                  <a:endParaRPr lang="en-US">
                    <a:solidFill>
                      <a:srgbClr val="0033CC"/>
                    </a:solidFill>
                  </a:endParaRPr>
                </a:p>
              </p:txBody>
            </p:sp>
          </p:grpSp>
          <p:sp>
            <p:nvSpPr>
              <p:cNvPr id="41004" name="Oval 976"/>
              <p:cNvSpPr>
                <a:spLocks noChangeAspect="1" noChangeArrowheads="1"/>
              </p:cNvSpPr>
              <p:nvPr/>
            </p:nvSpPr>
            <p:spPr bwMode="auto">
              <a:xfrm>
                <a:off x="2182" y="2469"/>
                <a:ext cx="1941" cy="897"/>
              </a:xfrm>
              <a:prstGeom prst="ellipse">
                <a:avLst/>
              </a:prstGeom>
              <a:noFill/>
              <a:ln w="6350">
                <a:solidFill>
                  <a:schemeClr val="tx1"/>
                </a:solidFill>
                <a:prstDash val="dash"/>
                <a:round/>
                <a:headEnd/>
                <a:tailEnd/>
              </a:ln>
            </p:spPr>
            <p:txBody>
              <a:bodyPr wrap="none" anchor="ctr"/>
              <a:lstStyle/>
              <a:p>
                <a:endParaRPr lang="en-US">
                  <a:solidFill>
                    <a:srgbClr val="0033CC"/>
                  </a:solidFill>
                </a:endParaRPr>
              </a:p>
            </p:txBody>
          </p:sp>
          <p:grpSp>
            <p:nvGrpSpPr>
              <p:cNvPr id="22" name="Group 975"/>
              <p:cNvGrpSpPr>
                <a:grpSpLocks noChangeAspect="1"/>
              </p:cNvGrpSpPr>
              <p:nvPr/>
            </p:nvGrpSpPr>
            <p:grpSpPr bwMode="auto">
              <a:xfrm>
                <a:off x="2546" y="2781"/>
                <a:ext cx="1199" cy="674"/>
                <a:chOff x="2190" y="3108"/>
                <a:chExt cx="1332" cy="748"/>
              </a:xfrm>
            </p:grpSpPr>
            <p:grpSp>
              <p:nvGrpSpPr>
                <p:cNvPr id="23" name="Group 970"/>
                <p:cNvGrpSpPr>
                  <a:grpSpLocks noChangeAspect="1"/>
                </p:cNvGrpSpPr>
                <p:nvPr/>
              </p:nvGrpSpPr>
              <p:grpSpPr bwMode="auto">
                <a:xfrm>
                  <a:off x="2191" y="3108"/>
                  <a:ext cx="1330" cy="700"/>
                  <a:chOff x="2191" y="3108"/>
                  <a:chExt cx="1330" cy="700"/>
                </a:xfrm>
              </p:grpSpPr>
              <p:sp>
                <p:nvSpPr>
                  <p:cNvPr id="41030" name="Oval 965"/>
                  <p:cNvSpPr>
                    <a:spLocks noChangeAspect="1" noChangeArrowheads="1"/>
                  </p:cNvSpPr>
                  <p:nvPr/>
                </p:nvSpPr>
                <p:spPr bwMode="auto">
                  <a:xfrm>
                    <a:off x="2191" y="3108"/>
                    <a:ext cx="1330" cy="598"/>
                  </a:xfrm>
                  <a:prstGeom prst="ellipse">
                    <a:avLst/>
                  </a:prstGeom>
                  <a:gradFill rotWithShape="0">
                    <a:gsLst>
                      <a:gs pos="0">
                        <a:srgbClr val="969696"/>
                      </a:gs>
                      <a:gs pos="50000">
                        <a:srgbClr val="FFFFFF"/>
                      </a:gs>
                      <a:gs pos="100000">
                        <a:srgbClr val="969696"/>
                      </a:gs>
                    </a:gsLst>
                    <a:lin ang="0" scaled="1"/>
                  </a:gradFill>
                  <a:ln w="3175">
                    <a:solidFill>
                      <a:schemeClr val="tx1"/>
                    </a:solidFill>
                    <a:round/>
                    <a:headEnd/>
                    <a:tailEnd/>
                  </a:ln>
                </p:spPr>
                <p:txBody>
                  <a:bodyPr wrap="none" anchor="ctr"/>
                  <a:lstStyle/>
                  <a:p>
                    <a:endParaRPr lang="en-US">
                      <a:solidFill>
                        <a:srgbClr val="0033CC"/>
                      </a:solidFill>
                    </a:endParaRPr>
                  </a:p>
                </p:txBody>
              </p:sp>
              <p:sp>
                <p:nvSpPr>
                  <p:cNvPr id="41031" name="Oval 966"/>
                  <p:cNvSpPr>
                    <a:spLocks noChangeAspect="1" noChangeArrowheads="1"/>
                  </p:cNvSpPr>
                  <p:nvPr/>
                </p:nvSpPr>
                <p:spPr bwMode="auto">
                  <a:xfrm>
                    <a:off x="2191" y="3149"/>
                    <a:ext cx="1330" cy="598"/>
                  </a:xfrm>
                  <a:prstGeom prst="ellipse">
                    <a:avLst/>
                  </a:prstGeom>
                  <a:gradFill rotWithShape="0">
                    <a:gsLst>
                      <a:gs pos="0">
                        <a:srgbClr val="969696"/>
                      </a:gs>
                      <a:gs pos="50000">
                        <a:srgbClr val="FFFFFF"/>
                      </a:gs>
                      <a:gs pos="100000">
                        <a:srgbClr val="969696"/>
                      </a:gs>
                    </a:gsLst>
                    <a:lin ang="0" scaled="1"/>
                  </a:gradFill>
                  <a:ln w="3175">
                    <a:noFill/>
                    <a:round/>
                    <a:headEnd/>
                    <a:tailEnd/>
                  </a:ln>
                </p:spPr>
                <p:txBody>
                  <a:bodyPr wrap="none" anchor="ctr"/>
                  <a:lstStyle/>
                  <a:p>
                    <a:endParaRPr lang="en-US">
                      <a:solidFill>
                        <a:srgbClr val="0033CC"/>
                      </a:solidFill>
                    </a:endParaRPr>
                  </a:p>
                </p:txBody>
              </p:sp>
              <p:sp>
                <p:nvSpPr>
                  <p:cNvPr id="41032" name="Oval 967"/>
                  <p:cNvSpPr>
                    <a:spLocks noChangeAspect="1" noChangeArrowheads="1"/>
                  </p:cNvSpPr>
                  <p:nvPr/>
                </p:nvSpPr>
                <p:spPr bwMode="auto">
                  <a:xfrm>
                    <a:off x="2191" y="3210"/>
                    <a:ext cx="1330" cy="598"/>
                  </a:xfrm>
                  <a:prstGeom prst="ellipse">
                    <a:avLst/>
                  </a:prstGeom>
                  <a:gradFill rotWithShape="0">
                    <a:gsLst>
                      <a:gs pos="0">
                        <a:srgbClr val="969696"/>
                      </a:gs>
                      <a:gs pos="50000">
                        <a:srgbClr val="FFFFFF"/>
                      </a:gs>
                      <a:gs pos="100000">
                        <a:srgbClr val="969696"/>
                      </a:gs>
                    </a:gsLst>
                    <a:lin ang="0" scaled="1"/>
                  </a:gradFill>
                  <a:ln w="3175">
                    <a:noFill/>
                    <a:round/>
                    <a:headEnd/>
                    <a:tailEnd/>
                  </a:ln>
                </p:spPr>
                <p:txBody>
                  <a:bodyPr wrap="none" anchor="ctr"/>
                  <a:lstStyle/>
                  <a:p>
                    <a:endParaRPr lang="en-US">
                      <a:solidFill>
                        <a:srgbClr val="0033CC"/>
                      </a:solidFill>
                    </a:endParaRPr>
                  </a:p>
                </p:txBody>
              </p:sp>
            </p:grpSp>
            <p:grpSp>
              <p:nvGrpSpPr>
                <p:cNvPr id="24" name="Group 974"/>
                <p:cNvGrpSpPr>
                  <a:grpSpLocks noChangeAspect="1"/>
                </p:cNvGrpSpPr>
                <p:nvPr/>
              </p:nvGrpSpPr>
              <p:grpSpPr bwMode="auto">
                <a:xfrm>
                  <a:off x="2190" y="3258"/>
                  <a:ext cx="1332" cy="598"/>
                  <a:chOff x="2190" y="3258"/>
                  <a:chExt cx="1332" cy="598"/>
                </a:xfrm>
              </p:grpSpPr>
              <p:sp>
                <p:nvSpPr>
                  <p:cNvPr id="41027" name="Oval 968"/>
                  <p:cNvSpPr>
                    <a:spLocks noChangeAspect="1" noChangeArrowheads="1"/>
                  </p:cNvSpPr>
                  <p:nvPr/>
                </p:nvSpPr>
                <p:spPr bwMode="auto">
                  <a:xfrm>
                    <a:off x="2191" y="3258"/>
                    <a:ext cx="1330" cy="598"/>
                  </a:xfrm>
                  <a:prstGeom prst="ellipse">
                    <a:avLst/>
                  </a:prstGeom>
                  <a:gradFill rotWithShape="0">
                    <a:gsLst>
                      <a:gs pos="0">
                        <a:srgbClr val="C0C0C0"/>
                      </a:gs>
                      <a:gs pos="100000">
                        <a:schemeClr val="bg2"/>
                      </a:gs>
                    </a:gsLst>
                    <a:path path="rect">
                      <a:fillToRect r="100000" b="100000"/>
                    </a:path>
                  </a:gradFill>
                  <a:ln w="3175">
                    <a:solidFill>
                      <a:schemeClr val="tx1"/>
                    </a:solidFill>
                    <a:round/>
                    <a:headEnd/>
                    <a:tailEnd/>
                  </a:ln>
                </p:spPr>
                <p:txBody>
                  <a:bodyPr wrap="none" anchor="ctr"/>
                  <a:lstStyle/>
                  <a:p>
                    <a:endParaRPr lang="en-US">
                      <a:solidFill>
                        <a:srgbClr val="0033CC"/>
                      </a:solidFill>
                    </a:endParaRPr>
                  </a:p>
                </p:txBody>
              </p:sp>
              <p:sp>
                <p:nvSpPr>
                  <p:cNvPr id="41028" name="Line 972"/>
                  <p:cNvSpPr>
                    <a:spLocks noChangeAspect="1" noChangeShapeType="1"/>
                  </p:cNvSpPr>
                  <p:nvPr/>
                </p:nvSpPr>
                <p:spPr bwMode="auto">
                  <a:xfrm>
                    <a:off x="3522" y="3432"/>
                    <a:ext cx="0" cy="102"/>
                  </a:xfrm>
                  <a:prstGeom prst="line">
                    <a:avLst/>
                  </a:prstGeom>
                  <a:noFill/>
                  <a:ln w="6350">
                    <a:solidFill>
                      <a:schemeClr val="tx1"/>
                    </a:solidFill>
                    <a:round/>
                    <a:headEnd/>
                    <a:tailEnd/>
                  </a:ln>
                </p:spPr>
                <p:txBody>
                  <a:bodyPr wrap="none" anchor="ctr"/>
                  <a:lstStyle/>
                  <a:p>
                    <a:endParaRPr lang="en-US">
                      <a:solidFill>
                        <a:srgbClr val="0033CC"/>
                      </a:solidFill>
                    </a:endParaRPr>
                  </a:p>
                </p:txBody>
              </p:sp>
              <p:sp>
                <p:nvSpPr>
                  <p:cNvPr id="41029" name="Line 973"/>
                  <p:cNvSpPr>
                    <a:spLocks noChangeAspect="1" noChangeShapeType="1"/>
                  </p:cNvSpPr>
                  <p:nvPr/>
                </p:nvSpPr>
                <p:spPr bwMode="auto">
                  <a:xfrm>
                    <a:off x="2190" y="3420"/>
                    <a:ext cx="0" cy="129"/>
                  </a:xfrm>
                  <a:prstGeom prst="line">
                    <a:avLst/>
                  </a:prstGeom>
                  <a:noFill/>
                  <a:ln w="6350">
                    <a:solidFill>
                      <a:schemeClr val="tx1"/>
                    </a:solidFill>
                    <a:round/>
                    <a:headEnd/>
                    <a:tailEnd/>
                  </a:ln>
                </p:spPr>
                <p:txBody>
                  <a:bodyPr wrap="none" anchor="ctr"/>
                  <a:lstStyle/>
                  <a:p>
                    <a:endParaRPr lang="en-US">
                      <a:solidFill>
                        <a:srgbClr val="0033CC"/>
                      </a:solidFill>
                    </a:endParaRPr>
                  </a:p>
                </p:txBody>
              </p:sp>
            </p:grpSp>
          </p:grpSp>
          <p:grpSp>
            <p:nvGrpSpPr>
              <p:cNvPr id="25" name="Group 979"/>
              <p:cNvGrpSpPr>
                <a:grpSpLocks noChangeAspect="1"/>
              </p:cNvGrpSpPr>
              <p:nvPr/>
            </p:nvGrpSpPr>
            <p:grpSpPr bwMode="auto">
              <a:xfrm>
                <a:off x="2176" y="2869"/>
                <a:ext cx="1950" cy="897"/>
                <a:chOff x="1768" y="3014"/>
                <a:chExt cx="2165" cy="995"/>
              </a:xfrm>
            </p:grpSpPr>
            <p:sp>
              <p:nvSpPr>
                <p:cNvPr id="41022" name="Line 977"/>
                <p:cNvSpPr>
                  <a:spLocks noChangeAspect="1" noChangeShapeType="1"/>
                </p:cNvSpPr>
                <p:nvPr/>
              </p:nvSpPr>
              <p:spPr bwMode="auto">
                <a:xfrm flipV="1">
                  <a:off x="1768" y="3060"/>
                  <a:ext cx="0" cy="460"/>
                </a:xfrm>
                <a:prstGeom prst="line">
                  <a:avLst/>
                </a:prstGeom>
                <a:noFill/>
                <a:ln w="6350">
                  <a:solidFill>
                    <a:schemeClr val="tx1"/>
                  </a:solidFill>
                  <a:prstDash val="dash"/>
                  <a:round/>
                  <a:headEnd/>
                  <a:tailEnd/>
                </a:ln>
              </p:spPr>
              <p:txBody>
                <a:bodyPr wrap="none" anchor="ctr"/>
                <a:lstStyle/>
                <a:p>
                  <a:endParaRPr lang="en-US">
                    <a:solidFill>
                      <a:srgbClr val="0033CC"/>
                    </a:solidFill>
                  </a:endParaRPr>
                </a:p>
              </p:txBody>
            </p:sp>
            <p:sp>
              <p:nvSpPr>
                <p:cNvPr id="41023" name="Line 978"/>
                <p:cNvSpPr>
                  <a:spLocks noChangeAspect="1" noChangeShapeType="1"/>
                </p:cNvSpPr>
                <p:nvPr/>
              </p:nvSpPr>
              <p:spPr bwMode="auto">
                <a:xfrm>
                  <a:off x="3932" y="3064"/>
                  <a:ext cx="0" cy="464"/>
                </a:xfrm>
                <a:prstGeom prst="line">
                  <a:avLst/>
                </a:prstGeom>
                <a:noFill/>
                <a:ln w="6350">
                  <a:solidFill>
                    <a:schemeClr val="tx1"/>
                  </a:solidFill>
                  <a:prstDash val="dash"/>
                  <a:round/>
                  <a:headEnd/>
                  <a:tailEnd/>
                </a:ln>
              </p:spPr>
              <p:txBody>
                <a:bodyPr wrap="none" anchor="ctr"/>
                <a:lstStyle/>
                <a:p>
                  <a:endParaRPr lang="en-US">
                    <a:solidFill>
                      <a:srgbClr val="0033CC"/>
                    </a:solidFill>
                  </a:endParaRPr>
                </a:p>
              </p:txBody>
            </p:sp>
            <p:sp>
              <p:nvSpPr>
                <p:cNvPr id="41024" name="Oval 891"/>
                <p:cNvSpPr>
                  <a:spLocks noChangeAspect="1" noChangeArrowheads="1"/>
                </p:cNvSpPr>
                <p:nvPr/>
              </p:nvSpPr>
              <p:spPr bwMode="auto">
                <a:xfrm>
                  <a:off x="1770" y="3014"/>
                  <a:ext cx="2163" cy="995"/>
                </a:xfrm>
                <a:prstGeom prst="ellipse">
                  <a:avLst/>
                </a:prstGeom>
                <a:noFill/>
                <a:ln w="6350">
                  <a:solidFill>
                    <a:schemeClr val="tx1"/>
                  </a:solidFill>
                  <a:prstDash val="dash"/>
                  <a:round/>
                  <a:headEnd/>
                  <a:tailEnd/>
                </a:ln>
              </p:spPr>
              <p:txBody>
                <a:bodyPr wrap="none" anchor="ctr"/>
                <a:lstStyle/>
                <a:p>
                  <a:endParaRPr lang="en-US">
                    <a:solidFill>
                      <a:srgbClr val="0033CC"/>
                    </a:solidFill>
                  </a:endParaRPr>
                </a:p>
              </p:txBody>
            </p:sp>
          </p:grpSp>
          <p:grpSp>
            <p:nvGrpSpPr>
              <p:cNvPr id="26" name="Group 983"/>
              <p:cNvGrpSpPr>
                <a:grpSpLocks noChangeAspect="1"/>
              </p:cNvGrpSpPr>
              <p:nvPr/>
            </p:nvGrpSpPr>
            <p:grpSpPr bwMode="auto">
              <a:xfrm>
                <a:off x="2954" y="3314"/>
                <a:ext cx="318" cy="393"/>
                <a:chOff x="2632" y="3508"/>
                <a:chExt cx="352" cy="436"/>
              </a:xfrm>
            </p:grpSpPr>
            <p:sp>
              <p:nvSpPr>
                <p:cNvPr id="22486" name="Freeform 982"/>
                <p:cNvSpPr>
                  <a:spLocks noChangeAspect="1"/>
                </p:cNvSpPr>
                <p:nvPr/>
              </p:nvSpPr>
              <p:spPr bwMode="auto">
                <a:xfrm flipV="1">
                  <a:off x="2632" y="3508"/>
                  <a:ext cx="352" cy="341"/>
                </a:xfrm>
                <a:custGeom>
                  <a:avLst/>
                  <a:gdLst/>
                  <a:ahLst/>
                  <a:cxnLst>
                    <a:cxn ang="0">
                      <a:pos x="0" y="0"/>
                    </a:cxn>
                    <a:cxn ang="0">
                      <a:pos x="0" y="244"/>
                    </a:cxn>
                    <a:cxn ang="0">
                      <a:pos x="7" y="272"/>
                    </a:cxn>
                    <a:cxn ang="0">
                      <a:pos x="29" y="296"/>
                    </a:cxn>
                    <a:cxn ang="0">
                      <a:pos x="58" y="316"/>
                    </a:cxn>
                    <a:cxn ang="0">
                      <a:pos x="97" y="329"/>
                    </a:cxn>
                    <a:cxn ang="0">
                      <a:pos x="145" y="338"/>
                    </a:cxn>
                    <a:cxn ang="0">
                      <a:pos x="205" y="340"/>
                    </a:cxn>
                    <a:cxn ang="0">
                      <a:pos x="247" y="332"/>
                    </a:cxn>
                    <a:cxn ang="0">
                      <a:pos x="283" y="322"/>
                    </a:cxn>
                    <a:cxn ang="0">
                      <a:pos x="317" y="304"/>
                    </a:cxn>
                    <a:cxn ang="0">
                      <a:pos x="340" y="283"/>
                    </a:cxn>
                    <a:cxn ang="0">
                      <a:pos x="352" y="250"/>
                    </a:cxn>
                    <a:cxn ang="0">
                      <a:pos x="352" y="14"/>
                    </a:cxn>
                  </a:cxnLst>
                  <a:rect l="0" t="0" r="r" b="b"/>
                  <a:pathLst>
                    <a:path w="352" h="340">
                      <a:moveTo>
                        <a:pt x="0" y="0"/>
                      </a:moveTo>
                      <a:lnTo>
                        <a:pt x="0" y="244"/>
                      </a:lnTo>
                      <a:lnTo>
                        <a:pt x="7" y="272"/>
                      </a:lnTo>
                      <a:lnTo>
                        <a:pt x="29" y="296"/>
                      </a:lnTo>
                      <a:lnTo>
                        <a:pt x="58" y="316"/>
                      </a:lnTo>
                      <a:lnTo>
                        <a:pt x="97" y="329"/>
                      </a:lnTo>
                      <a:lnTo>
                        <a:pt x="145" y="338"/>
                      </a:lnTo>
                      <a:lnTo>
                        <a:pt x="205" y="340"/>
                      </a:lnTo>
                      <a:lnTo>
                        <a:pt x="247" y="332"/>
                      </a:lnTo>
                      <a:lnTo>
                        <a:pt x="283" y="322"/>
                      </a:lnTo>
                      <a:lnTo>
                        <a:pt x="317" y="304"/>
                      </a:lnTo>
                      <a:lnTo>
                        <a:pt x="340" y="283"/>
                      </a:lnTo>
                      <a:lnTo>
                        <a:pt x="352" y="250"/>
                      </a:lnTo>
                      <a:lnTo>
                        <a:pt x="352" y="14"/>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6350" cmpd="sng">
                  <a:solidFill>
                    <a:schemeClr val="tx1"/>
                  </a:solidFill>
                  <a:round/>
                  <a:headEnd/>
                  <a:tailEnd/>
                </a:ln>
                <a:effectLst/>
              </p:spPr>
              <p:txBody>
                <a:bodyPr wrap="none" anchor="ctr"/>
                <a:lstStyle/>
                <a:p>
                  <a:pPr>
                    <a:defRPr/>
                  </a:pPr>
                  <a:endParaRPr lang="en-US">
                    <a:solidFill>
                      <a:srgbClr val="0033CC"/>
                    </a:solidFill>
                  </a:endParaRPr>
                </a:p>
              </p:txBody>
            </p:sp>
            <p:sp>
              <p:nvSpPr>
                <p:cNvPr id="22484" name="Oval 980"/>
                <p:cNvSpPr>
                  <a:spLocks noChangeAspect="1" noChangeArrowheads="1"/>
                </p:cNvSpPr>
                <p:nvPr/>
              </p:nvSpPr>
              <p:spPr bwMode="auto">
                <a:xfrm>
                  <a:off x="2632" y="3748"/>
                  <a:ext cx="352" cy="197"/>
                </a:xfrm>
                <a:prstGeom prst="ellipse">
                  <a:avLst/>
                </a:prstGeom>
                <a:gradFill rotWithShape="0">
                  <a:gsLst>
                    <a:gs pos="0">
                      <a:srgbClr val="EAEAEA"/>
                    </a:gs>
                    <a:gs pos="50000">
                      <a:schemeClr val="bg2"/>
                    </a:gs>
                    <a:gs pos="100000">
                      <a:srgbClr val="EAEAEA"/>
                    </a:gs>
                  </a:gsLst>
                  <a:lin ang="0" scaled="1"/>
                </a:gradFill>
                <a:ln w="6350">
                  <a:solidFill>
                    <a:schemeClr val="tx1"/>
                  </a:solidFill>
                  <a:round/>
                  <a:headEnd/>
                  <a:tailEnd/>
                </a:ln>
                <a:effectLst/>
              </p:spPr>
              <p:txBody>
                <a:bodyPr wrap="none" anchor="ctr"/>
                <a:lstStyle/>
                <a:p>
                  <a:pPr>
                    <a:defRPr/>
                  </a:pPr>
                  <a:endParaRPr lang="en-US">
                    <a:solidFill>
                      <a:srgbClr val="0033CC"/>
                    </a:solidFill>
                  </a:endParaRPr>
                </a:p>
              </p:txBody>
            </p:sp>
          </p:grpSp>
          <p:sp>
            <p:nvSpPr>
              <p:cNvPr id="41008" name="Freeform 985"/>
              <p:cNvSpPr>
                <a:spLocks noChangeAspect="1"/>
              </p:cNvSpPr>
              <p:nvPr/>
            </p:nvSpPr>
            <p:spPr bwMode="auto">
              <a:xfrm>
                <a:off x="2954" y="3354"/>
                <a:ext cx="324" cy="94"/>
              </a:xfrm>
              <a:custGeom>
                <a:avLst/>
                <a:gdLst>
                  <a:gd name="T0" fmla="*/ 0 w 360"/>
                  <a:gd name="T1" fmla="*/ 105 h 105"/>
                  <a:gd name="T2" fmla="*/ 21 w 360"/>
                  <a:gd name="T3" fmla="*/ 51 h 105"/>
                  <a:gd name="T4" fmla="*/ 81 w 360"/>
                  <a:gd name="T5" fmla="*/ 15 h 105"/>
                  <a:gd name="T6" fmla="*/ 147 w 360"/>
                  <a:gd name="T7" fmla="*/ 3 h 105"/>
                  <a:gd name="T8" fmla="*/ 222 w 360"/>
                  <a:gd name="T9" fmla="*/ 3 h 105"/>
                  <a:gd name="T10" fmla="*/ 297 w 360"/>
                  <a:gd name="T11" fmla="*/ 24 h 105"/>
                  <a:gd name="T12" fmla="*/ 339 w 360"/>
                  <a:gd name="T13" fmla="*/ 54 h 105"/>
                  <a:gd name="T14" fmla="*/ 360 w 360"/>
                  <a:gd name="T15" fmla="*/ 93 h 105"/>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105"/>
                  <a:gd name="T26" fmla="*/ 360 w 360"/>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105">
                    <a:moveTo>
                      <a:pt x="0" y="105"/>
                    </a:moveTo>
                    <a:cubicBezTo>
                      <a:pt x="4" y="96"/>
                      <a:pt x="7" y="66"/>
                      <a:pt x="21" y="51"/>
                    </a:cubicBezTo>
                    <a:cubicBezTo>
                      <a:pt x="35" y="36"/>
                      <a:pt x="60" y="23"/>
                      <a:pt x="81" y="15"/>
                    </a:cubicBezTo>
                    <a:cubicBezTo>
                      <a:pt x="102" y="7"/>
                      <a:pt x="124" y="5"/>
                      <a:pt x="147" y="3"/>
                    </a:cubicBezTo>
                    <a:cubicBezTo>
                      <a:pt x="170" y="1"/>
                      <a:pt x="197" y="0"/>
                      <a:pt x="222" y="3"/>
                    </a:cubicBezTo>
                    <a:cubicBezTo>
                      <a:pt x="247" y="6"/>
                      <a:pt x="278" y="16"/>
                      <a:pt x="297" y="24"/>
                    </a:cubicBezTo>
                    <a:cubicBezTo>
                      <a:pt x="316" y="32"/>
                      <a:pt x="329" y="43"/>
                      <a:pt x="339" y="54"/>
                    </a:cubicBezTo>
                    <a:cubicBezTo>
                      <a:pt x="349" y="65"/>
                      <a:pt x="356" y="85"/>
                      <a:pt x="360" y="93"/>
                    </a:cubicBezTo>
                  </a:path>
                </a:pathLst>
              </a:custGeom>
              <a:noFill/>
              <a:ln w="6350" cap="flat" cmpd="sng">
                <a:solidFill>
                  <a:schemeClr val="tx1"/>
                </a:solidFill>
                <a:prstDash val="dash"/>
                <a:round/>
                <a:headEnd/>
                <a:tailEnd/>
              </a:ln>
            </p:spPr>
            <p:txBody>
              <a:bodyPr wrap="none" anchor="ctr"/>
              <a:lstStyle/>
              <a:p>
                <a:endParaRPr lang="en-US">
                  <a:solidFill>
                    <a:srgbClr val="0033CC"/>
                  </a:solidFill>
                </a:endParaRPr>
              </a:p>
            </p:txBody>
          </p:sp>
          <p:grpSp>
            <p:nvGrpSpPr>
              <p:cNvPr id="27" name="Group 998"/>
              <p:cNvGrpSpPr>
                <a:grpSpLocks noChangeAspect="1"/>
              </p:cNvGrpSpPr>
              <p:nvPr/>
            </p:nvGrpSpPr>
            <p:grpSpPr bwMode="auto">
              <a:xfrm>
                <a:off x="3464" y="3152"/>
                <a:ext cx="1681" cy="646"/>
                <a:chOff x="3198" y="3328"/>
                <a:chExt cx="1866" cy="717"/>
              </a:xfrm>
            </p:grpSpPr>
            <p:grpSp>
              <p:nvGrpSpPr>
                <p:cNvPr id="28" name="Group 995"/>
                <p:cNvGrpSpPr>
                  <a:grpSpLocks noChangeAspect="1"/>
                </p:cNvGrpSpPr>
                <p:nvPr/>
              </p:nvGrpSpPr>
              <p:grpSpPr bwMode="auto">
                <a:xfrm>
                  <a:off x="3228" y="3328"/>
                  <a:ext cx="1836" cy="717"/>
                  <a:chOff x="3228" y="3328"/>
                  <a:chExt cx="1836" cy="717"/>
                </a:xfrm>
              </p:grpSpPr>
              <p:sp>
                <p:nvSpPr>
                  <p:cNvPr id="41012" name="Freeform 989"/>
                  <p:cNvSpPr>
                    <a:spLocks noChangeAspect="1"/>
                  </p:cNvSpPr>
                  <p:nvPr/>
                </p:nvSpPr>
                <p:spPr bwMode="auto">
                  <a:xfrm>
                    <a:off x="3228" y="3372"/>
                    <a:ext cx="1632" cy="480"/>
                  </a:xfrm>
                  <a:custGeom>
                    <a:avLst/>
                    <a:gdLst>
                      <a:gd name="T0" fmla="*/ 0 w 1632"/>
                      <a:gd name="T1" fmla="*/ 0 h 480"/>
                      <a:gd name="T2" fmla="*/ 0 w 1632"/>
                      <a:gd name="T3" fmla="*/ 192 h 480"/>
                      <a:gd name="T4" fmla="*/ 1632 w 1632"/>
                      <a:gd name="T5" fmla="*/ 192 h 480"/>
                      <a:gd name="T6" fmla="*/ 1632 w 1632"/>
                      <a:gd name="T7" fmla="*/ 480 h 480"/>
                      <a:gd name="T8" fmla="*/ 0 60000 65536"/>
                      <a:gd name="T9" fmla="*/ 0 60000 65536"/>
                      <a:gd name="T10" fmla="*/ 0 60000 65536"/>
                      <a:gd name="T11" fmla="*/ 0 60000 65536"/>
                      <a:gd name="T12" fmla="*/ 0 w 1632"/>
                      <a:gd name="T13" fmla="*/ 0 h 480"/>
                      <a:gd name="T14" fmla="*/ 1632 w 1632"/>
                      <a:gd name="T15" fmla="*/ 480 h 480"/>
                    </a:gdLst>
                    <a:ahLst/>
                    <a:cxnLst>
                      <a:cxn ang="T8">
                        <a:pos x="T0" y="T1"/>
                      </a:cxn>
                      <a:cxn ang="T9">
                        <a:pos x="T2" y="T3"/>
                      </a:cxn>
                      <a:cxn ang="T10">
                        <a:pos x="T4" y="T5"/>
                      </a:cxn>
                      <a:cxn ang="T11">
                        <a:pos x="T6" y="T7"/>
                      </a:cxn>
                    </a:cxnLst>
                    <a:rect l="T12" t="T13" r="T14" b="T15"/>
                    <a:pathLst>
                      <a:path w="1632" h="480">
                        <a:moveTo>
                          <a:pt x="0" y="0"/>
                        </a:moveTo>
                        <a:lnTo>
                          <a:pt x="0" y="192"/>
                        </a:lnTo>
                        <a:lnTo>
                          <a:pt x="1632" y="192"/>
                        </a:lnTo>
                        <a:lnTo>
                          <a:pt x="1632" y="480"/>
                        </a:lnTo>
                      </a:path>
                    </a:pathLst>
                  </a:custGeom>
                  <a:noFill/>
                  <a:ln w="9525">
                    <a:solidFill>
                      <a:schemeClr val="tx1"/>
                    </a:solidFill>
                    <a:round/>
                    <a:headEnd/>
                    <a:tailEnd/>
                  </a:ln>
                </p:spPr>
                <p:txBody>
                  <a:bodyPr wrap="none" anchor="ctr"/>
                  <a:lstStyle/>
                  <a:p>
                    <a:endParaRPr lang="en-US">
                      <a:solidFill>
                        <a:srgbClr val="0033CC"/>
                      </a:solidFill>
                    </a:endParaRPr>
                  </a:p>
                </p:txBody>
              </p:sp>
              <p:grpSp>
                <p:nvGrpSpPr>
                  <p:cNvPr id="29" name="Group 990"/>
                  <p:cNvGrpSpPr>
                    <a:grpSpLocks noChangeAspect="1"/>
                  </p:cNvGrpSpPr>
                  <p:nvPr/>
                </p:nvGrpSpPr>
                <p:grpSpPr bwMode="auto">
                  <a:xfrm>
                    <a:off x="4153" y="3328"/>
                    <a:ext cx="438" cy="438"/>
                    <a:chOff x="4153" y="3328"/>
                    <a:chExt cx="438" cy="438"/>
                  </a:xfrm>
                </p:grpSpPr>
                <p:sp>
                  <p:nvSpPr>
                    <p:cNvPr id="41018" name="Oval 988"/>
                    <p:cNvSpPr>
                      <a:spLocks noChangeAspect="1" noChangeArrowheads="1"/>
                    </p:cNvSpPr>
                    <p:nvPr/>
                  </p:nvSpPr>
                  <p:spPr bwMode="auto">
                    <a:xfrm>
                      <a:off x="4153" y="3328"/>
                      <a:ext cx="438" cy="438"/>
                    </a:xfrm>
                    <a:prstGeom prst="ellipse">
                      <a:avLst/>
                    </a:prstGeom>
                    <a:solidFill>
                      <a:schemeClr val="bg1"/>
                    </a:solidFill>
                    <a:ln w="9525">
                      <a:solidFill>
                        <a:schemeClr val="tx1"/>
                      </a:solidFill>
                      <a:round/>
                      <a:headEnd/>
                      <a:tailEnd/>
                    </a:ln>
                  </p:spPr>
                  <p:txBody>
                    <a:bodyPr wrap="none" anchor="ctr"/>
                    <a:lstStyle/>
                    <a:p>
                      <a:endParaRPr lang="en-US">
                        <a:solidFill>
                          <a:srgbClr val="0033CC"/>
                        </a:solidFill>
                      </a:endParaRPr>
                    </a:p>
                  </p:txBody>
                </p:sp>
                <p:sp>
                  <p:nvSpPr>
                    <p:cNvPr id="41019" name="Freeform 987"/>
                    <p:cNvSpPr>
                      <a:spLocks noChangeAspect="1"/>
                    </p:cNvSpPr>
                    <p:nvPr/>
                  </p:nvSpPr>
                  <p:spPr bwMode="auto">
                    <a:xfrm>
                      <a:off x="4257" y="3402"/>
                      <a:ext cx="205" cy="294"/>
                    </a:xfrm>
                    <a:custGeom>
                      <a:avLst/>
                      <a:gdLst>
                        <a:gd name="T0" fmla="*/ 0 w 102"/>
                        <a:gd name="T1" fmla="*/ 76 h 146"/>
                        <a:gd name="T2" fmla="*/ 24 w 102"/>
                        <a:gd name="T3" fmla="*/ 10 h 146"/>
                        <a:gd name="T4" fmla="*/ 75 w 102"/>
                        <a:gd name="T5" fmla="*/ 136 h 146"/>
                        <a:gd name="T6" fmla="*/ 102 w 102"/>
                        <a:gd name="T7" fmla="*/ 70 h 146"/>
                        <a:gd name="T8" fmla="*/ 0 60000 65536"/>
                        <a:gd name="T9" fmla="*/ 0 60000 65536"/>
                        <a:gd name="T10" fmla="*/ 0 60000 65536"/>
                        <a:gd name="T11" fmla="*/ 0 60000 65536"/>
                        <a:gd name="T12" fmla="*/ 0 w 102"/>
                        <a:gd name="T13" fmla="*/ 0 h 146"/>
                        <a:gd name="T14" fmla="*/ 102 w 102"/>
                        <a:gd name="T15" fmla="*/ 146 h 146"/>
                      </a:gdLst>
                      <a:ahLst/>
                      <a:cxnLst>
                        <a:cxn ang="T8">
                          <a:pos x="T0" y="T1"/>
                        </a:cxn>
                        <a:cxn ang="T9">
                          <a:pos x="T2" y="T3"/>
                        </a:cxn>
                        <a:cxn ang="T10">
                          <a:pos x="T4" y="T5"/>
                        </a:cxn>
                        <a:cxn ang="T11">
                          <a:pos x="T6" y="T7"/>
                        </a:cxn>
                      </a:cxnLst>
                      <a:rect l="T12" t="T13" r="T14" b="T15"/>
                      <a:pathLst>
                        <a:path w="102" h="146">
                          <a:moveTo>
                            <a:pt x="0" y="76"/>
                          </a:moveTo>
                          <a:cubicBezTo>
                            <a:pt x="6" y="38"/>
                            <a:pt x="12" y="0"/>
                            <a:pt x="24" y="10"/>
                          </a:cubicBezTo>
                          <a:cubicBezTo>
                            <a:pt x="36" y="20"/>
                            <a:pt x="62" y="126"/>
                            <a:pt x="75" y="136"/>
                          </a:cubicBezTo>
                          <a:cubicBezTo>
                            <a:pt x="88" y="146"/>
                            <a:pt x="95" y="108"/>
                            <a:pt x="102" y="70"/>
                          </a:cubicBezTo>
                        </a:path>
                      </a:pathLst>
                    </a:custGeom>
                    <a:solidFill>
                      <a:schemeClr val="bg1"/>
                    </a:solidFill>
                    <a:ln w="9525">
                      <a:solidFill>
                        <a:schemeClr val="tx1"/>
                      </a:solidFill>
                      <a:round/>
                      <a:headEnd/>
                      <a:tailEnd/>
                    </a:ln>
                  </p:spPr>
                  <p:txBody>
                    <a:bodyPr wrap="none" anchor="ctr"/>
                    <a:lstStyle/>
                    <a:p>
                      <a:endParaRPr lang="en-US">
                        <a:solidFill>
                          <a:srgbClr val="0033CC"/>
                        </a:solidFill>
                      </a:endParaRPr>
                    </a:p>
                  </p:txBody>
                </p:sp>
              </p:grpSp>
              <p:grpSp>
                <p:nvGrpSpPr>
                  <p:cNvPr id="30" name="Group 994"/>
                  <p:cNvGrpSpPr>
                    <a:grpSpLocks noChangeAspect="1"/>
                  </p:cNvGrpSpPr>
                  <p:nvPr/>
                </p:nvGrpSpPr>
                <p:grpSpPr bwMode="auto">
                  <a:xfrm>
                    <a:off x="4668" y="3840"/>
                    <a:ext cx="396" cy="205"/>
                    <a:chOff x="4668" y="3840"/>
                    <a:chExt cx="396" cy="205"/>
                  </a:xfrm>
                </p:grpSpPr>
                <p:sp>
                  <p:nvSpPr>
                    <p:cNvPr id="41015" name="Line 991"/>
                    <p:cNvSpPr>
                      <a:spLocks noChangeAspect="1" noChangeShapeType="1"/>
                    </p:cNvSpPr>
                    <p:nvPr/>
                  </p:nvSpPr>
                  <p:spPr bwMode="auto">
                    <a:xfrm>
                      <a:off x="4812" y="4044"/>
                      <a:ext cx="119" cy="1"/>
                    </a:xfrm>
                    <a:prstGeom prst="line">
                      <a:avLst/>
                    </a:prstGeom>
                    <a:noFill/>
                    <a:ln w="9525">
                      <a:solidFill>
                        <a:schemeClr val="tx1"/>
                      </a:solidFill>
                      <a:round/>
                      <a:headEnd/>
                      <a:tailEnd/>
                    </a:ln>
                  </p:spPr>
                  <p:txBody>
                    <a:bodyPr wrap="none" anchor="ctr"/>
                    <a:lstStyle/>
                    <a:p>
                      <a:endParaRPr lang="en-US">
                        <a:solidFill>
                          <a:srgbClr val="0033CC"/>
                        </a:solidFill>
                      </a:endParaRPr>
                    </a:p>
                  </p:txBody>
                </p:sp>
                <p:sp>
                  <p:nvSpPr>
                    <p:cNvPr id="41016" name="Line 992"/>
                    <p:cNvSpPr>
                      <a:spLocks noChangeAspect="1" noChangeShapeType="1"/>
                    </p:cNvSpPr>
                    <p:nvPr/>
                  </p:nvSpPr>
                  <p:spPr bwMode="auto">
                    <a:xfrm>
                      <a:off x="4668" y="3840"/>
                      <a:ext cx="396" cy="0"/>
                    </a:xfrm>
                    <a:prstGeom prst="line">
                      <a:avLst/>
                    </a:prstGeom>
                    <a:noFill/>
                    <a:ln w="9525">
                      <a:solidFill>
                        <a:schemeClr val="tx1"/>
                      </a:solidFill>
                      <a:round/>
                      <a:headEnd/>
                      <a:tailEnd/>
                    </a:ln>
                  </p:spPr>
                  <p:txBody>
                    <a:bodyPr wrap="none" anchor="ctr"/>
                    <a:lstStyle/>
                    <a:p>
                      <a:endParaRPr lang="en-US">
                        <a:solidFill>
                          <a:srgbClr val="0033CC"/>
                        </a:solidFill>
                      </a:endParaRPr>
                    </a:p>
                  </p:txBody>
                </p:sp>
                <p:sp>
                  <p:nvSpPr>
                    <p:cNvPr id="41017" name="Line 993"/>
                    <p:cNvSpPr>
                      <a:spLocks noChangeAspect="1" noChangeShapeType="1"/>
                    </p:cNvSpPr>
                    <p:nvPr/>
                  </p:nvSpPr>
                  <p:spPr bwMode="auto">
                    <a:xfrm>
                      <a:off x="4752" y="3936"/>
                      <a:ext cx="238" cy="1"/>
                    </a:xfrm>
                    <a:prstGeom prst="line">
                      <a:avLst/>
                    </a:prstGeom>
                    <a:noFill/>
                    <a:ln w="9525">
                      <a:solidFill>
                        <a:schemeClr val="tx1"/>
                      </a:solidFill>
                      <a:round/>
                      <a:headEnd/>
                      <a:tailEnd/>
                    </a:ln>
                  </p:spPr>
                  <p:txBody>
                    <a:bodyPr wrap="none" anchor="ctr"/>
                    <a:lstStyle/>
                    <a:p>
                      <a:endParaRPr lang="en-US">
                        <a:solidFill>
                          <a:srgbClr val="0033CC"/>
                        </a:solidFill>
                      </a:endParaRPr>
                    </a:p>
                  </p:txBody>
                </p:sp>
              </p:grpSp>
            </p:grpSp>
            <p:sp>
              <p:nvSpPr>
                <p:cNvPr id="41011" name="Oval 997"/>
                <p:cNvSpPr>
                  <a:spLocks noChangeAspect="1" noChangeArrowheads="1"/>
                </p:cNvSpPr>
                <p:nvPr/>
              </p:nvSpPr>
              <p:spPr bwMode="auto">
                <a:xfrm>
                  <a:off x="3198" y="3342"/>
                  <a:ext cx="63" cy="63"/>
                </a:xfrm>
                <a:prstGeom prst="ellipse">
                  <a:avLst/>
                </a:prstGeom>
                <a:solidFill>
                  <a:schemeClr val="tx1"/>
                </a:solidFill>
                <a:ln w="9525">
                  <a:solidFill>
                    <a:schemeClr val="tx1"/>
                  </a:solidFill>
                  <a:round/>
                  <a:headEnd/>
                  <a:tailEnd/>
                </a:ln>
              </p:spPr>
              <p:txBody>
                <a:bodyPr wrap="none" anchor="ctr"/>
                <a:lstStyle/>
                <a:p>
                  <a:endParaRPr lang="en-US">
                    <a:solidFill>
                      <a:srgbClr val="0033CC"/>
                    </a:solidFill>
                  </a:endParaRPr>
                </a:p>
              </p:txBody>
            </p:sp>
          </p:grpSp>
        </p:grpSp>
        <p:grpSp>
          <p:nvGrpSpPr>
            <p:cNvPr id="31" name="Group 1019"/>
            <p:cNvGrpSpPr>
              <a:grpSpLocks/>
            </p:cNvGrpSpPr>
            <p:nvPr/>
          </p:nvGrpSpPr>
          <p:grpSpPr bwMode="auto">
            <a:xfrm>
              <a:off x="1944" y="756"/>
              <a:ext cx="2292" cy="2628"/>
              <a:chOff x="1944" y="756"/>
              <a:chExt cx="2292" cy="2628"/>
            </a:xfrm>
          </p:grpSpPr>
          <p:sp>
            <p:nvSpPr>
              <p:cNvPr id="22509" name="Freeform 1005"/>
              <p:cNvSpPr>
                <a:spLocks/>
              </p:cNvSpPr>
              <p:nvPr/>
            </p:nvSpPr>
            <p:spPr bwMode="auto">
              <a:xfrm>
                <a:off x="3156" y="756"/>
                <a:ext cx="625" cy="888"/>
              </a:xfrm>
              <a:custGeom>
                <a:avLst/>
                <a:gdLst/>
                <a:ahLst/>
                <a:cxnLst>
                  <a:cxn ang="0">
                    <a:pos x="0" y="888"/>
                  </a:cxn>
                  <a:cxn ang="0">
                    <a:pos x="480" y="0"/>
                  </a:cxn>
                  <a:cxn ang="0">
                    <a:pos x="624" y="0"/>
                  </a:cxn>
                </a:cxnLst>
                <a:rect l="0" t="0" r="r" b="b"/>
                <a:pathLst>
                  <a:path w="624" h="888">
                    <a:moveTo>
                      <a:pt x="0" y="888"/>
                    </a:moveTo>
                    <a:lnTo>
                      <a:pt x="480" y="0"/>
                    </a:lnTo>
                    <a:lnTo>
                      <a:pt x="624" y="0"/>
                    </a:lnTo>
                  </a:path>
                </a:pathLst>
              </a:custGeom>
              <a:noFill/>
              <a:ln w="9525">
                <a:solidFill>
                  <a:schemeClr val="tx1"/>
                </a:solidFill>
                <a:round/>
                <a:headEnd/>
                <a:tailEnd/>
              </a:ln>
              <a:effectLst>
                <a:outerShdw dist="35921" dir="2700000" algn="ctr" rotWithShape="0">
                  <a:schemeClr val="bg1"/>
                </a:outerShdw>
              </a:effectLst>
            </p:spPr>
            <p:txBody>
              <a:bodyPr wrap="none" anchor="ctr"/>
              <a:lstStyle/>
              <a:p>
                <a:pPr>
                  <a:defRPr/>
                </a:pPr>
                <a:endParaRPr lang="en-US">
                  <a:solidFill>
                    <a:srgbClr val="0033CC"/>
                  </a:solidFill>
                </a:endParaRPr>
              </a:p>
            </p:txBody>
          </p:sp>
          <p:sp>
            <p:nvSpPr>
              <p:cNvPr id="22510" name="Freeform 1006"/>
              <p:cNvSpPr>
                <a:spLocks/>
              </p:cNvSpPr>
              <p:nvPr/>
            </p:nvSpPr>
            <p:spPr bwMode="auto">
              <a:xfrm>
                <a:off x="3552" y="1512"/>
                <a:ext cx="468" cy="624"/>
              </a:xfrm>
              <a:custGeom>
                <a:avLst/>
                <a:gdLst/>
                <a:ahLst/>
                <a:cxnLst>
                  <a:cxn ang="0">
                    <a:pos x="0" y="888"/>
                  </a:cxn>
                  <a:cxn ang="0">
                    <a:pos x="480" y="0"/>
                  </a:cxn>
                  <a:cxn ang="0">
                    <a:pos x="624" y="0"/>
                  </a:cxn>
                </a:cxnLst>
                <a:rect l="0" t="0" r="r" b="b"/>
                <a:pathLst>
                  <a:path w="624" h="888">
                    <a:moveTo>
                      <a:pt x="0" y="888"/>
                    </a:moveTo>
                    <a:lnTo>
                      <a:pt x="480" y="0"/>
                    </a:lnTo>
                    <a:lnTo>
                      <a:pt x="624" y="0"/>
                    </a:lnTo>
                  </a:path>
                </a:pathLst>
              </a:custGeom>
              <a:noFill/>
              <a:ln w="9525">
                <a:solidFill>
                  <a:schemeClr val="tx1"/>
                </a:solidFill>
                <a:round/>
                <a:headEnd/>
                <a:tailEnd/>
              </a:ln>
              <a:effectLst>
                <a:outerShdw dist="35921" dir="2700000" algn="ctr" rotWithShape="0">
                  <a:schemeClr val="bg1"/>
                </a:outerShdw>
              </a:effectLst>
            </p:spPr>
            <p:txBody>
              <a:bodyPr wrap="none" anchor="ctr"/>
              <a:lstStyle/>
              <a:p>
                <a:pPr>
                  <a:defRPr/>
                </a:pPr>
                <a:endParaRPr lang="en-US">
                  <a:solidFill>
                    <a:srgbClr val="0033CC"/>
                  </a:solidFill>
                </a:endParaRPr>
              </a:p>
            </p:txBody>
          </p:sp>
          <p:sp>
            <p:nvSpPr>
              <p:cNvPr id="22514" name="Freeform 1010"/>
              <p:cNvSpPr>
                <a:spLocks/>
              </p:cNvSpPr>
              <p:nvPr/>
            </p:nvSpPr>
            <p:spPr bwMode="auto">
              <a:xfrm>
                <a:off x="3396" y="1092"/>
                <a:ext cx="468" cy="624"/>
              </a:xfrm>
              <a:custGeom>
                <a:avLst/>
                <a:gdLst/>
                <a:ahLst/>
                <a:cxnLst>
                  <a:cxn ang="0">
                    <a:pos x="0" y="888"/>
                  </a:cxn>
                  <a:cxn ang="0">
                    <a:pos x="480" y="0"/>
                  </a:cxn>
                  <a:cxn ang="0">
                    <a:pos x="624" y="0"/>
                  </a:cxn>
                </a:cxnLst>
                <a:rect l="0" t="0" r="r" b="b"/>
                <a:pathLst>
                  <a:path w="624" h="888">
                    <a:moveTo>
                      <a:pt x="0" y="888"/>
                    </a:moveTo>
                    <a:lnTo>
                      <a:pt x="480" y="0"/>
                    </a:lnTo>
                    <a:lnTo>
                      <a:pt x="624" y="0"/>
                    </a:lnTo>
                  </a:path>
                </a:pathLst>
              </a:custGeom>
              <a:noFill/>
              <a:ln w="9525">
                <a:solidFill>
                  <a:schemeClr val="tx1"/>
                </a:solidFill>
                <a:round/>
                <a:headEnd/>
                <a:tailEnd/>
              </a:ln>
              <a:effectLst>
                <a:outerShdw dist="35921" dir="2700000" algn="ctr" rotWithShape="0">
                  <a:schemeClr val="bg1"/>
                </a:outerShdw>
              </a:effectLst>
            </p:spPr>
            <p:txBody>
              <a:bodyPr wrap="none" anchor="ctr"/>
              <a:lstStyle/>
              <a:p>
                <a:pPr>
                  <a:defRPr/>
                </a:pPr>
                <a:endParaRPr lang="en-US">
                  <a:solidFill>
                    <a:srgbClr val="0033CC"/>
                  </a:solidFill>
                </a:endParaRPr>
              </a:p>
            </p:txBody>
          </p:sp>
          <p:sp>
            <p:nvSpPr>
              <p:cNvPr id="22516" name="Freeform 1012"/>
              <p:cNvSpPr>
                <a:spLocks/>
              </p:cNvSpPr>
              <p:nvPr/>
            </p:nvSpPr>
            <p:spPr bwMode="auto">
              <a:xfrm>
                <a:off x="3504" y="2172"/>
                <a:ext cx="733" cy="623"/>
              </a:xfrm>
              <a:custGeom>
                <a:avLst/>
                <a:gdLst/>
                <a:ahLst/>
                <a:cxnLst>
                  <a:cxn ang="0">
                    <a:pos x="0" y="888"/>
                  </a:cxn>
                  <a:cxn ang="0">
                    <a:pos x="480" y="0"/>
                  </a:cxn>
                  <a:cxn ang="0">
                    <a:pos x="624" y="0"/>
                  </a:cxn>
                </a:cxnLst>
                <a:rect l="0" t="0" r="r" b="b"/>
                <a:pathLst>
                  <a:path w="624" h="888">
                    <a:moveTo>
                      <a:pt x="0" y="888"/>
                    </a:moveTo>
                    <a:lnTo>
                      <a:pt x="480" y="0"/>
                    </a:lnTo>
                    <a:lnTo>
                      <a:pt x="624" y="0"/>
                    </a:lnTo>
                  </a:path>
                </a:pathLst>
              </a:custGeom>
              <a:noFill/>
              <a:ln w="9525">
                <a:solidFill>
                  <a:schemeClr val="tx1"/>
                </a:solidFill>
                <a:round/>
                <a:headEnd/>
                <a:tailEnd/>
              </a:ln>
              <a:effectLst>
                <a:outerShdw dist="35921" dir="2700000" algn="ctr" rotWithShape="0">
                  <a:schemeClr val="bg1"/>
                </a:outerShdw>
              </a:effectLst>
            </p:spPr>
            <p:txBody>
              <a:bodyPr wrap="none" anchor="ctr"/>
              <a:lstStyle/>
              <a:p>
                <a:pPr>
                  <a:defRPr/>
                </a:pPr>
                <a:endParaRPr lang="en-US">
                  <a:solidFill>
                    <a:srgbClr val="0033CC"/>
                  </a:solidFill>
                </a:endParaRPr>
              </a:p>
            </p:txBody>
          </p:sp>
          <p:sp>
            <p:nvSpPr>
              <p:cNvPr id="22517" name="Freeform 1013"/>
              <p:cNvSpPr>
                <a:spLocks/>
              </p:cNvSpPr>
              <p:nvPr/>
            </p:nvSpPr>
            <p:spPr bwMode="auto">
              <a:xfrm flipH="1" flipV="1">
                <a:off x="1944" y="3167"/>
                <a:ext cx="733" cy="216"/>
              </a:xfrm>
              <a:custGeom>
                <a:avLst/>
                <a:gdLst/>
                <a:ahLst/>
                <a:cxnLst>
                  <a:cxn ang="0">
                    <a:pos x="0" y="888"/>
                  </a:cxn>
                  <a:cxn ang="0">
                    <a:pos x="480" y="0"/>
                  </a:cxn>
                  <a:cxn ang="0">
                    <a:pos x="624" y="0"/>
                  </a:cxn>
                </a:cxnLst>
                <a:rect l="0" t="0" r="r" b="b"/>
                <a:pathLst>
                  <a:path w="624" h="888">
                    <a:moveTo>
                      <a:pt x="0" y="888"/>
                    </a:moveTo>
                    <a:lnTo>
                      <a:pt x="480" y="0"/>
                    </a:lnTo>
                    <a:lnTo>
                      <a:pt x="624" y="0"/>
                    </a:lnTo>
                  </a:path>
                </a:pathLst>
              </a:custGeom>
              <a:noFill/>
              <a:ln w="9525">
                <a:solidFill>
                  <a:schemeClr val="tx1"/>
                </a:solidFill>
                <a:round/>
                <a:headEnd/>
                <a:tailEnd/>
              </a:ln>
              <a:effectLst>
                <a:outerShdw dist="35921" dir="2700000" algn="ctr" rotWithShape="0">
                  <a:schemeClr val="bg1"/>
                </a:outerShdw>
              </a:effectLst>
            </p:spPr>
            <p:txBody>
              <a:bodyPr wrap="none" anchor="ctr"/>
              <a:lstStyle/>
              <a:p>
                <a:pPr>
                  <a:defRPr/>
                </a:pPr>
                <a:endParaRPr lang="en-US">
                  <a:solidFill>
                    <a:srgbClr val="0033CC"/>
                  </a:solidFill>
                </a:endParaRPr>
              </a:p>
            </p:txBody>
          </p:sp>
        </p:grpSp>
        <p:sp>
          <p:nvSpPr>
            <p:cNvPr id="22520" name="Line 1016"/>
            <p:cNvSpPr>
              <a:spLocks noChangeShapeType="1"/>
            </p:cNvSpPr>
            <p:nvPr/>
          </p:nvSpPr>
          <p:spPr bwMode="auto">
            <a:xfrm>
              <a:off x="3108" y="3600"/>
              <a:ext cx="0" cy="227"/>
            </a:xfrm>
            <a:prstGeom prst="line">
              <a:avLst/>
            </a:prstGeom>
            <a:noFill/>
            <a:ln w="9525">
              <a:solidFill>
                <a:schemeClr val="tx1"/>
              </a:solidFill>
              <a:round/>
              <a:headEnd/>
              <a:tailEnd type="triangle" w="med" len="med"/>
            </a:ln>
            <a:effectLst>
              <a:outerShdw dist="17961" dir="2700000" algn="ctr" rotWithShape="0">
                <a:schemeClr val="bg1"/>
              </a:outerShdw>
            </a:effectLst>
          </p:spPr>
          <p:txBody>
            <a:bodyPr wrap="none" anchor="ctr"/>
            <a:lstStyle/>
            <a:p>
              <a:pPr>
                <a:defRPr/>
              </a:pPr>
              <a:endParaRPr lang="en-US">
                <a:solidFill>
                  <a:srgbClr val="0033CC"/>
                </a:solidFill>
              </a:endParaRPr>
            </a:p>
          </p:txBody>
        </p:sp>
        <p:grpSp>
          <p:nvGrpSpPr>
            <p:cNvPr id="21504" name="Group 1018"/>
            <p:cNvGrpSpPr>
              <a:grpSpLocks/>
            </p:cNvGrpSpPr>
            <p:nvPr/>
          </p:nvGrpSpPr>
          <p:grpSpPr bwMode="auto">
            <a:xfrm>
              <a:off x="462" y="576"/>
              <a:ext cx="4544" cy="3420"/>
              <a:chOff x="462" y="576"/>
              <a:chExt cx="4544" cy="3420"/>
            </a:xfrm>
          </p:grpSpPr>
          <p:sp>
            <p:nvSpPr>
              <p:cNvPr id="40970" name="Text Box 1001"/>
              <p:cNvSpPr txBox="1">
                <a:spLocks noChangeArrowheads="1"/>
              </p:cNvSpPr>
              <p:nvPr/>
            </p:nvSpPr>
            <p:spPr bwMode="auto">
              <a:xfrm>
                <a:off x="462" y="576"/>
                <a:ext cx="1893" cy="253"/>
              </a:xfrm>
              <a:prstGeom prst="rect">
                <a:avLst/>
              </a:prstGeom>
              <a:noFill/>
              <a:ln w="9525">
                <a:noFill/>
                <a:miter lim="800000"/>
                <a:headEnd/>
                <a:tailEnd/>
              </a:ln>
            </p:spPr>
            <p:txBody>
              <a:bodyPr wrap="none">
                <a:spAutoFit/>
              </a:bodyPr>
              <a:lstStyle/>
              <a:p>
                <a:r>
                  <a:rPr lang="en-US" altLang="zh-TW" sz="1800" dirty="0">
                    <a:solidFill>
                      <a:srgbClr val="0033CC"/>
                    </a:solidFill>
                    <a:ea typeface="新細明體" charset="-120"/>
                  </a:rPr>
                  <a:t>Microwave source  2.45 MHz</a:t>
                </a:r>
              </a:p>
            </p:txBody>
          </p:sp>
          <p:sp>
            <p:nvSpPr>
              <p:cNvPr id="40971" name="Text Box 1002"/>
              <p:cNvSpPr txBox="1">
                <a:spLocks noChangeArrowheads="1"/>
              </p:cNvSpPr>
              <p:nvPr/>
            </p:nvSpPr>
            <p:spPr bwMode="auto">
              <a:xfrm>
                <a:off x="2189" y="864"/>
                <a:ext cx="831" cy="252"/>
              </a:xfrm>
              <a:prstGeom prst="rect">
                <a:avLst/>
              </a:prstGeom>
              <a:noFill/>
              <a:ln w="9525">
                <a:noFill/>
                <a:miter lim="800000"/>
                <a:headEnd/>
                <a:tailEnd/>
              </a:ln>
            </p:spPr>
            <p:txBody>
              <a:bodyPr wrap="none">
                <a:spAutoFit/>
              </a:bodyPr>
              <a:lstStyle/>
              <a:p>
                <a:r>
                  <a:rPr lang="en-US" altLang="zh-TW" sz="1800">
                    <a:solidFill>
                      <a:srgbClr val="0033CC"/>
                    </a:solidFill>
                    <a:ea typeface="新細明體" charset="-120"/>
                  </a:rPr>
                  <a:t>Wave guide</a:t>
                </a:r>
              </a:p>
            </p:txBody>
          </p:sp>
          <p:sp>
            <p:nvSpPr>
              <p:cNvPr id="40972" name="Text Box 1003"/>
              <p:cNvSpPr txBox="1">
                <a:spLocks noChangeArrowheads="1"/>
              </p:cNvSpPr>
              <p:nvPr/>
            </p:nvSpPr>
            <p:spPr bwMode="auto">
              <a:xfrm>
                <a:off x="3997" y="1392"/>
                <a:ext cx="613" cy="252"/>
              </a:xfrm>
              <a:prstGeom prst="rect">
                <a:avLst/>
              </a:prstGeom>
              <a:noFill/>
              <a:ln w="9525">
                <a:noFill/>
                <a:miter lim="800000"/>
                <a:headEnd/>
                <a:tailEnd/>
              </a:ln>
            </p:spPr>
            <p:txBody>
              <a:bodyPr wrap="none">
                <a:spAutoFit/>
              </a:bodyPr>
              <a:lstStyle/>
              <a:p>
                <a:pPr algn="l"/>
                <a:r>
                  <a:rPr lang="en-US" altLang="zh-TW" sz="1800">
                    <a:solidFill>
                      <a:srgbClr val="0033CC"/>
                    </a:solidFill>
                    <a:ea typeface="新細明體" charset="-120"/>
                  </a:rPr>
                  <a:t>Diffuser</a:t>
                </a:r>
              </a:p>
            </p:txBody>
          </p:sp>
          <p:sp>
            <p:nvSpPr>
              <p:cNvPr id="40973" name="Text Box 1004"/>
              <p:cNvSpPr txBox="1">
                <a:spLocks noChangeArrowheads="1"/>
              </p:cNvSpPr>
              <p:nvPr/>
            </p:nvSpPr>
            <p:spPr bwMode="auto">
              <a:xfrm>
                <a:off x="3770" y="625"/>
                <a:ext cx="1051" cy="254"/>
              </a:xfrm>
              <a:prstGeom prst="rect">
                <a:avLst/>
              </a:prstGeom>
              <a:noFill/>
              <a:ln w="9525">
                <a:noFill/>
                <a:miter lim="800000"/>
                <a:headEnd/>
                <a:tailEnd/>
              </a:ln>
            </p:spPr>
            <p:txBody>
              <a:bodyPr wrap="none">
                <a:spAutoFit/>
              </a:bodyPr>
              <a:lstStyle/>
              <a:p>
                <a:pPr algn="l"/>
                <a:r>
                  <a:rPr lang="en-US" altLang="zh-TW" sz="1800">
                    <a:solidFill>
                      <a:srgbClr val="0033CC"/>
                    </a:solidFill>
                    <a:ea typeface="新細明體" charset="-120"/>
                  </a:rPr>
                  <a:t>Quartz window</a:t>
                </a:r>
              </a:p>
            </p:txBody>
          </p:sp>
          <p:sp>
            <p:nvSpPr>
              <p:cNvPr id="40974" name="Text Box 1007"/>
              <p:cNvSpPr txBox="1">
                <a:spLocks noChangeArrowheads="1"/>
              </p:cNvSpPr>
              <p:nvPr/>
            </p:nvSpPr>
            <p:spPr bwMode="auto">
              <a:xfrm>
                <a:off x="725" y="3251"/>
                <a:ext cx="1252" cy="253"/>
              </a:xfrm>
              <a:prstGeom prst="rect">
                <a:avLst/>
              </a:prstGeom>
              <a:noFill/>
              <a:ln w="9525">
                <a:noFill/>
                <a:miter lim="800000"/>
                <a:headEnd/>
                <a:tailEnd/>
              </a:ln>
            </p:spPr>
            <p:txBody>
              <a:bodyPr wrap="none">
                <a:spAutoFit/>
              </a:bodyPr>
              <a:lstStyle/>
              <a:p>
                <a:pPr algn="r"/>
                <a:r>
                  <a:rPr lang="en-US" altLang="zh-TW" sz="1800">
                    <a:solidFill>
                      <a:srgbClr val="0033CC"/>
                    </a:solidFill>
                    <a:ea typeface="新細明體" charset="-120"/>
                  </a:rPr>
                  <a:t>Electrostatic chuck</a:t>
                </a:r>
              </a:p>
            </p:txBody>
          </p:sp>
          <p:sp>
            <p:nvSpPr>
              <p:cNvPr id="40975" name="Text Box 1008"/>
              <p:cNvSpPr txBox="1">
                <a:spLocks noChangeArrowheads="1"/>
              </p:cNvSpPr>
              <p:nvPr/>
            </p:nvSpPr>
            <p:spPr bwMode="auto">
              <a:xfrm>
                <a:off x="1152" y="1776"/>
                <a:ext cx="1198" cy="254"/>
              </a:xfrm>
              <a:prstGeom prst="rect">
                <a:avLst/>
              </a:prstGeom>
              <a:noFill/>
              <a:ln w="9525">
                <a:noFill/>
                <a:miter lim="800000"/>
                <a:headEnd/>
                <a:tailEnd/>
              </a:ln>
            </p:spPr>
            <p:txBody>
              <a:bodyPr wrap="none">
                <a:spAutoFit/>
              </a:bodyPr>
              <a:lstStyle/>
              <a:p>
                <a:pPr algn="r"/>
                <a:r>
                  <a:rPr lang="en-US" altLang="zh-TW" sz="1800">
                    <a:solidFill>
                      <a:srgbClr val="0033CC"/>
                    </a:solidFill>
                    <a:ea typeface="新細明體" charset="-120"/>
                  </a:rPr>
                  <a:t>Cyclotron magnet</a:t>
                </a:r>
              </a:p>
            </p:txBody>
          </p:sp>
          <p:sp>
            <p:nvSpPr>
              <p:cNvPr id="40976" name="Text Box 1009"/>
              <p:cNvSpPr txBox="1">
                <a:spLocks noChangeArrowheads="1"/>
              </p:cNvSpPr>
              <p:nvPr/>
            </p:nvSpPr>
            <p:spPr bwMode="auto">
              <a:xfrm>
                <a:off x="3842" y="973"/>
                <a:ext cx="1126" cy="254"/>
              </a:xfrm>
              <a:prstGeom prst="rect">
                <a:avLst/>
              </a:prstGeom>
              <a:noFill/>
              <a:ln w="9525">
                <a:noFill/>
                <a:miter lim="800000"/>
                <a:headEnd/>
                <a:tailEnd/>
              </a:ln>
            </p:spPr>
            <p:txBody>
              <a:bodyPr wrap="none">
                <a:spAutoFit/>
              </a:bodyPr>
              <a:lstStyle/>
              <a:p>
                <a:pPr algn="l"/>
                <a:r>
                  <a:rPr lang="en-US" altLang="zh-TW" sz="1800">
                    <a:solidFill>
                      <a:srgbClr val="0033CC"/>
                    </a:solidFill>
                    <a:ea typeface="新細明體" charset="-120"/>
                  </a:rPr>
                  <a:t>Plasma chamber</a:t>
                </a:r>
              </a:p>
            </p:txBody>
          </p:sp>
          <p:sp>
            <p:nvSpPr>
              <p:cNvPr id="40977" name="Text Box 1011"/>
              <p:cNvSpPr txBox="1">
                <a:spLocks noChangeArrowheads="1"/>
              </p:cNvSpPr>
              <p:nvPr/>
            </p:nvSpPr>
            <p:spPr bwMode="auto">
              <a:xfrm>
                <a:off x="4226" y="2052"/>
                <a:ext cx="490" cy="253"/>
              </a:xfrm>
              <a:prstGeom prst="rect">
                <a:avLst/>
              </a:prstGeom>
              <a:noFill/>
              <a:ln w="9525">
                <a:noFill/>
                <a:miter lim="800000"/>
                <a:headEnd/>
                <a:tailEnd/>
              </a:ln>
            </p:spPr>
            <p:txBody>
              <a:bodyPr wrap="none">
                <a:spAutoFit/>
              </a:bodyPr>
              <a:lstStyle/>
              <a:p>
                <a:pPr algn="l"/>
                <a:r>
                  <a:rPr lang="en-US" altLang="zh-TW" sz="1800">
                    <a:solidFill>
                      <a:srgbClr val="0033CC"/>
                    </a:solidFill>
                    <a:ea typeface="新細明體" charset="-120"/>
                  </a:rPr>
                  <a:t>Wafer</a:t>
                </a:r>
              </a:p>
            </p:txBody>
          </p:sp>
          <p:sp>
            <p:nvSpPr>
              <p:cNvPr id="40978" name="Text Box 1014"/>
              <p:cNvSpPr txBox="1">
                <a:spLocks noChangeArrowheads="1"/>
              </p:cNvSpPr>
              <p:nvPr/>
            </p:nvSpPr>
            <p:spPr bwMode="auto">
              <a:xfrm>
                <a:off x="925" y="2402"/>
                <a:ext cx="1245" cy="254"/>
              </a:xfrm>
              <a:prstGeom prst="rect">
                <a:avLst/>
              </a:prstGeom>
              <a:noFill/>
              <a:ln w="9525">
                <a:noFill/>
                <a:miter lim="800000"/>
                <a:headEnd/>
                <a:tailEnd/>
              </a:ln>
            </p:spPr>
            <p:txBody>
              <a:bodyPr wrap="none">
                <a:spAutoFit/>
              </a:bodyPr>
              <a:lstStyle/>
              <a:p>
                <a:pPr algn="r"/>
                <a:r>
                  <a:rPr lang="en-US" altLang="zh-TW" sz="1800">
                    <a:solidFill>
                      <a:srgbClr val="0033CC"/>
                    </a:solidFill>
                    <a:ea typeface="新細明體" charset="-120"/>
                  </a:rPr>
                  <a:t>Additional magnet</a:t>
                </a:r>
              </a:p>
            </p:txBody>
          </p:sp>
          <p:sp>
            <p:nvSpPr>
              <p:cNvPr id="40979" name="Text Box 1015"/>
              <p:cNvSpPr txBox="1">
                <a:spLocks noChangeArrowheads="1"/>
              </p:cNvSpPr>
              <p:nvPr/>
            </p:nvSpPr>
            <p:spPr bwMode="auto">
              <a:xfrm>
                <a:off x="4212" y="2903"/>
                <a:ext cx="794" cy="252"/>
              </a:xfrm>
              <a:prstGeom prst="rect">
                <a:avLst/>
              </a:prstGeom>
              <a:noFill/>
              <a:ln w="9525">
                <a:noFill/>
                <a:miter lim="800000"/>
                <a:headEnd/>
                <a:tailEnd/>
              </a:ln>
            </p:spPr>
            <p:txBody>
              <a:bodyPr wrap="none">
                <a:spAutoFit/>
              </a:bodyPr>
              <a:lstStyle/>
              <a:p>
                <a:r>
                  <a:rPr lang="en-US" altLang="zh-TW" sz="1800">
                    <a:solidFill>
                      <a:srgbClr val="0033CC"/>
                    </a:solidFill>
                    <a:ea typeface="新細明體" charset="-120"/>
                  </a:rPr>
                  <a:t>13.56 MHz</a:t>
                </a:r>
              </a:p>
            </p:txBody>
          </p:sp>
          <p:sp>
            <p:nvSpPr>
              <p:cNvPr id="40980" name="Text Box 1017"/>
              <p:cNvSpPr txBox="1">
                <a:spLocks noChangeArrowheads="1"/>
              </p:cNvSpPr>
              <p:nvPr/>
            </p:nvSpPr>
            <p:spPr bwMode="auto">
              <a:xfrm>
                <a:off x="2569" y="3743"/>
                <a:ext cx="1071" cy="253"/>
              </a:xfrm>
              <a:prstGeom prst="rect">
                <a:avLst/>
              </a:prstGeom>
              <a:noFill/>
              <a:ln w="9525">
                <a:noFill/>
                <a:miter lim="800000"/>
                <a:headEnd/>
                <a:tailEnd/>
              </a:ln>
            </p:spPr>
            <p:txBody>
              <a:bodyPr wrap="none">
                <a:spAutoFit/>
              </a:bodyPr>
              <a:lstStyle/>
              <a:p>
                <a:r>
                  <a:rPr lang="en-US" altLang="zh-TW" sz="1800">
                    <a:solidFill>
                      <a:srgbClr val="0033CC"/>
                    </a:solidFill>
                    <a:ea typeface="新細明體" charset="-120"/>
                  </a:rPr>
                  <a:t>Vacuum system</a:t>
                </a:r>
              </a:p>
            </p:txBody>
          </p:sp>
        </p:grpSp>
      </p:grpSp>
      <p:cxnSp>
        <p:nvCxnSpPr>
          <p:cNvPr id="159" name="Straight Connector 15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60" name="Rectangle 159"/>
          <p:cNvSpPr/>
          <p:nvPr/>
        </p:nvSpPr>
        <p:spPr>
          <a:xfrm>
            <a:off x="2895600" y="162580"/>
            <a:ext cx="3715056" cy="523220"/>
          </a:xfrm>
          <a:prstGeom prst="rect">
            <a:avLst/>
          </a:prstGeom>
        </p:spPr>
        <p:txBody>
          <a:bodyPr wrap="none">
            <a:spAutoFit/>
          </a:bodyPr>
          <a:lstStyle/>
          <a:p>
            <a:r>
              <a:rPr lang="en-US" altLang="zh-TW" sz="2800" dirty="0" smtClean="0">
                <a:solidFill>
                  <a:srgbClr val="0033CC"/>
                </a:solidFill>
                <a:ea typeface="新細明體" charset="-120"/>
              </a:rPr>
              <a:t>Schematic of ECR etcher</a:t>
            </a:r>
            <a:endParaRPr lang="en-US" sz="2800" dirty="0">
              <a:solidFill>
                <a:srgbClr val="0033CC"/>
              </a:solidFill>
            </a:endParaRPr>
          </a:p>
        </p:txBody>
      </p:sp>
      <p:pic>
        <p:nvPicPr>
          <p:cNvPr id="161" name="Picture 5"/>
          <p:cNvPicPr>
            <a:picLocks noChangeAspect="1" noChangeArrowheads="1"/>
          </p:cNvPicPr>
          <p:nvPr/>
        </p:nvPicPr>
        <p:blipFill>
          <a:blip r:embed="rId2" cstate="print"/>
          <a:srcRect/>
          <a:stretch>
            <a:fillRect/>
          </a:stretch>
        </p:blipFill>
        <p:spPr bwMode="auto">
          <a:xfrm>
            <a:off x="228600" y="2286000"/>
            <a:ext cx="1866900" cy="2514600"/>
          </a:xfrm>
          <a:prstGeom prst="rect">
            <a:avLst/>
          </a:prstGeom>
          <a:noFill/>
          <a:ln w="50800">
            <a:noFill/>
            <a:miter lim="800000"/>
            <a:headEnd type="none" w="med" len="lg"/>
            <a:tailEnd type="none" w="med" len="lg"/>
          </a:ln>
        </p:spPr>
      </p:pic>
      <p:sp>
        <p:nvSpPr>
          <p:cNvPr id="158" name="Slide Number Placeholder 157"/>
          <p:cNvSpPr>
            <a:spLocks noGrp="1"/>
          </p:cNvSpPr>
          <p:nvPr>
            <p:ph type="sldNum" sz="quarter" idx="12"/>
          </p:nvPr>
        </p:nvSpPr>
        <p:spPr/>
        <p:txBody>
          <a:bodyPr/>
          <a:lstStyle/>
          <a:p>
            <a:fld id="{0F90EF3C-4A64-457F-A2E8-FEDFDABB442D}"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75"/>
          <p:cNvGrpSpPr>
            <a:grpSpLocks/>
          </p:cNvGrpSpPr>
          <p:nvPr/>
        </p:nvGrpSpPr>
        <p:grpSpPr bwMode="auto">
          <a:xfrm>
            <a:off x="936625" y="685800"/>
            <a:ext cx="7902575" cy="4833937"/>
            <a:chOff x="365" y="705"/>
            <a:chExt cx="4978" cy="3045"/>
          </a:xfrm>
        </p:grpSpPr>
        <p:grpSp>
          <p:nvGrpSpPr>
            <p:cNvPr id="3" name="Group 1672"/>
            <p:cNvGrpSpPr>
              <a:grpSpLocks/>
            </p:cNvGrpSpPr>
            <p:nvPr/>
          </p:nvGrpSpPr>
          <p:grpSpPr bwMode="auto">
            <a:xfrm>
              <a:off x="587" y="788"/>
              <a:ext cx="3699" cy="2962"/>
              <a:chOff x="587" y="788"/>
              <a:chExt cx="3699" cy="2962"/>
            </a:xfrm>
          </p:grpSpPr>
          <p:grpSp>
            <p:nvGrpSpPr>
              <p:cNvPr id="4" name="Group 1671"/>
              <p:cNvGrpSpPr>
                <a:grpSpLocks/>
              </p:cNvGrpSpPr>
              <p:nvPr/>
            </p:nvGrpSpPr>
            <p:grpSpPr bwMode="auto">
              <a:xfrm>
                <a:off x="1571" y="959"/>
                <a:ext cx="2459" cy="2393"/>
                <a:chOff x="1571" y="959"/>
                <a:chExt cx="2459" cy="2393"/>
              </a:xfrm>
            </p:grpSpPr>
            <p:sp>
              <p:nvSpPr>
                <p:cNvPr id="23332" name="Freeform 804"/>
                <p:cNvSpPr>
                  <a:spLocks noChangeAspect="1"/>
                </p:cNvSpPr>
                <p:nvPr/>
              </p:nvSpPr>
              <p:spPr bwMode="auto">
                <a:xfrm>
                  <a:off x="1772" y="1011"/>
                  <a:ext cx="2060" cy="1455"/>
                </a:xfrm>
                <a:custGeom>
                  <a:avLst/>
                  <a:gdLst/>
                  <a:ahLst/>
                  <a:cxnLst>
                    <a:cxn ang="0">
                      <a:pos x="0" y="1614"/>
                    </a:cxn>
                    <a:cxn ang="0">
                      <a:pos x="1" y="527"/>
                    </a:cxn>
                    <a:cxn ang="0">
                      <a:pos x="14" y="465"/>
                    </a:cxn>
                    <a:cxn ang="0">
                      <a:pos x="35" y="412"/>
                    </a:cxn>
                    <a:cxn ang="0">
                      <a:pos x="83" y="335"/>
                    </a:cxn>
                    <a:cxn ang="0">
                      <a:pos x="151" y="268"/>
                    </a:cxn>
                    <a:cxn ang="0">
                      <a:pos x="240" y="205"/>
                    </a:cxn>
                    <a:cxn ang="0">
                      <a:pos x="410" y="124"/>
                    </a:cxn>
                    <a:cxn ang="0">
                      <a:pos x="527" y="82"/>
                    </a:cxn>
                    <a:cxn ang="0">
                      <a:pos x="663" y="46"/>
                    </a:cxn>
                    <a:cxn ang="0">
                      <a:pos x="836" y="20"/>
                    </a:cxn>
                    <a:cxn ang="0">
                      <a:pos x="1002" y="3"/>
                    </a:cxn>
                    <a:cxn ang="0">
                      <a:pos x="1290" y="0"/>
                    </a:cxn>
                    <a:cxn ang="0">
                      <a:pos x="1463" y="17"/>
                    </a:cxn>
                    <a:cxn ang="0">
                      <a:pos x="1685" y="61"/>
                    </a:cxn>
                    <a:cxn ang="0">
                      <a:pos x="1836" y="107"/>
                    </a:cxn>
                    <a:cxn ang="0">
                      <a:pos x="1952" y="151"/>
                    </a:cxn>
                    <a:cxn ang="0">
                      <a:pos x="2079" y="222"/>
                    </a:cxn>
                    <a:cxn ang="0">
                      <a:pos x="2162" y="285"/>
                    </a:cxn>
                    <a:cxn ang="0">
                      <a:pos x="2240" y="377"/>
                    </a:cxn>
                    <a:cxn ang="0">
                      <a:pos x="2271" y="445"/>
                    </a:cxn>
                    <a:cxn ang="0">
                      <a:pos x="2286" y="516"/>
                    </a:cxn>
                    <a:cxn ang="0">
                      <a:pos x="2282" y="562"/>
                    </a:cxn>
                    <a:cxn ang="0">
                      <a:pos x="2286" y="1590"/>
                    </a:cxn>
                  </a:cxnLst>
                  <a:rect l="0" t="0" r="r" b="b"/>
                  <a:pathLst>
                    <a:path w="2286" h="1614">
                      <a:moveTo>
                        <a:pt x="0" y="1614"/>
                      </a:moveTo>
                      <a:lnTo>
                        <a:pt x="1" y="527"/>
                      </a:lnTo>
                      <a:lnTo>
                        <a:pt x="14" y="465"/>
                      </a:lnTo>
                      <a:lnTo>
                        <a:pt x="35" y="412"/>
                      </a:lnTo>
                      <a:lnTo>
                        <a:pt x="83" y="335"/>
                      </a:lnTo>
                      <a:lnTo>
                        <a:pt x="151" y="268"/>
                      </a:lnTo>
                      <a:lnTo>
                        <a:pt x="240" y="205"/>
                      </a:lnTo>
                      <a:lnTo>
                        <a:pt x="410" y="124"/>
                      </a:lnTo>
                      <a:lnTo>
                        <a:pt x="527" y="82"/>
                      </a:lnTo>
                      <a:lnTo>
                        <a:pt x="663" y="46"/>
                      </a:lnTo>
                      <a:lnTo>
                        <a:pt x="836" y="20"/>
                      </a:lnTo>
                      <a:lnTo>
                        <a:pt x="1002" y="3"/>
                      </a:lnTo>
                      <a:lnTo>
                        <a:pt x="1290" y="0"/>
                      </a:lnTo>
                      <a:lnTo>
                        <a:pt x="1463" y="17"/>
                      </a:lnTo>
                      <a:lnTo>
                        <a:pt x="1685" y="61"/>
                      </a:lnTo>
                      <a:lnTo>
                        <a:pt x="1836" y="107"/>
                      </a:lnTo>
                      <a:lnTo>
                        <a:pt x="1952" y="151"/>
                      </a:lnTo>
                      <a:lnTo>
                        <a:pt x="2079" y="222"/>
                      </a:lnTo>
                      <a:lnTo>
                        <a:pt x="2162" y="285"/>
                      </a:lnTo>
                      <a:lnTo>
                        <a:pt x="2240" y="377"/>
                      </a:lnTo>
                      <a:lnTo>
                        <a:pt x="2271" y="445"/>
                      </a:lnTo>
                      <a:lnTo>
                        <a:pt x="2286" y="516"/>
                      </a:lnTo>
                      <a:lnTo>
                        <a:pt x="2282" y="562"/>
                      </a:lnTo>
                      <a:lnTo>
                        <a:pt x="2286" y="1590"/>
                      </a:lnTo>
                    </a:path>
                  </a:pathLst>
                </a:custGeom>
                <a:gradFill rotWithShape="0">
                  <a:gsLst>
                    <a:gs pos="0">
                      <a:srgbClr val="C0C0C0"/>
                    </a:gs>
                    <a:gs pos="50000">
                      <a:schemeClr val="bg2"/>
                    </a:gs>
                    <a:gs pos="100000">
                      <a:srgbClr val="C0C0C0"/>
                    </a:gs>
                  </a:gsLst>
                  <a:lin ang="5400000" scaled="1"/>
                </a:gradFill>
                <a:ln w="3175" cmpd="sng">
                  <a:solidFill>
                    <a:schemeClr val="tx2"/>
                  </a:solidFill>
                  <a:round/>
                  <a:headEnd/>
                  <a:tailEnd/>
                </a:ln>
                <a:effectLst/>
              </p:spPr>
              <p:txBody>
                <a:bodyPr wrap="none" anchor="ctr"/>
                <a:lstStyle/>
                <a:p>
                  <a:pPr>
                    <a:defRPr/>
                  </a:pPr>
                  <a:endParaRPr lang="en-US">
                    <a:solidFill>
                      <a:srgbClr val="0033CC"/>
                    </a:solidFill>
                  </a:endParaRPr>
                </a:p>
              </p:txBody>
            </p:sp>
            <p:sp>
              <p:nvSpPr>
                <p:cNvPr id="54849" name="Oval 1601"/>
                <p:cNvSpPr>
                  <a:spLocks noChangeAspect="1" noChangeArrowheads="1"/>
                </p:cNvSpPr>
                <p:nvPr/>
              </p:nvSpPr>
              <p:spPr bwMode="auto">
                <a:xfrm rot="-5400000">
                  <a:off x="2240" y="1568"/>
                  <a:ext cx="1125" cy="2442"/>
                </a:xfrm>
                <a:prstGeom prst="ellipse">
                  <a:avLst/>
                </a:prstGeom>
                <a:gradFill rotWithShape="0">
                  <a:gsLst>
                    <a:gs pos="0">
                      <a:schemeClr val="bg2"/>
                    </a:gs>
                    <a:gs pos="50000">
                      <a:srgbClr val="EAEAEA"/>
                    </a:gs>
                    <a:gs pos="100000">
                      <a:schemeClr val="bg2"/>
                    </a:gs>
                  </a:gsLst>
                  <a:lin ang="0" scaled="1"/>
                </a:gradFill>
                <a:ln w="9525">
                  <a:solidFill>
                    <a:schemeClr val="tx1"/>
                  </a:solidFill>
                  <a:round/>
                  <a:headEnd/>
                  <a:tailEnd/>
                </a:ln>
                <a:effectLst/>
              </p:spPr>
              <p:txBody>
                <a:bodyPr wrap="none" anchor="ctr"/>
                <a:lstStyle/>
                <a:p>
                  <a:pPr>
                    <a:defRPr/>
                  </a:pPr>
                  <a:endParaRPr lang="en-US">
                    <a:solidFill>
                      <a:srgbClr val="0033CC"/>
                    </a:solidFill>
                  </a:endParaRPr>
                </a:p>
              </p:txBody>
            </p:sp>
            <p:sp>
              <p:nvSpPr>
                <p:cNvPr id="42029" name="Oval 1589"/>
                <p:cNvSpPr>
                  <a:spLocks noChangeAspect="1" noChangeArrowheads="1"/>
                </p:cNvSpPr>
                <p:nvPr/>
              </p:nvSpPr>
              <p:spPr bwMode="auto">
                <a:xfrm rot="-5400000">
                  <a:off x="2246" y="1490"/>
                  <a:ext cx="1125" cy="2442"/>
                </a:xfrm>
                <a:prstGeom prst="ellipse">
                  <a:avLst/>
                </a:prstGeom>
                <a:gradFill rotWithShape="0">
                  <a:gsLst>
                    <a:gs pos="0">
                      <a:srgbClr val="EAEAEA"/>
                    </a:gs>
                    <a:gs pos="100000">
                      <a:schemeClr val="bg2"/>
                    </a:gs>
                  </a:gsLst>
                  <a:path path="shape">
                    <a:fillToRect l="50000" t="50000" r="50000" b="50000"/>
                  </a:path>
                </a:gradFill>
                <a:ln w="9525">
                  <a:solidFill>
                    <a:schemeClr val="tx1"/>
                  </a:solidFill>
                  <a:round/>
                  <a:headEnd/>
                  <a:tailEnd/>
                </a:ln>
              </p:spPr>
              <p:txBody>
                <a:bodyPr wrap="none" anchor="ctr"/>
                <a:lstStyle/>
                <a:p>
                  <a:endParaRPr lang="en-US">
                    <a:solidFill>
                      <a:srgbClr val="0033CC"/>
                    </a:solidFill>
                  </a:endParaRPr>
                </a:p>
              </p:txBody>
            </p:sp>
            <p:grpSp>
              <p:nvGrpSpPr>
                <p:cNvPr id="5" name="Group 1600"/>
                <p:cNvGrpSpPr>
                  <a:grpSpLocks noChangeAspect="1"/>
                </p:cNvGrpSpPr>
                <p:nvPr/>
              </p:nvGrpSpPr>
              <p:grpSpPr bwMode="auto">
                <a:xfrm>
                  <a:off x="2192" y="2262"/>
                  <a:ext cx="1226" cy="720"/>
                  <a:chOff x="2255" y="3020"/>
                  <a:chExt cx="1361" cy="800"/>
                </a:xfrm>
              </p:grpSpPr>
              <p:sp>
                <p:nvSpPr>
                  <p:cNvPr id="54845" name="Oval 1597"/>
                  <p:cNvSpPr>
                    <a:spLocks noChangeAspect="1" noChangeArrowheads="1"/>
                  </p:cNvSpPr>
                  <p:nvPr/>
                </p:nvSpPr>
                <p:spPr bwMode="auto">
                  <a:xfrm rot="-5400000">
                    <a:off x="2604" y="2808"/>
                    <a:ext cx="662" cy="1361"/>
                  </a:xfrm>
                  <a:prstGeom prst="ellipse">
                    <a:avLst/>
                  </a:prstGeom>
                  <a:gradFill rotWithShape="0">
                    <a:gsLst>
                      <a:gs pos="0">
                        <a:schemeClr val="bg2"/>
                      </a:gs>
                      <a:gs pos="50000">
                        <a:srgbClr val="DDDDDD"/>
                      </a:gs>
                      <a:gs pos="100000">
                        <a:schemeClr val="bg2"/>
                      </a:gs>
                    </a:gsLst>
                    <a:lin ang="0" scaled="1"/>
                  </a:gradFill>
                  <a:ln w="6350">
                    <a:solidFill>
                      <a:schemeClr val="tx1"/>
                    </a:solidFill>
                    <a:round/>
                    <a:headEnd/>
                    <a:tailEnd/>
                  </a:ln>
                  <a:effectLst/>
                </p:spPr>
                <p:txBody>
                  <a:bodyPr wrap="none" anchor="ctr"/>
                  <a:lstStyle/>
                  <a:p>
                    <a:pPr>
                      <a:defRPr/>
                    </a:pPr>
                    <a:endParaRPr lang="en-US">
                      <a:solidFill>
                        <a:srgbClr val="0033CC"/>
                      </a:solidFill>
                    </a:endParaRPr>
                  </a:p>
                </p:txBody>
              </p:sp>
              <p:sp>
                <p:nvSpPr>
                  <p:cNvPr id="54844" name="Oval 1596"/>
                  <p:cNvSpPr>
                    <a:spLocks noChangeAspect="1" noChangeArrowheads="1"/>
                  </p:cNvSpPr>
                  <p:nvPr/>
                </p:nvSpPr>
                <p:spPr bwMode="auto">
                  <a:xfrm rot="-5400000">
                    <a:off x="2604" y="2773"/>
                    <a:ext cx="662" cy="1361"/>
                  </a:xfrm>
                  <a:prstGeom prst="ellipse">
                    <a:avLst/>
                  </a:prstGeom>
                  <a:gradFill rotWithShape="0">
                    <a:gsLst>
                      <a:gs pos="0">
                        <a:schemeClr val="bg2"/>
                      </a:gs>
                      <a:gs pos="50000">
                        <a:srgbClr val="DDDDDD"/>
                      </a:gs>
                      <a:gs pos="100000">
                        <a:schemeClr val="bg2"/>
                      </a:gs>
                    </a:gsLst>
                    <a:lin ang="0" scaled="1"/>
                  </a:gradFill>
                  <a:ln w="9525">
                    <a:noFill/>
                    <a:round/>
                    <a:headEnd/>
                    <a:tailEnd/>
                  </a:ln>
                  <a:effectLst/>
                </p:spPr>
                <p:txBody>
                  <a:bodyPr wrap="none" anchor="ctr"/>
                  <a:lstStyle/>
                  <a:p>
                    <a:pPr>
                      <a:defRPr/>
                    </a:pPr>
                    <a:endParaRPr lang="en-US">
                      <a:solidFill>
                        <a:srgbClr val="0033CC"/>
                      </a:solidFill>
                    </a:endParaRPr>
                  </a:p>
                </p:txBody>
              </p:sp>
              <p:sp>
                <p:nvSpPr>
                  <p:cNvPr id="54843" name="Oval 1595"/>
                  <p:cNvSpPr>
                    <a:spLocks noChangeAspect="1" noChangeArrowheads="1"/>
                  </p:cNvSpPr>
                  <p:nvPr/>
                </p:nvSpPr>
                <p:spPr bwMode="auto">
                  <a:xfrm rot="-5400000">
                    <a:off x="2604" y="2743"/>
                    <a:ext cx="662" cy="1361"/>
                  </a:xfrm>
                  <a:prstGeom prst="ellipse">
                    <a:avLst/>
                  </a:prstGeom>
                  <a:gradFill rotWithShape="0">
                    <a:gsLst>
                      <a:gs pos="0">
                        <a:schemeClr val="bg2"/>
                      </a:gs>
                      <a:gs pos="50000">
                        <a:srgbClr val="DDDDDD"/>
                      </a:gs>
                      <a:gs pos="100000">
                        <a:schemeClr val="bg2"/>
                      </a:gs>
                    </a:gsLst>
                    <a:lin ang="0" scaled="1"/>
                  </a:gradFill>
                  <a:ln w="9525">
                    <a:noFill/>
                    <a:round/>
                    <a:headEnd/>
                    <a:tailEnd/>
                  </a:ln>
                  <a:effectLst/>
                </p:spPr>
                <p:txBody>
                  <a:bodyPr wrap="none" anchor="ctr"/>
                  <a:lstStyle/>
                  <a:p>
                    <a:pPr>
                      <a:defRPr/>
                    </a:pPr>
                    <a:endParaRPr lang="en-US">
                      <a:solidFill>
                        <a:srgbClr val="0033CC"/>
                      </a:solidFill>
                    </a:endParaRPr>
                  </a:p>
                </p:txBody>
              </p:sp>
              <p:sp>
                <p:nvSpPr>
                  <p:cNvPr id="54841" name="Oval 1593"/>
                  <p:cNvSpPr>
                    <a:spLocks noChangeAspect="1" noChangeArrowheads="1"/>
                  </p:cNvSpPr>
                  <p:nvPr/>
                </p:nvSpPr>
                <p:spPr bwMode="auto">
                  <a:xfrm rot="-5400000">
                    <a:off x="2604" y="2706"/>
                    <a:ext cx="662" cy="1361"/>
                  </a:xfrm>
                  <a:prstGeom prst="ellipse">
                    <a:avLst/>
                  </a:prstGeom>
                  <a:gradFill rotWithShape="0">
                    <a:gsLst>
                      <a:gs pos="0">
                        <a:schemeClr val="bg2"/>
                      </a:gs>
                      <a:gs pos="50000">
                        <a:srgbClr val="DDDDDD"/>
                      </a:gs>
                      <a:gs pos="100000">
                        <a:schemeClr val="bg2"/>
                      </a:gs>
                    </a:gsLst>
                    <a:lin ang="0" scaled="1"/>
                  </a:gradFill>
                  <a:ln w="9525">
                    <a:noFill/>
                    <a:round/>
                    <a:headEnd/>
                    <a:tailEnd/>
                  </a:ln>
                  <a:effectLst/>
                </p:spPr>
                <p:txBody>
                  <a:bodyPr wrap="none" anchor="ctr"/>
                  <a:lstStyle/>
                  <a:p>
                    <a:pPr>
                      <a:defRPr/>
                    </a:pPr>
                    <a:endParaRPr lang="en-US">
                      <a:solidFill>
                        <a:srgbClr val="0033CC"/>
                      </a:solidFill>
                    </a:endParaRPr>
                  </a:p>
                </p:txBody>
              </p:sp>
              <p:sp>
                <p:nvSpPr>
                  <p:cNvPr id="42062" name="Oval 1594"/>
                  <p:cNvSpPr>
                    <a:spLocks noChangeAspect="1" noChangeArrowheads="1"/>
                  </p:cNvSpPr>
                  <p:nvPr/>
                </p:nvSpPr>
                <p:spPr bwMode="auto">
                  <a:xfrm rot="-5400000">
                    <a:off x="2605" y="2670"/>
                    <a:ext cx="662" cy="1361"/>
                  </a:xfrm>
                  <a:prstGeom prst="ellipse">
                    <a:avLst/>
                  </a:prstGeom>
                  <a:solidFill>
                    <a:srgbClr val="969696"/>
                  </a:solidFill>
                  <a:ln w="6350">
                    <a:solidFill>
                      <a:schemeClr val="tx1"/>
                    </a:solidFill>
                    <a:round/>
                    <a:headEnd/>
                    <a:tailEnd/>
                  </a:ln>
                </p:spPr>
                <p:txBody>
                  <a:bodyPr wrap="none" anchor="ctr"/>
                  <a:lstStyle/>
                  <a:p>
                    <a:endParaRPr lang="en-US">
                      <a:solidFill>
                        <a:srgbClr val="0033CC"/>
                      </a:solidFill>
                    </a:endParaRPr>
                  </a:p>
                </p:txBody>
              </p:sp>
              <p:sp>
                <p:nvSpPr>
                  <p:cNvPr id="42063" name="Line 1598"/>
                  <p:cNvSpPr>
                    <a:spLocks noChangeAspect="1" noChangeShapeType="1"/>
                  </p:cNvSpPr>
                  <p:nvPr/>
                </p:nvSpPr>
                <p:spPr bwMode="auto">
                  <a:xfrm flipV="1">
                    <a:off x="2256" y="3345"/>
                    <a:ext cx="0" cy="126"/>
                  </a:xfrm>
                  <a:prstGeom prst="line">
                    <a:avLst/>
                  </a:prstGeom>
                  <a:noFill/>
                  <a:ln w="6350">
                    <a:solidFill>
                      <a:schemeClr val="tx1"/>
                    </a:solidFill>
                    <a:round/>
                    <a:headEnd/>
                    <a:tailEnd/>
                  </a:ln>
                </p:spPr>
                <p:txBody>
                  <a:bodyPr wrap="none" anchor="ctr"/>
                  <a:lstStyle/>
                  <a:p>
                    <a:endParaRPr lang="en-US">
                      <a:solidFill>
                        <a:srgbClr val="0033CC"/>
                      </a:solidFill>
                    </a:endParaRPr>
                  </a:p>
                </p:txBody>
              </p:sp>
              <p:sp>
                <p:nvSpPr>
                  <p:cNvPr id="42064" name="Line 1599"/>
                  <p:cNvSpPr>
                    <a:spLocks noChangeAspect="1" noChangeShapeType="1"/>
                  </p:cNvSpPr>
                  <p:nvPr/>
                </p:nvSpPr>
                <p:spPr bwMode="auto">
                  <a:xfrm flipV="1">
                    <a:off x="3615" y="3375"/>
                    <a:ext cx="0" cy="126"/>
                  </a:xfrm>
                  <a:prstGeom prst="line">
                    <a:avLst/>
                  </a:prstGeom>
                  <a:noFill/>
                  <a:ln w="6350">
                    <a:solidFill>
                      <a:schemeClr val="tx1"/>
                    </a:solidFill>
                    <a:round/>
                    <a:headEnd/>
                    <a:tailEnd/>
                  </a:ln>
                </p:spPr>
                <p:txBody>
                  <a:bodyPr wrap="none" anchor="ctr"/>
                  <a:lstStyle/>
                  <a:p>
                    <a:endParaRPr lang="en-US">
                      <a:solidFill>
                        <a:srgbClr val="0033CC"/>
                      </a:solidFill>
                    </a:endParaRPr>
                  </a:p>
                </p:txBody>
              </p:sp>
            </p:grpSp>
            <p:grpSp>
              <p:nvGrpSpPr>
                <p:cNvPr id="6" name="Group 1592"/>
                <p:cNvGrpSpPr>
                  <a:grpSpLocks noChangeAspect="1"/>
                </p:cNvGrpSpPr>
                <p:nvPr/>
              </p:nvGrpSpPr>
              <p:grpSpPr bwMode="auto">
                <a:xfrm>
                  <a:off x="2292" y="2269"/>
                  <a:ext cx="1021" cy="518"/>
                  <a:chOff x="2311" y="2628"/>
                  <a:chExt cx="1133" cy="575"/>
                </a:xfrm>
              </p:grpSpPr>
              <p:sp>
                <p:nvSpPr>
                  <p:cNvPr id="42056" name="Oval 812"/>
                  <p:cNvSpPr>
                    <a:spLocks noChangeAspect="1" noChangeArrowheads="1"/>
                  </p:cNvSpPr>
                  <p:nvPr/>
                </p:nvSpPr>
                <p:spPr bwMode="auto">
                  <a:xfrm rot="-5400000">
                    <a:off x="2602" y="2361"/>
                    <a:ext cx="551" cy="1133"/>
                  </a:xfrm>
                  <a:prstGeom prst="ellipse">
                    <a:avLst/>
                  </a:prstGeom>
                  <a:gradFill rotWithShape="0">
                    <a:gsLst>
                      <a:gs pos="0">
                        <a:srgbClr val="808080"/>
                      </a:gs>
                      <a:gs pos="50000">
                        <a:srgbClr val="EAEAEA"/>
                      </a:gs>
                      <a:gs pos="100000">
                        <a:srgbClr val="808080"/>
                      </a:gs>
                    </a:gsLst>
                    <a:lin ang="0" scaled="1"/>
                  </a:gradFill>
                  <a:ln w="6350">
                    <a:solidFill>
                      <a:schemeClr val="tx1"/>
                    </a:solidFill>
                    <a:round/>
                    <a:headEnd/>
                    <a:tailEnd/>
                  </a:ln>
                </p:spPr>
                <p:txBody>
                  <a:bodyPr wrap="none" anchor="ctr"/>
                  <a:lstStyle/>
                  <a:p>
                    <a:endParaRPr lang="en-US">
                      <a:solidFill>
                        <a:srgbClr val="0033CC"/>
                      </a:solidFill>
                    </a:endParaRPr>
                  </a:p>
                </p:txBody>
              </p:sp>
              <p:sp>
                <p:nvSpPr>
                  <p:cNvPr id="42057" name="Oval 1591"/>
                  <p:cNvSpPr>
                    <a:spLocks noChangeAspect="1" noChangeArrowheads="1"/>
                  </p:cNvSpPr>
                  <p:nvPr/>
                </p:nvSpPr>
                <p:spPr bwMode="auto">
                  <a:xfrm rot="-5400000">
                    <a:off x="2602" y="2337"/>
                    <a:ext cx="551" cy="1133"/>
                  </a:xfrm>
                  <a:prstGeom prst="ellipse">
                    <a:avLst/>
                  </a:prstGeom>
                  <a:gradFill rotWithShape="0">
                    <a:gsLst>
                      <a:gs pos="0">
                        <a:srgbClr val="EAEAEA"/>
                      </a:gs>
                      <a:gs pos="100000">
                        <a:srgbClr val="808080"/>
                      </a:gs>
                    </a:gsLst>
                    <a:path path="rect">
                      <a:fillToRect t="100000" r="100000"/>
                    </a:path>
                  </a:gradFill>
                  <a:ln w="6350">
                    <a:solidFill>
                      <a:schemeClr val="tx1"/>
                    </a:solidFill>
                    <a:round/>
                    <a:headEnd/>
                    <a:tailEnd/>
                  </a:ln>
                </p:spPr>
                <p:txBody>
                  <a:bodyPr wrap="none" anchor="ctr"/>
                  <a:lstStyle/>
                  <a:p>
                    <a:endParaRPr lang="en-US">
                      <a:solidFill>
                        <a:srgbClr val="0033CC"/>
                      </a:solidFill>
                    </a:endParaRPr>
                  </a:p>
                </p:txBody>
              </p:sp>
            </p:grpSp>
            <p:grpSp>
              <p:nvGrpSpPr>
                <p:cNvPr id="7" name="Group 1622"/>
                <p:cNvGrpSpPr>
                  <a:grpSpLocks noChangeAspect="1"/>
                </p:cNvGrpSpPr>
                <p:nvPr/>
              </p:nvGrpSpPr>
              <p:grpSpPr bwMode="auto">
                <a:xfrm>
                  <a:off x="3468" y="1676"/>
                  <a:ext cx="562" cy="1484"/>
                  <a:chOff x="3640" y="1781"/>
                  <a:chExt cx="624" cy="1647"/>
                </a:xfrm>
              </p:grpSpPr>
              <p:sp>
                <p:nvSpPr>
                  <p:cNvPr id="54853" name="Freeform 1605"/>
                  <p:cNvSpPr>
                    <a:spLocks noChangeAspect="1"/>
                  </p:cNvSpPr>
                  <p:nvPr/>
                </p:nvSpPr>
                <p:spPr bwMode="auto">
                  <a:xfrm rot="16200000" flipV="1">
                    <a:off x="3542" y="1879"/>
                    <a:ext cx="817" cy="621"/>
                  </a:xfrm>
                  <a:custGeom>
                    <a:avLst/>
                    <a:gdLst/>
                    <a:ahLst/>
                    <a:cxnLst>
                      <a:cxn ang="0">
                        <a:pos x="0" y="492"/>
                      </a:cxn>
                      <a:cxn ang="0">
                        <a:pos x="48" y="388"/>
                      </a:cxn>
                      <a:cxn ang="0">
                        <a:pos x="108" y="276"/>
                      </a:cxn>
                      <a:cxn ang="0">
                        <a:pos x="166" y="191"/>
                      </a:cxn>
                      <a:cxn ang="0">
                        <a:pos x="225" y="125"/>
                      </a:cxn>
                      <a:cxn ang="0">
                        <a:pos x="267" y="89"/>
                      </a:cxn>
                      <a:cxn ang="0">
                        <a:pos x="300" y="63"/>
                      </a:cxn>
                      <a:cxn ang="0">
                        <a:pos x="355" y="30"/>
                      </a:cxn>
                      <a:cxn ang="0">
                        <a:pos x="406" y="9"/>
                      </a:cxn>
                      <a:cxn ang="0">
                        <a:pos x="472" y="0"/>
                      </a:cxn>
                      <a:cxn ang="0">
                        <a:pos x="544" y="6"/>
                      </a:cxn>
                      <a:cxn ang="0">
                        <a:pos x="610" y="26"/>
                      </a:cxn>
                      <a:cxn ang="0">
                        <a:pos x="672" y="56"/>
                      </a:cxn>
                      <a:cxn ang="0">
                        <a:pos x="714" y="87"/>
                      </a:cxn>
                      <a:cxn ang="0">
                        <a:pos x="756" y="123"/>
                      </a:cxn>
                      <a:cxn ang="0">
                        <a:pos x="795" y="164"/>
                      </a:cxn>
                      <a:cxn ang="0">
                        <a:pos x="828" y="203"/>
                      </a:cxn>
                      <a:cxn ang="0">
                        <a:pos x="852" y="240"/>
                      </a:cxn>
                      <a:cxn ang="0">
                        <a:pos x="789" y="368"/>
                      </a:cxn>
                      <a:cxn ang="0">
                        <a:pos x="745" y="320"/>
                      </a:cxn>
                      <a:cxn ang="0">
                        <a:pos x="690" y="276"/>
                      </a:cxn>
                      <a:cxn ang="0">
                        <a:pos x="636" y="249"/>
                      </a:cxn>
                      <a:cxn ang="0">
                        <a:pos x="579" y="227"/>
                      </a:cxn>
                      <a:cxn ang="0">
                        <a:pos x="517" y="213"/>
                      </a:cxn>
                      <a:cxn ang="0">
                        <a:pos x="472" y="213"/>
                      </a:cxn>
                      <a:cxn ang="0">
                        <a:pos x="394" y="233"/>
                      </a:cxn>
                      <a:cxn ang="0">
                        <a:pos x="340" y="260"/>
                      </a:cxn>
                      <a:cxn ang="0">
                        <a:pos x="284" y="308"/>
                      </a:cxn>
                      <a:cxn ang="0">
                        <a:pos x="237" y="354"/>
                      </a:cxn>
                      <a:cxn ang="0">
                        <a:pos x="188" y="424"/>
                      </a:cxn>
                      <a:cxn ang="0">
                        <a:pos x="140" y="500"/>
                      </a:cxn>
                      <a:cxn ang="0">
                        <a:pos x="100" y="584"/>
                      </a:cxn>
                      <a:cxn ang="0">
                        <a:pos x="76" y="648"/>
                      </a:cxn>
                      <a:cxn ang="0">
                        <a:pos x="0" y="492"/>
                      </a:cxn>
                    </a:cxnLst>
                    <a:rect l="0" t="0" r="r" b="b"/>
                    <a:pathLst>
                      <a:path w="852" h="648">
                        <a:moveTo>
                          <a:pt x="0" y="492"/>
                        </a:moveTo>
                        <a:lnTo>
                          <a:pt x="48" y="388"/>
                        </a:lnTo>
                        <a:lnTo>
                          <a:pt x="108" y="276"/>
                        </a:lnTo>
                        <a:lnTo>
                          <a:pt x="166" y="191"/>
                        </a:lnTo>
                        <a:lnTo>
                          <a:pt x="225" y="125"/>
                        </a:lnTo>
                        <a:lnTo>
                          <a:pt x="267" y="89"/>
                        </a:lnTo>
                        <a:lnTo>
                          <a:pt x="300" y="63"/>
                        </a:lnTo>
                        <a:lnTo>
                          <a:pt x="355" y="30"/>
                        </a:lnTo>
                        <a:lnTo>
                          <a:pt x="406" y="9"/>
                        </a:lnTo>
                        <a:lnTo>
                          <a:pt x="472" y="0"/>
                        </a:lnTo>
                        <a:lnTo>
                          <a:pt x="544" y="6"/>
                        </a:lnTo>
                        <a:lnTo>
                          <a:pt x="610" y="26"/>
                        </a:lnTo>
                        <a:lnTo>
                          <a:pt x="672" y="56"/>
                        </a:lnTo>
                        <a:lnTo>
                          <a:pt x="714" y="87"/>
                        </a:lnTo>
                        <a:lnTo>
                          <a:pt x="756" y="123"/>
                        </a:lnTo>
                        <a:lnTo>
                          <a:pt x="795" y="164"/>
                        </a:lnTo>
                        <a:lnTo>
                          <a:pt x="828" y="203"/>
                        </a:lnTo>
                        <a:lnTo>
                          <a:pt x="852" y="240"/>
                        </a:lnTo>
                        <a:lnTo>
                          <a:pt x="789" y="368"/>
                        </a:lnTo>
                        <a:lnTo>
                          <a:pt x="745" y="320"/>
                        </a:lnTo>
                        <a:lnTo>
                          <a:pt x="690" y="276"/>
                        </a:lnTo>
                        <a:lnTo>
                          <a:pt x="636" y="249"/>
                        </a:lnTo>
                        <a:lnTo>
                          <a:pt x="579" y="227"/>
                        </a:lnTo>
                        <a:lnTo>
                          <a:pt x="517" y="213"/>
                        </a:lnTo>
                        <a:lnTo>
                          <a:pt x="472" y="213"/>
                        </a:lnTo>
                        <a:lnTo>
                          <a:pt x="394" y="233"/>
                        </a:lnTo>
                        <a:lnTo>
                          <a:pt x="340" y="260"/>
                        </a:lnTo>
                        <a:lnTo>
                          <a:pt x="284" y="308"/>
                        </a:lnTo>
                        <a:lnTo>
                          <a:pt x="237" y="354"/>
                        </a:lnTo>
                        <a:lnTo>
                          <a:pt x="188" y="424"/>
                        </a:lnTo>
                        <a:lnTo>
                          <a:pt x="140" y="500"/>
                        </a:lnTo>
                        <a:lnTo>
                          <a:pt x="100" y="584"/>
                        </a:lnTo>
                        <a:lnTo>
                          <a:pt x="76" y="648"/>
                        </a:lnTo>
                        <a:lnTo>
                          <a:pt x="0" y="492"/>
                        </a:lnTo>
                        <a:close/>
                      </a:path>
                    </a:pathLst>
                  </a:custGeom>
                  <a:gradFill rotWithShape="0">
                    <a:gsLst>
                      <a:gs pos="0">
                        <a:srgbClr val="C0C0C0"/>
                      </a:gs>
                      <a:gs pos="50000">
                        <a:schemeClr val="bg2"/>
                      </a:gs>
                      <a:gs pos="100000">
                        <a:srgbClr val="C0C0C0"/>
                      </a:gs>
                    </a:gsLst>
                    <a:lin ang="0" scaled="1"/>
                  </a:gradFill>
                  <a:ln w="6350" cmpd="sng">
                    <a:solidFill>
                      <a:schemeClr val="tx1"/>
                    </a:solidFill>
                    <a:round/>
                    <a:headEnd/>
                    <a:tailEnd/>
                  </a:ln>
                  <a:effectLst/>
                </p:spPr>
                <p:txBody>
                  <a:bodyPr wrap="none" anchor="ctr"/>
                  <a:lstStyle/>
                  <a:p>
                    <a:pPr>
                      <a:defRPr/>
                    </a:pPr>
                    <a:endParaRPr lang="en-US">
                      <a:solidFill>
                        <a:srgbClr val="0033CC"/>
                      </a:solidFill>
                    </a:endParaRPr>
                  </a:p>
                </p:txBody>
              </p:sp>
              <p:sp>
                <p:nvSpPr>
                  <p:cNvPr id="42054" name="Freeform 1606" descr="Sphere"/>
                  <p:cNvSpPr>
                    <a:spLocks noChangeAspect="1"/>
                  </p:cNvSpPr>
                  <p:nvPr/>
                </p:nvSpPr>
                <p:spPr bwMode="auto">
                  <a:xfrm rot="16200000" flipV="1">
                    <a:off x="3264" y="2902"/>
                    <a:ext cx="902" cy="150"/>
                  </a:xfrm>
                  <a:custGeom>
                    <a:avLst/>
                    <a:gdLst>
                      <a:gd name="T0" fmla="*/ 76 w 940"/>
                      <a:gd name="T1" fmla="*/ 156 h 156"/>
                      <a:gd name="T2" fmla="*/ 0 w 940"/>
                      <a:gd name="T3" fmla="*/ 0 h 156"/>
                      <a:gd name="T4" fmla="*/ 868 w 940"/>
                      <a:gd name="T5" fmla="*/ 0 h 156"/>
                      <a:gd name="T6" fmla="*/ 940 w 940"/>
                      <a:gd name="T7" fmla="*/ 156 h 156"/>
                      <a:gd name="T8" fmla="*/ 76 w 940"/>
                      <a:gd name="T9" fmla="*/ 156 h 156"/>
                      <a:gd name="T10" fmla="*/ 0 60000 65536"/>
                      <a:gd name="T11" fmla="*/ 0 60000 65536"/>
                      <a:gd name="T12" fmla="*/ 0 60000 65536"/>
                      <a:gd name="T13" fmla="*/ 0 60000 65536"/>
                      <a:gd name="T14" fmla="*/ 0 60000 65536"/>
                      <a:gd name="T15" fmla="*/ 0 w 940"/>
                      <a:gd name="T16" fmla="*/ 0 h 156"/>
                      <a:gd name="T17" fmla="*/ 940 w 940"/>
                      <a:gd name="T18" fmla="*/ 156 h 156"/>
                    </a:gdLst>
                    <a:ahLst/>
                    <a:cxnLst>
                      <a:cxn ang="T10">
                        <a:pos x="T0" y="T1"/>
                      </a:cxn>
                      <a:cxn ang="T11">
                        <a:pos x="T2" y="T3"/>
                      </a:cxn>
                      <a:cxn ang="T12">
                        <a:pos x="T4" y="T5"/>
                      </a:cxn>
                      <a:cxn ang="T13">
                        <a:pos x="T6" y="T7"/>
                      </a:cxn>
                      <a:cxn ang="T14">
                        <a:pos x="T8" y="T9"/>
                      </a:cxn>
                    </a:cxnLst>
                    <a:rect l="T15" t="T16" r="T17" b="T18"/>
                    <a:pathLst>
                      <a:path w="940" h="156">
                        <a:moveTo>
                          <a:pt x="76" y="156"/>
                        </a:moveTo>
                        <a:lnTo>
                          <a:pt x="0" y="0"/>
                        </a:lnTo>
                        <a:lnTo>
                          <a:pt x="868" y="0"/>
                        </a:lnTo>
                        <a:lnTo>
                          <a:pt x="940" y="156"/>
                        </a:lnTo>
                        <a:lnTo>
                          <a:pt x="76" y="156"/>
                        </a:lnTo>
                        <a:close/>
                      </a:path>
                    </a:pathLst>
                  </a:custGeom>
                  <a:pattFill prst="sphere">
                    <a:fgClr>
                      <a:srgbClr val="000000"/>
                    </a:fgClr>
                    <a:bgClr>
                      <a:schemeClr val="bg1"/>
                    </a:bgClr>
                  </a:pattFill>
                  <a:ln w="6350" cmpd="sng">
                    <a:solidFill>
                      <a:schemeClr val="tx1"/>
                    </a:solidFill>
                    <a:round/>
                    <a:headEnd/>
                    <a:tailEnd/>
                  </a:ln>
                </p:spPr>
                <p:txBody>
                  <a:bodyPr wrap="none" anchor="ctr"/>
                  <a:lstStyle/>
                  <a:p>
                    <a:endParaRPr lang="en-US">
                      <a:solidFill>
                        <a:srgbClr val="0033CC"/>
                      </a:solidFill>
                    </a:endParaRPr>
                  </a:p>
                </p:txBody>
              </p:sp>
              <p:sp>
                <p:nvSpPr>
                  <p:cNvPr id="42055" name="Freeform 1607"/>
                  <p:cNvSpPr>
                    <a:spLocks noChangeAspect="1"/>
                  </p:cNvSpPr>
                  <p:nvPr/>
                </p:nvSpPr>
                <p:spPr bwMode="auto">
                  <a:xfrm rot="16200000" flipV="1">
                    <a:off x="3386" y="2549"/>
                    <a:ext cx="1281" cy="474"/>
                  </a:xfrm>
                  <a:custGeom>
                    <a:avLst/>
                    <a:gdLst>
                      <a:gd name="T0" fmla="*/ 867 w 1335"/>
                      <a:gd name="T1" fmla="*/ 495 h 495"/>
                      <a:gd name="T2" fmla="*/ 888 w 1335"/>
                      <a:gd name="T3" fmla="*/ 441 h 495"/>
                      <a:gd name="T4" fmla="*/ 918 w 1335"/>
                      <a:gd name="T5" fmla="*/ 377 h 495"/>
                      <a:gd name="T6" fmla="*/ 953 w 1335"/>
                      <a:gd name="T7" fmla="*/ 311 h 495"/>
                      <a:gd name="T8" fmla="*/ 998 w 1335"/>
                      <a:gd name="T9" fmla="*/ 237 h 495"/>
                      <a:gd name="T10" fmla="*/ 1038 w 1335"/>
                      <a:gd name="T11" fmla="*/ 182 h 495"/>
                      <a:gd name="T12" fmla="*/ 1079 w 1335"/>
                      <a:gd name="T13" fmla="*/ 137 h 495"/>
                      <a:gd name="T14" fmla="*/ 1124 w 1335"/>
                      <a:gd name="T15" fmla="*/ 96 h 495"/>
                      <a:gd name="T16" fmla="*/ 1164 w 1335"/>
                      <a:gd name="T17" fmla="*/ 66 h 495"/>
                      <a:gd name="T18" fmla="*/ 1199 w 1335"/>
                      <a:gd name="T19" fmla="*/ 44 h 495"/>
                      <a:gd name="T20" fmla="*/ 1241 w 1335"/>
                      <a:gd name="T21" fmla="*/ 21 h 495"/>
                      <a:gd name="T22" fmla="*/ 1292 w 1335"/>
                      <a:gd name="T23" fmla="*/ 8 h 495"/>
                      <a:gd name="T24" fmla="*/ 1335 w 1335"/>
                      <a:gd name="T25" fmla="*/ 0 h 495"/>
                      <a:gd name="T26" fmla="*/ 471 w 1335"/>
                      <a:gd name="T27" fmla="*/ 0 h 495"/>
                      <a:gd name="T28" fmla="*/ 420 w 1335"/>
                      <a:gd name="T29" fmla="*/ 9 h 495"/>
                      <a:gd name="T30" fmla="*/ 366 w 1335"/>
                      <a:gd name="T31" fmla="*/ 32 h 495"/>
                      <a:gd name="T32" fmla="*/ 330 w 1335"/>
                      <a:gd name="T33" fmla="*/ 51 h 495"/>
                      <a:gd name="T34" fmla="*/ 288 w 1335"/>
                      <a:gd name="T35" fmla="*/ 78 h 495"/>
                      <a:gd name="T36" fmla="*/ 255 w 1335"/>
                      <a:gd name="T37" fmla="*/ 105 h 495"/>
                      <a:gd name="T38" fmla="*/ 219 w 1335"/>
                      <a:gd name="T39" fmla="*/ 138 h 495"/>
                      <a:gd name="T40" fmla="*/ 179 w 1335"/>
                      <a:gd name="T41" fmla="*/ 182 h 495"/>
                      <a:gd name="T42" fmla="*/ 144 w 1335"/>
                      <a:gd name="T43" fmla="*/ 230 h 495"/>
                      <a:gd name="T44" fmla="*/ 117 w 1335"/>
                      <a:gd name="T45" fmla="*/ 276 h 495"/>
                      <a:gd name="T46" fmla="*/ 78 w 1335"/>
                      <a:gd name="T47" fmla="*/ 339 h 495"/>
                      <a:gd name="T48" fmla="*/ 51 w 1335"/>
                      <a:gd name="T49" fmla="*/ 396 h 495"/>
                      <a:gd name="T50" fmla="*/ 15 w 1335"/>
                      <a:gd name="T51" fmla="*/ 471 h 495"/>
                      <a:gd name="T52" fmla="*/ 0 w 1335"/>
                      <a:gd name="T53" fmla="*/ 495 h 495"/>
                      <a:gd name="T54" fmla="*/ 867 w 1335"/>
                      <a:gd name="T55" fmla="*/ 495 h 4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35"/>
                      <a:gd name="T85" fmla="*/ 0 h 495"/>
                      <a:gd name="T86" fmla="*/ 1335 w 1335"/>
                      <a:gd name="T87" fmla="*/ 495 h 4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35" h="495">
                        <a:moveTo>
                          <a:pt x="867" y="495"/>
                        </a:moveTo>
                        <a:lnTo>
                          <a:pt x="888" y="441"/>
                        </a:lnTo>
                        <a:lnTo>
                          <a:pt x="918" y="377"/>
                        </a:lnTo>
                        <a:lnTo>
                          <a:pt x="953" y="311"/>
                        </a:lnTo>
                        <a:lnTo>
                          <a:pt x="998" y="237"/>
                        </a:lnTo>
                        <a:lnTo>
                          <a:pt x="1038" y="182"/>
                        </a:lnTo>
                        <a:lnTo>
                          <a:pt x="1079" y="137"/>
                        </a:lnTo>
                        <a:lnTo>
                          <a:pt x="1124" y="96"/>
                        </a:lnTo>
                        <a:lnTo>
                          <a:pt x="1164" y="66"/>
                        </a:lnTo>
                        <a:lnTo>
                          <a:pt x="1199" y="44"/>
                        </a:lnTo>
                        <a:lnTo>
                          <a:pt x="1241" y="21"/>
                        </a:lnTo>
                        <a:lnTo>
                          <a:pt x="1292" y="8"/>
                        </a:lnTo>
                        <a:lnTo>
                          <a:pt x="1335" y="0"/>
                        </a:lnTo>
                        <a:lnTo>
                          <a:pt x="471" y="0"/>
                        </a:lnTo>
                        <a:lnTo>
                          <a:pt x="420" y="9"/>
                        </a:lnTo>
                        <a:lnTo>
                          <a:pt x="366" y="32"/>
                        </a:lnTo>
                        <a:lnTo>
                          <a:pt x="330" y="51"/>
                        </a:lnTo>
                        <a:lnTo>
                          <a:pt x="288" y="78"/>
                        </a:lnTo>
                        <a:lnTo>
                          <a:pt x="255" y="105"/>
                        </a:lnTo>
                        <a:lnTo>
                          <a:pt x="219" y="138"/>
                        </a:lnTo>
                        <a:lnTo>
                          <a:pt x="179" y="182"/>
                        </a:lnTo>
                        <a:lnTo>
                          <a:pt x="144" y="230"/>
                        </a:lnTo>
                        <a:lnTo>
                          <a:pt x="117" y="276"/>
                        </a:lnTo>
                        <a:lnTo>
                          <a:pt x="78" y="339"/>
                        </a:lnTo>
                        <a:lnTo>
                          <a:pt x="51" y="396"/>
                        </a:lnTo>
                        <a:lnTo>
                          <a:pt x="15" y="471"/>
                        </a:lnTo>
                        <a:lnTo>
                          <a:pt x="0" y="495"/>
                        </a:lnTo>
                        <a:lnTo>
                          <a:pt x="867" y="495"/>
                        </a:lnTo>
                        <a:close/>
                      </a:path>
                    </a:pathLst>
                  </a:custGeom>
                  <a:gradFill rotWithShape="0">
                    <a:gsLst>
                      <a:gs pos="0">
                        <a:srgbClr val="EAEAEA"/>
                      </a:gs>
                      <a:gs pos="100000">
                        <a:schemeClr val="bg2"/>
                      </a:gs>
                    </a:gsLst>
                    <a:lin ang="0" scaled="1"/>
                  </a:gradFill>
                  <a:ln w="6350" cmpd="sng">
                    <a:solidFill>
                      <a:schemeClr val="tx1"/>
                    </a:solidFill>
                    <a:round/>
                    <a:headEnd/>
                    <a:tailEnd/>
                  </a:ln>
                </p:spPr>
                <p:txBody>
                  <a:bodyPr wrap="none" anchor="ctr"/>
                  <a:lstStyle/>
                  <a:p>
                    <a:endParaRPr lang="en-US">
                      <a:solidFill>
                        <a:srgbClr val="0033CC"/>
                      </a:solidFill>
                    </a:endParaRPr>
                  </a:p>
                </p:txBody>
              </p:sp>
            </p:grpSp>
            <p:sp>
              <p:nvSpPr>
                <p:cNvPr id="42033" name="Oval 1590" descr="Light downward diagonal"/>
                <p:cNvSpPr>
                  <a:spLocks noChangeAspect="1" noChangeArrowheads="1"/>
                </p:cNvSpPr>
                <p:nvPr/>
              </p:nvSpPr>
              <p:spPr bwMode="auto">
                <a:xfrm rot="-5400000">
                  <a:off x="2395" y="1021"/>
                  <a:ext cx="813" cy="2052"/>
                </a:xfrm>
                <a:prstGeom prst="ellipse">
                  <a:avLst/>
                </a:prstGeom>
                <a:pattFill prst="ltDnDiag">
                  <a:fgClr>
                    <a:srgbClr val="B2B2B2"/>
                  </a:fgClr>
                  <a:bgClr>
                    <a:srgbClr val="FFFFFF"/>
                  </a:bgClr>
                </a:pattFill>
                <a:ln w="9525">
                  <a:solidFill>
                    <a:schemeClr val="tx1"/>
                  </a:solidFill>
                  <a:round/>
                  <a:headEnd/>
                  <a:tailEnd/>
                </a:ln>
              </p:spPr>
              <p:txBody>
                <a:bodyPr wrap="none" anchor="ctr"/>
                <a:lstStyle/>
                <a:p>
                  <a:endParaRPr lang="en-US">
                    <a:solidFill>
                      <a:srgbClr val="0033CC"/>
                    </a:solidFill>
                  </a:endParaRPr>
                </a:p>
              </p:txBody>
            </p:sp>
            <p:sp>
              <p:nvSpPr>
                <p:cNvPr id="42034" name="Oval 811"/>
                <p:cNvSpPr>
                  <a:spLocks noChangeAspect="1" noChangeArrowheads="1"/>
                </p:cNvSpPr>
                <p:nvPr/>
              </p:nvSpPr>
              <p:spPr bwMode="auto">
                <a:xfrm rot="-5400000">
                  <a:off x="2395" y="934"/>
                  <a:ext cx="813" cy="2052"/>
                </a:xfrm>
                <a:prstGeom prst="ellipse">
                  <a:avLst/>
                </a:prstGeom>
                <a:solidFill>
                  <a:srgbClr val="C0C0C0">
                    <a:alpha val="50195"/>
                  </a:srgbClr>
                </a:solidFill>
                <a:ln w="9525">
                  <a:solidFill>
                    <a:schemeClr val="tx1"/>
                  </a:solidFill>
                  <a:round/>
                  <a:headEnd/>
                  <a:tailEnd/>
                </a:ln>
              </p:spPr>
              <p:txBody>
                <a:bodyPr wrap="none" anchor="ctr"/>
                <a:lstStyle/>
                <a:p>
                  <a:endParaRPr lang="en-US">
                    <a:solidFill>
                      <a:srgbClr val="0033CC"/>
                    </a:solidFill>
                  </a:endParaRPr>
                </a:p>
              </p:txBody>
            </p:sp>
            <p:sp>
              <p:nvSpPr>
                <p:cNvPr id="54836" name="Freeform 1588"/>
                <p:cNvSpPr>
                  <a:spLocks noChangeAspect="1"/>
                </p:cNvSpPr>
                <p:nvPr/>
              </p:nvSpPr>
              <p:spPr bwMode="auto">
                <a:xfrm>
                  <a:off x="1776" y="1207"/>
                  <a:ext cx="2065" cy="1034"/>
                </a:xfrm>
                <a:custGeom>
                  <a:avLst/>
                  <a:gdLst/>
                  <a:ahLst/>
                  <a:cxnLst>
                    <a:cxn ang="0">
                      <a:pos x="160" y="267"/>
                    </a:cxn>
                    <a:cxn ang="0">
                      <a:pos x="493" y="101"/>
                    </a:cxn>
                    <a:cxn ang="0">
                      <a:pos x="1031" y="9"/>
                    </a:cxn>
                    <a:cxn ang="0">
                      <a:pos x="1603" y="51"/>
                    </a:cxn>
                    <a:cxn ang="0">
                      <a:pos x="2167" y="307"/>
                    </a:cxn>
                    <a:cxn ang="0">
                      <a:pos x="2242" y="678"/>
                    </a:cxn>
                    <a:cxn ang="0">
                      <a:pos x="1877" y="946"/>
                    </a:cxn>
                    <a:cxn ang="0">
                      <a:pos x="1285" y="1065"/>
                    </a:cxn>
                    <a:cxn ang="0">
                      <a:pos x="619" y="1011"/>
                    </a:cxn>
                    <a:cxn ang="0">
                      <a:pos x="219" y="851"/>
                    </a:cxn>
                    <a:cxn ang="0">
                      <a:pos x="8" y="590"/>
                    </a:cxn>
                    <a:cxn ang="0">
                      <a:pos x="255" y="311"/>
                    </a:cxn>
                    <a:cxn ang="0">
                      <a:pos x="665" y="163"/>
                    </a:cxn>
                    <a:cxn ang="0">
                      <a:pos x="1289" y="119"/>
                    </a:cxn>
                    <a:cxn ang="0">
                      <a:pos x="1899" y="249"/>
                    </a:cxn>
                    <a:cxn ang="0">
                      <a:pos x="2209" y="463"/>
                    </a:cxn>
                    <a:cxn ang="0">
                      <a:pos x="2193" y="855"/>
                    </a:cxn>
                    <a:cxn ang="0">
                      <a:pos x="1647" y="1123"/>
                    </a:cxn>
                    <a:cxn ang="0">
                      <a:pos x="1129" y="1181"/>
                    </a:cxn>
                    <a:cxn ang="0">
                      <a:pos x="555" y="1105"/>
                    </a:cxn>
                    <a:cxn ang="0">
                      <a:pos x="177" y="935"/>
                    </a:cxn>
                    <a:cxn ang="0">
                      <a:pos x="7" y="689"/>
                    </a:cxn>
                    <a:cxn ang="0">
                      <a:pos x="234" y="429"/>
                    </a:cxn>
                    <a:cxn ang="0">
                      <a:pos x="636" y="276"/>
                    </a:cxn>
                    <a:cxn ang="0">
                      <a:pos x="1033" y="225"/>
                    </a:cxn>
                    <a:cxn ang="0">
                      <a:pos x="1605" y="267"/>
                    </a:cxn>
                    <a:cxn ang="0">
                      <a:pos x="2105" y="471"/>
                    </a:cxn>
                    <a:cxn ang="0">
                      <a:pos x="2277" y="787"/>
                    </a:cxn>
                    <a:cxn ang="0">
                      <a:pos x="2065" y="1067"/>
                    </a:cxn>
                    <a:cxn ang="0">
                      <a:pos x="1483" y="1263"/>
                    </a:cxn>
                    <a:cxn ang="0">
                      <a:pos x="1028" y="1283"/>
                    </a:cxn>
                    <a:cxn ang="0">
                      <a:pos x="473" y="1185"/>
                    </a:cxn>
                    <a:cxn ang="0">
                      <a:pos x="95" y="969"/>
                    </a:cxn>
                    <a:cxn ang="0">
                      <a:pos x="103" y="639"/>
                    </a:cxn>
                    <a:cxn ang="0">
                      <a:pos x="502" y="419"/>
                    </a:cxn>
                    <a:cxn ang="0">
                      <a:pos x="1027" y="331"/>
                    </a:cxn>
                    <a:cxn ang="0">
                      <a:pos x="1601" y="375"/>
                    </a:cxn>
                    <a:cxn ang="0">
                      <a:pos x="2075" y="557"/>
                    </a:cxn>
                    <a:cxn ang="0">
                      <a:pos x="2279" y="798"/>
                    </a:cxn>
                    <a:cxn ang="0">
                      <a:pos x="2122" y="1135"/>
                    </a:cxn>
                    <a:cxn ang="0">
                      <a:pos x="1645" y="1341"/>
                    </a:cxn>
                    <a:cxn ang="0">
                      <a:pos x="1001" y="1391"/>
                    </a:cxn>
                    <a:cxn ang="0">
                      <a:pos x="368" y="1255"/>
                    </a:cxn>
                    <a:cxn ang="0">
                      <a:pos x="55" y="1029"/>
                    </a:cxn>
                  </a:cxnLst>
                  <a:rect l="0" t="0" r="r" b="b"/>
                  <a:pathLst>
                    <a:path w="2291" h="1399">
                      <a:moveTo>
                        <a:pt x="73" y="355"/>
                      </a:moveTo>
                      <a:cubicBezTo>
                        <a:pt x="96" y="326"/>
                        <a:pt x="120" y="298"/>
                        <a:pt x="160" y="267"/>
                      </a:cubicBezTo>
                      <a:cubicBezTo>
                        <a:pt x="200" y="236"/>
                        <a:pt x="258" y="198"/>
                        <a:pt x="313" y="170"/>
                      </a:cubicBezTo>
                      <a:cubicBezTo>
                        <a:pt x="368" y="142"/>
                        <a:pt x="416" y="124"/>
                        <a:pt x="493" y="101"/>
                      </a:cubicBezTo>
                      <a:cubicBezTo>
                        <a:pt x="570" y="78"/>
                        <a:pt x="683" y="48"/>
                        <a:pt x="773" y="33"/>
                      </a:cubicBezTo>
                      <a:cubicBezTo>
                        <a:pt x="863" y="18"/>
                        <a:pt x="950" y="13"/>
                        <a:pt x="1031" y="9"/>
                      </a:cubicBezTo>
                      <a:cubicBezTo>
                        <a:pt x="1112" y="5"/>
                        <a:pt x="1162" y="0"/>
                        <a:pt x="1257" y="7"/>
                      </a:cubicBezTo>
                      <a:cubicBezTo>
                        <a:pt x="1352" y="14"/>
                        <a:pt x="1492" y="28"/>
                        <a:pt x="1603" y="51"/>
                      </a:cubicBezTo>
                      <a:cubicBezTo>
                        <a:pt x="1714" y="74"/>
                        <a:pt x="1829" y="104"/>
                        <a:pt x="1923" y="147"/>
                      </a:cubicBezTo>
                      <a:cubicBezTo>
                        <a:pt x="2017" y="190"/>
                        <a:pt x="2108" y="249"/>
                        <a:pt x="2167" y="307"/>
                      </a:cubicBezTo>
                      <a:cubicBezTo>
                        <a:pt x="2226" y="365"/>
                        <a:pt x="2267" y="431"/>
                        <a:pt x="2279" y="493"/>
                      </a:cubicBezTo>
                      <a:cubicBezTo>
                        <a:pt x="2291" y="555"/>
                        <a:pt x="2271" y="623"/>
                        <a:pt x="2242" y="678"/>
                      </a:cubicBezTo>
                      <a:cubicBezTo>
                        <a:pt x="2213" y="733"/>
                        <a:pt x="2168" y="776"/>
                        <a:pt x="2107" y="821"/>
                      </a:cubicBezTo>
                      <a:cubicBezTo>
                        <a:pt x="2046" y="866"/>
                        <a:pt x="1958" y="912"/>
                        <a:pt x="1877" y="946"/>
                      </a:cubicBezTo>
                      <a:cubicBezTo>
                        <a:pt x="1796" y="980"/>
                        <a:pt x="1718" y="1004"/>
                        <a:pt x="1619" y="1024"/>
                      </a:cubicBezTo>
                      <a:cubicBezTo>
                        <a:pt x="1520" y="1044"/>
                        <a:pt x="1393" y="1058"/>
                        <a:pt x="1285" y="1065"/>
                      </a:cubicBezTo>
                      <a:cubicBezTo>
                        <a:pt x="1177" y="1072"/>
                        <a:pt x="1079" y="1075"/>
                        <a:pt x="968" y="1066"/>
                      </a:cubicBezTo>
                      <a:cubicBezTo>
                        <a:pt x="857" y="1057"/>
                        <a:pt x="711" y="1030"/>
                        <a:pt x="619" y="1011"/>
                      </a:cubicBezTo>
                      <a:cubicBezTo>
                        <a:pt x="527" y="992"/>
                        <a:pt x="481" y="977"/>
                        <a:pt x="414" y="950"/>
                      </a:cubicBezTo>
                      <a:cubicBezTo>
                        <a:pt x="347" y="923"/>
                        <a:pt x="276" y="888"/>
                        <a:pt x="219" y="851"/>
                      </a:cubicBezTo>
                      <a:cubicBezTo>
                        <a:pt x="162" y="814"/>
                        <a:pt x="108" y="772"/>
                        <a:pt x="73" y="729"/>
                      </a:cubicBezTo>
                      <a:cubicBezTo>
                        <a:pt x="38" y="686"/>
                        <a:pt x="4" y="639"/>
                        <a:pt x="8" y="590"/>
                      </a:cubicBezTo>
                      <a:cubicBezTo>
                        <a:pt x="12" y="541"/>
                        <a:pt x="55" y="479"/>
                        <a:pt x="96" y="433"/>
                      </a:cubicBezTo>
                      <a:cubicBezTo>
                        <a:pt x="137" y="387"/>
                        <a:pt x="200" y="344"/>
                        <a:pt x="255" y="311"/>
                      </a:cubicBezTo>
                      <a:cubicBezTo>
                        <a:pt x="310" y="278"/>
                        <a:pt x="360" y="260"/>
                        <a:pt x="428" y="235"/>
                      </a:cubicBezTo>
                      <a:cubicBezTo>
                        <a:pt x="496" y="210"/>
                        <a:pt x="574" y="182"/>
                        <a:pt x="665" y="163"/>
                      </a:cubicBezTo>
                      <a:cubicBezTo>
                        <a:pt x="756" y="144"/>
                        <a:pt x="869" y="126"/>
                        <a:pt x="973" y="119"/>
                      </a:cubicBezTo>
                      <a:cubicBezTo>
                        <a:pt x="1077" y="112"/>
                        <a:pt x="1181" y="111"/>
                        <a:pt x="1289" y="119"/>
                      </a:cubicBezTo>
                      <a:cubicBezTo>
                        <a:pt x="1397" y="127"/>
                        <a:pt x="1521" y="144"/>
                        <a:pt x="1623" y="166"/>
                      </a:cubicBezTo>
                      <a:cubicBezTo>
                        <a:pt x="1725" y="188"/>
                        <a:pt x="1825" y="221"/>
                        <a:pt x="1899" y="249"/>
                      </a:cubicBezTo>
                      <a:cubicBezTo>
                        <a:pt x="1973" y="277"/>
                        <a:pt x="2014" y="300"/>
                        <a:pt x="2066" y="336"/>
                      </a:cubicBezTo>
                      <a:cubicBezTo>
                        <a:pt x="2118" y="372"/>
                        <a:pt x="2173" y="411"/>
                        <a:pt x="2209" y="463"/>
                      </a:cubicBezTo>
                      <a:cubicBezTo>
                        <a:pt x="2245" y="515"/>
                        <a:pt x="2286" y="581"/>
                        <a:pt x="2283" y="646"/>
                      </a:cubicBezTo>
                      <a:cubicBezTo>
                        <a:pt x="2280" y="711"/>
                        <a:pt x="2247" y="793"/>
                        <a:pt x="2193" y="855"/>
                      </a:cubicBezTo>
                      <a:cubicBezTo>
                        <a:pt x="2139" y="917"/>
                        <a:pt x="2050" y="974"/>
                        <a:pt x="1959" y="1019"/>
                      </a:cubicBezTo>
                      <a:cubicBezTo>
                        <a:pt x="1868" y="1064"/>
                        <a:pt x="1748" y="1097"/>
                        <a:pt x="1647" y="1123"/>
                      </a:cubicBezTo>
                      <a:cubicBezTo>
                        <a:pt x="1546" y="1149"/>
                        <a:pt x="1442" y="1162"/>
                        <a:pt x="1356" y="1172"/>
                      </a:cubicBezTo>
                      <a:cubicBezTo>
                        <a:pt x="1270" y="1182"/>
                        <a:pt x="1212" y="1182"/>
                        <a:pt x="1129" y="1181"/>
                      </a:cubicBezTo>
                      <a:cubicBezTo>
                        <a:pt x="1046" y="1180"/>
                        <a:pt x="953" y="1176"/>
                        <a:pt x="857" y="1163"/>
                      </a:cubicBezTo>
                      <a:cubicBezTo>
                        <a:pt x="761" y="1150"/>
                        <a:pt x="639" y="1126"/>
                        <a:pt x="555" y="1105"/>
                      </a:cubicBezTo>
                      <a:cubicBezTo>
                        <a:pt x="471" y="1084"/>
                        <a:pt x="417" y="1066"/>
                        <a:pt x="354" y="1038"/>
                      </a:cubicBezTo>
                      <a:cubicBezTo>
                        <a:pt x="291" y="1010"/>
                        <a:pt x="229" y="976"/>
                        <a:pt x="177" y="935"/>
                      </a:cubicBezTo>
                      <a:cubicBezTo>
                        <a:pt x="125" y="894"/>
                        <a:pt x="68" y="830"/>
                        <a:pt x="40" y="789"/>
                      </a:cubicBezTo>
                      <a:cubicBezTo>
                        <a:pt x="12" y="748"/>
                        <a:pt x="0" y="728"/>
                        <a:pt x="7" y="689"/>
                      </a:cubicBezTo>
                      <a:cubicBezTo>
                        <a:pt x="14" y="650"/>
                        <a:pt x="45" y="598"/>
                        <a:pt x="83" y="555"/>
                      </a:cubicBezTo>
                      <a:cubicBezTo>
                        <a:pt x="121" y="512"/>
                        <a:pt x="174" y="466"/>
                        <a:pt x="234" y="429"/>
                      </a:cubicBezTo>
                      <a:cubicBezTo>
                        <a:pt x="294" y="392"/>
                        <a:pt x="375" y="357"/>
                        <a:pt x="442" y="332"/>
                      </a:cubicBezTo>
                      <a:cubicBezTo>
                        <a:pt x="509" y="307"/>
                        <a:pt x="573" y="291"/>
                        <a:pt x="636" y="276"/>
                      </a:cubicBezTo>
                      <a:cubicBezTo>
                        <a:pt x="699" y="261"/>
                        <a:pt x="754" y="252"/>
                        <a:pt x="820" y="244"/>
                      </a:cubicBezTo>
                      <a:cubicBezTo>
                        <a:pt x="886" y="236"/>
                        <a:pt x="959" y="228"/>
                        <a:pt x="1033" y="225"/>
                      </a:cubicBezTo>
                      <a:cubicBezTo>
                        <a:pt x="1107" y="222"/>
                        <a:pt x="1170" y="216"/>
                        <a:pt x="1265" y="223"/>
                      </a:cubicBezTo>
                      <a:cubicBezTo>
                        <a:pt x="1360" y="230"/>
                        <a:pt x="1497" y="244"/>
                        <a:pt x="1605" y="267"/>
                      </a:cubicBezTo>
                      <a:cubicBezTo>
                        <a:pt x="1713" y="290"/>
                        <a:pt x="1828" y="327"/>
                        <a:pt x="1911" y="361"/>
                      </a:cubicBezTo>
                      <a:cubicBezTo>
                        <a:pt x="1994" y="395"/>
                        <a:pt x="2048" y="425"/>
                        <a:pt x="2105" y="471"/>
                      </a:cubicBezTo>
                      <a:cubicBezTo>
                        <a:pt x="2162" y="517"/>
                        <a:pt x="2224" y="584"/>
                        <a:pt x="2253" y="637"/>
                      </a:cubicBezTo>
                      <a:cubicBezTo>
                        <a:pt x="2282" y="690"/>
                        <a:pt x="2280" y="742"/>
                        <a:pt x="2277" y="787"/>
                      </a:cubicBezTo>
                      <a:cubicBezTo>
                        <a:pt x="2274" y="832"/>
                        <a:pt x="2268" y="862"/>
                        <a:pt x="2233" y="909"/>
                      </a:cubicBezTo>
                      <a:cubicBezTo>
                        <a:pt x="2198" y="956"/>
                        <a:pt x="2139" y="1020"/>
                        <a:pt x="2065" y="1067"/>
                      </a:cubicBezTo>
                      <a:cubicBezTo>
                        <a:pt x="1991" y="1114"/>
                        <a:pt x="1886" y="1157"/>
                        <a:pt x="1789" y="1190"/>
                      </a:cubicBezTo>
                      <a:cubicBezTo>
                        <a:pt x="1692" y="1223"/>
                        <a:pt x="1571" y="1247"/>
                        <a:pt x="1483" y="1263"/>
                      </a:cubicBezTo>
                      <a:cubicBezTo>
                        <a:pt x="1395" y="1279"/>
                        <a:pt x="1339" y="1280"/>
                        <a:pt x="1263" y="1283"/>
                      </a:cubicBezTo>
                      <a:cubicBezTo>
                        <a:pt x="1187" y="1286"/>
                        <a:pt x="1118" y="1288"/>
                        <a:pt x="1028" y="1283"/>
                      </a:cubicBezTo>
                      <a:cubicBezTo>
                        <a:pt x="938" y="1278"/>
                        <a:pt x="817" y="1267"/>
                        <a:pt x="725" y="1251"/>
                      </a:cubicBezTo>
                      <a:cubicBezTo>
                        <a:pt x="633" y="1235"/>
                        <a:pt x="557" y="1216"/>
                        <a:pt x="473" y="1185"/>
                      </a:cubicBezTo>
                      <a:cubicBezTo>
                        <a:pt x="389" y="1154"/>
                        <a:pt x="283" y="1102"/>
                        <a:pt x="220" y="1066"/>
                      </a:cubicBezTo>
                      <a:cubicBezTo>
                        <a:pt x="157" y="1030"/>
                        <a:pt x="130" y="1012"/>
                        <a:pt x="95" y="969"/>
                      </a:cubicBezTo>
                      <a:cubicBezTo>
                        <a:pt x="60" y="926"/>
                        <a:pt x="8" y="864"/>
                        <a:pt x="9" y="809"/>
                      </a:cubicBezTo>
                      <a:cubicBezTo>
                        <a:pt x="10" y="754"/>
                        <a:pt x="60" y="687"/>
                        <a:pt x="103" y="639"/>
                      </a:cubicBezTo>
                      <a:cubicBezTo>
                        <a:pt x="146" y="591"/>
                        <a:pt x="202" y="558"/>
                        <a:pt x="269" y="521"/>
                      </a:cubicBezTo>
                      <a:cubicBezTo>
                        <a:pt x="336" y="484"/>
                        <a:pt x="421" y="446"/>
                        <a:pt x="502" y="419"/>
                      </a:cubicBezTo>
                      <a:cubicBezTo>
                        <a:pt x="583" y="392"/>
                        <a:pt x="669" y="374"/>
                        <a:pt x="756" y="359"/>
                      </a:cubicBezTo>
                      <a:cubicBezTo>
                        <a:pt x="843" y="344"/>
                        <a:pt x="935" y="335"/>
                        <a:pt x="1027" y="331"/>
                      </a:cubicBezTo>
                      <a:cubicBezTo>
                        <a:pt x="1119" y="327"/>
                        <a:pt x="1213" y="329"/>
                        <a:pt x="1309" y="336"/>
                      </a:cubicBezTo>
                      <a:cubicBezTo>
                        <a:pt x="1405" y="343"/>
                        <a:pt x="1507" y="355"/>
                        <a:pt x="1601" y="375"/>
                      </a:cubicBezTo>
                      <a:cubicBezTo>
                        <a:pt x="1695" y="395"/>
                        <a:pt x="1794" y="425"/>
                        <a:pt x="1873" y="455"/>
                      </a:cubicBezTo>
                      <a:cubicBezTo>
                        <a:pt x="1952" y="485"/>
                        <a:pt x="2024" y="526"/>
                        <a:pt x="2075" y="557"/>
                      </a:cubicBezTo>
                      <a:cubicBezTo>
                        <a:pt x="2126" y="588"/>
                        <a:pt x="2143" y="601"/>
                        <a:pt x="2177" y="641"/>
                      </a:cubicBezTo>
                      <a:cubicBezTo>
                        <a:pt x="2211" y="681"/>
                        <a:pt x="2267" y="740"/>
                        <a:pt x="2279" y="798"/>
                      </a:cubicBezTo>
                      <a:cubicBezTo>
                        <a:pt x="2291" y="856"/>
                        <a:pt x="2277" y="933"/>
                        <a:pt x="2251" y="989"/>
                      </a:cubicBezTo>
                      <a:cubicBezTo>
                        <a:pt x="2225" y="1045"/>
                        <a:pt x="2174" y="1093"/>
                        <a:pt x="2122" y="1135"/>
                      </a:cubicBezTo>
                      <a:cubicBezTo>
                        <a:pt x="2070" y="1177"/>
                        <a:pt x="2017" y="1207"/>
                        <a:pt x="1937" y="1241"/>
                      </a:cubicBezTo>
                      <a:cubicBezTo>
                        <a:pt x="1857" y="1275"/>
                        <a:pt x="1757" y="1316"/>
                        <a:pt x="1645" y="1341"/>
                      </a:cubicBezTo>
                      <a:cubicBezTo>
                        <a:pt x="1533" y="1366"/>
                        <a:pt x="1370" y="1383"/>
                        <a:pt x="1263" y="1391"/>
                      </a:cubicBezTo>
                      <a:cubicBezTo>
                        <a:pt x="1156" y="1399"/>
                        <a:pt x="1105" y="1399"/>
                        <a:pt x="1001" y="1391"/>
                      </a:cubicBezTo>
                      <a:cubicBezTo>
                        <a:pt x="897" y="1383"/>
                        <a:pt x="745" y="1366"/>
                        <a:pt x="640" y="1343"/>
                      </a:cubicBezTo>
                      <a:cubicBezTo>
                        <a:pt x="535" y="1320"/>
                        <a:pt x="448" y="1289"/>
                        <a:pt x="368" y="1255"/>
                      </a:cubicBezTo>
                      <a:cubicBezTo>
                        <a:pt x="288" y="1221"/>
                        <a:pt x="213" y="1175"/>
                        <a:pt x="161" y="1137"/>
                      </a:cubicBezTo>
                      <a:cubicBezTo>
                        <a:pt x="109" y="1099"/>
                        <a:pt x="77" y="1056"/>
                        <a:pt x="55" y="1029"/>
                      </a:cubicBezTo>
                      <a:cubicBezTo>
                        <a:pt x="33" y="1002"/>
                        <a:pt x="33" y="986"/>
                        <a:pt x="27" y="975"/>
                      </a:cubicBezTo>
                    </a:path>
                  </a:pathLst>
                </a:custGeom>
                <a:noFill/>
                <a:ln w="12700" cmpd="sng">
                  <a:solidFill>
                    <a:srgbClr val="F8F8F8"/>
                  </a:solidFill>
                  <a:round/>
                  <a:headEnd/>
                  <a:tailEnd/>
                </a:ln>
                <a:effectLst>
                  <a:outerShdw dist="28398" dir="1593903" algn="ctr" rotWithShape="0">
                    <a:schemeClr val="tx1"/>
                  </a:outerShdw>
                </a:effectLst>
              </p:spPr>
              <p:txBody>
                <a:bodyPr wrap="none" anchor="ctr"/>
                <a:lstStyle/>
                <a:p>
                  <a:pPr>
                    <a:defRPr/>
                  </a:pPr>
                  <a:endParaRPr lang="en-US">
                    <a:solidFill>
                      <a:srgbClr val="0033CC"/>
                    </a:solidFill>
                  </a:endParaRPr>
                </a:p>
              </p:txBody>
            </p:sp>
            <p:grpSp>
              <p:nvGrpSpPr>
                <p:cNvPr id="8" name="Group 1093"/>
                <p:cNvGrpSpPr>
                  <a:grpSpLocks noChangeAspect="1"/>
                </p:cNvGrpSpPr>
                <p:nvPr/>
              </p:nvGrpSpPr>
              <p:grpSpPr bwMode="auto">
                <a:xfrm rot="-5400000">
                  <a:off x="2325" y="463"/>
                  <a:ext cx="960" cy="2059"/>
                  <a:chOff x="2016" y="962"/>
                  <a:chExt cx="1110" cy="2394"/>
                </a:xfrm>
              </p:grpSpPr>
              <p:sp>
                <p:nvSpPr>
                  <p:cNvPr id="42051" name="Freeform 1094"/>
                  <p:cNvSpPr>
                    <a:spLocks noChangeAspect="1"/>
                  </p:cNvSpPr>
                  <p:nvPr/>
                </p:nvSpPr>
                <p:spPr bwMode="auto">
                  <a:xfrm>
                    <a:off x="2016" y="962"/>
                    <a:ext cx="1110" cy="1198"/>
                  </a:xfrm>
                  <a:custGeom>
                    <a:avLst/>
                    <a:gdLst>
                      <a:gd name="T0" fmla="*/ 1110 w 1110"/>
                      <a:gd name="T1" fmla="*/ 1197 h 1198"/>
                      <a:gd name="T2" fmla="*/ 1109 w 1110"/>
                      <a:gd name="T3" fmla="*/ 1114 h 1198"/>
                      <a:gd name="T4" fmla="*/ 1097 w 1110"/>
                      <a:gd name="T5" fmla="*/ 939 h 1198"/>
                      <a:gd name="T6" fmla="*/ 1076 w 1110"/>
                      <a:gd name="T7" fmla="*/ 787 h 1198"/>
                      <a:gd name="T8" fmla="*/ 1049 w 1110"/>
                      <a:gd name="T9" fmla="*/ 652 h 1198"/>
                      <a:gd name="T10" fmla="*/ 1020 w 1110"/>
                      <a:gd name="T11" fmla="*/ 538 h 1198"/>
                      <a:gd name="T12" fmla="*/ 986 w 1110"/>
                      <a:gd name="T13" fmla="*/ 441 h 1198"/>
                      <a:gd name="T14" fmla="*/ 950 w 1110"/>
                      <a:gd name="T15" fmla="*/ 357 h 1198"/>
                      <a:gd name="T16" fmla="*/ 920 w 1110"/>
                      <a:gd name="T17" fmla="*/ 294 h 1198"/>
                      <a:gd name="T18" fmla="*/ 855 w 1110"/>
                      <a:gd name="T19" fmla="*/ 195 h 1198"/>
                      <a:gd name="T20" fmla="*/ 795 w 1110"/>
                      <a:gd name="T21" fmla="*/ 123 h 1198"/>
                      <a:gd name="T22" fmla="*/ 720 w 1110"/>
                      <a:gd name="T23" fmla="*/ 57 h 1198"/>
                      <a:gd name="T24" fmla="*/ 654 w 1110"/>
                      <a:gd name="T25" fmla="*/ 24 h 1198"/>
                      <a:gd name="T26" fmla="*/ 611 w 1110"/>
                      <a:gd name="T27" fmla="*/ 10 h 1198"/>
                      <a:gd name="T28" fmla="*/ 566 w 1110"/>
                      <a:gd name="T29" fmla="*/ 0 h 1198"/>
                      <a:gd name="T30" fmla="*/ 518 w 1110"/>
                      <a:gd name="T31" fmla="*/ 4 h 1198"/>
                      <a:gd name="T32" fmla="*/ 476 w 1110"/>
                      <a:gd name="T33" fmla="*/ 16 h 1198"/>
                      <a:gd name="T34" fmla="*/ 402 w 1110"/>
                      <a:gd name="T35" fmla="*/ 48 h 1198"/>
                      <a:gd name="T36" fmla="*/ 330 w 1110"/>
                      <a:gd name="T37" fmla="*/ 105 h 1198"/>
                      <a:gd name="T38" fmla="*/ 249 w 1110"/>
                      <a:gd name="T39" fmla="*/ 201 h 1198"/>
                      <a:gd name="T40" fmla="*/ 177 w 1110"/>
                      <a:gd name="T41" fmla="*/ 322 h 1198"/>
                      <a:gd name="T42" fmla="*/ 126 w 1110"/>
                      <a:gd name="T43" fmla="*/ 436 h 1198"/>
                      <a:gd name="T44" fmla="*/ 78 w 1110"/>
                      <a:gd name="T45" fmla="*/ 582 h 1198"/>
                      <a:gd name="T46" fmla="*/ 50 w 1110"/>
                      <a:gd name="T47" fmla="*/ 700 h 1198"/>
                      <a:gd name="T48" fmla="*/ 27 w 1110"/>
                      <a:gd name="T49" fmla="*/ 825 h 1198"/>
                      <a:gd name="T50" fmla="*/ 12 w 1110"/>
                      <a:gd name="T51" fmla="*/ 951 h 1198"/>
                      <a:gd name="T52" fmla="*/ 3 w 1110"/>
                      <a:gd name="T53" fmla="*/ 1069 h 1198"/>
                      <a:gd name="T54" fmla="*/ 0 w 1110"/>
                      <a:gd name="T55" fmla="*/ 1198 h 1198"/>
                      <a:gd name="T56" fmla="*/ 59 w 1110"/>
                      <a:gd name="T57" fmla="*/ 1198 h 1198"/>
                      <a:gd name="T58" fmla="*/ 60 w 1110"/>
                      <a:gd name="T59" fmla="*/ 1078 h 1198"/>
                      <a:gd name="T60" fmla="*/ 68 w 1110"/>
                      <a:gd name="T61" fmla="*/ 946 h 1198"/>
                      <a:gd name="T62" fmla="*/ 83 w 1110"/>
                      <a:gd name="T63" fmla="*/ 829 h 1198"/>
                      <a:gd name="T64" fmla="*/ 105 w 1110"/>
                      <a:gd name="T65" fmla="*/ 709 h 1198"/>
                      <a:gd name="T66" fmla="*/ 132 w 1110"/>
                      <a:gd name="T67" fmla="*/ 598 h 1198"/>
                      <a:gd name="T68" fmla="*/ 176 w 1110"/>
                      <a:gd name="T69" fmla="*/ 459 h 1198"/>
                      <a:gd name="T70" fmla="*/ 225 w 1110"/>
                      <a:gd name="T71" fmla="*/ 343 h 1198"/>
                      <a:gd name="T72" fmla="*/ 292 w 1110"/>
                      <a:gd name="T73" fmla="*/ 230 h 1198"/>
                      <a:gd name="T74" fmla="*/ 365 w 1110"/>
                      <a:gd name="T75" fmla="*/ 148 h 1198"/>
                      <a:gd name="T76" fmla="*/ 424 w 1110"/>
                      <a:gd name="T77" fmla="*/ 98 h 1198"/>
                      <a:gd name="T78" fmla="*/ 491 w 1110"/>
                      <a:gd name="T79" fmla="*/ 69 h 1198"/>
                      <a:gd name="T80" fmla="*/ 521 w 1110"/>
                      <a:gd name="T81" fmla="*/ 61 h 1198"/>
                      <a:gd name="T82" fmla="*/ 552 w 1110"/>
                      <a:gd name="T83" fmla="*/ 57 h 1198"/>
                      <a:gd name="T84" fmla="*/ 590 w 1110"/>
                      <a:gd name="T85" fmla="*/ 60 h 1198"/>
                      <a:gd name="T86" fmla="*/ 626 w 1110"/>
                      <a:gd name="T87" fmla="*/ 69 h 1198"/>
                      <a:gd name="T88" fmla="*/ 692 w 1110"/>
                      <a:gd name="T89" fmla="*/ 99 h 1198"/>
                      <a:gd name="T90" fmla="*/ 759 w 1110"/>
                      <a:gd name="T91" fmla="*/ 151 h 1198"/>
                      <a:gd name="T92" fmla="*/ 818 w 1110"/>
                      <a:gd name="T93" fmla="*/ 220 h 1198"/>
                      <a:gd name="T94" fmla="*/ 855 w 1110"/>
                      <a:gd name="T95" fmla="*/ 277 h 1198"/>
                      <a:gd name="T96" fmla="*/ 884 w 1110"/>
                      <a:gd name="T97" fmla="*/ 326 h 1198"/>
                      <a:gd name="T98" fmla="*/ 942 w 1110"/>
                      <a:gd name="T99" fmla="*/ 459 h 1198"/>
                      <a:gd name="T100" fmla="*/ 975 w 1110"/>
                      <a:gd name="T101" fmla="*/ 556 h 1198"/>
                      <a:gd name="T102" fmla="*/ 1005 w 1110"/>
                      <a:gd name="T103" fmla="*/ 675 h 1198"/>
                      <a:gd name="T104" fmla="*/ 1032 w 1110"/>
                      <a:gd name="T105" fmla="*/ 814 h 1198"/>
                      <a:gd name="T106" fmla="*/ 1046 w 1110"/>
                      <a:gd name="T107" fmla="*/ 916 h 1198"/>
                      <a:gd name="T108" fmla="*/ 1055 w 1110"/>
                      <a:gd name="T109" fmla="*/ 1018 h 1198"/>
                      <a:gd name="T110" fmla="*/ 1059 w 1110"/>
                      <a:gd name="T111" fmla="*/ 1122 h 1198"/>
                      <a:gd name="T112" fmla="*/ 1061 w 1110"/>
                      <a:gd name="T113" fmla="*/ 1197 h 1198"/>
                      <a:gd name="T114" fmla="*/ 1110 w 1110"/>
                      <a:gd name="T115" fmla="*/ 1197 h 11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10"/>
                      <a:gd name="T175" fmla="*/ 0 h 1198"/>
                      <a:gd name="T176" fmla="*/ 1110 w 1110"/>
                      <a:gd name="T177" fmla="*/ 1198 h 11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10" h="1198">
                        <a:moveTo>
                          <a:pt x="1110" y="1197"/>
                        </a:moveTo>
                        <a:lnTo>
                          <a:pt x="1109" y="1114"/>
                        </a:lnTo>
                        <a:lnTo>
                          <a:pt x="1097" y="939"/>
                        </a:lnTo>
                        <a:lnTo>
                          <a:pt x="1076" y="787"/>
                        </a:lnTo>
                        <a:lnTo>
                          <a:pt x="1049" y="652"/>
                        </a:lnTo>
                        <a:lnTo>
                          <a:pt x="1020" y="538"/>
                        </a:lnTo>
                        <a:lnTo>
                          <a:pt x="986" y="441"/>
                        </a:lnTo>
                        <a:lnTo>
                          <a:pt x="950" y="357"/>
                        </a:lnTo>
                        <a:lnTo>
                          <a:pt x="920" y="294"/>
                        </a:lnTo>
                        <a:lnTo>
                          <a:pt x="855" y="195"/>
                        </a:lnTo>
                        <a:lnTo>
                          <a:pt x="795" y="123"/>
                        </a:lnTo>
                        <a:lnTo>
                          <a:pt x="720" y="57"/>
                        </a:lnTo>
                        <a:lnTo>
                          <a:pt x="654" y="24"/>
                        </a:lnTo>
                        <a:lnTo>
                          <a:pt x="611" y="10"/>
                        </a:lnTo>
                        <a:lnTo>
                          <a:pt x="566" y="0"/>
                        </a:lnTo>
                        <a:lnTo>
                          <a:pt x="518" y="4"/>
                        </a:lnTo>
                        <a:lnTo>
                          <a:pt x="476" y="16"/>
                        </a:lnTo>
                        <a:lnTo>
                          <a:pt x="402" y="48"/>
                        </a:lnTo>
                        <a:lnTo>
                          <a:pt x="330" y="105"/>
                        </a:lnTo>
                        <a:lnTo>
                          <a:pt x="249" y="201"/>
                        </a:lnTo>
                        <a:lnTo>
                          <a:pt x="177" y="322"/>
                        </a:lnTo>
                        <a:lnTo>
                          <a:pt x="126" y="436"/>
                        </a:lnTo>
                        <a:lnTo>
                          <a:pt x="78" y="582"/>
                        </a:lnTo>
                        <a:lnTo>
                          <a:pt x="50" y="700"/>
                        </a:lnTo>
                        <a:lnTo>
                          <a:pt x="27" y="825"/>
                        </a:lnTo>
                        <a:lnTo>
                          <a:pt x="12" y="951"/>
                        </a:lnTo>
                        <a:lnTo>
                          <a:pt x="3" y="1069"/>
                        </a:lnTo>
                        <a:lnTo>
                          <a:pt x="0" y="1198"/>
                        </a:lnTo>
                        <a:lnTo>
                          <a:pt x="59" y="1198"/>
                        </a:lnTo>
                        <a:lnTo>
                          <a:pt x="60" y="1078"/>
                        </a:lnTo>
                        <a:lnTo>
                          <a:pt x="68" y="946"/>
                        </a:lnTo>
                        <a:lnTo>
                          <a:pt x="83" y="829"/>
                        </a:lnTo>
                        <a:lnTo>
                          <a:pt x="105" y="709"/>
                        </a:lnTo>
                        <a:lnTo>
                          <a:pt x="132" y="598"/>
                        </a:lnTo>
                        <a:lnTo>
                          <a:pt x="176" y="459"/>
                        </a:lnTo>
                        <a:lnTo>
                          <a:pt x="225" y="343"/>
                        </a:lnTo>
                        <a:lnTo>
                          <a:pt x="292" y="230"/>
                        </a:lnTo>
                        <a:lnTo>
                          <a:pt x="365" y="148"/>
                        </a:lnTo>
                        <a:lnTo>
                          <a:pt x="424" y="98"/>
                        </a:lnTo>
                        <a:lnTo>
                          <a:pt x="491" y="69"/>
                        </a:lnTo>
                        <a:lnTo>
                          <a:pt x="521" y="61"/>
                        </a:lnTo>
                        <a:lnTo>
                          <a:pt x="552" y="57"/>
                        </a:lnTo>
                        <a:lnTo>
                          <a:pt x="590" y="60"/>
                        </a:lnTo>
                        <a:lnTo>
                          <a:pt x="626" y="69"/>
                        </a:lnTo>
                        <a:lnTo>
                          <a:pt x="692" y="99"/>
                        </a:lnTo>
                        <a:lnTo>
                          <a:pt x="759" y="151"/>
                        </a:lnTo>
                        <a:lnTo>
                          <a:pt x="818" y="220"/>
                        </a:lnTo>
                        <a:lnTo>
                          <a:pt x="855" y="277"/>
                        </a:lnTo>
                        <a:lnTo>
                          <a:pt x="884" y="326"/>
                        </a:lnTo>
                        <a:lnTo>
                          <a:pt x="942" y="459"/>
                        </a:lnTo>
                        <a:lnTo>
                          <a:pt x="975" y="556"/>
                        </a:lnTo>
                        <a:lnTo>
                          <a:pt x="1005" y="675"/>
                        </a:lnTo>
                        <a:lnTo>
                          <a:pt x="1032" y="814"/>
                        </a:lnTo>
                        <a:lnTo>
                          <a:pt x="1046" y="916"/>
                        </a:lnTo>
                        <a:lnTo>
                          <a:pt x="1055" y="1018"/>
                        </a:lnTo>
                        <a:lnTo>
                          <a:pt x="1059" y="1122"/>
                        </a:lnTo>
                        <a:lnTo>
                          <a:pt x="1061" y="1197"/>
                        </a:lnTo>
                        <a:lnTo>
                          <a:pt x="1110" y="1197"/>
                        </a:lnTo>
                        <a:close/>
                      </a:path>
                    </a:pathLst>
                  </a:custGeom>
                  <a:solidFill>
                    <a:srgbClr val="C0C0C0"/>
                  </a:solidFill>
                  <a:ln w="6350" cmpd="sng">
                    <a:solidFill>
                      <a:schemeClr val="tx2"/>
                    </a:solidFill>
                    <a:round/>
                    <a:headEnd/>
                    <a:tailEnd/>
                  </a:ln>
                </p:spPr>
                <p:txBody>
                  <a:bodyPr wrap="none" anchor="ctr"/>
                  <a:lstStyle/>
                  <a:p>
                    <a:endParaRPr lang="en-US">
                      <a:solidFill>
                        <a:srgbClr val="0033CC"/>
                      </a:solidFill>
                    </a:endParaRPr>
                  </a:p>
                </p:txBody>
              </p:sp>
              <p:sp>
                <p:nvSpPr>
                  <p:cNvPr id="42052" name="Freeform 1095"/>
                  <p:cNvSpPr>
                    <a:spLocks noChangeAspect="1"/>
                  </p:cNvSpPr>
                  <p:nvPr/>
                </p:nvSpPr>
                <p:spPr bwMode="auto">
                  <a:xfrm flipV="1">
                    <a:off x="2016" y="2158"/>
                    <a:ext cx="1110" cy="1198"/>
                  </a:xfrm>
                  <a:custGeom>
                    <a:avLst/>
                    <a:gdLst>
                      <a:gd name="T0" fmla="*/ 1110 w 1110"/>
                      <a:gd name="T1" fmla="*/ 1197 h 1198"/>
                      <a:gd name="T2" fmla="*/ 1109 w 1110"/>
                      <a:gd name="T3" fmla="*/ 1114 h 1198"/>
                      <a:gd name="T4" fmla="*/ 1097 w 1110"/>
                      <a:gd name="T5" fmla="*/ 939 h 1198"/>
                      <a:gd name="T6" fmla="*/ 1076 w 1110"/>
                      <a:gd name="T7" fmla="*/ 787 h 1198"/>
                      <a:gd name="T8" fmla="*/ 1049 w 1110"/>
                      <a:gd name="T9" fmla="*/ 652 h 1198"/>
                      <a:gd name="T10" fmla="*/ 1020 w 1110"/>
                      <a:gd name="T11" fmla="*/ 538 h 1198"/>
                      <a:gd name="T12" fmla="*/ 986 w 1110"/>
                      <a:gd name="T13" fmla="*/ 441 h 1198"/>
                      <a:gd name="T14" fmla="*/ 950 w 1110"/>
                      <a:gd name="T15" fmla="*/ 357 h 1198"/>
                      <a:gd name="T16" fmla="*/ 920 w 1110"/>
                      <a:gd name="T17" fmla="*/ 294 h 1198"/>
                      <a:gd name="T18" fmla="*/ 855 w 1110"/>
                      <a:gd name="T19" fmla="*/ 195 h 1198"/>
                      <a:gd name="T20" fmla="*/ 795 w 1110"/>
                      <a:gd name="T21" fmla="*/ 123 h 1198"/>
                      <a:gd name="T22" fmla="*/ 720 w 1110"/>
                      <a:gd name="T23" fmla="*/ 57 h 1198"/>
                      <a:gd name="T24" fmla="*/ 654 w 1110"/>
                      <a:gd name="T25" fmla="*/ 24 h 1198"/>
                      <a:gd name="T26" fmla="*/ 611 w 1110"/>
                      <a:gd name="T27" fmla="*/ 10 h 1198"/>
                      <a:gd name="T28" fmla="*/ 566 w 1110"/>
                      <a:gd name="T29" fmla="*/ 0 h 1198"/>
                      <a:gd name="T30" fmla="*/ 518 w 1110"/>
                      <a:gd name="T31" fmla="*/ 4 h 1198"/>
                      <a:gd name="T32" fmla="*/ 476 w 1110"/>
                      <a:gd name="T33" fmla="*/ 16 h 1198"/>
                      <a:gd name="T34" fmla="*/ 402 w 1110"/>
                      <a:gd name="T35" fmla="*/ 48 h 1198"/>
                      <a:gd name="T36" fmla="*/ 330 w 1110"/>
                      <a:gd name="T37" fmla="*/ 105 h 1198"/>
                      <a:gd name="T38" fmla="*/ 249 w 1110"/>
                      <a:gd name="T39" fmla="*/ 201 h 1198"/>
                      <a:gd name="T40" fmla="*/ 177 w 1110"/>
                      <a:gd name="T41" fmla="*/ 322 h 1198"/>
                      <a:gd name="T42" fmla="*/ 126 w 1110"/>
                      <a:gd name="T43" fmla="*/ 436 h 1198"/>
                      <a:gd name="T44" fmla="*/ 78 w 1110"/>
                      <a:gd name="T45" fmla="*/ 582 h 1198"/>
                      <a:gd name="T46" fmla="*/ 50 w 1110"/>
                      <a:gd name="T47" fmla="*/ 700 h 1198"/>
                      <a:gd name="T48" fmla="*/ 27 w 1110"/>
                      <a:gd name="T49" fmla="*/ 825 h 1198"/>
                      <a:gd name="T50" fmla="*/ 12 w 1110"/>
                      <a:gd name="T51" fmla="*/ 951 h 1198"/>
                      <a:gd name="T52" fmla="*/ 3 w 1110"/>
                      <a:gd name="T53" fmla="*/ 1069 h 1198"/>
                      <a:gd name="T54" fmla="*/ 0 w 1110"/>
                      <a:gd name="T55" fmla="*/ 1198 h 1198"/>
                      <a:gd name="T56" fmla="*/ 59 w 1110"/>
                      <a:gd name="T57" fmla="*/ 1198 h 1198"/>
                      <a:gd name="T58" fmla="*/ 60 w 1110"/>
                      <a:gd name="T59" fmla="*/ 1078 h 1198"/>
                      <a:gd name="T60" fmla="*/ 68 w 1110"/>
                      <a:gd name="T61" fmla="*/ 946 h 1198"/>
                      <a:gd name="T62" fmla="*/ 83 w 1110"/>
                      <a:gd name="T63" fmla="*/ 829 h 1198"/>
                      <a:gd name="T64" fmla="*/ 105 w 1110"/>
                      <a:gd name="T65" fmla="*/ 709 h 1198"/>
                      <a:gd name="T66" fmla="*/ 132 w 1110"/>
                      <a:gd name="T67" fmla="*/ 598 h 1198"/>
                      <a:gd name="T68" fmla="*/ 176 w 1110"/>
                      <a:gd name="T69" fmla="*/ 459 h 1198"/>
                      <a:gd name="T70" fmla="*/ 225 w 1110"/>
                      <a:gd name="T71" fmla="*/ 343 h 1198"/>
                      <a:gd name="T72" fmla="*/ 292 w 1110"/>
                      <a:gd name="T73" fmla="*/ 230 h 1198"/>
                      <a:gd name="T74" fmla="*/ 365 w 1110"/>
                      <a:gd name="T75" fmla="*/ 148 h 1198"/>
                      <a:gd name="T76" fmla="*/ 424 w 1110"/>
                      <a:gd name="T77" fmla="*/ 98 h 1198"/>
                      <a:gd name="T78" fmla="*/ 491 w 1110"/>
                      <a:gd name="T79" fmla="*/ 69 h 1198"/>
                      <a:gd name="T80" fmla="*/ 521 w 1110"/>
                      <a:gd name="T81" fmla="*/ 61 h 1198"/>
                      <a:gd name="T82" fmla="*/ 552 w 1110"/>
                      <a:gd name="T83" fmla="*/ 57 h 1198"/>
                      <a:gd name="T84" fmla="*/ 590 w 1110"/>
                      <a:gd name="T85" fmla="*/ 60 h 1198"/>
                      <a:gd name="T86" fmla="*/ 626 w 1110"/>
                      <a:gd name="T87" fmla="*/ 69 h 1198"/>
                      <a:gd name="T88" fmla="*/ 692 w 1110"/>
                      <a:gd name="T89" fmla="*/ 99 h 1198"/>
                      <a:gd name="T90" fmla="*/ 759 w 1110"/>
                      <a:gd name="T91" fmla="*/ 151 h 1198"/>
                      <a:gd name="T92" fmla="*/ 818 w 1110"/>
                      <a:gd name="T93" fmla="*/ 220 h 1198"/>
                      <a:gd name="T94" fmla="*/ 855 w 1110"/>
                      <a:gd name="T95" fmla="*/ 277 h 1198"/>
                      <a:gd name="T96" fmla="*/ 884 w 1110"/>
                      <a:gd name="T97" fmla="*/ 326 h 1198"/>
                      <a:gd name="T98" fmla="*/ 942 w 1110"/>
                      <a:gd name="T99" fmla="*/ 459 h 1198"/>
                      <a:gd name="T100" fmla="*/ 975 w 1110"/>
                      <a:gd name="T101" fmla="*/ 556 h 1198"/>
                      <a:gd name="T102" fmla="*/ 1005 w 1110"/>
                      <a:gd name="T103" fmla="*/ 675 h 1198"/>
                      <a:gd name="T104" fmla="*/ 1032 w 1110"/>
                      <a:gd name="T105" fmla="*/ 814 h 1198"/>
                      <a:gd name="T106" fmla="*/ 1046 w 1110"/>
                      <a:gd name="T107" fmla="*/ 916 h 1198"/>
                      <a:gd name="T108" fmla="*/ 1055 w 1110"/>
                      <a:gd name="T109" fmla="*/ 1018 h 1198"/>
                      <a:gd name="T110" fmla="*/ 1059 w 1110"/>
                      <a:gd name="T111" fmla="*/ 1122 h 1198"/>
                      <a:gd name="T112" fmla="*/ 1061 w 1110"/>
                      <a:gd name="T113" fmla="*/ 1197 h 1198"/>
                      <a:gd name="T114" fmla="*/ 1110 w 1110"/>
                      <a:gd name="T115" fmla="*/ 1197 h 11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10"/>
                      <a:gd name="T175" fmla="*/ 0 h 1198"/>
                      <a:gd name="T176" fmla="*/ 1110 w 1110"/>
                      <a:gd name="T177" fmla="*/ 1198 h 11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10" h="1198">
                        <a:moveTo>
                          <a:pt x="1110" y="1197"/>
                        </a:moveTo>
                        <a:lnTo>
                          <a:pt x="1109" y="1114"/>
                        </a:lnTo>
                        <a:lnTo>
                          <a:pt x="1097" y="939"/>
                        </a:lnTo>
                        <a:lnTo>
                          <a:pt x="1076" y="787"/>
                        </a:lnTo>
                        <a:lnTo>
                          <a:pt x="1049" y="652"/>
                        </a:lnTo>
                        <a:lnTo>
                          <a:pt x="1020" y="538"/>
                        </a:lnTo>
                        <a:lnTo>
                          <a:pt x="986" y="441"/>
                        </a:lnTo>
                        <a:lnTo>
                          <a:pt x="950" y="357"/>
                        </a:lnTo>
                        <a:lnTo>
                          <a:pt x="920" y="294"/>
                        </a:lnTo>
                        <a:lnTo>
                          <a:pt x="855" y="195"/>
                        </a:lnTo>
                        <a:lnTo>
                          <a:pt x="795" y="123"/>
                        </a:lnTo>
                        <a:lnTo>
                          <a:pt x="720" y="57"/>
                        </a:lnTo>
                        <a:lnTo>
                          <a:pt x="654" y="24"/>
                        </a:lnTo>
                        <a:lnTo>
                          <a:pt x="611" y="10"/>
                        </a:lnTo>
                        <a:lnTo>
                          <a:pt x="566" y="0"/>
                        </a:lnTo>
                        <a:lnTo>
                          <a:pt x="518" y="4"/>
                        </a:lnTo>
                        <a:lnTo>
                          <a:pt x="476" y="16"/>
                        </a:lnTo>
                        <a:lnTo>
                          <a:pt x="402" y="48"/>
                        </a:lnTo>
                        <a:lnTo>
                          <a:pt x="330" y="105"/>
                        </a:lnTo>
                        <a:lnTo>
                          <a:pt x="249" y="201"/>
                        </a:lnTo>
                        <a:lnTo>
                          <a:pt x="177" y="322"/>
                        </a:lnTo>
                        <a:lnTo>
                          <a:pt x="126" y="436"/>
                        </a:lnTo>
                        <a:lnTo>
                          <a:pt x="78" y="582"/>
                        </a:lnTo>
                        <a:lnTo>
                          <a:pt x="50" y="700"/>
                        </a:lnTo>
                        <a:lnTo>
                          <a:pt x="27" y="825"/>
                        </a:lnTo>
                        <a:lnTo>
                          <a:pt x="12" y="951"/>
                        </a:lnTo>
                        <a:lnTo>
                          <a:pt x="3" y="1069"/>
                        </a:lnTo>
                        <a:lnTo>
                          <a:pt x="0" y="1198"/>
                        </a:lnTo>
                        <a:lnTo>
                          <a:pt x="59" y="1198"/>
                        </a:lnTo>
                        <a:lnTo>
                          <a:pt x="60" y="1078"/>
                        </a:lnTo>
                        <a:lnTo>
                          <a:pt x="68" y="946"/>
                        </a:lnTo>
                        <a:lnTo>
                          <a:pt x="83" y="829"/>
                        </a:lnTo>
                        <a:lnTo>
                          <a:pt x="105" y="709"/>
                        </a:lnTo>
                        <a:lnTo>
                          <a:pt x="132" y="598"/>
                        </a:lnTo>
                        <a:lnTo>
                          <a:pt x="176" y="459"/>
                        </a:lnTo>
                        <a:lnTo>
                          <a:pt x="225" y="343"/>
                        </a:lnTo>
                        <a:lnTo>
                          <a:pt x="292" y="230"/>
                        </a:lnTo>
                        <a:lnTo>
                          <a:pt x="365" y="148"/>
                        </a:lnTo>
                        <a:lnTo>
                          <a:pt x="424" y="98"/>
                        </a:lnTo>
                        <a:lnTo>
                          <a:pt x="491" y="69"/>
                        </a:lnTo>
                        <a:lnTo>
                          <a:pt x="521" y="61"/>
                        </a:lnTo>
                        <a:lnTo>
                          <a:pt x="552" y="57"/>
                        </a:lnTo>
                        <a:lnTo>
                          <a:pt x="590" y="60"/>
                        </a:lnTo>
                        <a:lnTo>
                          <a:pt x="626" y="69"/>
                        </a:lnTo>
                        <a:lnTo>
                          <a:pt x="692" y="99"/>
                        </a:lnTo>
                        <a:lnTo>
                          <a:pt x="759" y="151"/>
                        </a:lnTo>
                        <a:lnTo>
                          <a:pt x="818" y="220"/>
                        </a:lnTo>
                        <a:lnTo>
                          <a:pt x="855" y="277"/>
                        </a:lnTo>
                        <a:lnTo>
                          <a:pt x="884" y="326"/>
                        </a:lnTo>
                        <a:lnTo>
                          <a:pt x="942" y="459"/>
                        </a:lnTo>
                        <a:lnTo>
                          <a:pt x="975" y="556"/>
                        </a:lnTo>
                        <a:lnTo>
                          <a:pt x="1005" y="675"/>
                        </a:lnTo>
                        <a:lnTo>
                          <a:pt x="1032" y="814"/>
                        </a:lnTo>
                        <a:lnTo>
                          <a:pt x="1046" y="916"/>
                        </a:lnTo>
                        <a:lnTo>
                          <a:pt x="1055" y="1018"/>
                        </a:lnTo>
                        <a:lnTo>
                          <a:pt x="1059" y="1122"/>
                        </a:lnTo>
                        <a:lnTo>
                          <a:pt x="1061" y="1197"/>
                        </a:lnTo>
                        <a:lnTo>
                          <a:pt x="1110" y="1197"/>
                        </a:lnTo>
                        <a:close/>
                      </a:path>
                    </a:pathLst>
                  </a:custGeom>
                  <a:solidFill>
                    <a:srgbClr val="C0C0C0"/>
                  </a:solidFill>
                  <a:ln w="6350" cmpd="sng">
                    <a:solidFill>
                      <a:schemeClr val="tx2"/>
                    </a:solidFill>
                    <a:round/>
                    <a:headEnd/>
                    <a:tailEnd/>
                  </a:ln>
                </p:spPr>
                <p:txBody>
                  <a:bodyPr wrap="none" anchor="ctr"/>
                  <a:lstStyle/>
                  <a:p>
                    <a:endParaRPr lang="en-US">
                      <a:solidFill>
                        <a:srgbClr val="0033CC"/>
                      </a:solidFill>
                    </a:endParaRPr>
                  </a:p>
                </p:txBody>
              </p:sp>
            </p:grpSp>
            <p:grpSp>
              <p:nvGrpSpPr>
                <p:cNvPr id="9" name="Group 1620"/>
                <p:cNvGrpSpPr>
                  <a:grpSpLocks noChangeAspect="1"/>
                </p:cNvGrpSpPr>
                <p:nvPr/>
              </p:nvGrpSpPr>
              <p:grpSpPr bwMode="auto">
                <a:xfrm>
                  <a:off x="3462" y="1124"/>
                  <a:ext cx="563" cy="1484"/>
                  <a:chOff x="3634" y="1169"/>
                  <a:chExt cx="624" cy="1647"/>
                </a:xfrm>
              </p:grpSpPr>
              <p:sp>
                <p:nvSpPr>
                  <p:cNvPr id="54338" name="Freeform 1090"/>
                  <p:cNvSpPr>
                    <a:spLocks noChangeAspect="1"/>
                  </p:cNvSpPr>
                  <p:nvPr/>
                </p:nvSpPr>
                <p:spPr bwMode="auto">
                  <a:xfrm rot="16200000" flipV="1">
                    <a:off x="3536" y="1267"/>
                    <a:ext cx="817" cy="621"/>
                  </a:xfrm>
                  <a:custGeom>
                    <a:avLst/>
                    <a:gdLst/>
                    <a:ahLst/>
                    <a:cxnLst>
                      <a:cxn ang="0">
                        <a:pos x="0" y="492"/>
                      </a:cxn>
                      <a:cxn ang="0">
                        <a:pos x="48" y="388"/>
                      </a:cxn>
                      <a:cxn ang="0">
                        <a:pos x="108" y="276"/>
                      </a:cxn>
                      <a:cxn ang="0">
                        <a:pos x="166" y="191"/>
                      </a:cxn>
                      <a:cxn ang="0">
                        <a:pos x="225" y="125"/>
                      </a:cxn>
                      <a:cxn ang="0">
                        <a:pos x="267" y="89"/>
                      </a:cxn>
                      <a:cxn ang="0">
                        <a:pos x="300" y="63"/>
                      </a:cxn>
                      <a:cxn ang="0">
                        <a:pos x="355" y="30"/>
                      </a:cxn>
                      <a:cxn ang="0">
                        <a:pos x="406" y="9"/>
                      </a:cxn>
                      <a:cxn ang="0">
                        <a:pos x="472" y="0"/>
                      </a:cxn>
                      <a:cxn ang="0">
                        <a:pos x="544" y="6"/>
                      </a:cxn>
                      <a:cxn ang="0">
                        <a:pos x="610" y="26"/>
                      </a:cxn>
                      <a:cxn ang="0">
                        <a:pos x="672" y="56"/>
                      </a:cxn>
                      <a:cxn ang="0">
                        <a:pos x="714" y="87"/>
                      </a:cxn>
                      <a:cxn ang="0">
                        <a:pos x="756" y="123"/>
                      </a:cxn>
                      <a:cxn ang="0">
                        <a:pos x="795" y="164"/>
                      </a:cxn>
                      <a:cxn ang="0">
                        <a:pos x="828" y="203"/>
                      </a:cxn>
                      <a:cxn ang="0">
                        <a:pos x="852" y="240"/>
                      </a:cxn>
                      <a:cxn ang="0">
                        <a:pos x="789" y="368"/>
                      </a:cxn>
                      <a:cxn ang="0">
                        <a:pos x="745" y="320"/>
                      </a:cxn>
                      <a:cxn ang="0">
                        <a:pos x="690" y="276"/>
                      </a:cxn>
                      <a:cxn ang="0">
                        <a:pos x="636" y="249"/>
                      </a:cxn>
                      <a:cxn ang="0">
                        <a:pos x="579" y="227"/>
                      </a:cxn>
                      <a:cxn ang="0">
                        <a:pos x="517" y="213"/>
                      </a:cxn>
                      <a:cxn ang="0">
                        <a:pos x="472" y="213"/>
                      </a:cxn>
                      <a:cxn ang="0">
                        <a:pos x="394" y="233"/>
                      </a:cxn>
                      <a:cxn ang="0">
                        <a:pos x="340" y="260"/>
                      </a:cxn>
                      <a:cxn ang="0">
                        <a:pos x="284" y="308"/>
                      </a:cxn>
                      <a:cxn ang="0">
                        <a:pos x="237" y="354"/>
                      </a:cxn>
                      <a:cxn ang="0">
                        <a:pos x="188" y="424"/>
                      </a:cxn>
                      <a:cxn ang="0">
                        <a:pos x="140" y="500"/>
                      </a:cxn>
                      <a:cxn ang="0">
                        <a:pos x="100" y="584"/>
                      </a:cxn>
                      <a:cxn ang="0">
                        <a:pos x="76" y="648"/>
                      </a:cxn>
                      <a:cxn ang="0">
                        <a:pos x="0" y="492"/>
                      </a:cxn>
                    </a:cxnLst>
                    <a:rect l="0" t="0" r="r" b="b"/>
                    <a:pathLst>
                      <a:path w="852" h="648">
                        <a:moveTo>
                          <a:pt x="0" y="492"/>
                        </a:moveTo>
                        <a:lnTo>
                          <a:pt x="48" y="388"/>
                        </a:lnTo>
                        <a:lnTo>
                          <a:pt x="108" y="276"/>
                        </a:lnTo>
                        <a:lnTo>
                          <a:pt x="166" y="191"/>
                        </a:lnTo>
                        <a:lnTo>
                          <a:pt x="225" y="125"/>
                        </a:lnTo>
                        <a:lnTo>
                          <a:pt x="267" y="89"/>
                        </a:lnTo>
                        <a:lnTo>
                          <a:pt x="300" y="63"/>
                        </a:lnTo>
                        <a:lnTo>
                          <a:pt x="355" y="30"/>
                        </a:lnTo>
                        <a:lnTo>
                          <a:pt x="406" y="9"/>
                        </a:lnTo>
                        <a:lnTo>
                          <a:pt x="472" y="0"/>
                        </a:lnTo>
                        <a:lnTo>
                          <a:pt x="544" y="6"/>
                        </a:lnTo>
                        <a:lnTo>
                          <a:pt x="610" y="26"/>
                        </a:lnTo>
                        <a:lnTo>
                          <a:pt x="672" y="56"/>
                        </a:lnTo>
                        <a:lnTo>
                          <a:pt x="714" y="87"/>
                        </a:lnTo>
                        <a:lnTo>
                          <a:pt x="756" y="123"/>
                        </a:lnTo>
                        <a:lnTo>
                          <a:pt x="795" y="164"/>
                        </a:lnTo>
                        <a:lnTo>
                          <a:pt x="828" y="203"/>
                        </a:lnTo>
                        <a:lnTo>
                          <a:pt x="852" y="240"/>
                        </a:lnTo>
                        <a:lnTo>
                          <a:pt x="789" y="368"/>
                        </a:lnTo>
                        <a:lnTo>
                          <a:pt x="745" y="320"/>
                        </a:lnTo>
                        <a:lnTo>
                          <a:pt x="690" y="276"/>
                        </a:lnTo>
                        <a:lnTo>
                          <a:pt x="636" y="249"/>
                        </a:lnTo>
                        <a:lnTo>
                          <a:pt x="579" y="227"/>
                        </a:lnTo>
                        <a:lnTo>
                          <a:pt x="517" y="213"/>
                        </a:lnTo>
                        <a:lnTo>
                          <a:pt x="472" y="213"/>
                        </a:lnTo>
                        <a:lnTo>
                          <a:pt x="394" y="233"/>
                        </a:lnTo>
                        <a:lnTo>
                          <a:pt x="340" y="260"/>
                        </a:lnTo>
                        <a:lnTo>
                          <a:pt x="284" y="308"/>
                        </a:lnTo>
                        <a:lnTo>
                          <a:pt x="237" y="354"/>
                        </a:lnTo>
                        <a:lnTo>
                          <a:pt x="188" y="424"/>
                        </a:lnTo>
                        <a:lnTo>
                          <a:pt x="140" y="500"/>
                        </a:lnTo>
                        <a:lnTo>
                          <a:pt x="100" y="584"/>
                        </a:lnTo>
                        <a:lnTo>
                          <a:pt x="76" y="648"/>
                        </a:lnTo>
                        <a:lnTo>
                          <a:pt x="0" y="492"/>
                        </a:lnTo>
                        <a:close/>
                      </a:path>
                    </a:pathLst>
                  </a:custGeom>
                  <a:gradFill rotWithShape="0">
                    <a:gsLst>
                      <a:gs pos="0">
                        <a:srgbClr val="C0C0C0"/>
                      </a:gs>
                      <a:gs pos="50000">
                        <a:schemeClr val="bg2"/>
                      </a:gs>
                      <a:gs pos="100000">
                        <a:srgbClr val="C0C0C0"/>
                      </a:gs>
                    </a:gsLst>
                    <a:lin ang="0" scaled="1"/>
                  </a:gradFill>
                  <a:ln w="6350" cmpd="sng">
                    <a:solidFill>
                      <a:schemeClr val="tx1"/>
                    </a:solidFill>
                    <a:round/>
                    <a:headEnd/>
                    <a:tailEnd/>
                  </a:ln>
                  <a:effectLst/>
                </p:spPr>
                <p:txBody>
                  <a:bodyPr wrap="none" anchor="ctr"/>
                  <a:lstStyle/>
                  <a:p>
                    <a:pPr>
                      <a:defRPr/>
                    </a:pPr>
                    <a:endParaRPr lang="en-US">
                      <a:solidFill>
                        <a:srgbClr val="0033CC"/>
                      </a:solidFill>
                    </a:endParaRPr>
                  </a:p>
                </p:txBody>
              </p:sp>
              <p:sp>
                <p:nvSpPr>
                  <p:cNvPr id="42049" name="Freeform 1091" descr="Dark downward diagonal"/>
                  <p:cNvSpPr>
                    <a:spLocks noChangeAspect="1"/>
                  </p:cNvSpPr>
                  <p:nvPr/>
                </p:nvSpPr>
                <p:spPr bwMode="auto">
                  <a:xfrm rot="16200000" flipV="1">
                    <a:off x="3258" y="2290"/>
                    <a:ext cx="902" cy="150"/>
                  </a:xfrm>
                  <a:custGeom>
                    <a:avLst/>
                    <a:gdLst>
                      <a:gd name="T0" fmla="*/ 76 w 940"/>
                      <a:gd name="T1" fmla="*/ 156 h 156"/>
                      <a:gd name="T2" fmla="*/ 0 w 940"/>
                      <a:gd name="T3" fmla="*/ 0 h 156"/>
                      <a:gd name="T4" fmla="*/ 868 w 940"/>
                      <a:gd name="T5" fmla="*/ 0 h 156"/>
                      <a:gd name="T6" fmla="*/ 940 w 940"/>
                      <a:gd name="T7" fmla="*/ 156 h 156"/>
                      <a:gd name="T8" fmla="*/ 76 w 940"/>
                      <a:gd name="T9" fmla="*/ 156 h 156"/>
                      <a:gd name="T10" fmla="*/ 0 60000 65536"/>
                      <a:gd name="T11" fmla="*/ 0 60000 65536"/>
                      <a:gd name="T12" fmla="*/ 0 60000 65536"/>
                      <a:gd name="T13" fmla="*/ 0 60000 65536"/>
                      <a:gd name="T14" fmla="*/ 0 60000 65536"/>
                      <a:gd name="T15" fmla="*/ 0 w 940"/>
                      <a:gd name="T16" fmla="*/ 0 h 156"/>
                      <a:gd name="T17" fmla="*/ 940 w 940"/>
                      <a:gd name="T18" fmla="*/ 156 h 156"/>
                    </a:gdLst>
                    <a:ahLst/>
                    <a:cxnLst>
                      <a:cxn ang="T10">
                        <a:pos x="T0" y="T1"/>
                      </a:cxn>
                      <a:cxn ang="T11">
                        <a:pos x="T2" y="T3"/>
                      </a:cxn>
                      <a:cxn ang="T12">
                        <a:pos x="T4" y="T5"/>
                      </a:cxn>
                      <a:cxn ang="T13">
                        <a:pos x="T6" y="T7"/>
                      </a:cxn>
                      <a:cxn ang="T14">
                        <a:pos x="T8" y="T9"/>
                      </a:cxn>
                    </a:cxnLst>
                    <a:rect l="T15" t="T16" r="T17" b="T18"/>
                    <a:pathLst>
                      <a:path w="940" h="156">
                        <a:moveTo>
                          <a:pt x="76" y="156"/>
                        </a:moveTo>
                        <a:lnTo>
                          <a:pt x="0" y="0"/>
                        </a:lnTo>
                        <a:lnTo>
                          <a:pt x="868" y="0"/>
                        </a:lnTo>
                        <a:lnTo>
                          <a:pt x="940" y="156"/>
                        </a:lnTo>
                        <a:lnTo>
                          <a:pt x="76" y="156"/>
                        </a:lnTo>
                        <a:close/>
                      </a:path>
                    </a:pathLst>
                  </a:custGeom>
                  <a:pattFill prst="dkDnDiag">
                    <a:fgClr>
                      <a:srgbClr val="000000"/>
                    </a:fgClr>
                    <a:bgClr>
                      <a:schemeClr val="bg1"/>
                    </a:bgClr>
                  </a:pattFill>
                  <a:ln w="6350" cmpd="sng">
                    <a:solidFill>
                      <a:schemeClr val="tx1"/>
                    </a:solidFill>
                    <a:round/>
                    <a:headEnd/>
                    <a:tailEnd/>
                  </a:ln>
                </p:spPr>
                <p:txBody>
                  <a:bodyPr wrap="none" anchor="ctr"/>
                  <a:lstStyle/>
                  <a:p>
                    <a:endParaRPr lang="en-US">
                      <a:solidFill>
                        <a:srgbClr val="0033CC"/>
                      </a:solidFill>
                    </a:endParaRPr>
                  </a:p>
                </p:txBody>
              </p:sp>
              <p:sp>
                <p:nvSpPr>
                  <p:cNvPr id="42050" name="Freeform 1092"/>
                  <p:cNvSpPr>
                    <a:spLocks noChangeAspect="1"/>
                  </p:cNvSpPr>
                  <p:nvPr/>
                </p:nvSpPr>
                <p:spPr bwMode="auto">
                  <a:xfrm rot="16200000" flipV="1">
                    <a:off x="3380" y="1937"/>
                    <a:ext cx="1281" cy="474"/>
                  </a:xfrm>
                  <a:custGeom>
                    <a:avLst/>
                    <a:gdLst>
                      <a:gd name="T0" fmla="*/ 867 w 1335"/>
                      <a:gd name="T1" fmla="*/ 495 h 495"/>
                      <a:gd name="T2" fmla="*/ 888 w 1335"/>
                      <a:gd name="T3" fmla="*/ 441 h 495"/>
                      <a:gd name="T4" fmla="*/ 918 w 1335"/>
                      <a:gd name="T5" fmla="*/ 377 h 495"/>
                      <a:gd name="T6" fmla="*/ 953 w 1335"/>
                      <a:gd name="T7" fmla="*/ 311 h 495"/>
                      <a:gd name="T8" fmla="*/ 998 w 1335"/>
                      <a:gd name="T9" fmla="*/ 237 h 495"/>
                      <a:gd name="T10" fmla="*/ 1038 w 1335"/>
                      <a:gd name="T11" fmla="*/ 182 h 495"/>
                      <a:gd name="T12" fmla="*/ 1079 w 1335"/>
                      <a:gd name="T13" fmla="*/ 137 h 495"/>
                      <a:gd name="T14" fmla="*/ 1124 w 1335"/>
                      <a:gd name="T15" fmla="*/ 96 h 495"/>
                      <a:gd name="T16" fmla="*/ 1164 w 1335"/>
                      <a:gd name="T17" fmla="*/ 66 h 495"/>
                      <a:gd name="T18" fmla="*/ 1199 w 1335"/>
                      <a:gd name="T19" fmla="*/ 44 h 495"/>
                      <a:gd name="T20" fmla="*/ 1241 w 1335"/>
                      <a:gd name="T21" fmla="*/ 21 h 495"/>
                      <a:gd name="T22" fmla="*/ 1292 w 1335"/>
                      <a:gd name="T23" fmla="*/ 8 h 495"/>
                      <a:gd name="T24" fmla="*/ 1335 w 1335"/>
                      <a:gd name="T25" fmla="*/ 0 h 495"/>
                      <a:gd name="T26" fmla="*/ 471 w 1335"/>
                      <a:gd name="T27" fmla="*/ 0 h 495"/>
                      <a:gd name="T28" fmla="*/ 420 w 1335"/>
                      <a:gd name="T29" fmla="*/ 9 h 495"/>
                      <a:gd name="T30" fmla="*/ 366 w 1335"/>
                      <a:gd name="T31" fmla="*/ 32 h 495"/>
                      <a:gd name="T32" fmla="*/ 330 w 1335"/>
                      <a:gd name="T33" fmla="*/ 51 h 495"/>
                      <a:gd name="T34" fmla="*/ 288 w 1335"/>
                      <a:gd name="T35" fmla="*/ 78 h 495"/>
                      <a:gd name="T36" fmla="*/ 255 w 1335"/>
                      <a:gd name="T37" fmla="*/ 105 h 495"/>
                      <a:gd name="T38" fmla="*/ 219 w 1335"/>
                      <a:gd name="T39" fmla="*/ 138 h 495"/>
                      <a:gd name="T40" fmla="*/ 179 w 1335"/>
                      <a:gd name="T41" fmla="*/ 182 h 495"/>
                      <a:gd name="T42" fmla="*/ 144 w 1335"/>
                      <a:gd name="T43" fmla="*/ 230 h 495"/>
                      <a:gd name="T44" fmla="*/ 117 w 1335"/>
                      <a:gd name="T45" fmla="*/ 276 h 495"/>
                      <a:gd name="T46" fmla="*/ 78 w 1335"/>
                      <a:gd name="T47" fmla="*/ 339 h 495"/>
                      <a:gd name="T48" fmla="*/ 51 w 1335"/>
                      <a:gd name="T49" fmla="*/ 396 h 495"/>
                      <a:gd name="T50" fmla="*/ 15 w 1335"/>
                      <a:gd name="T51" fmla="*/ 471 h 495"/>
                      <a:gd name="T52" fmla="*/ 0 w 1335"/>
                      <a:gd name="T53" fmla="*/ 495 h 495"/>
                      <a:gd name="T54" fmla="*/ 867 w 1335"/>
                      <a:gd name="T55" fmla="*/ 495 h 4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35"/>
                      <a:gd name="T85" fmla="*/ 0 h 495"/>
                      <a:gd name="T86" fmla="*/ 1335 w 1335"/>
                      <a:gd name="T87" fmla="*/ 495 h 4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35" h="495">
                        <a:moveTo>
                          <a:pt x="867" y="495"/>
                        </a:moveTo>
                        <a:lnTo>
                          <a:pt x="888" y="441"/>
                        </a:lnTo>
                        <a:lnTo>
                          <a:pt x="918" y="377"/>
                        </a:lnTo>
                        <a:lnTo>
                          <a:pt x="953" y="311"/>
                        </a:lnTo>
                        <a:lnTo>
                          <a:pt x="998" y="237"/>
                        </a:lnTo>
                        <a:lnTo>
                          <a:pt x="1038" y="182"/>
                        </a:lnTo>
                        <a:lnTo>
                          <a:pt x="1079" y="137"/>
                        </a:lnTo>
                        <a:lnTo>
                          <a:pt x="1124" y="96"/>
                        </a:lnTo>
                        <a:lnTo>
                          <a:pt x="1164" y="66"/>
                        </a:lnTo>
                        <a:lnTo>
                          <a:pt x="1199" y="44"/>
                        </a:lnTo>
                        <a:lnTo>
                          <a:pt x="1241" y="21"/>
                        </a:lnTo>
                        <a:lnTo>
                          <a:pt x="1292" y="8"/>
                        </a:lnTo>
                        <a:lnTo>
                          <a:pt x="1335" y="0"/>
                        </a:lnTo>
                        <a:lnTo>
                          <a:pt x="471" y="0"/>
                        </a:lnTo>
                        <a:lnTo>
                          <a:pt x="420" y="9"/>
                        </a:lnTo>
                        <a:lnTo>
                          <a:pt x="366" y="32"/>
                        </a:lnTo>
                        <a:lnTo>
                          <a:pt x="330" y="51"/>
                        </a:lnTo>
                        <a:lnTo>
                          <a:pt x="288" y="78"/>
                        </a:lnTo>
                        <a:lnTo>
                          <a:pt x="255" y="105"/>
                        </a:lnTo>
                        <a:lnTo>
                          <a:pt x="219" y="138"/>
                        </a:lnTo>
                        <a:lnTo>
                          <a:pt x="179" y="182"/>
                        </a:lnTo>
                        <a:lnTo>
                          <a:pt x="144" y="230"/>
                        </a:lnTo>
                        <a:lnTo>
                          <a:pt x="117" y="276"/>
                        </a:lnTo>
                        <a:lnTo>
                          <a:pt x="78" y="339"/>
                        </a:lnTo>
                        <a:lnTo>
                          <a:pt x="51" y="396"/>
                        </a:lnTo>
                        <a:lnTo>
                          <a:pt x="15" y="471"/>
                        </a:lnTo>
                        <a:lnTo>
                          <a:pt x="0" y="495"/>
                        </a:lnTo>
                        <a:lnTo>
                          <a:pt x="867" y="495"/>
                        </a:lnTo>
                        <a:close/>
                      </a:path>
                    </a:pathLst>
                  </a:custGeom>
                  <a:gradFill rotWithShape="0">
                    <a:gsLst>
                      <a:gs pos="0">
                        <a:srgbClr val="EAEAEA"/>
                      </a:gs>
                      <a:gs pos="100000">
                        <a:schemeClr val="bg2"/>
                      </a:gs>
                    </a:gsLst>
                    <a:lin ang="0" scaled="1"/>
                  </a:gradFill>
                  <a:ln w="6350" cmpd="sng">
                    <a:solidFill>
                      <a:schemeClr val="tx1"/>
                    </a:solidFill>
                    <a:round/>
                    <a:headEnd/>
                    <a:tailEnd/>
                  </a:ln>
                </p:spPr>
                <p:txBody>
                  <a:bodyPr wrap="none" anchor="ctr"/>
                  <a:lstStyle/>
                  <a:p>
                    <a:endParaRPr lang="en-US">
                      <a:solidFill>
                        <a:srgbClr val="0033CC"/>
                      </a:solidFill>
                    </a:endParaRPr>
                  </a:p>
                </p:txBody>
              </p:sp>
            </p:grpSp>
            <p:grpSp>
              <p:nvGrpSpPr>
                <p:cNvPr id="10" name="Group 1623"/>
                <p:cNvGrpSpPr>
                  <a:grpSpLocks noChangeAspect="1"/>
                </p:cNvGrpSpPr>
                <p:nvPr/>
              </p:nvGrpSpPr>
              <p:grpSpPr bwMode="auto">
                <a:xfrm>
                  <a:off x="1576" y="1675"/>
                  <a:ext cx="563" cy="1484"/>
                  <a:chOff x="1541" y="1780"/>
                  <a:chExt cx="624" cy="1647"/>
                </a:xfrm>
              </p:grpSpPr>
              <p:sp>
                <p:nvSpPr>
                  <p:cNvPr id="54857" name="Freeform 1609"/>
                  <p:cNvSpPr>
                    <a:spLocks noChangeAspect="1"/>
                  </p:cNvSpPr>
                  <p:nvPr/>
                </p:nvSpPr>
                <p:spPr bwMode="auto">
                  <a:xfrm rot="-5400000">
                    <a:off x="1446" y="1878"/>
                    <a:ext cx="817" cy="621"/>
                  </a:xfrm>
                  <a:custGeom>
                    <a:avLst/>
                    <a:gdLst/>
                    <a:ahLst/>
                    <a:cxnLst>
                      <a:cxn ang="0">
                        <a:pos x="0" y="492"/>
                      </a:cxn>
                      <a:cxn ang="0">
                        <a:pos x="48" y="388"/>
                      </a:cxn>
                      <a:cxn ang="0">
                        <a:pos x="108" y="276"/>
                      </a:cxn>
                      <a:cxn ang="0">
                        <a:pos x="166" y="191"/>
                      </a:cxn>
                      <a:cxn ang="0">
                        <a:pos x="225" y="125"/>
                      </a:cxn>
                      <a:cxn ang="0">
                        <a:pos x="267" y="89"/>
                      </a:cxn>
                      <a:cxn ang="0">
                        <a:pos x="300" y="63"/>
                      </a:cxn>
                      <a:cxn ang="0">
                        <a:pos x="355" y="30"/>
                      </a:cxn>
                      <a:cxn ang="0">
                        <a:pos x="406" y="9"/>
                      </a:cxn>
                      <a:cxn ang="0">
                        <a:pos x="472" y="0"/>
                      </a:cxn>
                      <a:cxn ang="0">
                        <a:pos x="544" y="6"/>
                      </a:cxn>
                      <a:cxn ang="0">
                        <a:pos x="610" y="26"/>
                      </a:cxn>
                      <a:cxn ang="0">
                        <a:pos x="672" y="56"/>
                      </a:cxn>
                      <a:cxn ang="0">
                        <a:pos x="714" y="87"/>
                      </a:cxn>
                      <a:cxn ang="0">
                        <a:pos x="756" y="123"/>
                      </a:cxn>
                      <a:cxn ang="0">
                        <a:pos x="795" y="164"/>
                      </a:cxn>
                      <a:cxn ang="0">
                        <a:pos x="828" y="203"/>
                      </a:cxn>
                      <a:cxn ang="0">
                        <a:pos x="852" y="240"/>
                      </a:cxn>
                      <a:cxn ang="0">
                        <a:pos x="789" y="368"/>
                      </a:cxn>
                      <a:cxn ang="0">
                        <a:pos x="745" y="320"/>
                      </a:cxn>
                      <a:cxn ang="0">
                        <a:pos x="690" y="276"/>
                      </a:cxn>
                      <a:cxn ang="0">
                        <a:pos x="636" y="249"/>
                      </a:cxn>
                      <a:cxn ang="0">
                        <a:pos x="579" y="227"/>
                      </a:cxn>
                      <a:cxn ang="0">
                        <a:pos x="517" y="213"/>
                      </a:cxn>
                      <a:cxn ang="0">
                        <a:pos x="472" y="213"/>
                      </a:cxn>
                      <a:cxn ang="0">
                        <a:pos x="394" y="233"/>
                      </a:cxn>
                      <a:cxn ang="0">
                        <a:pos x="340" y="260"/>
                      </a:cxn>
                      <a:cxn ang="0">
                        <a:pos x="284" y="308"/>
                      </a:cxn>
                      <a:cxn ang="0">
                        <a:pos x="237" y="354"/>
                      </a:cxn>
                      <a:cxn ang="0">
                        <a:pos x="188" y="424"/>
                      </a:cxn>
                      <a:cxn ang="0">
                        <a:pos x="140" y="500"/>
                      </a:cxn>
                      <a:cxn ang="0">
                        <a:pos x="100" y="584"/>
                      </a:cxn>
                      <a:cxn ang="0">
                        <a:pos x="76" y="648"/>
                      </a:cxn>
                      <a:cxn ang="0">
                        <a:pos x="0" y="492"/>
                      </a:cxn>
                    </a:cxnLst>
                    <a:rect l="0" t="0" r="r" b="b"/>
                    <a:pathLst>
                      <a:path w="852" h="648">
                        <a:moveTo>
                          <a:pt x="0" y="492"/>
                        </a:moveTo>
                        <a:lnTo>
                          <a:pt x="48" y="388"/>
                        </a:lnTo>
                        <a:lnTo>
                          <a:pt x="108" y="276"/>
                        </a:lnTo>
                        <a:lnTo>
                          <a:pt x="166" y="191"/>
                        </a:lnTo>
                        <a:lnTo>
                          <a:pt x="225" y="125"/>
                        </a:lnTo>
                        <a:lnTo>
                          <a:pt x="267" y="89"/>
                        </a:lnTo>
                        <a:lnTo>
                          <a:pt x="300" y="63"/>
                        </a:lnTo>
                        <a:lnTo>
                          <a:pt x="355" y="30"/>
                        </a:lnTo>
                        <a:lnTo>
                          <a:pt x="406" y="9"/>
                        </a:lnTo>
                        <a:lnTo>
                          <a:pt x="472" y="0"/>
                        </a:lnTo>
                        <a:lnTo>
                          <a:pt x="544" y="6"/>
                        </a:lnTo>
                        <a:lnTo>
                          <a:pt x="610" y="26"/>
                        </a:lnTo>
                        <a:lnTo>
                          <a:pt x="672" y="56"/>
                        </a:lnTo>
                        <a:lnTo>
                          <a:pt x="714" y="87"/>
                        </a:lnTo>
                        <a:lnTo>
                          <a:pt x="756" y="123"/>
                        </a:lnTo>
                        <a:lnTo>
                          <a:pt x="795" y="164"/>
                        </a:lnTo>
                        <a:lnTo>
                          <a:pt x="828" y="203"/>
                        </a:lnTo>
                        <a:lnTo>
                          <a:pt x="852" y="240"/>
                        </a:lnTo>
                        <a:lnTo>
                          <a:pt x="789" y="368"/>
                        </a:lnTo>
                        <a:lnTo>
                          <a:pt x="745" y="320"/>
                        </a:lnTo>
                        <a:lnTo>
                          <a:pt x="690" y="276"/>
                        </a:lnTo>
                        <a:lnTo>
                          <a:pt x="636" y="249"/>
                        </a:lnTo>
                        <a:lnTo>
                          <a:pt x="579" y="227"/>
                        </a:lnTo>
                        <a:lnTo>
                          <a:pt x="517" y="213"/>
                        </a:lnTo>
                        <a:lnTo>
                          <a:pt x="472" y="213"/>
                        </a:lnTo>
                        <a:lnTo>
                          <a:pt x="394" y="233"/>
                        </a:lnTo>
                        <a:lnTo>
                          <a:pt x="340" y="260"/>
                        </a:lnTo>
                        <a:lnTo>
                          <a:pt x="284" y="308"/>
                        </a:lnTo>
                        <a:lnTo>
                          <a:pt x="237" y="354"/>
                        </a:lnTo>
                        <a:lnTo>
                          <a:pt x="188" y="424"/>
                        </a:lnTo>
                        <a:lnTo>
                          <a:pt x="140" y="500"/>
                        </a:lnTo>
                        <a:lnTo>
                          <a:pt x="100" y="584"/>
                        </a:lnTo>
                        <a:lnTo>
                          <a:pt x="76" y="648"/>
                        </a:lnTo>
                        <a:lnTo>
                          <a:pt x="0" y="492"/>
                        </a:lnTo>
                        <a:close/>
                      </a:path>
                    </a:pathLst>
                  </a:custGeom>
                  <a:gradFill rotWithShape="0">
                    <a:gsLst>
                      <a:gs pos="0">
                        <a:srgbClr val="C0C0C0"/>
                      </a:gs>
                      <a:gs pos="50000">
                        <a:schemeClr val="bg2"/>
                      </a:gs>
                      <a:gs pos="100000">
                        <a:srgbClr val="C0C0C0"/>
                      </a:gs>
                    </a:gsLst>
                    <a:lin ang="0" scaled="1"/>
                  </a:gradFill>
                  <a:ln w="6350" cmpd="sng">
                    <a:solidFill>
                      <a:schemeClr val="tx1"/>
                    </a:solidFill>
                    <a:round/>
                    <a:headEnd/>
                    <a:tailEnd/>
                  </a:ln>
                  <a:effectLst/>
                </p:spPr>
                <p:txBody>
                  <a:bodyPr wrap="none" anchor="ctr"/>
                  <a:lstStyle/>
                  <a:p>
                    <a:pPr>
                      <a:defRPr/>
                    </a:pPr>
                    <a:endParaRPr lang="en-US">
                      <a:solidFill>
                        <a:srgbClr val="0033CC"/>
                      </a:solidFill>
                    </a:endParaRPr>
                  </a:p>
                </p:txBody>
              </p:sp>
              <p:sp>
                <p:nvSpPr>
                  <p:cNvPr id="42046" name="Freeform 1610" descr="Sphere"/>
                  <p:cNvSpPr>
                    <a:spLocks noChangeAspect="1"/>
                  </p:cNvSpPr>
                  <p:nvPr/>
                </p:nvSpPr>
                <p:spPr bwMode="auto">
                  <a:xfrm rot="-5400000">
                    <a:off x="1639" y="2901"/>
                    <a:ext cx="902" cy="150"/>
                  </a:xfrm>
                  <a:custGeom>
                    <a:avLst/>
                    <a:gdLst>
                      <a:gd name="T0" fmla="*/ 76 w 940"/>
                      <a:gd name="T1" fmla="*/ 156 h 156"/>
                      <a:gd name="T2" fmla="*/ 0 w 940"/>
                      <a:gd name="T3" fmla="*/ 0 h 156"/>
                      <a:gd name="T4" fmla="*/ 868 w 940"/>
                      <a:gd name="T5" fmla="*/ 0 h 156"/>
                      <a:gd name="T6" fmla="*/ 940 w 940"/>
                      <a:gd name="T7" fmla="*/ 156 h 156"/>
                      <a:gd name="T8" fmla="*/ 76 w 940"/>
                      <a:gd name="T9" fmla="*/ 156 h 156"/>
                      <a:gd name="T10" fmla="*/ 0 60000 65536"/>
                      <a:gd name="T11" fmla="*/ 0 60000 65536"/>
                      <a:gd name="T12" fmla="*/ 0 60000 65536"/>
                      <a:gd name="T13" fmla="*/ 0 60000 65536"/>
                      <a:gd name="T14" fmla="*/ 0 60000 65536"/>
                      <a:gd name="T15" fmla="*/ 0 w 940"/>
                      <a:gd name="T16" fmla="*/ 0 h 156"/>
                      <a:gd name="T17" fmla="*/ 940 w 940"/>
                      <a:gd name="T18" fmla="*/ 156 h 156"/>
                    </a:gdLst>
                    <a:ahLst/>
                    <a:cxnLst>
                      <a:cxn ang="T10">
                        <a:pos x="T0" y="T1"/>
                      </a:cxn>
                      <a:cxn ang="T11">
                        <a:pos x="T2" y="T3"/>
                      </a:cxn>
                      <a:cxn ang="T12">
                        <a:pos x="T4" y="T5"/>
                      </a:cxn>
                      <a:cxn ang="T13">
                        <a:pos x="T6" y="T7"/>
                      </a:cxn>
                      <a:cxn ang="T14">
                        <a:pos x="T8" y="T9"/>
                      </a:cxn>
                    </a:cxnLst>
                    <a:rect l="T15" t="T16" r="T17" b="T18"/>
                    <a:pathLst>
                      <a:path w="940" h="156">
                        <a:moveTo>
                          <a:pt x="76" y="156"/>
                        </a:moveTo>
                        <a:lnTo>
                          <a:pt x="0" y="0"/>
                        </a:lnTo>
                        <a:lnTo>
                          <a:pt x="868" y="0"/>
                        </a:lnTo>
                        <a:lnTo>
                          <a:pt x="940" y="156"/>
                        </a:lnTo>
                        <a:lnTo>
                          <a:pt x="76" y="156"/>
                        </a:lnTo>
                        <a:close/>
                      </a:path>
                    </a:pathLst>
                  </a:custGeom>
                  <a:pattFill prst="sphere">
                    <a:fgClr>
                      <a:srgbClr val="000000"/>
                    </a:fgClr>
                    <a:bgClr>
                      <a:schemeClr val="bg1"/>
                    </a:bgClr>
                  </a:pattFill>
                  <a:ln w="6350" cmpd="sng">
                    <a:solidFill>
                      <a:schemeClr val="tx1"/>
                    </a:solidFill>
                    <a:round/>
                    <a:headEnd/>
                    <a:tailEnd/>
                  </a:ln>
                </p:spPr>
                <p:txBody>
                  <a:bodyPr wrap="none" anchor="ctr"/>
                  <a:lstStyle/>
                  <a:p>
                    <a:endParaRPr lang="en-US">
                      <a:solidFill>
                        <a:srgbClr val="0033CC"/>
                      </a:solidFill>
                    </a:endParaRPr>
                  </a:p>
                </p:txBody>
              </p:sp>
              <p:sp>
                <p:nvSpPr>
                  <p:cNvPr id="42047" name="Freeform 1611"/>
                  <p:cNvSpPr>
                    <a:spLocks noChangeAspect="1"/>
                  </p:cNvSpPr>
                  <p:nvPr/>
                </p:nvSpPr>
                <p:spPr bwMode="auto">
                  <a:xfrm rot="-5400000">
                    <a:off x="1137" y="2548"/>
                    <a:ext cx="1281" cy="474"/>
                  </a:xfrm>
                  <a:custGeom>
                    <a:avLst/>
                    <a:gdLst>
                      <a:gd name="T0" fmla="*/ 867 w 1335"/>
                      <a:gd name="T1" fmla="*/ 495 h 495"/>
                      <a:gd name="T2" fmla="*/ 888 w 1335"/>
                      <a:gd name="T3" fmla="*/ 441 h 495"/>
                      <a:gd name="T4" fmla="*/ 918 w 1335"/>
                      <a:gd name="T5" fmla="*/ 377 h 495"/>
                      <a:gd name="T6" fmla="*/ 953 w 1335"/>
                      <a:gd name="T7" fmla="*/ 311 h 495"/>
                      <a:gd name="T8" fmla="*/ 998 w 1335"/>
                      <a:gd name="T9" fmla="*/ 237 h 495"/>
                      <a:gd name="T10" fmla="*/ 1038 w 1335"/>
                      <a:gd name="T11" fmla="*/ 182 h 495"/>
                      <a:gd name="T12" fmla="*/ 1079 w 1335"/>
                      <a:gd name="T13" fmla="*/ 137 h 495"/>
                      <a:gd name="T14" fmla="*/ 1124 w 1335"/>
                      <a:gd name="T15" fmla="*/ 96 h 495"/>
                      <a:gd name="T16" fmla="*/ 1164 w 1335"/>
                      <a:gd name="T17" fmla="*/ 66 h 495"/>
                      <a:gd name="T18" fmla="*/ 1199 w 1335"/>
                      <a:gd name="T19" fmla="*/ 44 h 495"/>
                      <a:gd name="T20" fmla="*/ 1241 w 1335"/>
                      <a:gd name="T21" fmla="*/ 21 h 495"/>
                      <a:gd name="T22" fmla="*/ 1292 w 1335"/>
                      <a:gd name="T23" fmla="*/ 8 h 495"/>
                      <a:gd name="T24" fmla="*/ 1335 w 1335"/>
                      <a:gd name="T25" fmla="*/ 0 h 495"/>
                      <a:gd name="T26" fmla="*/ 471 w 1335"/>
                      <a:gd name="T27" fmla="*/ 0 h 495"/>
                      <a:gd name="T28" fmla="*/ 420 w 1335"/>
                      <a:gd name="T29" fmla="*/ 9 h 495"/>
                      <a:gd name="T30" fmla="*/ 366 w 1335"/>
                      <a:gd name="T31" fmla="*/ 32 h 495"/>
                      <a:gd name="T32" fmla="*/ 330 w 1335"/>
                      <a:gd name="T33" fmla="*/ 51 h 495"/>
                      <a:gd name="T34" fmla="*/ 288 w 1335"/>
                      <a:gd name="T35" fmla="*/ 78 h 495"/>
                      <a:gd name="T36" fmla="*/ 255 w 1335"/>
                      <a:gd name="T37" fmla="*/ 105 h 495"/>
                      <a:gd name="T38" fmla="*/ 219 w 1335"/>
                      <a:gd name="T39" fmla="*/ 138 h 495"/>
                      <a:gd name="T40" fmla="*/ 179 w 1335"/>
                      <a:gd name="T41" fmla="*/ 182 h 495"/>
                      <a:gd name="T42" fmla="*/ 144 w 1335"/>
                      <a:gd name="T43" fmla="*/ 230 h 495"/>
                      <a:gd name="T44" fmla="*/ 117 w 1335"/>
                      <a:gd name="T45" fmla="*/ 276 h 495"/>
                      <a:gd name="T46" fmla="*/ 78 w 1335"/>
                      <a:gd name="T47" fmla="*/ 339 h 495"/>
                      <a:gd name="T48" fmla="*/ 51 w 1335"/>
                      <a:gd name="T49" fmla="*/ 396 h 495"/>
                      <a:gd name="T50" fmla="*/ 15 w 1335"/>
                      <a:gd name="T51" fmla="*/ 471 h 495"/>
                      <a:gd name="T52" fmla="*/ 0 w 1335"/>
                      <a:gd name="T53" fmla="*/ 495 h 495"/>
                      <a:gd name="T54" fmla="*/ 867 w 1335"/>
                      <a:gd name="T55" fmla="*/ 495 h 4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35"/>
                      <a:gd name="T85" fmla="*/ 0 h 495"/>
                      <a:gd name="T86" fmla="*/ 1335 w 1335"/>
                      <a:gd name="T87" fmla="*/ 495 h 4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35" h="495">
                        <a:moveTo>
                          <a:pt x="867" y="495"/>
                        </a:moveTo>
                        <a:lnTo>
                          <a:pt x="888" y="441"/>
                        </a:lnTo>
                        <a:lnTo>
                          <a:pt x="918" y="377"/>
                        </a:lnTo>
                        <a:lnTo>
                          <a:pt x="953" y="311"/>
                        </a:lnTo>
                        <a:lnTo>
                          <a:pt x="998" y="237"/>
                        </a:lnTo>
                        <a:lnTo>
                          <a:pt x="1038" y="182"/>
                        </a:lnTo>
                        <a:lnTo>
                          <a:pt x="1079" y="137"/>
                        </a:lnTo>
                        <a:lnTo>
                          <a:pt x="1124" y="96"/>
                        </a:lnTo>
                        <a:lnTo>
                          <a:pt x="1164" y="66"/>
                        </a:lnTo>
                        <a:lnTo>
                          <a:pt x="1199" y="44"/>
                        </a:lnTo>
                        <a:lnTo>
                          <a:pt x="1241" y="21"/>
                        </a:lnTo>
                        <a:lnTo>
                          <a:pt x="1292" y="8"/>
                        </a:lnTo>
                        <a:lnTo>
                          <a:pt x="1335" y="0"/>
                        </a:lnTo>
                        <a:lnTo>
                          <a:pt x="471" y="0"/>
                        </a:lnTo>
                        <a:lnTo>
                          <a:pt x="420" y="9"/>
                        </a:lnTo>
                        <a:lnTo>
                          <a:pt x="366" y="32"/>
                        </a:lnTo>
                        <a:lnTo>
                          <a:pt x="330" y="51"/>
                        </a:lnTo>
                        <a:lnTo>
                          <a:pt x="288" y="78"/>
                        </a:lnTo>
                        <a:lnTo>
                          <a:pt x="255" y="105"/>
                        </a:lnTo>
                        <a:lnTo>
                          <a:pt x="219" y="138"/>
                        </a:lnTo>
                        <a:lnTo>
                          <a:pt x="179" y="182"/>
                        </a:lnTo>
                        <a:lnTo>
                          <a:pt x="144" y="230"/>
                        </a:lnTo>
                        <a:lnTo>
                          <a:pt x="117" y="276"/>
                        </a:lnTo>
                        <a:lnTo>
                          <a:pt x="78" y="339"/>
                        </a:lnTo>
                        <a:lnTo>
                          <a:pt x="51" y="396"/>
                        </a:lnTo>
                        <a:lnTo>
                          <a:pt x="15" y="471"/>
                        </a:lnTo>
                        <a:lnTo>
                          <a:pt x="0" y="495"/>
                        </a:lnTo>
                        <a:lnTo>
                          <a:pt x="867" y="495"/>
                        </a:lnTo>
                        <a:close/>
                      </a:path>
                    </a:pathLst>
                  </a:custGeom>
                  <a:gradFill rotWithShape="0">
                    <a:gsLst>
                      <a:gs pos="0">
                        <a:schemeClr val="bg2"/>
                      </a:gs>
                      <a:gs pos="100000">
                        <a:srgbClr val="EAEAEA"/>
                      </a:gs>
                    </a:gsLst>
                    <a:lin ang="0" scaled="1"/>
                  </a:gradFill>
                  <a:ln w="6350" cmpd="sng">
                    <a:solidFill>
                      <a:schemeClr val="tx1"/>
                    </a:solidFill>
                    <a:round/>
                    <a:headEnd/>
                    <a:tailEnd/>
                  </a:ln>
                </p:spPr>
                <p:txBody>
                  <a:bodyPr wrap="none" anchor="ctr"/>
                  <a:lstStyle/>
                  <a:p>
                    <a:endParaRPr lang="en-US">
                      <a:solidFill>
                        <a:srgbClr val="0033CC"/>
                      </a:solidFill>
                    </a:endParaRPr>
                  </a:p>
                </p:txBody>
              </p:sp>
            </p:grpSp>
            <p:grpSp>
              <p:nvGrpSpPr>
                <p:cNvPr id="11" name="Group 1621"/>
                <p:cNvGrpSpPr>
                  <a:grpSpLocks noChangeAspect="1"/>
                </p:cNvGrpSpPr>
                <p:nvPr/>
              </p:nvGrpSpPr>
              <p:grpSpPr bwMode="auto">
                <a:xfrm>
                  <a:off x="1571" y="1123"/>
                  <a:ext cx="562" cy="1485"/>
                  <a:chOff x="1535" y="1168"/>
                  <a:chExt cx="624" cy="1647"/>
                </a:xfrm>
              </p:grpSpPr>
              <p:sp>
                <p:nvSpPr>
                  <p:cNvPr id="54334" name="Freeform 1086"/>
                  <p:cNvSpPr>
                    <a:spLocks noChangeAspect="1"/>
                  </p:cNvSpPr>
                  <p:nvPr/>
                </p:nvSpPr>
                <p:spPr bwMode="auto">
                  <a:xfrm rot="-5400000">
                    <a:off x="1440" y="1266"/>
                    <a:ext cx="817" cy="621"/>
                  </a:xfrm>
                  <a:custGeom>
                    <a:avLst/>
                    <a:gdLst/>
                    <a:ahLst/>
                    <a:cxnLst>
                      <a:cxn ang="0">
                        <a:pos x="0" y="492"/>
                      </a:cxn>
                      <a:cxn ang="0">
                        <a:pos x="48" y="388"/>
                      </a:cxn>
                      <a:cxn ang="0">
                        <a:pos x="108" y="276"/>
                      </a:cxn>
                      <a:cxn ang="0">
                        <a:pos x="166" y="191"/>
                      </a:cxn>
                      <a:cxn ang="0">
                        <a:pos x="225" y="125"/>
                      </a:cxn>
                      <a:cxn ang="0">
                        <a:pos x="267" y="89"/>
                      </a:cxn>
                      <a:cxn ang="0">
                        <a:pos x="300" y="63"/>
                      </a:cxn>
                      <a:cxn ang="0">
                        <a:pos x="355" y="30"/>
                      </a:cxn>
                      <a:cxn ang="0">
                        <a:pos x="406" y="9"/>
                      </a:cxn>
                      <a:cxn ang="0">
                        <a:pos x="472" y="0"/>
                      </a:cxn>
                      <a:cxn ang="0">
                        <a:pos x="544" y="6"/>
                      </a:cxn>
                      <a:cxn ang="0">
                        <a:pos x="610" y="26"/>
                      </a:cxn>
                      <a:cxn ang="0">
                        <a:pos x="672" y="56"/>
                      </a:cxn>
                      <a:cxn ang="0">
                        <a:pos x="714" y="87"/>
                      </a:cxn>
                      <a:cxn ang="0">
                        <a:pos x="756" y="123"/>
                      </a:cxn>
                      <a:cxn ang="0">
                        <a:pos x="795" y="164"/>
                      </a:cxn>
                      <a:cxn ang="0">
                        <a:pos x="828" y="203"/>
                      </a:cxn>
                      <a:cxn ang="0">
                        <a:pos x="852" y="240"/>
                      </a:cxn>
                      <a:cxn ang="0">
                        <a:pos x="789" y="368"/>
                      </a:cxn>
                      <a:cxn ang="0">
                        <a:pos x="745" y="320"/>
                      </a:cxn>
                      <a:cxn ang="0">
                        <a:pos x="690" y="276"/>
                      </a:cxn>
                      <a:cxn ang="0">
                        <a:pos x="636" y="249"/>
                      </a:cxn>
                      <a:cxn ang="0">
                        <a:pos x="579" y="227"/>
                      </a:cxn>
                      <a:cxn ang="0">
                        <a:pos x="517" y="213"/>
                      </a:cxn>
                      <a:cxn ang="0">
                        <a:pos x="472" y="213"/>
                      </a:cxn>
                      <a:cxn ang="0">
                        <a:pos x="394" y="233"/>
                      </a:cxn>
                      <a:cxn ang="0">
                        <a:pos x="340" y="260"/>
                      </a:cxn>
                      <a:cxn ang="0">
                        <a:pos x="284" y="308"/>
                      </a:cxn>
                      <a:cxn ang="0">
                        <a:pos x="237" y="354"/>
                      </a:cxn>
                      <a:cxn ang="0">
                        <a:pos x="188" y="424"/>
                      </a:cxn>
                      <a:cxn ang="0">
                        <a:pos x="140" y="500"/>
                      </a:cxn>
                      <a:cxn ang="0">
                        <a:pos x="100" y="584"/>
                      </a:cxn>
                      <a:cxn ang="0">
                        <a:pos x="76" y="648"/>
                      </a:cxn>
                      <a:cxn ang="0">
                        <a:pos x="0" y="492"/>
                      </a:cxn>
                    </a:cxnLst>
                    <a:rect l="0" t="0" r="r" b="b"/>
                    <a:pathLst>
                      <a:path w="852" h="648">
                        <a:moveTo>
                          <a:pt x="0" y="492"/>
                        </a:moveTo>
                        <a:lnTo>
                          <a:pt x="48" y="388"/>
                        </a:lnTo>
                        <a:lnTo>
                          <a:pt x="108" y="276"/>
                        </a:lnTo>
                        <a:lnTo>
                          <a:pt x="166" y="191"/>
                        </a:lnTo>
                        <a:lnTo>
                          <a:pt x="225" y="125"/>
                        </a:lnTo>
                        <a:lnTo>
                          <a:pt x="267" y="89"/>
                        </a:lnTo>
                        <a:lnTo>
                          <a:pt x="300" y="63"/>
                        </a:lnTo>
                        <a:lnTo>
                          <a:pt x="355" y="30"/>
                        </a:lnTo>
                        <a:lnTo>
                          <a:pt x="406" y="9"/>
                        </a:lnTo>
                        <a:lnTo>
                          <a:pt x="472" y="0"/>
                        </a:lnTo>
                        <a:lnTo>
                          <a:pt x="544" y="6"/>
                        </a:lnTo>
                        <a:lnTo>
                          <a:pt x="610" y="26"/>
                        </a:lnTo>
                        <a:lnTo>
                          <a:pt x="672" y="56"/>
                        </a:lnTo>
                        <a:lnTo>
                          <a:pt x="714" y="87"/>
                        </a:lnTo>
                        <a:lnTo>
                          <a:pt x="756" y="123"/>
                        </a:lnTo>
                        <a:lnTo>
                          <a:pt x="795" y="164"/>
                        </a:lnTo>
                        <a:lnTo>
                          <a:pt x="828" y="203"/>
                        </a:lnTo>
                        <a:lnTo>
                          <a:pt x="852" y="240"/>
                        </a:lnTo>
                        <a:lnTo>
                          <a:pt x="789" y="368"/>
                        </a:lnTo>
                        <a:lnTo>
                          <a:pt x="745" y="320"/>
                        </a:lnTo>
                        <a:lnTo>
                          <a:pt x="690" y="276"/>
                        </a:lnTo>
                        <a:lnTo>
                          <a:pt x="636" y="249"/>
                        </a:lnTo>
                        <a:lnTo>
                          <a:pt x="579" y="227"/>
                        </a:lnTo>
                        <a:lnTo>
                          <a:pt x="517" y="213"/>
                        </a:lnTo>
                        <a:lnTo>
                          <a:pt x="472" y="213"/>
                        </a:lnTo>
                        <a:lnTo>
                          <a:pt x="394" y="233"/>
                        </a:lnTo>
                        <a:lnTo>
                          <a:pt x="340" y="260"/>
                        </a:lnTo>
                        <a:lnTo>
                          <a:pt x="284" y="308"/>
                        </a:lnTo>
                        <a:lnTo>
                          <a:pt x="237" y="354"/>
                        </a:lnTo>
                        <a:lnTo>
                          <a:pt x="188" y="424"/>
                        </a:lnTo>
                        <a:lnTo>
                          <a:pt x="140" y="500"/>
                        </a:lnTo>
                        <a:lnTo>
                          <a:pt x="100" y="584"/>
                        </a:lnTo>
                        <a:lnTo>
                          <a:pt x="76" y="648"/>
                        </a:lnTo>
                        <a:lnTo>
                          <a:pt x="0" y="492"/>
                        </a:lnTo>
                        <a:close/>
                      </a:path>
                    </a:pathLst>
                  </a:custGeom>
                  <a:gradFill rotWithShape="0">
                    <a:gsLst>
                      <a:gs pos="0">
                        <a:srgbClr val="C0C0C0"/>
                      </a:gs>
                      <a:gs pos="50000">
                        <a:schemeClr val="bg2"/>
                      </a:gs>
                      <a:gs pos="100000">
                        <a:srgbClr val="C0C0C0"/>
                      </a:gs>
                    </a:gsLst>
                    <a:lin ang="0" scaled="1"/>
                  </a:gradFill>
                  <a:ln w="6350" cmpd="sng">
                    <a:solidFill>
                      <a:schemeClr val="tx1"/>
                    </a:solidFill>
                    <a:round/>
                    <a:headEnd/>
                    <a:tailEnd/>
                  </a:ln>
                  <a:effectLst/>
                </p:spPr>
                <p:txBody>
                  <a:bodyPr wrap="none" anchor="ctr"/>
                  <a:lstStyle/>
                  <a:p>
                    <a:pPr>
                      <a:defRPr/>
                    </a:pPr>
                    <a:endParaRPr lang="en-US">
                      <a:solidFill>
                        <a:srgbClr val="0033CC"/>
                      </a:solidFill>
                    </a:endParaRPr>
                  </a:p>
                </p:txBody>
              </p:sp>
              <p:sp>
                <p:nvSpPr>
                  <p:cNvPr id="42043" name="Freeform 1087" descr="Dark upward diagonal"/>
                  <p:cNvSpPr>
                    <a:spLocks noChangeAspect="1"/>
                  </p:cNvSpPr>
                  <p:nvPr/>
                </p:nvSpPr>
                <p:spPr bwMode="auto">
                  <a:xfrm rot="-5400000">
                    <a:off x="1633" y="2289"/>
                    <a:ext cx="902" cy="150"/>
                  </a:xfrm>
                  <a:custGeom>
                    <a:avLst/>
                    <a:gdLst>
                      <a:gd name="T0" fmla="*/ 76 w 940"/>
                      <a:gd name="T1" fmla="*/ 156 h 156"/>
                      <a:gd name="T2" fmla="*/ 0 w 940"/>
                      <a:gd name="T3" fmla="*/ 0 h 156"/>
                      <a:gd name="T4" fmla="*/ 868 w 940"/>
                      <a:gd name="T5" fmla="*/ 0 h 156"/>
                      <a:gd name="T6" fmla="*/ 940 w 940"/>
                      <a:gd name="T7" fmla="*/ 156 h 156"/>
                      <a:gd name="T8" fmla="*/ 76 w 940"/>
                      <a:gd name="T9" fmla="*/ 156 h 156"/>
                      <a:gd name="T10" fmla="*/ 0 60000 65536"/>
                      <a:gd name="T11" fmla="*/ 0 60000 65536"/>
                      <a:gd name="T12" fmla="*/ 0 60000 65536"/>
                      <a:gd name="T13" fmla="*/ 0 60000 65536"/>
                      <a:gd name="T14" fmla="*/ 0 60000 65536"/>
                      <a:gd name="T15" fmla="*/ 0 w 940"/>
                      <a:gd name="T16" fmla="*/ 0 h 156"/>
                      <a:gd name="T17" fmla="*/ 940 w 940"/>
                      <a:gd name="T18" fmla="*/ 156 h 156"/>
                    </a:gdLst>
                    <a:ahLst/>
                    <a:cxnLst>
                      <a:cxn ang="T10">
                        <a:pos x="T0" y="T1"/>
                      </a:cxn>
                      <a:cxn ang="T11">
                        <a:pos x="T2" y="T3"/>
                      </a:cxn>
                      <a:cxn ang="T12">
                        <a:pos x="T4" y="T5"/>
                      </a:cxn>
                      <a:cxn ang="T13">
                        <a:pos x="T6" y="T7"/>
                      </a:cxn>
                      <a:cxn ang="T14">
                        <a:pos x="T8" y="T9"/>
                      </a:cxn>
                    </a:cxnLst>
                    <a:rect l="T15" t="T16" r="T17" b="T18"/>
                    <a:pathLst>
                      <a:path w="940" h="156">
                        <a:moveTo>
                          <a:pt x="76" y="156"/>
                        </a:moveTo>
                        <a:lnTo>
                          <a:pt x="0" y="0"/>
                        </a:lnTo>
                        <a:lnTo>
                          <a:pt x="868" y="0"/>
                        </a:lnTo>
                        <a:lnTo>
                          <a:pt x="940" y="156"/>
                        </a:lnTo>
                        <a:lnTo>
                          <a:pt x="76" y="156"/>
                        </a:lnTo>
                        <a:close/>
                      </a:path>
                    </a:pathLst>
                  </a:custGeom>
                  <a:pattFill prst="dkUpDiag">
                    <a:fgClr>
                      <a:srgbClr val="000000"/>
                    </a:fgClr>
                    <a:bgClr>
                      <a:schemeClr val="bg1"/>
                    </a:bgClr>
                  </a:pattFill>
                  <a:ln w="6350" cmpd="sng">
                    <a:solidFill>
                      <a:schemeClr val="tx1"/>
                    </a:solidFill>
                    <a:round/>
                    <a:headEnd/>
                    <a:tailEnd/>
                  </a:ln>
                </p:spPr>
                <p:txBody>
                  <a:bodyPr wrap="none" anchor="ctr"/>
                  <a:lstStyle/>
                  <a:p>
                    <a:endParaRPr lang="en-US">
                      <a:solidFill>
                        <a:srgbClr val="0033CC"/>
                      </a:solidFill>
                    </a:endParaRPr>
                  </a:p>
                </p:txBody>
              </p:sp>
              <p:sp>
                <p:nvSpPr>
                  <p:cNvPr id="42044" name="Freeform 1088"/>
                  <p:cNvSpPr>
                    <a:spLocks noChangeAspect="1"/>
                  </p:cNvSpPr>
                  <p:nvPr/>
                </p:nvSpPr>
                <p:spPr bwMode="auto">
                  <a:xfrm rot="-5400000">
                    <a:off x="1131" y="1936"/>
                    <a:ext cx="1281" cy="474"/>
                  </a:xfrm>
                  <a:custGeom>
                    <a:avLst/>
                    <a:gdLst>
                      <a:gd name="T0" fmla="*/ 867 w 1335"/>
                      <a:gd name="T1" fmla="*/ 495 h 495"/>
                      <a:gd name="T2" fmla="*/ 888 w 1335"/>
                      <a:gd name="T3" fmla="*/ 441 h 495"/>
                      <a:gd name="T4" fmla="*/ 918 w 1335"/>
                      <a:gd name="T5" fmla="*/ 377 h 495"/>
                      <a:gd name="T6" fmla="*/ 953 w 1335"/>
                      <a:gd name="T7" fmla="*/ 311 h 495"/>
                      <a:gd name="T8" fmla="*/ 998 w 1335"/>
                      <a:gd name="T9" fmla="*/ 237 h 495"/>
                      <a:gd name="T10" fmla="*/ 1038 w 1335"/>
                      <a:gd name="T11" fmla="*/ 182 h 495"/>
                      <a:gd name="T12" fmla="*/ 1079 w 1335"/>
                      <a:gd name="T13" fmla="*/ 137 h 495"/>
                      <a:gd name="T14" fmla="*/ 1124 w 1335"/>
                      <a:gd name="T15" fmla="*/ 96 h 495"/>
                      <a:gd name="T16" fmla="*/ 1164 w 1335"/>
                      <a:gd name="T17" fmla="*/ 66 h 495"/>
                      <a:gd name="T18" fmla="*/ 1199 w 1335"/>
                      <a:gd name="T19" fmla="*/ 44 h 495"/>
                      <a:gd name="T20" fmla="*/ 1241 w 1335"/>
                      <a:gd name="T21" fmla="*/ 21 h 495"/>
                      <a:gd name="T22" fmla="*/ 1292 w 1335"/>
                      <a:gd name="T23" fmla="*/ 8 h 495"/>
                      <a:gd name="T24" fmla="*/ 1335 w 1335"/>
                      <a:gd name="T25" fmla="*/ 0 h 495"/>
                      <a:gd name="T26" fmla="*/ 471 w 1335"/>
                      <a:gd name="T27" fmla="*/ 0 h 495"/>
                      <a:gd name="T28" fmla="*/ 420 w 1335"/>
                      <a:gd name="T29" fmla="*/ 9 h 495"/>
                      <a:gd name="T30" fmla="*/ 366 w 1335"/>
                      <a:gd name="T31" fmla="*/ 32 h 495"/>
                      <a:gd name="T32" fmla="*/ 330 w 1335"/>
                      <a:gd name="T33" fmla="*/ 51 h 495"/>
                      <a:gd name="T34" fmla="*/ 288 w 1335"/>
                      <a:gd name="T35" fmla="*/ 78 h 495"/>
                      <a:gd name="T36" fmla="*/ 255 w 1335"/>
                      <a:gd name="T37" fmla="*/ 105 h 495"/>
                      <a:gd name="T38" fmla="*/ 219 w 1335"/>
                      <a:gd name="T39" fmla="*/ 138 h 495"/>
                      <a:gd name="T40" fmla="*/ 179 w 1335"/>
                      <a:gd name="T41" fmla="*/ 182 h 495"/>
                      <a:gd name="T42" fmla="*/ 144 w 1335"/>
                      <a:gd name="T43" fmla="*/ 230 h 495"/>
                      <a:gd name="T44" fmla="*/ 117 w 1335"/>
                      <a:gd name="T45" fmla="*/ 276 h 495"/>
                      <a:gd name="T46" fmla="*/ 78 w 1335"/>
                      <a:gd name="T47" fmla="*/ 339 h 495"/>
                      <a:gd name="T48" fmla="*/ 51 w 1335"/>
                      <a:gd name="T49" fmla="*/ 396 h 495"/>
                      <a:gd name="T50" fmla="*/ 15 w 1335"/>
                      <a:gd name="T51" fmla="*/ 471 h 495"/>
                      <a:gd name="T52" fmla="*/ 0 w 1335"/>
                      <a:gd name="T53" fmla="*/ 495 h 495"/>
                      <a:gd name="T54" fmla="*/ 867 w 1335"/>
                      <a:gd name="T55" fmla="*/ 495 h 4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35"/>
                      <a:gd name="T85" fmla="*/ 0 h 495"/>
                      <a:gd name="T86" fmla="*/ 1335 w 1335"/>
                      <a:gd name="T87" fmla="*/ 495 h 4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35" h="495">
                        <a:moveTo>
                          <a:pt x="867" y="495"/>
                        </a:moveTo>
                        <a:lnTo>
                          <a:pt x="888" y="441"/>
                        </a:lnTo>
                        <a:lnTo>
                          <a:pt x="918" y="377"/>
                        </a:lnTo>
                        <a:lnTo>
                          <a:pt x="953" y="311"/>
                        </a:lnTo>
                        <a:lnTo>
                          <a:pt x="998" y="237"/>
                        </a:lnTo>
                        <a:lnTo>
                          <a:pt x="1038" y="182"/>
                        </a:lnTo>
                        <a:lnTo>
                          <a:pt x="1079" y="137"/>
                        </a:lnTo>
                        <a:lnTo>
                          <a:pt x="1124" y="96"/>
                        </a:lnTo>
                        <a:lnTo>
                          <a:pt x="1164" y="66"/>
                        </a:lnTo>
                        <a:lnTo>
                          <a:pt x="1199" y="44"/>
                        </a:lnTo>
                        <a:lnTo>
                          <a:pt x="1241" y="21"/>
                        </a:lnTo>
                        <a:lnTo>
                          <a:pt x="1292" y="8"/>
                        </a:lnTo>
                        <a:lnTo>
                          <a:pt x="1335" y="0"/>
                        </a:lnTo>
                        <a:lnTo>
                          <a:pt x="471" y="0"/>
                        </a:lnTo>
                        <a:lnTo>
                          <a:pt x="420" y="9"/>
                        </a:lnTo>
                        <a:lnTo>
                          <a:pt x="366" y="32"/>
                        </a:lnTo>
                        <a:lnTo>
                          <a:pt x="330" y="51"/>
                        </a:lnTo>
                        <a:lnTo>
                          <a:pt x="288" y="78"/>
                        </a:lnTo>
                        <a:lnTo>
                          <a:pt x="255" y="105"/>
                        </a:lnTo>
                        <a:lnTo>
                          <a:pt x="219" y="138"/>
                        </a:lnTo>
                        <a:lnTo>
                          <a:pt x="179" y="182"/>
                        </a:lnTo>
                        <a:lnTo>
                          <a:pt x="144" y="230"/>
                        </a:lnTo>
                        <a:lnTo>
                          <a:pt x="117" y="276"/>
                        </a:lnTo>
                        <a:lnTo>
                          <a:pt x="78" y="339"/>
                        </a:lnTo>
                        <a:lnTo>
                          <a:pt x="51" y="396"/>
                        </a:lnTo>
                        <a:lnTo>
                          <a:pt x="15" y="471"/>
                        </a:lnTo>
                        <a:lnTo>
                          <a:pt x="0" y="495"/>
                        </a:lnTo>
                        <a:lnTo>
                          <a:pt x="867" y="495"/>
                        </a:lnTo>
                        <a:close/>
                      </a:path>
                    </a:pathLst>
                  </a:custGeom>
                  <a:gradFill rotWithShape="0">
                    <a:gsLst>
                      <a:gs pos="0">
                        <a:schemeClr val="bg2"/>
                      </a:gs>
                      <a:gs pos="100000">
                        <a:srgbClr val="EAEAEA"/>
                      </a:gs>
                    </a:gsLst>
                    <a:lin ang="0" scaled="1"/>
                  </a:gradFill>
                  <a:ln w="6350" cmpd="sng">
                    <a:solidFill>
                      <a:schemeClr val="tx1"/>
                    </a:solidFill>
                    <a:round/>
                    <a:headEnd/>
                    <a:tailEnd/>
                  </a:ln>
                </p:spPr>
                <p:txBody>
                  <a:bodyPr wrap="none" anchor="ctr"/>
                  <a:lstStyle/>
                  <a:p>
                    <a:endParaRPr lang="en-US">
                      <a:solidFill>
                        <a:srgbClr val="0033CC"/>
                      </a:solidFill>
                    </a:endParaRPr>
                  </a:p>
                </p:txBody>
              </p:sp>
            </p:grpSp>
            <p:sp>
              <p:nvSpPr>
                <p:cNvPr id="42040" name="Oval 1602"/>
                <p:cNvSpPr>
                  <a:spLocks noChangeAspect="1" noChangeArrowheads="1"/>
                </p:cNvSpPr>
                <p:nvPr/>
              </p:nvSpPr>
              <p:spPr bwMode="auto">
                <a:xfrm rot="-5400000">
                  <a:off x="2328" y="468"/>
                  <a:ext cx="957" cy="2047"/>
                </a:xfrm>
                <a:prstGeom prst="ellipse">
                  <a:avLst/>
                </a:prstGeom>
                <a:solidFill>
                  <a:srgbClr val="B2B2B2">
                    <a:alpha val="50195"/>
                  </a:srgbClr>
                </a:solidFill>
                <a:ln w="9525">
                  <a:solidFill>
                    <a:schemeClr val="tx1"/>
                  </a:solidFill>
                  <a:round/>
                  <a:headEnd/>
                  <a:tailEnd/>
                </a:ln>
              </p:spPr>
              <p:txBody>
                <a:bodyPr wrap="none" anchor="ctr"/>
                <a:lstStyle/>
                <a:p>
                  <a:endParaRPr lang="en-US">
                    <a:solidFill>
                      <a:srgbClr val="0033CC"/>
                    </a:solidFill>
                  </a:endParaRPr>
                </a:p>
              </p:txBody>
            </p:sp>
            <p:sp>
              <p:nvSpPr>
                <p:cNvPr id="42041" name="Oval 1603"/>
                <p:cNvSpPr>
                  <a:spLocks noChangeAspect="1" noChangeArrowheads="1"/>
                </p:cNvSpPr>
                <p:nvPr/>
              </p:nvSpPr>
              <p:spPr bwMode="auto">
                <a:xfrm rot="-5400000">
                  <a:off x="2355" y="392"/>
                  <a:ext cx="914" cy="2047"/>
                </a:xfrm>
                <a:prstGeom prst="ellipse">
                  <a:avLst/>
                </a:prstGeom>
                <a:solidFill>
                  <a:srgbClr val="B2B2B2">
                    <a:alpha val="50195"/>
                  </a:srgbClr>
                </a:solidFill>
                <a:ln w="9525">
                  <a:solidFill>
                    <a:schemeClr val="tx1"/>
                  </a:solidFill>
                  <a:round/>
                  <a:headEnd/>
                  <a:tailEnd/>
                </a:ln>
              </p:spPr>
              <p:txBody>
                <a:bodyPr wrap="none" anchor="ctr"/>
                <a:lstStyle/>
                <a:p>
                  <a:endParaRPr lang="en-US">
                    <a:solidFill>
                      <a:srgbClr val="0033CC"/>
                    </a:solidFill>
                  </a:endParaRPr>
                </a:p>
              </p:txBody>
            </p:sp>
          </p:grpSp>
          <p:grpSp>
            <p:nvGrpSpPr>
              <p:cNvPr id="12" name="Group 1663"/>
              <p:cNvGrpSpPr>
                <a:grpSpLocks/>
              </p:cNvGrpSpPr>
              <p:nvPr/>
            </p:nvGrpSpPr>
            <p:grpSpPr bwMode="auto">
              <a:xfrm>
                <a:off x="587" y="788"/>
                <a:ext cx="3699" cy="2962"/>
                <a:chOff x="587" y="788"/>
                <a:chExt cx="3699" cy="2962"/>
              </a:xfrm>
            </p:grpSpPr>
            <p:grpSp>
              <p:nvGrpSpPr>
                <p:cNvPr id="13" name="Group 1647"/>
                <p:cNvGrpSpPr>
                  <a:grpSpLocks noChangeAspect="1"/>
                </p:cNvGrpSpPr>
                <p:nvPr/>
              </p:nvGrpSpPr>
              <p:grpSpPr bwMode="auto">
                <a:xfrm>
                  <a:off x="587" y="788"/>
                  <a:ext cx="1281" cy="708"/>
                  <a:chOff x="443" y="796"/>
                  <a:chExt cx="1422" cy="786"/>
                </a:xfrm>
              </p:grpSpPr>
              <p:grpSp>
                <p:nvGrpSpPr>
                  <p:cNvPr id="14" name="Group 1641"/>
                  <p:cNvGrpSpPr>
                    <a:grpSpLocks noChangeAspect="1"/>
                  </p:cNvGrpSpPr>
                  <p:nvPr/>
                </p:nvGrpSpPr>
                <p:grpSpPr bwMode="auto">
                  <a:xfrm>
                    <a:off x="443" y="1210"/>
                    <a:ext cx="357" cy="185"/>
                    <a:chOff x="4668" y="3840"/>
                    <a:chExt cx="396" cy="205"/>
                  </a:xfrm>
                </p:grpSpPr>
                <p:sp>
                  <p:nvSpPr>
                    <p:cNvPr id="42024" name="Line 1642"/>
                    <p:cNvSpPr>
                      <a:spLocks noChangeAspect="1" noChangeShapeType="1"/>
                    </p:cNvSpPr>
                    <p:nvPr/>
                  </p:nvSpPr>
                  <p:spPr bwMode="auto">
                    <a:xfrm>
                      <a:off x="4812" y="4044"/>
                      <a:ext cx="119" cy="1"/>
                    </a:xfrm>
                    <a:prstGeom prst="line">
                      <a:avLst/>
                    </a:prstGeom>
                    <a:noFill/>
                    <a:ln w="9525">
                      <a:solidFill>
                        <a:schemeClr val="tx1"/>
                      </a:solidFill>
                      <a:round/>
                      <a:headEnd/>
                      <a:tailEnd/>
                    </a:ln>
                  </p:spPr>
                  <p:txBody>
                    <a:bodyPr wrap="none" anchor="ctr"/>
                    <a:lstStyle/>
                    <a:p>
                      <a:endParaRPr lang="en-US">
                        <a:solidFill>
                          <a:srgbClr val="0033CC"/>
                        </a:solidFill>
                      </a:endParaRPr>
                    </a:p>
                  </p:txBody>
                </p:sp>
                <p:sp>
                  <p:nvSpPr>
                    <p:cNvPr id="42025" name="Line 1643"/>
                    <p:cNvSpPr>
                      <a:spLocks noChangeAspect="1" noChangeShapeType="1"/>
                    </p:cNvSpPr>
                    <p:nvPr/>
                  </p:nvSpPr>
                  <p:spPr bwMode="auto">
                    <a:xfrm>
                      <a:off x="4668" y="3840"/>
                      <a:ext cx="396" cy="0"/>
                    </a:xfrm>
                    <a:prstGeom prst="line">
                      <a:avLst/>
                    </a:prstGeom>
                    <a:noFill/>
                    <a:ln w="9525">
                      <a:solidFill>
                        <a:schemeClr val="tx1"/>
                      </a:solidFill>
                      <a:round/>
                      <a:headEnd/>
                      <a:tailEnd/>
                    </a:ln>
                  </p:spPr>
                  <p:txBody>
                    <a:bodyPr wrap="none" anchor="ctr"/>
                    <a:lstStyle/>
                    <a:p>
                      <a:endParaRPr lang="en-US">
                        <a:solidFill>
                          <a:srgbClr val="0033CC"/>
                        </a:solidFill>
                      </a:endParaRPr>
                    </a:p>
                  </p:txBody>
                </p:sp>
                <p:sp>
                  <p:nvSpPr>
                    <p:cNvPr id="42026" name="Line 1644"/>
                    <p:cNvSpPr>
                      <a:spLocks noChangeAspect="1" noChangeShapeType="1"/>
                    </p:cNvSpPr>
                    <p:nvPr/>
                  </p:nvSpPr>
                  <p:spPr bwMode="auto">
                    <a:xfrm>
                      <a:off x="4752" y="3936"/>
                      <a:ext cx="238" cy="1"/>
                    </a:xfrm>
                    <a:prstGeom prst="line">
                      <a:avLst/>
                    </a:prstGeom>
                    <a:noFill/>
                    <a:ln w="9525">
                      <a:solidFill>
                        <a:schemeClr val="tx1"/>
                      </a:solidFill>
                      <a:round/>
                      <a:headEnd/>
                      <a:tailEnd/>
                    </a:ln>
                  </p:spPr>
                  <p:txBody>
                    <a:bodyPr wrap="none" anchor="ctr"/>
                    <a:lstStyle/>
                    <a:p>
                      <a:endParaRPr lang="en-US">
                        <a:solidFill>
                          <a:srgbClr val="0033CC"/>
                        </a:solidFill>
                      </a:endParaRPr>
                    </a:p>
                  </p:txBody>
                </p:sp>
              </p:grpSp>
              <p:sp>
                <p:nvSpPr>
                  <p:cNvPr id="42019" name="Freeform 1637"/>
                  <p:cNvSpPr>
                    <a:spLocks noChangeAspect="1"/>
                  </p:cNvSpPr>
                  <p:nvPr/>
                </p:nvSpPr>
                <p:spPr bwMode="auto">
                  <a:xfrm>
                    <a:off x="621" y="1011"/>
                    <a:ext cx="1214" cy="524"/>
                  </a:xfrm>
                  <a:custGeom>
                    <a:avLst/>
                    <a:gdLst>
                      <a:gd name="T0" fmla="*/ 1214 w 1214"/>
                      <a:gd name="T1" fmla="*/ 524 h 524"/>
                      <a:gd name="T2" fmla="*/ 1214 w 1214"/>
                      <a:gd name="T3" fmla="*/ 0 h 524"/>
                      <a:gd name="T4" fmla="*/ 0 w 1214"/>
                      <a:gd name="T5" fmla="*/ 0 h 524"/>
                      <a:gd name="T6" fmla="*/ 3 w 1214"/>
                      <a:gd name="T7" fmla="*/ 197 h 524"/>
                      <a:gd name="T8" fmla="*/ 0 60000 65536"/>
                      <a:gd name="T9" fmla="*/ 0 60000 65536"/>
                      <a:gd name="T10" fmla="*/ 0 60000 65536"/>
                      <a:gd name="T11" fmla="*/ 0 60000 65536"/>
                      <a:gd name="T12" fmla="*/ 0 w 1214"/>
                      <a:gd name="T13" fmla="*/ 0 h 524"/>
                      <a:gd name="T14" fmla="*/ 1214 w 1214"/>
                      <a:gd name="T15" fmla="*/ 524 h 524"/>
                    </a:gdLst>
                    <a:ahLst/>
                    <a:cxnLst>
                      <a:cxn ang="T8">
                        <a:pos x="T0" y="T1"/>
                      </a:cxn>
                      <a:cxn ang="T9">
                        <a:pos x="T2" y="T3"/>
                      </a:cxn>
                      <a:cxn ang="T10">
                        <a:pos x="T4" y="T5"/>
                      </a:cxn>
                      <a:cxn ang="T11">
                        <a:pos x="T6" y="T7"/>
                      </a:cxn>
                    </a:cxnLst>
                    <a:rect l="T12" t="T13" r="T14" b="T15"/>
                    <a:pathLst>
                      <a:path w="1214" h="524">
                        <a:moveTo>
                          <a:pt x="1214" y="524"/>
                        </a:moveTo>
                        <a:lnTo>
                          <a:pt x="1214" y="0"/>
                        </a:lnTo>
                        <a:lnTo>
                          <a:pt x="0" y="0"/>
                        </a:lnTo>
                        <a:lnTo>
                          <a:pt x="3" y="197"/>
                        </a:lnTo>
                      </a:path>
                    </a:pathLst>
                  </a:custGeom>
                  <a:noFill/>
                  <a:ln w="9525">
                    <a:solidFill>
                      <a:schemeClr val="tx1"/>
                    </a:solidFill>
                    <a:round/>
                    <a:headEnd/>
                    <a:tailEnd/>
                  </a:ln>
                </p:spPr>
                <p:txBody>
                  <a:bodyPr wrap="none" anchor="ctr"/>
                  <a:lstStyle/>
                  <a:p>
                    <a:endParaRPr lang="en-US">
                      <a:solidFill>
                        <a:srgbClr val="0033CC"/>
                      </a:solidFill>
                    </a:endParaRPr>
                  </a:p>
                </p:txBody>
              </p:sp>
              <p:sp>
                <p:nvSpPr>
                  <p:cNvPr id="42020" name="Oval 1645"/>
                  <p:cNvSpPr>
                    <a:spLocks noChangeAspect="1" noChangeArrowheads="1"/>
                  </p:cNvSpPr>
                  <p:nvPr/>
                </p:nvSpPr>
                <p:spPr bwMode="auto">
                  <a:xfrm flipH="1" flipV="1">
                    <a:off x="1808" y="1526"/>
                    <a:ext cx="57" cy="56"/>
                  </a:xfrm>
                  <a:prstGeom prst="ellipse">
                    <a:avLst/>
                  </a:prstGeom>
                  <a:solidFill>
                    <a:schemeClr val="tx1"/>
                  </a:solidFill>
                  <a:ln w="9525">
                    <a:solidFill>
                      <a:schemeClr val="tx1"/>
                    </a:solidFill>
                    <a:round/>
                    <a:headEnd/>
                    <a:tailEnd/>
                  </a:ln>
                </p:spPr>
                <p:txBody>
                  <a:bodyPr wrap="none" anchor="ctr"/>
                  <a:lstStyle/>
                  <a:p>
                    <a:endParaRPr lang="en-US">
                      <a:solidFill>
                        <a:srgbClr val="0033CC"/>
                      </a:solidFill>
                    </a:endParaRPr>
                  </a:p>
                </p:txBody>
              </p:sp>
              <p:grpSp>
                <p:nvGrpSpPr>
                  <p:cNvPr id="15" name="Group 1638"/>
                  <p:cNvGrpSpPr>
                    <a:grpSpLocks noChangeAspect="1"/>
                  </p:cNvGrpSpPr>
                  <p:nvPr/>
                </p:nvGrpSpPr>
                <p:grpSpPr bwMode="auto">
                  <a:xfrm>
                    <a:off x="982" y="796"/>
                    <a:ext cx="395" cy="395"/>
                    <a:chOff x="4153" y="3328"/>
                    <a:chExt cx="438" cy="438"/>
                  </a:xfrm>
                </p:grpSpPr>
                <p:sp>
                  <p:nvSpPr>
                    <p:cNvPr id="42022" name="Oval 1639"/>
                    <p:cNvSpPr>
                      <a:spLocks noChangeAspect="1" noChangeArrowheads="1"/>
                    </p:cNvSpPr>
                    <p:nvPr/>
                  </p:nvSpPr>
                  <p:spPr bwMode="auto">
                    <a:xfrm>
                      <a:off x="4153" y="3328"/>
                      <a:ext cx="438" cy="438"/>
                    </a:xfrm>
                    <a:prstGeom prst="ellipse">
                      <a:avLst/>
                    </a:prstGeom>
                    <a:solidFill>
                      <a:schemeClr val="bg1"/>
                    </a:solidFill>
                    <a:ln w="9525">
                      <a:solidFill>
                        <a:schemeClr val="tx1"/>
                      </a:solidFill>
                      <a:round/>
                      <a:headEnd/>
                      <a:tailEnd/>
                    </a:ln>
                  </p:spPr>
                  <p:txBody>
                    <a:bodyPr wrap="none" anchor="ctr"/>
                    <a:lstStyle/>
                    <a:p>
                      <a:endParaRPr lang="en-US">
                        <a:solidFill>
                          <a:srgbClr val="0033CC"/>
                        </a:solidFill>
                      </a:endParaRPr>
                    </a:p>
                  </p:txBody>
                </p:sp>
                <p:sp>
                  <p:nvSpPr>
                    <p:cNvPr id="42023" name="Freeform 1640"/>
                    <p:cNvSpPr>
                      <a:spLocks noChangeAspect="1"/>
                    </p:cNvSpPr>
                    <p:nvPr/>
                  </p:nvSpPr>
                  <p:spPr bwMode="auto">
                    <a:xfrm>
                      <a:off x="4257" y="3402"/>
                      <a:ext cx="205" cy="294"/>
                    </a:xfrm>
                    <a:custGeom>
                      <a:avLst/>
                      <a:gdLst>
                        <a:gd name="T0" fmla="*/ 0 w 102"/>
                        <a:gd name="T1" fmla="*/ 76 h 146"/>
                        <a:gd name="T2" fmla="*/ 24 w 102"/>
                        <a:gd name="T3" fmla="*/ 10 h 146"/>
                        <a:gd name="T4" fmla="*/ 75 w 102"/>
                        <a:gd name="T5" fmla="*/ 136 h 146"/>
                        <a:gd name="T6" fmla="*/ 102 w 102"/>
                        <a:gd name="T7" fmla="*/ 70 h 146"/>
                        <a:gd name="T8" fmla="*/ 0 60000 65536"/>
                        <a:gd name="T9" fmla="*/ 0 60000 65536"/>
                        <a:gd name="T10" fmla="*/ 0 60000 65536"/>
                        <a:gd name="T11" fmla="*/ 0 60000 65536"/>
                        <a:gd name="T12" fmla="*/ 0 w 102"/>
                        <a:gd name="T13" fmla="*/ 0 h 146"/>
                        <a:gd name="T14" fmla="*/ 102 w 102"/>
                        <a:gd name="T15" fmla="*/ 146 h 146"/>
                      </a:gdLst>
                      <a:ahLst/>
                      <a:cxnLst>
                        <a:cxn ang="T8">
                          <a:pos x="T0" y="T1"/>
                        </a:cxn>
                        <a:cxn ang="T9">
                          <a:pos x="T2" y="T3"/>
                        </a:cxn>
                        <a:cxn ang="T10">
                          <a:pos x="T4" y="T5"/>
                        </a:cxn>
                        <a:cxn ang="T11">
                          <a:pos x="T6" y="T7"/>
                        </a:cxn>
                      </a:cxnLst>
                      <a:rect l="T12" t="T13" r="T14" b="T15"/>
                      <a:pathLst>
                        <a:path w="102" h="146">
                          <a:moveTo>
                            <a:pt x="0" y="76"/>
                          </a:moveTo>
                          <a:cubicBezTo>
                            <a:pt x="6" y="38"/>
                            <a:pt x="12" y="0"/>
                            <a:pt x="24" y="10"/>
                          </a:cubicBezTo>
                          <a:cubicBezTo>
                            <a:pt x="36" y="20"/>
                            <a:pt x="62" y="126"/>
                            <a:pt x="75" y="136"/>
                          </a:cubicBezTo>
                          <a:cubicBezTo>
                            <a:pt x="88" y="146"/>
                            <a:pt x="95" y="108"/>
                            <a:pt x="102" y="70"/>
                          </a:cubicBezTo>
                        </a:path>
                      </a:pathLst>
                    </a:custGeom>
                    <a:solidFill>
                      <a:schemeClr val="bg1"/>
                    </a:solidFill>
                    <a:ln w="9525">
                      <a:solidFill>
                        <a:schemeClr val="tx1"/>
                      </a:solidFill>
                      <a:round/>
                      <a:headEnd/>
                      <a:tailEnd/>
                    </a:ln>
                  </p:spPr>
                  <p:txBody>
                    <a:bodyPr wrap="none" anchor="ctr"/>
                    <a:lstStyle/>
                    <a:p>
                      <a:endParaRPr lang="en-US">
                        <a:solidFill>
                          <a:srgbClr val="0033CC"/>
                        </a:solidFill>
                      </a:endParaRPr>
                    </a:p>
                  </p:txBody>
                </p:sp>
              </p:grpSp>
            </p:grpSp>
            <p:grpSp>
              <p:nvGrpSpPr>
                <p:cNvPr id="16" name="Group 1662"/>
                <p:cNvGrpSpPr>
                  <a:grpSpLocks/>
                </p:cNvGrpSpPr>
                <p:nvPr/>
              </p:nvGrpSpPr>
              <p:grpSpPr bwMode="auto">
                <a:xfrm>
                  <a:off x="2775" y="2955"/>
                  <a:ext cx="1511" cy="795"/>
                  <a:chOff x="2775" y="2955"/>
                  <a:chExt cx="1511" cy="795"/>
                </a:xfrm>
              </p:grpSpPr>
              <p:sp>
                <p:nvSpPr>
                  <p:cNvPr id="42009" name="Freeform 1626"/>
                  <p:cNvSpPr>
                    <a:spLocks noChangeAspect="1"/>
                  </p:cNvSpPr>
                  <p:nvPr/>
                </p:nvSpPr>
                <p:spPr bwMode="auto">
                  <a:xfrm>
                    <a:off x="2802" y="2998"/>
                    <a:ext cx="1324" cy="582"/>
                  </a:xfrm>
                  <a:custGeom>
                    <a:avLst/>
                    <a:gdLst>
                      <a:gd name="T0" fmla="*/ 0 w 1470"/>
                      <a:gd name="T1" fmla="*/ 0 h 645"/>
                      <a:gd name="T2" fmla="*/ 0 w 1470"/>
                      <a:gd name="T3" fmla="*/ 524 h 645"/>
                      <a:gd name="T4" fmla="*/ 1470 w 1470"/>
                      <a:gd name="T5" fmla="*/ 524 h 645"/>
                      <a:gd name="T6" fmla="*/ 1470 w 1470"/>
                      <a:gd name="T7" fmla="*/ 645 h 645"/>
                      <a:gd name="T8" fmla="*/ 0 60000 65536"/>
                      <a:gd name="T9" fmla="*/ 0 60000 65536"/>
                      <a:gd name="T10" fmla="*/ 0 60000 65536"/>
                      <a:gd name="T11" fmla="*/ 0 60000 65536"/>
                      <a:gd name="T12" fmla="*/ 0 w 1470"/>
                      <a:gd name="T13" fmla="*/ 0 h 645"/>
                      <a:gd name="T14" fmla="*/ 1470 w 1470"/>
                      <a:gd name="T15" fmla="*/ 645 h 645"/>
                    </a:gdLst>
                    <a:ahLst/>
                    <a:cxnLst>
                      <a:cxn ang="T8">
                        <a:pos x="T0" y="T1"/>
                      </a:cxn>
                      <a:cxn ang="T9">
                        <a:pos x="T2" y="T3"/>
                      </a:cxn>
                      <a:cxn ang="T10">
                        <a:pos x="T4" y="T5"/>
                      </a:cxn>
                      <a:cxn ang="T11">
                        <a:pos x="T6" y="T7"/>
                      </a:cxn>
                    </a:cxnLst>
                    <a:rect l="T12" t="T13" r="T14" b="T15"/>
                    <a:pathLst>
                      <a:path w="1470" h="645">
                        <a:moveTo>
                          <a:pt x="0" y="0"/>
                        </a:moveTo>
                        <a:lnTo>
                          <a:pt x="0" y="524"/>
                        </a:lnTo>
                        <a:lnTo>
                          <a:pt x="1470" y="524"/>
                        </a:lnTo>
                        <a:lnTo>
                          <a:pt x="1470" y="645"/>
                        </a:lnTo>
                      </a:path>
                    </a:pathLst>
                  </a:custGeom>
                  <a:noFill/>
                  <a:ln w="9525">
                    <a:solidFill>
                      <a:schemeClr val="tx1"/>
                    </a:solidFill>
                    <a:round/>
                    <a:headEnd/>
                    <a:tailEnd/>
                  </a:ln>
                </p:spPr>
                <p:txBody>
                  <a:bodyPr wrap="none" anchor="ctr"/>
                  <a:lstStyle/>
                  <a:p>
                    <a:endParaRPr lang="en-US">
                      <a:solidFill>
                        <a:srgbClr val="0033CC"/>
                      </a:solidFill>
                    </a:endParaRPr>
                  </a:p>
                </p:txBody>
              </p:sp>
              <p:grpSp>
                <p:nvGrpSpPr>
                  <p:cNvPr id="17" name="Group 1627"/>
                  <p:cNvGrpSpPr>
                    <a:grpSpLocks noChangeAspect="1"/>
                  </p:cNvGrpSpPr>
                  <p:nvPr/>
                </p:nvGrpSpPr>
                <p:grpSpPr bwMode="auto">
                  <a:xfrm>
                    <a:off x="3492" y="3289"/>
                    <a:ext cx="355" cy="356"/>
                    <a:chOff x="4153" y="3328"/>
                    <a:chExt cx="438" cy="438"/>
                  </a:xfrm>
                </p:grpSpPr>
                <p:sp>
                  <p:nvSpPr>
                    <p:cNvPr id="42016" name="Oval 1628"/>
                    <p:cNvSpPr>
                      <a:spLocks noChangeAspect="1" noChangeArrowheads="1"/>
                    </p:cNvSpPr>
                    <p:nvPr/>
                  </p:nvSpPr>
                  <p:spPr bwMode="auto">
                    <a:xfrm>
                      <a:off x="4153" y="3328"/>
                      <a:ext cx="438" cy="438"/>
                    </a:xfrm>
                    <a:prstGeom prst="ellipse">
                      <a:avLst/>
                    </a:prstGeom>
                    <a:solidFill>
                      <a:schemeClr val="bg1"/>
                    </a:solidFill>
                    <a:ln w="9525">
                      <a:solidFill>
                        <a:schemeClr val="tx1"/>
                      </a:solidFill>
                      <a:round/>
                      <a:headEnd/>
                      <a:tailEnd/>
                    </a:ln>
                  </p:spPr>
                  <p:txBody>
                    <a:bodyPr wrap="none" anchor="ctr"/>
                    <a:lstStyle/>
                    <a:p>
                      <a:endParaRPr lang="en-US">
                        <a:solidFill>
                          <a:srgbClr val="0033CC"/>
                        </a:solidFill>
                      </a:endParaRPr>
                    </a:p>
                  </p:txBody>
                </p:sp>
                <p:sp>
                  <p:nvSpPr>
                    <p:cNvPr id="42017" name="Freeform 1629"/>
                    <p:cNvSpPr>
                      <a:spLocks noChangeAspect="1"/>
                    </p:cNvSpPr>
                    <p:nvPr/>
                  </p:nvSpPr>
                  <p:spPr bwMode="auto">
                    <a:xfrm>
                      <a:off x="4257" y="3402"/>
                      <a:ext cx="205" cy="294"/>
                    </a:xfrm>
                    <a:custGeom>
                      <a:avLst/>
                      <a:gdLst>
                        <a:gd name="T0" fmla="*/ 0 w 102"/>
                        <a:gd name="T1" fmla="*/ 76 h 146"/>
                        <a:gd name="T2" fmla="*/ 24 w 102"/>
                        <a:gd name="T3" fmla="*/ 10 h 146"/>
                        <a:gd name="T4" fmla="*/ 75 w 102"/>
                        <a:gd name="T5" fmla="*/ 136 h 146"/>
                        <a:gd name="T6" fmla="*/ 102 w 102"/>
                        <a:gd name="T7" fmla="*/ 70 h 146"/>
                        <a:gd name="T8" fmla="*/ 0 60000 65536"/>
                        <a:gd name="T9" fmla="*/ 0 60000 65536"/>
                        <a:gd name="T10" fmla="*/ 0 60000 65536"/>
                        <a:gd name="T11" fmla="*/ 0 60000 65536"/>
                        <a:gd name="T12" fmla="*/ 0 w 102"/>
                        <a:gd name="T13" fmla="*/ 0 h 146"/>
                        <a:gd name="T14" fmla="*/ 102 w 102"/>
                        <a:gd name="T15" fmla="*/ 146 h 146"/>
                      </a:gdLst>
                      <a:ahLst/>
                      <a:cxnLst>
                        <a:cxn ang="T8">
                          <a:pos x="T0" y="T1"/>
                        </a:cxn>
                        <a:cxn ang="T9">
                          <a:pos x="T2" y="T3"/>
                        </a:cxn>
                        <a:cxn ang="T10">
                          <a:pos x="T4" y="T5"/>
                        </a:cxn>
                        <a:cxn ang="T11">
                          <a:pos x="T6" y="T7"/>
                        </a:cxn>
                      </a:cxnLst>
                      <a:rect l="T12" t="T13" r="T14" b="T15"/>
                      <a:pathLst>
                        <a:path w="102" h="146">
                          <a:moveTo>
                            <a:pt x="0" y="76"/>
                          </a:moveTo>
                          <a:cubicBezTo>
                            <a:pt x="6" y="38"/>
                            <a:pt x="12" y="0"/>
                            <a:pt x="24" y="10"/>
                          </a:cubicBezTo>
                          <a:cubicBezTo>
                            <a:pt x="36" y="20"/>
                            <a:pt x="62" y="126"/>
                            <a:pt x="75" y="136"/>
                          </a:cubicBezTo>
                          <a:cubicBezTo>
                            <a:pt x="88" y="146"/>
                            <a:pt x="95" y="108"/>
                            <a:pt x="102" y="70"/>
                          </a:cubicBezTo>
                        </a:path>
                      </a:pathLst>
                    </a:custGeom>
                    <a:solidFill>
                      <a:schemeClr val="bg1"/>
                    </a:solidFill>
                    <a:ln w="9525">
                      <a:solidFill>
                        <a:schemeClr val="tx1"/>
                      </a:solidFill>
                      <a:round/>
                      <a:headEnd/>
                      <a:tailEnd/>
                    </a:ln>
                  </p:spPr>
                  <p:txBody>
                    <a:bodyPr wrap="none" anchor="ctr"/>
                    <a:lstStyle/>
                    <a:p>
                      <a:endParaRPr lang="en-US">
                        <a:solidFill>
                          <a:srgbClr val="0033CC"/>
                        </a:solidFill>
                      </a:endParaRPr>
                    </a:p>
                  </p:txBody>
                </p:sp>
              </p:grpSp>
              <p:grpSp>
                <p:nvGrpSpPr>
                  <p:cNvPr id="18" name="Group 1630"/>
                  <p:cNvGrpSpPr>
                    <a:grpSpLocks noChangeAspect="1"/>
                  </p:cNvGrpSpPr>
                  <p:nvPr/>
                </p:nvGrpSpPr>
                <p:grpSpPr bwMode="auto">
                  <a:xfrm>
                    <a:off x="3965" y="3583"/>
                    <a:ext cx="321" cy="167"/>
                    <a:chOff x="4668" y="3840"/>
                    <a:chExt cx="396" cy="205"/>
                  </a:xfrm>
                </p:grpSpPr>
                <p:sp>
                  <p:nvSpPr>
                    <p:cNvPr id="42013" name="Line 1631"/>
                    <p:cNvSpPr>
                      <a:spLocks noChangeAspect="1" noChangeShapeType="1"/>
                    </p:cNvSpPr>
                    <p:nvPr/>
                  </p:nvSpPr>
                  <p:spPr bwMode="auto">
                    <a:xfrm>
                      <a:off x="4812" y="4044"/>
                      <a:ext cx="119" cy="1"/>
                    </a:xfrm>
                    <a:prstGeom prst="line">
                      <a:avLst/>
                    </a:prstGeom>
                    <a:noFill/>
                    <a:ln w="9525">
                      <a:solidFill>
                        <a:schemeClr val="tx1"/>
                      </a:solidFill>
                      <a:round/>
                      <a:headEnd/>
                      <a:tailEnd/>
                    </a:ln>
                  </p:spPr>
                  <p:txBody>
                    <a:bodyPr wrap="none" anchor="ctr"/>
                    <a:lstStyle/>
                    <a:p>
                      <a:endParaRPr lang="en-US">
                        <a:solidFill>
                          <a:srgbClr val="0033CC"/>
                        </a:solidFill>
                      </a:endParaRPr>
                    </a:p>
                  </p:txBody>
                </p:sp>
                <p:sp>
                  <p:nvSpPr>
                    <p:cNvPr id="42014" name="Line 1632"/>
                    <p:cNvSpPr>
                      <a:spLocks noChangeAspect="1" noChangeShapeType="1"/>
                    </p:cNvSpPr>
                    <p:nvPr/>
                  </p:nvSpPr>
                  <p:spPr bwMode="auto">
                    <a:xfrm>
                      <a:off x="4668" y="3840"/>
                      <a:ext cx="396" cy="0"/>
                    </a:xfrm>
                    <a:prstGeom prst="line">
                      <a:avLst/>
                    </a:prstGeom>
                    <a:noFill/>
                    <a:ln w="9525">
                      <a:solidFill>
                        <a:schemeClr val="tx1"/>
                      </a:solidFill>
                      <a:round/>
                      <a:headEnd/>
                      <a:tailEnd/>
                    </a:ln>
                  </p:spPr>
                  <p:txBody>
                    <a:bodyPr wrap="none" anchor="ctr"/>
                    <a:lstStyle/>
                    <a:p>
                      <a:endParaRPr lang="en-US">
                        <a:solidFill>
                          <a:srgbClr val="0033CC"/>
                        </a:solidFill>
                      </a:endParaRPr>
                    </a:p>
                  </p:txBody>
                </p:sp>
                <p:sp>
                  <p:nvSpPr>
                    <p:cNvPr id="42015" name="Line 1633"/>
                    <p:cNvSpPr>
                      <a:spLocks noChangeAspect="1" noChangeShapeType="1"/>
                    </p:cNvSpPr>
                    <p:nvPr/>
                  </p:nvSpPr>
                  <p:spPr bwMode="auto">
                    <a:xfrm>
                      <a:off x="4752" y="3936"/>
                      <a:ext cx="238" cy="1"/>
                    </a:xfrm>
                    <a:prstGeom prst="line">
                      <a:avLst/>
                    </a:prstGeom>
                    <a:noFill/>
                    <a:ln w="9525">
                      <a:solidFill>
                        <a:schemeClr val="tx1"/>
                      </a:solidFill>
                      <a:round/>
                      <a:headEnd/>
                      <a:tailEnd/>
                    </a:ln>
                  </p:spPr>
                  <p:txBody>
                    <a:bodyPr wrap="none" anchor="ctr"/>
                    <a:lstStyle/>
                    <a:p>
                      <a:endParaRPr lang="en-US">
                        <a:solidFill>
                          <a:srgbClr val="0033CC"/>
                        </a:solidFill>
                      </a:endParaRPr>
                    </a:p>
                  </p:txBody>
                </p:sp>
              </p:grpSp>
              <p:sp>
                <p:nvSpPr>
                  <p:cNvPr id="42012" name="Oval 1634"/>
                  <p:cNvSpPr>
                    <a:spLocks noChangeAspect="1" noChangeArrowheads="1"/>
                  </p:cNvSpPr>
                  <p:nvPr/>
                </p:nvSpPr>
                <p:spPr bwMode="auto">
                  <a:xfrm>
                    <a:off x="2775" y="2955"/>
                    <a:ext cx="51" cy="50"/>
                  </a:xfrm>
                  <a:prstGeom prst="ellipse">
                    <a:avLst/>
                  </a:prstGeom>
                  <a:solidFill>
                    <a:schemeClr val="tx1"/>
                  </a:solidFill>
                  <a:ln w="9525">
                    <a:solidFill>
                      <a:schemeClr val="tx1"/>
                    </a:solidFill>
                    <a:round/>
                    <a:headEnd/>
                    <a:tailEnd/>
                  </a:ln>
                </p:spPr>
                <p:txBody>
                  <a:bodyPr wrap="none" anchor="ctr"/>
                  <a:lstStyle/>
                  <a:p>
                    <a:endParaRPr lang="en-US">
                      <a:solidFill>
                        <a:srgbClr val="0033CC"/>
                      </a:solidFill>
                    </a:endParaRPr>
                  </a:p>
                </p:txBody>
              </p:sp>
            </p:grpSp>
          </p:grpSp>
        </p:grpSp>
        <p:grpSp>
          <p:nvGrpSpPr>
            <p:cNvPr id="19" name="Group 1674"/>
            <p:cNvGrpSpPr>
              <a:grpSpLocks/>
            </p:cNvGrpSpPr>
            <p:nvPr/>
          </p:nvGrpSpPr>
          <p:grpSpPr bwMode="auto">
            <a:xfrm>
              <a:off x="365" y="705"/>
              <a:ext cx="4978" cy="2749"/>
              <a:chOff x="365" y="705"/>
              <a:chExt cx="4978" cy="2749"/>
            </a:xfrm>
          </p:grpSpPr>
          <p:grpSp>
            <p:nvGrpSpPr>
              <p:cNvPr id="20" name="Group 1669"/>
              <p:cNvGrpSpPr>
                <a:grpSpLocks/>
              </p:cNvGrpSpPr>
              <p:nvPr/>
            </p:nvGrpSpPr>
            <p:grpSpPr bwMode="auto">
              <a:xfrm>
                <a:off x="365" y="705"/>
                <a:ext cx="4978" cy="2749"/>
                <a:chOff x="365" y="705"/>
                <a:chExt cx="4978" cy="2749"/>
              </a:xfrm>
            </p:grpSpPr>
            <p:sp>
              <p:nvSpPr>
                <p:cNvPr id="41999" name="Text Box 1652"/>
                <p:cNvSpPr txBox="1">
                  <a:spLocks noChangeAspect="1" noChangeArrowheads="1"/>
                </p:cNvSpPr>
                <p:nvPr/>
              </p:nvSpPr>
              <p:spPr bwMode="auto">
                <a:xfrm>
                  <a:off x="4363" y="2446"/>
                  <a:ext cx="980" cy="208"/>
                </a:xfrm>
                <a:prstGeom prst="rect">
                  <a:avLst/>
                </a:prstGeom>
                <a:noFill/>
                <a:ln w="9525">
                  <a:noFill/>
                  <a:miter lim="800000"/>
                  <a:headEnd/>
                  <a:tailEnd/>
                </a:ln>
              </p:spPr>
              <p:txBody>
                <a:bodyPr wrap="none">
                  <a:spAutoFit/>
                </a:bodyPr>
                <a:lstStyle/>
                <a:p>
                  <a:pPr algn="l">
                    <a:lnSpc>
                      <a:spcPct val="85000"/>
                    </a:lnSpc>
                  </a:pPr>
                  <a:r>
                    <a:rPr lang="en-US" altLang="zh-TW" sz="1800">
                      <a:solidFill>
                        <a:srgbClr val="0033CC"/>
                      </a:solidFill>
                      <a:ea typeface="新細明體" charset="-120"/>
                    </a:rPr>
                    <a:t>Electromagnet</a:t>
                  </a:r>
                </a:p>
              </p:txBody>
            </p:sp>
            <p:sp>
              <p:nvSpPr>
                <p:cNvPr id="42000" name="Text Box 1653"/>
                <p:cNvSpPr txBox="1">
                  <a:spLocks noChangeAspect="1" noChangeArrowheads="1"/>
                </p:cNvSpPr>
                <p:nvPr/>
              </p:nvSpPr>
              <p:spPr bwMode="auto">
                <a:xfrm>
                  <a:off x="4277" y="1760"/>
                  <a:ext cx="789" cy="356"/>
                </a:xfrm>
                <a:prstGeom prst="rect">
                  <a:avLst/>
                </a:prstGeom>
                <a:noFill/>
                <a:ln w="9525">
                  <a:noFill/>
                  <a:miter lim="800000"/>
                  <a:headEnd/>
                  <a:tailEnd/>
                </a:ln>
              </p:spPr>
              <p:txBody>
                <a:bodyPr>
                  <a:spAutoFit/>
                </a:bodyPr>
                <a:lstStyle/>
                <a:p>
                  <a:pPr algn="l">
                    <a:lnSpc>
                      <a:spcPct val="85000"/>
                    </a:lnSpc>
                  </a:pPr>
                  <a:r>
                    <a:rPr lang="en-US" altLang="zh-TW" sz="1800">
                      <a:solidFill>
                        <a:srgbClr val="0033CC"/>
                      </a:solidFill>
                      <a:ea typeface="新細明體" charset="-120"/>
                    </a:rPr>
                    <a:t>Dielectric window</a:t>
                  </a:r>
                </a:p>
              </p:txBody>
            </p:sp>
            <p:sp>
              <p:nvSpPr>
                <p:cNvPr id="42001" name="Text Box 1654"/>
                <p:cNvSpPr txBox="1">
                  <a:spLocks noChangeAspect="1" noChangeArrowheads="1"/>
                </p:cNvSpPr>
                <p:nvPr/>
              </p:nvSpPr>
              <p:spPr bwMode="auto">
                <a:xfrm>
                  <a:off x="3833" y="705"/>
                  <a:ext cx="900" cy="208"/>
                </a:xfrm>
                <a:prstGeom prst="rect">
                  <a:avLst/>
                </a:prstGeom>
                <a:noFill/>
                <a:ln w="9525">
                  <a:noFill/>
                  <a:miter lim="800000"/>
                  <a:headEnd/>
                  <a:tailEnd/>
                </a:ln>
              </p:spPr>
              <p:txBody>
                <a:bodyPr wrap="none">
                  <a:spAutoFit/>
                </a:bodyPr>
                <a:lstStyle/>
                <a:p>
                  <a:pPr algn="l">
                    <a:lnSpc>
                      <a:spcPct val="85000"/>
                    </a:lnSpc>
                  </a:pPr>
                  <a:r>
                    <a:rPr lang="en-US" altLang="zh-TW" sz="1800">
                      <a:solidFill>
                        <a:srgbClr val="0033CC"/>
                      </a:solidFill>
                      <a:ea typeface="新細明體" charset="-120"/>
                    </a:rPr>
                    <a:t>Inductive coil</a:t>
                  </a:r>
                </a:p>
              </p:txBody>
            </p:sp>
            <p:sp>
              <p:nvSpPr>
                <p:cNvPr id="42002" name="Text Box 1655"/>
                <p:cNvSpPr txBox="1">
                  <a:spLocks noChangeAspect="1" noChangeArrowheads="1"/>
                </p:cNvSpPr>
                <p:nvPr/>
              </p:nvSpPr>
              <p:spPr bwMode="auto">
                <a:xfrm>
                  <a:off x="365" y="3202"/>
                  <a:ext cx="1248" cy="208"/>
                </a:xfrm>
                <a:prstGeom prst="rect">
                  <a:avLst/>
                </a:prstGeom>
                <a:noFill/>
                <a:ln w="9525">
                  <a:noFill/>
                  <a:miter lim="800000"/>
                  <a:headEnd/>
                  <a:tailEnd/>
                </a:ln>
              </p:spPr>
              <p:txBody>
                <a:bodyPr wrap="none">
                  <a:spAutoFit/>
                </a:bodyPr>
                <a:lstStyle/>
                <a:p>
                  <a:pPr algn="r">
                    <a:lnSpc>
                      <a:spcPct val="85000"/>
                    </a:lnSpc>
                  </a:pPr>
                  <a:r>
                    <a:rPr lang="en-US" altLang="zh-TW" sz="1800">
                      <a:solidFill>
                        <a:srgbClr val="0033CC"/>
                      </a:solidFill>
                      <a:ea typeface="新細明體" charset="-120"/>
                    </a:rPr>
                    <a:t>Biased wafer chuck</a:t>
                  </a:r>
                </a:p>
              </p:txBody>
            </p:sp>
            <p:sp>
              <p:nvSpPr>
                <p:cNvPr id="42003" name="Text Box 1656"/>
                <p:cNvSpPr txBox="1">
                  <a:spLocks noChangeAspect="1" noChangeArrowheads="1"/>
                </p:cNvSpPr>
                <p:nvPr/>
              </p:nvSpPr>
              <p:spPr bwMode="auto">
                <a:xfrm>
                  <a:off x="1433" y="770"/>
                  <a:ext cx="875" cy="208"/>
                </a:xfrm>
                <a:prstGeom prst="rect">
                  <a:avLst/>
                </a:prstGeom>
                <a:noFill/>
                <a:ln w="9525">
                  <a:noFill/>
                  <a:miter lim="800000"/>
                  <a:headEnd/>
                  <a:tailEnd/>
                </a:ln>
              </p:spPr>
              <p:txBody>
                <a:bodyPr wrap="none">
                  <a:spAutoFit/>
                </a:bodyPr>
                <a:lstStyle/>
                <a:p>
                  <a:pPr algn="l">
                    <a:lnSpc>
                      <a:spcPct val="85000"/>
                    </a:lnSpc>
                  </a:pPr>
                  <a:r>
                    <a:rPr lang="en-US" altLang="zh-TW" sz="1800">
                      <a:solidFill>
                        <a:srgbClr val="0033CC"/>
                      </a:solidFill>
                      <a:ea typeface="新細明體" charset="-120"/>
                    </a:rPr>
                    <a:t>RF generator</a:t>
                  </a:r>
                </a:p>
              </p:txBody>
            </p:sp>
            <p:sp>
              <p:nvSpPr>
                <p:cNvPr id="42004" name="Text Box 1657"/>
                <p:cNvSpPr txBox="1">
                  <a:spLocks noChangeAspect="1" noChangeArrowheads="1"/>
                </p:cNvSpPr>
                <p:nvPr/>
              </p:nvSpPr>
              <p:spPr bwMode="auto">
                <a:xfrm>
                  <a:off x="3844" y="3246"/>
                  <a:ext cx="1146" cy="208"/>
                </a:xfrm>
                <a:prstGeom prst="rect">
                  <a:avLst/>
                </a:prstGeom>
                <a:noFill/>
                <a:ln w="9525">
                  <a:noFill/>
                  <a:miter lim="800000"/>
                  <a:headEnd/>
                  <a:tailEnd/>
                </a:ln>
              </p:spPr>
              <p:txBody>
                <a:bodyPr wrap="none">
                  <a:spAutoFit/>
                </a:bodyPr>
                <a:lstStyle/>
                <a:p>
                  <a:pPr algn="l">
                    <a:lnSpc>
                      <a:spcPct val="85000"/>
                    </a:lnSpc>
                  </a:pPr>
                  <a:r>
                    <a:rPr lang="en-US" altLang="zh-TW" sz="1800">
                      <a:solidFill>
                        <a:srgbClr val="0033CC"/>
                      </a:solidFill>
                      <a:ea typeface="新細明體" charset="-120"/>
                    </a:rPr>
                    <a:t>Bias RF generator</a:t>
                  </a:r>
                </a:p>
              </p:txBody>
            </p:sp>
          </p:grpSp>
          <p:sp>
            <p:nvSpPr>
              <p:cNvPr id="54915" name="Text Box 1667"/>
              <p:cNvSpPr txBox="1">
                <a:spLocks noChangeArrowheads="1"/>
              </p:cNvSpPr>
              <p:nvPr/>
            </p:nvSpPr>
            <p:spPr bwMode="auto">
              <a:xfrm>
                <a:off x="2343" y="2415"/>
                <a:ext cx="961" cy="356"/>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85000"/>
                  </a:lnSpc>
                  <a:defRPr/>
                </a:pPr>
                <a:r>
                  <a:rPr lang="en-US" altLang="zh-TW" sz="1800">
                    <a:solidFill>
                      <a:srgbClr val="0033CC"/>
                    </a:solidFill>
                    <a:ea typeface="新細明體" charset="-120"/>
                  </a:rPr>
                  <a:t>Plasma chamber</a:t>
                </a:r>
              </a:p>
            </p:txBody>
          </p:sp>
        </p:grpSp>
        <p:grpSp>
          <p:nvGrpSpPr>
            <p:cNvPr id="21" name="Group 1668"/>
            <p:cNvGrpSpPr>
              <a:grpSpLocks/>
            </p:cNvGrpSpPr>
            <p:nvPr/>
          </p:nvGrpSpPr>
          <p:grpSpPr bwMode="auto">
            <a:xfrm>
              <a:off x="1594" y="806"/>
              <a:ext cx="2800" cy="2509"/>
              <a:chOff x="1594" y="806"/>
              <a:chExt cx="2800" cy="2509"/>
            </a:xfrm>
          </p:grpSpPr>
          <p:sp>
            <p:nvSpPr>
              <p:cNvPr id="54896" name="Freeform 1648"/>
              <p:cNvSpPr>
                <a:spLocks noChangeAspect="1"/>
              </p:cNvSpPr>
              <p:nvPr/>
            </p:nvSpPr>
            <p:spPr bwMode="auto">
              <a:xfrm>
                <a:off x="3713" y="2536"/>
                <a:ext cx="681" cy="336"/>
              </a:xfrm>
              <a:custGeom>
                <a:avLst/>
                <a:gdLst/>
                <a:ahLst/>
                <a:cxnLst>
                  <a:cxn ang="0">
                    <a:pos x="0" y="492"/>
                  </a:cxn>
                  <a:cxn ang="0">
                    <a:pos x="564" y="0"/>
                  </a:cxn>
                  <a:cxn ang="0">
                    <a:pos x="756" y="0"/>
                  </a:cxn>
                </a:cxnLst>
                <a:rect l="0" t="0" r="r" b="b"/>
                <a:pathLst>
                  <a:path w="756" h="492">
                    <a:moveTo>
                      <a:pt x="0" y="492"/>
                    </a:moveTo>
                    <a:lnTo>
                      <a:pt x="564" y="0"/>
                    </a:lnTo>
                    <a:lnTo>
                      <a:pt x="756" y="0"/>
                    </a:lnTo>
                  </a:path>
                </a:pathLst>
              </a:custGeom>
              <a:noFill/>
              <a:ln w="9525">
                <a:solidFill>
                  <a:schemeClr val="tx1"/>
                </a:solidFill>
                <a:round/>
                <a:headEnd/>
                <a:tailEnd/>
              </a:ln>
              <a:effectLst>
                <a:outerShdw dist="28398" dir="1593903" algn="ctr" rotWithShape="0">
                  <a:schemeClr val="accent1"/>
                </a:outerShdw>
              </a:effectLst>
            </p:spPr>
            <p:txBody>
              <a:bodyPr wrap="none" anchor="ctr"/>
              <a:lstStyle/>
              <a:p>
                <a:pPr>
                  <a:defRPr/>
                </a:pPr>
                <a:endParaRPr lang="en-US">
                  <a:solidFill>
                    <a:srgbClr val="0033CC"/>
                  </a:solidFill>
                </a:endParaRPr>
              </a:p>
            </p:txBody>
          </p:sp>
          <p:sp>
            <p:nvSpPr>
              <p:cNvPr id="54897" name="Freeform 1649"/>
              <p:cNvSpPr>
                <a:spLocks noChangeAspect="1"/>
              </p:cNvSpPr>
              <p:nvPr/>
            </p:nvSpPr>
            <p:spPr bwMode="auto">
              <a:xfrm>
                <a:off x="3183" y="806"/>
                <a:ext cx="681" cy="443"/>
              </a:xfrm>
              <a:custGeom>
                <a:avLst/>
                <a:gdLst/>
                <a:ahLst/>
                <a:cxnLst>
                  <a:cxn ang="0">
                    <a:pos x="0" y="492"/>
                  </a:cxn>
                  <a:cxn ang="0">
                    <a:pos x="564" y="0"/>
                  </a:cxn>
                  <a:cxn ang="0">
                    <a:pos x="756" y="0"/>
                  </a:cxn>
                </a:cxnLst>
                <a:rect l="0" t="0" r="r" b="b"/>
                <a:pathLst>
                  <a:path w="756" h="492">
                    <a:moveTo>
                      <a:pt x="0" y="492"/>
                    </a:moveTo>
                    <a:lnTo>
                      <a:pt x="564" y="0"/>
                    </a:lnTo>
                    <a:lnTo>
                      <a:pt x="756" y="0"/>
                    </a:lnTo>
                  </a:path>
                </a:pathLst>
              </a:custGeom>
              <a:noFill/>
              <a:ln w="9525">
                <a:solidFill>
                  <a:schemeClr val="tx1"/>
                </a:solidFill>
                <a:round/>
                <a:headEnd/>
                <a:tailEnd/>
              </a:ln>
              <a:effectLst>
                <a:outerShdw dist="28398" dir="1593903" algn="ctr" rotWithShape="0">
                  <a:schemeClr val="accent1"/>
                </a:outerShdw>
              </a:effectLst>
            </p:spPr>
            <p:txBody>
              <a:bodyPr wrap="none" anchor="ctr"/>
              <a:lstStyle/>
              <a:p>
                <a:pPr>
                  <a:defRPr/>
                </a:pPr>
                <a:endParaRPr lang="en-US">
                  <a:solidFill>
                    <a:srgbClr val="0033CC"/>
                  </a:solidFill>
                </a:endParaRPr>
              </a:p>
            </p:txBody>
          </p:sp>
          <p:sp>
            <p:nvSpPr>
              <p:cNvPr id="54898" name="Freeform 1650"/>
              <p:cNvSpPr>
                <a:spLocks noChangeAspect="1"/>
              </p:cNvSpPr>
              <p:nvPr/>
            </p:nvSpPr>
            <p:spPr bwMode="auto">
              <a:xfrm>
                <a:off x="3118" y="1855"/>
                <a:ext cx="1190" cy="443"/>
              </a:xfrm>
              <a:custGeom>
                <a:avLst/>
                <a:gdLst/>
                <a:ahLst/>
                <a:cxnLst>
                  <a:cxn ang="0">
                    <a:pos x="0" y="492"/>
                  </a:cxn>
                  <a:cxn ang="0">
                    <a:pos x="1104" y="0"/>
                  </a:cxn>
                  <a:cxn ang="0">
                    <a:pos x="1320" y="0"/>
                  </a:cxn>
                </a:cxnLst>
                <a:rect l="0" t="0" r="r" b="b"/>
                <a:pathLst>
                  <a:path w="1320" h="492">
                    <a:moveTo>
                      <a:pt x="0" y="492"/>
                    </a:moveTo>
                    <a:lnTo>
                      <a:pt x="1104" y="0"/>
                    </a:lnTo>
                    <a:lnTo>
                      <a:pt x="1320" y="0"/>
                    </a:lnTo>
                  </a:path>
                </a:pathLst>
              </a:custGeom>
              <a:noFill/>
              <a:ln w="9525">
                <a:solidFill>
                  <a:schemeClr val="tx1"/>
                </a:solidFill>
                <a:round/>
                <a:headEnd/>
                <a:tailEnd/>
              </a:ln>
              <a:effectLst>
                <a:outerShdw dist="28398" dir="1593903" algn="ctr" rotWithShape="0">
                  <a:schemeClr val="accent1"/>
                </a:outerShdw>
              </a:effectLst>
            </p:spPr>
            <p:txBody>
              <a:bodyPr wrap="none" anchor="ctr"/>
              <a:lstStyle/>
              <a:p>
                <a:pPr>
                  <a:defRPr/>
                </a:pPr>
                <a:endParaRPr lang="en-US">
                  <a:solidFill>
                    <a:srgbClr val="0033CC"/>
                  </a:solidFill>
                </a:endParaRPr>
              </a:p>
            </p:txBody>
          </p:sp>
          <p:sp>
            <p:nvSpPr>
              <p:cNvPr id="54899" name="Freeform 1651"/>
              <p:cNvSpPr>
                <a:spLocks noChangeAspect="1"/>
              </p:cNvSpPr>
              <p:nvPr/>
            </p:nvSpPr>
            <p:spPr bwMode="auto">
              <a:xfrm flipH="1" flipV="1">
                <a:off x="1594" y="2936"/>
                <a:ext cx="1049" cy="379"/>
              </a:xfrm>
              <a:custGeom>
                <a:avLst/>
                <a:gdLst/>
                <a:ahLst/>
                <a:cxnLst>
                  <a:cxn ang="0">
                    <a:pos x="0" y="492"/>
                  </a:cxn>
                  <a:cxn ang="0">
                    <a:pos x="1104" y="0"/>
                  </a:cxn>
                  <a:cxn ang="0">
                    <a:pos x="1320" y="0"/>
                  </a:cxn>
                </a:cxnLst>
                <a:rect l="0" t="0" r="r" b="b"/>
                <a:pathLst>
                  <a:path w="1320" h="492">
                    <a:moveTo>
                      <a:pt x="0" y="492"/>
                    </a:moveTo>
                    <a:lnTo>
                      <a:pt x="1104" y="0"/>
                    </a:lnTo>
                    <a:lnTo>
                      <a:pt x="1320" y="0"/>
                    </a:lnTo>
                  </a:path>
                </a:pathLst>
              </a:custGeom>
              <a:noFill/>
              <a:ln w="9525">
                <a:solidFill>
                  <a:schemeClr val="tx1"/>
                </a:solidFill>
                <a:round/>
                <a:headEnd/>
                <a:tailEnd/>
              </a:ln>
              <a:effectLst>
                <a:outerShdw dist="28398" dir="1593903" algn="ctr" rotWithShape="0">
                  <a:schemeClr val="accent1"/>
                </a:outerShdw>
              </a:effectLst>
            </p:spPr>
            <p:txBody>
              <a:bodyPr wrap="none" anchor="ctr"/>
              <a:lstStyle/>
              <a:p>
                <a:pPr>
                  <a:defRPr/>
                </a:pPr>
                <a:endParaRPr lang="en-US">
                  <a:solidFill>
                    <a:srgbClr val="0033CC"/>
                  </a:solidFill>
                </a:endParaRPr>
              </a:p>
            </p:txBody>
          </p:sp>
        </p:grpSp>
      </p:grpSp>
      <p:cxnSp>
        <p:nvCxnSpPr>
          <p:cNvPr id="81" name="Straight Connector 80"/>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2" name="Rectangle 81"/>
          <p:cNvSpPr/>
          <p:nvPr/>
        </p:nvSpPr>
        <p:spPr>
          <a:xfrm>
            <a:off x="2776090" y="0"/>
            <a:ext cx="3624710" cy="523220"/>
          </a:xfrm>
          <a:prstGeom prst="rect">
            <a:avLst/>
          </a:prstGeom>
        </p:spPr>
        <p:txBody>
          <a:bodyPr wrap="none">
            <a:spAutoFit/>
          </a:bodyPr>
          <a:lstStyle/>
          <a:p>
            <a:r>
              <a:rPr lang="en-US" sz="2800" dirty="0" smtClean="0">
                <a:solidFill>
                  <a:srgbClr val="0033CC"/>
                </a:solidFill>
                <a:ea typeface="新細明體" charset="-120"/>
              </a:rPr>
              <a:t>Schematic of ICP etcher</a:t>
            </a:r>
            <a:endParaRPr lang="en-US" sz="2800" dirty="0">
              <a:solidFill>
                <a:srgbClr val="0033CC"/>
              </a:solidFill>
            </a:endParaRPr>
          </a:p>
        </p:txBody>
      </p:sp>
      <p:pic>
        <p:nvPicPr>
          <p:cNvPr id="83" name="Picture 4"/>
          <p:cNvPicPr>
            <a:picLocks noChangeAspect="1" noChangeArrowheads="1"/>
          </p:cNvPicPr>
          <p:nvPr/>
        </p:nvPicPr>
        <p:blipFill>
          <a:blip r:embed="rId2" cstate="print"/>
          <a:srcRect/>
          <a:stretch>
            <a:fillRect/>
          </a:stretch>
        </p:blipFill>
        <p:spPr bwMode="auto">
          <a:xfrm>
            <a:off x="304800" y="1938337"/>
            <a:ext cx="1905000" cy="2286000"/>
          </a:xfrm>
          <a:prstGeom prst="rect">
            <a:avLst/>
          </a:prstGeom>
          <a:noFill/>
          <a:ln w="50800">
            <a:noFill/>
            <a:miter lim="800000"/>
            <a:headEnd type="none" w="med" len="lg"/>
            <a:tailEnd type="none" w="med" len="lg"/>
          </a:ln>
        </p:spPr>
      </p:pic>
      <p:sp>
        <p:nvSpPr>
          <p:cNvPr id="84" name="TextBox 83"/>
          <p:cNvSpPr txBox="1"/>
          <p:nvPr/>
        </p:nvSpPr>
        <p:spPr>
          <a:xfrm>
            <a:off x="228600" y="5562600"/>
            <a:ext cx="8305800" cy="1200329"/>
          </a:xfrm>
          <a:prstGeom prst="rect">
            <a:avLst/>
          </a:prstGeom>
          <a:noFill/>
        </p:spPr>
        <p:txBody>
          <a:bodyPr wrap="square" rtlCol="0">
            <a:spAutoFit/>
          </a:bodyPr>
          <a:lstStyle/>
          <a:p>
            <a:r>
              <a:rPr lang="en-US" dirty="0" smtClean="0">
                <a:solidFill>
                  <a:srgbClr val="0033CC"/>
                </a:solidFill>
              </a:rPr>
              <a:t>As you see, there is practically no top plate as in parallel plate regular RIE. </a:t>
            </a:r>
          </a:p>
          <a:p>
            <a:r>
              <a:rPr lang="en-US" dirty="0" smtClean="0">
                <a:solidFill>
                  <a:srgbClr val="0033CC"/>
                </a:solidFill>
              </a:rPr>
              <a:t>The wafer sees the  ICP power – the two power sources are not physically separated. Otherwise, even though the plasma density in the upper part is high, it will get lost due to re-combination and de-excitation when it travels through the bottom part.</a:t>
            </a:r>
            <a:endParaRPr lang="en-US" dirty="0">
              <a:solidFill>
                <a:srgbClr val="0033CC"/>
              </a:solidFill>
            </a:endParaRPr>
          </a:p>
        </p:txBody>
      </p:sp>
      <p:sp>
        <p:nvSpPr>
          <p:cNvPr id="85" name="Slide Number Placeholder 84"/>
          <p:cNvSpPr>
            <a:spLocks noGrp="1"/>
          </p:cNvSpPr>
          <p:nvPr>
            <p:ph type="sldNum" sz="quarter" idx="12"/>
          </p:nvPr>
        </p:nvSpPr>
        <p:spPr/>
        <p:txBody>
          <a:bodyPr/>
          <a:lstStyle/>
          <a:p>
            <a:fld id="{0F90EF3C-4A64-457F-A2E8-FEDFDABB442D}"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4"/>
          <p:cNvGrpSpPr>
            <a:grpSpLocks/>
          </p:cNvGrpSpPr>
          <p:nvPr/>
        </p:nvGrpSpPr>
        <p:grpSpPr bwMode="auto">
          <a:xfrm>
            <a:off x="76200" y="2190750"/>
            <a:ext cx="6267450" cy="4514850"/>
            <a:chOff x="278" y="863"/>
            <a:chExt cx="3948" cy="2844"/>
          </a:xfrm>
        </p:grpSpPr>
        <p:grpSp>
          <p:nvGrpSpPr>
            <p:cNvPr id="3" name="Group 183"/>
            <p:cNvGrpSpPr>
              <a:grpSpLocks/>
            </p:cNvGrpSpPr>
            <p:nvPr/>
          </p:nvGrpSpPr>
          <p:grpSpPr bwMode="auto">
            <a:xfrm>
              <a:off x="651" y="863"/>
              <a:ext cx="3575" cy="2844"/>
              <a:chOff x="651" y="863"/>
              <a:chExt cx="3575" cy="2844"/>
            </a:xfrm>
          </p:grpSpPr>
          <p:grpSp>
            <p:nvGrpSpPr>
              <p:cNvPr id="4" name="Group 182"/>
              <p:cNvGrpSpPr>
                <a:grpSpLocks/>
              </p:cNvGrpSpPr>
              <p:nvPr/>
            </p:nvGrpSpPr>
            <p:grpSpPr bwMode="auto">
              <a:xfrm>
                <a:off x="1416" y="863"/>
                <a:ext cx="2706" cy="2405"/>
                <a:chOff x="1416" y="863"/>
                <a:chExt cx="2706" cy="2405"/>
              </a:xfrm>
            </p:grpSpPr>
            <p:grpSp>
              <p:nvGrpSpPr>
                <p:cNvPr id="5" name="Group 153"/>
                <p:cNvGrpSpPr>
                  <a:grpSpLocks/>
                </p:cNvGrpSpPr>
                <p:nvPr/>
              </p:nvGrpSpPr>
              <p:grpSpPr bwMode="auto">
                <a:xfrm rot="315164" flipH="1">
                  <a:off x="3164" y="876"/>
                  <a:ext cx="880" cy="1084"/>
                  <a:chOff x="1660" y="900"/>
                  <a:chExt cx="880" cy="1084"/>
                </a:xfrm>
              </p:grpSpPr>
              <p:sp>
                <p:nvSpPr>
                  <p:cNvPr id="44131" name="Freeform 154"/>
                  <p:cNvSpPr>
                    <a:spLocks/>
                  </p:cNvSpPr>
                  <p:nvPr/>
                </p:nvSpPr>
                <p:spPr bwMode="auto">
                  <a:xfrm>
                    <a:off x="1806" y="1004"/>
                    <a:ext cx="732" cy="980"/>
                  </a:xfrm>
                  <a:custGeom>
                    <a:avLst/>
                    <a:gdLst>
                      <a:gd name="T0" fmla="*/ 0 w 732"/>
                      <a:gd name="T1" fmla="*/ 220 h 980"/>
                      <a:gd name="T2" fmla="*/ 2 w 732"/>
                      <a:gd name="T3" fmla="*/ 980 h 980"/>
                      <a:gd name="T4" fmla="*/ 342 w 732"/>
                      <a:gd name="T5" fmla="*/ 836 h 980"/>
                      <a:gd name="T6" fmla="*/ 630 w 732"/>
                      <a:gd name="T7" fmla="*/ 712 h 980"/>
                      <a:gd name="T8" fmla="*/ 730 w 732"/>
                      <a:gd name="T9" fmla="*/ 672 h 980"/>
                      <a:gd name="T10" fmla="*/ 732 w 732"/>
                      <a:gd name="T11" fmla="*/ 0 h 980"/>
                      <a:gd name="T12" fmla="*/ 666 w 732"/>
                      <a:gd name="T13" fmla="*/ 7 h 980"/>
                      <a:gd name="T14" fmla="*/ 540 w 732"/>
                      <a:gd name="T15" fmla="*/ 13 h 980"/>
                      <a:gd name="T16" fmla="*/ 411 w 732"/>
                      <a:gd name="T17" fmla="*/ 40 h 980"/>
                      <a:gd name="T18" fmla="*/ 252 w 732"/>
                      <a:gd name="T19" fmla="*/ 85 h 980"/>
                      <a:gd name="T20" fmla="*/ 81 w 732"/>
                      <a:gd name="T21" fmla="*/ 157 h 980"/>
                      <a:gd name="T22" fmla="*/ 0 w 732"/>
                      <a:gd name="T23" fmla="*/ 220 h 9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2"/>
                      <a:gd name="T37" fmla="*/ 0 h 980"/>
                      <a:gd name="T38" fmla="*/ 732 w 732"/>
                      <a:gd name="T39" fmla="*/ 980 h 9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2" h="980">
                        <a:moveTo>
                          <a:pt x="0" y="220"/>
                        </a:moveTo>
                        <a:lnTo>
                          <a:pt x="2" y="980"/>
                        </a:lnTo>
                        <a:lnTo>
                          <a:pt x="342" y="836"/>
                        </a:lnTo>
                        <a:lnTo>
                          <a:pt x="630" y="712"/>
                        </a:lnTo>
                        <a:lnTo>
                          <a:pt x="730" y="672"/>
                        </a:lnTo>
                        <a:lnTo>
                          <a:pt x="732" y="0"/>
                        </a:lnTo>
                        <a:lnTo>
                          <a:pt x="666" y="7"/>
                        </a:lnTo>
                        <a:lnTo>
                          <a:pt x="540" y="13"/>
                        </a:lnTo>
                        <a:lnTo>
                          <a:pt x="411" y="40"/>
                        </a:lnTo>
                        <a:lnTo>
                          <a:pt x="252" y="85"/>
                        </a:lnTo>
                        <a:lnTo>
                          <a:pt x="81" y="157"/>
                        </a:lnTo>
                        <a:lnTo>
                          <a:pt x="0" y="220"/>
                        </a:lnTo>
                        <a:close/>
                      </a:path>
                    </a:pathLst>
                  </a:custGeom>
                  <a:gradFill rotWithShape="0">
                    <a:gsLst>
                      <a:gs pos="0">
                        <a:srgbClr val="C0C0C0"/>
                      </a:gs>
                      <a:gs pos="100000">
                        <a:srgbClr val="5F5F5F"/>
                      </a:gs>
                    </a:gsLst>
                    <a:lin ang="5400000" scaled="1"/>
                  </a:gradFill>
                  <a:ln w="6350" cmpd="sng">
                    <a:solidFill>
                      <a:schemeClr val="tx1"/>
                    </a:solidFill>
                    <a:round/>
                    <a:headEnd/>
                    <a:tailEnd/>
                  </a:ln>
                </p:spPr>
                <p:txBody>
                  <a:bodyPr wrap="none" anchor="ctr"/>
                  <a:lstStyle/>
                  <a:p>
                    <a:endParaRPr lang="en-US">
                      <a:solidFill>
                        <a:srgbClr val="0033CC"/>
                      </a:solidFill>
                    </a:endParaRPr>
                  </a:p>
                </p:txBody>
              </p:sp>
              <p:grpSp>
                <p:nvGrpSpPr>
                  <p:cNvPr id="6" name="Group 155"/>
                  <p:cNvGrpSpPr>
                    <a:grpSpLocks/>
                  </p:cNvGrpSpPr>
                  <p:nvPr/>
                </p:nvGrpSpPr>
                <p:grpSpPr bwMode="auto">
                  <a:xfrm>
                    <a:off x="1660" y="1144"/>
                    <a:ext cx="148" cy="840"/>
                    <a:chOff x="1660" y="1144"/>
                    <a:chExt cx="148" cy="840"/>
                  </a:xfrm>
                </p:grpSpPr>
                <p:sp>
                  <p:nvSpPr>
                    <p:cNvPr id="44139" name="Freeform 156"/>
                    <p:cNvSpPr>
                      <a:spLocks/>
                    </p:cNvSpPr>
                    <p:nvPr/>
                  </p:nvSpPr>
                  <p:spPr bwMode="auto">
                    <a:xfrm>
                      <a:off x="1660" y="1144"/>
                      <a:ext cx="148" cy="840"/>
                    </a:xfrm>
                    <a:custGeom>
                      <a:avLst/>
                      <a:gdLst>
                        <a:gd name="T0" fmla="*/ 147 w 148"/>
                        <a:gd name="T1" fmla="*/ 92 h 840"/>
                        <a:gd name="T2" fmla="*/ 0 w 148"/>
                        <a:gd name="T3" fmla="*/ 0 h 840"/>
                        <a:gd name="T4" fmla="*/ 0 w 148"/>
                        <a:gd name="T5" fmla="*/ 751 h 840"/>
                        <a:gd name="T6" fmla="*/ 148 w 148"/>
                        <a:gd name="T7" fmla="*/ 840 h 840"/>
                        <a:gd name="T8" fmla="*/ 147 w 148"/>
                        <a:gd name="T9" fmla="*/ 92 h 840"/>
                        <a:gd name="T10" fmla="*/ 0 60000 65536"/>
                        <a:gd name="T11" fmla="*/ 0 60000 65536"/>
                        <a:gd name="T12" fmla="*/ 0 60000 65536"/>
                        <a:gd name="T13" fmla="*/ 0 60000 65536"/>
                        <a:gd name="T14" fmla="*/ 0 60000 65536"/>
                        <a:gd name="T15" fmla="*/ 0 w 148"/>
                        <a:gd name="T16" fmla="*/ 0 h 840"/>
                        <a:gd name="T17" fmla="*/ 148 w 148"/>
                        <a:gd name="T18" fmla="*/ 840 h 840"/>
                      </a:gdLst>
                      <a:ahLst/>
                      <a:cxnLst>
                        <a:cxn ang="T10">
                          <a:pos x="T0" y="T1"/>
                        </a:cxn>
                        <a:cxn ang="T11">
                          <a:pos x="T2" y="T3"/>
                        </a:cxn>
                        <a:cxn ang="T12">
                          <a:pos x="T4" y="T5"/>
                        </a:cxn>
                        <a:cxn ang="T13">
                          <a:pos x="T6" y="T7"/>
                        </a:cxn>
                        <a:cxn ang="T14">
                          <a:pos x="T8" y="T9"/>
                        </a:cxn>
                      </a:cxnLst>
                      <a:rect l="T15" t="T16" r="T17" b="T18"/>
                      <a:pathLst>
                        <a:path w="148" h="840">
                          <a:moveTo>
                            <a:pt x="147" y="92"/>
                          </a:moveTo>
                          <a:lnTo>
                            <a:pt x="0" y="0"/>
                          </a:lnTo>
                          <a:lnTo>
                            <a:pt x="0" y="751"/>
                          </a:lnTo>
                          <a:lnTo>
                            <a:pt x="148" y="840"/>
                          </a:lnTo>
                          <a:lnTo>
                            <a:pt x="147" y="92"/>
                          </a:lnTo>
                          <a:close/>
                        </a:path>
                      </a:pathLst>
                    </a:custGeom>
                    <a:gradFill rotWithShape="0">
                      <a:gsLst>
                        <a:gs pos="0">
                          <a:srgbClr val="C0C0C0"/>
                        </a:gs>
                        <a:gs pos="100000">
                          <a:srgbClr val="5F5F5F"/>
                        </a:gs>
                      </a:gsLst>
                      <a:lin ang="0" scaled="1"/>
                    </a:gradFill>
                    <a:ln w="6350" cmpd="sng">
                      <a:solidFill>
                        <a:schemeClr val="tx1"/>
                      </a:solidFill>
                      <a:round/>
                      <a:headEnd/>
                      <a:tailEnd/>
                    </a:ln>
                  </p:spPr>
                  <p:txBody>
                    <a:bodyPr wrap="none" anchor="ctr"/>
                    <a:lstStyle/>
                    <a:p>
                      <a:endParaRPr lang="en-US">
                        <a:solidFill>
                          <a:srgbClr val="0033CC"/>
                        </a:solidFill>
                      </a:endParaRPr>
                    </a:p>
                  </p:txBody>
                </p:sp>
                <p:sp>
                  <p:nvSpPr>
                    <p:cNvPr id="44140" name="Line 157"/>
                    <p:cNvSpPr>
                      <a:spLocks noChangeShapeType="1"/>
                    </p:cNvSpPr>
                    <p:nvPr/>
                  </p:nvSpPr>
                  <p:spPr bwMode="auto">
                    <a:xfrm flipV="1">
                      <a:off x="1686" y="1158"/>
                      <a:ext cx="0" cy="756"/>
                    </a:xfrm>
                    <a:prstGeom prst="line">
                      <a:avLst/>
                    </a:prstGeom>
                    <a:noFill/>
                    <a:ln w="6350">
                      <a:solidFill>
                        <a:schemeClr val="tx1"/>
                      </a:solidFill>
                      <a:round/>
                      <a:headEnd/>
                      <a:tailEnd/>
                    </a:ln>
                  </p:spPr>
                  <p:txBody>
                    <a:bodyPr wrap="none" anchor="ctr"/>
                    <a:lstStyle/>
                    <a:p>
                      <a:endParaRPr lang="en-US">
                        <a:solidFill>
                          <a:srgbClr val="0033CC"/>
                        </a:solidFill>
                      </a:endParaRPr>
                    </a:p>
                  </p:txBody>
                </p:sp>
                <p:sp>
                  <p:nvSpPr>
                    <p:cNvPr id="44141" name="Line 158"/>
                    <p:cNvSpPr>
                      <a:spLocks noChangeShapeType="1"/>
                    </p:cNvSpPr>
                    <p:nvPr/>
                  </p:nvSpPr>
                  <p:spPr bwMode="auto">
                    <a:xfrm flipV="1">
                      <a:off x="1716" y="1176"/>
                      <a:ext cx="0" cy="756"/>
                    </a:xfrm>
                    <a:prstGeom prst="line">
                      <a:avLst/>
                    </a:prstGeom>
                    <a:noFill/>
                    <a:ln w="6350">
                      <a:solidFill>
                        <a:schemeClr val="tx1"/>
                      </a:solidFill>
                      <a:round/>
                      <a:headEnd/>
                      <a:tailEnd/>
                    </a:ln>
                  </p:spPr>
                  <p:txBody>
                    <a:bodyPr wrap="none" anchor="ctr"/>
                    <a:lstStyle/>
                    <a:p>
                      <a:endParaRPr lang="en-US">
                        <a:solidFill>
                          <a:srgbClr val="0033CC"/>
                        </a:solidFill>
                      </a:endParaRPr>
                    </a:p>
                  </p:txBody>
                </p:sp>
                <p:sp>
                  <p:nvSpPr>
                    <p:cNvPr id="44142" name="Line 159"/>
                    <p:cNvSpPr>
                      <a:spLocks noChangeShapeType="1"/>
                    </p:cNvSpPr>
                    <p:nvPr/>
                  </p:nvSpPr>
                  <p:spPr bwMode="auto">
                    <a:xfrm flipV="1">
                      <a:off x="1746" y="1191"/>
                      <a:ext cx="0" cy="756"/>
                    </a:xfrm>
                    <a:prstGeom prst="line">
                      <a:avLst/>
                    </a:prstGeom>
                    <a:noFill/>
                    <a:ln w="6350">
                      <a:solidFill>
                        <a:schemeClr val="tx1"/>
                      </a:solidFill>
                      <a:round/>
                      <a:headEnd/>
                      <a:tailEnd/>
                    </a:ln>
                  </p:spPr>
                  <p:txBody>
                    <a:bodyPr wrap="none" anchor="ctr"/>
                    <a:lstStyle/>
                    <a:p>
                      <a:endParaRPr lang="en-US">
                        <a:solidFill>
                          <a:srgbClr val="0033CC"/>
                        </a:solidFill>
                      </a:endParaRPr>
                    </a:p>
                  </p:txBody>
                </p:sp>
                <p:sp>
                  <p:nvSpPr>
                    <p:cNvPr id="44143" name="Line 160"/>
                    <p:cNvSpPr>
                      <a:spLocks noChangeShapeType="1"/>
                    </p:cNvSpPr>
                    <p:nvPr/>
                  </p:nvSpPr>
                  <p:spPr bwMode="auto">
                    <a:xfrm flipV="1">
                      <a:off x="1776" y="1209"/>
                      <a:ext cx="0" cy="756"/>
                    </a:xfrm>
                    <a:prstGeom prst="line">
                      <a:avLst/>
                    </a:prstGeom>
                    <a:noFill/>
                    <a:ln w="6350">
                      <a:solidFill>
                        <a:schemeClr val="tx1"/>
                      </a:solidFill>
                      <a:round/>
                      <a:headEnd/>
                      <a:tailEnd/>
                    </a:ln>
                  </p:spPr>
                  <p:txBody>
                    <a:bodyPr wrap="none" anchor="ctr"/>
                    <a:lstStyle/>
                    <a:p>
                      <a:endParaRPr lang="en-US">
                        <a:solidFill>
                          <a:srgbClr val="0033CC"/>
                        </a:solidFill>
                      </a:endParaRPr>
                    </a:p>
                  </p:txBody>
                </p:sp>
              </p:grpSp>
              <p:grpSp>
                <p:nvGrpSpPr>
                  <p:cNvPr id="7" name="Group 161"/>
                  <p:cNvGrpSpPr>
                    <a:grpSpLocks/>
                  </p:cNvGrpSpPr>
                  <p:nvPr/>
                </p:nvGrpSpPr>
                <p:grpSpPr bwMode="auto">
                  <a:xfrm>
                    <a:off x="1662" y="900"/>
                    <a:ext cx="878" cy="336"/>
                    <a:chOff x="1662" y="900"/>
                    <a:chExt cx="878" cy="336"/>
                  </a:xfrm>
                </p:grpSpPr>
                <p:sp>
                  <p:nvSpPr>
                    <p:cNvPr id="44134" name="Freeform 162"/>
                    <p:cNvSpPr>
                      <a:spLocks/>
                    </p:cNvSpPr>
                    <p:nvPr/>
                  </p:nvSpPr>
                  <p:spPr bwMode="auto">
                    <a:xfrm>
                      <a:off x="1662" y="900"/>
                      <a:ext cx="878" cy="336"/>
                    </a:xfrm>
                    <a:custGeom>
                      <a:avLst/>
                      <a:gdLst>
                        <a:gd name="T0" fmla="*/ 0 w 878"/>
                        <a:gd name="T1" fmla="*/ 243 h 336"/>
                        <a:gd name="T2" fmla="*/ 147 w 878"/>
                        <a:gd name="T3" fmla="*/ 336 h 336"/>
                        <a:gd name="T4" fmla="*/ 222 w 878"/>
                        <a:gd name="T5" fmla="*/ 288 h 336"/>
                        <a:gd name="T6" fmla="*/ 306 w 878"/>
                        <a:gd name="T7" fmla="*/ 240 h 336"/>
                        <a:gd name="T8" fmla="*/ 405 w 878"/>
                        <a:gd name="T9" fmla="*/ 201 h 336"/>
                        <a:gd name="T10" fmla="*/ 525 w 878"/>
                        <a:gd name="T11" fmla="*/ 165 h 336"/>
                        <a:gd name="T12" fmla="*/ 675 w 878"/>
                        <a:gd name="T13" fmla="*/ 132 h 336"/>
                        <a:gd name="T14" fmla="*/ 802 w 878"/>
                        <a:gd name="T15" fmla="*/ 114 h 336"/>
                        <a:gd name="T16" fmla="*/ 878 w 878"/>
                        <a:gd name="T17" fmla="*/ 104 h 336"/>
                        <a:gd name="T18" fmla="*/ 792 w 878"/>
                        <a:gd name="T19" fmla="*/ 0 h 336"/>
                        <a:gd name="T20" fmla="*/ 636 w 878"/>
                        <a:gd name="T21" fmla="*/ 21 h 336"/>
                        <a:gd name="T22" fmla="*/ 558 w 878"/>
                        <a:gd name="T23" fmla="*/ 33 h 336"/>
                        <a:gd name="T24" fmla="*/ 450 w 878"/>
                        <a:gd name="T25" fmla="*/ 54 h 336"/>
                        <a:gd name="T26" fmla="*/ 374 w 878"/>
                        <a:gd name="T27" fmla="*/ 74 h 336"/>
                        <a:gd name="T28" fmla="*/ 279 w 878"/>
                        <a:gd name="T29" fmla="*/ 105 h 336"/>
                        <a:gd name="T30" fmla="*/ 198 w 878"/>
                        <a:gd name="T31" fmla="*/ 135 h 336"/>
                        <a:gd name="T32" fmla="*/ 105 w 878"/>
                        <a:gd name="T33" fmla="*/ 177 h 336"/>
                        <a:gd name="T34" fmla="*/ 0 w 878"/>
                        <a:gd name="T35" fmla="*/ 243 h 3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8"/>
                        <a:gd name="T55" fmla="*/ 0 h 336"/>
                        <a:gd name="T56" fmla="*/ 878 w 878"/>
                        <a:gd name="T57" fmla="*/ 336 h 3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8" h="336">
                          <a:moveTo>
                            <a:pt x="0" y="243"/>
                          </a:moveTo>
                          <a:lnTo>
                            <a:pt x="147" y="336"/>
                          </a:lnTo>
                          <a:lnTo>
                            <a:pt x="222" y="288"/>
                          </a:lnTo>
                          <a:lnTo>
                            <a:pt x="306" y="240"/>
                          </a:lnTo>
                          <a:lnTo>
                            <a:pt x="405" y="201"/>
                          </a:lnTo>
                          <a:lnTo>
                            <a:pt x="525" y="165"/>
                          </a:lnTo>
                          <a:lnTo>
                            <a:pt x="675" y="132"/>
                          </a:lnTo>
                          <a:lnTo>
                            <a:pt x="802" y="114"/>
                          </a:lnTo>
                          <a:lnTo>
                            <a:pt x="878" y="104"/>
                          </a:lnTo>
                          <a:lnTo>
                            <a:pt x="792" y="0"/>
                          </a:lnTo>
                          <a:lnTo>
                            <a:pt x="636" y="21"/>
                          </a:lnTo>
                          <a:lnTo>
                            <a:pt x="558" y="33"/>
                          </a:lnTo>
                          <a:lnTo>
                            <a:pt x="450" y="54"/>
                          </a:lnTo>
                          <a:lnTo>
                            <a:pt x="374" y="74"/>
                          </a:lnTo>
                          <a:lnTo>
                            <a:pt x="279" y="105"/>
                          </a:lnTo>
                          <a:lnTo>
                            <a:pt x="198" y="135"/>
                          </a:lnTo>
                          <a:lnTo>
                            <a:pt x="105" y="177"/>
                          </a:lnTo>
                          <a:lnTo>
                            <a:pt x="0" y="243"/>
                          </a:lnTo>
                          <a:close/>
                        </a:path>
                      </a:pathLst>
                    </a:custGeom>
                    <a:gradFill rotWithShape="0">
                      <a:gsLst>
                        <a:gs pos="0">
                          <a:schemeClr val="bg2"/>
                        </a:gs>
                        <a:gs pos="100000">
                          <a:srgbClr val="C0C0C0"/>
                        </a:gs>
                      </a:gsLst>
                      <a:lin ang="2700000" scaled="1"/>
                    </a:gradFill>
                    <a:ln w="6350" cmpd="sng">
                      <a:solidFill>
                        <a:schemeClr val="tx1"/>
                      </a:solidFill>
                      <a:round/>
                      <a:headEnd/>
                      <a:tailEnd/>
                    </a:ln>
                  </p:spPr>
                  <p:txBody>
                    <a:bodyPr wrap="none" anchor="ctr"/>
                    <a:lstStyle/>
                    <a:p>
                      <a:endParaRPr lang="en-US">
                        <a:solidFill>
                          <a:srgbClr val="0033CC"/>
                        </a:solidFill>
                      </a:endParaRPr>
                    </a:p>
                  </p:txBody>
                </p:sp>
                <p:sp>
                  <p:nvSpPr>
                    <p:cNvPr id="44135" name="Freeform 163"/>
                    <p:cNvSpPr>
                      <a:spLocks/>
                    </p:cNvSpPr>
                    <p:nvPr/>
                  </p:nvSpPr>
                  <p:spPr bwMode="auto">
                    <a:xfrm>
                      <a:off x="1779" y="984"/>
                      <a:ext cx="744" cy="231"/>
                    </a:xfrm>
                    <a:custGeom>
                      <a:avLst/>
                      <a:gdLst>
                        <a:gd name="T0" fmla="*/ 0 w 744"/>
                        <a:gd name="T1" fmla="*/ 231 h 231"/>
                        <a:gd name="T2" fmla="*/ 72 w 744"/>
                        <a:gd name="T3" fmla="*/ 183 h 231"/>
                        <a:gd name="T4" fmla="*/ 159 w 744"/>
                        <a:gd name="T5" fmla="*/ 135 h 231"/>
                        <a:gd name="T6" fmla="*/ 270 w 744"/>
                        <a:gd name="T7" fmla="*/ 93 h 231"/>
                        <a:gd name="T8" fmla="*/ 372 w 744"/>
                        <a:gd name="T9" fmla="*/ 63 h 231"/>
                        <a:gd name="T10" fmla="*/ 501 w 744"/>
                        <a:gd name="T11" fmla="*/ 30 h 231"/>
                        <a:gd name="T12" fmla="*/ 615 w 744"/>
                        <a:gd name="T13" fmla="*/ 15 h 231"/>
                        <a:gd name="T14" fmla="*/ 744 w 744"/>
                        <a:gd name="T15" fmla="*/ 0 h 231"/>
                        <a:gd name="T16" fmla="*/ 0 60000 65536"/>
                        <a:gd name="T17" fmla="*/ 0 60000 65536"/>
                        <a:gd name="T18" fmla="*/ 0 60000 65536"/>
                        <a:gd name="T19" fmla="*/ 0 60000 65536"/>
                        <a:gd name="T20" fmla="*/ 0 60000 65536"/>
                        <a:gd name="T21" fmla="*/ 0 60000 65536"/>
                        <a:gd name="T22" fmla="*/ 0 60000 65536"/>
                        <a:gd name="T23" fmla="*/ 0 60000 65536"/>
                        <a:gd name="T24" fmla="*/ 0 w 744"/>
                        <a:gd name="T25" fmla="*/ 0 h 231"/>
                        <a:gd name="T26" fmla="*/ 744 w 74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4" h="231">
                          <a:moveTo>
                            <a:pt x="0" y="231"/>
                          </a:moveTo>
                          <a:cubicBezTo>
                            <a:pt x="12" y="223"/>
                            <a:pt x="46" y="199"/>
                            <a:pt x="72" y="183"/>
                          </a:cubicBezTo>
                          <a:cubicBezTo>
                            <a:pt x="98" y="167"/>
                            <a:pt x="126" y="150"/>
                            <a:pt x="159" y="135"/>
                          </a:cubicBezTo>
                          <a:cubicBezTo>
                            <a:pt x="192" y="120"/>
                            <a:pt x="235" y="105"/>
                            <a:pt x="270" y="93"/>
                          </a:cubicBezTo>
                          <a:cubicBezTo>
                            <a:pt x="305" y="81"/>
                            <a:pt x="334" y="73"/>
                            <a:pt x="372" y="63"/>
                          </a:cubicBezTo>
                          <a:cubicBezTo>
                            <a:pt x="410" y="53"/>
                            <a:pt x="461" y="38"/>
                            <a:pt x="501" y="30"/>
                          </a:cubicBezTo>
                          <a:cubicBezTo>
                            <a:pt x="541" y="22"/>
                            <a:pt x="575" y="20"/>
                            <a:pt x="615" y="15"/>
                          </a:cubicBezTo>
                          <a:cubicBezTo>
                            <a:pt x="655" y="10"/>
                            <a:pt x="717" y="3"/>
                            <a:pt x="744" y="0"/>
                          </a:cubicBezTo>
                        </a:path>
                      </a:pathLst>
                    </a:custGeom>
                    <a:noFill/>
                    <a:ln w="6350" cmpd="sng">
                      <a:solidFill>
                        <a:schemeClr val="tx1"/>
                      </a:solidFill>
                      <a:round/>
                      <a:headEnd/>
                      <a:tailEnd/>
                    </a:ln>
                  </p:spPr>
                  <p:txBody>
                    <a:bodyPr wrap="none" anchor="ctr"/>
                    <a:lstStyle/>
                    <a:p>
                      <a:endParaRPr lang="en-US">
                        <a:solidFill>
                          <a:srgbClr val="0033CC"/>
                        </a:solidFill>
                      </a:endParaRPr>
                    </a:p>
                  </p:txBody>
                </p:sp>
                <p:sp>
                  <p:nvSpPr>
                    <p:cNvPr id="44136" name="Freeform 164"/>
                    <p:cNvSpPr>
                      <a:spLocks/>
                    </p:cNvSpPr>
                    <p:nvPr/>
                  </p:nvSpPr>
                  <p:spPr bwMode="auto">
                    <a:xfrm>
                      <a:off x="1752" y="960"/>
                      <a:ext cx="750" cy="237"/>
                    </a:xfrm>
                    <a:custGeom>
                      <a:avLst/>
                      <a:gdLst>
                        <a:gd name="T0" fmla="*/ 0 w 750"/>
                        <a:gd name="T1" fmla="*/ 237 h 237"/>
                        <a:gd name="T2" fmla="*/ 72 w 750"/>
                        <a:gd name="T3" fmla="*/ 189 h 237"/>
                        <a:gd name="T4" fmla="*/ 159 w 750"/>
                        <a:gd name="T5" fmla="*/ 141 h 237"/>
                        <a:gd name="T6" fmla="*/ 270 w 750"/>
                        <a:gd name="T7" fmla="*/ 99 h 237"/>
                        <a:gd name="T8" fmla="*/ 372 w 750"/>
                        <a:gd name="T9" fmla="*/ 69 h 237"/>
                        <a:gd name="T10" fmla="*/ 501 w 750"/>
                        <a:gd name="T11" fmla="*/ 36 h 237"/>
                        <a:gd name="T12" fmla="*/ 615 w 750"/>
                        <a:gd name="T13" fmla="*/ 21 h 237"/>
                        <a:gd name="T14" fmla="*/ 750 w 750"/>
                        <a:gd name="T15" fmla="*/ 0 h 237"/>
                        <a:gd name="T16" fmla="*/ 0 60000 65536"/>
                        <a:gd name="T17" fmla="*/ 0 60000 65536"/>
                        <a:gd name="T18" fmla="*/ 0 60000 65536"/>
                        <a:gd name="T19" fmla="*/ 0 60000 65536"/>
                        <a:gd name="T20" fmla="*/ 0 60000 65536"/>
                        <a:gd name="T21" fmla="*/ 0 60000 65536"/>
                        <a:gd name="T22" fmla="*/ 0 60000 65536"/>
                        <a:gd name="T23" fmla="*/ 0 60000 65536"/>
                        <a:gd name="T24" fmla="*/ 0 w 750"/>
                        <a:gd name="T25" fmla="*/ 0 h 237"/>
                        <a:gd name="T26" fmla="*/ 750 w 750"/>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0" h="237">
                          <a:moveTo>
                            <a:pt x="0" y="237"/>
                          </a:moveTo>
                          <a:cubicBezTo>
                            <a:pt x="12" y="229"/>
                            <a:pt x="46" y="205"/>
                            <a:pt x="72" y="189"/>
                          </a:cubicBezTo>
                          <a:cubicBezTo>
                            <a:pt x="98" y="173"/>
                            <a:pt x="126" y="156"/>
                            <a:pt x="159" y="141"/>
                          </a:cubicBezTo>
                          <a:cubicBezTo>
                            <a:pt x="192" y="126"/>
                            <a:pt x="235" y="111"/>
                            <a:pt x="270" y="99"/>
                          </a:cubicBezTo>
                          <a:cubicBezTo>
                            <a:pt x="305" y="87"/>
                            <a:pt x="334" y="79"/>
                            <a:pt x="372" y="69"/>
                          </a:cubicBezTo>
                          <a:cubicBezTo>
                            <a:pt x="410" y="59"/>
                            <a:pt x="461" y="44"/>
                            <a:pt x="501" y="36"/>
                          </a:cubicBezTo>
                          <a:cubicBezTo>
                            <a:pt x="541" y="28"/>
                            <a:pt x="574" y="27"/>
                            <a:pt x="615" y="21"/>
                          </a:cubicBezTo>
                          <a:cubicBezTo>
                            <a:pt x="656" y="15"/>
                            <a:pt x="722" y="4"/>
                            <a:pt x="750" y="0"/>
                          </a:cubicBezTo>
                        </a:path>
                      </a:pathLst>
                    </a:custGeom>
                    <a:noFill/>
                    <a:ln w="6350" cmpd="sng">
                      <a:solidFill>
                        <a:schemeClr val="tx1"/>
                      </a:solidFill>
                      <a:round/>
                      <a:headEnd/>
                      <a:tailEnd/>
                    </a:ln>
                  </p:spPr>
                  <p:txBody>
                    <a:bodyPr wrap="none" anchor="ctr"/>
                    <a:lstStyle/>
                    <a:p>
                      <a:endParaRPr lang="en-US">
                        <a:solidFill>
                          <a:srgbClr val="0033CC"/>
                        </a:solidFill>
                      </a:endParaRPr>
                    </a:p>
                  </p:txBody>
                </p:sp>
                <p:sp>
                  <p:nvSpPr>
                    <p:cNvPr id="44137" name="Freeform 165"/>
                    <p:cNvSpPr>
                      <a:spLocks/>
                    </p:cNvSpPr>
                    <p:nvPr/>
                  </p:nvSpPr>
                  <p:spPr bwMode="auto">
                    <a:xfrm>
                      <a:off x="1722" y="939"/>
                      <a:ext cx="762" cy="237"/>
                    </a:xfrm>
                    <a:custGeom>
                      <a:avLst/>
                      <a:gdLst>
                        <a:gd name="T0" fmla="*/ 0 w 762"/>
                        <a:gd name="T1" fmla="*/ 237 h 237"/>
                        <a:gd name="T2" fmla="*/ 72 w 762"/>
                        <a:gd name="T3" fmla="*/ 189 h 237"/>
                        <a:gd name="T4" fmla="*/ 159 w 762"/>
                        <a:gd name="T5" fmla="*/ 141 h 237"/>
                        <a:gd name="T6" fmla="*/ 270 w 762"/>
                        <a:gd name="T7" fmla="*/ 99 h 237"/>
                        <a:gd name="T8" fmla="*/ 372 w 762"/>
                        <a:gd name="T9" fmla="*/ 69 h 237"/>
                        <a:gd name="T10" fmla="*/ 501 w 762"/>
                        <a:gd name="T11" fmla="*/ 36 h 237"/>
                        <a:gd name="T12" fmla="*/ 615 w 762"/>
                        <a:gd name="T13" fmla="*/ 21 h 237"/>
                        <a:gd name="T14" fmla="*/ 762 w 762"/>
                        <a:gd name="T15" fmla="*/ 0 h 237"/>
                        <a:gd name="T16" fmla="*/ 0 60000 65536"/>
                        <a:gd name="T17" fmla="*/ 0 60000 65536"/>
                        <a:gd name="T18" fmla="*/ 0 60000 65536"/>
                        <a:gd name="T19" fmla="*/ 0 60000 65536"/>
                        <a:gd name="T20" fmla="*/ 0 60000 65536"/>
                        <a:gd name="T21" fmla="*/ 0 60000 65536"/>
                        <a:gd name="T22" fmla="*/ 0 60000 65536"/>
                        <a:gd name="T23" fmla="*/ 0 60000 65536"/>
                        <a:gd name="T24" fmla="*/ 0 w 762"/>
                        <a:gd name="T25" fmla="*/ 0 h 237"/>
                        <a:gd name="T26" fmla="*/ 762 w 762"/>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2" h="237">
                          <a:moveTo>
                            <a:pt x="0" y="237"/>
                          </a:moveTo>
                          <a:cubicBezTo>
                            <a:pt x="12" y="229"/>
                            <a:pt x="46" y="205"/>
                            <a:pt x="72" y="189"/>
                          </a:cubicBezTo>
                          <a:cubicBezTo>
                            <a:pt x="98" y="173"/>
                            <a:pt x="126" y="156"/>
                            <a:pt x="159" y="141"/>
                          </a:cubicBezTo>
                          <a:cubicBezTo>
                            <a:pt x="192" y="126"/>
                            <a:pt x="235" y="111"/>
                            <a:pt x="270" y="99"/>
                          </a:cubicBezTo>
                          <a:cubicBezTo>
                            <a:pt x="305" y="87"/>
                            <a:pt x="334" y="79"/>
                            <a:pt x="372" y="69"/>
                          </a:cubicBezTo>
                          <a:cubicBezTo>
                            <a:pt x="410" y="59"/>
                            <a:pt x="461" y="44"/>
                            <a:pt x="501" y="36"/>
                          </a:cubicBezTo>
                          <a:cubicBezTo>
                            <a:pt x="541" y="28"/>
                            <a:pt x="572" y="27"/>
                            <a:pt x="615" y="21"/>
                          </a:cubicBezTo>
                          <a:cubicBezTo>
                            <a:pt x="658" y="15"/>
                            <a:pt x="732" y="4"/>
                            <a:pt x="762" y="0"/>
                          </a:cubicBezTo>
                        </a:path>
                      </a:pathLst>
                    </a:custGeom>
                    <a:noFill/>
                    <a:ln w="6350" cmpd="sng">
                      <a:solidFill>
                        <a:schemeClr val="tx1"/>
                      </a:solidFill>
                      <a:round/>
                      <a:headEnd/>
                      <a:tailEnd/>
                    </a:ln>
                  </p:spPr>
                  <p:txBody>
                    <a:bodyPr wrap="none" anchor="ctr"/>
                    <a:lstStyle/>
                    <a:p>
                      <a:endParaRPr lang="en-US">
                        <a:solidFill>
                          <a:srgbClr val="0033CC"/>
                        </a:solidFill>
                      </a:endParaRPr>
                    </a:p>
                  </p:txBody>
                </p:sp>
                <p:sp>
                  <p:nvSpPr>
                    <p:cNvPr id="44138" name="Freeform 166"/>
                    <p:cNvSpPr>
                      <a:spLocks/>
                    </p:cNvSpPr>
                    <p:nvPr/>
                  </p:nvSpPr>
                  <p:spPr bwMode="auto">
                    <a:xfrm>
                      <a:off x="1686" y="918"/>
                      <a:ext cx="777" cy="237"/>
                    </a:xfrm>
                    <a:custGeom>
                      <a:avLst/>
                      <a:gdLst>
                        <a:gd name="T0" fmla="*/ 0 w 777"/>
                        <a:gd name="T1" fmla="*/ 237 h 237"/>
                        <a:gd name="T2" fmla="*/ 72 w 777"/>
                        <a:gd name="T3" fmla="*/ 189 h 237"/>
                        <a:gd name="T4" fmla="*/ 159 w 777"/>
                        <a:gd name="T5" fmla="*/ 141 h 237"/>
                        <a:gd name="T6" fmla="*/ 270 w 777"/>
                        <a:gd name="T7" fmla="*/ 99 h 237"/>
                        <a:gd name="T8" fmla="*/ 372 w 777"/>
                        <a:gd name="T9" fmla="*/ 69 h 237"/>
                        <a:gd name="T10" fmla="*/ 501 w 777"/>
                        <a:gd name="T11" fmla="*/ 36 h 237"/>
                        <a:gd name="T12" fmla="*/ 615 w 777"/>
                        <a:gd name="T13" fmla="*/ 21 h 237"/>
                        <a:gd name="T14" fmla="*/ 777 w 777"/>
                        <a:gd name="T15" fmla="*/ 0 h 237"/>
                        <a:gd name="T16" fmla="*/ 0 60000 65536"/>
                        <a:gd name="T17" fmla="*/ 0 60000 65536"/>
                        <a:gd name="T18" fmla="*/ 0 60000 65536"/>
                        <a:gd name="T19" fmla="*/ 0 60000 65536"/>
                        <a:gd name="T20" fmla="*/ 0 60000 65536"/>
                        <a:gd name="T21" fmla="*/ 0 60000 65536"/>
                        <a:gd name="T22" fmla="*/ 0 60000 65536"/>
                        <a:gd name="T23" fmla="*/ 0 60000 65536"/>
                        <a:gd name="T24" fmla="*/ 0 w 777"/>
                        <a:gd name="T25" fmla="*/ 0 h 237"/>
                        <a:gd name="T26" fmla="*/ 777 w 777"/>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7" h="237">
                          <a:moveTo>
                            <a:pt x="0" y="237"/>
                          </a:moveTo>
                          <a:cubicBezTo>
                            <a:pt x="12" y="229"/>
                            <a:pt x="46" y="205"/>
                            <a:pt x="72" y="189"/>
                          </a:cubicBezTo>
                          <a:cubicBezTo>
                            <a:pt x="98" y="173"/>
                            <a:pt x="126" y="156"/>
                            <a:pt x="159" y="141"/>
                          </a:cubicBezTo>
                          <a:cubicBezTo>
                            <a:pt x="192" y="126"/>
                            <a:pt x="235" y="111"/>
                            <a:pt x="270" y="99"/>
                          </a:cubicBezTo>
                          <a:cubicBezTo>
                            <a:pt x="305" y="87"/>
                            <a:pt x="334" y="79"/>
                            <a:pt x="372" y="69"/>
                          </a:cubicBezTo>
                          <a:cubicBezTo>
                            <a:pt x="410" y="59"/>
                            <a:pt x="461" y="44"/>
                            <a:pt x="501" y="36"/>
                          </a:cubicBezTo>
                          <a:cubicBezTo>
                            <a:pt x="541" y="28"/>
                            <a:pt x="569" y="27"/>
                            <a:pt x="615" y="21"/>
                          </a:cubicBezTo>
                          <a:cubicBezTo>
                            <a:pt x="661" y="15"/>
                            <a:pt x="743" y="5"/>
                            <a:pt x="777" y="0"/>
                          </a:cubicBezTo>
                        </a:path>
                      </a:pathLst>
                    </a:custGeom>
                    <a:noFill/>
                    <a:ln w="6350" cmpd="sng">
                      <a:solidFill>
                        <a:schemeClr val="tx1"/>
                      </a:solidFill>
                      <a:round/>
                      <a:headEnd/>
                      <a:tailEnd/>
                    </a:ln>
                  </p:spPr>
                  <p:txBody>
                    <a:bodyPr wrap="none" anchor="ctr"/>
                    <a:lstStyle/>
                    <a:p>
                      <a:endParaRPr lang="en-US">
                        <a:solidFill>
                          <a:srgbClr val="0033CC"/>
                        </a:solidFill>
                      </a:endParaRPr>
                    </a:p>
                  </p:txBody>
                </p:sp>
              </p:grpSp>
            </p:grpSp>
            <p:grpSp>
              <p:nvGrpSpPr>
                <p:cNvPr id="8" name="Group 139"/>
                <p:cNvGrpSpPr>
                  <a:grpSpLocks/>
                </p:cNvGrpSpPr>
                <p:nvPr/>
              </p:nvGrpSpPr>
              <p:grpSpPr bwMode="auto">
                <a:xfrm rot="-334443">
                  <a:off x="1616" y="863"/>
                  <a:ext cx="880" cy="1084"/>
                  <a:chOff x="1660" y="900"/>
                  <a:chExt cx="880" cy="1084"/>
                </a:xfrm>
              </p:grpSpPr>
              <p:sp>
                <p:nvSpPr>
                  <p:cNvPr id="44118" name="Freeform 140"/>
                  <p:cNvSpPr>
                    <a:spLocks/>
                  </p:cNvSpPr>
                  <p:nvPr/>
                </p:nvSpPr>
                <p:spPr bwMode="auto">
                  <a:xfrm>
                    <a:off x="1806" y="1004"/>
                    <a:ext cx="732" cy="980"/>
                  </a:xfrm>
                  <a:custGeom>
                    <a:avLst/>
                    <a:gdLst>
                      <a:gd name="T0" fmla="*/ 0 w 732"/>
                      <a:gd name="T1" fmla="*/ 220 h 980"/>
                      <a:gd name="T2" fmla="*/ 2 w 732"/>
                      <a:gd name="T3" fmla="*/ 980 h 980"/>
                      <a:gd name="T4" fmla="*/ 342 w 732"/>
                      <a:gd name="T5" fmla="*/ 836 h 980"/>
                      <a:gd name="T6" fmla="*/ 630 w 732"/>
                      <a:gd name="T7" fmla="*/ 712 h 980"/>
                      <a:gd name="T8" fmla="*/ 730 w 732"/>
                      <a:gd name="T9" fmla="*/ 672 h 980"/>
                      <a:gd name="T10" fmla="*/ 732 w 732"/>
                      <a:gd name="T11" fmla="*/ 0 h 980"/>
                      <a:gd name="T12" fmla="*/ 666 w 732"/>
                      <a:gd name="T13" fmla="*/ 7 h 980"/>
                      <a:gd name="T14" fmla="*/ 540 w 732"/>
                      <a:gd name="T15" fmla="*/ 13 h 980"/>
                      <a:gd name="T16" fmla="*/ 411 w 732"/>
                      <a:gd name="T17" fmla="*/ 40 h 980"/>
                      <a:gd name="T18" fmla="*/ 252 w 732"/>
                      <a:gd name="T19" fmla="*/ 85 h 980"/>
                      <a:gd name="T20" fmla="*/ 81 w 732"/>
                      <a:gd name="T21" fmla="*/ 157 h 980"/>
                      <a:gd name="T22" fmla="*/ 0 w 732"/>
                      <a:gd name="T23" fmla="*/ 220 h 9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2"/>
                      <a:gd name="T37" fmla="*/ 0 h 980"/>
                      <a:gd name="T38" fmla="*/ 732 w 732"/>
                      <a:gd name="T39" fmla="*/ 980 h 9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2" h="980">
                        <a:moveTo>
                          <a:pt x="0" y="220"/>
                        </a:moveTo>
                        <a:lnTo>
                          <a:pt x="2" y="980"/>
                        </a:lnTo>
                        <a:lnTo>
                          <a:pt x="342" y="836"/>
                        </a:lnTo>
                        <a:lnTo>
                          <a:pt x="630" y="712"/>
                        </a:lnTo>
                        <a:lnTo>
                          <a:pt x="730" y="672"/>
                        </a:lnTo>
                        <a:lnTo>
                          <a:pt x="732" y="0"/>
                        </a:lnTo>
                        <a:lnTo>
                          <a:pt x="666" y="7"/>
                        </a:lnTo>
                        <a:lnTo>
                          <a:pt x="540" y="13"/>
                        </a:lnTo>
                        <a:lnTo>
                          <a:pt x="411" y="40"/>
                        </a:lnTo>
                        <a:lnTo>
                          <a:pt x="252" y="85"/>
                        </a:lnTo>
                        <a:lnTo>
                          <a:pt x="81" y="157"/>
                        </a:lnTo>
                        <a:lnTo>
                          <a:pt x="0" y="220"/>
                        </a:lnTo>
                        <a:close/>
                      </a:path>
                    </a:pathLst>
                  </a:custGeom>
                  <a:gradFill rotWithShape="0">
                    <a:gsLst>
                      <a:gs pos="0">
                        <a:srgbClr val="C0C0C0"/>
                      </a:gs>
                      <a:gs pos="100000">
                        <a:srgbClr val="5F5F5F"/>
                      </a:gs>
                    </a:gsLst>
                    <a:lin ang="5400000" scaled="1"/>
                  </a:gradFill>
                  <a:ln w="6350" cmpd="sng">
                    <a:solidFill>
                      <a:schemeClr val="tx1"/>
                    </a:solidFill>
                    <a:round/>
                    <a:headEnd/>
                    <a:tailEnd/>
                  </a:ln>
                </p:spPr>
                <p:txBody>
                  <a:bodyPr wrap="none" anchor="ctr"/>
                  <a:lstStyle/>
                  <a:p>
                    <a:endParaRPr lang="en-US">
                      <a:solidFill>
                        <a:srgbClr val="0033CC"/>
                      </a:solidFill>
                    </a:endParaRPr>
                  </a:p>
                </p:txBody>
              </p:sp>
              <p:grpSp>
                <p:nvGrpSpPr>
                  <p:cNvPr id="9" name="Group 141"/>
                  <p:cNvGrpSpPr>
                    <a:grpSpLocks/>
                  </p:cNvGrpSpPr>
                  <p:nvPr/>
                </p:nvGrpSpPr>
                <p:grpSpPr bwMode="auto">
                  <a:xfrm>
                    <a:off x="1660" y="1144"/>
                    <a:ext cx="148" cy="840"/>
                    <a:chOff x="1660" y="1144"/>
                    <a:chExt cx="148" cy="840"/>
                  </a:xfrm>
                </p:grpSpPr>
                <p:sp>
                  <p:nvSpPr>
                    <p:cNvPr id="44126" name="Freeform 142"/>
                    <p:cNvSpPr>
                      <a:spLocks/>
                    </p:cNvSpPr>
                    <p:nvPr/>
                  </p:nvSpPr>
                  <p:spPr bwMode="auto">
                    <a:xfrm>
                      <a:off x="1660" y="1144"/>
                      <a:ext cx="148" cy="840"/>
                    </a:xfrm>
                    <a:custGeom>
                      <a:avLst/>
                      <a:gdLst>
                        <a:gd name="T0" fmla="*/ 147 w 148"/>
                        <a:gd name="T1" fmla="*/ 92 h 840"/>
                        <a:gd name="T2" fmla="*/ 0 w 148"/>
                        <a:gd name="T3" fmla="*/ 0 h 840"/>
                        <a:gd name="T4" fmla="*/ 0 w 148"/>
                        <a:gd name="T5" fmla="*/ 751 h 840"/>
                        <a:gd name="T6" fmla="*/ 148 w 148"/>
                        <a:gd name="T7" fmla="*/ 840 h 840"/>
                        <a:gd name="T8" fmla="*/ 147 w 148"/>
                        <a:gd name="T9" fmla="*/ 92 h 840"/>
                        <a:gd name="T10" fmla="*/ 0 60000 65536"/>
                        <a:gd name="T11" fmla="*/ 0 60000 65536"/>
                        <a:gd name="T12" fmla="*/ 0 60000 65536"/>
                        <a:gd name="T13" fmla="*/ 0 60000 65536"/>
                        <a:gd name="T14" fmla="*/ 0 60000 65536"/>
                        <a:gd name="T15" fmla="*/ 0 w 148"/>
                        <a:gd name="T16" fmla="*/ 0 h 840"/>
                        <a:gd name="T17" fmla="*/ 148 w 148"/>
                        <a:gd name="T18" fmla="*/ 840 h 840"/>
                      </a:gdLst>
                      <a:ahLst/>
                      <a:cxnLst>
                        <a:cxn ang="T10">
                          <a:pos x="T0" y="T1"/>
                        </a:cxn>
                        <a:cxn ang="T11">
                          <a:pos x="T2" y="T3"/>
                        </a:cxn>
                        <a:cxn ang="T12">
                          <a:pos x="T4" y="T5"/>
                        </a:cxn>
                        <a:cxn ang="T13">
                          <a:pos x="T6" y="T7"/>
                        </a:cxn>
                        <a:cxn ang="T14">
                          <a:pos x="T8" y="T9"/>
                        </a:cxn>
                      </a:cxnLst>
                      <a:rect l="T15" t="T16" r="T17" b="T18"/>
                      <a:pathLst>
                        <a:path w="148" h="840">
                          <a:moveTo>
                            <a:pt x="147" y="92"/>
                          </a:moveTo>
                          <a:lnTo>
                            <a:pt x="0" y="0"/>
                          </a:lnTo>
                          <a:lnTo>
                            <a:pt x="0" y="751"/>
                          </a:lnTo>
                          <a:lnTo>
                            <a:pt x="148" y="840"/>
                          </a:lnTo>
                          <a:lnTo>
                            <a:pt x="147" y="92"/>
                          </a:lnTo>
                          <a:close/>
                        </a:path>
                      </a:pathLst>
                    </a:custGeom>
                    <a:gradFill rotWithShape="0">
                      <a:gsLst>
                        <a:gs pos="0">
                          <a:srgbClr val="C0C0C0"/>
                        </a:gs>
                        <a:gs pos="100000">
                          <a:srgbClr val="5F5F5F"/>
                        </a:gs>
                      </a:gsLst>
                      <a:lin ang="0" scaled="1"/>
                    </a:gradFill>
                    <a:ln w="6350" cmpd="sng">
                      <a:solidFill>
                        <a:schemeClr val="tx1"/>
                      </a:solidFill>
                      <a:round/>
                      <a:headEnd/>
                      <a:tailEnd/>
                    </a:ln>
                  </p:spPr>
                  <p:txBody>
                    <a:bodyPr wrap="none" anchor="ctr"/>
                    <a:lstStyle/>
                    <a:p>
                      <a:endParaRPr lang="en-US">
                        <a:solidFill>
                          <a:srgbClr val="0033CC"/>
                        </a:solidFill>
                      </a:endParaRPr>
                    </a:p>
                  </p:txBody>
                </p:sp>
                <p:sp>
                  <p:nvSpPr>
                    <p:cNvPr id="44127" name="Line 143"/>
                    <p:cNvSpPr>
                      <a:spLocks noChangeShapeType="1"/>
                    </p:cNvSpPr>
                    <p:nvPr/>
                  </p:nvSpPr>
                  <p:spPr bwMode="auto">
                    <a:xfrm flipV="1">
                      <a:off x="1686" y="1158"/>
                      <a:ext cx="0" cy="756"/>
                    </a:xfrm>
                    <a:prstGeom prst="line">
                      <a:avLst/>
                    </a:prstGeom>
                    <a:noFill/>
                    <a:ln w="6350">
                      <a:solidFill>
                        <a:schemeClr val="tx1"/>
                      </a:solidFill>
                      <a:round/>
                      <a:headEnd/>
                      <a:tailEnd/>
                    </a:ln>
                  </p:spPr>
                  <p:txBody>
                    <a:bodyPr wrap="none" anchor="ctr"/>
                    <a:lstStyle/>
                    <a:p>
                      <a:endParaRPr lang="en-US">
                        <a:solidFill>
                          <a:srgbClr val="0033CC"/>
                        </a:solidFill>
                      </a:endParaRPr>
                    </a:p>
                  </p:txBody>
                </p:sp>
                <p:sp>
                  <p:nvSpPr>
                    <p:cNvPr id="44128" name="Line 144"/>
                    <p:cNvSpPr>
                      <a:spLocks noChangeShapeType="1"/>
                    </p:cNvSpPr>
                    <p:nvPr/>
                  </p:nvSpPr>
                  <p:spPr bwMode="auto">
                    <a:xfrm flipV="1">
                      <a:off x="1716" y="1176"/>
                      <a:ext cx="0" cy="756"/>
                    </a:xfrm>
                    <a:prstGeom prst="line">
                      <a:avLst/>
                    </a:prstGeom>
                    <a:noFill/>
                    <a:ln w="6350">
                      <a:solidFill>
                        <a:schemeClr val="tx1"/>
                      </a:solidFill>
                      <a:round/>
                      <a:headEnd/>
                      <a:tailEnd/>
                    </a:ln>
                  </p:spPr>
                  <p:txBody>
                    <a:bodyPr wrap="none" anchor="ctr"/>
                    <a:lstStyle/>
                    <a:p>
                      <a:endParaRPr lang="en-US">
                        <a:solidFill>
                          <a:srgbClr val="0033CC"/>
                        </a:solidFill>
                      </a:endParaRPr>
                    </a:p>
                  </p:txBody>
                </p:sp>
                <p:sp>
                  <p:nvSpPr>
                    <p:cNvPr id="44129" name="Line 145"/>
                    <p:cNvSpPr>
                      <a:spLocks noChangeShapeType="1"/>
                    </p:cNvSpPr>
                    <p:nvPr/>
                  </p:nvSpPr>
                  <p:spPr bwMode="auto">
                    <a:xfrm flipV="1">
                      <a:off x="1746" y="1191"/>
                      <a:ext cx="0" cy="756"/>
                    </a:xfrm>
                    <a:prstGeom prst="line">
                      <a:avLst/>
                    </a:prstGeom>
                    <a:noFill/>
                    <a:ln w="6350">
                      <a:solidFill>
                        <a:schemeClr val="tx1"/>
                      </a:solidFill>
                      <a:round/>
                      <a:headEnd/>
                      <a:tailEnd/>
                    </a:ln>
                  </p:spPr>
                  <p:txBody>
                    <a:bodyPr wrap="none" anchor="ctr"/>
                    <a:lstStyle/>
                    <a:p>
                      <a:endParaRPr lang="en-US">
                        <a:solidFill>
                          <a:srgbClr val="0033CC"/>
                        </a:solidFill>
                      </a:endParaRPr>
                    </a:p>
                  </p:txBody>
                </p:sp>
                <p:sp>
                  <p:nvSpPr>
                    <p:cNvPr id="44130" name="Line 146"/>
                    <p:cNvSpPr>
                      <a:spLocks noChangeShapeType="1"/>
                    </p:cNvSpPr>
                    <p:nvPr/>
                  </p:nvSpPr>
                  <p:spPr bwMode="auto">
                    <a:xfrm flipV="1">
                      <a:off x="1776" y="1209"/>
                      <a:ext cx="0" cy="756"/>
                    </a:xfrm>
                    <a:prstGeom prst="line">
                      <a:avLst/>
                    </a:prstGeom>
                    <a:noFill/>
                    <a:ln w="6350">
                      <a:solidFill>
                        <a:schemeClr val="tx1"/>
                      </a:solidFill>
                      <a:round/>
                      <a:headEnd/>
                      <a:tailEnd/>
                    </a:ln>
                  </p:spPr>
                  <p:txBody>
                    <a:bodyPr wrap="none" anchor="ctr"/>
                    <a:lstStyle/>
                    <a:p>
                      <a:endParaRPr lang="en-US">
                        <a:solidFill>
                          <a:srgbClr val="0033CC"/>
                        </a:solidFill>
                      </a:endParaRPr>
                    </a:p>
                  </p:txBody>
                </p:sp>
              </p:grpSp>
              <p:grpSp>
                <p:nvGrpSpPr>
                  <p:cNvPr id="10" name="Group 147"/>
                  <p:cNvGrpSpPr>
                    <a:grpSpLocks/>
                  </p:cNvGrpSpPr>
                  <p:nvPr/>
                </p:nvGrpSpPr>
                <p:grpSpPr bwMode="auto">
                  <a:xfrm>
                    <a:off x="1662" y="900"/>
                    <a:ext cx="878" cy="336"/>
                    <a:chOff x="1662" y="900"/>
                    <a:chExt cx="878" cy="336"/>
                  </a:xfrm>
                </p:grpSpPr>
                <p:sp>
                  <p:nvSpPr>
                    <p:cNvPr id="44121" name="Freeform 148"/>
                    <p:cNvSpPr>
                      <a:spLocks/>
                    </p:cNvSpPr>
                    <p:nvPr/>
                  </p:nvSpPr>
                  <p:spPr bwMode="auto">
                    <a:xfrm>
                      <a:off x="1662" y="900"/>
                      <a:ext cx="878" cy="336"/>
                    </a:xfrm>
                    <a:custGeom>
                      <a:avLst/>
                      <a:gdLst>
                        <a:gd name="T0" fmla="*/ 0 w 878"/>
                        <a:gd name="T1" fmla="*/ 243 h 336"/>
                        <a:gd name="T2" fmla="*/ 147 w 878"/>
                        <a:gd name="T3" fmla="*/ 336 h 336"/>
                        <a:gd name="T4" fmla="*/ 222 w 878"/>
                        <a:gd name="T5" fmla="*/ 288 h 336"/>
                        <a:gd name="T6" fmla="*/ 306 w 878"/>
                        <a:gd name="T7" fmla="*/ 240 h 336"/>
                        <a:gd name="T8" fmla="*/ 405 w 878"/>
                        <a:gd name="T9" fmla="*/ 201 h 336"/>
                        <a:gd name="T10" fmla="*/ 525 w 878"/>
                        <a:gd name="T11" fmla="*/ 165 h 336"/>
                        <a:gd name="T12" fmla="*/ 675 w 878"/>
                        <a:gd name="T13" fmla="*/ 132 h 336"/>
                        <a:gd name="T14" fmla="*/ 802 w 878"/>
                        <a:gd name="T15" fmla="*/ 114 h 336"/>
                        <a:gd name="T16" fmla="*/ 878 w 878"/>
                        <a:gd name="T17" fmla="*/ 104 h 336"/>
                        <a:gd name="T18" fmla="*/ 792 w 878"/>
                        <a:gd name="T19" fmla="*/ 0 h 336"/>
                        <a:gd name="T20" fmla="*/ 636 w 878"/>
                        <a:gd name="T21" fmla="*/ 21 h 336"/>
                        <a:gd name="T22" fmla="*/ 558 w 878"/>
                        <a:gd name="T23" fmla="*/ 33 h 336"/>
                        <a:gd name="T24" fmla="*/ 450 w 878"/>
                        <a:gd name="T25" fmla="*/ 54 h 336"/>
                        <a:gd name="T26" fmla="*/ 374 w 878"/>
                        <a:gd name="T27" fmla="*/ 74 h 336"/>
                        <a:gd name="T28" fmla="*/ 279 w 878"/>
                        <a:gd name="T29" fmla="*/ 105 h 336"/>
                        <a:gd name="T30" fmla="*/ 198 w 878"/>
                        <a:gd name="T31" fmla="*/ 135 h 336"/>
                        <a:gd name="T32" fmla="*/ 105 w 878"/>
                        <a:gd name="T33" fmla="*/ 177 h 336"/>
                        <a:gd name="T34" fmla="*/ 0 w 878"/>
                        <a:gd name="T35" fmla="*/ 243 h 3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8"/>
                        <a:gd name="T55" fmla="*/ 0 h 336"/>
                        <a:gd name="T56" fmla="*/ 878 w 878"/>
                        <a:gd name="T57" fmla="*/ 336 h 3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8" h="336">
                          <a:moveTo>
                            <a:pt x="0" y="243"/>
                          </a:moveTo>
                          <a:lnTo>
                            <a:pt x="147" y="336"/>
                          </a:lnTo>
                          <a:lnTo>
                            <a:pt x="222" y="288"/>
                          </a:lnTo>
                          <a:lnTo>
                            <a:pt x="306" y="240"/>
                          </a:lnTo>
                          <a:lnTo>
                            <a:pt x="405" y="201"/>
                          </a:lnTo>
                          <a:lnTo>
                            <a:pt x="525" y="165"/>
                          </a:lnTo>
                          <a:lnTo>
                            <a:pt x="675" y="132"/>
                          </a:lnTo>
                          <a:lnTo>
                            <a:pt x="802" y="114"/>
                          </a:lnTo>
                          <a:lnTo>
                            <a:pt x="878" y="104"/>
                          </a:lnTo>
                          <a:lnTo>
                            <a:pt x="792" y="0"/>
                          </a:lnTo>
                          <a:lnTo>
                            <a:pt x="636" y="21"/>
                          </a:lnTo>
                          <a:lnTo>
                            <a:pt x="558" y="33"/>
                          </a:lnTo>
                          <a:lnTo>
                            <a:pt x="450" y="54"/>
                          </a:lnTo>
                          <a:lnTo>
                            <a:pt x="374" y="74"/>
                          </a:lnTo>
                          <a:lnTo>
                            <a:pt x="279" y="105"/>
                          </a:lnTo>
                          <a:lnTo>
                            <a:pt x="198" y="135"/>
                          </a:lnTo>
                          <a:lnTo>
                            <a:pt x="105" y="177"/>
                          </a:lnTo>
                          <a:lnTo>
                            <a:pt x="0" y="243"/>
                          </a:lnTo>
                          <a:close/>
                        </a:path>
                      </a:pathLst>
                    </a:custGeom>
                    <a:gradFill rotWithShape="0">
                      <a:gsLst>
                        <a:gs pos="0">
                          <a:schemeClr val="bg2"/>
                        </a:gs>
                        <a:gs pos="100000">
                          <a:srgbClr val="C0C0C0"/>
                        </a:gs>
                      </a:gsLst>
                      <a:lin ang="2700000" scaled="1"/>
                    </a:gradFill>
                    <a:ln w="6350" cmpd="sng">
                      <a:solidFill>
                        <a:schemeClr val="tx1"/>
                      </a:solidFill>
                      <a:round/>
                      <a:headEnd/>
                      <a:tailEnd/>
                    </a:ln>
                  </p:spPr>
                  <p:txBody>
                    <a:bodyPr wrap="none" anchor="ctr"/>
                    <a:lstStyle/>
                    <a:p>
                      <a:endParaRPr lang="en-US">
                        <a:solidFill>
                          <a:srgbClr val="0033CC"/>
                        </a:solidFill>
                      </a:endParaRPr>
                    </a:p>
                  </p:txBody>
                </p:sp>
                <p:sp>
                  <p:nvSpPr>
                    <p:cNvPr id="44122" name="Freeform 149"/>
                    <p:cNvSpPr>
                      <a:spLocks/>
                    </p:cNvSpPr>
                    <p:nvPr/>
                  </p:nvSpPr>
                  <p:spPr bwMode="auto">
                    <a:xfrm>
                      <a:off x="1779" y="984"/>
                      <a:ext cx="744" cy="231"/>
                    </a:xfrm>
                    <a:custGeom>
                      <a:avLst/>
                      <a:gdLst>
                        <a:gd name="T0" fmla="*/ 0 w 744"/>
                        <a:gd name="T1" fmla="*/ 231 h 231"/>
                        <a:gd name="T2" fmla="*/ 72 w 744"/>
                        <a:gd name="T3" fmla="*/ 183 h 231"/>
                        <a:gd name="T4" fmla="*/ 159 w 744"/>
                        <a:gd name="T5" fmla="*/ 135 h 231"/>
                        <a:gd name="T6" fmla="*/ 270 w 744"/>
                        <a:gd name="T7" fmla="*/ 93 h 231"/>
                        <a:gd name="T8" fmla="*/ 372 w 744"/>
                        <a:gd name="T9" fmla="*/ 63 h 231"/>
                        <a:gd name="T10" fmla="*/ 501 w 744"/>
                        <a:gd name="T11" fmla="*/ 30 h 231"/>
                        <a:gd name="T12" fmla="*/ 615 w 744"/>
                        <a:gd name="T13" fmla="*/ 15 h 231"/>
                        <a:gd name="T14" fmla="*/ 744 w 744"/>
                        <a:gd name="T15" fmla="*/ 0 h 231"/>
                        <a:gd name="T16" fmla="*/ 0 60000 65536"/>
                        <a:gd name="T17" fmla="*/ 0 60000 65536"/>
                        <a:gd name="T18" fmla="*/ 0 60000 65536"/>
                        <a:gd name="T19" fmla="*/ 0 60000 65536"/>
                        <a:gd name="T20" fmla="*/ 0 60000 65536"/>
                        <a:gd name="T21" fmla="*/ 0 60000 65536"/>
                        <a:gd name="T22" fmla="*/ 0 60000 65536"/>
                        <a:gd name="T23" fmla="*/ 0 60000 65536"/>
                        <a:gd name="T24" fmla="*/ 0 w 744"/>
                        <a:gd name="T25" fmla="*/ 0 h 231"/>
                        <a:gd name="T26" fmla="*/ 744 w 74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4" h="231">
                          <a:moveTo>
                            <a:pt x="0" y="231"/>
                          </a:moveTo>
                          <a:cubicBezTo>
                            <a:pt x="12" y="223"/>
                            <a:pt x="46" y="199"/>
                            <a:pt x="72" y="183"/>
                          </a:cubicBezTo>
                          <a:cubicBezTo>
                            <a:pt x="98" y="167"/>
                            <a:pt x="126" y="150"/>
                            <a:pt x="159" y="135"/>
                          </a:cubicBezTo>
                          <a:cubicBezTo>
                            <a:pt x="192" y="120"/>
                            <a:pt x="235" y="105"/>
                            <a:pt x="270" y="93"/>
                          </a:cubicBezTo>
                          <a:cubicBezTo>
                            <a:pt x="305" y="81"/>
                            <a:pt x="334" y="73"/>
                            <a:pt x="372" y="63"/>
                          </a:cubicBezTo>
                          <a:cubicBezTo>
                            <a:pt x="410" y="53"/>
                            <a:pt x="461" y="38"/>
                            <a:pt x="501" y="30"/>
                          </a:cubicBezTo>
                          <a:cubicBezTo>
                            <a:pt x="541" y="22"/>
                            <a:pt x="575" y="20"/>
                            <a:pt x="615" y="15"/>
                          </a:cubicBezTo>
                          <a:cubicBezTo>
                            <a:pt x="655" y="10"/>
                            <a:pt x="717" y="3"/>
                            <a:pt x="744" y="0"/>
                          </a:cubicBezTo>
                        </a:path>
                      </a:pathLst>
                    </a:custGeom>
                    <a:noFill/>
                    <a:ln w="6350" cmpd="sng">
                      <a:solidFill>
                        <a:schemeClr val="tx1"/>
                      </a:solidFill>
                      <a:round/>
                      <a:headEnd/>
                      <a:tailEnd/>
                    </a:ln>
                  </p:spPr>
                  <p:txBody>
                    <a:bodyPr wrap="none" anchor="ctr"/>
                    <a:lstStyle/>
                    <a:p>
                      <a:endParaRPr lang="en-US">
                        <a:solidFill>
                          <a:srgbClr val="0033CC"/>
                        </a:solidFill>
                      </a:endParaRPr>
                    </a:p>
                  </p:txBody>
                </p:sp>
                <p:sp>
                  <p:nvSpPr>
                    <p:cNvPr id="44123" name="Freeform 150"/>
                    <p:cNvSpPr>
                      <a:spLocks/>
                    </p:cNvSpPr>
                    <p:nvPr/>
                  </p:nvSpPr>
                  <p:spPr bwMode="auto">
                    <a:xfrm>
                      <a:off x="1752" y="960"/>
                      <a:ext cx="750" cy="237"/>
                    </a:xfrm>
                    <a:custGeom>
                      <a:avLst/>
                      <a:gdLst>
                        <a:gd name="T0" fmla="*/ 0 w 750"/>
                        <a:gd name="T1" fmla="*/ 237 h 237"/>
                        <a:gd name="T2" fmla="*/ 72 w 750"/>
                        <a:gd name="T3" fmla="*/ 189 h 237"/>
                        <a:gd name="T4" fmla="*/ 159 w 750"/>
                        <a:gd name="T5" fmla="*/ 141 h 237"/>
                        <a:gd name="T6" fmla="*/ 270 w 750"/>
                        <a:gd name="T7" fmla="*/ 99 h 237"/>
                        <a:gd name="T8" fmla="*/ 372 w 750"/>
                        <a:gd name="T9" fmla="*/ 69 h 237"/>
                        <a:gd name="T10" fmla="*/ 501 w 750"/>
                        <a:gd name="T11" fmla="*/ 36 h 237"/>
                        <a:gd name="T12" fmla="*/ 615 w 750"/>
                        <a:gd name="T13" fmla="*/ 21 h 237"/>
                        <a:gd name="T14" fmla="*/ 750 w 750"/>
                        <a:gd name="T15" fmla="*/ 0 h 237"/>
                        <a:gd name="T16" fmla="*/ 0 60000 65536"/>
                        <a:gd name="T17" fmla="*/ 0 60000 65536"/>
                        <a:gd name="T18" fmla="*/ 0 60000 65536"/>
                        <a:gd name="T19" fmla="*/ 0 60000 65536"/>
                        <a:gd name="T20" fmla="*/ 0 60000 65536"/>
                        <a:gd name="T21" fmla="*/ 0 60000 65536"/>
                        <a:gd name="T22" fmla="*/ 0 60000 65536"/>
                        <a:gd name="T23" fmla="*/ 0 60000 65536"/>
                        <a:gd name="T24" fmla="*/ 0 w 750"/>
                        <a:gd name="T25" fmla="*/ 0 h 237"/>
                        <a:gd name="T26" fmla="*/ 750 w 750"/>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0" h="237">
                          <a:moveTo>
                            <a:pt x="0" y="237"/>
                          </a:moveTo>
                          <a:cubicBezTo>
                            <a:pt x="12" y="229"/>
                            <a:pt x="46" y="205"/>
                            <a:pt x="72" y="189"/>
                          </a:cubicBezTo>
                          <a:cubicBezTo>
                            <a:pt x="98" y="173"/>
                            <a:pt x="126" y="156"/>
                            <a:pt x="159" y="141"/>
                          </a:cubicBezTo>
                          <a:cubicBezTo>
                            <a:pt x="192" y="126"/>
                            <a:pt x="235" y="111"/>
                            <a:pt x="270" y="99"/>
                          </a:cubicBezTo>
                          <a:cubicBezTo>
                            <a:pt x="305" y="87"/>
                            <a:pt x="334" y="79"/>
                            <a:pt x="372" y="69"/>
                          </a:cubicBezTo>
                          <a:cubicBezTo>
                            <a:pt x="410" y="59"/>
                            <a:pt x="461" y="44"/>
                            <a:pt x="501" y="36"/>
                          </a:cubicBezTo>
                          <a:cubicBezTo>
                            <a:pt x="541" y="28"/>
                            <a:pt x="574" y="27"/>
                            <a:pt x="615" y="21"/>
                          </a:cubicBezTo>
                          <a:cubicBezTo>
                            <a:pt x="656" y="15"/>
                            <a:pt x="722" y="4"/>
                            <a:pt x="750" y="0"/>
                          </a:cubicBezTo>
                        </a:path>
                      </a:pathLst>
                    </a:custGeom>
                    <a:noFill/>
                    <a:ln w="6350" cmpd="sng">
                      <a:solidFill>
                        <a:schemeClr val="tx1"/>
                      </a:solidFill>
                      <a:round/>
                      <a:headEnd/>
                      <a:tailEnd/>
                    </a:ln>
                  </p:spPr>
                  <p:txBody>
                    <a:bodyPr wrap="none" anchor="ctr"/>
                    <a:lstStyle/>
                    <a:p>
                      <a:endParaRPr lang="en-US">
                        <a:solidFill>
                          <a:srgbClr val="0033CC"/>
                        </a:solidFill>
                      </a:endParaRPr>
                    </a:p>
                  </p:txBody>
                </p:sp>
                <p:sp>
                  <p:nvSpPr>
                    <p:cNvPr id="44124" name="Freeform 151"/>
                    <p:cNvSpPr>
                      <a:spLocks/>
                    </p:cNvSpPr>
                    <p:nvPr/>
                  </p:nvSpPr>
                  <p:spPr bwMode="auto">
                    <a:xfrm>
                      <a:off x="1722" y="939"/>
                      <a:ext cx="762" cy="237"/>
                    </a:xfrm>
                    <a:custGeom>
                      <a:avLst/>
                      <a:gdLst>
                        <a:gd name="T0" fmla="*/ 0 w 762"/>
                        <a:gd name="T1" fmla="*/ 237 h 237"/>
                        <a:gd name="T2" fmla="*/ 72 w 762"/>
                        <a:gd name="T3" fmla="*/ 189 h 237"/>
                        <a:gd name="T4" fmla="*/ 159 w 762"/>
                        <a:gd name="T5" fmla="*/ 141 h 237"/>
                        <a:gd name="T6" fmla="*/ 270 w 762"/>
                        <a:gd name="T7" fmla="*/ 99 h 237"/>
                        <a:gd name="T8" fmla="*/ 372 w 762"/>
                        <a:gd name="T9" fmla="*/ 69 h 237"/>
                        <a:gd name="T10" fmla="*/ 501 w 762"/>
                        <a:gd name="T11" fmla="*/ 36 h 237"/>
                        <a:gd name="T12" fmla="*/ 615 w 762"/>
                        <a:gd name="T13" fmla="*/ 21 h 237"/>
                        <a:gd name="T14" fmla="*/ 762 w 762"/>
                        <a:gd name="T15" fmla="*/ 0 h 237"/>
                        <a:gd name="T16" fmla="*/ 0 60000 65536"/>
                        <a:gd name="T17" fmla="*/ 0 60000 65536"/>
                        <a:gd name="T18" fmla="*/ 0 60000 65536"/>
                        <a:gd name="T19" fmla="*/ 0 60000 65536"/>
                        <a:gd name="T20" fmla="*/ 0 60000 65536"/>
                        <a:gd name="T21" fmla="*/ 0 60000 65536"/>
                        <a:gd name="T22" fmla="*/ 0 60000 65536"/>
                        <a:gd name="T23" fmla="*/ 0 60000 65536"/>
                        <a:gd name="T24" fmla="*/ 0 w 762"/>
                        <a:gd name="T25" fmla="*/ 0 h 237"/>
                        <a:gd name="T26" fmla="*/ 762 w 762"/>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2" h="237">
                          <a:moveTo>
                            <a:pt x="0" y="237"/>
                          </a:moveTo>
                          <a:cubicBezTo>
                            <a:pt x="12" y="229"/>
                            <a:pt x="46" y="205"/>
                            <a:pt x="72" y="189"/>
                          </a:cubicBezTo>
                          <a:cubicBezTo>
                            <a:pt x="98" y="173"/>
                            <a:pt x="126" y="156"/>
                            <a:pt x="159" y="141"/>
                          </a:cubicBezTo>
                          <a:cubicBezTo>
                            <a:pt x="192" y="126"/>
                            <a:pt x="235" y="111"/>
                            <a:pt x="270" y="99"/>
                          </a:cubicBezTo>
                          <a:cubicBezTo>
                            <a:pt x="305" y="87"/>
                            <a:pt x="334" y="79"/>
                            <a:pt x="372" y="69"/>
                          </a:cubicBezTo>
                          <a:cubicBezTo>
                            <a:pt x="410" y="59"/>
                            <a:pt x="461" y="44"/>
                            <a:pt x="501" y="36"/>
                          </a:cubicBezTo>
                          <a:cubicBezTo>
                            <a:pt x="541" y="28"/>
                            <a:pt x="572" y="27"/>
                            <a:pt x="615" y="21"/>
                          </a:cubicBezTo>
                          <a:cubicBezTo>
                            <a:pt x="658" y="15"/>
                            <a:pt x="732" y="4"/>
                            <a:pt x="762" y="0"/>
                          </a:cubicBezTo>
                        </a:path>
                      </a:pathLst>
                    </a:custGeom>
                    <a:noFill/>
                    <a:ln w="6350" cmpd="sng">
                      <a:solidFill>
                        <a:schemeClr val="tx1"/>
                      </a:solidFill>
                      <a:round/>
                      <a:headEnd/>
                      <a:tailEnd/>
                    </a:ln>
                  </p:spPr>
                  <p:txBody>
                    <a:bodyPr wrap="none" anchor="ctr"/>
                    <a:lstStyle/>
                    <a:p>
                      <a:endParaRPr lang="en-US">
                        <a:solidFill>
                          <a:srgbClr val="0033CC"/>
                        </a:solidFill>
                      </a:endParaRPr>
                    </a:p>
                  </p:txBody>
                </p:sp>
                <p:sp>
                  <p:nvSpPr>
                    <p:cNvPr id="44125" name="Freeform 152"/>
                    <p:cNvSpPr>
                      <a:spLocks/>
                    </p:cNvSpPr>
                    <p:nvPr/>
                  </p:nvSpPr>
                  <p:spPr bwMode="auto">
                    <a:xfrm>
                      <a:off x="1686" y="918"/>
                      <a:ext cx="777" cy="237"/>
                    </a:xfrm>
                    <a:custGeom>
                      <a:avLst/>
                      <a:gdLst>
                        <a:gd name="T0" fmla="*/ 0 w 777"/>
                        <a:gd name="T1" fmla="*/ 237 h 237"/>
                        <a:gd name="T2" fmla="*/ 72 w 777"/>
                        <a:gd name="T3" fmla="*/ 189 h 237"/>
                        <a:gd name="T4" fmla="*/ 159 w 777"/>
                        <a:gd name="T5" fmla="*/ 141 h 237"/>
                        <a:gd name="T6" fmla="*/ 270 w 777"/>
                        <a:gd name="T7" fmla="*/ 99 h 237"/>
                        <a:gd name="T8" fmla="*/ 372 w 777"/>
                        <a:gd name="T9" fmla="*/ 69 h 237"/>
                        <a:gd name="T10" fmla="*/ 501 w 777"/>
                        <a:gd name="T11" fmla="*/ 36 h 237"/>
                        <a:gd name="T12" fmla="*/ 615 w 777"/>
                        <a:gd name="T13" fmla="*/ 21 h 237"/>
                        <a:gd name="T14" fmla="*/ 777 w 777"/>
                        <a:gd name="T15" fmla="*/ 0 h 237"/>
                        <a:gd name="T16" fmla="*/ 0 60000 65536"/>
                        <a:gd name="T17" fmla="*/ 0 60000 65536"/>
                        <a:gd name="T18" fmla="*/ 0 60000 65536"/>
                        <a:gd name="T19" fmla="*/ 0 60000 65536"/>
                        <a:gd name="T20" fmla="*/ 0 60000 65536"/>
                        <a:gd name="T21" fmla="*/ 0 60000 65536"/>
                        <a:gd name="T22" fmla="*/ 0 60000 65536"/>
                        <a:gd name="T23" fmla="*/ 0 60000 65536"/>
                        <a:gd name="T24" fmla="*/ 0 w 777"/>
                        <a:gd name="T25" fmla="*/ 0 h 237"/>
                        <a:gd name="T26" fmla="*/ 777 w 777"/>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7" h="237">
                          <a:moveTo>
                            <a:pt x="0" y="237"/>
                          </a:moveTo>
                          <a:cubicBezTo>
                            <a:pt x="12" y="229"/>
                            <a:pt x="46" y="205"/>
                            <a:pt x="72" y="189"/>
                          </a:cubicBezTo>
                          <a:cubicBezTo>
                            <a:pt x="98" y="173"/>
                            <a:pt x="126" y="156"/>
                            <a:pt x="159" y="141"/>
                          </a:cubicBezTo>
                          <a:cubicBezTo>
                            <a:pt x="192" y="126"/>
                            <a:pt x="235" y="111"/>
                            <a:pt x="270" y="99"/>
                          </a:cubicBezTo>
                          <a:cubicBezTo>
                            <a:pt x="305" y="87"/>
                            <a:pt x="334" y="79"/>
                            <a:pt x="372" y="69"/>
                          </a:cubicBezTo>
                          <a:cubicBezTo>
                            <a:pt x="410" y="59"/>
                            <a:pt x="461" y="44"/>
                            <a:pt x="501" y="36"/>
                          </a:cubicBezTo>
                          <a:cubicBezTo>
                            <a:pt x="541" y="28"/>
                            <a:pt x="569" y="27"/>
                            <a:pt x="615" y="21"/>
                          </a:cubicBezTo>
                          <a:cubicBezTo>
                            <a:pt x="661" y="15"/>
                            <a:pt x="743" y="5"/>
                            <a:pt x="777" y="0"/>
                          </a:cubicBezTo>
                        </a:path>
                      </a:pathLst>
                    </a:custGeom>
                    <a:noFill/>
                    <a:ln w="6350" cmpd="sng">
                      <a:solidFill>
                        <a:schemeClr val="tx1"/>
                      </a:solidFill>
                      <a:round/>
                      <a:headEnd/>
                      <a:tailEnd/>
                    </a:ln>
                  </p:spPr>
                  <p:txBody>
                    <a:bodyPr wrap="none" anchor="ctr"/>
                    <a:lstStyle/>
                    <a:p>
                      <a:endParaRPr lang="en-US">
                        <a:solidFill>
                          <a:srgbClr val="0033CC"/>
                        </a:solidFill>
                      </a:endParaRPr>
                    </a:p>
                  </p:txBody>
                </p:sp>
              </p:grpSp>
            </p:grpSp>
            <p:sp>
              <p:nvSpPr>
                <p:cNvPr id="24583" name="Freeform 7"/>
                <p:cNvSpPr>
                  <a:spLocks noChangeAspect="1"/>
                </p:cNvSpPr>
                <p:nvPr/>
              </p:nvSpPr>
              <p:spPr bwMode="auto">
                <a:xfrm>
                  <a:off x="1741" y="1019"/>
                  <a:ext cx="2059" cy="1723"/>
                </a:xfrm>
                <a:custGeom>
                  <a:avLst/>
                  <a:gdLst/>
                  <a:ahLst/>
                  <a:cxnLst>
                    <a:cxn ang="0">
                      <a:pos x="0" y="1723"/>
                    </a:cxn>
                    <a:cxn ang="0">
                      <a:pos x="0" y="475"/>
                    </a:cxn>
                    <a:cxn ang="0">
                      <a:pos x="12" y="419"/>
                    </a:cxn>
                    <a:cxn ang="0">
                      <a:pos x="31" y="371"/>
                    </a:cxn>
                    <a:cxn ang="0">
                      <a:pos x="74" y="302"/>
                    </a:cxn>
                    <a:cxn ang="0">
                      <a:pos x="135" y="242"/>
                    </a:cxn>
                    <a:cxn ang="0">
                      <a:pos x="215" y="185"/>
                    </a:cxn>
                    <a:cxn ang="0">
                      <a:pos x="368" y="112"/>
                    </a:cxn>
                    <a:cxn ang="0">
                      <a:pos x="474" y="74"/>
                    </a:cxn>
                    <a:cxn ang="0">
                      <a:pos x="596" y="41"/>
                    </a:cxn>
                    <a:cxn ang="0">
                      <a:pos x="752" y="18"/>
                    </a:cxn>
                    <a:cxn ang="0">
                      <a:pos x="902" y="3"/>
                    </a:cxn>
                    <a:cxn ang="0">
                      <a:pos x="1161" y="0"/>
                    </a:cxn>
                    <a:cxn ang="0">
                      <a:pos x="1317" y="15"/>
                    </a:cxn>
                    <a:cxn ang="0">
                      <a:pos x="1517" y="55"/>
                    </a:cxn>
                    <a:cxn ang="0">
                      <a:pos x="1653" y="96"/>
                    </a:cxn>
                    <a:cxn ang="0">
                      <a:pos x="1758" y="136"/>
                    </a:cxn>
                    <a:cxn ang="0">
                      <a:pos x="1872" y="200"/>
                    </a:cxn>
                    <a:cxn ang="0">
                      <a:pos x="1947" y="257"/>
                    </a:cxn>
                    <a:cxn ang="0">
                      <a:pos x="2018" y="340"/>
                    </a:cxn>
                    <a:cxn ang="0">
                      <a:pos x="2045" y="401"/>
                    </a:cxn>
                    <a:cxn ang="0">
                      <a:pos x="2059" y="465"/>
                    </a:cxn>
                    <a:cxn ang="0">
                      <a:pos x="2055" y="507"/>
                    </a:cxn>
                    <a:cxn ang="0">
                      <a:pos x="2055" y="1722"/>
                    </a:cxn>
                  </a:cxnLst>
                  <a:rect l="0" t="0" r="r" b="b"/>
                  <a:pathLst>
                    <a:path w="2059" h="1723">
                      <a:moveTo>
                        <a:pt x="0" y="1723"/>
                      </a:moveTo>
                      <a:lnTo>
                        <a:pt x="0" y="475"/>
                      </a:lnTo>
                      <a:lnTo>
                        <a:pt x="12" y="419"/>
                      </a:lnTo>
                      <a:lnTo>
                        <a:pt x="31" y="371"/>
                      </a:lnTo>
                      <a:lnTo>
                        <a:pt x="74" y="302"/>
                      </a:lnTo>
                      <a:lnTo>
                        <a:pt x="135" y="242"/>
                      </a:lnTo>
                      <a:lnTo>
                        <a:pt x="215" y="185"/>
                      </a:lnTo>
                      <a:lnTo>
                        <a:pt x="368" y="112"/>
                      </a:lnTo>
                      <a:lnTo>
                        <a:pt x="474" y="74"/>
                      </a:lnTo>
                      <a:lnTo>
                        <a:pt x="596" y="41"/>
                      </a:lnTo>
                      <a:lnTo>
                        <a:pt x="752" y="18"/>
                      </a:lnTo>
                      <a:lnTo>
                        <a:pt x="902" y="3"/>
                      </a:lnTo>
                      <a:lnTo>
                        <a:pt x="1161" y="0"/>
                      </a:lnTo>
                      <a:lnTo>
                        <a:pt x="1317" y="15"/>
                      </a:lnTo>
                      <a:lnTo>
                        <a:pt x="1517" y="55"/>
                      </a:lnTo>
                      <a:lnTo>
                        <a:pt x="1653" y="96"/>
                      </a:lnTo>
                      <a:lnTo>
                        <a:pt x="1758" y="136"/>
                      </a:lnTo>
                      <a:lnTo>
                        <a:pt x="1872" y="200"/>
                      </a:lnTo>
                      <a:lnTo>
                        <a:pt x="1947" y="257"/>
                      </a:lnTo>
                      <a:lnTo>
                        <a:pt x="2018" y="340"/>
                      </a:lnTo>
                      <a:lnTo>
                        <a:pt x="2045" y="401"/>
                      </a:lnTo>
                      <a:lnTo>
                        <a:pt x="2059" y="465"/>
                      </a:lnTo>
                      <a:lnTo>
                        <a:pt x="2055" y="507"/>
                      </a:lnTo>
                      <a:lnTo>
                        <a:pt x="2055" y="1722"/>
                      </a:lnTo>
                    </a:path>
                  </a:pathLst>
                </a:custGeom>
                <a:gradFill rotWithShape="0">
                  <a:gsLst>
                    <a:gs pos="0">
                      <a:srgbClr val="C0C0C0"/>
                    </a:gs>
                    <a:gs pos="50000">
                      <a:schemeClr val="bg2"/>
                    </a:gs>
                    <a:gs pos="100000">
                      <a:srgbClr val="C0C0C0"/>
                    </a:gs>
                  </a:gsLst>
                  <a:lin ang="5400000" scaled="1"/>
                </a:gradFill>
                <a:ln w="3175" cmpd="sng">
                  <a:solidFill>
                    <a:schemeClr val="tx2"/>
                  </a:solidFill>
                  <a:round/>
                  <a:headEnd/>
                  <a:tailEnd/>
                </a:ln>
                <a:effectLst/>
              </p:spPr>
              <p:txBody>
                <a:bodyPr wrap="none" anchor="ctr"/>
                <a:lstStyle/>
                <a:p>
                  <a:pPr>
                    <a:defRPr/>
                  </a:pPr>
                  <a:endParaRPr lang="en-US">
                    <a:solidFill>
                      <a:srgbClr val="0033CC"/>
                    </a:solidFill>
                  </a:endParaRPr>
                </a:p>
              </p:txBody>
            </p:sp>
            <p:grpSp>
              <p:nvGrpSpPr>
                <p:cNvPr id="11" name="Group 81"/>
                <p:cNvGrpSpPr>
                  <a:grpSpLocks noChangeAspect="1"/>
                </p:cNvGrpSpPr>
                <p:nvPr/>
              </p:nvGrpSpPr>
              <p:grpSpPr bwMode="auto">
                <a:xfrm>
                  <a:off x="1741" y="2291"/>
                  <a:ext cx="2054" cy="977"/>
                  <a:chOff x="1581" y="2148"/>
                  <a:chExt cx="2449" cy="1204"/>
                </a:xfrm>
              </p:grpSpPr>
              <p:sp>
                <p:nvSpPr>
                  <p:cNvPr id="24584" name="Oval 8"/>
                  <p:cNvSpPr>
                    <a:spLocks noChangeAspect="1" noChangeArrowheads="1"/>
                  </p:cNvSpPr>
                  <p:nvPr/>
                </p:nvSpPr>
                <p:spPr bwMode="auto">
                  <a:xfrm rot="-5400000">
                    <a:off x="2239" y="1569"/>
                    <a:ext cx="1125" cy="2442"/>
                  </a:xfrm>
                  <a:prstGeom prst="ellipse">
                    <a:avLst/>
                  </a:prstGeom>
                  <a:gradFill rotWithShape="0">
                    <a:gsLst>
                      <a:gs pos="0">
                        <a:schemeClr val="bg2"/>
                      </a:gs>
                      <a:gs pos="50000">
                        <a:srgbClr val="EAEAEA"/>
                      </a:gs>
                      <a:gs pos="100000">
                        <a:schemeClr val="bg2"/>
                      </a:gs>
                    </a:gsLst>
                    <a:lin ang="0" scaled="1"/>
                  </a:gradFill>
                  <a:ln w="6350">
                    <a:solidFill>
                      <a:schemeClr val="tx1"/>
                    </a:solidFill>
                    <a:round/>
                    <a:headEnd/>
                    <a:tailEnd/>
                  </a:ln>
                  <a:effectLst/>
                </p:spPr>
                <p:txBody>
                  <a:bodyPr wrap="none" anchor="ctr"/>
                  <a:lstStyle/>
                  <a:p>
                    <a:pPr>
                      <a:defRPr/>
                    </a:pPr>
                    <a:endParaRPr lang="en-US">
                      <a:solidFill>
                        <a:srgbClr val="0033CC"/>
                      </a:solidFill>
                    </a:endParaRPr>
                  </a:p>
                </p:txBody>
              </p:sp>
              <p:sp>
                <p:nvSpPr>
                  <p:cNvPr id="44117" name="Oval 9"/>
                  <p:cNvSpPr>
                    <a:spLocks noChangeAspect="1" noChangeArrowheads="1"/>
                  </p:cNvSpPr>
                  <p:nvPr/>
                </p:nvSpPr>
                <p:spPr bwMode="auto">
                  <a:xfrm rot="-5400000">
                    <a:off x="2246" y="1490"/>
                    <a:ext cx="1125" cy="2442"/>
                  </a:xfrm>
                  <a:prstGeom prst="ellipse">
                    <a:avLst/>
                  </a:prstGeom>
                  <a:gradFill rotWithShape="0">
                    <a:gsLst>
                      <a:gs pos="0">
                        <a:srgbClr val="EAEAEA"/>
                      </a:gs>
                      <a:gs pos="100000">
                        <a:schemeClr val="bg2"/>
                      </a:gs>
                    </a:gsLst>
                    <a:path path="shape">
                      <a:fillToRect l="50000" t="50000" r="50000" b="50000"/>
                    </a:path>
                  </a:gradFill>
                  <a:ln w="6350">
                    <a:solidFill>
                      <a:schemeClr val="tx1"/>
                    </a:solidFill>
                    <a:round/>
                    <a:headEnd/>
                    <a:tailEnd/>
                  </a:ln>
                </p:spPr>
                <p:txBody>
                  <a:bodyPr wrap="none" anchor="ctr"/>
                  <a:lstStyle/>
                  <a:p>
                    <a:endParaRPr lang="en-US">
                      <a:solidFill>
                        <a:srgbClr val="0033CC"/>
                      </a:solidFill>
                    </a:endParaRPr>
                  </a:p>
                </p:txBody>
              </p:sp>
            </p:grpSp>
            <p:grpSp>
              <p:nvGrpSpPr>
                <p:cNvPr id="12" name="Group 80"/>
                <p:cNvGrpSpPr>
                  <a:grpSpLocks/>
                </p:cNvGrpSpPr>
                <p:nvPr/>
              </p:nvGrpSpPr>
              <p:grpSpPr bwMode="auto">
                <a:xfrm>
                  <a:off x="2145" y="2264"/>
                  <a:ext cx="1226" cy="720"/>
                  <a:chOff x="2192" y="2262"/>
                  <a:chExt cx="1226" cy="720"/>
                </a:xfrm>
              </p:grpSpPr>
              <p:grpSp>
                <p:nvGrpSpPr>
                  <p:cNvPr id="13" name="Group 10"/>
                  <p:cNvGrpSpPr>
                    <a:grpSpLocks noChangeAspect="1"/>
                  </p:cNvGrpSpPr>
                  <p:nvPr/>
                </p:nvGrpSpPr>
                <p:grpSpPr bwMode="auto">
                  <a:xfrm>
                    <a:off x="2192" y="2262"/>
                    <a:ext cx="1226" cy="720"/>
                    <a:chOff x="2255" y="3020"/>
                    <a:chExt cx="1361" cy="800"/>
                  </a:xfrm>
                </p:grpSpPr>
                <p:sp>
                  <p:nvSpPr>
                    <p:cNvPr id="24587" name="Oval 11"/>
                    <p:cNvSpPr>
                      <a:spLocks noChangeAspect="1" noChangeArrowheads="1"/>
                    </p:cNvSpPr>
                    <p:nvPr/>
                  </p:nvSpPr>
                  <p:spPr bwMode="auto">
                    <a:xfrm rot="-5400000">
                      <a:off x="2604" y="2808"/>
                      <a:ext cx="662" cy="1361"/>
                    </a:xfrm>
                    <a:prstGeom prst="ellipse">
                      <a:avLst/>
                    </a:prstGeom>
                    <a:gradFill rotWithShape="0">
                      <a:gsLst>
                        <a:gs pos="0">
                          <a:schemeClr val="bg2"/>
                        </a:gs>
                        <a:gs pos="50000">
                          <a:srgbClr val="DDDDDD"/>
                        </a:gs>
                        <a:gs pos="100000">
                          <a:schemeClr val="bg2"/>
                        </a:gs>
                      </a:gsLst>
                      <a:lin ang="0" scaled="1"/>
                    </a:gradFill>
                    <a:ln w="6350">
                      <a:solidFill>
                        <a:schemeClr val="tx1"/>
                      </a:solidFill>
                      <a:round/>
                      <a:headEnd/>
                      <a:tailEnd/>
                    </a:ln>
                    <a:effectLst/>
                  </p:spPr>
                  <p:txBody>
                    <a:bodyPr wrap="none" anchor="ctr"/>
                    <a:lstStyle/>
                    <a:p>
                      <a:pPr>
                        <a:defRPr/>
                      </a:pPr>
                      <a:endParaRPr lang="en-US">
                        <a:solidFill>
                          <a:srgbClr val="0033CC"/>
                        </a:solidFill>
                      </a:endParaRPr>
                    </a:p>
                  </p:txBody>
                </p:sp>
                <p:sp>
                  <p:nvSpPr>
                    <p:cNvPr id="24588" name="Oval 12"/>
                    <p:cNvSpPr>
                      <a:spLocks noChangeAspect="1" noChangeArrowheads="1"/>
                    </p:cNvSpPr>
                    <p:nvPr/>
                  </p:nvSpPr>
                  <p:spPr bwMode="auto">
                    <a:xfrm rot="-5400000">
                      <a:off x="2604" y="2773"/>
                      <a:ext cx="662" cy="1361"/>
                    </a:xfrm>
                    <a:prstGeom prst="ellipse">
                      <a:avLst/>
                    </a:prstGeom>
                    <a:gradFill rotWithShape="0">
                      <a:gsLst>
                        <a:gs pos="0">
                          <a:schemeClr val="bg2"/>
                        </a:gs>
                        <a:gs pos="50000">
                          <a:srgbClr val="DDDDDD"/>
                        </a:gs>
                        <a:gs pos="100000">
                          <a:schemeClr val="bg2"/>
                        </a:gs>
                      </a:gsLst>
                      <a:lin ang="0" scaled="1"/>
                    </a:gradFill>
                    <a:ln w="9525">
                      <a:noFill/>
                      <a:round/>
                      <a:headEnd/>
                      <a:tailEnd/>
                    </a:ln>
                    <a:effectLst/>
                  </p:spPr>
                  <p:txBody>
                    <a:bodyPr wrap="none" anchor="ctr"/>
                    <a:lstStyle/>
                    <a:p>
                      <a:pPr>
                        <a:defRPr/>
                      </a:pPr>
                      <a:endParaRPr lang="en-US">
                        <a:solidFill>
                          <a:srgbClr val="0033CC"/>
                        </a:solidFill>
                      </a:endParaRPr>
                    </a:p>
                  </p:txBody>
                </p:sp>
                <p:sp>
                  <p:nvSpPr>
                    <p:cNvPr id="24589" name="Oval 13"/>
                    <p:cNvSpPr>
                      <a:spLocks noChangeAspect="1" noChangeArrowheads="1"/>
                    </p:cNvSpPr>
                    <p:nvPr/>
                  </p:nvSpPr>
                  <p:spPr bwMode="auto">
                    <a:xfrm rot="-5400000">
                      <a:off x="2604" y="2743"/>
                      <a:ext cx="662" cy="1361"/>
                    </a:xfrm>
                    <a:prstGeom prst="ellipse">
                      <a:avLst/>
                    </a:prstGeom>
                    <a:gradFill rotWithShape="0">
                      <a:gsLst>
                        <a:gs pos="0">
                          <a:schemeClr val="bg2"/>
                        </a:gs>
                        <a:gs pos="50000">
                          <a:srgbClr val="DDDDDD"/>
                        </a:gs>
                        <a:gs pos="100000">
                          <a:schemeClr val="bg2"/>
                        </a:gs>
                      </a:gsLst>
                      <a:lin ang="0" scaled="1"/>
                    </a:gradFill>
                    <a:ln w="9525">
                      <a:noFill/>
                      <a:round/>
                      <a:headEnd/>
                      <a:tailEnd/>
                    </a:ln>
                    <a:effectLst/>
                  </p:spPr>
                  <p:txBody>
                    <a:bodyPr wrap="none" anchor="ctr"/>
                    <a:lstStyle/>
                    <a:p>
                      <a:pPr>
                        <a:defRPr/>
                      </a:pPr>
                      <a:endParaRPr lang="en-US">
                        <a:solidFill>
                          <a:srgbClr val="0033CC"/>
                        </a:solidFill>
                      </a:endParaRPr>
                    </a:p>
                  </p:txBody>
                </p:sp>
                <p:sp>
                  <p:nvSpPr>
                    <p:cNvPr id="24590" name="Oval 14"/>
                    <p:cNvSpPr>
                      <a:spLocks noChangeAspect="1" noChangeArrowheads="1"/>
                    </p:cNvSpPr>
                    <p:nvPr/>
                  </p:nvSpPr>
                  <p:spPr bwMode="auto">
                    <a:xfrm rot="-5400000">
                      <a:off x="2604" y="2706"/>
                      <a:ext cx="662" cy="1361"/>
                    </a:xfrm>
                    <a:prstGeom prst="ellipse">
                      <a:avLst/>
                    </a:prstGeom>
                    <a:gradFill rotWithShape="0">
                      <a:gsLst>
                        <a:gs pos="0">
                          <a:schemeClr val="bg2"/>
                        </a:gs>
                        <a:gs pos="50000">
                          <a:srgbClr val="DDDDDD"/>
                        </a:gs>
                        <a:gs pos="100000">
                          <a:schemeClr val="bg2"/>
                        </a:gs>
                      </a:gsLst>
                      <a:lin ang="0" scaled="1"/>
                    </a:gradFill>
                    <a:ln w="9525">
                      <a:noFill/>
                      <a:round/>
                      <a:headEnd/>
                      <a:tailEnd/>
                    </a:ln>
                    <a:effectLst/>
                  </p:spPr>
                  <p:txBody>
                    <a:bodyPr wrap="none" anchor="ctr"/>
                    <a:lstStyle/>
                    <a:p>
                      <a:pPr>
                        <a:defRPr/>
                      </a:pPr>
                      <a:endParaRPr lang="en-US">
                        <a:solidFill>
                          <a:srgbClr val="0033CC"/>
                        </a:solidFill>
                      </a:endParaRPr>
                    </a:p>
                  </p:txBody>
                </p:sp>
                <p:sp>
                  <p:nvSpPr>
                    <p:cNvPr id="44113" name="Oval 15"/>
                    <p:cNvSpPr>
                      <a:spLocks noChangeAspect="1" noChangeArrowheads="1"/>
                    </p:cNvSpPr>
                    <p:nvPr/>
                  </p:nvSpPr>
                  <p:spPr bwMode="auto">
                    <a:xfrm rot="-5400000">
                      <a:off x="2605" y="2670"/>
                      <a:ext cx="662" cy="1361"/>
                    </a:xfrm>
                    <a:prstGeom prst="ellipse">
                      <a:avLst/>
                    </a:prstGeom>
                    <a:solidFill>
                      <a:srgbClr val="969696"/>
                    </a:solidFill>
                    <a:ln w="6350">
                      <a:solidFill>
                        <a:schemeClr val="tx1"/>
                      </a:solidFill>
                      <a:round/>
                      <a:headEnd/>
                      <a:tailEnd/>
                    </a:ln>
                  </p:spPr>
                  <p:txBody>
                    <a:bodyPr wrap="none" anchor="ctr"/>
                    <a:lstStyle/>
                    <a:p>
                      <a:endParaRPr lang="en-US">
                        <a:solidFill>
                          <a:srgbClr val="0033CC"/>
                        </a:solidFill>
                      </a:endParaRPr>
                    </a:p>
                  </p:txBody>
                </p:sp>
                <p:sp>
                  <p:nvSpPr>
                    <p:cNvPr id="44114" name="Line 16"/>
                    <p:cNvSpPr>
                      <a:spLocks noChangeAspect="1" noChangeShapeType="1"/>
                    </p:cNvSpPr>
                    <p:nvPr/>
                  </p:nvSpPr>
                  <p:spPr bwMode="auto">
                    <a:xfrm flipV="1">
                      <a:off x="2256" y="3345"/>
                      <a:ext cx="0" cy="126"/>
                    </a:xfrm>
                    <a:prstGeom prst="line">
                      <a:avLst/>
                    </a:prstGeom>
                    <a:noFill/>
                    <a:ln w="6350">
                      <a:solidFill>
                        <a:schemeClr val="tx1"/>
                      </a:solidFill>
                      <a:round/>
                      <a:headEnd/>
                      <a:tailEnd/>
                    </a:ln>
                  </p:spPr>
                  <p:txBody>
                    <a:bodyPr wrap="none" anchor="ctr"/>
                    <a:lstStyle/>
                    <a:p>
                      <a:endParaRPr lang="en-US">
                        <a:solidFill>
                          <a:srgbClr val="0033CC"/>
                        </a:solidFill>
                      </a:endParaRPr>
                    </a:p>
                  </p:txBody>
                </p:sp>
                <p:sp>
                  <p:nvSpPr>
                    <p:cNvPr id="44115" name="Line 17"/>
                    <p:cNvSpPr>
                      <a:spLocks noChangeAspect="1" noChangeShapeType="1"/>
                    </p:cNvSpPr>
                    <p:nvPr/>
                  </p:nvSpPr>
                  <p:spPr bwMode="auto">
                    <a:xfrm flipV="1">
                      <a:off x="3615" y="3375"/>
                      <a:ext cx="0" cy="126"/>
                    </a:xfrm>
                    <a:prstGeom prst="line">
                      <a:avLst/>
                    </a:prstGeom>
                    <a:noFill/>
                    <a:ln w="6350">
                      <a:solidFill>
                        <a:schemeClr val="tx1"/>
                      </a:solidFill>
                      <a:round/>
                      <a:headEnd/>
                      <a:tailEnd/>
                    </a:ln>
                  </p:spPr>
                  <p:txBody>
                    <a:bodyPr wrap="none" anchor="ctr"/>
                    <a:lstStyle/>
                    <a:p>
                      <a:endParaRPr lang="en-US">
                        <a:solidFill>
                          <a:srgbClr val="0033CC"/>
                        </a:solidFill>
                      </a:endParaRPr>
                    </a:p>
                  </p:txBody>
                </p:sp>
              </p:grpSp>
              <p:grpSp>
                <p:nvGrpSpPr>
                  <p:cNvPr id="14" name="Group 18"/>
                  <p:cNvGrpSpPr>
                    <a:grpSpLocks noChangeAspect="1"/>
                  </p:cNvGrpSpPr>
                  <p:nvPr/>
                </p:nvGrpSpPr>
                <p:grpSpPr bwMode="auto">
                  <a:xfrm>
                    <a:off x="2292" y="2269"/>
                    <a:ext cx="1021" cy="518"/>
                    <a:chOff x="2311" y="2628"/>
                    <a:chExt cx="1133" cy="575"/>
                  </a:xfrm>
                </p:grpSpPr>
                <p:sp>
                  <p:nvSpPr>
                    <p:cNvPr id="44107" name="Oval 19"/>
                    <p:cNvSpPr>
                      <a:spLocks noChangeAspect="1" noChangeArrowheads="1"/>
                    </p:cNvSpPr>
                    <p:nvPr/>
                  </p:nvSpPr>
                  <p:spPr bwMode="auto">
                    <a:xfrm rot="-5400000">
                      <a:off x="2602" y="2361"/>
                      <a:ext cx="551" cy="1133"/>
                    </a:xfrm>
                    <a:prstGeom prst="ellipse">
                      <a:avLst/>
                    </a:prstGeom>
                    <a:gradFill rotWithShape="0">
                      <a:gsLst>
                        <a:gs pos="0">
                          <a:srgbClr val="808080"/>
                        </a:gs>
                        <a:gs pos="50000">
                          <a:srgbClr val="EAEAEA"/>
                        </a:gs>
                        <a:gs pos="100000">
                          <a:srgbClr val="808080"/>
                        </a:gs>
                      </a:gsLst>
                      <a:lin ang="0" scaled="1"/>
                    </a:gradFill>
                    <a:ln w="6350">
                      <a:solidFill>
                        <a:schemeClr val="tx1"/>
                      </a:solidFill>
                      <a:round/>
                      <a:headEnd/>
                      <a:tailEnd/>
                    </a:ln>
                  </p:spPr>
                  <p:txBody>
                    <a:bodyPr wrap="none" anchor="ctr"/>
                    <a:lstStyle/>
                    <a:p>
                      <a:endParaRPr lang="en-US">
                        <a:solidFill>
                          <a:srgbClr val="0033CC"/>
                        </a:solidFill>
                      </a:endParaRPr>
                    </a:p>
                  </p:txBody>
                </p:sp>
                <p:sp>
                  <p:nvSpPr>
                    <p:cNvPr id="44108" name="Oval 20"/>
                    <p:cNvSpPr>
                      <a:spLocks noChangeAspect="1" noChangeArrowheads="1"/>
                    </p:cNvSpPr>
                    <p:nvPr/>
                  </p:nvSpPr>
                  <p:spPr bwMode="auto">
                    <a:xfrm rot="-5400000">
                      <a:off x="2602" y="2337"/>
                      <a:ext cx="551" cy="1133"/>
                    </a:xfrm>
                    <a:prstGeom prst="ellipse">
                      <a:avLst/>
                    </a:prstGeom>
                    <a:gradFill rotWithShape="0">
                      <a:gsLst>
                        <a:gs pos="0">
                          <a:srgbClr val="EAEAEA"/>
                        </a:gs>
                        <a:gs pos="100000">
                          <a:srgbClr val="808080"/>
                        </a:gs>
                      </a:gsLst>
                      <a:path path="rect">
                        <a:fillToRect t="100000" r="100000"/>
                      </a:path>
                    </a:gradFill>
                    <a:ln w="6350">
                      <a:solidFill>
                        <a:schemeClr val="tx1"/>
                      </a:solidFill>
                      <a:round/>
                      <a:headEnd/>
                      <a:tailEnd/>
                    </a:ln>
                  </p:spPr>
                  <p:txBody>
                    <a:bodyPr wrap="none" anchor="ctr"/>
                    <a:lstStyle/>
                    <a:p>
                      <a:endParaRPr lang="en-US">
                        <a:solidFill>
                          <a:srgbClr val="0033CC"/>
                        </a:solidFill>
                      </a:endParaRPr>
                    </a:p>
                  </p:txBody>
                </p:sp>
              </p:grpSp>
            </p:grpSp>
            <p:grpSp>
              <p:nvGrpSpPr>
                <p:cNvPr id="15" name="Group 112"/>
                <p:cNvGrpSpPr>
                  <a:grpSpLocks/>
                </p:cNvGrpSpPr>
                <p:nvPr/>
              </p:nvGrpSpPr>
              <p:grpSpPr bwMode="auto">
                <a:xfrm>
                  <a:off x="1741" y="1019"/>
                  <a:ext cx="2059" cy="960"/>
                  <a:chOff x="1741" y="1019"/>
                  <a:chExt cx="2059" cy="960"/>
                </a:xfrm>
              </p:grpSpPr>
              <p:sp>
                <p:nvSpPr>
                  <p:cNvPr id="44103" name="Freeform 30"/>
                  <p:cNvSpPr>
                    <a:spLocks noChangeAspect="1"/>
                  </p:cNvSpPr>
                  <p:nvPr/>
                </p:nvSpPr>
                <p:spPr bwMode="auto">
                  <a:xfrm>
                    <a:off x="2766" y="1020"/>
                    <a:ext cx="1034" cy="959"/>
                  </a:xfrm>
                  <a:custGeom>
                    <a:avLst/>
                    <a:gdLst>
                      <a:gd name="T0" fmla="*/ 0 w 1034"/>
                      <a:gd name="T1" fmla="*/ 0 h 959"/>
                      <a:gd name="T2" fmla="*/ 76 w 1034"/>
                      <a:gd name="T3" fmla="*/ 0 h 959"/>
                      <a:gd name="T4" fmla="*/ 138 w 1034"/>
                      <a:gd name="T5" fmla="*/ 0 h 959"/>
                      <a:gd name="T6" fmla="*/ 225 w 1034"/>
                      <a:gd name="T7" fmla="*/ 6 h 959"/>
                      <a:gd name="T8" fmla="*/ 357 w 1034"/>
                      <a:gd name="T9" fmla="*/ 27 h 959"/>
                      <a:gd name="T10" fmla="*/ 473 w 1034"/>
                      <a:gd name="T11" fmla="*/ 52 h 959"/>
                      <a:gd name="T12" fmla="*/ 571 w 1034"/>
                      <a:gd name="T13" fmla="*/ 77 h 959"/>
                      <a:gd name="T14" fmla="*/ 655 w 1034"/>
                      <a:gd name="T15" fmla="*/ 106 h 959"/>
                      <a:gd name="T16" fmla="*/ 720 w 1034"/>
                      <a:gd name="T17" fmla="*/ 132 h 959"/>
                      <a:gd name="T18" fmla="*/ 780 w 1034"/>
                      <a:gd name="T19" fmla="*/ 156 h 959"/>
                      <a:gd name="T20" fmla="*/ 867 w 1034"/>
                      <a:gd name="T21" fmla="*/ 210 h 959"/>
                      <a:gd name="T22" fmla="*/ 930 w 1034"/>
                      <a:gd name="T23" fmla="*/ 261 h 959"/>
                      <a:gd name="T24" fmla="*/ 984 w 1034"/>
                      <a:gd name="T25" fmla="*/ 330 h 959"/>
                      <a:gd name="T26" fmla="*/ 1017 w 1034"/>
                      <a:gd name="T27" fmla="*/ 384 h 959"/>
                      <a:gd name="T28" fmla="*/ 1032 w 1034"/>
                      <a:gd name="T29" fmla="*/ 432 h 959"/>
                      <a:gd name="T30" fmla="*/ 1034 w 1034"/>
                      <a:gd name="T31" fmla="*/ 469 h 959"/>
                      <a:gd name="T32" fmla="*/ 1031 w 1034"/>
                      <a:gd name="T33" fmla="*/ 511 h 959"/>
                      <a:gd name="T34" fmla="*/ 1020 w 1034"/>
                      <a:gd name="T35" fmla="*/ 547 h 959"/>
                      <a:gd name="T36" fmla="*/ 993 w 1034"/>
                      <a:gd name="T37" fmla="*/ 611 h 959"/>
                      <a:gd name="T38" fmla="*/ 944 w 1034"/>
                      <a:gd name="T39" fmla="*/ 674 h 959"/>
                      <a:gd name="T40" fmla="*/ 861 w 1034"/>
                      <a:gd name="T41" fmla="*/ 744 h 959"/>
                      <a:gd name="T42" fmla="*/ 757 w 1034"/>
                      <a:gd name="T43" fmla="*/ 806 h 959"/>
                      <a:gd name="T44" fmla="*/ 659 w 1034"/>
                      <a:gd name="T45" fmla="*/ 850 h 959"/>
                      <a:gd name="T46" fmla="*/ 534 w 1034"/>
                      <a:gd name="T47" fmla="*/ 892 h 959"/>
                      <a:gd name="T48" fmla="*/ 432 w 1034"/>
                      <a:gd name="T49" fmla="*/ 916 h 959"/>
                      <a:gd name="T50" fmla="*/ 325 w 1034"/>
                      <a:gd name="T51" fmla="*/ 936 h 959"/>
                      <a:gd name="T52" fmla="*/ 216 w 1034"/>
                      <a:gd name="T53" fmla="*/ 949 h 959"/>
                      <a:gd name="T54" fmla="*/ 115 w 1034"/>
                      <a:gd name="T55" fmla="*/ 956 h 959"/>
                      <a:gd name="T56" fmla="*/ 4 w 1034"/>
                      <a:gd name="T57" fmla="*/ 959 h 959"/>
                      <a:gd name="T58" fmla="*/ 4 w 1034"/>
                      <a:gd name="T59" fmla="*/ 908 h 959"/>
                      <a:gd name="T60" fmla="*/ 107 w 1034"/>
                      <a:gd name="T61" fmla="*/ 907 h 959"/>
                      <a:gd name="T62" fmla="*/ 221 w 1034"/>
                      <a:gd name="T63" fmla="*/ 900 h 959"/>
                      <a:gd name="T64" fmla="*/ 321 w 1034"/>
                      <a:gd name="T65" fmla="*/ 887 h 959"/>
                      <a:gd name="T66" fmla="*/ 424 w 1034"/>
                      <a:gd name="T67" fmla="*/ 868 h 959"/>
                      <a:gd name="T68" fmla="*/ 520 w 1034"/>
                      <a:gd name="T69" fmla="*/ 845 h 959"/>
                      <a:gd name="T70" fmla="*/ 639 w 1034"/>
                      <a:gd name="T71" fmla="*/ 807 h 959"/>
                      <a:gd name="T72" fmla="*/ 739 w 1034"/>
                      <a:gd name="T73" fmla="*/ 764 h 959"/>
                      <a:gd name="T74" fmla="*/ 836 w 1034"/>
                      <a:gd name="T75" fmla="*/ 706 h 959"/>
                      <a:gd name="T76" fmla="*/ 907 w 1034"/>
                      <a:gd name="T77" fmla="*/ 643 h 959"/>
                      <a:gd name="T78" fmla="*/ 950 w 1034"/>
                      <a:gd name="T79" fmla="*/ 592 h 959"/>
                      <a:gd name="T80" fmla="*/ 975 w 1034"/>
                      <a:gd name="T81" fmla="*/ 534 h 959"/>
                      <a:gd name="T82" fmla="*/ 982 w 1034"/>
                      <a:gd name="T83" fmla="*/ 508 h 959"/>
                      <a:gd name="T84" fmla="*/ 985 w 1034"/>
                      <a:gd name="T85" fmla="*/ 482 h 959"/>
                      <a:gd name="T86" fmla="*/ 982 w 1034"/>
                      <a:gd name="T87" fmla="*/ 449 h 959"/>
                      <a:gd name="T88" fmla="*/ 975 w 1034"/>
                      <a:gd name="T89" fmla="*/ 418 h 959"/>
                      <a:gd name="T90" fmla="*/ 949 w 1034"/>
                      <a:gd name="T91" fmla="*/ 361 h 959"/>
                      <a:gd name="T92" fmla="*/ 904 w 1034"/>
                      <a:gd name="T93" fmla="*/ 303 h 959"/>
                      <a:gd name="T94" fmla="*/ 845 w 1034"/>
                      <a:gd name="T95" fmla="*/ 252 h 959"/>
                      <a:gd name="T96" fmla="*/ 796 w 1034"/>
                      <a:gd name="T97" fmla="*/ 220 h 959"/>
                      <a:gd name="T98" fmla="*/ 754 w 1034"/>
                      <a:gd name="T99" fmla="*/ 194 h 959"/>
                      <a:gd name="T100" fmla="*/ 639 w 1034"/>
                      <a:gd name="T101" fmla="*/ 144 h 959"/>
                      <a:gd name="T102" fmla="*/ 556 w 1034"/>
                      <a:gd name="T103" fmla="*/ 116 h 959"/>
                      <a:gd name="T104" fmla="*/ 454 w 1034"/>
                      <a:gd name="T105" fmla="*/ 90 h 959"/>
                      <a:gd name="T106" fmla="*/ 334 w 1034"/>
                      <a:gd name="T107" fmla="*/ 66 h 959"/>
                      <a:gd name="T108" fmla="*/ 246 w 1034"/>
                      <a:gd name="T109" fmla="*/ 54 h 959"/>
                      <a:gd name="T110" fmla="*/ 159 w 1034"/>
                      <a:gd name="T111" fmla="*/ 47 h 959"/>
                      <a:gd name="T112" fmla="*/ 69 w 1034"/>
                      <a:gd name="T113" fmla="*/ 43 h 959"/>
                      <a:gd name="T114" fmla="*/ 0 w 1034"/>
                      <a:gd name="T115" fmla="*/ 42 h 959"/>
                      <a:gd name="T116" fmla="*/ 0 w 1034"/>
                      <a:gd name="T117" fmla="*/ 0 h 9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34"/>
                      <a:gd name="T178" fmla="*/ 0 h 959"/>
                      <a:gd name="T179" fmla="*/ 1034 w 1034"/>
                      <a:gd name="T180" fmla="*/ 959 h 9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34" h="959">
                        <a:moveTo>
                          <a:pt x="0" y="0"/>
                        </a:moveTo>
                        <a:lnTo>
                          <a:pt x="76" y="0"/>
                        </a:lnTo>
                        <a:lnTo>
                          <a:pt x="138" y="0"/>
                        </a:lnTo>
                        <a:lnTo>
                          <a:pt x="225" y="6"/>
                        </a:lnTo>
                        <a:lnTo>
                          <a:pt x="357" y="27"/>
                        </a:lnTo>
                        <a:lnTo>
                          <a:pt x="473" y="52"/>
                        </a:lnTo>
                        <a:lnTo>
                          <a:pt x="571" y="77"/>
                        </a:lnTo>
                        <a:lnTo>
                          <a:pt x="655" y="106"/>
                        </a:lnTo>
                        <a:lnTo>
                          <a:pt x="720" y="132"/>
                        </a:lnTo>
                        <a:lnTo>
                          <a:pt x="780" y="156"/>
                        </a:lnTo>
                        <a:lnTo>
                          <a:pt x="867" y="210"/>
                        </a:lnTo>
                        <a:lnTo>
                          <a:pt x="930" y="261"/>
                        </a:lnTo>
                        <a:lnTo>
                          <a:pt x="984" y="330"/>
                        </a:lnTo>
                        <a:lnTo>
                          <a:pt x="1017" y="384"/>
                        </a:lnTo>
                        <a:lnTo>
                          <a:pt x="1032" y="432"/>
                        </a:lnTo>
                        <a:lnTo>
                          <a:pt x="1034" y="469"/>
                        </a:lnTo>
                        <a:lnTo>
                          <a:pt x="1031" y="511"/>
                        </a:lnTo>
                        <a:lnTo>
                          <a:pt x="1020" y="547"/>
                        </a:lnTo>
                        <a:lnTo>
                          <a:pt x="993" y="611"/>
                        </a:lnTo>
                        <a:lnTo>
                          <a:pt x="944" y="674"/>
                        </a:lnTo>
                        <a:lnTo>
                          <a:pt x="861" y="744"/>
                        </a:lnTo>
                        <a:lnTo>
                          <a:pt x="757" y="806"/>
                        </a:lnTo>
                        <a:lnTo>
                          <a:pt x="659" y="850"/>
                        </a:lnTo>
                        <a:lnTo>
                          <a:pt x="534" y="892"/>
                        </a:lnTo>
                        <a:lnTo>
                          <a:pt x="432" y="916"/>
                        </a:lnTo>
                        <a:lnTo>
                          <a:pt x="325" y="936"/>
                        </a:lnTo>
                        <a:lnTo>
                          <a:pt x="216" y="949"/>
                        </a:lnTo>
                        <a:lnTo>
                          <a:pt x="115" y="956"/>
                        </a:lnTo>
                        <a:lnTo>
                          <a:pt x="4" y="959"/>
                        </a:lnTo>
                        <a:lnTo>
                          <a:pt x="4" y="908"/>
                        </a:lnTo>
                        <a:lnTo>
                          <a:pt x="107" y="907"/>
                        </a:lnTo>
                        <a:lnTo>
                          <a:pt x="221" y="900"/>
                        </a:lnTo>
                        <a:lnTo>
                          <a:pt x="321" y="887"/>
                        </a:lnTo>
                        <a:lnTo>
                          <a:pt x="424" y="868"/>
                        </a:lnTo>
                        <a:lnTo>
                          <a:pt x="520" y="845"/>
                        </a:lnTo>
                        <a:lnTo>
                          <a:pt x="639" y="807"/>
                        </a:lnTo>
                        <a:lnTo>
                          <a:pt x="739" y="764"/>
                        </a:lnTo>
                        <a:lnTo>
                          <a:pt x="836" y="706"/>
                        </a:lnTo>
                        <a:lnTo>
                          <a:pt x="907" y="643"/>
                        </a:lnTo>
                        <a:lnTo>
                          <a:pt x="950" y="592"/>
                        </a:lnTo>
                        <a:lnTo>
                          <a:pt x="975" y="534"/>
                        </a:lnTo>
                        <a:lnTo>
                          <a:pt x="982" y="508"/>
                        </a:lnTo>
                        <a:lnTo>
                          <a:pt x="985" y="482"/>
                        </a:lnTo>
                        <a:lnTo>
                          <a:pt x="982" y="449"/>
                        </a:lnTo>
                        <a:lnTo>
                          <a:pt x="975" y="418"/>
                        </a:lnTo>
                        <a:lnTo>
                          <a:pt x="949" y="361"/>
                        </a:lnTo>
                        <a:lnTo>
                          <a:pt x="904" y="303"/>
                        </a:lnTo>
                        <a:lnTo>
                          <a:pt x="845" y="252"/>
                        </a:lnTo>
                        <a:lnTo>
                          <a:pt x="796" y="220"/>
                        </a:lnTo>
                        <a:lnTo>
                          <a:pt x="754" y="194"/>
                        </a:lnTo>
                        <a:lnTo>
                          <a:pt x="639" y="144"/>
                        </a:lnTo>
                        <a:lnTo>
                          <a:pt x="556" y="116"/>
                        </a:lnTo>
                        <a:lnTo>
                          <a:pt x="454" y="90"/>
                        </a:lnTo>
                        <a:lnTo>
                          <a:pt x="334" y="66"/>
                        </a:lnTo>
                        <a:lnTo>
                          <a:pt x="246" y="54"/>
                        </a:lnTo>
                        <a:lnTo>
                          <a:pt x="159" y="47"/>
                        </a:lnTo>
                        <a:lnTo>
                          <a:pt x="69" y="43"/>
                        </a:lnTo>
                        <a:lnTo>
                          <a:pt x="0" y="42"/>
                        </a:lnTo>
                        <a:lnTo>
                          <a:pt x="0" y="0"/>
                        </a:lnTo>
                        <a:close/>
                      </a:path>
                    </a:pathLst>
                  </a:custGeom>
                  <a:solidFill>
                    <a:srgbClr val="DDDDDD"/>
                  </a:solidFill>
                  <a:ln w="6350" cmpd="sng">
                    <a:solidFill>
                      <a:schemeClr val="tx1"/>
                    </a:solidFill>
                    <a:round/>
                    <a:headEnd/>
                    <a:tailEnd/>
                  </a:ln>
                </p:spPr>
                <p:txBody>
                  <a:bodyPr wrap="none" anchor="ctr"/>
                  <a:lstStyle/>
                  <a:p>
                    <a:endParaRPr lang="en-US">
                      <a:solidFill>
                        <a:srgbClr val="0033CC"/>
                      </a:solidFill>
                    </a:endParaRPr>
                  </a:p>
                </p:txBody>
              </p:sp>
              <p:sp>
                <p:nvSpPr>
                  <p:cNvPr id="44104" name="Freeform 29"/>
                  <p:cNvSpPr>
                    <a:spLocks noChangeAspect="1"/>
                  </p:cNvSpPr>
                  <p:nvPr/>
                </p:nvSpPr>
                <p:spPr bwMode="auto">
                  <a:xfrm>
                    <a:off x="1741" y="1019"/>
                    <a:ext cx="1030" cy="960"/>
                  </a:xfrm>
                  <a:custGeom>
                    <a:avLst/>
                    <a:gdLst>
                      <a:gd name="T0" fmla="*/ 1029 w 1030"/>
                      <a:gd name="T1" fmla="*/ 0 h 960"/>
                      <a:gd name="T2" fmla="*/ 958 w 1030"/>
                      <a:gd name="T3" fmla="*/ 1 h 960"/>
                      <a:gd name="T4" fmla="*/ 807 w 1030"/>
                      <a:gd name="T5" fmla="*/ 11 h 960"/>
                      <a:gd name="T6" fmla="*/ 677 w 1030"/>
                      <a:gd name="T7" fmla="*/ 25 h 960"/>
                      <a:gd name="T8" fmla="*/ 557 w 1030"/>
                      <a:gd name="T9" fmla="*/ 49 h 960"/>
                      <a:gd name="T10" fmla="*/ 464 w 1030"/>
                      <a:gd name="T11" fmla="*/ 73 h 960"/>
                      <a:gd name="T12" fmla="*/ 365 w 1030"/>
                      <a:gd name="T13" fmla="*/ 109 h 960"/>
                      <a:gd name="T14" fmla="*/ 305 w 1030"/>
                      <a:gd name="T15" fmla="*/ 133 h 960"/>
                      <a:gd name="T16" fmla="*/ 248 w 1030"/>
                      <a:gd name="T17" fmla="*/ 166 h 960"/>
                      <a:gd name="T18" fmla="*/ 167 w 1030"/>
                      <a:gd name="T19" fmla="*/ 214 h 960"/>
                      <a:gd name="T20" fmla="*/ 101 w 1030"/>
                      <a:gd name="T21" fmla="*/ 268 h 960"/>
                      <a:gd name="T22" fmla="*/ 44 w 1030"/>
                      <a:gd name="T23" fmla="*/ 340 h 960"/>
                      <a:gd name="T24" fmla="*/ 21 w 1030"/>
                      <a:gd name="T25" fmla="*/ 394 h 960"/>
                      <a:gd name="T26" fmla="*/ 9 w 1030"/>
                      <a:gd name="T27" fmla="*/ 432 h 960"/>
                      <a:gd name="T28" fmla="*/ 0 w 1030"/>
                      <a:gd name="T29" fmla="*/ 470 h 960"/>
                      <a:gd name="T30" fmla="*/ 3 w 1030"/>
                      <a:gd name="T31" fmla="*/ 512 h 960"/>
                      <a:gd name="T32" fmla="*/ 14 w 1030"/>
                      <a:gd name="T33" fmla="*/ 548 h 960"/>
                      <a:gd name="T34" fmla="*/ 41 w 1030"/>
                      <a:gd name="T35" fmla="*/ 612 h 960"/>
                      <a:gd name="T36" fmla="*/ 90 w 1030"/>
                      <a:gd name="T37" fmla="*/ 675 h 960"/>
                      <a:gd name="T38" fmla="*/ 173 w 1030"/>
                      <a:gd name="T39" fmla="*/ 745 h 960"/>
                      <a:gd name="T40" fmla="*/ 277 w 1030"/>
                      <a:gd name="T41" fmla="*/ 807 h 960"/>
                      <a:gd name="T42" fmla="*/ 375 w 1030"/>
                      <a:gd name="T43" fmla="*/ 851 h 960"/>
                      <a:gd name="T44" fmla="*/ 500 w 1030"/>
                      <a:gd name="T45" fmla="*/ 893 h 960"/>
                      <a:gd name="T46" fmla="*/ 602 w 1030"/>
                      <a:gd name="T47" fmla="*/ 917 h 960"/>
                      <a:gd name="T48" fmla="*/ 709 w 1030"/>
                      <a:gd name="T49" fmla="*/ 937 h 960"/>
                      <a:gd name="T50" fmla="*/ 818 w 1030"/>
                      <a:gd name="T51" fmla="*/ 950 h 960"/>
                      <a:gd name="T52" fmla="*/ 919 w 1030"/>
                      <a:gd name="T53" fmla="*/ 957 h 960"/>
                      <a:gd name="T54" fmla="*/ 1030 w 1030"/>
                      <a:gd name="T55" fmla="*/ 960 h 960"/>
                      <a:gd name="T56" fmla="*/ 1030 w 1030"/>
                      <a:gd name="T57" fmla="*/ 909 h 960"/>
                      <a:gd name="T58" fmla="*/ 927 w 1030"/>
                      <a:gd name="T59" fmla="*/ 908 h 960"/>
                      <a:gd name="T60" fmla="*/ 813 w 1030"/>
                      <a:gd name="T61" fmla="*/ 901 h 960"/>
                      <a:gd name="T62" fmla="*/ 713 w 1030"/>
                      <a:gd name="T63" fmla="*/ 888 h 960"/>
                      <a:gd name="T64" fmla="*/ 610 w 1030"/>
                      <a:gd name="T65" fmla="*/ 869 h 960"/>
                      <a:gd name="T66" fmla="*/ 514 w 1030"/>
                      <a:gd name="T67" fmla="*/ 846 h 960"/>
                      <a:gd name="T68" fmla="*/ 395 w 1030"/>
                      <a:gd name="T69" fmla="*/ 808 h 960"/>
                      <a:gd name="T70" fmla="*/ 295 w 1030"/>
                      <a:gd name="T71" fmla="*/ 765 h 960"/>
                      <a:gd name="T72" fmla="*/ 198 w 1030"/>
                      <a:gd name="T73" fmla="*/ 707 h 960"/>
                      <a:gd name="T74" fmla="*/ 127 w 1030"/>
                      <a:gd name="T75" fmla="*/ 644 h 960"/>
                      <a:gd name="T76" fmla="*/ 84 w 1030"/>
                      <a:gd name="T77" fmla="*/ 593 h 960"/>
                      <a:gd name="T78" fmla="*/ 59 w 1030"/>
                      <a:gd name="T79" fmla="*/ 535 h 960"/>
                      <a:gd name="T80" fmla="*/ 52 w 1030"/>
                      <a:gd name="T81" fmla="*/ 509 h 960"/>
                      <a:gd name="T82" fmla="*/ 49 w 1030"/>
                      <a:gd name="T83" fmla="*/ 483 h 960"/>
                      <a:gd name="T84" fmla="*/ 52 w 1030"/>
                      <a:gd name="T85" fmla="*/ 450 h 960"/>
                      <a:gd name="T86" fmla="*/ 59 w 1030"/>
                      <a:gd name="T87" fmla="*/ 419 h 960"/>
                      <a:gd name="T88" fmla="*/ 85 w 1030"/>
                      <a:gd name="T89" fmla="*/ 362 h 960"/>
                      <a:gd name="T90" fmla="*/ 130 w 1030"/>
                      <a:gd name="T91" fmla="*/ 304 h 960"/>
                      <a:gd name="T92" fmla="*/ 189 w 1030"/>
                      <a:gd name="T93" fmla="*/ 253 h 960"/>
                      <a:gd name="T94" fmla="*/ 238 w 1030"/>
                      <a:gd name="T95" fmla="*/ 221 h 960"/>
                      <a:gd name="T96" fmla="*/ 280 w 1030"/>
                      <a:gd name="T97" fmla="*/ 195 h 960"/>
                      <a:gd name="T98" fmla="*/ 395 w 1030"/>
                      <a:gd name="T99" fmla="*/ 145 h 960"/>
                      <a:gd name="T100" fmla="*/ 478 w 1030"/>
                      <a:gd name="T101" fmla="*/ 117 h 960"/>
                      <a:gd name="T102" fmla="*/ 580 w 1030"/>
                      <a:gd name="T103" fmla="*/ 91 h 960"/>
                      <a:gd name="T104" fmla="*/ 700 w 1030"/>
                      <a:gd name="T105" fmla="*/ 67 h 960"/>
                      <a:gd name="T106" fmla="*/ 788 w 1030"/>
                      <a:gd name="T107" fmla="*/ 55 h 960"/>
                      <a:gd name="T108" fmla="*/ 875 w 1030"/>
                      <a:gd name="T109" fmla="*/ 48 h 960"/>
                      <a:gd name="T110" fmla="*/ 965 w 1030"/>
                      <a:gd name="T111" fmla="*/ 44 h 960"/>
                      <a:gd name="T112" fmla="*/ 1029 w 1030"/>
                      <a:gd name="T113" fmla="*/ 42 h 960"/>
                      <a:gd name="T114" fmla="*/ 1029 w 1030"/>
                      <a:gd name="T115" fmla="*/ 0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30"/>
                      <a:gd name="T175" fmla="*/ 0 h 960"/>
                      <a:gd name="T176" fmla="*/ 1030 w 1030"/>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30" h="960">
                        <a:moveTo>
                          <a:pt x="1029" y="0"/>
                        </a:moveTo>
                        <a:lnTo>
                          <a:pt x="958" y="1"/>
                        </a:lnTo>
                        <a:lnTo>
                          <a:pt x="807" y="11"/>
                        </a:lnTo>
                        <a:lnTo>
                          <a:pt x="677" y="25"/>
                        </a:lnTo>
                        <a:lnTo>
                          <a:pt x="557" y="49"/>
                        </a:lnTo>
                        <a:lnTo>
                          <a:pt x="464" y="73"/>
                        </a:lnTo>
                        <a:lnTo>
                          <a:pt x="365" y="109"/>
                        </a:lnTo>
                        <a:lnTo>
                          <a:pt x="305" y="133"/>
                        </a:lnTo>
                        <a:lnTo>
                          <a:pt x="248" y="166"/>
                        </a:lnTo>
                        <a:lnTo>
                          <a:pt x="167" y="214"/>
                        </a:lnTo>
                        <a:lnTo>
                          <a:pt x="101" y="268"/>
                        </a:lnTo>
                        <a:lnTo>
                          <a:pt x="44" y="340"/>
                        </a:lnTo>
                        <a:lnTo>
                          <a:pt x="21" y="394"/>
                        </a:lnTo>
                        <a:lnTo>
                          <a:pt x="9" y="432"/>
                        </a:lnTo>
                        <a:lnTo>
                          <a:pt x="0" y="470"/>
                        </a:lnTo>
                        <a:lnTo>
                          <a:pt x="3" y="512"/>
                        </a:lnTo>
                        <a:lnTo>
                          <a:pt x="14" y="548"/>
                        </a:lnTo>
                        <a:lnTo>
                          <a:pt x="41" y="612"/>
                        </a:lnTo>
                        <a:lnTo>
                          <a:pt x="90" y="675"/>
                        </a:lnTo>
                        <a:lnTo>
                          <a:pt x="173" y="745"/>
                        </a:lnTo>
                        <a:lnTo>
                          <a:pt x="277" y="807"/>
                        </a:lnTo>
                        <a:lnTo>
                          <a:pt x="375" y="851"/>
                        </a:lnTo>
                        <a:lnTo>
                          <a:pt x="500" y="893"/>
                        </a:lnTo>
                        <a:lnTo>
                          <a:pt x="602" y="917"/>
                        </a:lnTo>
                        <a:lnTo>
                          <a:pt x="709" y="937"/>
                        </a:lnTo>
                        <a:lnTo>
                          <a:pt x="818" y="950"/>
                        </a:lnTo>
                        <a:lnTo>
                          <a:pt x="919" y="957"/>
                        </a:lnTo>
                        <a:lnTo>
                          <a:pt x="1030" y="960"/>
                        </a:lnTo>
                        <a:lnTo>
                          <a:pt x="1030" y="909"/>
                        </a:lnTo>
                        <a:lnTo>
                          <a:pt x="927" y="908"/>
                        </a:lnTo>
                        <a:lnTo>
                          <a:pt x="813" y="901"/>
                        </a:lnTo>
                        <a:lnTo>
                          <a:pt x="713" y="888"/>
                        </a:lnTo>
                        <a:lnTo>
                          <a:pt x="610" y="869"/>
                        </a:lnTo>
                        <a:lnTo>
                          <a:pt x="514" y="846"/>
                        </a:lnTo>
                        <a:lnTo>
                          <a:pt x="395" y="808"/>
                        </a:lnTo>
                        <a:lnTo>
                          <a:pt x="295" y="765"/>
                        </a:lnTo>
                        <a:lnTo>
                          <a:pt x="198" y="707"/>
                        </a:lnTo>
                        <a:lnTo>
                          <a:pt x="127" y="644"/>
                        </a:lnTo>
                        <a:lnTo>
                          <a:pt x="84" y="593"/>
                        </a:lnTo>
                        <a:lnTo>
                          <a:pt x="59" y="535"/>
                        </a:lnTo>
                        <a:lnTo>
                          <a:pt x="52" y="509"/>
                        </a:lnTo>
                        <a:lnTo>
                          <a:pt x="49" y="483"/>
                        </a:lnTo>
                        <a:lnTo>
                          <a:pt x="52" y="450"/>
                        </a:lnTo>
                        <a:lnTo>
                          <a:pt x="59" y="419"/>
                        </a:lnTo>
                        <a:lnTo>
                          <a:pt x="85" y="362"/>
                        </a:lnTo>
                        <a:lnTo>
                          <a:pt x="130" y="304"/>
                        </a:lnTo>
                        <a:lnTo>
                          <a:pt x="189" y="253"/>
                        </a:lnTo>
                        <a:lnTo>
                          <a:pt x="238" y="221"/>
                        </a:lnTo>
                        <a:lnTo>
                          <a:pt x="280" y="195"/>
                        </a:lnTo>
                        <a:lnTo>
                          <a:pt x="395" y="145"/>
                        </a:lnTo>
                        <a:lnTo>
                          <a:pt x="478" y="117"/>
                        </a:lnTo>
                        <a:lnTo>
                          <a:pt x="580" y="91"/>
                        </a:lnTo>
                        <a:lnTo>
                          <a:pt x="700" y="67"/>
                        </a:lnTo>
                        <a:lnTo>
                          <a:pt x="788" y="55"/>
                        </a:lnTo>
                        <a:lnTo>
                          <a:pt x="875" y="48"/>
                        </a:lnTo>
                        <a:lnTo>
                          <a:pt x="965" y="44"/>
                        </a:lnTo>
                        <a:lnTo>
                          <a:pt x="1029" y="42"/>
                        </a:lnTo>
                        <a:lnTo>
                          <a:pt x="1029" y="0"/>
                        </a:lnTo>
                        <a:close/>
                      </a:path>
                    </a:pathLst>
                  </a:custGeom>
                  <a:solidFill>
                    <a:srgbClr val="DDDDDD"/>
                  </a:solidFill>
                  <a:ln w="6350" cmpd="sng">
                    <a:solidFill>
                      <a:schemeClr val="tx1"/>
                    </a:solidFill>
                    <a:round/>
                    <a:headEnd/>
                    <a:tailEnd/>
                  </a:ln>
                </p:spPr>
                <p:txBody>
                  <a:bodyPr wrap="none" anchor="ctr"/>
                  <a:lstStyle/>
                  <a:p>
                    <a:endParaRPr lang="en-US">
                      <a:solidFill>
                        <a:srgbClr val="0033CC"/>
                      </a:solidFill>
                    </a:endParaRPr>
                  </a:p>
                </p:txBody>
              </p:sp>
            </p:grpSp>
            <p:sp>
              <p:nvSpPr>
                <p:cNvPr id="44070" name="Freeform 167"/>
                <p:cNvSpPr>
                  <a:spLocks noChangeAspect="1"/>
                </p:cNvSpPr>
                <p:nvPr/>
              </p:nvSpPr>
              <p:spPr bwMode="auto">
                <a:xfrm flipH="1" flipV="1">
                  <a:off x="1755" y="1487"/>
                  <a:ext cx="2059" cy="1723"/>
                </a:xfrm>
                <a:custGeom>
                  <a:avLst/>
                  <a:gdLst>
                    <a:gd name="T0" fmla="*/ 0 w 2059"/>
                    <a:gd name="T1" fmla="*/ 1723 h 1723"/>
                    <a:gd name="T2" fmla="*/ 0 w 2059"/>
                    <a:gd name="T3" fmla="*/ 475 h 1723"/>
                    <a:gd name="T4" fmla="*/ 12 w 2059"/>
                    <a:gd name="T5" fmla="*/ 419 h 1723"/>
                    <a:gd name="T6" fmla="*/ 31 w 2059"/>
                    <a:gd name="T7" fmla="*/ 371 h 1723"/>
                    <a:gd name="T8" fmla="*/ 74 w 2059"/>
                    <a:gd name="T9" fmla="*/ 302 h 1723"/>
                    <a:gd name="T10" fmla="*/ 135 w 2059"/>
                    <a:gd name="T11" fmla="*/ 242 h 1723"/>
                    <a:gd name="T12" fmla="*/ 215 w 2059"/>
                    <a:gd name="T13" fmla="*/ 185 h 1723"/>
                    <a:gd name="T14" fmla="*/ 368 w 2059"/>
                    <a:gd name="T15" fmla="*/ 112 h 1723"/>
                    <a:gd name="T16" fmla="*/ 474 w 2059"/>
                    <a:gd name="T17" fmla="*/ 74 h 1723"/>
                    <a:gd name="T18" fmla="*/ 596 w 2059"/>
                    <a:gd name="T19" fmla="*/ 41 h 1723"/>
                    <a:gd name="T20" fmla="*/ 752 w 2059"/>
                    <a:gd name="T21" fmla="*/ 18 h 1723"/>
                    <a:gd name="T22" fmla="*/ 902 w 2059"/>
                    <a:gd name="T23" fmla="*/ 3 h 1723"/>
                    <a:gd name="T24" fmla="*/ 1161 w 2059"/>
                    <a:gd name="T25" fmla="*/ 0 h 1723"/>
                    <a:gd name="T26" fmla="*/ 1317 w 2059"/>
                    <a:gd name="T27" fmla="*/ 15 h 1723"/>
                    <a:gd name="T28" fmla="*/ 1517 w 2059"/>
                    <a:gd name="T29" fmla="*/ 55 h 1723"/>
                    <a:gd name="T30" fmla="*/ 1653 w 2059"/>
                    <a:gd name="T31" fmla="*/ 96 h 1723"/>
                    <a:gd name="T32" fmla="*/ 1758 w 2059"/>
                    <a:gd name="T33" fmla="*/ 136 h 1723"/>
                    <a:gd name="T34" fmla="*/ 1872 w 2059"/>
                    <a:gd name="T35" fmla="*/ 200 h 1723"/>
                    <a:gd name="T36" fmla="*/ 1947 w 2059"/>
                    <a:gd name="T37" fmla="*/ 257 h 1723"/>
                    <a:gd name="T38" fmla="*/ 2018 w 2059"/>
                    <a:gd name="T39" fmla="*/ 340 h 1723"/>
                    <a:gd name="T40" fmla="*/ 2045 w 2059"/>
                    <a:gd name="T41" fmla="*/ 401 h 1723"/>
                    <a:gd name="T42" fmla="*/ 2059 w 2059"/>
                    <a:gd name="T43" fmla="*/ 465 h 1723"/>
                    <a:gd name="T44" fmla="*/ 2055 w 2059"/>
                    <a:gd name="T45" fmla="*/ 507 h 1723"/>
                    <a:gd name="T46" fmla="*/ 2055 w 2059"/>
                    <a:gd name="T47" fmla="*/ 1722 h 17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9"/>
                    <a:gd name="T73" fmla="*/ 0 h 1723"/>
                    <a:gd name="T74" fmla="*/ 2059 w 2059"/>
                    <a:gd name="T75" fmla="*/ 1723 h 17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9" h="1723">
                      <a:moveTo>
                        <a:pt x="0" y="1723"/>
                      </a:moveTo>
                      <a:lnTo>
                        <a:pt x="0" y="475"/>
                      </a:lnTo>
                      <a:lnTo>
                        <a:pt x="12" y="419"/>
                      </a:lnTo>
                      <a:lnTo>
                        <a:pt x="31" y="371"/>
                      </a:lnTo>
                      <a:lnTo>
                        <a:pt x="74" y="302"/>
                      </a:lnTo>
                      <a:lnTo>
                        <a:pt x="135" y="242"/>
                      </a:lnTo>
                      <a:lnTo>
                        <a:pt x="215" y="185"/>
                      </a:lnTo>
                      <a:lnTo>
                        <a:pt x="368" y="112"/>
                      </a:lnTo>
                      <a:lnTo>
                        <a:pt x="474" y="74"/>
                      </a:lnTo>
                      <a:lnTo>
                        <a:pt x="596" y="41"/>
                      </a:lnTo>
                      <a:lnTo>
                        <a:pt x="752" y="18"/>
                      </a:lnTo>
                      <a:lnTo>
                        <a:pt x="902" y="3"/>
                      </a:lnTo>
                      <a:lnTo>
                        <a:pt x="1161" y="0"/>
                      </a:lnTo>
                      <a:lnTo>
                        <a:pt x="1317" y="15"/>
                      </a:lnTo>
                      <a:lnTo>
                        <a:pt x="1517" y="55"/>
                      </a:lnTo>
                      <a:lnTo>
                        <a:pt x="1653" y="96"/>
                      </a:lnTo>
                      <a:lnTo>
                        <a:pt x="1758" y="136"/>
                      </a:lnTo>
                      <a:lnTo>
                        <a:pt x="1872" y="200"/>
                      </a:lnTo>
                      <a:lnTo>
                        <a:pt x="1947" y="257"/>
                      </a:lnTo>
                      <a:lnTo>
                        <a:pt x="2018" y="340"/>
                      </a:lnTo>
                      <a:lnTo>
                        <a:pt x="2045" y="401"/>
                      </a:lnTo>
                      <a:lnTo>
                        <a:pt x="2059" y="465"/>
                      </a:lnTo>
                      <a:lnTo>
                        <a:pt x="2055" y="507"/>
                      </a:lnTo>
                      <a:lnTo>
                        <a:pt x="2055" y="1722"/>
                      </a:lnTo>
                    </a:path>
                  </a:pathLst>
                </a:custGeom>
                <a:solidFill>
                  <a:srgbClr val="C0C0C0">
                    <a:alpha val="50195"/>
                  </a:srgbClr>
                </a:solidFill>
                <a:ln w="3175" cmpd="sng">
                  <a:solidFill>
                    <a:schemeClr val="tx2"/>
                  </a:solidFill>
                  <a:round/>
                  <a:headEnd/>
                  <a:tailEnd/>
                </a:ln>
              </p:spPr>
              <p:txBody>
                <a:bodyPr wrap="none" anchor="ctr"/>
                <a:lstStyle/>
                <a:p>
                  <a:endParaRPr lang="en-US">
                    <a:solidFill>
                      <a:srgbClr val="0033CC"/>
                    </a:solidFill>
                  </a:endParaRPr>
                </a:p>
              </p:txBody>
            </p:sp>
            <p:grpSp>
              <p:nvGrpSpPr>
                <p:cNvPr id="16" name="Group 122"/>
                <p:cNvGrpSpPr>
                  <a:grpSpLocks/>
                </p:cNvGrpSpPr>
                <p:nvPr/>
              </p:nvGrpSpPr>
              <p:grpSpPr bwMode="auto">
                <a:xfrm>
                  <a:off x="1416" y="1258"/>
                  <a:ext cx="563" cy="1334"/>
                  <a:chOff x="1361" y="1474"/>
                  <a:chExt cx="563" cy="1334"/>
                </a:xfrm>
              </p:grpSpPr>
              <p:sp>
                <p:nvSpPr>
                  <p:cNvPr id="44090" name="Freeform 38"/>
                  <p:cNvSpPr>
                    <a:spLocks noChangeAspect="1"/>
                  </p:cNvSpPr>
                  <p:nvPr/>
                </p:nvSpPr>
                <p:spPr bwMode="auto">
                  <a:xfrm rot="-5400000">
                    <a:off x="998" y="2015"/>
                    <a:ext cx="1154" cy="428"/>
                  </a:xfrm>
                  <a:custGeom>
                    <a:avLst/>
                    <a:gdLst>
                      <a:gd name="T0" fmla="*/ 867 w 1335"/>
                      <a:gd name="T1" fmla="*/ 495 h 495"/>
                      <a:gd name="T2" fmla="*/ 888 w 1335"/>
                      <a:gd name="T3" fmla="*/ 441 h 495"/>
                      <a:gd name="T4" fmla="*/ 918 w 1335"/>
                      <a:gd name="T5" fmla="*/ 377 h 495"/>
                      <a:gd name="T6" fmla="*/ 953 w 1335"/>
                      <a:gd name="T7" fmla="*/ 311 h 495"/>
                      <a:gd name="T8" fmla="*/ 998 w 1335"/>
                      <a:gd name="T9" fmla="*/ 237 h 495"/>
                      <a:gd name="T10" fmla="*/ 1038 w 1335"/>
                      <a:gd name="T11" fmla="*/ 182 h 495"/>
                      <a:gd name="T12" fmla="*/ 1079 w 1335"/>
                      <a:gd name="T13" fmla="*/ 137 h 495"/>
                      <a:gd name="T14" fmla="*/ 1124 w 1335"/>
                      <a:gd name="T15" fmla="*/ 96 h 495"/>
                      <a:gd name="T16" fmla="*/ 1164 w 1335"/>
                      <a:gd name="T17" fmla="*/ 66 h 495"/>
                      <a:gd name="T18" fmla="*/ 1199 w 1335"/>
                      <a:gd name="T19" fmla="*/ 44 h 495"/>
                      <a:gd name="T20" fmla="*/ 1241 w 1335"/>
                      <a:gd name="T21" fmla="*/ 21 h 495"/>
                      <a:gd name="T22" fmla="*/ 1292 w 1335"/>
                      <a:gd name="T23" fmla="*/ 8 h 495"/>
                      <a:gd name="T24" fmla="*/ 1335 w 1335"/>
                      <a:gd name="T25" fmla="*/ 0 h 495"/>
                      <a:gd name="T26" fmla="*/ 471 w 1335"/>
                      <a:gd name="T27" fmla="*/ 0 h 495"/>
                      <a:gd name="T28" fmla="*/ 420 w 1335"/>
                      <a:gd name="T29" fmla="*/ 9 h 495"/>
                      <a:gd name="T30" fmla="*/ 366 w 1335"/>
                      <a:gd name="T31" fmla="*/ 32 h 495"/>
                      <a:gd name="T32" fmla="*/ 330 w 1335"/>
                      <a:gd name="T33" fmla="*/ 51 h 495"/>
                      <a:gd name="T34" fmla="*/ 288 w 1335"/>
                      <a:gd name="T35" fmla="*/ 78 h 495"/>
                      <a:gd name="T36" fmla="*/ 255 w 1335"/>
                      <a:gd name="T37" fmla="*/ 105 h 495"/>
                      <a:gd name="T38" fmla="*/ 219 w 1335"/>
                      <a:gd name="T39" fmla="*/ 138 h 495"/>
                      <a:gd name="T40" fmla="*/ 179 w 1335"/>
                      <a:gd name="T41" fmla="*/ 182 h 495"/>
                      <a:gd name="T42" fmla="*/ 144 w 1335"/>
                      <a:gd name="T43" fmla="*/ 230 h 495"/>
                      <a:gd name="T44" fmla="*/ 117 w 1335"/>
                      <a:gd name="T45" fmla="*/ 276 h 495"/>
                      <a:gd name="T46" fmla="*/ 78 w 1335"/>
                      <a:gd name="T47" fmla="*/ 339 h 495"/>
                      <a:gd name="T48" fmla="*/ 51 w 1335"/>
                      <a:gd name="T49" fmla="*/ 396 h 495"/>
                      <a:gd name="T50" fmla="*/ 15 w 1335"/>
                      <a:gd name="T51" fmla="*/ 471 h 495"/>
                      <a:gd name="T52" fmla="*/ 0 w 1335"/>
                      <a:gd name="T53" fmla="*/ 495 h 495"/>
                      <a:gd name="T54" fmla="*/ 867 w 1335"/>
                      <a:gd name="T55" fmla="*/ 495 h 4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35"/>
                      <a:gd name="T85" fmla="*/ 0 h 495"/>
                      <a:gd name="T86" fmla="*/ 1335 w 1335"/>
                      <a:gd name="T87" fmla="*/ 495 h 4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35" h="495">
                        <a:moveTo>
                          <a:pt x="867" y="495"/>
                        </a:moveTo>
                        <a:lnTo>
                          <a:pt x="888" y="441"/>
                        </a:lnTo>
                        <a:lnTo>
                          <a:pt x="918" y="377"/>
                        </a:lnTo>
                        <a:lnTo>
                          <a:pt x="953" y="311"/>
                        </a:lnTo>
                        <a:lnTo>
                          <a:pt x="998" y="237"/>
                        </a:lnTo>
                        <a:lnTo>
                          <a:pt x="1038" y="182"/>
                        </a:lnTo>
                        <a:lnTo>
                          <a:pt x="1079" y="137"/>
                        </a:lnTo>
                        <a:lnTo>
                          <a:pt x="1124" y="96"/>
                        </a:lnTo>
                        <a:lnTo>
                          <a:pt x="1164" y="66"/>
                        </a:lnTo>
                        <a:lnTo>
                          <a:pt x="1199" y="44"/>
                        </a:lnTo>
                        <a:lnTo>
                          <a:pt x="1241" y="21"/>
                        </a:lnTo>
                        <a:lnTo>
                          <a:pt x="1292" y="8"/>
                        </a:lnTo>
                        <a:lnTo>
                          <a:pt x="1335" y="0"/>
                        </a:lnTo>
                        <a:lnTo>
                          <a:pt x="471" y="0"/>
                        </a:lnTo>
                        <a:lnTo>
                          <a:pt x="420" y="9"/>
                        </a:lnTo>
                        <a:lnTo>
                          <a:pt x="366" y="32"/>
                        </a:lnTo>
                        <a:lnTo>
                          <a:pt x="330" y="51"/>
                        </a:lnTo>
                        <a:lnTo>
                          <a:pt x="288" y="78"/>
                        </a:lnTo>
                        <a:lnTo>
                          <a:pt x="255" y="105"/>
                        </a:lnTo>
                        <a:lnTo>
                          <a:pt x="219" y="138"/>
                        </a:lnTo>
                        <a:lnTo>
                          <a:pt x="179" y="182"/>
                        </a:lnTo>
                        <a:lnTo>
                          <a:pt x="144" y="230"/>
                        </a:lnTo>
                        <a:lnTo>
                          <a:pt x="117" y="276"/>
                        </a:lnTo>
                        <a:lnTo>
                          <a:pt x="78" y="339"/>
                        </a:lnTo>
                        <a:lnTo>
                          <a:pt x="51" y="396"/>
                        </a:lnTo>
                        <a:lnTo>
                          <a:pt x="15" y="471"/>
                        </a:lnTo>
                        <a:lnTo>
                          <a:pt x="0" y="495"/>
                        </a:lnTo>
                        <a:lnTo>
                          <a:pt x="867" y="495"/>
                        </a:lnTo>
                        <a:close/>
                      </a:path>
                    </a:pathLst>
                  </a:custGeom>
                  <a:gradFill rotWithShape="0">
                    <a:gsLst>
                      <a:gs pos="0">
                        <a:schemeClr val="bg2"/>
                      </a:gs>
                      <a:gs pos="100000">
                        <a:schemeClr val="folHlink"/>
                      </a:gs>
                    </a:gsLst>
                    <a:lin ang="0" scaled="1"/>
                  </a:gradFill>
                  <a:ln w="6350" cmpd="sng">
                    <a:solidFill>
                      <a:schemeClr val="tx1"/>
                    </a:solidFill>
                    <a:round/>
                    <a:headEnd/>
                    <a:tailEnd/>
                  </a:ln>
                </p:spPr>
                <p:txBody>
                  <a:bodyPr wrap="none" anchor="ctr"/>
                  <a:lstStyle/>
                  <a:p>
                    <a:endParaRPr lang="en-US">
                      <a:solidFill>
                        <a:srgbClr val="0033CC"/>
                      </a:solidFill>
                    </a:endParaRPr>
                  </a:p>
                </p:txBody>
              </p:sp>
              <p:grpSp>
                <p:nvGrpSpPr>
                  <p:cNvPr id="17" name="Group 121"/>
                  <p:cNvGrpSpPr>
                    <a:grpSpLocks/>
                  </p:cNvGrpSpPr>
                  <p:nvPr/>
                </p:nvGrpSpPr>
                <p:grpSpPr bwMode="auto">
                  <a:xfrm>
                    <a:off x="1789" y="1995"/>
                    <a:ext cx="135" cy="813"/>
                    <a:chOff x="1789" y="1995"/>
                    <a:chExt cx="135" cy="813"/>
                  </a:xfrm>
                </p:grpSpPr>
                <p:sp>
                  <p:nvSpPr>
                    <p:cNvPr id="44098" name="Freeform 37"/>
                    <p:cNvSpPr>
                      <a:spLocks noChangeAspect="1"/>
                    </p:cNvSpPr>
                    <p:nvPr/>
                  </p:nvSpPr>
                  <p:spPr bwMode="auto">
                    <a:xfrm rot="-5400000">
                      <a:off x="1450" y="2334"/>
                      <a:ext cx="813" cy="135"/>
                    </a:xfrm>
                    <a:custGeom>
                      <a:avLst/>
                      <a:gdLst>
                        <a:gd name="T0" fmla="*/ 76 w 940"/>
                        <a:gd name="T1" fmla="*/ 156 h 156"/>
                        <a:gd name="T2" fmla="*/ 0 w 940"/>
                        <a:gd name="T3" fmla="*/ 0 h 156"/>
                        <a:gd name="T4" fmla="*/ 868 w 940"/>
                        <a:gd name="T5" fmla="*/ 0 h 156"/>
                        <a:gd name="T6" fmla="*/ 940 w 940"/>
                        <a:gd name="T7" fmla="*/ 156 h 156"/>
                        <a:gd name="T8" fmla="*/ 76 w 940"/>
                        <a:gd name="T9" fmla="*/ 156 h 156"/>
                        <a:gd name="T10" fmla="*/ 0 60000 65536"/>
                        <a:gd name="T11" fmla="*/ 0 60000 65536"/>
                        <a:gd name="T12" fmla="*/ 0 60000 65536"/>
                        <a:gd name="T13" fmla="*/ 0 60000 65536"/>
                        <a:gd name="T14" fmla="*/ 0 60000 65536"/>
                        <a:gd name="T15" fmla="*/ 0 w 940"/>
                        <a:gd name="T16" fmla="*/ 0 h 156"/>
                        <a:gd name="T17" fmla="*/ 940 w 940"/>
                        <a:gd name="T18" fmla="*/ 156 h 156"/>
                      </a:gdLst>
                      <a:ahLst/>
                      <a:cxnLst>
                        <a:cxn ang="T10">
                          <a:pos x="T0" y="T1"/>
                        </a:cxn>
                        <a:cxn ang="T11">
                          <a:pos x="T2" y="T3"/>
                        </a:cxn>
                        <a:cxn ang="T12">
                          <a:pos x="T4" y="T5"/>
                        </a:cxn>
                        <a:cxn ang="T13">
                          <a:pos x="T6" y="T7"/>
                        </a:cxn>
                        <a:cxn ang="T14">
                          <a:pos x="T8" y="T9"/>
                        </a:cxn>
                      </a:cxnLst>
                      <a:rect l="T15" t="T16" r="T17" b="T18"/>
                      <a:pathLst>
                        <a:path w="940" h="156">
                          <a:moveTo>
                            <a:pt x="76" y="156"/>
                          </a:moveTo>
                          <a:lnTo>
                            <a:pt x="0" y="0"/>
                          </a:lnTo>
                          <a:lnTo>
                            <a:pt x="868" y="0"/>
                          </a:lnTo>
                          <a:lnTo>
                            <a:pt x="940" y="156"/>
                          </a:lnTo>
                          <a:lnTo>
                            <a:pt x="76" y="156"/>
                          </a:lnTo>
                          <a:close/>
                        </a:path>
                      </a:pathLst>
                    </a:custGeom>
                    <a:gradFill rotWithShape="0">
                      <a:gsLst>
                        <a:gs pos="0">
                          <a:srgbClr val="969696"/>
                        </a:gs>
                        <a:gs pos="100000">
                          <a:srgbClr val="5F5F5F"/>
                        </a:gs>
                      </a:gsLst>
                      <a:lin ang="5400000" scaled="1"/>
                    </a:gradFill>
                    <a:ln w="6350" cmpd="sng">
                      <a:solidFill>
                        <a:schemeClr val="tx1"/>
                      </a:solidFill>
                      <a:round/>
                      <a:headEnd/>
                      <a:tailEnd/>
                    </a:ln>
                  </p:spPr>
                  <p:txBody>
                    <a:bodyPr wrap="none" anchor="ctr"/>
                    <a:lstStyle/>
                    <a:p>
                      <a:endParaRPr lang="en-US">
                        <a:solidFill>
                          <a:srgbClr val="0033CC"/>
                        </a:solidFill>
                      </a:endParaRPr>
                    </a:p>
                  </p:txBody>
                </p:sp>
                <p:sp>
                  <p:nvSpPr>
                    <p:cNvPr id="44099" name="Freeform 86"/>
                    <p:cNvSpPr>
                      <a:spLocks/>
                    </p:cNvSpPr>
                    <p:nvPr/>
                  </p:nvSpPr>
                  <p:spPr bwMode="auto">
                    <a:xfrm>
                      <a:off x="1902" y="2007"/>
                      <a:ext cx="1" cy="752"/>
                    </a:xfrm>
                    <a:custGeom>
                      <a:avLst/>
                      <a:gdLst>
                        <a:gd name="T0" fmla="*/ 0 w 1"/>
                        <a:gd name="T1" fmla="*/ 752 h 752"/>
                        <a:gd name="T2" fmla="*/ 0 w 1"/>
                        <a:gd name="T3" fmla="*/ 0 h 752"/>
                        <a:gd name="T4" fmla="*/ 0 60000 65536"/>
                        <a:gd name="T5" fmla="*/ 0 60000 65536"/>
                        <a:gd name="T6" fmla="*/ 0 w 1"/>
                        <a:gd name="T7" fmla="*/ 0 h 752"/>
                        <a:gd name="T8" fmla="*/ 1 w 1"/>
                        <a:gd name="T9" fmla="*/ 752 h 752"/>
                      </a:gdLst>
                      <a:ahLst/>
                      <a:cxnLst>
                        <a:cxn ang="T4">
                          <a:pos x="T0" y="T1"/>
                        </a:cxn>
                        <a:cxn ang="T5">
                          <a:pos x="T2" y="T3"/>
                        </a:cxn>
                      </a:cxnLst>
                      <a:rect l="T6" t="T7" r="T8" b="T9"/>
                      <a:pathLst>
                        <a:path w="1" h="752">
                          <a:moveTo>
                            <a:pt x="0" y="752"/>
                          </a:moveTo>
                          <a:lnTo>
                            <a:pt x="0" y="0"/>
                          </a:lnTo>
                        </a:path>
                      </a:pathLst>
                    </a:custGeom>
                    <a:noFill/>
                    <a:ln w="6350" cmpd="sng">
                      <a:solidFill>
                        <a:schemeClr val="tx1"/>
                      </a:solidFill>
                      <a:round/>
                      <a:headEnd type="none" w="med" len="med"/>
                      <a:tailEnd type="none" w="med" len="med"/>
                    </a:ln>
                  </p:spPr>
                  <p:txBody>
                    <a:bodyPr wrap="none" anchor="ctr"/>
                    <a:lstStyle/>
                    <a:p>
                      <a:endParaRPr lang="en-US">
                        <a:solidFill>
                          <a:srgbClr val="0033CC"/>
                        </a:solidFill>
                      </a:endParaRPr>
                    </a:p>
                  </p:txBody>
                </p:sp>
                <p:sp>
                  <p:nvSpPr>
                    <p:cNvPr id="44100" name="Freeform 89"/>
                    <p:cNvSpPr>
                      <a:spLocks/>
                    </p:cNvSpPr>
                    <p:nvPr/>
                  </p:nvSpPr>
                  <p:spPr bwMode="auto">
                    <a:xfrm>
                      <a:off x="1870" y="2021"/>
                      <a:ext cx="1" cy="748"/>
                    </a:xfrm>
                    <a:custGeom>
                      <a:avLst/>
                      <a:gdLst>
                        <a:gd name="T0" fmla="*/ 0 w 1"/>
                        <a:gd name="T1" fmla="*/ 748 h 748"/>
                        <a:gd name="T2" fmla="*/ 0 w 1"/>
                        <a:gd name="T3" fmla="*/ 0 h 748"/>
                        <a:gd name="T4" fmla="*/ 0 60000 65536"/>
                        <a:gd name="T5" fmla="*/ 0 60000 65536"/>
                        <a:gd name="T6" fmla="*/ 0 w 1"/>
                        <a:gd name="T7" fmla="*/ 0 h 748"/>
                        <a:gd name="T8" fmla="*/ 1 w 1"/>
                        <a:gd name="T9" fmla="*/ 748 h 748"/>
                      </a:gdLst>
                      <a:ahLst/>
                      <a:cxnLst>
                        <a:cxn ang="T4">
                          <a:pos x="T0" y="T1"/>
                        </a:cxn>
                        <a:cxn ang="T5">
                          <a:pos x="T2" y="T3"/>
                        </a:cxn>
                      </a:cxnLst>
                      <a:rect l="T6" t="T7" r="T8" b="T9"/>
                      <a:pathLst>
                        <a:path w="1" h="748">
                          <a:moveTo>
                            <a:pt x="0" y="748"/>
                          </a:moveTo>
                          <a:lnTo>
                            <a:pt x="0" y="0"/>
                          </a:lnTo>
                        </a:path>
                      </a:pathLst>
                    </a:custGeom>
                    <a:noFill/>
                    <a:ln w="6350" cmpd="sng">
                      <a:solidFill>
                        <a:schemeClr val="tx1"/>
                      </a:solidFill>
                      <a:round/>
                      <a:headEnd type="none" w="med" len="med"/>
                      <a:tailEnd type="none" w="med" len="med"/>
                    </a:ln>
                  </p:spPr>
                  <p:txBody>
                    <a:bodyPr wrap="none" anchor="ctr"/>
                    <a:lstStyle/>
                    <a:p>
                      <a:endParaRPr lang="en-US">
                        <a:solidFill>
                          <a:srgbClr val="0033CC"/>
                        </a:solidFill>
                      </a:endParaRPr>
                    </a:p>
                  </p:txBody>
                </p:sp>
                <p:sp>
                  <p:nvSpPr>
                    <p:cNvPr id="44101" name="Freeform 91"/>
                    <p:cNvSpPr>
                      <a:spLocks/>
                    </p:cNvSpPr>
                    <p:nvPr/>
                  </p:nvSpPr>
                  <p:spPr bwMode="auto">
                    <a:xfrm>
                      <a:off x="1844" y="2033"/>
                      <a:ext cx="1" cy="748"/>
                    </a:xfrm>
                    <a:custGeom>
                      <a:avLst/>
                      <a:gdLst>
                        <a:gd name="T0" fmla="*/ 0 w 1"/>
                        <a:gd name="T1" fmla="*/ 748 h 748"/>
                        <a:gd name="T2" fmla="*/ 0 w 1"/>
                        <a:gd name="T3" fmla="*/ 0 h 748"/>
                        <a:gd name="T4" fmla="*/ 0 60000 65536"/>
                        <a:gd name="T5" fmla="*/ 0 60000 65536"/>
                        <a:gd name="T6" fmla="*/ 0 w 1"/>
                        <a:gd name="T7" fmla="*/ 0 h 748"/>
                        <a:gd name="T8" fmla="*/ 1 w 1"/>
                        <a:gd name="T9" fmla="*/ 748 h 748"/>
                      </a:gdLst>
                      <a:ahLst/>
                      <a:cxnLst>
                        <a:cxn ang="T4">
                          <a:pos x="T0" y="T1"/>
                        </a:cxn>
                        <a:cxn ang="T5">
                          <a:pos x="T2" y="T3"/>
                        </a:cxn>
                      </a:cxnLst>
                      <a:rect l="T6" t="T7" r="T8" b="T9"/>
                      <a:pathLst>
                        <a:path w="1" h="748">
                          <a:moveTo>
                            <a:pt x="0" y="748"/>
                          </a:moveTo>
                          <a:lnTo>
                            <a:pt x="0" y="0"/>
                          </a:lnTo>
                        </a:path>
                      </a:pathLst>
                    </a:custGeom>
                    <a:noFill/>
                    <a:ln w="6350" cmpd="sng">
                      <a:solidFill>
                        <a:schemeClr val="tx1"/>
                      </a:solidFill>
                      <a:round/>
                      <a:headEnd type="none" w="med" len="med"/>
                      <a:tailEnd type="none" w="med" len="med"/>
                    </a:ln>
                  </p:spPr>
                  <p:txBody>
                    <a:bodyPr wrap="none" anchor="ctr"/>
                    <a:lstStyle/>
                    <a:p>
                      <a:endParaRPr lang="en-US">
                        <a:solidFill>
                          <a:srgbClr val="0033CC"/>
                        </a:solidFill>
                      </a:endParaRPr>
                    </a:p>
                  </p:txBody>
                </p:sp>
                <p:sp>
                  <p:nvSpPr>
                    <p:cNvPr id="44102" name="Freeform 93"/>
                    <p:cNvSpPr>
                      <a:spLocks/>
                    </p:cNvSpPr>
                    <p:nvPr/>
                  </p:nvSpPr>
                  <p:spPr bwMode="auto">
                    <a:xfrm>
                      <a:off x="1817" y="2045"/>
                      <a:ext cx="1" cy="748"/>
                    </a:xfrm>
                    <a:custGeom>
                      <a:avLst/>
                      <a:gdLst>
                        <a:gd name="T0" fmla="*/ 0 w 1"/>
                        <a:gd name="T1" fmla="*/ 748 h 748"/>
                        <a:gd name="T2" fmla="*/ 0 w 1"/>
                        <a:gd name="T3" fmla="*/ 0 h 748"/>
                        <a:gd name="T4" fmla="*/ 0 60000 65536"/>
                        <a:gd name="T5" fmla="*/ 0 60000 65536"/>
                        <a:gd name="T6" fmla="*/ 0 w 1"/>
                        <a:gd name="T7" fmla="*/ 0 h 748"/>
                        <a:gd name="T8" fmla="*/ 1 w 1"/>
                        <a:gd name="T9" fmla="*/ 748 h 748"/>
                      </a:gdLst>
                      <a:ahLst/>
                      <a:cxnLst>
                        <a:cxn ang="T4">
                          <a:pos x="T0" y="T1"/>
                        </a:cxn>
                        <a:cxn ang="T5">
                          <a:pos x="T2" y="T3"/>
                        </a:cxn>
                      </a:cxnLst>
                      <a:rect l="T6" t="T7" r="T8" b="T9"/>
                      <a:pathLst>
                        <a:path w="1" h="748">
                          <a:moveTo>
                            <a:pt x="0" y="748"/>
                          </a:moveTo>
                          <a:lnTo>
                            <a:pt x="0" y="0"/>
                          </a:lnTo>
                        </a:path>
                      </a:pathLst>
                    </a:custGeom>
                    <a:noFill/>
                    <a:ln w="6350" cmpd="sng">
                      <a:solidFill>
                        <a:schemeClr val="tx1"/>
                      </a:solidFill>
                      <a:round/>
                      <a:headEnd type="none" w="med" len="med"/>
                      <a:tailEnd type="none" w="med" len="med"/>
                    </a:ln>
                  </p:spPr>
                  <p:txBody>
                    <a:bodyPr wrap="none" anchor="ctr"/>
                    <a:lstStyle/>
                    <a:p>
                      <a:endParaRPr lang="en-US">
                        <a:solidFill>
                          <a:srgbClr val="0033CC"/>
                        </a:solidFill>
                      </a:endParaRPr>
                    </a:p>
                  </p:txBody>
                </p:sp>
              </p:grpSp>
              <p:grpSp>
                <p:nvGrpSpPr>
                  <p:cNvPr id="18" name="Group 120"/>
                  <p:cNvGrpSpPr>
                    <a:grpSpLocks/>
                  </p:cNvGrpSpPr>
                  <p:nvPr/>
                </p:nvGrpSpPr>
                <p:grpSpPr bwMode="auto">
                  <a:xfrm>
                    <a:off x="1362" y="1474"/>
                    <a:ext cx="558" cy="584"/>
                    <a:chOff x="1362" y="1474"/>
                    <a:chExt cx="558" cy="584"/>
                  </a:xfrm>
                </p:grpSpPr>
                <p:sp>
                  <p:nvSpPr>
                    <p:cNvPr id="44093" name="Freeform 84"/>
                    <p:cNvSpPr>
                      <a:spLocks/>
                    </p:cNvSpPr>
                    <p:nvPr/>
                  </p:nvSpPr>
                  <p:spPr bwMode="auto">
                    <a:xfrm>
                      <a:off x="1362" y="1474"/>
                      <a:ext cx="558" cy="584"/>
                    </a:xfrm>
                    <a:custGeom>
                      <a:avLst/>
                      <a:gdLst>
                        <a:gd name="T0" fmla="*/ 426 w 558"/>
                        <a:gd name="T1" fmla="*/ 584 h 584"/>
                        <a:gd name="T2" fmla="*/ 558 w 558"/>
                        <a:gd name="T3" fmla="*/ 522 h 584"/>
                        <a:gd name="T4" fmla="*/ 528 w 558"/>
                        <a:gd name="T5" fmla="*/ 510 h 584"/>
                        <a:gd name="T6" fmla="*/ 486 w 558"/>
                        <a:gd name="T7" fmla="*/ 492 h 584"/>
                        <a:gd name="T8" fmla="*/ 432 w 558"/>
                        <a:gd name="T9" fmla="*/ 465 h 584"/>
                        <a:gd name="T10" fmla="*/ 390 w 558"/>
                        <a:gd name="T11" fmla="*/ 438 h 584"/>
                        <a:gd name="T12" fmla="*/ 342 w 558"/>
                        <a:gd name="T13" fmla="*/ 408 h 584"/>
                        <a:gd name="T14" fmla="*/ 288 w 558"/>
                        <a:gd name="T15" fmla="*/ 366 h 584"/>
                        <a:gd name="T16" fmla="*/ 249 w 558"/>
                        <a:gd name="T17" fmla="*/ 324 h 584"/>
                        <a:gd name="T18" fmla="*/ 219 w 558"/>
                        <a:gd name="T19" fmla="*/ 282 h 584"/>
                        <a:gd name="T20" fmla="*/ 192 w 558"/>
                        <a:gd name="T21" fmla="*/ 222 h 584"/>
                        <a:gd name="T22" fmla="*/ 183 w 558"/>
                        <a:gd name="T23" fmla="*/ 177 h 584"/>
                        <a:gd name="T24" fmla="*/ 183 w 558"/>
                        <a:gd name="T25" fmla="*/ 126 h 584"/>
                        <a:gd name="T26" fmla="*/ 198 w 558"/>
                        <a:gd name="T27" fmla="*/ 66 h 584"/>
                        <a:gd name="T28" fmla="*/ 51 w 558"/>
                        <a:gd name="T29" fmla="*/ 0 h 584"/>
                        <a:gd name="T30" fmla="*/ 24 w 558"/>
                        <a:gd name="T31" fmla="*/ 45 h 584"/>
                        <a:gd name="T32" fmla="*/ 9 w 558"/>
                        <a:gd name="T33" fmla="*/ 93 h 584"/>
                        <a:gd name="T34" fmla="*/ 0 w 558"/>
                        <a:gd name="T35" fmla="*/ 153 h 584"/>
                        <a:gd name="T36" fmla="*/ 0 w 558"/>
                        <a:gd name="T37" fmla="*/ 213 h 584"/>
                        <a:gd name="T38" fmla="*/ 15 w 558"/>
                        <a:gd name="T39" fmla="*/ 270 h 584"/>
                        <a:gd name="T40" fmla="*/ 51 w 558"/>
                        <a:gd name="T41" fmla="*/ 333 h 584"/>
                        <a:gd name="T42" fmla="*/ 99 w 558"/>
                        <a:gd name="T43" fmla="*/ 390 h 584"/>
                        <a:gd name="T44" fmla="*/ 165 w 558"/>
                        <a:gd name="T45" fmla="*/ 444 h 584"/>
                        <a:gd name="T46" fmla="*/ 224 w 558"/>
                        <a:gd name="T47" fmla="*/ 486 h 584"/>
                        <a:gd name="T48" fmla="*/ 306 w 558"/>
                        <a:gd name="T49" fmla="*/ 531 h 584"/>
                        <a:gd name="T50" fmla="*/ 362 w 558"/>
                        <a:gd name="T51" fmla="*/ 558 h 584"/>
                        <a:gd name="T52" fmla="*/ 426 w 558"/>
                        <a:gd name="T53" fmla="*/ 584 h 5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8"/>
                        <a:gd name="T82" fmla="*/ 0 h 584"/>
                        <a:gd name="T83" fmla="*/ 558 w 558"/>
                        <a:gd name="T84" fmla="*/ 584 h 5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8" h="584">
                          <a:moveTo>
                            <a:pt x="426" y="584"/>
                          </a:moveTo>
                          <a:lnTo>
                            <a:pt x="558" y="522"/>
                          </a:lnTo>
                          <a:lnTo>
                            <a:pt x="528" y="510"/>
                          </a:lnTo>
                          <a:lnTo>
                            <a:pt x="486" y="492"/>
                          </a:lnTo>
                          <a:lnTo>
                            <a:pt x="432" y="465"/>
                          </a:lnTo>
                          <a:lnTo>
                            <a:pt x="390" y="438"/>
                          </a:lnTo>
                          <a:lnTo>
                            <a:pt x="342" y="408"/>
                          </a:lnTo>
                          <a:lnTo>
                            <a:pt x="288" y="366"/>
                          </a:lnTo>
                          <a:lnTo>
                            <a:pt x="249" y="324"/>
                          </a:lnTo>
                          <a:lnTo>
                            <a:pt x="219" y="282"/>
                          </a:lnTo>
                          <a:lnTo>
                            <a:pt x="192" y="222"/>
                          </a:lnTo>
                          <a:lnTo>
                            <a:pt x="183" y="177"/>
                          </a:lnTo>
                          <a:lnTo>
                            <a:pt x="183" y="126"/>
                          </a:lnTo>
                          <a:lnTo>
                            <a:pt x="198" y="66"/>
                          </a:lnTo>
                          <a:lnTo>
                            <a:pt x="51" y="0"/>
                          </a:lnTo>
                          <a:lnTo>
                            <a:pt x="24" y="45"/>
                          </a:lnTo>
                          <a:lnTo>
                            <a:pt x="9" y="93"/>
                          </a:lnTo>
                          <a:lnTo>
                            <a:pt x="0" y="153"/>
                          </a:lnTo>
                          <a:lnTo>
                            <a:pt x="0" y="213"/>
                          </a:lnTo>
                          <a:lnTo>
                            <a:pt x="15" y="270"/>
                          </a:lnTo>
                          <a:lnTo>
                            <a:pt x="51" y="333"/>
                          </a:lnTo>
                          <a:lnTo>
                            <a:pt x="99" y="390"/>
                          </a:lnTo>
                          <a:lnTo>
                            <a:pt x="165" y="444"/>
                          </a:lnTo>
                          <a:lnTo>
                            <a:pt x="224" y="486"/>
                          </a:lnTo>
                          <a:lnTo>
                            <a:pt x="306" y="531"/>
                          </a:lnTo>
                          <a:lnTo>
                            <a:pt x="362" y="558"/>
                          </a:lnTo>
                          <a:lnTo>
                            <a:pt x="426" y="584"/>
                          </a:lnTo>
                          <a:close/>
                        </a:path>
                      </a:pathLst>
                    </a:custGeom>
                    <a:gradFill rotWithShape="0">
                      <a:gsLst>
                        <a:gs pos="0">
                          <a:srgbClr val="767676"/>
                        </a:gs>
                        <a:gs pos="100000">
                          <a:srgbClr val="C0C0C0"/>
                        </a:gs>
                      </a:gsLst>
                      <a:lin ang="5400000" scaled="1"/>
                    </a:gradFill>
                    <a:ln w="3175" cmpd="sng">
                      <a:solidFill>
                        <a:schemeClr val="tx1"/>
                      </a:solidFill>
                      <a:round/>
                      <a:headEnd/>
                      <a:tailEnd/>
                    </a:ln>
                  </p:spPr>
                  <p:txBody>
                    <a:bodyPr wrap="none" anchor="ctr"/>
                    <a:lstStyle/>
                    <a:p>
                      <a:endParaRPr lang="en-US">
                        <a:solidFill>
                          <a:srgbClr val="0033CC"/>
                        </a:solidFill>
                      </a:endParaRPr>
                    </a:p>
                  </p:txBody>
                </p:sp>
                <p:sp>
                  <p:nvSpPr>
                    <p:cNvPr id="44094" name="Freeform 96"/>
                    <p:cNvSpPr>
                      <a:spLocks/>
                    </p:cNvSpPr>
                    <p:nvPr/>
                  </p:nvSpPr>
                  <p:spPr bwMode="auto">
                    <a:xfrm>
                      <a:off x="1463" y="1510"/>
                      <a:ext cx="403" cy="510"/>
                    </a:xfrm>
                    <a:custGeom>
                      <a:avLst/>
                      <a:gdLst>
                        <a:gd name="T0" fmla="*/ 435 w 435"/>
                        <a:gd name="T1" fmla="*/ 522 h 522"/>
                        <a:gd name="T2" fmla="*/ 293 w 435"/>
                        <a:gd name="T3" fmla="*/ 460 h 522"/>
                        <a:gd name="T4" fmla="*/ 167 w 435"/>
                        <a:gd name="T5" fmla="*/ 388 h 522"/>
                        <a:gd name="T6" fmla="*/ 69 w 435"/>
                        <a:gd name="T7" fmla="*/ 296 h 522"/>
                        <a:gd name="T8" fmla="*/ 9 w 435"/>
                        <a:gd name="T9" fmla="*/ 168 h 522"/>
                        <a:gd name="T10" fmla="*/ 13 w 435"/>
                        <a:gd name="T11" fmla="*/ 50 h 522"/>
                        <a:gd name="T12" fmla="*/ 31 w 435"/>
                        <a:gd name="T13" fmla="*/ 0 h 522"/>
                        <a:gd name="T14" fmla="*/ 0 60000 65536"/>
                        <a:gd name="T15" fmla="*/ 0 60000 65536"/>
                        <a:gd name="T16" fmla="*/ 0 60000 65536"/>
                        <a:gd name="T17" fmla="*/ 0 60000 65536"/>
                        <a:gd name="T18" fmla="*/ 0 60000 65536"/>
                        <a:gd name="T19" fmla="*/ 0 60000 65536"/>
                        <a:gd name="T20" fmla="*/ 0 60000 65536"/>
                        <a:gd name="T21" fmla="*/ 0 w 435"/>
                        <a:gd name="T22" fmla="*/ 0 h 522"/>
                        <a:gd name="T23" fmla="*/ 435 w 435"/>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5" h="522">
                          <a:moveTo>
                            <a:pt x="435" y="522"/>
                          </a:moveTo>
                          <a:cubicBezTo>
                            <a:pt x="411" y="512"/>
                            <a:pt x="338" y="482"/>
                            <a:pt x="293" y="460"/>
                          </a:cubicBezTo>
                          <a:cubicBezTo>
                            <a:pt x="248" y="438"/>
                            <a:pt x="204" y="415"/>
                            <a:pt x="167" y="388"/>
                          </a:cubicBezTo>
                          <a:cubicBezTo>
                            <a:pt x="130" y="361"/>
                            <a:pt x="95" y="333"/>
                            <a:pt x="69" y="296"/>
                          </a:cubicBezTo>
                          <a:cubicBezTo>
                            <a:pt x="43" y="259"/>
                            <a:pt x="18" y="209"/>
                            <a:pt x="9" y="168"/>
                          </a:cubicBezTo>
                          <a:cubicBezTo>
                            <a:pt x="0" y="127"/>
                            <a:pt x="9" y="78"/>
                            <a:pt x="13" y="50"/>
                          </a:cubicBezTo>
                          <a:cubicBezTo>
                            <a:pt x="17" y="22"/>
                            <a:pt x="27" y="10"/>
                            <a:pt x="31" y="0"/>
                          </a:cubicBezTo>
                        </a:path>
                      </a:pathLst>
                    </a:custGeom>
                    <a:noFill/>
                    <a:ln w="6350" cmpd="sng">
                      <a:solidFill>
                        <a:schemeClr val="tx1"/>
                      </a:solidFill>
                      <a:round/>
                      <a:headEnd/>
                      <a:tailEnd/>
                    </a:ln>
                  </p:spPr>
                  <p:txBody>
                    <a:bodyPr wrap="none" anchor="ctr"/>
                    <a:lstStyle/>
                    <a:p>
                      <a:endParaRPr lang="en-US">
                        <a:solidFill>
                          <a:srgbClr val="0033CC"/>
                        </a:solidFill>
                      </a:endParaRPr>
                    </a:p>
                  </p:txBody>
                </p:sp>
                <p:sp>
                  <p:nvSpPr>
                    <p:cNvPr id="44095" name="Freeform 94"/>
                    <p:cNvSpPr>
                      <a:spLocks/>
                    </p:cNvSpPr>
                    <p:nvPr/>
                  </p:nvSpPr>
                  <p:spPr bwMode="auto">
                    <a:xfrm>
                      <a:off x="1385" y="1486"/>
                      <a:ext cx="429" cy="560"/>
                    </a:xfrm>
                    <a:custGeom>
                      <a:avLst/>
                      <a:gdLst>
                        <a:gd name="T0" fmla="*/ 435 w 435"/>
                        <a:gd name="T1" fmla="*/ 562 h 562"/>
                        <a:gd name="T2" fmla="*/ 293 w 435"/>
                        <a:gd name="T3" fmla="*/ 500 h 562"/>
                        <a:gd name="T4" fmla="*/ 167 w 435"/>
                        <a:gd name="T5" fmla="*/ 428 h 562"/>
                        <a:gd name="T6" fmla="*/ 69 w 435"/>
                        <a:gd name="T7" fmla="*/ 336 h 562"/>
                        <a:gd name="T8" fmla="*/ 9 w 435"/>
                        <a:gd name="T9" fmla="*/ 208 h 562"/>
                        <a:gd name="T10" fmla="*/ 13 w 435"/>
                        <a:gd name="T11" fmla="*/ 90 h 562"/>
                        <a:gd name="T12" fmla="*/ 47 w 435"/>
                        <a:gd name="T13" fmla="*/ 0 h 562"/>
                        <a:gd name="T14" fmla="*/ 0 60000 65536"/>
                        <a:gd name="T15" fmla="*/ 0 60000 65536"/>
                        <a:gd name="T16" fmla="*/ 0 60000 65536"/>
                        <a:gd name="T17" fmla="*/ 0 60000 65536"/>
                        <a:gd name="T18" fmla="*/ 0 60000 65536"/>
                        <a:gd name="T19" fmla="*/ 0 60000 65536"/>
                        <a:gd name="T20" fmla="*/ 0 60000 65536"/>
                        <a:gd name="T21" fmla="*/ 0 w 435"/>
                        <a:gd name="T22" fmla="*/ 0 h 562"/>
                        <a:gd name="T23" fmla="*/ 435 w 435"/>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5" h="562">
                          <a:moveTo>
                            <a:pt x="435" y="562"/>
                          </a:moveTo>
                          <a:cubicBezTo>
                            <a:pt x="411" y="552"/>
                            <a:pt x="338" y="522"/>
                            <a:pt x="293" y="500"/>
                          </a:cubicBezTo>
                          <a:cubicBezTo>
                            <a:pt x="248" y="478"/>
                            <a:pt x="204" y="455"/>
                            <a:pt x="167" y="428"/>
                          </a:cubicBezTo>
                          <a:cubicBezTo>
                            <a:pt x="130" y="401"/>
                            <a:pt x="95" y="373"/>
                            <a:pt x="69" y="336"/>
                          </a:cubicBezTo>
                          <a:cubicBezTo>
                            <a:pt x="43" y="299"/>
                            <a:pt x="18" y="249"/>
                            <a:pt x="9" y="208"/>
                          </a:cubicBezTo>
                          <a:cubicBezTo>
                            <a:pt x="0" y="167"/>
                            <a:pt x="7" y="125"/>
                            <a:pt x="13" y="90"/>
                          </a:cubicBezTo>
                          <a:cubicBezTo>
                            <a:pt x="19" y="55"/>
                            <a:pt x="40" y="19"/>
                            <a:pt x="47" y="0"/>
                          </a:cubicBezTo>
                        </a:path>
                      </a:pathLst>
                    </a:custGeom>
                    <a:noFill/>
                    <a:ln w="6350" cmpd="sng">
                      <a:solidFill>
                        <a:schemeClr val="tx1"/>
                      </a:solidFill>
                      <a:round/>
                      <a:headEnd/>
                      <a:tailEnd/>
                    </a:ln>
                  </p:spPr>
                  <p:txBody>
                    <a:bodyPr wrap="none" anchor="ctr"/>
                    <a:lstStyle/>
                    <a:p>
                      <a:endParaRPr lang="en-US">
                        <a:solidFill>
                          <a:srgbClr val="0033CC"/>
                        </a:solidFill>
                      </a:endParaRPr>
                    </a:p>
                  </p:txBody>
                </p:sp>
                <p:sp>
                  <p:nvSpPr>
                    <p:cNvPr id="44096" name="Freeform 95"/>
                    <p:cNvSpPr>
                      <a:spLocks/>
                    </p:cNvSpPr>
                    <p:nvPr/>
                  </p:nvSpPr>
                  <p:spPr bwMode="auto">
                    <a:xfrm>
                      <a:off x="1427" y="1496"/>
                      <a:ext cx="411" cy="540"/>
                    </a:xfrm>
                    <a:custGeom>
                      <a:avLst/>
                      <a:gdLst>
                        <a:gd name="T0" fmla="*/ 411 w 411"/>
                        <a:gd name="T1" fmla="*/ 540 h 540"/>
                        <a:gd name="T2" fmla="*/ 277 w 411"/>
                        <a:gd name="T3" fmla="*/ 479 h 540"/>
                        <a:gd name="T4" fmla="*/ 158 w 411"/>
                        <a:gd name="T5" fmla="*/ 408 h 540"/>
                        <a:gd name="T6" fmla="*/ 65 w 411"/>
                        <a:gd name="T7" fmla="*/ 317 h 540"/>
                        <a:gd name="T8" fmla="*/ 9 w 411"/>
                        <a:gd name="T9" fmla="*/ 191 h 540"/>
                        <a:gd name="T10" fmla="*/ 12 w 411"/>
                        <a:gd name="T11" fmla="*/ 75 h 540"/>
                        <a:gd name="T12" fmla="*/ 35 w 411"/>
                        <a:gd name="T13" fmla="*/ 0 h 540"/>
                        <a:gd name="T14" fmla="*/ 0 60000 65536"/>
                        <a:gd name="T15" fmla="*/ 0 60000 65536"/>
                        <a:gd name="T16" fmla="*/ 0 60000 65536"/>
                        <a:gd name="T17" fmla="*/ 0 60000 65536"/>
                        <a:gd name="T18" fmla="*/ 0 60000 65536"/>
                        <a:gd name="T19" fmla="*/ 0 60000 65536"/>
                        <a:gd name="T20" fmla="*/ 0 60000 65536"/>
                        <a:gd name="T21" fmla="*/ 0 w 411"/>
                        <a:gd name="T22" fmla="*/ 0 h 540"/>
                        <a:gd name="T23" fmla="*/ 411 w 411"/>
                        <a:gd name="T24" fmla="*/ 540 h 5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1" h="540">
                          <a:moveTo>
                            <a:pt x="411" y="540"/>
                          </a:moveTo>
                          <a:cubicBezTo>
                            <a:pt x="388" y="530"/>
                            <a:pt x="319" y="501"/>
                            <a:pt x="277" y="479"/>
                          </a:cubicBezTo>
                          <a:cubicBezTo>
                            <a:pt x="234" y="457"/>
                            <a:pt x="193" y="435"/>
                            <a:pt x="158" y="408"/>
                          </a:cubicBezTo>
                          <a:cubicBezTo>
                            <a:pt x="123" y="381"/>
                            <a:pt x="90" y="354"/>
                            <a:pt x="65" y="317"/>
                          </a:cubicBezTo>
                          <a:cubicBezTo>
                            <a:pt x="41" y="281"/>
                            <a:pt x="17" y="232"/>
                            <a:pt x="9" y="191"/>
                          </a:cubicBezTo>
                          <a:cubicBezTo>
                            <a:pt x="0" y="151"/>
                            <a:pt x="8" y="107"/>
                            <a:pt x="12" y="75"/>
                          </a:cubicBezTo>
                          <a:cubicBezTo>
                            <a:pt x="16" y="43"/>
                            <a:pt x="30" y="16"/>
                            <a:pt x="35" y="0"/>
                          </a:cubicBezTo>
                        </a:path>
                      </a:pathLst>
                    </a:custGeom>
                    <a:noFill/>
                    <a:ln w="6350" cmpd="sng">
                      <a:solidFill>
                        <a:schemeClr val="tx1"/>
                      </a:solidFill>
                      <a:round/>
                      <a:headEnd/>
                      <a:tailEnd/>
                    </a:ln>
                  </p:spPr>
                  <p:txBody>
                    <a:bodyPr wrap="none" anchor="ctr"/>
                    <a:lstStyle/>
                    <a:p>
                      <a:endParaRPr lang="en-US">
                        <a:solidFill>
                          <a:srgbClr val="0033CC"/>
                        </a:solidFill>
                      </a:endParaRPr>
                    </a:p>
                  </p:txBody>
                </p:sp>
                <p:sp>
                  <p:nvSpPr>
                    <p:cNvPr id="44097" name="Freeform 97"/>
                    <p:cNvSpPr>
                      <a:spLocks/>
                    </p:cNvSpPr>
                    <p:nvPr/>
                  </p:nvSpPr>
                  <p:spPr bwMode="auto">
                    <a:xfrm>
                      <a:off x="1504" y="1522"/>
                      <a:ext cx="394" cy="482"/>
                    </a:xfrm>
                    <a:custGeom>
                      <a:avLst/>
                      <a:gdLst>
                        <a:gd name="T0" fmla="*/ 394 w 394"/>
                        <a:gd name="T1" fmla="*/ 482 h 482"/>
                        <a:gd name="T2" fmla="*/ 266 w 394"/>
                        <a:gd name="T3" fmla="*/ 422 h 482"/>
                        <a:gd name="T4" fmla="*/ 152 w 394"/>
                        <a:gd name="T5" fmla="*/ 353 h 482"/>
                        <a:gd name="T6" fmla="*/ 63 w 394"/>
                        <a:gd name="T7" fmla="*/ 264 h 482"/>
                        <a:gd name="T8" fmla="*/ 9 w 394"/>
                        <a:gd name="T9" fmla="*/ 141 h 482"/>
                        <a:gd name="T10" fmla="*/ 8 w 394"/>
                        <a:gd name="T11" fmla="*/ 38 h 482"/>
                        <a:gd name="T12" fmla="*/ 18 w 394"/>
                        <a:gd name="T13" fmla="*/ 0 h 482"/>
                        <a:gd name="T14" fmla="*/ 0 60000 65536"/>
                        <a:gd name="T15" fmla="*/ 0 60000 65536"/>
                        <a:gd name="T16" fmla="*/ 0 60000 65536"/>
                        <a:gd name="T17" fmla="*/ 0 60000 65536"/>
                        <a:gd name="T18" fmla="*/ 0 60000 65536"/>
                        <a:gd name="T19" fmla="*/ 0 60000 65536"/>
                        <a:gd name="T20" fmla="*/ 0 60000 65536"/>
                        <a:gd name="T21" fmla="*/ 0 w 394"/>
                        <a:gd name="T22" fmla="*/ 0 h 482"/>
                        <a:gd name="T23" fmla="*/ 394 w 394"/>
                        <a:gd name="T24" fmla="*/ 482 h 4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4" h="482">
                          <a:moveTo>
                            <a:pt x="394" y="482"/>
                          </a:moveTo>
                          <a:cubicBezTo>
                            <a:pt x="372" y="472"/>
                            <a:pt x="306" y="443"/>
                            <a:pt x="266" y="422"/>
                          </a:cubicBezTo>
                          <a:cubicBezTo>
                            <a:pt x="225" y="401"/>
                            <a:pt x="185" y="379"/>
                            <a:pt x="152" y="353"/>
                          </a:cubicBezTo>
                          <a:cubicBezTo>
                            <a:pt x="118" y="327"/>
                            <a:pt x="87" y="300"/>
                            <a:pt x="63" y="264"/>
                          </a:cubicBezTo>
                          <a:cubicBezTo>
                            <a:pt x="40" y="229"/>
                            <a:pt x="18" y="179"/>
                            <a:pt x="9" y="141"/>
                          </a:cubicBezTo>
                          <a:cubicBezTo>
                            <a:pt x="0" y="103"/>
                            <a:pt x="7" y="61"/>
                            <a:pt x="8" y="38"/>
                          </a:cubicBezTo>
                          <a:cubicBezTo>
                            <a:pt x="9" y="15"/>
                            <a:pt x="16" y="8"/>
                            <a:pt x="18" y="0"/>
                          </a:cubicBezTo>
                        </a:path>
                      </a:pathLst>
                    </a:custGeom>
                    <a:noFill/>
                    <a:ln w="6350" cmpd="sng">
                      <a:solidFill>
                        <a:schemeClr val="tx1"/>
                      </a:solidFill>
                      <a:round/>
                      <a:headEnd/>
                      <a:tailEnd/>
                    </a:ln>
                  </p:spPr>
                  <p:txBody>
                    <a:bodyPr wrap="none" anchor="ctr"/>
                    <a:lstStyle/>
                    <a:p>
                      <a:endParaRPr lang="en-US">
                        <a:solidFill>
                          <a:srgbClr val="0033CC"/>
                        </a:solidFill>
                      </a:endParaRPr>
                    </a:p>
                  </p:txBody>
                </p:sp>
              </p:grpSp>
            </p:grpSp>
            <p:grpSp>
              <p:nvGrpSpPr>
                <p:cNvPr id="19" name="Group 123"/>
                <p:cNvGrpSpPr>
                  <a:grpSpLocks/>
                </p:cNvGrpSpPr>
                <p:nvPr/>
              </p:nvGrpSpPr>
              <p:grpSpPr bwMode="auto">
                <a:xfrm flipH="1">
                  <a:off x="3559" y="1257"/>
                  <a:ext cx="563" cy="1334"/>
                  <a:chOff x="1361" y="1474"/>
                  <a:chExt cx="563" cy="1334"/>
                </a:xfrm>
              </p:grpSpPr>
              <p:sp>
                <p:nvSpPr>
                  <p:cNvPr id="44077" name="Freeform 124"/>
                  <p:cNvSpPr>
                    <a:spLocks noChangeAspect="1"/>
                  </p:cNvSpPr>
                  <p:nvPr/>
                </p:nvSpPr>
                <p:spPr bwMode="auto">
                  <a:xfrm rot="-5400000">
                    <a:off x="998" y="2015"/>
                    <a:ext cx="1154" cy="428"/>
                  </a:xfrm>
                  <a:custGeom>
                    <a:avLst/>
                    <a:gdLst>
                      <a:gd name="T0" fmla="*/ 867 w 1335"/>
                      <a:gd name="T1" fmla="*/ 495 h 495"/>
                      <a:gd name="T2" fmla="*/ 888 w 1335"/>
                      <a:gd name="T3" fmla="*/ 441 h 495"/>
                      <a:gd name="T4" fmla="*/ 918 w 1335"/>
                      <a:gd name="T5" fmla="*/ 377 h 495"/>
                      <a:gd name="T6" fmla="*/ 953 w 1335"/>
                      <a:gd name="T7" fmla="*/ 311 h 495"/>
                      <a:gd name="T8" fmla="*/ 998 w 1335"/>
                      <a:gd name="T9" fmla="*/ 237 h 495"/>
                      <a:gd name="T10" fmla="*/ 1038 w 1335"/>
                      <a:gd name="T11" fmla="*/ 182 h 495"/>
                      <a:gd name="T12" fmla="*/ 1079 w 1335"/>
                      <a:gd name="T13" fmla="*/ 137 h 495"/>
                      <a:gd name="T14" fmla="*/ 1124 w 1335"/>
                      <a:gd name="T15" fmla="*/ 96 h 495"/>
                      <a:gd name="T16" fmla="*/ 1164 w 1335"/>
                      <a:gd name="T17" fmla="*/ 66 h 495"/>
                      <a:gd name="T18" fmla="*/ 1199 w 1335"/>
                      <a:gd name="T19" fmla="*/ 44 h 495"/>
                      <a:gd name="T20" fmla="*/ 1241 w 1335"/>
                      <a:gd name="T21" fmla="*/ 21 h 495"/>
                      <a:gd name="T22" fmla="*/ 1292 w 1335"/>
                      <a:gd name="T23" fmla="*/ 8 h 495"/>
                      <a:gd name="T24" fmla="*/ 1335 w 1335"/>
                      <a:gd name="T25" fmla="*/ 0 h 495"/>
                      <a:gd name="T26" fmla="*/ 471 w 1335"/>
                      <a:gd name="T27" fmla="*/ 0 h 495"/>
                      <a:gd name="T28" fmla="*/ 420 w 1335"/>
                      <a:gd name="T29" fmla="*/ 9 h 495"/>
                      <a:gd name="T30" fmla="*/ 366 w 1335"/>
                      <a:gd name="T31" fmla="*/ 32 h 495"/>
                      <a:gd name="T32" fmla="*/ 330 w 1335"/>
                      <a:gd name="T33" fmla="*/ 51 h 495"/>
                      <a:gd name="T34" fmla="*/ 288 w 1335"/>
                      <a:gd name="T35" fmla="*/ 78 h 495"/>
                      <a:gd name="T36" fmla="*/ 255 w 1335"/>
                      <a:gd name="T37" fmla="*/ 105 h 495"/>
                      <a:gd name="T38" fmla="*/ 219 w 1335"/>
                      <a:gd name="T39" fmla="*/ 138 h 495"/>
                      <a:gd name="T40" fmla="*/ 179 w 1335"/>
                      <a:gd name="T41" fmla="*/ 182 h 495"/>
                      <a:gd name="T42" fmla="*/ 144 w 1335"/>
                      <a:gd name="T43" fmla="*/ 230 h 495"/>
                      <a:gd name="T44" fmla="*/ 117 w 1335"/>
                      <a:gd name="T45" fmla="*/ 276 h 495"/>
                      <a:gd name="T46" fmla="*/ 78 w 1335"/>
                      <a:gd name="T47" fmla="*/ 339 h 495"/>
                      <a:gd name="T48" fmla="*/ 51 w 1335"/>
                      <a:gd name="T49" fmla="*/ 396 h 495"/>
                      <a:gd name="T50" fmla="*/ 15 w 1335"/>
                      <a:gd name="T51" fmla="*/ 471 h 495"/>
                      <a:gd name="T52" fmla="*/ 0 w 1335"/>
                      <a:gd name="T53" fmla="*/ 495 h 495"/>
                      <a:gd name="T54" fmla="*/ 867 w 1335"/>
                      <a:gd name="T55" fmla="*/ 495 h 4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35"/>
                      <a:gd name="T85" fmla="*/ 0 h 495"/>
                      <a:gd name="T86" fmla="*/ 1335 w 1335"/>
                      <a:gd name="T87" fmla="*/ 495 h 4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35" h="495">
                        <a:moveTo>
                          <a:pt x="867" y="495"/>
                        </a:moveTo>
                        <a:lnTo>
                          <a:pt x="888" y="441"/>
                        </a:lnTo>
                        <a:lnTo>
                          <a:pt x="918" y="377"/>
                        </a:lnTo>
                        <a:lnTo>
                          <a:pt x="953" y="311"/>
                        </a:lnTo>
                        <a:lnTo>
                          <a:pt x="998" y="237"/>
                        </a:lnTo>
                        <a:lnTo>
                          <a:pt x="1038" y="182"/>
                        </a:lnTo>
                        <a:lnTo>
                          <a:pt x="1079" y="137"/>
                        </a:lnTo>
                        <a:lnTo>
                          <a:pt x="1124" y="96"/>
                        </a:lnTo>
                        <a:lnTo>
                          <a:pt x="1164" y="66"/>
                        </a:lnTo>
                        <a:lnTo>
                          <a:pt x="1199" y="44"/>
                        </a:lnTo>
                        <a:lnTo>
                          <a:pt x="1241" y="21"/>
                        </a:lnTo>
                        <a:lnTo>
                          <a:pt x="1292" y="8"/>
                        </a:lnTo>
                        <a:lnTo>
                          <a:pt x="1335" y="0"/>
                        </a:lnTo>
                        <a:lnTo>
                          <a:pt x="471" y="0"/>
                        </a:lnTo>
                        <a:lnTo>
                          <a:pt x="420" y="9"/>
                        </a:lnTo>
                        <a:lnTo>
                          <a:pt x="366" y="32"/>
                        </a:lnTo>
                        <a:lnTo>
                          <a:pt x="330" y="51"/>
                        </a:lnTo>
                        <a:lnTo>
                          <a:pt x="288" y="78"/>
                        </a:lnTo>
                        <a:lnTo>
                          <a:pt x="255" y="105"/>
                        </a:lnTo>
                        <a:lnTo>
                          <a:pt x="219" y="138"/>
                        </a:lnTo>
                        <a:lnTo>
                          <a:pt x="179" y="182"/>
                        </a:lnTo>
                        <a:lnTo>
                          <a:pt x="144" y="230"/>
                        </a:lnTo>
                        <a:lnTo>
                          <a:pt x="117" y="276"/>
                        </a:lnTo>
                        <a:lnTo>
                          <a:pt x="78" y="339"/>
                        </a:lnTo>
                        <a:lnTo>
                          <a:pt x="51" y="396"/>
                        </a:lnTo>
                        <a:lnTo>
                          <a:pt x="15" y="471"/>
                        </a:lnTo>
                        <a:lnTo>
                          <a:pt x="0" y="495"/>
                        </a:lnTo>
                        <a:lnTo>
                          <a:pt x="867" y="495"/>
                        </a:lnTo>
                        <a:close/>
                      </a:path>
                    </a:pathLst>
                  </a:custGeom>
                  <a:gradFill rotWithShape="0">
                    <a:gsLst>
                      <a:gs pos="0">
                        <a:schemeClr val="bg2"/>
                      </a:gs>
                      <a:gs pos="100000">
                        <a:schemeClr val="folHlink"/>
                      </a:gs>
                    </a:gsLst>
                    <a:lin ang="0" scaled="1"/>
                  </a:gradFill>
                  <a:ln w="6350" cmpd="sng">
                    <a:solidFill>
                      <a:schemeClr val="tx1"/>
                    </a:solidFill>
                    <a:round/>
                    <a:headEnd/>
                    <a:tailEnd/>
                  </a:ln>
                </p:spPr>
                <p:txBody>
                  <a:bodyPr wrap="none" anchor="ctr"/>
                  <a:lstStyle/>
                  <a:p>
                    <a:endParaRPr lang="en-US">
                      <a:solidFill>
                        <a:srgbClr val="0033CC"/>
                      </a:solidFill>
                    </a:endParaRPr>
                  </a:p>
                </p:txBody>
              </p:sp>
              <p:grpSp>
                <p:nvGrpSpPr>
                  <p:cNvPr id="20" name="Group 125"/>
                  <p:cNvGrpSpPr>
                    <a:grpSpLocks/>
                  </p:cNvGrpSpPr>
                  <p:nvPr/>
                </p:nvGrpSpPr>
                <p:grpSpPr bwMode="auto">
                  <a:xfrm>
                    <a:off x="1789" y="1995"/>
                    <a:ext cx="135" cy="813"/>
                    <a:chOff x="1789" y="1995"/>
                    <a:chExt cx="135" cy="813"/>
                  </a:xfrm>
                </p:grpSpPr>
                <p:sp>
                  <p:nvSpPr>
                    <p:cNvPr id="44085" name="Freeform 126"/>
                    <p:cNvSpPr>
                      <a:spLocks noChangeAspect="1"/>
                    </p:cNvSpPr>
                    <p:nvPr/>
                  </p:nvSpPr>
                  <p:spPr bwMode="auto">
                    <a:xfrm rot="-5400000">
                      <a:off x="1450" y="2334"/>
                      <a:ext cx="813" cy="135"/>
                    </a:xfrm>
                    <a:custGeom>
                      <a:avLst/>
                      <a:gdLst>
                        <a:gd name="T0" fmla="*/ 76 w 940"/>
                        <a:gd name="T1" fmla="*/ 156 h 156"/>
                        <a:gd name="T2" fmla="*/ 0 w 940"/>
                        <a:gd name="T3" fmla="*/ 0 h 156"/>
                        <a:gd name="T4" fmla="*/ 868 w 940"/>
                        <a:gd name="T5" fmla="*/ 0 h 156"/>
                        <a:gd name="T6" fmla="*/ 940 w 940"/>
                        <a:gd name="T7" fmla="*/ 156 h 156"/>
                        <a:gd name="T8" fmla="*/ 76 w 940"/>
                        <a:gd name="T9" fmla="*/ 156 h 156"/>
                        <a:gd name="T10" fmla="*/ 0 60000 65536"/>
                        <a:gd name="T11" fmla="*/ 0 60000 65536"/>
                        <a:gd name="T12" fmla="*/ 0 60000 65536"/>
                        <a:gd name="T13" fmla="*/ 0 60000 65536"/>
                        <a:gd name="T14" fmla="*/ 0 60000 65536"/>
                        <a:gd name="T15" fmla="*/ 0 w 940"/>
                        <a:gd name="T16" fmla="*/ 0 h 156"/>
                        <a:gd name="T17" fmla="*/ 940 w 940"/>
                        <a:gd name="T18" fmla="*/ 156 h 156"/>
                      </a:gdLst>
                      <a:ahLst/>
                      <a:cxnLst>
                        <a:cxn ang="T10">
                          <a:pos x="T0" y="T1"/>
                        </a:cxn>
                        <a:cxn ang="T11">
                          <a:pos x="T2" y="T3"/>
                        </a:cxn>
                        <a:cxn ang="T12">
                          <a:pos x="T4" y="T5"/>
                        </a:cxn>
                        <a:cxn ang="T13">
                          <a:pos x="T6" y="T7"/>
                        </a:cxn>
                        <a:cxn ang="T14">
                          <a:pos x="T8" y="T9"/>
                        </a:cxn>
                      </a:cxnLst>
                      <a:rect l="T15" t="T16" r="T17" b="T18"/>
                      <a:pathLst>
                        <a:path w="940" h="156">
                          <a:moveTo>
                            <a:pt x="76" y="156"/>
                          </a:moveTo>
                          <a:lnTo>
                            <a:pt x="0" y="0"/>
                          </a:lnTo>
                          <a:lnTo>
                            <a:pt x="868" y="0"/>
                          </a:lnTo>
                          <a:lnTo>
                            <a:pt x="940" y="156"/>
                          </a:lnTo>
                          <a:lnTo>
                            <a:pt x="76" y="156"/>
                          </a:lnTo>
                          <a:close/>
                        </a:path>
                      </a:pathLst>
                    </a:custGeom>
                    <a:gradFill rotWithShape="0">
                      <a:gsLst>
                        <a:gs pos="0">
                          <a:srgbClr val="969696"/>
                        </a:gs>
                        <a:gs pos="100000">
                          <a:srgbClr val="5F5F5F"/>
                        </a:gs>
                      </a:gsLst>
                      <a:lin ang="5400000" scaled="1"/>
                    </a:gradFill>
                    <a:ln w="6350" cmpd="sng">
                      <a:solidFill>
                        <a:schemeClr val="tx1"/>
                      </a:solidFill>
                      <a:round/>
                      <a:headEnd/>
                      <a:tailEnd/>
                    </a:ln>
                  </p:spPr>
                  <p:txBody>
                    <a:bodyPr wrap="none" anchor="ctr"/>
                    <a:lstStyle/>
                    <a:p>
                      <a:endParaRPr lang="en-US">
                        <a:solidFill>
                          <a:srgbClr val="0033CC"/>
                        </a:solidFill>
                      </a:endParaRPr>
                    </a:p>
                  </p:txBody>
                </p:sp>
                <p:sp>
                  <p:nvSpPr>
                    <p:cNvPr id="44086" name="Freeform 127"/>
                    <p:cNvSpPr>
                      <a:spLocks/>
                    </p:cNvSpPr>
                    <p:nvPr/>
                  </p:nvSpPr>
                  <p:spPr bwMode="auto">
                    <a:xfrm>
                      <a:off x="1902" y="2007"/>
                      <a:ext cx="1" cy="752"/>
                    </a:xfrm>
                    <a:custGeom>
                      <a:avLst/>
                      <a:gdLst>
                        <a:gd name="T0" fmla="*/ 0 w 1"/>
                        <a:gd name="T1" fmla="*/ 752 h 752"/>
                        <a:gd name="T2" fmla="*/ 0 w 1"/>
                        <a:gd name="T3" fmla="*/ 0 h 752"/>
                        <a:gd name="T4" fmla="*/ 0 60000 65536"/>
                        <a:gd name="T5" fmla="*/ 0 60000 65536"/>
                        <a:gd name="T6" fmla="*/ 0 w 1"/>
                        <a:gd name="T7" fmla="*/ 0 h 752"/>
                        <a:gd name="T8" fmla="*/ 1 w 1"/>
                        <a:gd name="T9" fmla="*/ 752 h 752"/>
                      </a:gdLst>
                      <a:ahLst/>
                      <a:cxnLst>
                        <a:cxn ang="T4">
                          <a:pos x="T0" y="T1"/>
                        </a:cxn>
                        <a:cxn ang="T5">
                          <a:pos x="T2" y="T3"/>
                        </a:cxn>
                      </a:cxnLst>
                      <a:rect l="T6" t="T7" r="T8" b="T9"/>
                      <a:pathLst>
                        <a:path w="1" h="752">
                          <a:moveTo>
                            <a:pt x="0" y="752"/>
                          </a:moveTo>
                          <a:lnTo>
                            <a:pt x="0" y="0"/>
                          </a:lnTo>
                        </a:path>
                      </a:pathLst>
                    </a:custGeom>
                    <a:noFill/>
                    <a:ln w="6350" cmpd="sng">
                      <a:solidFill>
                        <a:schemeClr val="tx1"/>
                      </a:solidFill>
                      <a:round/>
                      <a:headEnd type="none" w="med" len="med"/>
                      <a:tailEnd type="none" w="med" len="med"/>
                    </a:ln>
                  </p:spPr>
                  <p:txBody>
                    <a:bodyPr wrap="none" anchor="ctr"/>
                    <a:lstStyle/>
                    <a:p>
                      <a:endParaRPr lang="en-US">
                        <a:solidFill>
                          <a:srgbClr val="0033CC"/>
                        </a:solidFill>
                      </a:endParaRPr>
                    </a:p>
                  </p:txBody>
                </p:sp>
                <p:sp>
                  <p:nvSpPr>
                    <p:cNvPr id="44087" name="Freeform 128"/>
                    <p:cNvSpPr>
                      <a:spLocks/>
                    </p:cNvSpPr>
                    <p:nvPr/>
                  </p:nvSpPr>
                  <p:spPr bwMode="auto">
                    <a:xfrm>
                      <a:off x="1870" y="2021"/>
                      <a:ext cx="1" cy="748"/>
                    </a:xfrm>
                    <a:custGeom>
                      <a:avLst/>
                      <a:gdLst>
                        <a:gd name="T0" fmla="*/ 0 w 1"/>
                        <a:gd name="T1" fmla="*/ 748 h 748"/>
                        <a:gd name="T2" fmla="*/ 0 w 1"/>
                        <a:gd name="T3" fmla="*/ 0 h 748"/>
                        <a:gd name="T4" fmla="*/ 0 60000 65536"/>
                        <a:gd name="T5" fmla="*/ 0 60000 65536"/>
                        <a:gd name="T6" fmla="*/ 0 w 1"/>
                        <a:gd name="T7" fmla="*/ 0 h 748"/>
                        <a:gd name="T8" fmla="*/ 1 w 1"/>
                        <a:gd name="T9" fmla="*/ 748 h 748"/>
                      </a:gdLst>
                      <a:ahLst/>
                      <a:cxnLst>
                        <a:cxn ang="T4">
                          <a:pos x="T0" y="T1"/>
                        </a:cxn>
                        <a:cxn ang="T5">
                          <a:pos x="T2" y="T3"/>
                        </a:cxn>
                      </a:cxnLst>
                      <a:rect l="T6" t="T7" r="T8" b="T9"/>
                      <a:pathLst>
                        <a:path w="1" h="748">
                          <a:moveTo>
                            <a:pt x="0" y="748"/>
                          </a:moveTo>
                          <a:lnTo>
                            <a:pt x="0" y="0"/>
                          </a:lnTo>
                        </a:path>
                      </a:pathLst>
                    </a:custGeom>
                    <a:noFill/>
                    <a:ln w="6350" cmpd="sng">
                      <a:solidFill>
                        <a:schemeClr val="tx1"/>
                      </a:solidFill>
                      <a:round/>
                      <a:headEnd type="none" w="med" len="med"/>
                      <a:tailEnd type="none" w="med" len="med"/>
                    </a:ln>
                  </p:spPr>
                  <p:txBody>
                    <a:bodyPr wrap="none" anchor="ctr"/>
                    <a:lstStyle/>
                    <a:p>
                      <a:endParaRPr lang="en-US">
                        <a:solidFill>
                          <a:srgbClr val="0033CC"/>
                        </a:solidFill>
                      </a:endParaRPr>
                    </a:p>
                  </p:txBody>
                </p:sp>
                <p:sp>
                  <p:nvSpPr>
                    <p:cNvPr id="44088" name="Freeform 129"/>
                    <p:cNvSpPr>
                      <a:spLocks/>
                    </p:cNvSpPr>
                    <p:nvPr/>
                  </p:nvSpPr>
                  <p:spPr bwMode="auto">
                    <a:xfrm>
                      <a:off x="1844" y="2033"/>
                      <a:ext cx="1" cy="748"/>
                    </a:xfrm>
                    <a:custGeom>
                      <a:avLst/>
                      <a:gdLst>
                        <a:gd name="T0" fmla="*/ 0 w 1"/>
                        <a:gd name="T1" fmla="*/ 748 h 748"/>
                        <a:gd name="T2" fmla="*/ 0 w 1"/>
                        <a:gd name="T3" fmla="*/ 0 h 748"/>
                        <a:gd name="T4" fmla="*/ 0 60000 65536"/>
                        <a:gd name="T5" fmla="*/ 0 60000 65536"/>
                        <a:gd name="T6" fmla="*/ 0 w 1"/>
                        <a:gd name="T7" fmla="*/ 0 h 748"/>
                        <a:gd name="T8" fmla="*/ 1 w 1"/>
                        <a:gd name="T9" fmla="*/ 748 h 748"/>
                      </a:gdLst>
                      <a:ahLst/>
                      <a:cxnLst>
                        <a:cxn ang="T4">
                          <a:pos x="T0" y="T1"/>
                        </a:cxn>
                        <a:cxn ang="T5">
                          <a:pos x="T2" y="T3"/>
                        </a:cxn>
                      </a:cxnLst>
                      <a:rect l="T6" t="T7" r="T8" b="T9"/>
                      <a:pathLst>
                        <a:path w="1" h="748">
                          <a:moveTo>
                            <a:pt x="0" y="748"/>
                          </a:moveTo>
                          <a:lnTo>
                            <a:pt x="0" y="0"/>
                          </a:lnTo>
                        </a:path>
                      </a:pathLst>
                    </a:custGeom>
                    <a:noFill/>
                    <a:ln w="6350" cmpd="sng">
                      <a:solidFill>
                        <a:schemeClr val="tx1"/>
                      </a:solidFill>
                      <a:round/>
                      <a:headEnd type="none" w="med" len="med"/>
                      <a:tailEnd type="none" w="med" len="med"/>
                    </a:ln>
                  </p:spPr>
                  <p:txBody>
                    <a:bodyPr wrap="none" anchor="ctr"/>
                    <a:lstStyle/>
                    <a:p>
                      <a:endParaRPr lang="en-US">
                        <a:solidFill>
                          <a:srgbClr val="0033CC"/>
                        </a:solidFill>
                      </a:endParaRPr>
                    </a:p>
                  </p:txBody>
                </p:sp>
                <p:sp>
                  <p:nvSpPr>
                    <p:cNvPr id="44089" name="Freeform 130"/>
                    <p:cNvSpPr>
                      <a:spLocks/>
                    </p:cNvSpPr>
                    <p:nvPr/>
                  </p:nvSpPr>
                  <p:spPr bwMode="auto">
                    <a:xfrm>
                      <a:off x="1817" y="2045"/>
                      <a:ext cx="1" cy="748"/>
                    </a:xfrm>
                    <a:custGeom>
                      <a:avLst/>
                      <a:gdLst>
                        <a:gd name="T0" fmla="*/ 0 w 1"/>
                        <a:gd name="T1" fmla="*/ 748 h 748"/>
                        <a:gd name="T2" fmla="*/ 0 w 1"/>
                        <a:gd name="T3" fmla="*/ 0 h 748"/>
                        <a:gd name="T4" fmla="*/ 0 60000 65536"/>
                        <a:gd name="T5" fmla="*/ 0 60000 65536"/>
                        <a:gd name="T6" fmla="*/ 0 w 1"/>
                        <a:gd name="T7" fmla="*/ 0 h 748"/>
                        <a:gd name="T8" fmla="*/ 1 w 1"/>
                        <a:gd name="T9" fmla="*/ 748 h 748"/>
                      </a:gdLst>
                      <a:ahLst/>
                      <a:cxnLst>
                        <a:cxn ang="T4">
                          <a:pos x="T0" y="T1"/>
                        </a:cxn>
                        <a:cxn ang="T5">
                          <a:pos x="T2" y="T3"/>
                        </a:cxn>
                      </a:cxnLst>
                      <a:rect l="T6" t="T7" r="T8" b="T9"/>
                      <a:pathLst>
                        <a:path w="1" h="748">
                          <a:moveTo>
                            <a:pt x="0" y="748"/>
                          </a:moveTo>
                          <a:lnTo>
                            <a:pt x="0" y="0"/>
                          </a:lnTo>
                        </a:path>
                      </a:pathLst>
                    </a:custGeom>
                    <a:noFill/>
                    <a:ln w="6350" cmpd="sng">
                      <a:solidFill>
                        <a:schemeClr val="tx1"/>
                      </a:solidFill>
                      <a:round/>
                      <a:headEnd type="none" w="med" len="med"/>
                      <a:tailEnd type="none" w="med" len="med"/>
                    </a:ln>
                  </p:spPr>
                  <p:txBody>
                    <a:bodyPr wrap="none" anchor="ctr"/>
                    <a:lstStyle/>
                    <a:p>
                      <a:endParaRPr lang="en-US">
                        <a:solidFill>
                          <a:srgbClr val="0033CC"/>
                        </a:solidFill>
                      </a:endParaRPr>
                    </a:p>
                  </p:txBody>
                </p:sp>
              </p:grpSp>
              <p:grpSp>
                <p:nvGrpSpPr>
                  <p:cNvPr id="21" name="Group 131"/>
                  <p:cNvGrpSpPr>
                    <a:grpSpLocks/>
                  </p:cNvGrpSpPr>
                  <p:nvPr/>
                </p:nvGrpSpPr>
                <p:grpSpPr bwMode="auto">
                  <a:xfrm>
                    <a:off x="1362" y="1474"/>
                    <a:ext cx="558" cy="584"/>
                    <a:chOff x="1362" y="1474"/>
                    <a:chExt cx="558" cy="584"/>
                  </a:xfrm>
                </p:grpSpPr>
                <p:sp>
                  <p:nvSpPr>
                    <p:cNvPr id="44080" name="Freeform 132"/>
                    <p:cNvSpPr>
                      <a:spLocks/>
                    </p:cNvSpPr>
                    <p:nvPr/>
                  </p:nvSpPr>
                  <p:spPr bwMode="auto">
                    <a:xfrm>
                      <a:off x="1362" y="1474"/>
                      <a:ext cx="558" cy="584"/>
                    </a:xfrm>
                    <a:custGeom>
                      <a:avLst/>
                      <a:gdLst>
                        <a:gd name="T0" fmla="*/ 426 w 558"/>
                        <a:gd name="T1" fmla="*/ 584 h 584"/>
                        <a:gd name="T2" fmla="*/ 558 w 558"/>
                        <a:gd name="T3" fmla="*/ 522 h 584"/>
                        <a:gd name="T4" fmla="*/ 528 w 558"/>
                        <a:gd name="T5" fmla="*/ 510 h 584"/>
                        <a:gd name="T6" fmla="*/ 486 w 558"/>
                        <a:gd name="T7" fmla="*/ 492 h 584"/>
                        <a:gd name="T8" fmla="*/ 432 w 558"/>
                        <a:gd name="T9" fmla="*/ 465 h 584"/>
                        <a:gd name="T10" fmla="*/ 390 w 558"/>
                        <a:gd name="T11" fmla="*/ 438 h 584"/>
                        <a:gd name="T12" fmla="*/ 342 w 558"/>
                        <a:gd name="T13" fmla="*/ 408 h 584"/>
                        <a:gd name="T14" fmla="*/ 288 w 558"/>
                        <a:gd name="T15" fmla="*/ 366 h 584"/>
                        <a:gd name="T16" fmla="*/ 249 w 558"/>
                        <a:gd name="T17" fmla="*/ 324 h 584"/>
                        <a:gd name="T18" fmla="*/ 219 w 558"/>
                        <a:gd name="T19" fmla="*/ 282 h 584"/>
                        <a:gd name="T20" fmla="*/ 192 w 558"/>
                        <a:gd name="T21" fmla="*/ 222 h 584"/>
                        <a:gd name="T22" fmla="*/ 183 w 558"/>
                        <a:gd name="T23" fmla="*/ 177 h 584"/>
                        <a:gd name="T24" fmla="*/ 183 w 558"/>
                        <a:gd name="T25" fmla="*/ 126 h 584"/>
                        <a:gd name="T26" fmla="*/ 198 w 558"/>
                        <a:gd name="T27" fmla="*/ 66 h 584"/>
                        <a:gd name="T28" fmla="*/ 51 w 558"/>
                        <a:gd name="T29" fmla="*/ 0 h 584"/>
                        <a:gd name="T30" fmla="*/ 24 w 558"/>
                        <a:gd name="T31" fmla="*/ 45 h 584"/>
                        <a:gd name="T32" fmla="*/ 9 w 558"/>
                        <a:gd name="T33" fmla="*/ 93 h 584"/>
                        <a:gd name="T34" fmla="*/ 0 w 558"/>
                        <a:gd name="T35" fmla="*/ 153 h 584"/>
                        <a:gd name="T36" fmla="*/ 0 w 558"/>
                        <a:gd name="T37" fmla="*/ 213 h 584"/>
                        <a:gd name="T38" fmla="*/ 15 w 558"/>
                        <a:gd name="T39" fmla="*/ 270 h 584"/>
                        <a:gd name="T40" fmla="*/ 51 w 558"/>
                        <a:gd name="T41" fmla="*/ 333 h 584"/>
                        <a:gd name="T42" fmla="*/ 99 w 558"/>
                        <a:gd name="T43" fmla="*/ 390 h 584"/>
                        <a:gd name="T44" fmla="*/ 165 w 558"/>
                        <a:gd name="T45" fmla="*/ 444 h 584"/>
                        <a:gd name="T46" fmla="*/ 224 w 558"/>
                        <a:gd name="T47" fmla="*/ 486 h 584"/>
                        <a:gd name="T48" fmla="*/ 306 w 558"/>
                        <a:gd name="T49" fmla="*/ 531 h 584"/>
                        <a:gd name="T50" fmla="*/ 362 w 558"/>
                        <a:gd name="T51" fmla="*/ 558 h 584"/>
                        <a:gd name="T52" fmla="*/ 426 w 558"/>
                        <a:gd name="T53" fmla="*/ 584 h 5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8"/>
                        <a:gd name="T82" fmla="*/ 0 h 584"/>
                        <a:gd name="T83" fmla="*/ 558 w 558"/>
                        <a:gd name="T84" fmla="*/ 584 h 5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8" h="584">
                          <a:moveTo>
                            <a:pt x="426" y="584"/>
                          </a:moveTo>
                          <a:lnTo>
                            <a:pt x="558" y="522"/>
                          </a:lnTo>
                          <a:lnTo>
                            <a:pt x="528" y="510"/>
                          </a:lnTo>
                          <a:lnTo>
                            <a:pt x="486" y="492"/>
                          </a:lnTo>
                          <a:lnTo>
                            <a:pt x="432" y="465"/>
                          </a:lnTo>
                          <a:lnTo>
                            <a:pt x="390" y="438"/>
                          </a:lnTo>
                          <a:lnTo>
                            <a:pt x="342" y="408"/>
                          </a:lnTo>
                          <a:lnTo>
                            <a:pt x="288" y="366"/>
                          </a:lnTo>
                          <a:lnTo>
                            <a:pt x="249" y="324"/>
                          </a:lnTo>
                          <a:lnTo>
                            <a:pt x="219" y="282"/>
                          </a:lnTo>
                          <a:lnTo>
                            <a:pt x="192" y="222"/>
                          </a:lnTo>
                          <a:lnTo>
                            <a:pt x="183" y="177"/>
                          </a:lnTo>
                          <a:lnTo>
                            <a:pt x="183" y="126"/>
                          </a:lnTo>
                          <a:lnTo>
                            <a:pt x="198" y="66"/>
                          </a:lnTo>
                          <a:lnTo>
                            <a:pt x="51" y="0"/>
                          </a:lnTo>
                          <a:lnTo>
                            <a:pt x="24" y="45"/>
                          </a:lnTo>
                          <a:lnTo>
                            <a:pt x="9" y="93"/>
                          </a:lnTo>
                          <a:lnTo>
                            <a:pt x="0" y="153"/>
                          </a:lnTo>
                          <a:lnTo>
                            <a:pt x="0" y="213"/>
                          </a:lnTo>
                          <a:lnTo>
                            <a:pt x="15" y="270"/>
                          </a:lnTo>
                          <a:lnTo>
                            <a:pt x="51" y="333"/>
                          </a:lnTo>
                          <a:lnTo>
                            <a:pt x="99" y="390"/>
                          </a:lnTo>
                          <a:lnTo>
                            <a:pt x="165" y="444"/>
                          </a:lnTo>
                          <a:lnTo>
                            <a:pt x="224" y="486"/>
                          </a:lnTo>
                          <a:lnTo>
                            <a:pt x="306" y="531"/>
                          </a:lnTo>
                          <a:lnTo>
                            <a:pt x="362" y="558"/>
                          </a:lnTo>
                          <a:lnTo>
                            <a:pt x="426" y="584"/>
                          </a:lnTo>
                          <a:close/>
                        </a:path>
                      </a:pathLst>
                    </a:custGeom>
                    <a:gradFill rotWithShape="0">
                      <a:gsLst>
                        <a:gs pos="0">
                          <a:srgbClr val="767676"/>
                        </a:gs>
                        <a:gs pos="100000">
                          <a:srgbClr val="C0C0C0"/>
                        </a:gs>
                      </a:gsLst>
                      <a:lin ang="5400000" scaled="1"/>
                    </a:gradFill>
                    <a:ln w="3175" cmpd="sng">
                      <a:solidFill>
                        <a:schemeClr val="tx1"/>
                      </a:solidFill>
                      <a:round/>
                      <a:headEnd/>
                      <a:tailEnd/>
                    </a:ln>
                  </p:spPr>
                  <p:txBody>
                    <a:bodyPr wrap="none" anchor="ctr"/>
                    <a:lstStyle/>
                    <a:p>
                      <a:endParaRPr lang="en-US">
                        <a:solidFill>
                          <a:srgbClr val="0033CC"/>
                        </a:solidFill>
                      </a:endParaRPr>
                    </a:p>
                  </p:txBody>
                </p:sp>
                <p:sp>
                  <p:nvSpPr>
                    <p:cNvPr id="44081" name="Freeform 133"/>
                    <p:cNvSpPr>
                      <a:spLocks/>
                    </p:cNvSpPr>
                    <p:nvPr/>
                  </p:nvSpPr>
                  <p:spPr bwMode="auto">
                    <a:xfrm>
                      <a:off x="1463" y="1510"/>
                      <a:ext cx="403" cy="510"/>
                    </a:xfrm>
                    <a:custGeom>
                      <a:avLst/>
                      <a:gdLst>
                        <a:gd name="T0" fmla="*/ 435 w 435"/>
                        <a:gd name="T1" fmla="*/ 522 h 522"/>
                        <a:gd name="T2" fmla="*/ 293 w 435"/>
                        <a:gd name="T3" fmla="*/ 460 h 522"/>
                        <a:gd name="T4" fmla="*/ 167 w 435"/>
                        <a:gd name="T5" fmla="*/ 388 h 522"/>
                        <a:gd name="T6" fmla="*/ 69 w 435"/>
                        <a:gd name="T7" fmla="*/ 296 h 522"/>
                        <a:gd name="T8" fmla="*/ 9 w 435"/>
                        <a:gd name="T9" fmla="*/ 168 h 522"/>
                        <a:gd name="T10" fmla="*/ 13 w 435"/>
                        <a:gd name="T11" fmla="*/ 50 h 522"/>
                        <a:gd name="T12" fmla="*/ 31 w 435"/>
                        <a:gd name="T13" fmla="*/ 0 h 522"/>
                        <a:gd name="T14" fmla="*/ 0 60000 65536"/>
                        <a:gd name="T15" fmla="*/ 0 60000 65536"/>
                        <a:gd name="T16" fmla="*/ 0 60000 65536"/>
                        <a:gd name="T17" fmla="*/ 0 60000 65536"/>
                        <a:gd name="T18" fmla="*/ 0 60000 65536"/>
                        <a:gd name="T19" fmla="*/ 0 60000 65536"/>
                        <a:gd name="T20" fmla="*/ 0 60000 65536"/>
                        <a:gd name="T21" fmla="*/ 0 w 435"/>
                        <a:gd name="T22" fmla="*/ 0 h 522"/>
                        <a:gd name="T23" fmla="*/ 435 w 435"/>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5" h="522">
                          <a:moveTo>
                            <a:pt x="435" y="522"/>
                          </a:moveTo>
                          <a:cubicBezTo>
                            <a:pt x="411" y="512"/>
                            <a:pt x="338" y="482"/>
                            <a:pt x="293" y="460"/>
                          </a:cubicBezTo>
                          <a:cubicBezTo>
                            <a:pt x="248" y="438"/>
                            <a:pt x="204" y="415"/>
                            <a:pt x="167" y="388"/>
                          </a:cubicBezTo>
                          <a:cubicBezTo>
                            <a:pt x="130" y="361"/>
                            <a:pt x="95" y="333"/>
                            <a:pt x="69" y="296"/>
                          </a:cubicBezTo>
                          <a:cubicBezTo>
                            <a:pt x="43" y="259"/>
                            <a:pt x="18" y="209"/>
                            <a:pt x="9" y="168"/>
                          </a:cubicBezTo>
                          <a:cubicBezTo>
                            <a:pt x="0" y="127"/>
                            <a:pt x="9" y="78"/>
                            <a:pt x="13" y="50"/>
                          </a:cubicBezTo>
                          <a:cubicBezTo>
                            <a:pt x="17" y="22"/>
                            <a:pt x="27" y="10"/>
                            <a:pt x="31" y="0"/>
                          </a:cubicBezTo>
                        </a:path>
                      </a:pathLst>
                    </a:custGeom>
                    <a:noFill/>
                    <a:ln w="6350" cmpd="sng">
                      <a:solidFill>
                        <a:schemeClr val="tx1"/>
                      </a:solidFill>
                      <a:round/>
                      <a:headEnd/>
                      <a:tailEnd/>
                    </a:ln>
                  </p:spPr>
                  <p:txBody>
                    <a:bodyPr wrap="none" anchor="ctr"/>
                    <a:lstStyle/>
                    <a:p>
                      <a:endParaRPr lang="en-US">
                        <a:solidFill>
                          <a:srgbClr val="0033CC"/>
                        </a:solidFill>
                      </a:endParaRPr>
                    </a:p>
                  </p:txBody>
                </p:sp>
                <p:sp>
                  <p:nvSpPr>
                    <p:cNvPr id="44082" name="Freeform 134"/>
                    <p:cNvSpPr>
                      <a:spLocks/>
                    </p:cNvSpPr>
                    <p:nvPr/>
                  </p:nvSpPr>
                  <p:spPr bwMode="auto">
                    <a:xfrm>
                      <a:off x="1385" y="1486"/>
                      <a:ext cx="429" cy="560"/>
                    </a:xfrm>
                    <a:custGeom>
                      <a:avLst/>
                      <a:gdLst>
                        <a:gd name="T0" fmla="*/ 435 w 435"/>
                        <a:gd name="T1" fmla="*/ 562 h 562"/>
                        <a:gd name="T2" fmla="*/ 293 w 435"/>
                        <a:gd name="T3" fmla="*/ 500 h 562"/>
                        <a:gd name="T4" fmla="*/ 167 w 435"/>
                        <a:gd name="T5" fmla="*/ 428 h 562"/>
                        <a:gd name="T6" fmla="*/ 69 w 435"/>
                        <a:gd name="T7" fmla="*/ 336 h 562"/>
                        <a:gd name="T8" fmla="*/ 9 w 435"/>
                        <a:gd name="T9" fmla="*/ 208 h 562"/>
                        <a:gd name="T10" fmla="*/ 13 w 435"/>
                        <a:gd name="T11" fmla="*/ 90 h 562"/>
                        <a:gd name="T12" fmla="*/ 47 w 435"/>
                        <a:gd name="T13" fmla="*/ 0 h 562"/>
                        <a:gd name="T14" fmla="*/ 0 60000 65536"/>
                        <a:gd name="T15" fmla="*/ 0 60000 65536"/>
                        <a:gd name="T16" fmla="*/ 0 60000 65536"/>
                        <a:gd name="T17" fmla="*/ 0 60000 65536"/>
                        <a:gd name="T18" fmla="*/ 0 60000 65536"/>
                        <a:gd name="T19" fmla="*/ 0 60000 65536"/>
                        <a:gd name="T20" fmla="*/ 0 60000 65536"/>
                        <a:gd name="T21" fmla="*/ 0 w 435"/>
                        <a:gd name="T22" fmla="*/ 0 h 562"/>
                        <a:gd name="T23" fmla="*/ 435 w 435"/>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5" h="562">
                          <a:moveTo>
                            <a:pt x="435" y="562"/>
                          </a:moveTo>
                          <a:cubicBezTo>
                            <a:pt x="411" y="552"/>
                            <a:pt x="338" y="522"/>
                            <a:pt x="293" y="500"/>
                          </a:cubicBezTo>
                          <a:cubicBezTo>
                            <a:pt x="248" y="478"/>
                            <a:pt x="204" y="455"/>
                            <a:pt x="167" y="428"/>
                          </a:cubicBezTo>
                          <a:cubicBezTo>
                            <a:pt x="130" y="401"/>
                            <a:pt x="95" y="373"/>
                            <a:pt x="69" y="336"/>
                          </a:cubicBezTo>
                          <a:cubicBezTo>
                            <a:pt x="43" y="299"/>
                            <a:pt x="18" y="249"/>
                            <a:pt x="9" y="208"/>
                          </a:cubicBezTo>
                          <a:cubicBezTo>
                            <a:pt x="0" y="167"/>
                            <a:pt x="7" y="125"/>
                            <a:pt x="13" y="90"/>
                          </a:cubicBezTo>
                          <a:cubicBezTo>
                            <a:pt x="19" y="55"/>
                            <a:pt x="40" y="19"/>
                            <a:pt x="47" y="0"/>
                          </a:cubicBezTo>
                        </a:path>
                      </a:pathLst>
                    </a:custGeom>
                    <a:noFill/>
                    <a:ln w="6350" cmpd="sng">
                      <a:solidFill>
                        <a:schemeClr val="tx1"/>
                      </a:solidFill>
                      <a:round/>
                      <a:headEnd/>
                      <a:tailEnd/>
                    </a:ln>
                  </p:spPr>
                  <p:txBody>
                    <a:bodyPr wrap="none" anchor="ctr"/>
                    <a:lstStyle/>
                    <a:p>
                      <a:endParaRPr lang="en-US">
                        <a:solidFill>
                          <a:srgbClr val="0033CC"/>
                        </a:solidFill>
                      </a:endParaRPr>
                    </a:p>
                  </p:txBody>
                </p:sp>
                <p:sp>
                  <p:nvSpPr>
                    <p:cNvPr id="44083" name="Freeform 135"/>
                    <p:cNvSpPr>
                      <a:spLocks/>
                    </p:cNvSpPr>
                    <p:nvPr/>
                  </p:nvSpPr>
                  <p:spPr bwMode="auto">
                    <a:xfrm>
                      <a:off x="1427" y="1496"/>
                      <a:ext cx="411" cy="540"/>
                    </a:xfrm>
                    <a:custGeom>
                      <a:avLst/>
                      <a:gdLst>
                        <a:gd name="T0" fmla="*/ 411 w 411"/>
                        <a:gd name="T1" fmla="*/ 540 h 540"/>
                        <a:gd name="T2" fmla="*/ 277 w 411"/>
                        <a:gd name="T3" fmla="*/ 479 h 540"/>
                        <a:gd name="T4" fmla="*/ 158 w 411"/>
                        <a:gd name="T5" fmla="*/ 408 h 540"/>
                        <a:gd name="T6" fmla="*/ 65 w 411"/>
                        <a:gd name="T7" fmla="*/ 317 h 540"/>
                        <a:gd name="T8" fmla="*/ 9 w 411"/>
                        <a:gd name="T9" fmla="*/ 191 h 540"/>
                        <a:gd name="T10" fmla="*/ 12 w 411"/>
                        <a:gd name="T11" fmla="*/ 75 h 540"/>
                        <a:gd name="T12" fmla="*/ 35 w 411"/>
                        <a:gd name="T13" fmla="*/ 0 h 540"/>
                        <a:gd name="T14" fmla="*/ 0 60000 65536"/>
                        <a:gd name="T15" fmla="*/ 0 60000 65536"/>
                        <a:gd name="T16" fmla="*/ 0 60000 65536"/>
                        <a:gd name="T17" fmla="*/ 0 60000 65536"/>
                        <a:gd name="T18" fmla="*/ 0 60000 65536"/>
                        <a:gd name="T19" fmla="*/ 0 60000 65536"/>
                        <a:gd name="T20" fmla="*/ 0 60000 65536"/>
                        <a:gd name="T21" fmla="*/ 0 w 411"/>
                        <a:gd name="T22" fmla="*/ 0 h 540"/>
                        <a:gd name="T23" fmla="*/ 411 w 411"/>
                        <a:gd name="T24" fmla="*/ 540 h 5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1" h="540">
                          <a:moveTo>
                            <a:pt x="411" y="540"/>
                          </a:moveTo>
                          <a:cubicBezTo>
                            <a:pt x="388" y="530"/>
                            <a:pt x="319" y="501"/>
                            <a:pt x="277" y="479"/>
                          </a:cubicBezTo>
                          <a:cubicBezTo>
                            <a:pt x="234" y="457"/>
                            <a:pt x="193" y="435"/>
                            <a:pt x="158" y="408"/>
                          </a:cubicBezTo>
                          <a:cubicBezTo>
                            <a:pt x="123" y="381"/>
                            <a:pt x="90" y="354"/>
                            <a:pt x="65" y="317"/>
                          </a:cubicBezTo>
                          <a:cubicBezTo>
                            <a:pt x="41" y="281"/>
                            <a:pt x="17" y="232"/>
                            <a:pt x="9" y="191"/>
                          </a:cubicBezTo>
                          <a:cubicBezTo>
                            <a:pt x="0" y="151"/>
                            <a:pt x="8" y="107"/>
                            <a:pt x="12" y="75"/>
                          </a:cubicBezTo>
                          <a:cubicBezTo>
                            <a:pt x="16" y="43"/>
                            <a:pt x="30" y="16"/>
                            <a:pt x="35" y="0"/>
                          </a:cubicBezTo>
                        </a:path>
                      </a:pathLst>
                    </a:custGeom>
                    <a:noFill/>
                    <a:ln w="6350" cmpd="sng">
                      <a:solidFill>
                        <a:schemeClr val="tx1"/>
                      </a:solidFill>
                      <a:round/>
                      <a:headEnd/>
                      <a:tailEnd/>
                    </a:ln>
                  </p:spPr>
                  <p:txBody>
                    <a:bodyPr wrap="none" anchor="ctr"/>
                    <a:lstStyle/>
                    <a:p>
                      <a:endParaRPr lang="en-US">
                        <a:solidFill>
                          <a:srgbClr val="0033CC"/>
                        </a:solidFill>
                      </a:endParaRPr>
                    </a:p>
                  </p:txBody>
                </p:sp>
                <p:sp>
                  <p:nvSpPr>
                    <p:cNvPr id="44084" name="Freeform 136"/>
                    <p:cNvSpPr>
                      <a:spLocks/>
                    </p:cNvSpPr>
                    <p:nvPr/>
                  </p:nvSpPr>
                  <p:spPr bwMode="auto">
                    <a:xfrm>
                      <a:off x="1504" y="1522"/>
                      <a:ext cx="394" cy="482"/>
                    </a:xfrm>
                    <a:custGeom>
                      <a:avLst/>
                      <a:gdLst>
                        <a:gd name="T0" fmla="*/ 394 w 394"/>
                        <a:gd name="T1" fmla="*/ 482 h 482"/>
                        <a:gd name="T2" fmla="*/ 266 w 394"/>
                        <a:gd name="T3" fmla="*/ 422 h 482"/>
                        <a:gd name="T4" fmla="*/ 152 w 394"/>
                        <a:gd name="T5" fmla="*/ 353 h 482"/>
                        <a:gd name="T6" fmla="*/ 63 w 394"/>
                        <a:gd name="T7" fmla="*/ 264 h 482"/>
                        <a:gd name="T8" fmla="*/ 9 w 394"/>
                        <a:gd name="T9" fmla="*/ 141 h 482"/>
                        <a:gd name="T10" fmla="*/ 8 w 394"/>
                        <a:gd name="T11" fmla="*/ 38 h 482"/>
                        <a:gd name="T12" fmla="*/ 18 w 394"/>
                        <a:gd name="T13" fmla="*/ 0 h 482"/>
                        <a:gd name="T14" fmla="*/ 0 60000 65536"/>
                        <a:gd name="T15" fmla="*/ 0 60000 65536"/>
                        <a:gd name="T16" fmla="*/ 0 60000 65536"/>
                        <a:gd name="T17" fmla="*/ 0 60000 65536"/>
                        <a:gd name="T18" fmla="*/ 0 60000 65536"/>
                        <a:gd name="T19" fmla="*/ 0 60000 65536"/>
                        <a:gd name="T20" fmla="*/ 0 60000 65536"/>
                        <a:gd name="T21" fmla="*/ 0 w 394"/>
                        <a:gd name="T22" fmla="*/ 0 h 482"/>
                        <a:gd name="T23" fmla="*/ 394 w 394"/>
                        <a:gd name="T24" fmla="*/ 482 h 4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4" h="482">
                          <a:moveTo>
                            <a:pt x="394" y="482"/>
                          </a:moveTo>
                          <a:cubicBezTo>
                            <a:pt x="372" y="472"/>
                            <a:pt x="306" y="443"/>
                            <a:pt x="266" y="422"/>
                          </a:cubicBezTo>
                          <a:cubicBezTo>
                            <a:pt x="225" y="401"/>
                            <a:pt x="185" y="379"/>
                            <a:pt x="152" y="353"/>
                          </a:cubicBezTo>
                          <a:cubicBezTo>
                            <a:pt x="118" y="327"/>
                            <a:pt x="87" y="300"/>
                            <a:pt x="63" y="264"/>
                          </a:cubicBezTo>
                          <a:cubicBezTo>
                            <a:pt x="40" y="229"/>
                            <a:pt x="18" y="179"/>
                            <a:pt x="9" y="141"/>
                          </a:cubicBezTo>
                          <a:cubicBezTo>
                            <a:pt x="0" y="103"/>
                            <a:pt x="7" y="61"/>
                            <a:pt x="8" y="38"/>
                          </a:cubicBezTo>
                          <a:cubicBezTo>
                            <a:pt x="9" y="15"/>
                            <a:pt x="16" y="8"/>
                            <a:pt x="18" y="0"/>
                          </a:cubicBezTo>
                        </a:path>
                      </a:pathLst>
                    </a:custGeom>
                    <a:noFill/>
                    <a:ln w="6350" cmpd="sng">
                      <a:solidFill>
                        <a:schemeClr val="tx1"/>
                      </a:solidFill>
                      <a:round/>
                      <a:headEnd/>
                      <a:tailEnd/>
                    </a:ln>
                  </p:spPr>
                  <p:txBody>
                    <a:bodyPr wrap="none" anchor="ctr"/>
                    <a:lstStyle/>
                    <a:p>
                      <a:endParaRPr lang="en-US">
                        <a:solidFill>
                          <a:srgbClr val="0033CC"/>
                        </a:solidFill>
                      </a:endParaRPr>
                    </a:p>
                  </p:txBody>
                </p:sp>
              </p:grpSp>
            </p:grpSp>
            <p:grpSp>
              <p:nvGrpSpPr>
                <p:cNvPr id="22" name="Group 169"/>
                <p:cNvGrpSpPr>
                  <a:grpSpLocks/>
                </p:cNvGrpSpPr>
                <p:nvPr/>
              </p:nvGrpSpPr>
              <p:grpSpPr bwMode="auto">
                <a:xfrm>
                  <a:off x="1738" y="953"/>
                  <a:ext cx="2069" cy="1026"/>
                  <a:chOff x="1738" y="953"/>
                  <a:chExt cx="2069" cy="1026"/>
                </a:xfrm>
              </p:grpSpPr>
              <p:sp>
                <p:nvSpPr>
                  <p:cNvPr id="24620" name="Oval 44"/>
                  <p:cNvSpPr>
                    <a:spLocks noChangeAspect="1" noChangeArrowheads="1"/>
                  </p:cNvSpPr>
                  <p:nvPr/>
                </p:nvSpPr>
                <p:spPr bwMode="auto">
                  <a:xfrm rot="-5400000">
                    <a:off x="2292" y="464"/>
                    <a:ext cx="966" cy="2063"/>
                  </a:xfrm>
                  <a:prstGeom prst="ellipse">
                    <a:avLst/>
                  </a:prstGeom>
                  <a:gradFill rotWithShape="0">
                    <a:gsLst>
                      <a:gs pos="0">
                        <a:schemeClr val="bg2"/>
                      </a:gs>
                      <a:gs pos="50000">
                        <a:srgbClr val="C0C0C0"/>
                      </a:gs>
                      <a:gs pos="100000">
                        <a:schemeClr val="bg2"/>
                      </a:gs>
                    </a:gsLst>
                    <a:lin ang="0" scaled="1"/>
                  </a:gradFill>
                  <a:ln w="6350">
                    <a:solidFill>
                      <a:schemeClr val="tx1"/>
                    </a:solidFill>
                    <a:round/>
                    <a:headEnd/>
                    <a:tailEnd/>
                  </a:ln>
                  <a:effectLst/>
                </p:spPr>
                <p:txBody>
                  <a:bodyPr wrap="none" anchor="ctr"/>
                  <a:lstStyle/>
                  <a:p>
                    <a:pPr>
                      <a:defRPr/>
                    </a:pPr>
                    <a:endParaRPr lang="en-US">
                      <a:solidFill>
                        <a:srgbClr val="0033CC"/>
                      </a:solidFill>
                    </a:endParaRPr>
                  </a:p>
                </p:txBody>
              </p:sp>
              <p:sp>
                <p:nvSpPr>
                  <p:cNvPr id="44076" name="Oval 168"/>
                  <p:cNvSpPr>
                    <a:spLocks noChangeAspect="1" noChangeArrowheads="1"/>
                  </p:cNvSpPr>
                  <p:nvPr/>
                </p:nvSpPr>
                <p:spPr bwMode="auto">
                  <a:xfrm rot="-5400000">
                    <a:off x="2287" y="404"/>
                    <a:ext cx="966" cy="2063"/>
                  </a:xfrm>
                  <a:prstGeom prst="ellipse">
                    <a:avLst/>
                  </a:prstGeom>
                  <a:gradFill rotWithShape="0">
                    <a:gsLst>
                      <a:gs pos="0">
                        <a:srgbClr val="B2B2B2"/>
                      </a:gs>
                      <a:gs pos="100000">
                        <a:schemeClr val="bg2"/>
                      </a:gs>
                    </a:gsLst>
                    <a:path path="rect">
                      <a:fillToRect t="100000" r="100000"/>
                    </a:path>
                  </a:gradFill>
                  <a:ln w="6350">
                    <a:solidFill>
                      <a:schemeClr val="tx1"/>
                    </a:solidFill>
                    <a:round/>
                    <a:headEnd/>
                    <a:tailEnd/>
                  </a:ln>
                </p:spPr>
                <p:txBody>
                  <a:bodyPr wrap="none" anchor="ctr"/>
                  <a:lstStyle/>
                  <a:p>
                    <a:endParaRPr lang="en-US">
                      <a:solidFill>
                        <a:srgbClr val="0033CC"/>
                      </a:solidFill>
                    </a:endParaRPr>
                  </a:p>
                </p:txBody>
              </p:sp>
            </p:grpSp>
            <p:sp>
              <p:nvSpPr>
                <p:cNvPr id="44074" name="Freeform 174"/>
                <p:cNvSpPr>
                  <a:spLocks/>
                </p:cNvSpPr>
                <p:nvPr/>
              </p:nvSpPr>
              <p:spPr bwMode="auto">
                <a:xfrm>
                  <a:off x="1524" y="2820"/>
                  <a:ext cx="780" cy="240"/>
                </a:xfrm>
                <a:custGeom>
                  <a:avLst/>
                  <a:gdLst>
                    <a:gd name="T0" fmla="*/ 780 w 780"/>
                    <a:gd name="T1" fmla="*/ 0 h 240"/>
                    <a:gd name="T2" fmla="*/ 144 w 780"/>
                    <a:gd name="T3" fmla="*/ 240 h 240"/>
                    <a:gd name="T4" fmla="*/ 0 w 780"/>
                    <a:gd name="T5" fmla="*/ 240 h 240"/>
                    <a:gd name="T6" fmla="*/ 0 60000 65536"/>
                    <a:gd name="T7" fmla="*/ 0 60000 65536"/>
                    <a:gd name="T8" fmla="*/ 0 60000 65536"/>
                    <a:gd name="T9" fmla="*/ 0 w 780"/>
                    <a:gd name="T10" fmla="*/ 0 h 240"/>
                    <a:gd name="T11" fmla="*/ 780 w 780"/>
                    <a:gd name="T12" fmla="*/ 240 h 240"/>
                  </a:gdLst>
                  <a:ahLst/>
                  <a:cxnLst>
                    <a:cxn ang="T6">
                      <a:pos x="T0" y="T1"/>
                    </a:cxn>
                    <a:cxn ang="T7">
                      <a:pos x="T2" y="T3"/>
                    </a:cxn>
                    <a:cxn ang="T8">
                      <a:pos x="T4" y="T5"/>
                    </a:cxn>
                  </a:cxnLst>
                  <a:rect l="T9" t="T10" r="T11" b="T12"/>
                  <a:pathLst>
                    <a:path w="780" h="240">
                      <a:moveTo>
                        <a:pt x="780" y="0"/>
                      </a:moveTo>
                      <a:lnTo>
                        <a:pt x="144" y="240"/>
                      </a:lnTo>
                      <a:lnTo>
                        <a:pt x="0" y="240"/>
                      </a:lnTo>
                    </a:path>
                  </a:pathLst>
                </a:custGeom>
                <a:noFill/>
                <a:ln w="9525">
                  <a:solidFill>
                    <a:schemeClr val="tx1"/>
                  </a:solidFill>
                  <a:round/>
                  <a:headEnd/>
                  <a:tailEnd/>
                </a:ln>
              </p:spPr>
              <p:txBody>
                <a:bodyPr wrap="none" anchor="ctr"/>
                <a:lstStyle/>
                <a:p>
                  <a:endParaRPr lang="en-US">
                    <a:solidFill>
                      <a:srgbClr val="0033CC"/>
                    </a:solidFill>
                  </a:endParaRPr>
                </a:p>
              </p:txBody>
            </p:sp>
          </p:grpSp>
          <p:grpSp>
            <p:nvGrpSpPr>
              <p:cNvPr id="23" name="Group 181"/>
              <p:cNvGrpSpPr>
                <a:grpSpLocks/>
              </p:cNvGrpSpPr>
              <p:nvPr/>
            </p:nvGrpSpPr>
            <p:grpSpPr bwMode="auto">
              <a:xfrm>
                <a:off x="651" y="864"/>
                <a:ext cx="3575" cy="2843"/>
                <a:chOff x="651" y="864"/>
                <a:chExt cx="3575" cy="2843"/>
              </a:xfrm>
            </p:grpSpPr>
            <p:grpSp>
              <p:nvGrpSpPr>
                <p:cNvPr id="24" name="Group 56"/>
                <p:cNvGrpSpPr>
                  <a:grpSpLocks/>
                </p:cNvGrpSpPr>
                <p:nvPr/>
              </p:nvGrpSpPr>
              <p:grpSpPr bwMode="auto">
                <a:xfrm>
                  <a:off x="2715" y="2912"/>
                  <a:ext cx="1511" cy="795"/>
                  <a:chOff x="2775" y="2955"/>
                  <a:chExt cx="1511" cy="795"/>
                </a:xfrm>
              </p:grpSpPr>
              <p:sp>
                <p:nvSpPr>
                  <p:cNvPr id="44055" name="Freeform 57"/>
                  <p:cNvSpPr>
                    <a:spLocks noChangeAspect="1"/>
                  </p:cNvSpPr>
                  <p:nvPr/>
                </p:nvSpPr>
                <p:spPr bwMode="auto">
                  <a:xfrm>
                    <a:off x="2802" y="2998"/>
                    <a:ext cx="1324" cy="582"/>
                  </a:xfrm>
                  <a:custGeom>
                    <a:avLst/>
                    <a:gdLst>
                      <a:gd name="T0" fmla="*/ 0 w 1470"/>
                      <a:gd name="T1" fmla="*/ 0 h 645"/>
                      <a:gd name="T2" fmla="*/ 0 w 1470"/>
                      <a:gd name="T3" fmla="*/ 524 h 645"/>
                      <a:gd name="T4" fmla="*/ 1470 w 1470"/>
                      <a:gd name="T5" fmla="*/ 524 h 645"/>
                      <a:gd name="T6" fmla="*/ 1470 w 1470"/>
                      <a:gd name="T7" fmla="*/ 645 h 645"/>
                      <a:gd name="T8" fmla="*/ 0 60000 65536"/>
                      <a:gd name="T9" fmla="*/ 0 60000 65536"/>
                      <a:gd name="T10" fmla="*/ 0 60000 65536"/>
                      <a:gd name="T11" fmla="*/ 0 60000 65536"/>
                      <a:gd name="T12" fmla="*/ 0 w 1470"/>
                      <a:gd name="T13" fmla="*/ 0 h 645"/>
                      <a:gd name="T14" fmla="*/ 1470 w 1470"/>
                      <a:gd name="T15" fmla="*/ 645 h 645"/>
                    </a:gdLst>
                    <a:ahLst/>
                    <a:cxnLst>
                      <a:cxn ang="T8">
                        <a:pos x="T0" y="T1"/>
                      </a:cxn>
                      <a:cxn ang="T9">
                        <a:pos x="T2" y="T3"/>
                      </a:cxn>
                      <a:cxn ang="T10">
                        <a:pos x="T4" y="T5"/>
                      </a:cxn>
                      <a:cxn ang="T11">
                        <a:pos x="T6" y="T7"/>
                      </a:cxn>
                    </a:cxnLst>
                    <a:rect l="T12" t="T13" r="T14" b="T15"/>
                    <a:pathLst>
                      <a:path w="1470" h="645">
                        <a:moveTo>
                          <a:pt x="0" y="0"/>
                        </a:moveTo>
                        <a:lnTo>
                          <a:pt x="0" y="524"/>
                        </a:lnTo>
                        <a:lnTo>
                          <a:pt x="1470" y="524"/>
                        </a:lnTo>
                        <a:lnTo>
                          <a:pt x="1470" y="645"/>
                        </a:lnTo>
                      </a:path>
                    </a:pathLst>
                  </a:custGeom>
                  <a:noFill/>
                  <a:ln w="9525">
                    <a:solidFill>
                      <a:schemeClr val="tx1"/>
                    </a:solidFill>
                    <a:round/>
                    <a:headEnd/>
                    <a:tailEnd/>
                  </a:ln>
                </p:spPr>
                <p:txBody>
                  <a:bodyPr wrap="none" anchor="ctr"/>
                  <a:lstStyle/>
                  <a:p>
                    <a:endParaRPr lang="en-US">
                      <a:solidFill>
                        <a:srgbClr val="0033CC"/>
                      </a:solidFill>
                    </a:endParaRPr>
                  </a:p>
                </p:txBody>
              </p:sp>
              <p:grpSp>
                <p:nvGrpSpPr>
                  <p:cNvPr id="25" name="Group 58"/>
                  <p:cNvGrpSpPr>
                    <a:grpSpLocks noChangeAspect="1"/>
                  </p:cNvGrpSpPr>
                  <p:nvPr/>
                </p:nvGrpSpPr>
                <p:grpSpPr bwMode="auto">
                  <a:xfrm>
                    <a:off x="3492" y="3289"/>
                    <a:ext cx="355" cy="356"/>
                    <a:chOff x="4153" y="3328"/>
                    <a:chExt cx="438" cy="438"/>
                  </a:xfrm>
                </p:grpSpPr>
                <p:sp>
                  <p:nvSpPr>
                    <p:cNvPr id="44062" name="Oval 59"/>
                    <p:cNvSpPr>
                      <a:spLocks noChangeAspect="1" noChangeArrowheads="1"/>
                    </p:cNvSpPr>
                    <p:nvPr/>
                  </p:nvSpPr>
                  <p:spPr bwMode="auto">
                    <a:xfrm>
                      <a:off x="4153" y="3328"/>
                      <a:ext cx="438" cy="438"/>
                    </a:xfrm>
                    <a:prstGeom prst="ellipse">
                      <a:avLst/>
                    </a:prstGeom>
                    <a:solidFill>
                      <a:schemeClr val="bg1"/>
                    </a:solidFill>
                    <a:ln w="9525">
                      <a:solidFill>
                        <a:schemeClr val="tx1"/>
                      </a:solidFill>
                      <a:round/>
                      <a:headEnd/>
                      <a:tailEnd/>
                    </a:ln>
                  </p:spPr>
                  <p:txBody>
                    <a:bodyPr wrap="none" anchor="ctr"/>
                    <a:lstStyle/>
                    <a:p>
                      <a:endParaRPr lang="en-US">
                        <a:solidFill>
                          <a:srgbClr val="0033CC"/>
                        </a:solidFill>
                      </a:endParaRPr>
                    </a:p>
                  </p:txBody>
                </p:sp>
                <p:sp>
                  <p:nvSpPr>
                    <p:cNvPr id="44063" name="Freeform 60"/>
                    <p:cNvSpPr>
                      <a:spLocks noChangeAspect="1"/>
                    </p:cNvSpPr>
                    <p:nvPr/>
                  </p:nvSpPr>
                  <p:spPr bwMode="auto">
                    <a:xfrm>
                      <a:off x="4257" y="3402"/>
                      <a:ext cx="205" cy="294"/>
                    </a:xfrm>
                    <a:custGeom>
                      <a:avLst/>
                      <a:gdLst>
                        <a:gd name="T0" fmla="*/ 0 w 102"/>
                        <a:gd name="T1" fmla="*/ 76 h 146"/>
                        <a:gd name="T2" fmla="*/ 24 w 102"/>
                        <a:gd name="T3" fmla="*/ 10 h 146"/>
                        <a:gd name="T4" fmla="*/ 75 w 102"/>
                        <a:gd name="T5" fmla="*/ 136 h 146"/>
                        <a:gd name="T6" fmla="*/ 102 w 102"/>
                        <a:gd name="T7" fmla="*/ 70 h 146"/>
                        <a:gd name="T8" fmla="*/ 0 60000 65536"/>
                        <a:gd name="T9" fmla="*/ 0 60000 65536"/>
                        <a:gd name="T10" fmla="*/ 0 60000 65536"/>
                        <a:gd name="T11" fmla="*/ 0 60000 65536"/>
                        <a:gd name="T12" fmla="*/ 0 w 102"/>
                        <a:gd name="T13" fmla="*/ 0 h 146"/>
                        <a:gd name="T14" fmla="*/ 102 w 102"/>
                        <a:gd name="T15" fmla="*/ 146 h 146"/>
                      </a:gdLst>
                      <a:ahLst/>
                      <a:cxnLst>
                        <a:cxn ang="T8">
                          <a:pos x="T0" y="T1"/>
                        </a:cxn>
                        <a:cxn ang="T9">
                          <a:pos x="T2" y="T3"/>
                        </a:cxn>
                        <a:cxn ang="T10">
                          <a:pos x="T4" y="T5"/>
                        </a:cxn>
                        <a:cxn ang="T11">
                          <a:pos x="T6" y="T7"/>
                        </a:cxn>
                      </a:cxnLst>
                      <a:rect l="T12" t="T13" r="T14" b="T15"/>
                      <a:pathLst>
                        <a:path w="102" h="146">
                          <a:moveTo>
                            <a:pt x="0" y="76"/>
                          </a:moveTo>
                          <a:cubicBezTo>
                            <a:pt x="6" y="38"/>
                            <a:pt x="12" y="0"/>
                            <a:pt x="24" y="10"/>
                          </a:cubicBezTo>
                          <a:cubicBezTo>
                            <a:pt x="36" y="20"/>
                            <a:pt x="62" y="126"/>
                            <a:pt x="75" y="136"/>
                          </a:cubicBezTo>
                          <a:cubicBezTo>
                            <a:pt x="88" y="146"/>
                            <a:pt x="95" y="108"/>
                            <a:pt x="102" y="70"/>
                          </a:cubicBezTo>
                        </a:path>
                      </a:pathLst>
                    </a:custGeom>
                    <a:solidFill>
                      <a:schemeClr val="bg1"/>
                    </a:solidFill>
                    <a:ln w="9525">
                      <a:solidFill>
                        <a:schemeClr val="tx1"/>
                      </a:solidFill>
                      <a:round/>
                      <a:headEnd/>
                      <a:tailEnd/>
                    </a:ln>
                  </p:spPr>
                  <p:txBody>
                    <a:bodyPr wrap="none" anchor="ctr"/>
                    <a:lstStyle/>
                    <a:p>
                      <a:endParaRPr lang="en-US">
                        <a:solidFill>
                          <a:srgbClr val="0033CC"/>
                        </a:solidFill>
                      </a:endParaRPr>
                    </a:p>
                  </p:txBody>
                </p:sp>
              </p:grpSp>
              <p:grpSp>
                <p:nvGrpSpPr>
                  <p:cNvPr id="26" name="Group 61"/>
                  <p:cNvGrpSpPr>
                    <a:grpSpLocks noChangeAspect="1"/>
                  </p:cNvGrpSpPr>
                  <p:nvPr/>
                </p:nvGrpSpPr>
                <p:grpSpPr bwMode="auto">
                  <a:xfrm>
                    <a:off x="3965" y="3583"/>
                    <a:ext cx="321" cy="167"/>
                    <a:chOff x="4668" y="3840"/>
                    <a:chExt cx="396" cy="205"/>
                  </a:xfrm>
                </p:grpSpPr>
                <p:sp>
                  <p:nvSpPr>
                    <p:cNvPr id="44059" name="Line 62"/>
                    <p:cNvSpPr>
                      <a:spLocks noChangeAspect="1" noChangeShapeType="1"/>
                    </p:cNvSpPr>
                    <p:nvPr/>
                  </p:nvSpPr>
                  <p:spPr bwMode="auto">
                    <a:xfrm>
                      <a:off x="4812" y="4044"/>
                      <a:ext cx="119" cy="1"/>
                    </a:xfrm>
                    <a:prstGeom prst="line">
                      <a:avLst/>
                    </a:prstGeom>
                    <a:noFill/>
                    <a:ln w="9525">
                      <a:solidFill>
                        <a:schemeClr val="tx1"/>
                      </a:solidFill>
                      <a:round/>
                      <a:headEnd/>
                      <a:tailEnd/>
                    </a:ln>
                  </p:spPr>
                  <p:txBody>
                    <a:bodyPr wrap="none" anchor="ctr"/>
                    <a:lstStyle/>
                    <a:p>
                      <a:endParaRPr lang="en-US">
                        <a:solidFill>
                          <a:srgbClr val="0033CC"/>
                        </a:solidFill>
                      </a:endParaRPr>
                    </a:p>
                  </p:txBody>
                </p:sp>
                <p:sp>
                  <p:nvSpPr>
                    <p:cNvPr id="44060" name="Line 63"/>
                    <p:cNvSpPr>
                      <a:spLocks noChangeAspect="1" noChangeShapeType="1"/>
                    </p:cNvSpPr>
                    <p:nvPr/>
                  </p:nvSpPr>
                  <p:spPr bwMode="auto">
                    <a:xfrm>
                      <a:off x="4668" y="3840"/>
                      <a:ext cx="396" cy="0"/>
                    </a:xfrm>
                    <a:prstGeom prst="line">
                      <a:avLst/>
                    </a:prstGeom>
                    <a:noFill/>
                    <a:ln w="9525">
                      <a:solidFill>
                        <a:schemeClr val="tx1"/>
                      </a:solidFill>
                      <a:round/>
                      <a:headEnd/>
                      <a:tailEnd/>
                    </a:ln>
                  </p:spPr>
                  <p:txBody>
                    <a:bodyPr wrap="none" anchor="ctr"/>
                    <a:lstStyle/>
                    <a:p>
                      <a:endParaRPr lang="en-US">
                        <a:solidFill>
                          <a:srgbClr val="0033CC"/>
                        </a:solidFill>
                      </a:endParaRPr>
                    </a:p>
                  </p:txBody>
                </p:sp>
                <p:sp>
                  <p:nvSpPr>
                    <p:cNvPr id="44061" name="Line 64"/>
                    <p:cNvSpPr>
                      <a:spLocks noChangeAspect="1" noChangeShapeType="1"/>
                    </p:cNvSpPr>
                    <p:nvPr/>
                  </p:nvSpPr>
                  <p:spPr bwMode="auto">
                    <a:xfrm>
                      <a:off x="4752" y="3936"/>
                      <a:ext cx="238" cy="1"/>
                    </a:xfrm>
                    <a:prstGeom prst="line">
                      <a:avLst/>
                    </a:prstGeom>
                    <a:noFill/>
                    <a:ln w="9525">
                      <a:solidFill>
                        <a:schemeClr val="tx1"/>
                      </a:solidFill>
                      <a:round/>
                      <a:headEnd/>
                      <a:tailEnd/>
                    </a:ln>
                  </p:spPr>
                  <p:txBody>
                    <a:bodyPr wrap="none" anchor="ctr"/>
                    <a:lstStyle/>
                    <a:p>
                      <a:endParaRPr lang="en-US">
                        <a:solidFill>
                          <a:srgbClr val="0033CC"/>
                        </a:solidFill>
                      </a:endParaRPr>
                    </a:p>
                  </p:txBody>
                </p:sp>
              </p:grpSp>
              <p:sp>
                <p:nvSpPr>
                  <p:cNvPr id="44058" name="Oval 65"/>
                  <p:cNvSpPr>
                    <a:spLocks noChangeAspect="1" noChangeArrowheads="1"/>
                  </p:cNvSpPr>
                  <p:nvPr/>
                </p:nvSpPr>
                <p:spPr bwMode="auto">
                  <a:xfrm>
                    <a:off x="2775" y="2955"/>
                    <a:ext cx="51" cy="50"/>
                  </a:xfrm>
                  <a:prstGeom prst="ellipse">
                    <a:avLst/>
                  </a:prstGeom>
                  <a:solidFill>
                    <a:schemeClr val="tx1"/>
                  </a:solidFill>
                  <a:ln w="9525">
                    <a:solidFill>
                      <a:schemeClr val="tx1"/>
                    </a:solidFill>
                    <a:round/>
                    <a:headEnd/>
                    <a:tailEnd/>
                  </a:ln>
                </p:spPr>
                <p:txBody>
                  <a:bodyPr wrap="none" anchor="ctr"/>
                  <a:lstStyle/>
                  <a:p>
                    <a:endParaRPr lang="en-US">
                      <a:solidFill>
                        <a:srgbClr val="0033CC"/>
                      </a:solidFill>
                    </a:endParaRPr>
                  </a:p>
                </p:txBody>
              </p:sp>
            </p:grpSp>
            <p:grpSp>
              <p:nvGrpSpPr>
                <p:cNvPr id="27" name="Group 170"/>
                <p:cNvGrpSpPr>
                  <a:grpSpLocks/>
                </p:cNvGrpSpPr>
                <p:nvPr/>
              </p:nvGrpSpPr>
              <p:grpSpPr bwMode="auto">
                <a:xfrm>
                  <a:off x="651" y="864"/>
                  <a:ext cx="2135" cy="514"/>
                  <a:chOff x="651" y="864"/>
                  <a:chExt cx="2135" cy="514"/>
                </a:xfrm>
              </p:grpSpPr>
              <p:grpSp>
                <p:nvGrpSpPr>
                  <p:cNvPr id="28" name="Group 47"/>
                  <p:cNvGrpSpPr>
                    <a:grpSpLocks noChangeAspect="1"/>
                  </p:cNvGrpSpPr>
                  <p:nvPr/>
                </p:nvGrpSpPr>
                <p:grpSpPr bwMode="auto">
                  <a:xfrm>
                    <a:off x="651" y="1043"/>
                    <a:ext cx="322" cy="167"/>
                    <a:chOff x="4668" y="3840"/>
                    <a:chExt cx="396" cy="205"/>
                  </a:xfrm>
                </p:grpSpPr>
                <p:sp>
                  <p:nvSpPr>
                    <p:cNvPr id="44052" name="Line 48"/>
                    <p:cNvSpPr>
                      <a:spLocks noChangeAspect="1" noChangeShapeType="1"/>
                    </p:cNvSpPr>
                    <p:nvPr/>
                  </p:nvSpPr>
                  <p:spPr bwMode="auto">
                    <a:xfrm>
                      <a:off x="4812" y="4044"/>
                      <a:ext cx="119" cy="1"/>
                    </a:xfrm>
                    <a:prstGeom prst="line">
                      <a:avLst/>
                    </a:prstGeom>
                    <a:noFill/>
                    <a:ln w="9525">
                      <a:solidFill>
                        <a:schemeClr val="tx1"/>
                      </a:solidFill>
                      <a:round/>
                      <a:headEnd/>
                      <a:tailEnd/>
                    </a:ln>
                  </p:spPr>
                  <p:txBody>
                    <a:bodyPr wrap="none" anchor="ctr"/>
                    <a:lstStyle/>
                    <a:p>
                      <a:endParaRPr lang="en-US">
                        <a:solidFill>
                          <a:srgbClr val="0033CC"/>
                        </a:solidFill>
                      </a:endParaRPr>
                    </a:p>
                  </p:txBody>
                </p:sp>
                <p:sp>
                  <p:nvSpPr>
                    <p:cNvPr id="44053" name="Line 49"/>
                    <p:cNvSpPr>
                      <a:spLocks noChangeAspect="1" noChangeShapeType="1"/>
                    </p:cNvSpPr>
                    <p:nvPr/>
                  </p:nvSpPr>
                  <p:spPr bwMode="auto">
                    <a:xfrm>
                      <a:off x="4668" y="3840"/>
                      <a:ext cx="396" cy="0"/>
                    </a:xfrm>
                    <a:prstGeom prst="line">
                      <a:avLst/>
                    </a:prstGeom>
                    <a:noFill/>
                    <a:ln w="9525">
                      <a:solidFill>
                        <a:schemeClr val="tx1"/>
                      </a:solidFill>
                      <a:round/>
                      <a:headEnd/>
                      <a:tailEnd/>
                    </a:ln>
                  </p:spPr>
                  <p:txBody>
                    <a:bodyPr wrap="none" anchor="ctr"/>
                    <a:lstStyle/>
                    <a:p>
                      <a:endParaRPr lang="en-US">
                        <a:solidFill>
                          <a:srgbClr val="0033CC"/>
                        </a:solidFill>
                      </a:endParaRPr>
                    </a:p>
                  </p:txBody>
                </p:sp>
                <p:sp>
                  <p:nvSpPr>
                    <p:cNvPr id="44054" name="Line 50"/>
                    <p:cNvSpPr>
                      <a:spLocks noChangeAspect="1" noChangeShapeType="1"/>
                    </p:cNvSpPr>
                    <p:nvPr/>
                  </p:nvSpPr>
                  <p:spPr bwMode="auto">
                    <a:xfrm>
                      <a:off x="4752" y="3936"/>
                      <a:ext cx="238" cy="1"/>
                    </a:xfrm>
                    <a:prstGeom prst="line">
                      <a:avLst/>
                    </a:prstGeom>
                    <a:noFill/>
                    <a:ln w="9525">
                      <a:solidFill>
                        <a:schemeClr val="tx1"/>
                      </a:solidFill>
                      <a:round/>
                      <a:headEnd/>
                      <a:tailEnd/>
                    </a:ln>
                  </p:spPr>
                  <p:txBody>
                    <a:bodyPr wrap="none" anchor="ctr"/>
                    <a:lstStyle/>
                    <a:p>
                      <a:endParaRPr lang="en-US">
                        <a:solidFill>
                          <a:srgbClr val="0033CC"/>
                        </a:solidFill>
                      </a:endParaRPr>
                    </a:p>
                  </p:txBody>
                </p:sp>
              </p:grpSp>
              <p:sp>
                <p:nvSpPr>
                  <p:cNvPr id="44050" name="Freeform 51"/>
                  <p:cNvSpPr>
                    <a:spLocks noChangeAspect="1"/>
                  </p:cNvSpPr>
                  <p:nvPr/>
                </p:nvSpPr>
                <p:spPr bwMode="auto">
                  <a:xfrm>
                    <a:off x="809" y="864"/>
                    <a:ext cx="1950" cy="472"/>
                  </a:xfrm>
                  <a:custGeom>
                    <a:avLst/>
                    <a:gdLst>
                      <a:gd name="T0" fmla="*/ 1950 w 1950"/>
                      <a:gd name="T1" fmla="*/ 472 h 472"/>
                      <a:gd name="T2" fmla="*/ 1950 w 1950"/>
                      <a:gd name="T3" fmla="*/ 0 h 472"/>
                      <a:gd name="T4" fmla="*/ 1 w 1950"/>
                      <a:gd name="T5" fmla="*/ 0 h 472"/>
                      <a:gd name="T6" fmla="*/ 0 w 1950"/>
                      <a:gd name="T7" fmla="*/ 182 h 472"/>
                      <a:gd name="T8" fmla="*/ 0 60000 65536"/>
                      <a:gd name="T9" fmla="*/ 0 60000 65536"/>
                      <a:gd name="T10" fmla="*/ 0 60000 65536"/>
                      <a:gd name="T11" fmla="*/ 0 60000 65536"/>
                      <a:gd name="T12" fmla="*/ 0 w 1950"/>
                      <a:gd name="T13" fmla="*/ 0 h 472"/>
                      <a:gd name="T14" fmla="*/ 1950 w 1950"/>
                      <a:gd name="T15" fmla="*/ 472 h 472"/>
                    </a:gdLst>
                    <a:ahLst/>
                    <a:cxnLst>
                      <a:cxn ang="T8">
                        <a:pos x="T0" y="T1"/>
                      </a:cxn>
                      <a:cxn ang="T9">
                        <a:pos x="T2" y="T3"/>
                      </a:cxn>
                      <a:cxn ang="T10">
                        <a:pos x="T4" y="T5"/>
                      </a:cxn>
                      <a:cxn ang="T11">
                        <a:pos x="T6" y="T7"/>
                      </a:cxn>
                    </a:cxnLst>
                    <a:rect l="T12" t="T13" r="T14" b="T15"/>
                    <a:pathLst>
                      <a:path w="1950" h="472">
                        <a:moveTo>
                          <a:pt x="1950" y="472"/>
                        </a:moveTo>
                        <a:lnTo>
                          <a:pt x="1950" y="0"/>
                        </a:lnTo>
                        <a:lnTo>
                          <a:pt x="1" y="0"/>
                        </a:lnTo>
                        <a:lnTo>
                          <a:pt x="0" y="182"/>
                        </a:lnTo>
                      </a:path>
                    </a:pathLst>
                  </a:custGeom>
                  <a:noFill/>
                  <a:ln w="9525">
                    <a:solidFill>
                      <a:schemeClr val="tx1"/>
                    </a:solidFill>
                    <a:round/>
                    <a:headEnd/>
                    <a:tailEnd/>
                  </a:ln>
                </p:spPr>
                <p:txBody>
                  <a:bodyPr wrap="none" anchor="ctr"/>
                  <a:lstStyle/>
                  <a:p>
                    <a:endParaRPr lang="en-US">
                      <a:solidFill>
                        <a:srgbClr val="0033CC"/>
                      </a:solidFill>
                    </a:endParaRPr>
                  </a:p>
                </p:txBody>
              </p:sp>
              <p:sp>
                <p:nvSpPr>
                  <p:cNvPr id="44051" name="Oval 52"/>
                  <p:cNvSpPr>
                    <a:spLocks noChangeAspect="1" noChangeArrowheads="1"/>
                  </p:cNvSpPr>
                  <p:nvPr/>
                </p:nvSpPr>
                <p:spPr bwMode="auto">
                  <a:xfrm flipH="1" flipV="1">
                    <a:off x="2735" y="1328"/>
                    <a:ext cx="51" cy="50"/>
                  </a:xfrm>
                  <a:prstGeom prst="ellipse">
                    <a:avLst/>
                  </a:prstGeom>
                  <a:solidFill>
                    <a:schemeClr val="tx1"/>
                  </a:solidFill>
                  <a:ln w="9525">
                    <a:solidFill>
                      <a:schemeClr val="tx1"/>
                    </a:solidFill>
                    <a:round/>
                    <a:headEnd/>
                    <a:tailEnd/>
                  </a:ln>
                </p:spPr>
                <p:txBody>
                  <a:bodyPr wrap="none" anchor="ctr"/>
                  <a:lstStyle/>
                  <a:p>
                    <a:endParaRPr lang="en-US">
                      <a:solidFill>
                        <a:srgbClr val="0033CC"/>
                      </a:solidFill>
                    </a:endParaRPr>
                  </a:p>
                </p:txBody>
              </p:sp>
            </p:grpSp>
          </p:grpSp>
        </p:grpSp>
        <p:grpSp>
          <p:nvGrpSpPr>
            <p:cNvPr id="29" name="Group 180"/>
            <p:cNvGrpSpPr>
              <a:grpSpLocks/>
            </p:cNvGrpSpPr>
            <p:nvPr/>
          </p:nvGrpSpPr>
          <p:grpSpPr bwMode="auto">
            <a:xfrm>
              <a:off x="278" y="1623"/>
              <a:ext cx="3164" cy="2040"/>
              <a:chOff x="278" y="1623"/>
              <a:chExt cx="3164" cy="2040"/>
            </a:xfrm>
          </p:grpSpPr>
          <p:grpSp>
            <p:nvGrpSpPr>
              <p:cNvPr id="30" name="Group 179"/>
              <p:cNvGrpSpPr>
                <a:grpSpLocks/>
              </p:cNvGrpSpPr>
              <p:nvPr/>
            </p:nvGrpSpPr>
            <p:grpSpPr bwMode="auto">
              <a:xfrm>
                <a:off x="278" y="1623"/>
                <a:ext cx="3164" cy="2040"/>
                <a:chOff x="278" y="1623"/>
                <a:chExt cx="3164" cy="2040"/>
              </a:xfrm>
            </p:grpSpPr>
            <p:sp>
              <p:nvSpPr>
                <p:cNvPr id="44042" name="Text Box 171"/>
                <p:cNvSpPr txBox="1">
                  <a:spLocks noChangeArrowheads="1"/>
                </p:cNvSpPr>
                <p:nvPr/>
              </p:nvSpPr>
              <p:spPr bwMode="auto">
                <a:xfrm>
                  <a:off x="278" y="1623"/>
                  <a:ext cx="1064" cy="404"/>
                </a:xfrm>
                <a:prstGeom prst="rect">
                  <a:avLst/>
                </a:prstGeom>
                <a:noFill/>
                <a:ln w="9525">
                  <a:noFill/>
                  <a:miter lim="800000"/>
                  <a:headEnd/>
                  <a:tailEnd/>
                </a:ln>
              </p:spPr>
              <p:txBody>
                <a:bodyPr>
                  <a:spAutoFit/>
                </a:bodyPr>
                <a:lstStyle/>
                <a:p>
                  <a:pPr algn="r"/>
                  <a:r>
                    <a:rPr lang="en-US" altLang="zh-TW" sz="1800">
                      <a:solidFill>
                        <a:srgbClr val="0033CC"/>
                      </a:solidFill>
                      <a:ea typeface="新細明體" charset="-120"/>
                    </a:rPr>
                    <a:t>Electromagnet (1 of 4) </a:t>
                  </a:r>
                </a:p>
              </p:txBody>
            </p:sp>
            <p:sp>
              <p:nvSpPr>
                <p:cNvPr id="44043" name="Text Box 172"/>
                <p:cNvSpPr txBox="1">
                  <a:spLocks noChangeArrowheads="1"/>
                </p:cNvSpPr>
                <p:nvPr/>
              </p:nvSpPr>
              <p:spPr bwMode="auto">
                <a:xfrm>
                  <a:off x="2670" y="3432"/>
                  <a:ext cx="772" cy="231"/>
                </a:xfrm>
                <a:prstGeom prst="rect">
                  <a:avLst/>
                </a:prstGeom>
                <a:noFill/>
                <a:ln w="9525">
                  <a:noFill/>
                  <a:miter lim="800000"/>
                  <a:headEnd/>
                  <a:tailEnd/>
                </a:ln>
              </p:spPr>
              <p:txBody>
                <a:bodyPr wrap="none">
                  <a:spAutoFit/>
                </a:bodyPr>
                <a:lstStyle/>
                <a:p>
                  <a:pPr algn="r"/>
                  <a:r>
                    <a:rPr lang="en-US" altLang="zh-TW" sz="1800">
                      <a:solidFill>
                        <a:srgbClr val="0033CC"/>
                      </a:solidFill>
                      <a:ea typeface="新細明體" charset="-120"/>
                    </a:rPr>
                    <a:t>13.56 MHz</a:t>
                  </a:r>
                </a:p>
              </p:txBody>
            </p:sp>
            <p:sp>
              <p:nvSpPr>
                <p:cNvPr id="44044" name="Text Box 173"/>
                <p:cNvSpPr txBox="1">
                  <a:spLocks noChangeArrowheads="1"/>
                </p:cNvSpPr>
                <p:nvPr/>
              </p:nvSpPr>
              <p:spPr bwMode="auto">
                <a:xfrm>
                  <a:off x="306" y="2928"/>
                  <a:ext cx="1252" cy="231"/>
                </a:xfrm>
                <a:prstGeom prst="rect">
                  <a:avLst/>
                </a:prstGeom>
                <a:noFill/>
                <a:ln w="9525">
                  <a:noFill/>
                  <a:miter lim="800000"/>
                  <a:headEnd/>
                  <a:tailEnd/>
                </a:ln>
              </p:spPr>
              <p:txBody>
                <a:bodyPr wrap="none">
                  <a:spAutoFit/>
                </a:bodyPr>
                <a:lstStyle/>
                <a:p>
                  <a:pPr algn="r"/>
                  <a:r>
                    <a:rPr lang="en-US" altLang="zh-TW" sz="1800">
                      <a:solidFill>
                        <a:srgbClr val="0033CC"/>
                      </a:solidFill>
                      <a:ea typeface="新細明體" charset="-120"/>
                    </a:rPr>
                    <a:t>Biased wafer chuck</a:t>
                  </a:r>
                </a:p>
              </p:txBody>
            </p:sp>
          </p:grpSp>
          <p:sp>
            <p:nvSpPr>
              <p:cNvPr id="24751" name="Text Box 175"/>
              <p:cNvSpPr txBox="1">
                <a:spLocks noChangeArrowheads="1"/>
              </p:cNvSpPr>
              <p:nvPr/>
            </p:nvSpPr>
            <p:spPr bwMode="auto">
              <a:xfrm>
                <a:off x="2548" y="2352"/>
                <a:ext cx="476" cy="231"/>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defRPr/>
                </a:pPr>
                <a:r>
                  <a:rPr lang="en-US" altLang="zh-TW" sz="1800">
                    <a:solidFill>
                      <a:srgbClr val="0033CC"/>
                    </a:solidFill>
                    <a:ea typeface="新細明體" charset="-120"/>
                  </a:rPr>
                  <a:t>Wafer</a:t>
                </a:r>
              </a:p>
            </p:txBody>
          </p:sp>
        </p:grpSp>
      </p:grpSp>
      <p:sp>
        <p:nvSpPr>
          <p:cNvPr id="112" name="Rectangle 111"/>
          <p:cNvSpPr/>
          <p:nvPr/>
        </p:nvSpPr>
        <p:spPr>
          <a:xfrm>
            <a:off x="1066800" y="152400"/>
            <a:ext cx="7391400" cy="523220"/>
          </a:xfrm>
          <a:prstGeom prst="rect">
            <a:avLst/>
          </a:prstGeom>
        </p:spPr>
        <p:txBody>
          <a:bodyPr wrap="square">
            <a:spAutoFit/>
          </a:bodyPr>
          <a:lstStyle/>
          <a:p>
            <a:r>
              <a:rPr lang="en-US" altLang="zh-TW" sz="2800" dirty="0" smtClean="0">
                <a:solidFill>
                  <a:srgbClr val="0033CC"/>
                </a:solidFill>
                <a:ea typeface="新細明體" charset="-120"/>
              </a:rPr>
              <a:t>Magnetically enhanced reactive ion etch (MERIE)</a:t>
            </a:r>
            <a:endParaRPr lang="en-US" sz="2800" dirty="0">
              <a:solidFill>
                <a:srgbClr val="0033CC"/>
              </a:solidFill>
            </a:endParaRPr>
          </a:p>
        </p:txBody>
      </p:sp>
      <p:cxnSp>
        <p:nvCxnSpPr>
          <p:cNvPr id="113" name="Straight Connector 112"/>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4" name="TextBox 113"/>
          <p:cNvSpPr txBox="1"/>
          <p:nvPr/>
        </p:nvSpPr>
        <p:spPr>
          <a:xfrm>
            <a:off x="304800" y="762000"/>
            <a:ext cx="8534400" cy="1277273"/>
          </a:xfrm>
          <a:prstGeom prst="rect">
            <a:avLst/>
          </a:prstGeom>
          <a:noFill/>
        </p:spPr>
        <p:txBody>
          <a:bodyPr wrap="square" rtlCol="0">
            <a:spAutoFit/>
          </a:bodyPr>
          <a:lstStyle/>
          <a:p>
            <a:pPr>
              <a:spcAft>
                <a:spcPts val="600"/>
              </a:spcAft>
            </a:pPr>
            <a:r>
              <a:rPr lang="en-US" dirty="0" smtClean="0">
                <a:solidFill>
                  <a:srgbClr val="0033CC"/>
                </a:solidFill>
              </a:rPr>
              <a:t>Like regular parallel plate RIE, but magnetic field forces electron to go circles, increasing collision with gas molecules and decreasing loss to chamber walls or top/bottom plates.</a:t>
            </a:r>
          </a:p>
          <a:p>
            <a:pPr>
              <a:spcAft>
                <a:spcPts val="600"/>
              </a:spcAft>
            </a:pPr>
            <a:r>
              <a:rPr lang="en-US" dirty="0" smtClean="0">
                <a:solidFill>
                  <a:srgbClr val="0033CC"/>
                </a:solidFill>
              </a:rPr>
              <a:t>However, now that electrons don’t loss to bottom plate, no or little bias voltage – need to apply an external bias to accelerate ions.</a:t>
            </a:r>
            <a:endParaRPr lang="en-US" dirty="0">
              <a:solidFill>
                <a:srgbClr val="0033CC"/>
              </a:solidFill>
            </a:endParaRPr>
          </a:p>
        </p:txBody>
      </p:sp>
      <p:sp>
        <p:nvSpPr>
          <p:cNvPr id="115" name="TextBox 114"/>
          <p:cNvSpPr txBox="1"/>
          <p:nvPr/>
        </p:nvSpPr>
        <p:spPr>
          <a:xfrm>
            <a:off x="6248400" y="2438400"/>
            <a:ext cx="2895600" cy="3370153"/>
          </a:xfrm>
          <a:prstGeom prst="rect">
            <a:avLst/>
          </a:prstGeom>
          <a:noFill/>
        </p:spPr>
        <p:txBody>
          <a:bodyPr wrap="square" rtlCol="0">
            <a:spAutoFit/>
          </a:bodyPr>
          <a:lstStyle/>
          <a:p>
            <a:pPr>
              <a:spcAft>
                <a:spcPts val="600"/>
              </a:spcAft>
            </a:pPr>
            <a:r>
              <a:rPr lang="en-US" dirty="0" smtClean="0">
                <a:solidFill>
                  <a:srgbClr val="7030A0"/>
                </a:solidFill>
              </a:rPr>
              <a:t>I haven’t seen any MERIE, so it is not popular.</a:t>
            </a:r>
          </a:p>
          <a:p>
            <a:pPr>
              <a:spcAft>
                <a:spcPts val="600"/>
              </a:spcAft>
            </a:pPr>
            <a:r>
              <a:rPr lang="en-US" dirty="0" smtClean="0">
                <a:solidFill>
                  <a:srgbClr val="7030A0"/>
                </a:solidFill>
              </a:rPr>
              <a:t>On the contrary, magnetron sputtering is very popular.</a:t>
            </a:r>
          </a:p>
          <a:p>
            <a:pPr>
              <a:spcAft>
                <a:spcPts val="600"/>
              </a:spcAft>
            </a:pPr>
            <a:r>
              <a:rPr lang="en-US" dirty="0" smtClean="0">
                <a:solidFill>
                  <a:srgbClr val="7030A0"/>
                </a:solidFill>
              </a:rPr>
              <a:t>This is probably because there are many ways to increase etching rate; but sputter without magnetron is always very slow: </a:t>
            </a:r>
          </a:p>
          <a:p>
            <a:pPr>
              <a:spcAft>
                <a:spcPts val="600"/>
              </a:spcAft>
            </a:pPr>
            <a:r>
              <a:rPr lang="en-US" dirty="0" smtClean="0">
                <a:solidFill>
                  <a:srgbClr val="7030A0"/>
                </a:solidFill>
              </a:rPr>
              <a:t>few nm/min, vs. 10s to 100s nm/min RIE etching rate.</a:t>
            </a:r>
            <a:endParaRPr lang="en-US" dirty="0">
              <a:solidFill>
                <a:srgbClr val="7030A0"/>
              </a:solidFill>
            </a:endParaRPr>
          </a:p>
        </p:txBody>
      </p:sp>
      <p:sp>
        <p:nvSpPr>
          <p:cNvPr id="116" name="Slide Number Placeholder 115"/>
          <p:cNvSpPr>
            <a:spLocks noGrp="1"/>
          </p:cNvSpPr>
          <p:nvPr>
            <p:ph type="sldNum" sz="quarter" idx="12"/>
          </p:nvPr>
        </p:nvSpPr>
        <p:spPr/>
        <p:txBody>
          <a:bodyPr/>
          <a:lstStyle/>
          <a:p>
            <a:fld id="{0F90EF3C-4A64-457F-A2E8-FEDFDABB442D}"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2443149" y="0"/>
            <a:ext cx="4643451" cy="523220"/>
          </a:xfrm>
          <a:prstGeom prst="rect">
            <a:avLst/>
          </a:prstGeom>
          <a:noFill/>
        </p:spPr>
        <p:txBody>
          <a:bodyPr wrap="none" rtlCol="0">
            <a:spAutoFit/>
          </a:bodyPr>
          <a:lstStyle/>
          <a:p>
            <a:r>
              <a:rPr lang="en-US" sz="2800" dirty="0" smtClean="0">
                <a:solidFill>
                  <a:srgbClr val="0033CC"/>
                </a:solidFill>
              </a:rPr>
              <a:t>Sputter etching and ion milling</a:t>
            </a:r>
            <a:endParaRPr lang="en-US" sz="2800" dirty="0">
              <a:solidFill>
                <a:srgbClr val="0033CC"/>
              </a:solidFill>
            </a:endParaRPr>
          </a:p>
        </p:txBody>
      </p:sp>
      <p:pic>
        <p:nvPicPr>
          <p:cNvPr id="45057" name="Picture 1"/>
          <p:cNvPicPr>
            <a:picLocks noChangeAspect="1" noChangeArrowheads="1"/>
          </p:cNvPicPr>
          <p:nvPr/>
        </p:nvPicPr>
        <p:blipFill>
          <a:blip r:embed="rId2" cstate="print"/>
          <a:srcRect/>
          <a:stretch>
            <a:fillRect/>
          </a:stretch>
        </p:blipFill>
        <p:spPr bwMode="auto">
          <a:xfrm>
            <a:off x="4953001" y="1371600"/>
            <a:ext cx="4191000" cy="2613723"/>
          </a:xfrm>
          <a:prstGeom prst="rect">
            <a:avLst/>
          </a:prstGeom>
          <a:noFill/>
          <a:ln w="9525">
            <a:noFill/>
            <a:miter lim="800000"/>
            <a:headEnd/>
            <a:tailEnd/>
          </a:ln>
        </p:spPr>
      </p:pic>
      <p:sp>
        <p:nvSpPr>
          <p:cNvPr id="12" name="Rectangle 11"/>
          <p:cNvSpPr/>
          <p:nvPr/>
        </p:nvSpPr>
        <p:spPr>
          <a:xfrm>
            <a:off x="0" y="609600"/>
            <a:ext cx="5257800" cy="3970318"/>
          </a:xfrm>
          <a:prstGeom prst="rect">
            <a:avLst/>
          </a:prstGeom>
        </p:spPr>
        <p:txBody>
          <a:bodyPr wrap="square">
            <a:spAutoFit/>
          </a:bodyPr>
          <a:lstStyle/>
          <a:p>
            <a:pPr marL="166688" indent="-166688"/>
            <a:r>
              <a:rPr lang="en-US" dirty="0" smtClean="0">
                <a:solidFill>
                  <a:srgbClr val="C00000"/>
                </a:solidFill>
              </a:rPr>
              <a:t>Sputter etching: (etch </a:t>
            </a:r>
            <a:r>
              <a:rPr lang="en-US" i="1" dirty="0" smtClean="0">
                <a:solidFill>
                  <a:srgbClr val="C00000"/>
                </a:solidFill>
              </a:rPr>
              <a:t>inside</a:t>
            </a:r>
            <a:r>
              <a:rPr lang="en-US" dirty="0" smtClean="0">
                <a:solidFill>
                  <a:srgbClr val="C00000"/>
                </a:solidFill>
              </a:rPr>
              <a:t> plasma)</a:t>
            </a:r>
          </a:p>
          <a:p>
            <a:pPr marL="166688" indent="-166688">
              <a:buFont typeface="Arial" pitchFamily="34" charset="0"/>
              <a:buChar char="•"/>
            </a:pPr>
            <a:r>
              <a:rPr lang="en-US" dirty="0" smtClean="0">
                <a:solidFill>
                  <a:srgbClr val="0033CC"/>
                </a:solidFill>
              </a:rPr>
              <a:t>The etch mechanism is purely physical and ion energies are greater than 500 </a:t>
            </a:r>
            <a:r>
              <a:rPr lang="en-US" dirty="0" err="1" smtClean="0">
                <a:solidFill>
                  <a:srgbClr val="0033CC"/>
                </a:solidFill>
              </a:rPr>
              <a:t>eV</a:t>
            </a:r>
            <a:r>
              <a:rPr lang="en-US" dirty="0" smtClean="0">
                <a:solidFill>
                  <a:srgbClr val="0033CC"/>
                </a:solidFill>
              </a:rPr>
              <a:t>. </a:t>
            </a:r>
          </a:p>
          <a:p>
            <a:pPr marL="166688" indent="-166688">
              <a:buFont typeface="Arial" pitchFamily="34" charset="0"/>
              <a:buChar char="•"/>
            </a:pPr>
            <a:r>
              <a:rPr lang="en-US" dirty="0" smtClean="0">
                <a:solidFill>
                  <a:srgbClr val="0033CC"/>
                </a:solidFill>
              </a:rPr>
              <a:t>Very similar in principle to sputter deposition, but now the target becomes substrate to etch.</a:t>
            </a:r>
          </a:p>
          <a:p>
            <a:pPr marL="166688" indent="-166688">
              <a:buFont typeface="Arial" pitchFamily="34" charset="0"/>
              <a:buChar char="•"/>
            </a:pPr>
            <a:r>
              <a:rPr lang="en-US" dirty="0" smtClean="0">
                <a:solidFill>
                  <a:srgbClr val="0033CC"/>
                </a:solidFill>
              </a:rPr>
              <a:t>Poor selectivity (2:1 or 1:1), very anisotropic.</a:t>
            </a:r>
          </a:p>
          <a:p>
            <a:pPr marL="166688" indent="-166688">
              <a:buFont typeface="Arial" pitchFamily="34" charset="0"/>
              <a:buChar char="•"/>
            </a:pPr>
            <a:r>
              <a:rPr lang="en-US" dirty="0" smtClean="0">
                <a:solidFill>
                  <a:srgbClr val="0033CC"/>
                </a:solidFill>
              </a:rPr>
              <a:t>Sputtering rate depends on sputter yields which can be a function of incident angle.</a:t>
            </a:r>
          </a:p>
          <a:p>
            <a:pPr marL="166688" indent="-166688">
              <a:buFont typeface="Arial" pitchFamily="34" charset="0"/>
              <a:buChar char="•"/>
            </a:pPr>
            <a:r>
              <a:rPr lang="en-US" dirty="0" smtClean="0">
                <a:solidFill>
                  <a:srgbClr val="0033CC"/>
                </a:solidFill>
              </a:rPr>
              <a:t>Problems include faceting (</a:t>
            </a:r>
            <a:r>
              <a:rPr lang="en-US" altLang="zh-TW" dirty="0" smtClean="0">
                <a:solidFill>
                  <a:srgbClr val="0033CC"/>
                </a:solidFill>
              </a:rPr>
              <a:t>sputter yield is a	  function of incident angle)</a:t>
            </a:r>
            <a:r>
              <a:rPr lang="en-US" dirty="0" smtClean="0">
                <a:solidFill>
                  <a:srgbClr val="0033CC"/>
                </a:solidFill>
              </a:rPr>
              <a:t>, trenching, re-deposition, charging and ion path distortion, radiation damage.</a:t>
            </a:r>
          </a:p>
          <a:p>
            <a:pPr marL="166688" indent="-166688">
              <a:buFont typeface="Arial" pitchFamily="34" charset="0"/>
              <a:buChar char="•"/>
            </a:pPr>
            <a:r>
              <a:rPr lang="en-US" dirty="0" smtClean="0">
                <a:solidFill>
                  <a:srgbClr val="0033CC"/>
                </a:solidFill>
              </a:rPr>
              <a:t>Not popular, etches too slow, though reactive gas (CF</a:t>
            </a:r>
            <a:r>
              <a:rPr lang="en-US" baseline="-25000" dirty="0" smtClean="0">
                <a:solidFill>
                  <a:srgbClr val="0033CC"/>
                </a:solidFill>
              </a:rPr>
              <a:t>4</a:t>
            </a:r>
            <a:r>
              <a:rPr lang="en-US" dirty="0" smtClean="0">
                <a:solidFill>
                  <a:srgbClr val="0033CC"/>
                </a:solidFill>
              </a:rPr>
              <a:t>, CCl</a:t>
            </a:r>
            <a:r>
              <a:rPr lang="en-US" baseline="-25000" dirty="0" smtClean="0">
                <a:solidFill>
                  <a:srgbClr val="0033CC"/>
                </a:solidFill>
              </a:rPr>
              <a:t>4</a:t>
            </a:r>
            <a:r>
              <a:rPr lang="en-US" dirty="0" smtClean="0">
                <a:solidFill>
                  <a:srgbClr val="0033CC"/>
                </a:solidFill>
              </a:rPr>
              <a:t>, O</a:t>
            </a:r>
            <a:r>
              <a:rPr lang="en-US" baseline="-25000" dirty="0" smtClean="0">
                <a:solidFill>
                  <a:srgbClr val="0033CC"/>
                </a:solidFill>
              </a:rPr>
              <a:t>2</a:t>
            </a:r>
            <a:r>
              <a:rPr lang="en-US" dirty="0" smtClean="0">
                <a:solidFill>
                  <a:srgbClr val="0033CC"/>
                </a:solidFill>
              </a:rPr>
              <a:t>) can be added to slightly improve selectivity and etching rate.</a:t>
            </a:r>
            <a:endParaRPr lang="en-US" dirty="0">
              <a:solidFill>
                <a:srgbClr val="0033CC"/>
              </a:solidFill>
            </a:endParaRPr>
          </a:p>
        </p:txBody>
      </p:sp>
      <p:pic>
        <p:nvPicPr>
          <p:cNvPr id="13" name="Picture 3"/>
          <p:cNvPicPr>
            <a:picLocks noChangeAspect="1" noChangeArrowheads="1"/>
          </p:cNvPicPr>
          <p:nvPr/>
        </p:nvPicPr>
        <p:blipFill>
          <a:blip r:embed="rId3" cstate="print"/>
          <a:srcRect/>
          <a:stretch>
            <a:fillRect/>
          </a:stretch>
        </p:blipFill>
        <p:spPr bwMode="auto">
          <a:xfrm>
            <a:off x="2895600" y="4575464"/>
            <a:ext cx="6248400" cy="2130136"/>
          </a:xfrm>
          <a:prstGeom prst="rect">
            <a:avLst/>
          </a:prstGeom>
          <a:noFill/>
          <a:ln w="9525">
            <a:noFill/>
            <a:miter lim="800000"/>
            <a:headEnd/>
            <a:tailEnd/>
          </a:ln>
        </p:spPr>
      </p:pic>
      <p:sp>
        <p:nvSpPr>
          <p:cNvPr id="14" name="TextBox 13"/>
          <p:cNvSpPr txBox="1"/>
          <p:nvPr/>
        </p:nvSpPr>
        <p:spPr>
          <a:xfrm>
            <a:off x="76200" y="4965918"/>
            <a:ext cx="3429000" cy="1815882"/>
          </a:xfrm>
          <a:prstGeom prst="rect">
            <a:avLst/>
          </a:prstGeom>
          <a:noFill/>
        </p:spPr>
        <p:txBody>
          <a:bodyPr wrap="square" rtlCol="0">
            <a:spAutoFit/>
          </a:bodyPr>
          <a:lstStyle/>
          <a:p>
            <a:r>
              <a:rPr lang="en-US" sz="1600" dirty="0" smtClean="0">
                <a:solidFill>
                  <a:srgbClr val="7030A0"/>
                </a:solidFill>
              </a:rPr>
              <a:t>Figure 10-8 Problems associated with sputter etching (or any etching that has a high degree of physical/ionic etching): a) trenching at bottom of sidewalls; b) redeposition of photoresist and other materials; c) charging and ion path distortion.</a:t>
            </a:r>
            <a:endParaRPr lang="en-US" sz="1600" dirty="0">
              <a:solidFill>
                <a:srgbClr val="7030A0"/>
              </a:solidFill>
            </a:endParaRPr>
          </a:p>
        </p:txBody>
      </p:sp>
      <p:sp>
        <p:nvSpPr>
          <p:cNvPr id="8" name="Slide Number Placeholder 7"/>
          <p:cNvSpPr>
            <a:spLocks noGrp="1"/>
          </p:cNvSpPr>
          <p:nvPr>
            <p:ph type="sldNum" sz="quarter" idx="12"/>
          </p:nvPr>
        </p:nvSpPr>
        <p:spPr/>
        <p:txBody>
          <a:bodyPr/>
          <a:lstStyle/>
          <a:p>
            <a:fld id="{0F90EF3C-4A64-457F-A2E8-FEDFDABB442D}"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00"/>
            <a:ext cx="8305800" cy="4431983"/>
          </a:xfrm>
          <a:prstGeom prst="rect">
            <a:avLst/>
          </a:prstGeom>
          <a:noFill/>
        </p:spPr>
        <p:txBody>
          <a:bodyPr wrap="square" rtlCol="0">
            <a:spAutoFit/>
          </a:bodyPr>
          <a:lstStyle/>
          <a:p>
            <a:pPr marL="176213" indent="-176213">
              <a:spcAft>
                <a:spcPts val="600"/>
              </a:spcAft>
              <a:buFont typeface="Arial" pitchFamily="34" charset="0"/>
              <a:buChar char="•"/>
            </a:pPr>
            <a:r>
              <a:rPr lang="en-US" dirty="0" smtClean="0">
                <a:solidFill>
                  <a:srgbClr val="0033CC"/>
                </a:solidFill>
              </a:rPr>
              <a:t>Physical milling when using heavy inert gases (</a:t>
            </a:r>
            <a:r>
              <a:rPr lang="en-US" dirty="0" err="1" smtClean="0">
                <a:solidFill>
                  <a:srgbClr val="0033CC"/>
                </a:solidFill>
              </a:rPr>
              <a:t>Ar</a:t>
            </a:r>
            <a:r>
              <a:rPr lang="en-US" dirty="0" smtClean="0">
                <a:solidFill>
                  <a:srgbClr val="0033CC"/>
                </a:solidFill>
              </a:rPr>
              <a:t>).</a:t>
            </a:r>
          </a:p>
          <a:p>
            <a:pPr marL="176213" indent="-176213">
              <a:spcAft>
                <a:spcPts val="600"/>
              </a:spcAft>
              <a:buFont typeface="Arial" pitchFamily="34" charset="0"/>
              <a:buChar char="•"/>
            </a:pPr>
            <a:r>
              <a:rPr lang="en-US" dirty="0" smtClean="0">
                <a:solidFill>
                  <a:srgbClr val="0033CC"/>
                </a:solidFill>
              </a:rPr>
              <a:t>Plasma is used to generate ion beam (</a:t>
            </a:r>
            <a:r>
              <a:rPr lang="en-US" dirty="0" err="1" smtClean="0">
                <a:solidFill>
                  <a:srgbClr val="0033CC"/>
                </a:solidFill>
              </a:rPr>
              <a:t>Ar</a:t>
            </a:r>
            <a:r>
              <a:rPr lang="en-US" baseline="30000" dirty="0" smtClean="0">
                <a:solidFill>
                  <a:srgbClr val="0033CC"/>
                </a:solidFill>
              </a:rPr>
              <a:t>+</a:t>
            </a:r>
            <a:r>
              <a:rPr lang="en-US" dirty="0" smtClean="0">
                <a:solidFill>
                  <a:srgbClr val="0033CC"/>
                </a:solidFill>
              </a:rPr>
              <a:t>), which is extracted and accelerated to etch the sample. (i.e. </a:t>
            </a:r>
            <a:r>
              <a:rPr lang="en-US" dirty="0" smtClean="0">
                <a:solidFill>
                  <a:srgbClr val="C00000"/>
                </a:solidFill>
              </a:rPr>
              <a:t>sample </a:t>
            </a:r>
            <a:r>
              <a:rPr lang="en-US" i="1" dirty="0" smtClean="0">
                <a:solidFill>
                  <a:srgbClr val="C00000"/>
                </a:solidFill>
              </a:rPr>
              <a:t>outside</a:t>
            </a:r>
            <a:r>
              <a:rPr lang="en-US" dirty="0" smtClean="0">
                <a:solidFill>
                  <a:srgbClr val="C00000"/>
                </a:solidFill>
              </a:rPr>
              <a:t> of plasma</a:t>
            </a:r>
            <a:r>
              <a:rPr lang="en-US" dirty="0" smtClean="0">
                <a:solidFill>
                  <a:srgbClr val="0033CC"/>
                </a:solidFill>
              </a:rPr>
              <a:t>)</a:t>
            </a:r>
          </a:p>
          <a:p>
            <a:pPr marL="176213" indent="-176213">
              <a:spcAft>
                <a:spcPts val="600"/>
              </a:spcAft>
              <a:buFont typeface="Arial" pitchFamily="34" charset="0"/>
              <a:buChar char="•"/>
            </a:pPr>
            <a:r>
              <a:rPr lang="en-US" dirty="0" smtClean="0">
                <a:solidFill>
                  <a:srgbClr val="0033CC"/>
                </a:solidFill>
              </a:rPr>
              <a:t>Thus the ion density (determined by plasma source) and ion energy (determined by DC acceleration voltage – bias by applied DC voltage, not by RF bias as in high density plasma etching system), can be controlled independently.</a:t>
            </a:r>
          </a:p>
          <a:p>
            <a:pPr marL="176213" indent="-176213">
              <a:spcAft>
                <a:spcPts val="600"/>
              </a:spcAft>
              <a:buFont typeface="Arial" pitchFamily="34" charset="0"/>
              <a:buChar char="•"/>
            </a:pPr>
            <a:r>
              <a:rPr lang="en-US" dirty="0" smtClean="0">
                <a:solidFill>
                  <a:srgbClr val="0033CC"/>
                </a:solidFill>
              </a:rPr>
              <a:t>Low pressure </a:t>
            </a:r>
            <a:r>
              <a:rPr lang="en-US" dirty="0" smtClean="0">
                <a:solidFill>
                  <a:srgbClr val="0033CC"/>
                </a:solidFill>
                <a:sym typeface="Symbol"/>
              </a:rPr>
              <a:t></a:t>
            </a:r>
            <a:r>
              <a:rPr lang="en-US" dirty="0" smtClean="0">
                <a:solidFill>
                  <a:srgbClr val="0033CC"/>
                </a:solidFill>
              </a:rPr>
              <a:t>10</a:t>
            </a:r>
            <a:r>
              <a:rPr lang="en-US" baseline="30000" dirty="0" smtClean="0">
                <a:solidFill>
                  <a:srgbClr val="0033CC"/>
                </a:solidFill>
              </a:rPr>
              <a:t>-4</a:t>
            </a:r>
            <a:r>
              <a:rPr lang="en-US" dirty="0" smtClean="0">
                <a:solidFill>
                  <a:srgbClr val="0033CC"/>
                </a:solidFill>
              </a:rPr>
              <a:t>Torr (&gt;1 order lower than RIE), so large mean free path and less energy loss due to collision. (such low pressure cannot sustain a plasma, so ion milling is not plasma etching)</a:t>
            </a:r>
          </a:p>
          <a:p>
            <a:pPr marL="176213" indent="-176213">
              <a:spcAft>
                <a:spcPts val="600"/>
              </a:spcAft>
              <a:buFont typeface="Arial" pitchFamily="34" charset="0"/>
              <a:buChar char="•"/>
            </a:pPr>
            <a:r>
              <a:rPr lang="en-US" dirty="0" smtClean="0">
                <a:solidFill>
                  <a:srgbClr val="0033CC"/>
                </a:solidFill>
              </a:rPr>
              <a:t>High acceleration voltage (&gt;1kV), leading to mill rate </a:t>
            </a:r>
            <a:r>
              <a:rPr lang="en-US" dirty="0" smtClean="0">
                <a:solidFill>
                  <a:srgbClr val="0033CC"/>
                </a:solidFill>
                <a:sym typeface="Symbol"/>
              </a:rPr>
              <a:t></a:t>
            </a:r>
            <a:r>
              <a:rPr lang="en-US" dirty="0" smtClean="0">
                <a:solidFill>
                  <a:srgbClr val="0033CC"/>
                </a:solidFill>
              </a:rPr>
              <a:t>10-30nm/min.</a:t>
            </a:r>
          </a:p>
          <a:p>
            <a:pPr marL="176213" indent="-176213">
              <a:spcAft>
                <a:spcPts val="600"/>
              </a:spcAft>
              <a:buFont typeface="Arial" pitchFamily="34" charset="0"/>
              <a:buChar char="•"/>
            </a:pPr>
            <a:r>
              <a:rPr lang="en-US" dirty="0" smtClean="0">
                <a:solidFill>
                  <a:srgbClr val="0033CC"/>
                </a:solidFill>
              </a:rPr>
              <a:t>Despite the high voltage and low pressure, such a rate is still &lt; typical RIE rate where chemical etching dominates.</a:t>
            </a:r>
          </a:p>
          <a:p>
            <a:pPr marL="176213" indent="-176213">
              <a:spcAft>
                <a:spcPts val="600"/>
              </a:spcAft>
              <a:buFont typeface="Arial" pitchFamily="34" charset="0"/>
              <a:buChar char="•"/>
            </a:pPr>
            <a:r>
              <a:rPr lang="en-US" dirty="0" smtClean="0">
                <a:solidFill>
                  <a:srgbClr val="0033CC"/>
                </a:solidFill>
              </a:rPr>
              <a:t>Used whenever RIE is not possible (due to the lack of volatile species formation). Usually employed to etch Cu, Ni, Au, superconducting materials containing metals… </a:t>
            </a:r>
          </a:p>
        </p:txBody>
      </p:sp>
      <p:sp>
        <p:nvSpPr>
          <p:cNvPr id="11" name="Rectangle 10"/>
          <p:cNvSpPr/>
          <p:nvPr/>
        </p:nvSpPr>
        <p:spPr>
          <a:xfrm>
            <a:off x="1905000" y="152400"/>
            <a:ext cx="5715000" cy="523220"/>
          </a:xfrm>
          <a:prstGeom prst="rect">
            <a:avLst/>
          </a:prstGeom>
        </p:spPr>
        <p:txBody>
          <a:bodyPr wrap="square">
            <a:spAutoFit/>
          </a:bodyPr>
          <a:lstStyle/>
          <a:p>
            <a:pPr algn="ctr"/>
            <a:r>
              <a:rPr lang="en-US" sz="2800" dirty="0" smtClean="0">
                <a:solidFill>
                  <a:srgbClr val="0033CC"/>
                </a:solidFill>
              </a:rPr>
              <a:t>Ion milling or ion beam etching (IBE)</a:t>
            </a:r>
            <a:endParaRPr lang="en-US" sz="2800" dirty="0">
              <a:solidFill>
                <a:srgbClr val="0033CC"/>
              </a:solidFill>
            </a:endParaRPr>
          </a:p>
        </p:txBody>
      </p:sp>
      <p:cxnSp>
        <p:nvCxnSpPr>
          <p:cNvPr id="12" name="Straight Connector 11"/>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1600200" y="838200"/>
            <a:ext cx="6557949" cy="369332"/>
          </a:xfrm>
          <a:prstGeom prst="rect">
            <a:avLst/>
          </a:prstGeom>
          <a:noFill/>
        </p:spPr>
        <p:txBody>
          <a:bodyPr wrap="none" rtlCol="0">
            <a:spAutoFit/>
          </a:bodyPr>
          <a:lstStyle/>
          <a:p>
            <a:r>
              <a:rPr lang="en-US" dirty="0" smtClean="0">
                <a:solidFill>
                  <a:srgbClr val="C00000"/>
                </a:solidFill>
              </a:rPr>
              <a:t>Used to call ion milling, seems now more called as ion beam etching.</a:t>
            </a:r>
            <a:endParaRPr lang="en-US" dirty="0">
              <a:solidFill>
                <a:srgbClr val="C00000"/>
              </a:solidFill>
            </a:endParaRPr>
          </a:p>
        </p:txBody>
      </p:sp>
      <p:sp>
        <p:nvSpPr>
          <p:cNvPr id="6" name="Slide Number Placeholder 5"/>
          <p:cNvSpPr>
            <a:spLocks noGrp="1"/>
          </p:cNvSpPr>
          <p:nvPr>
            <p:ph type="sldNum" sz="quarter" idx="12"/>
          </p:nvPr>
        </p:nvSpPr>
        <p:spPr/>
        <p:txBody>
          <a:bodyPr/>
          <a:lstStyle/>
          <a:p>
            <a:fld id="{0F90EF3C-4A64-457F-A2E8-FEDFDABB442D}"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cstate="print"/>
          <a:srcRect/>
          <a:stretch>
            <a:fillRect/>
          </a:stretch>
        </p:blipFill>
        <p:spPr bwMode="auto">
          <a:xfrm>
            <a:off x="4267200" y="0"/>
            <a:ext cx="4876800" cy="4724986"/>
          </a:xfrm>
          <a:prstGeom prst="rect">
            <a:avLst/>
          </a:prstGeom>
          <a:noFill/>
          <a:ln w="9525">
            <a:noFill/>
            <a:miter lim="800000"/>
            <a:headEnd/>
            <a:tailEnd/>
          </a:ln>
        </p:spPr>
      </p:pic>
      <p:sp>
        <p:nvSpPr>
          <p:cNvPr id="7" name="TextBox 6"/>
          <p:cNvSpPr txBox="1"/>
          <p:nvPr/>
        </p:nvSpPr>
        <p:spPr>
          <a:xfrm>
            <a:off x="1143001" y="2743200"/>
            <a:ext cx="3200399" cy="923330"/>
          </a:xfrm>
          <a:prstGeom prst="rect">
            <a:avLst/>
          </a:prstGeom>
          <a:noFill/>
        </p:spPr>
        <p:txBody>
          <a:bodyPr wrap="square" rtlCol="0">
            <a:spAutoFit/>
          </a:bodyPr>
          <a:lstStyle/>
          <a:p>
            <a:r>
              <a:rPr lang="en-US" i="1" dirty="0" smtClean="0">
                <a:solidFill>
                  <a:srgbClr val="C00000"/>
                </a:solidFill>
              </a:rPr>
              <a:t>RF</a:t>
            </a:r>
            <a:r>
              <a:rPr lang="en-US" dirty="0" smtClean="0">
                <a:solidFill>
                  <a:srgbClr val="C00000"/>
                </a:solidFill>
              </a:rPr>
              <a:t> plasma ion beam source</a:t>
            </a:r>
          </a:p>
          <a:p>
            <a:r>
              <a:rPr lang="en-US" dirty="0" smtClean="0">
                <a:solidFill>
                  <a:srgbClr val="7030A0"/>
                </a:solidFill>
              </a:rPr>
              <a:t>(here reactive gas added, so it is actually a CAIBE, see next slide)</a:t>
            </a:r>
            <a:endParaRPr lang="en-US" dirty="0">
              <a:solidFill>
                <a:srgbClr val="7030A0"/>
              </a:solidFill>
            </a:endParaRPr>
          </a:p>
        </p:txBody>
      </p:sp>
      <p:sp>
        <p:nvSpPr>
          <p:cNvPr id="11" name="Rectangle 10"/>
          <p:cNvSpPr/>
          <p:nvPr/>
        </p:nvSpPr>
        <p:spPr>
          <a:xfrm>
            <a:off x="152400" y="0"/>
            <a:ext cx="3886200" cy="954107"/>
          </a:xfrm>
          <a:prstGeom prst="rect">
            <a:avLst/>
          </a:prstGeom>
        </p:spPr>
        <p:txBody>
          <a:bodyPr wrap="square">
            <a:spAutoFit/>
          </a:bodyPr>
          <a:lstStyle/>
          <a:p>
            <a:pPr algn="ctr"/>
            <a:r>
              <a:rPr lang="en-US" sz="2800" dirty="0" smtClean="0">
                <a:solidFill>
                  <a:srgbClr val="0033CC"/>
                </a:solidFill>
              </a:rPr>
              <a:t>Ion beam etching system: triode configuration</a:t>
            </a:r>
            <a:endParaRPr lang="en-US" sz="2800" dirty="0">
              <a:solidFill>
                <a:srgbClr val="0033CC"/>
              </a:solidFill>
            </a:endParaRPr>
          </a:p>
        </p:txBody>
      </p:sp>
      <p:cxnSp>
        <p:nvCxnSpPr>
          <p:cNvPr id="12" name="Straight Connector 11"/>
          <p:cNvCxnSpPr/>
          <p:nvPr/>
        </p:nvCxnSpPr>
        <p:spPr>
          <a:xfrm>
            <a:off x="0" y="990600"/>
            <a:ext cx="43434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6172200" y="4572000"/>
            <a:ext cx="2971800" cy="2092881"/>
          </a:xfrm>
          <a:prstGeom prst="rect">
            <a:avLst/>
          </a:prstGeom>
          <a:noFill/>
        </p:spPr>
        <p:txBody>
          <a:bodyPr wrap="square" rtlCol="0">
            <a:spAutoFit/>
          </a:bodyPr>
          <a:lstStyle/>
          <a:p>
            <a:r>
              <a:rPr lang="en-US" i="1" dirty="0" smtClean="0">
                <a:solidFill>
                  <a:srgbClr val="C00000"/>
                </a:solidFill>
              </a:rPr>
              <a:t>DC</a:t>
            </a:r>
            <a:r>
              <a:rPr lang="en-US" dirty="0" smtClean="0">
                <a:solidFill>
                  <a:srgbClr val="C00000"/>
                </a:solidFill>
              </a:rPr>
              <a:t> plasma ion beam source</a:t>
            </a:r>
          </a:p>
          <a:p>
            <a:r>
              <a:rPr lang="en-US" sz="1600" dirty="0" smtClean="0">
                <a:solidFill>
                  <a:srgbClr val="7030A0"/>
                </a:solidFill>
              </a:rPr>
              <a:t>Electrons sprayed to sample to neutralize ions.</a:t>
            </a:r>
          </a:p>
          <a:p>
            <a:r>
              <a:rPr lang="en-US" sz="1600" dirty="0" smtClean="0">
                <a:solidFill>
                  <a:srgbClr val="7030A0"/>
                </a:solidFill>
              </a:rPr>
              <a:t>Tilted sample to greatly increase milling rate.</a:t>
            </a:r>
          </a:p>
          <a:p>
            <a:r>
              <a:rPr lang="en-US" sz="1600" dirty="0" smtClean="0">
                <a:solidFill>
                  <a:srgbClr val="7030A0"/>
                </a:solidFill>
              </a:rPr>
              <a:t>But then shadowing may become a problem when milling high aspect ratio structures.</a:t>
            </a:r>
            <a:endParaRPr lang="en-US" sz="1600" dirty="0">
              <a:solidFill>
                <a:srgbClr val="7030A0"/>
              </a:solidFill>
            </a:endParaRPr>
          </a:p>
        </p:txBody>
      </p:sp>
      <p:pic>
        <p:nvPicPr>
          <p:cNvPr id="5" name="Picture 2"/>
          <p:cNvPicPr>
            <a:picLocks noChangeAspect="1" noChangeArrowheads="1"/>
          </p:cNvPicPr>
          <p:nvPr/>
        </p:nvPicPr>
        <p:blipFill>
          <a:blip r:embed="rId3" cstate="print"/>
          <a:srcRect/>
          <a:stretch>
            <a:fillRect/>
          </a:stretch>
        </p:blipFill>
        <p:spPr bwMode="auto">
          <a:xfrm>
            <a:off x="-1" y="3581400"/>
            <a:ext cx="6144495" cy="3276601"/>
          </a:xfrm>
          <a:prstGeom prst="rect">
            <a:avLst/>
          </a:prstGeom>
          <a:noFill/>
          <a:ln w="9525">
            <a:noFill/>
            <a:miter lim="800000"/>
            <a:headEnd/>
            <a:tailEnd/>
          </a:ln>
          <a:effectLst/>
        </p:spPr>
      </p:pic>
      <p:sp>
        <p:nvSpPr>
          <p:cNvPr id="9" name="TextBox 8"/>
          <p:cNvSpPr txBox="1"/>
          <p:nvPr/>
        </p:nvSpPr>
        <p:spPr>
          <a:xfrm>
            <a:off x="1143000" y="1066800"/>
            <a:ext cx="3276600" cy="1554272"/>
          </a:xfrm>
          <a:prstGeom prst="rect">
            <a:avLst/>
          </a:prstGeom>
          <a:noFill/>
        </p:spPr>
        <p:txBody>
          <a:bodyPr wrap="square" rtlCol="0">
            <a:spAutoFit/>
          </a:bodyPr>
          <a:lstStyle/>
          <a:p>
            <a:pPr>
              <a:spcAft>
                <a:spcPts val="600"/>
              </a:spcAft>
            </a:pPr>
            <a:r>
              <a:rPr lang="en-US" dirty="0" smtClean="0">
                <a:solidFill>
                  <a:srgbClr val="7030A0"/>
                </a:solidFill>
              </a:rPr>
              <a:t>Electron beam is first generated by hot filament.</a:t>
            </a:r>
          </a:p>
          <a:p>
            <a:pPr>
              <a:spcAft>
                <a:spcPts val="600"/>
              </a:spcAft>
            </a:pPr>
            <a:r>
              <a:rPr lang="en-US" dirty="0" smtClean="0">
                <a:solidFill>
                  <a:srgbClr val="7030A0"/>
                </a:solidFill>
              </a:rPr>
              <a:t>Ions are generated by electron bombardment, then accelerated to bombard the substrate.</a:t>
            </a:r>
          </a:p>
        </p:txBody>
      </p:sp>
      <p:grpSp>
        <p:nvGrpSpPr>
          <p:cNvPr id="24" name="Group 23"/>
          <p:cNvGrpSpPr/>
          <p:nvPr/>
        </p:nvGrpSpPr>
        <p:grpSpPr>
          <a:xfrm>
            <a:off x="0" y="2667000"/>
            <a:ext cx="6172200" cy="4191000"/>
            <a:chOff x="0" y="2667000"/>
            <a:chExt cx="6172200" cy="4191000"/>
          </a:xfrm>
        </p:grpSpPr>
        <p:cxnSp>
          <p:nvCxnSpPr>
            <p:cNvPr id="16" name="Straight Connector 15"/>
            <p:cNvCxnSpPr/>
            <p:nvPr/>
          </p:nvCxnSpPr>
          <p:spPr>
            <a:xfrm>
              <a:off x="0" y="2667000"/>
              <a:ext cx="533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572000" y="34290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0" y="41910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838700" y="5524500"/>
              <a:ext cx="266700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4035" name="Picture 3"/>
          <p:cNvPicPr>
            <a:picLocks noChangeAspect="1" noChangeArrowheads="1"/>
          </p:cNvPicPr>
          <p:nvPr/>
        </p:nvPicPr>
        <p:blipFill>
          <a:blip r:embed="rId4" cstate="print"/>
          <a:srcRect/>
          <a:stretch>
            <a:fillRect/>
          </a:stretch>
        </p:blipFill>
        <p:spPr bwMode="auto">
          <a:xfrm>
            <a:off x="5422392" y="3533775"/>
            <a:ext cx="742950" cy="657225"/>
          </a:xfrm>
          <a:prstGeom prst="rect">
            <a:avLst/>
          </a:prstGeom>
          <a:noFill/>
          <a:ln w="9525">
            <a:noFill/>
            <a:miter lim="800000"/>
            <a:headEnd/>
            <a:tailEnd/>
          </a:ln>
        </p:spPr>
      </p:pic>
      <p:sp>
        <p:nvSpPr>
          <p:cNvPr id="15" name="Slide Number Placeholder 14"/>
          <p:cNvSpPr>
            <a:spLocks noGrp="1"/>
          </p:cNvSpPr>
          <p:nvPr>
            <p:ph type="sldNum" sz="quarter" idx="12"/>
          </p:nvPr>
        </p:nvSpPr>
        <p:spPr/>
        <p:txBody>
          <a:bodyPr/>
          <a:lstStyle/>
          <a:p>
            <a:fld id="{0F90EF3C-4A64-457F-A2E8-FEDFDABB442D}"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4267200" y="2747816"/>
            <a:ext cx="4876800" cy="4014764"/>
          </a:xfrm>
          <a:prstGeom prst="rect">
            <a:avLst/>
          </a:prstGeom>
          <a:noFill/>
          <a:ln w="9525">
            <a:noFill/>
            <a:miter lim="800000"/>
            <a:headEnd/>
            <a:tailEnd/>
          </a:ln>
        </p:spPr>
      </p:pic>
      <p:sp>
        <p:nvSpPr>
          <p:cNvPr id="6" name="Rectangle 5"/>
          <p:cNvSpPr/>
          <p:nvPr/>
        </p:nvSpPr>
        <p:spPr>
          <a:xfrm>
            <a:off x="0" y="3011537"/>
            <a:ext cx="4648200" cy="3216265"/>
          </a:xfrm>
          <a:prstGeom prst="rect">
            <a:avLst/>
          </a:prstGeom>
        </p:spPr>
        <p:txBody>
          <a:bodyPr wrap="square">
            <a:spAutoFit/>
          </a:bodyPr>
          <a:lstStyle/>
          <a:p>
            <a:pPr marL="176213" indent="-176213">
              <a:spcAft>
                <a:spcPts val="600"/>
              </a:spcAft>
              <a:buFont typeface="Arial" pitchFamily="34" charset="0"/>
              <a:buChar char="•"/>
            </a:pPr>
            <a:r>
              <a:rPr lang="en-US" dirty="0" smtClean="0">
                <a:solidFill>
                  <a:srgbClr val="C00000"/>
                </a:solidFill>
              </a:rPr>
              <a:t>CAIBE:</a:t>
            </a:r>
            <a:r>
              <a:rPr lang="en-US" dirty="0" smtClean="0">
                <a:solidFill>
                  <a:srgbClr val="0033CC"/>
                </a:solidFill>
              </a:rPr>
              <a:t> chemically assisted ion beam etching, inert </a:t>
            </a:r>
            <a:r>
              <a:rPr lang="en-US" dirty="0" err="1" smtClean="0">
                <a:solidFill>
                  <a:srgbClr val="0033CC"/>
                </a:solidFill>
              </a:rPr>
              <a:t>Ar</a:t>
            </a:r>
            <a:r>
              <a:rPr lang="en-US" dirty="0" smtClean="0">
                <a:solidFill>
                  <a:srgbClr val="0033CC"/>
                </a:solidFill>
              </a:rPr>
              <a:t> ion, neutral reactive gas is introduced into lower chamber, so not ionized, though some may be ionized due to backflow into plasma region or bombardment by </a:t>
            </a:r>
            <a:r>
              <a:rPr lang="en-US" dirty="0" err="1" smtClean="0">
                <a:solidFill>
                  <a:srgbClr val="0033CC"/>
                </a:solidFill>
              </a:rPr>
              <a:t>Ar</a:t>
            </a:r>
            <a:r>
              <a:rPr lang="en-US" dirty="0" smtClean="0">
                <a:solidFill>
                  <a:srgbClr val="0033CC"/>
                </a:solidFill>
              </a:rPr>
              <a:t> </a:t>
            </a:r>
            <a:r>
              <a:rPr lang="en-US" smtClean="0">
                <a:solidFill>
                  <a:srgbClr val="0033CC"/>
                </a:solidFill>
              </a:rPr>
              <a:t>ion</a:t>
            </a:r>
            <a:r>
              <a:rPr lang="en-US" smtClean="0">
                <a:solidFill>
                  <a:srgbClr val="0033CC"/>
                </a:solidFill>
              </a:rPr>
              <a:t>.</a:t>
            </a:r>
            <a:endParaRPr lang="en-US" dirty="0" smtClean="0">
              <a:solidFill>
                <a:srgbClr val="7030A0"/>
              </a:solidFill>
            </a:endParaRPr>
          </a:p>
          <a:p>
            <a:pPr marL="176213" indent="-176213">
              <a:spcAft>
                <a:spcPts val="600"/>
              </a:spcAft>
              <a:buFont typeface="Arial" pitchFamily="34" charset="0"/>
              <a:buChar char="•"/>
            </a:pPr>
            <a:r>
              <a:rPr lang="en-US" dirty="0" smtClean="0">
                <a:solidFill>
                  <a:srgbClr val="C00000"/>
                </a:solidFill>
              </a:rPr>
              <a:t>RIBE:</a:t>
            </a:r>
            <a:r>
              <a:rPr lang="en-US" dirty="0" smtClean="0">
                <a:solidFill>
                  <a:srgbClr val="0033CC"/>
                </a:solidFill>
              </a:rPr>
              <a:t> reactive IBE, reactive gases are introduced into plasma region together with </a:t>
            </a:r>
            <a:r>
              <a:rPr lang="en-US" dirty="0" err="1" smtClean="0">
                <a:solidFill>
                  <a:srgbClr val="0033CC"/>
                </a:solidFill>
              </a:rPr>
              <a:t>Ar</a:t>
            </a:r>
            <a:r>
              <a:rPr lang="en-US" dirty="0" smtClean="0">
                <a:solidFill>
                  <a:srgbClr val="0033CC"/>
                </a:solidFill>
              </a:rPr>
              <a:t> gas, so they are ionized. </a:t>
            </a:r>
            <a:r>
              <a:rPr lang="en-US" dirty="0" smtClean="0">
                <a:solidFill>
                  <a:srgbClr val="7030A0"/>
                </a:solidFill>
              </a:rPr>
              <a:t>RIEB is virtually the only example where the same ion has both a physical (ion impact) and chemical (reactive etching) component. </a:t>
            </a:r>
          </a:p>
        </p:txBody>
      </p:sp>
      <p:sp>
        <p:nvSpPr>
          <p:cNvPr id="7" name="Rectangle 6"/>
          <p:cNvSpPr/>
          <p:nvPr/>
        </p:nvSpPr>
        <p:spPr>
          <a:xfrm>
            <a:off x="1447800" y="76200"/>
            <a:ext cx="6781800" cy="523220"/>
          </a:xfrm>
          <a:prstGeom prst="rect">
            <a:avLst/>
          </a:prstGeom>
        </p:spPr>
        <p:txBody>
          <a:bodyPr wrap="square">
            <a:spAutoFit/>
          </a:bodyPr>
          <a:lstStyle/>
          <a:p>
            <a:pPr algn="ctr"/>
            <a:r>
              <a:rPr lang="en-US" sz="2800" dirty="0" smtClean="0">
                <a:solidFill>
                  <a:srgbClr val="0033CC"/>
                </a:solidFill>
              </a:rPr>
              <a:t>Chemically assisted ion beam etching system</a:t>
            </a:r>
            <a:endParaRPr lang="en-US" sz="2800" dirty="0">
              <a:solidFill>
                <a:srgbClr val="0033CC"/>
              </a:solidFill>
            </a:endParaRPr>
          </a:p>
        </p:txBody>
      </p:sp>
      <p:cxnSp>
        <p:nvCxnSpPr>
          <p:cNvPr id="8" name="Straight Connector 7"/>
          <p:cNvCxnSpPr/>
          <p:nvPr/>
        </p:nvCxnSpPr>
        <p:spPr>
          <a:xfrm>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152400" y="685800"/>
            <a:ext cx="8762999" cy="2262158"/>
          </a:xfrm>
          <a:prstGeom prst="rect">
            <a:avLst/>
          </a:prstGeom>
          <a:noFill/>
        </p:spPr>
        <p:txBody>
          <a:bodyPr wrap="square" rtlCol="0">
            <a:spAutoFit/>
          </a:bodyPr>
          <a:lstStyle/>
          <a:p>
            <a:pPr marL="166688" indent="-166688">
              <a:spcAft>
                <a:spcPts val="600"/>
              </a:spcAft>
              <a:buFont typeface="Arial" pitchFamily="34" charset="0"/>
              <a:buChar char="•"/>
            </a:pPr>
            <a:r>
              <a:rPr lang="en-US" dirty="0" smtClean="0">
                <a:solidFill>
                  <a:srgbClr val="0033CC"/>
                </a:solidFill>
              </a:rPr>
              <a:t>Adding reactive gases (CF</a:t>
            </a:r>
            <a:r>
              <a:rPr lang="en-US" baseline="-25000" dirty="0" smtClean="0">
                <a:solidFill>
                  <a:srgbClr val="0033CC"/>
                </a:solidFill>
              </a:rPr>
              <a:t>4</a:t>
            </a:r>
            <a:r>
              <a:rPr lang="en-US" dirty="0" smtClean="0">
                <a:solidFill>
                  <a:srgbClr val="0033CC"/>
                </a:solidFill>
              </a:rPr>
              <a:t>, CCl</a:t>
            </a:r>
            <a:r>
              <a:rPr lang="en-US" baseline="-25000" dirty="0" smtClean="0">
                <a:solidFill>
                  <a:srgbClr val="0033CC"/>
                </a:solidFill>
              </a:rPr>
              <a:t>4</a:t>
            </a:r>
            <a:r>
              <a:rPr lang="en-US" dirty="0" smtClean="0">
                <a:solidFill>
                  <a:srgbClr val="0033CC"/>
                </a:solidFill>
              </a:rPr>
              <a:t>, O</a:t>
            </a:r>
            <a:r>
              <a:rPr lang="en-US" baseline="-25000" dirty="0" smtClean="0">
                <a:solidFill>
                  <a:srgbClr val="0033CC"/>
                </a:solidFill>
              </a:rPr>
              <a:t>2</a:t>
            </a:r>
            <a:r>
              <a:rPr lang="en-US" dirty="0" smtClean="0">
                <a:solidFill>
                  <a:srgbClr val="0033CC"/>
                </a:solidFill>
              </a:rPr>
              <a:t>, Cl</a:t>
            </a:r>
            <a:r>
              <a:rPr lang="en-US" baseline="-25000" dirty="0" smtClean="0">
                <a:solidFill>
                  <a:srgbClr val="0033CC"/>
                </a:solidFill>
              </a:rPr>
              <a:t>2</a:t>
            </a:r>
            <a:r>
              <a:rPr lang="en-US" dirty="0" smtClean="0">
                <a:solidFill>
                  <a:srgbClr val="0033CC"/>
                </a:solidFill>
              </a:rPr>
              <a:t>) to increase etching rate and selectivity.</a:t>
            </a:r>
          </a:p>
          <a:p>
            <a:pPr marL="166688" indent="-166688">
              <a:spcAft>
                <a:spcPts val="600"/>
              </a:spcAft>
              <a:buFont typeface="Arial" pitchFamily="34" charset="0"/>
              <a:buChar char="•"/>
            </a:pPr>
            <a:r>
              <a:rPr lang="en-US" dirty="0" smtClean="0">
                <a:solidFill>
                  <a:srgbClr val="0033CC"/>
                </a:solidFill>
              </a:rPr>
              <a:t>Usually physical etching still dominates, no need of volatile etch product.</a:t>
            </a:r>
          </a:p>
          <a:p>
            <a:pPr marL="166688" indent="-166688">
              <a:spcAft>
                <a:spcPts val="600"/>
              </a:spcAft>
              <a:buFont typeface="Arial" pitchFamily="34" charset="0"/>
              <a:buChar char="•"/>
            </a:pPr>
            <a:r>
              <a:rPr lang="en-US" dirty="0" smtClean="0">
                <a:solidFill>
                  <a:srgbClr val="0033CC"/>
                </a:solidFill>
              </a:rPr>
              <a:t>But for some special situations, like gas phase (no plasma) XeF</a:t>
            </a:r>
            <a:r>
              <a:rPr lang="en-US" baseline="-25000" dirty="0" smtClean="0">
                <a:solidFill>
                  <a:srgbClr val="0033CC"/>
                </a:solidFill>
              </a:rPr>
              <a:t>2</a:t>
            </a:r>
            <a:r>
              <a:rPr lang="en-US" dirty="0" smtClean="0">
                <a:solidFill>
                  <a:srgbClr val="0033CC"/>
                </a:solidFill>
              </a:rPr>
              <a:t> etching of Si assisted by ion bombardment, chemical etching dominates with very high etching rate. But there the etch product SiF</a:t>
            </a:r>
            <a:r>
              <a:rPr lang="en-US" baseline="-25000" dirty="0" smtClean="0">
                <a:solidFill>
                  <a:srgbClr val="0033CC"/>
                </a:solidFill>
              </a:rPr>
              <a:t>4</a:t>
            </a:r>
            <a:r>
              <a:rPr lang="en-US" dirty="0" smtClean="0">
                <a:solidFill>
                  <a:srgbClr val="0033CC"/>
                </a:solidFill>
              </a:rPr>
              <a:t> is volatile.</a:t>
            </a:r>
          </a:p>
          <a:p>
            <a:pPr marL="166688" indent="-166688">
              <a:spcAft>
                <a:spcPts val="600"/>
              </a:spcAft>
              <a:buFont typeface="Arial" pitchFamily="34" charset="0"/>
              <a:buChar char="•"/>
            </a:pPr>
            <a:r>
              <a:rPr lang="en-US" dirty="0" smtClean="0">
                <a:solidFill>
                  <a:srgbClr val="0033CC"/>
                </a:solidFill>
              </a:rPr>
              <a:t>Here it is chemically assisted physical etching, different from RIE that is a kind of physically assisted chemical etching.</a:t>
            </a:r>
            <a:endParaRPr lang="en-US" dirty="0">
              <a:solidFill>
                <a:srgbClr val="0033CC"/>
              </a:solidFill>
            </a:endParaRPr>
          </a:p>
        </p:txBody>
      </p:sp>
      <p:sp>
        <p:nvSpPr>
          <p:cNvPr id="9" name="Slide Number Placeholder 8"/>
          <p:cNvSpPr>
            <a:spLocks noGrp="1"/>
          </p:cNvSpPr>
          <p:nvPr>
            <p:ph type="sldNum" sz="quarter" idx="12"/>
          </p:nvPr>
        </p:nvSpPr>
        <p:spPr/>
        <p:txBody>
          <a:bodyPr/>
          <a:lstStyle/>
          <a:p>
            <a:fld id="{0F90EF3C-4A64-457F-A2E8-FEDFDABB442D}"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5"/>
          <p:cNvSpPr txBox="1">
            <a:spLocks noChangeArrowheads="1"/>
          </p:cNvSpPr>
          <p:nvPr/>
        </p:nvSpPr>
        <p:spPr bwMode="auto">
          <a:xfrm rot="16200000">
            <a:off x="-33336" y="3536948"/>
            <a:ext cx="1524000" cy="847725"/>
          </a:xfrm>
          <a:prstGeom prst="rect">
            <a:avLst/>
          </a:prstGeom>
          <a:noFill/>
          <a:ln w="25400">
            <a:solidFill>
              <a:schemeClr val="tx1"/>
            </a:solidFill>
            <a:miter lim="800000"/>
            <a:headEnd/>
            <a:tailEnd/>
          </a:ln>
        </p:spPr>
        <p:txBody>
          <a:bodyPr wrap="square">
            <a:spAutoFit/>
          </a:bodyPr>
          <a:lstStyle/>
          <a:p>
            <a:pPr algn="ctr">
              <a:spcBef>
                <a:spcPct val="50000"/>
              </a:spcBef>
            </a:pPr>
            <a:r>
              <a:rPr lang="en-US" altLang="zh-TW" sz="2400" b="1" dirty="0">
                <a:solidFill>
                  <a:srgbClr val="FF3300"/>
                </a:solidFill>
              </a:rPr>
              <a:t>Chemical Process</a:t>
            </a:r>
          </a:p>
        </p:txBody>
      </p:sp>
      <p:sp>
        <p:nvSpPr>
          <p:cNvPr id="31749" name="Text Box 6"/>
          <p:cNvSpPr txBox="1">
            <a:spLocks noChangeArrowheads="1"/>
          </p:cNvSpPr>
          <p:nvPr/>
        </p:nvSpPr>
        <p:spPr bwMode="auto">
          <a:xfrm rot="16200000">
            <a:off x="7881937" y="3351212"/>
            <a:ext cx="1524000" cy="847725"/>
          </a:xfrm>
          <a:prstGeom prst="rect">
            <a:avLst/>
          </a:prstGeom>
          <a:noFill/>
          <a:ln w="25400">
            <a:solidFill>
              <a:schemeClr val="tx1"/>
            </a:solidFill>
            <a:miter lim="800000"/>
            <a:headEnd/>
            <a:tailEnd/>
          </a:ln>
        </p:spPr>
        <p:txBody>
          <a:bodyPr wrap="square">
            <a:spAutoFit/>
          </a:bodyPr>
          <a:lstStyle/>
          <a:p>
            <a:pPr algn="ctr">
              <a:spcBef>
                <a:spcPct val="50000"/>
              </a:spcBef>
            </a:pPr>
            <a:r>
              <a:rPr lang="en-US" altLang="zh-TW" sz="2400" b="1" dirty="0">
                <a:solidFill>
                  <a:srgbClr val="0000FF"/>
                </a:solidFill>
              </a:rPr>
              <a:t>Physical Process</a:t>
            </a:r>
          </a:p>
        </p:txBody>
      </p:sp>
      <p:sp>
        <p:nvSpPr>
          <p:cNvPr id="31750" name="Text Box 7"/>
          <p:cNvSpPr txBox="1">
            <a:spLocks noChangeArrowheads="1"/>
          </p:cNvSpPr>
          <p:nvPr/>
        </p:nvSpPr>
        <p:spPr bwMode="auto">
          <a:xfrm rot="-5400000">
            <a:off x="890865" y="3702327"/>
            <a:ext cx="1658937" cy="369332"/>
          </a:xfrm>
          <a:prstGeom prst="rect">
            <a:avLst/>
          </a:prstGeom>
          <a:noFill/>
          <a:ln w="25400">
            <a:noFill/>
            <a:miter lim="800000"/>
            <a:headEnd/>
            <a:tailEnd/>
          </a:ln>
        </p:spPr>
        <p:txBody>
          <a:bodyPr>
            <a:spAutoFit/>
          </a:bodyPr>
          <a:lstStyle/>
          <a:p>
            <a:pPr algn="ctr">
              <a:spcBef>
                <a:spcPct val="50000"/>
              </a:spcBef>
            </a:pPr>
            <a:r>
              <a:rPr lang="en-US" altLang="zh-TW" b="1" dirty="0">
                <a:solidFill>
                  <a:srgbClr val="0033CC"/>
                </a:solidFill>
              </a:rPr>
              <a:t>Wet etching</a:t>
            </a:r>
          </a:p>
        </p:txBody>
      </p:sp>
      <p:sp>
        <p:nvSpPr>
          <p:cNvPr id="31751" name="Text Box 8"/>
          <p:cNvSpPr txBox="1">
            <a:spLocks noChangeArrowheads="1"/>
          </p:cNvSpPr>
          <p:nvPr/>
        </p:nvSpPr>
        <p:spPr bwMode="auto">
          <a:xfrm rot="-5400000">
            <a:off x="2151339" y="3735664"/>
            <a:ext cx="1881188" cy="369332"/>
          </a:xfrm>
          <a:prstGeom prst="rect">
            <a:avLst/>
          </a:prstGeom>
          <a:noFill/>
          <a:ln w="25400">
            <a:noFill/>
            <a:miter lim="800000"/>
            <a:headEnd/>
            <a:tailEnd/>
          </a:ln>
        </p:spPr>
        <p:txBody>
          <a:bodyPr>
            <a:spAutoFit/>
          </a:bodyPr>
          <a:lstStyle/>
          <a:p>
            <a:pPr algn="ctr">
              <a:spcBef>
                <a:spcPct val="50000"/>
              </a:spcBef>
            </a:pPr>
            <a:r>
              <a:rPr lang="en-US" altLang="zh-TW" b="1" dirty="0">
                <a:solidFill>
                  <a:srgbClr val="0033CC"/>
                </a:solidFill>
              </a:rPr>
              <a:t>Plasma etching</a:t>
            </a:r>
          </a:p>
        </p:txBody>
      </p:sp>
      <p:sp>
        <p:nvSpPr>
          <p:cNvPr id="31752" name="Text Box 9"/>
          <p:cNvSpPr txBox="1">
            <a:spLocks noChangeArrowheads="1"/>
          </p:cNvSpPr>
          <p:nvPr/>
        </p:nvSpPr>
        <p:spPr bwMode="auto">
          <a:xfrm rot="-5400000">
            <a:off x="3800365" y="3555890"/>
            <a:ext cx="1658938" cy="646331"/>
          </a:xfrm>
          <a:prstGeom prst="rect">
            <a:avLst/>
          </a:prstGeom>
          <a:noFill/>
          <a:ln w="25400">
            <a:noFill/>
            <a:miter lim="800000"/>
            <a:headEnd/>
            <a:tailEnd/>
          </a:ln>
        </p:spPr>
        <p:txBody>
          <a:bodyPr>
            <a:spAutoFit/>
          </a:bodyPr>
          <a:lstStyle/>
          <a:p>
            <a:pPr algn="ctr">
              <a:spcBef>
                <a:spcPct val="50000"/>
              </a:spcBef>
            </a:pPr>
            <a:r>
              <a:rPr lang="en-US" altLang="zh-TW" b="1" dirty="0">
                <a:solidFill>
                  <a:srgbClr val="0033CC"/>
                </a:solidFill>
              </a:rPr>
              <a:t>Reactive Ion etching</a:t>
            </a:r>
          </a:p>
        </p:txBody>
      </p:sp>
      <p:sp>
        <p:nvSpPr>
          <p:cNvPr id="31753" name="Text Box 10"/>
          <p:cNvSpPr txBox="1">
            <a:spLocks noChangeArrowheads="1"/>
          </p:cNvSpPr>
          <p:nvPr/>
        </p:nvSpPr>
        <p:spPr bwMode="auto">
          <a:xfrm rot="-5400000">
            <a:off x="5119578" y="3532078"/>
            <a:ext cx="2220913" cy="646331"/>
          </a:xfrm>
          <a:prstGeom prst="rect">
            <a:avLst/>
          </a:prstGeom>
          <a:noFill/>
          <a:ln w="25400">
            <a:noFill/>
            <a:miter lim="800000"/>
            <a:headEnd/>
            <a:tailEnd/>
          </a:ln>
        </p:spPr>
        <p:txBody>
          <a:bodyPr>
            <a:spAutoFit/>
          </a:bodyPr>
          <a:lstStyle/>
          <a:p>
            <a:pPr algn="ctr">
              <a:spcBef>
                <a:spcPct val="50000"/>
              </a:spcBef>
            </a:pPr>
            <a:r>
              <a:rPr lang="en-US" altLang="zh-TW" b="1" dirty="0">
                <a:solidFill>
                  <a:srgbClr val="0033CC"/>
                </a:solidFill>
              </a:rPr>
              <a:t>High density plasma etching</a:t>
            </a:r>
          </a:p>
        </p:txBody>
      </p:sp>
      <p:sp>
        <p:nvSpPr>
          <p:cNvPr id="31754" name="Text Box 11"/>
          <p:cNvSpPr txBox="1">
            <a:spLocks noChangeArrowheads="1"/>
          </p:cNvSpPr>
          <p:nvPr/>
        </p:nvSpPr>
        <p:spPr bwMode="auto">
          <a:xfrm rot="-5400000">
            <a:off x="6884085" y="3594784"/>
            <a:ext cx="2044700" cy="646331"/>
          </a:xfrm>
          <a:prstGeom prst="rect">
            <a:avLst/>
          </a:prstGeom>
          <a:noFill/>
          <a:ln w="25400">
            <a:noFill/>
            <a:miter lim="800000"/>
            <a:headEnd/>
            <a:tailEnd/>
          </a:ln>
        </p:spPr>
        <p:txBody>
          <a:bodyPr wrap="square">
            <a:spAutoFit/>
          </a:bodyPr>
          <a:lstStyle/>
          <a:p>
            <a:pPr algn="ctr">
              <a:spcBef>
                <a:spcPct val="50000"/>
              </a:spcBef>
            </a:pPr>
            <a:r>
              <a:rPr lang="en-US" altLang="zh-TW" b="1" dirty="0" smtClean="0">
                <a:solidFill>
                  <a:srgbClr val="0033CC"/>
                </a:solidFill>
              </a:rPr>
              <a:t>Ion milling &amp; Sputter etching</a:t>
            </a:r>
            <a:endParaRPr lang="en-US" altLang="zh-TW" b="1" dirty="0">
              <a:solidFill>
                <a:srgbClr val="0033CC"/>
              </a:solidFill>
            </a:endParaRPr>
          </a:p>
        </p:txBody>
      </p:sp>
      <p:sp>
        <p:nvSpPr>
          <p:cNvPr id="31755" name="Line 12"/>
          <p:cNvSpPr>
            <a:spLocks noChangeShapeType="1"/>
          </p:cNvSpPr>
          <p:nvPr/>
        </p:nvSpPr>
        <p:spPr bwMode="auto">
          <a:xfrm flipH="1" flipV="1">
            <a:off x="1619250" y="5080000"/>
            <a:ext cx="6583363" cy="12700"/>
          </a:xfrm>
          <a:prstGeom prst="line">
            <a:avLst/>
          </a:prstGeom>
          <a:noFill/>
          <a:ln w="63500">
            <a:solidFill>
              <a:srgbClr val="FF3300"/>
            </a:solidFill>
            <a:round/>
            <a:headEnd/>
            <a:tailEnd type="triangle" w="lg" len="med"/>
          </a:ln>
        </p:spPr>
        <p:txBody>
          <a:bodyPr/>
          <a:lstStyle/>
          <a:p>
            <a:endParaRPr lang="en-US"/>
          </a:p>
        </p:txBody>
      </p:sp>
      <p:sp>
        <p:nvSpPr>
          <p:cNvPr id="31756" name="Text Box 13"/>
          <p:cNvSpPr txBox="1">
            <a:spLocks noChangeArrowheads="1"/>
          </p:cNvSpPr>
          <p:nvPr/>
        </p:nvSpPr>
        <p:spPr bwMode="auto">
          <a:xfrm>
            <a:off x="196850" y="4870450"/>
            <a:ext cx="1279525" cy="366712"/>
          </a:xfrm>
          <a:prstGeom prst="rect">
            <a:avLst/>
          </a:prstGeom>
          <a:noFill/>
          <a:ln w="9525">
            <a:noFill/>
            <a:miter lim="800000"/>
            <a:headEnd/>
            <a:tailEnd/>
          </a:ln>
        </p:spPr>
        <p:txBody>
          <a:bodyPr>
            <a:spAutoFit/>
          </a:bodyPr>
          <a:lstStyle/>
          <a:p>
            <a:pPr algn="ctr">
              <a:spcBef>
                <a:spcPct val="50000"/>
              </a:spcBef>
            </a:pPr>
            <a:r>
              <a:rPr lang="en-US" altLang="zh-TW" b="1" dirty="0" smtClean="0">
                <a:solidFill>
                  <a:srgbClr val="FF3300"/>
                </a:solidFill>
              </a:rPr>
              <a:t>Pressure</a:t>
            </a:r>
            <a:endParaRPr lang="en-US" altLang="zh-TW" b="1" dirty="0">
              <a:solidFill>
                <a:srgbClr val="FF3300"/>
              </a:solidFill>
            </a:endParaRPr>
          </a:p>
        </p:txBody>
      </p:sp>
      <p:sp>
        <p:nvSpPr>
          <p:cNvPr id="31757" name="Line 14"/>
          <p:cNvSpPr>
            <a:spLocks noChangeShapeType="1"/>
          </p:cNvSpPr>
          <p:nvPr/>
        </p:nvSpPr>
        <p:spPr bwMode="auto">
          <a:xfrm flipH="1" flipV="1">
            <a:off x="1627188" y="5988050"/>
            <a:ext cx="6583362" cy="12700"/>
          </a:xfrm>
          <a:prstGeom prst="line">
            <a:avLst/>
          </a:prstGeom>
          <a:noFill/>
          <a:ln w="63500">
            <a:solidFill>
              <a:srgbClr val="FF3300"/>
            </a:solidFill>
            <a:round/>
            <a:headEnd/>
            <a:tailEnd type="triangle" w="lg" len="med"/>
          </a:ln>
        </p:spPr>
        <p:txBody>
          <a:bodyPr/>
          <a:lstStyle/>
          <a:p>
            <a:endParaRPr lang="en-US"/>
          </a:p>
        </p:txBody>
      </p:sp>
      <p:sp>
        <p:nvSpPr>
          <p:cNvPr id="31758" name="Text Box 15"/>
          <p:cNvSpPr txBox="1">
            <a:spLocks noChangeArrowheads="1"/>
          </p:cNvSpPr>
          <p:nvPr/>
        </p:nvSpPr>
        <p:spPr bwMode="auto">
          <a:xfrm>
            <a:off x="157163" y="5792787"/>
            <a:ext cx="1509712" cy="366713"/>
          </a:xfrm>
          <a:prstGeom prst="rect">
            <a:avLst/>
          </a:prstGeom>
          <a:noFill/>
          <a:ln w="9525">
            <a:noFill/>
            <a:miter lim="800000"/>
            <a:headEnd/>
            <a:tailEnd/>
          </a:ln>
        </p:spPr>
        <p:txBody>
          <a:bodyPr>
            <a:spAutoFit/>
          </a:bodyPr>
          <a:lstStyle/>
          <a:p>
            <a:pPr algn="ctr">
              <a:spcBef>
                <a:spcPct val="50000"/>
              </a:spcBef>
            </a:pPr>
            <a:r>
              <a:rPr lang="en-US" altLang="zh-TW" b="1" dirty="0" smtClean="0">
                <a:solidFill>
                  <a:srgbClr val="FF3300"/>
                </a:solidFill>
              </a:rPr>
              <a:t>Selectivity</a:t>
            </a:r>
            <a:endParaRPr lang="en-US" altLang="zh-TW" b="1" dirty="0">
              <a:solidFill>
                <a:srgbClr val="FF3300"/>
              </a:solidFill>
            </a:endParaRPr>
          </a:p>
        </p:txBody>
      </p:sp>
      <p:sp>
        <p:nvSpPr>
          <p:cNvPr id="31759" name="Line 16"/>
          <p:cNvSpPr>
            <a:spLocks noChangeShapeType="1"/>
          </p:cNvSpPr>
          <p:nvPr/>
        </p:nvSpPr>
        <p:spPr bwMode="auto">
          <a:xfrm flipH="1" flipV="1">
            <a:off x="1600200" y="5530850"/>
            <a:ext cx="6583363" cy="12700"/>
          </a:xfrm>
          <a:prstGeom prst="line">
            <a:avLst/>
          </a:prstGeom>
          <a:noFill/>
          <a:ln w="63500">
            <a:solidFill>
              <a:srgbClr val="0000FF"/>
            </a:solidFill>
            <a:round/>
            <a:headEnd type="triangle" w="lg" len="med"/>
            <a:tailEnd type="none" w="lg" len="med"/>
          </a:ln>
        </p:spPr>
        <p:txBody>
          <a:bodyPr/>
          <a:lstStyle/>
          <a:p>
            <a:endParaRPr lang="en-US"/>
          </a:p>
        </p:txBody>
      </p:sp>
      <p:sp>
        <p:nvSpPr>
          <p:cNvPr id="31760" name="Text Box 17"/>
          <p:cNvSpPr txBox="1">
            <a:spLocks noChangeArrowheads="1"/>
          </p:cNvSpPr>
          <p:nvPr/>
        </p:nvSpPr>
        <p:spPr bwMode="auto">
          <a:xfrm>
            <a:off x="50800" y="5308600"/>
            <a:ext cx="1625600" cy="369332"/>
          </a:xfrm>
          <a:prstGeom prst="rect">
            <a:avLst/>
          </a:prstGeom>
          <a:noFill/>
          <a:ln w="9525">
            <a:noFill/>
            <a:miter lim="800000"/>
            <a:headEnd/>
            <a:tailEnd/>
          </a:ln>
        </p:spPr>
        <p:txBody>
          <a:bodyPr wrap="square">
            <a:spAutoFit/>
          </a:bodyPr>
          <a:lstStyle/>
          <a:p>
            <a:pPr>
              <a:spcBef>
                <a:spcPct val="50000"/>
              </a:spcBef>
            </a:pPr>
            <a:r>
              <a:rPr lang="en-US" altLang="zh-TW" b="1" dirty="0" smtClean="0">
                <a:solidFill>
                  <a:srgbClr val="0000FF"/>
                </a:solidFill>
              </a:rPr>
              <a:t>Energy (power)</a:t>
            </a:r>
            <a:endParaRPr lang="en-US" altLang="zh-TW" b="1" dirty="0">
              <a:solidFill>
                <a:srgbClr val="0000FF"/>
              </a:solidFill>
            </a:endParaRPr>
          </a:p>
        </p:txBody>
      </p:sp>
      <p:sp>
        <p:nvSpPr>
          <p:cNvPr id="31761" name="Line 18"/>
          <p:cNvSpPr>
            <a:spLocks noChangeShapeType="1"/>
          </p:cNvSpPr>
          <p:nvPr/>
        </p:nvSpPr>
        <p:spPr bwMode="auto">
          <a:xfrm flipH="1" flipV="1">
            <a:off x="1627188" y="6472237"/>
            <a:ext cx="6583362" cy="12700"/>
          </a:xfrm>
          <a:prstGeom prst="line">
            <a:avLst/>
          </a:prstGeom>
          <a:noFill/>
          <a:ln w="63500">
            <a:solidFill>
              <a:srgbClr val="0000FF"/>
            </a:solidFill>
            <a:round/>
            <a:headEnd type="triangle" w="lg" len="med"/>
            <a:tailEnd type="none" w="lg" len="med"/>
          </a:ln>
        </p:spPr>
        <p:txBody>
          <a:bodyPr/>
          <a:lstStyle/>
          <a:p>
            <a:endParaRPr lang="en-US" dirty="0"/>
          </a:p>
        </p:txBody>
      </p:sp>
      <p:sp>
        <p:nvSpPr>
          <p:cNvPr id="31762" name="Text Box 19"/>
          <p:cNvSpPr txBox="1">
            <a:spLocks noChangeArrowheads="1"/>
          </p:cNvSpPr>
          <p:nvPr/>
        </p:nvSpPr>
        <p:spPr bwMode="auto">
          <a:xfrm>
            <a:off x="0" y="6262687"/>
            <a:ext cx="1774825" cy="366713"/>
          </a:xfrm>
          <a:prstGeom prst="rect">
            <a:avLst/>
          </a:prstGeom>
          <a:noFill/>
          <a:ln w="9525">
            <a:noFill/>
            <a:miter lim="800000"/>
            <a:headEnd/>
            <a:tailEnd/>
          </a:ln>
        </p:spPr>
        <p:txBody>
          <a:bodyPr>
            <a:spAutoFit/>
          </a:bodyPr>
          <a:lstStyle/>
          <a:p>
            <a:pPr algn="ctr">
              <a:spcBef>
                <a:spcPct val="50000"/>
              </a:spcBef>
            </a:pPr>
            <a:r>
              <a:rPr lang="en-US" altLang="zh-TW" b="1" dirty="0" err="1" smtClean="0">
                <a:solidFill>
                  <a:srgbClr val="0000FF"/>
                </a:solidFill>
              </a:rPr>
              <a:t>Anisotropicity</a:t>
            </a:r>
            <a:endParaRPr lang="en-US" altLang="zh-TW" b="1" dirty="0">
              <a:solidFill>
                <a:srgbClr val="0000FF"/>
              </a:solidFill>
            </a:endParaRPr>
          </a:p>
        </p:txBody>
      </p:sp>
      <p:cxnSp>
        <p:nvCxnSpPr>
          <p:cNvPr id="19" name="Straight Connector 18"/>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0" name="Rectangle 19"/>
          <p:cNvSpPr/>
          <p:nvPr/>
        </p:nvSpPr>
        <p:spPr>
          <a:xfrm>
            <a:off x="1905000" y="76200"/>
            <a:ext cx="5702459" cy="523220"/>
          </a:xfrm>
          <a:prstGeom prst="rect">
            <a:avLst/>
          </a:prstGeom>
        </p:spPr>
        <p:txBody>
          <a:bodyPr wrap="none">
            <a:spAutoFit/>
          </a:bodyPr>
          <a:lstStyle/>
          <a:p>
            <a:r>
              <a:rPr lang="en-US" altLang="zh-TW" sz="2800" dirty="0" smtClean="0">
                <a:solidFill>
                  <a:srgbClr val="0033CC"/>
                </a:solidFill>
              </a:rPr>
              <a:t>Summary: plasma etching mechanism</a:t>
            </a:r>
            <a:endParaRPr lang="en-US" sz="2800" dirty="0">
              <a:solidFill>
                <a:srgbClr val="0033CC"/>
              </a:solidFill>
            </a:endParaRPr>
          </a:p>
        </p:txBody>
      </p:sp>
      <p:sp>
        <p:nvSpPr>
          <p:cNvPr id="21" name="Rectangle 20"/>
          <p:cNvSpPr/>
          <p:nvPr/>
        </p:nvSpPr>
        <p:spPr>
          <a:xfrm>
            <a:off x="0" y="762000"/>
            <a:ext cx="9144000" cy="2308324"/>
          </a:xfrm>
          <a:prstGeom prst="rect">
            <a:avLst/>
          </a:prstGeom>
        </p:spPr>
        <p:txBody>
          <a:bodyPr wrap="square">
            <a:spAutoFit/>
          </a:bodyPr>
          <a:lstStyle/>
          <a:p>
            <a:pPr marL="166688" indent="-166688">
              <a:buFont typeface="Arial" pitchFamily="34" charset="0"/>
              <a:buChar char="•"/>
            </a:pPr>
            <a:r>
              <a:rPr lang="en-US" altLang="zh-TW" dirty="0" smtClean="0">
                <a:solidFill>
                  <a:srgbClr val="C00000"/>
                </a:solidFill>
              </a:rPr>
              <a:t>Chemical</a:t>
            </a:r>
            <a:r>
              <a:rPr lang="en-US" altLang="zh-TW" dirty="0" smtClean="0">
                <a:solidFill>
                  <a:srgbClr val="0033CC"/>
                </a:solidFill>
              </a:rPr>
              <a:t> etching: free radicals react with material to be removed. E.g. plasma etching at high pressure close to 1Torr.</a:t>
            </a:r>
          </a:p>
          <a:p>
            <a:pPr marL="166688" indent="-166688">
              <a:buFont typeface="Arial" pitchFamily="34" charset="0"/>
              <a:buChar char="•"/>
            </a:pPr>
            <a:r>
              <a:rPr lang="en-US" altLang="zh-TW" dirty="0" smtClean="0">
                <a:solidFill>
                  <a:srgbClr val="C00000"/>
                </a:solidFill>
              </a:rPr>
              <a:t>Physical</a:t>
            </a:r>
            <a:r>
              <a:rPr lang="en-US" altLang="zh-TW" dirty="0" smtClean="0">
                <a:solidFill>
                  <a:srgbClr val="0033CC"/>
                </a:solidFill>
              </a:rPr>
              <a:t> etching or sputtering: ionic species, accelerated by the built-in electric field (self-bias), bombard the materials to be removed. E.g. sputter cleaning using </a:t>
            </a:r>
            <a:r>
              <a:rPr lang="en-US" altLang="zh-TW" dirty="0" err="1" smtClean="0">
                <a:solidFill>
                  <a:srgbClr val="0033CC"/>
                </a:solidFill>
              </a:rPr>
              <a:t>Ar</a:t>
            </a:r>
            <a:r>
              <a:rPr lang="en-US" altLang="zh-TW" dirty="0" smtClean="0">
                <a:solidFill>
                  <a:srgbClr val="0033CC"/>
                </a:solidFill>
              </a:rPr>
              <a:t> gas in sputter deposition system.</a:t>
            </a:r>
          </a:p>
          <a:p>
            <a:pPr marL="166688" indent="-166688">
              <a:buFont typeface="Arial" pitchFamily="34" charset="0"/>
              <a:buChar char="•"/>
            </a:pPr>
            <a:r>
              <a:rPr lang="en-US" altLang="zh-TW" dirty="0" smtClean="0">
                <a:solidFill>
                  <a:srgbClr val="C00000"/>
                </a:solidFill>
              </a:rPr>
              <a:t>Ion enhanced </a:t>
            </a:r>
            <a:r>
              <a:rPr lang="en-US" altLang="zh-TW" dirty="0" smtClean="0">
                <a:solidFill>
                  <a:srgbClr val="0033CC"/>
                </a:solidFill>
              </a:rPr>
              <a:t>etching: combined chemical and physical process, higher material removal rate than each process alone. E.g. reactive ion etching (RIE), which is the most widely used dry etching technique.</a:t>
            </a:r>
          </a:p>
        </p:txBody>
      </p:sp>
      <p:sp>
        <p:nvSpPr>
          <p:cNvPr id="22" name="Slide Number Placeholder 21"/>
          <p:cNvSpPr>
            <a:spLocks noGrp="1"/>
          </p:cNvSpPr>
          <p:nvPr>
            <p:ph type="sldNum" sz="quarter" idx="12"/>
          </p:nvPr>
        </p:nvSpPr>
        <p:spPr/>
        <p:txBody>
          <a:bodyPr/>
          <a:lstStyle/>
          <a:p>
            <a:fld id="{B6F15528-21DE-4FAA-801E-634DDDAF4B2B}" type="slidenum">
              <a:rPr lang="en-US" smtClean="0"/>
              <a:pPr/>
              <a:t>37</a:t>
            </a:fld>
            <a:endParaRPr lang="en-US"/>
          </a:p>
        </p:txBody>
      </p:sp>
      <p:sp>
        <p:nvSpPr>
          <p:cNvPr id="23" name="TextBox 22"/>
          <p:cNvSpPr txBox="1"/>
          <p:nvPr/>
        </p:nvSpPr>
        <p:spPr>
          <a:xfrm>
            <a:off x="1981200" y="6477000"/>
            <a:ext cx="1358257" cy="369332"/>
          </a:xfrm>
          <a:prstGeom prst="rect">
            <a:avLst/>
          </a:prstGeom>
          <a:noFill/>
        </p:spPr>
        <p:txBody>
          <a:bodyPr wrap="none" rtlCol="0">
            <a:spAutoFit/>
          </a:bodyPr>
          <a:lstStyle/>
          <a:p>
            <a:r>
              <a:rPr lang="en-US" dirty="0" smtClean="0"/>
              <a:t>Figure 10-19</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5232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2009826" y="0"/>
            <a:ext cx="5076774" cy="523220"/>
          </a:xfrm>
          <a:prstGeom prst="rect">
            <a:avLst/>
          </a:prstGeom>
          <a:noFill/>
        </p:spPr>
        <p:txBody>
          <a:bodyPr wrap="none" rtlCol="0">
            <a:spAutoFit/>
          </a:bodyPr>
          <a:lstStyle/>
          <a:p>
            <a:r>
              <a:rPr lang="en-US" sz="2800" dirty="0" smtClean="0">
                <a:solidFill>
                  <a:srgbClr val="0033CC"/>
                </a:solidFill>
              </a:rPr>
              <a:t>Dry etching techniques: summary</a:t>
            </a:r>
            <a:endParaRPr lang="en-US" sz="2800" dirty="0">
              <a:solidFill>
                <a:srgbClr val="0033CC"/>
              </a:solidFill>
            </a:endParaRPr>
          </a:p>
        </p:txBody>
      </p:sp>
      <p:pic>
        <p:nvPicPr>
          <p:cNvPr id="7" name="Picture 2"/>
          <p:cNvPicPr>
            <a:picLocks noChangeAspect="1" noChangeArrowheads="1"/>
          </p:cNvPicPr>
          <p:nvPr/>
        </p:nvPicPr>
        <p:blipFill>
          <a:blip r:embed="rId2" cstate="print"/>
          <a:srcRect/>
          <a:stretch>
            <a:fillRect/>
          </a:stretch>
        </p:blipFill>
        <p:spPr bwMode="auto">
          <a:xfrm>
            <a:off x="112679" y="1219200"/>
            <a:ext cx="8878921" cy="48006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762DBC98-ABCA-44A7-BF89-28D483EB4308}" type="slidenum">
              <a:rPr lang="en-US" altLang="zh-TW" smtClean="0"/>
              <a:pPr>
                <a:defRPr/>
              </a:pPr>
              <a:t>38</a:t>
            </a:fld>
            <a:endParaRPr lang="en-US" altLang="zh-TW"/>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4200" y="0"/>
            <a:ext cx="2931444" cy="523220"/>
          </a:xfrm>
          <a:prstGeom prst="rect">
            <a:avLst/>
          </a:prstGeom>
        </p:spPr>
        <p:txBody>
          <a:bodyPr wrap="none">
            <a:spAutoFit/>
          </a:bodyPr>
          <a:lstStyle/>
          <a:p>
            <a:r>
              <a:rPr lang="en-US" sz="2800" dirty="0" smtClean="0">
                <a:solidFill>
                  <a:srgbClr val="0033CC"/>
                </a:solidFill>
              </a:rPr>
              <a:t>Three etch process</a:t>
            </a:r>
            <a:endParaRPr lang="en-US" sz="2800" dirty="0">
              <a:solidFill>
                <a:srgbClr val="0033CC"/>
              </a:solidFill>
            </a:endParaRPr>
          </a:p>
        </p:txBody>
      </p:sp>
      <p:pic>
        <p:nvPicPr>
          <p:cNvPr id="43010" name="Picture 2"/>
          <p:cNvPicPr>
            <a:picLocks noChangeAspect="1" noChangeArrowheads="1"/>
          </p:cNvPicPr>
          <p:nvPr/>
        </p:nvPicPr>
        <p:blipFill>
          <a:blip r:embed="rId2" cstate="print"/>
          <a:srcRect/>
          <a:stretch>
            <a:fillRect/>
          </a:stretch>
        </p:blipFill>
        <p:spPr bwMode="auto">
          <a:xfrm>
            <a:off x="76200" y="685800"/>
            <a:ext cx="7743825" cy="2817761"/>
          </a:xfrm>
          <a:prstGeom prst="rect">
            <a:avLst/>
          </a:prstGeom>
          <a:noFill/>
          <a:ln w="9525">
            <a:noFill/>
            <a:miter lim="800000"/>
            <a:headEnd/>
            <a:tailEnd/>
          </a:ln>
        </p:spPr>
      </p:pic>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5" name="Picture 3"/>
          <p:cNvPicPr>
            <a:picLocks noGrp="1" noChangeAspect="1" noChangeArrowheads="1"/>
          </p:cNvPicPr>
          <p:nvPr>
            <p:ph idx="1"/>
          </p:nvPr>
        </p:nvPicPr>
        <p:blipFill>
          <a:blip r:embed="rId3" cstate="print"/>
          <a:srcRect l="18234" t="28522" r="15581" b="22565"/>
          <a:stretch>
            <a:fillRect/>
          </a:stretch>
        </p:blipFill>
        <p:spPr>
          <a:xfrm>
            <a:off x="304800" y="3581400"/>
            <a:ext cx="5831070" cy="3100303"/>
          </a:xfrm>
          <a:noFill/>
        </p:spPr>
      </p:pic>
      <p:sp>
        <p:nvSpPr>
          <p:cNvPr id="7" name="Rectangle 6"/>
          <p:cNvSpPr/>
          <p:nvPr/>
        </p:nvSpPr>
        <p:spPr>
          <a:xfrm>
            <a:off x="344670" y="4343400"/>
            <a:ext cx="3731214" cy="338554"/>
          </a:xfrm>
          <a:prstGeom prst="rect">
            <a:avLst/>
          </a:prstGeom>
        </p:spPr>
        <p:txBody>
          <a:bodyPr wrap="none">
            <a:spAutoFit/>
          </a:bodyPr>
          <a:lstStyle/>
          <a:p>
            <a:r>
              <a:rPr lang="en-US" sz="1600" dirty="0" smtClean="0"/>
              <a:t>(e.g. XeF</a:t>
            </a:r>
            <a:r>
              <a:rPr lang="en-US" sz="1600" baseline="-25000" dirty="0" smtClean="0"/>
              <a:t>2</a:t>
            </a:r>
            <a:r>
              <a:rPr lang="en-US" sz="1600" dirty="0" smtClean="0"/>
              <a:t> gas etch Si even without plasma)</a:t>
            </a:r>
            <a:endParaRPr lang="en-US" sz="1600" dirty="0"/>
          </a:p>
        </p:txBody>
      </p:sp>
      <p:sp>
        <p:nvSpPr>
          <p:cNvPr id="8" name="TextBox 7"/>
          <p:cNvSpPr txBox="1"/>
          <p:nvPr/>
        </p:nvSpPr>
        <p:spPr>
          <a:xfrm>
            <a:off x="420870" y="6488668"/>
            <a:ext cx="3526415" cy="338554"/>
          </a:xfrm>
          <a:prstGeom prst="rect">
            <a:avLst/>
          </a:prstGeom>
          <a:noFill/>
        </p:spPr>
        <p:txBody>
          <a:bodyPr wrap="none" rtlCol="0">
            <a:spAutoFit/>
          </a:bodyPr>
          <a:lstStyle/>
          <a:p>
            <a:r>
              <a:rPr lang="en-US" sz="1600" dirty="0" smtClean="0"/>
              <a:t>(e.g. ion beam etching/milling using </a:t>
            </a:r>
            <a:r>
              <a:rPr lang="en-US" sz="1600" dirty="0" err="1" smtClean="0"/>
              <a:t>Ar</a:t>
            </a:r>
            <a:r>
              <a:rPr lang="en-US" sz="1600" baseline="30000" dirty="0" smtClean="0"/>
              <a:t>+</a:t>
            </a:r>
            <a:r>
              <a:rPr lang="en-US" sz="1600" dirty="0" smtClean="0"/>
              <a:t>)</a:t>
            </a:r>
            <a:endParaRPr lang="en-US" sz="1600" dirty="0"/>
          </a:p>
        </p:txBody>
      </p:sp>
      <p:sp>
        <p:nvSpPr>
          <p:cNvPr id="9" name="TextBox 8"/>
          <p:cNvSpPr txBox="1"/>
          <p:nvPr/>
        </p:nvSpPr>
        <p:spPr>
          <a:xfrm>
            <a:off x="7848600" y="1079718"/>
            <a:ext cx="1295400" cy="1815882"/>
          </a:xfrm>
          <a:prstGeom prst="rect">
            <a:avLst/>
          </a:prstGeom>
          <a:noFill/>
        </p:spPr>
        <p:txBody>
          <a:bodyPr wrap="square" rtlCol="0">
            <a:spAutoFit/>
          </a:bodyPr>
          <a:lstStyle/>
          <a:p>
            <a:r>
              <a:rPr lang="en-US" sz="1600" dirty="0" smtClean="0">
                <a:solidFill>
                  <a:srgbClr val="7030A0"/>
                </a:solidFill>
              </a:rPr>
              <a:t>Here strip and PR (photoresist) etch refers to barrel or downstream etch.</a:t>
            </a:r>
            <a:endParaRPr lang="en-US" sz="1600" dirty="0">
              <a:solidFill>
                <a:srgbClr val="7030A0"/>
              </a:solidFill>
            </a:endParaRPr>
          </a:p>
        </p:txBody>
      </p:sp>
      <p:pic>
        <p:nvPicPr>
          <p:cNvPr id="10" name="Picture 2"/>
          <p:cNvPicPr>
            <a:picLocks noChangeAspect="1" noChangeArrowheads="1"/>
          </p:cNvPicPr>
          <p:nvPr/>
        </p:nvPicPr>
        <p:blipFill>
          <a:blip r:embed="rId4" cstate="print"/>
          <a:srcRect/>
          <a:stretch>
            <a:fillRect/>
          </a:stretch>
        </p:blipFill>
        <p:spPr bwMode="auto">
          <a:xfrm>
            <a:off x="6172200" y="3886200"/>
            <a:ext cx="2800539" cy="1828800"/>
          </a:xfrm>
          <a:prstGeom prst="rect">
            <a:avLst/>
          </a:prstGeom>
          <a:noFill/>
          <a:ln w="9525">
            <a:noFill/>
            <a:miter lim="800000"/>
            <a:headEnd/>
            <a:tailEnd/>
          </a:ln>
        </p:spPr>
      </p:pic>
      <p:sp>
        <p:nvSpPr>
          <p:cNvPr id="11" name="TextBox 10"/>
          <p:cNvSpPr txBox="1"/>
          <p:nvPr/>
        </p:nvSpPr>
        <p:spPr>
          <a:xfrm>
            <a:off x="6400800" y="5867400"/>
            <a:ext cx="2514600" cy="646331"/>
          </a:xfrm>
          <a:prstGeom prst="rect">
            <a:avLst/>
          </a:prstGeom>
          <a:noFill/>
        </p:spPr>
        <p:txBody>
          <a:bodyPr wrap="square" rtlCol="0">
            <a:spAutoFit/>
          </a:bodyPr>
          <a:lstStyle/>
          <a:p>
            <a:r>
              <a:rPr lang="en-US" dirty="0" smtClean="0">
                <a:solidFill>
                  <a:srgbClr val="7030A0"/>
                </a:solidFill>
              </a:rPr>
              <a:t>Etch rate and selectivity conflict in RIE</a:t>
            </a:r>
            <a:endParaRPr lang="en-US" dirty="0">
              <a:solidFill>
                <a:srgbClr val="7030A0"/>
              </a:solidFill>
            </a:endParaRPr>
          </a:p>
        </p:txBody>
      </p:sp>
      <p:grpSp>
        <p:nvGrpSpPr>
          <p:cNvPr id="16" name="Group 15"/>
          <p:cNvGrpSpPr/>
          <p:nvPr/>
        </p:nvGrpSpPr>
        <p:grpSpPr>
          <a:xfrm>
            <a:off x="0" y="3581400"/>
            <a:ext cx="9144000" cy="3276600"/>
            <a:chOff x="0" y="3581400"/>
            <a:chExt cx="9144000" cy="3276600"/>
          </a:xfrm>
        </p:grpSpPr>
        <p:cxnSp>
          <p:nvCxnSpPr>
            <p:cNvPr id="13" name="Straight Connector 12"/>
            <p:cNvCxnSpPr/>
            <p:nvPr/>
          </p:nvCxnSpPr>
          <p:spPr>
            <a:xfrm rot="5400000" flipH="1" flipV="1">
              <a:off x="4457700" y="52197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3581400"/>
              <a:ext cx="9144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Slide Number Placeholder 13"/>
          <p:cNvSpPr>
            <a:spLocks noGrp="1"/>
          </p:cNvSpPr>
          <p:nvPr>
            <p:ph type="sldNum" sz="quarter" idx="11"/>
          </p:nvPr>
        </p:nvSpPr>
        <p:spPr/>
        <p:txBody>
          <a:bodyPr/>
          <a:lstStyle/>
          <a:p>
            <a:pPr>
              <a:defRPr/>
            </a:pPr>
            <a:fld id="{762DBC98-ABCA-44A7-BF89-28D483EB4308}" type="slidenum">
              <a:rPr lang="en-US" altLang="zh-TW" smtClean="0"/>
              <a:pPr>
                <a:defRPr/>
              </a:pPr>
              <a:t>39</a:t>
            </a:fld>
            <a:endParaRPr lang="en-US" altLang="zh-TW"/>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2895600" y="0"/>
            <a:ext cx="3357137" cy="523220"/>
          </a:xfrm>
          <a:prstGeom prst="rect">
            <a:avLst/>
          </a:prstGeom>
        </p:spPr>
        <p:txBody>
          <a:bodyPr wrap="none">
            <a:spAutoFit/>
          </a:bodyPr>
          <a:lstStyle/>
          <a:p>
            <a:r>
              <a:rPr lang="en-US" altLang="zh-TW" sz="2800" dirty="0" smtClean="0">
                <a:solidFill>
                  <a:srgbClr val="0033CC"/>
                </a:solidFill>
              </a:rPr>
              <a:t>Plasma-based etching</a:t>
            </a:r>
            <a:endParaRPr lang="en-US" sz="2800" dirty="0">
              <a:solidFill>
                <a:srgbClr val="0033CC"/>
              </a:solidFill>
            </a:endParaRPr>
          </a:p>
        </p:txBody>
      </p:sp>
      <p:sp>
        <p:nvSpPr>
          <p:cNvPr id="7" name="Rectangle 6"/>
          <p:cNvSpPr/>
          <p:nvPr/>
        </p:nvSpPr>
        <p:spPr>
          <a:xfrm>
            <a:off x="533400" y="609600"/>
            <a:ext cx="8077200" cy="2462213"/>
          </a:xfrm>
          <a:prstGeom prst="rect">
            <a:avLst/>
          </a:prstGeom>
        </p:spPr>
        <p:txBody>
          <a:bodyPr wrap="square">
            <a:spAutoFit/>
          </a:bodyPr>
          <a:lstStyle/>
          <a:p>
            <a:pPr marL="171450" indent="-171450">
              <a:spcAft>
                <a:spcPts val="600"/>
              </a:spcAft>
              <a:buFont typeface="Arial" pitchFamily="34" charset="0"/>
              <a:buChar char="•"/>
            </a:pPr>
            <a:r>
              <a:rPr lang="en-US" altLang="zh-TW" dirty="0" smtClean="0">
                <a:solidFill>
                  <a:srgbClr val="0033CC"/>
                </a:solidFill>
              </a:rPr>
              <a:t>Directional etching due to presence of ionic species in plasma and (self-) biased electric field. (The self-bias electric field is not applied </a:t>
            </a:r>
            <a:r>
              <a:rPr lang="en-US" altLang="zh-TW" i="1" dirty="0" smtClean="0">
                <a:solidFill>
                  <a:srgbClr val="0033CC"/>
                </a:solidFill>
              </a:rPr>
              <a:t>externally</a:t>
            </a:r>
            <a:r>
              <a:rPr lang="en-US" altLang="zh-TW" dirty="0" smtClean="0">
                <a:solidFill>
                  <a:srgbClr val="0033CC"/>
                </a:solidFill>
              </a:rPr>
              <a:t>, but is created </a:t>
            </a:r>
            <a:r>
              <a:rPr lang="en-US" altLang="zh-TW" i="1" dirty="0" smtClean="0">
                <a:solidFill>
                  <a:srgbClr val="0033CC"/>
                </a:solidFill>
              </a:rPr>
              <a:t>spontaneously</a:t>
            </a:r>
            <a:r>
              <a:rPr lang="en-US" altLang="zh-TW" dirty="0" smtClean="0">
                <a:solidFill>
                  <a:srgbClr val="0033CC"/>
                </a:solidFill>
              </a:rPr>
              <a:t> in RF plasma)</a:t>
            </a:r>
          </a:p>
          <a:p>
            <a:pPr marL="171450" indent="-171450">
              <a:buFont typeface="Arial" pitchFamily="34" charset="0"/>
              <a:buChar char="•"/>
            </a:pPr>
            <a:r>
              <a:rPr lang="en-US" altLang="zh-TW" dirty="0" smtClean="0">
                <a:solidFill>
                  <a:srgbClr val="0033CC"/>
                </a:solidFill>
              </a:rPr>
              <a:t>Two components exist in plasma</a:t>
            </a:r>
          </a:p>
          <a:p>
            <a:pPr marL="457200" indent="-228600">
              <a:buFont typeface="Courier New" pitchFamily="49" charset="0"/>
              <a:buChar char="o"/>
            </a:pPr>
            <a:r>
              <a:rPr lang="en-US" altLang="zh-TW" dirty="0" smtClean="0">
                <a:solidFill>
                  <a:srgbClr val="0033CC"/>
                </a:solidFill>
              </a:rPr>
              <a:t>Ionic species result in directional etching.</a:t>
            </a:r>
          </a:p>
          <a:p>
            <a:pPr marL="457200" indent="-228600">
              <a:spcAft>
                <a:spcPts val="600"/>
              </a:spcAft>
              <a:buFont typeface="Courier New" pitchFamily="49" charset="0"/>
              <a:buChar char="o"/>
            </a:pPr>
            <a:r>
              <a:rPr lang="en-US" altLang="zh-TW" dirty="0" smtClean="0">
                <a:solidFill>
                  <a:srgbClr val="0033CC"/>
                </a:solidFill>
              </a:rPr>
              <a:t>Chemical reactive species result in high etch selectivity.</a:t>
            </a:r>
          </a:p>
          <a:p>
            <a:pPr marL="171450" indent="-171450">
              <a:spcAft>
                <a:spcPts val="600"/>
              </a:spcAft>
              <a:buFont typeface="Arial" pitchFamily="34" charset="0"/>
              <a:buChar char="•"/>
            </a:pPr>
            <a:r>
              <a:rPr lang="en-US" altLang="zh-TW" dirty="0" smtClean="0">
                <a:solidFill>
                  <a:srgbClr val="0033CC"/>
                </a:solidFill>
              </a:rPr>
              <a:t>Control of the ratio of ionic/reactive components in plasma can modulate the dry etching rate and etching profile.</a:t>
            </a:r>
            <a:endParaRPr lang="en-US" dirty="0">
              <a:solidFill>
                <a:srgbClr val="0033CC"/>
              </a:solidFill>
            </a:endParaRPr>
          </a:p>
        </p:txBody>
      </p:sp>
      <p:grpSp>
        <p:nvGrpSpPr>
          <p:cNvPr id="2" name="Group 27"/>
          <p:cNvGrpSpPr/>
          <p:nvPr/>
        </p:nvGrpSpPr>
        <p:grpSpPr>
          <a:xfrm>
            <a:off x="1752600" y="2971800"/>
            <a:ext cx="5986780" cy="3657600"/>
            <a:chOff x="1371600" y="2819400"/>
            <a:chExt cx="5986780" cy="3657600"/>
          </a:xfrm>
        </p:grpSpPr>
        <p:grpSp>
          <p:nvGrpSpPr>
            <p:cNvPr id="3" name="Group 24"/>
            <p:cNvGrpSpPr>
              <a:grpSpLocks noChangeAspect="1"/>
            </p:cNvGrpSpPr>
            <p:nvPr/>
          </p:nvGrpSpPr>
          <p:grpSpPr>
            <a:xfrm>
              <a:off x="1371600" y="2819400"/>
              <a:ext cx="5986780" cy="3639820"/>
              <a:chOff x="517525" y="1539875"/>
              <a:chExt cx="7483475" cy="4549775"/>
            </a:xfrm>
          </p:grpSpPr>
          <p:sp>
            <p:nvSpPr>
              <p:cNvPr id="8" name="Rectangle 4"/>
              <p:cNvSpPr>
                <a:spLocks noChangeArrowheads="1"/>
              </p:cNvSpPr>
              <p:nvPr/>
            </p:nvSpPr>
            <p:spPr bwMode="auto">
              <a:xfrm>
                <a:off x="1708150" y="4716463"/>
                <a:ext cx="5522913" cy="769937"/>
              </a:xfrm>
              <a:prstGeom prst="rect">
                <a:avLst/>
              </a:prstGeom>
              <a:no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9" name="Oval 5"/>
              <p:cNvSpPr>
                <a:spLocks noChangeArrowheads="1"/>
              </p:cNvSpPr>
              <p:nvPr/>
            </p:nvSpPr>
            <p:spPr bwMode="auto">
              <a:xfrm>
                <a:off x="3103563" y="4414838"/>
                <a:ext cx="338137" cy="301625"/>
              </a:xfrm>
              <a:prstGeom prst="ellipse">
                <a:avLst/>
              </a:prstGeom>
              <a:solidFill>
                <a:srgbClr val="92D050"/>
              </a:solid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10" name="Oval 6"/>
              <p:cNvSpPr>
                <a:spLocks noChangeArrowheads="1"/>
              </p:cNvSpPr>
              <p:nvPr/>
            </p:nvSpPr>
            <p:spPr bwMode="auto">
              <a:xfrm>
                <a:off x="5710238" y="4387850"/>
                <a:ext cx="338137" cy="300038"/>
              </a:xfrm>
              <a:prstGeom prst="ellipse">
                <a:avLst/>
              </a:prstGeom>
              <a:solidFill>
                <a:srgbClr val="92D050"/>
              </a:solid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11" name="Oval 7"/>
              <p:cNvSpPr>
                <a:spLocks noChangeArrowheads="1"/>
              </p:cNvSpPr>
              <p:nvPr/>
            </p:nvSpPr>
            <p:spPr bwMode="auto">
              <a:xfrm>
                <a:off x="5735638" y="4700588"/>
                <a:ext cx="336550" cy="300037"/>
              </a:xfrm>
              <a:prstGeom prst="ellipse">
                <a:avLst/>
              </a:prstGeom>
              <a:solidFill>
                <a:schemeClr val="bg1"/>
              </a:solid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12" name="Oval 8"/>
              <p:cNvSpPr>
                <a:spLocks noChangeArrowheads="1"/>
              </p:cNvSpPr>
              <p:nvPr/>
            </p:nvSpPr>
            <p:spPr bwMode="auto">
              <a:xfrm>
                <a:off x="5397500" y="4700588"/>
                <a:ext cx="338138" cy="300037"/>
              </a:xfrm>
              <a:prstGeom prst="ellipse">
                <a:avLst/>
              </a:prstGeom>
              <a:solidFill>
                <a:srgbClr val="92D050"/>
              </a:solid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13" name="Oval 9"/>
              <p:cNvSpPr>
                <a:spLocks noChangeArrowheads="1"/>
              </p:cNvSpPr>
              <p:nvPr/>
            </p:nvSpPr>
            <p:spPr bwMode="auto">
              <a:xfrm>
                <a:off x="6059488" y="4724400"/>
                <a:ext cx="336550" cy="300038"/>
              </a:xfrm>
              <a:prstGeom prst="ellipse">
                <a:avLst/>
              </a:prstGeom>
              <a:solidFill>
                <a:srgbClr val="92D050"/>
              </a:solid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14" name="Oval 10"/>
              <p:cNvSpPr>
                <a:spLocks noChangeArrowheads="1"/>
              </p:cNvSpPr>
              <p:nvPr/>
            </p:nvSpPr>
            <p:spPr bwMode="auto">
              <a:xfrm>
                <a:off x="5746750" y="5024438"/>
                <a:ext cx="336550" cy="301625"/>
              </a:xfrm>
              <a:prstGeom prst="ellipse">
                <a:avLst/>
              </a:prstGeom>
              <a:solidFill>
                <a:srgbClr val="92D050"/>
              </a:solid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15" name="TextBox 11"/>
              <p:cNvSpPr txBox="1">
                <a:spLocks noChangeArrowheads="1"/>
              </p:cNvSpPr>
              <p:nvPr/>
            </p:nvSpPr>
            <p:spPr bwMode="auto">
              <a:xfrm>
                <a:off x="1190625" y="2081212"/>
                <a:ext cx="3068148" cy="1154163"/>
              </a:xfrm>
              <a:prstGeom prst="rect">
                <a:avLst/>
              </a:prstGeom>
              <a:noFill/>
              <a:ln w="9525">
                <a:noFill/>
                <a:miter lim="800000"/>
                <a:headEnd/>
                <a:tailEnd/>
              </a:ln>
            </p:spPr>
            <p:txBody>
              <a:bodyPr wrap="none">
                <a:spAutoFit/>
              </a:bodyPr>
              <a:lstStyle/>
              <a:p>
                <a:r>
                  <a:rPr lang="en-US" dirty="0">
                    <a:solidFill>
                      <a:srgbClr val="0033CC"/>
                    </a:solidFill>
                    <a:latin typeface="Arial" pitchFamily="34" charset="0"/>
                  </a:rPr>
                  <a:t>Neutrals (etchant gas)</a:t>
                </a:r>
              </a:p>
              <a:p>
                <a:r>
                  <a:rPr lang="en-US" dirty="0">
                    <a:solidFill>
                      <a:srgbClr val="0033CC"/>
                    </a:solidFill>
                    <a:latin typeface="Arial" pitchFamily="34" charset="0"/>
                  </a:rPr>
                  <a:t>Ions</a:t>
                </a:r>
                <a:r>
                  <a:rPr lang="en-US" dirty="0">
                    <a:solidFill>
                      <a:srgbClr val="0033CC"/>
                    </a:solidFill>
                  </a:rPr>
                  <a:t> </a:t>
                </a:r>
                <a:endParaRPr lang="en-US" dirty="0">
                  <a:solidFill>
                    <a:srgbClr val="0033CC"/>
                  </a:solidFill>
                  <a:latin typeface="Arial" pitchFamily="34" charset="0"/>
                </a:endParaRPr>
              </a:p>
              <a:p>
                <a:r>
                  <a:rPr lang="en-US" dirty="0">
                    <a:solidFill>
                      <a:srgbClr val="0033CC"/>
                    </a:solidFill>
                    <a:latin typeface="Arial" pitchFamily="34" charset="0"/>
                  </a:rPr>
                  <a:t>Free radicals </a:t>
                </a:r>
              </a:p>
            </p:txBody>
          </p:sp>
          <p:sp>
            <p:nvSpPr>
              <p:cNvPr id="16" name="TextBox 15"/>
              <p:cNvSpPr txBox="1"/>
              <p:nvPr/>
            </p:nvSpPr>
            <p:spPr>
              <a:xfrm>
                <a:off x="2763837" y="3857625"/>
                <a:ext cx="1128514" cy="500138"/>
              </a:xfrm>
              <a:prstGeom prst="rect">
                <a:avLst/>
              </a:prstGeom>
              <a:noFill/>
            </p:spPr>
            <p:txBody>
              <a:bodyPr wrap="none">
                <a:spAutoFit/>
              </a:bodyPr>
              <a:lstStyle/>
              <a:p>
                <a:pPr>
                  <a:defRPr/>
                </a:pPr>
                <a:r>
                  <a:rPr lang="en-US" sz="2000" dirty="0">
                    <a:solidFill>
                      <a:srgbClr val="0033CC"/>
                    </a:solidFill>
                    <a:latin typeface="+mn-lt"/>
                    <a:cs typeface="Arial" charset="0"/>
                  </a:rPr>
                  <a:t>adsorb</a:t>
                </a:r>
              </a:p>
            </p:txBody>
          </p:sp>
          <p:sp>
            <p:nvSpPr>
              <p:cNvPr id="17" name="TextBox 16"/>
              <p:cNvSpPr txBox="1"/>
              <p:nvPr/>
            </p:nvSpPr>
            <p:spPr>
              <a:xfrm>
                <a:off x="5273675" y="3697287"/>
                <a:ext cx="897843" cy="500138"/>
              </a:xfrm>
              <a:prstGeom prst="rect">
                <a:avLst/>
              </a:prstGeom>
              <a:noFill/>
            </p:spPr>
            <p:txBody>
              <a:bodyPr wrap="none">
                <a:spAutoFit/>
              </a:bodyPr>
              <a:lstStyle/>
              <a:p>
                <a:pPr>
                  <a:defRPr/>
                </a:pPr>
                <a:r>
                  <a:rPr lang="en-US" sz="2000" dirty="0">
                    <a:solidFill>
                      <a:srgbClr val="0033CC"/>
                    </a:solidFill>
                    <a:latin typeface="+mn-lt"/>
                    <a:cs typeface="Arial" charset="0"/>
                  </a:rPr>
                  <a:t>react</a:t>
                </a:r>
              </a:p>
            </p:txBody>
          </p:sp>
          <p:sp>
            <p:nvSpPr>
              <p:cNvPr id="18" name="TextBox 17"/>
              <p:cNvSpPr txBox="1"/>
              <p:nvPr/>
            </p:nvSpPr>
            <p:spPr>
              <a:xfrm>
                <a:off x="2806700" y="4924425"/>
                <a:ext cx="1180371" cy="500138"/>
              </a:xfrm>
              <a:prstGeom prst="rect">
                <a:avLst/>
              </a:prstGeom>
              <a:noFill/>
            </p:spPr>
            <p:txBody>
              <a:bodyPr wrap="none">
                <a:spAutoFit/>
              </a:bodyPr>
              <a:lstStyle/>
              <a:p>
                <a:pPr>
                  <a:defRPr/>
                </a:pPr>
                <a:r>
                  <a:rPr lang="en-US" sz="2000" dirty="0">
                    <a:solidFill>
                      <a:srgbClr val="0033CC"/>
                    </a:solidFill>
                    <a:latin typeface="+mn-lt"/>
                    <a:cs typeface="Arial" charset="0"/>
                  </a:rPr>
                  <a:t>surface</a:t>
                </a:r>
              </a:p>
            </p:txBody>
          </p:sp>
          <p:cxnSp>
            <p:nvCxnSpPr>
              <p:cNvPr id="19" name="Straight Arrow Connector 16"/>
              <p:cNvCxnSpPr>
                <a:cxnSpLocks noChangeShapeType="1"/>
              </p:cNvCxnSpPr>
              <p:nvPr/>
            </p:nvCxnSpPr>
            <p:spPr bwMode="auto">
              <a:xfrm rot="16200000" flipH="1">
                <a:off x="2261394" y="3164681"/>
                <a:ext cx="674688" cy="625475"/>
              </a:xfrm>
              <a:prstGeom prst="straightConnector1">
                <a:avLst/>
              </a:prstGeom>
              <a:noFill/>
              <a:ln w="9525" algn="ctr">
                <a:solidFill>
                  <a:schemeClr val="tx1"/>
                </a:solidFill>
                <a:round/>
                <a:headEnd/>
                <a:tailEnd type="arrow" w="med" len="med"/>
              </a:ln>
            </p:spPr>
          </p:cxnSp>
          <p:cxnSp>
            <p:nvCxnSpPr>
              <p:cNvPr id="20" name="Straight Arrow Connector 18"/>
              <p:cNvCxnSpPr>
                <a:cxnSpLocks noChangeShapeType="1"/>
              </p:cNvCxnSpPr>
              <p:nvPr/>
            </p:nvCxnSpPr>
            <p:spPr bwMode="auto">
              <a:xfrm rot="5400000" flipH="1" flipV="1">
                <a:off x="5768975" y="3351213"/>
                <a:ext cx="1479550" cy="457200"/>
              </a:xfrm>
              <a:prstGeom prst="straightConnector1">
                <a:avLst/>
              </a:prstGeom>
              <a:noFill/>
              <a:ln w="9525" algn="ctr">
                <a:solidFill>
                  <a:schemeClr val="tx1"/>
                </a:solidFill>
                <a:round/>
                <a:headEnd/>
                <a:tailEnd type="arrow" w="med" len="med"/>
              </a:ln>
            </p:spPr>
          </p:cxnSp>
          <p:sp>
            <p:nvSpPr>
              <p:cNvPr id="21" name="TextBox 20"/>
              <p:cNvSpPr txBox="1"/>
              <p:nvPr/>
            </p:nvSpPr>
            <p:spPr>
              <a:xfrm>
                <a:off x="5414962" y="2238375"/>
                <a:ext cx="2465388" cy="461665"/>
              </a:xfrm>
              <a:prstGeom prst="rect">
                <a:avLst/>
              </a:prstGeom>
              <a:noFill/>
            </p:spPr>
            <p:txBody>
              <a:bodyPr>
                <a:spAutoFit/>
              </a:bodyPr>
              <a:lstStyle/>
              <a:p>
                <a:pPr>
                  <a:defRPr/>
                </a:pPr>
                <a:r>
                  <a:rPr lang="en-US" dirty="0">
                    <a:solidFill>
                      <a:srgbClr val="0033CC"/>
                    </a:solidFill>
                    <a:latin typeface="+mn-lt"/>
                    <a:cs typeface="Arial" charset="0"/>
                  </a:rPr>
                  <a:t>Gaseous products</a:t>
                </a:r>
              </a:p>
            </p:txBody>
          </p:sp>
          <p:pic>
            <p:nvPicPr>
              <p:cNvPr id="22"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76625" y="5775325"/>
                <a:ext cx="2667000" cy="314325"/>
              </a:xfrm>
              <a:prstGeom prst="rect">
                <a:avLst/>
              </a:prstGeom>
              <a:noFill/>
              <a:ln w="9525">
                <a:noFill/>
                <a:miter lim="800000"/>
                <a:headEnd/>
                <a:tailEnd/>
              </a:ln>
            </p:spPr>
          </p:pic>
          <p:sp>
            <p:nvSpPr>
              <p:cNvPr id="23" name="Oval 23"/>
              <p:cNvSpPr>
                <a:spLocks noChangeArrowheads="1"/>
              </p:cNvSpPr>
              <p:nvPr/>
            </p:nvSpPr>
            <p:spPr bwMode="auto">
              <a:xfrm>
                <a:off x="517525" y="1539875"/>
                <a:ext cx="7483475" cy="2201863"/>
              </a:xfrm>
              <a:prstGeom prst="ellipse">
                <a:avLst/>
              </a:prstGeom>
              <a:no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24" name="TextBox 23"/>
              <p:cNvSpPr txBox="1"/>
              <p:nvPr/>
            </p:nvSpPr>
            <p:spPr>
              <a:xfrm>
                <a:off x="4119562" y="1760537"/>
                <a:ext cx="1376980" cy="577081"/>
              </a:xfrm>
              <a:prstGeom prst="rect">
                <a:avLst/>
              </a:prstGeom>
              <a:noFill/>
            </p:spPr>
            <p:txBody>
              <a:bodyPr wrap="none">
                <a:spAutoFit/>
              </a:bodyPr>
              <a:lstStyle/>
              <a:p>
                <a:pPr>
                  <a:defRPr/>
                </a:pPr>
                <a:r>
                  <a:rPr lang="en-US" sz="2400" b="1" dirty="0">
                    <a:solidFill>
                      <a:srgbClr val="C00000"/>
                    </a:solidFill>
                    <a:latin typeface="+mn-lt"/>
                    <a:cs typeface="Arial" charset="0"/>
                  </a:rPr>
                  <a:t>Plasma</a:t>
                </a:r>
              </a:p>
            </p:txBody>
          </p:sp>
        </p:grpSp>
        <p:graphicFrame>
          <p:nvGraphicFramePr>
            <p:cNvPr id="26" name="Object 25"/>
            <p:cNvGraphicFramePr>
              <a:graphicFrameLocks noChangeAspect="1"/>
            </p:cNvGraphicFramePr>
            <p:nvPr/>
          </p:nvGraphicFramePr>
          <p:xfrm>
            <a:off x="3352800" y="6108700"/>
            <a:ext cx="2556435" cy="368300"/>
          </p:xfrm>
          <a:graphic>
            <a:graphicData uri="http://schemas.openxmlformats.org/presentationml/2006/ole">
              <p:oleObj spid="_x0000_s1026" name="Equation" r:id="rId4" imgW="1498320" imgH="215640" progId="Equation.3">
                <p:embed/>
              </p:oleObj>
            </a:graphicData>
          </a:graphic>
        </p:graphicFrame>
      </p:grpSp>
      <p:sp>
        <p:nvSpPr>
          <p:cNvPr id="25" name="Slide Number Placeholder 24"/>
          <p:cNvSpPr>
            <a:spLocks noGrp="1"/>
          </p:cNvSpPr>
          <p:nvPr>
            <p:ph type="sldNum" sz="quarter" idx="12"/>
          </p:nvPr>
        </p:nvSpPr>
        <p:spPr/>
        <p:txBody>
          <a:bodyPr/>
          <a:lstStyle/>
          <a:p>
            <a:fld id="{0F90EF3C-4A64-457F-A2E8-FEDFDABB442D}"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16400" y="1143000"/>
            <a:ext cx="8875200" cy="5282517"/>
          </a:xfrm>
          <a:prstGeom prst="rect">
            <a:avLst/>
          </a:prstGeom>
          <a:noFill/>
          <a:ln w="9525">
            <a:noFill/>
            <a:miter lim="800000"/>
            <a:headEnd/>
            <a:tailEnd/>
          </a:ln>
        </p:spPr>
      </p:pic>
      <p:sp>
        <p:nvSpPr>
          <p:cNvPr id="7" name="Rectangle 6"/>
          <p:cNvSpPr/>
          <p:nvPr/>
        </p:nvSpPr>
        <p:spPr>
          <a:xfrm>
            <a:off x="2895600" y="304800"/>
            <a:ext cx="3847656" cy="523220"/>
          </a:xfrm>
          <a:prstGeom prst="rect">
            <a:avLst/>
          </a:prstGeom>
        </p:spPr>
        <p:txBody>
          <a:bodyPr wrap="none">
            <a:spAutoFit/>
          </a:bodyPr>
          <a:lstStyle/>
          <a:p>
            <a:r>
              <a:rPr lang="en-US" sz="2800" dirty="0" smtClean="0">
                <a:solidFill>
                  <a:srgbClr val="0033CC"/>
                </a:solidFill>
              </a:rPr>
              <a:t>Modes of plasma etching</a:t>
            </a:r>
            <a:endParaRPr lang="en-US" sz="2800" dirty="0">
              <a:solidFill>
                <a:srgbClr val="0033CC"/>
              </a:solidFill>
            </a:endParaRPr>
          </a:p>
        </p:txBody>
      </p:sp>
      <p:cxnSp>
        <p:nvCxnSpPr>
          <p:cNvPr id="4" name="Straight Connector 3"/>
          <p:cNvCxnSpPr/>
          <p:nvPr/>
        </p:nvCxnSpPr>
        <p:spPr>
          <a:xfrm flipV="1">
            <a:off x="0" y="914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Slide Number Placeholder 4"/>
          <p:cNvSpPr>
            <a:spLocks noGrp="1"/>
          </p:cNvSpPr>
          <p:nvPr>
            <p:ph type="sldNum" sz="quarter" idx="11"/>
          </p:nvPr>
        </p:nvSpPr>
        <p:spPr/>
        <p:txBody>
          <a:bodyPr/>
          <a:lstStyle/>
          <a:p>
            <a:pPr>
              <a:defRPr/>
            </a:pPr>
            <a:fld id="{762DBC98-ABCA-44A7-BF89-28D483EB4308}" type="slidenum">
              <a:rPr lang="en-US" altLang="zh-TW" smtClean="0"/>
              <a:pPr>
                <a:defRPr/>
              </a:pPr>
              <a:t>40</a:t>
            </a:fld>
            <a:endParaRPr lang="en-US" altLang="zh-TW"/>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mdl_neptune\d\진성훈\교수님 수업\사진공정그림\t10_3.gif"/>
          <p:cNvPicPr>
            <a:picLocks noChangeAspect="1" noChangeArrowheads="1"/>
          </p:cNvPicPr>
          <p:nvPr/>
        </p:nvPicPr>
        <p:blipFill>
          <a:blip r:embed="rId2" cstate="print">
            <a:lum bright="-10000" contrast="50000"/>
          </a:blip>
          <a:srcRect t="1579" r="4079" b="4738"/>
          <a:stretch>
            <a:fillRect/>
          </a:stretch>
        </p:blipFill>
        <p:spPr bwMode="auto">
          <a:xfrm>
            <a:off x="-2480" y="598423"/>
            <a:ext cx="9146480" cy="6096997"/>
          </a:xfrm>
          <a:prstGeom prst="rect">
            <a:avLst/>
          </a:prstGeom>
          <a:noFill/>
          <a:ln w="9525">
            <a:noFill/>
            <a:miter lim="800000"/>
            <a:headEnd/>
            <a:tailEnd/>
          </a:ln>
        </p:spPr>
      </p:pic>
      <p:cxnSp>
        <p:nvCxnSpPr>
          <p:cNvPr id="3" name="Straight Connector 2"/>
          <p:cNvCxnSpPr/>
          <p:nvPr/>
        </p:nvCxnSpPr>
        <p:spPr>
          <a:xfrm flipV="1">
            <a:off x="0" y="5232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2009826" y="0"/>
            <a:ext cx="5076774" cy="523220"/>
          </a:xfrm>
          <a:prstGeom prst="rect">
            <a:avLst/>
          </a:prstGeom>
          <a:noFill/>
        </p:spPr>
        <p:txBody>
          <a:bodyPr wrap="none" rtlCol="0">
            <a:spAutoFit/>
          </a:bodyPr>
          <a:lstStyle/>
          <a:p>
            <a:r>
              <a:rPr lang="en-US" sz="2800" dirty="0" smtClean="0">
                <a:solidFill>
                  <a:srgbClr val="0033CC"/>
                </a:solidFill>
              </a:rPr>
              <a:t>Dry etching techniques: summary</a:t>
            </a:r>
            <a:endParaRPr lang="en-US" sz="2800" dirty="0">
              <a:solidFill>
                <a:srgbClr val="0033CC"/>
              </a:solidFill>
            </a:endParaRPr>
          </a:p>
        </p:txBody>
      </p:sp>
      <p:sp>
        <p:nvSpPr>
          <p:cNvPr id="6" name="Slide Number Placeholder 5"/>
          <p:cNvSpPr>
            <a:spLocks noGrp="1"/>
          </p:cNvSpPr>
          <p:nvPr>
            <p:ph type="sldNum" sz="quarter" idx="12"/>
          </p:nvPr>
        </p:nvSpPr>
        <p:spPr/>
        <p:txBody>
          <a:bodyPr/>
          <a:lstStyle/>
          <a:p>
            <a:fld id="{0F90EF3C-4A64-457F-A2E8-FEDFDABB442D}"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3"/>
          <p:cNvGraphicFramePr>
            <a:graphicFrameLocks noChangeAspect="1"/>
          </p:cNvGraphicFramePr>
          <p:nvPr/>
        </p:nvGraphicFramePr>
        <p:xfrm>
          <a:off x="153988" y="739775"/>
          <a:ext cx="8837612" cy="5869989"/>
        </p:xfrm>
        <a:graphic>
          <a:graphicData uri="http://schemas.openxmlformats.org/presentationml/2006/ole">
            <p:oleObj spid="_x0000_s58370" name="Document" r:id="rId3" imgW="8837382" imgH="5932060" progId="Word.Document.8">
              <p:embed/>
            </p:oleObj>
          </a:graphicData>
        </a:graphic>
      </p:graphicFrame>
      <p:sp>
        <p:nvSpPr>
          <p:cNvPr id="5" name="Rectangle 4"/>
          <p:cNvSpPr/>
          <p:nvPr/>
        </p:nvSpPr>
        <p:spPr>
          <a:xfrm>
            <a:off x="2946801" y="0"/>
            <a:ext cx="3911199" cy="523220"/>
          </a:xfrm>
          <a:prstGeom prst="rect">
            <a:avLst/>
          </a:prstGeom>
        </p:spPr>
        <p:txBody>
          <a:bodyPr wrap="none">
            <a:spAutoFit/>
          </a:bodyPr>
          <a:lstStyle/>
          <a:p>
            <a:r>
              <a:rPr lang="en-US" altLang="zh-TW" sz="2800" dirty="0" smtClean="0">
                <a:solidFill>
                  <a:srgbClr val="0033CC"/>
                </a:solidFill>
                <a:ea typeface="新細明體" charset="-120"/>
              </a:rPr>
              <a:t>Dry etcher configurations</a:t>
            </a:r>
            <a:endParaRPr lang="en-US" sz="2800" dirty="0">
              <a:solidFill>
                <a:srgbClr val="0033CC"/>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Slide Number Placeholder 6"/>
          <p:cNvSpPr>
            <a:spLocks noGrp="1"/>
          </p:cNvSpPr>
          <p:nvPr>
            <p:ph type="sldNum" sz="quarter" idx="12"/>
          </p:nvPr>
        </p:nvSpPr>
        <p:spPr/>
        <p:txBody>
          <a:bodyPr/>
          <a:lstStyle/>
          <a:p>
            <a:fld id="{0F90EF3C-4A64-457F-A2E8-FEDFDABB442D}" type="slidenum">
              <a:rPr lang="en-US" smtClean="0"/>
              <a:pPr/>
              <a:t>42</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
          <p:cNvPicPr>
            <a:picLocks noChangeAspect="1" noChangeArrowheads="1"/>
          </p:cNvPicPr>
          <p:nvPr/>
        </p:nvPicPr>
        <p:blipFill>
          <a:blip r:embed="rId2" cstate="print"/>
          <a:srcRect/>
          <a:stretch>
            <a:fillRect/>
          </a:stretch>
        </p:blipFill>
        <p:spPr bwMode="auto">
          <a:xfrm>
            <a:off x="4191000" y="1828800"/>
            <a:ext cx="4876800" cy="4379696"/>
          </a:xfrm>
          <a:prstGeom prst="rect">
            <a:avLst/>
          </a:prstGeom>
          <a:noFill/>
          <a:ln w="9525">
            <a:noFill/>
            <a:miter lim="800000"/>
            <a:headEnd/>
            <a:tailEnd/>
          </a:ln>
        </p:spPr>
      </p:pic>
      <p:pic>
        <p:nvPicPr>
          <p:cNvPr id="19461" name="Picture 7"/>
          <p:cNvPicPr>
            <a:picLocks noChangeAspect="1" noChangeArrowheads="1"/>
          </p:cNvPicPr>
          <p:nvPr/>
        </p:nvPicPr>
        <p:blipFill>
          <a:blip r:embed="rId3" cstate="print"/>
          <a:srcRect/>
          <a:stretch>
            <a:fillRect/>
          </a:stretch>
        </p:blipFill>
        <p:spPr bwMode="auto">
          <a:xfrm>
            <a:off x="76200" y="1492419"/>
            <a:ext cx="4191000" cy="4779548"/>
          </a:xfrm>
          <a:prstGeom prst="rect">
            <a:avLst/>
          </a:prstGeom>
          <a:noFill/>
          <a:ln w="9525">
            <a:noFill/>
            <a:miter lim="800000"/>
            <a:headEnd/>
            <a:tailEnd/>
          </a:ln>
        </p:spPr>
      </p:pic>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3048000" y="0"/>
            <a:ext cx="3184783" cy="523220"/>
          </a:xfrm>
          <a:prstGeom prst="rect">
            <a:avLst/>
          </a:prstGeom>
        </p:spPr>
        <p:txBody>
          <a:bodyPr wrap="none">
            <a:spAutoFit/>
          </a:bodyPr>
          <a:lstStyle/>
          <a:p>
            <a:r>
              <a:rPr lang="en-US" altLang="zh-TW" sz="2800" dirty="0" smtClean="0">
                <a:solidFill>
                  <a:srgbClr val="0033CC"/>
                </a:solidFill>
              </a:rPr>
              <a:t>RF plasma chemistry</a:t>
            </a:r>
            <a:endParaRPr lang="en-US" sz="2800" dirty="0">
              <a:solidFill>
                <a:srgbClr val="0033CC"/>
              </a:solidFill>
            </a:endParaRPr>
          </a:p>
        </p:txBody>
      </p:sp>
      <p:sp>
        <p:nvSpPr>
          <p:cNvPr id="10" name="TextBox 9"/>
          <p:cNvSpPr txBox="1"/>
          <p:nvPr/>
        </p:nvSpPr>
        <p:spPr>
          <a:xfrm>
            <a:off x="457200" y="685800"/>
            <a:ext cx="8458200" cy="646331"/>
          </a:xfrm>
          <a:prstGeom prst="rect">
            <a:avLst/>
          </a:prstGeom>
          <a:noFill/>
        </p:spPr>
        <p:txBody>
          <a:bodyPr wrap="square" rtlCol="0">
            <a:spAutoFit/>
          </a:bodyPr>
          <a:lstStyle/>
          <a:p>
            <a:r>
              <a:rPr lang="en-US" dirty="0" smtClean="0">
                <a:solidFill>
                  <a:srgbClr val="C00000"/>
                </a:solidFill>
              </a:rPr>
              <a:t>RF</a:t>
            </a:r>
            <a:r>
              <a:rPr lang="en-US" dirty="0" smtClean="0">
                <a:solidFill>
                  <a:srgbClr val="0033CC"/>
                </a:solidFill>
              </a:rPr>
              <a:t> plasma is more widely used for dry etching than DC plasma – is there DC plasma dry etching? </a:t>
            </a:r>
            <a:endParaRPr lang="en-US" dirty="0">
              <a:solidFill>
                <a:srgbClr val="0033CC"/>
              </a:solidFill>
            </a:endParaRPr>
          </a:p>
        </p:txBody>
      </p:sp>
      <p:sp>
        <p:nvSpPr>
          <p:cNvPr id="11" name="TextBox 10"/>
          <p:cNvSpPr txBox="1"/>
          <p:nvPr/>
        </p:nvSpPr>
        <p:spPr>
          <a:xfrm>
            <a:off x="4876800" y="1676400"/>
            <a:ext cx="1555234" cy="461665"/>
          </a:xfrm>
          <a:prstGeom prst="rect">
            <a:avLst/>
          </a:prstGeom>
          <a:noFill/>
        </p:spPr>
        <p:txBody>
          <a:bodyPr wrap="none" rtlCol="0">
            <a:spAutoFit/>
          </a:bodyPr>
          <a:lstStyle/>
          <a:p>
            <a:r>
              <a:rPr lang="en-US" sz="2400" dirty="0" smtClean="0">
                <a:solidFill>
                  <a:srgbClr val="C00000"/>
                </a:solidFill>
              </a:rPr>
              <a:t>CF</a:t>
            </a:r>
            <a:r>
              <a:rPr lang="en-US" sz="2400" baseline="-25000" dirty="0" smtClean="0">
                <a:solidFill>
                  <a:srgbClr val="C00000"/>
                </a:solidFill>
              </a:rPr>
              <a:t>4</a:t>
            </a:r>
            <a:r>
              <a:rPr lang="en-US" sz="2400" dirty="0" smtClean="0">
                <a:solidFill>
                  <a:srgbClr val="C00000"/>
                </a:solidFill>
              </a:rPr>
              <a:t> plasma</a:t>
            </a:r>
            <a:endParaRPr lang="en-US" sz="2400" dirty="0">
              <a:solidFill>
                <a:srgbClr val="C00000"/>
              </a:solidFill>
            </a:endParaRPr>
          </a:p>
        </p:txBody>
      </p:sp>
      <p:sp>
        <p:nvSpPr>
          <p:cNvPr id="9" name="TextBox 8"/>
          <p:cNvSpPr txBox="1"/>
          <p:nvPr/>
        </p:nvSpPr>
        <p:spPr>
          <a:xfrm>
            <a:off x="4419600" y="5867400"/>
            <a:ext cx="1241237" cy="369332"/>
          </a:xfrm>
          <a:prstGeom prst="rect">
            <a:avLst/>
          </a:prstGeom>
          <a:noFill/>
        </p:spPr>
        <p:txBody>
          <a:bodyPr wrap="none" rtlCol="0">
            <a:spAutoFit/>
          </a:bodyPr>
          <a:lstStyle/>
          <a:p>
            <a:r>
              <a:rPr lang="en-US" dirty="0" smtClean="0"/>
              <a:t>Figure 10-9</a:t>
            </a:r>
            <a:endParaRPr lang="en-US" dirty="0"/>
          </a:p>
        </p:txBody>
      </p:sp>
      <p:sp>
        <p:nvSpPr>
          <p:cNvPr id="12" name="Slide Number Placeholder 11"/>
          <p:cNvSpPr>
            <a:spLocks noGrp="1"/>
          </p:cNvSpPr>
          <p:nvPr>
            <p:ph type="sldNum" sz="quarter" idx="11"/>
          </p:nvPr>
        </p:nvSpPr>
        <p:spPr/>
        <p:txBody>
          <a:bodyPr/>
          <a:lstStyle/>
          <a:p>
            <a:pPr>
              <a:defRPr/>
            </a:pPr>
            <a:fld id="{762DBC98-ABCA-44A7-BF89-28D483EB4308}" type="slidenum">
              <a:rPr lang="en-US" altLang="zh-TW" smtClean="0"/>
              <a:pPr>
                <a:defRPr/>
              </a:pPr>
              <a:t>5</a:t>
            </a:fld>
            <a:endParaRPr lang="en-US" altLang="zh-TW"/>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675620"/>
            <a:ext cx="8458200" cy="3247043"/>
          </a:xfrm>
          <a:prstGeom prst="rect">
            <a:avLst/>
          </a:prstGeom>
        </p:spPr>
        <p:txBody>
          <a:bodyPr wrap="square">
            <a:spAutoFit/>
          </a:bodyPr>
          <a:lstStyle/>
          <a:p>
            <a:pPr marL="171450" indent="-171450">
              <a:spcAft>
                <a:spcPts val="600"/>
              </a:spcAft>
              <a:buFont typeface="Arial" pitchFamily="34" charset="0"/>
              <a:buChar char="•"/>
            </a:pPr>
            <a:r>
              <a:rPr lang="en-US" dirty="0" smtClean="0">
                <a:solidFill>
                  <a:srgbClr val="0033CC"/>
                </a:solidFill>
              </a:rPr>
              <a:t>As seen in previous slide, in a plasma, unstable particles are continuously generated. </a:t>
            </a:r>
          </a:p>
          <a:p>
            <a:pPr marL="171450" indent="-171450">
              <a:spcAft>
                <a:spcPts val="600"/>
              </a:spcAft>
              <a:buFont typeface="Arial" pitchFamily="34" charset="0"/>
              <a:buChar char="•"/>
            </a:pPr>
            <a:r>
              <a:rPr lang="en-US" dirty="0" smtClean="0">
                <a:solidFill>
                  <a:srgbClr val="0033CC"/>
                </a:solidFill>
              </a:rPr>
              <a:t>The concentrations of ions, radicals, active atoms, &amp; electrons increase until their loss rate is equal to the generation rate, forming a steady-state plasma.</a:t>
            </a:r>
          </a:p>
          <a:p>
            <a:pPr marL="171450" indent="-171450">
              <a:spcAft>
                <a:spcPts val="600"/>
              </a:spcAft>
              <a:buFont typeface="Arial" pitchFamily="34" charset="0"/>
              <a:buChar char="•"/>
            </a:pPr>
            <a:r>
              <a:rPr lang="en-US" dirty="0" smtClean="0">
                <a:solidFill>
                  <a:srgbClr val="0033CC"/>
                </a:solidFill>
              </a:rPr>
              <a:t>Recombination of ions and electrons: they attract each other and are annihilated.</a:t>
            </a:r>
          </a:p>
          <a:p>
            <a:pPr marL="171450" indent="-171450">
              <a:spcAft>
                <a:spcPts val="600"/>
              </a:spcAft>
              <a:buFont typeface="Arial" pitchFamily="34" charset="0"/>
              <a:buChar char="•"/>
            </a:pPr>
            <a:r>
              <a:rPr lang="en-US" dirty="0" smtClean="0">
                <a:solidFill>
                  <a:srgbClr val="0033CC"/>
                </a:solidFill>
              </a:rPr>
              <a:t>Drift, diffusion to walls: electrons are lost at conductive surfaces, chamber walls or electrodes. Ions are lost (converted to neutral particles) by contact with conductive surfaces, especially positive electrode.</a:t>
            </a:r>
          </a:p>
          <a:p>
            <a:pPr marL="171450" indent="-171450">
              <a:spcAft>
                <a:spcPts val="600"/>
              </a:spcAft>
              <a:buFont typeface="Arial" pitchFamily="34" charset="0"/>
              <a:buChar char="•"/>
            </a:pPr>
            <a:r>
              <a:rPr lang="en-US" dirty="0" smtClean="0">
                <a:solidFill>
                  <a:srgbClr val="0033CC"/>
                </a:solidFill>
              </a:rPr>
              <a:t>Recombination of radicals: e.g. 2O </a:t>
            </a:r>
            <a:r>
              <a:rPr lang="en-US" dirty="0" smtClean="0">
                <a:solidFill>
                  <a:srgbClr val="0033CC"/>
                </a:solidFill>
                <a:sym typeface="Symbol"/>
              </a:rPr>
              <a:t></a:t>
            </a:r>
            <a:r>
              <a:rPr lang="en-US" dirty="0" smtClean="0">
                <a:solidFill>
                  <a:srgbClr val="0033CC"/>
                </a:solidFill>
              </a:rPr>
              <a:t> O</a:t>
            </a:r>
            <a:r>
              <a:rPr lang="en-US" baseline="-25000" dirty="0" smtClean="0">
                <a:solidFill>
                  <a:srgbClr val="0033CC"/>
                </a:solidFill>
              </a:rPr>
              <a:t>2</a:t>
            </a:r>
            <a:r>
              <a:rPr lang="en-US" dirty="0" smtClean="0">
                <a:solidFill>
                  <a:srgbClr val="0033CC"/>
                </a:solidFill>
              </a:rPr>
              <a:t>.</a:t>
            </a:r>
          </a:p>
          <a:p>
            <a:pPr marL="171450" indent="-171450">
              <a:spcAft>
                <a:spcPts val="600"/>
              </a:spcAft>
              <a:buFont typeface="Arial" pitchFamily="34" charset="0"/>
              <a:buChar char="•"/>
            </a:pPr>
            <a:r>
              <a:rPr lang="en-US" dirty="0" smtClean="0">
                <a:solidFill>
                  <a:srgbClr val="0033CC"/>
                </a:solidFill>
              </a:rPr>
              <a:t>Chemical reaction (what we want): e.g. 4F + Si </a:t>
            </a:r>
            <a:r>
              <a:rPr lang="en-US" dirty="0" smtClean="0">
                <a:solidFill>
                  <a:srgbClr val="0033CC"/>
                </a:solidFill>
                <a:sym typeface="Symbol"/>
              </a:rPr>
              <a:t></a:t>
            </a:r>
            <a:r>
              <a:rPr lang="en-US" dirty="0" smtClean="0">
                <a:solidFill>
                  <a:srgbClr val="0033CC"/>
                </a:solidFill>
              </a:rPr>
              <a:t> SiF</a:t>
            </a:r>
            <a:r>
              <a:rPr lang="en-US" baseline="-25000" dirty="0" smtClean="0">
                <a:solidFill>
                  <a:srgbClr val="0033CC"/>
                </a:solidFill>
              </a:rPr>
              <a:t>4</a:t>
            </a:r>
            <a:r>
              <a:rPr lang="en-US" dirty="0" smtClean="0">
                <a:solidFill>
                  <a:srgbClr val="0033CC"/>
                </a:solidFill>
              </a:rPr>
              <a:t> (fluorine radical combines with silicon wafer to produce silicon tetra-fluoride gas. This is a typical dry etching process.)</a:t>
            </a:r>
            <a:endParaRPr lang="en-US" dirty="0">
              <a:solidFill>
                <a:srgbClr val="0033CC"/>
              </a:solidFill>
            </a:endParaRPr>
          </a:p>
        </p:txBody>
      </p:sp>
      <p:cxnSp>
        <p:nvCxnSpPr>
          <p:cNvPr id="4" name="Straight Connector 3"/>
          <p:cNvCxnSpPr/>
          <p:nvPr/>
        </p:nvCxnSpPr>
        <p:spPr>
          <a:xfrm flipV="1">
            <a:off x="0" y="5232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3200400" y="0"/>
            <a:ext cx="2727029" cy="523220"/>
          </a:xfrm>
          <a:prstGeom prst="rect">
            <a:avLst/>
          </a:prstGeom>
        </p:spPr>
        <p:txBody>
          <a:bodyPr wrap="none">
            <a:spAutoFit/>
          </a:bodyPr>
          <a:lstStyle/>
          <a:p>
            <a:r>
              <a:rPr lang="en-US" sz="2800" dirty="0" smtClean="0">
                <a:solidFill>
                  <a:srgbClr val="0033CC"/>
                </a:solidFill>
              </a:rPr>
              <a:t>Loss mechanisms</a:t>
            </a:r>
          </a:p>
        </p:txBody>
      </p:sp>
      <p:pic>
        <p:nvPicPr>
          <p:cNvPr id="8" name="Picture 3"/>
          <p:cNvPicPr>
            <a:picLocks noChangeAspect="1" noChangeArrowheads="1"/>
          </p:cNvPicPr>
          <p:nvPr/>
        </p:nvPicPr>
        <p:blipFill>
          <a:blip r:embed="rId2" cstate="print"/>
          <a:srcRect/>
          <a:stretch>
            <a:fillRect/>
          </a:stretch>
        </p:blipFill>
        <p:spPr bwMode="auto">
          <a:xfrm>
            <a:off x="5715000" y="4228445"/>
            <a:ext cx="2724150" cy="2543175"/>
          </a:xfrm>
          <a:prstGeom prst="rect">
            <a:avLst/>
          </a:prstGeom>
          <a:noFill/>
          <a:ln w="9525">
            <a:noFill/>
            <a:miter lim="800000"/>
            <a:headEnd/>
            <a:tailEnd/>
          </a:ln>
        </p:spPr>
      </p:pic>
      <p:sp>
        <p:nvSpPr>
          <p:cNvPr id="9" name="TextBox 8"/>
          <p:cNvSpPr txBox="1"/>
          <p:nvPr/>
        </p:nvSpPr>
        <p:spPr>
          <a:xfrm>
            <a:off x="5715000" y="4104620"/>
            <a:ext cx="1148071" cy="369332"/>
          </a:xfrm>
          <a:prstGeom prst="rect">
            <a:avLst/>
          </a:prstGeom>
          <a:noFill/>
        </p:spPr>
        <p:txBody>
          <a:bodyPr wrap="none" rtlCol="0">
            <a:spAutoFit/>
          </a:bodyPr>
          <a:lstStyle/>
          <a:p>
            <a:r>
              <a:rPr lang="en-US" dirty="0" smtClean="0">
                <a:solidFill>
                  <a:srgbClr val="C00000"/>
                </a:solidFill>
              </a:rPr>
              <a:t>Plasma TV</a:t>
            </a:r>
            <a:endParaRPr lang="en-US" dirty="0">
              <a:solidFill>
                <a:srgbClr val="C00000"/>
              </a:solidFill>
            </a:endParaRPr>
          </a:p>
        </p:txBody>
      </p:sp>
      <p:sp>
        <p:nvSpPr>
          <p:cNvPr id="10" name="TextBox 9"/>
          <p:cNvSpPr txBox="1"/>
          <p:nvPr/>
        </p:nvSpPr>
        <p:spPr>
          <a:xfrm>
            <a:off x="1219200" y="5552420"/>
            <a:ext cx="4724400" cy="923330"/>
          </a:xfrm>
          <a:prstGeom prst="rect">
            <a:avLst/>
          </a:prstGeom>
          <a:noFill/>
        </p:spPr>
        <p:txBody>
          <a:bodyPr wrap="square" rtlCol="0">
            <a:spAutoFit/>
          </a:bodyPr>
          <a:lstStyle/>
          <a:p>
            <a:r>
              <a:rPr lang="en-US" dirty="0" smtClean="0">
                <a:solidFill>
                  <a:srgbClr val="7030A0"/>
                </a:solidFill>
              </a:rPr>
              <a:t>In a plasma TV, the recombination of ion-electron or radical, or de-excitation of atom or molecule, generates the colorful light we see.</a:t>
            </a:r>
            <a:endParaRPr lang="en-US" dirty="0">
              <a:solidFill>
                <a:srgbClr val="7030A0"/>
              </a:solidFill>
            </a:endParaRPr>
          </a:p>
        </p:txBody>
      </p:sp>
      <p:sp>
        <p:nvSpPr>
          <p:cNvPr id="11" name="Rectangle 10"/>
          <p:cNvSpPr/>
          <p:nvPr/>
        </p:nvSpPr>
        <p:spPr>
          <a:xfrm>
            <a:off x="381000" y="4180820"/>
            <a:ext cx="5105400" cy="1277273"/>
          </a:xfrm>
          <a:prstGeom prst="rect">
            <a:avLst/>
          </a:prstGeom>
        </p:spPr>
        <p:txBody>
          <a:bodyPr wrap="square">
            <a:spAutoFit/>
          </a:bodyPr>
          <a:lstStyle/>
          <a:p>
            <a:pPr>
              <a:spcAft>
                <a:spcPts val="600"/>
              </a:spcAft>
            </a:pPr>
            <a:r>
              <a:rPr lang="en-US" dirty="0" smtClean="0">
                <a:solidFill>
                  <a:srgbClr val="C00000"/>
                </a:solidFill>
              </a:rPr>
              <a:t>In equilibrium, degree of ionization typically 10</a:t>
            </a:r>
            <a:r>
              <a:rPr lang="en-US" baseline="30000" dirty="0" smtClean="0">
                <a:solidFill>
                  <a:srgbClr val="C00000"/>
                </a:solidFill>
              </a:rPr>
              <a:t>-3</a:t>
            </a:r>
            <a:r>
              <a:rPr lang="en-US" dirty="0" smtClean="0">
                <a:solidFill>
                  <a:srgbClr val="C00000"/>
                </a:solidFill>
              </a:rPr>
              <a:t> - 10</a:t>
            </a:r>
            <a:r>
              <a:rPr lang="en-US" baseline="30000" dirty="0" smtClean="0">
                <a:solidFill>
                  <a:srgbClr val="C00000"/>
                </a:solidFill>
              </a:rPr>
              <a:t>-6</a:t>
            </a:r>
            <a:r>
              <a:rPr lang="en-US" dirty="0" smtClean="0">
                <a:solidFill>
                  <a:srgbClr val="C00000"/>
                </a:solidFill>
              </a:rPr>
              <a:t>, very low, meaning majority gas not ionized. </a:t>
            </a:r>
          </a:p>
          <a:p>
            <a:pPr>
              <a:spcAft>
                <a:spcPts val="600"/>
              </a:spcAft>
            </a:pPr>
            <a:r>
              <a:rPr lang="en-US" dirty="0" smtClean="0">
                <a:solidFill>
                  <a:srgbClr val="C00000"/>
                </a:solidFill>
              </a:rPr>
              <a:t>(plasma density = number of ions/cm</a:t>
            </a:r>
            <a:r>
              <a:rPr lang="en-US" baseline="30000" dirty="0" smtClean="0">
                <a:solidFill>
                  <a:srgbClr val="C00000"/>
                </a:solidFill>
              </a:rPr>
              <a:t>3</a:t>
            </a:r>
            <a:r>
              <a:rPr lang="en-US" dirty="0" smtClean="0">
                <a:solidFill>
                  <a:srgbClr val="C00000"/>
                </a:solidFill>
              </a:rPr>
              <a:t> </a:t>
            </a:r>
            <a:r>
              <a:rPr lang="en-US" dirty="0" smtClean="0">
                <a:solidFill>
                  <a:srgbClr val="C00000"/>
                </a:solidFill>
                <a:sym typeface="Symbol"/>
              </a:rPr>
              <a:t></a:t>
            </a:r>
            <a:r>
              <a:rPr lang="en-US" dirty="0" smtClean="0">
                <a:solidFill>
                  <a:srgbClr val="C00000"/>
                </a:solidFill>
              </a:rPr>
              <a:t> typically 10</a:t>
            </a:r>
            <a:r>
              <a:rPr lang="en-US" baseline="30000" dirty="0" smtClean="0">
                <a:solidFill>
                  <a:srgbClr val="C00000"/>
                </a:solidFill>
              </a:rPr>
              <a:t>9</a:t>
            </a:r>
            <a:r>
              <a:rPr lang="en-US" dirty="0" smtClean="0">
                <a:solidFill>
                  <a:srgbClr val="C00000"/>
                </a:solidFill>
              </a:rPr>
              <a:t> – 10</a:t>
            </a:r>
            <a:r>
              <a:rPr lang="en-US" baseline="30000" dirty="0" smtClean="0">
                <a:solidFill>
                  <a:srgbClr val="C00000"/>
                </a:solidFill>
              </a:rPr>
              <a:t>13</a:t>
            </a:r>
            <a:r>
              <a:rPr lang="en-US" dirty="0" smtClean="0">
                <a:solidFill>
                  <a:srgbClr val="C00000"/>
                </a:solidFill>
              </a:rPr>
              <a:t>/cm</a:t>
            </a:r>
            <a:r>
              <a:rPr lang="en-US" baseline="30000" dirty="0" smtClean="0">
                <a:solidFill>
                  <a:srgbClr val="C00000"/>
                </a:solidFill>
              </a:rPr>
              <a:t>3</a:t>
            </a:r>
            <a:r>
              <a:rPr lang="en-US" dirty="0" smtClean="0">
                <a:solidFill>
                  <a:srgbClr val="C00000"/>
                </a:solidFill>
              </a:rPr>
              <a:t>.)</a:t>
            </a:r>
            <a:endParaRPr lang="en-US" dirty="0">
              <a:solidFill>
                <a:srgbClr val="C00000"/>
              </a:solidFill>
            </a:endParaRPr>
          </a:p>
        </p:txBody>
      </p:sp>
      <p:sp>
        <p:nvSpPr>
          <p:cNvPr id="12" name="Slide Number Placeholder 11"/>
          <p:cNvSpPr>
            <a:spLocks noGrp="1"/>
          </p:cNvSpPr>
          <p:nvPr>
            <p:ph type="sldNum" sz="quarter" idx="11"/>
          </p:nvPr>
        </p:nvSpPr>
        <p:spPr/>
        <p:txBody>
          <a:bodyPr/>
          <a:lstStyle/>
          <a:p>
            <a:pPr>
              <a:defRPr/>
            </a:pPr>
            <a:fld id="{762DBC98-ABCA-44A7-BF89-28D483EB4308}" type="slidenum">
              <a:rPr lang="en-US" altLang="zh-TW" smtClean="0"/>
              <a:pPr>
                <a:defRPr/>
              </a:pPr>
              <a:t>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down)">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1790" y="762000"/>
            <a:ext cx="2939010" cy="523220"/>
          </a:xfrm>
          <a:prstGeom prst="rect">
            <a:avLst/>
          </a:prstGeom>
          <a:noFill/>
        </p:spPr>
        <p:txBody>
          <a:bodyPr wrap="none" rtlCol="0">
            <a:spAutoFit/>
          </a:bodyPr>
          <a:lstStyle/>
          <a:p>
            <a:r>
              <a:rPr lang="en-US" sz="2800" dirty="0" smtClean="0">
                <a:solidFill>
                  <a:srgbClr val="0033CC"/>
                </a:solidFill>
              </a:rPr>
              <a:t>Chapter 10 Etching</a:t>
            </a:r>
            <a:endParaRPr lang="en-US" sz="2800" dirty="0">
              <a:solidFill>
                <a:srgbClr val="0033CC"/>
              </a:solidFill>
            </a:endParaRPr>
          </a:p>
        </p:txBody>
      </p:sp>
      <p:sp>
        <p:nvSpPr>
          <p:cNvPr id="7" name="TextBox 6"/>
          <p:cNvSpPr txBox="1"/>
          <p:nvPr/>
        </p:nvSpPr>
        <p:spPr>
          <a:xfrm>
            <a:off x="36706" y="6119336"/>
            <a:ext cx="5043047"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 bcui@uwaterloo.ca</a:t>
            </a:r>
          </a:p>
          <a:p>
            <a:r>
              <a:rPr lang="en-US" sz="1400" dirty="0" smtClean="0"/>
              <a:t>Textbook: Silicon VLSI Technology by Plummer, Deal, Griffin </a:t>
            </a:r>
            <a:endParaRPr lang="en-US" sz="1400" dirty="0"/>
          </a:p>
        </p:txBody>
      </p:sp>
      <p:sp>
        <p:nvSpPr>
          <p:cNvPr id="5" name="TextBox 4"/>
          <p:cNvSpPr txBox="1"/>
          <p:nvPr/>
        </p:nvSpPr>
        <p:spPr>
          <a:xfrm>
            <a:off x="2362200" y="2133600"/>
            <a:ext cx="4648200" cy="3200876"/>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to etching.</a:t>
            </a:r>
          </a:p>
          <a:p>
            <a:pPr marL="342900" indent="-342900">
              <a:spcAft>
                <a:spcPts val="600"/>
              </a:spcAft>
              <a:buAutoNum type="arabicPeriod"/>
            </a:pPr>
            <a:r>
              <a:rPr lang="en-US" dirty="0" smtClean="0">
                <a:solidFill>
                  <a:srgbClr val="0033CC"/>
                </a:solidFill>
              </a:rPr>
              <a:t>Wet chemical etching: isotropic.</a:t>
            </a:r>
          </a:p>
          <a:p>
            <a:pPr marL="342900" indent="-342900">
              <a:spcAft>
                <a:spcPts val="600"/>
              </a:spcAft>
              <a:buFontTx/>
              <a:buAutoNum type="arabicPeriod"/>
            </a:pPr>
            <a:r>
              <a:rPr lang="en-US" dirty="0" smtClean="0">
                <a:solidFill>
                  <a:srgbClr val="0033CC"/>
                </a:solidFill>
              </a:rPr>
              <a:t>Anisotropic etching of crystalline Si.</a:t>
            </a:r>
          </a:p>
          <a:p>
            <a:pPr marL="342900" indent="-342900">
              <a:spcAft>
                <a:spcPts val="600"/>
              </a:spcAft>
              <a:buAutoNum type="arabicPeriod"/>
            </a:pPr>
            <a:r>
              <a:rPr lang="en-US" dirty="0" smtClean="0">
                <a:solidFill>
                  <a:srgbClr val="0033CC"/>
                </a:solidFill>
              </a:rPr>
              <a:t>Dry etching overview.</a:t>
            </a:r>
          </a:p>
          <a:p>
            <a:pPr marL="342900" indent="-342900">
              <a:spcAft>
                <a:spcPts val="600"/>
              </a:spcAft>
              <a:buAutoNum type="arabicPeriod"/>
            </a:pPr>
            <a:r>
              <a:rPr lang="en-US" dirty="0" smtClean="0">
                <a:solidFill>
                  <a:srgbClr val="C00000"/>
                </a:solidFill>
              </a:rPr>
              <a:t>Plasma etching mechanism.</a:t>
            </a:r>
          </a:p>
          <a:p>
            <a:pPr marL="342900" indent="-342900">
              <a:spcAft>
                <a:spcPts val="600"/>
              </a:spcAft>
              <a:buFontTx/>
              <a:buAutoNum type="arabicPeriod"/>
            </a:pPr>
            <a:r>
              <a:rPr lang="en-US" dirty="0" smtClean="0">
                <a:solidFill>
                  <a:srgbClr val="0033CC"/>
                </a:solidFill>
              </a:rPr>
              <a:t>Types of plasma etch system.</a:t>
            </a:r>
          </a:p>
          <a:p>
            <a:pPr marL="342900" indent="-342900">
              <a:spcAft>
                <a:spcPts val="600"/>
              </a:spcAft>
              <a:buAutoNum type="arabicPeriod"/>
            </a:pPr>
            <a:r>
              <a:rPr lang="en-US" dirty="0" smtClean="0">
                <a:solidFill>
                  <a:srgbClr val="0033CC"/>
                </a:solidFill>
              </a:rPr>
              <a:t>Dry etching issues.</a:t>
            </a:r>
          </a:p>
          <a:p>
            <a:pPr marL="342900" indent="-342900">
              <a:spcAft>
                <a:spcPts val="600"/>
              </a:spcAft>
              <a:buFontTx/>
              <a:buAutoNum type="arabicPeriod"/>
            </a:pPr>
            <a:r>
              <a:rPr lang="en-US" dirty="0" smtClean="0">
                <a:solidFill>
                  <a:srgbClr val="0033CC"/>
                </a:solidFill>
              </a:rPr>
              <a:t>Dry etching method for various films.</a:t>
            </a:r>
          </a:p>
          <a:p>
            <a:pPr marL="342900" indent="-342900">
              <a:spcAft>
                <a:spcPts val="600"/>
              </a:spcAft>
              <a:buFontTx/>
              <a:buAutoNum type="arabicPeriod"/>
            </a:pPr>
            <a:r>
              <a:rPr lang="en-US" dirty="0" smtClean="0">
                <a:solidFill>
                  <a:srgbClr val="0033CC"/>
                </a:solidFill>
              </a:rPr>
              <a:t>Deep Si etching (can etch through a wafer).</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0F90EF3C-4A64-457F-A2E8-FEDFDABB442D}"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981200" y="0"/>
            <a:ext cx="5546518" cy="523220"/>
          </a:xfrm>
          <a:prstGeom prst="rect">
            <a:avLst/>
          </a:prstGeom>
        </p:spPr>
        <p:txBody>
          <a:bodyPr wrap="none">
            <a:spAutoFit/>
          </a:bodyPr>
          <a:lstStyle/>
          <a:p>
            <a:r>
              <a:rPr lang="en-US" sz="2800" dirty="0" smtClean="0">
                <a:solidFill>
                  <a:srgbClr val="0033CC"/>
                </a:solidFill>
              </a:rPr>
              <a:t>Plasma etching mechanism overview</a:t>
            </a:r>
            <a:endParaRPr lang="en-US" sz="2800" dirty="0">
              <a:solidFill>
                <a:srgbClr val="0033CC"/>
              </a:solidFill>
            </a:endParaRPr>
          </a:p>
        </p:txBody>
      </p:sp>
      <p:sp>
        <p:nvSpPr>
          <p:cNvPr id="8" name="TextBox 7"/>
          <p:cNvSpPr txBox="1"/>
          <p:nvPr/>
        </p:nvSpPr>
        <p:spPr>
          <a:xfrm>
            <a:off x="228600" y="609600"/>
            <a:ext cx="8686800" cy="2977738"/>
          </a:xfrm>
          <a:prstGeom prst="rect">
            <a:avLst/>
          </a:prstGeom>
          <a:noFill/>
        </p:spPr>
        <p:txBody>
          <a:bodyPr wrap="square" rtlCol="0">
            <a:spAutoFit/>
          </a:bodyPr>
          <a:lstStyle/>
          <a:p>
            <a:pPr marL="176213" indent="-176213">
              <a:spcAft>
                <a:spcPts val="300"/>
              </a:spcAft>
              <a:buFont typeface="Arial" pitchFamily="34" charset="0"/>
              <a:buChar char="•"/>
            </a:pPr>
            <a:r>
              <a:rPr lang="en-US" dirty="0" smtClean="0">
                <a:solidFill>
                  <a:srgbClr val="0033CC"/>
                </a:solidFill>
              </a:rPr>
              <a:t>In a plasma, reactive </a:t>
            </a:r>
            <a:r>
              <a:rPr lang="en-US" i="1" dirty="0" smtClean="0">
                <a:solidFill>
                  <a:srgbClr val="0033CC"/>
                </a:solidFill>
              </a:rPr>
              <a:t>neutral</a:t>
            </a:r>
            <a:r>
              <a:rPr lang="en-US" dirty="0" smtClean="0">
                <a:solidFill>
                  <a:srgbClr val="0033CC"/>
                </a:solidFill>
              </a:rPr>
              <a:t> chemical species (free radicals, e.g. F atoms or molecular species CF</a:t>
            </a:r>
            <a:r>
              <a:rPr lang="en-US" baseline="-25000" dirty="0" smtClean="0">
                <a:solidFill>
                  <a:srgbClr val="0033CC"/>
                </a:solidFill>
              </a:rPr>
              <a:t>3</a:t>
            </a:r>
            <a:r>
              <a:rPr lang="en-US" dirty="0" smtClean="0">
                <a:solidFill>
                  <a:srgbClr val="0033CC"/>
                </a:solidFill>
              </a:rPr>
              <a:t>) are mainly responsible for the chemical reaction due to their much greater numbers compared to ions (e.g. CF</a:t>
            </a:r>
            <a:r>
              <a:rPr lang="en-US" baseline="-25000" dirty="0" smtClean="0">
                <a:solidFill>
                  <a:srgbClr val="0033CC"/>
                </a:solidFill>
              </a:rPr>
              <a:t>3</a:t>
            </a:r>
            <a:r>
              <a:rPr lang="en-US" baseline="30000" dirty="0" smtClean="0">
                <a:solidFill>
                  <a:srgbClr val="0033CC"/>
                </a:solidFill>
              </a:rPr>
              <a:t>+</a:t>
            </a:r>
            <a:r>
              <a:rPr lang="en-US" dirty="0" smtClean="0">
                <a:solidFill>
                  <a:srgbClr val="0033CC"/>
                </a:solidFill>
              </a:rPr>
              <a:t> is also reactive, but with low concentration in a plasma. But </a:t>
            </a:r>
            <a:r>
              <a:rPr lang="en-US" dirty="0" err="1" smtClean="0">
                <a:solidFill>
                  <a:srgbClr val="0033CC"/>
                </a:solidFill>
              </a:rPr>
              <a:t>Ar</a:t>
            </a:r>
            <a:r>
              <a:rPr lang="en-US" baseline="30000" dirty="0" smtClean="0">
                <a:solidFill>
                  <a:srgbClr val="0033CC"/>
                </a:solidFill>
              </a:rPr>
              <a:t>+</a:t>
            </a:r>
            <a:r>
              <a:rPr lang="en-US" dirty="0" smtClean="0">
                <a:solidFill>
                  <a:srgbClr val="0033CC"/>
                </a:solidFill>
              </a:rPr>
              <a:t> is not reactive, and etches/sputters much slower than chemical etching, even when ion energy is high  --  generally chemical etching is much faster than physical).</a:t>
            </a:r>
          </a:p>
          <a:p>
            <a:pPr marL="176213" indent="-176213">
              <a:spcAft>
                <a:spcPts val="300"/>
              </a:spcAft>
              <a:buFont typeface="Arial" pitchFamily="34" charset="0"/>
              <a:buChar char="•"/>
            </a:pPr>
            <a:r>
              <a:rPr lang="en-US" dirty="0" smtClean="0">
                <a:solidFill>
                  <a:srgbClr val="0033CC"/>
                </a:solidFill>
              </a:rPr>
              <a:t>Those free radicals and molecules also serve as primary deposition species in PECVD.</a:t>
            </a:r>
          </a:p>
          <a:p>
            <a:pPr marL="176213" indent="-176213">
              <a:spcAft>
                <a:spcPts val="300"/>
              </a:spcAft>
              <a:buFont typeface="Arial" pitchFamily="34" charset="0"/>
              <a:buChar char="•"/>
            </a:pPr>
            <a:r>
              <a:rPr lang="en-US" dirty="0" smtClean="0">
                <a:solidFill>
                  <a:srgbClr val="0033CC"/>
                </a:solidFill>
              </a:rPr>
              <a:t>Those free radicals are more abundant than ions because: 1) they are generated at lower threshold energy (e.g. &lt; 8eV; in comparison, </a:t>
            </a:r>
            <a:r>
              <a:rPr lang="en-US" dirty="0" err="1" smtClean="0">
                <a:solidFill>
                  <a:srgbClr val="0033CC"/>
                </a:solidFill>
              </a:rPr>
              <a:t>Ar</a:t>
            </a:r>
            <a:r>
              <a:rPr lang="en-US" dirty="0" smtClean="0">
                <a:solidFill>
                  <a:srgbClr val="0033CC"/>
                </a:solidFill>
              </a:rPr>
              <a:t> is ionized at 15.7eV); and 2) they (</a:t>
            </a:r>
            <a:r>
              <a:rPr lang="en-US" i="1" dirty="0" smtClean="0">
                <a:solidFill>
                  <a:srgbClr val="0033CC"/>
                </a:solidFill>
              </a:rPr>
              <a:t>uncharged</a:t>
            </a:r>
            <a:r>
              <a:rPr lang="en-US" dirty="0" smtClean="0">
                <a:solidFill>
                  <a:srgbClr val="0033CC"/>
                </a:solidFill>
              </a:rPr>
              <a:t> radicals) have longer lifetime in the plasma. </a:t>
            </a:r>
          </a:p>
          <a:p>
            <a:pPr marL="176213" indent="-176213">
              <a:spcAft>
                <a:spcPts val="300"/>
              </a:spcAft>
              <a:buFont typeface="Arial" pitchFamily="34" charset="0"/>
              <a:buChar char="•"/>
            </a:pPr>
            <a:r>
              <a:rPr lang="en-US" dirty="0" smtClean="0">
                <a:solidFill>
                  <a:srgbClr val="0033CC"/>
                </a:solidFill>
              </a:rPr>
              <a:t>The neutral radicals arrive at cathode surface by </a:t>
            </a:r>
            <a:r>
              <a:rPr lang="en-US" i="1" dirty="0" smtClean="0">
                <a:solidFill>
                  <a:srgbClr val="0033CC"/>
                </a:solidFill>
              </a:rPr>
              <a:t>diffusion</a:t>
            </a:r>
            <a:r>
              <a:rPr lang="en-US" dirty="0" smtClean="0">
                <a:solidFill>
                  <a:srgbClr val="0033CC"/>
                </a:solidFill>
              </a:rPr>
              <a:t> (thus non-directional).</a:t>
            </a:r>
          </a:p>
        </p:txBody>
      </p:sp>
      <p:pic>
        <p:nvPicPr>
          <p:cNvPr id="5" name="Picture 2"/>
          <p:cNvPicPr>
            <a:picLocks noChangeAspect="1" noChangeArrowheads="1"/>
          </p:cNvPicPr>
          <p:nvPr/>
        </p:nvPicPr>
        <p:blipFill>
          <a:blip r:embed="rId2" cstate="print"/>
          <a:srcRect/>
          <a:stretch>
            <a:fillRect/>
          </a:stretch>
        </p:blipFill>
        <p:spPr bwMode="auto">
          <a:xfrm>
            <a:off x="4495800" y="3581400"/>
            <a:ext cx="4508887" cy="3124200"/>
          </a:xfrm>
          <a:prstGeom prst="rect">
            <a:avLst/>
          </a:prstGeom>
          <a:noFill/>
          <a:ln w="9525">
            <a:noFill/>
            <a:miter lim="800000"/>
            <a:headEnd/>
            <a:tailEnd/>
          </a:ln>
          <a:effectLst/>
        </p:spPr>
      </p:pic>
      <p:sp>
        <p:nvSpPr>
          <p:cNvPr id="9" name="TextBox 8"/>
          <p:cNvSpPr txBox="1"/>
          <p:nvPr/>
        </p:nvSpPr>
        <p:spPr>
          <a:xfrm>
            <a:off x="3505200" y="6248400"/>
            <a:ext cx="1358257" cy="369332"/>
          </a:xfrm>
          <a:prstGeom prst="rect">
            <a:avLst/>
          </a:prstGeom>
          <a:noFill/>
        </p:spPr>
        <p:txBody>
          <a:bodyPr wrap="none" rtlCol="0">
            <a:spAutoFit/>
          </a:bodyPr>
          <a:lstStyle/>
          <a:p>
            <a:r>
              <a:rPr lang="en-US" dirty="0" smtClean="0"/>
              <a:t>Figure 10-10</a:t>
            </a:r>
            <a:endParaRPr lang="en-US" dirty="0"/>
          </a:p>
        </p:txBody>
      </p:sp>
      <p:sp>
        <p:nvSpPr>
          <p:cNvPr id="10" name="Slide Number Placeholder 9"/>
          <p:cNvSpPr>
            <a:spLocks noGrp="1"/>
          </p:cNvSpPr>
          <p:nvPr>
            <p:ph type="sldNum" sz="quarter" idx="11"/>
          </p:nvPr>
        </p:nvSpPr>
        <p:spPr/>
        <p:txBody>
          <a:bodyPr/>
          <a:lstStyle/>
          <a:p>
            <a:pPr>
              <a:defRPr/>
            </a:pPr>
            <a:fld id="{762DBC98-ABCA-44A7-BF89-28D483EB4308}" type="slidenum">
              <a:rPr lang="en-US" altLang="zh-TW" smtClean="0"/>
              <a:pPr>
                <a:defRPr/>
              </a:pPr>
              <a:t>8</a:t>
            </a:fld>
            <a:endParaRPr lang="en-US" altLang="zh-TW"/>
          </a:p>
        </p:txBody>
      </p:sp>
      <p:sp>
        <p:nvSpPr>
          <p:cNvPr id="11" name="TextBox 10"/>
          <p:cNvSpPr txBox="1"/>
          <p:nvPr/>
        </p:nvSpPr>
        <p:spPr>
          <a:xfrm>
            <a:off x="228600" y="3657600"/>
            <a:ext cx="4191000" cy="2900794"/>
          </a:xfrm>
          <a:prstGeom prst="rect">
            <a:avLst/>
          </a:prstGeom>
          <a:noFill/>
        </p:spPr>
        <p:txBody>
          <a:bodyPr wrap="square" rtlCol="0">
            <a:spAutoFit/>
          </a:bodyPr>
          <a:lstStyle/>
          <a:p>
            <a:pPr marL="174625" indent="-174625">
              <a:spcAft>
                <a:spcPts val="300"/>
              </a:spcAft>
              <a:buFont typeface="Arial" pitchFamily="34" charset="0"/>
              <a:buChar char="•"/>
            </a:pPr>
            <a:r>
              <a:rPr lang="en-US" dirty="0" smtClean="0">
                <a:solidFill>
                  <a:srgbClr val="0033CC"/>
                </a:solidFill>
              </a:rPr>
              <a:t>Charged ions are </a:t>
            </a:r>
            <a:r>
              <a:rPr lang="en-US" i="1" dirty="0" smtClean="0">
                <a:solidFill>
                  <a:srgbClr val="0033CC"/>
                </a:solidFill>
              </a:rPr>
              <a:t>accelerated</a:t>
            </a:r>
            <a:r>
              <a:rPr lang="en-US" dirty="0" smtClean="0">
                <a:solidFill>
                  <a:srgbClr val="0033CC"/>
                </a:solidFill>
              </a:rPr>
              <a:t> to the cathode due to self-bias. </a:t>
            </a:r>
          </a:p>
          <a:p>
            <a:pPr marL="174625" indent="-174625">
              <a:spcAft>
                <a:spcPts val="300"/>
              </a:spcAft>
              <a:buFont typeface="Arial" pitchFamily="34" charset="0"/>
              <a:buChar char="•"/>
            </a:pPr>
            <a:r>
              <a:rPr lang="en-US" dirty="0" smtClean="0">
                <a:solidFill>
                  <a:srgbClr val="0033CC"/>
                </a:solidFill>
              </a:rPr>
              <a:t>(Unless with very high energy of &gt;100eV as in ion beam/sputter etching), ion itself doesn’t contribute significantly to the chemical reaction mostly due to its very low concentration, but ion bombardment can greatly enhance the chemical reaction in ion-enhanced etching.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00"/>
                                        <p:tgtEl>
                                          <p:spTgt spid="11">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wipe(down)">
                                      <p:cBhvr>
                                        <p:cTn id="3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0"/>
            <a:ext cx="6727226" cy="523220"/>
          </a:xfrm>
          <a:prstGeom prst="rect">
            <a:avLst/>
          </a:prstGeom>
        </p:spPr>
        <p:txBody>
          <a:bodyPr wrap="none">
            <a:spAutoFit/>
          </a:bodyPr>
          <a:lstStyle/>
          <a:p>
            <a:r>
              <a:rPr lang="en-US" sz="2800" dirty="0" smtClean="0">
                <a:solidFill>
                  <a:srgbClr val="0033CC"/>
                </a:solidFill>
              </a:rPr>
              <a:t>Chemical etch: </a:t>
            </a:r>
            <a:r>
              <a:rPr lang="en-US" altLang="zh-TW" sz="2800" dirty="0" smtClean="0">
                <a:solidFill>
                  <a:srgbClr val="0033CC"/>
                </a:solidFill>
              </a:rPr>
              <a:t>highly selective, but isotropic</a:t>
            </a:r>
            <a:r>
              <a:rPr lang="en-US" sz="2800" dirty="0" smtClean="0">
                <a:solidFill>
                  <a:srgbClr val="0033CC"/>
                </a:solidFill>
              </a:rPr>
              <a:t> </a:t>
            </a:r>
            <a:endParaRPr lang="en-US" sz="2800" dirty="0">
              <a:solidFill>
                <a:srgbClr val="0033CC"/>
              </a:solidFill>
            </a:endParaRPr>
          </a:p>
        </p:txBody>
      </p:sp>
      <p:cxnSp>
        <p:nvCxnSpPr>
          <p:cNvPr id="10" name="Straight Connector 9"/>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21509" name="Picture 4"/>
          <p:cNvPicPr>
            <a:picLocks noGrp="1" noChangeAspect="1" noChangeArrowheads="1"/>
          </p:cNvPicPr>
          <p:nvPr>
            <p:ph sz="quarter" idx="2"/>
          </p:nvPr>
        </p:nvPicPr>
        <p:blipFill>
          <a:blip r:embed="rId2" cstate="print"/>
          <a:srcRect/>
          <a:stretch>
            <a:fillRect/>
          </a:stretch>
        </p:blipFill>
        <p:spPr>
          <a:xfrm>
            <a:off x="3048000" y="1143000"/>
            <a:ext cx="2924175" cy="461645"/>
          </a:xfrm>
          <a:noFill/>
        </p:spPr>
      </p:pic>
      <p:pic>
        <p:nvPicPr>
          <p:cNvPr id="21510" name="Picture 6"/>
          <p:cNvPicPr>
            <a:picLocks noGrp="1" noChangeAspect="1" noChangeArrowheads="1"/>
          </p:cNvPicPr>
          <p:nvPr>
            <p:ph sz="quarter" idx="3"/>
          </p:nvPr>
        </p:nvPicPr>
        <p:blipFill>
          <a:blip r:embed="rId3" cstate="print"/>
          <a:srcRect/>
          <a:stretch>
            <a:fillRect/>
          </a:stretch>
        </p:blipFill>
        <p:spPr>
          <a:xfrm>
            <a:off x="3352800" y="1752600"/>
            <a:ext cx="2036762" cy="384959"/>
          </a:xfrm>
          <a:noFill/>
        </p:spPr>
      </p:pic>
      <p:sp>
        <p:nvSpPr>
          <p:cNvPr id="11" name="Rectangle 10"/>
          <p:cNvSpPr/>
          <p:nvPr/>
        </p:nvSpPr>
        <p:spPr>
          <a:xfrm>
            <a:off x="533400" y="609600"/>
            <a:ext cx="8001000" cy="1477328"/>
          </a:xfrm>
          <a:prstGeom prst="rect">
            <a:avLst/>
          </a:prstGeom>
        </p:spPr>
        <p:txBody>
          <a:bodyPr wrap="square">
            <a:spAutoFit/>
          </a:bodyPr>
          <a:lstStyle/>
          <a:p>
            <a:pPr marL="166688" indent="-166688">
              <a:buFont typeface="Arial" pitchFamily="34" charset="0"/>
              <a:buChar char="•"/>
            </a:pPr>
            <a:r>
              <a:rPr lang="en-US" altLang="zh-TW" dirty="0" smtClean="0">
                <a:solidFill>
                  <a:srgbClr val="0033CC"/>
                </a:solidFill>
              </a:rPr>
              <a:t>Due to their incomplete bonding (incomplete outer shells), free radicals (neutral, e.g. CF</a:t>
            </a:r>
            <a:r>
              <a:rPr lang="en-US" altLang="zh-TW" baseline="-25000" dirty="0" smtClean="0">
                <a:solidFill>
                  <a:srgbClr val="0033CC"/>
                </a:solidFill>
              </a:rPr>
              <a:t>3</a:t>
            </a:r>
            <a:r>
              <a:rPr lang="en-US" altLang="zh-TW" dirty="0" smtClean="0">
                <a:solidFill>
                  <a:srgbClr val="0033CC"/>
                </a:solidFill>
              </a:rPr>
              <a:t> and F from CF</a:t>
            </a:r>
            <a:r>
              <a:rPr lang="en-US" altLang="zh-TW" baseline="-25000" dirty="0" smtClean="0">
                <a:solidFill>
                  <a:srgbClr val="0033CC"/>
                </a:solidFill>
              </a:rPr>
              <a:t>4</a:t>
            </a:r>
            <a:r>
              <a:rPr lang="en-US" altLang="zh-TW" dirty="0" smtClean="0">
                <a:solidFill>
                  <a:srgbClr val="0033CC"/>
                </a:solidFill>
              </a:rPr>
              <a:t> plasma) are highly reactive chemical species.</a:t>
            </a:r>
          </a:p>
          <a:p>
            <a:pPr marL="166688" indent="-166688"/>
            <a:r>
              <a:rPr lang="en-US" altLang="zh-TW" dirty="0" smtClean="0">
                <a:solidFill>
                  <a:srgbClr val="0033CC"/>
                </a:solidFill>
              </a:rPr>
              <a:t>	</a:t>
            </a:r>
          </a:p>
          <a:p>
            <a:pPr marL="166688" indent="-166688">
              <a:buFont typeface="Arial" pitchFamily="34" charset="0"/>
              <a:buChar char="•"/>
            </a:pPr>
            <a:r>
              <a:rPr lang="en-US" altLang="zh-TW" dirty="0" smtClean="0">
                <a:solidFill>
                  <a:srgbClr val="0033CC"/>
                </a:solidFill>
              </a:rPr>
              <a:t>Free radicals react with film to be etched and form volatile by-products.</a:t>
            </a:r>
          </a:p>
          <a:p>
            <a:pPr marL="166688" indent="-166688"/>
            <a:endParaRPr lang="en-US" altLang="zh-TW" dirty="0" smtClean="0">
              <a:solidFill>
                <a:srgbClr val="0033CC"/>
              </a:solidFill>
            </a:endParaRPr>
          </a:p>
        </p:txBody>
      </p:sp>
      <p:sp>
        <p:nvSpPr>
          <p:cNvPr id="12" name="Rectangle 11"/>
          <p:cNvSpPr/>
          <p:nvPr/>
        </p:nvSpPr>
        <p:spPr>
          <a:xfrm>
            <a:off x="228600" y="2667000"/>
            <a:ext cx="5105400" cy="3647152"/>
          </a:xfrm>
          <a:prstGeom prst="rect">
            <a:avLst/>
          </a:prstGeom>
        </p:spPr>
        <p:txBody>
          <a:bodyPr wrap="square">
            <a:spAutoFit/>
          </a:bodyPr>
          <a:lstStyle/>
          <a:p>
            <a:pPr marL="168275" indent="-168275">
              <a:spcAft>
                <a:spcPts val="600"/>
              </a:spcAft>
              <a:buFont typeface="Arial" pitchFamily="34" charset="0"/>
              <a:buChar char="•"/>
            </a:pPr>
            <a:r>
              <a:rPr lang="en-US" altLang="zh-TW" dirty="0" smtClean="0">
                <a:solidFill>
                  <a:srgbClr val="0033CC"/>
                </a:solidFill>
              </a:rPr>
              <a:t>Pure chemical etch is isotropic or nearly isotropic, and the etching profile depends on arrival angle and sticking coefficients of free radicals. </a:t>
            </a:r>
          </a:p>
          <a:p>
            <a:pPr marL="168275" indent="-168275">
              <a:spcAft>
                <a:spcPts val="600"/>
              </a:spcAft>
              <a:buFont typeface="Arial" pitchFamily="34" charset="0"/>
              <a:buChar char="•"/>
            </a:pPr>
            <a:r>
              <a:rPr lang="en-US" altLang="zh-TW" dirty="0" smtClean="0">
                <a:solidFill>
                  <a:srgbClr val="0033CC"/>
                </a:solidFill>
              </a:rPr>
              <a:t>Free radicals (un-charged) in plasma systems have isotropic arrival angles.</a:t>
            </a:r>
          </a:p>
          <a:p>
            <a:pPr marL="168275" indent="-168275">
              <a:spcAft>
                <a:spcPts val="600"/>
              </a:spcAft>
              <a:buFont typeface="Arial" pitchFamily="34" charset="0"/>
              <a:buChar char="•"/>
            </a:pPr>
            <a:r>
              <a:rPr lang="en-US" altLang="zh-TW" dirty="0" smtClean="0">
                <a:solidFill>
                  <a:srgbClr val="0033CC"/>
                </a:solidFill>
              </a:rPr>
              <a:t>The sticking coefficient S is very low, typically only S</a:t>
            </a:r>
            <a:r>
              <a:rPr lang="en-US" altLang="zh-TW" dirty="0" smtClean="0">
                <a:solidFill>
                  <a:srgbClr val="0033CC"/>
                </a:solidFill>
                <a:sym typeface="Symbol"/>
              </a:rPr>
              <a:t>0.01 (i.e. most free radicals adsorb then just bounce back without reaction)</a:t>
            </a:r>
            <a:r>
              <a:rPr lang="en-US" altLang="zh-TW" dirty="0" smtClean="0">
                <a:solidFill>
                  <a:srgbClr val="0033CC"/>
                </a:solidFill>
              </a:rPr>
              <a:t>.</a:t>
            </a:r>
          </a:p>
          <a:p>
            <a:pPr marL="168275" indent="-168275">
              <a:spcAft>
                <a:spcPts val="600"/>
              </a:spcAft>
              <a:buFont typeface="Arial" pitchFamily="34" charset="0"/>
              <a:buChar char="•"/>
            </a:pPr>
            <a:r>
              <a:rPr lang="en-US" altLang="zh-TW" dirty="0" smtClean="0">
                <a:solidFill>
                  <a:srgbClr val="0033CC"/>
                </a:solidFill>
              </a:rPr>
              <a:t>This leads to isotropic character of etch, as free radicals can etch area beneath the mask due to bouncing, as seen in the figure. The resulted profile has large undercut.</a:t>
            </a:r>
          </a:p>
        </p:txBody>
      </p:sp>
      <p:grpSp>
        <p:nvGrpSpPr>
          <p:cNvPr id="13" name="Group 12"/>
          <p:cNvGrpSpPr/>
          <p:nvPr/>
        </p:nvGrpSpPr>
        <p:grpSpPr>
          <a:xfrm>
            <a:off x="5543550" y="5421868"/>
            <a:ext cx="3448050" cy="1178957"/>
            <a:chOff x="1828800" y="5421868"/>
            <a:chExt cx="3448050" cy="1178957"/>
          </a:xfrm>
        </p:grpSpPr>
        <p:sp>
          <p:nvSpPr>
            <p:cNvPr id="14" name="Rectangle 13"/>
            <p:cNvSpPr/>
            <p:nvPr/>
          </p:nvSpPr>
          <p:spPr>
            <a:xfrm>
              <a:off x="1905000" y="5421868"/>
              <a:ext cx="2877711" cy="369332"/>
            </a:xfrm>
            <a:prstGeom prst="rect">
              <a:avLst/>
            </a:prstGeom>
          </p:spPr>
          <p:txBody>
            <a:bodyPr wrap="none">
              <a:spAutoFit/>
            </a:bodyPr>
            <a:lstStyle/>
            <a:p>
              <a:r>
                <a:rPr lang="en-US" dirty="0" smtClean="0">
                  <a:solidFill>
                    <a:srgbClr val="C00000"/>
                  </a:solidFill>
                </a:rPr>
                <a:t>Adsorption rate onto surface</a:t>
              </a:r>
              <a:endParaRPr lang="en-US" dirty="0">
                <a:solidFill>
                  <a:srgbClr val="C00000"/>
                </a:solidFill>
              </a:endParaRPr>
            </a:p>
          </p:txBody>
        </p:sp>
        <p:pic>
          <p:nvPicPr>
            <p:cNvPr id="15" name="Picture 3"/>
            <p:cNvPicPr>
              <a:picLocks noChangeAspect="1" noChangeArrowheads="1"/>
            </p:cNvPicPr>
            <p:nvPr/>
          </p:nvPicPr>
          <p:blipFill>
            <a:blip r:embed="rId4" cstate="print"/>
            <a:srcRect/>
            <a:stretch>
              <a:fillRect/>
            </a:stretch>
          </p:blipFill>
          <p:spPr bwMode="auto">
            <a:xfrm>
              <a:off x="1828800" y="5791200"/>
              <a:ext cx="3448050" cy="809625"/>
            </a:xfrm>
            <a:prstGeom prst="rect">
              <a:avLst/>
            </a:prstGeom>
            <a:noFill/>
            <a:ln w="9525">
              <a:noFill/>
              <a:miter lim="800000"/>
              <a:headEnd/>
              <a:tailEnd/>
            </a:ln>
          </p:spPr>
        </p:pic>
      </p:grpSp>
      <p:pic>
        <p:nvPicPr>
          <p:cNvPr id="16" name="Picture 2"/>
          <p:cNvPicPr>
            <a:picLocks noChangeAspect="1" noChangeArrowheads="1"/>
          </p:cNvPicPr>
          <p:nvPr/>
        </p:nvPicPr>
        <p:blipFill>
          <a:blip r:embed="rId5" cstate="print"/>
          <a:srcRect/>
          <a:stretch>
            <a:fillRect/>
          </a:stretch>
        </p:blipFill>
        <p:spPr bwMode="auto">
          <a:xfrm>
            <a:off x="5791200" y="1808070"/>
            <a:ext cx="3200400" cy="3490632"/>
          </a:xfrm>
          <a:prstGeom prst="rect">
            <a:avLst/>
          </a:prstGeom>
          <a:noFill/>
          <a:ln w="9525">
            <a:noFill/>
            <a:miter lim="800000"/>
            <a:headEnd/>
            <a:tailEnd/>
          </a:ln>
        </p:spPr>
      </p:pic>
      <p:sp>
        <p:nvSpPr>
          <p:cNvPr id="17" name="Slide Number Placeholder 16"/>
          <p:cNvSpPr>
            <a:spLocks noGrp="1"/>
          </p:cNvSpPr>
          <p:nvPr>
            <p:ph type="sldNum" sz="quarter" idx="11"/>
          </p:nvPr>
        </p:nvSpPr>
        <p:spPr/>
        <p:txBody>
          <a:bodyPr/>
          <a:lstStyle/>
          <a:p>
            <a:pPr>
              <a:defRPr/>
            </a:pPr>
            <a:fld id="{762DBC98-ABCA-44A7-BF89-28D483EB4308}" type="slidenum">
              <a:rPr lang="en-US" altLang="zh-TW" smtClean="0"/>
              <a:pPr>
                <a:defRPr/>
              </a:pPr>
              <a:t>9</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2382</TotalTime>
  <Words>4600</Words>
  <Application>Microsoft Office PowerPoint</Application>
  <PresentationFormat>On-screen Show (4:3)</PresentationFormat>
  <Paragraphs>405</Paragraphs>
  <Slides>42</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Office Theme</vt:lpstr>
      <vt:lpstr>Equation</vt:lpstr>
      <vt:lpstr>Document</vt:lpstr>
      <vt:lpstr>Slide 1</vt:lpstr>
      <vt:lpstr>Slide 2</vt:lpstr>
      <vt:lpstr>Slide 3</vt:lpstr>
      <vt:lpstr>Slide 4</vt:lpstr>
      <vt:lpstr>Slide 5</vt:lpstr>
      <vt:lpstr>Slide 6</vt:lpstr>
      <vt:lpstr>Slide 7</vt:lpstr>
      <vt:lpstr>Slide 8</vt:lpstr>
      <vt:lpstr>Slide 9</vt:lpstr>
      <vt:lpstr>Slide 10</vt:lpstr>
      <vt:lpstr>Si etching with F radicals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38</cp:revision>
  <dcterms:created xsi:type="dcterms:W3CDTF">2010-03-19T14:47:48Z</dcterms:created>
  <dcterms:modified xsi:type="dcterms:W3CDTF">2011-03-28T16:02:28Z</dcterms:modified>
</cp:coreProperties>
</file>