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0" r:id="rId2"/>
    <p:sldId id="301" r:id="rId3"/>
    <p:sldId id="302" r:id="rId4"/>
    <p:sldId id="305" r:id="rId5"/>
    <p:sldId id="304" r:id="rId6"/>
    <p:sldId id="307" r:id="rId7"/>
    <p:sldId id="309" r:id="rId8"/>
    <p:sldId id="312" r:id="rId9"/>
    <p:sldId id="315" r:id="rId10"/>
    <p:sldId id="313" r:id="rId11"/>
    <p:sldId id="322" r:id="rId12"/>
    <p:sldId id="270" r:id="rId13"/>
    <p:sldId id="272" r:id="rId14"/>
    <p:sldId id="257" r:id="rId15"/>
    <p:sldId id="258" r:id="rId16"/>
    <p:sldId id="323" r:id="rId17"/>
    <p:sldId id="289" r:id="rId18"/>
    <p:sldId id="293" r:id="rId19"/>
    <p:sldId id="259" r:id="rId20"/>
    <p:sldId id="287" r:id="rId21"/>
    <p:sldId id="260" r:id="rId22"/>
    <p:sldId id="295" r:id="rId23"/>
    <p:sldId id="324" r:id="rId24"/>
    <p:sldId id="268" r:id="rId25"/>
    <p:sldId id="325" r:id="rId26"/>
    <p:sldId id="326" r:id="rId27"/>
    <p:sldId id="280" r:id="rId28"/>
    <p:sldId id="281" r:id="rId29"/>
    <p:sldId id="282" r:id="rId30"/>
    <p:sldId id="283" r:id="rId31"/>
    <p:sldId id="285"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CC"/>
    <a:srgbClr val="FEFCFC"/>
    <a:srgbClr val="F8ED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5" autoAdjust="0"/>
    <p:restoredTop sz="94660"/>
  </p:normalViewPr>
  <p:slideViewPr>
    <p:cSldViewPr>
      <p:cViewPr varScale="1">
        <p:scale>
          <a:sx n="74" d="100"/>
          <a:sy n="74" d="100"/>
        </p:scale>
        <p:origin x="-63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93355-587F-43F2-B92A-4039504A0F83}" type="datetimeFigureOut">
              <a:rPr lang="en-US" smtClean="0"/>
              <a:pPr/>
              <a:t>3/28/2011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DD826-A35C-40B5-B206-5E75C1CF9C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574F582A-6D6D-4B8D-8AB6-7B45AC04E98A}" type="slidenum">
              <a:rPr lang="en-US" smtClean="0">
                <a:latin typeface="Arial" pitchFamily="34" charset="0"/>
                <a:cs typeface="Arial" pitchFamily="34" charset="0"/>
              </a:rPr>
              <a:pPr/>
              <a:t>26</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BFFC9-133D-477B-8122-34DF3B15F4D5}" type="datetime1">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19E89-9EDF-41BD-805C-82FE3ECEEE3B}" type="datetime1">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680B46-4E03-418E-8446-B436F4B2D011}" type="datetime1">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B229BFB4-E1C1-44ED-B54E-7E010835A2AF}"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83F94D06-67BB-4D35-8013-CC73C67826C6}" type="datetime1">
              <a:rPr lang="en-US" altLang="zh-TW" smtClean="0"/>
              <a:pPr>
                <a:defRPr/>
              </a:pPr>
              <a:t>3/28/2011</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AF125AD-217B-44C2-ACE5-7B1817102FFC}"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fld id="{BD48FF13-B0AF-4D22-A407-A1D37BE52AAF}" type="datetime1">
              <a:rPr lang="en-US" altLang="zh-TW" smtClean="0"/>
              <a:pPr>
                <a:defRPr/>
              </a:pPr>
              <a:t>3/28/2011</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0A02C-BD4C-4884-84A8-67455B713F0E}" type="datetime1">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9F00A-145B-4AE6-B0A5-940C299E8563}" type="datetime1">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EE1F7-EFC7-468D-9BD1-0E5A62A1C86B}" type="datetime1">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6FDB5C-CE79-4827-B9EC-D0E483E5E120}" type="datetime1">
              <a:rPr lang="en-US" smtClean="0"/>
              <a:pPr/>
              <a:t>3/28/2011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9C800-616A-42D8-B1DB-20E95D301038}" type="datetime1">
              <a:rPr lang="en-US" smtClean="0"/>
              <a:pPr/>
              <a:t>3/28/2011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FCB11-B07D-4780-A62A-B4BD5DF77ACA}" type="datetime1">
              <a:rPr lang="en-US" smtClean="0"/>
              <a:pPr/>
              <a:t>3/28/2011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DDAE6-7B02-4A38-A815-B8DC67287AA0}" type="datetime1">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C8218-2EDB-4EF6-8342-307B58869E76}" type="datetime1">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E6F01-701B-490F-B297-5805091229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043CE-385F-4D26-ADA1-80FA7324F481}" type="datetime1">
              <a:rPr lang="en-US" smtClean="0"/>
              <a:pPr/>
              <a:t>3/28/2011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6F01-701B-490F-B297-5805091229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Office_Word_97_-_2003_Document1.doc"/><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0033CC"/>
                </a:solidFill>
              </a:rPr>
              <a:t>Dry etching overview.</a:t>
            </a:r>
          </a:p>
          <a:p>
            <a:pPr marL="342900" indent="-342900">
              <a:spcAft>
                <a:spcPts val="600"/>
              </a:spcAft>
              <a:buAutoNum type="arabicPeriod"/>
            </a:pPr>
            <a:r>
              <a:rPr lang="en-US" dirty="0" smtClean="0">
                <a:solidFill>
                  <a:srgbClr val="0033CC"/>
                </a:solidFill>
              </a:rPr>
              <a:t>Plasma etching mechanism.</a:t>
            </a:r>
          </a:p>
          <a:p>
            <a:pPr marL="342900" indent="-342900">
              <a:spcAft>
                <a:spcPts val="600"/>
              </a:spcAft>
              <a:buFontTx/>
              <a:buAutoNum type="arabicPeriod"/>
            </a:pPr>
            <a:r>
              <a:rPr lang="en-US" dirty="0" smtClean="0">
                <a:solidFill>
                  <a:srgbClr val="0033CC"/>
                </a:solidFill>
              </a:rPr>
              <a:t>Types of plasma etch system.</a:t>
            </a:r>
          </a:p>
          <a:p>
            <a:pPr marL="342900" indent="-342900">
              <a:spcAft>
                <a:spcPts val="600"/>
              </a:spcAft>
              <a:buAutoNum type="arabicPeriod"/>
            </a:pPr>
            <a:r>
              <a:rPr lang="en-US" dirty="0" smtClean="0">
                <a:solidFill>
                  <a:srgbClr val="C00000"/>
                </a:solidFill>
              </a:rPr>
              <a:t>Dry etching issues.</a:t>
            </a:r>
          </a:p>
          <a:p>
            <a:pPr marL="342900" indent="-342900">
              <a:spcAft>
                <a:spcPts val="600"/>
              </a:spcAft>
              <a:buFontTx/>
              <a:buAutoNum type="arabicPeriod"/>
            </a:pPr>
            <a:r>
              <a:rPr lang="en-US" dirty="0" smtClean="0">
                <a:solidFill>
                  <a:srgbClr val="0033CC"/>
                </a:solidFill>
              </a:rPr>
              <a:t>Dry etching method for various films.</a:t>
            </a:r>
          </a:p>
          <a:p>
            <a:pPr marL="342900" indent="-342900">
              <a:spcAft>
                <a:spcPts val="600"/>
              </a:spcAft>
              <a:buFontTx/>
              <a:buAutoNum type="arabicPeriod"/>
            </a:pPr>
            <a:r>
              <a:rPr lang="en-US" dirty="0" smtClean="0">
                <a:solidFill>
                  <a:srgbClr val="0033CC"/>
                </a:solidFill>
              </a:rPr>
              <a:t>Deep Si etching (can etch through a wafer).</a:t>
            </a:r>
            <a:endParaRPr lang="en-US" dirty="0">
              <a:solidFill>
                <a:srgbClr val="0033CC"/>
              </a:solidFill>
            </a:endParaRPr>
          </a:p>
        </p:txBody>
      </p:sp>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5" name="Slide Number Placeholder 4"/>
          <p:cNvSpPr>
            <a:spLocks noGrp="1"/>
          </p:cNvSpPr>
          <p:nvPr>
            <p:ph type="sldNum" sz="quarter" idx="12"/>
          </p:nvPr>
        </p:nvSpPr>
        <p:spPr/>
        <p:txBody>
          <a:bodyPr/>
          <a:lstStyle/>
          <a:p>
            <a:fld id="{7F9E6F01-701B-490F-B297-5805091229B9}" type="slidenum">
              <a:rPr lang="en-US" smtClean="0"/>
              <a:pPr/>
              <a:t>1</a:t>
            </a:fld>
            <a:endParaRPr lang="en-US"/>
          </a:p>
        </p:txBody>
      </p:sp>
      <p:sp>
        <p:nvSpPr>
          <p:cNvPr id="8" name="TextBox 3"/>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NE 343: Microfabrication and thin film technology</a:t>
            </a:r>
          </a:p>
          <a:p>
            <a:r>
              <a:rPr lang="en-US" sz="1400" dirty="0" smtClean="0"/>
              <a:t>Instructor: Bo Cui, ECE, University of Waterloo; http://ece.uwaterloo.ca/~bcui/</a:t>
            </a:r>
          </a:p>
          <a:p>
            <a:r>
              <a:rPr lang="en-US" sz="1400" dirty="0" smtClean="0"/>
              <a:t>Textbook: Silicon VLSI Technology by Plummer, Deal and Griffin</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143000" y="838200"/>
            <a:ext cx="6696075" cy="1857092"/>
          </a:xfrm>
          <a:prstGeom prst="rect">
            <a:avLst/>
          </a:prstGeom>
          <a:noFill/>
          <a:ln w="9525">
            <a:noFill/>
            <a:miter lim="800000"/>
            <a:headEnd/>
            <a:tailEnd/>
          </a:ln>
        </p:spPr>
      </p:pic>
      <p:sp>
        <p:nvSpPr>
          <p:cNvPr id="7" name="Rectangle 6"/>
          <p:cNvSpPr/>
          <p:nvPr/>
        </p:nvSpPr>
        <p:spPr>
          <a:xfrm>
            <a:off x="76200" y="3297719"/>
            <a:ext cx="4419600" cy="3054682"/>
          </a:xfrm>
          <a:prstGeom prst="rect">
            <a:avLst/>
          </a:prstGeom>
        </p:spPr>
        <p:txBody>
          <a:bodyPr wrap="square">
            <a:spAutoFit/>
          </a:bodyPr>
          <a:lstStyle/>
          <a:p>
            <a:pPr marL="176213" indent="-176213">
              <a:spcAft>
                <a:spcPts val="300"/>
              </a:spcAft>
              <a:buFont typeface="Arial" pitchFamily="34" charset="0"/>
              <a:buChar char="•"/>
            </a:pPr>
            <a:r>
              <a:rPr lang="en-US" dirty="0" smtClean="0">
                <a:solidFill>
                  <a:srgbClr val="0033CC"/>
                </a:solidFill>
              </a:rPr>
              <a:t>Easy accomplished, in-situ, non-intrusive.</a:t>
            </a:r>
          </a:p>
          <a:p>
            <a:pPr marL="176213" indent="-176213">
              <a:spcAft>
                <a:spcPts val="300"/>
              </a:spcAft>
              <a:buFont typeface="Arial" pitchFamily="34" charset="0"/>
              <a:buChar char="•"/>
            </a:pPr>
            <a:r>
              <a:rPr lang="en-US" dirty="0" smtClean="0">
                <a:solidFill>
                  <a:srgbClr val="0033CC"/>
                </a:solidFill>
              </a:rPr>
              <a:t>Spectrum 200-900 nm is usually detected.</a:t>
            </a:r>
          </a:p>
          <a:p>
            <a:pPr marL="176213" indent="-176213">
              <a:spcAft>
                <a:spcPts val="300"/>
              </a:spcAft>
              <a:buFont typeface="Arial" pitchFamily="34" charset="0"/>
              <a:buChar char="•"/>
            </a:pPr>
            <a:r>
              <a:rPr lang="en-US" dirty="0" smtClean="0">
                <a:solidFill>
                  <a:srgbClr val="0033CC"/>
                </a:solidFill>
              </a:rPr>
              <a:t>Good sensitivity for endpoint detection.</a:t>
            </a:r>
          </a:p>
          <a:p>
            <a:pPr marL="176213" indent="-176213">
              <a:spcAft>
                <a:spcPts val="300"/>
              </a:spcAft>
              <a:buFont typeface="Arial" pitchFamily="34" charset="0"/>
              <a:buChar char="•"/>
            </a:pPr>
            <a:r>
              <a:rPr lang="en-US" dirty="0" smtClean="0">
                <a:solidFill>
                  <a:srgbClr val="0033CC"/>
                </a:solidFill>
              </a:rPr>
              <a:t>The light emitted from plasma is sent to the mono-chromator via lens and/or optical fiber.</a:t>
            </a:r>
          </a:p>
          <a:p>
            <a:pPr marL="176213" indent="-176213">
              <a:spcAft>
                <a:spcPts val="300"/>
              </a:spcAft>
              <a:buFont typeface="Arial" pitchFamily="34" charset="0"/>
              <a:buChar char="•"/>
            </a:pPr>
            <a:r>
              <a:rPr lang="en-US" dirty="0" smtClean="0">
                <a:solidFill>
                  <a:srgbClr val="0033CC"/>
                </a:solidFill>
              </a:rPr>
              <a:t>Mono-chromator can be replaced by Optical Multi-channel Analyzer (OMA).</a:t>
            </a:r>
          </a:p>
          <a:p>
            <a:pPr marL="176213" indent="-176213">
              <a:spcAft>
                <a:spcPts val="300"/>
              </a:spcAft>
              <a:buFont typeface="Arial" pitchFamily="34" charset="0"/>
              <a:buChar char="•"/>
            </a:pPr>
            <a:r>
              <a:rPr lang="en-US" dirty="0" smtClean="0">
                <a:solidFill>
                  <a:srgbClr val="0033CC"/>
                </a:solidFill>
              </a:rPr>
              <a:t>Detector can be a CCD or Photo-Multiplier Tube (PMT).</a:t>
            </a:r>
            <a:endParaRPr lang="en-US"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983446" y="152400"/>
            <a:ext cx="5026954" cy="523220"/>
          </a:xfrm>
          <a:prstGeom prst="rect">
            <a:avLst/>
          </a:prstGeom>
          <a:noFill/>
        </p:spPr>
        <p:txBody>
          <a:bodyPr wrap="none" rtlCol="0">
            <a:spAutoFit/>
          </a:bodyPr>
          <a:lstStyle/>
          <a:p>
            <a:r>
              <a:rPr lang="en-US" sz="2800" dirty="0" smtClean="0">
                <a:solidFill>
                  <a:srgbClr val="0033CC"/>
                </a:solidFill>
              </a:rPr>
              <a:t>Etching endpoint detection setup</a:t>
            </a:r>
            <a:endParaRPr lang="en-US" sz="2800" dirty="0">
              <a:solidFill>
                <a:srgbClr val="0033CC"/>
              </a:solidFill>
            </a:endParaRPr>
          </a:p>
        </p:txBody>
      </p:sp>
      <p:pic>
        <p:nvPicPr>
          <p:cNvPr id="9" name="Picture 3" descr="IMAGE044"/>
          <p:cNvPicPr>
            <a:picLocks noChangeAspect="1" noChangeArrowheads="1"/>
          </p:cNvPicPr>
          <p:nvPr/>
        </p:nvPicPr>
        <p:blipFill>
          <a:blip r:embed="rId3" cstate="print"/>
          <a:srcRect/>
          <a:stretch>
            <a:fillRect/>
          </a:stretch>
        </p:blipFill>
        <p:spPr bwMode="auto">
          <a:xfrm>
            <a:off x="4596310" y="3124200"/>
            <a:ext cx="4471490" cy="3352800"/>
          </a:xfrm>
          <a:prstGeom prst="rect">
            <a:avLst/>
          </a:prstGeom>
          <a:noFill/>
          <a:ln w="9525">
            <a:noFill/>
            <a:miter lim="800000"/>
            <a:headEnd/>
            <a:tailEnd/>
          </a:ln>
        </p:spPr>
      </p:pic>
      <p:sp>
        <p:nvSpPr>
          <p:cNvPr id="10" name="TextBox 9"/>
          <p:cNvSpPr txBox="1"/>
          <p:nvPr/>
        </p:nvSpPr>
        <p:spPr>
          <a:xfrm>
            <a:off x="5029200" y="3200400"/>
            <a:ext cx="1756506" cy="369332"/>
          </a:xfrm>
          <a:prstGeom prst="rect">
            <a:avLst/>
          </a:prstGeom>
          <a:noFill/>
        </p:spPr>
        <p:txBody>
          <a:bodyPr wrap="none" rtlCol="0">
            <a:spAutoFit/>
          </a:bodyPr>
          <a:lstStyle/>
          <a:p>
            <a:r>
              <a:rPr lang="en-US" dirty="0" smtClean="0">
                <a:solidFill>
                  <a:srgbClr val="C00000"/>
                </a:solidFill>
              </a:rPr>
              <a:t>Etching chamber</a:t>
            </a:r>
            <a:endParaRPr lang="en-US" dirty="0">
              <a:solidFill>
                <a:srgbClr val="C00000"/>
              </a:solidFill>
            </a:endParaRPr>
          </a:p>
        </p:txBody>
      </p:sp>
      <p:sp>
        <p:nvSpPr>
          <p:cNvPr id="11" name="TextBox 10"/>
          <p:cNvSpPr txBox="1"/>
          <p:nvPr/>
        </p:nvSpPr>
        <p:spPr>
          <a:xfrm>
            <a:off x="6934200" y="3886200"/>
            <a:ext cx="1066800" cy="584775"/>
          </a:xfrm>
          <a:prstGeom prst="rect">
            <a:avLst/>
          </a:prstGeom>
          <a:noFill/>
        </p:spPr>
        <p:txBody>
          <a:bodyPr wrap="square" rtlCol="0">
            <a:spAutoFit/>
          </a:bodyPr>
          <a:lstStyle/>
          <a:p>
            <a:r>
              <a:rPr lang="en-US" sz="1600" dirty="0" smtClean="0">
                <a:solidFill>
                  <a:srgbClr val="FFFF00"/>
                </a:solidFill>
              </a:rPr>
              <a:t>Endpoint detection</a:t>
            </a:r>
            <a:endParaRPr lang="en-US" sz="1600" dirty="0">
              <a:solidFill>
                <a:srgbClr val="FFFF00"/>
              </a:solidFill>
            </a:endParaRPr>
          </a:p>
        </p:txBody>
      </p:sp>
      <p:sp>
        <p:nvSpPr>
          <p:cNvPr id="12" name="Slide Number Placeholder 11"/>
          <p:cNvSpPr>
            <a:spLocks noGrp="1"/>
          </p:cNvSpPr>
          <p:nvPr>
            <p:ph type="sldNum" sz="quarter" idx="12"/>
          </p:nvPr>
        </p:nvSpPr>
        <p:spPr/>
        <p:txBody>
          <a:bodyPr/>
          <a:lstStyle/>
          <a:p>
            <a:fld id="{7F9E6F01-701B-490F-B297-5805091229B9}"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TextBox 4"/>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0033CC"/>
                </a:solidFill>
              </a:rPr>
              <a:t>Dry etching overview.</a:t>
            </a:r>
          </a:p>
          <a:p>
            <a:pPr marL="342900" indent="-342900">
              <a:spcAft>
                <a:spcPts val="600"/>
              </a:spcAft>
              <a:buAutoNum type="arabicPeriod"/>
            </a:pPr>
            <a:r>
              <a:rPr lang="en-US" dirty="0" smtClean="0">
                <a:solidFill>
                  <a:srgbClr val="0033CC"/>
                </a:solidFill>
              </a:rPr>
              <a:t>Plasma etching mechanism.</a:t>
            </a:r>
          </a:p>
          <a:p>
            <a:pPr marL="342900" indent="-342900">
              <a:spcAft>
                <a:spcPts val="600"/>
              </a:spcAft>
              <a:buFontTx/>
              <a:buAutoNum type="arabicPeriod"/>
            </a:pPr>
            <a:r>
              <a:rPr lang="en-US" dirty="0" smtClean="0">
                <a:solidFill>
                  <a:srgbClr val="0033CC"/>
                </a:solidFill>
              </a:rPr>
              <a:t>Types of plasma etch system.</a:t>
            </a:r>
          </a:p>
          <a:p>
            <a:pPr marL="342900" indent="-342900">
              <a:spcAft>
                <a:spcPts val="600"/>
              </a:spcAft>
              <a:buAutoNum type="arabicPeriod"/>
            </a:pPr>
            <a:r>
              <a:rPr lang="en-US" dirty="0" smtClean="0">
                <a:solidFill>
                  <a:srgbClr val="0033CC"/>
                </a:solidFill>
              </a:rPr>
              <a:t>Dry etching issues.</a:t>
            </a:r>
          </a:p>
          <a:p>
            <a:pPr marL="342900" indent="-342900">
              <a:spcAft>
                <a:spcPts val="600"/>
              </a:spcAft>
              <a:buFontTx/>
              <a:buAutoNum type="arabicPeriod"/>
            </a:pPr>
            <a:r>
              <a:rPr lang="en-US" dirty="0" smtClean="0">
                <a:solidFill>
                  <a:srgbClr val="C00000"/>
                </a:solidFill>
              </a:rPr>
              <a:t>Dry etching method for various films.</a:t>
            </a:r>
          </a:p>
          <a:p>
            <a:pPr marL="342900" indent="-342900">
              <a:spcAft>
                <a:spcPts val="600"/>
              </a:spcAft>
              <a:buFontTx/>
              <a:buAutoNum type="arabicPeriod"/>
            </a:pPr>
            <a:r>
              <a:rPr lang="en-US" dirty="0" smtClean="0">
                <a:solidFill>
                  <a:srgbClr val="0033CC"/>
                </a:solidFill>
              </a:rPr>
              <a:t>Deep Si etching (can etch through a wafer).</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7F9E6F01-701B-490F-B297-5805091229B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990600" y="0"/>
            <a:ext cx="7234160" cy="523220"/>
          </a:xfrm>
          <a:prstGeom prst="rect">
            <a:avLst/>
          </a:prstGeom>
        </p:spPr>
        <p:txBody>
          <a:bodyPr wrap="none">
            <a:spAutoFit/>
          </a:bodyPr>
          <a:lstStyle/>
          <a:p>
            <a:r>
              <a:rPr lang="en-US" altLang="zh-TW" sz="2800" dirty="0" smtClean="0">
                <a:solidFill>
                  <a:srgbClr val="0033CC"/>
                </a:solidFill>
              </a:rPr>
              <a:t>Plasma etch methods for various films: overview</a:t>
            </a:r>
            <a:endParaRPr lang="en-US" sz="2800" dirty="0">
              <a:solidFill>
                <a:srgbClr val="0033CC"/>
              </a:solidFill>
            </a:endParaRPr>
          </a:p>
        </p:txBody>
      </p:sp>
      <p:sp>
        <p:nvSpPr>
          <p:cNvPr id="8" name="Rectangle 7"/>
          <p:cNvSpPr/>
          <p:nvPr/>
        </p:nvSpPr>
        <p:spPr>
          <a:xfrm>
            <a:off x="914400" y="559475"/>
            <a:ext cx="7391400" cy="2031325"/>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Most reactant gasses contain halogens: F, </a:t>
            </a:r>
            <a:r>
              <a:rPr lang="en-US" altLang="zh-TW" dirty="0" err="1" smtClean="0">
                <a:solidFill>
                  <a:srgbClr val="0033CC"/>
                </a:solidFill>
              </a:rPr>
              <a:t>Cl</a:t>
            </a:r>
            <a:r>
              <a:rPr lang="en-US" altLang="zh-TW" dirty="0" smtClean="0">
                <a:solidFill>
                  <a:srgbClr val="0033CC"/>
                </a:solidFill>
              </a:rPr>
              <a:t>, Br, or I </a:t>
            </a:r>
          </a:p>
          <a:p>
            <a:pPr marL="166688" indent="-166688">
              <a:buFont typeface="Arial" pitchFamily="34" charset="0"/>
              <a:buChar char="•"/>
            </a:pPr>
            <a:r>
              <a:rPr lang="en-US" altLang="zh-TW" dirty="0" smtClean="0">
                <a:solidFill>
                  <a:srgbClr val="0033CC"/>
                </a:solidFill>
              </a:rPr>
              <a:t>Exact choice of reactant gasses to etch each specific film depends on </a:t>
            </a:r>
          </a:p>
          <a:p>
            <a:pPr marL="692150" lvl="2" indent="-234950">
              <a:buFont typeface="Courier New" pitchFamily="49" charset="0"/>
              <a:buChar char="o"/>
            </a:pPr>
            <a:r>
              <a:rPr lang="en-US" altLang="zh-TW" dirty="0" smtClean="0">
                <a:solidFill>
                  <a:srgbClr val="0033CC"/>
                </a:solidFill>
              </a:rPr>
              <a:t>Ability to form volatile by-products that can be removed by pumping</a:t>
            </a:r>
          </a:p>
          <a:p>
            <a:pPr marL="692150" lvl="2" indent="-234950">
              <a:buFont typeface="Courier New" pitchFamily="49" charset="0"/>
              <a:buChar char="o"/>
            </a:pPr>
            <a:r>
              <a:rPr lang="en-US" altLang="zh-TW" dirty="0" smtClean="0">
                <a:solidFill>
                  <a:srgbClr val="0033CC"/>
                </a:solidFill>
              </a:rPr>
              <a:t>Selectivity and anisotropy.</a:t>
            </a:r>
          </a:p>
          <a:p>
            <a:pPr marL="166688" indent="-166688">
              <a:buFont typeface="Arial" pitchFamily="34" charset="0"/>
              <a:buChar char="•"/>
            </a:pPr>
            <a:r>
              <a:rPr lang="en-US" altLang="zh-TW" dirty="0" smtClean="0">
                <a:solidFill>
                  <a:srgbClr val="0033CC"/>
                </a:solidFill>
              </a:rPr>
              <a:t>Boiling points are good indicators of volatility of species </a:t>
            </a:r>
          </a:p>
          <a:p>
            <a:pPr marL="692150" lvl="2" indent="-234950">
              <a:buFont typeface="Courier New" pitchFamily="49" charset="0"/>
              <a:buChar char="o"/>
            </a:pPr>
            <a:r>
              <a:rPr lang="en-US" altLang="zh-TW" dirty="0" smtClean="0">
                <a:solidFill>
                  <a:srgbClr val="0033CC"/>
                </a:solidFill>
              </a:rPr>
              <a:t>Lower boiling point, higher tendency to evaporate.</a:t>
            </a:r>
          </a:p>
          <a:p>
            <a:pPr marL="692150" lvl="2" indent="-234950">
              <a:buFont typeface="Courier New" pitchFamily="49" charset="0"/>
              <a:buChar char="o"/>
            </a:pPr>
            <a:r>
              <a:rPr lang="en-US" altLang="zh-TW" dirty="0" smtClean="0">
                <a:solidFill>
                  <a:srgbClr val="0033CC"/>
                </a:solidFill>
              </a:rPr>
              <a:t>High boiling point may need etching at elevated temperatures. </a:t>
            </a:r>
          </a:p>
        </p:txBody>
      </p:sp>
      <p:pic>
        <p:nvPicPr>
          <p:cNvPr id="4099" name="Picture 3"/>
          <p:cNvPicPr>
            <a:picLocks noChangeAspect="1" noChangeArrowheads="1"/>
          </p:cNvPicPr>
          <p:nvPr/>
        </p:nvPicPr>
        <p:blipFill>
          <a:blip r:embed="rId2" cstate="print"/>
          <a:srcRect/>
          <a:stretch>
            <a:fillRect/>
          </a:stretch>
        </p:blipFill>
        <p:spPr bwMode="auto">
          <a:xfrm>
            <a:off x="609600" y="2590800"/>
            <a:ext cx="8080592" cy="4191000"/>
          </a:xfrm>
          <a:prstGeom prst="rect">
            <a:avLst/>
          </a:prstGeom>
          <a:noFill/>
          <a:ln w="9525">
            <a:noFill/>
            <a:miter lim="800000"/>
            <a:headEnd/>
            <a:tailEnd/>
          </a:ln>
          <a:effectLst/>
        </p:spPr>
      </p:pic>
      <p:sp>
        <p:nvSpPr>
          <p:cNvPr id="9" name="Slide Number Placeholder 8"/>
          <p:cNvSpPr>
            <a:spLocks noGrp="1"/>
          </p:cNvSpPr>
          <p:nvPr>
            <p:ph type="sldNum" sz="quarter" idx="11"/>
          </p:nvPr>
        </p:nvSpPr>
        <p:spPr/>
        <p:txBody>
          <a:bodyPr/>
          <a:lstStyle/>
          <a:p>
            <a:pPr>
              <a:defRPr/>
            </a:pPr>
            <a:fld id="{DAF125AD-217B-44C2-ACE5-7B1817102FFC}" type="slidenum">
              <a:rPr lang="en-US" altLang="zh-TW" smtClean="0"/>
              <a:pPr>
                <a:defRPr/>
              </a:pPr>
              <a:t>12</a:t>
            </a:fld>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352800" y="0"/>
            <a:ext cx="5791200" cy="6816662"/>
          </a:xfrm>
          <a:prstGeom prst="rect">
            <a:avLst/>
          </a:prstGeom>
          <a:noFill/>
          <a:ln w="9525">
            <a:noFill/>
            <a:miter lim="800000"/>
            <a:headEnd/>
            <a:tailEnd/>
          </a:ln>
        </p:spPr>
      </p:pic>
      <p:cxnSp>
        <p:nvCxnSpPr>
          <p:cNvPr id="3" name="Straight Connector 2"/>
          <p:cNvCxnSpPr/>
          <p:nvPr/>
        </p:nvCxnSpPr>
        <p:spPr>
          <a:xfrm>
            <a:off x="0" y="2209800"/>
            <a:ext cx="3581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0" y="304800"/>
            <a:ext cx="3581400" cy="1815882"/>
          </a:xfrm>
          <a:prstGeom prst="rect">
            <a:avLst/>
          </a:prstGeom>
          <a:noFill/>
        </p:spPr>
        <p:txBody>
          <a:bodyPr wrap="square" rtlCol="0">
            <a:spAutoFit/>
          </a:bodyPr>
          <a:lstStyle/>
          <a:p>
            <a:pPr algn="ctr"/>
            <a:r>
              <a:rPr lang="en-US" sz="2800" dirty="0" smtClean="0">
                <a:solidFill>
                  <a:srgbClr val="0033CC"/>
                </a:solidFill>
              </a:rPr>
              <a:t>Typical or representative plasma etch gases for films used in IC fabrication</a:t>
            </a:r>
            <a:endParaRPr lang="en-US" sz="2800" dirty="0">
              <a:solidFill>
                <a:srgbClr val="0033CC"/>
              </a:solidFill>
            </a:endParaRPr>
          </a:p>
        </p:txBody>
      </p:sp>
      <p:sp>
        <p:nvSpPr>
          <p:cNvPr id="5" name="TextBox 4"/>
          <p:cNvSpPr txBox="1"/>
          <p:nvPr/>
        </p:nvSpPr>
        <p:spPr>
          <a:xfrm>
            <a:off x="2362200" y="6248400"/>
            <a:ext cx="1154098" cy="369332"/>
          </a:xfrm>
          <a:prstGeom prst="rect">
            <a:avLst/>
          </a:prstGeom>
          <a:noFill/>
        </p:spPr>
        <p:txBody>
          <a:bodyPr wrap="none" rtlCol="0">
            <a:spAutoFit/>
          </a:bodyPr>
          <a:lstStyle/>
          <a:p>
            <a:r>
              <a:rPr lang="en-US" dirty="0" smtClean="0"/>
              <a:t>Table 10-3</a:t>
            </a:r>
            <a:endParaRPr lang="en-US" dirty="0"/>
          </a:p>
        </p:txBody>
      </p:sp>
      <p:sp>
        <p:nvSpPr>
          <p:cNvPr id="6" name="Slide Number Placeholder 5"/>
          <p:cNvSpPr>
            <a:spLocks noGrp="1"/>
          </p:cNvSpPr>
          <p:nvPr>
            <p:ph type="sldNum" sz="quarter" idx="11"/>
          </p:nvPr>
        </p:nvSpPr>
        <p:spPr/>
        <p:txBody>
          <a:bodyPr/>
          <a:lstStyle/>
          <a:p>
            <a:pPr>
              <a:defRPr/>
            </a:pPr>
            <a:fld id="{DAF125AD-217B-44C2-ACE5-7B1817102FFC}" type="slidenum">
              <a:rPr lang="en-US" altLang="zh-TW" smtClean="0"/>
              <a:pPr>
                <a:defRPr/>
              </a:pPr>
              <a:t>13</a:t>
            </a:fld>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7464" y="76200"/>
            <a:ext cx="6355138" cy="523220"/>
          </a:xfrm>
          <a:prstGeom prst="rect">
            <a:avLst/>
          </a:prstGeom>
        </p:spPr>
        <p:txBody>
          <a:bodyPr wrap="none">
            <a:spAutoFit/>
          </a:bodyPr>
          <a:lstStyle/>
          <a:p>
            <a:r>
              <a:rPr lang="en-US" sz="2800" dirty="0" smtClean="0">
                <a:solidFill>
                  <a:srgbClr val="0033CC"/>
                </a:solidFill>
              </a:rPr>
              <a:t>RIE/plasma etch gases: from another book</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194" name="Picture 2"/>
          <p:cNvPicPr>
            <a:picLocks noChangeAspect="1" noChangeArrowheads="1"/>
          </p:cNvPicPr>
          <p:nvPr/>
        </p:nvPicPr>
        <p:blipFill>
          <a:blip r:embed="rId2" cstate="print"/>
          <a:srcRect/>
          <a:stretch>
            <a:fillRect/>
          </a:stretch>
        </p:blipFill>
        <p:spPr bwMode="auto">
          <a:xfrm>
            <a:off x="612379" y="685801"/>
            <a:ext cx="7491809" cy="5100018"/>
          </a:xfrm>
          <a:prstGeom prst="rect">
            <a:avLst/>
          </a:prstGeom>
          <a:noFill/>
          <a:ln w="9525">
            <a:noFill/>
            <a:miter lim="800000"/>
            <a:headEnd/>
            <a:tailEnd/>
          </a:ln>
          <a:effectLst/>
        </p:spPr>
      </p:pic>
      <p:sp>
        <p:nvSpPr>
          <p:cNvPr id="9" name="TextBox 8"/>
          <p:cNvSpPr txBox="1"/>
          <p:nvPr/>
        </p:nvSpPr>
        <p:spPr>
          <a:xfrm>
            <a:off x="304801" y="5867400"/>
            <a:ext cx="8610599" cy="646331"/>
          </a:xfrm>
          <a:prstGeom prst="rect">
            <a:avLst/>
          </a:prstGeom>
          <a:noFill/>
        </p:spPr>
        <p:txBody>
          <a:bodyPr wrap="square" rtlCol="0">
            <a:spAutoFit/>
          </a:bodyPr>
          <a:lstStyle/>
          <a:p>
            <a:r>
              <a:rPr lang="en-US" dirty="0" smtClean="0">
                <a:solidFill>
                  <a:srgbClr val="0033CC"/>
                </a:solidFill>
              </a:rPr>
              <a:t>Most lab systems have only fluorine-based gases (SF</a:t>
            </a:r>
            <a:r>
              <a:rPr lang="en-US" baseline="-25000" dirty="0" smtClean="0">
                <a:solidFill>
                  <a:srgbClr val="0033CC"/>
                </a:solidFill>
              </a:rPr>
              <a:t>6</a:t>
            </a:r>
            <a:r>
              <a:rPr lang="en-US" dirty="0" smtClean="0">
                <a:solidFill>
                  <a:srgbClr val="0033CC"/>
                </a:solidFill>
              </a:rPr>
              <a:t>, CF</a:t>
            </a:r>
            <a:r>
              <a:rPr lang="en-US" baseline="-25000" dirty="0" smtClean="0">
                <a:solidFill>
                  <a:srgbClr val="0033CC"/>
                </a:solidFill>
              </a:rPr>
              <a:t>4</a:t>
            </a:r>
            <a:r>
              <a:rPr lang="en-US" dirty="0" smtClean="0">
                <a:solidFill>
                  <a:srgbClr val="0033CC"/>
                </a:solidFill>
              </a:rPr>
              <a:t>, CHF</a:t>
            </a:r>
            <a:r>
              <a:rPr lang="en-US" baseline="-25000" dirty="0" smtClean="0">
                <a:solidFill>
                  <a:srgbClr val="0033CC"/>
                </a:solidFill>
              </a:rPr>
              <a:t>3</a:t>
            </a:r>
            <a:r>
              <a:rPr lang="en-US" dirty="0" smtClean="0">
                <a:solidFill>
                  <a:srgbClr val="0033CC"/>
                </a:solidFill>
              </a:rPr>
              <a:t>) since they are relatively safe; chlorine-based gases are corrosive. Most RIE has </a:t>
            </a:r>
            <a:r>
              <a:rPr lang="en-US" dirty="0" err="1" smtClean="0">
                <a:solidFill>
                  <a:srgbClr val="0033CC"/>
                </a:solidFill>
              </a:rPr>
              <a:t>Ar</a:t>
            </a:r>
            <a:r>
              <a:rPr lang="en-US" dirty="0" smtClean="0">
                <a:solidFill>
                  <a:srgbClr val="0033CC"/>
                </a:solidFill>
              </a:rPr>
              <a:t> and O</a:t>
            </a:r>
            <a:r>
              <a:rPr lang="en-US" baseline="-25000" dirty="0" smtClean="0">
                <a:solidFill>
                  <a:srgbClr val="0033CC"/>
                </a:solidFill>
              </a:rPr>
              <a:t>2</a:t>
            </a:r>
            <a:r>
              <a:rPr lang="en-US" dirty="0" smtClean="0">
                <a:solidFill>
                  <a:srgbClr val="0033CC"/>
                </a:solidFill>
              </a:rPr>
              <a:t> gas, some has H</a:t>
            </a:r>
            <a:r>
              <a:rPr lang="en-US" baseline="-25000" dirty="0" smtClean="0">
                <a:solidFill>
                  <a:srgbClr val="0033CC"/>
                </a:solidFill>
              </a:rPr>
              <a:t>2</a:t>
            </a:r>
            <a:r>
              <a:rPr lang="en-US" dirty="0" smtClean="0">
                <a:solidFill>
                  <a:srgbClr val="0033CC"/>
                </a:solidFill>
              </a:rPr>
              <a:t> and He.</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7F9E6F01-701B-490F-B297-5805091229B9}"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71342" y="0"/>
            <a:ext cx="6582058" cy="523220"/>
          </a:xfrm>
          <a:prstGeom prst="rect">
            <a:avLst/>
          </a:prstGeom>
        </p:spPr>
        <p:txBody>
          <a:bodyPr wrap="none">
            <a:spAutoFit/>
          </a:bodyPr>
          <a:lstStyle/>
          <a:p>
            <a:r>
              <a:rPr lang="en-US" altLang="zh-TW" sz="2800" dirty="0" smtClean="0">
                <a:solidFill>
                  <a:srgbClr val="0033CC"/>
                </a:solidFill>
              </a:rPr>
              <a:t>Plasma etching of silicon dioxide (using CF</a:t>
            </a:r>
            <a:r>
              <a:rPr lang="en-US" altLang="zh-TW" sz="2800" baseline="-25000" dirty="0" smtClean="0">
                <a:solidFill>
                  <a:srgbClr val="0033CC"/>
                </a:solidFill>
              </a:rPr>
              <a:t>4</a:t>
            </a:r>
            <a:r>
              <a:rPr lang="en-US" altLang="zh-TW" sz="2800" dirty="0" smtClean="0">
                <a:solidFill>
                  <a:srgbClr val="0033CC"/>
                </a:solidFill>
              </a:rPr>
              <a:t>)</a:t>
            </a:r>
            <a:endParaRPr lang="en-US" sz="2800" dirty="0">
              <a:solidFill>
                <a:srgbClr val="0033CC"/>
              </a:solidFill>
            </a:endParaRPr>
          </a:p>
        </p:txBody>
      </p:sp>
      <p:sp>
        <p:nvSpPr>
          <p:cNvPr id="14" name="Text Box 6"/>
          <p:cNvSpPr txBox="1">
            <a:spLocks noChangeArrowheads="1"/>
          </p:cNvSpPr>
          <p:nvPr/>
        </p:nvSpPr>
        <p:spPr bwMode="auto">
          <a:xfrm>
            <a:off x="228600" y="1232386"/>
            <a:ext cx="8610600" cy="5186035"/>
          </a:xfrm>
          <a:prstGeom prst="rect">
            <a:avLst/>
          </a:prstGeom>
          <a:noFill/>
          <a:ln w="9525">
            <a:noFill/>
            <a:miter lim="800000"/>
            <a:headEnd/>
            <a:tailEnd/>
          </a:ln>
        </p:spPr>
        <p:txBody>
          <a:bodyPr wrap="square">
            <a:spAutoFit/>
          </a:bodyPr>
          <a:lstStyle/>
          <a:p>
            <a:pPr marL="176213" indent="-176213">
              <a:spcAft>
                <a:spcPts val="300"/>
              </a:spcAft>
              <a:buFont typeface="Arial" pitchFamily="34" charset="0"/>
              <a:buChar char="•"/>
            </a:pPr>
            <a:r>
              <a:rPr lang="en-US" sz="1800" dirty="0" smtClean="0">
                <a:solidFill>
                  <a:srgbClr val="0033CC"/>
                </a:solidFill>
              </a:rPr>
              <a:t>Etching is mostly done </a:t>
            </a:r>
            <a:r>
              <a:rPr lang="en-US" sz="1800" dirty="0">
                <a:solidFill>
                  <a:srgbClr val="0033CC"/>
                </a:solidFill>
              </a:rPr>
              <a:t>by reactive neutral </a:t>
            </a:r>
            <a:r>
              <a:rPr lang="en-US" sz="1800" dirty="0" smtClean="0">
                <a:solidFill>
                  <a:srgbClr val="0033CC"/>
                </a:solidFill>
              </a:rPr>
              <a:t>species - free radicals such as F.</a:t>
            </a:r>
          </a:p>
          <a:p>
            <a:pPr marL="176213" indent="-176213">
              <a:spcAft>
                <a:spcPts val="300"/>
              </a:spcAft>
              <a:buFont typeface="Arial" pitchFamily="34" charset="0"/>
              <a:buChar char="•"/>
            </a:pPr>
            <a:r>
              <a:rPr lang="en-US" dirty="0" smtClean="0">
                <a:solidFill>
                  <a:srgbClr val="0033CC"/>
                </a:solidFill>
              </a:rPr>
              <a:t>Additives like O</a:t>
            </a:r>
            <a:r>
              <a:rPr lang="en-US" baseline="-25000" dirty="0" smtClean="0">
                <a:solidFill>
                  <a:srgbClr val="0033CC"/>
                </a:solidFill>
              </a:rPr>
              <a:t>2</a:t>
            </a:r>
            <a:r>
              <a:rPr lang="en-US" dirty="0" smtClean="0">
                <a:solidFill>
                  <a:srgbClr val="0033CC"/>
                </a:solidFill>
              </a:rPr>
              <a:t> can be used that react with CF</a:t>
            </a:r>
            <a:r>
              <a:rPr lang="en-US" baseline="-25000" dirty="0" smtClean="0">
                <a:solidFill>
                  <a:srgbClr val="0033CC"/>
                </a:solidFill>
              </a:rPr>
              <a:t>3</a:t>
            </a:r>
            <a:r>
              <a:rPr lang="en-US" dirty="0" smtClean="0">
                <a:solidFill>
                  <a:srgbClr val="0033CC"/>
                </a:solidFill>
              </a:rPr>
              <a:t> (and CF</a:t>
            </a:r>
            <a:r>
              <a:rPr lang="en-US" baseline="-25000" dirty="0" smtClean="0">
                <a:solidFill>
                  <a:srgbClr val="0033CC"/>
                </a:solidFill>
              </a:rPr>
              <a:t>2</a:t>
            </a:r>
            <a:r>
              <a:rPr lang="en-US" dirty="0" smtClean="0">
                <a:solidFill>
                  <a:srgbClr val="0033CC"/>
                </a:solidFill>
              </a:rPr>
              <a:t>, form CO and CO</a:t>
            </a:r>
            <a:r>
              <a:rPr lang="en-US" baseline="-25000" dirty="0" smtClean="0">
                <a:solidFill>
                  <a:srgbClr val="0033CC"/>
                </a:solidFill>
              </a:rPr>
              <a:t>2</a:t>
            </a:r>
            <a:r>
              <a:rPr lang="en-US" dirty="0" smtClean="0">
                <a:solidFill>
                  <a:srgbClr val="0033CC"/>
                </a:solidFill>
              </a:rPr>
              <a:t>) and reduce CF</a:t>
            </a:r>
            <a:r>
              <a:rPr lang="en-US" baseline="-25000" dirty="0" smtClean="0">
                <a:solidFill>
                  <a:srgbClr val="0033CC"/>
                </a:solidFill>
              </a:rPr>
              <a:t>3</a:t>
            </a:r>
            <a:r>
              <a:rPr lang="en-US" dirty="0" smtClean="0">
                <a:solidFill>
                  <a:srgbClr val="0033CC"/>
                </a:solidFill>
              </a:rPr>
              <a:t> + F recombination, thus higher F concentration and higher etch rate.</a:t>
            </a:r>
          </a:p>
          <a:p>
            <a:pPr marL="176213" indent="-176213">
              <a:spcAft>
                <a:spcPts val="300"/>
              </a:spcAft>
              <a:buFont typeface="Arial" pitchFamily="34" charset="0"/>
              <a:buChar char="•"/>
            </a:pPr>
            <a:r>
              <a:rPr lang="en-US" dirty="0" smtClean="0">
                <a:solidFill>
                  <a:srgbClr val="0033CC"/>
                </a:solidFill>
              </a:rPr>
              <a:t>However, too much O</a:t>
            </a:r>
            <a:r>
              <a:rPr lang="en-US" baseline="-25000" dirty="0" smtClean="0">
                <a:solidFill>
                  <a:srgbClr val="0033CC"/>
                </a:solidFill>
              </a:rPr>
              <a:t>2</a:t>
            </a:r>
            <a:r>
              <a:rPr lang="en-US" dirty="0" smtClean="0">
                <a:solidFill>
                  <a:srgbClr val="0033CC"/>
                </a:solidFill>
              </a:rPr>
              <a:t> reduces etch rate due to dilution effect, competition of O with F for surface sites, and reversal of the second reaction </a:t>
            </a:r>
            <a:r>
              <a:rPr lang="en-US" smtClean="0">
                <a:solidFill>
                  <a:srgbClr val="0033CC"/>
                </a:solidFill>
              </a:rPr>
              <a:t>(</a:t>
            </a:r>
            <a:r>
              <a:rPr lang="en-US" smtClean="0">
                <a:solidFill>
                  <a:srgbClr val="0033CC"/>
                </a:solidFill>
              </a:rPr>
              <a:t>form </a:t>
            </a:r>
            <a:r>
              <a:rPr lang="en-US" dirty="0" smtClean="0">
                <a:solidFill>
                  <a:srgbClr val="0033CC"/>
                </a:solidFill>
              </a:rPr>
              <a:t>oxide with SiF</a:t>
            </a:r>
            <a:r>
              <a:rPr lang="en-US" baseline="-25000" dirty="0" smtClean="0">
                <a:solidFill>
                  <a:srgbClr val="0033CC"/>
                </a:solidFill>
              </a:rPr>
              <a:t>4</a:t>
            </a:r>
            <a:r>
              <a:rPr lang="en-US" dirty="0" smtClean="0">
                <a:solidFill>
                  <a:srgbClr val="0033CC"/>
                </a:solidFill>
              </a:rPr>
              <a:t>).</a:t>
            </a:r>
          </a:p>
          <a:p>
            <a:pPr marL="176213" indent="-176213">
              <a:spcAft>
                <a:spcPts val="300"/>
              </a:spcAft>
              <a:buFont typeface="Arial" pitchFamily="34" charset="0"/>
              <a:buChar char="•"/>
            </a:pPr>
            <a:r>
              <a:rPr lang="en-US" dirty="0" smtClean="0">
                <a:solidFill>
                  <a:srgbClr val="0033CC"/>
                </a:solidFill>
              </a:rPr>
              <a:t>These processes are chemical (spontaneous, can etch without ion bombardment) and are therefore pretty isotropic and selective.</a:t>
            </a:r>
          </a:p>
          <a:p>
            <a:pPr marL="176213" indent="-176213">
              <a:spcAft>
                <a:spcPts val="300"/>
              </a:spcAft>
              <a:buFont typeface="Arial" pitchFamily="34" charset="0"/>
              <a:buChar char="•"/>
            </a:pPr>
            <a:r>
              <a:rPr lang="en-US" dirty="0" smtClean="0">
                <a:solidFill>
                  <a:srgbClr val="0033CC"/>
                </a:solidFill>
              </a:rPr>
              <a:t>Nonetheless, for low pressure where ion energy is high, damage-driven ion-enhanced attack dominates, thus anisotropic etching.</a:t>
            </a:r>
          </a:p>
          <a:p>
            <a:pPr marL="176213" indent="-176213">
              <a:spcAft>
                <a:spcPts val="300"/>
              </a:spcAft>
              <a:buFont typeface="Arial" pitchFamily="34" charset="0"/>
              <a:buChar char="•"/>
            </a:pPr>
            <a:r>
              <a:rPr lang="en-US" dirty="0" smtClean="0">
                <a:solidFill>
                  <a:srgbClr val="0033CC"/>
                </a:solidFill>
              </a:rPr>
              <a:t>The situation is similar for SF</a:t>
            </a:r>
            <a:r>
              <a:rPr lang="en-US" baseline="-25000" dirty="0" smtClean="0">
                <a:solidFill>
                  <a:srgbClr val="0033CC"/>
                </a:solidFill>
              </a:rPr>
              <a:t>6</a:t>
            </a:r>
            <a:r>
              <a:rPr lang="en-US" dirty="0" smtClean="0">
                <a:solidFill>
                  <a:srgbClr val="0033CC"/>
                </a:solidFill>
              </a:rPr>
              <a:t> and NF</a:t>
            </a:r>
            <a:r>
              <a:rPr lang="en-US" baseline="-25000" dirty="0" smtClean="0">
                <a:solidFill>
                  <a:srgbClr val="0033CC"/>
                </a:solidFill>
              </a:rPr>
              <a:t>3</a:t>
            </a:r>
            <a:r>
              <a:rPr lang="en-US" dirty="0" smtClean="0">
                <a:solidFill>
                  <a:srgbClr val="0033CC"/>
                </a:solidFill>
              </a:rPr>
              <a:t> gas.</a:t>
            </a:r>
          </a:p>
          <a:p>
            <a:pPr marL="176213" indent="-176213">
              <a:spcAft>
                <a:spcPts val="300"/>
              </a:spcAft>
              <a:buFont typeface="Arial" pitchFamily="34" charset="0"/>
              <a:buChar char="•"/>
            </a:pPr>
            <a:r>
              <a:rPr lang="en-US" dirty="0" smtClean="0">
                <a:solidFill>
                  <a:srgbClr val="0033CC"/>
                </a:solidFill>
              </a:rPr>
              <a:t>The key to promote anisotropy as well as increasing selectivity over Si is to reduce F and increase C, because then:</a:t>
            </a:r>
          </a:p>
          <a:p>
            <a:pPr lvl="1" indent="-228600">
              <a:spcAft>
                <a:spcPts val="300"/>
              </a:spcAft>
              <a:buFont typeface="Courier New" pitchFamily="49" charset="0"/>
              <a:buChar char="o"/>
            </a:pPr>
            <a:r>
              <a:rPr lang="en-US" dirty="0" smtClean="0">
                <a:solidFill>
                  <a:srgbClr val="0033CC"/>
                </a:solidFill>
              </a:rPr>
              <a:t>Etching is more done by CF</a:t>
            </a:r>
            <a:r>
              <a:rPr lang="en-US" baseline="-25000" dirty="0" smtClean="0">
                <a:solidFill>
                  <a:srgbClr val="0033CC"/>
                </a:solidFill>
              </a:rPr>
              <a:t>3</a:t>
            </a:r>
            <a:r>
              <a:rPr lang="en-US" dirty="0" smtClean="0">
                <a:solidFill>
                  <a:srgbClr val="0033CC"/>
                </a:solidFill>
              </a:rPr>
              <a:t> or CF</a:t>
            </a:r>
            <a:r>
              <a:rPr lang="en-US" baseline="-25000" dirty="0" smtClean="0">
                <a:solidFill>
                  <a:srgbClr val="0033CC"/>
                </a:solidFill>
              </a:rPr>
              <a:t>2</a:t>
            </a:r>
            <a:r>
              <a:rPr lang="en-US" dirty="0" smtClean="0">
                <a:solidFill>
                  <a:srgbClr val="0033CC"/>
                </a:solidFill>
              </a:rPr>
              <a:t> (than by F), which is strongly ion-enhanced (appreciable etching happens </a:t>
            </a:r>
            <a:r>
              <a:rPr lang="en-US" i="1" dirty="0" smtClean="0">
                <a:solidFill>
                  <a:srgbClr val="0033CC"/>
                </a:solidFill>
              </a:rPr>
              <a:t>only</a:t>
            </a:r>
            <a:r>
              <a:rPr lang="en-US" dirty="0" smtClean="0">
                <a:solidFill>
                  <a:srgbClr val="0033CC"/>
                </a:solidFill>
              </a:rPr>
              <a:t> where ion bombardment occurs).</a:t>
            </a:r>
          </a:p>
          <a:p>
            <a:pPr lvl="1" indent="-228600">
              <a:spcAft>
                <a:spcPts val="300"/>
              </a:spcAft>
              <a:buFont typeface="Courier New" pitchFamily="49" charset="0"/>
              <a:buChar char="o"/>
            </a:pPr>
            <a:r>
              <a:rPr lang="en-US" dirty="0" smtClean="0">
                <a:solidFill>
                  <a:srgbClr val="0033CC"/>
                </a:solidFill>
              </a:rPr>
              <a:t>Polymer inhibitor formation is increased, which protects the sidewall.</a:t>
            </a:r>
          </a:p>
          <a:p>
            <a:pPr marL="176213" indent="-176213">
              <a:spcAft>
                <a:spcPts val="300"/>
              </a:spcAft>
              <a:buFont typeface="Arial" pitchFamily="34" charset="0"/>
              <a:buChar char="•"/>
            </a:pPr>
            <a:r>
              <a:rPr lang="en-US" dirty="0" smtClean="0">
                <a:solidFill>
                  <a:srgbClr val="0033CC"/>
                </a:solidFill>
              </a:rPr>
              <a:t>This is realized by adding H</a:t>
            </a:r>
            <a:r>
              <a:rPr lang="en-US" baseline="-25000" dirty="0" smtClean="0">
                <a:solidFill>
                  <a:srgbClr val="0033CC"/>
                </a:solidFill>
              </a:rPr>
              <a:t>2</a:t>
            </a:r>
            <a:r>
              <a:rPr lang="en-US" dirty="0" smtClean="0">
                <a:solidFill>
                  <a:srgbClr val="0033CC"/>
                </a:solidFill>
              </a:rPr>
              <a:t> that reacts with/consumes F to form HF.</a:t>
            </a:r>
          </a:p>
          <a:p>
            <a:pPr marL="176213" indent="-176213">
              <a:spcAft>
                <a:spcPts val="300"/>
              </a:spcAft>
              <a:buFont typeface="Arial" pitchFamily="34" charset="0"/>
              <a:buChar char="•"/>
            </a:pPr>
            <a:r>
              <a:rPr lang="en-US" dirty="0" smtClean="0">
                <a:solidFill>
                  <a:srgbClr val="0033CC"/>
                </a:solidFill>
              </a:rPr>
              <a:t>Or by using fluorine-poor and carbon-rich gases such as CHF</a:t>
            </a:r>
            <a:r>
              <a:rPr lang="en-US" baseline="-25000" dirty="0" smtClean="0">
                <a:solidFill>
                  <a:srgbClr val="0033CC"/>
                </a:solidFill>
              </a:rPr>
              <a:t>3</a:t>
            </a:r>
            <a:r>
              <a:rPr lang="en-US" dirty="0" smtClean="0">
                <a:solidFill>
                  <a:srgbClr val="0033CC"/>
                </a:solidFill>
              </a:rPr>
              <a:t>, C</a:t>
            </a:r>
            <a:r>
              <a:rPr lang="en-US" baseline="-25000" dirty="0" smtClean="0">
                <a:solidFill>
                  <a:srgbClr val="0033CC"/>
                </a:solidFill>
              </a:rPr>
              <a:t>3</a:t>
            </a:r>
            <a:r>
              <a:rPr lang="en-US" dirty="0" smtClean="0">
                <a:solidFill>
                  <a:srgbClr val="0033CC"/>
                </a:solidFill>
              </a:rPr>
              <a:t>F</a:t>
            </a:r>
            <a:r>
              <a:rPr lang="en-US" baseline="-25000" dirty="0" smtClean="0">
                <a:solidFill>
                  <a:srgbClr val="0033CC"/>
                </a:solidFill>
              </a:rPr>
              <a:t>8</a:t>
            </a:r>
            <a:r>
              <a:rPr lang="en-US" dirty="0" smtClean="0">
                <a:solidFill>
                  <a:srgbClr val="0033CC"/>
                </a:solidFill>
              </a:rPr>
              <a:t> and C</a:t>
            </a:r>
            <a:r>
              <a:rPr lang="en-US" baseline="-25000" dirty="0" smtClean="0">
                <a:solidFill>
                  <a:srgbClr val="0033CC"/>
                </a:solidFill>
              </a:rPr>
              <a:t>2</a:t>
            </a:r>
            <a:r>
              <a:rPr lang="en-US" dirty="0" smtClean="0">
                <a:solidFill>
                  <a:srgbClr val="0033CC"/>
                </a:solidFill>
              </a:rPr>
              <a:t>F</a:t>
            </a:r>
            <a:r>
              <a:rPr lang="en-US" baseline="-25000" dirty="0" smtClean="0">
                <a:solidFill>
                  <a:srgbClr val="0033CC"/>
                </a:solidFill>
              </a:rPr>
              <a:t>6</a:t>
            </a:r>
            <a:r>
              <a:rPr lang="en-US" dirty="0" smtClean="0">
                <a:solidFill>
                  <a:srgbClr val="0033CC"/>
                </a:solidFill>
              </a:rPr>
              <a:t>.</a:t>
            </a:r>
          </a:p>
        </p:txBody>
      </p:sp>
      <p:graphicFrame>
        <p:nvGraphicFramePr>
          <p:cNvPr id="15" name="Object 7"/>
          <p:cNvGraphicFramePr>
            <a:graphicFrameLocks noChangeAspect="1"/>
          </p:cNvGraphicFramePr>
          <p:nvPr/>
        </p:nvGraphicFramePr>
        <p:xfrm>
          <a:off x="1447800" y="609600"/>
          <a:ext cx="2892105" cy="457200"/>
        </p:xfrm>
        <a:graphic>
          <a:graphicData uri="http://schemas.openxmlformats.org/presentationml/2006/ole">
            <p:oleObj spid="_x0000_s131073" name="Equation" r:id="rId3" imgW="1523880" imgH="241200" progId="Equation.3">
              <p:embed/>
            </p:oleObj>
          </a:graphicData>
        </a:graphic>
      </p:graphicFrame>
      <p:graphicFrame>
        <p:nvGraphicFramePr>
          <p:cNvPr id="16" name="Object 8"/>
          <p:cNvGraphicFramePr>
            <a:graphicFrameLocks noChangeAspect="1"/>
          </p:cNvGraphicFramePr>
          <p:nvPr/>
        </p:nvGraphicFramePr>
        <p:xfrm>
          <a:off x="5029200" y="609600"/>
          <a:ext cx="2761504" cy="414337"/>
        </p:xfrm>
        <a:graphic>
          <a:graphicData uri="http://schemas.openxmlformats.org/presentationml/2006/ole">
            <p:oleObj spid="_x0000_s131074" name="Equation" r:id="rId4" imgW="1434960" imgH="215640" progId="Equation.3">
              <p:embed/>
            </p:oleObj>
          </a:graphicData>
        </a:graphic>
      </p:graphicFrame>
      <p:sp>
        <p:nvSpPr>
          <p:cNvPr id="8" name="Slide Number Placeholder 7"/>
          <p:cNvSpPr>
            <a:spLocks noGrp="1"/>
          </p:cNvSpPr>
          <p:nvPr>
            <p:ph type="sldNum" sz="quarter" idx="11"/>
          </p:nvPr>
        </p:nvSpPr>
        <p:spPr/>
        <p:txBody>
          <a:bodyPr/>
          <a:lstStyle/>
          <a:p>
            <a:pPr>
              <a:defRPr/>
            </a:pPr>
            <a:fld id="{B229BFB4-E1C1-44ED-B54E-7E010835A2AF}" type="slidenum">
              <a:rPr lang="en-US" altLang="zh-TW" smtClean="0"/>
              <a:pPr>
                <a:defRPr/>
              </a:pPr>
              <a:t>15</a:t>
            </a:fld>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3886200"/>
            <a:ext cx="5638800" cy="2585323"/>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High bias voltage (400 - 500eV) can enhance vertical etch rate by removing inhibitor at bottom.</a:t>
            </a:r>
          </a:p>
          <a:p>
            <a:pPr marL="166688" indent="-166688">
              <a:buFont typeface="Arial" pitchFamily="34" charset="0"/>
              <a:buChar char="•"/>
            </a:pPr>
            <a:r>
              <a:rPr lang="en-US" altLang="zh-TW" dirty="0" err="1" smtClean="0">
                <a:solidFill>
                  <a:srgbClr val="0033CC"/>
                </a:solidFill>
              </a:rPr>
              <a:t>Ar</a:t>
            </a:r>
            <a:r>
              <a:rPr lang="en-US" altLang="zh-TW" baseline="30000" dirty="0" smtClean="0">
                <a:solidFill>
                  <a:srgbClr val="0033CC"/>
                </a:solidFill>
              </a:rPr>
              <a:t>+</a:t>
            </a:r>
            <a:r>
              <a:rPr lang="en-US" altLang="zh-TW" dirty="0" smtClean="0">
                <a:solidFill>
                  <a:srgbClr val="0033CC"/>
                </a:solidFill>
              </a:rPr>
              <a:t> (heavy) can also be used to remove inhibitor at pattern bottom. </a:t>
            </a:r>
            <a:r>
              <a:rPr lang="en-US" dirty="0" smtClean="0">
                <a:solidFill>
                  <a:srgbClr val="0033CC"/>
                </a:solidFill>
              </a:rPr>
              <a:t>Because it is inert, this does not effect the chemistry of the plasma.</a:t>
            </a:r>
            <a:endParaRPr lang="en-US" altLang="zh-TW" dirty="0" smtClean="0">
              <a:solidFill>
                <a:srgbClr val="0033CC"/>
              </a:solidFill>
            </a:endParaRPr>
          </a:p>
          <a:p>
            <a:pPr marL="166688" indent="-166688">
              <a:buFont typeface="Arial" pitchFamily="34" charset="0"/>
              <a:buChar char="•"/>
            </a:pPr>
            <a:r>
              <a:rPr lang="en-US" altLang="zh-TW" dirty="0" smtClean="0">
                <a:solidFill>
                  <a:srgbClr val="0033CC"/>
                </a:solidFill>
              </a:rPr>
              <a:t>Reduction of F/C ratio of the etch gas improves selectivity of SiO</a:t>
            </a:r>
            <a:r>
              <a:rPr lang="en-US" altLang="zh-TW" baseline="-25000" dirty="0" smtClean="0">
                <a:solidFill>
                  <a:srgbClr val="0033CC"/>
                </a:solidFill>
              </a:rPr>
              <a:t>2</a:t>
            </a:r>
            <a:r>
              <a:rPr lang="en-US" altLang="zh-TW" dirty="0" smtClean="0">
                <a:solidFill>
                  <a:srgbClr val="0033CC"/>
                </a:solidFill>
              </a:rPr>
              <a:t> over Si.</a:t>
            </a:r>
          </a:p>
          <a:p>
            <a:pPr marL="166688" indent="-166688">
              <a:buFont typeface="Arial" pitchFamily="34" charset="0"/>
              <a:buChar char="•"/>
            </a:pPr>
            <a:r>
              <a:rPr lang="en-US" altLang="zh-TW" dirty="0" smtClean="0">
                <a:solidFill>
                  <a:srgbClr val="0033CC"/>
                </a:solidFill>
              </a:rPr>
              <a:t>For some applications, polymer inhibitor on sidewalls needs to be removed with O</a:t>
            </a:r>
            <a:r>
              <a:rPr lang="en-US" altLang="zh-TW" baseline="-25000" dirty="0" smtClean="0">
                <a:solidFill>
                  <a:srgbClr val="0033CC"/>
                </a:solidFill>
              </a:rPr>
              <a:t>2 </a:t>
            </a:r>
            <a:r>
              <a:rPr lang="en-US" altLang="zh-TW" dirty="0" smtClean="0">
                <a:solidFill>
                  <a:srgbClr val="0033CC"/>
                </a:solidFill>
              </a:rPr>
              <a:t>or CF</a:t>
            </a:r>
            <a:r>
              <a:rPr lang="en-US" altLang="zh-TW" baseline="-25000" dirty="0" smtClean="0">
                <a:solidFill>
                  <a:srgbClr val="0033CC"/>
                </a:solidFill>
              </a:rPr>
              <a:t>4</a:t>
            </a:r>
            <a:r>
              <a:rPr lang="en-US" altLang="zh-TW" dirty="0" smtClean="0">
                <a:solidFill>
                  <a:srgbClr val="0033CC"/>
                </a:solidFill>
              </a:rPr>
              <a:t> after etching is done.</a:t>
            </a:r>
          </a:p>
        </p:txBody>
      </p:sp>
      <p:pic>
        <p:nvPicPr>
          <p:cNvPr id="9" name="Picture 2"/>
          <p:cNvPicPr>
            <a:picLocks noChangeAspect="1" noChangeArrowheads="1"/>
          </p:cNvPicPr>
          <p:nvPr/>
        </p:nvPicPr>
        <p:blipFill>
          <a:blip r:embed="rId2" cstate="print"/>
          <a:srcRect/>
          <a:stretch>
            <a:fillRect/>
          </a:stretch>
        </p:blipFill>
        <p:spPr bwMode="auto">
          <a:xfrm>
            <a:off x="76200" y="1217529"/>
            <a:ext cx="5486400" cy="2287671"/>
          </a:xfrm>
          <a:prstGeom prst="rect">
            <a:avLst/>
          </a:prstGeom>
          <a:noFill/>
          <a:ln w="9525">
            <a:noFill/>
            <a:miter lim="800000"/>
            <a:headEnd/>
            <a:tailEnd/>
          </a:ln>
          <a:effectLst/>
        </p:spPr>
      </p:pic>
      <p:sp>
        <p:nvSpPr>
          <p:cNvPr id="10" name="TextBox 9"/>
          <p:cNvSpPr txBox="1"/>
          <p:nvPr/>
        </p:nvSpPr>
        <p:spPr>
          <a:xfrm>
            <a:off x="76200" y="609600"/>
            <a:ext cx="4343400" cy="646331"/>
          </a:xfrm>
          <a:prstGeom prst="rect">
            <a:avLst/>
          </a:prstGeom>
          <a:noFill/>
        </p:spPr>
        <p:txBody>
          <a:bodyPr wrap="square" rtlCol="0">
            <a:spAutoFit/>
          </a:bodyPr>
          <a:lstStyle/>
          <a:p>
            <a:r>
              <a:rPr lang="en-US" dirty="0" smtClean="0">
                <a:solidFill>
                  <a:srgbClr val="C00000"/>
                </a:solidFill>
              </a:rPr>
              <a:t>Effect of C/F ratio</a:t>
            </a:r>
          </a:p>
          <a:p>
            <a:r>
              <a:rPr lang="en-US" dirty="0" smtClean="0">
                <a:solidFill>
                  <a:srgbClr val="C00000"/>
                </a:solidFill>
              </a:rPr>
              <a:t>Inhibitor: Teflon like fluorocarbon polymer</a:t>
            </a:r>
            <a:endParaRPr lang="en-US" dirty="0">
              <a:solidFill>
                <a:srgbClr val="C00000"/>
              </a:solidFill>
            </a:endParaRPr>
          </a:p>
        </p:txBody>
      </p:sp>
      <p:cxnSp>
        <p:nvCxnSpPr>
          <p:cNvPr id="8" name="Straight Connector 7"/>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3124200" y="0"/>
            <a:ext cx="2719912" cy="523220"/>
          </a:xfrm>
          <a:prstGeom prst="rect">
            <a:avLst/>
          </a:prstGeom>
        </p:spPr>
        <p:txBody>
          <a:bodyPr wrap="none">
            <a:spAutoFit/>
          </a:bodyPr>
          <a:lstStyle/>
          <a:p>
            <a:r>
              <a:rPr lang="en-US" altLang="zh-TW" sz="2800" dirty="0" smtClean="0">
                <a:solidFill>
                  <a:srgbClr val="0033CC"/>
                </a:solidFill>
              </a:rPr>
              <a:t>Effect of C/F ratio</a:t>
            </a:r>
            <a:endParaRPr lang="en-US" sz="2800" dirty="0">
              <a:solidFill>
                <a:srgbClr val="0033CC"/>
              </a:solidFill>
            </a:endParaRPr>
          </a:p>
        </p:txBody>
      </p:sp>
      <p:grpSp>
        <p:nvGrpSpPr>
          <p:cNvPr id="19" name="Group 18"/>
          <p:cNvGrpSpPr/>
          <p:nvPr/>
        </p:nvGrpSpPr>
        <p:grpSpPr>
          <a:xfrm>
            <a:off x="6019800" y="685800"/>
            <a:ext cx="2651943" cy="2426732"/>
            <a:chOff x="6019800" y="685800"/>
            <a:chExt cx="2651943" cy="2426732"/>
          </a:xfrm>
        </p:grpSpPr>
        <p:pic>
          <p:nvPicPr>
            <p:cNvPr id="12" name="Picture 3"/>
            <p:cNvPicPr>
              <a:picLocks noChangeAspect="1" noChangeArrowheads="1"/>
            </p:cNvPicPr>
            <p:nvPr/>
          </p:nvPicPr>
          <p:blipFill>
            <a:blip r:embed="rId3" cstate="print"/>
            <a:srcRect/>
            <a:stretch>
              <a:fillRect/>
            </a:stretch>
          </p:blipFill>
          <p:spPr bwMode="auto">
            <a:xfrm>
              <a:off x="6019800" y="685800"/>
              <a:ext cx="2636704" cy="1844212"/>
            </a:xfrm>
            <a:prstGeom prst="rect">
              <a:avLst/>
            </a:prstGeom>
            <a:noFill/>
            <a:ln w="9525">
              <a:noFill/>
              <a:miter lim="800000"/>
              <a:headEnd/>
              <a:tailEnd/>
            </a:ln>
          </p:spPr>
        </p:pic>
        <p:sp>
          <p:nvSpPr>
            <p:cNvPr id="13" name="TextBox 12"/>
            <p:cNvSpPr txBox="1"/>
            <p:nvPr/>
          </p:nvSpPr>
          <p:spPr>
            <a:xfrm>
              <a:off x="6400800" y="2743200"/>
              <a:ext cx="2270943" cy="369332"/>
            </a:xfrm>
            <a:prstGeom prst="rect">
              <a:avLst/>
            </a:prstGeom>
            <a:noFill/>
          </p:spPr>
          <p:txBody>
            <a:bodyPr wrap="none" rtlCol="0">
              <a:spAutoFit/>
            </a:bodyPr>
            <a:lstStyle/>
            <a:p>
              <a:r>
                <a:rPr lang="en-US" dirty="0" smtClean="0">
                  <a:solidFill>
                    <a:srgbClr val="7030A0"/>
                  </a:solidFill>
                </a:rPr>
                <a:t>Fluorocarbon polymer</a:t>
              </a:r>
              <a:endParaRPr lang="en-US" dirty="0">
                <a:solidFill>
                  <a:srgbClr val="7030A0"/>
                </a:solidFill>
              </a:endParaRPr>
            </a:p>
          </p:txBody>
        </p:sp>
        <p:cxnSp>
          <p:nvCxnSpPr>
            <p:cNvPr id="15" name="Straight Arrow Connector 14"/>
            <p:cNvCxnSpPr>
              <a:endCxn id="12" idx="2"/>
            </p:cNvCxnSpPr>
            <p:nvPr/>
          </p:nvCxnSpPr>
          <p:spPr>
            <a:xfrm rot="16200000" flipV="1">
              <a:off x="7220082" y="2648082"/>
              <a:ext cx="289388" cy="532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096000" y="1752600"/>
              <a:ext cx="2438400" cy="762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6913" name="Picture 1"/>
          <p:cNvPicPr>
            <a:picLocks noChangeAspect="1" noChangeArrowheads="1"/>
          </p:cNvPicPr>
          <p:nvPr/>
        </p:nvPicPr>
        <p:blipFill>
          <a:blip r:embed="rId4" cstate="print"/>
          <a:srcRect/>
          <a:stretch>
            <a:fillRect/>
          </a:stretch>
        </p:blipFill>
        <p:spPr bwMode="auto">
          <a:xfrm>
            <a:off x="5715000" y="3152775"/>
            <a:ext cx="3415828" cy="3705225"/>
          </a:xfrm>
          <a:prstGeom prst="rect">
            <a:avLst/>
          </a:prstGeom>
          <a:noFill/>
          <a:ln w="9525">
            <a:noFill/>
            <a:miter lim="800000"/>
            <a:headEnd/>
            <a:tailEnd/>
          </a:ln>
        </p:spPr>
      </p:pic>
      <p:sp>
        <p:nvSpPr>
          <p:cNvPr id="14" name="TextBox 13"/>
          <p:cNvSpPr txBox="1"/>
          <p:nvPr/>
        </p:nvSpPr>
        <p:spPr>
          <a:xfrm>
            <a:off x="228600" y="2438400"/>
            <a:ext cx="1415965" cy="369332"/>
          </a:xfrm>
          <a:prstGeom prst="rect">
            <a:avLst/>
          </a:prstGeom>
          <a:noFill/>
        </p:spPr>
        <p:txBody>
          <a:bodyPr wrap="none" rtlCol="0">
            <a:spAutoFit/>
          </a:bodyPr>
          <a:lstStyle/>
          <a:p>
            <a:r>
              <a:rPr lang="en-US" dirty="0" smtClean="0"/>
              <a:t>Figure 10-24.</a:t>
            </a:r>
            <a:endParaRPr lang="en-US" dirty="0"/>
          </a:p>
        </p:txBody>
      </p:sp>
      <p:sp>
        <p:nvSpPr>
          <p:cNvPr id="16" name="Slide Number Placeholder 15"/>
          <p:cNvSpPr>
            <a:spLocks noGrp="1"/>
          </p:cNvSpPr>
          <p:nvPr>
            <p:ph type="sldNum" sz="quarter" idx="11"/>
          </p:nvPr>
        </p:nvSpPr>
        <p:spPr/>
        <p:txBody>
          <a:bodyPr/>
          <a:lstStyle/>
          <a:p>
            <a:pPr>
              <a:defRPr/>
            </a:pPr>
            <a:fld id="{B229BFB4-E1C1-44ED-B54E-7E010835A2AF}" type="slidenum">
              <a:rPr lang="en-US" altLang="zh-TW" smtClean="0"/>
              <a:pPr>
                <a:defRPr/>
              </a:pPr>
              <a:t>16</a:t>
            </a:fld>
            <a:endParaRPr lang="en-US" altLang="zh-TW"/>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295129" y="76200"/>
            <a:ext cx="4772671" cy="3429000"/>
          </a:xfrm>
          <a:prstGeom prst="rect">
            <a:avLst/>
          </a:prstGeom>
          <a:noFill/>
          <a:ln w="9525">
            <a:noFill/>
            <a:miter lim="800000"/>
            <a:headEnd/>
            <a:tailEnd/>
          </a:ln>
        </p:spPr>
      </p:pic>
      <p:sp>
        <p:nvSpPr>
          <p:cNvPr id="8" name="Rectangle 7"/>
          <p:cNvSpPr/>
          <p:nvPr/>
        </p:nvSpPr>
        <p:spPr>
          <a:xfrm>
            <a:off x="152400" y="3429000"/>
            <a:ext cx="8839200" cy="3416320"/>
          </a:xfrm>
          <a:prstGeom prst="rect">
            <a:avLst/>
          </a:prstGeom>
        </p:spPr>
        <p:txBody>
          <a:bodyPr wrap="square">
            <a:spAutoFit/>
          </a:bodyPr>
          <a:lstStyle/>
          <a:p>
            <a:pPr marL="176213" indent="-176213">
              <a:buFont typeface="Arial" pitchFamily="34" charset="0"/>
              <a:buChar char="•"/>
            </a:pPr>
            <a:r>
              <a:rPr lang="en-US" dirty="0" smtClean="0">
                <a:solidFill>
                  <a:srgbClr val="0033CC"/>
                </a:solidFill>
              </a:rPr>
              <a:t>The addition of H</a:t>
            </a:r>
            <a:r>
              <a:rPr lang="en-US" baseline="-25000" dirty="0" smtClean="0">
                <a:solidFill>
                  <a:srgbClr val="0033CC"/>
                </a:solidFill>
              </a:rPr>
              <a:t>2</a:t>
            </a:r>
            <a:r>
              <a:rPr lang="en-US" dirty="0" smtClean="0">
                <a:solidFill>
                  <a:srgbClr val="0033CC"/>
                </a:solidFill>
              </a:rPr>
              <a:t> removes F from the system by forming stable HF (not very reactive) gas, which reduces F/C ratio and slows down the formation of SiF</a:t>
            </a:r>
            <a:r>
              <a:rPr lang="en-US" baseline="-25000" dirty="0" smtClean="0">
                <a:solidFill>
                  <a:srgbClr val="0033CC"/>
                </a:solidFill>
              </a:rPr>
              <a:t>4</a:t>
            </a:r>
            <a:r>
              <a:rPr lang="en-US" dirty="0" smtClean="0">
                <a:solidFill>
                  <a:srgbClr val="0033CC"/>
                </a:solidFill>
              </a:rPr>
              <a:t> and thus the etching rate.</a:t>
            </a:r>
          </a:p>
          <a:p>
            <a:pPr marL="176213" indent="-176213">
              <a:buFont typeface="Arial" pitchFamily="34" charset="0"/>
              <a:buChar char="•"/>
            </a:pPr>
            <a:r>
              <a:rPr lang="en-US" dirty="0" smtClean="0">
                <a:solidFill>
                  <a:srgbClr val="0033CC"/>
                </a:solidFill>
              </a:rPr>
              <a:t>With less F, the chance of CF</a:t>
            </a:r>
            <a:r>
              <a:rPr lang="en-US" sz="2400" baseline="-25000" dirty="0" smtClean="0">
                <a:solidFill>
                  <a:srgbClr val="0033CC"/>
                </a:solidFill>
              </a:rPr>
              <a:t>2,3</a:t>
            </a:r>
            <a:r>
              <a:rPr lang="en-US" dirty="0" smtClean="0">
                <a:solidFill>
                  <a:srgbClr val="0033CC"/>
                </a:solidFill>
              </a:rPr>
              <a:t> to combine with F to form CF</a:t>
            </a:r>
            <a:r>
              <a:rPr lang="en-US" baseline="-25000" dirty="0" smtClean="0">
                <a:solidFill>
                  <a:srgbClr val="0033CC"/>
                </a:solidFill>
              </a:rPr>
              <a:t>4</a:t>
            </a:r>
            <a:r>
              <a:rPr lang="en-US" dirty="0" smtClean="0">
                <a:solidFill>
                  <a:srgbClr val="0033CC"/>
                </a:solidFill>
              </a:rPr>
              <a:t> is lower, thus higher CF</a:t>
            </a:r>
            <a:r>
              <a:rPr lang="en-US" baseline="-25000" dirty="0" smtClean="0">
                <a:solidFill>
                  <a:srgbClr val="0033CC"/>
                </a:solidFill>
              </a:rPr>
              <a:t>2,3</a:t>
            </a:r>
            <a:r>
              <a:rPr lang="en-US" dirty="0" smtClean="0">
                <a:solidFill>
                  <a:srgbClr val="0033CC"/>
                </a:solidFill>
              </a:rPr>
              <a:t> concentration, which promotes the formation of fluorocarbon polymer.</a:t>
            </a:r>
          </a:p>
          <a:p>
            <a:pPr marL="176213" indent="-176213">
              <a:buFont typeface="Arial" pitchFamily="34" charset="0"/>
              <a:buChar char="•"/>
            </a:pPr>
            <a:r>
              <a:rPr lang="en-US" dirty="0" smtClean="0">
                <a:solidFill>
                  <a:srgbClr val="C00000"/>
                </a:solidFill>
              </a:rPr>
              <a:t>Addition of H</a:t>
            </a:r>
            <a:r>
              <a:rPr lang="en-US" baseline="-25000" dirty="0" smtClean="0">
                <a:solidFill>
                  <a:srgbClr val="C00000"/>
                </a:solidFill>
              </a:rPr>
              <a:t>2</a:t>
            </a:r>
            <a:r>
              <a:rPr lang="en-US" dirty="0" smtClean="0">
                <a:solidFill>
                  <a:srgbClr val="C00000"/>
                </a:solidFill>
              </a:rPr>
              <a:t> increases selectivity of SiO</a:t>
            </a:r>
            <a:r>
              <a:rPr lang="en-US" baseline="-25000" dirty="0" smtClean="0">
                <a:solidFill>
                  <a:srgbClr val="C00000"/>
                </a:solidFill>
              </a:rPr>
              <a:t>2</a:t>
            </a:r>
            <a:r>
              <a:rPr lang="en-US" dirty="0" smtClean="0">
                <a:solidFill>
                  <a:srgbClr val="C00000"/>
                </a:solidFill>
              </a:rPr>
              <a:t> with respect to silicon. Because:</a:t>
            </a:r>
          </a:p>
          <a:p>
            <a:pPr marL="571500" lvl="1" indent="-228600">
              <a:buFont typeface="Courier New" pitchFamily="49" charset="0"/>
              <a:buChar char="o"/>
            </a:pPr>
            <a:r>
              <a:rPr lang="en-US" dirty="0" smtClean="0">
                <a:solidFill>
                  <a:srgbClr val="0033CC"/>
                </a:solidFill>
              </a:rPr>
              <a:t>Increased polymerization tends to inhibit etching. However, on horizontal surfaces , ionic bombardment provides enough energy, causing the carbon/hydrogen (1-2nm F-C polymer on oxide surface) to combine with surface oxygen, releasing CO and H</a:t>
            </a:r>
            <a:r>
              <a:rPr lang="en-US" baseline="-25000" dirty="0" smtClean="0">
                <a:solidFill>
                  <a:srgbClr val="0033CC"/>
                </a:solidFill>
              </a:rPr>
              <a:t>2</a:t>
            </a:r>
            <a:r>
              <a:rPr lang="en-US" dirty="0" smtClean="0">
                <a:solidFill>
                  <a:srgbClr val="0033CC"/>
                </a:solidFill>
              </a:rPr>
              <a:t>O. </a:t>
            </a:r>
          </a:p>
          <a:p>
            <a:pPr marL="571500" lvl="1" indent="-228600">
              <a:buFont typeface="Courier New" pitchFamily="49" charset="0"/>
              <a:buChar char="o"/>
            </a:pPr>
            <a:r>
              <a:rPr lang="en-US" dirty="0" smtClean="0">
                <a:solidFill>
                  <a:srgbClr val="0033CC"/>
                </a:solidFill>
              </a:rPr>
              <a:t>Once O in Si-O is gone, Si has a dangling bond, which is removed by combining with released fluorine radicals. </a:t>
            </a:r>
          </a:p>
          <a:p>
            <a:pPr marL="176213" indent="-176213">
              <a:buFont typeface="Arial" pitchFamily="34" charset="0"/>
              <a:buChar char="•"/>
            </a:pPr>
            <a:r>
              <a:rPr lang="en-US" dirty="0" smtClean="0">
                <a:solidFill>
                  <a:srgbClr val="0033CC"/>
                </a:solidFill>
              </a:rPr>
              <a:t>Silicon will not be etched (if H</a:t>
            </a:r>
            <a:r>
              <a:rPr lang="en-US" baseline="-25000" dirty="0" smtClean="0">
                <a:solidFill>
                  <a:srgbClr val="0033CC"/>
                </a:solidFill>
              </a:rPr>
              <a:t>2</a:t>
            </a:r>
            <a:r>
              <a:rPr lang="en-US" dirty="0" smtClean="0">
                <a:solidFill>
                  <a:srgbClr val="0033CC"/>
                </a:solidFill>
              </a:rPr>
              <a:t> is  high enough) because of the absence of oxygen at the surface. The F-C polymer on surface can be very thick (&gt;15nm), stopping etching.</a:t>
            </a:r>
            <a:endParaRPr lang="en-US" dirty="0">
              <a:solidFill>
                <a:srgbClr val="0033CC"/>
              </a:solidFill>
            </a:endParaRPr>
          </a:p>
        </p:txBody>
      </p:sp>
      <p:cxnSp>
        <p:nvCxnSpPr>
          <p:cNvPr id="6" name="Straight Connector 5"/>
          <p:cNvCxnSpPr/>
          <p:nvPr/>
        </p:nvCxnSpPr>
        <p:spPr>
          <a:xfrm>
            <a:off x="0" y="1981200"/>
            <a:ext cx="3962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0" y="569893"/>
            <a:ext cx="4038600" cy="1384995"/>
          </a:xfrm>
          <a:prstGeom prst="rect">
            <a:avLst/>
          </a:prstGeom>
        </p:spPr>
        <p:txBody>
          <a:bodyPr wrap="square">
            <a:spAutoFit/>
          </a:bodyPr>
          <a:lstStyle/>
          <a:p>
            <a:pPr algn="ctr"/>
            <a:r>
              <a:rPr lang="en-US" altLang="zh-TW" sz="2800" dirty="0" smtClean="0">
                <a:solidFill>
                  <a:srgbClr val="0033CC"/>
                </a:solidFill>
              </a:rPr>
              <a:t>Too low F/C ratio leads to </a:t>
            </a:r>
            <a:r>
              <a:rPr lang="en-US" altLang="zh-TW" sz="2800" i="1" dirty="0" smtClean="0">
                <a:solidFill>
                  <a:srgbClr val="0033CC"/>
                </a:solidFill>
              </a:rPr>
              <a:t>net</a:t>
            </a:r>
            <a:r>
              <a:rPr lang="en-US" altLang="zh-TW" sz="2800" dirty="0" smtClean="0">
                <a:solidFill>
                  <a:srgbClr val="0033CC"/>
                </a:solidFill>
              </a:rPr>
              <a:t> inhibitor deposition</a:t>
            </a:r>
          </a:p>
          <a:p>
            <a:pPr algn="ctr"/>
            <a:r>
              <a:rPr lang="en-US" sz="2800" dirty="0" smtClean="0">
                <a:solidFill>
                  <a:srgbClr val="0033CC"/>
                </a:solidFill>
              </a:rPr>
              <a:t>(kind of like PECVD)</a:t>
            </a:r>
            <a:endParaRPr lang="en-US" sz="2800" dirty="0">
              <a:solidFill>
                <a:srgbClr val="0033CC"/>
              </a:solidFill>
            </a:endParaRPr>
          </a:p>
        </p:txBody>
      </p:sp>
      <p:sp>
        <p:nvSpPr>
          <p:cNvPr id="7" name="TextBox 6"/>
          <p:cNvSpPr txBox="1"/>
          <p:nvPr/>
        </p:nvSpPr>
        <p:spPr>
          <a:xfrm>
            <a:off x="5257800" y="2217003"/>
            <a:ext cx="1905000" cy="830997"/>
          </a:xfrm>
          <a:prstGeom prst="rect">
            <a:avLst/>
          </a:prstGeom>
          <a:noFill/>
        </p:spPr>
        <p:txBody>
          <a:bodyPr wrap="square" rtlCol="0">
            <a:spAutoFit/>
          </a:bodyPr>
          <a:lstStyle/>
          <a:p>
            <a:pPr algn="ctr"/>
            <a:r>
              <a:rPr lang="en-US" sz="1600" dirty="0" smtClean="0">
                <a:solidFill>
                  <a:srgbClr val="7030A0"/>
                </a:solidFill>
              </a:rPr>
              <a:t>like PECVD, net film deposition rather than etching</a:t>
            </a:r>
            <a:endParaRPr lang="en-US" sz="1600" dirty="0">
              <a:solidFill>
                <a:srgbClr val="7030A0"/>
              </a:solidFill>
            </a:endParaRPr>
          </a:p>
        </p:txBody>
      </p:sp>
      <p:sp>
        <p:nvSpPr>
          <p:cNvPr id="10" name="Slide Number Placeholder 9"/>
          <p:cNvSpPr>
            <a:spLocks noGrp="1"/>
          </p:cNvSpPr>
          <p:nvPr>
            <p:ph type="sldNum" sz="quarter" idx="11"/>
          </p:nvPr>
        </p:nvSpPr>
        <p:spPr/>
        <p:txBody>
          <a:bodyPr/>
          <a:lstStyle/>
          <a:p>
            <a:pPr>
              <a:defRPr/>
            </a:pPr>
            <a:fld id="{B229BFB4-E1C1-44ED-B54E-7E010835A2AF}" type="slidenum">
              <a:rPr lang="en-US" altLang="zh-TW" smtClean="0"/>
              <a:pPr>
                <a:defRPr/>
              </a:pPr>
              <a:t>17</a:t>
            </a:fld>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827251" y="0"/>
            <a:ext cx="7783349" cy="523220"/>
          </a:xfrm>
          <a:prstGeom prst="rect">
            <a:avLst/>
          </a:prstGeom>
          <a:noFill/>
        </p:spPr>
        <p:txBody>
          <a:bodyPr wrap="none" rtlCol="0">
            <a:spAutoFit/>
          </a:bodyPr>
          <a:lstStyle/>
          <a:p>
            <a:r>
              <a:rPr lang="en-US" sz="2800" dirty="0" smtClean="0">
                <a:solidFill>
                  <a:srgbClr val="0033CC"/>
                </a:solidFill>
              </a:rPr>
              <a:t>Effect of F/C ratio on selectivity between SiO</a:t>
            </a:r>
            <a:r>
              <a:rPr lang="en-US" sz="2800" baseline="-25000" dirty="0" smtClean="0">
                <a:solidFill>
                  <a:srgbClr val="0033CC"/>
                </a:solidFill>
              </a:rPr>
              <a:t>2</a:t>
            </a:r>
            <a:r>
              <a:rPr lang="en-US" sz="2800" dirty="0" smtClean="0">
                <a:solidFill>
                  <a:srgbClr val="0033CC"/>
                </a:solidFill>
              </a:rPr>
              <a:t> and Si</a:t>
            </a:r>
            <a:endParaRPr lang="en-US" sz="2800" dirty="0">
              <a:solidFill>
                <a:srgbClr val="0033CC"/>
              </a:solidFill>
            </a:endParaRPr>
          </a:p>
        </p:txBody>
      </p:sp>
      <p:sp>
        <p:nvSpPr>
          <p:cNvPr id="10" name="Rectangle 9"/>
          <p:cNvSpPr/>
          <p:nvPr/>
        </p:nvSpPr>
        <p:spPr>
          <a:xfrm>
            <a:off x="152400" y="4191000"/>
            <a:ext cx="8839200" cy="923330"/>
          </a:xfrm>
          <a:prstGeom prst="rect">
            <a:avLst/>
          </a:prstGeom>
        </p:spPr>
        <p:txBody>
          <a:bodyPr wrap="square">
            <a:spAutoFit/>
          </a:bodyPr>
          <a:lstStyle/>
          <a:p>
            <a:r>
              <a:rPr lang="en-US" dirty="0" smtClean="0">
                <a:solidFill>
                  <a:srgbClr val="C00000"/>
                </a:solidFill>
              </a:rPr>
              <a:t>Adding O</a:t>
            </a:r>
            <a:r>
              <a:rPr lang="en-US" baseline="-25000" dirty="0" smtClean="0">
                <a:solidFill>
                  <a:srgbClr val="C00000"/>
                </a:solidFill>
              </a:rPr>
              <a:t>2</a:t>
            </a:r>
            <a:r>
              <a:rPr lang="en-US" dirty="0" smtClean="0">
                <a:solidFill>
                  <a:srgbClr val="C00000"/>
                </a:solidFill>
              </a:rPr>
              <a:t> enhances Si etch: O</a:t>
            </a:r>
            <a:r>
              <a:rPr lang="en-US" baseline="-25000" dirty="0" smtClean="0">
                <a:solidFill>
                  <a:srgbClr val="C00000"/>
                </a:solidFill>
              </a:rPr>
              <a:t>2</a:t>
            </a:r>
            <a:r>
              <a:rPr lang="en-US" dirty="0" smtClean="0">
                <a:solidFill>
                  <a:srgbClr val="C00000"/>
                </a:solidFill>
              </a:rPr>
              <a:t> combines with CF</a:t>
            </a:r>
            <a:r>
              <a:rPr lang="en-US" baseline="-25000" dirty="0" smtClean="0">
                <a:solidFill>
                  <a:srgbClr val="C00000"/>
                </a:solidFill>
              </a:rPr>
              <a:t>3</a:t>
            </a:r>
            <a:r>
              <a:rPr lang="en-US" dirty="0" smtClean="0">
                <a:solidFill>
                  <a:srgbClr val="C00000"/>
                </a:solidFill>
              </a:rPr>
              <a:t>, CF</a:t>
            </a:r>
            <a:r>
              <a:rPr lang="en-US" baseline="-25000" dirty="0" smtClean="0">
                <a:solidFill>
                  <a:srgbClr val="C00000"/>
                </a:solidFill>
              </a:rPr>
              <a:t>2</a:t>
            </a:r>
            <a:r>
              <a:rPr lang="en-US" dirty="0" smtClean="0">
                <a:solidFill>
                  <a:srgbClr val="C00000"/>
                </a:solidFill>
              </a:rPr>
              <a:t> reducing their recombination with F. But too much O</a:t>
            </a:r>
            <a:r>
              <a:rPr lang="en-US" baseline="-25000" dirty="0" smtClean="0">
                <a:solidFill>
                  <a:srgbClr val="C00000"/>
                </a:solidFill>
              </a:rPr>
              <a:t>2</a:t>
            </a:r>
            <a:r>
              <a:rPr lang="en-US" dirty="0" smtClean="0">
                <a:solidFill>
                  <a:srgbClr val="C00000"/>
                </a:solidFill>
              </a:rPr>
              <a:t> dilutes F, O competes with F for surface sites (equivalent to oxidization of Si, knowing that SiO</a:t>
            </a:r>
            <a:r>
              <a:rPr lang="en-US" baseline="-25000" dirty="0" smtClean="0">
                <a:solidFill>
                  <a:srgbClr val="C00000"/>
                </a:solidFill>
              </a:rPr>
              <a:t>2</a:t>
            </a:r>
            <a:r>
              <a:rPr lang="en-US" dirty="0" smtClean="0">
                <a:solidFill>
                  <a:srgbClr val="C00000"/>
                </a:solidFill>
              </a:rPr>
              <a:t> etches slower than Si by F), and O</a:t>
            </a:r>
            <a:r>
              <a:rPr lang="en-US" baseline="-25000" dirty="0" smtClean="0">
                <a:solidFill>
                  <a:srgbClr val="C00000"/>
                </a:solidFill>
              </a:rPr>
              <a:t>2</a:t>
            </a:r>
            <a:r>
              <a:rPr lang="en-US" dirty="0" smtClean="0">
                <a:solidFill>
                  <a:srgbClr val="C00000"/>
                </a:solidFill>
              </a:rPr>
              <a:t> may react with SiF</a:t>
            </a:r>
            <a:r>
              <a:rPr lang="en-US" baseline="-25000" dirty="0" smtClean="0">
                <a:solidFill>
                  <a:srgbClr val="C00000"/>
                </a:solidFill>
              </a:rPr>
              <a:t>4</a:t>
            </a:r>
            <a:r>
              <a:rPr lang="en-US" dirty="0" smtClean="0">
                <a:solidFill>
                  <a:srgbClr val="C00000"/>
                </a:solidFill>
              </a:rPr>
              <a:t> to form SiO</a:t>
            </a:r>
            <a:r>
              <a:rPr lang="en-US" baseline="-25000" dirty="0" smtClean="0">
                <a:solidFill>
                  <a:srgbClr val="C00000"/>
                </a:solidFill>
              </a:rPr>
              <a:t>2</a:t>
            </a:r>
            <a:r>
              <a:rPr lang="en-US" dirty="0" smtClean="0">
                <a:solidFill>
                  <a:srgbClr val="C00000"/>
                </a:solidFill>
              </a:rPr>
              <a:t>.</a:t>
            </a:r>
          </a:p>
        </p:txBody>
      </p:sp>
      <p:pic>
        <p:nvPicPr>
          <p:cNvPr id="17" name="Picture 2"/>
          <p:cNvPicPr>
            <a:picLocks noChangeAspect="1" noChangeArrowheads="1"/>
          </p:cNvPicPr>
          <p:nvPr/>
        </p:nvPicPr>
        <p:blipFill>
          <a:blip r:embed="rId2" cstate="print"/>
          <a:srcRect/>
          <a:stretch>
            <a:fillRect/>
          </a:stretch>
        </p:blipFill>
        <p:spPr bwMode="auto">
          <a:xfrm>
            <a:off x="2438400" y="5130535"/>
            <a:ext cx="5334000" cy="1593461"/>
          </a:xfrm>
          <a:prstGeom prst="rect">
            <a:avLst/>
          </a:prstGeom>
          <a:noFill/>
          <a:ln w="9525">
            <a:noFill/>
            <a:miter lim="800000"/>
            <a:headEnd/>
            <a:tailEnd/>
          </a:ln>
        </p:spPr>
      </p:pic>
      <p:grpSp>
        <p:nvGrpSpPr>
          <p:cNvPr id="22" name="Group 21"/>
          <p:cNvGrpSpPr/>
          <p:nvPr/>
        </p:nvGrpSpPr>
        <p:grpSpPr>
          <a:xfrm>
            <a:off x="76200" y="685800"/>
            <a:ext cx="8949328" cy="3581400"/>
            <a:chOff x="76200" y="914400"/>
            <a:chExt cx="8949328" cy="3581400"/>
          </a:xfrm>
        </p:grpSpPr>
        <p:pic>
          <p:nvPicPr>
            <p:cNvPr id="6" name="Picture 5"/>
            <p:cNvPicPr>
              <a:picLocks noChangeAspect="1" noChangeArrowheads="1"/>
            </p:cNvPicPr>
            <p:nvPr/>
          </p:nvPicPr>
          <p:blipFill>
            <a:blip r:embed="rId3" cstate="print"/>
            <a:srcRect/>
            <a:stretch>
              <a:fillRect/>
            </a:stretch>
          </p:blipFill>
          <p:spPr bwMode="auto">
            <a:xfrm>
              <a:off x="76200" y="914400"/>
              <a:ext cx="4267200" cy="3560363"/>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4343400" y="990600"/>
              <a:ext cx="4682128" cy="3505200"/>
            </a:xfrm>
            <a:prstGeom prst="rect">
              <a:avLst/>
            </a:prstGeom>
            <a:noFill/>
            <a:ln w="9525">
              <a:noFill/>
              <a:miter lim="800000"/>
              <a:headEnd/>
              <a:tailEnd/>
            </a:ln>
          </p:spPr>
        </p:pic>
        <p:sp>
          <p:nvSpPr>
            <p:cNvPr id="11" name="TextBox 10"/>
            <p:cNvSpPr txBox="1"/>
            <p:nvPr/>
          </p:nvSpPr>
          <p:spPr>
            <a:xfrm>
              <a:off x="1217328" y="4114800"/>
              <a:ext cx="2668872" cy="369332"/>
            </a:xfrm>
            <a:prstGeom prst="rect">
              <a:avLst/>
            </a:prstGeom>
            <a:solidFill>
              <a:srgbClr val="FEFCFC"/>
            </a:solidFill>
          </p:spPr>
          <p:txBody>
            <a:bodyPr wrap="none" rtlCol="0">
              <a:spAutoFit/>
            </a:bodyPr>
            <a:lstStyle/>
            <a:p>
              <a:r>
                <a:rPr lang="en-US" dirty="0" smtClean="0">
                  <a:solidFill>
                    <a:srgbClr val="0033CC"/>
                  </a:solidFill>
                </a:rPr>
                <a:t>Percentage of O</a:t>
              </a:r>
              <a:r>
                <a:rPr lang="en-US" baseline="-25000" dirty="0" smtClean="0">
                  <a:solidFill>
                    <a:srgbClr val="0033CC"/>
                  </a:solidFill>
                </a:rPr>
                <a:t>2</a:t>
              </a:r>
              <a:r>
                <a:rPr lang="en-US" dirty="0" smtClean="0">
                  <a:solidFill>
                    <a:srgbClr val="0033CC"/>
                  </a:solidFill>
                </a:rPr>
                <a:t> in CF</a:t>
              </a:r>
              <a:r>
                <a:rPr lang="en-US" baseline="-25000" dirty="0" smtClean="0">
                  <a:solidFill>
                    <a:srgbClr val="0033CC"/>
                  </a:solidFill>
                </a:rPr>
                <a:t>4</a:t>
              </a:r>
              <a:r>
                <a:rPr lang="en-US" dirty="0" smtClean="0">
                  <a:solidFill>
                    <a:srgbClr val="0033CC"/>
                  </a:solidFill>
                </a:rPr>
                <a:t>/O</a:t>
              </a:r>
              <a:r>
                <a:rPr lang="en-US" baseline="-25000" dirty="0" smtClean="0">
                  <a:solidFill>
                    <a:srgbClr val="0033CC"/>
                  </a:solidFill>
                </a:rPr>
                <a:t>2</a:t>
              </a:r>
              <a:endParaRPr lang="en-US" baseline="-25000" dirty="0">
                <a:solidFill>
                  <a:srgbClr val="0033CC"/>
                </a:solidFill>
              </a:endParaRPr>
            </a:p>
          </p:txBody>
        </p:sp>
        <p:sp>
          <p:nvSpPr>
            <p:cNvPr id="12" name="TextBox 11"/>
            <p:cNvSpPr txBox="1"/>
            <p:nvPr/>
          </p:nvSpPr>
          <p:spPr>
            <a:xfrm rot="16200000">
              <a:off x="3404425" y="2310575"/>
              <a:ext cx="2247282" cy="369332"/>
            </a:xfrm>
            <a:prstGeom prst="rect">
              <a:avLst/>
            </a:prstGeom>
            <a:solidFill>
              <a:srgbClr val="FEFCFC"/>
            </a:solidFill>
          </p:spPr>
          <p:txBody>
            <a:bodyPr wrap="none" rtlCol="0">
              <a:spAutoFit/>
            </a:bodyPr>
            <a:lstStyle/>
            <a:p>
              <a:r>
                <a:rPr lang="en-US" dirty="0" smtClean="0">
                  <a:solidFill>
                    <a:srgbClr val="0033CC"/>
                  </a:solidFill>
                </a:rPr>
                <a:t>Etching rate (nm/min)</a:t>
              </a:r>
              <a:endParaRPr lang="en-US" baseline="-25000" dirty="0">
                <a:solidFill>
                  <a:srgbClr val="0033CC"/>
                </a:solidFill>
              </a:endParaRPr>
            </a:p>
          </p:txBody>
        </p:sp>
        <p:sp>
          <p:nvSpPr>
            <p:cNvPr id="13" name="TextBox 12"/>
            <p:cNvSpPr txBox="1"/>
            <p:nvPr/>
          </p:nvSpPr>
          <p:spPr>
            <a:xfrm rot="16200000">
              <a:off x="-774907" y="2386775"/>
              <a:ext cx="2247282" cy="369332"/>
            </a:xfrm>
            <a:prstGeom prst="rect">
              <a:avLst/>
            </a:prstGeom>
            <a:solidFill>
              <a:srgbClr val="FEFCFC"/>
            </a:solidFill>
          </p:spPr>
          <p:txBody>
            <a:bodyPr wrap="none" rtlCol="0">
              <a:spAutoFit/>
            </a:bodyPr>
            <a:lstStyle/>
            <a:p>
              <a:r>
                <a:rPr lang="en-US" dirty="0" smtClean="0">
                  <a:solidFill>
                    <a:srgbClr val="0033CC"/>
                  </a:solidFill>
                </a:rPr>
                <a:t>Etching rate (nm/min)</a:t>
              </a:r>
              <a:endParaRPr lang="en-US" baseline="-25000" dirty="0">
                <a:solidFill>
                  <a:srgbClr val="0033CC"/>
                </a:solidFill>
              </a:endParaRPr>
            </a:p>
          </p:txBody>
        </p:sp>
        <p:sp>
          <p:nvSpPr>
            <p:cNvPr id="14" name="TextBox 13"/>
            <p:cNvSpPr txBox="1"/>
            <p:nvPr/>
          </p:nvSpPr>
          <p:spPr>
            <a:xfrm>
              <a:off x="5500558" y="4126468"/>
              <a:ext cx="2652842" cy="369332"/>
            </a:xfrm>
            <a:prstGeom prst="rect">
              <a:avLst/>
            </a:prstGeom>
            <a:solidFill>
              <a:srgbClr val="FEFCFC"/>
            </a:solidFill>
          </p:spPr>
          <p:txBody>
            <a:bodyPr wrap="none" rtlCol="0">
              <a:spAutoFit/>
            </a:bodyPr>
            <a:lstStyle/>
            <a:p>
              <a:r>
                <a:rPr lang="en-US" dirty="0" smtClean="0">
                  <a:solidFill>
                    <a:srgbClr val="0033CC"/>
                  </a:solidFill>
                </a:rPr>
                <a:t>Percentage of H</a:t>
              </a:r>
              <a:r>
                <a:rPr lang="en-US" baseline="-25000" dirty="0" smtClean="0">
                  <a:solidFill>
                    <a:srgbClr val="0033CC"/>
                  </a:solidFill>
                </a:rPr>
                <a:t>2</a:t>
              </a:r>
              <a:r>
                <a:rPr lang="en-US" dirty="0" smtClean="0">
                  <a:solidFill>
                    <a:srgbClr val="0033CC"/>
                  </a:solidFill>
                </a:rPr>
                <a:t> in CF</a:t>
              </a:r>
              <a:r>
                <a:rPr lang="en-US" baseline="-25000" dirty="0" smtClean="0">
                  <a:solidFill>
                    <a:srgbClr val="0033CC"/>
                  </a:solidFill>
                </a:rPr>
                <a:t>4</a:t>
              </a:r>
              <a:r>
                <a:rPr lang="en-US" dirty="0" smtClean="0">
                  <a:solidFill>
                    <a:srgbClr val="0033CC"/>
                  </a:solidFill>
                </a:rPr>
                <a:t>/H</a:t>
              </a:r>
              <a:r>
                <a:rPr lang="en-US" baseline="-25000" dirty="0" smtClean="0">
                  <a:solidFill>
                    <a:srgbClr val="0033CC"/>
                  </a:solidFill>
                </a:rPr>
                <a:t>2</a:t>
              </a:r>
              <a:endParaRPr lang="en-US" baseline="-25000" dirty="0">
                <a:solidFill>
                  <a:srgbClr val="0033CC"/>
                </a:solidFill>
              </a:endParaRPr>
            </a:p>
          </p:txBody>
        </p:sp>
        <p:sp>
          <p:nvSpPr>
            <p:cNvPr id="15" name="TextBox 14"/>
            <p:cNvSpPr txBox="1"/>
            <p:nvPr/>
          </p:nvSpPr>
          <p:spPr>
            <a:xfrm>
              <a:off x="6110158" y="1600200"/>
              <a:ext cx="2408416" cy="369332"/>
            </a:xfrm>
            <a:prstGeom prst="rect">
              <a:avLst/>
            </a:prstGeom>
            <a:solidFill>
              <a:srgbClr val="FEFCFC"/>
            </a:solidFill>
          </p:spPr>
          <p:txBody>
            <a:bodyPr wrap="none" rtlCol="0">
              <a:spAutoFit/>
            </a:bodyPr>
            <a:lstStyle/>
            <a:p>
              <a:r>
                <a:rPr lang="en-US" dirty="0" smtClean="0">
                  <a:solidFill>
                    <a:srgbClr val="0033CC"/>
                  </a:solidFill>
                </a:rPr>
                <a:t>Net polymer deposition</a:t>
              </a:r>
              <a:endParaRPr lang="en-US" baseline="-25000" dirty="0">
                <a:solidFill>
                  <a:srgbClr val="0033CC"/>
                </a:solidFill>
              </a:endParaRPr>
            </a:p>
          </p:txBody>
        </p:sp>
        <p:sp>
          <p:nvSpPr>
            <p:cNvPr id="18" name="TextBox 17"/>
            <p:cNvSpPr txBox="1"/>
            <p:nvPr/>
          </p:nvSpPr>
          <p:spPr>
            <a:xfrm>
              <a:off x="2133600" y="1109246"/>
              <a:ext cx="325730" cy="338554"/>
            </a:xfrm>
            <a:prstGeom prst="rect">
              <a:avLst/>
            </a:prstGeom>
            <a:solidFill>
              <a:srgbClr val="FEFCFC"/>
            </a:solidFill>
          </p:spPr>
          <p:txBody>
            <a:bodyPr wrap="none" rtlCol="0">
              <a:spAutoFit/>
            </a:bodyPr>
            <a:lstStyle/>
            <a:p>
              <a:r>
                <a:rPr lang="en-US" sz="1600" dirty="0" smtClean="0">
                  <a:solidFill>
                    <a:srgbClr val="0033CC"/>
                  </a:solidFill>
                </a:rPr>
                <a:t>Si</a:t>
              </a:r>
              <a:endParaRPr lang="en-US" sz="1600" dirty="0">
                <a:solidFill>
                  <a:srgbClr val="0033CC"/>
                </a:solidFill>
              </a:endParaRPr>
            </a:p>
          </p:txBody>
        </p:sp>
        <p:sp>
          <p:nvSpPr>
            <p:cNvPr id="19" name="TextBox 18"/>
            <p:cNvSpPr txBox="1"/>
            <p:nvPr/>
          </p:nvSpPr>
          <p:spPr>
            <a:xfrm>
              <a:off x="2323636" y="2633246"/>
              <a:ext cx="530915" cy="338554"/>
            </a:xfrm>
            <a:prstGeom prst="rect">
              <a:avLst/>
            </a:prstGeom>
            <a:solidFill>
              <a:srgbClr val="FEFCFC"/>
            </a:solidFill>
          </p:spPr>
          <p:txBody>
            <a:bodyPr wrap="none" rtlCol="0">
              <a:spAutoFit/>
            </a:bodyPr>
            <a:lstStyle/>
            <a:p>
              <a:r>
                <a:rPr lang="en-US" sz="1600" dirty="0" smtClean="0">
                  <a:solidFill>
                    <a:srgbClr val="0033CC"/>
                  </a:solidFill>
                </a:rPr>
                <a:t>SiO</a:t>
              </a:r>
              <a:r>
                <a:rPr lang="en-US" sz="1600" baseline="-25000" dirty="0" smtClean="0">
                  <a:solidFill>
                    <a:srgbClr val="0033CC"/>
                  </a:solidFill>
                </a:rPr>
                <a:t>2</a:t>
              </a:r>
              <a:endParaRPr lang="en-US" sz="1600" baseline="-25000" dirty="0">
                <a:solidFill>
                  <a:srgbClr val="0033CC"/>
                </a:solidFill>
              </a:endParaRPr>
            </a:p>
          </p:txBody>
        </p:sp>
        <p:sp>
          <p:nvSpPr>
            <p:cNvPr id="20" name="TextBox 19"/>
            <p:cNvSpPr txBox="1"/>
            <p:nvPr/>
          </p:nvSpPr>
          <p:spPr>
            <a:xfrm>
              <a:off x="6400800" y="2011680"/>
              <a:ext cx="530915" cy="338554"/>
            </a:xfrm>
            <a:prstGeom prst="rect">
              <a:avLst/>
            </a:prstGeom>
            <a:solidFill>
              <a:srgbClr val="FEFCFC"/>
            </a:solidFill>
          </p:spPr>
          <p:txBody>
            <a:bodyPr wrap="none" rtlCol="0">
              <a:spAutoFit/>
            </a:bodyPr>
            <a:lstStyle/>
            <a:p>
              <a:r>
                <a:rPr lang="en-US" sz="1600" dirty="0" smtClean="0">
                  <a:solidFill>
                    <a:srgbClr val="0033CC"/>
                  </a:solidFill>
                </a:rPr>
                <a:t>SiO</a:t>
              </a:r>
              <a:r>
                <a:rPr lang="en-US" sz="1600" baseline="-25000" dirty="0" smtClean="0">
                  <a:solidFill>
                    <a:srgbClr val="0033CC"/>
                  </a:solidFill>
                </a:rPr>
                <a:t>2</a:t>
              </a:r>
              <a:endParaRPr lang="en-US" sz="1600" baseline="-25000" dirty="0">
                <a:solidFill>
                  <a:srgbClr val="0033CC"/>
                </a:solidFill>
              </a:endParaRPr>
            </a:p>
          </p:txBody>
        </p:sp>
        <p:sp>
          <p:nvSpPr>
            <p:cNvPr id="21" name="TextBox 20"/>
            <p:cNvSpPr txBox="1"/>
            <p:nvPr/>
          </p:nvSpPr>
          <p:spPr>
            <a:xfrm>
              <a:off x="6291072" y="2895600"/>
              <a:ext cx="325730" cy="338554"/>
            </a:xfrm>
            <a:prstGeom prst="rect">
              <a:avLst/>
            </a:prstGeom>
            <a:solidFill>
              <a:srgbClr val="FEFCFC"/>
            </a:solidFill>
          </p:spPr>
          <p:txBody>
            <a:bodyPr wrap="none" rtlCol="0">
              <a:spAutoFit/>
            </a:bodyPr>
            <a:lstStyle/>
            <a:p>
              <a:r>
                <a:rPr lang="en-US" sz="1600" dirty="0" smtClean="0">
                  <a:solidFill>
                    <a:srgbClr val="0033CC"/>
                  </a:solidFill>
                </a:rPr>
                <a:t>Si</a:t>
              </a:r>
              <a:endParaRPr lang="en-US" sz="1600" dirty="0">
                <a:solidFill>
                  <a:srgbClr val="0033CC"/>
                </a:solidFill>
              </a:endParaRPr>
            </a:p>
          </p:txBody>
        </p:sp>
      </p:grpSp>
      <p:sp>
        <p:nvSpPr>
          <p:cNvPr id="23" name="TextBox 22"/>
          <p:cNvSpPr txBox="1"/>
          <p:nvPr/>
        </p:nvSpPr>
        <p:spPr>
          <a:xfrm>
            <a:off x="6400800" y="5628382"/>
            <a:ext cx="2338365" cy="1077218"/>
          </a:xfrm>
          <a:prstGeom prst="rect">
            <a:avLst/>
          </a:prstGeom>
          <a:noFill/>
        </p:spPr>
        <p:txBody>
          <a:bodyPr wrap="square" rtlCol="0">
            <a:spAutoFit/>
          </a:bodyPr>
          <a:lstStyle/>
          <a:p>
            <a:r>
              <a:rPr lang="en-US" sz="1600" dirty="0" smtClean="0">
                <a:solidFill>
                  <a:srgbClr val="7030A0"/>
                </a:solidFill>
              </a:rPr>
              <a:t>For CHF</a:t>
            </a:r>
            <a:r>
              <a:rPr lang="en-US" sz="1600" baseline="-25000" dirty="0" smtClean="0">
                <a:solidFill>
                  <a:srgbClr val="7030A0"/>
                </a:solidFill>
              </a:rPr>
              <a:t>3</a:t>
            </a:r>
            <a:r>
              <a:rPr lang="en-US" sz="1600" dirty="0" smtClean="0">
                <a:solidFill>
                  <a:srgbClr val="7030A0"/>
                </a:solidFill>
              </a:rPr>
              <a:t>, one F bond with H to form HF that is pumped away. So ratio is 1:2 (not 1:3).</a:t>
            </a:r>
            <a:endParaRPr lang="en-US" sz="1600" dirty="0">
              <a:solidFill>
                <a:srgbClr val="7030A0"/>
              </a:solidFill>
            </a:endParaRPr>
          </a:p>
        </p:txBody>
      </p:sp>
      <p:sp>
        <p:nvSpPr>
          <p:cNvPr id="24" name="Slide Number Placeholder 23"/>
          <p:cNvSpPr>
            <a:spLocks noGrp="1"/>
          </p:cNvSpPr>
          <p:nvPr>
            <p:ph type="sldNum" sz="quarter" idx="11"/>
          </p:nvPr>
        </p:nvSpPr>
        <p:spPr/>
        <p:txBody>
          <a:bodyPr/>
          <a:lstStyle/>
          <a:p>
            <a:pPr>
              <a:defRPr/>
            </a:pPr>
            <a:fld id="{B229BFB4-E1C1-44ED-B54E-7E010835A2AF}" type="slidenum">
              <a:rPr lang="en-US" altLang="zh-TW" smtClean="0"/>
              <a:pPr>
                <a:defRPr/>
              </a:pPr>
              <a:t>18</a:t>
            </a:fld>
            <a:endParaRPr lang="en-US" altLang="zh-TW"/>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29200" y="914400"/>
            <a:ext cx="41148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5638800" y="0"/>
            <a:ext cx="3048000" cy="954107"/>
          </a:xfrm>
          <a:prstGeom prst="rect">
            <a:avLst/>
          </a:prstGeom>
        </p:spPr>
        <p:txBody>
          <a:bodyPr wrap="square">
            <a:spAutoFit/>
          </a:bodyPr>
          <a:lstStyle/>
          <a:p>
            <a:pPr algn="ctr"/>
            <a:r>
              <a:rPr lang="en-US" altLang="zh-TW" sz="2800" dirty="0" smtClean="0">
                <a:solidFill>
                  <a:srgbClr val="0033CC"/>
                </a:solidFill>
              </a:rPr>
              <a:t>Plasma/RIE etching of silicon</a:t>
            </a:r>
            <a:endParaRPr lang="en-US" sz="2800" dirty="0">
              <a:solidFill>
                <a:srgbClr val="0033CC"/>
              </a:solidFill>
            </a:endParaRPr>
          </a:p>
        </p:txBody>
      </p:sp>
      <p:sp>
        <p:nvSpPr>
          <p:cNvPr id="7" name="Rectangle 6"/>
          <p:cNvSpPr/>
          <p:nvPr/>
        </p:nvSpPr>
        <p:spPr>
          <a:xfrm>
            <a:off x="0" y="321469"/>
            <a:ext cx="4953000" cy="6401753"/>
          </a:xfrm>
          <a:prstGeom prst="rect">
            <a:avLst/>
          </a:prstGeom>
        </p:spPr>
        <p:txBody>
          <a:bodyPr wrap="square">
            <a:spAutoFit/>
          </a:bodyPr>
          <a:lstStyle/>
          <a:p>
            <a:pPr marL="166688" indent="-166688">
              <a:buFont typeface="Arial" pitchFamily="34" charset="0"/>
              <a:buChar char="•"/>
            </a:pPr>
            <a:r>
              <a:rPr lang="en-US" altLang="zh-TW" sz="1600" dirty="0" smtClean="0">
                <a:solidFill>
                  <a:srgbClr val="C00000"/>
                </a:solidFill>
              </a:rPr>
              <a:t>F-based chemistry </a:t>
            </a:r>
            <a:r>
              <a:rPr lang="en-US" altLang="zh-TW" sz="1600" dirty="0" smtClean="0">
                <a:solidFill>
                  <a:srgbClr val="0033CC"/>
                </a:solidFill>
              </a:rPr>
              <a:t>(CF</a:t>
            </a:r>
            <a:r>
              <a:rPr lang="en-US" altLang="zh-TW" sz="1600" baseline="-25000" dirty="0" smtClean="0">
                <a:solidFill>
                  <a:srgbClr val="0033CC"/>
                </a:solidFill>
              </a:rPr>
              <a:t>4</a:t>
            </a:r>
            <a:r>
              <a:rPr lang="en-US" altLang="zh-TW" sz="1600" dirty="0" smtClean="0">
                <a:solidFill>
                  <a:srgbClr val="0033CC"/>
                </a:solidFill>
              </a:rPr>
              <a:t>, SF</a:t>
            </a:r>
            <a:r>
              <a:rPr lang="en-US" altLang="zh-TW" sz="1600" baseline="-25000" dirty="0" smtClean="0">
                <a:solidFill>
                  <a:srgbClr val="0033CC"/>
                </a:solidFill>
              </a:rPr>
              <a:t>6</a:t>
            </a:r>
            <a:r>
              <a:rPr lang="en-US" altLang="zh-TW" sz="1600" dirty="0" smtClean="0">
                <a:solidFill>
                  <a:srgbClr val="0033CC"/>
                </a:solidFill>
              </a:rPr>
              <a:t>, NF</a:t>
            </a:r>
            <a:r>
              <a:rPr lang="en-US" altLang="zh-TW" sz="1600" baseline="-25000" dirty="0" smtClean="0">
                <a:solidFill>
                  <a:srgbClr val="0033CC"/>
                </a:solidFill>
              </a:rPr>
              <a:t>3</a:t>
            </a:r>
            <a:r>
              <a:rPr lang="en-US" altLang="zh-TW" sz="1600" dirty="0" smtClean="0">
                <a:solidFill>
                  <a:srgbClr val="0033CC"/>
                </a:solidFill>
              </a:rPr>
              <a:t>) tend to be isotropic.</a:t>
            </a:r>
          </a:p>
          <a:p>
            <a:pPr marL="342900" lvl="1" indent="-171450">
              <a:buFont typeface="Courier New" pitchFamily="49" charset="0"/>
              <a:buChar char="o"/>
            </a:pPr>
            <a:r>
              <a:rPr lang="en-US" altLang="zh-TW" sz="1600" dirty="0" smtClean="0">
                <a:solidFill>
                  <a:srgbClr val="0033CC"/>
                </a:solidFill>
              </a:rPr>
              <a:t>When anisotropy is not important, SF</a:t>
            </a:r>
            <a:r>
              <a:rPr lang="en-US" altLang="zh-TW" sz="1600" baseline="-25000" dirty="0" smtClean="0">
                <a:solidFill>
                  <a:srgbClr val="0033CC"/>
                </a:solidFill>
              </a:rPr>
              <a:t>6</a:t>
            </a:r>
            <a:r>
              <a:rPr lang="en-US" altLang="zh-TW" sz="1600" dirty="0" smtClean="0">
                <a:solidFill>
                  <a:srgbClr val="0033CC"/>
                </a:solidFill>
              </a:rPr>
              <a:t>/O</a:t>
            </a:r>
            <a:r>
              <a:rPr lang="en-US" altLang="zh-TW" sz="1600" baseline="-25000" dirty="0" smtClean="0">
                <a:solidFill>
                  <a:srgbClr val="0033CC"/>
                </a:solidFill>
              </a:rPr>
              <a:t>2 </a:t>
            </a:r>
            <a:r>
              <a:rPr lang="en-US" altLang="zh-TW" sz="1600" dirty="0" smtClean="0">
                <a:solidFill>
                  <a:srgbClr val="0033CC"/>
                </a:solidFill>
              </a:rPr>
              <a:t>is a good chemistry for high selectivity.</a:t>
            </a:r>
          </a:p>
          <a:p>
            <a:pPr marL="342900" lvl="1" indent="-171450">
              <a:buFont typeface="Courier New" pitchFamily="49" charset="0"/>
              <a:buChar char="o"/>
            </a:pPr>
            <a:r>
              <a:rPr lang="en-US" altLang="zh-TW" sz="1600" dirty="0" smtClean="0">
                <a:solidFill>
                  <a:srgbClr val="0033CC"/>
                </a:solidFill>
              </a:rPr>
              <a:t>When anisotropy is desired, one can use CF</a:t>
            </a:r>
            <a:r>
              <a:rPr lang="en-US" altLang="zh-TW" sz="1600" baseline="-25000" dirty="0" smtClean="0">
                <a:solidFill>
                  <a:srgbClr val="0033CC"/>
                </a:solidFill>
              </a:rPr>
              <a:t>4</a:t>
            </a:r>
            <a:r>
              <a:rPr lang="en-US" altLang="zh-TW" sz="1600" dirty="0" smtClean="0">
                <a:solidFill>
                  <a:srgbClr val="0033CC"/>
                </a:solidFill>
              </a:rPr>
              <a:t>/H</a:t>
            </a:r>
            <a:r>
              <a:rPr lang="en-US" altLang="zh-TW" sz="1600" baseline="-25000" dirty="0" smtClean="0">
                <a:solidFill>
                  <a:srgbClr val="0033CC"/>
                </a:solidFill>
              </a:rPr>
              <a:t>2</a:t>
            </a:r>
            <a:r>
              <a:rPr lang="en-US" altLang="zh-TW" sz="1600" dirty="0" smtClean="0">
                <a:solidFill>
                  <a:srgbClr val="0033CC"/>
                </a:solidFill>
              </a:rPr>
              <a:t> (or CHF</a:t>
            </a:r>
            <a:r>
              <a:rPr lang="en-US" altLang="zh-TW" sz="1600" baseline="-25000" dirty="0" smtClean="0">
                <a:solidFill>
                  <a:srgbClr val="0033CC"/>
                </a:solidFill>
              </a:rPr>
              <a:t>3</a:t>
            </a:r>
            <a:r>
              <a:rPr lang="en-US" altLang="zh-TW" sz="1600" dirty="0" smtClean="0">
                <a:solidFill>
                  <a:srgbClr val="0033CC"/>
                </a:solidFill>
              </a:rPr>
              <a:t>), but undercutting may still occur.</a:t>
            </a:r>
          </a:p>
          <a:p>
            <a:pPr marL="342900" lvl="1" indent="-171450">
              <a:buFont typeface="Courier New" pitchFamily="49" charset="0"/>
              <a:buChar char="o"/>
            </a:pPr>
            <a:r>
              <a:rPr lang="en-US" altLang="zh-TW" sz="1600" dirty="0" smtClean="0">
                <a:solidFill>
                  <a:srgbClr val="0033CC"/>
                </a:solidFill>
              </a:rPr>
              <a:t>Or just use  low pressure to promote ion-damage enhanced etching.</a:t>
            </a:r>
          </a:p>
          <a:p>
            <a:pPr marL="342900" lvl="1" indent="-171450">
              <a:spcAft>
                <a:spcPts val="600"/>
              </a:spcAft>
              <a:buFont typeface="Courier New" pitchFamily="49" charset="0"/>
              <a:buChar char="o"/>
            </a:pPr>
            <a:r>
              <a:rPr lang="en-US" altLang="zh-TW" sz="1600" dirty="0" smtClean="0">
                <a:solidFill>
                  <a:srgbClr val="C00000"/>
                </a:solidFill>
              </a:rPr>
              <a:t>Hard to achieve using F simultaneously high anisotropy and selectivity over SiO</a:t>
            </a:r>
            <a:r>
              <a:rPr lang="en-US" altLang="zh-TW" sz="1600" baseline="-25000" dirty="0" smtClean="0">
                <a:solidFill>
                  <a:srgbClr val="C00000"/>
                </a:solidFill>
              </a:rPr>
              <a:t>2</a:t>
            </a:r>
            <a:r>
              <a:rPr lang="en-US" altLang="zh-TW" sz="1600" dirty="0" smtClean="0">
                <a:solidFill>
                  <a:srgbClr val="C00000"/>
                </a:solidFill>
              </a:rPr>
              <a:t>.</a:t>
            </a:r>
          </a:p>
          <a:p>
            <a:pPr marL="166688" indent="-166688">
              <a:buFont typeface="Arial" pitchFamily="34" charset="0"/>
              <a:buChar char="•"/>
            </a:pPr>
            <a:r>
              <a:rPr lang="en-US" altLang="zh-TW" sz="1600" dirty="0" err="1" smtClean="0">
                <a:solidFill>
                  <a:srgbClr val="C00000"/>
                </a:solidFill>
              </a:rPr>
              <a:t>Cl</a:t>
            </a:r>
            <a:r>
              <a:rPr lang="en-US" altLang="zh-TW" sz="1600" dirty="0" smtClean="0">
                <a:solidFill>
                  <a:srgbClr val="C00000"/>
                </a:solidFill>
              </a:rPr>
              <a:t>-based chemistry </a:t>
            </a:r>
            <a:r>
              <a:rPr lang="en-US" altLang="zh-TW" sz="1600" dirty="0" smtClean="0">
                <a:solidFill>
                  <a:srgbClr val="0033CC"/>
                </a:solidFill>
              </a:rPr>
              <a:t>(Cl</a:t>
            </a:r>
            <a:r>
              <a:rPr lang="en-US" altLang="zh-TW" sz="1600" baseline="-25000" dirty="0" smtClean="0">
                <a:solidFill>
                  <a:srgbClr val="0033CC"/>
                </a:solidFill>
              </a:rPr>
              <a:t>2</a:t>
            </a:r>
            <a:r>
              <a:rPr lang="en-US" altLang="zh-TW" sz="1600" dirty="0" smtClean="0">
                <a:solidFill>
                  <a:srgbClr val="0033CC"/>
                </a:solidFill>
              </a:rPr>
              <a:t>, </a:t>
            </a:r>
            <a:r>
              <a:rPr lang="en-US" altLang="zh-TW" sz="1600" dirty="0" err="1" smtClean="0">
                <a:solidFill>
                  <a:srgbClr val="0033CC"/>
                </a:solidFill>
              </a:rPr>
              <a:t>HCl</a:t>
            </a:r>
            <a:r>
              <a:rPr lang="en-US" altLang="zh-TW" sz="1600" dirty="0" smtClean="0">
                <a:solidFill>
                  <a:srgbClr val="0033CC"/>
                </a:solidFill>
              </a:rPr>
              <a:t>, SiCl</a:t>
            </a:r>
            <a:r>
              <a:rPr lang="en-US" altLang="zh-TW" sz="1600" baseline="-25000" dirty="0" smtClean="0">
                <a:solidFill>
                  <a:srgbClr val="0033CC"/>
                </a:solidFill>
              </a:rPr>
              <a:t>4</a:t>
            </a:r>
            <a:r>
              <a:rPr lang="en-US" altLang="zh-TW" sz="1600" dirty="0" smtClean="0">
                <a:solidFill>
                  <a:srgbClr val="0033CC"/>
                </a:solidFill>
              </a:rPr>
              <a:t>, BCl</a:t>
            </a:r>
            <a:r>
              <a:rPr lang="en-US" altLang="zh-TW" sz="1600" baseline="-25000" dirty="0" smtClean="0">
                <a:solidFill>
                  <a:srgbClr val="0033CC"/>
                </a:solidFill>
              </a:rPr>
              <a:t>3</a:t>
            </a:r>
            <a:r>
              <a:rPr lang="en-US" altLang="zh-TW" sz="1600" dirty="0" smtClean="0">
                <a:solidFill>
                  <a:srgbClr val="0033CC"/>
                </a:solidFill>
              </a:rPr>
              <a:t>) result in anisotropic and selective etching (yet etch rate lower than F chemistry).</a:t>
            </a:r>
            <a:endParaRPr lang="en-US" altLang="zh-TW" sz="1600" dirty="0" smtClean="0"/>
          </a:p>
          <a:p>
            <a:pPr marL="342900" lvl="2" indent="-171450">
              <a:buFont typeface="Courier New" pitchFamily="49" charset="0"/>
              <a:buChar char="o"/>
            </a:pPr>
            <a:r>
              <a:rPr lang="en-US" altLang="zh-TW" sz="1600" dirty="0" smtClean="0">
                <a:solidFill>
                  <a:srgbClr val="0033CC"/>
                </a:solidFill>
              </a:rPr>
              <a:t>Etch  needs to be ion bombardment-enhanced.</a:t>
            </a:r>
          </a:p>
          <a:p>
            <a:pPr marL="342900" lvl="2" indent="-171450">
              <a:buFont typeface="Courier New" pitchFamily="49" charset="0"/>
              <a:buChar char="o"/>
            </a:pPr>
            <a:r>
              <a:rPr lang="en-US" altLang="zh-TW" sz="1600" dirty="0" smtClean="0">
                <a:solidFill>
                  <a:srgbClr val="0033CC"/>
                </a:solidFill>
              </a:rPr>
              <a:t>Thus anisotropic without polymer inhibitor formation.</a:t>
            </a:r>
          </a:p>
          <a:p>
            <a:pPr marL="342900" lvl="2" indent="-171450">
              <a:buFont typeface="Courier New" pitchFamily="49" charset="0"/>
              <a:buChar char="o"/>
            </a:pPr>
            <a:r>
              <a:rPr lang="en-US" altLang="zh-TW" sz="1600" dirty="0" smtClean="0">
                <a:solidFill>
                  <a:srgbClr val="0033CC"/>
                </a:solidFill>
              </a:rPr>
              <a:t>Selectivity to oxide is very high (100:1). </a:t>
            </a:r>
          </a:p>
          <a:p>
            <a:pPr marL="342900" lvl="2" indent="-171450">
              <a:spcAft>
                <a:spcPts val="600"/>
              </a:spcAft>
              <a:buFont typeface="Courier New" pitchFamily="49" charset="0"/>
              <a:buChar char="o"/>
            </a:pPr>
            <a:r>
              <a:rPr lang="en-US" altLang="zh-TW" sz="1600" dirty="0" smtClean="0">
                <a:solidFill>
                  <a:srgbClr val="0033CC"/>
                </a:solidFill>
              </a:rPr>
              <a:t>Anisotropy enhanced by adding small amount of O</a:t>
            </a:r>
            <a:r>
              <a:rPr lang="en-US" altLang="zh-TW" sz="1600" baseline="-25000" dirty="0" smtClean="0">
                <a:solidFill>
                  <a:srgbClr val="0033CC"/>
                </a:solidFill>
              </a:rPr>
              <a:t>2</a:t>
            </a:r>
            <a:r>
              <a:rPr lang="en-US" altLang="zh-TW" sz="1600" dirty="0" smtClean="0">
                <a:solidFill>
                  <a:srgbClr val="0033CC"/>
                </a:solidFill>
              </a:rPr>
              <a:t> (form SiO</a:t>
            </a:r>
            <a:r>
              <a:rPr lang="en-US" altLang="zh-TW" sz="1600" baseline="-25000" dirty="0" smtClean="0">
                <a:solidFill>
                  <a:srgbClr val="0033CC"/>
                </a:solidFill>
              </a:rPr>
              <a:t>2</a:t>
            </a:r>
            <a:r>
              <a:rPr lang="en-US" altLang="zh-TW" sz="1600" dirty="0" smtClean="0">
                <a:solidFill>
                  <a:srgbClr val="0033CC"/>
                </a:solidFill>
              </a:rPr>
              <a:t> inhibitor on sidewall, those formed on bottom bombarded away) </a:t>
            </a:r>
          </a:p>
          <a:p>
            <a:pPr marL="166688" indent="-166688">
              <a:buFont typeface="Arial" pitchFamily="34" charset="0"/>
              <a:buChar char="•"/>
            </a:pPr>
            <a:r>
              <a:rPr lang="en-US" altLang="zh-TW" sz="1600" dirty="0" smtClean="0">
                <a:solidFill>
                  <a:srgbClr val="C00000"/>
                </a:solidFill>
              </a:rPr>
              <a:t>Br-based chemistry </a:t>
            </a:r>
            <a:r>
              <a:rPr lang="en-US" altLang="zh-TW" sz="1600" dirty="0" smtClean="0">
                <a:solidFill>
                  <a:srgbClr val="0033CC"/>
                </a:solidFill>
              </a:rPr>
              <a:t>(</a:t>
            </a:r>
            <a:r>
              <a:rPr lang="en-US" altLang="zh-TW" sz="1600" dirty="0" err="1" smtClean="0">
                <a:solidFill>
                  <a:srgbClr val="0033CC"/>
                </a:solidFill>
              </a:rPr>
              <a:t>HBr</a:t>
            </a:r>
            <a:r>
              <a:rPr lang="en-US" altLang="zh-TW" sz="1600" dirty="0" smtClean="0">
                <a:solidFill>
                  <a:srgbClr val="0033CC"/>
                </a:solidFill>
              </a:rPr>
              <a:t>, Br</a:t>
            </a:r>
            <a:r>
              <a:rPr lang="en-US" altLang="zh-TW" sz="1600" baseline="-25000" dirty="0" smtClean="0">
                <a:solidFill>
                  <a:srgbClr val="0033CC"/>
                </a:solidFill>
              </a:rPr>
              <a:t>2</a:t>
            </a:r>
            <a:r>
              <a:rPr lang="en-US" altLang="zh-TW" sz="1600" dirty="0" smtClean="0">
                <a:solidFill>
                  <a:srgbClr val="0033CC"/>
                </a:solidFill>
              </a:rPr>
              <a:t>) are similar to chlorine based etchants (etch rate slower than F or Cl).</a:t>
            </a:r>
          </a:p>
          <a:p>
            <a:pPr marL="342900" lvl="2" indent="-171450">
              <a:buFont typeface="Courier New" pitchFamily="49" charset="0"/>
              <a:buChar char="o"/>
            </a:pPr>
            <a:r>
              <a:rPr lang="en-US" altLang="zh-TW" sz="1600" dirty="0" smtClean="0">
                <a:solidFill>
                  <a:srgbClr val="0033CC"/>
                </a:solidFill>
              </a:rPr>
              <a:t>More anisotropic and selective to oxide than F- and </a:t>
            </a:r>
            <a:r>
              <a:rPr lang="en-US" altLang="zh-TW" sz="1600" dirty="0" err="1" smtClean="0">
                <a:solidFill>
                  <a:srgbClr val="0033CC"/>
                </a:solidFill>
              </a:rPr>
              <a:t>Cl</a:t>
            </a:r>
            <a:r>
              <a:rPr lang="en-US" altLang="zh-TW" sz="1600" dirty="0" smtClean="0">
                <a:solidFill>
                  <a:srgbClr val="0033CC"/>
                </a:solidFill>
              </a:rPr>
              <a:t>-based RIE without polymer inhibitor </a:t>
            </a:r>
          </a:p>
          <a:p>
            <a:pPr marL="342900" lvl="2" indent="-171450">
              <a:buFont typeface="Courier New" pitchFamily="49" charset="0"/>
              <a:buChar char="o"/>
            </a:pPr>
            <a:r>
              <a:rPr lang="en-US" altLang="zh-TW" sz="1600" dirty="0" smtClean="0">
                <a:solidFill>
                  <a:srgbClr val="0033CC"/>
                </a:solidFill>
              </a:rPr>
              <a:t>Adding O</a:t>
            </a:r>
            <a:r>
              <a:rPr lang="en-US" altLang="zh-TW" sz="1600" baseline="-25000" dirty="0" smtClean="0">
                <a:solidFill>
                  <a:srgbClr val="0033CC"/>
                </a:solidFill>
              </a:rPr>
              <a:t>2 </a:t>
            </a:r>
            <a:r>
              <a:rPr lang="en-US" altLang="zh-TW" sz="1600" dirty="0" smtClean="0">
                <a:solidFill>
                  <a:srgbClr val="0033CC"/>
                </a:solidFill>
              </a:rPr>
              <a:t>promotes inhibitor formation (forming SiO</a:t>
            </a:r>
            <a:r>
              <a:rPr lang="en-US" altLang="zh-TW" sz="1600" baseline="-25000" dirty="0" smtClean="0">
                <a:solidFill>
                  <a:srgbClr val="0033CC"/>
                </a:solidFill>
              </a:rPr>
              <a:t>2</a:t>
            </a:r>
            <a:r>
              <a:rPr lang="en-US" altLang="zh-TW" sz="1600" dirty="0" smtClean="0">
                <a:solidFill>
                  <a:srgbClr val="0033CC"/>
                </a:solidFill>
              </a:rPr>
              <a:t> from Si) and increase selectivity over oxide (due to removal of C from resist erosion).</a:t>
            </a:r>
          </a:p>
        </p:txBody>
      </p:sp>
      <p:pic>
        <p:nvPicPr>
          <p:cNvPr id="151553" name="Picture 1"/>
          <p:cNvPicPr>
            <a:picLocks noChangeAspect="1" noChangeArrowheads="1"/>
          </p:cNvPicPr>
          <p:nvPr/>
        </p:nvPicPr>
        <p:blipFill>
          <a:blip r:embed="rId2" cstate="print"/>
          <a:srcRect/>
          <a:stretch>
            <a:fillRect/>
          </a:stretch>
        </p:blipFill>
        <p:spPr bwMode="auto">
          <a:xfrm>
            <a:off x="5105400" y="1524000"/>
            <a:ext cx="3962400" cy="2125663"/>
          </a:xfrm>
          <a:prstGeom prst="rect">
            <a:avLst/>
          </a:prstGeom>
          <a:noFill/>
          <a:ln w="9525">
            <a:noFill/>
            <a:miter lim="800000"/>
            <a:headEnd/>
            <a:tailEnd/>
          </a:ln>
        </p:spPr>
      </p:pic>
      <p:pic>
        <p:nvPicPr>
          <p:cNvPr id="151554" name="Picture 2"/>
          <p:cNvPicPr>
            <a:picLocks noChangeAspect="1" noChangeArrowheads="1"/>
          </p:cNvPicPr>
          <p:nvPr/>
        </p:nvPicPr>
        <p:blipFill>
          <a:blip r:embed="rId3" cstate="print"/>
          <a:srcRect/>
          <a:stretch>
            <a:fillRect/>
          </a:stretch>
        </p:blipFill>
        <p:spPr bwMode="auto">
          <a:xfrm>
            <a:off x="4963235" y="3886200"/>
            <a:ext cx="4104565" cy="1590675"/>
          </a:xfrm>
          <a:prstGeom prst="rect">
            <a:avLst/>
          </a:prstGeom>
          <a:noFill/>
          <a:ln w="9525">
            <a:noFill/>
            <a:miter lim="800000"/>
            <a:headEnd/>
            <a:tailEnd/>
          </a:ln>
        </p:spPr>
      </p:pic>
      <p:pic>
        <p:nvPicPr>
          <p:cNvPr id="151555" name="Picture 3"/>
          <p:cNvPicPr>
            <a:picLocks noChangeAspect="1" noChangeArrowheads="1"/>
          </p:cNvPicPr>
          <p:nvPr/>
        </p:nvPicPr>
        <p:blipFill>
          <a:blip r:embed="rId4" cstate="print"/>
          <a:srcRect/>
          <a:stretch>
            <a:fillRect/>
          </a:stretch>
        </p:blipFill>
        <p:spPr bwMode="auto">
          <a:xfrm>
            <a:off x="4953000" y="5605094"/>
            <a:ext cx="4114800" cy="719506"/>
          </a:xfrm>
          <a:prstGeom prst="rect">
            <a:avLst/>
          </a:prstGeom>
          <a:noFill/>
          <a:ln w="9525">
            <a:noFill/>
            <a:miter lim="800000"/>
            <a:headEnd/>
            <a:tailEnd/>
          </a:ln>
        </p:spPr>
      </p:pic>
      <p:pic>
        <p:nvPicPr>
          <p:cNvPr id="151556" name="Picture 4"/>
          <p:cNvPicPr>
            <a:picLocks noChangeAspect="1" noChangeArrowheads="1"/>
          </p:cNvPicPr>
          <p:nvPr/>
        </p:nvPicPr>
        <p:blipFill>
          <a:blip r:embed="rId5" cstate="print"/>
          <a:srcRect/>
          <a:stretch>
            <a:fillRect/>
          </a:stretch>
        </p:blipFill>
        <p:spPr bwMode="auto">
          <a:xfrm>
            <a:off x="6705600" y="1524000"/>
            <a:ext cx="1409700" cy="704850"/>
          </a:xfrm>
          <a:prstGeom prst="rect">
            <a:avLst/>
          </a:prstGeom>
          <a:noFill/>
          <a:ln w="9525">
            <a:noFill/>
            <a:miter lim="800000"/>
            <a:headEnd/>
            <a:tailEnd/>
          </a:ln>
        </p:spPr>
      </p:pic>
      <p:sp>
        <p:nvSpPr>
          <p:cNvPr id="11" name="TextBox 10"/>
          <p:cNvSpPr txBox="1"/>
          <p:nvPr/>
        </p:nvSpPr>
        <p:spPr>
          <a:xfrm>
            <a:off x="7848600" y="6324600"/>
            <a:ext cx="1067600" cy="307777"/>
          </a:xfrm>
          <a:prstGeom prst="rect">
            <a:avLst/>
          </a:prstGeom>
          <a:noFill/>
        </p:spPr>
        <p:txBody>
          <a:bodyPr wrap="none" rtlCol="0">
            <a:spAutoFit/>
          </a:bodyPr>
          <a:lstStyle/>
          <a:p>
            <a:r>
              <a:rPr lang="en-US" sz="1400" dirty="0" smtClean="0"/>
              <a:t>(good book)</a:t>
            </a:r>
            <a:endParaRPr lang="en-US" sz="1400" dirty="0"/>
          </a:p>
        </p:txBody>
      </p:sp>
      <p:sp>
        <p:nvSpPr>
          <p:cNvPr id="10" name="TextBox 9"/>
          <p:cNvSpPr txBox="1"/>
          <p:nvPr/>
        </p:nvSpPr>
        <p:spPr>
          <a:xfrm>
            <a:off x="5867400" y="1066800"/>
            <a:ext cx="2291268" cy="369332"/>
          </a:xfrm>
          <a:prstGeom prst="rect">
            <a:avLst/>
          </a:prstGeom>
          <a:noFill/>
        </p:spPr>
        <p:txBody>
          <a:bodyPr wrap="none" rtlCol="0">
            <a:spAutoFit/>
          </a:bodyPr>
          <a:lstStyle/>
          <a:p>
            <a:r>
              <a:rPr lang="en-US" dirty="0" smtClean="0">
                <a:solidFill>
                  <a:srgbClr val="7030A0"/>
                </a:solidFill>
              </a:rPr>
              <a:t>Effect of H</a:t>
            </a:r>
            <a:r>
              <a:rPr lang="en-US" baseline="-25000" dirty="0" smtClean="0">
                <a:solidFill>
                  <a:srgbClr val="7030A0"/>
                </a:solidFill>
              </a:rPr>
              <a:t>2</a:t>
            </a:r>
            <a:r>
              <a:rPr lang="en-US" dirty="0" smtClean="0">
                <a:solidFill>
                  <a:srgbClr val="7030A0"/>
                </a:solidFill>
              </a:rPr>
              <a:t> on profile.</a:t>
            </a:r>
            <a:endParaRPr lang="en-US" dirty="0">
              <a:solidFill>
                <a:srgbClr val="7030A0"/>
              </a:solidFill>
            </a:endParaRPr>
          </a:p>
        </p:txBody>
      </p:sp>
      <p:sp>
        <p:nvSpPr>
          <p:cNvPr id="12" name="Slide Number Placeholder 11"/>
          <p:cNvSpPr>
            <a:spLocks noGrp="1"/>
          </p:cNvSpPr>
          <p:nvPr>
            <p:ph type="sldNum" sz="quarter" idx="12"/>
          </p:nvPr>
        </p:nvSpPr>
        <p:spPr/>
        <p:txBody>
          <a:bodyPr/>
          <a:lstStyle/>
          <a:p>
            <a:fld id="{7F9E6F01-701B-490F-B297-5805091229B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676400" y="609600"/>
            <a:ext cx="7391400" cy="4330315"/>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a:stretch>
            <a:fillRect/>
          </a:stretch>
        </p:blipFill>
        <p:spPr bwMode="auto">
          <a:xfrm>
            <a:off x="65756" y="3228703"/>
            <a:ext cx="2525044" cy="3553097"/>
          </a:xfrm>
          <a:prstGeom prst="rect">
            <a:avLst/>
          </a:prstGeom>
          <a:noFill/>
          <a:ln w="9525">
            <a:noFill/>
            <a:miter lim="800000"/>
            <a:headEnd/>
            <a:tailEnd/>
          </a:ln>
        </p:spPr>
      </p:pic>
      <p:sp>
        <p:nvSpPr>
          <p:cNvPr id="6" name="Rectangle 5"/>
          <p:cNvSpPr/>
          <p:nvPr/>
        </p:nvSpPr>
        <p:spPr>
          <a:xfrm>
            <a:off x="2567991" y="86380"/>
            <a:ext cx="4518609" cy="523220"/>
          </a:xfrm>
          <a:prstGeom prst="rect">
            <a:avLst/>
          </a:prstGeom>
        </p:spPr>
        <p:txBody>
          <a:bodyPr wrap="none">
            <a:spAutoFit/>
          </a:bodyPr>
          <a:lstStyle/>
          <a:p>
            <a:r>
              <a:rPr lang="en-US" sz="2800" dirty="0" smtClean="0">
                <a:solidFill>
                  <a:srgbClr val="0033CC"/>
                </a:solidFill>
              </a:rPr>
              <a:t>Main issues in plasma etching</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7086600" y="5257800"/>
            <a:ext cx="1987916" cy="584775"/>
          </a:xfrm>
          <a:prstGeom prst="rect">
            <a:avLst/>
          </a:prstGeom>
          <a:noFill/>
        </p:spPr>
        <p:txBody>
          <a:bodyPr wrap="none" rtlCol="0">
            <a:spAutoFit/>
          </a:bodyPr>
          <a:lstStyle/>
          <a:p>
            <a:r>
              <a:rPr lang="en-US" sz="1600" dirty="0" smtClean="0">
                <a:solidFill>
                  <a:srgbClr val="0033CC"/>
                </a:solidFill>
              </a:rPr>
              <a:t>PR: photoresist</a:t>
            </a:r>
          </a:p>
          <a:p>
            <a:r>
              <a:rPr lang="en-US" sz="1600" dirty="0" smtClean="0">
                <a:solidFill>
                  <a:srgbClr val="0033CC"/>
                </a:solidFill>
              </a:rPr>
              <a:t>CD: critical dimension</a:t>
            </a:r>
            <a:endParaRPr lang="en-US" sz="1600" dirty="0">
              <a:solidFill>
                <a:srgbClr val="0033CC"/>
              </a:solidFill>
            </a:endParaRPr>
          </a:p>
        </p:txBody>
      </p:sp>
      <p:sp>
        <p:nvSpPr>
          <p:cNvPr id="9" name="TextBox 8"/>
          <p:cNvSpPr txBox="1"/>
          <p:nvPr/>
        </p:nvSpPr>
        <p:spPr>
          <a:xfrm>
            <a:off x="1219200" y="6248400"/>
            <a:ext cx="1727268" cy="461665"/>
          </a:xfrm>
          <a:prstGeom prst="rect">
            <a:avLst/>
          </a:prstGeom>
          <a:noFill/>
        </p:spPr>
        <p:txBody>
          <a:bodyPr wrap="none" rtlCol="0">
            <a:spAutoFit/>
          </a:bodyPr>
          <a:lstStyle/>
          <a:p>
            <a:r>
              <a:rPr lang="en-US" sz="2400" dirty="0" smtClean="0">
                <a:solidFill>
                  <a:srgbClr val="7030A0"/>
                </a:solidFill>
              </a:rPr>
              <a:t>Etch profiles</a:t>
            </a:r>
            <a:endParaRPr lang="en-US" sz="2400" dirty="0">
              <a:solidFill>
                <a:srgbClr val="7030A0"/>
              </a:solidFill>
            </a:endParaRPr>
          </a:p>
        </p:txBody>
      </p:sp>
      <p:pic>
        <p:nvPicPr>
          <p:cNvPr id="76801" name="Picture 1"/>
          <p:cNvPicPr>
            <a:picLocks noChangeAspect="1" noChangeArrowheads="1"/>
          </p:cNvPicPr>
          <p:nvPr/>
        </p:nvPicPr>
        <p:blipFill>
          <a:blip r:embed="rId4" cstate="print"/>
          <a:srcRect/>
          <a:stretch>
            <a:fillRect/>
          </a:stretch>
        </p:blipFill>
        <p:spPr bwMode="auto">
          <a:xfrm>
            <a:off x="3267075" y="5124450"/>
            <a:ext cx="3895725" cy="165735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7F9E6F01-701B-490F-B297-5805091229B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p:cNvPicPr>
            <a:picLocks noChangeAspect="1" noChangeArrowheads="1"/>
          </p:cNvPicPr>
          <p:nvPr/>
        </p:nvPicPr>
        <p:blipFill>
          <a:blip r:embed="rId2" cstate="print"/>
          <a:srcRect/>
          <a:stretch>
            <a:fillRect/>
          </a:stretch>
        </p:blipFill>
        <p:spPr bwMode="auto">
          <a:xfrm>
            <a:off x="6629400" y="2690489"/>
            <a:ext cx="2232641" cy="3176912"/>
          </a:xfrm>
          <a:prstGeom prst="rect">
            <a:avLst/>
          </a:prstGeom>
          <a:noFill/>
          <a:ln w="9525">
            <a:noFill/>
            <a:miter lim="800000"/>
            <a:headEnd/>
            <a:tailEnd/>
          </a:ln>
        </p:spPr>
      </p:pic>
      <p:sp>
        <p:nvSpPr>
          <p:cNvPr id="4" name="Rectangle 3"/>
          <p:cNvSpPr/>
          <p:nvPr/>
        </p:nvSpPr>
        <p:spPr>
          <a:xfrm>
            <a:off x="1600200" y="0"/>
            <a:ext cx="6800260" cy="523220"/>
          </a:xfrm>
          <a:prstGeom prst="rect">
            <a:avLst/>
          </a:prstGeom>
        </p:spPr>
        <p:txBody>
          <a:bodyPr wrap="none">
            <a:spAutoFit/>
          </a:bodyPr>
          <a:lstStyle/>
          <a:p>
            <a:r>
              <a:rPr lang="en-US" sz="2800" dirty="0" smtClean="0">
                <a:solidFill>
                  <a:srgbClr val="0033CC"/>
                </a:solidFill>
              </a:rPr>
              <a:t>Chlorine Si RIE: doping is also very important</a:t>
            </a:r>
            <a:endParaRPr lang="en-US" sz="2800" dirty="0">
              <a:solidFill>
                <a:srgbClr val="0033CC"/>
              </a:solidFill>
            </a:endParaRPr>
          </a:p>
        </p:txBody>
      </p:sp>
      <p:sp>
        <p:nvSpPr>
          <p:cNvPr id="5" name="Rectangle 4"/>
          <p:cNvSpPr/>
          <p:nvPr/>
        </p:nvSpPr>
        <p:spPr>
          <a:xfrm>
            <a:off x="76200" y="609600"/>
            <a:ext cx="9067800" cy="2185214"/>
          </a:xfrm>
          <a:prstGeom prst="rect">
            <a:avLst/>
          </a:prstGeom>
        </p:spPr>
        <p:txBody>
          <a:bodyPr wrap="square">
            <a:spAutoFit/>
          </a:bodyPr>
          <a:lstStyle/>
          <a:p>
            <a:pPr marL="176213" indent="-176213">
              <a:spcAft>
                <a:spcPts val="300"/>
              </a:spcAft>
              <a:buFont typeface="Arial" pitchFamily="34" charset="0"/>
              <a:buChar char="•"/>
            </a:pPr>
            <a:r>
              <a:rPr lang="en-US" dirty="0" smtClean="0">
                <a:solidFill>
                  <a:srgbClr val="0033CC"/>
                </a:solidFill>
              </a:rPr>
              <a:t>Un-doped Si etch slowly in Cl/Cl</a:t>
            </a:r>
            <a:r>
              <a:rPr lang="en-US" baseline="-25000" dirty="0" smtClean="0">
                <a:solidFill>
                  <a:srgbClr val="0033CC"/>
                </a:solidFill>
              </a:rPr>
              <a:t>2</a:t>
            </a:r>
            <a:r>
              <a:rPr lang="en-US" dirty="0" smtClean="0">
                <a:solidFill>
                  <a:srgbClr val="0033CC"/>
                </a:solidFill>
              </a:rPr>
              <a:t> ambient without addition of ion bombardment.</a:t>
            </a:r>
          </a:p>
          <a:p>
            <a:pPr marL="176213" indent="-176213">
              <a:spcAft>
                <a:spcPts val="300"/>
              </a:spcAft>
              <a:buFont typeface="Arial" pitchFamily="34" charset="0"/>
              <a:buChar char="•"/>
            </a:pPr>
            <a:r>
              <a:rPr lang="en-US" dirty="0" smtClean="0">
                <a:solidFill>
                  <a:srgbClr val="0033CC"/>
                </a:solidFill>
              </a:rPr>
              <a:t>Heavily n-type doped Si etches without bombardment in Cl, but not in Cl</a:t>
            </a:r>
            <a:r>
              <a:rPr lang="en-US" baseline="-25000" dirty="0" smtClean="0">
                <a:solidFill>
                  <a:srgbClr val="0033CC"/>
                </a:solidFill>
              </a:rPr>
              <a:t>2</a:t>
            </a:r>
            <a:r>
              <a:rPr lang="en-US" dirty="0" smtClean="0">
                <a:solidFill>
                  <a:srgbClr val="0033CC"/>
                </a:solidFill>
              </a:rPr>
              <a:t>.</a:t>
            </a:r>
          </a:p>
          <a:p>
            <a:pPr marL="176213" indent="-176213">
              <a:spcAft>
                <a:spcPts val="300"/>
              </a:spcAft>
              <a:buFont typeface="Arial" pitchFamily="34" charset="0"/>
              <a:buChar char="•"/>
            </a:pPr>
            <a:r>
              <a:rPr lang="en-US" dirty="0" smtClean="0">
                <a:solidFill>
                  <a:srgbClr val="0033CC"/>
                </a:solidFill>
              </a:rPr>
              <a:t>Doping implies that Cl etching involves electron transfer from substrate.</a:t>
            </a:r>
          </a:p>
          <a:p>
            <a:pPr marL="176213" indent="-176213">
              <a:spcAft>
                <a:spcPts val="300"/>
              </a:spcAft>
              <a:buFont typeface="Arial" pitchFamily="34" charset="0"/>
              <a:buChar char="•"/>
            </a:pPr>
            <a:r>
              <a:rPr lang="en-US" dirty="0" smtClean="0">
                <a:solidFill>
                  <a:srgbClr val="0033CC"/>
                </a:solidFill>
              </a:rPr>
              <a:t>Atomic Cl chemisorbs on Si. Once surface Cl becomes negatively charged, it can bond ionically with the substrate. This frees additional chemisorption sites and increases probability that Cl atoms penetrate surface and produce volatile silicon chlorides.</a:t>
            </a:r>
          </a:p>
          <a:p>
            <a:pPr marL="176213" indent="-176213">
              <a:spcAft>
                <a:spcPts val="300"/>
              </a:spcAft>
              <a:buFont typeface="Arial" pitchFamily="34" charset="0"/>
              <a:buChar char="•"/>
            </a:pPr>
            <a:r>
              <a:rPr lang="en-US" dirty="0" smtClean="0">
                <a:solidFill>
                  <a:srgbClr val="0033CC"/>
                </a:solidFill>
              </a:rPr>
              <a:t>Cl penetration is increased by ion bombardment, leading to energy-driven anisotropy.</a:t>
            </a: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 name="Picture 1"/>
          <p:cNvPicPr>
            <a:picLocks noChangeAspect="1" noChangeArrowheads="1"/>
          </p:cNvPicPr>
          <p:nvPr/>
        </p:nvPicPr>
        <p:blipFill>
          <a:blip r:embed="rId3" cstate="print"/>
          <a:srcRect/>
          <a:stretch>
            <a:fillRect/>
          </a:stretch>
        </p:blipFill>
        <p:spPr bwMode="auto">
          <a:xfrm>
            <a:off x="0" y="4781550"/>
            <a:ext cx="6229350" cy="2076450"/>
          </a:xfrm>
          <a:prstGeom prst="rect">
            <a:avLst/>
          </a:prstGeom>
          <a:noFill/>
          <a:ln w="9525">
            <a:noFill/>
            <a:miter lim="800000"/>
            <a:headEnd/>
            <a:tailEnd/>
          </a:ln>
        </p:spPr>
      </p:pic>
      <p:sp>
        <p:nvSpPr>
          <p:cNvPr id="9" name="TextBox 8"/>
          <p:cNvSpPr txBox="1"/>
          <p:nvPr/>
        </p:nvSpPr>
        <p:spPr>
          <a:xfrm>
            <a:off x="222290" y="4343400"/>
            <a:ext cx="5721310" cy="369332"/>
          </a:xfrm>
          <a:prstGeom prst="rect">
            <a:avLst/>
          </a:prstGeom>
          <a:noFill/>
        </p:spPr>
        <p:txBody>
          <a:bodyPr wrap="none" rtlCol="0">
            <a:spAutoFit/>
          </a:bodyPr>
          <a:lstStyle/>
          <a:p>
            <a:r>
              <a:rPr lang="en-US" dirty="0" smtClean="0">
                <a:solidFill>
                  <a:srgbClr val="7030A0"/>
                </a:solidFill>
              </a:rPr>
              <a:t>ICP plasma etching of poly-Si usually consists of three steps</a:t>
            </a:r>
            <a:endParaRPr lang="en-US" dirty="0">
              <a:solidFill>
                <a:srgbClr val="7030A0"/>
              </a:solidFill>
            </a:endParaRPr>
          </a:p>
        </p:txBody>
      </p:sp>
      <p:sp>
        <p:nvSpPr>
          <p:cNvPr id="11" name="TextBox 10"/>
          <p:cNvSpPr txBox="1"/>
          <p:nvPr/>
        </p:nvSpPr>
        <p:spPr>
          <a:xfrm>
            <a:off x="6629400" y="5780782"/>
            <a:ext cx="2362200" cy="1077218"/>
          </a:xfrm>
          <a:prstGeom prst="rect">
            <a:avLst/>
          </a:prstGeom>
          <a:noFill/>
        </p:spPr>
        <p:txBody>
          <a:bodyPr wrap="square" rtlCol="0">
            <a:spAutoFit/>
          </a:bodyPr>
          <a:lstStyle/>
          <a:p>
            <a:r>
              <a:rPr lang="en-US" sz="1600" dirty="0" smtClean="0">
                <a:solidFill>
                  <a:srgbClr val="0033CC"/>
                </a:solidFill>
              </a:rPr>
              <a:t>For un-doped Si (top), once a monolayer of </a:t>
            </a:r>
            <a:r>
              <a:rPr lang="en-US" sz="1600" dirty="0" err="1" smtClean="0">
                <a:solidFill>
                  <a:srgbClr val="0033CC"/>
                </a:solidFill>
              </a:rPr>
              <a:t>Cl</a:t>
            </a:r>
            <a:r>
              <a:rPr lang="en-US" sz="1600" dirty="0" smtClean="0">
                <a:solidFill>
                  <a:srgbClr val="0033CC"/>
                </a:solidFill>
              </a:rPr>
              <a:t> builds on surface, it impedes any </a:t>
            </a:r>
            <a:r>
              <a:rPr lang="en-US" sz="1600" dirty="0" err="1" smtClean="0">
                <a:solidFill>
                  <a:srgbClr val="0033CC"/>
                </a:solidFill>
              </a:rPr>
              <a:t>Cl</a:t>
            </a:r>
            <a:r>
              <a:rPr lang="en-US" sz="1600" dirty="0" smtClean="0">
                <a:solidFill>
                  <a:srgbClr val="0033CC"/>
                </a:solidFill>
              </a:rPr>
              <a:t> addition.</a:t>
            </a:r>
            <a:endParaRPr lang="en-US" sz="1600" dirty="0">
              <a:solidFill>
                <a:srgbClr val="0033CC"/>
              </a:solidFill>
            </a:endParaRPr>
          </a:p>
        </p:txBody>
      </p:sp>
      <p:sp>
        <p:nvSpPr>
          <p:cNvPr id="10" name="TextBox 9"/>
          <p:cNvSpPr txBox="1"/>
          <p:nvPr/>
        </p:nvSpPr>
        <p:spPr>
          <a:xfrm>
            <a:off x="76200" y="2696051"/>
            <a:ext cx="6477000" cy="1446550"/>
          </a:xfrm>
          <a:prstGeom prst="rect">
            <a:avLst/>
          </a:prstGeom>
          <a:noFill/>
        </p:spPr>
        <p:txBody>
          <a:bodyPr wrap="square" rtlCol="0">
            <a:spAutoFit/>
          </a:bodyPr>
          <a:lstStyle/>
          <a:p>
            <a:pPr marL="171450" indent="-171450">
              <a:buFont typeface="Arial" pitchFamily="34" charset="0"/>
              <a:buChar char="•"/>
            </a:pPr>
            <a:r>
              <a:rPr lang="en-US" dirty="0" smtClean="0">
                <a:solidFill>
                  <a:srgbClr val="0033CC"/>
                </a:solidFill>
              </a:rPr>
              <a:t>Charge transfer produces isotropic etch in heavily doped layers. Yet one can obtain anisotropic etch by sidewall polymerization.</a:t>
            </a:r>
          </a:p>
          <a:p>
            <a:pPr marL="171450" indent="-171450">
              <a:buFont typeface="Arial" pitchFamily="34" charset="0"/>
              <a:buChar char="•"/>
            </a:pPr>
            <a:r>
              <a:rPr lang="en-US" dirty="0" smtClean="0">
                <a:solidFill>
                  <a:srgbClr val="0033CC"/>
                </a:solidFill>
              </a:rPr>
              <a:t>Polymerization is done by adjusting relative concentrations of Cl</a:t>
            </a:r>
            <a:r>
              <a:rPr lang="en-US" baseline="-25000" dirty="0" smtClean="0">
                <a:solidFill>
                  <a:srgbClr val="0033CC"/>
                </a:solidFill>
              </a:rPr>
              <a:t>2</a:t>
            </a:r>
            <a:r>
              <a:rPr lang="en-US" dirty="0" smtClean="0">
                <a:solidFill>
                  <a:srgbClr val="0033CC"/>
                </a:solidFill>
              </a:rPr>
              <a:t> and BCl</a:t>
            </a:r>
            <a:r>
              <a:rPr lang="en-US" baseline="-25000" dirty="0" smtClean="0">
                <a:solidFill>
                  <a:srgbClr val="0033CC"/>
                </a:solidFill>
              </a:rPr>
              <a:t>3</a:t>
            </a:r>
            <a:r>
              <a:rPr lang="en-US" dirty="0" smtClean="0">
                <a:solidFill>
                  <a:srgbClr val="0033CC"/>
                </a:solidFill>
              </a:rPr>
              <a:t>, CCl</a:t>
            </a:r>
            <a:r>
              <a:rPr lang="en-US" baseline="-25000" dirty="0" smtClean="0">
                <a:solidFill>
                  <a:srgbClr val="0033CC"/>
                </a:solidFill>
              </a:rPr>
              <a:t>4</a:t>
            </a:r>
            <a:r>
              <a:rPr lang="en-US" dirty="0" smtClean="0">
                <a:solidFill>
                  <a:srgbClr val="0033CC"/>
                </a:solidFill>
              </a:rPr>
              <a:t> or SiCl</a:t>
            </a:r>
            <a:r>
              <a:rPr lang="en-US" baseline="-25000" dirty="0" smtClean="0">
                <a:solidFill>
                  <a:srgbClr val="0033CC"/>
                </a:solidFill>
              </a:rPr>
              <a:t>4</a:t>
            </a:r>
            <a:r>
              <a:rPr lang="en-US" dirty="0" smtClean="0">
                <a:solidFill>
                  <a:srgbClr val="0033CC"/>
                </a:solidFill>
              </a:rPr>
              <a:t>. </a:t>
            </a:r>
            <a:r>
              <a:rPr lang="en-US" sz="1600" dirty="0" smtClean="0">
                <a:solidFill>
                  <a:srgbClr val="000066"/>
                </a:solidFill>
              </a:rPr>
              <a:t>Like CF</a:t>
            </a:r>
            <a:r>
              <a:rPr lang="en-US" sz="1600" baseline="-25000" dirty="0" smtClean="0">
                <a:solidFill>
                  <a:srgbClr val="000066"/>
                </a:solidFill>
              </a:rPr>
              <a:t>4</a:t>
            </a:r>
            <a:r>
              <a:rPr lang="en-US" sz="1600" dirty="0" smtClean="0">
                <a:solidFill>
                  <a:srgbClr val="000066"/>
                </a:solidFill>
              </a:rPr>
              <a:t> plasma, in Cl</a:t>
            </a:r>
            <a:r>
              <a:rPr lang="en-US" sz="1600" baseline="-25000" dirty="0" smtClean="0">
                <a:solidFill>
                  <a:srgbClr val="000066"/>
                </a:solidFill>
              </a:rPr>
              <a:t>2</a:t>
            </a:r>
            <a:r>
              <a:rPr lang="en-US" sz="1600" dirty="0" smtClean="0">
                <a:solidFill>
                  <a:srgbClr val="000066"/>
                </a:solidFill>
              </a:rPr>
              <a:t>/CCl</a:t>
            </a:r>
            <a:r>
              <a:rPr lang="en-US" sz="1600" baseline="-25000" dirty="0" smtClean="0">
                <a:solidFill>
                  <a:srgbClr val="000066"/>
                </a:solidFill>
              </a:rPr>
              <a:t>4</a:t>
            </a:r>
            <a:r>
              <a:rPr lang="en-US" sz="1600" dirty="0" smtClean="0">
                <a:solidFill>
                  <a:srgbClr val="000066"/>
                </a:solidFill>
              </a:rPr>
              <a:t> gas, etching is mainly by atom (</a:t>
            </a:r>
            <a:r>
              <a:rPr lang="en-US" sz="1600" dirty="0" err="1" smtClean="0">
                <a:solidFill>
                  <a:srgbClr val="000066"/>
                </a:solidFill>
              </a:rPr>
              <a:t>Cl</a:t>
            </a:r>
            <a:r>
              <a:rPr lang="en-US" sz="1600" dirty="0" smtClean="0">
                <a:solidFill>
                  <a:srgbClr val="000066"/>
                </a:solidFill>
              </a:rPr>
              <a:t>), and polymerization by molecule radial (CCl</a:t>
            </a:r>
            <a:r>
              <a:rPr lang="en-US" sz="1600" baseline="-25000" dirty="0" smtClean="0">
                <a:solidFill>
                  <a:srgbClr val="000066"/>
                </a:solidFill>
              </a:rPr>
              <a:t>3</a:t>
            </a:r>
            <a:r>
              <a:rPr lang="en-US" sz="1600" dirty="0" smtClean="0">
                <a:solidFill>
                  <a:srgbClr val="000066"/>
                </a:solidFill>
              </a:rPr>
              <a:t>, CCl</a:t>
            </a:r>
            <a:r>
              <a:rPr lang="en-US" sz="1600" baseline="-25000" dirty="0" smtClean="0">
                <a:solidFill>
                  <a:srgbClr val="000066"/>
                </a:solidFill>
              </a:rPr>
              <a:t>2</a:t>
            </a:r>
            <a:r>
              <a:rPr lang="en-US" sz="1600" dirty="0" smtClean="0">
                <a:solidFill>
                  <a:srgbClr val="000066"/>
                </a:solidFill>
              </a:rPr>
              <a:t>).</a:t>
            </a:r>
            <a:endParaRPr lang="en-US" sz="1600" dirty="0">
              <a:solidFill>
                <a:srgbClr val="000066"/>
              </a:solidFill>
            </a:endParaRPr>
          </a:p>
        </p:txBody>
      </p:sp>
      <p:sp>
        <p:nvSpPr>
          <p:cNvPr id="12" name="Slide Number Placeholder 11"/>
          <p:cNvSpPr>
            <a:spLocks noGrp="1"/>
          </p:cNvSpPr>
          <p:nvPr>
            <p:ph type="sldNum" sz="quarter" idx="12"/>
          </p:nvPr>
        </p:nvSpPr>
        <p:spPr/>
        <p:txBody>
          <a:bodyPr/>
          <a:lstStyle/>
          <a:p>
            <a:fld id="{7F9E6F01-701B-490F-B297-5805091229B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520415" y="0"/>
            <a:ext cx="4535344" cy="523220"/>
          </a:xfrm>
          <a:prstGeom prst="rect">
            <a:avLst/>
          </a:prstGeom>
        </p:spPr>
        <p:txBody>
          <a:bodyPr wrap="none">
            <a:spAutoFit/>
          </a:bodyPr>
          <a:lstStyle/>
          <a:p>
            <a:r>
              <a:rPr lang="en-US" altLang="zh-TW" sz="2800" dirty="0" smtClean="0">
                <a:solidFill>
                  <a:srgbClr val="0033CC"/>
                </a:solidFill>
              </a:rPr>
              <a:t>Plasma/RIE etching aluminum</a:t>
            </a:r>
            <a:endParaRPr lang="en-US" sz="2800" dirty="0">
              <a:solidFill>
                <a:srgbClr val="0033CC"/>
              </a:solidFill>
            </a:endParaRPr>
          </a:p>
        </p:txBody>
      </p:sp>
      <p:sp>
        <p:nvSpPr>
          <p:cNvPr id="7" name="Rectangle 6"/>
          <p:cNvSpPr/>
          <p:nvPr/>
        </p:nvSpPr>
        <p:spPr>
          <a:xfrm>
            <a:off x="228600" y="1600200"/>
            <a:ext cx="8686800" cy="4832092"/>
          </a:xfrm>
          <a:prstGeom prst="rect">
            <a:avLst/>
          </a:prstGeom>
        </p:spPr>
        <p:txBody>
          <a:bodyPr wrap="square">
            <a:spAutoFit/>
          </a:bodyPr>
          <a:lstStyle/>
          <a:p>
            <a:pPr marL="166688" indent="-166688">
              <a:spcAft>
                <a:spcPts val="300"/>
              </a:spcAft>
              <a:buFont typeface="Arial" pitchFamily="34" charset="0"/>
              <a:buChar char="•"/>
            </a:pPr>
            <a:r>
              <a:rPr lang="en-US" altLang="zh-TW" dirty="0" smtClean="0">
                <a:solidFill>
                  <a:srgbClr val="0033CC"/>
                </a:solidFill>
              </a:rPr>
              <a:t>Fluorine is not used because AlF</a:t>
            </a:r>
            <a:r>
              <a:rPr lang="en-US" altLang="zh-TW" baseline="-25000" dirty="0" smtClean="0">
                <a:solidFill>
                  <a:srgbClr val="0033CC"/>
                </a:solidFill>
              </a:rPr>
              <a:t>3</a:t>
            </a:r>
            <a:r>
              <a:rPr lang="en-US" altLang="zh-TW" dirty="0" smtClean="0">
                <a:solidFill>
                  <a:srgbClr val="0033CC"/>
                </a:solidFill>
              </a:rPr>
              <a:t> is not volatile.</a:t>
            </a:r>
          </a:p>
          <a:p>
            <a:pPr marL="166688" lvl="2" indent="-166688">
              <a:spcAft>
                <a:spcPts val="300"/>
              </a:spcAft>
              <a:buFont typeface="Arial" pitchFamily="34" charset="0"/>
              <a:buChar char="•"/>
            </a:pPr>
            <a:r>
              <a:rPr lang="en-US" altLang="zh-TW" dirty="0" smtClean="0">
                <a:solidFill>
                  <a:srgbClr val="0033CC"/>
                </a:solidFill>
              </a:rPr>
              <a:t>Presence of native oxide Al</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3 </a:t>
            </a:r>
            <a:r>
              <a:rPr lang="en-US" altLang="zh-TW" dirty="0" smtClean="0">
                <a:solidFill>
                  <a:srgbClr val="0033CC"/>
                </a:solidFill>
              </a:rPr>
              <a:t>on Al surface requires a breakthrough etch before the main etch: </a:t>
            </a:r>
            <a:r>
              <a:rPr lang="en-US" altLang="zh-TW" dirty="0" err="1" smtClean="0">
                <a:solidFill>
                  <a:srgbClr val="0033CC"/>
                </a:solidFill>
              </a:rPr>
              <a:t>Ar</a:t>
            </a:r>
            <a:r>
              <a:rPr lang="en-US" altLang="zh-TW" dirty="0" smtClean="0">
                <a:solidFill>
                  <a:srgbClr val="0033CC"/>
                </a:solidFill>
              </a:rPr>
              <a:t> sputter, or use BCl</a:t>
            </a:r>
            <a:r>
              <a:rPr lang="en-US" altLang="zh-TW" baseline="-25000" dirty="0" smtClean="0">
                <a:solidFill>
                  <a:srgbClr val="0033CC"/>
                </a:solidFill>
              </a:rPr>
              <a:t>3</a:t>
            </a:r>
            <a:r>
              <a:rPr lang="en-US" altLang="zh-TW" dirty="0" smtClean="0">
                <a:solidFill>
                  <a:srgbClr val="0033CC"/>
                </a:solidFill>
              </a:rPr>
              <a:t>, SiCl</a:t>
            </a:r>
            <a:r>
              <a:rPr lang="en-US" altLang="zh-TW" baseline="-25000" dirty="0" smtClean="0">
                <a:solidFill>
                  <a:srgbClr val="0033CC"/>
                </a:solidFill>
              </a:rPr>
              <a:t>4</a:t>
            </a:r>
            <a:r>
              <a:rPr lang="en-US" altLang="zh-TW" dirty="0" smtClean="0">
                <a:solidFill>
                  <a:srgbClr val="0033CC"/>
                </a:solidFill>
              </a:rPr>
              <a:t>, CCl</a:t>
            </a:r>
            <a:r>
              <a:rPr lang="en-US" altLang="zh-TW" baseline="-25000" dirty="0" smtClean="0">
                <a:solidFill>
                  <a:srgbClr val="0033CC"/>
                </a:solidFill>
              </a:rPr>
              <a:t>4 </a:t>
            </a:r>
            <a:r>
              <a:rPr lang="en-US" altLang="zh-TW" dirty="0" smtClean="0">
                <a:solidFill>
                  <a:srgbClr val="0033CC"/>
                </a:solidFill>
              </a:rPr>
              <a:t>or BBr</a:t>
            </a:r>
            <a:r>
              <a:rPr lang="en-US" altLang="zh-TW" baseline="-25000" dirty="0" smtClean="0">
                <a:solidFill>
                  <a:srgbClr val="0033CC"/>
                </a:solidFill>
              </a:rPr>
              <a:t>3 </a:t>
            </a:r>
            <a:r>
              <a:rPr lang="en-US" altLang="zh-TW" dirty="0" smtClean="0">
                <a:solidFill>
                  <a:srgbClr val="0033CC"/>
                </a:solidFill>
              </a:rPr>
              <a:t>to scavenge O</a:t>
            </a:r>
            <a:r>
              <a:rPr lang="en-US" altLang="zh-TW" baseline="-25000" dirty="0" smtClean="0">
                <a:solidFill>
                  <a:srgbClr val="0033CC"/>
                </a:solidFill>
              </a:rPr>
              <a:t>2 </a:t>
            </a:r>
            <a:r>
              <a:rPr lang="en-US" altLang="zh-TW" dirty="0" smtClean="0">
                <a:solidFill>
                  <a:srgbClr val="0033CC"/>
                </a:solidFill>
              </a:rPr>
              <a:t>&amp; H</a:t>
            </a:r>
            <a:r>
              <a:rPr lang="en-US" altLang="zh-TW" baseline="-25000" dirty="0" smtClean="0">
                <a:solidFill>
                  <a:srgbClr val="0033CC"/>
                </a:solidFill>
              </a:rPr>
              <a:t>2</a:t>
            </a:r>
            <a:r>
              <a:rPr lang="en-US" altLang="zh-TW" dirty="0" smtClean="0">
                <a:solidFill>
                  <a:srgbClr val="0033CC"/>
                </a:solidFill>
              </a:rPr>
              <a:t>O and remove Al</a:t>
            </a:r>
            <a:r>
              <a:rPr lang="en-US" altLang="zh-TW" baseline="-25000" dirty="0" smtClean="0">
                <a:solidFill>
                  <a:srgbClr val="0033CC"/>
                </a:solidFill>
              </a:rPr>
              <a:t>2</a:t>
            </a:r>
            <a:r>
              <a:rPr lang="en-US" altLang="zh-TW" dirty="0" smtClean="0">
                <a:solidFill>
                  <a:srgbClr val="0033CC"/>
                </a:solidFill>
              </a:rPr>
              <a:t>O</a:t>
            </a:r>
            <a:r>
              <a:rPr lang="en-US" altLang="zh-TW" baseline="-25000" dirty="0" smtClean="0">
                <a:solidFill>
                  <a:srgbClr val="0033CC"/>
                </a:solidFill>
              </a:rPr>
              <a:t>3</a:t>
            </a:r>
            <a:r>
              <a:rPr lang="en-US" altLang="zh-TW" dirty="0" smtClean="0">
                <a:solidFill>
                  <a:srgbClr val="0033CC"/>
                </a:solidFill>
              </a:rPr>
              <a:t> by both physical and chemical means.</a:t>
            </a:r>
          </a:p>
          <a:p>
            <a:pPr marL="166688" indent="-166688">
              <a:spcAft>
                <a:spcPts val="300"/>
              </a:spcAft>
              <a:buFont typeface="Arial" pitchFamily="34" charset="0"/>
              <a:buChar char="•"/>
            </a:pPr>
            <a:r>
              <a:rPr lang="en-US" altLang="zh-TW" dirty="0" smtClean="0">
                <a:solidFill>
                  <a:srgbClr val="0033CC"/>
                </a:solidFill>
              </a:rPr>
              <a:t>Cl</a:t>
            </a:r>
            <a:r>
              <a:rPr lang="en-US" altLang="zh-TW" baseline="-25000" dirty="0" smtClean="0">
                <a:solidFill>
                  <a:srgbClr val="0033CC"/>
                </a:solidFill>
              </a:rPr>
              <a:t>2</a:t>
            </a:r>
            <a:r>
              <a:rPr lang="en-US" altLang="zh-TW" dirty="0" smtClean="0">
                <a:solidFill>
                  <a:srgbClr val="0033CC"/>
                </a:solidFill>
              </a:rPr>
              <a:t> etches Al </a:t>
            </a:r>
            <a:r>
              <a:rPr lang="en-US" altLang="zh-TW" dirty="0" err="1" smtClean="0">
                <a:solidFill>
                  <a:srgbClr val="0033CC"/>
                </a:solidFill>
              </a:rPr>
              <a:t>isotropically</a:t>
            </a:r>
            <a:r>
              <a:rPr lang="en-US" altLang="zh-TW" dirty="0" smtClean="0">
                <a:solidFill>
                  <a:srgbClr val="0033CC"/>
                </a:solidFill>
              </a:rPr>
              <a:t> (pure chemical, no need of ion bombardment for etching).</a:t>
            </a:r>
          </a:p>
          <a:p>
            <a:pPr marL="166688" indent="-166688">
              <a:spcAft>
                <a:spcPts val="300"/>
              </a:spcAft>
              <a:buFont typeface="Arial" pitchFamily="34" charset="0"/>
              <a:buChar char="•"/>
            </a:pPr>
            <a:r>
              <a:rPr lang="en-US" altLang="zh-TW" dirty="0" smtClean="0">
                <a:solidFill>
                  <a:srgbClr val="0033CC"/>
                </a:solidFill>
              </a:rPr>
              <a:t>For anisotropic etching, need form sidewall inhibitor: add CHCl</a:t>
            </a:r>
            <a:r>
              <a:rPr lang="en-US" altLang="zh-TW" baseline="-25000" dirty="0" smtClean="0">
                <a:solidFill>
                  <a:srgbClr val="0033CC"/>
                </a:solidFill>
              </a:rPr>
              <a:t>3</a:t>
            </a:r>
            <a:r>
              <a:rPr lang="en-US" altLang="zh-TW" dirty="0" smtClean="0">
                <a:solidFill>
                  <a:srgbClr val="0033CC"/>
                </a:solidFill>
              </a:rPr>
              <a:t>, CFCl</a:t>
            </a:r>
            <a:r>
              <a:rPr lang="en-US" altLang="zh-TW" baseline="-25000" dirty="0" smtClean="0">
                <a:solidFill>
                  <a:srgbClr val="0033CC"/>
                </a:solidFill>
              </a:rPr>
              <a:t>3</a:t>
            </a:r>
            <a:r>
              <a:rPr lang="en-US" altLang="zh-TW" dirty="0" smtClean="0">
                <a:solidFill>
                  <a:srgbClr val="0033CC"/>
                </a:solidFill>
              </a:rPr>
              <a:t>, CCl</a:t>
            </a:r>
            <a:r>
              <a:rPr lang="en-US" altLang="zh-TW" baseline="-25000" dirty="0" smtClean="0">
                <a:solidFill>
                  <a:srgbClr val="0033CC"/>
                </a:solidFill>
              </a:rPr>
              <a:t>4</a:t>
            </a:r>
            <a:r>
              <a:rPr lang="en-US" altLang="zh-TW" dirty="0" smtClean="0">
                <a:solidFill>
                  <a:srgbClr val="0033CC"/>
                </a:solidFill>
              </a:rPr>
              <a:t>, BCl</a:t>
            </a:r>
            <a:r>
              <a:rPr lang="en-US" altLang="zh-TW" baseline="-25000" dirty="0" smtClean="0">
                <a:solidFill>
                  <a:srgbClr val="0033CC"/>
                </a:solidFill>
              </a:rPr>
              <a:t>3</a:t>
            </a:r>
            <a:r>
              <a:rPr lang="en-US" altLang="zh-TW" dirty="0" smtClean="0">
                <a:solidFill>
                  <a:srgbClr val="0033CC"/>
                </a:solidFill>
              </a:rPr>
              <a:t> or N</a:t>
            </a:r>
            <a:r>
              <a:rPr lang="en-US" altLang="zh-TW" baseline="-25000" dirty="0" smtClean="0">
                <a:solidFill>
                  <a:srgbClr val="0033CC"/>
                </a:solidFill>
              </a:rPr>
              <a:t>2</a:t>
            </a:r>
            <a:r>
              <a:rPr lang="en-US" altLang="zh-TW" dirty="0" smtClean="0">
                <a:solidFill>
                  <a:srgbClr val="0033CC"/>
                </a:solidFill>
              </a:rPr>
              <a:t> (form CN polymer from resist erosion).</a:t>
            </a:r>
          </a:p>
          <a:p>
            <a:pPr marL="166688" indent="-166688">
              <a:spcAft>
                <a:spcPts val="300"/>
              </a:spcAft>
              <a:buFont typeface="Arial" pitchFamily="34" charset="0"/>
              <a:buChar char="•"/>
            </a:pPr>
            <a:r>
              <a:rPr lang="en-US" altLang="zh-TW" dirty="0" smtClean="0">
                <a:solidFill>
                  <a:srgbClr val="0033CC"/>
                </a:solidFill>
              </a:rPr>
              <a:t>Al/Cu alloys are used in interconnects but Cu does not etch in Cl.</a:t>
            </a:r>
          </a:p>
          <a:p>
            <a:pPr marL="692150" lvl="2" indent="-234950">
              <a:spcAft>
                <a:spcPts val="300"/>
              </a:spcAft>
              <a:buFont typeface="Courier New" pitchFamily="49" charset="0"/>
              <a:buChar char="o"/>
            </a:pPr>
            <a:r>
              <a:rPr lang="en-US" altLang="zh-TW" dirty="0" smtClean="0">
                <a:solidFill>
                  <a:srgbClr val="0033CC"/>
                </a:solidFill>
              </a:rPr>
              <a:t>Etch requires ion bombardment or high temperature </a:t>
            </a:r>
          </a:p>
          <a:p>
            <a:pPr marL="166688" indent="-166688">
              <a:spcAft>
                <a:spcPts val="300"/>
              </a:spcAft>
              <a:buFont typeface="Arial" pitchFamily="34" charset="0"/>
              <a:buChar char="•"/>
            </a:pPr>
            <a:r>
              <a:rPr lang="en-US" altLang="zh-TW" dirty="0" smtClean="0">
                <a:solidFill>
                  <a:srgbClr val="0033CC"/>
                </a:solidFill>
              </a:rPr>
              <a:t>Corrosion of Al line occurs when exposed to ambient because Cl or AlCl</a:t>
            </a:r>
            <a:r>
              <a:rPr lang="en-US" altLang="zh-TW" baseline="-25000" dirty="0" smtClean="0">
                <a:solidFill>
                  <a:srgbClr val="0033CC"/>
                </a:solidFill>
              </a:rPr>
              <a:t>3</a:t>
            </a:r>
            <a:r>
              <a:rPr lang="en-US" altLang="zh-TW" dirty="0" smtClean="0">
                <a:solidFill>
                  <a:srgbClr val="0033CC"/>
                </a:solidFill>
              </a:rPr>
              <a:t> on sidewall and resist react with water to form </a:t>
            </a:r>
            <a:r>
              <a:rPr lang="en-US" altLang="zh-TW" dirty="0" err="1" smtClean="0">
                <a:solidFill>
                  <a:srgbClr val="0033CC"/>
                </a:solidFill>
              </a:rPr>
              <a:t>HCl</a:t>
            </a:r>
            <a:r>
              <a:rPr lang="en-US" altLang="zh-TW" dirty="0" smtClean="0">
                <a:solidFill>
                  <a:srgbClr val="0033CC"/>
                </a:solidFill>
              </a:rPr>
              <a:t> which etches Al. </a:t>
            </a:r>
          </a:p>
          <a:p>
            <a:pPr marL="166688" indent="-166688">
              <a:spcAft>
                <a:spcPts val="300"/>
              </a:spcAft>
              <a:buFont typeface="Arial" pitchFamily="34" charset="0"/>
              <a:buChar char="•"/>
            </a:pPr>
            <a:r>
              <a:rPr lang="en-US" altLang="zh-TW" dirty="0" smtClean="0">
                <a:solidFill>
                  <a:srgbClr val="0033CC"/>
                </a:solidFill>
              </a:rPr>
              <a:t>To passivate Al surface after etch before exposure to atmosphere:</a:t>
            </a:r>
          </a:p>
          <a:p>
            <a:pPr marL="692150" lvl="2" indent="-234950">
              <a:buFont typeface="Courier New" pitchFamily="49" charset="0"/>
              <a:buChar char="o"/>
            </a:pPr>
            <a:r>
              <a:rPr lang="en-US" altLang="zh-TW" dirty="0" smtClean="0">
                <a:solidFill>
                  <a:srgbClr val="0033CC"/>
                </a:solidFill>
              </a:rPr>
              <a:t>Heat wafer to 100-150</a:t>
            </a:r>
            <a:r>
              <a:rPr lang="en-US" altLang="zh-TW" baseline="30000" dirty="0" smtClean="0">
                <a:solidFill>
                  <a:srgbClr val="0033CC"/>
                </a:solidFill>
              </a:rPr>
              <a:t>o</a:t>
            </a:r>
            <a:r>
              <a:rPr lang="en-US" altLang="zh-TW" dirty="0" smtClean="0">
                <a:solidFill>
                  <a:srgbClr val="0033CC"/>
                </a:solidFill>
              </a:rPr>
              <a:t>C to drive-off Cl.</a:t>
            </a:r>
          </a:p>
          <a:p>
            <a:pPr marL="692150" lvl="2" indent="-234950">
              <a:buFont typeface="Courier New" pitchFamily="49" charset="0"/>
              <a:buChar char="o"/>
            </a:pPr>
            <a:r>
              <a:rPr lang="en-US" altLang="zh-TW" dirty="0" smtClean="0">
                <a:solidFill>
                  <a:srgbClr val="0033CC"/>
                </a:solidFill>
              </a:rPr>
              <a:t>Bury Cl with CHF</a:t>
            </a:r>
            <a:r>
              <a:rPr lang="en-US" altLang="zh-TW" baseline="-25000" dirty="0" smtClean="0">
                <a:solidFill>
                  <a:srgbClr val="0033CC"/>
                </a:solidFill>
              </a:rPr>
              <a:t>3</a:t>
            </a:r>
            <a:r>
              <a:rPr lang="en-US" altLang="zh-TW" dirty="0" smtClean="0">
                <a:solidFill>
                  <a:srgbClr val="0033CC"/>
                </a:solidFill>
              </a:rPr>
              <a:t> plasma-induced C-F polymer and remove the polymer later.</a:t>
            </a:r>
          </a:p>
          <a:p>
            <a:pPr marL="692150" lvl="2" indent="-234950">
              <a:buFont typeface="Courier New" pitchFamily="49" charset="0"/>
              <a:buChar char="o"/>
            </a:pPr>
            <a:r>
              <a:rPr lang="en-US" altLang="zh-TW" dirty="0" smtClean="0">
                <a:solidFill>
                  <a:srgbClr val="0033CC"/>
                </a:solidFill>
              </a:rPr>
              <a:t>Expose to F ambient such as CF</a:t>
            </a:r>
            <a:r>
              <a:rPr lang="en-US" altLang="zh-TW" baseline="-25000" dirty="0" smtClean="0">
                <a:solidFill>
                  <a:srgbClr val="0033CC"/>
                </a:solidFill>
              </a:rPr>
              <a:t>4</a:t>
            </a:r>
            <a:r>
              <a:rPr lang="en-US" altLang="zh-TW" dirty="0" smtClean="0">
                <a:solidFill>
                  <a:srgbClr val="0033CC"/>
                </a:solidFill>
              </a:rPr>
              <a:t> plasma to replace Cl with F.</a:t>
            </a:r>
          </a:p>
          <a:p>
            <a:pPr marL="692150" lvl="2" indent="-234950">
              <a:buFont typeface="Courier New" pitchFamily="49" charset="0"/>
              <a:buChar char="o"/>
            </a:pPr>
            <a:r>
              <a:rPr lang="en-US" altLang="zh-TW" dirty="0" smtClean="0">
                <a:solidFill>
                  <a:srgbClr val="0033CC"/>
                </a:solidFill>
              </a:rPr>
              <a:t>Then O</a:t>
            </a:r>
            <a:r>
              <a:rPr lang="en-US" altLang="zh-TW" baseline="-25000" dirty="0" smtClean="0">
                <a:solidFill>
                  <a:srgbClr val="0033CC"/>
                </a:solidFill>
              </a:rPr>
              <a:t>2</a:t>
            </a:r>
            <a:r>
              <a:rPr lang="en-US" altLang="zh-TW" dirty="0" smtClean="0">
                <a:solidFill>
                  <a:srgbClr val="0033CC"/>
                </a:solidFill>
              </a:rPr>
              <a:t> plasma to remove photoresist, followed by DI water rinse.</a:t>
            </a:r>
          </a:p>
        </p:txBody>
      </p:sp>
      <p:pic>
        <p:nvPicPr>
          <p:cNvPr id="156673" name="Picture 1"/>
          <p:cNvPicPr>
            <a:picLocks noChangeAspect="1" noChangeArrowheads="1"/>
          </p:cNvPicPr>
          <p:nvPr/>
        </p:nvPicPr>
        <p:blipFill>
          <a:blip r:embed="rId2" cstate="print"/>
          <a:srcRect/>
          <a:stretch>
            <a:fillRect/>
          </a:stretch>
        </p:blipFill>
        <p:spPr bwMode="auto">
          <a:xfrm>
            <a:off x="1066800" y="685800"/>
            <a:ext cx="3276600" cy="883820"/>
          </a:xfrm>
          <a:prstGeom prst="rect">
            <a:avLst/>
          </a:prstGeom>
          <a:noFill/>
          <a:ln w="9525">
            <a:noFill/>
            <a:miter lim="800000"/>
            <a:headEnd/>
            <a:tailEnd/>
          </a:ln>
        </p:spPr>
      </p:pic>
      <p:sp>
        <p:nvSpPr>
          <p:cNvPr id="8" name="TextBox 7"/>
          <p:cNvSpPr txBox="1"/>
          <p:nvPr/>
        </p:nvSpPr>
        <p:spPr>
          <a:xfrm>
            <a:off x="5029200" y="762000"/>
            <a:ext cx="2971800" cy="646331"/>
          </a:xfrm>
          <a:prstGeom prst="rect">
            <a:avLst/>
          </a:prstGeom>
          <a:noFill/>
        </p:spPr>
        <p:txBody>
          <a:bodyPr wrap="square" rtlCol="0">
            <a:spAutoFit/>
          </a:bodyPr>
          <a:lstStyle/>
          <a:p>
            <a:r>
              <a:rPr lang="en-US" dirty="0" smtClean="0">
                <a:solidFill>
                  <a:srgbClr val="7030A0"/>
                </a:solidFill>
              </a:rPr>
              <a:t>Al etching using CCl</a:t>
            </a:r>
            <a:r>
              <a:rPr lang="en-US" baseline="-25000" dirty="0" smtClean="0">
                <a:solidFill>
                  <a:srgbClr val="7030A0"/>
                </a:solidFill>
              </a:rPr>
              <a:t>4</a:t>
            </a:r>
            <a:r>
              <a:rPr lang="en-US" dirty="0" smtClean="0">
                <a:solidFill>
                  <a:srgbClr val="7030A0"/>
                </a:solidFill>
              </a:rPr>
              <a:t>,</a:t>
            </a:r>
          </a:p>
          <a:p>
            <a:r>
              <a:rPr lang="en-US" dirty="0" smtClean="0">
                <a:solidFill>
                  <a:srgbClr val="7030A0"/>
                </a:solidFill>
              </a:rPr>
              <a:t>(Cl</a:t>
            </a:r>
            <a:r>
              <a:rPr lang="en-US" baseline="-25000" dirty="0" smtClean="0">
                <a:solidFill>
                  <a:srgbClr val="7030A0"/>
                </a:solidFill>
              </a:rPr>
              <a:t>2</a:t>
            </a:r>
            <a:r>
              <a:rPr lang="en-US" dirty="0" smtClean="0">
                <a:solidFill>
                  <a:srgbClr val="7030A0"/>
                </a:solidFill>
              </a:rPr>
              <a:t> is more popular)</a:t>
            </a:r>
            <a:endParaRPr lang="en-US" dirty="0">
              <a:solidFill>
                <a:srgbClr val="7030A0"/>
              </a:solidFill>
            </a:endParaRPr>
          </a:p>
        </p:txBody>
      </p:sp>
      <p:sp>
        <p:nvSpPr>
          <p:cNvPr id="9" name="Slide Number Placeholder 8"/>
          <p:cNvSpPr>
            <a:spLocks noGrp="1"/>
          </p:cNvSpPr>
          <p:nvPr>
            <p:ph type="sldNum" sz="quarter" idx="12"/>
          </p:nvPr>
        </p:nvSpPr>
        <p:spPr/>
        <p:txBody>
          <a:bodyPr/>
          <a:lstStyle/>
          <a:p>
            <a:fld id="{7F9E6F01-701B-490F-B297-5805091229B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6459910" cy="523220"/>
          </a:xfrm>
          <a:prstGeom prst="rect">
            <a:avLst/>
          </a:prstGeom>
        </p:spPr>
        <p:txBody>
          <a:bodyPr wrap="none">
            <a:spAutoFit/>
          </a:bodyPr>
          <a:lstStyle/>
          <a:p>
            <a:r>
              <a:rPr lang="en-US" sz="2800" dirty="0" smtClean="0">
                <a:solidFill>
                  <a:srgbClr val="0033CC"/>
                </a:solidFill>
              </a:rPr>
              <a:t>Photoresist(PR) stripping by oxygen plasma</a:t>
            </a:r>
            <a:endParaRPr lang="en-US" sz="2800" dirty="0">
              <a:solidFill>
                <a:srgbClr val="0033CC"/>
              </a:solidFill>
            </a:endParaRPr>
          </a:p>
        </p:txBody>
      </p:sp>
      <p:pic>
        <p:nvPicPr>
          <p:cNvPr id="4099" name="Picture 3"/>
          <p:cNvPicPr>
            <a:picLocks noChangeAspect="1" noChangeArrowheads="1"/>
          </p:cNvPicPr>
          <p:nvPr/>
        </p:nvPicPr>
        <p:blipFill>
          <a:blip r:embed="rId2" cstate="print"/>
          <a:srcRect/>
          <a:stretch>
            <a:fillRect/>
          </a:stretch>
        </p:blipFill>
        <p:spPr bwMode="auto">
          <a:xfrm>
            <a:off x="76200" y="2057400"/>
            <a:ext cx="3695700" cy="41148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698876" y="3810000"/>
            <a:ext cx="5138738" cy="2971800"/>
          </a:xfrm>
          <a:prstGeom prst="rect">
            <a:avLst/>
          </a:prstGeom>
          <a:noFill/>
          <a:ln w="9525">
            <a:noFill/>
            <a:miter lim="800000"/>
            <a:headEnd/>
            <a:tailEnd/>
          </a:ln>
        </p:spPr>
      </p:pic>
      <p:sp>
        <p:nvSpPr>
          <p:cNvPr id="8" name="Rectangle 7"/>
          <p:cNvSpPr/>
          <p:nvPr/>
        </p:nvSpPr>
        <p:spPr>
          <a:xfrm>
            <a:off x="3352800" y="2057400"/>
            <a:ext cx="5791200" cy="1754326"/>
          </a:xfrm>
          <a:prstGeom prst="rect">
            <a:avLst/>
          </a:prstGeom>
        </p:spPr>
        <p:txBody>
          <a:bodyPr wrap="square">
            <a:spAutoFit/>
          </a:bodyPr>
          <a:lstStyle/>
          <a:p>
            <a:r>
              <a:rPr lang="en-US" dirty="0" smtClean="0">
                <a:solidFill>
                  <a:srgbClr val="0033CC"/>
                </a:solidFill>
              </a:rPr>
              <a:t>The etch product is CO, CO</a:t>
            </a:r>
            <a:r>
              <a:rPr lang="en-US" baseline="-25000" dirty="0" smtClean="0">
                <a:solidFill>
                  <a:srgbClr val="0033CC"/>
                </a:solidFill>
              </a:rPr>
              <a:t>2</a:t>
            </a:r>
            <a:r>
              <a:rPr lang="en-US" dirty="0" smtClean="0">
                <a:solidFill>
                  <a:srgbClr val="0033CC"/>
                </a:solidFill>
              </a:rPr>
              <a:t> and H</a:t>
            </a:r>
            <a:r>
              <a:rPr lang="en-US" baseline="-25000" dirty="0" smtClean="0">
                <a:solidFill>
                  <a:srgbClr val="0033CC"/>
                </a:solidFill>
              </a:rPr>
              <a:t>2</a:t>
            </a:r>
            <a:r>
              <a:rPr lang="en-US" dirty="0" smtClean="0">
                <a:solidFill>
                  <a:srgbClr val="0033CC"/>
                </a:solidFill>
              </a:rPr>
              <a:t>O…</a:t>
            </a:r>
          </a:p>
          <a:p>
            <a:r>
              <a:rPr lang="en-US" dirty="0" smtClean="0">
                <a:solidFill>
                  <a:srgbClr val="0033CC"/>
                </a:solidFill>
              </a:rPr>
              <a:t>Adding CF</a:t>
            </a:r>
            <a:r>
              <a:rPr lang="en-US" baseline="-25000" dirty="0" smtClean="0">
                <a:solidFill>
                  <a:srgbClr val="0033CC"/>
                </a:solidFill>
              </a:rPr>
              <a:t>4</a:t>
            </a:r>
            <a:r>
              <a:rPr lang="en-US" dirty="0" smtClean="0">
                <a:solidFill>
                  <a:srgbClr val="0033CC"/>
                </a:solidFill>
              </a:rPr>
              <a:t>, N</a:t>
            </a:r>
            <a:r>
              <a:rPr lang="en-US" baseline="-25000" dirty="0" smtClean="0">
                <a:solidFill>
                  <a:srgbClr val="0033CC"/>
                </a:solidFill>
              </a:rPr>
              <a:t>2</a:t>
            </a:r>
            <a:r>
              <a:rPr lang="en-US" dirty="0" smtClean="0">
                <a:solidFill>
                  <a:srgbClr val="0033CC"/>
                </a:solidFill>
              </a:rPr>
              <a:t>, H</a:t>
            </a:r>
            <a:r>
              <a:rPr lang="en-US" baseline="-25000" dirty="0" smtClean="0">
                <a:solidFill>
                  <a:srgbClr val="0033CC"/>
                </a:solidFill>
              </a:rPr>
              <a:t>2</a:t>
            </a:r>
            <a:r>
              <a:rPr lang="en-US" dirty="0" smtClean="0">
                <a:solidFill>
                  <a:srgbClr val="0033CC"/>
                </a:solidFill>
              </a:rPr>
              <a:t>, or H</a:t>
            </a:r>
            <a:r>
              <a:rPr lang="en-US" baseline="-25000" dirty="0" smtClean="0">
                <a:solidFill>
                  <a:srgbClr val="0033CC"/>
                </a:solidFill>
              </a:rPr>
              <a:t>2</a:t>
            </a:r>
            <a:r>
              <a:rPr lang="en-US" dirty="0" smtClean="0">
                <a:solidFill>
                  <a:srgbClr val="0033CC"/>
                </a:solidFill>
              </a:rPr>
              <a:t>O to oxygen plasma can increase O-atom concentration and hence the PR stripping rate. </a:t>
            </a:r>
          </a:p>
          <a:p>
            <a:r>
              <a:rPr lang="en-US" dirty="0" smtClean="0">
                <a:solidFill>
                  <a:srgbClr val="0033CC"/>
                </a:solidFill>
              </a:rPr>
              <a:t>For few % addition of CF</a:t>
            </a:r>
            <a:r>
              <a:rPr lang="en-US" baseline="-25000" dirty="0" smtClean="0">
                <a:solidFill>
                  <a:srgbClr val="0033CC"/>
                </a:solidFill>
              </a:rPr>
              <a:t>4</a:t>
            </a:r>
            <a:r>
              <a:rPr lang="en-US" dirty="0" smtClean="0">
                <a:solidFill>
                  <a:srgbClr val="0033CC"/>
                </a:solidFill>
              </a:rPr>
              <a:t>, F takes H from chain forming HF, which makes O easier to cut chain. (O replace H and bond to C1, then C1-C2 breaks to form double bond O=C1)</a:t>
            </a:r>
            <a:endParaRPr lang="en-US" dirty="0">
              <a:solidFill>
                <a:srgbClr val="0033CC"/>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762000" y="838200"/>
            <a:ext cx="7722301" cy="1295400"/>
            <a:chOff x="762000" y="990600"/>
            <a:chExt cx="7722301" cy="1295400"/>
          </a:xfrm>
        </p:grpSpPr>
        <p:pic>
          <p:nvPicPr>
            <p:cNvPr id="4098" name="Picture 2"/>
            <p:cNvPicPr>
              <a:picLocks noChangeAspect="1" noChangeArrowheads="1"/>
            </p:cNvPicPr>
            <p:nvPr/>
          </p:nvPicPr>
          <p:blipFill>
            <a:blip r:embed="rId4" cstate="print"/>
            <a:srcRect/>
            <a:stretch>
              <a:fillRect/>
            </a:stretch>
          </p:blipFill>
          <p:spPr bwMode="auto">
            <a:xfrm>
              <a:off x="762000" y="990600"/>
              <a:ext cx="7722301" cy="1295400"/>
            </a:xfrm>
            <a:prstGeom prst="rect">
              <a:avLst/>
            </a:prstGeom>
            <a:noFill/>
            <a:ln w="9525">
              <a:noFill/>
              <a:miter lim="800000"/>
              <a:headEnd/>
              <a:tailEnd/>
            </a:ln>
          </p:spPr>
        </p:pic>
        <p:sp>
          <p:nvSpPr>
            <p:cNvPr id="10" name="TextBox 9"/>
            <p:cNvSpPr txBox="1"/>
            <p:nvPr/>
          </p:nvSpPr>
          <p:spPr>
            <a:xfrm>
              <a:off x="1447800" y="1455003"/>
              <a:ext cx="535724" cy="830997"/>
            </a:xfrm>
            <a:prstGeom prst="rect">
              <a:avLst/>
            </a:prstGeom>
            <a:noFill/>
          </p:spPr>
          <p:txBody>
            <a:bodyPr wrap="none" rtlCol="0">
              <a:spAutoFit/>
            </a:bodyPr>
            <a:lstStyle/>
            <a:p>
              <a:pPr algn="ctr"/>
              <a:r>
                <a:rPr lang="en-US" sz="1600" dirty="0" smtClean="0">
                  <a:solidFill>
                    <a:srgbClr val="FFFF00"/>
                  </a:solidFill>
                </a:rPr>
                <a:t>PR</a:t>
              </a:r>
            </a:p>
            <a:p>
              <a:pPr algn="ctr"/>
              <a:r>
                <a:rPr lang="en-US" sz="1600" dirty="0" smtClean="0">
                  <a:solidFill>
                    <a:srgbClr val="FFFF00"/>
                  </a:solidFill>
                </a:rPr>
                <a:t>Film</a:t>
              </a:r>
            </a:p>
            <a:p>
              <a:pPr algn="ctr"/>
              <a:r>
                <a:rPr lang="en-US" sz="1600" dirty="0" smtClean="0">
                  <a:solidFill>
                    <a:srgbClr val="FFFF00"/>
                  </a:solidFill>
                </a:rPr>
                <a:t>Si</a:t>
              </a:r>
              <a:endParaRPr lang="en-US" sz="1600" dirty="0">
                <a:solidFill>
                  <a:srgbClr val="FFFF00"/>
                </a:solidFill>
              </a:endParaRPr>
            </a:p>
          </p:txBody>
        </p:sp>
      </p:grpSp>
      <p:sp>
        <p:nvSpPr>
          <p:cNvPr id="12" name="TextBox 11"/>
          <p:cNvSpPr txBox="1"/>
          <p:nvPr/>
        </p:nvSpPr>
        <p:spPr>
          <a:xfrm>
            <a:off x="2057400" y="533400"/>
            <a:ext cx="5172057" cy="369332"/>
          </a:xfrm>
          <a:prstGeom prst="rect">
            <a:avLst/>
          </a:prstGeom>
          <a:noFill/>
        </p:spPr>
        <p:txBody>
          <a:bodyPr wrap="none" rtlCol="0">
            <a:spAutoFit/>
          </a:bodyPr>
          <a:lstStyle/>
          <a:p>
            <a:r>
              <a:rPr lang="en-US" dirty="0" smtClean="0">
                <a:solidFill>
                  <a:srgbClr val="0033CC"/>
                </a:solidFill>
              </a:rPr>
              <a:t>This is also very frequently used for surface cleaning.</a:t>
            </a:r>
            <a:endParaRPr lang="en-US" dirty="0">
              <a:solidFill>
                <a:srgbClr val="0033CC"/>
              </a:solidFill>
            </a:endParaRPr>
          </a:p>
        </p:txBody>
      </p:sp>
      <p:sp>
        <p:nvSpPr>
          <p:cNvPr id="13" name="TextBox 12"/>
          <p:cNvSpPr txBox="1"/>
          <p:nvPr/>
        </p:nvSpPr>
        <p:spPr>
          <a:xfrm>
            <a:off x="152400" y="6248400"/>
            <a:ext cx="4335995" cy="369332"/>
          </a:xfrm>
          <a:prstGeom prst="rect">
            <a:avLst/>
          </a:prstGeom>
          <a:noFill/>
        </p:spPr>
        <p:txBody>
          <a:bodyPr wrap="none" rtlCol="0">
            <a:spAutoFit/>
          </a:bodyPr>
          <a:lstStyle/>
          <a:p>
            <a:r>
              <a:rPr lang="en-US" dirty="0" smtClean="0">
                <a:solidFill>
                  <a:srgbClr val="C00000"/>
                </a:solidFill>
              </a:rPr>
              <a:t>Etching can be anisotropic if pressure is low.</a:t>
            </a:r>
            <a:endParaRPr lang="en-US" dirty="0">
              <a:solidFill>
                <a:srgbClr val="C00000"/>
              </a:solidFill>
            </a:endParaRPr>
          </a:p>
        </p:txBody>
      </p:sp>
      <p:sp>
        <p:nvSpPr>
          <p:cNvPr id="14" name="Slide Number Placeholder 13"/>
          <p:cNvSpPr>
            <a:spLocks noGrp="1"/>
          </p:cNvSpPr>
          <p:nvPr>
            <p:ph type="sldNum" sz="quarter" idx="12"/>
          </p:nvPr>
        </p:nvSpPr>
        <p:spPr/>
        <p:txBody>
          <a:bodyPr/>
          <a:lstStyle/>
          <a:p>
            <a:fld id="{7F9E6F01-701B-490F-B297-5805091229B9}"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2133600"/>
            <a:ext cx="4648200" cy="3200876"/>
          </a:xfrm>
          <a:prstGeom prst="rect">
            <a:avLst/>
          </a:prstGeom>
          <a:noFill/>
        </p:spPr>
        <p:txBody>
          <a:bodyPr wrap="square" rtlCol="0">
            <a:spAutoFit/>
          </a:bodyPr>
          <a:lstStyle/>
          <a:p>
            <a:pPr marL="342900" indent="-342900">
              <a:spcAft>
                <a:spcPts val="600"/>
              </a:spcAft>
              <a:buAutoNum type="arabicPeriod"/>
            </a:pPr>
            <a:r>
              <a:rPr lang="en-US" dirty="0" smtClean="0">
                <a:solidFill>
                  <a:srgbClr val="0033CC"/>
                </a:solidFill>
              </a:rPr>
              <a:t>Introduction to etching.</a:t>
            </a:r>
          </a:p>
          <a:p>
            <a:pPr marL="342900" indent="-342900">
              <a:spcAft>
                <a:spcPts val="600"/>
              </a:spcAft>
              <a:buAutoNum type="arabicPeriod"/>
            </a:pPr>
            <a:r>
              <a:rPr lang="en-US" dirty="0" smtClean="0">
                <a:solidFill>
                  <a:srgbClr val="0033CC"/>
                </a:solidFill>
              </a:rPr>
              <a:t>Wet chemical etching: isotropic.</a:t>
            </a:r>
          </a:p>
          <a:p>
            <a:pPr marL="342900" indent="-342900">
              <a:spcAft>
                <a:spcPts val="600"/>
              </a:spcAft>
              <a:buFontTx/>
              <a:buAutoNum type="arabicPeriod"/>
            </a:pPr>
            <a:r>
              <a:rPr lang="en-US" dirty="0" smtClean="0">
                <a:solidFill>
                  <a:srgbClr val="0033CC"/>
                </a:solidFill>
              </a:rPr>
              <a:t>Anisotropic etching of crystalline Si.</a:t>
            </a:r>
          </a:p>
          <a:p>
            <a:pPr marL="342900" indent="-342900">
              <a:spcAft>
                <a:spcPts val="600"/>
              </a:spcAft>
              <a:buAutoNum type="arabicPeriod"/>
            </a:pPr>
            <a:r>
              <a:rPr lang="en-US" dirty="0" smtClean="0">
                <a:solidFill>
                  <a:srgbClr val="0033CC"/>
                </a:solidFill>
              </a:rPr>
              <a:t>Dry etching overview.</a:t>
            </a:r>
          </a:p>
          <a:p>
            <a:pPr marL="342900" indent="-342900">
              <a:spcAft>
                <a:spcPts val="600"/>
              </a:spcAft>
              <a:buAutoNum type="arabicPeriod"/>
            </a:pPr>
            <a:r>
              <a:rPr lang="en-US" dirty="0" smtClean="0">
                <a:solidFill>
                  <a:srgbClr val="0033CC"/>
                </a:solidFill>
              </a:rPr>
              <a:t>Plasma etching mechanism.</a:t>
            </a:r>
          </a:p>
          <a:p>
            <a:pPr marL="342900" indent="-342900">
              <a:spcAft>
                <a:spcPts val="600"/>
              </a:spcAft>
              <a:buFontTx/>
              <a:buAutoNum type="arabicPeriod"/>
            </a:pPr>
            <a:r>
              <a:rPr lang="en-US" dirty="0" smtClean="0">
                <a:solidFill>
                  <a:srgbClr val="0033CC"/>
                </a:solidFill>
              </a:rPr>
              <a:t>Types of plasma etch systems.</a:t>
            </a:r>
          </a:p>
          <a:p>
            <a:pPr marL="342900" indent="-342900">
              <a:spcAft>
                <a:spcPts val="600"/>
              </a:spcAft>
              <a:buAutoNum type="arabicPeriod"/>
            </a:pPr>
            <a:r>
              <a:rPr lang="en-US" dirty="0" smtClean="0">
                <a:solidFill>
                  <a:srgbClr val="0033CC"/>
                </a:solidFill>
              </a:rPr>
              <a:t>Dry etching issues.</a:t>
            </a:r>
          </a:p>
          <a:p>
            <a:pPr marL="342900" indent="-342900">
              <a:spcAft>
                <a:spcPts val="600"/>
              </a:spcAft>
              <a:buFontTx/>
              <a:buAutoNum type="arabicPeriod"/>
            </a:pPr>
            <a:r>
              <a:rPr lang="en-US" dirty="0" smtClean="0">
                <a:solidFill>
                  <a:srgbClr val="0033CC"/>
                </a:solidFill>
              </a:rPr>
              <a:t>Dry etching methods for various films.</a:t>
            </a:r>
          </a:p>
          <a:p>
            <a:pPr marL="342900" indent="-342900">
              <a:spcAft>
                <a:spcPts val="600"/>
              </a:spcAft>
              <a:buFontTx/>
              <a:buAutoNum type="arabicPeriod"/>
            </a:pPr>
            <a:r>
              <a:rPr lang="en-US" dirty="0" smtClean="0">
                <a:solidFill>
                  <a:srgbClr val="C00000"/>
                </a:solidFill>
              </a:rPr>
              <a:t>Deep Si etching (can etch through a wafer).</a:t>
            </a:r>
            <a:endParaRPr lang="en-US" dirty="0">
              <a:solidFill>
                <a:srgbClr val="C00000"/>
              </a:solidFill>
            </a:endParaRPr>
          </a:p>
        </p:txBody>
      </p:sp>
      <p:sp>
        <p:nvSpPr>
          <p:cNvPr id="4" name="TextBox 3"/>
          <p:cNvSpPr txBox="1"/>
          <p:nvPr/>
        </p:nvSpPr>
        <p:spPr>
          <a:xfrm>
            <a:off x="3461790" y="762000"/>
            <a:ext cx="2939010" cy="523220"/>
          </a:xfrm>
          <a:prstGeom prst="rect">
            <a:avLst/>
          </a:prstGeom>
          <a:noFill/>
        </p:spPr>
        <p:txBody>
          <a:bodyPr wrap="none" rtlCol="0">
            <a:spAutoFit/>
          </a:bodyPr>
          <a:lstStyle/>
          <a:p>
            <a:r>
              <a:rPr lang="en-US" sz="2800" dirty="0" smtClean="0">
                <a:solidFill>
                  <a:srgbClr val="0033CC"/>
                </a:solidFill>
              </a:rPr>
              <a:t>Chapter 10 Etching</a:t>
            </a:r>
            <a:endParaRPr lang="en-US" sz="2800" dirty="0">
              <a:solidFill>
                <a:srgbClr val="0033CC"/>
              </a:solidFill>
            </a:endParaRPr>
          </a:p>
        </p:txBody>
      </p:sp>
      <p:sp>
        <p:nvSpPr>
          <p:cNvPr id="7" name="TextBox 6"/>
          <p:cNvSpPr txBox="1"/>
          <p:nvPr/>
        </p:nvSpPr>
        <p:spPr>
          <a:xfrm>
            <a:off x="36706" y="6119336"/>
            <a:ext cx="5043047" cy="738664"/>
          </a:xfrm>
          <a:prstGeom prst="rect">
            <a:avLst/>
          </a:prstGeom>
          <a:noFill/>
        </p:spPr>
        <p:txBody>
          <a:bodyPr wrap="none" rtlCol="0">
            <a:spAutoFit/>
          </a:bodyPr>
          <a:lstStyle/>
          <a:p>
            <a:r>
              <a:rPr lang="en-US" sz="1400" dirty="0" smtClean="0"/>
              <a:t>NE 343: Microfabrication and Thin Film Technology</a:t>
            </a:r>
          </a:p>
          <a:p>
            <a:r>
              <a:rPr lang="en-US" sz="1400" dirty="0" smtClean="0"/>
              <a:t>Instructor: Bo Cui, ECE, University of Waterloo, bcui@uwaterloo.ca</a:t>
            </a:r>
          </a:p>
          <a:p>
            <a:r>
              <a:rPr lang="en-US" sz="1400" dirty="0" smtClean="0"/>
              <a:t>Textbook: Silicon VLSI Technology by Plummer, Deal, Griffin </a:t>
            </a:r>
            <a:endParaRPr lang="en-US" sz="1400" dirty="0"/>
          </a:p>
        </p:txBody>
      </p:sp>
      <p:sp>
        <p:nvSpPr>
          <p:cNvPr id="5" name="Slide Number Placeholder 4"/>
          <p:cNvSpPr>
            <a:spLocks noGrp="1"/>
          </p:cNvSpPr>
          <p:nvPr>
            <p:ph type="sldNum" sz="quarter" idx="12"/>
          </p:nvPr>
        </p:nvSpPr>
        <p:spPr/>
        <p:txBody>
          <a:bodyPr/>
          <a:lstStyle/>
          <a:p>
            <a:fld id="{7F9E6F01-701B-490F-B297-5805091229B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5486400" cy="3370153"/>
          </a:xfrm>
          <a:prstGeom prst="rect">
            <a:avLst/>
          </a:prstGeom>
        </p:spPr>
        <p:txBody>
          <a:bodyPr wrap="square">
            <a:spAutoFit/>
          </a:bodyPr>
          <a:lstStyle/>
          <a:p>
            <a:pPr marL="176213" indent="-176213">
              <a:spcAft>
                <a:spcPts val="300"/>
              </a:spcAft>
              <a:buFont typeface="Arial" pitchFamily="34" charset="0"/>
              <a:buChar char="•"/>
            </a:pPr>
            <a:r>
              <a:rPr lang="en-US" dirty="0" smtClean="0">
                <a:solidFill>
                  <a:srgbClr val="0033CC"/>
                </a:solidFill>
              </a:rPr>
              <a:t>Plasma etching can produce deeper trenches than wet etching, but with tapered angles.</a:t>
            </a:r>
          </a:p>
          <a:p>
            <a:pPr marL="176213" indent="-176213">
              <a:spcAft>
                <a:spcPts val="300"/>
              </a:spcAft>
              <a:buFont typeface="Arial" pitchFamily="34" charset="0"/>
              <a:buChar char="•"/>
            </a:pPr>
            <a:r>
              <a:rPr lang="en-US" dirty="0" smtClean="0">
                <a:solidFill>
                  <a:srgbClr val="0033CC"/>
                </a:solidFill>
              </a:rPr>
              <a:t>Tapered trenches are not desirable in many applications such as resonators that involve pairs of “centipedes-like” micro-devices with overlapped “fingers”.</a:t>
            </a:r>
          </a:p>
          <a:p>
            <a:pPr marL="176213" indent="-176213">
              <a:spcAft>
                <a:spcPts val="300"/>
              </a:spcAft>
              <a:buFont typeface="Arial" pitchFamily="34" charset="0"/>
              <a:buChar char="•"/>
            </a:pPr>
            <a:r>
              <a:rPr lang="en-US" dirty="0" smtClean="0">
                <a:solidFill>
                  <a:srgbClr val="0033CC"/>
                </a:solidFill>
              </a:rPr>
              <a:t>DRIE process may produce deep high aspect ratio structures with vertical sidewall (θ ≈ 0</a:t>
            </a:r>
            <a:r>
              <a:rPr lang="en-US" baseline="30000" dirty="0" smtClean="0">
                <a:solidFill>
                  <a:srgbClr val="0033CC"/>
                </a:solidFill>
              </a:rPr>
              <a:t>o</a:t>
            </a:r>
            <a:r>
              <a:rPr lang="en-US" dirty="0" smtClean="0">
                <a:solidFill>
                  <a:srgbClr val="0033CC"/>
                </a:solidFill>
              </a:rPr>
              <a:t>).</a:t>
            </a:r>
          </a:p>
          <a:p>
            <a:pPr marL="176213" indent="-176213">
              <a:spcAft>
                <a:spcPts val="300"/>
              </a:spcAft>
              <a:buFont typeface="Arial" pitchFamily="34" charset="0"/>
              <a:buChar char="•"/>
            </a:pPr>
            <a:r>
              <a:rPr lang="en-US" dirty="0" smtClean="0">
                <a:solidFill>
                  <a:srgbClr val="0033CC"/>
                </a:solidFill>
              </a:rPr>
              <a:t>It is the most important breakthrough in drying etching in recent years, popular for MEMS (micro electro mechanical systems) fabrication.</a:t>
            </a:r>
          </a:p>
        </p:txBody>
      </p:sp>
      <p:pic>
        <p:nvPicPr>
          <p:cNvPr id="1026" name="Picture 2"/>
          <p:cNvPicPr>
            <a:picLocks noChangeAspect="1" noChangeArrowheads="1"/>
          </p:cNvPicPr>
          <p:nvPr/>
        </p:nvPicPr>
        <p:blipFill>
          <a:blip r:embed="rId2" cstate="print"/>
          <a:srcRect/>
          <a:stretch>
            <a:fillRect/>
          </a:stretch>
        </p:blipFill>
        <p:spPr bwMode="auto">
          <a:xfrm>
            <a:off x="5410200" y="748614"/>
            <a:ext cx="3657600" cy="20017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8886" y="3940513"/>
            <a:ext cx="5301314" cy="2841287"/>
          </a:xfrm>
          <a:prstGeom prst="rect">
            <a:avLst/>
          </a:prstGeom>
          <a:noFill/>
          <a:ln w="9525">
            <a:noFill/>
            <a:miter lim="800000"/>
            <a:headEnd/>
            <a:tailEnd/>
          </a:ln>
        </p:spPr>
      </p:pic>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047253" y="86380"/>
            <a:ext cx="3353547" cy="523220"/>
          </a:xfrm>
          <a:prstGeom prst="rect">
            <a:avLst/>
          </a:prstGeom>
          <a:noFill/>
        </p:spPr>
        <p:txBody>
          <a:bodyPr wrap="none" rtlCol="0">
            <a:spAutoFit/>
          </a:bodyPr>
          <a:lstStyle/>
          <a:p>
            <a:r>
              <a:rPr lang="en-US" sz="2800" dirty="0" smtClean="0">
                <a:solidFill>
                  <a:srgbClr val="0033CC"/>
                </a:solidFill>
              </a:rPr>
              <a:t>Why deep RIE (DRIE)?</a:t>
            </a:r>
            <a:endParaRPr lang="en-US" sz="2800" dirty="0">
              <a:solidFill>
                <a:srgbClr val="0033CC"/>
              </a:solidFill>
            </a:endParaRPr>
          </a:p>
        </p:txBody>
      </p:sp>
      <p:sp>
        <p:nvSpPr>
          <p:cNvPr id="9" name="Rectangle 8"/>
          <p:cNvSpPr/>
          <p:nvPr/>
        </p:nvSpPr>
        <p:spPr>
          <a:xfrm>
            <a:off x="5410200" y="3060680"/>
            <a:ext cx="3733800" cy="3416320"/>
          </a:xfrm>
          <a:prstGeom prst="rect">
            <a:avLst/>
          </a:prstGeom>
        </p:spPr>
        <p:txBody>
          <a:bodyPr wrap="square">
            <a:spAutoFit/>
          </a:bodyPr>
          <a:lstStyle/>
          <a:p>
            <a:r>
              <a:rPr lang="en-US" dirty="0" smtClean="0">
                <a:solidFill>
                  <a:srgbClr val="C00000"/>
                </a:solidFill>
              </a:rPr>
              <a:t>Working principle:</a:t>
            </a:r>
          </a:p>
          <a:p>
            <a:pPr marL="176213" indent="-176213">
              <a:buFont typeface="Arial" pitchFamily="34" charset="0"/>
              <a:buChar char="•"/>
            </a:pPr>
            <a:r>
              <a:rPr lang="en-US" dirty="0" smtClean="0">
                <a:solidFill>
                  <a:srgbClr val="0033CC"/>
                </a:solidFill>
              </a:rPr>
              <a:t>The DRIE process provides thin film of a few microns protective coating on the sidewalls during the etching process.</a:t>
            </a:r>
          </a:p>
          <a:p>
            <a:pPr marL="176213" indent="-176213">
              <a:buFont typeface="Arial" pitchFamily="34" charset="0"/>
              <a:buChar char="•"/>
            </a:pPr>
            <a:r>
              <a:rPr lang="en-US" dirty="0" smtClean="0">
                <a:solidFill>
                  <a:srgbClr val="0033CC"/>
                </a:solidFill>
              </a:rPr>
              <a:t>It involves the use of a high-density plasma source.</a:t>
            </a:r>
          </a:p>
          <a:p>
            <a:pPr marL="176213" indent="-176213">
              <a:buFont typeface="Arial" pitchFamily="34" charset="0"/>
              <a:buChar char="•"/>
            </a:pPr>
            <a:r>
              <a:rPr lang="en-US" dirty="0" smtClean="0">
                <a:solidFill>
                  <a:srgbClr val="0033CC"/>
                </a:solidFill>
              </a:rPr>
              <a:t>The process allows alternating process of plasma (ion) etching of the substrate material and the deposition of etching-protective material on the sidewalls.</a:t>
            </a:r>
          </a:p>
        </p:txBody>
      </p:sp>
      <p:sp>
        <p:nvSpPr>
          <p:cNvPr id="10" name="Slide Number Placeholder 9"/>
          <p:cNvSpPr>
            <a:spLocks noGrp="1"/>
          </p:cNvSpPr>
          <p:nvPr>
            <p:ph type="sldNum" sz="quarter" idx="12"/>
          </p:nvPr>
        </p:nvSpPr>
        <p:spPr/>
        <p:txBody>
          <a:bodyPr/>
          <a:lstStyle/>
          <a:p>
            <a:fld id="{7F9E6F01-701B-490F-B297-5805091229B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667000" y="228600"/>
            <a:ext cx="6428353" cy="4160686"/>
          </a:xfrm>
          <a:prstGeom prst="rect">
            <a:avLst/>
          </a:prstGeom>
          <a:noFill/>
          <a:ln w="9525">
            <a:noFill/>
            <a:miter lim="800000"/>
            <a:headEnd/>
            <a:tailEnd/>
          </a:ln>
          <a:effectLst/>
        </p:spPr>
      </p:pic>
      <p:sp>
        <p:nvSpPr>
          <p:cNvPr id="4" name="Rectangle 3"/>
          <p:cNvSpPr/>
          <p:nvPr/>
        </p:nvSpPr>
        <p:spPr>
          <a:xfrm>
            <a:off x="0" y="341293"/>
            <a:ext cx="2819400" cy="954107"/>
          </a:xfrm>
          <a:prstGeom prst="rect">
            <a:avLst/>
          </a:prstGeom>
        </p:spPr>
        <p:txBody>
          <a:bodyPr wrap="square">
            <a:spAutoFit/>
          </a:bodyPr>
          <a:lstStyle/>
          <a:p>
            <a:pPr algn="ctr"/>
            <a:r>
              <a:rPr lang="en-US" sz="2800" dirty="0" smtClean="0">
                <a:solidFill>
                  <a:srgbClr val="0033CC"/>
                </a:solidFill>
              </a:rPr>
              <a:t>Deep Si etch: ICP - “Bosch” process</a:t>
            </a:r>
            <a:endParaRPr lang="en-US" sz="2800" dirty="0">
              <a:solidFill>
                <a:srgbClr val="0033CC"/>
              </a:solidFill>
            </a:endParaRPr>
          </a:p>
        </p:txBody>
      </p:sp>
      <p:cxnSp>
        <p:nvCxnSpPr>
          <p:cNvPr id="5" name="Straight Connector 4"/>
          <p:cNvCxnSpPr/>
          <p:nvPr/>
        </p:nvCxnSpPr>
        <p:spPr>
          <a:xfrm>
            <a:off x="0" y="1295400"/>
            <a:ext cx="28194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81000" y="4495800"/>
            <a:ext cx="8458200" cy="2223686"/>
          </a:xfrm>
          <a:prstGeom prst="rect">
            <a:avLst/>
          </a:prstGeom>
        </p:spPr>
        <p:txBody>
          <a:bodyPr wrap="square">
            <a:spAutoFit/>
          </a:bodyPr>
          <a:lstStyle/>
          <a:p>
            <a:pPr marL="166688" indent="-166688">
              <a:spcAft>
                <a:spcPts val="300"/>
              </a:spcAft>
              <a:buFont typeface="Arial" pitchFamily="34" charset="0"/>
              <a:buChar char="•"/>
            </a:pPr>
            <a:r>
              <a:rPr lang="en-US" dirty="0" smtClean="0">
                <a:solidFill>
                  <a:srgbClr val="0033CC"/>
                </a:solidFill>
              </a:rPr>
              <a:t>Uses high density plasma (ICP is used, but ECR also works) to alternatively etch silicon and deposit an etch-resistant polymer on sidewalls.</a:t>
            </a:r>
          </a:p>
          <a:p>
            <a:pPr marL="166688" indent="-166688">
              <a:spcAft>
                <a:spcPts val="300"/>
              </a:spcAft>
              <a:buFont typeface="Arial" pitchFamily="34" charset="0"/>
              <a:buChar char="•"/>
            </a:pPr>
            <a:r>
              <a:rPr lang="en-US" dirty="0" smtClean="0">
                <a:solidFill>
                  <a:srgbClr val="0033CC"/>
                </a:solidFill>
              </a:rPr>
              <a:t>SF</a:t>
            </a:r>
            <a:r>
              <a:rPr lang="en-US" baseline="-25000" dirty="0" smtClean="0">
                <a:solidFill>
                  <a:srgbClr val="0033CC"/>
                </a:solidFill>
              </a:rPr>
              <a:t>6</a:t>
            </a:r>
            <a:r>
              <a:rPr lang="en-US" dirty="0" smtClean="0">
                <a:solidFill>
                  <a:srgbClr val="0033CC"/>
                </a:solidFill>
              </a:rPr>
              <a:t> etch 5-13 sec; followed by C</a:t>
            </a:r>
            <a:r>
              <a:rPr lang="en-US" baseline="-25000" dirty="0" smtClean="0">
                <a:solidFill>
                  <a:srgbClr val="0033CC"/>
                </a:solidFill>
              </a:rPr>
              <a:t>4</a:t>
            </a:r>
            <a:r>
              <a:rPr lang="en-US" dirty="0" smtClean="0">
                <a:solidFill>
                  <a:srgbClr val="0033CC"/>
                </a:solidFill>
              </a:rPr>
              <a:t>F</a:t>
            </a:r>
            <a:r>
              <a:rPr lang="en-US" baseline="-25000" dirty="0" smtClean="0">
                <a:solidFill>
                  <a:srgbClr val="0033CC"/>
                </a:solidFill>
              </a:rPr>
              <a:t>8</a:t>
            </a:r>
            <a:r>
              <a:rPr lang="en-US" dirty="0" smtClean="0">
                <a:solidFill>
                  <a:srgbClr val="0033CC"/>
                </a:solidFill>
              </a:rPr>
              <a:t> fluorocarbon polymer deposition 5-10 sec.</a:t>
            </a:r>
          </a:p>
          <a:p>
            <a:pPr marL="166688" indent="-166688">
              <a:spcAft>
                <a:spcPts val="300"/>
              </a:spcAft>
              <a:buFont typeface="Arial" pitchFamily="34" charset="0"/>
              <a:buChar char="•"/>
            </a:pPr>
            <a:r>
              <a:rPr lang="en-US" dirty="0" smtClean="0">
                <a:solidFill>
                  <a:srgbClr val="0033CC"/>
                </a:solidFill>
              </a:rPr>
              <a:t>Etch rate several 𝝁m/min, capable of etching several hundred 𝝁m with vertical walls.</a:t>
            </a:r>
          </a:p>
          <a:p>
            <a:pPr marL="166688" indent="-166688">
              <a:spcAft>
                <a:spcPts val="300"/>
              </a:spcAft>
              <a:buFont typeface="Arial" pitchFamily="34" charset="0"/>
              <a:buChar char="•"/>
            </a:pPr>
            <a:r>
              <a:rPr lang="en-US" dirty="0" smtClean="0">
                <a:solidFill>
                  <a:srgbClr val="0033CC"/>
                </a:solidFill>
              </a:rPr>
              <a:t>Sidewall is rough, depending on cycle times (longer cycle, more zigzag).</a:t>
            </a:r>
          </a:p>
          <a:p>
            <a:pPr marL="166688" indent="-166688">
              <a:spcAft>
                <a:spcPts val="300"/>
              </a:spcAft>
              <a:buFont typeface="Arial" pitchFamily="34" charset="0"/>
              <a:buChar char="•"/>
            </a:pPr>
            <a:r>
              <a:rPr lang="en-US" dirty="0" smtClean="0">
                <a:solidFill>
                  <a:srgbClr val="0033CC"/>
                </a:solidFill>
              </a:rPr>
              <a:t>Process recipe depends on geometry (aspect ratio…).</a:t>
            </a:r>
          </a:p>
          <a:p>
            <a:pPr marL="166688" indent="-166688">
              <a:spcAft>
                <a:spcPts val="300"/>
              </a:spcAft>
              <a:buFont typeface="Arial" pitchFamily="34" charset="0"/>
              <a:buChar char="•"/>
            </a:pPr>
            <a:r>
              <a:rPr lang="en-US" dirty="0" smtClean="0">
                <a:solidFill>
                  <a:srgbClr val="0033CC"/>
                </a:solidFill>
              </a:rPr>
              <a:t>More popular for MEMS, less common for nano-fabrication due to sidewall zigzag.</a:t>
            </a:r>
            <a:endParaRPr lang="en-US" dirty="0">
              <a:solidFill>
                <a:srgbClr val="0033CC"/>
              </a:solidFill>
            </a:endParaRPr>
          </a:p>
        </p:txBody>
      </p:sp>
      <p:sp>
        <p:nvSpPr>
          <p:cNvPr id="11" name="TextBox 10"/>
          <p:cNvSpPr txBox="1"/>
          <p:nvPr/>
        </p:nvSpPr>
        <p:spPr>
          <a:xfrm>
            <a:off x="152400" y="1447800"/>
            <a:ext cx="3026791" cy="584775"/>
          </a:xfrm>
          <a:prstGeom prst="rect">
            <a:avLst/>
          </a:prstGeom>
          <a:noFill/>
        </p:spPr>
        <p:txBody>
          <a:bodyPr wrap="none" rtlCol="0">
            <a:spAutoFit/>
          </a:bodyPr>
          <a:lstStyle/>
          <a:p>
            <a:r>
              <a:rPr lang="en-US" sz="1600" dirty="0" smtClean="0">
                <a:solidFill>
                  <a:srgbClr val="7030A0"/>
                </a:solidFill>
              </a:rPr>
              <a:t>ICP: inductively coupled plasma</a:t>
            </a:r>
          </a:p>
          <a:p>
            <a:r>
              <a:rPr lang="en-US" sz="1600" dirty="0" smtClean="0">
                <a:solidFill>
                  <a:srgbClr val="7030A0"/>
                </a:solidFill>
              </a:rPr>
              <a:t>ECR: electron cyclotron resonance</a:t>
            </a:r>
          </a:p>
        </p:txBody>
      </p:sp>
      <p:sp>
        <p:nvSpPr>
          <p:cNvPr id="12" name="TextBox 11"/>
          <p:cNvSpPr txBox="1"/>
          <p:nvPr/>
        </p:nvSpPr>
        <p:spPr>
          <a:xfrm>
            <a:off x="152400" y="2545140"/>
            <a:ext cx="3048000" cy="1569660"/>
          </a:xfrm>
          <a:prstGeom prst="rect">
            <a:avLst/>
          </a:prstGeom>
          <a:noFill/>
        </p:spPr>
        <p:txBody>
          <a:bodyPr wrap="square" rtlCol="0">
            <a:spAutoFit/>
          </a:bodyPr>
          <a:lstStyle/>
          <a:p>
            <a:r>
              <a:rPr lang="en-US" sz="1600" dirty="0" smtClean="0">
                <a:solidFill>
                  <a:srgbClr val="C00000"/>
                </a:solidFill>
              </a:rPr>
              <a:t>Besides Bosch process, the other very popular deep Si etch is </a:t>
            </a:r>
            <a:r>
              <a:rPr lang="en-US" sz="1600" i="1" dirty="0" err="1" smtClean="0">
                <a:solidFill>
                  <a:srgbClr val="C00000"/>
                </a:solidFill>
              </a:rPr>
              <a:t>cryo</a:t>
            </a:r>
            <a:r>
              <a:rPr lang="en-US" sz="1600" i="1" dirty="0" smtClean="0">
                <a:solidFill>
                  <a:srgbClr val="C00000"/>
                </a:solidFill>
              </a:rPr>
              <a:t>-etch</a:t>
            </a:r>
            <a:r>
              <a:rPr lang="en-US" sz="1600" dirty="0" smtClean="0">
                <a:solidFill>
                  <a:srgbClr val="C00000"/>
                </a:solidFill>
              </a:rPr>
              <a:t> (i.e. at very low temperature, order </a:t>
            </a:r>
            <a:r>
              <a:rPr lang="en-US" sz="1600" dirty="0" smtClean="0">
                <a:solidFill>
                  <a:srgbClr val="C00000"/>
                </a:solidFill>
                <a:sym typeface="Symbol"/>
              </a:rPr>
              <a:t>-100</a:t>
            </a:r>
            <a:r>
              <a:rPr lang="en-US" sz="1600" baseline="30000" dirty="0" smtClean="0">
                <a:solidFill>
                  <a:srgbClr val="C00000"/>
                </a:solidFill>
                <a:sym typeface="Symbol"/>
              </a:rPr>
              <a:t>o</a:t>
            </a:r>
            <a:r>
              <a:rPr lang="en-US" sz="1600" dirty="0" smtClean="0">
                <a:solidFill>
                  <a:srgbClr val="C00000"/>
                </a:solidFill>
                <a:sym typeface="Symbol"/>
              </a:rPr>
              <a:t>C, </a:t>
            </a:r>
            <a:r>
              <a:rPr lang="en-US" sz="1600" dirty="0" err="1" smtClean="0">
                <a:solidFill>
                  <a:srgbClr val="C00000"/>
                </a:solidFill>
                <a:sym typeface="Symbol"/>
              </a:rPr>
              <a:t>SiO</a:t>
            </a:r>
            <a:r>
              <a:rPr lang="en-US" sz="1600" baseline="-25000" dirty="0" err="1" smtClean="0">
                <a:solidFill>
                  <a:srgbClr val="C00000"/>
                </a:solidFill>
                <a:sym typeface="Symbol"/>
              </a:rPr>
              <a:t>x</a:t>
            </a:r>
            <a:r>
              <a:rPr lang="en-US" sz="1600" dirty="0" err="1" smtClean="0">
                <a:solidFill>
                  <a:srgbClr val="C00000"/>
                </a:solidFill>
                <a:sym typeface="Symbol"/>
              </a:rPr>
              <a:t>F</a:t>
            </a:r>
            <a:r>
              <a:rPr lang="en-US" sz="1600" baseline="-25000" dirty="0" err="1" smtClean="0">
                <a:solidFill>
                  <a:srgbClr val="C00000"/>
                </a:solidFill>
                <a:sym typeface="Symbol"/>
              </a:rPr>
              <a:t>y</a:t>
            </a:r>
            <a:r>
              <a:rPr lang="en-US" sz="1600" dirty="0" smtClean="0">
                <a:solidFill>
                  <a:srgbClr val="C00000"/>
                </a:solidFill>
                <a:sym typeface="Symbol"/>
              </a:rPr>
              <a:t> as inhibitor</a:t>
            </a:r>
            <a:r>
              <a:rPr lang="en-US" sz="1600" dirty="0" smtClean="0">
                <a:solidFill>
                  <a:srgbClr val="C00000"/>
                </a:solidFill>
              </a:rPr>
              <a:t>).</a:t>
            </a:r>
          </a:p>
          <a:p>
            <a:r>
              <a:rPr lang="en-US" sz="1600" dirty="0" smtClean="0">
                <a:solidFill>
                  <a:srgbClr val="C00000"/>
                </a:solidFill>
              </a:rPr>
              <a:t>Often a deep RIE tool can do both processes.</a:t>
            </a:r>
            <a:endParaRPr lang="en-US" sz="1600" dirty="0">
              <a:solidFill>
                <a:srgbClr val="C00000"/>
              </a:solidFill>
            </a:endParaRPr>
          </a:p>
        </p:txBody>
      </p:sp>
      <p:sp>
        <p:nvSpPr>
          <p:cNvPr id="9" name="Slide Number Placeholder 8"/>
          <p:cNvSpPr>
            <a:spLocks noGrp="1"/>
          </p:cNvSpPr>
          <p:nvPr>
            <p:ph type="sldNum" sz="quarter" idx="12"/>
          </p:nvPr>
        </p:nvSpPr>
        <p:spPr/>
        <p:txBody>
          <a:bodyPr/>
          <a:lstStyle/>
          <a:p>
            <a:fld id="{7F9E6F01-701B-490F-B297-5805091229B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0405" y="0"/>
            <a:ext cx="4327595" cy="523220"/>
          </a:xfrm>
          <a:prstGeom prst="rect">
            <a:avLst/>
          </a:prstGeom>
        </p:spPr>
        <p:txBody>
          <a:bodyPr wrap="none">
            <a:spAutoFit/>
          </a:bodyPr>
          <a:lstStyle/>
          <a:p>
            <a:r>
              <a:rPr lang="en-US" sz="2800" dirty="0" smtClean="0">
                <a:solidFill>
                  <a:srgbClr val="0033CC"/>
                </a:solidFill>
              </a:rPr>
              <a:t>Deep Si etch - Bosch process</a:t>
            </a:r>
            <a:endParaRPr lang="en-US" sz="2800" dirty="0">
              <a:solidFill>
                <a:srgbClr val="0033CC"/>
              </a:solidFill>
            </a:endParaRPr>
          </a:p>
        </p:txBody>
      </p:sp>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2" name="Group 18"/>
          <p:cNvGrpSpPr/>
          <p:nvPr/>
        </p:nvGrpSpPr>
        <p:grpSpPr>
          <a:xfrm>
            <a:off x="5494403" y="3890963"/>
            <a:ext cx="3420997" cy="2662237"/>
            <a:chOff x="5334000" y="3810000"/>
            <a:chExt cx="3420997" cy="2662237"/>
          </a:xfrm>
        </p:grpSpPr>
        <p:pic>
          <p:nvPicPr>
            <p:cNvPr id="10" name="Picture 4" descr="Image01a"/>
            <p:cNvPicPr>
              <a:picLocks noChangeAspect="1" noChangeArrowheads="1"/>
            </p:cNvPicPr>
            <p:nvPr/>
          </p:nvPicPr>
          <p:blipFill>
            <a:blip r:embed="rId3" cstate="print"/>
            <a:srcRect/>
            <a:stretch>
              <a:fillRect/>
            </a:stretch>
          </p:blipFill>
          <p:spPr bwMode="auto">
            <a:xfrm>
              <a:off x="5334000" y="3810000"/>
              <a:ext cx="3420997" cy="2662237"/>
            </a:xfrm>
            <a:prstGeom prst="rect">
              <a:avLst/>
            </a:prstGeom>
            <a:noFill/>
            <a:ln w="9525">
              <a:noFill/>
              <a:miter lim="800000"/>
              <a:headEnd/>
              <a:tailEnd/>
            </a:ln>
          </p:spPr>
        </p:pic>
        <p:sp>
          <p:nvSpPr>
            <p:cNvPr id="11" name="TextBox 6"/>
            <p:cNvSpPr txBox="1">
              <a:spLocks noChangeArrowheads="1"/>
            </p:cNvSpPr>
            <p:nvPr/>
          </p:nvSpPr>
          <p:spPr bwMode="auto">
            <a:xfrm>
              <a:off x="6096000" y="3886200"/>
              <a:ext cx="1909690" cy="369332"/>
            </a:xfrm>
            <a:prstGeom prst="rect">
              <a:avLst/>
            </a:prstGeom>
            <a:noFill/>
            <a:ln w="9525">
              <a:noFill/>
              <a:miter lim="800000"/>
              <a:headEnd/>
              <a:tailEnd/>
            </a:ln>
          </p:spPr>
          <p:txBody>
            <a:bodyPr wrap="none">
              <a:spAutoFit/>
            </a:bodyPr>
            <a:lstStyle/>
            <a:p>
              <a:r>
                <a:rPr lang="en-US" dirty="0" smtClean="0">
                  <a:solidFill>
                    <a:srgbClr val="C00000"/>
                  </a:solidFill>
                </a:rPr>
                <a:t>20 </a:t>
              </a:r>
              <a:r>
                <a:rPr lang="en-US" dirty="0">
                  <a:solidFill>
                    <a:srgbClr val="C00000"/>
                  </a:solidFill>
                </a:rPr>
                <a:t>𝝁m deep pores</a:t>
              </a:r>
            </a:p>
          </p:txBody>
        </p:sp>
      </p:grpSp>
      <p:pic>
        <p:nvPicPr>
          <p:cNvPr id="11267" name="Picture 3"/>
          <p:cNvPicPr>
            <a:picLocks noChangeAspect="1" noChangeArrowheads="1"/>
          </p:cNvPicPr>
          <p:nvPr/>
        </p:nvPicPr>
        <p:blipFill>
          <a:blip r:embed="rId4" cstate="print">
            <a:lum bright="5000"/>
          </a:blip>
          <a:srcRect/>
          <a:stretch>
            <a:fillRect/>
          </a:stretch>
        </p:blipFill>
        <p:spPr bwMode="auto">
          <a:xfrm>
            <a:off x="457200" y="685800"/>
            <a:ext cx="5112460" cy="2667000"/>
          </a:xfrm>
          <a:prstGeom prst="rect">
            <a:avLst/>
          </a:prstGeom>
          <a:noFill/>
          <a:ln w="9525">
            <a:noFill/>
            <a:miter lim="800000"/>
            <a:headEnd/>
            <a:tailEnd/>
          </a:ln>
          <a:effectLst/>
        </p:spPr>
      </p:pic>
      <p:grpSp>
        <p:nvGrpSpPr>
          <p:cNvPr id="3" name="Group 17"/>
          <p:cNvGrpSpPr/>
          <p:nvPr/>
        </p:nvGrpSpPr>
        <p:grpSpPr>
          <a:xfrm>
            <a:off x="76200" y="3429000"/>
            <a:ext cx="5105400" cy="3200400"/>
            <a:chOff x="76200" y="3429000"/>
            <a:chExt cx="5105400" cy="3200400"/>
          </a:xfrm>
        </p:grpSpPr>
        <p:pic>
          <p:nvPicPr>
            <p:cNvPr id="11266" name="Picture 2"/>
            <p:cNvPicPr>
              <a:picLocks noChangeAspect="1" noChangeArrowheads="1"/>
            </p:cNvPicPr>
            <p:nvPr/>
          </p:nvPicPr>
          <p:blipFill>
            <a:blip r:embed="rId5" cstate="print"/>
            <a:srcRect/>
            <a:stretch>
              <a:fillRect/>
            </a:stretch>
          </p:blipFill>
          <p:spPr bwMode="auto">
            <a:xfrm>
              <a:off x="956530" y="3733800"/>
              <a:ext cx="4225070" cy="2895600"/>
            </a:xfrm>
            <a:prstGeom prst="rect">
              <a:avLst/>
            </a:prstGeom>
            <a:noFill/>
            <a:ln w="9525">
              <a:noFill/>
              <a:miter lim="800000"/>
              <a:headEnd/>
              <a:tailEnd/>
            </a:ln>
            <a:effectLst/>
          </p:spPr>
        </p:pic>
        <p:sp>
          <p:nvSpPr>
            <p:cNvPr id="12" name="TextBox 11"/>
            <p:cNvSpPr txBox="1"/>
            <p:nvPr/>
          </p:nvSpPr>
          <p:spPr>
            <a:xfrm>
              <a:off x="919666" y="3429000"/>
              <a:ext cx="3880934" cy="369332"/>
            </a:xfrm>
            <a:prstGeom prst="rect">
              <a:avLst/>
            </a:prstGeom>
            <a:noFill/>
          </p:spPr>
          <p:txBody>
            <a:bodyPr wrap="none" rtlCol="0">
              <a:spAutoFit/>
            </a:bodyPr>
            <a:lstStyle/>
            <a:p>
              <a:r>
                <a:rPr lang="en-US" dirty="0" smtClean="0">
                  <a:solidFill>
                    <a:srgbClr val="C00000"/>
                  </a:solidFill>
                </a:rPr>
                <a:t>Rough sidewall due to scalloping effect.</a:t>
              </a:r>
              <a:endParaRPr lang="en-US" dirty="0">
                <a:solidFill>
                  <a:srgbClr val="C00000"/>
                </a:solidFill>
              </a:endParaRPr>
            </a:p>
          </p:txBody>
        </p:sp>
        <p:grpSp>
          <p:nvGrpSpPr>
            <p:cNvPr id="4" name="Group 16"/>
            <p:cNvGrpSpPr/>
            <p:nvPr/>
          </p:nvGrpSpPr>
          <p:grpSpPr>
            <a:xfrm>
              <a:off x="838200" y="4700016"/>
              <a:ext cx="533400" cy="153988"/>
              <a:chOff x="838200" y="4724400"/>
              <a:chExt cx="533400" cy="153988"/>
            </a:xfrm>
          </p:grpSpPr>
          <p:cxnSp>
            <p:nvCxnSpPr>
              <p:cNvPr id="14" name="Straight Connector 13"/>
              <p:cNvCxnSpPr/>
              <p:nvPr/>
            </p:nvCxnSpPr>
            <p:spPr>
              <a:xfrm>
                <a:off x="838200" y="47244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200" y="4876800"/>
                <a:ext cx="5334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200" y="4583668"/>
              <a:ext cx="819712" cy="369332"/>
            </a:xfrm>
            <a:prstGeom prst="rect">
              <a:avLst/>
            </a:prstGeom>
            <a:noFill/>
          </p:spPr>
          <p:txBody>
            <a:bodyPr wrap="none" rtlCol="0">
              <a:spAutoFit/>
            </a:bodyPr>
            <a:lstStyle/>
            <a:p>
              <a:r>
                <a:rPr lang="en-US" dirty="0" smtClean="0">
                  <a:solidFill>
                    <a:srgbClr val="C00000"/>
                  </a:solidFill>
                </a:rPr>
                <a:t>1 cycle</a:t>
              </a:r>
              <a:endParaRPr lang="en-US" dirty="0">
                <a:solidFill>
                  <a:srgbClr val="C00000"/>
                </a:solidFill>
              </a:endParaRPr>
            </a:p>
          </p:txBody>
        </p:sp>
      </p:grpSp>
      <p:sp>
        <p:nvSpPr>
          <p:cNvPr id="20" name="Slide Number Placeholder 19"/>
          <p:cNvSpPr>
            <a:spLocks noGrp="1"/>
          </p:cNvSpPr>
          <p:nvPr>
            <p:ph type="sldNum" sz="quarter" idx="12"/>
          </p:nvPr>
        </p:nvSpPr>
        <p:spPr/>
        <p:txBody>
          <a:bodyPr/>
          <a:lstStyle/>
          <a:p>
            <a:fld id="{B6F15528-21DE-4FAA-801E-634DDDAF4B2B}" type="slidenum">
              <a:rPr lang="en-US" smtClean="0"/>
              <a:pPr/>
              <a:t>26</a:t>
            </a:fld>
            <a:endParaRPr lang="en-US"/>
          </a:p>
        </p:txBody>
      </p:sp>
      <p:sp>
        <p:nvSpPr>
          <p:cNvPr id="17" name="Rectangle 16"/>
          <p:cNvSpPr/>
          <p:nvPr/>
        </p:nvSpPr>
        <p:spPr>
          <a:xfrm>
            <a:off x="5334000" y="1514326"/>
            <a:ext cx="3657600" cy="1000274"/>
          </a:xfrm>
          <a:prstGeom prst="rect">
            <a:avLst/>
          </a:prstGeom>
        </p:spPr>
        <p:txBody>
          <a:bodyPr wrap="square">
            <a:spAutoFit/>
          </a:bodyPr>
          <a:lstStyle/>
          <a:p>
            <a:pPr>
              <a:spcAft>
                <a:spcPts val="600"/>
              </a:spcAft>
            </a:pPr>
            <a:r>
              <a:rPr lang="en-US" dirty="0" smtClean="0">
                <a:solidFill>
                  <a:srgbClr val="0033CC"/>
                </a:solidFill>
              </a:rPr>
              <a:t>DRIE uses lower energy ions </a:t>
            </a:r>
            <a:r>
              <a:rPr lang="en-US" dirty="0" smtClean="0">
                <a:solidFill>
                  <a:srgbClr val="0033CC"/>
                </a:solidFill>
                <a:sym typeface="Symbol"/>
              </a:rPr>
              <a:t></a:t>
            </a:r>
            <a:r>
              <a:rPr lang="en-US" dirty="0" smtClean="0">
                <a:solidFill>
                  <a:srgbClr val="0033CC"/>
                </a:solidFill>
              </a:rPr>
              <a:t> less damage and higher selectivity.</a:t>
            </a:r>
          </a:p>
          <a:p>
            <a:r>
              <a:rPr lang="en-US" dirty="0" smtClean="0">
                <a:solidFill>
                  <a:srgbClr val="0033CC"/>
                </a:solidFill>
              </a:rPr>
              <a:t>Plasma maintained at 0.5 to 3mTorr.</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904113"/>
            <a:ext cx="3258709" cy="244868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669406" y="914400"/>
            <a:ext cx="2578994" cy="20574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00800" y="914400"/>
            <a:ext cx="2476500" cy="330200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228600" y="3810000"/>
            <a:ext cx="4038600" cy="2890618"/>
          </a:xfrm>
          <a:prstGeom prst="rect">
            <a:avLst/>
          </a:prstGeom>
          <a:noFill/>
          <a:ln w="9525">
            <a:noFill/>
            <a:miter lim="800000"/>
            <a:headEnd/>
            <a:tailEnd/>
          </a:ln>
        </p:spPr>
      </p:pic>
      <p:sp>
        <p:nvSpPr>
          <p:cNvPr id="8" name="TextBox 7"/>
          <p:cNvSpPr txBox="1"/>
          <p:nvPr/>
        </p:nvSpPr>
        <p:spPr>
          <a:xfrm>
            <a:off x="1371600" y="6019800"/>
            <a:ext cx="2236446" cy="369332"/>
          </a:xfrm>
          <a:prstGeom prst="rect">
            <a:avLst/>
          </a:prstGeom>
          <a:noFill/>
        </p:spPr>
        <p:txBody>
          <a:bodyPr wrap="none" rtlCol="0">
            <a:spAutoFit/>
          </a:bodyPr>
          <a:lstStyle/>
          <a:p>
            <a:r>
              <a:rPr lang="en-US" dirty="0" smtClean="0">
                <a:solidFill>
                  <a:srgbClr val="FF0000"/>
                </a:solidFill>
              </a:rPr>
              <a:t>Zigzag sidewall profile</a:t>
            </a:r>
            <a:endParaRPr lang="en-US" dirty="0">
              <a:solidFill>
                <a:srgbClr val="FF0000"/>
              </a:solidFill>
            </a:endParaRPr>
          </a:p>
        </p:txBody>
      </p:sp>
      <p:pic>
        <p:nvPicPr>
          <p:cNvPr id="3079" name="Picture 7"/>
          <p:cNvPicPr>
            <a:picLocks noChangeAspect="1" noChangeArrowheads="1"/>
          </p:cNvPicPr>
          <p:nvPr/>
        </p:nvPicPr>
        <p:blipFill>
          <a:blip r:embed="rId6" cstate="print"/>
          <a:srcRect/>
          <a:stretch>
            <a:fillRect/>
          </a:stretch>
        </p:blipFill>
        <p:spPr bwMode="auto">
          <a:xfrm>
            <a:off x="4332817" y="4419600"/>
            <a:ext cx="4677833" cy="2286000"/>
          </a:xfrm>
          <a:prstGeom prst="rect">
            <a:avLst/>
          </a:prstGeom>
          <a:noFill/>
          <a:ln w="9525">
            <a:noFill/>
            <a:miter lim="800000"/>
            <a:headEnd/>
            <a:tailEnd/>
          </a:ln>
        </p:spPr>
      </p:pic>
      <p:sp>
        <p:nvSpPr>
          <p:cNvPr id="10" name="Rectangle 9"/>
          <p:cNvSpPr/>
          <p:nvPr/>
        </p:nvSpPr>
        <p:spPr>
          <a:xfrm>
            <a:off x="4419600" y="4495800"/>
            <a:ext cx="1502719" cy="369332"/>
          </a:xfrm>
          <a:prstGeom prst="rect">
            <a:avLst/>
          </a:prstGeom>
        </p:spPr>
        <p:txBody>
          <a:bodyPr wrap="none">
            <a:spAutoFit/>
          </a:bodyPr>
          <a:lstStyle/>
          <a:p>
            <a:r>
              <a:rPr lang="en-US" dirty="0" smtClean="0">
                <a:solidFill>
                  <a:srgbClr val="FFFF00"/>
                </a:solidFill>
              </a:rPr>
              <a:t>Micro-gripper</a:t>
            </a:r>
            <a:endParaRPr lang="en-US" dirty="0">
              <a:solidFill>
                <a:srgbClr val="FFFF00"/>
              </a:solidFill>
            </a:endParaRPr>
          </a:p>
        </p:txBody>
      </p:sp>
      <p:cxnSp>
        <p:nvCxnSpPr>
          <p:cNvPr id="9" name="Straight Connector 8"/>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Rectangle 10"/>
          <p:cNvSpPr/>
          <p:nvPr/>
        </p:nvSpPr>
        <p:spPr>
          <a:xfrm>
            <a:off x="2438400" y="228600"/>
            <a:ext cx="4812023" cy="523220"/>
          </a:xfrm>
          <a:prstGeom prst="rect">
            <a:avLst/>
          </a:prstGeom>
        </p:spPr>
        <p:txBody>
          <a:bodyPr wrap="none">
            <a:spAutoFit/>
          </a:bodyPr>
          <a:lstStyle/>
          <a:p>
            <a:r>
              <a:rPr lang="en-US" sz="2800" dirty="0" smtClean="0">
                <a:solidFill>
                  <a:srgbClr val="0033CC"/>
                </a:solidFill>
              </a:rPr>
              <a:t>More examples of deep Si etch</a:t>
            </a:r>
            <a:endParaRPr lang="en-US" sz="2800" dirty="0">
              <a:solidFill>
                <a:srgbClr val="0033CC"/>
              </a:solidFill>
            </a:endParaRPr>
          </a:p>
        </p:txBody>
      </p:sp>
      <p:cxnSp>
        <p:nvCxnSpPr>
          <p:cNvPr id="13" name="Straight Arrow Connector 12"/>
          <p:cNvCxnSpPr/>
          <p:nvPr/>
        </p:nvCxnSpPr>
        <p:spPr>
          <a:xfrm rot="16200000" flipV="1">
            <a:off x="1714500" y="5600700"/>
            <a:ext cx="7620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7000" y="3276600"/>
            <a:ext cx="1766381" cy="369332"/>
          </a:xfrm>
          <a:prstGeom prst="rect">
            <a:avLst/>
          </a:prstGeom>
          <a:noFill/>
        </p:spPr>
        <p:txBody>
          <a:bodyPr wrap="none" rtlCol="0">
            <a:spAutoFit/>
          </a:bodyPr>
          <a:lstStyle/>
          <a:p>
            <a:r>
              <a:rPr lang="en-US" dirty="0" smtClean="0">
                <a:solidFill>
                  <a:srgbClr val="FFFF00"/>
                </a:solidFill>
              </a:rPr>
              <a:t>High aspect ratio</a:t>
            </a:r>
            <a:endParaRPr lang="en-US" dirty="0">
              <a:solidFill>
                <a:srgbClr val="FFFF00"/>
              </a:solidFill>
            </a:endParaRPr>
          </a:p>
        </p:txBody>
      </p:sp>
      <p:sp>
        <p:nvSpPr>
          <p:cNvPr id="15" name="Slide Number Placeholder 14"/>
          <p:cNvSpPr>
            <a:spLocks noGrp="1"/>
          </p:cNvSpPr>
          <p:nvPr>
            <p:ph type="sldNum" sz="quarter" idx="12"/>
          </p:nvPr>
        </p:nvSpPr>
        <p:spPr/>
        <p:txBody>
          <a:bodyPr/>
          <a:lstStyle/>
          <a:p>
            <a:fld id="{7F9E6F01-701B-490F-B297-5805091229B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975" y="228600"/>
            <a:ext cx="7881825" cy="523220"/>
          </a:xfrm>
          <a:prstGeom prst="rect">
            <a:avLst/>
          </a:prstGeom>
        </p:spPr>
        <p:txBody>
          <a:bodyPr wrap="square">
            <a:spAutoFit/>
          </a:bodyPr>
          <a:lstStyle/>
          <a:p>
            <a:r>
              <a:rPr lang="en-US" sz="2800" dirty="0" smtClean="0">
                <a:solidFill>
                  <a:srgbClr val="0033CC"/>
                </a:solidFill>
              </a:rPr>
              <a:t>DRIE issues: etch rate variance (micro-loading effect)</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52400" y="4038600"/>
            <a:ext cx="4572000" cy="1908215"/>
          </a:xfrm>
          <a:prstGeom prst="rect">
            <a:avLst/>
          </a:prstGeom>
          <a:noFill/>
        </p:spPr>
        <p:txBody>
          <a:bodyPr wrap="square" rtlCol="0">
            <a:spAutoFit/>
          </a:bodyPr>
          <a:lstStyle/>
          <a:p>
            <a:pPr>
              <a:spcAft>
                <a:spcPts val="600"/>
              </a:spcAft>
            </a:pPr>
            <a:r>
              <a:rPr lang="en-US" dirty="0" smtClean="0">
                <a:solidFill>
                  <a:srgbClr val="0033CC"/>
                </a:solidFill>
              </a:rPr>
              <a:t>Etch rate is diffusion-limited and drops for narrow trenches.</a:t>
            </a:r>
          </a:p>
          <a:p>
            <a:pPr>
              <a:spcAft>
                <a:spcPts val="600"/>
              </a:spcAft>
            </a:pPr>
            <a:r>
              <a:rPr lang="en-US" dirty="0" smtClean="0">
                <a:solidFill>
                  <a:srgbClr val="0033CC"/>
                </a:solidFill>
              </a:rPr>
              <a:t>One can adjust mask layout (add “dummy” features) to eliminate disparities.</a:t>
            </a:r>
          </a:p>
          <a:p>
            <a:pPr>
              <a:spcAft>
                <a:spcPts val="600"/>
              </a:spcAft>
            </a:pPr>
            <a:r>
              <a:rPr lang="en-US" dirty="0" smtClean="0">
                <a:solidFill>
                  <a:srgbClr val="0033CC"/>
                </a:solidFill>
              </a:rPr>
              <a:t>Or adjust process parameters (slow down the etch rate to that governed by slowest feature).</a:t>
            </a:r>
            <a:endParaRPr lang="en-US" dirty="0">
              <a:solidFill>
                <a:srgbClr val="0033CC"/>
              </a:solidFill>
            </a:endParaRPr>
          </a:p>
        </p:txBody>
      </p:sp>
      <p:pic>
        <p:nvPicPr>
          <p:cNvPr id="142337" name="Picture 1"/>
          <p:cNvPicPr>
            <a:picLocks noChangeAspect="1" noChangeArrowheads="1"/>
          </p:cNvPicPr>
          <p:nvPr/>
        </p:nvPicPr>
        <p:blipFill>
          <a:blip r:embed="rId2" cstate="print"/>
          <a:srcRect/>
          <a:stretch>
            <a:fillRect/>
          </a:stretch>
        </p:blipFill>
        <p:spPr bwMode="auto">
          <a:xfrm>
            <a:off x="533400" y="914400"/>
            <a:ext cx="8008937" cy="2103909"/>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4648200" y="3124200"/>
            <a:ext cx="4369711" cy="3505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F9E6F01-701B-490F-B297-5805091229B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0"/>
            <a:ext cx="3419526" cy="523220"/>
          </a:xfrm>
          <a:prstGeom prst="rect">
            <a:avLst/>
          </a:prstGeom>
        </p:spPr>
        <p:txBody>
          <a:bodyPr wrap="none">
            <a:spAutoFit/>
          </a:bodyPr>
          <a:lstStyle/>
          <a:p>
            <a:r>
              <a:rPr lang="en-US" sz="2800" dirty="0" smtClean="0">
                <a:solidFill>
                  <a:srgbClr val="0033CC"/>
                </a:solidFill>
              </a:rPr>
              <a:t>DRIE issues: “footing”</a:t>
            </a:r>
            <a:endParaRPr lang="en-US" sz="2800" dirty="0">
              <a:solidFill>
                <a:srgbClr val="0033CC"/>
              </a:solidFill>
            </a:endParaRP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200400" y="1371600"/>
            <a:ext cx="5715000" cy="1277273"/>
          </a:xfrm>
          <a:prstGeom prst="rect">
            <a:avLst/>
          </a:prstGeom>
          <a:solidFill>
            <a:schemeClr val="bg1"/>
          </a:solidFill>
        </p:spPr>
        <p:txBody>
          <a:bodyPr wrap="square" rtlCol="0">
            <a:spAutoFit/>
          </a:bodyPr>
          <a:lstStyle/>
          <a:p>
            <a:pPr>
              <a:spcAft>
                <a:spcPts val="600"/>
              </a:spcAft>
            </a:pPr>
            <a:r>
              <a:rPr lang="en-US" dirty="0" smtClean="0">
                <a:solidFill>
                  <a:srgbClr val="0033CC"/>
                </a:solidFill>
              </a:rPr>
              <a:t>Due to 200:1 selectivity, the (vertical) etch practically just stops when it reaches SiO</a:t>
            </a:r>
            <a:r>
              <a:rPr lang="en-US" baseline="-25000" dirty="0" smtClean="0">
                <a:solidFill>
                  <a:srgbClr val="0033CC"/>
                </a:solidFill>
              </a:rPr>
              <a:t>2</a:t>
            </a:r>
            <a:r>
              <a:rPr lang="en-US" dirty="0" smtClean="0">
                <a:solidFill>
                  <a:srgbClr val="0033CC"/>
                </a:solidFill>
              </a:rPr>
              <a:t> stop layer.</a:t>
            </a:r>
          </a:p>
          <a:p>
            <a:pPr>
              <a:spcAft>
                <a:spcPts val="600"/>
              </a:spcAft>
            </a:pPr>
            <a:r>
              <a:rPr lang="en-US" dirty="0" smtClean="0">
                <a:solidFill>
                  <a:srgbClr val="0033CC"/>
                </a:solidFill>
              </a:rPr>
              <a:t>Problem: lateral undercut at Si/SiO</a:t>
            </a:r>
            <a:r>
              <a:rPr lang="en-US" baseline="-25000" dirty="0" smtClean="0">
                <a:solidFill>
                  <a:srgbClr val="0033CC"/>
                </a:solidFill>
              </a:rPr>
              <a:t>2</a:t>
            </a:r>
            <a:r>
              <a:rPr lang="en-US" dirty="0" smtClean="0">
                <a:solidFill>
                  <a:srgbClr val="0033CC"/>
                </a:solidFill>
              </a:rPr>
              <a:t> interface </a:t>
            </a:r>
            <a:r>
              <a:rPr lang="en-US" dirty="0" smtClean="0">
                <a:solidFill>
                  <a:srgbClr val="0033CC"/>
                </a:solidFill>
                <a:sym typeface="Symbol"/>
              </a:rPr>
              <a:t> “footing” caused by charge accumulation at the insulator.</a:t>
            </a:r>
            <a:r>
              <a:rPr lang="en-US" dirty="0" smtClean="0">
                <a:solidFill>
                  <a:srgbClr val="0033CC"/>
                </a:solidFill>
              </a:rPr>
              <a:t> </a:t>
            </a:r>
            <a:endParaRPr lang="en-US" dirty="0">
              <a:solidFill>
                <a:srgbClr val="0033CC"/>
              </a:solidFill>
            </a:endParaRPr>
          </a:p>
        </p:txBody>
      </p:sp>
      <p:pic>
        <p:nvPicPr>
          <p:cNvPr id="7" name="Picture 2"/>
          <p:cNvPicPr>
            <a:picLocks noChangeAspect="1" noChangeArrowheads="1"/>
          </p:cNvPicPr>
          <p:nvPr/>
        </p:nvPicPr>
        <p:blipFill>
          <a:blip r:embed="rId2" cstate="print"/>
          <a:srcRect/>
          <a:stretch>
            <a:fillRect/>
          </a:stretch>
        </p:blipFill>
        <p:spPr bwMode="auto">
          <a:xfrm>
            <a:off x="304800" y="685800"/>
            <a:ext cx="2760215" cy="2971800"/>
          </a:xfrm>
          <a:prstGeom prst="rect">
            <a:avLst/>
          </a:prstGeom>
          <a:noFill/>
          <a:ln w="9525">
            <a:noFill/>
            <a:miter lim="800000"/>
            <a:headEnd/>
            <a:tailEnd/>
          </a:ln>
        </p:spPr>
      </p:pic>
      <p:pic>
        <p:nvPicPr>
          <p:cNvPr id="139265" name="Picture 1"/>
          <p:cNvPicPr>
            <a:picLocks noChangeAspect="1" noChangeArrowheads="1"/>
          </p:cNvPicPr>
          <p:nvPr/>
        </p:nvPicPr>
        <p:blipFill>
          <a:blip r:embed="rId3" cstate="print"/>
          <a:srcRect/>
          <a:stretch>
            <a:fillRect/>
          </a:stretch>
        </p:blipFill>
        <p:spPr bwMode="auto">
          <a:xfrm>
            <a:off x="2209800" y="3657600"/>
            <a:ext cx="4191000" cy="2941872"/>
          </a:xfrm>
          <a:prstGeom prst="rect">
            <a:avLst/>
          </a:prstGeom>
          <a:noFill/>
          <a:ln w="9525">
            <a:noFill/>
            <a:miter lim="800000"/>
            <a:headEnd/>
            <a:tailEnd/>
          </a:ln>
        </p:spPr>
      </p:pic>
      <p:sp>
        <p:nvSpPr>
          <p:cNvPr id="8" name="TextBox 7"/>
          <p:cNvSpPr txBox="1"/>
          <p:nvPr/>
        </p:nvSpPr>
        <p:spPr>
          <a:xfrm>
            <a:off x="609600" y="4572000"/>
            <a:ext cx="1905000" cy="2062103"/>
          </a:xfrm>
          <a:prstGeom prst="rect">
            <a:avLst/>
          </a:prstGeom>
          <a:noFill/>
        </p:spPr>
        <p:txBody>
          <a:bodyPr wrap="square" rtlCol="0">
            <a:spAutoFit/>
          </a:bodyPr>
          <a:lstStyle/>
          <a:p>
            <a:r>
              <a:rPr lang="en-US" sz="1600" dirty="0" smtClean="0">
                <a:solidFill>
                  <a:srgbClr val="7030A0"/>
                </a:solidFill>
              </a:rPr>
              <a:t>Poor charge relaxation and lack of neutralization by electrons  at insulator leads to ion flux into substrate builds up positive potential.</a:t>
            </a:r>
            <a:endParaRPr lang="en-US" sz="1600" dirty="0">
              <a:solidFill>
                <a:srgbClr val="7030A0"/>
              </a:solidFill>
            </a:endParaRPr>
          </a:p>
        </p:txBody>
      </p:sp>
      <p:sp>
        <p:nvSpPr>
          <p:cNvPr id="9" name="TextBox 8"/>
          <p:cNvSpPr txBox="1"/>
          <p:nvPr/>
        </p:nvSpPr>
        <p:spPr>
          <a:xfrm>
            <a:off x="6248400" y="3919478"/>
            <a:ext cx="2514600" cy="2862322"/>
          </a:xfrm>
          <a:prstGeom prst="rect">
            <a:avLst/>
          </a:prstGeom>
          <a:noFill/>
        </p:spPr>
        <p:txBody>
          <a:bodyPr wrap="square" rtlCol="0">
            <a:spAutoFit/>
          </a:bodyPr>
          <a:lstStyle/>
          <a:p>
            <a:r>
              <a:rPr lang="en-US" dirty="0" smtClean="0">
                <a:solidFill>
                  <a:srgbClr val="7030A0"/>
                </a:solidFill>
              </a:rPr>
              <a:t>Charging-induced potential perturbs the electric field, distorts the ion trajectory.</a:t>
            </a:r>
          </a:p>
          <a:p>
            <a:endParaRPr lang="en-US" dirty="0" smtClean="0">
              <a:solidFill>
                <a:srgbClr val="7030A0"/>
              </a:solidFill>
            </a:endParaRPr>
          </a:p>
          <a:p>
            <a:r>
              <a:rPr lang="en-US" dirty="0" smtClean="0">
                <a:solidFill>
                  <a:srgbClr val="7030A0"/>
                </a:solidFill>
              </a:rPr>
              <a:t>Result: strong and localized damage (“footing”) to the structure at Si-SiO2 interface.</a:t>
            </a:r>
            <a:endParaRPr lang="en-US" dirty="0">
              <a:solidFill>
                <a:srgbClr val="7030A0"/>
              </a:solidFill>
            </a:endParaRPr>
          </a:p>
        </p:txBody>
      </p:sp>
      <p:sp>
        <p:nvSpPr>
          <p:cNvPr id="10" name="Slide Number Placeholder 9"/>
          <p:cNvSpPr>
            <a:spLocks noGrp="1"/>
          </p:cNvSpPr>
          <p:nvPr>
            <p:ph type="sldNum" sz="quarter" idx="12"/>
          </p:nvPr>
        </p:nvSpPr>
        <p:spPr/>
        <p:txBody>
          <a:bodyPr/>
          <a:lstStyle/>
          <a:p>
            <a:fld id="{7F9E6F01-701B-490F-B297-5805091229B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0"/>
            <a:ext cx="3325782" cy="523220"/>
          </a:xfrm>
          <a:prstGeom prst="rect">
            <a:avLst/>
          </a:prstGeom>
        </p:spPr>
        <p:txBody>
          <a:bodyPr wrap="none">
            <a:spAutoFit/>
          </a:bodyPr>
          <a:lstStyle/>
          <a:p>
            <a:r>
              <a:rPr lang="en-US" sz="2800" dirty="0" smtClean="0">
                <a:solidFill>
                  <a:srgbClr val="0033CC"/>
                </a:solidFill>
              </a:rPr>
              <a:t>Etched profile control</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5778" name="Picture 2"/>
          <p:cNvPicPr>
            <a:picLocks noChangeAspect="1" noChangeArrowheads="1"/>
          </p:cNvPicPr>
          <p:nvPr/>
        </p:nvPicPr>
        <p:blipFill>
          <a:blip r:embed="rId2" cstate="print"/>
          <a:srcRect/>
          <a:stretch>
            <a:fillRect/>
          </a:stretch>
        </p:blipFill>
        <p:spPr bwMode="auto">
          <a:xfrm>
            <a:off x="4122892" y="762000"/>
            <a:ext cx="4792508" cy="5257800"/>
          </a:xfrm>
          <a:prstGeom prst="rect">
            <a:avLst/>
          </a:prstGeom>
          <a:noFill/>
          <a:ln w="9525">
            <a:noFill/>
            <a:miter lim="800000"/>
            <a:headEnd/>
            <a:tailEnd/>
          </a:ln>
        </p:spPr>
      </p:pic>
      <p:sp>
        <p:nvSpPr>
          <p:cNvPr id="7" name="TextBox 6"/>
          <p:cNvSpPr txBox="1"/>
          <p:nvPr/>
        </p:nvSpPr>
        <p:spPr>
          <a:xfrm>
            <a:off x="4343400" y="6248400"/>
            <a:ext cx="4384470" cy="369332"/>
          </a:xfrm>
          <a:prstGeom prst="rect">
            <a:avLst/>
          </a:prstGeom>
          <a:noFill/>
        </p:spPr>
        <p:txBody>
          <a:bodyPr wrap="none" rtlCol="0">
            <a:spAutoFit/>
          </a:bodyPr>
          <a:lstStyle/>
          <a:p>
            <a:r>
              <a:rPr lang="en-US" dirty="0" smtClean="0">
                <a:solidFill>
                  <a:srgbClr val="C00000"/>
                </a:solidFill>
              </a:rPr>
              <a:t>Ion trajectory problem causes bowing profile</a:t>
            </a:r>
            <a:endParaRPr lang="en-US" dirty="0">
              <a:solidFill>
                <a:srgbClr val="C00000"/>
              </a:solidFill>
            </a:endParaRPr>
          </a:p>
        </p:txBody>
      </p:sp>
      <p:pic>
        <p:nvPicPr>
          <p:cNvPr id="8" name="Picture 2"/>
          <p:cNvPicPr>
            <a:picLocks noChangeAspect="1" noChangeArrowheads="1"/>
          </p:cNvPicPr>
          <p:nvPr/>
        </p:nvPicPr>
        <p:blipFill>
          <a:blip r:embed="rId3" cstate="print"/>
          <a:srcRect/>
          <a:stretch>
            <a:fillRect/>
          </a:stretch>
        </p:blipFill>
        <p:spPr bwMode="auto">
          <a:xfrm>
            <a:off x="304800" y="655599"/>
            <a:ext cx="3124200" cy="5305425"/>
          </a:xfrm>
          <a:prstGeom prst="rect">
            <a:avLst/>
          </a:prstGeom>
          <a:noFill/>
          <a:ln w="9525">
            <a:noFill/>
            <a:miter lim="800000"/>
            <a:headEnd/>
            <a:tailEnd/>
          </a:ln>
        </p:spPr>
      </p:pic>
      <p:sp>
        <p:nvSpPr>
          <p:cNvPr id="9" name="Rectangle 8"/>
          <p:cNvSpPr/>
          <p:nvPr/>
        </p:nvSpPr>
        <p:spPr>
          <a:xfrm>
            <a:off x="304800" y="5943600"/>
            <a:ext cx="3200400" cy="646331"/>
          </a:xfrm>
          <a:prstGeom prst="rect">
            <a:avLst/>
          </a:prstGeom>
        </p:spPr>
        <p:txBody>
          <a:bodyPr wrap="square">
            <a:spAutoFit/>
          </a:bodyPr>
          <a:lstStyle/>
          <a:p>
            <a:pPr>
              <a:spcAft>
                <a:spcPts val="600"/>
              </a:spcAft>
            </a:pPr>
            <a:r>
              <a:rPr lang="en-US" dirty="0" smtClean="0">
                <a:solidFill>
                  <a:srgbClr val="C00000"/>
                </a:solidFill>
              </a:rPr>
              <a:t>Lateral etch of resist widens the  opening gradually.</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7F9E6F01-701B-490F-B297-5805091229B9}"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wipe(down)">
                                      <p:cBhvr>
                                        <p:cTn id="7" dur="500"/>
                                        <p:tgtEl>
                                          <p:spTgt spid="757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09600" y="1143000"/>
            <a:ext cx="8023225" cy="5217281"/>
          </a:xfrm>
          <a:prstGeom prst="rect">
            <a:avLst/>
          </a:prstGeom>
          <a:noFill/>
          <a:ln w="9525">
            <a:noFill/>
            <a:miter lim="800000"/>
            <a:headEnd/>
            <a:tailEnd/>
          </a:ln>
        </p:spPr>
      </p:pic>
      <p:sp>
        <p:nvSpPr>
          <p:cNvPr id="4" name="Rectangle 3"/>
          <p:cNvSpPr/>
          <p:nvPr/>
        </p:nvSpPr>
        <p:spPr>
          <a:xfrm>
            <a:off x="1981200" y="238780"/>
            <a:ext cx="5869107" cy="523220"/>
          </a:xfrm>
          <a:prstGeom prst="rect">
            <a:avLst/>
          </a:prstGeom>
        </p:spPr>
        <p:txBody>
          <a:bodyPr wrap="none">
            <a:spAutoFit/>
          </a:bodyPr>
          <a:lstStyle/>
          <a:p>
            <a:r>
              <a:rPr lang="en-US" sz="2800" dirty="0" smtClean="0">
                <a:solidFill>
                  <a:srgbClr val="0033CC"/>
                </a:solidFill>
              </a:rPr>
              <a:t>Recipe-based suppression of “footing”</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7F9E6F01-701B-490F-B297-5805091229B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152400"/>
            <a:ext cx="4724400" cy="523220"/>
          </a:xfrm>
          <a:prstGeom prst="rect">
            <a:avLst/>
          </a:prstGeom>
        </p:spPr>
        <p:txBody>
          <a:bodyPr wrap="square">
            <a:spAutoFit/>
          </a:bodyPr>
          <a:lstStyle/>
          <a:p>
            <a:r>
              <a:rPr lang="en-US" sz="2800" dirty="0" smtClean="0">
                <a:solidFill>
                  <a:srgbClr val="C00000"/>
                </a:solidFill>
              </a:rPr>
              <a:t>Laser-assisted chemical etching</a:t>
            </a:r>
            <a:endParaRPr lang="en-US" sz="2800" dirty="0">
              <a:solidFill>
                <a:srgbClr val="C00000"/>
              </a:solidFill>
            </a:endParaRPr>
          </a:p>
        </p:txBody>
      </p:sp>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533400" y="5638800"/>
            <a:ext cx="3657600" cy="923330"/>
          </a:xfrm>
          <a:prstGeom prst="rect">
            <a:avLst/>
          </a:prstGeom>
          <a:noFill/>
        </p:spPr>
        <p:txBody>
          <a:bodyPr wrap="square" rtlCol="0">
            <a:spAutoFit/>
          </a:bodyPr>
          <a:lstStyle/>
          <a:p>
            <a:r>
              <a:rPr lang="en-US" dirty="0" smtClean="0">
                <a:solidFill>
                  <a:srgbClr val="7030A0"/>
                </a:solidFill>
              </a:rPr>
              <a:t>Laser assisted etching of a 500</a:t>
            </a:r>
            <a:r>
              <a:rPr lang="en-US" dirty="0" smtClean="0">
                <a:solidFill>
                  <a:srgbClr val="7030A0"/>
                </a:solidFill>
                <a:sym typeface="Symbol"/>
              </a:rPr>
              <a:t>m500m</a:t>
            </a:r>
            <a:r>
              <a:rPr lang="en-US" dirty="0" smtClean="0">
                <a:solidFill>
                  <a:srgbClr val="7030A0"/>
                </a:solidFill>
              </a:rPr>
              <a:t> terraced silicon well, with each step 6</a:t>
            </a:r>
            <a:r>
              <a:rPr lang="en-US" dirty="0" smtClean="0">
                <a:solidFill>
                  <a:srgbClr val="7030A0"/>
                </a:solidFill>
                <a:sym typeface="Symbol"/>
              </a:rPr>
              <a:t>m deep.</a:t>
            </a:r>
            <a:endParaRPr lang="en-US" dirty="0">
              <a:solidFill>
                <a:srgbClr val="7030A0"/>
              </a:solidFill>
            </a:endParaRPr>
          </a:p>
        </p:txBody>
      </p:sp>
      <p:sp>
        <p:nvSpPr>
          <p:cNvPr id="6" name="TextBox 5"/>
          <p:cNvSpPr txBox="1"/>
          <p:nvPr/>
        </p:nvSpPr>
        <p:spPr>
          <a:xfrm>
            <a:off x="228600" y="1295400"/>
            <a:ext cx="3962400" cy="2893100"/>
          </a:xfrm>
          <a:prstGeom prst="rect">
            <a:avLst/>
          </a:prstGeom>
          <a:noFill/>
        </p:spPr>
        <p:txBody>
          <a:bodyPr wrap="square" rtlCol="0">
            <a:spAutoFit/>
          </a:bodyPr>
          <a:lstStyle/>
          <a:p>
            <a:pPr>
              <a:spcAft>
                <a:spcPts val="600"/>
              </a:spcAft>
            </a:pPr>
            <a:r>
              <a:rPr lang="en-US" dirty="0" smtClean="0">
                <a:solidFill>
                  <a:srgbClr val="0033CC"/>
                </a:solidFill>
              </a:rPr>
              <a:t>Laser creates Cl radicals from Cl</a:t>
            </a:r>
            <a:r>
              <a:rPr lang="en-US" baseline="-25000" dirty="0" smtClean="0">
                <a:solidFill>
                  <a:srgbClr val="0033CC"/>
                </a:solidFill>
              </a:rPr>
              <a:t>2</a:t>
            </a:r>
            <a:r>
              <a:rPr lang="en-US" dirty="0" smtClean="0">
                <a:solidFill>
                  <a:srgbClr val="0033CC"/>
                </a:solidFill>
              </a:rPr>
              <a:t>, which react with Si to form SiCl</a:t>
            </a:r>
            <a:r>
              <a:rPr lang="en-US" baseline="-25000" dirty="0" smtClean="0">
                <a:solidFill>
                  <a:srgbClr val="0033CC"/>
                </a:solidFill>
              </a:rPr>
              <a:t>4</a:t>
            </a:r>
            <a:r>
              <a:rPr lang="en-US" dirty="0" smtClean="0">
                <a:solidFill>
                  <a:srgbClr val="0033CC"/>
                </a:solidFill>
              </a:rPr>
              <a:t>.</a:t>
            </a:r>
          </a:p>
          <a:p>
            <a:pPr>
              <a:spcAft>
                <a:spcPts val="600"/>
              </a:spcAft>
            </a:pPr>
            <a:r>
              <a:rPr lang="en-US" dirty="0" smtClean="0">
                <a:solidFill>
                  <a:srgbClr val="0033CC"/>
                </a:solidFill>
              </a:rPr>
              <a:t>Etch rate: 100,000 </a:t>
            </a:r>
            <a:r>
              <a:rPr lang="en-US" dirty="0" smtClean="0">
                <a:solidFill>
                  <a:srgbClr val="0033CC"/>
                </a:solidFill>
                <a:sym typeface="Symbol"/>
              </a:rPr>
              <a:t>m</a:t>
            </a:r>
            <a:r>
              <a:rPr lang="en-US" baseline="30000" dirty="0" smtClean="0">
                <a:solidFill>
                  <a:srgbClr val="0033CC"/>
                </a:solidFill>
                <a:sym typeface="Symbol"/>
              </a:rPr>
              <a:t>3</a:t>
            </a:r>
            <a:r>
              <a:rPr lang="en-US" dirty="0" smtClean="0">
                <a:solidFill>
                  <a:srgbClr val="0033CC"/>
                </a:solidFill>
                <a:sym typeface="Symbol"/>
              </a:rPr>
              <a:t>/sec. (3min to etch a 500500125 m</a:t>
            </a:r>
            <a:r>
              <a:rPr lang="en-US" baseline="30000" dirty="0" smtClean="0">
                <a:solidFill>
                  <a:srgbClr val="0033CC"/>
                </a:solidFill>
                <a:sym typeface="Symbol"/>
              </a:rPr>
              <a:t>3</a:t>
            </a:r>
            <a:r>
              <a:rPr lang="en-US" dirty="0" smtClean="0">
                <a:solidFill>
                  <a:srgbClr val="0033CC"/>
                </a:solidFill>
                <a:sym typeface="Symbol"/>
              </a:rPr>
              <a:t> trench)</a:t>
            </a:r>
          </a:p>
          <a:p>
            <a:pPr>
              <a:spcAft>
                <a:spcPts val="600"/>
              </a:spcAft>
            </a:pPr>
            <a:r>
              <a:rPr lang="en-US" dirty="0" smtClean="0">
                <a:solidFill>
                  <a:srgbClr val="0033CC"/>
                </a:solidFill>
                <a:sym typeface="Symbol"/>
              </a:rPr>
              <a:t>Surface roughness: 30nm rms.</a:t>
            </a:r>
          </a:p>
          <a:p>
            <a:pPr>
              <a:spcAft>
                <a:spcPts val="600"/>
              </a:spcAft>
            </a:pPr>
            <a:r>
              <a:rPr lang="en-US" dirty="0" smtClean="0">
                <a:solidFill>
                  <a:srgbClr val="0033CC"/>
                </a:solidFill>
                <a:sym typeface="Symbol"/>
              </a:rPr>
              <a:t>Direct patterning, no need to pattern mask first.</a:t>
            </a:r>
            <a:r>
              <a:rPr lang="en-US" dirty="0" smtClean="0">
                <a:solidFill>
                  <a:srgbClr val="0033CC"/>
                </a:solidFill>
              </a:rPr>
              <a:t> </a:t>
            </a:r>
          </a:p>
          <a:p>
            <a:pPr>
              <a:spcAft>
                <a:spcPts val="600"/>
              </a:spcAft>
            </a:pPr>
            <a:r>
              <a:rPr lang="en-US" dirty="0" smtClean="0">
                <a:solidFill>
                  <a:srgbClr val="0033CC"/>
                </a:solidFill>
              </a:rPr>
              <a:t>(not popular – I have never seen this in cleanroom)</a:t>
            </a:r>
            <a:endParaRPr lang="en-US" dirty="0">
              <a:solidFill>
                <a:srgbClr val="0033CC"/>
              </a:solidFill>
            </a:endParaRPr>
          </a:p>
        </p:txBody>
      </p:sp>
      <p:pic>
        <p:nvPicPr>
          <p:cNvPr id="136193" name="Picture 1"/>
          <p:cNvPicPr>
            <a:picLocks noChangeAspect="1" noChangeArrowheads="1"/>
          </p:cNvPicPr>
          <p:nvPr/>
        </p:nvPicPr>
        <p:blipFill>
          <a:blip r:embed="rId2" cstate="print"/>
          <a:srcRect/>
          <a:stretch>
            <a:fillRect/>
          </a:stretch>
        </p:blipFill>
        <p:spPr bwMode="auto">
          <a:xfrm>
            <a:off x="4191000" y="874643"/>
            <a:ext cx="4695825" cy="592082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7F9E6F01-701B-490F-B297-5805091229B9}"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3"/>
          <p:cNvGraphicFramePr>
            <a:graphicFrameLocks noChangeAspect="1"/>
          </p:cNvGraphicFramePr>
          <p:nvPr/>
        </p:nvGraphicFramePr>
        <p:xfrm>
          <a:off x="152400" y="1241425"/>
          <a:ext cx="8843445" cy="5159375"/>
        </p:xfrm>
        <a:graphic>
          <a:graphicData uri="http://schemas.openxmlformats.org/presentationml/2006/ole">
            <p:oleObj spid="_x0000_s8194" name="Document" r:id="rId3" imgW="10784369" imgH="6378351" progId="Word.Document.8">
              <p:embed/>
            </p:oleObj>
          </a:graphicData>
        </a:graphic>
      </p:graphicFrame>
      <p:cxnSp>
        <p:nvCxnSpPr>
          <p:cNvPr id="5" name="Straight Connector 4"/>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981200" y="36493"/>
            <a:ext cx="5715000" cy="954107"/>
          </a:xfrm>
          <a:prstGeom prst="rect">
            <a:avLst/>
          </a:prstGeom>
        </p:spPr>
        <p:txBody>
          <a:bodyPr wrap="square">
            <a:spAutoFit/>
          </a:bodyPr>
          <a:lstStyle/>
          <a:p>
            <a:pPr algn="ctr"/>
            <a:r>
              <a:rPr lang="en-US" altLang="zh-TW" sz="2800" dirty="0" smtClean="0">
                <a:solidFill>
                  <a:srgbClr val="0033CC"/>
                </a:solidFill>
                <a:ea typeface="新細明體" charset="-120"/>
              </a:rPr>
              <a:t>Historical perspective:</a:t>
            </a:r>
            <a:br>
              <a:rPr lang="en-US" altLang="zh-TW" sz="2800" dirty="0" smtClean="0">
                <a:solidFill>
                  <a:srgbClr val="0033CC"/>
                </a:solidFill>
                <a:ea typeface="新細明體" charset="-120"/>
              </a:rPr>
            </a:br>
            <a:r>
              <a:rPr lang="en-US" altLang="zh-TW" sz="2800" dirty="0" smtClean="0">
                <a:solidFill>
                  <a:srgbClr val="0033CC"/>
                </a:solidFill>
                <a:ea typeface="新細明體" charset="-120"/>
              </a:rPr>
              <a:t>poly-silicon etch technology evolution</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7F9E6F01-701B-490F-B297-5805091229B9}" type="slidenum">
              <a:rPr lang="en-US" smtClean="0"/>
              <a:pPr/>
              <a:t>32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8193" y="228600"/>
            <a:ext cx="5700407" cy="523220"/>
          </a:xfrm>
          <a:prstGeom prst="rect">
            <a:avLst/>
          </a:prstGeom>
        </p:spPr>
        <p:txBody>
          <a:bodyPr wrap="none">
            <a:spAutoFit/>
          </a:bodyPr>
          <a:lstStyle/>
          <a:p>
            <a:r>
              <a:rPr lang="en-US" sz="2800" dirty="0" smtClean="0">
                <a:solidFill>
                  <a:srgbClr val="0033CC"/>
                </a:solidFill>
              </a:rPr>
              <a:t>Profile control by sidewall passivation</a:t>
            </a:r>
            <a:endParaRPr lang="en-US" sz="2800" dirty="0">
              <a:solidFill>
                <a:srgbClr val="0033CC"/>
              </a:solidFill>
            </a:endParaRPr>
          </a:p>
        </p:txBody>
      </p:sp>
      <p:pic>
        <p:nvPicPr>
          <p:cNvPr id="41986" name="Picture 2"/>
          <p:cNvPicPr>
            <a:picLocks noChangeAspect="1" noChangeArrowheads="1"/>
          </p:cNvPicPr>
          <p:nvPr/>
        </p:nvPicPr>
        <p:blipFill>
          <a:blip r:embed="rId2" cstate="print"/>
          <a:srcRect/>
          <a:stretch>
            <a:fillRect/>
          </a:stretch>
        </p:blipFill>
        <p:spPr bwMode="auto">
          <a:xfrm>
            <a:off x="76200" y="1828800"/>
            <a:ext cx="5255729" cy="373380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5410200" y="1676400"/>
            <a:ext cx="3365829" cy="3438525"/>
          </a:xfrm>
          <a:prstGeom prst="rect">
            <a:avLst/>
          </a:prstGeom>
          <a:noFill/>
          <a:ln w="9525">
            <a:noFill/>
            <a:miter lim="800000"/>
            <a:headEnd/>
            <a:tailEnd/>
          </a:ln>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85800" y="1219200"/>
            <a:ext cx="3483967" cy="400110"/>
          </a:xfrm>
          <a:prstGeom prst="rect">
            <a:avLst/>
          </a:prstGeom>
          <a:noFill/>
        </p:spPr>
        <p:txBody>
          <a:bodyPr wrap="none" rtlCol="0">
            <a:spAutoFit/>
          </a:bodyPr>
          <a:lstStyle/>
          <a:p>
            <a:r>
              <a:rPr lang="en-US" sz="2000" dirty="0" smtClean="0">
                <a:solidFill>
                  <a:srgbClr val="7030A0"/>
                </a:solidFill>
              </a:rPr>
              <a:t>Si etched in BCl</a:t>
            </a:r>
            <a:r>
              <a:rPr lang="en-US" sz="2000" baseline="-25000" dirty="0" smtClean="0">
                <a:solidFill>
                  <a:srgbClr val="7030A0"/>
                </a:solidFill>
              </a:rPr>
              <a:t>3</a:t>
            </a:r>
            <a:r>
              <a:rPr lang="en-US" sz="2000" dirty="0" smtClean="0">
                <a:solidFill>
                  <a:srgbClr val="7030A0"/>
                </a:solidFill>
              </a:rPr>
              <a:t>/</a:t>
            </a:r>
            <a:r>
              <a:rPr lang="en-US" sz="2000" dirty="0" err="1" smtClean="0">
                <a:solidFill>
                  <a:srgbClr val="7030A0"/>
                </a:solidFill>
              </a:rPr>
              <a:t>HCl</a:t>
            </a:r>
            <a:r>
              <a:rPr lang="en-US" sz="2000" dirty="0" smtClean="0">
                <a:solidFill>
                  <a:srgbClr val="7030A0"/>
                </a:solidFill>
              </a:rPr>
              <a:t>/O</a:t>
            </a:r>
            <a:r>
              <a:rPr lang="en-US" sz="2000" baseline="-25000" dirty="0" smtClean="0">
                <a:solidFill>
                  <a:srgbClr val="7030A0"/>
                </a:solidFill>
              </a:rPr>
              <a:t>2</a:t>
            </a:r>
            <a:r>
              <a:rPr lang="en-US" sz="2000" dirty="0" smtClean="0">
                <a:solidFill>
                  <a:srgbClr val="7030A0"/>
                </a:solidFill>
              </a:rPr>
              <a:t> plasma</a:t>
            </a:r>
            <a:endParaRPr lang="en-US" sz="2000" dirty="0">
              <a:solidFill>
                <a:srgbClr val="7030A0"/>
              </a:solidFill>
            </a:endParaRPr>
          </a:p>
        </p:txBody>
      </p:sp>
      <p:sp>
        <p:nvSpPr>
          <p:cNvPr id="8" name="TextBox 7"/>
          <p:cNvSpPr txBox="1"/>
          <p:nvPr/>
        </p:nvSpPr>
        <p:spPr>
          <a:xfrm>
            <a:off x="6358445" y="1371600"/>
            <a:ext cx="2252155" cy="369332"/>
          </a:xfrm>
          <a:prstGeom prst="rect">
            <a:avLst/>
          </a:prstGeom>
          <a:noFill/>
        </p:spPr>
        <p:txBody>
          <a:bodyPr wrap="none" rtlCol="0">
            <a:spAutoFit/>
          </a:bodyPr>
          <a:lstStyle/>
          <a:p>
            <a:r>
              <a:rPr lang="en-US" dirty="0" smtClean="0">
                <a:solidFill>
                  <a:srgbClr val="C00000"/>
                </a:solidFill>
              </a:rPr>
              <a:t>Too  much passivation</a:t>
            </a:r>
            <a:endParaRPr lang="en-US" dirty="0">
              <a:solidFill>
                <a:srgbClr val="C00000"/>
              </a:solidFill>
            </a:endParaRPr>
          </a:p>
        </p:txBody>
      </p:sp>
      <p:sp>
        <p:nvSpPr>
          <p:cNvPr id="9" name="TextBox 8"/>
          <p:cNvSpPr txBox="1"/>
          <p:nvPr/>
        </p:nvSpPr>
        <p:spPr>
          <a:xfrm>
            <a:off x="4636762" y="5029200"/>
            <a:ext cx="4507238" cy="1477328"/>
          </a:xfrm>
          <a:prstGeom prst="rect">
            <a:avLst/>
          </a:prstGeom>
          <a:noFill/>
        </p:spPr>
        <p:txBody>
          <a:bodyPr wrap="square" rtlCol="0">
            <a:spAutoFit/>
          </a:bodyPr>
          <a:lstStyle/>
          <a:p>
            <a:pPr algn="ctr"/>
            <a:r>
              <a:rPr lang="en-US" dirty="0" smtClean="0">
                <a:solidFill>
                  <a:srgbClr val="C00000"/>
                </a:solidFill>
              </a:rPr>
              <a:t>Micro-masking</a:t>
            </a:r>
          </a:p>
          <a:p>
            <a:r>
              <a:rPr lang="en-US" dirty="0" smtClean="0">
                <a:solidFill>
                  <a:srgbClr val="0033CC"/>
                </a:solidFill>
              </a:rPr>
              <a:t>For </a:t>
            </a:r>
            <a:r>
              <a:rPr lang="en-US" dirty="0" err="1" smtClean="0">
                <a:solidFill>
                  <a:srgbClr val="0033CC"/>
                </a:solidFill>
              </a:rPr>
              <a:t>Cl</a:t>
            </a:r>
            <a:r>
              <a:rPr lang="en-US" dirty="0" smtClean="0">
                <a:solidFill>
                  <a:srgbClr val="0033CC"/>
                </a:solidFill>
              </a:rPr>
              <a:t>- or Br- based etching of Si, need to remove the hard-mask such as SiO</a:t>
            </a:r>
            <a:r>
              <a:rPr lang="en-US" baseline="-25000" dirty="0" smtClean="0">
                <a:solidFill>
                  <a:srgbClr val="0033CC"/>
                </a:solidFill>
              </a:rPr>
              <a:t>2</a:t>
            </a:r>
            <a:r>
              <a:rPr lang="en-US" dirty="0" smtClean="0">
                <a:solidFill>
                  <a:srgbClr val="0033CC"/>
                </a:solidFill>
              </a:rPr>
              <a:t> first, before etching the Si. Here it is not completely removed.</a:t>
            </a:r>
            <a:endParaRPr lang="en-US" dirty="0">
              <a:solidFill>
                <a:srgbClr val="0033CC"/>
              </a:solidFill>
            </a:endParaRPr>
          </a:p>
        </p:txBody>
      </p:sp>
      <p:sp>
        <p:nvSpPr>
          <p:cNvPr id="10" name="Slide Number Placeholder 9"/>
          <p:cNvSpPr>
            <a:spLocks noGrp="1"/>
          </p:cNvSpPr>
          <p:nvPr>
            <p:ph type="sldNum" sz="quarter" idx="12"/>
          </p:nvPr>
        </p:nvSpPr>
        <p:spPr/>
        <p:txBody>
          <a:bodyPr/>
          <a:lstStyle/>
          <a:p>
            <a:fld id="{7F9E6F01-701B-490F-B297-5805091229B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6200"/>
            <a:ext cx="2743200" cy="954107"/>
          </a:xfrm>
          <a:prstGeom prst="rect">
            <a:avLst/>
          </a:prstGeom>
        </p:spPr>
        <p:txBody>
          <a:bodyPr wrap="square">
            <a:spAutoFit/>
          </a:bodyPr>
          <a:lstStyle/>
          <a:p>
            <a:r>
              <a:rPr lang="en-US" sz="2800" dirty="0" smtClean="0">
                <a:solidFill>
                  <a:srgbClr val="0033CC"/>
                </a:solidFill>
              </a:rPr>
              <a:t>Profile control by “substrate bias”</a:t>
            </a:r>
            <a:endParaRPr lang="en-US" sz="2800" dirty="0">
              <a:solidFill>
                <a:srgbClr val="0033CC"/>
              </a:solidFill>
            </a:endParaRPr>
          </a:p>
        </p:txBody>
      </p:sp>
      <p:cxnSp>
        <p:nvCxnSpPr>
          <p:cNvPr id="4" name="Straight Connector 3"/>
          <p:cNvCxnSpPr/>
          <p:nvPr/>
        </p:nvCxnSpPr>
        <p:spPr>
          <a:xfrm>
            <a:off x="0" y="1143000"/>
            <a:ext cx="46482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77825" name="Picture 1"/>
          <p:cNvPicPr>
            <a:picLocks noChangeAspect="1" noChangeArrowheads="1"/>
          </p:cNvPicPr>
          <p:nvPr/>
        </p:nvPicPr>
        <p:blipFill>
          <a:blip r:embed="rId2" cstate="print"/>
          <a:srcRect/>
          <a:stretch>
            <a:fillRect/>
          </a:stretch>
        </p:blipFill>
        <p:spPr bwMode="auto">
          <a:xfrm>
            <a:off x="4572000" y="761999"/>
            <a:ext cx="4428463" cy="5760853"/>
          </a:xfrm>
          <a:prstGeom prst="rect">
            <a:avLst/>
          </a:prstGeom>
          <a:noFill/>
          <a:ln w="9525">
            <a:noFill/>
            <a:miter lim="800000"/>
            <a:headEnd/>
            <a:tailEnd/>
          </a:ln>
        </p:spPr>
      </p:pic>
      <p:pic>
        <p:nvPicPr>
          <p:cNvPr id="77826" name="Picture 2"/>
          <p:cNvPicPr>
            <a:picLocks noChangeAspect="1" noChangeArrowheads="1"/>
          </p:cNvPicPr>
          <p:nvPr/>
        </p:nvPicPr>
        <p:blipFill>
          <a:blip r:embed="rId3" cstate="print"/>
          <a:srcRect/>
          <a:stretch>
            <a:fillRect/>
          </a:stretch>
        </p:blipFill>
        <p:spPr bwMode="auto">
          <a:xfrm>
            <a:off x="20781" y="4572000"/>
            <a:ext cx="4703619" cy="1922222"/>
          </a:xfrm>
          <a:prstGeom prst="rect">
            <a:avLst/>
          </a:prstGeom>
          <a:noFill/>
          <a:ln w="9525">
            <a:solidFill>
              <a:schemeClr val="accent6">
                <a:lumMod val="75000"/>
              </a:schemeClr>
            </a:solidFill>
            <a:miter lim="800000"/>
            <a:headEnd/>
            <a:tailEnd/>
          </a:ln>
        </p:spPr>
      </p:pic>
      <p:sp>
        <p:nvSpPr>
          <p:cNvPr id="10" name="TextBox 9"/>
          <p:cNvSpPr txBox="1"/>
          <p:nvPr/>
        </p:nvSpPr>
        <p:spPr>
          <a:xfrm>
            <a:off x="228600" y="1371600"/>
            <a:ext cx="4191000" cy="3016210"/>
          </a:xfrm>
          <a:prstGeom prst="rect">
            <a:avLst/>
          </a:prstGeom>
          <a:noFill/>
        </p:spPr>
        <p:txBody>
          <a:bodyPr wrap="square" rtlCol="0">
            <a:spAutoFit/>
          </a:bodyPr>
          <a:lstStyle/>
          <a:p>
            <a:pPr marL="176213" indent="-176213">
              <a:spcAft>
                <a:spcPts val="600"/>
              </a:spcAft>
              <a:buFont typeface="Arial" pitchFamily="34" charset="0"/>
              <a:buChar char="•"/>
            </a:pPr>
            <a:r>
              <a:rPr lang="en-US" dirty="0" smtClean="0">
                <a:solidFill>
                  <a:srgbClr val="0033CC"/>
                </a:solidFill>
              </a:rPr>
              <a:t>The bias is the self-bias in RF plasma, not applied DC voltage.</a:t>
            </a:r>
          </a:p>
          <a:p>
            <a:pPr marL="176213" indent="-176213">
              <a:spcAft>
                <a:spcPts val="600"/>
              </a:spcAft>
              <a:buFont typeface="Arial" pitchFamily="34" charset="0"/>
              <a:buChar char="•"/>
            </a:pPr>
            <a:r>
              <a:rPr lang="en-US" dirty="0" smtClean="0">
                <a:solidFill>
                  <a:srgbClr val="0033CC"/>
                </a:solidFill>
              </a:rPr>
              <a:t>For Si, slight etch even without ion bombardment, so sidewall is always etched as well. Ideally, bias voltage increases etch rate </a:t>
            </a:r>
            <a:r>
              <a:rPr lang="en-US" dirty="0" err="1" smtClean="0">
                <a:solidFill>
                  <a:srgbClr val="0033CC"/>
                </a:solidFill>
              </a:rPr>
              <a:t>V</a:t>
            </a:r>
            <a:r>
              <a:rPr lang="en-US" sz="2400" baseline="-25000" dirty="0" err="1" smtClean="0">
                <a:solidFill>
                  <a:srgbClr val="0033CC"/>
                </a:solidFill>
              </a:rPr>
              <a:t>z</a:t>
            </a:r>
            <a:r>
              <a:rPr lang="en-US" dirty="0" smtClean="0">
                <a:solidFill>
                  <a:srgbClr val="0033CC"/>
                </a:solidFill>
              </a:rPr>
              <a:t>, but not </a:t>
            </a:r>
            <a:r>
              <a:rPr lang="en-US" dirty="0" err="1" smtClean="0">
                <a:solidFill>
                  <a:srgbClr val="0033CC"/>
                </a:solidFill>
              </a:rPr>
              <a:t>V</a:t>
            </a:r>
            <a:r>
              <a:rPr lang="en-US" sz="2400" baseline="-25000" dirty="0" err="1" smtClean="0">
                <a:solidFill>
                  <a:srgbClr val="0033CC"/>
                </a:solidFill>
              </a:rPr>
              <a:t>x</a:t>
            </a:r>
            <a:r>
              <a:rPr lang="en-US" dirty="0" smtClean="0">
                <a:solidFill>
                  <a:srgbClr val="0033CC"/>
                </a:solidFill>
              </a:rPr>
              <a:t>.</a:t>
            </a:r>
          </a:p>
          <a:p>
            <a:pPr marL="176213" indent="-176213">
              <a:spcAft>
                <a:spcPts val="600"/>
              </a:spcAft>
              <a:buFont typeface="Arial" pitchFamily="34" charset="0"/>
              <a:buChar char="•"/>
            </a:pPr>
            <a:r>
              <a:rPr lang="en-US" dirty="0" smtClean="0">
                <a:solidFill>
                  <a:srgbClr val="0033CC"/>
                </a:solidFill>
              </a:rPr>
              <a:t>For SiO</a:t>
            </a:r>
            <a:r>
              <a:rPr lang="en-US" baseline="-25000" dirty="0" smtClean="0">
                <a:solidFill>
                  <a:srgbClr val="0033CC"/>
                </a:solidFill>
              </a:rPr>
              <a:t>2</a:t>
            </a:r>
            <a:r>
              <a:rPr lang="en-US" dirty="0" smtClean="0">
                <a:solidFill>
                  <a:srgbClr val="0033CC"/>
                </a:solidFill>
              </a:rPr>
              <a:t>, no (actually some) etch without ion bombardment, so always vertical sidewall (in reality, some bombardment on sidewall, thus some lateral etch).</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7F9E6F01-701B-490F-B297-5805091229B9}"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0"/>
            <a:ext cx="7767191" cy="523220"/>
          </a:xfrm>
          <a:prstGeom prst="rect">
            <a:avLst/>
          </a:prstGeom>
        </p:spPr>
        <p:txBody>
          <a:bodyPr wrap="none">
            <a:spAutoFit/>
          </a:bodyPr>
          <a:lstStyle/>
          <a:p>
            <a:r>
              <a:rPr lang="en-US" sz="2800" dirty="0" smtClean="0">
                <a:solidFill>
                  <a:srgbClr val="0033CC"/>
                </a:solidFill>
              </a:rPr>
              <a:t>Etch rate affected by gas pressure and loading effect</a:t>
            </a:r>
          </a:p>
        </p:txBody>
      </p:sp>
      <p:cxnSp>
        <p:nvCxnSpPr>
          <p:cNvPr id="5" name="Straight Connector 4"/>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6867" name="Picture 3"/>
          <p:cNvPicPr>
            <a:picLocks noChangeAspect="1" noChangeArrowheads="1"/>
          </p:cNvPicPr>
          <p:nvPr/>
        </p:nvPicPr>
        <p:blipFill>
          <a:blip r:embed="rId2" cstate="print"/>
          <a:srcRect/>
          <a:stretch>
            <a:fillRect/>
          </a:stretch>
        </p:blipFill>
        <p:spPr bwMode="auto">
          <a:xfrm>
            <a:off x="838200" y="1219200"/>
            <a:ext cx="3124200" cy="2426620"/>
          </a:xfrm>
          <a:prstGeom prst="rect">
            <a:avLst/>
          </a:prstGeom>
          <a:noFill/>
          <a:ln w="9525">
            <a:noFill/>
            <a:miter lim="800000"/>
            <a:headEnd/>
            <a:tailEnd/>
          </a:ln>
        </p:spPr>
      </p:pic>
      <p:sp>
        <p:nvSpPr>
          <p:cNvPr id="8" name="TextBox 7"/>
          <p:cNvSpPr txBox="1"/>
          <p:nvPr/>
        </p:nvSpPr>
        <p:spPr>
          <a:xfrm>
            <a:off x="0" y="1371600"/>
            <a:ext cx="914400" cy="646331"/>
          </a:xfrm>
          <a:prstGeom prst="rect">
            <a:avLst/>
          </a:prstGeom>
          <a:noFill/>
        </p:spPr>
        <p:txBody>
          <a:bodyPr wrap="square" rtlCol="0">
            <a:spAutoFit/>
          </a:bodyPr>
          <a:lstStyle/>
          <a:p>
            <a:r>
              <a:rPr lang="en-US" dirty="0" smtClean="0">
                <a:solidFill>
                  <a:srgbClr val="C00000"/>
                </a:solidFill>
              </a:rPr>
              <a:t>Plasma density</a:t>
            </a:r>
            <a:endParaRPr lang="en-US" dirty="0">
              <a:solidFill>
                <a:srgbClr val="C00000"/>
              </a:solidFill>
            </a:endParaRPr>
          </a:p>
        </p:txBody>
      </p:sp>
      <p:sp>
        <p:nvSpPr>
          <p:cNvPr id="9" name="TextBox 8"/>
          <p:cNvSpPr txBox="1"/>
          <p:nvPr/>
        </p:nvSpPr>
        <p:spPr>
          <a:xfrm>
            <a:off x="152400" y="3581400"/>
            <a:ext cx="3809999" cy="369332"/>
          </a:xfrm>
          <a:prstGeom prst="rect">
            <a:avLst/>
          </a:prstGeom>
          <a:noFill/>
        </p:spPr>
        <p:txBody>
          <a:bodyPr wrap="square" rtlCol="0">
            <a:spAutoFit/>
          </a:bodyPr>
          <a:lstStyle/>
          <a:p>
            <a:r>
              <a:rPr lang="en-US" dirty="0" smtClean="0">
                <a:solidFill>
                  <a:srgbClr val="7030A0"/>
                </a:solidFill>
              </a:rPr>
              <a:t>RF power + inductively coupled power</a:t>
            </a:r>
            <a:endParaRPr lang="en-US" dirty="0">
              <a:solidFill>
                <a:srgbClr val="7030A0"/>
              </a:solidFill>
            </a:endParaRPr>
          </a:p>
        </p:txBody>
      </p:sp>
      <p:sp>
        <p:nvSpPr>
          <p:cNvPr id="11" name="TextBox 10"/>
          <p:cNvSpPr txBox="1"/>
          <p:nvPr/>
        </p:nvSpPr>
        <p:spPr>
          <a:xfrm>
            <a:off x="3810000" y="1524000"/>
            <a:ext cx="5334000" cy="2146742"/>
          </a:xfrm>
          <a:prstGeom prst="rect">
            <a:avLst/>
          </a:prstGeom>
          <a:noFill/>
        </p:spPr>
        <p:txBody>
          <a:bodyPr wrap="square" rtlCol="0">
            <a:spAutoFit/>
          </a:bodyPr>
          <a:lstStyle/>
          <a:p>
            <a:pPr marL="174625" indent="-174625">
              <a:spcAft>
                <a:spcPts val="300"/>
              </a:spcAft>
              <a:buFont typeface="Arial" pitchFamily="34" charset="0"/>
              <a:buChar char="•"/>
            </a:pPr>
            <a:r>
              <a:rPr lang="en-US" dirty="0" smtClean="0">
                <a:solidFill>
                  <a:srgbClr val="0033CC"/>
                </a:solidFill>
              </a:rPr>
              <a:t>An optimal pressure exists for maximum etching rate.</a:t>
            </a:r>
          </a:p>
          <a:p>
            <a:pPr marL="174625" indent="-174625">
              <a:spcAft>
                <a:spcPts val="300"/>
              </a:spcAft>
              <a:buFont typeface="Arial" pitchFamily="34" charset="0"/>
              <a:buChar char="•"/>
            </a:pPr>
            <a:r>
              <a:rPr lang="en-US" dirty="0" smtClean="0">
                <a:solidFill>
                  <a:srgbClr val="0033CC"/>
                </a:solidFill>
              </a:rPr>
              <a:t>However, in reality, etching rate is not the only issue.</a:t>
            </a:r>
          </a:p>
          <a:p>
            <a:pPr marL="174625" indent="-174625">
              <a:spcAft>
                <a:spcPts val="300"/>
              </a:spcAft>
              <a:buFont typeface="Arial" pitchFamily="34" charset="0"/>
              <a:buChar char="•"/>
            </a:pPr>
            <a:r>
              <a:rPr lang="en-US" dirty="0" smtClean="0">
                <a:solidFill>
                  <a:srgbClr val="0033CC"/>
                </a:solidFill>
              </a:rPr>
              <a:t>For example, if anisotropy is the most important factor, one should use lower pressure.</a:t>
            </a:r>
          </a:p>
          <a:p>
            <a:pPr marL="174625" indent="-174625">
              <a:spcAft>
                <a:spcPts val="300"/>
              </a:spcAft>
              <a:buFont typeface="Arial" pitchFamily="34" charset="0"/>
              <a:buChar char="•"/>
            </a:pPr>
            <a:r>
              <a:rPr lang="en-US" dirty="0" smtClean="0">
                <a:solidFill>
                  <a:srgbClr val="0033CC"/>
                </a:solidFill>
              </a:rPr>
              <a:t>Moreover, sometimes etching rate doesn’t depend on pressure very much, because the rate is limited by chemical reaction (depends on temperature) .</a:t>
            </a:r>
            <a:endParaRPr lang="en-US" dirty="0">
              <a:solidFill>
                <a:srgbClr val="0033CC"/>
              </a:solidFill>
            </a:endParaRPr>
          </a:p>
        </p:txBody>
      </p:sp>
      <p:sp>
        <p:nvSpPr>
          <p:cNvPr id="7" name="TextBox 6"/>
          <p:cNvSpPr txBox="1"/>
          <p:nvPr/>
        </p:nvSpPr>
        <p:spPr>
          <a:xfrm>
            <a:off x="2057400" y="685800"/>
            <a:ext cx="5574731" cy="723275"/>
          </a:xfrm>
          <a:prstGeom prst="rect">
            <a:avLst/>
          </a:prstGeom>
          <a:noFill/>
        </p:spPr>
        <p:txBody>
          <a:bodyPr wrap="none" rtlCol="0">
            <a:spAutoFit/>
          </a:bodyPr>
          <a:lstStyle/>
          <a:p>
            <a:pPr>
              <a:spcAft>
                <a:spcPts val="600"/>
              </a:spcAft>
            </a:pPr>
            <a:r>
              <a:rPr lang="en-US" dirty="0" smtClean="0">
                <a:solidFill>
                  <a:srgbClr val="0033CC"/>
                </a:solidFill>
              </a:rPr>
              <a:t>Etch rate </a:t>
            </a:r>
            <a:r>
              <a:rPr lang="en-US" dirty="0" smtClean="0">
                <a:solidFill>
                  <a:srgbClr val="0033CC"/>
                </a:solidFill>
                <a:sym typeface="Symbol"/>
              </a:rPr>
              <a:t> reactive species flux (neutrals and ions) J = CV</a:t>
            </a:r>
          </a:p>
          <a:p>
            <a:pPr>
              <a:spcAft>
                <a:spcPts val="600"/>
              </a:spcAft>
            </a:pPr>
            <a:r>
              <a:rPr lang="en-US" dirty="0" smtClean="0">
                <a:solidFill>
                  <a:srgbClr val="0033CC"/>
                </a:solidFill>
                <a:sym typeface="Symbol"/>
              </a:rPr>
              <a:t>C  plasma density &amp; pressure; V  bias  RF power</a:t>
            </a:r>
            <a:endParaRPr lang="en-US" dirty="0">
              <a:solidFill>
                <a:srgbClr val="0033CC"/>
              </a:solidFill>
            </a:endParaRPr>
          </a:p>
        </p:txBody>
      </p:sp>
      <p:sp>
        <p:nvSpPr>
          <p:cNvPr id="13" name="Rectangle 12"/>
          <p:cNvSpPr/>
          <p:nvPr/>
        </p:nvSpPr>
        <p:spPr>
          <a:xfrm>
            <a:off x="152400" y="4495800"/>
            <a:ext cx="5791200" cy="2185214"/>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“Bull’s eye”: wafer etches faster at outside, slower inside (e.g. Barrel etcher).</a:t>
            </a:r>
          </a:p>
          <a:p>
            <a:pPr marL="176213" indent="-176213">
              <a:spcAft>
                <a:spcPts val="600"/>
              </a:spcAft>
              <a:buFont typeface="Arial" pitchFamily="34" charset="0"/>
              <a:buChar char="•"/>
            </a:pPr>
            <a:r>
              <a:rPr lang="en-US" dirty="0" smtClean="0">
                <a:solidFill>
                  <a:srgbClr val="0033CC"/>
                </a:solidFill>
              </a:rPr>
              <a:t>“Macro-loading”: too many wafers rob others of etchant (long-range gas transport problem). “Bull’s eye” effect is one type of macro-loading effect.</a:t>
            </a:r>
          </a:p>
          <a:p>
            <a:pPr marL="176213" indent="-176213">
              <a:spcAft>
                <a:spcPts val="600"/>
              </a:spcAft>
              <a:buFont typeface="Arial" pitchFamily="34" charset="0"/>
              <a:buChar char="•"/>
            </a:pPr>
            <a:r>
              <a:rPr lang="en-US" dirty="0" smtClean="0">
                <a:solidFill>
                  <a:srgbClr val="0033CC"/>
                </a:solidFill>
              </a:rPr>
              <a:t>“Micro-loading”: unmasked large areas consumed too much etchant (short-range gas transport problem).</a:t>
            </a:r>
          </a:p>
        </p:txBody>
      </p:sp>
      <p:pic>
        <p:nvPicPr>
          <p:cNvPr id="71681" name="Picture 1"/>
          <p:cNvPicPr>
            <a:picLocks noChangeAspect="1" noChangeArrowheads="1"/>
          </p:cNvPicPr>
          <p:nvPr/>
        </p:nvPicPr>
        <p:blipFill>
          <a:blip r:embed="rId3" cstate="print"/>
          <a:srcRect/>
          <a:stretch>
            <a:fillRect/>
          </a:stretch>
        </p:blipFill>
        <p:spPr bwMode="auto">
          <a:xfrm>
            <a:off x="6096000" y="4648200"/>
            <a:ext cx="2449195" cy="2171700"/>
          </a:xfrm>
          <a:prstGeom prst="rect">
            <a:avLst/>
          </a:prstGeom>
          <a:noFill/>
          <a:ln w="9525">
            <a:noFill/>
            <a:miter lim="800000"/>
            <a:headEnd/>
            <a:tailEnd/>
          </a:ln>
        </p:spPr>
      </p:pic>
      <p:sp>
        <p:nvSpPr>
          <p:cNvPr id="14" name="TextBox 13"/>
          <p:cNvSpPr txBox="1"/>
          <p:nvPr/>
        </p:nvSpPr>
        <p:spPr>
          <a:xfrm>
            <a:off x="5867400" y="4419600"/>
            <a:ext cx="608052" cy="369332"/>
          </a:xfrm>
          <a:prstGeom prst="rect">
            <a:avLst/>
          </a:prstGeom>
          <a:noFill/>
        </p:spPr>
        <p:txBody>
          <a:bodyPr wrap="none" rtlCol="0">
            <a:spAutoFit/>
          </a:bodyPr>
          <a:lstStyle/>
          <a:p>
            <a:r>
              <a:rPr lang="en-US" dirty="0" smtClean="0">
                <a:solidFill>
                  <a:srgbClr val="C00000"/>
                </a:solidFill>
              </a:rPr>
              <a:t>Rate</a:t>
            </a:r>
            <a:endParaRPr lang="en-US" dirty="0">
              <a:solidFill>
                <a:srgbClr val="C00000"/>
              </a:solidFill>
            </a:endParaRPr>
          </a:p>
        </p:txBody>
      </p:sp>
      <p:sp>
        <p:nvSpPr>
          <p:cNvPr id="15" name="TextBox 14"/>
          <p:cNvSpPr txBox="1"/>
          <p:nvPr/>
        </p:nvSpPr>
        <p:spPr>
          <a:xfrm>
            <a:off x="2297765" y="3972580"/>
            <a:ext cx="4331635" cy="461665"/>
          </a:xfrm>
          <a:prstGeom prst="rect">
            <a:avLst/>
          </a:prstGeom>
          <a:noFill/>
        </p:spPr>
        <p:txBody>
          <a:bodyPr wrap="none" rtlCol="0">
            <a:spAutoFit/>
          </a:bodyPr>
          <a:lstStyle/>
          <a:p>
            <a:r>
              <a:rPr lang="en-US" sz="2400" dirty="0" smtClean="0">
                <a:solidFill>
                  <a:srgbClr val="C00000"/>
                </a:solidFill>
              </a:rPr>
              <a:t>Etching uniformity: loading effect</a:t>
            </a:r>
            <a:endParaRPr lang="en-US" sz="2400" dirty="0">
              <a:solidFill>
                <a:srgbClr val="C00000"/>
              </a:solidFill>
            </a:endParaRPr>
          </a:p>
        </p:txBody>
      </p:sp>
      <p:cxnSp>
        <p:nvCxnSpPr>
          <p:cNvPr id="17" name="Straight Connector 16"/>
          <p:cNvCxnSpPr/>
          <p:nvPr/>
        </p:nvCxnSpPr>
        <p:spPr>
          <a:xfrm>
            <a:off x="0" y="3962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7F9E6F01-701B-490F-B297-5805091229B9}"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71681"/>
                                        </p:tgtEl>
                                        <p:attrNameLst>
                                          <p:attrName>style.visibility</p:attrName>
                                        </p:attrNameLst>
                                      </p:cBhvr>
                                      <p:to>
                                        <p:strVal val="visible"/>
                                      </p:to>
                                    </p:set>
                                    <p:animEffect transition="in" filter="wipe(down)">
                                      <p:cBhvr>
                                        <p:cTn id="10" dur="500"/>
                                        <p:tgtEl>
                                          <p:spTgt spid="7168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0"/>
            <a:ext cx="5569153" cy="523220"/>
          </a:xfrm>
          <a:prstGeom prst="rect">
            <a:avLst/>
          </a:prstGeom>
        </p:spPr>
        <p:txBody>
          <a:bodyPr wrap="none">
            <a:spAutoFit/>
          </a:bodyPr>
          <a:lstStyle/>
          <a:p>
            <a:r>
              <a:rPr lang="en-US" sz="2800" dirty="0" smtClean="0">
                <a:solidFill>
                  <a:srgbClr val="0033CC"/>
                </a:solidFill>
              </a:rPr>
              <a:t>Aspect ratio and micro-loading effect</a:t>
            </a:r>
            <a:endParaRPr lang="en-US" sz="2800" dirty="0">
              <a:solidFill>
                <a:srgbClr val="0033CC"/>
              </a:solidFill>
            </a:endParaRPr>
          </a:p>
        </p:txBody>
      </p:sp>
      <p:sp>
        <p:nvSpPr>
          <p:cNvPr id="6" name="Rectangle 5"/>
          <p:cNvSpPr/>
          <p:nvPr/>
        </p:nvSpPr>
        <p:spPr>
          <a:xfrm>
            <a:off x="304800" y="609600"/>
            <a:ext cx="8610600" cy="1908215"/>
          </a:xfrm>
          <a:prstGeom prst="rect">
            <a:avLst/>
          </a:prstGeom>
        </p:spPr>
        <p:txBody>
          <a:bodyPr wrap="square">
            <a:spAutoFit/>
          </a:bodyPr>
          <a:lstStyle/>
          <a:p>
            <a:pPr marL="176213" indent="-176213">
              <a:spcAft>
                <a:spcPts val="300"/>
              </a:spcAft>
              <a:buFont typeface="Arial" pitchFamily="34" charset="0"/>
              <a:buChar char="•"/>
            </a:pPr>
            <a:r>
              <a:rPr lang="en-US" dirty="0" smtClean="0">
                <a:solidFill>
                  <a:srgbClr val="0033CC"/>
                </a:solidFill>
              </a:rPr>
              <a:t>Micro-loading: etch rate depends on local pattern density.</a:t>
            </a:r>
          </a:p>
          <a:p>
            <a:pPr marL="176213" indent="-176213">
              <a:spcAft>
                <a:spcPts val="300"/>
              </a:spcAft>
              <a:buFont typeface="Arial" pitchFamily="34" charset="0"/>
              <a:buChar char="•"/>
            </a:pPr>
            <a:r>
              <a:rPr lang="en-US" dirty="0" smtClean="0">
                <a:solidFill>
                  <a:srgbClr val="0033CC"/>
                </a:solidFill>
              </a:rPr>
              <a:t>Aspect-ratio dependent etching, RIE-lag: smaller features etch more slowly, because:</a:t>
            </a:r>
          </a:p>
          <a:p>
            <a:pPr marL="396875" indent="-220663">
              <a:spcAft>
                <a:spcPts val="300"/>
              </a:spcAft>
              <a:buFont typeface="Courier New" pitchFamily="49" charset="0"/>
              <a:buChar char="o"/>
            </a:pPr>
            <a:r>
              <a:rPr lang="en-US" dirty="0" smtClean="0">
                <a:solidFill>
                  <a:srgbClr val="0033CC"/>
                </a:solidFill>
              </a:rPr>
              <a:t>Etchants are more difficult to pass through the smaller hole.</a:t>
            </a:r>
          </a:p>
          <a:p>
            <a:pPr marL="396875" indent="-220663">
              <a:spcAft>
                <a:spcPts val="300"/>
              </a:spcAft>
              <a:buFont typeface="Courier New" pitchFamily="49" charset="0"/>
              <a:buChar char="o"/>
            </a:pPr>
            <a:r>
              <a:rPr lang="en-US" dirty="0" smtClean="0">
                <a:solidFill>
                  <a:srgbClr val="0033CC"/>
                </a:solidFill>
              </a:rPr>
              <a:t>Etch byproducts are harder to diffuse out.</a:t>
            </a:r>
          </a:p>
          <a:p>
            <a:pPr marL="176213" indent="-176213">
              <a:spcAft>
                <a:spcPts val="300"/>
              </a:spcAft>
              <a:buFont typeface="Arial" pitchFamily="34" charset="0"/>
              <a:buChar char="•"/>
            </a:pPr>
            <a:r>
              <a:rPr lang="en-US" dirty="0" smtClean="0">
                <a:solidFill>
                  <a:srgbClr val="0033CC"/>
                </a:solidFill>
              </a:rPr>
              <a:t>Lower pressure can minimize the effect: more directional and longer mean free path, easier for etchants to reach the trench/hole bottom and for etch byproducts to get out.</a:t>
            </a:r>
            <a:endParaRPr lang="en-US" dirty="0">
              <a:solidFill>
                <a:srgbClr val="0033CC"/>
              </a:solidFill>
            </a:endParaRPr>
          </a:p>
        </p:txBody>
      </p:sp>
      <p:pic>
        <p:nvPicPr>
          <p:cNvPr id="39938" name="Picture 2"/>
          <p:cNvPicPr>
            <a:picLocks noChangeAspect="1" noChangeArrowheads="1"/>
          </p:cNvPicPr>
          <p:nvPr/>
        </p:nvPicPr>
        <p:blipFill>
          <a:blip r:embed="rId2" cstate="print"/>
          <a:srcRect/>
          <a:stretch>
            <a:fillRect/>
          </a:stretch>
        </p:blipFill>
        <p:spPr bwMode="auto">
          <a:xfrm>
            <a:off x="1524000" y="2667000"/>
            <a:ext cx="6172200" cy="1900541"/>
          </a:xfrm>
          <a:prstGeom prst="rect">
            <a:avLst/>
          </a:prstGeom>
          <a:noFill/>
          <a:ln w="9525">
            <a:noFill/>
            <a:miter lim="800000"/>
            <a:headEnd/>
            <a:tailEnd/>
          </a:ln>
        </p:spPr>
      </p:pic>
      <p:cxnSp>
        <p:nvCxnSpPr>
          <p:cNvPr id="7" name="Straight Connector 6"/>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76200" y="5276671"/>
            <a:ext cx="2743200" cy="1200329"/>
          </a:xfrm>
          <a:prstGeom prst="rect">
            <a:avLst/>
          </a:prstGeom>
        </p:spPr>
        <p:txBody>
          <a:bodyPr wrap="square">
            <a:spAutoFit/>
          </a:bodyPr>
          <a:lstStyle/>
          <a:p>
            <a:r>
              <a:rPr lang="en-US" dirty="0" smtClean="0">
                <a:solidFill>
                  <a:srgbClr val="7030A0"/>
                </a:solidFill>
              </a:rPr>
              <a:t>Micro-loading and sidewall bowing in Si etched with HSQ/AZPN114 bi-layer mask in Cl</a:t>
            </a:r>
            <a:r>
              <a:rPr lang="en-US" baseline="-25000" dirty="0" smtClean="0">
                <a:solidFill>
                  <a:srgbClr val="7030A0"/>
                </a:solidFill>
              </a:rPr>
              <a:t>2</a:t>
            </a:r>
            <a:r>
              <a:rPr lang="en-US" dirty="0" smtClean="0">
                <a:solidFill>
                  <a:srgbClr val="7030A0"/>
                </a:solidFill>
              </a:rPr>
              <a:t>/</a:t>
            </a:r>
            <a:r>
              <a:rPr lang="en-US" dirty="0" err="1" smtClean="0">
                <a:solidFill>
                  <a:srgbClr val="7030A0"/>
                </a:solidFill>
              </a:rPr>
              <a:t>HBr</a:t>
            </a:r>
            <a:r>
              <a:rPr lang="en-US" dirty="0" smtClean="0">
                <a:solidFill>
                  <a:srgbClr val="7030A0"/>
                </a:solidFill>
              </a:rPr>
              <a:t> plasma.</a:t>
            </a:r>
            <a:endParaRPr lang="en-US" dirty="0">
              <a:solidFill>
                <a:srgbClr val="7030A0"/>
              </a:solidFill>
            </a:endParaRPr>
          </a:p>
        </p:txBody>
      </p:sp>
      <p:pic>
        <p:nvPicPr>
          <p:cNvPr id="10" name="Picture 3"/>
          <p:cNvPicPr>
            <a:picLocks noChangeAspect="1" noChangeArrowheads="1"/>
          </p:cNvPicPr>
          <p:nvPr/>
        </p:nvPicPr>
        <p:blipFill>
          <a:blip r:embed="rId3" cstate="print"/>
          <a:srcRect/>
          <a:stretch>
            <a:fillRect/>
          </a:stretch>
        </p:blipFill>
        <p:spPr bwMode="auto">
          <a:xfrm>
            <a:off x="2842137" y="4876800"/>
            <a:ext cx="6301863" cy="1828800"/>
          </a:xfrm>
          <a:prstGeom prst="rect">
            <a:avLst/>
          </a:prstGeom>
          <a:noFill/>
          <a:ln w="9525">
            <a:noFill/>
            <a:miter lim="800000"/>
            <a:headEnd/>
            <a:tailEnd/>
          </a:ln>
        </p:spPr>
      </p:pic>
      <p:sp>
        <p:nvSpPr>
          <p:cNvPr id="9" name="TextBox 8"/>
          <p:cNvSpPr txBox="1"/>
          <p:nvPr/>
        </p:nvSpPr>
        <p:spPr>
          <a:xfrm>
            <a:off x="2961153" y="5394960"/>
            <a:ext cx="772647" cy="723275"/>
          </a:xfrm>
          <a:prstGeom prst="rect">
            <a:avLst/>
          </a:prstGeom>
          <a:noFill/>
        </p:spPr>
        <p:txBody>
          <a:bodyPr wrap="none" rtlCol="0">
            <a:spAutoFit/>
          </a:bodyPr>
          <a:lstStyle/>
          <a:p>
            <a:pPr>
              <a:spcAft>
                <a:spcPts val="600"/>
              </a:spcAft>
            </a:pPr>
            <a:r>
              <a:rPr lang="en-US" dirty="0" smtClean="0"/>
              <a:t>mask</a:t>
            </a:r>
          </a:p>
          <a:p>
            <a:pPr>
              <a:spcAft>
                <a:spcPts val="600"/>
              </a:spcAft>
            </a:pPr>
            <a:r>
              <a:rPr lang="en-US" dirty="0" smtClean="0"/>
              <a:t>silicon</a:t>
            </a:r>
            <a:endParaRPr lang="en-US" dirty="0"/>
          </a:p>
        </p:txBody>
      </p:sp>
      <p:cxnSp>
        <p:nvCxnSpPr>
          <p:cNvPr id="12" name="Straight Connector 11"/>
          <p:cNvCxnSpPr/>
          <p:nvPr/>
        </p:nvCxnSpPr>
        <p:spPr>
          <a:xfrm rot="10800000" flipH="1" flipV="1">
            <a:off x="2819400" y="576072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7F9E6F01-701B-490F-B297-5805091229B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813" y="10180"/>
            <a:ext cx="6770187" cy="523220"/>
          </a:xfrm>
          <a:prstGeom prst="rect">
            <a:avLst/>
          </a:prstGeom>
        </p:spPr>
        <p:txBody>
          <a:bodyPr wrap="none">
            <a:spAutoFit/>
          </a:bodyPr>
          <a:lstStyle/>
          <a:p>
            <a:r>
              <a:rPr lang="en-US" sz="2800" dirty="0" smtClean="0">
                <a:solidFill>
                  <a:srgbClr val="0033CC"/>
                </a:solidFill>
              </a:rPr>
              <a:t>When to stop etching: main etch &amp; over etch</a:t>
            </a:r>
            <a:endParaRPr lang="en-US" sz="2800" dirty="0">
              <a:solidFill>
                <a:srgbClr val="0033CC"/>
              </a:solidFill>
            </a:endParaRPr>
          </a:p>
        </p:txBody>
      </p:sp>
      <p:sp>
        <p:nvSpPr>
          <p:cNvPr id="6" name="Rectangle 5"/>
          <p:cNvSpPr/>
          <p:nvPr/>
        </p:nvSpPr>
        <p:spPr>
          <a:xfrm>
            <a:off x="1066800" y="609600"/>
            <a:ext cx="7315200" cy="1200329"/>
          </a:xfrm>
          <a:prstGeom prst="rect">
            <a:avLst/>
          </a:prstGeom>
        </p:spPr>
        <p:txBody>
          <a:bodyPr wrap="square">
            <a:spAutoFit/>
          </a:bodyPr>
          <a:lstStyle/>
          <a:p>
            <a:pPr marL="176213" indent="-176213">
              <a:buFont typeface="Arial" pitchFamily="34" charset="0"/>
              <a:buChar char="•"/>
            </a:pPr>
            <a:r>
              <a:rPr lang="en-US" dirty="0" smtClean="0">
                <a:solidFill>
                  <a:srgbClr val="0033CC"/>
                </a:solidFill>
              </a:rPr>
              <a:t>Film thickness and etch rate is not uniform, needs over-etch to remove possible leftover film.</a:t>
            </a:r>
          </a:p>
          <a:p>
            <a:pPr marL="176213" indent="-176213">
              <a:buFont typeface="Arial" pitchFamily="34" charset="0"/>
              <a:buChar char="•"/>
            </a:pPr>
            <a:r>
              <a:rPr lang="en-US" dirty="0" smtClean="0">
                <a:solidFill>
                  <a:srgbClr val="0033CC"/>
                </a:solidFill>
              </a:rPr>
              <a:t>Selectivity of etched film and substrate is very important.</a:t>
            </a:r>
          </a:p>
          <a:p>
            <a:pPr marL="176213" indent="-176213">
              <a:buFont typeface="Arial" pitchFamily="34" charset="0"/>
              <a:buChar char="•"/>
            </a:pPr>
            <a:r>
              <a:rPr lang="en-US" dirty="0" smtClean="0">
                <a:solidFill>
                  <a:srgbClr val="0033CC"/>
                </a:solidFill>
              </a:rPr>
              <a:t>RIE uses </a:t>
            </a:r>
            <a:r>
              <a:rPr lang="en-US" dirty="0" smtClean="0">
                <a:solidFill>
                  <a:srgbClr val="C00000"/>
                </a:solidFill>
              </a:rPr>
              <a:t>optical endpoint detection </a:t>
            </a:r>
            <a:r>
              <a:rPr lang="en-US" dirty="0" smtClean="0">
                <a:solidFill>
                  <a:srgbClr val="0033CC"/>
                </a:solidFill>
              </a:rPr>
              <a:t>to switch from main etch to over etch.</a:t>
            </a:r>
            <a:endParaRPr lang="en-US" dirty="0">
              <a:solidFill>
                <a:srgbClr val="0033CC"/>
              </a:solidFill>
            </a:endParaRPr>
          </a:p>
        </p:txBody>
      </p:sp>
      <p:sp>
        <p:nvSpPr>
          <p:cNvPr id="7" name="Rectangle 6"/>
          <p:cNvSpPr/>
          <p:nvPr/>
        </p:nvSpPr>
        <p:spPr>
          <a:xfrm>
            <a:off x="228600" y="2286000"/>
            <a:ext cx="1644553" cy="369332"/>
          </a:xfrm>
          <a:prstGeom prst="rect">
            <a:avLst/>
          </a:prstGeom>
        </p:spPr>
        <p:txBody>
          <a:bodyPr wrap="none">
            <a:spAutoFit/>
          </a:bodyPr>
          <a:lstStyle/>
          <a:p>
            <a:r>
              <a:rPr lang="en-US" dirty="0" smtClean="0">
                <a:solidFill>
                  <a:srgbClr val="7030A0"/>
                </a:solidFill>
              </a:rPr>
              <a:t>Start main etch</a:t>
            </a:r>
            <a:endParaRPr lang="en-US" dirty="0">
              <a:solidFill>
                <a:srgbClr val="7030A0"/>
              </a:solidFill>
            </a:endParaRPr>
          </a:p>
        </p:txBody>
      </p:sp>
      <p:pic>
        <p:nvPicPr>
          <p:cNvPr id="40962" name="Picture 2"/>
          <p:cNvPicPr>
            <a:picLocks noChangeAspect="1" noChangeArrowheads="1"/>
          </p:cNvPicPr>
          <p:nvPr/>
        </p:nvPicPr>
        <p:blipFill>
          <a:blip r:embed="rId2" cstate="print"/>
          <a:srcRect/>
          <a:stretch>
            <a:fillRect/>
          </a:stretch>
        </p:blipFill>
        <p:spPr bwMode="auto">
          <a:xfrm>
            <a:off x="1988312" y="1828800"/>
            <a:ext cx="4069200" cy="1560111"/>
          </a:xfrm>
          <a:prstGeom prst="rect">
            <a:avLst/>
          </a:prstGeom>
          <a:noFill/>
          <a:ln w="9525">
            <a:noFill/>
            <a:miter lim="800000"/>
            <a:headEnd/>
            <a:tailEnd/>
          </a:ln>
        </p:spPr>
      </p:pic>
      <p:pic>
        <p:nvPicPr>
          <p:cNvPr id="40963" name="Picture 3"/>
          <p:cNvPicPr>
            <a:picLocks noChangeAspect="1" noChangeArrowheads="1"/>
          </p:cNvPicPr>
          <p:nvPr/>
        </p:nvPicPr>
        <p:blipFill>
          <a:blip r:embed="rId3" cstate="print"/>
          <a:srcRect/>
          <a:stretch>
            <a:fillRect/>
          </a:stretch>
        </p:blipFill>
        <p:spPr bwMode="auto">
          <a:xfrm>
            <a:off x="1988312" y="3505200"/>
            <a:ext cx="4038600" cy="3110076"/>
          </a:xfrm>
          <a:prstGeom prst="rect">
            <a:avLst/>
          </a:prstGeom>
          <a:noFill/>
          <a:ln w="9525">
            <a:noFill/>
            <a:miter lim="800000"/>
            <a:headEnd/>
            <a:tailEnd/>
          </a:ln>
        </p:spPr>
      </p:pic>
      <p:sp>
        <p:nvSpPr>
          <p:cNvPr id="10" name="Rectangle 9"/>
          <p:cNvSpPr/>
          <p:nvPr/>
        </p:nvSpPr>
        <p:spPr>
          <a:xfrm>
            <a:off x="228600" y="4038600"/>
            <a:ext cx="1759712" cy="369332"/>
          </a:xfrm>
          <a:prstGeom prst="rect">
            <a:avLst/>
          </a:prstGeom>
        </p:spPr>
        <p:txBody>
          <a:bodyPr wrap="none">
            <a:spAutoFit/>
          </a:bodyPr>
          <a:lstStyle/>
          <a:p>
            <a:r>
              <a:rPr lang="en-US" dirty="0" smtClean="0">
                <a:solidFill>
                  <a:srgbClr val="7030A0"/>
                </a:solidFill>
              </a:rPr>
              <a:t>Before over etch</a:t>
            </a:r>
            <a:endParaRPr lang="en-US" dirty="0">
              <a:solidFill>
                <a:srgbClr val="7030A0"/>
              </a:solidFill>
            </a:endParaRPr>
          </a:p>
        </p:txBody>
      </p:sp>
      <p:sp>
        <p:nvSpPr>
          <p:cNvPr id="11" name="Rectangle 10"/>
          <p:cNvSpPr/>
          <p:nvPr/>
        </p:nvSpPr>
        <p:spPr>
          <a:xfrm>
            <a:off x="228600" y="5867400"/>
            <a:ext cx="1615507" cy="369332"/>
          </a:xfrm>
          <a:prstGeom prst="rect">
            <a:avLst/>
          </a:prstGeom>
        </p:spPr>
        <p:txBody>
          <a:bodyPr wrap="none">
            <a:spAutoFit/>
          </a:bodyPr>
          <a:lstStyle/>
          <a:p>
            <a:r>
              <a:rPr lang="en-US" dirty="0" smtClean="0">
                <a:solidFill>
                  <a:srgbClr val="7030A0"/>
                </a:solidFill>
              </a:rPr>
              <a:t>After over etch</a:t>
            </a:r>
            <a:endParaRPr lang="en-US" dirty="0">
              <a:solidFill>
                <a:srgbClr val="7030A0"/>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6172200" y="2209800"/>
            <a:ext cx="2819400" cy="2385268"/>
          </a:xfrm>
          <a:prstGeom prst="rect">
            <a:avLst/>
          </a:prstGeom>
          <a:noFill/>
        </p:spPr>
        <p:txBody>
          <a:bodyPr wrap="square" rtlCol="0">
            <a:spAutoFit/>
          </a:bodyPr>
          <a:lstStyle/>
          <a:p>
            <a:pPr>
              <a:spcAft>
                <a:spcPts val="600"/>
              </a:spcAft>
            </a:pPr>
            <a:r>
              <a:rPr lang="en-US" dirty="0" smtClean="0">
                <a:solidFill>
                  <a:srgbClr val="0033CC"/>
                </a:solidFill>
              </a:rPr>
              <a:t>For R&amp;D tool, usually no endpoint detection installed, thus often one does a lot of over-etch to make sure etching is finished. </a:t>
            </a:r>
          </a:p>
          <a:p>
            <a:pPr>
              <a:spcAft>
                <a:spcPts val="600"/>
              </a:spcAft>
            </a:pPr>
            <a:r>
              <a:rPr lang="en-US" dirty="0" smtClean="0">
                <a:solidFill>
                  <a:srgbClr val="0033CC"/>
                </a:solidFill>
              </a:rPr>
              <a:t>This requires high selectivity to minimize substrate etch.</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7F9E6F01-701B-490F-B297-5805091229B9}"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2972368" y="4038600"/>
            <a:ext cx="6095432" cy="2482008"/>
          </a:xfrm>
          <a:prstGeom prst="rect">
            <a:avLst/>
          </a:prstGeom>
          <a:noFill/>
          <a:ln w="9525">
            <a:noFill/>
            <a:miter lim="800000"/>
            <a:headEnd/>
            <a:tailEnd/>
          </a:ln>
        </p:spPr>
      </p:pic>
      <p:cxnSp>
        <p:nvCxnSpPr>
          <p:cNvPr id="5" name="Straight Connector 4"/>
          <p:cNvCxnSpPr/>
          <p:nvPr/>
        </p:nvCxnSpPr>
        <p:spPr>
          <a:xfrm flipV="1">
            <a:off x="0" y="545068"/>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49999" y="0"/>
            <a:ext cx="8994001" cy="523220"/>
          </a:xfrm>
          <a:prstGeom prst="rect">
            <a:avLst/>
          </a:prstGeom>
          <a:noFill/>
        </p:spPr>
        <p:txBody>
          <a:bodyPr wrap="none" rtlCol="0">
            <a:spAutoFit/>
          </a:bodyPr>
          <a:lstStyle/>
          <a:p>
            <a:r>
              <a:rPr lang="en-US" sz="2800" dirty="0" smtClean="0">
                <a:solidFill>
                  <a:srgbClr val="0033CC"/>
                </a:solidFill>
              </a:rPr>
              <a:t>Etching endpoint detection by optical emission spectroscopy</a:t>
            </a:r>
            <a:endParaRPr lang="en-US" sz="2800" dirty="0">
              <a:solidFill>
                <a:srgbClr val="0033CC"/>
              </a:solidFill>
            </a:endParaRPr>
          </a:p>
        </p:txBody>
      </p:sp>
      <p:grpSp>
        <p:nvGrpSpPr>
          <p:cNvPr id="12" name="Group 11"/>
          <p:cNvGrpSpPr/>
          <p:nvPr/>
        </p:nvGrpSpPr>
        <p:grpSpPr>
          <a:xfrm>
            <a:off x="228600" y="3679456"/>
            <a:ext cx="2753531" cy="3026144"/>
            <a:chOff x="228600" y="1447800"/>
            <a:chExt cx="2753531" cy="3026144"/>
          </a:xfrm>
        </p:grpSpPr>
        <p:pic>
          <p:nvPicPr>
            <p:cNvPr id="8" name="Picture 3"/>
            <p:cNvPicPr>
              <a:picLocks noChangeAspect="1" noChangeArrowheads="1"/>
            </p:cNvPicPr>
            <p:nvPr/>
          </p:nvPicPr>
          <p:blipFill>
            <a:blip r:embed="rId4" cstate="print"/>
            <a:srcRect/>
            <a:stretch>
              <a:fillRect/>
            </a:stretch>
          </p:blipFill>
          <p:spPr bwMode="auto">
            <a:xfrm>
              <a:off x="228600" y="1447800"/>
              <a:ext cx="2076450" cy="3026144"/>
            </a:xfrm>
            <a:prstGeom prst="rect">
              <a:avLst/>
            </a:prstGeom>
            <a:noFill/>
            <a:ln w="9525">
              <a:noFill/>
              <a:miter lim="800000"/>
              <a:headEnd/>
              <a:tailEnd/>
            </a:ln>
          </p:spPr>
        </p:pic>
        <p:sp>
          <p:nvSpPr>
            <p:cNvPr id="9" name="TextBox 8"/>
            <p:cNvSpPr txBox="1"/>
            <p:nvPr/>
          </p:nvSpPr>
          <p:spPr>
            <a:xfrm>
              <a:off x="996185" y="1459468"/>
              <a:ext cx="1476623" cy="369332"/>
            </a:xfrm>
            <a:prstGeom prst="rect">
              <a:avLst/>
            </a:prstGeom>
            <a:solidFill>
              <a:schemeClr val="bg1"/>
            </a:solidFill>
          </p:spPr>
          <p:txBody>
            <a:bodyPr wrap="none" rtlCol="0">
              <a:spAutoFit/>
            </a:bodyPr>
            <a:lstStyle/>
            <a:p>
              <a:r>
                <a:rPr lang="en-US" dirty="0" smtClean="0">
                  <a:solidFill>
                    <a:srgbClr val="0033CC"/>
                  </a:solidFill>
                </a:rPr>
                <a:t>Excited state I</a:t>
              </a:r>
              <a:endParaRPr lang="en-US" dirty="0">
                <a:solidFill>
                  <a:srgbClr val="0033CC"/>
                </a:solidFill>
              </a:endParaRPr>
            </a:p>
          </p:txBody>
        </p:sp>
        <p:sp>
          <p:nvSpPr>
            <p:cNvPr id="10" name="TextBox 9"/>
            <p:cNvSpPr txBox="1"/>
            <p:nvPr/>
          </p:nvSpPr>
          <p:spPr>
            <a:xfrm>
              <a:off x="1447800" y="2450068"/>
              <a:ext cx="1534331" cy="369332"/>
            </a:xfrm>
            <a:prstGeom prst="rect">
              <a:avLst/>
            </a:prstGeom>
            <a:solidFill>
              <a:schemeClr val="bg1"/>
            </a:solidFill>
          </p:spPr>
          <p:txBody>
            <a:bodyPr wrap="none" rtlCol="0">
              <a:spAutoFit/>
            </a:bodyPr>
            <a:lstStyle/>
            <a:p>
              <a:r>
                <a:rPr lang="en-US" dirty="0" smtClean="0">
                  <a:solidFill>
                    <a:srgbClr val="0033CC"/>
                  </a:solidFill>
                </a:rPr>
                <a:t>Excited state II</a:t>
              </a:r>
              <a:endParaRPr lang="en-US" dirty="0">
                <a:solidFill>
                  <a:srgbClr val="0033CC"/>
                </a:solidFill>
              </a:endParaRPr>
            </a:p>
          </p:txBody>
        </p:sp>
        <p:sp>
          <p:nvSpPr>
            <p:cNvPr id="11" name="TextBox 10"/>
            <p:cNvSpPr txBox="1"/>
            <p:nvPr/>
          </p:nvSpPr>
          <p:spPr>
            <a:xfrm>
              <a:off x="914400" y="3974068"/>
              <a:ext cx="1406860" cy="369332"/>
            </a:xfrm>
            <a:prstGeom prst="rect">
              <a:avLst/>
            </a:prstGeom>
            <a:solidFill>
              <a:schemeClr val="bg1"/>
            </a:solidFill>
          </p:spPr>
          <p:txBody>
            <a:bodyPr wrap="none" rtlCol="0">
              <a:spAutoFit/>
            </a:bodyPr>
            <a:lstStyle/>
            <a:p>
              <a:r>
                <a:rPr lang="en-US" dirty="0" smtClean="0">
                  <a:solidFill>
                    <a:srgbClr val="0033CC"/>
                  </a:solidFill>
                </a:rPr>
                <a:t>Ground state</a:t>
              </a:r>
              <a:endParaRPr lang="en-US" dirty="0">
                <a:solidFill>
                  <a:srgbClr val="0033CC"/>
                </a:solidFill>
              </a:endParaRPr>
            </a:p>
          </p:txBody>
        </p:sp>
      </p:grpSp>
      <p:sp>
        <p:nvSpPr>
          <p:cNvPr id="13" name="Rectangle 12"/>
          <p:cNvSpPr/>
          <p:nvPr/>
        </p:nvSpPr>
        <p:spPr>
          <a:xfrm>
            <a:off x="0" y="558731"/>
            <a:ext cx="3733800" cy="2108269"/>
          </a:xfrm>
          <a:prstGeom prst="rect">
            <a:avLst/>
          </a:prstGeom>
        </p:spPr>
        <p:txBody>
          <a:bodyPr wrap="square">
            <a:spAutoFit/>
          </a:bodyPr>
          <a:lstStyle/>
          <a:p>
            <a:pPr marL="176213" indent="-176213">
              <a:spcAft>
                <a:spcPts val="300"/>
              </a:spcAft>
              <a:buFont typeface="Arial" pitchFamily="34" charset="0"/>
              <a:buChar char="•"/>
            </a:pPr>
            <a:r>
              <a:rPr lang="en-US" dirty="0" smtClean="0">
                <a:solidFill>
                  <a:srgbClr val="0033CC"/>
                </a:solidFill>
              </a:rPr>
              <a:t>Each atom/molecule has its own emission wavelength.</a:t>
            </a:r>
          </a:p>
          <a:p>
            <a:pPr marL="176213" indent="-176213">
              <a:spcAft>
                <a:spcPts val="300"/>
              </a:spcAft>
              <a:buFont typeface="Arial" pitchFamily="34" charset="0"/>
              <a:buChar char="•"/>
            </a:pPr>
            <a:r>
              <a:rPr lang="en-US" dirty="0" smtClean="0">
                <a:solidFill>
                  <a:srgbClr val="0033CC"/>
                </a:solidFill>
              </a:rPr>
              <a:t>Color of plasma changes when etch different materials</a:t>
            </a:r>
          </a:p>
          <a:p>
            <a:pPr marL="176213" indent="-176213">
              <a:spcAft>
                <a:spcPts val="300"/>
              </a:spcAft>
              <a:buFont typeface="Arial" pitchFamily="34" charset="0"/>
              <a:buChar char="•"/>
            </a:pPr>
            <a:r>
              <a:rPr lang="en-US" dirty="0" smtClean="0">
                <a:solidFill>
                  <a:srgbClr val="0033CC"/>
                </a:solidFill>
              </a:rPr>
              <a:t>Optical sensors can be used to detect the change and indicate the endpoint for plasma etch processes.</a:t>
            </a:r>
            <a:endParaRPr lang="en-US" dirty="0">
              <a:solidFill>
                <a:srgbClr val="0033CC"/>
              </a:solidFill>
            </a:endParaRPr>
          </a:p>
        </p:txBody>
      </p:sp>
      <p:pic>
        <p:nvPicPr>
          <p:cNvPr id="14" name="Picture 5"/>
          <p:cNvPicPr>
            <a:picLocks noChangeAspect="1" noChangeArrowheads="1"/>
          </p:cNvPicPr>
          <p:nvPr/>
        </p:nvPicPr>
        <p:blipFill>
          <a:blip r:embed="rId5" cstate="print"/>
          <a:srcRect/>
          <a:stretch>
            <a:fillRect/>
          </a:stretch>
        </p:blipFill>
        <p:spPr bwMode="auto">
          <a:xfrm>
            <a:off x="762000" y="2667000"/>
            <a:ext cx="1828800" cy="1084332"/>
          </a:xfrm>
          <a:prstGeom prst="rect">
            <a:avLst/>
          </a:prstGeom>
          <a:noFill/>
          <a:ln w="9525">
            <a:noFill/>
            <a:miter lim="800000"/>
            <a:headEnd/>
            <a:tailEnd/>
          </a:ln>
        </p:spPr>
      </p:pic>
      <p:graphicFrame>
        <p:nvGraphicFramePr>
          <p:cNvPr id="66561" name="Object 3"/>
          <p:cNvGraphicFramePr>
            <a:graphicFrameLocks noChangeAspect="1"/>
          </p:cNvGraphicFramePr>
          <p:nvPr/>
        </p:nvGraphicFramePr>
        <p:xfrm>
          <a:off x="3657600" y="609600"/>
          <a:ext cx="5395913" cy="3478213"/>
        </p:xfrm>
        <a:graphic>
          <a:graphicData uri="http://schemas.openxmlformats.org/presentationml/2006/ole">
            <p:oleObj spid="_x0000_s66561" name="Document" r:id="rId6" imgW="6248614" imgH="4024170" progId="Word.Document.8">
              <p:embed/>
            </p:oleObj>
          </a:graphicData>
        </a:graphic>
      </p:graphicFrame>
      <p:sp>
        <p:nvSpPr>
          <p:cNvPr id="15" name="Slide Number Placeholder 14"/>
          <p:cNvSpPr>
            <a:spLocks noGrp="1"/>
          </p:cNvSpPr>
          <p:nvPr>
            <p:ph type="sldNum" sz="quarter" idx="12"/>
          </p:nvPr>
        </p:nvSpPr>
        <p:spPr/>
        <p:txBody>
          <a:bodyPr/>
          <a:lstStyle/>
          <a:p>
            <a:fld id="{7F9E6F01-701B-490F-B297-5805091229B9}"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dow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6561"/>
                                        </p:tgtEl>
                                        <p:attrNameLst>
                                          <p:attrName>style.visibility</p:attrName>
                                        </p:attrNameLst>
                                      </p:cBhvr>
                                      <p:to>
                                        <p:strVal val="visible"/>
                                      </p:to>
                                    </p:set>
                                    <p:animEffect transition="in" filter="wipe(down)">
                                      <p:cBhvr>
                                        <p:cTn id="12" dur="500"/>
                                        <p:tgtEl>
                                          <p:spTgt spid="66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TotalTime>
  <Words>3069</Words>
  <Application>Microsoft Office PowerPoint</Application>
  <PresentationFormat>On-screen Show (4:3)</PresentationFormat>
  <Paragraphs>290</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29</cp:revision>
  <dcterms:created xsi:type="dcterms:W3CDTF">2010-03-19T14:50:04Z</dcterms:created>
  <dcterms:modified xsi:type="dcterms:W3CDTF">2011-03-28T16:15:17Z</dcterms:modified>
</cp:coreProperties>
</file>