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6" r:id="rId2"/>
    <p:sldId id="289" r:id="rId3"/>
    <p:sldId id="290" r:id="rId4"/>
    <p:sldId id="298" r:id="rId5"/>
    <p:sldId id="299" r:id="rId6"/>
    <p:sldId id="300" r:id="rId7"/>
    <p:sldId id="301" r:id="rId8"/>
    <p:sldId id="302" r:id="rId9"/>
    <p:sldId id="256" r:id="rId10"/>
    <p:sldId id="292" r:id="rId11"/>
    <p:sldId id="297" r:id="rId12"/>
    <p:sldId id="257" r:id="rId13"/>
    <p:sldId id="258" r:id="rId14"/>
    <p:sldId id="259" r:id="rId15"/>
    <p:sldId id="291" r:id="rId16"/>
    <p:sldId id="260" r:id="rId17"/>
    <p:sldId id="261" r:id="rId18"/>
    <p:sldId id="262" r:id="rId19"/>
    <p:sldId id="263" r:id="rId20"/>
    <p:sldId id="264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095672-6E47-4643-92DC-11408320E5F4}" type="datetimeFigureOut">
              <a:rPr lang="en-US" smtClean="0"/>
              <a:pPr/>
              <a:t>8/21/2010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0F0E26-13ED-4A63-9C9A-2CD540F12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have hard time to understand this part.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F0E26-13ED-4A63-9C9A-2CD540F12F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ED108-A42B-4195-A497-BEBEEBA6AB57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B6C5-F3A5-4183-9442-FDD4CEC2D243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61AC-9E4F-478A-B60B-927BF8450EC5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332F-B28D-4AF8-854B-4D0D4FE01B24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BD8C-5F4C-4382-B66D-728B6BDF3384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3B92-6FEA-4BB5-A3EA-F7A3E2CEAE51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871E6-CF7A-4A78-9FFC-4658CD5CB7B1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D00C-1275-43FB-A8D0-BD241FB86056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1143-C5AC-4AF4-B5EE-68DF35045435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5E72-1683-49FC-A009-F2074AA6D59D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9DBD-6DB9-4D33-B06B-07419CF3C1DF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785C-6A55-4037-B854-935D86D6230E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87797-8ACB-413E-B460-09A8BC512E04}" type="datetime1">
              <a:rPr lang="en-US" smtClean="0"/>
              <a:pPr/>
              <a:t>8/21/2010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447800"/>
            <a:ext cx="5547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Chapter 2 Modern CMOS technology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895600"/>
            <a:ext cx="55626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Introduction.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dirty="0" smtClean="0">
                <a:solidFill>
                  <a:srgbClr val="0033CC"/>
                </a:solidFill>
              </a:rPr>
              <a:t>CMOS  process flow.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extBox 3"/>
          <p:cNvSpPr txBox="1"/>
          <p:nvPr/>
        </p:nvSpPr>
        <p:spPr>
          <a:xfrm>
            <a:off x="0" y="6119336"/>
            <a:ext cx="59060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NE 343: Microfabrication and thin film technology</a:t>
            </a:r>
          </a:p>
          <a:p>
            <a:r>
              <a:rPr lang="en-US" sz="1400" dirty="0" smtClean="0"/>
              <a:t>Instructor: Bo Cui, ECE, University of Waterloo; http://ece.uwaterloo.ca/~bcui/</a:t>
            </a:r>
          </a:p>
          <a:p>
            <a:r>
              <a:rPr lang="en-US" sz="1400" dirty="0" smtClean="0"/>
              <a:t>Textbook: Silicon VLSI Technology by Plummer, Deal and Griffin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8600"/>
            <a:ext cx="3185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Fabrication “toolkit”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0" y="7620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990600"/>
            <a:ext cx="4905767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Insulating Layers</a:t>
            </a:r>
          </a:p>
          <a:p>
            <a:pPr marL="628650" lvl="1" indent="-1714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rgbClr val="0033CC"/>
                </a:solidFill>
              </a:rPr>
              <a:t>Oxidation, </a:t>
            </a:r>
            <a:r>
              <a:rPr lang="en-US" dirty="0" err="1" smtClean="0">
                <a:solidFill>
                  <a:srgbClr val="0033CC"/>
                </a:solidFill>
              </a:rPr>
              <a:t>nitridation</a:t>
            </a:r>
            <a:endParaRPr lang="en-US" dirty="0" smtClean="0">
              <a:solidFill>
                <a:srgbClr val="0033CC"/>
              </a:solidFill>
            </a:endParaRPr>
          </a:p>
          <a:p>
            <a:pPr marL="628650" lvl="1" indent="-1714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rgbClr val="0033CC"/>
                </a:solidFill>
              </a:rPr>
              <a:t>Deposition (LPCVD, PECVD, APCVD)</a:t>
            </a:r>
          </a:p>
          <a:p>
            <a:pPr marL="171450" indent="-171450"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Selective doping of silicon</a:t>
            </a:r>
          </a:p>
          <a:p>
            <a:pPr marL="628650" lvl="1" indent="-1714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rgbClr val="0033CC"/>
                </a:solidFill>
              </a:rPr>
              <a:t>Diffusion (in-situ doping)</a:t>
            </a:r>
          </a:p>
          <a:p>
            <a:pPr marL="628650" lvl="1" indent="-1714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rgbClr val="0033CC"/>
                </a:solidFill>
              </a:rPr>
              <a:t>Ion implantation</a:t>
            </a:r>
          </a:p>
          <a:p>
            <a:pPr marL="628650" lvl="1" indent="-1714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rgbClr val="0033CC"/>
                </a:solidFill>
              </a:rPr>
              <a:t>Epitaxy (in-situ doping)</a:t>
            </a:r>
          </a:p>
          <a:p>
            <a:pPr marL="171450" indent="-171450"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Material deposition (silicon, metals, insulators)</a:t>
            </a:r>
          </a:p>
          <a:p>
            <a:pPr marL="628650" lvl="1" indent="-1714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rgbClr val="0033CC"/>
                </a:solidFill>
              </a:rPr>
              <a:t>LPCVD</a:t>
            </a:r>
          </a:p>
          <a:p>
            <a:pPr marL="628650" lvl="1" indent="-1714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rgbClr val="0033CC"/>
                </a:solidFill>
              </a:rPr>
              <a:t>PECVD</a:t>
            </a:r>
          </a:p>
          <a:p>
            <a:pPr marL="628650" lvl="1" indent="-1714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rgbClr val="0033CC"/>
                </a:solidFill>
              </a:rPr>
              <a:t>Sputter deposition</a:t>
            </a:r>
          </a:p>
          <a:p>
            <a:pPr marL="171450" indent="-171450"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Patterning of Layers</a:t>
            </a:r>
          </a:p>
          <a:p>
            <a:pPr marL="628650" lvl="1" indent="-1714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rgbClr val="0033CC"/>
                </a:solidFill>
              </a:rPr>
              <a:t>Lithography (UV, deep UV, e-beam &amp; x-ray)</a:t>
            </a:r>
          </a:p>
          <a:p>
            <a:pPr marL="171450" indent="-171450"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Etching of (deposited) material</a:t>
            </a:r>
          </a:p>
          <a:p>
            <a:pPr marL="628650" lvl="1" indent="-171450">
              <a:spcAft>
                <a:spcPts val="400"/>
              </a:spcAft>
              <a:buFont typeface="Courier New" pitchFamily="49" charset="0"/>
              <a:buChar char="o"/>
            </a:pPr>
            <a:r>
              <a:rPr lang="en-US" dirty="0" smtClean="0">
                <a:solidFill>
                  <a:srgbClr val="0033CC"/>
                </a:solidFill>
              </a:rPr>
              <a:t>Dry etches—plasma, RIE, sputter etch, DRIE</a:t>
            </a:r>
          </a:p>
          <a:p>
            <a:pPr marL="628650" lvl="1" indent="-171450">
              <a:spcAft>
                <a:spcPts val="400"/>
              </a:spcAft>
              <a:buFont typeface="Courier New" pitchFamily="49" charset="0"/>
              <a:buChar char="o"/>
            </a:pPr>
            <a:r>
              <a:rPr lang="fr-FR" dirty="0" err="1" smtClean="0">
                <a:solidFill>
                  <a:srgbClr val="0033CC"/>
                </a:solidFill>
              </a:rPr>
              <a:t>Wet</a:t>
            </a:r>
            <a:r>
              <a:rPr lang="fr-FR" dirty="0" smtClean="0">
                <a:solidFill>
                  <a:srgbClr val="0033CC"/>
                </a:solidFill>
              </a:rPr>
              <a:t> </a:t>
            </a:r>
            <a:r>
              <a:rPr lang="fr-FR" dirty="0" err="1" smtClean="0">
                <a:solidFill>
                  <a:srgbClr val="0033CC"/>
                </a:solidFill>
              </a:rPr>
              <a:t>etches</a:t>
            </a:r>
            <a:r>
              <a:rPr lang="fr-FR" dirty="0" smtClean="0">
                <a:solidFill>
                  <a:srgbClr val="0033CC"/>
                </a:solidFill>
              </a:rPr>
              <a:t>—</a:t>
            </a:r>
            <a:r>
              <a:rPr lang="fr-FR" dirty="0" err="1" smtClean="0">
                <a:solidFill>
                  <a:srgbClr val="0033CC"/>
                </a:solidFill>
              </a:rPr>
              <a:t>etch</a:t>
            </a:r>
            <a:r>
              <a:rPr lang="fr-FR" dirty="0" smtClean="0">
                <a:solidFill>
                  <a:srgbClr val="0033CC"/>
                </a:solidFill>
              </a:rPr>
              <a:t> in </a:t>
            </a:r>
            <a:r>
              <a:rPr lang="fr-FR" dirty="0" err="1" smtClean="0">
                <a:solidFill>
                  <a:srgbClr val="0033CC"/>
                </a:solidFill>
              </a:rPr>
              <a:t>liquids</a:t>
            </a:r>
            <a:r>
              <a:rPr lang="fr-FR" dirty="0" smtClean="0">
                <a:solidFill>
                  <a:srgbClr val="0033CC"/>
                </a:solidFill>
              </a:rPr>
              <a:t>, CMP </a:t>
            </a:r>
            <a:r>
              <a:rPr lang="fr-FR" dirty="0" err="1" smtClean="0">
                <a:solidFill>
                  <a:srgbClr val="0033CC"/>
                </a:solidFill>
              </a:rPr>
              <a:t>etc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914400"/>
            <a:ext cx="36576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Aft>
                <a:spcPts val="600"/>
              </a:spcAft>
            </a:pPr>
            <a:r>
              <a:rPr lang="en-US" dirty="0" smtClean="0">
                <a:solidFill>
                  <a:srgbClr val="7030A0"/>
                </a:solidFill>
              </a:rPr>
              <a:t>LPCVD: low pressure chemical vapor deposition.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7030A0"/>
                </a:solidFill>
              </a:rPr>
              <a:t>PECVD: plasma enhanced CVD.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7030A0"/>
                </a:solidFill>
              </a:rPr>
              <a:t>APCVD: atmospheric pressure CVD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7030A0"/>
                </a:solidFill>
              </a:rPr>
              <a:t>RIE: reactive ion etching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7030A0"/>
                </a:solidFill>
              </a:rPr>
              <a:t>DRIE: deep RIE.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7030A0"/>
                </a:solidFill>
              </a:rPr>
              <a:t>CMP: chemical mechanical polishing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447800"/>
            <a:ext cx="5547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Chapter 2 Modern CMOS technology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895600"/>
            <a:ext cx="243840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dirty="0" smtClean="0">
                <a:solidFill>
                  <a:srgbClr val="0033CC"/>
                </a:solidFill>
              </a:rPr>
              <a:t>Introduction.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CMOS  process flow.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6119336"/>
            <a:ext cx="47540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 343 Microfabrication and thin film technology</a:t>
            </a:r>
          </a:p>
          <a:p>
            <a:r>
              <a:rPr lang="en-US" sz="1400" dirty="0" smtClean="0"/>
              <a:t>Instructor: Bo Cui, ECE, University of Waterloo</a:t>
            </a:r>
          </a:p>
          <a:p>
            <a:r>
              <a:rPr lang="en-US" sz="1400" dirty="0" smtClean="0"/>
              <a:t>Textbook: Silicon VLSI Technology by Plummer, Deal and Griffin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914400"/>
            <a:ext cx="7107238" cy="3559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685800" y="4572000"/>
            <a:ext cx="79248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b="0" dirty="0" smtClean="0">
                <a:solidFill>
                  <a:srgbClr val="0033CC"/>
                </a:solidFill>
              </a:rPr>
              <a:t>Substrate </a:t>
            </a:r>
            <a:r>
              <a:rPr lang="en-US" altLang="zh-CN" b="0" dirty="0">
                <a:solidFill>
                  <a:srgbClr val="0033CC"/>
                </a:solidFill>
              </a:rPr>
              <a:t>selection: moderately high </a:t>
            </a:r>
            <a:r>
              <a:rPr lang="en-US" altLang="zh-CN" b="0" dirty="0" smtClean="0">
                <a:solidFill>
                  <a:srgbClr val="0033CC"/>
                </a:solidFill>
              </a:rPr>
              <a:t>resistivity (lightly doped, 10</a:t>
            </a:r>
            <a:r>
              <a:rPr lang="en-US" altLang="zh-CN" b="0" baseline="30000" dirty="0" smtClean="0">
                <a:solidFill>
                  <a:srgbClr val="0033CC"/>
                </a:solidFill>
              </a:rPr>
              <a:t>15</a:t>
            </a:r>
            <a:r>
              <a:rPr lang="en-US" altLang="zh-CN" b="0" dirty="0" smtClean="0">
                <a:solidFill>
                  <a:srgbClr val="0033CC"/>
                </a:solidFill>
              </a:rPr>
              <a:t>cm</a:t>
            </a:r>
            <a:r>
              <a:rPr lang="en-US" altLang="zh-CN" b="0" baseline="30000" dirty="0" smtClean="0">
                <a:solidFill>
                  <a:srgbClr val="0033CC"/>
                </a:solidFill>
              </a:rPr>
              <a:t>-3</a:t>
            </a:r>
            <a:r>
              <a:rPr lang="en-US" altLang="zh-CN" b="0" dirty="0" smtClean="0">
                <a:solidFill>
                  <a:srgbClr val="0033CC"/>
                </a:solidFill>
              </a:rPr>
              <a:t>), </a:t>
            </a:r>
            <a:r>
              <a:rPr lang="en-US" altLang="zh-CN" b="0" dirty="0">
                <a:solidFill>
                  <a:srgbClr val="0033CC"/>
                </a:solidFill>
              </a:rPr>
              <a:t>(100) </a:t>
            </a:r>
            <a:r>
              <a:rPr lang="en-US" altLang="zh-CN" b="0" dirty="0" smtClean="0">
                <a:solidFill>
                  <a:srgbClr val="0033CC"/>
                </a:solidFill>
              </a:rPr>
              <a:t>orientation substrate (better Si/SiO</a:t>
            </a:r>
            <a:r>
              <a:rPr lang="en-US" altLang="zh-CN" b="0" baseline="-25000" dirty="0" smtClean="0">
                <a:solidFill>
                  <a:srgbClr val="0033CC"/>
                </a:solidFill>
              </a:rPr>
              <a:t>2</a:t>
            </a:r>
            <a:r>
              <a:rPr lang="en-US" altLang="zh-CN" b="0" dirty="0" smtClean="0">
                <a:solidFill>
                  <a:srgbClr val="0033CC"/>
                </a:solidFill>
              </a:rPr>
              <a:t> interface than other orientations), </a:t>
            </a:r>
            <a:r>
              <a:rPr lang="en-US" altLang="zh-CN" b="0" dirty="0">
                <a:solidFill>
                  <a:srgbClr val="0033CC"/>
                </a:solidFill>
              </a:rPr>
              <a:t>P type</a:t>
            </a:r>
            <a:r>
              <a:rPr lang="en-US" altLang="zh-CN" b="0" dirty="0" smtClean="0">
                <a:solidFill>
                  <a:srgbClr val="0033CC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altLang="zh-CN" dirty="0" smtClean="0">
                <a:solidFill>
                  <a:srgbClr val="0033CC"/>
                </a:solidFill>
              </a:rPr>
              <a:t>Start from low doping, then dope P-well and N-well by ion implantation that is much better controlled than substrate doping (done during crystal growth).</a:t>
            </a:r>
            <a:endParaRPr lang="en-US" altLang="zh-CN" b="0" dirty="0">
              <a:solidFill>
                <a:srgbClr val="0033CC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zh-CN" b="0" dirty="0" smtClean="0">
                <a:solidFill>
                  <a:srgbClr val="0033CC"/>
                </a:solidFill>
              </a:rPr>
              <a:t>Wafer </a:t>
            </a:r>
            <a:r>
              <a:rPr lang="en-US" altLang="zh-CN" b="0" dirty="0">
                <a:solidFill>
                  <a:srgbClr val="0033CC"/>
                </a:solidFill>
              </a:rPr>
              <a:t>cleaning, thermal oxidation (≈ 40 </a:t>
            </a:r>
            <a:r>
              <a:rPr lang="en-US" altLang="zh-CN" b="0" dirty="0" smtClean="0">
                <a:solidFill>
                  <a:srgbClr val="0033CC"/>
                </a:solidFill>
              </a:rPr>
              <a:t>nm, using O</a:t>
            </a:r>
            <a:r>
              <a:rPr lang="en-US" altLang="zh-CN" b="0" baseline="-25000" dirty="0" smtClean="0">
                <a:solidFill>
                  <a:srgbClr val="0033CC"/>
                </a:solidFill>
              </a:rPr>
              <a:t>2</a:t>
            </a:r>
            <a:r>
              <a:rPr lang="en-US" altLang="zh-CN" b="0" dirty="0" smtClean="0">
                <a:solidFill>
                  <a:srgbClr val="0033CC"/>
                </a:solidFill>
              </a:rPr>
              <a:t>, or H</a:t>
            </a:r>
            <a:r>
              <a:rPr lang="en-US" altLang="zh-CN" b="0" baseline="-25000" dirty="0" smtClean="0">
                <a:solidFill>
                  <a:srgbClr val="0033CC"/>
                </a:solidFill>
              </a:rPr>
              <a:t>2</a:t>
            </a:r>
            <a:r>
              <a:rPr lang="en-US" altLang="zh-CN" b="0" dirty="0" smtClean="0">
                <a:solidFill>
                  <a:srgbClr val="0033CC"/>
                </a:solidFill>
              </a:rPr>
              <a:t>O generated from H</a:t>
            </a:r>
            <a:r>
              <a:rPr lang="en-US" altLang="zh-CN" b="0" baseline="-25000" dirty="0" smtClean="0">
                <a:solidFill>
                  <a:srgbClr val="0033CC"/>
                </a:solidFill>
              </a:rPr>
              <a:t>2 </a:t>
            </a:r>
            <a:r>
              <a:rPr lang="en-US" altLang="zh-CN" b="0" dirty="0" smtClean="0">
                <a:solidFill>
                  <a:srgbClr val="0033CC"/>
                </a:solidFill>
              </a:rPr>
              <a:t>and O</a:t>
            </a:r>
            <a:r>
              <a:rPr lang="en-US" altLang="zh-CN" b="0" baseline="-25000" dirty="0" smtClean="0">
                <a:solidFill>
                  <a:srgbClr val="0033CC"/>
                </a:solidFill>
              </a:rPr>
              <a:t>2</a:t>
            </a:r>
            <a:r>
              <a:rPr lang="en-US" altLang="zh-CN" b="0" dirty="0" smtClean="0">
                <a:solidFill>
                  <a:srgbClr val="0033CC"/>
                </a:solidFill>
              </a:rPr>
              <a:t> reaction, cleaner than H</a:t>
            </a:r>
            <a:r>
              <a:rPr lang="en-US" altLang="zh-CN" b="0" baseline="-25000" dirty="0" smtClean="0">
                <a:solidFill>
                  <a:srgbClr val="0033CC"/>
                </a:solidFill>
              </a:rPr>
              <a:t>2</a:t>
            </a:r>
            <a:r>
              <a:rPr lang="en-US" altLang="zh-CN" b="0" dirty="0" smtClean="0">
                <a:solidFill>
                  <a:srgbClr val="0033CC"/>
                </a:solidFill>
              </a:rPr>
              <a:t>O vapor from boiling water), </a:t>
            </a:r>
            <a:r>
              <a:rPr lang="en-US" altLang="zh-CN" b="0" dirty="0">
                <a:solidFill>
                  <a:srgbClr val="0033CC"/>
                </a:solidFill>
              </a:rPr>
              <a:t>Si</a:t>
            </a:r>
            <a:r>
              <a:rPr lang="en-US" altLang="zh-CN" b="0" baseline="-25000" dirty="0">
                <a:solidFill>
                  <a:srgbClr val="0033CC"/>
                </a:solidFill>
              </a:rPr>
              <a:t>3</a:t>
            </a:r>
            <a:r>
              <a:rPr lang="en-US" altLang="zh-CN" b="0" dirty="0">
                <a:solidFill>
                  <a:srgbClr val="0033CC"/>
                </a:solidFill>
              </a:rPr>
              <a:t>N</a:t>
            </a:r>
            <a:r>
              <a:rPr lang="en-US" altLang="zh-CN" b="0" baseline="-25000" dirty="0">
                <a:solidFill>
                  <a:srgbClr val="0033CC"/>
                </a:solidFill>
              </a:rPr>
              <a:t>4</a:t>
            </a:r>
            <a:r>
              <a:rPr lang="en-US" altLang="zh-CN" b="0" dirty="0">
                <a:solidFill>
                  <a:srgbClr val="0033CC"/>
                </a:solidFill>
              </a:rPr>
              <a:t> LPCVD (≈ 80 nm), photoresist spinning and baking (≈ 0.5 - 1.0 </a:t>
            </a:r>
            <a:r>
              <a:rPr lang="el-GR" altLang="zh-CN" b="0" dirty="0">
                <a:solidFill>
                  <a:srgbClr val="0033CC"/>
                </a:solidFill>
              </a:rPr>
              <a:t>μ</a:t>
            </a:r>
            <a:r>
              <a:rPr lang="en-US" altLang="zh-CN" b="0" dirty="0">
                <a:solidFill>
                  <a:srgbClr val="0033CC"/>
                </a:solidFill>
              </a:rPr>
              <a:t>m).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90600" y="152400"/>
            <a:ext cx="7645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Choosing the substrate and active region formation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2133600"/>
            <a:ext cx="594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Nitride has high tensile stress, oxide has compressive stress. The two stress can balance/compensate each other to reduce stress in Si that may cause defects in Si.</a:t>
            </a:r>
          </a:p>
          <a:p>
            <a:endParaRPr lang="en-US" dirty="0" smtClean="0"/>
          </a:p>
          <a:p>
            <a:r>
              <a:rPr lang="en-US" dirty="0" smtClean="0"/>
              <a:t>LPCVD nitride: 3SiH</a:t>
            </a:r>
            <a:r>
              <a:rPr lang="en-US" baseline="-25000" dirty="0" smtClean="0"/>
              <a:t>4</a:t>
            </a:r>
            <a:r>
              <a:rPr lang="en-US" dirty="0" smtClean="0"/>
              <a:t>+4NH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Si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N</a:t>
            </a:r>
            <a:r>
              <a:rPr lang="en-US" baseline="-25000" dirty="0" smtClean="0">
                <a:sym typeface="Symbol"/>
              </a:rPr>
              <a:t>4</a:t>
            </a:r>
            <a:r>
              <a:rPr lang="en-US" dirty="0" smtClean="0">
                <a:sym typeface="Symbol"/>
              </a:rPr>
              <a:t>+12H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800</a:t>
            </a:r>
            <a:r>
              <a:rPr lang="en-US" baseline="30000" dirty="0" smtClean="0">
                <a:sym typeface="Symbol"/>
              </a:rPr>
              <a:t>o</a:t>
            </a:r>
            <a:r>
              <a:rPr lang="en-US" dirty="0" smtClean="0">
                <a:sym typeface="Symbol"/>
              </a:rPr>
              <a:t>C.</a:t>
            </a:r>
          </a:p>
          <a:p>
            <a:r>
              <a:rPr lang="en-US" dirty="0" smtClean="0">
                <a:sym typeface="Symbol"/>
              </a:rPr>
              <a:t>LPCVD: low pressure chemical vapor deposition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build="p"/>
      <p:bldP spid="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6569075" cy="363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295400" y="5226345"/>
            <a:ext cx="73914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Mask </a:t>
            </a:r>
            <a:r>
              <a:rPr lang="en-US" dirty="0">
                <a:solidFill>
                  <a:srgbClr val="0033CC"/>
                </a:solidFill>
              </a:rPr>
              <a:t>#1 patterns the </a:t>
            </a:r>
            <a:r>
              <a:rPr lang="en-US" dirty="0" smtClean="0">
                <a:solidFill>
                  <a:srgbClr val="0033CC"/>
                </a:solidFill>
              </a:rPr>
              <a:t>active </a:t>
            </a:r>
            <a:r>
              <a:rPr lang="en-US" dirty="0">
                <a:solidFill>
                  <a:srgbClr val="0033CC"/>
                </a:solidFill>
              </a:rPr>
              <a:t>areas. The nitride </a:t>
            </a:r>
            <a:r>
              <a:rPr lang="en-US" dirty="0" smtClean="0">
                <a:solidFill>
                  <a:srgbClr val="0033CC"/>
                </a:solidFill>
              </a:rPr>
              <a:t>is </a:t>
            </a:r>
            <a:r>
              <a:rPr lang="en-US" dirty="0">
                <a:solidFill>
                  <a:srgbClr val="0033CC"/>
                </a:solidFill>
              </a:rPr>
              <a:t>dry etched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Dry etch = plasma etch, reactive species are generated in a plasma (like arc discharge). </a:t>
            </a:r>
            <a:r>
              <a:rPr lang="en-US" dirty="0" err="1" smtClean="0">
                <a:solidFill>
                  <a:srgbClr val="0033CC"/>
                </a:solidFill>
              </a:rPr>
              <a:t>E.g</a:t>
            </a:r>
            <a:r>
              <a:rPr lang="en-US" dirty="0" smtClean="0">
                <a:solidFill>
                  <a:srgbClr val="0033CC"/>
                </a:solidFill>
              </a:rPr>
              <a:t> F is generated in CF</a:t>
            </a:r>
            <a:r>
              <a:rPr lang="en-US" baseline="-25000" dirty="0" smtClean="0">
                <a:solidFill>
                  <a:srgbClr val="0033CC"/>
                </a:solidFill>
              </a:rPr>
              <a:t>4</a:t>
            </a:r>
            <a:r>
              <a:rPr lang="en-US" dirty="0" smtClean="0">
                <a:solidFill>
                  <a:srgbClr val="0033CC"/>
                </a:solidFill>
              </a:rPr>
              <a:t> plasma. Atomic F is extremely reactive.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Si</a:t>
            </a:r>
            <a:r>
              <a:rPr lang="en-US" baseline="-25000" dirty="0" smtClean="0">
                <a:solidFill>
                  <a:srgbClr val="0033CC"/>
                </a:solidFill>
              </a:rPr>
              <a:t>3</a:t>
            </a:r>
            <a:r>
              <a:rPr lang="en-US" dirty="0" smtClean="0">
                <a:solidFill>
                  <a:srgbClr val="0033CC"/>
                </a:solidFill>
              </a:rPr>
              <a:t>N</a:t>
            </a:r>
            <a:r>
              <a:rPr lang="en-US" baseline="-25000" dirty="0" smtClean="0">
                <a:solidFill>
                  <a:srgbClr val="0033CC"/>
                </a:solidFill>
              </a:rPr>
              <a:t>4</a:t>
            </a:r>
            <a:r>
              <a:rPr lang="en-US" dirty="0" smtClean="0">
                <a:solidFill>
                  <a:srgbClr val="0033CC"/>
                </a:solidFill>
              </a:rPr>
              <a:t> + 12F </a:t>
            </a:r>
            <a:r>
              <a:rPr lang="en-US" dirty="0" smtClean="0">
                <a:solidFill>
                  <a:srgbClr val="0033CC"/>
                </a:solidFill>
                <a:sym typeface="Symbol"/>
              </a:rPr>
              <a:t> 3SiF</a:t>
            </a:r>
            <a:r>
              <a:rPr lang="en-US" baseline="-25000" dirty="0" smtClean="0">
                <a:solidFill>
                  <a:srgbClr val="0033CC"/>
                </a:solidFill>
                <a:sym typeface="Symbol"/>
              </a:rPr>
              <a:t>4</a:t>
            </a:r>
            <a:r>
              <a:rPr lang="en-US" dirty="0" smtClean="0">
                <a:solidFill>
                  <a:srgbClr val="0033CC"/>
                </a:solidFill>
                <a:sym typeface="Symbol"/>
              </a:rPr>
              <a:t> (gas/volatile, pumped away) + 2N</a:t>
            </a:r>
            <a:r>
              <a:rPr lang="en-US" baseline="-25000" dirty="0" smtClean="0">
                <a:solidFill>
                  <a:srgbClr val="0033CC"/>
                </a:solidFill>
                <a:sym typeface="Symbol"/>
              </a:rPr>
              <a:t>2</a:t>
            </a:r>
            <a:endParaRPr lang="en-US" baseline="-25000" dirty="0">
              <a:solidFill>
                <a:srgbClr val="00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6025" y="152400"/>
            <a:ext cx="3624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Active region formation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990600"/>
            <a:ext cx="327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Photolithography, nitride etching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5876458" cy="28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64973" y="152400"/>
            <a:ext cx="2478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LOCOS isolation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" y="4495800"/>
            <a:ext cx="2971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Remove photoresist.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Field </a:t>
            </a:r>
            <a:r>
              <a:rPr lang="en-US" dirty="0">
                <a:solidFill>
                  <a:srgbClr val="0033CC"/>
                </a:solidFill>
              </a:rPr>
              <a:t>oxide is </a:t>
            </a:r>
            <a:r>
              <a:rPr lang="en-US" dirty="0" smtClean="0">
                <a:solidFill>
                  <a:srgbClr val="0033CC"/>
                </a:solidFill>
              </a:rPr>
              <a:t>grown using </a:t>
            </a:r>
            <a:r>
              <a:rPr lang="en-US" dirty="0">
                <a:solidFill>
                  <a:srgbClr val="0033CC"/>
                </a:solidFill>
              </a:rPr>
              <a:t>a LOCOS </a:t>
            </a:r>
            <a:r>
              <a:rPr lang="en-US" dirty="0" smtClean="0">
                <a:solidFill>
                  <a:srgbClr val="0033CC"/>
                </a:solidFill>
              </a:rPr>
              <a:t>process.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Typically 90min </a:t>
            </a:r>
            <a:r>
              <a:rPr lang="en-US" dirty="0">
                <a:solidFill>
                  <a:srgbClr val="0033CC"/>
                </a:solidFill>
              </a:rPr>
              <a:t>@ </a:t>
            </a:r>
            <a:r>
              <a:rPr lang="en-US" dirty="0" smtClean="0">
                <a:solidFill>
                  <a:srgbClr val="0033CC"/>
                </a:solidFill>
              </a:rPr>
              <a:t>1000˚C in </a:t>
            </a:r>
            <a:r>
              <a:rPr lang="en-US" dirty="0">
                <a:solidFill>
                  <a:srgbClr val="0033CC"/>
                </a:solidFill>
              </a:rPr>
              <a:t>H</a:t>
            </a:r>
            <a:r>
              <a:rPr lang="en-US" baseline="-25000" dirty="0">
                <a:solidFill>
                  <a:srgbClr val="0033CC"/>
                </a:solidFill>
              </a:rPr>
              <a:t>2</a:t>
            </a:r>
            <a:r>
              <a:rPr lang="en-US" dirty="0">
                <a:solidFill>
                  <a:srgbClr val="0033CC"/>
                </a:solidFill>
              </a:rPr>
              <a:t>O grows </a:t>
            </a:r>
            <a:r>
              <a:rPr lang="en-US" dirty="0" smtClean="0">
                <a:solidFill>
                  <a:srgbClr val="0033CC"/>
                </a:solidFill>
              </a:rPr>
              <a:t>SiO</a:t>
            </a:r>
            <a:r>
              <a:rPr lang="en-US" baseline="-25000" dirty="0" smtClean="0">
                <a:solidFill>
                  <a:srgbClr val="0033CC"/>
                </a:solidFill>
              </a:rPr>
              <a:t>2</a:t>
            </a:r>
            <a:r>
              <a:rPr lang="en-US" dirty="0" smtClean="0">
                <a:solidFill>
                  <a:srgbClr val="0033CC"/>
                </a:solidFill>
              </a:rPr>
              <a:t> ≈ </a:t>
            </a:r>
            <a:r>
              <a:rPr lang="en-US" dirty="0">
                <a:solidFill>
                  <a:srgbClr val="0033CC"/>
                </a:solidFill>
              </a:rPr>
              <a:t>0.5 µm.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1800" y="762000"/>
            <a:ext cx="337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LOCOS: </a:t>
            </a:r>
            <a:r>
              <a:rPr lang="en-US" dirty="0" err="1" smtClean="0">
                <a:solidFill>
                  <a:srgbClr val="0033CC"/>
                </a:solidFill>
              </a:rPr>
              <a:t>LOCal</a:t>
            </a:r>
            <a:r>
              <a:rPr lang="en-US" dirty="0" smtClean="0">
                <a:solidFill>
                  <a:srgbClr val="0033CC"/>
                </a:solidFill>
              </a:rPr>
              <a:t> Oxidation of Silicon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6324600"/>
            <a:ext cx="355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http://en.wikipedia.org/wiki/LOCOS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1143000"/>
            <a:ext cx="3274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Remove resist, thermal oxidation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91000" y="44958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Field oxide is partially recessed into the surface (oxidation consume some of the silicon)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Field oxides forms a lateral extension under the nitride layer – bird’s beak region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Bird’s beak region limits device scaling and device density in VLSI circuits!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243840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  <a:r>
              <a:rPr lang="en-US" baseline="-25000" dirty="0" smtClean="0"/>
              <a:t>4</a:t>
            </a:r>
            <a:r>
              <a:rPr lang="en-US" dirty="0" smtClean="0"/>
              <a:t> is very dense material and prevents/blocks H</a:t>
            </a:r>
            <a:r>
              <a:rPr lang="en-US" baseline="-25000" dirty="0" smtClean="0"/>
              <a:t>2</a:t>
            </a:r>
            <a:r>
              <a:rPr lang="en-US" dirty="0" smtClean="0"/>
              <a:t>O or O</a:t>
            </a:r>
            <a:r>
              <a:rPr lang="en-US" baseline="-25000" dirty="0" smtClean="0"/>
              <a:t>2</a:t>
            </a:r>
            <a:r>
              <a:rPr lang="en-US" dirty="0" smtClean="0"/>
              <a:t> from diffusion to the Si surface, thus no oxidation under nitride.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710077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 flipV="1">
            <a:off x="0" y="1066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5800" y="762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33CC"/>
                </a:solidFill>
              </a:rPr>
              <a:t>Alternative process to LOCOS isolation:</a:t>
            </a:r>
          </a:p>
          <a:p>
            <a:pPr algn="ctr"/>
            <a:r>
              <a:rPr lang="en-US" sz="2800" dirty="0" smtClean="0">
                <a:solidFill>
                  <a:srgbClr val="0033CC"/>
                </a:solidFill>
              </a:rPr>
              <a:t>shallow trench isolation with filled implants (here P</a:t>
            </a:r>
            <a:r>
              <a:rPr lang="en-US" sz="2800" baseline="30000" dirty="0" smtClean="0">
                <a:solidFill>
                  <a:srgbClr val="0033CC"/>
                </a:solidFill>
              </a:rPr>
              <a:t>+</a:t>
            </a:r>
            <a:r>
              <a:rPr lang="en-US" sz="2800" dirty="0" smtClean="0">
                <a:solidFill>
                  <a:srgbClr val="0033CC"/>
                </a:solidFill>
              </a:rPr>
              <a:t>)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4572000"/>
            <a:ext cx="7239000" cy="159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Growth of pad silicon dioxide and deposition of silicon nitride as in LOCOS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Implant trench to increase field threshold (for better device isolation) and growth of liner oxide for passivation and smoothing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Trench fill with </a:t>
            </a:r>
            <a:r>
              <a:rPr lang="en-US" i="1" dirty="0" smtClean="0">
                <a:solidFill>
                  <a:srgbClr val="0033CC"/>
                </a:solidFill>
              </a:rPr>
              <a:t>deposited</a:t>
            </a:r>
            <a:r>
              <a:rPr lang="en-US" dirty="0" smtClean="0">
                <a:solidFill>
                  <a:srgbClr val="0033CC"/>
                </a:solidFill>
              </a:rPr>
              <a:t> oxide (not thermally grown oxide)</a:t>
            </a:r>
          </a:p>
          <a:p>
            <a:pPr marL="171450" indent="-171450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CMP (chemical mechanical polishing) for planarization.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600200"/>
            <a:ext cx="152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LOCOS: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Bird’s Beak problem, unsuitable for small device.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183868"/>
            <a:ext cx="827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Note: this process added P</a:t>
            </a:r>
            <a:r>
              <a:rPr lang="en-US" baseline="30000" dirty="0" smtClean="0">
                <a:solidFill>
                  <a:srgbClr val="C00000"/>
                </a:solidFill>
              </a:rPr>
              <a:t>+</a:t>
            </a:r>
            <a:r>
              <a:rPr lang="en-US" dirty="0" smtClean="0">
                <a:solidFill>
                  <a:srgbClr val="C00000"/>
                </a:solidFill>
              </a:rPr>
              <a:t> impanation, slightly different from the process in textbook.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19200"/>
            <a:ext cx="64159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152400"/>
            <a:ext cx="2608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P-well formation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524000" y="5486400"/>
            <a:ext cx="7239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Mask </a:t>
            </a:r>
            <a:r>
              <a:rPr lang="en-US" dirty="0">
                <a:solidFill>
                  <a:srgbClr val="0033CC"/>
                </a:solidFill>
              </a:rPr>
              <a:t>#2 blocks a B</a:t>
            </a:r>
            <a:r>
              <a:rPr lang="en-US" baseline="30000" dirty="0">
                <a:solidFill>
                  <a:srgbClr val="0033CC"/>
                </a:solidFill>
              </a:rPr>
              <a:t>+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implant to </a:t>
            </a:r>
            <a:r>
              <a:rPr lang="en-US" dirty="0">
                <a:solidFill>
                  <a:srgbClr val="0033CC"/>
                </a:solidFill>
              </a:rPr>
              <a:t>form the wells for the </a:t>
            </a:r>
            <a:r>
              <a:rPr lang="en-US" dirty="0" smtClean="0">
                <a:solidFill>
                  <a:srgbClr val="0033CC"/>
                </a:solidFill>
              </a:rPr>
              <a:t>NMOS </a:t>
            </a:r>
            <a:r>
              <a:rPr lang="en-US" dirty="0">
                <a:solidFill>
                  <a:srgbClr val="0033CC"/>
                </a:solidFill>
              </a:rPr>
              <a:t>devices. </a:t>
            </a:r>
            <a:r>
              <a:rPr lang="en-US" dirty="0" smtClean="0">
                <a:solidFill>
                  <a:srgbClr val="0033CC"/>
                </a:solidFill>
              </a:rPr>
              <a:t>Typically dose 10</a:t>
            </a:r>
            <a:r>
              <a:rPr lang="en-US" baseline="30000" dirty="0" smtClean="0">
                <a:solidFill>
                  <a:srgbClr val="0033CC"/>
                </a:solidFill>
              </a:rPr>
              <a:t>13</a:t>
            </a:r>
            <a:r>
              <a:rPr lang="en-US" dirty="0" smtClean="0">
                <a:solidFill>
                  <a:srgbClr val="0033CC"/>
                </a:solidFill>
              </a:rPr>
              <a:t>cm</a:t>
            </a:r>
            <a:r>
              <a:rPr lang="en-US" baseline="30000" dirty="0" smtClean="0">
                <a:solidFill>
                  <a:srgbClr val="0033CC"/>
                </a:solidFill>
              </a:rPr>
              <a:t>-2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@ 150-200 </a:t>
            </a:r>
            <a:r>
              <a:rPr lang="en-US" dirty="0" err="1" smtClean="0">
                <a:solidFill>
                  <a:srgbClr val="C00000"/>
                </a:solidFill>
              </a:rPr>
              <a:t>K</a:t>
            </a:r>
            <a:r>
              <a:rPr lang="en-US" dirty="0" err="1" smtClean="0">
                <a:solidFill>
                  <a:srgbClr val="0033CC"/>
                </a:solidFill>
              </a:rPr>
              <a:t>eV</a:t>
            </a:r>
            <a:r>
              <a:rPr lang="en-US" dirty="0" smtClean="0">
                <a:solidFill>
                  <a:srgbClr val="0033CC"/>
                </a:solidFill>
              </a:rPr>
              <a:t> (very high energy).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(Implant dose is in cm</a:t>
            </a:r>
            <a:r>
              <a:rPr lang="en-US" baseline="30000" dirty="0" smtClean="0">
                <a:solidFill>
                  <a:srgbClr val="0033CC"/>
                </a:solidFill>
              </a:rPr>
              <a:t>-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0033CC"/>
                </a:solidFill>
              </a:rPr>
              <a:t>, doping concentration is in cm</a:t>
            </a:r>
            <a:r>
              <a:rPr lang="en-US" baseline="30000" dirty="0" smtClean="0">
                <a:solidFill>
                  <a:srgbClr val="0033CC"/>
                </a:solidFill>
              </a:rPr>
              <a:t>-</a:t>
            </a:r>
            <a:r>
              <a:rPr lang="en-US" baseline="30000" dirty="0" smtClean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838200"/>
            <a:ext cx="651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Wet etch away Si</a:t>
            </a:r>
            <a:r>
              <a:rPr lang="en-US" baseline="-25000" dirty="0" smtClean="0">
                <a:solidFill>
                  <a:srgbClr val="0033CC"/>
                </a:solidFill>
              </a:rPr>
              <a:t>3</a:t>
            </a:r>
            <a:r>
              <a:rPr lang="en-US" dirty="0" smtClean="0">
                <a:solidFill>
                  <a:srgbClr val="0033CC"/>
                </a:solidFill>
              </a:rPr>
              <a:t>N</a:t>
            </a:r>
            <a:r>
              <a:rPr lang="en-US" baseline="-25000" dirty="0" smtClean="0">
                <a:solidFill>
                  <a:srgbClr val="0033CC"/>
                </a:solidFill>
              </a:rPr>
              <a:t>4</a:t>
            </a:r>
            <a:r>
              <a:rPr lang="en-US" dirty="0" smtClean="0">
                <a:solidFill>
                  <a:srgbClr val="0033CC"/>
                </a:solidFill>
              </a:rPr>
              <a:t>, spin photoresist, lithography, B</a:t>
            </a:r>
            <a:r>
              <a:rPr lang="en-US" baseline="30000" dirty="0" smtClean="0">
                <a:solidFill>
                  <a:srgbClr val="0033CC"/>
                </a:solidFill>
              </a:rPr>
              <a:t>+</a:t>
            </a:r>
            <a:r>
              <a:rPr lang="en-US" dirty="0" smtClean="0">
                <a:solidFill>
                  <a:srgbClr val="0033CC"/>
                </a:solidFill>
              </a:rPr>
              <a:t> implantation. 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3352800"/>
            <a:ext cx="609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ion implantation, positive B</a:t>
            </a:r>
            <a:r>
              <a:rPr lang="en-US" baseline="30000" dirty="0" smtClean="0"/>
              <a:t>+</a:t>
            </a:r>
            <a:r>
              <a:rPr lang="en-US" dirty="0" smtClean="0"/>
              <a:t> ions are formed by exposing the source gas containing B to an arc discharge.</a:t>
            </a:r>
          </a:p>
          <a:p>
            <a:r>
              <a:rPr lang="en-US" dirty="0" smtClean="0"/>
              <a:t>Only B</a:t>
            </a:r>
            <a:r>
              <a:rPr lang="en-US" baseline="30000" dirty="0" smtClean="0"/>
              <a:t> +</a:t>
            </a:r>
            <a:r>
              <a:rPr lang="en-US" dirty="0" smtClean="0"/>
              <a:t> is selected by a bending magnet to pass through a slit.</a:t>
            </a:r>
          </a:p>
          <a:p>
            <a:r>
              <a:rPr lang="en-US" dirty="0" smtClean="0"/>
              <a:t>B</a:t>
            </a:r>
            <a:r>
              <a:rPr lang="en-US" baseline="30000" dirty="0" smtClean="0"/>
              <a:t> +</a:t>
            </a:r>
            <a:r>
              <a:rPr lang="en-US" dirty="0" smtClean="0"/>
              <a:t> energy is high enough to pass through the field (LOCOS) oxide. But photoresist is thick enough to block the ions.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371600"/>
            <a:ext cx="5907801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64521" y="152400"/>
            <a:ext cx="2655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N-well formation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914400"/>
            <a:ext cx="651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Strip photoresist, spin resist and photolithography, ion implantation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676400" y="5181600"/>
            <a:ext cx="6629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Mask </a:t>
            </a:r>
            <a:r>
              <a:rPr lang="en-US" dirty="0">
                <a:solidFill>
                  <a:srgbClr val="0033CC"/>
                </a:solidFill>
              </a:rPr>
              <a:t>#3 blocks a P</a:t>
            </a:r>
            <a:r>
              <a:rPr lang="en-US" baseline="30000" dirty="0">
                <a:solidFill>
                  <a:srgbClr val="0033CC"/>
                </a:solidFill>
              </a:rPr>
              <a:t>+</a:t>
            </a:r>
            <a:r>
              <a:rPr lang="en-US" dirty="0">
                <a:solidFill>
                  <a:srgbClr val="0033CC"/>
                </a:solidFill>
              </a:rPr>
              <a:t> implant </a:t>
            </a:r>
            <a:r>
              <a:rPr lang="en-US" dirty="0" smtClean="0">
                <a:solidFill>
                  <a:srgbClr val="0033CC"/>
                </a:solidFill>
              </a:rPr>
              <a:t>to </a:t>
            </a:r>
            <a:r>
              <a:rPr lang="en-US" dirty="0">
                <a:solidFill>
                  <a:srgbClr val="0033CC"/>
                </a:solidFill>
              </a:rPr>
              <a:t>form the wells for the PMOS </a:t>
            </a:r>
            <a:r>
              <a:rPr lang="en-US" dirty="0" smtClean="0">
                <a:solidFill>
                  <a:srgbClr val="0033CC"/>
                </a:solidFill>
              </a:rPr>
              <a:t>devices.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Typically </a:t>
            </a:r>
            <a:r>
              <a:rPr lang="en-US" dirty="0">
                <a:solidFill>
                  <a:srgbClr val="0033CC"/>
                </a:solidFill>
              </a:rPr>
              <a:t>10</a:t>
            </a:r>
            <a:r>
              <a:rPr lang="en-US" baseline="30000" dirty="0">
                <a:solidFill>
                  <a:srgbClr val="0033CC"/>
                </a:solidFill>
              </a:rPr>
              <a:t>13</a:t>
            </a:r>
            <a:r>
              <a:rPr lang="en-US" dirty="0">
                <a:solidFill>
                  <a:srgbClr val="0033CC"/>
                </a:solidFill>
              </a:rPr>
              <a:t> cm</a:t>
            </a:r>
            <a:r>
              <a:rPr lang="en-US" baseline="30000" dirty="0">
                <a:solidFill>
                  <a:srgbClr val="0033CC"/>
                </a:solidFill>
              </a:rPr>
              <a:t>-2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@ 300-400 </a:t>
            </a:r>
            <a:r>
              <a:rPr lang="en-US" dirty="0" err="1">
                <a:solidFill>
                  <a:srgbClr val="0033CC"/>
                </a:solidFill>
              </a:rPr>
              <a:t>KeV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(P is heavier than B, so higher energy needed)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534619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19400" y="152400"/>
            <a:ext cx="3746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N- and P- well formation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990600"/>
            <a:ext cx="2589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Remove resist and anneal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752600" y="4876800"/>
            <a:ext cx="62484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A </a:t>
            </a:r>
            <a:r>
              <a:rPr lang="en-US" dirty="0">
                <a:solidFill>
                  <a:srgbClr val="0033CC"/>
                </a:solidFill>
              </a:rPr>
              <a:t>high temperature drive-in </a:t>
            </a:r>
            <a:r>
              <a:rPr lang="en-US" dirty="0" smtClean="0">
                <a:solidFill>
                  <a:srgbClr val="0033CC"/>
                </a:solidFill>
              </a:rPr>
              <a:t>produces </a:t>
            </a:r>
            <a:r>
              <a:rPr lang="en-US" dirty="0">
                <a:solidFill>
                  <a:srgbClr val="0033CC"/>
                </a:solidFill>
              </a:rPr>
              <a:t>the “final” well </a:t>
            </a:r>
            <a:r>
              <a:rPr lang="en-US" dirty="0" smtClean="0">
                <a:solidFill>
                  <a:srgbClr val="0033CC"/>
                </a:solidFill>
              </a:rPr>
              <a:t>depths </a:t>
            </a:r>
            <a:r>
              <a:rPr lang="en-US" dirty="0">
                <a:solidFill>
                  <a:srgbClr val="0033CC"/>
                </a:solidFill>
              </a:rPr>
              <a:t>and repairs implant </a:t>
            </a:r>
            <a:r>
              <a:rPr lang="en-US" dirty="0" smtClean="0">
                <a:solidFill>
                  <a:srgbClr val="0033CC"/>
                </a:solidFill>
              </a:rPr>
              <a:t>damage.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Typically </a:t>
            </a:r>
            <a:r>
              <a:rPr lang="en-US" dirty="0">
                <a:solidFill>
                  <a:srgbClr val="0033CC"/>
                </a:solidFill>
              </a:rPr>
              <a:t>4-6 </a:t>
            </a:r>
            <a:r>
              <a:rPr lang="en-US" dirty="0" smtClean="0">
                <a:solidFill>
                  <a:srgbClr val="0033CC"/>
                </a:solidFill>
              </a:rPr>
              <a:t>hours @ 1000˚</a:t>
            </a:r>
            <a:r>
              <a:rPr lang="en-US" dirty="0">
                <a:solidFill>
                  <a:srgbClr val="0033CC"/>
                </a:solidFill>
              </a:rPr>
              <a:t>C - </a:t>
            </a:r>
            <a:r>
              <a:rPr lang="en-US" dirty="0" smtClean="0">
                <a:solidFill>
                  <a:srgbClr val="0033CC"/>
                </a:solidFill>
              </a:rPr>
              <a:t>1100˚</a:t>
            </a:r>
            <a:r>
              <a:rPr lang="en-US" dirty="0">
                <a:solidFill>
                  <a:srgbClr val="0033CC"/>
                </a:solidFill>
              </a:rPr>
              <a:t>C or </a:t>
            </a:r>
            <a:r>
              <a:rPr lang="en-US" dirty="0" smtClean="0">
                <a:solidFill>
                  <a:srgbClr val="0033CC"/>
                </a:solidFill>
              </a:rPr>
              <a:t>equivalent </a:t>
            </a:r>
            <a:r>
              <a:rPr lang="en-US" dirty="0">
                <a:solidFill>
                  <a:srgbClr val="0033CC"/>
                </a:solidFill>
              </a:rPr>
              <a:t>Dt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(here D is diffusion coefficient, t is time)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2971800"/>
            <a:ext cx="601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Ion energy is </a:t>
            </a:r>
            <a:r>
              <a:rPr lang="en-US" dirty="0" smtClean="0">
                <a:sym typeface="Symbol"/>
              </a:rPr>
              <a:t></a:t>
            </a:r>
            <a:r>
              <a:rPr lang="en-US" dirty="0" smtClean="0"/>
              <a:t>100keV, much higher than energy needed to break 4 Si bonds (total 12eV), so ion implantation induces many damages.</a:t>
            </a:r>
          </a:p>
          <a:p>
            <a:r>
              <a:rPr lang="en-US" dirty="0" smtClean="0"/>
              <a:t>B and P have similar diffusion coefficient, so similar final well depth.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95400"/>
            <a:ext cx="5298500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72881" y="162580"/>
            <a:ext cx="529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Threshold voltage (V</a:t>
            </a:r>
            <a:r>
              <a:rPr lang="en-US" sz="2800" baseline="-25000" dirty="0" smtClean="0">
                <a:solidFill>
                  <a:srgbClr val="0033CC"/>
                </a:solidFill>
              </a:rPr>
              <a:t>TH</a:t>
            </a:r>
            <a:r>
              <a:rPr lang="en-US" sz="2800" dirty="0" smtClean="0">
                <a:solidFill>
                  <a:srgbClr val="0033CC"/>
                </a:solidFill>
              </a:rPr>
              <a:t>) adjustment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4953000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Mask #4 is used to mask the PMOS devices.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A V</a:t>
            </a:r>
            <a:r>
              <a:rPr lang="en-US" baseline="-25000" dirty="0" smtClean="0">
                <a:solidFill>
                  <a:srgbClr val="0033CC"/>
                </a:solidFill>
              </a:rPr>
              <a:t>TH</a:t>
            </a:r>
            <a:r>
              <a:rPr lang="en-US" dirty="0" smtClean="0">
                <a:solidFill>
                  <a:srgbClr val="0033CC"/>
                </a:solidFill>
              </a:rPr>
              <a:t> adjust implant is done on the NMOS devices.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Typically 1-5 x 10</a:t>
            </a:r>
            <a:r>
              <a:rPr lang="en-US" baseline="30000" dirty="0" smtClean="0">
                <a:solidFill>
                  <a:srgbClr val="0033CC"/>
                </a:solidFill>
              </a:rPr>
              <a:t>12</a:t>
            </a:r>
            <a:r>
              <a:rPr lang="en-US" dirty="0" smtClean="0">
                <a:solidFill>
                  <a:srgbClr val="0033CC"/>
                </a:solidFill>
              </a:rPr>
              <a:t>cm</a:t>
            </a:r>
            <a:r>
              <a:rPr lang="en-US" baseline="30000" dirty="0" smtClean="0">
                <a:solidFill>
                  <a:srgbClr val="0033CC"/>
                </a:solidFill>
              </a:rPr>
              <a:t>-2</a:t>
            </a:r>
            <a:r>
              <a:rPr lang="en-US" dirty="0" smtClean="0">
                <a:solidFill>
                  <a:srgbClr val="0033CC"/>
                </a:solidFill>
              </a:rPr>
              <a:t> B</a:t>
            </a:r>
            <a:r>
              <a:rPr lang="en-US" baseline="30000" dirty="0" smtClean="0">
                <a:solidFill>
                  <a:srgbClr val="0033CC"/>
                </a:solidFill>
              </a:rPr>
              <a:t>+</a:t>
            </a:r>
            <a:r>
              <a:rPr lang="en-US" dirty="0" smtClean="0">
                <a:solidFill>
                  <a:srgbClr val="0033CC"/>
                </a:solidFill>
              </a:rPr>
              <a:t> implant @ 50 - 75 </a:t>
            </a:r>
            <a:r>
              <a:rPr lang="en-US" dirty="0" err="1" smtClean="0">
                <a:solidFill>
                  <a:srgbClr val="0033CC"/>
                </a:solidFill>
              </a:rPr>
              <a:t>KeV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838200"/>
            <a:ext cx="5374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Spin photoresist, photolithography, B</a:t>
            </a:r>
            <a:r>
              <a:rPr lang="en-US" baseline="30000" dirty="0" smtClean="0">
                <a:solidFill>
                  <a:srgbClr val="0033CC"/>
                </a:solidFill>
              </a:rPr>
              <a:t>+</a:t>
            </a:r>
            <a:r>
              <a:rPr lang="en-US" dirty="0" smtClean="0">
                <a:solidFill>
                  <a:srgbClr val="0033CC"/>
                </a:solidFill>
              </a:rPr>
              <a:t> ion implantation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6488668"/>
            <a:ext cx="2932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section 2.2.5 is skipped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438400" y="3546442"/>
          <a:ext cx="4343400" cy="873158"/>
        </p:xfrm>
        <a:graphic>
          <a:graphicData uri="http://schemas.openxmlformats.org/presentationml/2006/ole">
            <p:oleObj spid="_x0000_s23554" name="Equation" r:id="rId4" imgW="2463480" imgH="4950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315200" y="2971800"/>
            <a:ext cx="14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Implant dose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6553200" y="3276600"/>
            <a:ext cx="1143000" cy="457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57400" y="4267200"/>
            <a:ext cx="1241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2-22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2"/>
          <p:cNvSpPr txBox="1">
            <a:spLocks noChangeArrowheads="1"/>
          </p:cNvSpPr>
          <p:nvPr/>
        </p:nvSpPr>
        <p:spPr bwMode="auto">
          <a:xfrm>
            <a:off x="228600" y="675620"/>
            <a:ext cx="8763000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In </a:t>
            </a:r>
            <a:r>
              <a:rPr lang="en-US" dirty="0">
                <a:solidFill>
                  <a:srgbClr val="0033CC"/>
                </a:solidFill>
              </a:rPr>
              <a:t>the simplest CMOS technologies, we need to realize simply NMOS and </a:t>
            </a:r>
            <a:r>
              <a:rPr lang="en-US" dirty="0" smtClean="0">
                <a:solidFill>
                  <a:srgbClr val="0033CC"/>
                </a:solidFill>
              </a:rPr>
              <a:t>PMOS </a:t>
            </a:r>
            <a:r>
              <a:rPr lang="en-US" dirty="0">
                <a:solidFill>
                  <a:srgbClr val="0033CC"/>
                </a:solidFill>
              </a:rPr>
              <a:t>transistors for circuits like those illustrated below.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Typical </a:t>
            </a:r>
            <a:r>
              <a:rPr lang="en-US" dirty="0">
                <a:solidFill>
                  <a:srgbClr val="0033CC"/>
                </a:solidFill>
              </a:rPr>
              <a:t>CMOS technologies in manufacturing </a:t>
            </a:r>
            <a:r>
              <a:rPr lang="en-US" dirty="0" smtClean="0">
                <a:solidFill>
                  <a:srgbClr val="0033CC"/>
                </a:solidFill>
              </a:rPr>
              <a:t>add </a:t>
            </a:r>
            <a:r>
              <a:rPr lang="en-US" dirty="0">
                <a:solidFill>
                  <a:srgbClr val="0033CC"/>
                </a:solidFill>
              </a:rPr>
              <a:t>additional steps to </a:t>
            </a:r>
            <a:r>
              <a:rPr lang="en-US" dirty="0" smtClean="0">
                <a:solidFill>
                  <a:srgbClr val="0033CC"/>
                </a:solidFill>
              </a:rPr>
              <a:t>implement </a:t>
            </a:r>
            <a:r>
              <a:rPr lang="en-US" dirty="0">
                <a:solidFill>
                  <a:srgbClr val="0033CC"/>
                </a:solidFill>
              </a:rPr>
              <a:t>multiple device V</a:t>
            </a:r>
            <a:r>
              <a:rPr lang="en-US" baseline="-25000" dirty="0">
                <a:solidFill>
                  <a:srgbClr val="0033CC"/>
                </a:solidFill>
              </a:rPr>
              <a:t>TH</a:t>
            </a:r>
            <a:r>
              <a:rPr lang="en-US" dirty="0">
                <a:solidFill>
                  <a:srgbClr val="0033CC"/>
                </a:solidFill>
              </a:rPr>
              <a:t>, </a:t>
            </a:r>
            <a:r>
              <a:rPr lang="en-US" dirty="0" smtClean="0">
                <a:solidFill>
                  <a:srgbClr val="0033CC"/>
                </a:solidFill>
              </a:rPr>
              <a:t>thin film transistors (TFT) in </a:t>
            </a:r>
            <a:r>
              <a:rPr lang="en-US" dirty="0">
                <a:solidFill>
                  <a:srgbClr val="0033CC"/>
                </a:solidFill>
              </a:rPr>
              <a:t>SRAMs, capacitors for </a:t>
            </a:r>
            <a:r>
              <a:rPr lang="en-US" dirty="0" smtClean="0">
                <a:solidFill>
                  <a:srgbClr val="0033CC"/>
                </a:solidFill>
              </a:rPr>
              <a:t>DRAMs </a:t>
            </a:r>
            <a:r>
              <a:rPr lang="en-US" dirty="0">
                <a:solidFill>
                  <a:srgbClr val="0033CC"/>
                </a:solidFill>
              </a:rPr>
              <a:t>etc.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CMOS </a:t>
            </a:r>
            <a:r>
              <a:rPr lang="en-US" dirty="0">
                <a:solidFill>
                  <a:srgbClr val="0033CC"/>
                </a:solidFill>
              </a:rPr>
              <a:t>described </a:t>
            </a:r>
            <a:r>
              <a:rPr lang="en-US" dirty="0" smtClean="0">
                <a:solidFill>
                  <a:srgbClr val="0033CC"/>
                </a:solidFill>
              </a:rPr>
              <a:t>here requires </a:t>
            </a:r>
            <a:r>
              <a:rPr lang="en-US" dirty="0">
                <a:solidFill>
                  <a:srgbClr val="0033CC"/>
                </a:solidFill>
              </a:rPr>
              <a:t>16 masks (through metal </a:t>
            </a:r>
            <a:r>
              <a:rPr lang="en-US" dirty="0" smtClean="0">
                <a:solidFill>
                  <a:srgbClr val="0033CC"/>
                </a:solidFill>
              </a:rPr>
              <a:t>level 2</a:t>
            </a:r>
            <a:r>
              <a:rPr lang="en-US" dirty="0">
                <a:solidFill>
                  <a:srgbClr val="0033CC"/>
                </a:solidFill>
              </a:rPr>
              <a:t>) and </a:t>
            </a:r>
            <a:r>
              <a:rPr lang="en-US" dirty="0" smtClean="0">
                <a:solidFill>
                  <a:srgbClr val="0033CC"/>
                </a:solidFill>
              </a:rPr>
              <a:t>&gt;100 </a:t>
            </a:r>
            <a:r>
              <a:rPr lang="en-US" dirty="0">
                <a:solidFill>
                  <a:srgbClr val="0033CC"/>
                </a:solidFill>
              </a:rPr>
              <a:t>process steps.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There </a:t>
            </a:r>
            <a:r>
              <a:rPr lang="en-US" dirty="0">
                <a:solidFill>
                  <a:srgbClr val="0033CC"/>
                </a:solidFill>
              </a:rPr>
              <a:t>are many possible variations on the process </a:t>
            </a:r>
            <a:r>
              <a:rPr lang="en-US" dirty="0" smtClean="0">
                <a:solidFill>
                  <a:srgbClr val="0033CC"/>
                </a:solidFill>
              </a:rPr>
              <a:t>flow (e.g. LOCOS device isolation vs. shallow trench isolation). </a:t>
            </a:r>
            <a:endParaRPr lang="en-US" dirty="0">
              <a:solidFill>
                <a:srgbClr val="0033C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59942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971800"/>
            <a:ext cx="5001876" cy="299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0" y="5982325"/>
            <a:ext cx="91440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n-MOS &amp; p-MOS require different channel background doping and source/drain region doping.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In C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0033CC"/>
                </a:solidFill>
              </a:rPr>
              <a:t>OS, the gate is no longer “metal”, it is heavily doped poly-crystalline Si with low resistance.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76200"/>
            <a:ext cx="780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CMOS: complementary metal–oxide–semiconductor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371600"/>
            <a:ext cx="500333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72881" y="162580"/>
            <a:ext cx="5294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Threshold voltage (V</a:t>
            </a:r>
            <a:r>
              <a:rPr lang="en-US" sz="2800" baseline="-25000" dirty="0" smtClean="0">
                <a:solidFill>
                  <a:srgbClr val="0033CC"/>
                </a:solidFill>
              </a:rPr>
              <a:t>TH</a:t>
            </a:r>
            <a:r>
              <a:rPr lang="en-US" sz="2800" dirty="0" smtClean="0">
                <a:solidFill>
                  <a:srgbClr val="0033CC"/>
                </a:solidFill>
              </a:rPr>
              <a:t>) adjustment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8258" y="838200"/>
            <a:ext cx="7328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Remove resist, then spin photoresist, photolithography, As</a:t>
            </a:r>
            <a:r>
              <a:rPr lang="en-US" baseline="30000" dirty="0" smtClean="0">
                <a:solidFill>
                  <a:srgbClr val="0033CC"/>
                </a:solidFill>
              </a:rPr>
              <a:t>+</a:t>
            </a:r>
            <a:r>
              <a:rPr lang="en-US" dirty="0" smtClean="0">
                <a:solidFill>
                  <a:srgbClr val="0033CC"/>
                </a:solidFill>
              </a:rPr>
              <a:t> ion implantation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5029200"/>
            <a:ext cx="5029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Mask #5 is used to mask the NMOS devices. 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A V</a:t>
            </a:r>
            <a:r>
              <a:rPr lang="en-US" baseline="-25000" dirty="0" smtClean="0">
                <a:solidFill>
                  <a:srgbClr val="0033CC"/>
                </a:solidFill>
              </a:rPr>
              <a:t>TH</a:t>
            </a:r>
            <a:r>
              <a:rPr lang="en-US" dirty="0" smtClean="0">
                <a:solidFill>
                  <a:srgbClr val="0033CC"/>
                </a:solidFill>
              </a:rPr>
              <a:t> adjust implant is done on the PMOS devices.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Typically 1-5 x 10</a:t>
            </a:r>
            <a:r>
              <a:rPr lang="en-US" baseline="30000" dirty="0" smtClean="0">
                <a:solidFill>
                  <a:srgbClr val="0033CC"/>
                </a:solidFill>
              </a:rPr>
              <a:t>12</a:t>
            </a:r>
            <a:r>
              <a:rPr lang="en-US" dirty="0" smtClean="0">
                <a:solidFill>
                  <a:srgbClr val="0033CC"/>
                </a:solidFill>
              </a:rPr>
              <a:t> cm</a:t>
            </a:r>
            <a:r>
              <a:rPr lang="en-US" baseline="30000" dirty="0" smtClean="0">
                <a:solidFill>
                  <a:srgbClr val="0033CC"/>
                </a:solidFill>
              </a:rPr>
              <a:t>-2</a:t>
            </a:r>
            <a:r>
              <a:rPr lang="en-US" dirty="0" smtClean="0">
                <a:solidFill>
                  <a:srgbClr val="0033CC"/>
                </a:solidFill>
              </a:rPr>
              <a:t> As</a:t>
            </a:r>
            <a:r>
              <a:rPr lang="en-US" baseline="30000" dirty="0" smtClean="0">
                <a:solidFill>
                  <a:srgbClr val="0033CC"/>
                </a:solidFill>
              </a:rPr>
              <a:t>+</a:t>
            </a:r>
            <a:r>
              <a:rPr lang="en-US" dirty="0" smtClean="0">
                <a:solidFill>
                  <a:srgbClr val="0033CC"/>
                </a:solidFill>
              </a:rPr>
              <a:t> implant @ 75 - 100 </a:t>
            </a:r>
            <a:r>
              <a:rPr lang="en-US" dirty="0" err="1" smtClean="0">
                <a:solidFill>
                  <a:srgbClr val="0033CC"/>
                </a:solidFill>
              </a:rPr>
              <a:t>KeV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4409" y="3962400"/>
            <a:ext cx="465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Again, adjust V</a:t>
            </a:r>
            <a:r>
              <a:rPr lang="en-US" baseline="-25000" dirty="0" smtClean="0"/>
              <a:t>TH</a:t>
            </a:r>
            <a:r>
              <a:rPr lang="en-US" dirty="0" smtClean="0"/>
              <a:t> by controlling implant dose Q</a:t>
            </a:r>
            <a:r>
              <a:rPr lang="en-US" baseline="-25000" dirty="0" smtClean="0"/>
              <a:t>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4953000"/>
            <a:ext cx="8001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CMOS (n-MOS &amp; p-MOS) reduces static power dissipation.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Because (e.g. for the inverter) there is no current flow from +V to GND since one of the MOS is always off.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33CC"/>
                </a:solidFill>
              </a:rPr>
              <a:t>The same inverter logic can also be realized by replacing the top PMOS with a resistor R (ON NMOS &lt;&lt; R &lt;&lt; OFF NMOS), but current flows when NMOS is 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3600" y="152400"/>
            <a:ext cx="5023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CMOS is required by logic circuits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8" name="Object 21"/>
          <p:cNvGraphicFramePr>
            <a:graphicFrameLocks noChangeAspect="1"/>
          </p:cNvGraphicFramePr>
          <p:nvPr/>
        </p:nvGraphicFramePr>
        <p:xfrm>
          <a:off x="1600200" y="914400"/>
          <a:ext cx="6096000" cy="3727782"/>
        </p:xfrm>
        <a:graphic>
          <a:graphicData uri="http://schemas.openxmlformats.org/presentationml/2006/ole">
            <p:oleObj spid="_x0000_s16386" name="Document" r:id="rId3" imgW="5486400" imgH="3355848" progId="Word.Document.8">
              <p:embed/>
            </p:oleObj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533400" y="1422731"/>
            <a:ext cx="1577676" cy="646331"/>
            <a:chOff x="685800" y="3352800"/>
            <a:chExt cx="1577676" cy="646331"/>
          </a:xfrm>
        </p:grpSpPr>
        <p:sp>
          <p:nvSpPr>
            <p:cNvPr id="10" name="TextBox 9"/>
            <p:cNvSpPr txBox="1"/>
            <p:nvPr/>
          </p:nvSpPr>
          <p:spPr>
            <a:xfrm>
              <a:off x="685800" y="3352800"/>
              <a:ext cx="15776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Inverter: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Output = Input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6400" y="3703320"/>
              <a:ext cx="4572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086600" y="1270331"/>
            <a:ext cx="1763624" cy="646331"/>
            <a:chOff x="7239000" y="3200400"/>
            <a:chExt cx="1763624" cy="646331"/>
          </a:xfrm>
        </p:grpSpPr>
        <p:sp>
          <p:nvSpPr>
            <p:cNvPr id="13" name="TextBox 12"/>
            <p:cNvSpPr txBox="1"/>
            <p:nvPr/>
          </p:nvSpPr>
          <p:spPr>
            <a:xfrm>
              <a:off x="7239000" y="3200400"/>
              <a:ext cx="17636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NOR: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Output = IN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1</a:t>
              </a:r>
              <a:r>
                <a:rPr lang="en-US" dirty="0" smtClean="0">
                  <a:solidFill>
                    <a:srgbClr val="C00000"/>
                  </a:solidFill>
                </a:rPr>
                <a:t>+IN</a:t>
              </a:r>
              <a:r>
                <a:rPr lang="en-US" baseline="-25000" dirty="0" smtClean="0">
                  <a:solidFill>
                    <a:srgbClr val="C00000"/>
                  </a:solidFill>
                </a:rPr>
                <a:t>2</a:t>
              </a:r>
              <a:endParaRPr 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8229600" y="3505200"/>
              <a:ext cx="6096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6781800" y="35814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Output = GND = 0 if any Input or both are +V = 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1764268"/>
            <a:ext cx="327334" cy="22878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C00000"/>
                </a:solidFill>
              </a:rPr>
              <a:t>D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pPr>
              <a:spcBef>
                <a:spcPts val="800"/>
              </a:spcBef>
            </a:pPr>
            <a:r>
              <a:rPr lang="en-US" dirty="0" smtClean="0">
                <a:solidFill>
                  <a:srgbClr val="C00000"/>
                </a:solidFill>
              </a:rPr>
              <a:t>D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838200"/>
            <a:ext cx="4314825" cy="233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838200"/>
            <a:ext cx="42291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0" y="152400"/>
            <a:ext cx="6579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N-MOSFET (field effect transistor) operation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8600" y="3352800"/>
            <a:ext cx="4724400" cy="3331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 smtClean="0">
                <a:solidFill>
                  <a:srgbClr val="0033CC"/>
                </a:solidFill>
              </a:rPr>
              <a:t>Body (bulk Si) is commonly tied to ground (0V).</a:t>
            </a:r>
          </a:p>
          <a:p>
            <a:pPr>
              <a:spcAft>
                <a:spcPts val="300"/>
              </a:spcAft>
            </a:pPr>
            <a:r>
              <a:rPr lang="en-US" dirty="0" smtClean="0">
                <a:solidFill>
                  <a:srgbClr val="C00000"/>
                </a:solidFill>
              </a:rPr>
              <a:t>When the gate is at a low voltage:</a:t>
            </a:r>
          </a:p>
          <a:p>
            <a:pPr marL="174625" indent="-174625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P-type body is at low voltage, source-channel-drain is N</a:t>
            </a:r>
            <a:r>
              <a:rPr lang="en-US" baseline="30000" dirty="0" smtClean="0">
                <a:solidFill>
                  <a:srgbClr val="0033CC"/>
                </a:solidFill>
              </a:rPr>
              <a:t>+</a:t>
            </a:r>
            <a:r>
              <a:rPr lang="en-US" dirty="0" smtClean="0">
                <a:solidFill>
                  <a:srgbClr val="0033CC"/>
                </a:solidFill>
              </a:rPr>
              <a:t>PN</a:t>
            </a:r>
            <a:r>
              <a:rPr lang="en-US" baseline="30000" dirty="0" smtClean="0">
                <a:solidFill>
                  <a:srgbClr val="0033CC"/>
                </a:solidFill>
              </a:rPr>
              <a:t>+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</a:p>
          <a:p>
            <a:pPr marL="174625" indent="-174625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If drain is positive bias (i.e. electrons flow from the source and ‘drained’ to the drain), the right side PN</a:t>
            </a:r>
            <a:r>
              <a:rPr lang="en-US" baseline="30000" dirty="0" smtClean="0">
                <a:solidFill>
                  <a:srgbClr val="0033CC"/>
                </a:solidFill>
              </a:rPr>
              <a:t>+</a:t>
            </a:r>
            <a:r>
              <a:rPr lang="en-US" dirty="0" smtClean="0">
                <a:solidFill>
                  <a:srgbClr val="0033CC"/>
                </a:solidFill>
              </a:rPr>
              <a:t> diode is in reverse bias.</a:t>
            </a:r>
          </a:p>
          <a:p>
            <a:pPr marL="174625" indent="-174625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Left side N</a:t>
            </a:r>
            <a:r>
              <a:rPr lang="en-US" baseline="30000" dirty="0" smtClean="0">
                <a:solidFill>
                  <a:srgbClr val="0033CC"/>
                </a:solidFill>
              </a:rPr>
              <a:t>+</a:t>
            </a:r>
            <a:r>
              <a:rPr lang="en-US" dirty="0" smtClean="0">
                <a:solidFill>
                  <a:srgbClr val="0033CC"/>
                </a:solidFill>
              </a:rPr>
              <a:t>P is in zero-bias, as source is usually connected to the grounded bulk Si.</a:t>
            </a:r>
            <a:endParaRPr lang="en-US" baseline="30000" dirty="0" smtClean="0">
              <a:solidFill>
                <a:srgbClr val="0033CC"/>
              </a:solidFill>
            </a:endParaRPr>
          </a:p>
          <a:p>
            <a:pPr marL="174625" indent="-174625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No current flows through the channel, transistor is OFF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3613190"/>
            <a:ext cx="38100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 smtClean="0">
                <a:solidFill>
                  <a:srgbClr val="C00000"/>
                </a:solidFill>
              </a:rPr>
              <a:t>When the gate is at a high voltage:</a:t>
            </a:r>
          </a:p>
          <a:p>
            <a:pPr marL="174625" indent="-174625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Positive charge on gate of MOS capacitor.</a:t>
            </a:r>
          </a:p>
          <a:p>
            <a:pPr marL="174625" indent="-174625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Negative charge attracted to the top surface just below  the gate oxide.</a:t>
            </a:r>
          </a:p>
          <a:p>
            <a:pPr marL="174625" indent="-174625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Inverts a channel under gate to n-type, source-channel-drain is N</a:t>
            </a:r>
            <a:r>
              <a:rPr lang="en-US" baseline="30000" dirty="0" smtClean="0">
                <a:solidFill>
                  <a:srgbClr val="0033CC"/>
                </a:solidFill>
              </a:rPr>
              <a:t>+</a:t>
            </a:r>
            <a:r>
              <a:rPr lang="en-US" dirty="0" smtClean="0">
                <a:solidFill>
                  <a:srgbClr val="0033CC"/>
                </a:solidFill>
              </a:rPr>
              <a:t>NN</a:t>
            </a:r>
            <a:r>
              <a:rPr lang="en-US" baseline="30000" dirty="0" smtClean="0">
                <a:solidFill>
                  <a:srgbClr val="0033CC"/>
                </a:solidFill>
              </a:rPr>
              <a:t>+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</a:p>
          <a:p>
            <a:pPr marL="174625" indent="-174625"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33CC"/>
                </a:solidFill>
              </a:rPr>
              <a:t>Now current can flow through n-type silicon from source through channel to drain, transistor is ON.</a:t>
            </a:r>
            <a:endParaRPr lang="en-US" dirty="0">
              <a:solidFill>
                <a:srgbClr val="0033CC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6248400" y="2231136"/>
            <a:ext cx="9144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05600" y="2971800"/>
            <a:ext cx="1882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Inverted to n-type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52400"/>
            <a:ext cx="6579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P-MOSFET (field effect transistor) operation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27953"/>
            <a:ext cx="5943600" cy="298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3400" y="3886200"/>
            <a:ext cx="8382000" cy="250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 smtClean="0">
                <a:solidFill>
                  <a:srgbClr val="0033CC"/>
                </a:solidFill>
              </a:rPr>
              <a:t>Body tied to high voltage (= source voltage, supply voltage).</a:t>
            </a:r>
          </a:p>
          <a:p>
            <a:pPr>
              <a:spcAft>
                <a:spcPts val="300"/>
              </a:spcAft>
            </a:pPr>
            <a:r>
              <a:rPr lang="en-US" dirty="0" smtClean="0">
                <a:solidFill>
                  <a:srgbClr val="0033CC"/>
                </a:solidFill>
              </a:rPr>
              <a:t>Gate low (grounded, which is lower than high voltage bulk Si): transistor is ON.</a:t>
            </a:r>
          </a:p>
          <a:p>
            <a:pPr>
              <a:spcAft>
                <a:spcPts val="300"/>
              </a:spcAft>
            </a:pPr>
            <a:r>
              <a:rPr lang="en-US" dirty="0" smtClean="0">
                <a:solidFill>
                  <a:srgbClr val="0033CC"/>
                </a:solidFill>
              </a:rPr>
              <a:t>Gate high (same as bulk Si): transistor is OFF.</a:t>
            </a:r>
          </a:p>
          <a:p>
            <a:pPr>
              <a:spcAft>
                <a:spcPts val="300"/>
              </a:spcAft>
            </a:pPr>
            <a:endParaRPr lang="en-US" dirty="0" smtClean="0">
              <a:solidFill>
                <a:srgbClr val="0033CC"/>
              </a:solidFill>
            </a:endParaRPr>
          </a:p>
          <a:p>
            <a:pPr>
              <a:spcAft>
                <a:spcPts val="300"/>
              </a:spcAft>
            </a:pPr>
            <a:r>
              <a:rPr lang="en-US" dirty="0" smtClean="0">
                <a:solidFill>
                  <a:srgbClr val="C00000"/>
                </a:solidFill>
              </a:rPr>
              <a:t>Since voltage has only a </a:t>
            </a:r>
            <a:r>
              <a:rPr lang="en-US" i="1" dirty="0" smtClean="0">
                <a:solidFill>
                  <a:srgbClr val="C00000"/>
                </a:solidFill>
              </a:rPr>
              <a:t>relative</a:t>
            </a:r>
            <a:r>
              <a:rPr lang="en-US" dirty="0" smtClean="0">
                <a:solidFill>
                  <a:srgbClr val="C00000"/>
                </a:solidFill>
              </a:rPr>
              <a:t> meaning. This is equivalent to the situation of: </a:t>
            </a:r>
            <a:r>
              <a:rPr lang="en-US" dirty="0" smtClean="0">
                <a:solidFill>
                  <a:srgbClr val="0033CC"/>
                </a:solidFill>
              </a:rPr>
              <a:t>grounded body/bulk Si, grounded source, negative (&lt; 0V) drain voltage (so holes flow from source and ‘drained’ to drain). </a:t>
            </a:r>
          </a:p>
          <a:p>
            <a:pPr>
              <a:spcAft>
                <a:spcPts val="300"/>
              </a:spcAft>
            </a:pPr>
            <a:r>
              <a:rPr lang="en-US" dirty="0" smtClean="0">
                <a:solidFill>
                  <a:srgbClr val="0033CC"/>
                </a:solidFill>
              </a:rPr>
              <a:t>Then transistor is ON when gate is negatively biased, and OFF when gate is grounded. 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61" y="2362200"/>
            <a:ext cx="8688539" cy="379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0" y="0"/>
            <a:ext cx="3493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Transistors as switches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5334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09600" y="9906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We can view MOS transistors as electrically controlled switches, and voltage at gate controls path from source to drain.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54459" y="0"/>
            <a:ext cx="2312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CMOS inverter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5334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609600"/>
            <a:ext cx="2362200" cy="320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381000" y="762000"/>
            <a:ext cx="2057400" cy="2262158"/>
            <a:chOff x="5029200" y="762000"/>
            <a:chExt cx="2057400" cy="2262158"/>
          </a:xfrm>
        </p:grpSpPr>
        <p:sp>
          <p:nvSpPr>
            <p:cNvPr id="8" name="TextBox 7"/>
            <p:cNvSpPr txBox="1"/>
            <p:nvPr/>
          </p:nvSpPr>
          <p:spPr>
            <a:xfrm>
              <a:off x="5029200" y="762000"/>
              <a:ext cx="2057400" cy="2262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dirty="0" smtClean="0">
                  <a:solidFill>
                    <a:srgbClr val="C00000"/>
                  </a:solidFill>
                </a:rPr>
                <a:t>Inverter: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>
                  <a:solidFill>
                    <a:srgbClr val="C00000"/>
                  </a:solidFill>
                </a:rPr>
                <a:t>Output = Input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>
                  <a:solidFill>
                    <a:srgbClr val="7030A0"/>
                  </a:solidFill>
                </a:rPr>
                <a:t>g=Input=0, NMOS is off, PMOS is on. Output=+V=1.</a:t>
              </a:r>
            </a:p>
            <a:p>
              <a:pPr>
                <a:spcAft>
                  <a:spcPts val="600"/>
                </a:spcAft>
              </a:pPr>
              <a:r>
                <a:rPr lang="en-US" dirty="0" smtClean="0">
                  <a:solidFill>
                    <a:srgbClr val="7030A0"/>
                  </a:solidFill>
                </a:rPr>
                <a:t>When Input =1, Output=GND=0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974080" y="1112520"/>
              <a:ext cx="457200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85801"/>
            <a:ext cx="3807092" cy="25146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37540"/>
            <a:ext cx="3886200" cy="248162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810000"/>
            <a:ext cx="3857625" cy="24531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4800"/>
            <a:ext cx="2832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CMOS NAND gate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38200"/>
            <a:ext cx="3886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87729"/>
            <a:ext cx="3429000" cy="203177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14600"/>
            <a:ext cx="3429000" cy="199533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514600"/>
            <a:ext cx="3429000" cy="198082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724400"/>
            <a:ext cx="3433008" cy="19812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4724400"/>
            <a:ext cx="3429000" cy="199044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25402" y="1371600"/>
            <a:ext cx="388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Output = 0 only when both Inputs are 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676400" y="838200"/>
            <a:ext cx="6127656" cy="5262265"/>
            <a:chOff x="1752600" y="838200"/>
            <a:chExt cx="6127656" cy="5262265"/>
          </a:xfrm>
        </p:grpSpPr>
        <p:pic>
          <p:nvPicPr>
            <p:cNvPr id="4096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52600" y="838200"/>
              <a:ext cx="6127656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965" name="Text Box 3"/>
            <p:cNvSpPr txBox="1">
              <a:spLocks noChangeArrowheads="1"/>
            </p:cNvSpPr>
            <p:nvPr/>
          </p:nvSpPr>
          <p:spPr bwMode="auto">
            <a:xfrm>
              <a:off x="4648200" y="5638800"/>
              <a:ext cx="3465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0" dirty="0">
                  <a:solidFill>
                    <a:srgbClr val="0033CC"/>
                  </a:solidFill>
                </a:rPr>
                <a:t>p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438400" y="152400"/>
            <a:ext cx="4422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33CC"/>
                </a:solidFill>
              </a:rPr>
              <a:t>Cross-section of the CMOS IC</a:t>
            </a:r>
            <a:endParaRPr lang="en-US" sz="2800" dirty="0">
              <a:solidFill>
                <a:srgbClr val="0033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0" y="685800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62200" y="6248400"/>
            <a:ext cx="5172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This is what we are going to fabricate in this chapter.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1634</Words>
  <Application>Microsoft Office PowerPoint</Application>
  <PresentationFormat>On-screen Show (4:3)</PresentationFormat>
  <Paragraphs>180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Document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 </cp:lastModifiedBy>
  <cp:revision>14</cp:revision>
  <dcterms:created xsi:type="dcterms:W3CDTF">2006-08-16T00:00:00Z</dcterms:created>
  <dcterms:modified xsi:type="dcterms:W3CDTF">2010-08-21T23:46:33Z</dcterms:modified>
</cp:coreProperties>
</file>