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3" r:id="rId25"/>
    <p:sldId id="294" r:id="rId26"/>
    <p:sldId id="29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095672-6E47-4643-92DC-11408320E5F4}" type="datetimeFigureOut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0F0E26-13ED-4A63-9C9A-2CD540F12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60C4-B39C-47A5-90A7-EA6A026A6928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E9D0-723B-43D1-99AF-63E59456071C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C3B6-BB80-4CE6-B993-8385D44F67D7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2723-24DE-44BB-8468-ACFC513AF1B2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2E1D-8B93-4043-A3F7-E5BC8E8C32E5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99BA7-BFF2-412D-8ABD-9B02D2E248A6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6D7D-3AE3-41B5-9A24-8A4D1E3CA3A6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15E4-C9B7-40E0-8207-735A74F082F1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3C04-88B8-4E25-A8D8-A22574F4E8EF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D1B3-3E5F-4E57-9CDF-FAC4DDB5FB0D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7EAD2-FB9C-41BC-A939-87DF039A5E60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59054-0430-4051-A84C-685E38F97F0E}" type="datetime1">
              <a:rPr lang="en-US" smtClean="0"/>
              <a:pPr/>
              <a:t>8/21/2010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1447800"/>
            <a:ext cx="554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Chapter 2 Modern CMOS technology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895600"/>
            <a:ext cx="5562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Introduction.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CMOS  process flow (continued).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Box 3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NE 343: Microfabrication and thin film technology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Silicon VLSI Technology by Plummer, Deal and Griffin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514877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800" y="152400"/>
            <a:ext cx="5121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Source/drain formation for PMOS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914400"/>
            <a:ext cx="589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Strip resist, spin resist, photolithography, B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ion implantation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4800600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Mask #10 protects the NMOS devices.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 B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implant forms the PMOS source and drain regions.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Typically 1-3 x 10</a:t>
            </a:r>
            <a:r>
              <a:rPr lang="en-US" baseline="30000" dirty="0" smtClean="0">
                <a:solidFill>
                  <a:srgbClr val="0033CC"/>
                </a:solidFill>
              </a:rPr>
              <a:t>15</a:t>
            </a:r>
            <a:r>
              <a:rPr lang="en-US" dirty="0" smtClean="0">
                <a:solidFill>
                  <a:srgbClr val="0033CC"/>
                </a:solidFill>
              </a:rPr>
              <a:t>cm</a:t>
            </a:r>
            <a:r>
              <a:rPr lang="en-US" baseline="30000" dirty="0" smtClean="0">
                <a:solidFill>
                  <a:srgbClr val="0033CC"/>
                </a:solidFill>
              </a:rPr>
              <a:t>-2 </a:t>
            </a:r>
            <a:r>
              <a:rPr lang="en-US" dirty="0" smtClean="0">
                <a:solidFill>
                  <a:srgbClr val="0033CC"/>
                </a:solidFill>
              </a:rPr>
              <a:t> @ 50 </a:t>
            </a:r>
            <a:r>
              <a:rPr lang="en-US" dirty="0" err="1" smtClean="0">
                <a:solidFill>
                  <a:srgbClr val="0033CC"/>
                </a:solidFill>
              </a:rPr>
              <a:t>KeV</a:t>
            </a:r>
            <a:r>
              <a:rPr lang="en-US" dirty="0" smtClean="0">
                <a:solidFill>
                  <a:srgbClr val="0033CC"/>
                </a:solidFill>
              </a:rPr>
              <a:t>.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733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Again, high dose implant to reduce parasitic resistance in the source/drain region.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355068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2-32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234237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81400" y="152400"/>
            <a:ext cx="239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Drive-in anneal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838200"/>
            <a:ext cx="712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Remove resist and anneal (diffusion, damage repair and dopant activation)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4876800"/>
            <a:ext cx="5867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 final high temperature anneal drives-in the junctions and repairs implant damage.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Typically 30 min @ 900˚C or 1 min RTA @ 1000˚C.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(RTA: rapid thermal annealing)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1" y="3200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Anneal is always needed after ion implantation to repair Si lattice damage caused by energetic  ion, and active dopant (bring it to crystalline sites).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575574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152400"/>
            <a:ext cx="6160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Contact and local interconnect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838200"/>
            <a:ext cx="271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Etch away oxide, deposit Ti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4572000"/>
            <a:ext cx="6172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An unmasked oxide etch allows contacts to Si and poly regions.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Ti is deposited by sputtering (typically 100nm).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73380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2-35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13806" y="761362"/>
            <a:ext cx="7468195" cy="4037651"/>
            <a:chOff x="355" y="1064"/>
            <a:chExt cx="4751" cy="2785"/>
          </a:xfrm>
        </p:grpSpPr>
        <p:pic>
          <p:nvPicPr>
            <p:cNvPr id="6144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" y="1617"/>
              <a:ext cx="4585" cy="2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9" name="Line 5"/>
            <p:cNvSpPr>
              <a:spLocks noChangeShapeType="1"/>
            </p:cNvSpPr>
            <p:nvPr/>
          </p:nvSpPr>
          <p:spPr bwMode="auto">
            <a:xfrm>
              <a:off x="612" y="1389"/>
              <a:ext cx="272" cy="3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Line 6"/>
            <p:cNvSpPr>
              <a:spLocks noChangeShapeType="1"/>
            </p:cNvSpPr>
            <p:nvPr/>
          </p:nvSpPr>
          <p:spPr bwMode="auto">
            <a:xfrm flipH="1">
              <a:off x="1247" y="1389"/>
              <a:ext cx="136" cy="59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Text Box 7"/>
            <p:cNvSpPr txBox="1">
              <a:spLocks noChangeArrowheads="1"/>
            </p:cNvSpPr>
            <p:nvPr/>
          </p:nvSpPr>
          <p:spPr bwMode="auto">
            <a:xfrm>
              <a:off x="355" y="1064"/>
              <a:ext cx="58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err="1" smtClean="0">
                  <a:solidFill>
                    <a:srgbClr val="0033CC"/>
                  </a:solidFill>
                </a:rPr>
                <a:t>TiN</a:t>
              </a:r>
              <a:endParaRPr lang="en-US" altLang="zh-CN" dirty="0" smtClean="0">
                <a:solidFill>
                  <a:srgbClr val="0033CC"/>
                </a:solidFill>
              </a:endParaRPr>
            </a:p>
            <a:p>
              <a:pPr algn="ctr"/>
              <a:r>
                <a:rPr lang="en-US" altLang="zh-CN" sz="1200" dirty="0" smtClean="0">
                  <a:solidFill>
                    <a:srgbClr val="0033CC"/>
                  </a:solidFill>
                </a:rPr>
                <a:t>(conductive)</a:t>
              </a:r>
              <a:endParaRPr lang="en-US" altLang="zh-CN" sz="1200" dirty="0">
                <a:solidFill>
                  <a:srgbClr val="0033CC"/>
                </a:solidFill>
              </a:endParaRPr>
            </a:p>
          </p:txBody>
        </p:sp>
        <p:sp>
          <p:nvSpPr>
            <p:cNvPr id="61452" name="Text Box 8"/>
            <p:cNvSpPr txBox="1">
              <a:spLocks noChangeArrowheads="1"/>
            </p:cNvSpPr>
            <p:nvPr/>
          </p:nvSpPr>
          <p:spPr bwMode="auto">
            <a:xfrm>
              <a:off x="1209" y="1147"/>
              <a:ext cx="40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0033CC"/>
                  </a:solidFill>
                </a:rPr>
                <a:t>TiSi</a:t>
              </a:r>
              <a:r>
                <a:rPr lang="en-US" altLang="zh-CN" baseline="-25000" dirty="0">
                  <a:solidFill>
                    <a:srgbClr val="0033CC"/>
                  </a:solidFill>
                </a:rPr>
                <a:t>2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914400"/>
            <a:ext cx="191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Anneal in nitrogen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152400"/>
            <a:ext cx="6160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Contact and local interconnect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4800600"/>
            <a:ext cx="7239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The Ti is reacted in an N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ambient, forming TiSi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and </a:t>
            </a:r>
            <a:r>
              <a:rPr lang="en-US" dirty="0" err="1" smtClean="0">
                <a:solidFill>
                  <a:srgbClr val="0033CC"/>
                </a:solidFill>
              </a:rPr>
              <a:t>TiN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Typically RTP 1 min @ 600 - 700˚C. (RTP: rapid thermal processing)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This process is called self-aligned </a:t>
            </a:r>
            <a:r>
              <a:rPr lang="en-US" dirty="0" err="1" smtClean="0">
                <a:solidFill>
                  <a:srgbClr val="0033CC"/>
                </a:solidFill>
              </a:rPr>
              <a:t>silicide</a:t>
            </a:r>
            <a:r>
              <a:rPr lang="en-US" dirty="0" smtClean="0">
                <a:solidFill>
                  <a:srgbClr val="0033CC"/>
                </a:solidFill>
              </a:rPr>
              <a:t> (</a:t>
            </a:r>
            <a:r>
              <a:rPr lang="en-US" dirty="0" err="1" smtClean="0">
                <a:solidFill>
                  <a:srgbClr val="0033CC"/>
                </a:solidFill>
              </a:rPr>
              <a:t>salicide</a:t>
            </a:r>
            <a:r>
              <a:rPr lang="en-US" dirty="0" smtClean="0">
                <a:solidFill>
                  <a:srgbClr val="0033CC"/>
                </a:solidFill>
              </a:rPr>
              <a:t>), since TiSi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is formed only on the Si surface at source, drain and gate. </a:t>
            </a:r>
            <a:r>
              <a:rPr lang="en-US" dirty="0" err="1" smtClean="0">
                <a:solidFill>
                  <a:srgbClr val="0033CC"/>
                </a:solidFill>
              </a:rPr>
              <a:t>TiN</a:t>
            </a:r>
            <a:r>
              <a:rPr lang="en-US" dirty="0" smtClean="0">
                <a:solidFill>
                  <a:srgbClr val="0033CC"/>
                </a:solidFill>
              </a:rPr>
              <a:t> is formed at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surface.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0033CC"/>
                </a:solidFill>
              </a:rPr>
              <a:t>Salicide</a:t>
            </a:r>
            <a:r>
              <a:rPr lang="en-US" dirty="0" smtClean="0">
                <a:solidFill>
                  <a:srgbClr val="0033CC"/>
                </a:solidFill>
              </a:rPr>
              <a:t> reduces gate resistance, source/drain contact resistance.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429000"/>
            <a:ext cx="5750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TiSi</a:t>
            </a:r>
            <a:r>
              <a:rPr lang="en-US" baseline="-25000" dirty="0" smtClean="0"/>
              <a:t>2</a:t>
            </a:r>
            <a:r>
              <a:rPr lang="en-US" dirty="0" smtClean="0"/>
              <a:t> is an excellent conductor.</a:t>
            </a:r>
          </a:p>
          <a:p>
            <a:r>
              <a:rPr lang="en-US" dirty="0" err="1" smtClean="0"/>
              <a:t>TiN</a:t>
            </a:r>
            <a:r>
              <a:rPr lang="en-US" dirty="0" smtClean="0"/>
              <a:t> is also conductive, good enough for local interconnects.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28793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152400"/>
            <a:ext cx="6160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Contact and local interconnect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838200"/>
            <a:ext cx="490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Spin resist, photolithography, </a:t>
            </a:r>
            <a:r>
              <a:rPr lang="en-US" dirty="0" err="1" smtClean="0">
                <a:solidFill>
                  <a:srgbClr val="0033CC"/>
                </a:solidFill>
              </a:rPr>
              <a:t>TiN</a:t>
            </a:r>
            <a:r>
              <a:rPr lang="en-US" dirty="0" smtClean="0">
                <a:solidFill>
                  <a:srgbClr val="0033CC"/>
                </a:solidFill>
              </a:rPr>
              <a:t> selective etching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50292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Mask #11 is used to etch the </a:t>
            </a:r>
            <a:r>
              <a:rPr lang="en-US" dirty="0" err="1" smtClean="0">
                <a:solidFill>
                  <a:srgbClr val="0033CC"/>
                </a:solidFill>
              </a:rPr>
              <a:t>TiN</a:t>
            </a:r>
            <a:r>
              <a:rPr lang="en-US" dirty="0" smtClean="0">
                <a:solidFill>
                  <a:srgbClr val="0033CC"/>
                </a:solidFill>
              </a:rPr>
              <a:t>, forming local interconnects.</a:t>
            </a:r>
          </a:p>
          <a:p>
            <a:r>
              <a:rPr lang="en-US" dirty="0" err="1" smtClean="0">
                <a:solidFill>
                  <a:srgbClr val="0033CC"/>
                </a:solidFill>
              </a:rPr>
              <a:t>TiN</a:t>
            </a:r>
            <a:r>
              <a:rPr lang="en-US" dirty="0" smtClean="0">
                <a:solidFill>
                  <a:srgbClr val="0033CC"/>
                </a:solidFill>
              </a:rPr>
              <a:t> etched by NH</a:t>
            </a:r>
            <a:r>
              <a:rPr lang="en-US" baseline="-25000" dirty="0" smtClean="0">
                <a:solidFill>
                  <a:srgbClr val="0033CC"/>
                </a:solidFill>
              </a:rPr>
              <a:t>4</a:t>
            </a:r>
            <a:r>
              <a:rPr lang="en-US" dirty="0" smtClean="0">
                <a:solidFill>
                  <a:srgbClr val="0033CC"/>
                </a:solidFill>
              </a:rPr>
              <a:t>OH:H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:H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O (1:1:5)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Then an anneal 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800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o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C in 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Ar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for 1 minute to reduce the resistivity  of </a:t>
            </a:r>
            <a:r>
              <a:rPr lang="en-US" dirty="0" err="1" smtClean="0">
                <a:solidFill>
                  <a:srgbClr val="0033CC"/>
                </a:solidFill>
                <a:sym typeface="Symbol"/>
              </a:rPr>
              <a:t>TiN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and TiSi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 to their final values.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82234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800" y="15240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Multi-level metal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838200"/>
            <a:ext cx="278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Remove resist, deposit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endParaRPr lang="en-US" baseline="-250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53340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 conformal layer of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is deposited by LPCVD (typically 1 µm).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42900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SiO</a:t>
            </a:r>
            <a:r>
              <a:rPr lang="en-US" baseline="-25000" dirty="0" smtClean="0"/>
              <a:t>2</a:t>
            </a:r>
            <a:r>
              <a:rPr lang="en-US" dirty="0" smtClean="0"/>
              <a:t> layer is often doped with P (PSG – </a:t>
            </a:r>
            <a:r>
              <a:rPr lang="en-US" dirty="0" err="1" smtClean="0"/>
              <a:t>phosphosilicate</a:t>
            </a:r>
            <a:r>
              <a:rPr lang="en-US" dirty="0" smtClean="0"/>
              <a:t> glass) that protects the device against mobile ions  like Na</a:t>
            </a:r>
            <a:r>
              <a:rPr lang="en-US" baseline="30000" dirty="0" smtClean="0"/>
              <a:t>+</a:t>
            </a:r>
            <a:r>
              <a:rPr lang="en-US" dirty="0" smtClean="0"/>
              <a:t>.</a:t>
            </a:r>
          </a:p>
          <a:p>
            <a:r>
              <a:rPr lang="en-US" dirty="0" smtClean="0"/>
              <a:t>B may also be added (BPSG – </a:t>
            </a:r>
            <a:r>
              <a:rPr lang="en-US" dirty="0" err="1" smtClean="0"/>
              <a:t>borophosphosilicate</a:t>
            </a:r>
            <a:r>
              <a:rPr lang="en-US" dirty="0" smtClean="0"/>
              <a:t> glass) to reduce the flowing temperature of the glass (flow to smooth out the surface, good for planarization).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2342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0" y="152400"/>
            <a:ext cx="3242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Surface planarization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0509" y="838200"/>
            <a:ext cx="374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Chemical mechanical  polishing (CMP)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257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Besides CMP, planarization can also be done by spinning resist and etching back, using a recipe where etching rates for resist and glass are the same.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429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CMP, besides mechanical polishing (by nanoparticles in the slurry), chemical reaction (e.g. by adjusting pH) is also important.</a:t>
            </a:r>
          </a:p>
          <a:p>
            <a:r>
              <a:rPr lang="en-US" dirty="0" smtClean="0"/>
              <a:t>The total polishing rate is much higher than mechanical polishing rate and chemical reaction rate alone.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54029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90800" y="15240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Multi-level metal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838200"/>
            <a:ext cx="422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Spin resist, photolithography, oxide etching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5029200"/>
            <a:ext cx="4648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Mask #12 is used to define the contact holes.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The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is plasma etched (reactive ion etching).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449580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2-40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278688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0" y="152400"/>
            <a:ext cx="3468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W stud (via)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838200"/>
            <a:ext cx="635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Remove resist, deposit </a:t>
            </a:r>
            <a:r>
              <a:rPr lang="en-US" dirty="0" err="1" smtClean="0">
                <a:solidFill>
                  <a:srgbClr val="0033CC"/>
                </a:solidFill>
              </a:rPr>
              <a:t>TiN</a:t>
            </a:r>
            <a:r>
              <a:rPr lang="en-US" dirty="0" smtClean="0">
                <a:solidFill>
                  <a:srgbClr val="0033CC"/>
                </a:solidFill>
              </a:rPr>
              <a:t> diffusion barrier/adhesion layer and W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49530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 thin </a:t>
            </a:r>
            <a:r>
              <a:rPr lang="en-US" dirty="0" err="1" smtClean="0">
                <a:solidFill>
                  <a:srgbClr val="0033CC"/>
                </a:solidFill>
              </a:rPr>
              <a:t>TiN</a:t>
            </a:r>
            <a:r>
              <a:rPr lang="en-US" dirty="0" smtClean="0">
                <a:solidFill>
                  <a:srgbClr val="0033CC"/>
                </a:solidFill>
              </a:rPr>
              <a:t> barrier layer is deposited by sputtering (typically a few tens of nm), followed by W CVD deposition.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505200"/>
            <a:ext cx="3566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CVD (chemical vapor deposition):</a:t>
            </a:r>
          </a:p>
          <a:p>
            <a:r>
              <a:rPr lang="en-US" dirty="0" smtClean="0"/>
              <a:t>WF</a:t>
            </a:r>
            <a:r>
              <a:rPr lang="en-US" baseline="-25000" dirty="0" smtClean="0"/>
              <a:t>6</a:t>
            </a:r>
            <a:r>
              <a:rPr lang="en-US" dirty="0" smtClean="0"/>
              <a:t> (gas) + 3H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W + 6HF (gas)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605063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0" y="152400"/>
            <a:ext cx="3468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W stud (via)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914400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Polishing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45720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CMP is used to </a:t>
            </a:r>
            <a:r>
              <a:rPr lang="en-US" dirty="0" err="1" smtClean="0">
                <a:solidFill>
                  <a:srgbClr val="0033CC"/>
                </a:solidFill>
              </a:rPr>
              <a:t>planarize</a:t>
            </a:r>
            <a:r>
              <a:rPr lang="en-US" dirty="0" smtClean="0">
                <a:solidFill>
                  <a:srgbClr val="0033CC"/>
                </a:solidFill>
              </a:rPr>
              <a:t> the wafer surface, completing the “damascene process”.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2004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Damascene process: the process where contact holes are etched, filled, and </a:t>
            </a:r>
            <a:r>
              <a:rPr lang="en-US" dirty="0" err="1" smtClean="0"/>
              <a:t>planarized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24867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02320" y="152400"/>
            <a:ext cx="2865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Gate oxide growth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990600"/>
            <a:ext cx="482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Remove resist, etch oxide, re-grow thermal oxide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1" y="5181600"/>
            <a:ext cx="731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The thin oxide over the active regions is stripped and a new gate oxide grown, typically 3 - 5nm, which could be grown in 0.5 - 1 hrs @ 800˚C in 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2766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‘old’ oxide (to compensate stress of Si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4</a:t>
            </a:r>
            <a:r>
              <a:rPr lang="en-US" dirty="0" smtClean="0"/>
              <a:t>) is too thick, and may be damaged during the several implantation steps.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78763" y="419100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2-24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19200"/>
            <a:ext cx="5938736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7400" y="838200"/>
            <a:ext cx="564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Deposit Al, spin resist, photolithography, selectively etch Al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15240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Multi-level metal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53340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Al is deposited on the wafer by sputtering.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Mask #13 is used to pattern the Al and plasma etching is used to etch it.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(Al is one of the few metals that can be etched by plasma)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3733800"/>
            <a:ext cx="5791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Usually small percentage of Si and Cu is added to Al.</a:t>
            </a:r>
          </a:p>
          <a:p>
            <a:r>
              <a:rPr lang="en-US" dirty="0" smtClean="0"/>
              <a:t>Add Si because Si is soluble in Al up to a few percent, and if not added now, Al will take/corrode Si from device region.</a:t>
            </a:r>
          </a:p>
          <a:p>
            <a:r>
              <a:rPr lang="en-US" dirty="0" smtClean="0"/>
              <a:t>Add Cu to prevent </a:t>
            </a:r>
            <a:r>
              <a:rPr lang="en-US" dirty="0" err="1" smtClean="0"/>
              <a:t>eletromigration</a:t>
            </a:r>
            <a:r>
              <a:rPr lang="en-US" dirty="0" smtClean="0"/>
              <a:t> in Al thin films (Al atoms move around, leaving behind voids)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438400" y="1371600"/>
            <a:ext cx="5063967" cy="3173730"/>
            <a:chOff x="1187450" y="2060575"/>
            <a:chExt cx="7234238" cy="4533900"/>
          </a:xfrm>
        </p:grpSpPr>
        <p:pic>
          <p:nvPicPr>
            <p:cNvPr id="6963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450" y="2060575"/>
              <a:ext cx="7234238" cy="45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37" name="Text Box 4"/>
            <p:cNvSpPr txBox="1">
              <a:spLocks noChangeArrowheads="1"/>
            </p:cNvSpPr>
            <p:nvPr/>
          </p:nvSpPr>
          <p:spPr bwMode="auto">
            <a:xfrm>
              <a:off x="4572000" y="59436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33CC"/>
                  </a:solidFill>
                </a:rPr>
                <a:t>P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90800" y="15240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Multi-level metal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838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Strip resist, deposit insulator layer, W stud and Al wire formation,Si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baseline="-25000" dirty="0" smtClean="0">
                <a:solidFill>
                  <a:srgbClr val="0033CC"/>
                </a:solidFill>
              </a:rPr>
              <a:t>4</a:t>
            </a:r>
            <a:r>
              <a:rPr lang="en-US" dirty="0" smtClean="0">
                <a:solidFill>
                  <a:srgbClr val="0033CC"/>
                </a:solidFill>
              </a:rPr>
              <a:t> passivation layer deposition.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444186"/>
            <a:ext cx="853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Inter-metal dielectric and second level metal are deposited and defined in the same way as level #1.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Mask #14 is used to define contact via-holes.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Mask #15 is used to define metal 2.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Passivation/protection layer of Si</a:t>
            </a:r>
            <a:r>
              <a:rPr lang="en-US" baseline="-25000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N</a:t>
            </a:r>
            <a:r>
              <a:rPr lang="en-US" baseline="-25000" dirty="0" smtClean="0">
                <a:solidFill>
                  <a:srgbClr val="0033CC"/>
                </a:solidFill>
              </a:rPr>
              <a:t>4</a:t>
            </a:r>
            <a:r>
              <a:rPr lang="en-US" dirty="0" smtClean="0">
                <a:solidFill>
                  <a:srgbClr val="0033CC"/>
                </a:solidFill>
              </a:rPr>
              <a:t> is deposited by PECVD and patterned with Mask #16.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33CC"/>
                </a:solidFill>
              </a:rPr>
              <a:t>Final anneal (400-500</a:t>
            </a:r>
            <a:r>
              <a:rPr lang="en-US" baseline="30000" dirty="0" smtClean="0">
                <a:solidFill>
                  <a:srgbClr val="0033CC"/>
                </a:solidFill>
              </a:rPr>
              <a:t>o</a:t>
            </a:r>
            <a:r>
              <a:rPr lang="en-US" dirty="0" smtClean="0">
                <a:solidFill>
                  <a:srgbClr val="0033CC"/>
                </a:solidFill>
              </a:rPr>
              <a:t>C, 30min, in forming gas – 10% H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in N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) to alloy the metal contacts and reduce electrical charges in the Si/SiO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interfaces.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838200"/>
            <a:ext cx="28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Wire bonding and packaging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0894" y="152400"/>
            <a:ext cx="2622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Finish the device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905000" y="1554480"/>
            <a:ext cx="5991578" cy="4312920"/>
            <a:chOff x="1905000" y="1554480"/>
            <a:chExt cx="5991578" cy="4312920"/>
          </a:xfrm>
        </p:grpSpPr>
        <p:pic>
          <p:nvPicPr>
            <p:cNvPr id="7066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1731151"/>
              <a:ext cx="5915378" cy="413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63" name="Text Box 5"/>
            <p:cNvSpPr txBox="1">
              <a:spLocks noChangeArrowheads="1"/>
            </p:cNvSpPr>
            <p:nvPr/>
          </p:nvSpPr>
          <p:spPr bwMode="auto">
            <a:xfrm>
              <a:off x="4800600" y="5464951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33CC"/>
                  </a:solidFill>
                </a:rPr>
                <a:t>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000" y="1554480"/>
              <a:ext cx="2681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</a:rPr>
                <a:t>(source        gate        drain)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1800" y="152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Top view of an inverter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1999"/>
            <a:ext cx="7866230" cy="596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150" y="0"/>
            <a:ext cx="59770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" y="228600"/>
            <a:ext cx="220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90 nm generation transistor and interconnect</a:t>
            </a:r>
            <a:endParaRPr lang="en-US" sz="2800" dirty="0">
              <a:solidFill>
                <a:srgbClr val="00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133600"/>
            <a:ext cx="2362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204" y="3200400"/>
            <a:ext cx="525456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15200" y="1752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Carrier moves faster in strained 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743200"/>
            <a:ext cx="2743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Ni </a:t>
            </a:r>
            <a:r>
              <a:rPr lang="en-US" dirty="0" err="1" smtClean="0">
                <a:solidFill>
                  <a:srgbClr val="0033CC"/>
                </a:solidFill>
              </a:rPr>
              <a:t>silicide</a:t>
            </a:r>
            <a:r>
              <a:rPr lang="en-US" dirty="0" smtClean="0">
                <a:solidFill>
                  <a:srgbClr val="0033CC"/>
                </a:solidFill>
              </a:rPr>
              <a:t> (not Ti </a:t>
            </a:r>
            <a:r>
              <a:rPr lang="en-US" dirty="0" err="1" smtClean="0">
                <a:solidFill>
                  <a:srgbClr val="0033CC"/>
                </a:solidFill>
              </a:rPr>
              <a:t>silicide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Only 1.2nm gate oxide.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solidFill>
                  <a:srgbClr val="0033CC"/>
                </a:solidFill>
              </a:rPr>
              <a:t>Strained</a:t>
            </a:r>
            <a:r>
              <a:rPr lang="en-US" dirty="0" smtClean="0">
                <a:solidFill>
                  <a:srgbClr val="0033CC"/>
                </a:solidFill>
              </a:rPr>
              <a:t> silicon.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Low-k dielectric (lower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, than</a:t>
            </a:r>
            <a:r>
              <a:rPr lang="en-US" dirty="0" smtClean="0">
                <a:solidFill>
                  <a:srgbClr val="0033CC"/>
                </a:solidFill>
              </a:rPr>
              <a:t> SiO</a:t>
            </a:r>
            <a:r>
              <a:rPr lang="en-US" baseline="-25000" dirty="0" smtClean="0">
                <a:solidFill>
                  <a:srgbClr val="0033CC"/>
                </a:solidFill>
              </a:rPr>
              <a:t>2,</a:t>
            </a:r>
            <a:r>
              <a:rPr lang="en-US" dirty="0" smtClean="0">
                <a:solidFill>
                  <a:srgbClr val="0033CC"/>
                </a:solidFill>
              </a:rPr>
              <a:t>) to reduce capacitance and RC delay for faster circuit.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Copper interconnect (not Al) by electroplating and chemical mechanical polishing (see next slide).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3109913" cy="557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90600"/>
            <a:ext cx="4500563" cy="567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57400" y="152400"/>
            <a:ext cx="5109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Advanced metallization: Cu based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849868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Dual damascene IC process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5646737" cy="526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3810000"/>
            <a:ext cx="236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Modern processes use several levels of metal, separated by layers of deposited oxide or other low-k materials.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43525" y="152400"/>
            <a:ext cx="3157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CMOS interconnects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66800"/>
            <a:ext cx="71882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152400"/>
            <a:ext cx="500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Poly-crystalline silicon deposition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724400"/>
            <a:ext cx="67818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Poly-silicon is deposited by LPCVD ( ≈ 0.5 µm).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An unmasked P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or As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implant dopes the poly (typically 5 x 10</a:t>
            </a:r>
            <a:r>
              <a:rPr lang="en-US" baseline="30000" dirty="0" smtClean="0">
                <a:solidFill>
                  <a:srgbClr val="0033CC"/>
                </a:solidFill>
              </a:rPr>
              <a:t>15</a:t>
            </a:r>
            <a:r>
              <a:rPr lang="en-US" dirty="0" smtClean="0">
                <a:solidFill>
                  <a:srgbClr val="0033CC"/>
                </a:solidFill>
              </a:rPr>
              <a:t> cm</a:t>
            </a:r>
            <a:r>
              <a:rPr lang="en-US" baseline="30000" dirty="0" smtClean="0">
                <a:solidFill>
                  <a:srgbClr val="0033CC"/>
                </a:solidFill>
              </a:rPr>
              <a:t>-2</a:t>
            </a:r>
            <a:r>
              <a:rPr lang="en-US" dirty="0" smtClean="0">
                <a:solidFill>
                  <a:srgbClr val="0033CC"/>
                </a:solidFill>
              </a:rPr>
              <a:t>, high doping to reduce gate resistance).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Both P and As have high solubility in Si, good for heavy doping.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When heated, they will diffuse quickly through grain boundary (now that </a:t>
            </a:r>
            <a:r>
              <a:rPr lang="en-US" i="1" dirty="0" smtClean="0">
                <a:solidFill>
                  <a:srgbClr val="0033CC"/>
                </a:solidFill>
              </a:rPr>
              <a:t>poly</a:t>
            </a:r>
            <a:r>
              <a:rPr lang="en-US" dirty="0" smtClean="0">
                <a:solidFill>
                  <a:srgbClr val="0033CC"/>
                </a:solidFill>
              </a:rPr>
              <a:t>) to achieve uniform doping.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8956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MOSFET: metal oxide semiconductor field effect transistor</a:t>
            </a:r>
          </a:p>
          <a:p>
            <a:r>
              <a:rPr lang="en-US" dirty="0" smtClean="0"/>
              <a:t>But actually metal is no longer used, instead, low resistance heavily doped poly-Si is used.</a:t>
            </a:r>
          </a:p>
          <a:p>
            <a:endParaRPr lang="en-US" dirty="0" smtClean="0"/>
          </a:p>
          <a:p>
            <a:r>
              <a:rPr lang="en-US" dirty="0" smtClean="0"/>
              <a:t>LPCVD poly-Si: SiH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Si + 2H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907087" cy="34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52800" y="152400"/>
            <a:ext cx="2405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Gate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334000"/>
            <a:ext cx="2895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Mask #6 is used to protect the MOS gates.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The poly-Si is plasma etched using an anisotropic etch.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990600"/>
            <a:ext cx="633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Spin resist, photolithography, selective anisotropic etch of poly-Si.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2400" y="54774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The photolithography in this step is the most demanding since it requires the finest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resolution to create the narrow MOS channels.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1371600"/>
            <a:ext cx="1942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Poly:  poly-crystalline</a:t>
            </a:r>
          </a:p>
          <a:p>
            <a:r>
              <a:rPr lang="en-US" sz="1600" dirty="0" smtClean="0">
                <a:solidFill>
                  <a:srgbClr val="7030A0"/>
                </a:solidFill>
              </a:rPr>
              <a:t>(not single crystal)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3657600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Poly-Si can also be used for local wiring. But not for long wiring as it is resistance is still much higher than metal.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5257800" cy="322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152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Tip or extension/LDD (lightly doped drain)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029200"/>
            <a:ext cx="3886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Mask #7 protects the PMOS devices.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 P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implant forms the LDD regions in the NMOS devices.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Typically 5 x 10</a:t>
            </a:r>
            <a:r>
              <a:rPr lang="en-US" baseline="30000" dirty="0" smtClean="0">
                <a:solidFill>
                  <a:srgbClr val="0033CC"/>
                </a:solidFill>
              </a:rPr>
              <a:t>13</a:t>
            </a:r>
            <a:r>
              <a:rPr lang="en-US" dirty="0" smtClean="0">
                <a:solidFill>
                  <a:srgbClr val="0033CC"/>
                </a:solidFill>
              </a:rPr>
              <a:t>cm</a:t>
            </a:r>
            <a:r>
              <a:rPr lang="en-US" baseline="30000" dirty="0" smtClean="0">
                <a:solidFill>
                  <a:srgbClr val="0033CC"/>
                </a:solidFill>
              </a:rPr>
              <a:t>-2</a:t>
            </a:r>
            <a:r>
              <a:rPr lang="en-US" dirty="0" smtClean="0">
                <a:solidFill>
                  <a:srgbClr val="0033CC"/>
                </a:solidFill>
              </a:rPr>
              <a:t> @ 50 </a:t>
            </a:r>
            <a:r>
              <a:rPr lang="en-US" dirty="0" err="1" smtClean="0">
                <a:solidFill>
                  <a:srgbClr val="0033CC"/>
                </a:solidFill>
              </a:rPr>
              <a:t>KeV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0471" y="838200"/>
            <a:ext cx="5603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Strip resist, spin resist, photolithography, ion implantation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533400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dirty="0" err="1" smtClean="0">
                <a:solidFill>
                  <a:srgbClr val="0033CC"/>
                </a:solidFill>
              </a:rPr>
              <a:t>polysilicon</a:t>
            </a:r>
            <a:r>
              <a:rPr lang="en-US" dirty="0" smtClean="0">
                <a:solidFill>
                  <a:srgbClr val="0033CC"/>
                </a:solidFill>
              </a:rPr>
              <a:t> gate acts like a barrier for this implant to protect the channel region.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This is thus a self-aligned process.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1584335"/>
            <a:ext cx="34290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When channel length shrinks more than drive voltage, electric field in the channel may become very high, creating “hot electrons” that may create additional hole-electron pair or inject into gate oxide.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LDD (graded doping) allows drain voltage to be dropped over larger distance, thus reducing peak electric field/hot electron effect.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200" y="426720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2-27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976812" cy="306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152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Tip or extension/LDD (lightly doped drain)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990600"/>
            <a:ext cx="6217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Remove resist, spin resist, photolithography, B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ion implantation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4724400"/>
            <a:ext cx="556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Mask #8 protects the NMOS devices.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 B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implant forms the LDD regions in the PMOS devices.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Typically 5 x 10</a:t>
            </a:r>
            <a:r>
              <a:rPr lang="en-US" baseline="30000" dirty="0" smtClean="0">
                <a:solidFill>
                  <a:srgbClr val="0033CC"/>
                </a:solidFill>
              </a:rPr>
              <a:t>13</a:t>
            </a:r>
            <a:r>
              <a:rPr lang="en-US" dirty="0" smtClean="0">
                <a:solidFill>
                  <a:srgbClr val="0033CC"/>
                </a:solidFill>
              </a:rPr>
              <a:t>cm</a:t>
            </a:r>
            <a:r>
              <a:rPr lang="en-US" baseline="30000" dirty="0" smtClean="0">
                <a:solidFill>
                  <a:srgbClr val="0033CC"/>
                </a:solidFill>
              </a:rPr>
              <a:t>-2</a:t>
            </a:r>
            <a:r>
              <a:rPr lang="en-US" dirty="0" smtClean="0">
                <a:solidFill>
                  <a:srgbClr val="0033CC"/>
                </a:solidFill>
              </a:rPr>
              <a:t> @ 50 </a:t>
            </a:r>
            <a:r>
              <a:rPr lang="en-US" dirty="0" err="1" smtClean="0">
                <a:solidFill>
                  <a:srgbClr val="0033CC"/>
                </a:solidFill>
              </a:rPr>
              <a:t>KeV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3505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As LDD is shallower than N</a:t>
            </a:r>
            <a:r>
              <a:rPr lang="en-US" baseline="30000" dirty="0" smtClean="0"/>
              <a:t>+</a:t>
            </a:r>
            <a:r>
              <a:rPr lang="en-US" dirty="0" smtClean="0"/>
              <a:t> and P</a:t>
            </a:r>
            <a:r>
              <a:rPr lang="en-US" baseline="30000" dirty="0" smtClean="0"/>
              <a:t>+</a:t>
            </a:r>
            <a:r>
              <a:rPr lang="en-US" dirty="0" smtClean="0"/>
              <a:t> source/drain doping, it also reduces “short channel effect” due to the shallower channel.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51550" cy="29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7309" y="152400"/>
            <a:ext cx="3955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Sidewall spacer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1066800"/>
            <a:ext cx="340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Deposit </a:t>
            </a:r>
            <a:r>
              <a:rPr lang="en-US" i="1" dirty="0" smtClean="0">
                <a:solidFill>
                  <a:srgbClr val="0033CC"/>
                </a:solidFill>
              </a:rPr>
              <a:t>conformal</a:t>
            </a:r>
            <a:r>
              <a:rPr lang="en-US" dirty="0" smtClean="0">
                <a:solidFill>
                  <a:srgbClr val="0033CC"/>
                </a:solidFill>
              </a:rPr>
              <a:t> SiO</a:t>
            </a:r>
            <a:r>
              <a:rPr lang="en-US" baseline="-25000" dirty="0" smtClean="0">
                <a:solidFill>
                  <a:srgbClr val="0033CC"/>
                </a:solidFill>
              </a:rPr>
              <a:t>2 </a:t>
            </a:r>
            <a:r>
              <a:rPr lang="en-US" dirty="0" smtClean="0">
                <a:solidFill>
                  <a:srgbClr val="0033CC"/>
                </a:solidFill>
              </a:rPr>
              <a:t>(or nitride)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51054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Conformal layer of SiO</a:t>
            </a:r>
            <a:r>
              <a:rPr lang="en-US" baseline="-25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 is deposited using LPCVD (typically 0.5 µm).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276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LPCVD: SiH</a:t>
            </a:r>
            <a:r>
              <a:rPr lang="en-US" baseline="-25000" dirty="0" smtClean="0"/>
              <a:t>4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SiO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+ 2H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at 400</a:t>
            </a:r>
            <a:r>
              <a:rPr lang="en-US" baseline="30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C</a:t>
            </a:r>
          </a:p>
          <a:p>
            <a:r>
              <a:rPr lang="en-US" dirty="0" smtClean="0">
                <a:sym typeface="Symbol"/>
              </a:rPr>
              <a:t>              SiH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Cl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+ N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O  SiO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+ 2N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+ 2HCl at 900</a:t>
            </a:r>
            <a:r>
              <a:rPr lang="en-US" baseline="30000" dirty="0" smtClean="0">
                <a:sym typeface="Symbol"/>
              </a:rPr>
              <a:t>o</a:t>
            </a:r>
            <a:r>
              <a:rPr lang="en-US" dirty="0" smtClean="0">
                <a:sym typeface="Symbol"/>
              </a:rPr>
              <a:t>C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00" y="1752600"/>
            <a:ext cx="6654800" cy="305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7309" y="152400"/>
            <a:ext cx="3955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Sidewall spacer formation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48768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Anisotropic etching leaves “sidewall spacers” along the edges of the poly gates.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1066800"/>
            <a:ext cx="3221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Selective anisotropic dry etching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56388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Timed etch of oxide/nitride using very directional etch (RIE).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Just enough time to remove oxide from the source, drain and gate regions.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1" y="3352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works because deposition is conformal (</a:t>
            </a:r>
            <a:r>
              <a:rPr lang="en-US" i="1" dirty="0" smtClean="0"/>
              <a:t>isotropic</a:t>
            </a:r>
            <a:r>
              <a:rPr lang="en-US" dirty="0" smtClean="0"/>
              <a:t>), whereas etching is </a:t>
            </a:r>
            <a:r>
              <a:rPr lang="en-US" i="1" dirty="0" smtClean="0"/>
              <a:t>anisotropic</a:t>
            </a:r>
            <a:r>
              <a:rPr lang="en-US" dirty="0" smtClean="0"/>
              <a:t> (faster etching along vertical direction, little along horizontal direction).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18471"/>
            <a:ext cx="6205538" cy="369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800" y="152400"/>
            <a:ext cx="5121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Source/drain formation for NMOS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400" y="5181600"/>
            <a:ext cx="563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Mask #9 protects the PMOS devices.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An As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implant forms the NMOS source and drain regions.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Typically 2-4 x 10</a:t>
            </a:r>
            <a:r>
              <a:rPr lang="en-US" baseline="30000" dirty="0" smtClean="0">
                <a:solidFill>
                  <a:srgbClr val="0033CC"/>
                </a:solidFill>
              </a:rPr>
              <a:t>15</a:t>
            </a:r>
            <a:r>
              <a:rPr lang="en-US" dirty="0" smtClean="0">
                <a:solidFill>
                  <a:srgbClr val="0033CC"/>
                </a:solidFill>
              </a:rPr>
              <a:t>cm</a:t>
            </a:r>
            <a:r>
              <a:rPr lang="en-US" baseline="30000" dirty="0" smtClean="0">
                <a:solidFill>
                  <a:srgbClr val="0033CC"/>
                </a:solidFill>
              </a:rPr>
              <a:t>-2</a:t>
            </a:r>
            <a:r>
              <a:rPr lang="en-US" dirty="0" smtClean="0">
                <a:solidFill>
                  <a:srgbClr val="0033CC"/>
                </a:solidFill>
              </a:rPr>
              <a:t> @ 75 </a:t>
            </a:r>
            <a:r>
              <a:rPr lang="en-US" dirty="0" err="1" smtClean="0">
                <a:solidFill>
                  <a:srgbClr val="0033CC"/>
                </a:solidFill>
              </a:rPr>
              <a:t>KeV</a:t>
            </a:r>
            <a:r>
              <a:rPr lang="en-US" dirty="0" smtClean="0">
                <a:solidFill>
                  <a:srgbClr val="0033CC"/>
                </a:solidFill>
              </a:rPr>
              <a:t>.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990600"/>
            <a:ext cx="684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Thermal oxidization, spin resist, photolithography, As</a:t>
            </a:r>
            <a:r>
              <a:rPr lang="en-US" baseline="30000" dirty="0" smtClean="0">
                <a:solidFill>
                  <a:srgbClr val="0033CC"/>
                </a:solidFill>
              </a:rPr>
              <a:t>+</a:t>
            </a:r>
            <a:r>
              <a:rPr lang="en-US" dirty="0" smtClean="0">
                <a:solidFill>
                  <a:srgbClr val="0033CC"/>
                </a:solidFill>
              </a:rPr>
              <a:t> ion implantation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8100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Grow a thin  oxide to reduce “channeling effect” during ion implantation, as well as protect the Si surface from contaminants.</a:t>
            </a:r>
          </a:p>
          <a:p>
            <a:r>
              <a:rPr lang="en-US" dirty="0" smtClean="0"/>
              <a:t>As atom has low diffusion coefficient, good for shallow junction.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1711</Words>
  <Application>Microsoft Office PowerPoint</Application>
  <PresentationFormat>On-screen Show (4:3)</PresentationFormat>
  <Paragraphs>179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18</cp:revision>
  <dcterms:created xsi:type="dcterms:W3CDTF">2006-08-16T00:00:00Z</dcterms:created>
  <dcterms:modified xsi:type="dcterms:W3CDTF">2010-08-21T23:46:52Z</dcterms:modified>
</cp:coreProperties>
</file>