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4" r:id="rId2"/>
    <p:sldId id="256" r:id="rId3"/>
    <p:sldId id="267" r:id="rId4"/>
    <p:sldId id="325" r:id="rId5"/>
    <p:sldId id="282" r:id="rId6"/>
    <p:sldId id="262" r:id="rId7"/>
    <p:sldId id="327" r:id="rId8"/>
    <p:sldId id="328" r:id="rId9"/>
    <p:sldId id="331" r:id="rId10"/>
    <p:sldId id="295" r:id="rId11"/>
    <p:sldId id="305" r:id="rId12"/>
    <p:sldId id="296" r:id="rId13"/>
    <p:sldId id="349" r:id="rId14"/>
    <p:sldId id="257" r:id="rId15"/>
    <p:sldId id="289" r:id="rId16"/>
    <p:sldId id="268" r:id="rId17"/>
    <p:sldId id="333" r:id="rId18"/>
    <p:sldId id="286" r:id="rId19"/>
    <p:sldId id="334" r:id="rId20"/>
    <p:sldId id="336" r:id="rId21"/>
    <p:sldId id="276" r:id="rId22"/>
    <p:sldId id="37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C433DA-EE22-4870-9AAD-9C6AA36AEE23}"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8B0E20-9CC5-438B-9CE6-C83A50910A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B1B4D-F850-4AB7-BFB2-75EDE8B0FC7F}"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C3AC2-9D01-4DB8-A02F-C1747B48471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8D01D-7D06-4536-8D37-20077E553AD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7C97-FFB8-4662-830C-61A1D4C32554}"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B3B4F-B0AB-487D-A30C-FFDC9B6C31AC}"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74284-F967-44F0-9B82-998C8297724D}"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AAF59-C635-420D-8299-04C807E44633}"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52C33-5FD0-4C2C-9F74-3F32C7EB2A40}"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4361F-C067-4784-8B29-1B9138C82C61}"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3665-9AFA-4F27-9EF1-A8A081452EDB}"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2E816-DDBD-4F00-9D0F-9FAE5E24F959}"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4CA43-862B-4EFE-93E5-11BB8A8BE9AD}"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Document2.doc"/></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jas.eng.buffalo.edu/education/solid/unitCell/home.html" TargetMode="External"/><Relationship Id="rId4" Type="http://schemas.openxmlformats.org/officeDocument/2006/relationships/oleObject" Target="../embeddings/Microsoft_Office_Word_97_-_2003_Document3.doc"/></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C00000"/>
                </a:solidFill>
              </a:rPr>
              <a:t>Silicon crystal structure and defects.</a:t>
            </a:r>
          </a:p>
          <a:p>
            <a:pPr marL="342900" indent="-342900">
              <a:spcAft>
                <a:spcPts val="600"/>
              </a:spcAft>
              <a:buAutoNum type="arabicPeriod"/>
            </a:pPr>
            <a:r>
              <a:rPr lang="en-US" dirty="0" err="1" smtClean="0">
                <a:solidFill>
                  <a:srgbClr val="0033CC"/>
                </a:solidFill>
              </a:rPr>
              <a:t>Czochralski</a:t>
            </a:r>
            <a:r>
              <a:rPr lang="en-US" dirty="0" smtClean="0">
                <a:solidFill>
                  <a:srgbClr val="0033CC"/>
                </a:solidFill>
              </a:rPr>
              <a:t> single crystal growth.</a:t>
            </a:r>
          </a:p>
          <a:p>
            <a:pPr marL="342900" indent="-342900">
              <a:spcAft>
                <a:spcPts val="600"/>
              </a:spcAft>
              <a:buAutoNum type="arabicPeriod"/>
            </a:pPr>
            <a:r>
              <a:rPr lang="en-US" dirty="0" smtClean="0">
                <a:solidFill>
                  <a:srgbClr val="0033CC"/>
                </a:solidFill>
              </a:rPr>
              <a:t>Growth rate and dopant incorporation for CZ method.</a:t>
            </a:r>
          </a:p>
          <a:p>
            <a:pPr marL="342900" indent="-342900">
              <a:spcAft>
                <a:spcPts val="600"/>
              </a:spcAft>
              <a:buAutoNum type="arabicPeriod"/>
            </a:pPr>
            <a:r>
              <a:rPr lang="en-US" dirty="0" smtClean="0">
                <a:solidFill>
                  <a:srgbClr val="0033CC"/>
                </a:solidFill>
              </a:rPr>
              <a:t>Float zone single crystal growth and doping.</a:t>
            </a:r>
          </a:p>
          <a:p>
            <a:pPr marL="342900" indent="-342900">
              <a:spcAft>
                <a:spcPts val="600"/>
              </a:spcAft>
              <a:buAutoNum type="arabicPeriod"/>
            </a:pPr>
            <a:r>
              <a:rPr lang="en-US" dirty="0" smtClean="0">
                <a:solidFill>
                  <a:srgbClr val="0033CC"/>
                </a:solidFill>
              </a:rPr>
              <a:t>Wafer fabrication.</a:t>
            </a:r>
          </a:p>
          <a:p>
            <a:pPr marL="342900" indent="-342900">
              <a:spcAft>
                <a:spcPts val="600"/>
              </a:spcAft>
              <a:buAutoNum type="arabicPeriod"/>
            </a:pPr>
            <a:r>
              <a:rPr lang="en-US" dirty="0" smtClean="0">
                <a:solidFill>
                  <a:srgbClr val="0033CC"/>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28600" y="1066800"/>
            <a:ext cx="6400800" cy="3050147"/>
          </a:xfrm>
          <a:prstGeom prst="rect">
            <a:avLst/>
          </a:prstGeom>
          <a:noFill/>
          <a:ln w="9525">
            <a:noFill/>
            <a:miter lim="800000"/>
            <a:headEnd/>
            <a:tailEnd/>
          </a:ln>
        </p:spPr>
      </p:pic>
      <p:sp>
        <p:nvSpPr>
          <p:cNvPr id="4" name="Rectangle 3"/>
          <p:cNvSpPr/>
          <p:nvPr/>
        </p:nvSpPr>
        <p:spPr>
          <a:xfrm>
            <a:off x="914400" y="676870"/>
            <a:ext cx="7391400" cy="646331"/>
          </a:xfrm>
          <a:prstGeom prst="rect">
            <a:avLst/>
          </a:prstGeom>
        </p:spPr>
        <p:txBody>
          <a:bodyPr wrap="square">
            <a:spAutoFit/>
          </a:bodyPr>
          <a:lstStyle/>
          <a:p>
            <a:r>
              <a:rPr lang="en-US" dirty="0" smtClean="0">
                <a:solidFill>
                  <a:srgbClr val="0033CC"/>
                </a:solidFill>
              </a:rPr>
              <a:t>A missing line or additional line of atoms is called a dislocation.</a:t>
            </a:r>
          </a:p>
          <a:p>
            <a:r>
              <a:rPr lang="en-US" dirty="0" smtClean="0">
                <a:solidFill>
                  <a:srgbClr val="0033CC"/>
                </a:solidFill>
              </a:rPr>
              <a:t>Dislocations are either pure edge, pure screw or a combination of both types.</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898763" y="76200"/>
            <a:ext cx="3680110" cy="523220"/>
          </a:xfrm>
          <a:prstGeom prst="rect">
            <a:avLst/>
          </a:prstGeom>
          <a:noFill/>
        </p:spPr>
        <p:txBody>
          <a:bodyPr wrap="none" rtlCol="0">
            <a:spAutoFit/>
          </a:bodyPr>
          <a:lstStyle/>
          <a:p>
            <a:r>
              <a:rPr lang="en-US" sz="2800" dirty="0" smtClean="0">
                <a:solidFill>
                  <a:srgbClr val="0033CC"/>
                </a:solidFill>
              </a:rPr>
              <a:t>Line defects: dislocation</a:t>
            </a:r>
            <a:endParaRPr lang="en-US" sz="2800" dirty="0">
              <a:solidFill>
                <a:srgbClr val="0033CC"/>
              </a:solidFill>
            </a:endParaRPr>
          </a:p>
        </p:txBody>
      </p:sp>
      <p:pic>
        <p:nvPicPr>
          <p:cNvPr id="8" name="Picture 2"/>
          <p:cNvPicPr>
            <a:picLocks noChangeAspect="1" noChangeArrowheads="1"/>
          </p:cNvPicPr>
          <p:nvPr/>
        </p:nvPicPr>
        <p:blipFill>
          <a:blip r:embed="rId3" cstate="print"/>
          <a:srcRect/>
          <a:stretch>
            <a:fillRect/>
          </a:stretch>
        </p:blipFill>
        <p:spPr bwMode="auto">
          <a:xfrm>
            <a:off x="457200" y="4114800"/>
            <a:ext cx="2695575" cy="2638425"/>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3886200" y="4114800"/>
            <a:ext cx="2868067" cy="2429203"/>
          </a:xfrm>
          <a:prstGeom prst="rect">
            <a:avLst/>
          </a:prstGeom>
          <a:noFill/>
          <a:ln w="9525">
            <a:noFill/>
            <a:miter lim="800000"/>
            <a:headEnd/>
            <a:tailEnd/>
          </a:ln>
        </p:spPr>
      </p:pic>
      <p:sp>
        <p:nvSpPr>
          <p:cNvPr id="11" name="TextBox 10"/>
          <p:cNvSpPr txBox="1"/>
          <p:nvPr/>
        </p:nvSpPr>
        <p:spPr>
          <a:xfrm>
            <a:off x="6934200" y="3124200"/>
            <a:ext cx="2057400" cy="1477328"/>
          </a:xfrm>
          <a:prstGeom prst="rect">
            <a:avLst/>
          </a:prstGeom>
          <a:noFill/>
        </p:spPr>
        <p:txBody>
          <a:bodyPr wrap="square" rtlCol="0">
            <a:spAutoFit/>
          </a:bodyPr>
          <a:lstStyle/>
          <a:p>
            <a:r>
              <a:rPr lang="en-US" dirty="0" smtClean="0">
                <a:solidFill>
                  <a:srgbClr val="0033CC"/>
                </a:solidFill>
              </a:rPr>
              <a:t>Screw dislocations give a helical structure to the planes, often show up in crystal growth</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181600"/>
            <a:ext cx="8153400" cy="1200329"/>
          </a:xfrm>
          <a:prstGeom prst="rect">
            <a:avLst/>
          </a:prstGeom>
        </p:spPr>
        <p:txBody>
          <a:bodyPr wrap="square">
            <a:spAutoFit/>
          </a:bodyPr>
          <a:lstStyle/>
          <a:p>
            <a:r>
              <a:rPr lang="en-US" dirty="0" smtClean="0">
                <a:solidFill>
                  <a:srgbClr val="0033CC"/>
                </a:solidFill>
              </a:rPr>
              <a:t>Dislocation affects deformation properties - to slide upper block over lower now only requires a line of bonds to break at a time, not a whole plane process of slip.</a:t>
            </a:r>
          </a:p>
          <a:p>
            <a:r>
              <a:rPr lang="en-US" dirty="0" smtClean="0">
                <a:solidFill>
                  <a:srgbClr val="C00000"/>
                </a:solidFill>
              </a:rPr>
              <a:t>It causes low yield strength of solids.</a:t>
            </a:r>
          </a:p>
          <a:p>
            <a:r>
              <a:rPr lang="en-US" dirty="0" smtClean="0">
                <a:solidFill>
                  <a:srgbClr val="0033CC"/>
                </a:solidFill>
              </a:rPr>
              <a:t>Dislocation sources: by stress due to temperature gradient, due to agglomeration.</a:t>
            </a:r>
            <a:endParaRPr lang="en-US" dirty="0">
              <a:solidFill>
                <a:srgbClr val="0033CC"/>
              </a:solidFill>
            </a:endParaRPr>
          </a:p>
        </p:txBody>
      </p:sp>
      <p:pic>
        <p:nvPicPr>
          <p:cNvPr id="6" name="Picture 5"/>
          <p:cNvPicPr>
            <a:picLocks noChangeAspect="1" noChangeArrowheads="1"/>
          </p:cNvPicPr>
          <p:nvPr/>
        </p:nvPicPr>
        <p:blipFill>
          <a:blip r:embed="rId2" cstate="print"/>
          <a:srcRect/>
          <a:stretch>
            <a:fillRect/>
          </a:stretch>
        </p:blipFill>
        <p:spPr bwMode="auto">
          <a:xfrm>
            <a:off x="1676400" y="761999"/>
            <a:ext cx="5867400" cy="4351378"/>
          </a:xfrm>
          <a:prstGeom prst="rect">
            <a:avLst/>
          </a:prstGeom>
          <a:noFill/>
          <a:ln w="9525">
            <a:noFill/>
            <a:miter lim="800000"/>
            <a:headEnd/>
            <a:tailEnd/>
          </a:ln>
        </p:spPr>
      </p:pic>
      <p:cxnSp>
        <p:nvCxnSpPr>
          <p:cNvPr id="9" name="Straight Connector 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3177433" y="86380"/>
            <a:ext cx="2689967" cy="523220"/>
          </a:xfrm>
          <a:prstGeom prst="rect">
            <a:avLst/>
          </a:prstGeom>
          <a:noFill/>
        </p:spPr>
        <p:txBody>
          <a:bodyPr wrap="none" rtlCol="0">
            <a:spAutoFit/>
          </a:bodyPr>
          <a:lstStyle/>
          <a:p>
            <a:r>
              <a:rPr lang="en-US" sz="2800" dirty="0" smtClean="0">
                <a:solidFill>
                  <a:srgbClr val="0033CC"/>
                </a:solidFill>
              </a:rPr>
              <a:t>Dislocation move</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371600"/>
            <a:ext cx="6934200" cy="646331"/>
          </a:xfrm>
          <a:prstGeom prst="rect">
            <a:avLst/>
          </a:prstGeom>
        </p:spPr>
        <p:txBody>
          <a:bodyPr wrap="square">
            <a:spAutoFit/>
          </a:bodyPr>
          <a:lstStyle/>
          <a:p>
            <a:r>
              <a:rPr lang="en-US" dirty="0" smtClean="0">
                <a:solidFill>
                  <a:srgbClr val="0033CC"/>
                </a:solidFill>
              </a:rPr>
              <a:t>A stacking fault is a disruption in the stacking of layers in the crystal.</a:t>
            </a:r>
          </a:p>
          <a:p>
            <a:r>
              <a:rPr lang="en-US" dirty="0" smtClean="0">
                <a:solidFill>
                  <a:srgbClr val="0033CC"/>
                </a:solidFill>
              </a:rPr>
              <a:t>It is terminated by dislocation.</a:t>
            </a:r>
            <a:endParaRPr lang="en-US" dirty="0">
              <a:solidFill>
                <a:srgbClr val="0033CC"/>
              </a:solidFill>
            </a:endParaRPr>
          </a:p>
        </p:txBody>
      </p:sp>
      <p:pic>
        <p:nvPicPr>
          <p:cNvPr id="35844" name="Picture 4"/>
          <p:cNvPicPr>
            <a:picLocks noChangeAspect="1" noChangeArrowheads="1"/>
          </p:cNvPicPr>
          <p:nvPr/>
        </p:nvPicPr>
        <p:blipFill>
          <a:blip r:embed="rId2" cstate="print"/>
          <a:srcRect/>
          <a:stretch>
            <a:fillRect/>
          </a:stretch>
        </p:blipFill>
        <p:spPr bwMode="auto">
          <a:xfrm>
            <a:off x="533400" y="2154163"/>
            <a:ext cx="8432800" cy="1960637"/>
          </a:xfrm>
          <a:prstGeom prst="rect">
            <a:avLst/>
          </a:prstGeom>
          <a:noFill/>
          <a:ln w="9525">
            <a:noFill/>
            <a:miter lim="800000"/>
            <a:headEnd/>
            <a:tailEnd/>
          </a:ln>
        </p:spPr>
      </p:pic>
      <p:cxnSp>
        <p:nvCxnSpPr>
          <p:cNvPr id="8" name="Straight Connector 7"/>
          <p:cNvCxnSpPr/>
          <p:nvPr/>
        </p:nvCxnSpPr>
        <p:spPr>
          <a:xfrm flipV="1">
            <a:off x="0" y="1219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438400" y="228600"/>
            <a:ext cx="4491742" cy="954107"/>
          </a:xfrm>
          <a:prstGeom prst="rect">
            <a:avLst/>
          </a:prstGeom>
        </p:spPr>
        <p:txBody>
          <a:bodyPr wrap="none">
            <a:spAutoFit/>
          </a:bodyPr>
          <a:lstStyle/>
          <a:p>
            <a:r>
              <a:rPr lang="en-US" sz="2800" dirty="0" smtClean="0">
                <a:solidFill>
                  <a:srgbClr val="0033CC"/>
                </a:solidFill>
              </a:rPr>
              <a:t>Planar defects: stacking faults</a:t>
            </a:r>
          </a:p>
          <a:p>
            <a:r>
              <a:rPr lang="en-US" sz="2800" dirty="0" smtClean="0">
                <a:solidFill>
                  <a:srgbClr val="0033CC"/>
                </a:solidFill>
              </a:rPr>
              <a:t>Volume defects: precipitates</a:t>
            </a:r>
          </a:p>
        </p:txBody>
      </p:sp>
      <p:sp>
        <p:nvSpPr>
          <p:cNvPr id="10" name="Rectangle 9"/>
          <p:cNvSpPr/>
          <p:nvPr/>
        </p:nvSpPr>
        <p:spPr>
          <a:xfrm>
            <a:off x="685800" y="4876800"/>
            <a:ext cx="7848600" cy="1200329"/>
          </a:xfrm>
          <a:prstGeom prst="rect">
            <a:avLst/>
          </a:prstGeom>
        </p:spPr>
        <p:txBody>
          <a:bodyPr wrap="square">
            <a:spAutoFit/>
          </a:bodyPr>
          <a:lstStyle/>
          <a:p>
            <a:r>
              <a:rPr lang="en-US" dirty="0" smtClean="0">
                <a:solidFill>
                  <a:srgbClr val="C00000"/>
                </a:solidFill>
              </a:rPr>
              <a:t>Precipitates </a:t>
            </a:r>
            <a:r>
              <a:rPr lang="en-US" dirty="0" smtClean="0">
                <a:solidFill>
                  <a:srgbClr val="0033CC"/>
                </a:solidFill>
              </a:rPr>
              <a:t>are three dimensional defects that have a different chemical makeup from the host lattice.</a:t>
            </a:r>
          </a:p>
          <a:p>
            <a:r>
              <a:rPr lang="en-US" dirty="0" smtClean="0">
                <a:solidFill>
                  <a:srgbClr val="0033CC"/>
                </a:solidFill>
              </a:rPr>
              <a:t>They can result from an impurity exceeding the maximum solubility of the crystal (much like super-saturation of sugar in water).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Silicon crystal structure and defects.</a:t>
            </a:r>
          </a:p>
          <a:p>
            <a:pPr marL="342900" indent="-342900">
              <a:spcAft>
                <a:spcPts val="600"/>
              </a:spcAft>
              <a:buAutoNum type="arabicPeriod"/>
            </a:pPr>
            <a:r>
              <a:rPr lang="en-US" dirty="0" err="1" smtClean="0">
                <a:solidFill>
                  <a:srgbClr val="C00000"/>
                </a:solidFill>
              </a:rPr>
              <a:t>Czochralski</a:t>
            </a:r>
            <a:r>
              <a:rPr lang="en-US" dirty="0" smtClean="0">
                <a:solidFill>
                  <a:srgbClr val="C00000"/>
                </a:solidFill>
              </a:rPr>
              <a:t> single crystal growth.</a:t>
            </a:r>
          </a:p>
          <a:p>
            <a:pPr marL="342900" indent="-342900">
              <a:spcAft>
                <a:spcPts val="600"/>
              </a:spcAft>
              <a:buAutoNum type="arabicPeriod"/>
            </a:pPr>
            <a:r>
              <a:rPr lang="en-US" dirty="0" smtClean="0">
                <a:solidFill>
                  <a:srgbClr val="0033CC"/>
                </a:solidFill>
              </a:rPr>
              <a:t>Growth rate and dopant incorporation for CZ method.</a:t>
            </a:r>
          </a:p>
          <a:p>
            <a:pPr marL="342900" indent="-342900">
              <a:spcAft>
                <a:spcPts val="600"/>
              </a:spcAft>
              <a:buAutoNum type="arabicPeriod"/>
            </a:pPr>
            <a:r>
              <a:rPr lang="en-US" dirty="0" smtClean="0">
                <a:solidFill>
                  <a:srgbClr val="0033CC"/>
                </a:solidFill>
              </a:rPr>
              <a:t>Float zone single crystal growth and doping.</a:t>
            </a:r>
          </a:p>
          <a:p>
            <a:pPr marL="342900" indent="-342900">
              <a:spcAft>
                <a:spcPts val="600"/>
              </a:spcAft>
              <a:buAutoNum type="arabicPeriod"/>
            </a:pPr>
            <a:r>
              <a:rPr lang="en-US" dirty="0" smtClean="0">
                <a:solidFill>
                  <a:srgbClr val="0033CC"/>
                </a:solidFill>
              </a:rPr>
              <a:t>Wafer fabrication.</a:t>
            </a:r>
          </a:p>
          <a:p>
            <a:pPr marL="342900" indent="-342900">
              <a:spcAft>
                <a:spcPts val="600"/>
              </a:spcAft>
              <a:buAutoNum type="arabicPeriod"/>
            </a:pPr>
            <a:r>
              <a:rPr lang="en-US" dirty="0" smtClean="0">
                <a:solidFill>
                  <a:srgbClr val="0033CC"/>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162580"/>
            <a:ext cx="3892989" cy="523220"/>
          </a:xfrm>
          <a:prstGeom prst="rect">
            <a:avLst/>
          </a:prstGeom>
        </p:spPr>
        <p:txBody>
          <a:bodyPr wrap="none">
            <a:spAutoFit/>
          </a:bodyPr>
          <a:lstStyle/>
          <a:p>
            <a:r>
              <a:rPr lang="en-US" sz="2800" dirty="0" smtClean="0">
                <a:solidFill>
                  <a:srgbClr val="0033CC"/>
                </a:solidFill>
              </a:rPr>
              <a:t>Raw material preparation</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304800" y="1143000"/>
            <a:ext cx="8610600" cy="477366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17363" y="1066800"/>
            <a:ext cx="8774237" cy="4890435"/>
          </a:xfrm>
          <a:prstGeom prst="rect">
            <a:avLst/>
          </a:prstGeom>
          <a:noFill/>
          <a:ln w="9525">
            <a:noFill/>
            <a:miter lim="800000"/>
            <a:headEnd/>
            <a:tailEnd/>
          </a:ln>
        </p:spPr>
      </p:pic>
      <p:sp>
        <p:nvSpPr>
          <p:cNvPr id="5" name="Rectangle 4"/>
          <p:cNvSpPr/>
          <p:nvPr/>
        </p:nvSpPr>
        <p:spPr>
          <a:xfrm>
            <a:off x="3429000" y="228600"/>
            <a:ext cx="2701317" cy="523220"/>
          </a:xfrm>
          <a:prstGeom prst="rect">
            <a:avLst/>
          </a:prstGeom>
        </p:spPr>
        <p:txBody>
          <a:bodyPr wrap="none">
            <a:spAutoFit/>
          </a:bodyPr>
          <a:lstStyle/>
          <a:p>
            <a:r>
              <a:rPr lang="en-US" sz="2800" dirty="0" smtClean="0">
                <a:solidFill>
                  <a:srgbClr val="0033CC"/>
                </a:solidFill>
              </a:rPr>
              <a:t>Economical value</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14400"/>
            <a:ext cx="7696200" cy="923330"/>
          </a:xfrm>
          <a:prstGeom prst="rect">
            <a:avLst/>
          </a:prstGeom>
        </p:spPr>
        <p:txBody>
          <a:bodyPr wrap="square">
            <a:spAutoFit/>
          </a:bodyPr>
          <a:lstStyle/>
          <a:p>
            <a:r>
              <a:rPr lang="en-US" dirty="0" smtClean="0">
                <a:solidFill>
                  <a:srgbClr val="0033CC"/>
                </a:solidFill>
              </a:rPr>
              <a:t>Quartzite (sand, SiO</a:t>
            </a:r>
            <a:r>
              <a:rPr lang="en-US" baseline="-25000" dirty="0" smtClean="0">
                <a:solidFill>
                  <a:srgbClr val="0033CC"/>
                </a:solidFill>
              </a:rPr>
              <a:t>2</a:t>
            </a:r>
            <a:r>
              <a:rPr lang="en-US" dirty="0" smtClean="0">
                <a:solidFill>
                  <a:srgbClr val="0033CC"/>
                </a:solidFill>
              </a:rPr>
              <a:t>) is placed in a hot (</a:t>
            </a:r>
            <a:r>
              <a:rPr lang="en-US" dirty="0" smtClean="0">
                <a:solidFill>
                  <a:srgbClr val="0033CC"/>
                </a:solidFill>
                <a:sym typeface="Symbol"/>
              </a:rPr>
              <a:t>1800</a:t>
            </a:r>
            <a:r>
              <a:rPr lang="en-US" baseline="30000" dirty="0" smtClean="0">
                <a:solidFill>
                  <a:srgbClr val="0033CC"/>
                </a:solidFill>
                <a:sym typeface="Symbol"/>
              </a:rPr>
              <a:t>o</a:t>
            </a:r>
            <a:r>
              <a:rPr lang="en-US" dirty="0" smtClean="0">
                <a:solidFill>
                  <a:srgbClr val="0033CC"/>
                </a:solidFill>
                <a:sym typeface="Symbol"/>
              </a:rPr>
              <a:t>C</a:t>
            </a:r>
            <a:r>
              <a:rPr lang="en-US" dirty="0" smtClean="0">
                <a:solidFill>
                  <a:srgbClr val="0033CC"/>
                </a:solidFill>
              </a:rPr>
              <a:t>) furnace with carbon releasing materials, and reacts as shown, forming metallurgic grade silicon (MGS):</a:t>
            </a:r>
          </a:p>
          <a:p>
            <a:pPr algn="ctr"/>
            <a:r>
              <a:rPr lang="pt-BR" dirty="0" smtClean="0">
                <a:solidFill>
                  <a:srgbClr val="0033CC"/>
                </a:solidFill>
              </a:rPr>
              <a:t>2SiO</a:t>
            </a:r>
            <a:r>
              <a:rPr lang="pt-BR" baseline="-25000" dirty="0" smtClean="0">
                <a:solidFill>
                  <a:srgbClr val="0033CC"/>
                </a:solidFill>
              </a:rPr>
              <a:t>2</a:t>
            </a:r>
            <a:r>
              <a:rPr lang="pt-BR" dirty="0" smtClean="0">
                <a:solidFill>
                  <a:srgbClr val="0033CC"/>
                </a:solidFill>
              </a:rPr>
              <a:t>(solid) + 2C(solid) </a:t>
            </a:r>
            <a:r>
              <a:rPr lang="pt-BR" dirty="0" smtClean="0">
                <a:solidFill>
                  <a:srgbClr val="0033CC"/>
                </a:solidFill>
                <a:sym typeface="Symbol"/>
              </a:rPr>
              <a:t></a:t>
            </a:r>
            <a:r>
              <a:rPr lang="pt-BR" dirty="0" smtClean="0">
                <a:solidFill>
                  <a:srgbClr val="0033CC"/>
                </a:solidFill>
              </a:rPr>
              <a:t> Si(liquid) + 2CO(gas)</a:t>
            </a:r>
            <a:endParaRPr lang="en-US" dirty="0" smtClean="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667000" y="228600"/>
            <a:ext cx="4065087" cy="523220"/>
          </a:xfrm>
          <a:prstGeom prst="rect">
            <a:avLst/>
          </a:prstGeom>
        </p:spPr>
        <p:txBody>
          <a:bodyPr wrap="none">
            <a:spAutoFit/>
          </a:bodyPr>
          <a:lstStyle/>
          <a:p>
            <a:r>
              <a:rPr lang="en-US" sz="2800" dirty="0" smtClean="0">
                <a:solidFill>
                  <a:srgbClr val="0033CC"/>
                </a:solidFill>
              </a:rPr>
              <a:t>Metallurgical grade silicon </a:t>
            </a:r>
            <a:endParaRPr lang="en-US" sz="2800" dirty="0">
              <a:solidFill>
                <a:srgbClr val="0033CC"/>
              </a:solidFill>
            </a:endParaRPr>
          </a:p>
        </p:txBody>
      </p:sp>
      <p:sp>
        <p:nvSpPr>
          <p:cNvPr id="9" name="Rectangle 8"/>
          <p:cNvSpPr/>
          <p:nvPr/>
        </p:nvSpPr>
        <p:spPr>
          <a:xfrm>
            <a:off x="914400" y="5553670"/>
            <a:ext cx="7543800" cy="1077218"/>
          </a:xfrm>
          <a:prstGeom prst="rect">
            <a:avLst/>
          </a:prstGeom>
        </p:spPr>
        <p:txBody>
          <a:bodyPr wrap="square">
            <a:spAutoFit/>
          </a:bodyPr>
          <a:lstStyle/>
          <a:p>
            <a:pPr>
              <a:spcAft>
                <a:spcPts val="600"/>
              </a:spcAft>
            </a:pPr>
            <a:r>
              <a:rPr lang="en-US" dirty="0" smtClean="0">
                <a:solidFill>
                  <a:srgbClr val="C00000"/>
                </a:solidFill>
              </a:rPr>
              <a:t>Metallurgical grade silicon (~98% pure) production and typical impurity levels.</a:t>
            </a:r>
          </a:p>
          <a:p>
            <a:pPr>
              <a:spcAft>
                <a:spcPts val="600"/>
              </a:spcAft>
            </a:pPr>
            <a:r>
              <a:rPr lang="en-US" dirty="0" smtClean="0">
                <a:solidFill>
                  <a:srgbClr val="7030A0"/>
                </a:solidFill>
              </a:rPr>
              <a:t>Over 50% MGS is used to make Al alloys.</a:t>
            </a:r>
          </a:p>
          <a:p>
            <a:pPr>
              <a:spcAft>
                <a:spcPts val="600"/>
              </a:spcAft>
            </a:pPr>
            <a:r>
              <a:rPr lang="en-US" dirty="0" smtClean="0">
                <a:solidFill>
                  <a:srgbClr val="7030A0"/>
                </a:solidFill>
              </a:rPr>
              <a:t>The fraction used for semiconductors is very small.</a:t>
            </a:r>
            <a:endParaRPr lang="en-US" dirty="0">
              <a:solidFill>
                <a:srgbClr val="7030A0"/>
              </a:solidFill>
            </a:endParaRPr>
          </a:p>
        </p:txBody>
      </p:sp>
      <p:grpSp>
        <p:nvGrpSpPr>
          <p:cNvPr id="13" name="Group 12"/>
          <p:cNvGrpSpPr/>
          <p:nvPr/>
        </p:nvGrpSpPr>
        <p:grpSpPr>
          <a:xfrm>
            <a:off x="1676400" y="1905000"/>
            <a:ext cx="6096000" cy="3581400"/>
            <a:chOff x="1676400" y="1905000"/>
            <a:chExt cx="6096000" cy="3581400"/>
          </a:xfrm>
        </p:grpSpPr>
        <p:pic>
          <p:nvPicPr>
            <p:cNvPr id="8" name="Picture 2"/>
            <p:cNvPicPr>
              <a:picLocks noChangeAspect="1" noChangeArrowheads="1"/>
            </p:cNvPicPr>
            <p:nvPr/>
          </p:nvPicPr>
          <p:blipFill>
            <a:blip r:embed="rId2" cstate="print"/>
            <a:srcRect/>
            <a:stretch>
              <a:fillRect/>
            </a:stretch>
          </p:blipFill>
          <p:spPr bwMode="auto">
            <a:xfrm>
              <a:off x="1676400" y="1905000"/>
              <a:ext cx="5722454" cy="3581400"/>
            </a:xfrm>
            <a:prstGeom prst="rect">
              <a:avLst/>
            </a:prstGeom>
            <a:noFill/>
            <a:ln w="9525">
              <a:noFill/>
              <a:miter lim="800000"/>
              <a:headEnd/>
              <a:tailEnd/>
            </a:ln>
          </p:spPr>
        </p:pic>
        <p:cxnSp>
          <p:nvCxnSpPr>
            <p:cNvPr id="11" name="Straight Arrow Connector 10"/>
            <p:cNvCxnSpPr/>
            <p:nvPr/>
          </p:nvCxnSpPr>
          <p:spPr>
            <a:xfrm rot="10800000">
              <a:off x="74676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467600" y="38846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905000" y="228600"/>
            <a:ext cx="5876352" cy="523220"/>
          </a:xfrm>
          <a:prstGeom prst="rect">
            <a:avLst/>
          </a:prstGeom>
        </p:spPr>
        <p:txBody>
          <a:bodyPr wrap="none">
            <a:spAutoFit/>
          </a:bodyPr>
          <a:lstStyle/>
          <a:p>
            <a:r>
              <a:rPr lang="en-US" sz="2800" dirty="0" smtClean="0">
                <a:solidFill>
                  <a:srgbClr val="0033CC"/>
                </a:solidFill>
              </a:rPr>
              <a:t>Electrical grade silicon (polycrystalline) </a:t>
            </a:r>
            <a:endParaRPr lang="en-US" sz="2800" dirty="0">
              <a:solidFill>
                <a:srgbClr val="0033CC"/>
              </a:solidFill>
            </a:endParaRPr>
          </a:p>
        </p:txBody>
      </p:sp>
      <p:sp>
        <p:nvSpPr>
          <p:cNvPr id="8" name="Rectangle 7"/>
          <p:cNvSpPr/>
          <p:nvPr/>
        </p:nvSpPr>
        <p:spPr>
          <a:xfrm>
            <a:off x="304800" y="1219200"/>
            <a:ext cx="8534400" cy="4031873"/>
          </a:xfrm>
          <a:prstGeom prst="rect">
            <a:avLst/>
          </a:prstGeom>
        </p:spPr>
        <p:txBody>
          <a:bodyPr wrap="square">
            <a:spAutoFit/>
          </a:bodyPr>
          <a:lstStyle/>
          <a:p>
            <a:pPr>
              <a:spcAft>
                <a:spcPts val="600"/>
              </a:spcAft>
            </a:pPr>
            <a:r>
              <a:rPr lang="en-US" dirty="0" smtClean="0">
                <a:solidFill>
                  <a:srgbClr val="C00000"/>
                </a:solidFill>
              </a:rPr>
              <a:t>Basically, the solid Si is first converted into a liquid form (SiHCl</a:t>
            </a:r>
            <a:r>
              <a:rPr lang="en-US" baseline="-25000" dirty="0" smtClean="0">
                <a:solidFill>
                  <a:srgbClr val="C00000"/>
                </a:solidFill>
              </a:rPr>
              <a:t>3</a:t>
            </a:r>
            <a:r>
              <a:rPr lang="en-US" dirty="0" smtClean="0">
                <a:solidFill>
                  <a:srgbClr val="C00000"/>
                </a:solidFill>
              </a:rPr>
              <a:t>) for purification, then converted back into solid Si.</a:t>
            </a:r>
          </a:p>
          <a:p>
            <a:pPr>
              <a:spcAft>
                <a:spcPts val="600"/>
              </a:spcAft>
            </a:pPr>
            <a:r>
              <a:rPr lang="en-US" dirty="0" smtClean="0">
                <a:solidFill>
                  <a:srgbClr val="0033CC"/>
                </a:solidFill>
              </a:rPr>
              <a:t>Both reactions occur at high temperatures.</a:t>
            </a:r>
          </a:p>
          <a:p>
            <a:pPr>
              <a:spcAft>
                <a:spcPts val="600"/>
              </a:spcAft>
            </a:pPr>
            <a:r>
              <a:rPr lang="en-US" dirty="0" smtClean="0">
                <a:solidFill>
                  <a:srgbClr val="0033CC"/>
                </a:solidFill>
              </a:rPr>
              <a:t>Metallurgical grade silicon is treated with hydrogen chloride to form </a:t>
            </a:r>
            <a:r>
              <a:rPr lang="en-US" dirty="0" err="1" smtClean="0">
                <a:solidFill>
                  <a:srgbClr val="0033CC"/>
                </a:solidFill>
              </a:rPr>
              <a:t>trichlorosilane</a:t>
            </a:r>
            <a:r>
              <a:rPr lang="en-US" dirty="0" smtClean="0">
                <a:solidFill>
                  <a:srgbClr val="0033CC"/>
                </a:solidFill>
              </a:rPr>
              <a:t>:</a:t>
            </a:r>
          </a:p>
          <a:p>
            <a:pPr algn="ctr">
              <a:spcAft>
                <a:spcPts val="600"/>
              </a:spcAft>
            </a:pPr>
            <a:r>
              <a:rPr lang="en-US" dirty="0" smtClean="0">
                <a:solidFill>
                  <a:srgbClr val="0033CC"/>
                </a:solidFill>
              </a:rPr>
              <a:t>Si + 3HCl</a:t>
            </a:r>
            <a:r>
              <a:rPr lang="pt-BR" dirty="0" smtClean="0">
                <a:solidFill>
                  <a:srgbClr val="0033CC"/>
                </a:solidFill>
                <a:sym typeface="Symbol"/>
              </a:rPr>
              <a:t>  </a:t>
            </a:r>
            <a:r>
              <a:rPr lang="en-US" dirty="0" smtClean="0">
                <a:solidFill>
                  <a:srgbClr val="0033CC"/>
                </a:solidFill>
              </a:rPr>
              <a:t>SiHCl</a:t>
            </a:r>
            <a:r>
              <a:rPr lang="en-US" baseline="-25000" dirty="0" smtClean="0">
                <a:solidFill>
                  <a:srgbClr val="0033CC"/>
                </a:solidFill>
              </a:rPr>
              <a:t>3</a:t>
            </a:r>
            <a:r>
              <a:rPr lang="en-US" dirty="0" smtClean="0">
                <a:solidFill>
                  <a:srgbClr val="0033CC"/>
                </a:solidFill>
              </a:rPr>
              <a:t>(g) + H</a:t>
            </a:r>
            <a:r>
              <a:rPr lang="en-US" baseline="-25000" dirty="0" smtClean="0">
                <a:solidFill>
                  <a:srgbClr val="0033CC"/>
                </a:solidFill>
              </a:rPr>
              <a:t>2</a:t>
            </a:r>
            <a:r>
              <a:rPr lang="en-US" dirty="0" smtClean="0">
                <a:solidFill>
                  <a:srgbClr val="0033CC"/>
                </a:solidFill>
              </a:rPr>
              <a:t>(g) (use catalyst)</a:t>
            </a:r>
          </a:p>
          <a:p>
            <a:pPr>
              <a:spcAft>
                <a:spcPts val="600"/>
              </a:spcAft>
            </a:pPr>
            <a:r>
              <a:rPr lang="en-US" dirty="0" smtClean="0">
                <a:solidFill>
                  <a:srgbClr val="0033CC"/>
                </a:solidFill>
              </a:rPr>
              <a:t>SiHCl</a:t>
            </a:r>
            <a:r>
              <a:rPr lang="en-US" baseline="-25000" dirty="0" smtClean="0">
                <a:solidFill>
                  <a:srgbClr val="0033CC"/>
                </a:solidFill>
              </a:rPr>
              <a:t>3</a:t>
            </a:r>
            <a:r>
              <a:rPr lang="en-US" dirty="0" smtClean="0">
                <a:solidFill>
                  <a:srgbClr val="0033CC"/>
                </a:solidFill>
              </a:rPr>
              <a:t> is liquid </a:t>
            </a:r>
            <a:r>
              <a:rPr lang="en-US" i="1" dirty="0" smtClean="0">
                <a:solidFill>
                  <a:srgbClr val="0033CC"/>
                </a:solidFill>
              </a:rPr>
              <a:t>at room temperature</a:t>
            </a:r>
            <a:r>
              <a:rPr lang="en-US" dirty="0" smtClean="0">
                <a:solidFill>
                  <a:srgbClr val="0033CC"/>
                </a:solidFill>
              </a:rPr>
              <a:t>, boiling point 32</a:t>
            </a:r>
            <a:r>
              <a:rPr lang="en-US" baseline="30000" dirty="0" smtClean="0">
                <a:solidFill>
                  <a:srgbClr val="0033CC"/>
                </a:solidFill>
              </a:rPr>
              <a:t>o</a:t>
            </a:r>
            <a:r>
              <a:rPr lang="en-US" dirty="0" smtClean="0">
                <a:solidFill>
                  <a:srgbClr val="0033CC"/>
                </a:solidFill>
              </a:rPr>
              <a:t>C. Multiple distillation of the liquid removes the unwanted impurities (99.9999% pure). </a:t>
            </a:r>
          </a:p>
          <a:p>
            <a:pPr>
              <a:spcAft>
                <a:spcPts val="600"/>
              </a:spcAft>
            </a:pPr>
            <a:r>
              <a:rPr lang="en-US" dirty="0" smtClean="0">
                <a:solidFill>
                  <a:srgbClr val="0033CC"/>
                </a:solidFill>
              </a:rPr>
              <a:t>The purified SiHCl</a:t>
            </a:r>
            <a:r>
              <a:rPr lang="en-US" baseline="-25000" dirty="0" smtClean="0">
                <a:solidFill>
                  <a:srgbClr val="0033CC"/>
                </a:solidFill>
              </a:rPr>
              <a:t>3</a:t>
            </a:r>
            <a:r>
              <a:rPr lang="en-US" dirty="0" smtClean="0">
                <a:solidFill>
                  <a:srgbClr val="0033CC"/>
                </a:solidFill>
              </a:rPr>
              <a:t> is then used in a hydrogen reduction reaction to prepare the electronic grade Si (EGS):</a:t>
            </a:r>
          </a:p>
          <a:p>
            <a:pPr algn="ctr">
              <a:spcAft>
                <a:spcPts val="600"/>
              </a:spcAft>
            </a:pPr>
            <a:r>
              <a:rPr lang="pt-BR" dirty="0" smtClean="0">
                <a:solidFill>
                  <a:srgbClr val="0033CC"/>
                </a:solidFill>
              </a:rPr>
              <a:t>SiHCl</a:t>
            </a:r>
            <a:r>
              <a:rPr lang="pt-BR" baseline="-25000" dirty="0" smtClean="0">
                <a:solidFill>
                  <a:srgbClr val="0033CC"/>
                </a:solidFill>
              </a:rPr>
              <a:t>3</a:t>
            </a:r>
            <a:r>
              <a:rPr lang="pt-BR" dirty="0" smtClean="0">
                <a:solidFill>
                  <a:srgbClr val="0033CC"/>
                </a:solidFill>
              </a:rPr>
              <a:t>(g) + H</a:t>
            </a:r>
            <a:r>
              <a:rPr lang="pt-BR" baseline="-25000" dirty="0" smtClean="0">
                <a:solidFill>
                  <a:srgbClr val="0033CC"/>
                </a:solidFill>
              </a:rPr>
              <a:t>2</a:t>
            </a:r>
            <a:r>
              <a:rPr lang="pt-BR" dirty="0" smtClean="0">
                <a:solidFill>
                  <a:srgbClr val="0033CC"/>
                </a:solidFill>
              </a:rPr>
              <a:t>(g) </a:t>
            </a:r>
            <a:r>
              <a:rPr lang="pt-BR" dirty="0" smtClean="0">
                <a:solidFill>
                  <a:srgbClr val="0033CC"/>
                </a:solidFill>
                <a:sym typeface="Symbol"/>
              </a:rPr>
              <a:t> </a:t>
            </a:r>
            <a:r>
              <a:rPr lang="pt-BR" dirty="0" smtClean="0">
                <a:solidFill>
                  <a:srgbClr val="0033CC"/>
                </a:solidFill>
              </a:rPr>
              <a:t>Si(s) + 3HCl(g)</a:t>
            </a:r>
          </a:p>
          <a:p>
            <a:pPr algn="ctr">
              <a:spcAft>
                <a:spcPts val="600"/>
              </a:spcAft>
            </a:pPr>
            <a:r>
              <a:rPr lang="pt-BR" dirty="0" smtClean="0">
                <a:solidFill>
                  <a:srgbClr val="0033CC"/>
                </a:solidFill>
              </a:rPr>
              <a:t>(this is the reverse reaction of the above reaction)</a:t>
            </a:r>
          </a:p>
          <a:p>
            <a:pPr>
              <a:spcAft>
                <a:spcPts val="600"/>
              </a:spcAft>
            </a:pPr>
            <a:r>
              <a:rPr lang="pt-BR" dirty="0" smtClean="0">
                <a:solidFill>
                  <a:srgbClr val="0033CC"/>
                </a:solidFill>
              </a:rPr>
              <a:t>EGS is the raw material for Si single crystal production.</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95600"/>
            <a:ext cx="5334000" cy="3216265"/>
          </a:xfrm>
          <a:prstGeom prst="rect">
            <a:avLst/>
          </a:prstGeom>
        </p:spPr>
        <p:txBody>
          <a:bodyPr wrap="square">
            <a:spAutoFit/>
          </a:bodyPr>
          <a:lstStyle/>
          <a:p>
            <a:pPr algn="just">
              <a:spcAft>
                <a:spcPts val="600"/>
              </a:spcAft>
            </a:pPr>
            <a:r>
              <a:rPr lang="en-US" dirty="0" smtClean="0">
                <a:solidFill>
                  <a:srgbClr val="0033CC"/>
                </a:solidFill>
              </a:rPr>
              <a:t>Jan </a:t>
            </a:r>
            <a:r>
              <a:rPr lang="en-US" dirty="0" err="1" smtClean="0">
                <a:solidFill>
                  <a:srgbClr val="0033CC"/>
                </a:solidFill>
              </a:rPr>
              <a:t>Czochralski</a:t>
            </a:r>
            <a:r>
              <a:rPr lang="en-US" dirty="0" smtClean="0">
                <a:solidFill>
                  <a:srgbClr val="0033CC"/>
                </a:solidFill>
              </a:rPr>
              <a:t> (</a:t>
            </a:r>
            <a:r>
              <a:rPr lang="en-US" dirty="0" err="1" smtClean="0">
                <a:solidFill>
                  <a:srgbClr val="0033CC"/>
                </a:solidFill>
              </a:rPr>
              <a:t>cho</a:t>
            </a:r>
            <a:r>
              <a:rPr lang="en-US" dirty="0" smtClean="0">
                <a:solidFill>
                  <a:srgbClr val="0033CC"/>
                </a:solidFill>
              </a:rPr>
              <a:t>-HRAL-</a:t>
            </a:r>
            <a:r>
              <a:rPr lang="en-US" dirty="0" err="1" smtClean="0">
                <a:solidFill>
                  <a:srgbClr val="0033CC"/>
                </a:solidFill>
              </a:rPr>
              <a:t>skee</a:t>
            </a:r>
            <a:r>
              <a:rPr lang="en-US" dirty="0" smtClean="0">
                <a:solidFill>
                  <a:srgbClr val="0033CC"/>
                </a:solidFill>
              </a:rPr>
              <a:t>) (1885 - 1953) was a Polish chemist who invented the </a:t>
            </a:r>
            <a:r>
              <a:rPr lang="en-US" dirty="0" err="1" smtClean="0">
                <a:solidFill>
                  <a:srgbClr val="0033CC"/>
                </a:solidFill>
              </a:rPr>
              <a:t>Czochralski</a:t>
            </a:r>
            <a:r>
              <a:rPr lang="en-US" dirty="0" smtClean="0">
                <a:solidFill>
                  <a:srgbClr val="0033CC"/>
                </a:solidFill>
              </a:rPr>
              <a:t> process, which is used to grow single crystals and is used in the production of semiconductor wafers. </a:t>
            </a:r>
          </a:p>
          <a:p>
            <a:pPr algn="just">
              <a:spcAft>
                <a:spcPts val="600"/>
              </a:spcAft>
            </a:pPr>
            <a:r>
              <a:rPr lang="en-US" dirty="0" smtClean="0">
                <a:solidFill>
                  <a:srgbClr val="0033CC"/>
                </a:solidFill>
              </a:rPr>
              <a:t>He discovered the </a:t>
            </a:r>
            <a:r>
              <a:rPr lang="en-US" dirty="0" err="1" smtClean="0">
                <a:solidFill>
                  <a:srgbClr val="0033CC"/>
                </a:solidFill>
              </a:rPr>
              <a:t>Czochralski</a:t>
            </a:r>
            <a:r>
              <a:rPr lang="en-US" dirty="0" smtClean="0">
                <a:solidFill>
                  <a:srgbClr val="0033CC"/>
                </a:solidFill>
              </a:rPr>
              <a:t> method in 1916 when he accidentally dipped his pen into a crucible of molten tin rather than his inkwell. He immediately pulled his pen out to discover that a thin thread of solidified metal was hanging from the nib. The nib was replaced by a capillary, and </a:t>
            </a:r>
            <a:r>
              <a:rPr lang="en-US" dirty="0" err="1" smtClean="0">
                <a:solidFill>
                  <a:srgbClr val="0033CC"/>
                </a:solidFill>
              </a:rPr>
              <a:t>Czochralski</a:t>
            </a:r>
            <a:r>
              <a:rPr lang="en-US" dirty="0" smtClean="0">
                <a:solidFill>
                  <a:srgbClr val="0033CC"/>
                </a:solidFill>
              </a:rPr>
              <a:t> verified that the crystallized metal was a single crystal.</a:t>
            </a:r>
            <a:endParaRPr lang="en-US" dirty="0">
              <a:solidFill>
                <a:srgbClr val="0033CC"/>
              </a:solidFill>
            </a:endParaRPr>
          </a:p>
        </p:txBody>
      </p:sp>
      <p:pic>
        <p:nvPicPr>
          <p:cNvPr id="25602" name="Picture 2"/>
          <p:cNvPicPr>
            <a:picLocks noChangeAspect="1" noChangeArrowheads="1"/>
          </p:cNvPicPr>
          <p:nvPr/>
        </p:nvPicPr>
        <p:blipFill>
          <a:blip r:embed="rId2" cstate="print"/>
          <a:srcRect/>
          <a:stretch>
            <a:fillRect/>
          </a:stretch>
        </p:blipFill>
        <p:spPr bwMode="auto">
          <a:xfrm>
            <a:off x="457200" y="914400"/>
            <a:ext cx="1371600" cy="180473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943600" y="2514600"/>
            <a:ext cx="2895600" cy="3860800"/>
          </a:xfrm>
          <a:prstGeom prst="rect">
            <a:avLst/>
          </a:prstGeom>
          <a:noFill/>
          <a:ln w="9525">
            <a:noFill/>
            <a:miter lim="800000"/>
            <a:headEnd/>
            <a:tailEnd/>
          </a:ln>
        </p:spPr>
      </p:pic>
      <p:sp>
        <p:nvSpPr>
          <p:cNvPr id="9" name="TextBox 8"/>
          <p:cNvSpPr txBox="1"/>
          <p:nvPr/>
        </p:nvSpPr>
        <p:spPr>
          <a:xfrm>
            <a:off x="3048000" y="152400"/>
            <a:ext cx="3502434" cy="523220"/>
          </a:xfrm>
          <a:prstGeom prst="rect">
            <a:avLst/>
          </a:prstGeom>
          <a:noFill/>
        </p:spPr>
        <p:txBody>
          <a:bodyPr wrap="none" rtlCol="0">
            <a:spAutoFit/>
          </a:bodyPr>
          <a:lstStyle/>
          <a:p>
            <a:r>
              <a:rPr lang="en-US" sz="2800" dirty="0" smtClean="0">
                <a:solidFill>
                  <a:srgbClr val="0033CC"/>
                </a:solidFill>
              </a:rPr>
              <a:t>Si single crystal growth</a:t>
            </a:r>
            <a:endParaRPr lang="en-US" sz="2800" dirty="0">
              <a:solidFill>
                <a:srgbClr val="0033CC"/>
              </a:solidFill>
            </a:endParaRPr>
          </a:p>
        </p:txBody>
      </p:sp>
      <p:cxnSp>
        <p:nvCxnSpPr>
          <p:cNvPr id="10" name="Straight Connector 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2209800" y="1295400"/>
            <a:ext cx="5561972" cy="369332"/>
          </a:xfrm>
          <a:prstGeom prst="rect">
            <a:avLst/>
          </a:prstGeom>
          <a:noFill/>
        </p:spPr>
        <p:txBody>
          <a:bodyPr wrap="none" rtlCol="0">
            <a:spAutoFit/>
          </a:bodyPr>
          <a:lstStyle/>
          <a:p>
            <a:r>
              <a:rPr lang="en-US" dirty="0" smtClean="0">
                <a:solidFill>
                  <a:srgbClr val="0033CC"/>
                </a:solidFill>
              </a:rPr>
              <a:t>Two methods used: </a:t>
            </a:r>
            <a:r>
              <a:rPr lang="en-US" dirty="0" err="1" smtClean="0">
                <a:solidFill>
                  <a:srgbClr val="0033CC"/>
                </a:solidFill>
              </a:rPr>
              <a:t>Czochralski</a:t>
            </a:r>
            <a:r>
              <a:rPr lang="en-US" dirty="0" smtClean="0">
                <a:solidFill>
                  <a:srgbClr val="0033CC"/>
                </a:solidFill>
              </a:rPr>
              <a:t> (CZ) and float zone (FZ).</a:t>
            </a:r>
            <a:endParaRPr lang="en-US" dirty="0">
              <a:solidFill>
                <a:srgbClr val="0033CC"/>
              </a:solidFill>
            </a:endParaRPr>
          </a:p>
        </p:txBody>
      </p:sp>
      <p:sp>
        <p:nvSpPr>
          <p:cNvPr id="12" name="Rectangle 11"/>
          <p:cNvSpPr/>
          <p:nvPr/>
        </p:nvSpPr>
        <p:spPr>
          <a:xfrm>
            <a:off x="381000" y="6172200"/>
            <a:ext cx="3904402" cy="338554"/>
          </a:xfrm>
          <a:prstGeom prst="rect">
            <a:avLst/>
          </a:prstGeom>
        </p:spPr>
        <p:txBody>
          <a:bodyPr wrap="none">
            <a:spAutoFit/>
          </a:bodyPr>
          <a:lstStyle/>
          <a:p>
            <a:r>
              <a:rPr lang="en-US" sz="1600" dirty="0" smtClean="0"/>
              <a:t>http://en.wikipedia.org/wiki/Jan_Czochralski</a:t>
            </a:r>
            <a:endParaRPr lang="en-US" sz="16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012370" y="162580"/>
            <a:ext cx="3769430" cy="523220"/>
          </a:xfrm>
          <a:prstGeom prst="rect">
            <a:avLst/>
          </a:prstGeom>
        </p:spPr>
        <p:txBody>
          <a:bodyPr wrap="none">
            <a:spAutoFit/>
          </a:bodyPr>
          <a:lstStyle/>
          <a:p>
            <a:r>
              <a:rPr lang="en-US" sz="2800" dirty="0" err="1" smtClean="0">
                <a:solidFill>
                  <a:srgbClr val="0033CC"/>
                </a:solidFill>
              </a:rPr>
              <a:t>Czochralski</a:t>
            </a:r>
            <a:r>
              <a:rPr lang="en-US" sz="2800" dirty="0" smtClean="0">
                <a:solidFill>
                  <a:srgbClr val="0033CC"/>
                </a:solidFill>
              </a:rPr>
              <a:t> method (CZ) </a:t>
            </a:r>
            <a:endParaRPr lang="en-US" sz="2800" dirty="0"/>
          </a:p>
        </p:txBody>
      </p:sp>
      <p:sp>
        <p:nvSpPr>
          <p:cNvPr id="14" name="Text Box 6"/>
          <p:cNvSpPr txBox="1">
            <a:spLocks noChangeArrowheads="1"/>
          </p:cNvSpPr>
          <p:nvPr/>
        </p:nvSpPr>
        <p:spPr bwMode="auto">
          <a:xfrm>
            <a:off x="304800" y="762000"/>
            <a:ext cx="8534400" cy="4103688"/>
          </a:xfrm>
          <a:prstGeom prst="rect">
            <a:avLst/>
          </a:prstGeom>
          <a:noFill/>
          <a:ln w="25400">
            <a:noFill/>
            <a:miter lim="800000"/>
            <a:headEnd/>
            <a:tailEnd/>
          </a:ln>
        </p:spPr>
        <p:txBody>
          <a:bodyPr wrap="square">
            <a:spAutoFit/>
          </a:bodyPr>
          <a:lstStyle/>
          <a:p>
            <a:pPr marL="171450" indent="-171450">
              <a:spcAft>
                <a:spcPts val="400"/>
              </a:spcAft>
              <a:buFont typeface="Arial" pitchFamily="34" charset="0"/>
              <a:buChar char="•"/>
            </a:pPr>
            <a:r>
              <a:rPr lang="en-US" dirty="0" smtClean="0">
                <a:solidFill>
                  <a:srgbClr val="0033CC"/>
                </a:solidFill>
              </a:rPr>
              <a:t>It is widely employed for Si, </a:t>
            </a:r>
            <a:r>
              <a:rPr lang="en-US" dirty="0" err="1" smtClean="0">
                <a:solidFill>
                  <a:srgbClr val="0033CC"/>
                </a:solidFill>
              </a:rPr>
              <a:t>GaAs</a:t>
            </a:r>
            <a:r>
              <a:rPr lang="en-US" dirty="0" smtClean="0">
                <a:solidFill>
                  <a:srgbClr val="0033CC"/>
                </a:solidFill>
              </a:rPr>
              <a:t>, and </a:t>
            </a:r>
            <a:r>
              <a:rPr lang="en-US" dirty="0" err="1" smtClean="0">
                <a:solidFill>
                  <a:srgbClr val="0033CC"/>
                </a:solidFill>
              </a:rPr>
              <a:t>InP</a:t>
            </a:r>
            <a:r>
              <a:rPr lang="en-US" dirty="0" smtClean="0">
                <a:solidFill>
                  <a:srgbClr val="0033CC"/>
                </a:solidFill>
              </a:rPr>
              <a:t>.</a:t>
            </a:r>
          </a:p>
          <a:p>
            <a:pPr marL="171450" indent="-171450">
              <a:spcAft>
                <a:spcPts val="400"/>
              </a:spcAft>
              <a:buFont typeface="Arial" pitchFamily="34" charset="0"/>
              <a:buChar char="•"/>
            </a:pPr>
            <a:r>
              <a:rPr lang="en-US" dirty="0" smtClean="0">
                <a:solidFill>
                  <a:srgbClr val="0033CC"/>
                </a:solidFill>
              </a:rPr>
              <a:t>The </a:t>
            </a:r>
            <a:r>
              <a:rPr lang="en-US" dirty="0">
                <a:solidFill>
                  <a:srgbClr val="0033CC"/>
                </a:solidFill>
              </a:rPr>
              <a:t>EGS is broken into small pieces and placed in an SiO</a:t>
            </a:r>
            <a:r>
              <a:rPr lang="en-US" baseline="-25000" dirty="0">
                <a:solidFill>
                  <a:srgbClr val="0033CC"/>
                </a:solidFill>
              </a:rPr>
              <a:t>2</a:t>
            </a:r>
            <a:r>
              <a:rPr lang="en-US" dirty="0">
                <a:solidFill>
                  <a:srgbClr val="0033CC"/>
                </a:solidFill>
              </a:rPr>
              <a:t> </a:t>
            </a:r>
            <a:r>
              <a:rPr lang="en-US" dirty="0" smtClean="0">
                <a:solidFill>
                  <a:srgbClr val="0033CC"/>
                </a:solidFill>
              </a:rPr>
              <a:t>crucible.</a:t>
            </a:r>
            <a:endParaRPr lang="en-US" dirty="0">
              <a:solidFill>
                <a:srgbClr val="0033CC"/>
              </a:solidFill>
            </a:endParaRPr>
          </a:p>
          <a:p>
            <a:pPr marL="171450" indent="-171450">
              <a:spcAft>
                <a:spcPts val="400"/>
              </a:spcAft>
              <a:buFont typeface="Arial" pitchFamily="34" charset="0"/>
              <a:buChar char="•"/>
            </a:pPr>
            <a:r>
              <a:rPr lang="en-US" dirty="0" smtClean="0">
                <a:solidFill>
                  <a:srgbClr val="0033CC"/>
                </a:solidFill>
              </a:rPr>
              <a:t>In </a:t>
            </a:r>
            <a:r>
              <a:rPr lang="en-US" dirty="0">
                <a:solidFill>
                  <a:srgbClr val="0033CC"/>
                </a:solidFill>
              </a:rPr>
              <a:t>an argon ambient, the crucible is heated to just above </a:t>
            </a:r>
            <a:r>
              <a:rPr lang="en-US" dirty="0" smtClean="0">
                <a:solidFill>
                  <a:srgbClr val="0033CC"/>
                </a:solidFill>
              </a:rPr>
              <a:t>1417</a:t>
            </a:r>
            <a:r>
              <a:rPr lang="en-US" baseline="30000" dirty="0" smtClean="0">
                <a:solidFill>
                  <a:srgbClr val="0033CC"/>
                </a:solidFill>
              </a:rPr>
              <a:t>o</a:t>
            </a:r>
            <a:r>
              <a:rPr lang="en-US" dirty="0" smtClean="0">
                <a:solidFill>
                  <a:srgbClr val="0033CC"/>
                </a:solidFill>
              </a:rPr>
              <a:t>C.</a:t>
            </a:r>
          </a:p>
          <a:p>
            <a:pPr marL="171450" indent="-171450">
              <a:spcAft>
                <a:spcPts val="400"/>
              </a:spcAft>
              <a:buFont typeface="Arial" pitchFamily="34" charset="0"/>
              <a:buChar char="•"/>
            </a:pPr>
            <a:r>
              <a:rPr lang="en-US" dirty="0" smtClean="0">
                <a:solidFill>
                  <a:srgbClr val="0033CC"/>
                </a:solidFill>
              </a:rPr>
              <a:t>Dopant is added to the melt to intentionally dope the resulting crystal.</a:t>
            </a:r>
            <a:endParaRPr lang="en-US" dirty="0">
              <a:solidFill>
                <a:srgbClr val="0033CC"/>
              </a:solidFill>
            </a:endParaRPr>
          </a:p>
          <a:p>
            <a:pPr marL="171450" indent="-171450">
              <a:spcAft>
                <a:spcPts val="400"/>
              </a:spcAft>
              <a:buFont typeface="Arial" pitchFamily="34" charset="0"/>
              <a:buChar char="•"/>
            </a:pPr>
            <a:r>
              <a:rPr lang="en-US" dirty="0" smtClean="0">
                <a:solidFill>
                  <a:srgbClr val="0033CC"/>
                </a:solidFill>
              </a:rPr>
              <a:t>A </a:t>
            </a:r>
            <a:r>
              <a:rPr lang="en-US" dirty="0">
                <a:solidFill>
                  <a:srgbClr val="0033CC"/>
                </a:solidFill>
              </a:rPr>
              <a:t>single crystal seed is then lowered into the melt (crystal orientation and wafer diameter determined by seed orientation and pull rate</a:t>
            </a:r>
            <a:r>
              <a:rPr lang="en-US" dirty="0" smtClean="0">
                <a:solidFill>
                  <a:srgbClr val="0033CC"/>
                </a:solidFill>
              </a:rPr>
              <a:t>), and withdrawn slowly.</a:t>
            </a:r>
          </a:p>
          <a:p>
            <a:pPr marL="171450" indent="-171450">
              <a:spcAft>
                <a:spcPts val="400"/>
              </a:spcAft>
              <a:buFont typeface="Arial" pitchFamily="34" charset="0"/>
              <a:buChar char="•"/>
            </a:pPr>
            <a:r>
              <a:rPr lang="en-US" dirty="0" smtClean="0">
                <a:solidFill>
                  <a:srgbClr val="0033CC"/>
                </a:solidFill>
              </a:rPr>
              <a:t>Melt flows up the seed and cools as crystal begins to grow.</a:t>
            </a:r>
          </a:p>
          <a:p>
            <a:pPr marL="171450" indent="-171450">
              <a:spcAft>
                <a:spcPts val="400"/>
              </a:spcAft>
              <a:buFont typeface="Arial" pitchFamily="34" charset="0"/>
              <a:buChar char="•"/>
            </a:pPr>
            <a:r>
              <a:rPr lang="en-US" dirty="0" smtClean="0">
                <a:solidFill>
                  <a:srgbClr val="0033CC"/>
                </a:solidFill>
              </a:rPr>
              <a:t>Seed rotated about its axis to produce a circular cross-section crystal. The rotation inhibits the natural tendency of the crystal to grow along certain orientations to produce a faceted crystal.</a:t>
            </a:r>
          </a:p>
          <a:p>
            <a:pPr marL="171450" indent="-171450">
              <a:spcAft>
                <a:spcPts val="400"/>
              </a:spcAft>
              <a:buFont typeface="Arial" pitchFamily="34" charset="0"/>
              <a:buChar char="•"/>
            </a:pPr>
            <a:r>
              <a:rPr lang="en-US" dirty="0" smtClean="0">
                <a:solidFill>
                  <a:srgbClr val="0033CC"/>
                </a:solidFill>
              </a:rPr>
              <a:t>Long ingots (</a:t>
            </a:r>
            <a:r>
              <a:rPr lang="en-US" dirty="0" err="1" smtClean="0">
                <a:solidFill>
                  <a:srgbClr val="0033CC"/>
                </a:solidFill>
              </a:rPr>
              <a:t>boules</a:t>
            </a:r>
            <a:r>
              <a:rPr lang="en-US" dirty="0" smtClean="0">
                <a:solidFill>
                  <a:srgbClr val="0033CC"/>
                </a:solidFill>
              </a:rPr>
              <a:t>) </a:t>
            </a:r>
            <a:r>
              <a:rPr lang="en-US" dirty="0" smtClean="0">
                <a:solidFill>
                  <a:srgbClr val="0033CC"/>
                </a:solidFill>
                <a:sym typeface="Symbol"/>
              </a:rPr>
              <a:t></a:t>
            </a:r>
            <a:r>
              <a:rPr lang="en-US" dirty="0" smtClean="0">
                <a:solidFill>
                  <a:srgbClr val="0033CC"/>
                </a:solidFill>
              </a:rPr>
              <a:t>100 kg, with very good circular cross-section are produced.</a:t>
            </a:r>
            <a:endParaRPr lang="en-US" dirty="0">
              <a:solidFill>
                <a:srgbClr val="0033CC"/>
              </a:solidFill>
            </a:endParaRPr>
          </a:p>
          <a:p>
            <a:pPr marL="171450" indent="-171450">
              <a:spcAft>
                <a:spcPts val="400"/>
              </a:spcAft>
              <a:buFont typeface="Arial" pitchFamily="34" charset="0"/>
              <a:buChar char="•"/>
            </a:pPr>
            <a:r>
              <a:rPr lang="en-US" dirty="0" smtClean="0">
                <a:solidFill>
                  <a:srgbClr val="0033CC"/>
                </a:solidFill>
              </a:rPr>
              <a:t>The </a:t>
            </a:r>
            <a:r>
              <a:rPr lang="en-US" dirty="0">
                <a:solidFill>
                  <a:srgbClr val="0033CC"/>
                </a:solidFill>
              </a:rPr>
              <a:t>oxygen and carbon (from graphite furnace components), contribute about </a:t>
            </a:r>
            <a:r>
              <a:rPr lang="en-US" dirty="0" smtClean="0">
                <a:solidFill>
                  <a:srgbClr val="0033CC"/>
                </a:solidFill>
              </a:rPr>
              <a:t>10</a:t>
            </a:r>
            <a:r>
              <a:rPr lang="en-US" baseline="30000" dirty="0" smtClean="0">
                <a:solidFill>
                  <a:srgbClr val="0033CC"/>
                </a:solidFill>
              </a:rPr>
              <a:t>17</a:t>
            </a:r>
            <a:r>
              <a:rPr lang="en-US" dirty="0" smtClean="0">
                <a:solidFill>
                  <a:srgbClr val="0033CC"/>
                </a:solidFill>
              </a:rPr>
              <a:t>-10</a:t>
            </a:r>
            <a:r>
              <a:rPr lang="en-US" baseline="30000" dirty="0" smtClean="0">
                <a:solidFill>
                  <a:srgbClr val="0033CC"/>
                </a:solidFill>
              </a:rPr>
              <a:t>18</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 contaminants.</a:t>
            </a:r>
            <a:endParaRPr lang="en-US" dirty="0">
              <a:solidFill>
                <a:srgbClr val="0033CC"/>
              </a:solidFill>
            </a:endParaRPr>
          </a:p>
        </p:txBody>
      </p:sp>
      <p:pic>
        <p:nvPicPr>
          <p:cNvPr id="15" name="Picture 2"/>
          <p:cNvPicPr>
            <a:picLocks noChangeAspect="1" noChangeArrowheads="1"/>
          </p:cNvPicPr>
          <p:nvPr/>
        </p:nvPicPr>
        <p:blipFill>
          <a:blip r:embed="rId2" cstate="print"/>
          <a:srcRect/>
          <a:stretch>
            <a:fillRect/>
          </a:stretch>
        </p:blipFill>
        <p:spPr bwMode="auto">
          <a:xfrm>
            <a:off x="609600" y="4800600"/>
            <a:ext cx="2428875" cy="1819275"/>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3429000" y="4800600"/>
            <a:ext cx="2428875" cy="1819275"/>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6324600" y="4810125"/>
            <a:ext cx="2428875" cy="1819275"/>
          </a:xfrm>
          <a:prstGeom prst="rect">
            <a:avLst/>
          </a:prstGeom>
          <a:noFill/>
          <a:ln w="9525">
            <a:noFill/>
            <a:miter lim="800000"/>
            <a:headEnd/>
            <a:tailEnd/>
          </a:ln>
        </p:spPr>
      </p:pic>
      <p:pic>
        <p:nvPicPr>
          <p:cNvPr id="19" name="Picture 18"/>
          <p:cNvPicPr>
            <a:picLocks noChangeAspect="1" noChangeArrowheads="1"/>
          </p:cNvPicPr>
          <p:nvPr/>
        </p:nvPicPr>
        <p:blipFill>
          <a:blip r:embed="rId5" cstate="print"/>
          <a:srcRect/>
          <a:stretch>
            <a:fillRect/>
          </a:stretch>
        </p:blipFill>
        <p:spPr bwMode="auto">
          <a:xfrm>
            <a:off x="7363924" y="762000"/>
            <a:ext cx="1627253" cy="1371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down)">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wipe(down)">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wipe(down)">
                                      <p:cBhvr>
                                        <p:cTn id="4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76200"/>
            <a:ext cx="3069943" cy="523220"/>
          </a:xfrm>
          <a:prstGeom prst="rect">
            <a:avLst/>
          </a:prstGeom>
          <a:noFill/>
        </p:spPr>
        <p:txBody>
          <a:bodyPr wrap="none" rtlCol="0">
            <a:spAutoFit/>
          </a:bodyPr>
          <a:lstStyle/>
          <a:p>
            <a:r>
              <a:rPr lang="en-US" sz="2800" dirty="0" smtClean="0">
                <a:solidFill>
                  <a:srgbClr val="0033CC"/>
                </a:solidFill>
              </a:rPr>
              <a:t>Single crystal silicon</a:t>
            </a:r>
            <a:endParaRPr lang="en-US" sz="2800" dirty="0">
              <a:solidFill>
                <a:srgbClr val="0033CC"/>
              </a:solidFill>
            </a:endParaRPr>
          </a:p>
        </p:txBody>
      </p:sp>
      <p:sp>
        <p:nvSpPr>
          <p:cNvPr id="5" name="Rectangle 4"/>
          <p:cNvSpPr/>
          <p:nvPr/>
        </p:nvSpPr>
        <p:spPr>
          <a:xfrm>
            <a:off x="381000" y="609600"/>
            <a:ext cx="8229600" cy="2500685"/>
          </a:xfrm>
          <a:prstGeom prst="rect">
            <a:avLst/>
          </a:prstGeom>
        </p:spPr>
        <p:txBody>
          <a:bodyPr wrap="square">
            <a:spAutoFit/>
          </a:bodyPr>
          <a:lstStyle/>
          <a:p>
            <a:pPr marL="166688" indent="-166688">
              <a:spcAft>
                <a:spcPts val="300"/>
              </a:spcAft>
              <a:buFont typeface="Arial" pitchFamily="34" charset="0"/>
              <a:buChar char="•"/>
            </a:pPr>
            <a:r>
              <a:rPr lang="en-US" dirty="0" smtClean="0">
                <a:solidFill>
                  <a:srgbClr val="0033CC"/>
                </a:solidFill>
              </a:rPr>
              <a:t>Three types of solids - amorphous, polycrystalline, mono-crystalline (single-crystal).</a:t>
            </a:r>
          </a:p>
          <a:p>
            <a:pPr marL="166688" indent="-166688">
              <a:spcAft>
                <a:spcPts val="300"/>
              </a:spcAft>
              <a:buFont typeface="Arial" pitchFamily="34" charset="0"/>
              <a:buChar char="•"/>
            </a:pPr>
            <a:r>
              <a:rPr lang="en-US" dirty="0" smtClean="0">
                <a:solidFill>
                  <a:srgbClr val="0033CC"/>
                </a:solidFill>
              </a:rPr>
              <a:t>Semiconductor devices and VLSI (very large scale integrated) circuits require high-purity single-crystal semiconductors. Because:</a:t>
            </a:r>
          </a:p>
          <a:p>
            <a:pPr marL="688975" lvl="1" indent="-231775">
              <a:spcAft>
                <a:spcPts val="300"/>
              </a:spcAft>
              <a:buFont typeface="Courier New" pitchFamily="49" charset="0"/>
              <a:buChar char="o"/>
            </a:pPr>
            <a:r>
              <a:rPr lang="en-US" dirty="0" smtClean="0">
                <a:solidFill>
                  <a:srgbClr val="0033CC"/>
                </a:solidFill>
              </a:rPr>
              <a:t>Difficult to control properties of amorphous or poly-crystals.</a:t>
            </a:r>
          </a:p>
          <a:p>
            <a:pPr marL="688975" lvl="1" indent="-231775">
              <a:spcAft>
                <a:spcPts val="300"/>
              </a:spcAft>
              <a:buFont typeface="Courier New" pitchFamily="49" charset="0"/>
              <a:buChar char="o"/>
            </a:pPr>
            <a:r>
              <a:rPr lang="en-US" dirty="0" smtClean="0">
                <a:solidFill>
                  <a:srgbClr val="0033CC"/>
                </a:solidFill>
              </a:rPr>
              <a:t>By doping, electronic properties (carrier density, mobility, conductivity, carrier lifetime) of a single crystal can be controlled more precisely.</a:t>
            </a:r>
          </a:p>
          <a:p>
            <a:pPr marL="166688" indent="-166688">
              <a:spcAft>
                <a:spcPts val="300"/>
              </a:spcAft>
              <a:buFont typeface="Arial" pitchFamily="34" charset="0"/>
              <a:buChar char="•"/>
            </a:pPr>
            <a:r>
              <a:rPr lang="en-US" dirty="0" smtClean="0">
                <a:solidFill>
                  <a:srgbClr val="0033CC"/>
                </a:solidFill>
              </a:rPr>
              <a:t>Amorphous silicon is used in photovoltaic cells, electronic displays (large-area).</a:t>
            </a:r>
          </a:p>
          <a:p>
            <a:pPr marL="166688" indent="-166688">
              <a:spcAft>
                <a:spcPts val="300"/>
              </a:spcAft>
              <a:buFont typeface="Arial" pitchFamily="34" charset="0"/>
              <a:buChar char="•"/>
            </a:pPr>
            <a:r>
              <a:rPr lang="en-US" dirty="0" smtClean="0">
                <a:solidFill>
                  <a:srgbClr val="0033CC"/>
                </a:solidFill>
              </a:rPr>
              <a:t>Polycrystalline silicon is used as a gate contact in MOSFETs (VLSI circuits).</a:t>
            </a:r>
            <a:endParaRPr lang="en-US" dirty="0">
              <a:solidFill>
                <a:srgbClr val="0033CC"/>
              </a:solidFill>
            </a:endParaRPr>
          </a:p>
        </p:txBody>
      </p:sp>
      <p:sp>
        <p:nvSpPr>
          <p:cNvPr id="6" name="Rectangle 5"/>
          <p:cNvSpPr/>
          <p:nvPr/>
        </p:nvSpPr>
        <p:spPr>
          <a:xfrm>
            <a:off x="1447800" y="4800600"/>
            <a:ext cx="3429000" cy="1754326"/>
          </a:xfrm>
          <a:prstGeom prst="rect">
            <a:avLst/>
          </a:prstGeom>
        </p:spPr>
        <p:txBody>
          <a:bodyPr wrap="square">
            <a:spAutoFit/>
          </a:bodyPr>
          <a:lstStyle/>
          <a:p>
            <a:r>
              <a:rPr lang="en-US" dirty="0" smtClean="0">
                <a:solidFill>
                  <a:srgbClr val="C00000"/>
                </a:solidFill>
              </a:rPr>
              <a:t>Single crystal Si wafers</a:t>
            </a:r>
          </a:p>
          <a:p>
            <a:r>
              <a:rPr lang="en-US" dirty="0" smtClean="0">
                <a:solidFill>
                  <a:srgbClr val="0033CC"/>
                </a:solidFill>
              </a:rPr>
              <a:t>Diameters: currently up to 300mm (500mm?)</a:t>
            </a:r>
          </a:p>
          <a:p>
            <a:r>
              <a:rPr lang="en-US" dirty="0" smtClean="0">
                <a:solidFill>
                  <a:srgbClr val="0033CC"/>
                </a:solidFill>
              </a:rPr>
              <a:t>Wafer thickness: </a:t>
            </a:r>
            <a:r>
              <a:rPr lang="en-US" dirty="0" smtClean="0">
                <a:solidFill>
                  <a:srgbClr val="0033CC"/>
                </a:solidFill>
                <a:sym typeface="Symbol"/>
              </a:rPr>
              <a:t></a:t>
            </a:r>
            <a:r>
              <a:rPr lang="en-US" dirty="0" smtClean="0">
                <a:solidFill>
                  <a:srgbClr val="0033CC"/>
                </a:solidFill>
              </a:rPr>
              <a:t>650</a:t>
            </a:r>
            <a:r>
              <a:rPr lang="el-GR" dirty="0" smtClean="0">
                <a:solidFill>
                  <a:srgbClr val="0033CC"/>
                </a:solidFill>
              </a:rPr>
              <a:t>μ</a:t>
            </a:r>
            <a:r>
              <a:rPr lang="en-US" dirty="0" smtClean="0">
                <a:solidFill>
                  <a:srgbClr val="0033CC"/>
                </a:solidFill>
              </a:rPr>
              <a:t>m</a:t>
            </a:r>
          </a:p>
          <a:p>
            <a:r>
              <a:rPr lang="en-US" dirty="0" smtClean="0">
                <a:solidFill>
                  <a:srgbClr val="0033CC"/>
                </a:solidFill>
              </a:rPr>
              <a:t>Wafer purity: 150 parts/trillion</a:t>
            </a:r>
          </a:p>
          <a:p>
            <a:r>
              <a:rPr lang="en-US" dirty="0" smtClean="0">
                <a:solidFill>
                  <a:srgbClr val="0033CC"/>
                </a:solidFill>
              </a:rPr>
              <a:t>Impurities: 99.99999999% Si</a:t>
            </a:r>
            <a:endParaRPr lang="en-US"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5334000" y="3124200"/>
            <a:ext cx="2971800" cy="3646019"/>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152400" y="990600"/>
            <a:ext cx="4229100" cy="5547261"/>
          </a:xfrm>
          <a:prstGeom prst="rect">
            <a:avLst/>
          </a:prstGeom>
          <a:noFill/>
          <a:ln w="9525">
            <a:noFill/>
            <a:miter lim="800000"/>
            <a:headEnd/>
            <a:tailEnd/>
          </a:ln>
        </p:spPr>
      </p:pic>
      <p:cxnSp>
        <p:nvCxnSpPr>
          <p:cNvPr id="10" name="Straight Connector 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3012370" y="162580"/>
            <a:ext cx="3769430" cy="523220"/>
          </a:xfrm>
          <a:prstGeom prst="rect">
            <a:avLst/>
          </a:prstGeom>
        </p:spPr>
        <p:txBody>
          <a:bodyPr wrap="none">
            <a:spAutoFit/>
          </a:bodyPr>
          <a:lstStyle/>
          <a:p>
            <a:r>
              <a:rPr lang="en-US" sz="2800" dirty="0" err="1" smtClean="0">
                <a:solidFill>
                  <a:srgbClr val="0033CC"/>
                </a:solidFill>
              </a:rPr>
              <a:t>Czochralski</a:t>
            </a:r>
            <a:r>
              <a:rPr lang="en-US" sz="2800" dirty="0" smtClean="0">
                <a:solidFill>
                  <a:srgbClr val="0033CC"/>
                </a:solidFill>
              </a:rPr>
              <a:t> method (CZ) </a:t>
            </a:r>
            <a:endParaRPr lang="en-US" sz="2800" dirty="0"/>
          </a:p>
        </p:txBody>
      </p:sp>
      <p:pic>
        <p:nvPicPr>
          <p:cNvPr id="12" name="Picture 2"/>
          <p:cNvPicPr>
            <a:picLocks noChangeAspect="1" noChangeArrowheads="1"/>
          </p:cNvPicPr>
          <p:nvPr/>
        </p:nvPicPr>
        <p:blipFill>
          <a:blip r:embed="rId3" cstate="print"/>
          <a:srcRect/>
          <a:stretch>
            <a:fillRect/>
          </a:stretch>
        </p:blipFill>
        <p:spPr bwMode="auto">
          <a:xfrm>
            <a:off x="4425382" y="1600200"/>
            <a:ext cx="4597168" cy="44291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52400" y="1447800"/>
            <a:ext cx="8871913" cy="4495800"/>
          </a:xfrm>
          <a:prstGeom prst="rect">
            <a:avLst/>
          </a:prstGeom>
          <a:noFill/>
          <a:ln w="9525">
            <a:noFill/>
            <a:miter lim="800000"/>
            <a:headEnd/>
            <a:tailEnd/>
          </a:ln>
        </p:spPr>
      </p:pic>
      <p:sp>
        <p:nvSpPr>
          <p:cNvPr id="5" name="Rectangle 4"/>
          <p:cNvSpPr/>
          <p:nvPr/>
        </p:nvSpPr>
        <p:spPr>
          <a:xfrm>
            <a:off x="457200" y="1066800"/>
            <a:ext cx="8534400" cy="369332"/>
          </a:xfrm>
          <a:prstGeom prst="rect">
            <a:avLst/>
          </a:prstGeom>
        </p:spPr>
        <p:txBody>
          <a:bodyPr wrap="square">
            <a:spAutoFit/>
          </a:bodyPr>
          <a:lstStyle/>
          <a:p>
            <a:r>
              <a:rPr lang="en-US" dirty="0" smtClean="0"/>
              <a:t>A commercial CZ puller             Early in the growth process       Later in the growth process</a:t>
            </a:r>
            <a:endParaRPr lang="en-US" dirty="0"/>
          </a:p>
        </p:txBody>
      </p:sp>
      <p:sp>
        <p:nvSpPr>
          <p:cNvPr id="6" name="Rectangle 5"/>
          <p:cNvSpPr/>
          <p:nvPr/>
        </p:nvSpPr>
        <p:spPr>
          <a:xfrm>
            <a:off x="2590800" y="228600"/>
            <a:ext cx="4295728" cy="523220"/>
          </a:xfrm>
          <a:prstGeom prst="rect">
            <a:avLst/>
          </a:prstGeom>
        </p:spPr>
        <p:txBody>
          <a:bodyPr wrap="none">
            <a:spAutoFit/>
          </a:bodyPr>
          <a:lstStyle/>
          <a:p>
            <a:r>
              <a:rPr lang="en-US" sz="2800" dirty="0" err="1" smtClean="0">
                <a:solidFill>
                  <a:srgbClr val="0033CC"/>
                </a:solidFill>
              </a:rPr>
              <a:t>Czochralski</a:t>
            </a:r>
            <a:r>
              <a:rPr lang="en-US" sz="2800" dirty="0" smtClean="0">
                <a:solidFill>
                  <a:srgbClr val="0033CC"/>
                </a:solidFill>
              </a:rPr>
              <a:t> growth of silicon</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2209800" y="152400"/>
            <a:ext cx="4780989" cy="523220"/>
          </a:xfrm>
          <a:prstGeom prst="rect">
            <a:avLst/>
          </a:prstGeom>
          <a:noFill/>
          <a:ln w="9525">
            <a:noFill/>
            <a:miter lim="800000"/>
            <a:headEnd/>
            <a:tailEnd/>
          </a:ln>
        </p:spPr>
        <p:txBody>
          <a:bodyPr wrap="none">
            <a:spAutoFit/>
          </a:bodyPr>
          <a:lstStyle/>
          <a:p>
            <a:r>
              <a:rPr lang="en-US" sz="2800" dirty="0" smtClean="0">
                <a:solidFill>
                  <a:srgbClr val="0033CC"/>
                </a:solidFill>
              </a:rPr>
              <a:t>Oxygen and carbon in CZ silicon</a:t>
            </a:r>
            <a:endParaRPr lang="en-US" sz="2800" dirty="0">
              <a:solidFill>
                <a:srgbClr val="0033CC"/>
              </a:solidFill>
            </a:endParaRPr>
          </a:p>
        </p:txBody>
      </p:sp>
      <p:sp>
        <p:nvSpPr>
          <p:cNvPr id="15364" name="Text Box 5"/>
          <p:cNvSpPr txBox="1">
            <a:spLocks noChangeArrowheads="1"/>
          </p:cNvSpPr>
          <p:nvPr/>
        </p:nvSpPr>
        <p:spPr bwMode="auto">
          <a:xfrm>
            <a:off x="1295400" y="909697"/>
            <a:ext cx="7239000" cy="2262158"/>
          </a:xfrm>
          <a:prstGeom prst="rect">
            <a:avLst/>
          </a:prstGeom>
          <a:noFill/>
          <a:ln w="9525">
            <a:noFill/>
            <a:miter lim="800000"/>
            <a:headEnd/>
            <a:tailEnd/>
          </a:ln>
        </p:spPr>
        <p:txBody>
          <a:bodyPr wrap="square">
            <a:spAutoFit/>
          </a:bodyPr>
          <a:lstStyle/>
          <a:p>
            <a:pPr marL="171450" indent="-171450">
              <a:spcAft>
                <a:spcPts val="600"/>
              </a:spcAft>
              <a:buFont typeface="Arial" pitchFamily="34" charset="0"/>
              <a:buChar char="•"/>
            </a:pPr>
            <a:r>
              <a:rPr lang="en-US" dirty="0" smtClean="0">
                <a:solidFill>
                  <a:srgbClr val="0033CC"/>
                </a:solidFill>
              </a:rPr>
              <a:t>The </a:t>
            </a:r>
            <a:r>
              <a:rPr lang="en-US" dirty="0">
                <a:solidFill>
                  <a:srgbClr val="0033CC"/>
                </a:solidFill>
              </a:rPr>
              <a:t>CZ growth process inherently introduces </a:t>
            </a:r>
            <a:r>
              <a:rPr lang="en-US" dirty="0" smtClean="0">
                <a:solidFill>
                  <a:srgbClr val="0033CC"/>
                </a:solidFill>
              </a:rPr>
              <a:t>O (from SiO</a:t>
            </a:r>
            <a:r>
              <a:rPr lang="en-US" baseline="-25000" dirty="0" smtClean="0">
                <a:solidFill>
                  <a:srgbClr val="0033CC"/>
                </a:solidFill>
              </a:rPr>
              <a:t>2</a:t>
            </a:r>
            <a:r>
              <a:rPr lang="en-US" dirty="0" smtClean="0">
                <a:solidFill>
                  <a:srgbClr val="0033CC"/>
                </a:solidFill>
              </a:rPr>
              <a:t> crucible) </a:t>
            </a:r>
            <a:r>
              <a:rPr lang="en-US" dirty="0">
                <a:solidFill>
                  <a:srgbClr val="0033CC"/>
                </a:solidFill>
              </a:rPr>
              <a:t>and </a:t>
            </a:r>
            <a:r>
              <a:rPr lang="en-US" dirty="0" smtClean="0">
                <a:solidFill>
                  <a:srgbClr val="0033CC"/>
                </a:solidFill>
              </a:rPr>
              <a:t>C (from graphite </a:t>
            </a:r>
            <a:r>
              <a:rPr lang="en-US" dirty="0" err="1" smtClean="0">
                <a:solidFill>
                  <a:srgbClr val="0033CC"/>
                </a:solidFill>
              </a:rPr>
              <a:t>susceptor</a:t>
            </a:r>
            <a:r>
              <a:rPr lang="en-US" dirty="0" smtClean="0">
                <a:solidFill>
                  <a:srgbClr val="0033CC"/>
                </a:solidFill>
              </a:rPr>
              <a:t>/supporter).</a:t>
            </a:r>
            <a:endParaRPr lang="en-US" dirty="0">
              <a:solidFill>
                <a:srgbClr val="0033CC"/>
              </a:solidFill>
            </a:endParaRPr>
          </a:p>
          <a:p>
            <a:pPr marL="171450" indent="-171450">
              <a:spcAft>
                <a:spcPts val="600"/>
              </a:spcAft>
              <a:buFont typeface="Arial" pitchFamily="34" charset="0"/>
              <a:buChar char="•"/>
            </a:pPr>
            <a:r>
              <a:rPr lang="en-US" dirty="0" smtClean="0">
                <a:solidFill>
                  <a:srgbClr val="0033CC"/>
                </a:solidFill>
              </a:rPr>
              <a:t>Typically</a:t>
            </a:r>
            <a:r>
              <a:rPr lang="en-US" dirty="0">
                <a:solidFill>
                  <a:srgbClr val="0033CC"/>
                </a:solidFill>
              </a:rPr>
              <a:t>,  C</a:t>
            </a:r>
            <a:r>
              <a:rPr lang="en-US" baseline="-25000" dirty="0">
                <a:solidFill>
                  <a:srgbClr val="0033CC"/>
                </a:solidFill>
              </a:rPr>
              <a:t>O</a:t>
            </a:r>
            <a:r>
              <a:rPr lang="en-US" dirty="0">
                <a:solidFill>
                  <a:srgbClr val="0033CC"/>
                </a:solidFill>
              </a:rPr>
              <a:t> ≈ 10</a:t>
            </a:r>
            <a:r>
              <a:rPr lang="en-US" baseline="30000" dirty="0">
                <a:solidFill>
                  <a:srgbClr val="0033CC"/>
                </a:solidFill>
              </a:rPr>
              <a:t>18</a:t>
            </a:r>
            <a:r>
              <a:rPr lang="en-US" dirty="0">
                <a:solidFill>
                  <a:srgbClr val="0033CC"/>
                </a:solidFill>
              </a:rPr>
              <a:t> cm</a:t>
            </a:r>
            <a:r>
              <a:rPr lang="en-US" baseline="30000" dirty="0">
                <a:solidFill>
                  <a:srgbClr val="0033CC"/>
                </a:solidFill>
              </a:rPr>
              <a:t>-3</a:t>
            </a:r>
            <a:r>
              <a:rPr lang="en-US" dirty="0">
                <a:solidFill>
                  <a:srgbClr val="0033CC"/>
                </a:solidFill>
              </a:rPr>
              <a:t> and  C</a:t>
            </a:r>
            <a:r>
              <a:rPr lang="en-US" baseline="-25000" dirty="0">
                <a:solidFill>
                  <a:srgbClr val="0033CC"/>
                </a:solidFill>
              </a:rPr>
              <a:t>C</a:t>
            </a:r>
            <a:r>
              <a:rPr lang="en-US" dirty="0">
                <a:solidFill>
                  <a:srgbClr val="0033CC"/>
                </a:solidFill>
              </a:rPr>
              <a:t> ≈ 10</a:t>
            </a:r>
            <a:r>
              <a:rPr lang="en-US" baseline="30000" dirty="0">
                <a:solidFill>
                  <a:srgbClr val="0033CC"/>
                </a:solidFill>
              </a:rPr>
              <a:t>16</a:t>
            </a:r>
            <a:r>
              <a:rPr lang="en-US" dirty="0">
                <a:solidFill>
                  <a:srgbClr val="0033CC"/>
                </a:solidFill>
              </a:rPr>
              <a:t> cm</a:t>
            </a:r>
            <a:r>
              <a:rPr lang="en-US" baseline="30000" dirty="0">
                <a:solidFill>
                  <a:srgbClr val="0033CC"/>
                </a:solidFill>
              </a:rPr>
              <a:t>-3</a:t>
            </a:r>
            <a:r>
              <a:rPr lang="en-US" dirty="0">
                <a:solidFill>
                  <a:srgbClr val="0033CC"/>
                </a:solidFill>
              </a:rPr>
              <a:t>.</a:t>
            </a:r>
          </a:p>
          <a:p>
            <a:pPr marL="171450" indent="-171450">
              <a:spcAft>
                <a:spcPts val="600"/>
              </a:spcAft>
              <a:buFont typeface="Arial" pitchFamily="34" charset="0"/>
              <a:buChar char="•"/>
            </a:pPr>
            <a:r>
              <a:rPr lang="en-US" dirty="0" smtClean="0">
                <a:solidFill>
                  <a:srgbClr val="0033CC"/>
                </a:solidFill>
              </a:rPr>
              <a:t>The </a:t>
            </a:r>
            <a:r>
              <a:rPr lang="en-US" dirty="0">
                <a:solidFill>
                  <a:srgbClr val="0033CC"/>
                </a:solidFill>
              </a:rPr>
              <a:t>O in CZ silicon often forms small SiO</a:t>
            </a:r>
            <a:r>
              <a:rPr lang="en-US" baseline="-25000" dirty="0">
                <a:solidFill>
                  <a:srgbClr val="0033CC"/>
                </a:solidFill>
              </a:rPr>
              <a:t>2</a:t>
            </a:r>
            <a:r>
              <a:rPr lang="en-US" dirty="0">
                <a:solidFill>
                  <a:srgbClr val="0033CC"/>
                </a:solidFill>
              </a:rPr>
              <a:t> precipitates in the Si crystal under </a:t>
            </a:r>
            <a:r>
              <a:rPr lang="en-US" dirty="0" smtClean="0">
                <a:solidFill>
                  <a:srgbClr val="0033CC"/>
                </a:solidFill>
              </a:rPr>
              <a:t>normal </a:t>
            </a:r>
            <a:r>
              <a:rPr lang="en-US" dirty="0">
                <a:solidFill>
                  <a:srgbClr val="0033CC"/>
                </a:solidFill>
              </a:rPr>
              <a:t>processing conditions</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O and these precipitates can actually be very useful: provide mechanical strength, internal gettering.</a:t>
            </a:r>
          </a:p>
        </p:txBody>
      </p:sp>
      <p:graphicFrame>
        <p:nvGraphicFramePr>
          <p:cNvPr id="15362" name="Object 6"/>
          <p:cNvGraphicFramePr>
            <a:graphicFrameLocks noChangeAspect="1"/>
          </p:cNvGraphicFramePr>
          <p:nvPr/>
        </p:nvGraphicFramePr>
        <p:xfrm>
          <a:off x="3733800" y="3227387"/>
          <a:ext cx="4876800" cy="3402013"/>
        </p:xfrm>
        <a:graphic>
          <a:graphicData uri="http://schemas.openxmlformats.org/presentationml/2006/ole">
            <p:oleObj spid="_x0000_s71682" name="Document" r:id="rId3" imgW="4535424" imgH="3163824" progId="Word.Document.8">
              <p:embed/>
            </p:oleObj>
          </a:graphicData>
        </a:graphic>
      </p:graphicFrame>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 y="4114800"/>
            <a:ext cx="3352800" cy="2385268"/>
          </a:xfrm>
          <a:prstGeom prst="rect">
            <a:avLst/>
          </a:prstGeom>
          <a:noFill/>
        </p:spPr>
        <p:txBody>
          <a:bodyPr wrap="square" rtlCol="0">
            <a:spAutoFit/>
          </a:bodyPr>
          <a:lstStyle/>
          <a:p>
            <a:pPr>
              <a:spcAft>
                <a:spcPts val="600"/>
              </a:spcAft>
            </a:pPr>
            <a:r>
              <a:rPr lang="en-US" dirty="0" smtClean="0">
                <a:solidFill>
                  <a:srgbClr val="0033CC"/>
                </a:solidFill>
              </a:rPr>
              <a:t>Figure 3-25 Point defect and diffusion mechanisms that contribute to the growth or shrinkage of SiO</a:t>
            </a:r>
            <a:r>
              <a:rPr lang="en-US" baseline="-25000" dirty="0" smtClean="0">
                <a:solidFill>
                  <a:srgbClr val="0033CC"/>
                </a:solidFill>
              </a:rPr>
              <a:t>2</a:t>
            </a:r>
            <a:r>
              <a:rPr lang="en-US" dirty="0" smtClean="0">
                <a:solidFill>
                  <a:srgbClr val="0033CC"/>
                </a:solidFill>
              </a:rPr>
              <a:t> precipitates in silicon.</a:t>
            </a:r>
          </a:p>
          <a:p>
            <a:pPr>
              <a:spcAft>
                <a:spcPts val="600"/>
              </a:spcAft>
            </a:pPr>
            <a:r>
              <a:rPr lang="en-US" dirty="0" smtClean="0">
                <a:solidFill>
                  <a:srgbClr val="C00000"/>
                </a:solidFill>
              </a:rPr>
              <a:t>Critical size is about 1nm: </a:t>
            </a:r>
            <a:r>
              <a:rPr lang="en-US" dirty="0" smtClean="0">
                <a:solidFill>
                  <a:srgbClr val="0033CC"/>
                </a:solidFill>
              </a:rPr>
              <a:t>stable precipitates above 1nm, may shrink and disappear below 1nm.</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1" y="0"/>
            <a:ext cx="5715000" cy="523220"/>
          </a:xfrm>
          <a:prstGeom prst="rect">
            <a:avLst/>
          </a:prstGeom>
        </p:spPr>
        <p:txBody>
          <a:bodyPr wrap="square">
            <a:spAutoFit/>
          </a:bodyPr>
          <a:lstStyle/>
          <a:p>
            <a:r>
              <a:rPr lang="en-US" sz="2800" dirty="0" smtClean="0">
                <a:solidFill>
                  <a:srgbClr val="0033CC"/>
                </a:solidFill>
              </a:rPr>
              <a:t>Microstructure of electronic materials</a:t>
            </a:r>
            <a:endParaRPr lang="en-US" sz="2800" dirty="0">
              <a:solidFill>
                <a:srgbClr val="0033CC"/>
              </a:solidFill>
            </a:endParaRPr>
          </a:p>
        </p:txBody>
      </p:sp>
      <p:grpSp>
        <p:nvGrpSpPr>
          <p:cNvPr id="12" name="Group 11"/>
          <p:cNvGrpSpPr/>
          <p:nvPr/>
        </p:nvGrpSpPr>
        <p:grpSpPr>
          <a:xfrm>
            <a:off x="533400" y="533400"/>
            <a:ext cx="8153400" cy="6172200"/>
            <a:chOff x="533400" y="533400"/>
            <a:chExt cx="8153400" cy="6172200"/>
          </a:xfrm>
        </p:grpSpPr>
        <p:grpSp>
          <p:nvGrpSpPr>
            <p:cNvPr id="8" name="Group 7"/>
            <p:cNvGrpSpPr/>
            <p:nvPr/>
          </p:nvGrpSpPr>
          <p:grpSpPr>
            <a:xfrm>
              <a:off x="838200" y="704947"/>
              <a:ext cx="7848600" cy="6000653"/>
              <a:chOff x="838200" y="663424"/>
              <a:chExt cx="7848600" cy="6000653"/>
            </a:xfrm>
          </p:grpSpPr>
          <p:pic>
            <p:nvPicPr>
              <p:cNvPr id="6146" name="Picture 2"/>
              <p:cNvPicPr>
                <a:picLocks noChangeAspect="1" noChangeArrowheads="1"/>
              </p:cNvPicPr>
              <p:nvPr/>
            </p:nvPicPr>
            <p:blipFill>
              <a:blip r:embed="rId2" cstate="print"/>
              <a:srcRect/>
              <a:stretch>
                <a:fillRect/>
              </a:stretch>
            </p:blipFill>
            <p:spPr bwMode="auto">
              <a:xfrm>
                <a:off x="838200" y="663424"/>
                <a:ext cx="7848600" cy="6000653"/>
              </a:xfrm>
              <a:prstGeom prst="rect">
                <a:avLst/>
              </a:prstGeom>
              <a:noFill/>
              <a:ln w="9525">
                <a:noFill/>
                <a:miter lim="800000"/>
                <a:headEnd/>
                <a:tailEnd/>
              </a:ln>
            </p:spPr>
          </p:pic>
          <p:sp>
            <p:nvSpPr>
              <p:cNvPr id="7" name="TextBox 6"/>
              <p:cNvSpPr txBox="1"/>
              <p:nvPr/>
            </p:nvSpPr>
            <p:spPr>
              <a:xfrm>
                <a:off x="5791200" y="1295400"/>
                <a:ext cx="574196" cy="369332"/>
              </a:xfrm>
              <a:prstGeom prst="rect">
                <a:avLst/>
              </a:prstGeom>
              <a:noFill/>
            </p:spPr>
            <p:txBody>
              <a:bodyPr wrap="none" rtlCol="0">
                <a:spAutoFit/>
              </a:bodyPr>
              <a:lstStyle/>
              <a:p>
                <a:r>
                  <a:rPr lang="en-US" dirty="0" smtClean="0"/>
                  <a:t>SiO</a:t>
                </a:r>
                <a:r>
                  <a:rPr lang="en-US" baseline="-25000" dirty="0" smtClean="0"/>
                  <a:t>2</a:t>
                </a:r>
                <a:endParaRPr lang="en-US" baseline="-25000" dirty="0"/>
              </a:p>
            </p:txBody>
          </p:sp>
        </p:grpSp>
        <p:sp>
          <p:nvSpPr>
            <p:cNvPr id="9" name="TextBox 8"/>
            <p:cNvSpPr txBox="1"/>
            <p:nvPr/>
          </p:nvSpPr>
          <p:spPr>
            <a:xfrm>
              <a:off x="4719906" y="3269355"/>
              <a:ext cx="1038361" cy="338554"/>
            </a:xfrm>
            <a:prstGeom prst="rect">
              <a:avLst/>
            </a:prstGeom>
            <a:noFill/>
          </p:spPr>
          <p:txBody>
            <a:bodyPr wrap="none" rtlCol="0">
              <a:spAutoFit/>
            </a:bodyPr>
            <a:lstStyle/>
            <a:p>
              <a:r>
                <a:rPr lang="en-US" sz="1600" dirty="0" smtClean="0">
                  <a:solidFill>
                    <a:schemeClr val="bg1"/>
                  </a:solidFill>
                </a:rPr>
                <a:t>gate oxide</a:t>
              </a:r>
              <a:endParaRPr lang="en-US" sz="1600" dirty="0">
                <a:solidFill>
                  <a:schemeClr val="bg1"/>
                </a:solidFill>
              </a:endParaRPr>
            </a:p>
          </p:txBody>
        </p:sp>
        <p:sp>
          <p:nvSpPr>
            <p:cNvPr id="11" name="TextBox 10"/>
            <p:cNvSpPr txBox="1">
              <a:spLocks/>
            </p:cNvSpPr>
            <p:nvPr/>
          </p:nvSpPr>
          <p:spPr>
            <a:xfrm>
              <a:off x="533400" y="533400"/>
              <a:ext cx="1447800" cy="584775"/>
            </a:xfrm>
            <a:prstGeom prst="rect">
              <a:avLst/>
            </a:prstGeom>
            <a:solidFill>
              <a:schemeClr val="bg1"/>
            </a:solidFill>
          </p:spPr>
          <p:txBody>
            <a:bodyPr wrap="square" rtlCol="0">
              <a:spAutoFit/>
            </a:bodyPr>
            <a:lstStyle/>
            <a:p>
              <a:r>
                <a:rPr lang="en-US" sz="1600" b="1" dirty="0" smtClean="0"/>
                <a:t>Polycrystalline materials</a:t>
              </a:r>
              <a:endParaRPr lang="en-US" sz="1600" b="1" dirty="0"/>
            </a:p>
          </p:txBody>
        </p:sp>
      </p:gr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2895600" y="685800"/>
          <a:ext cx="6140450" cy="2424952"/>
        </p:xfrm>
        <a:graphic>
          <a:graphicData uri="http://schemas.openxmlformats.org/presentationml/2006/ole">
            <p:oleObj spid="_x0000_s56322" name="Document" r:id="rId3" imgW="5462016" imgH="2157984" progId="Word.Document.8">
              <p:embed/>
            </p:oleObj>
          </a:graphicData>
        </a:graphic>
      </p:graphicFrame>
      <p:sp>
        <p:nvSpPr>
          <p:cNvPr id="1027" name="Text Box 8"/>
          <p:cNvSpPr txBox="1">
            <a:spLocks noChangeArrowheads="1"/>
          </p:cNvSpPr>
          <p:nvPr/>
        </p:nvSpPr>
        <p:spPr bwMode="auto">
          <a:xfrm>
            <a:off x="152400" y="1066800"/>
            <a:ext cx="2667000" cy="1200329"/>
          </a:xfrm>
          <a:prstGeom prst="rect">
            <a:avLst/>
          </a:prstGeom>
          <a:noFill/>
          <a:ln w="9525">
            <a:noFill/>
            <a:miter lim="800000"/>
            <a:headEnd/>
            <a:tailEnd/>
          </a:ln>
        </p:spPr>
        <p:txBody>
          <a:bodyPr wrap="square">
            <a:spAutoFit/>
          </a:bodyPr>
          <a:lstStyle/>
          <a:p>
            <a:r>
              <a:rPr lang="en-US" dirty="0" smtClean="0">
                <a:solidFill>
                  <a:srgbClr val="7030A0"/>
                </a:solidFill>
              </a:rPr>
              <a:t>Crystals </a:t>
            </a:r>
            <a:r>
              <a:rPr lang="en-US" dirty="0">
                <a:solidFill>
                  <a:srgbClr val="7030A0"/>
                </a:solidFill>
              </a:rPr>
              <a:t>are characterized by </a:t>
            </a:r>
            <a:r>
              <a:rPr lang="en-US" dirty="0" smtClean="0">
                <a:solidFill>
                  <a:srgbClr val="7030A0"/>
                </a:solidFill>
              </a:rPr>
              <a:t>a unit </a:t>
            </a:r>
            <a:r>
              <a:rPr lang="en-US" dirty="0">
                <a:solidFill>
                  <a:srgbClr val="7030A0"/>
                </a:solidFill>
              </a:rPr>
              <a:t>cell which repeats in the </a:t>
            </a:r>
            <a:r>
              <a:rPr lang="en-US" dirty="0" smtClean="0">
                <a:solidFill>
                  <a:srgbClr val="7030A0"/>
                </a:solidFill>
              </a:rPr>
              <a:t>x</a:t>
            </a:r>
            <a:r>
              <a:rPr lang="en-US" dirty="0">
                <a:solidFill>
                  <a:srgbClr val="7030A0"/>
                </a:solidFill>
              </a:rPr>
              <a:t>, y, z directions. </a:t>
            </a:r>
          </a:p>
        </p:txBody>
      </p:sp>
      <p:sp>
        <p:nvSpPr>
          <p:cNvPr id="1028" name="Text Box 5"/>
          <p:cNvSpPr txBox="1">
            <a:spLocks noChangeArrowheads="1"/>
          </p:cNvSpPr>
          <p:nvPr/>
        </p:nvSpPr>
        <p:spPr bwMode="auto">
          <a:xfrm>
            <a:off x="2362200" y="76200"/>
            <a:ext cx="4518096" cy="523220"/>
          </a:xfrm>
          <a:prstGeom prst="rect">
            <a:avLst/>
          </a:prstGeom>
          <a:noFill/>
          <a:ln w="9525">
            <a:noFill/>
            <a:miter lim="800000"/>
            <a:headEnd/>
            <a:tailEnd/>
          </a:ln>
        </p:spPr>
        <p:txBody>
          <a:bodyPr wrap="none">
            <a:spAutoFit/>
          </a:bodyPr>
          <a:lstStyle/>
          <a:p>
            <a:r>
              <a:rPr lang="en-US" sz="2800" dirty="0" smtClean="0">
                <a:solidFill>
                  <a:srgbClr val="0033CC"/>
                </a:solidFill>
              </a:rPr>
              <a:t>Crystallography - introduction</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6" name="Object 7"/>
          <p:cNvGraphicFramePr>
            <a:graphicFrameLocks noChangeAspect="1"/>
          </p:cNvGraphicFramePr>
          <p:nvPr/>
        </p:nvGraphicFramePr>
        <p:xfrm>
          <a:off x="3048000" y="3276600"/>
          <a:ext cx="5683227" cy="2148116"/>
        </p:xfrm>
        <a:graphic>
          <a:graphicData uri="http://schemas.openxmlformats.org/presentationml/2006/ole">
            <p:oleObj spid="_x0000_s56323" name="Document" r:id="rId4" imgW="5346192" imgH="2020824" progId="Word.Document.8">
              <p:embed/>
            </p:oleObj>
          </a:graphicData>
        </a:graphic>
      </p:graphicFrame>
      <p:sp>
        <p:nvSpPr>
          <p:cNvPr id="7" name="Text Box 9"/>
          <p:cNvSpPr txBox="1">
            <a:spLocks noChangeArrowheads="1"/>
          </p:cNvSpPr>
          <p:nvPr/>
        </p:nvSpPr>
        <p:spPr bwMode="auto">
          <a:xfrm>
            <a:off x="76200" y="2546390"/>
            <a:ext cx="2895600" cy="3016210"/>
          </a:xfrm>
          <a:prstGeom prst="rect">
            <a:avLst/>
          </a:prstGeom>
          <a:noFill/>
          <a:ln w="9525">
            <a:noFill/>
            <a:miter lim="800000"/>
            <a:headEnd/>
            <a:tailEnd/>
          </a:ln>
        </p:spPr>
        <p:txBody>
          <a:bodyPr wrap="square">
            <a:spAutoFit/>
          </a:bodyPr>
          <a:lstStyle/>
          <a:p>
            <a:pPr>
              <a:spcAft>
                <a:spcPts val="600"/>
              </a:spcAft>
            </a:pPr>
            <a:r>
              <a:rPr lang="en-US" dirty="0" smtClean="0">
                <a:solidFill>
                  <a:srgbClr val="7030A0"/>
                </a:solidFill>
              </a:rPr>
              <a:t>Planes </a:t>
            </a:r>
            <a:r>
              <a:rPr lang="en-US" dirty="0">
                <a:solidFill>
                  <a:srgbClr val="7030A0"/>
                </a:solidFill>
              </a:rPr>
              <a:t>and directions are defined using an x, y, z coordinate system</a:t>
            </a:r>
            <a:r>
              <a:rPr lang="en-US" dirty="0" smtClean="0">
                <a:solidFill>
                  <a:srgbClr val="7030A0"/>
                </a:solidFill>
              </a:rPr>
              <a:t>.</a:t>
            </a:r>
            <a:endParaRPr lang="en-US" dirty="0">
              <a:solidFill>
                <a:srgbClr val="7030A0"/>
              </a:solidFill>
            </a:endParaRPr>
          </a:p>
          <a:p>
            <a:pPr>
              <a:spcAft>
                <a:spcPts val="600"/>
              </a:spcAft>
            </a:pPr>
            <a:r>
              <a:rPr lang="en-US" dirty="0" smtClean="0">
                <a:solidFill>
                  <a:srgbClr val="7030A0"/>
                </a:solidFill>
              </a:rPr>
              <a:t>[</a:t>
            </a:r>
            <a:r>
              <a:rPr lang="en-US" dirty="0">
                <a:solidFill>
                  <a:srgbClr val="7030A0"/>
                </a:solidFill>
              </a:rPr>
              <a:t>111] direction is defined by a vector having components of 1 unit in x, y and z</a:t>
            </a:r>
            <a:r>
              <a:rPr lang="en-US" dirty="0" smtClean="0">
                <a:solidFill>
                  <a:srgbClr val="7030A0"/>
                </a:solidFill>
              </a:rPr>
              <a:t>.</a:t>
            </a:r>
            <a:endParaRPr lang="en-US" dirty="0">
              <a:solidFill>
                <a:srgbClr val="7030A0"/>
              </a:solidFill>
            </a:endParaRPr>
          </a:p>
          <a:p>
            <a:pPr>
              <a:spcAft>
                <a:spcPts val="600"/>
              </a:spcAft>
            </a:pPr>
            <a:r>
              <a:rPr lang="en-US" dirty="0" smtClean="0">
                <a:solidFill>
                  <a:srgbClr val="7030A0"/>
                </a:solidFill>
              </a:rPr>
              <a:t>Planes </a:t>
            </a:r>
            <a:r>
              <a:rPr lang="en-US" dirty="0">
                <a:solidFill>
                  <a:srgbClr val="7030A0"/>
                </a:solidFill>
              </a:rPr>
              <a:t>are defined by Miller indices - </a:t>
            </a:r>
            <a:r>
              <a:rPr lang="en-US" i="1" dirty="0">
                <a:solidFill>
                  <a:srgbClr val="7030A0"/>
                </a:solidFill>
              </a:rPr>
              <a:t>reciprocals</a:t>
            </a:r>
            <a:r>
              <a:rPr lang="en-US" dirty="0">
                <a:solidFill>
                  <a:srgbClr val="7030A0"/>
                </a:solidFill>
              </a:rPr>
              <a:t> of the intercepts of the plane with the x, y and z axes.</a:t>
            </a:r>
          </a:p>
        </p:txBody>
      </p:sp>
      <p:sp>
        <p:nvSpPr>
          <p:cNvPr id="8" name="TextBox 7"/>
          <p:cNvSpPr txBox="1"/>
          <p:nvPr/>
        </p:nvSpPr>
        <p:spPr>
          <a:xfrm>
            <a:off x="304800" y="5552182"/>
            <a:ext cx="8458200" cy="1200329"/>
          </a:xfrm>
          <a:prstGeom prst="rect">
            <a:avLst/>
          </a:prstGeom>
          <a:noFill/>
        </p:spPr>
        <p:txBody>
          <a:bodyPr wrap="square" rtlCol="0">
            <a:spAutoFit/>
          </a:bodyPr>
          <a:lstStyle/>
          <a:p>
            <a:r>
              <a:rPr lang="en-US" dirty="0" smtClean="0">
                <a:solidFill>
                  <a:srgbClr val="C00000"/>
                </a:solidFill>
              </a:rPr>
              <a:t>For the (110) plane, it has intercepts with x, y, z-axis of 1, 1, </a:t>
            </a:r>
            <a:r>
              <a:rPr lang="en-US" dirty="0" smtClean="0">
                <a:solidFill>
                  <a:srgbClr val="C00000"/>
                </a:solidFill>
                <a:sym typeface="Symbol"/>
              </a:rPr>
              <a:t> (i.e. no intercept with z-axis). So its Miller indices are (1/1, 1/1, 1/)=(1,1,0).</a:t>
            </a:r>
          </a:p>
          <a:p>
            <a:r>
              <a:rPr lang="en-US" dirty="0" smtClean="0">
                <a:solidFill>
                  <a:srgbClr val="C00000"/>
                </a:solidFill>
              </a:rPr>
              <a:t>For any plane (l, m, n), it is always perpendicular to the direction [l, m, n].</a:t>
            </a:r>
          </a:p>
          <a:p>
            <a:r>
              <a:rPr lang="en-US" dirty="0" smtClean="0">
                <a:solidFill>
                  <a:srgbClr val="C00000"/>
                </a:solidFill>
              </a:rPr>
              <a:t>E.g. [111] direction is perpendicular to (111) plane.</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7553" y="76200"/>
            <a:ext cx="3663247" cy="523220"/>
          </a:xfrm>
          <a:prstGeom prst="rect">
            <a:avLst/>
          </a:prstGeom>
        </p:spPr>
        <p:txBody>
          <a:bodyPr wrap="none">
            <a:spAutoFit/>
          </a:bodyPr>
          <a:lstStyle/>
          <a:p>
            <a:r>
              <a:rPr lang="en-US" sz="2800" dirty="0" smtClean="0">
                <a:solidFill>
                  <a:srgbClr val="0033CC"/>
                </a:solidFill>
              </a:rPr>
              <a:t>Diamond Structure of Si</a:t>
            </a:r>
            <a:endParaRPr lang="en-US" sz="2800" dirty="0">
              <a:solidFill>
                <a:srgbClr val="0033CC"/>
              </a:solidFill>
            </a:endParaRPr>
          </a:p>
        </p:txBody>
      </p:sp>
      <p:pic>
        <p:nvPicPr>
          <p:cNvPr id="20483" name="Picture 3"/>
          <p:cNvPicPr>
            <a:picLocks noChangeAspect="1" noChangeArrowheads="1"/>
          </p:cNvPicPr>
          <p:nvPr/>
        </p:nvPicPr>
        <p:blipFill>
          <a:blip r:embed="rId3" cstate="print"/>
          <a:srcRect/>
          <a:stretch>
            <a:fillRect/>
          </a:stretch>
        </p:blipFill>
        <p:spPr bwMode="auto">
          <a:xfrm>
            <a:off x="4724400" y="685800"/>
            <a:ext cx="4075441" cy="3886200"/>
          </a:xfrm>
          <a:prstGeom prst="rect">
            <a:avLst/>
          </a:prstGeom>
          <a:noFill/>
          <a:ln w="9525">
            <a:noFill/>
            <a:miter lim="800000"/>
            <a:headEnd/>
            <a:tailEnd/>
          </a:ln>
        </p:spPr>
      </p:pic>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8" name="Object 35"/>
          <p:cNvGraphicFramePr>
            <a:graphicFrameLocks noChangeAspect="1"/>
          </p:cNvGraphicFramePr>
          <p:nvPr/>
        </p:nvGraphicFramePr>
        <p:xfrm>
          <a:off x="457200" y="762000"/>
          <a:ext cx="3886200" cy="3715002"/>
        </p:xfrm>
        <a:graphic>
          <a:graphicData uri="http://schemas.openxmlformats.org/presentationml/2006/ole">
            <p:oleObj spid="_x0000_s20484" name="Document" r:id="rId4" imgW="2883408" imgH="2755392" progId="Word.Document.8">
              <p:embed/>
            </p:oleObj>
          </a:graphicData>
        </a:graphic>
      </p:graphicFrame>
      <p:sp>
        <p:nvSpPr>
          <p:cNvPr id="9" name="Text Box 37"/>
          <p:cNvSpPr txBox="1">
            <a:spLocks noChangeArrowheads="1"/>
          </p:cNvSpPr>
          <p:nvPr/>
        </p:nvSpPr>
        <p:spPr bwMode="auto">
          <a:xfrm>
            <a:off x="2209800" y="5105400"/>
            <a:ext cx="4800600" cy="646331"/>
          </a:xfrm>
          <a:prstGeom prst="rect">
            <a:avLst/>
          </a:prstGeom>
          <a:noFill/>
          <a:ln w="9525">
            <a:noFill/>
            <a:miter lim="800000"/>
            <a:headEnd/>
            <a:tailEnd/>
          </a:ln>
        </p:spPr>
        <p:txBody>
          <a:bodyPr wrap="square">
            <a:spAutoFit/>
          </a:bodyPr>
          <a:lstStyle/>
          <a:p>
            <a:r>
              <a:rPr lang="en-US" dirty="0" smtClean="0">
                <a:solidFill>
                  <a:srgbClr val="0033CC"/>
                </a:solidFill>
              </a:rPr>
              <a:t>Silicon </a:t>
            </a:r>
            <a:r>
              <a:rPr lang="en-US" dirty="0">
                <a:solidFill>
                  <a:srgbClr val="0033CC"/>
                </a:solidFill>
              </a:rPr>
              <a:t>has the basic diamond </a:t>
            </a:r>
            <a:r>
              <a:rPr lang="en-US" dirty="0" smtClean="0">
                <a:solidFill>
                  <a:srgbClr val="0033CC"/>
                </a:solidFill>
              </a:rPr>
              <a:t>crystal structure:</a:t>
            </a:r>
          </a:p>
          <a:p>
            <a:r>
              <a:rPr lang="en-US" dirty="0" smtClean="0">
                <a:solidFill>
                  <a:srgbClr val="0033CC"/>
                </a:solidFill>
              </a:rPr>
              <a:t>Two </a:t>
            </a:r>
            <a:r>
              <a:rPr lang="en-US" dirty="0">
                <a:solidFill>
                  <a:srgbClr val="0033CC"/>
                </a:solidFill>
              </a:rPr>
              <a:t>merged </a:t>
            </a:r>
            <a:r>
              <a:rPr lang="en-US" dirty="0" smtClean="0">
                <a:solidFill>
                  <a:srgbClr val="0033CC"/>
                </a:solidFill>
              </a:rPr>
              <a:t>FCC </a:t>
            </a:r>
            <a:r>
              <a:rPr lang="en-US" dirty="0">
                <a:solidFill>
                  <a:srgbClr val="0033CC"/>
                </a:solidFill>
              </a:rPr>
              <a:t>cells offset by a/4 in x, y and z</a:t>
            </a:r>
            <a:r>
              <a:rPr lang="en-US" dirty="0" smtClean="0">
                <a:solidFill>
                  <a:srgbClr val="0033CC"/>
                </a:solidFill>
              </a:rPr>
              <a:t>.</a:t>
            </a:r>
            <a:endParaRPr lang="en-US" dirty="0">
              <a:solidFill>
                <a:srgbClr val="0033CC"/>
              </a:solidFill>
            </a:endParaRPr>
          </a:p>
        </p:txBody>
      </p:sp>
      <p:sp>
        <p:nvSpPr>
          <p:cNvPr id="10" name="Rectangle 12"/>
          <p:cNvSpPr>
            <a:spLocks noChangeArrowheads="1"/>
          </p:cNvSpPr>
          <p:nvPr/>
        </p:nvSpPr>
        <p:spPr bwMode="auto">
          <a:xfrm>
            <a:off x="1600200" y="6096000"/>
            <a:ext cx="6172200" cy="646331"/>
          </a:xfrm>
          <a:prstGeom prst="rect">
            <a:avLst/>
          </a:prstGeom>
          <a:noFill/>
          <a:ln w="9525">
            <a:noFill/>
            <a:miter lim="800000"/>
            <a:headEnd/>
            <a:tailEnd/>
          </a:ln>
        </p:spPr>
        <p:txBody>
          <a:bodyPr wrap="square">
            <a:spAutoFit/>
          </a:bodyPr>
          <a:lstStyle/>
          <a:p>
            <a:r>
              <a:rPr lang="en-CA" dirty="0">
                <a:solidFill>
                  <a:srgbClr val="0033CC"/>
                </a:solidFill>
                <a:latin typeface="Calibri" pitchFamily="34" charset="0"/>
                <a:hlinkClick r:id="rId5"/>
              </a:rPr>
              <a:t>http://</a:t>
            </a:r>
            <a:r>
              <a:rPr lang="en-CA" dirty="0" smtClean="0">
                <a:solidFill>
                  <a:srgbClr val="0033CC"/>
                </a:solidFill>
                <a:latin typeface="Calibri" pitchFamily="34" charset="0"/>
                <a:hlinkClick r:id="rId5"/>
              </a:rPr>
              <a:t>jas.eng.buffalo.edu/education/solid/unitCell/home.html</a:t>
            </a:r>
            <a:endParaRPr lang="en-CA" dirty="0" smtClean="0">
              <a:solidFill>
                <a:srgbClr val="0033CC"/>
              </a:solidFill>
              <a:latin typeface="Calibri" pitchFamily="34" charset="0"/>
            </a:endParaRPr>
          </a:p>
          <a:p>
            <a:r>
              <a:rPr lang="en-CA" dirty="0" smtClean="0">
                <a:solidFill>
                  <a:srgbClr val="0033CC"/>
                </a:solidFill>
                <a:latin typeface="Calibri" pitchFamily="34" charset="0"/>
              </a:rPr>
              <a:t>This website has a 3D structure at various viewing angles.</a:t>
            </a:r>
            <a:endParaRPr lang="en-CA" dirty="0">
              <a:solidFill>
                <a:srgbClr val="0033CC"/>
              </a:solidFill>
              <a:latin typeface="Calibri" pitchFamily="34"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85800"/>
            <a:ext cx="6172200" cy="1431161"/>
          </a:xfrm>
          <a:prstGeom prst="rect">
            <a:avLst/>
          </a:prstGeom>
        </p:spPr>
        <p:txBody>
          <a:bodyPr wrap="square">
            <a:spAutoFit/>
          </a:bodyPr>
          <a:lstStyle/>
          <a:p>
            <a:pPr>
              <a:spcAft>
                <a:spcPts val="600"/>
              </a:spcAft>
            </a:pPr>
            <a:r>
              <a:rPr lang="en-US" dirty="0" smtClean="0">
                <a:solidFill>
                  <a:srgbClr val="0033CC"/>
                </a:solidFill>
              </a:rPr>
              <a:t>Point defects: vacancy, interstitial, substitutional, Frankel defects</a:t>
            </a:r>
          </a:p>
          <a:p>
            <a:pPr>
              <a:spcAft>
                <a:spcPts val="600"/>
              </a:spcAft>
            </a:pPr>
            <a:r>
              <a:rPr lang="en-US" dirty="0" smtClean="0">
                <a:solidFill>
                  <a:srgbClr val="0033CC"/>
                </a:solidFill>
              </a:rPr>
              <a:t>Linear defects: edge and screw dislocations</a:t>
            </a:r>
          </a:p>
          <a:p>
            <a:pPr>
              <a:spcAft>
                <a:spcPts val="600"/>
              </a:spcAft>
            </a:pPr>
            <a:r>
              <a:rPr lang="en-US" dirty="0" smtClean="0">
                <a:solidFill>
                  <a:srgbClr val="0033CC"/>
                </a:solidFill>
              </a:rPr>
              <a:t>Planar defects: stacking fault, grain boundaries, surfaces</a:t>
            </a:r>
          </a:p>
          <a:p>
            <a:pPr>
              <a:spcAft>
                <a:spcPts val="600"/>
              </a:spcAft>
            </a:pPr>
            <a:r>
              <a:rPr lang="en-US" dirty="0" smtClean="0">
                <a:solidFill>
                  <a:srgbClr val="0033CC"/>
                </a:solidFill>
              </a:rPr>
              <a:t>Bulk defects: cracks and pores, precipitate</a:t>
            </a:r>
            <a:endParaRPr lang="en-US" dirty="0">
              <a:solidFill>
                <a:srgbClr val="0033CC"/>
              </a:solidFill>
            </a:endParaRPr>
          </a:p>
        </p:txBody>
      </p:sp>
      <p:cxnSp>
        <p:nvCxnSpPr>
          <p:cNvPr id="11" name="Straight Connector 10"/>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971800" y="76200"/>
            <a:ext cx="2650469" cy="523220"/>
          </a:xfrm>
          <a:prstGeom prst="rect">
            <a:avLst/>
          </a:prstGeom>
          <a:noFill/>
        </p:spPr>
        <p:txBody>
          <a:bodyPr wrap="none" rtlCol="0">
            <a:spAutoFit/>
          </a:bodyPr>
          <a:lstStyle/>
          <a:p>
            <a:r>
              <a:rPr lang="en-US" sz="2800" dirty="0" smtClean="0">
                <a:solidFill>
                  <a:srgbClr val="0033CC"/>
                </a:solidFill>
              </a:rPr>
              <a:t>Defect in crystals</a:t>
            </a:r>
            <a:endParaRPr lang="en-US" sz="2800" dirty="0">
              <a:solidFill>
                <a:srgbClr val="0033CC"/>
              </a:solidFill>
            </a:endParaRPr>
          </a:p>
        </p:txBody>
      </p:sp>
      <p:graphicFrame>
        <p:nvGraphicFramePr>
          <p:cNvPr id="1029" name="Object 36"/>
          <p:cNvGraphicFramePr>
            <a:graphicFrameLocks noChangeAspect="1"/>
          </p:cNvGraphicFramePr>
          <p:nvPr/>
        </p:nvGraphicFramePr>
        <p:xfrm>
          <a:off x="1752600" y="2209800"/>
          <a:ext cx="6395371" cy="4114800"/>
        </p:xfrm>
        <a:graphic>
          <a:graphicData uri="http://schemas.openxmlformats.org/presentationml/2006/ole">
            <p:oleObj spid="_x0000_s1029" name="Document" r:id="rId3" imgW="4572000" imgH="2941320" progId="Word.Document.8">
              <p:embed/>
            </p:oleObj>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408715" y="76200"/>
            <a:ext cx="2077685" cy="523220"/>
          </a:xfrm>
          <a:prstGeom prst="rect">
            <a:avLst/>
          </a:prstGeom>
          <a:noFill/>
        </p:spPr>
        <p:txBody>
          <a:bodyPr wrap="none" rtlCol="0">
            <a:spAutoFit/>
          </a:bodyPr>
          <a:lstStyle/>
          <a:p>
            <a:r>
              <a:rPr lang="en-US" sz="2800" dirty="0" smtClean="0">
                <a:solidFill>
                  <a:srgbClr val="0033CC"/>
                </a:solidFill>
              </a:rPr>
              <a:t>Point defects</a:t>
            </a:r>
            <a:endParaRPr lang="en-US" sz="2800" dirty="0">
              <a:solidFill>
                <a:srgbClr val="0033CC"/>
              </a:solidFill>
            </a:endParaRPr>
          </a:p>
        </p:txBody>
      </p:sp>
      <p:pic>
        <p:nvPicPr>
          <p:cNvPr id="7" name="Picture 3" descr="C:\May\Application Files\ch02\image_a\w0020-n.jpg"/>
          <p:cNvPicPr>
            <a:picLocks noChangeAspect="1" noChangeArrowheads="1"/>
          </p:cNvPicPr>
          <p:nvPr/>
        </p:nvPicPr>
        <p:blipFill>
          <a:blip r:embed="rId2" cstate="print"/>
          <a:srcRect/>
          <a:stretch>
            <a:fillRect/>
          </a:stretch>
        </p:blipFill>
        <p:spPr bwMode="auto">
          <a:xfrm>
            <a:off x="304800" y="914400"/>
            <a:ext cx="4840026" cy="5410200"/>
          </a:xfrm>
          <a:prstGeom prst="rect">
            <a:avLst/>
          </a:prstGeom>
          <a:noFill/>
          <a:ln w="9525">
            <a:noFill/>
            <a:miter lim="800000"/>
            <a:headEnd/>
            <a:tailEnd/>
          </a:ln>
        </p:spPr>
      </p:pic>
      <p:sp>
        <p:nvSpPr>
          <p:cNvPr id="8" name="Rectangle 2"/>
          <p:cNvSpPr txBox="1">
            <a:spLocks noChangeArrowheads="1"/>
          </p:cNvSpPr>
          <p:nvPr/>
        </p:nvSpPr>
        <p:spPr>
          <a:xfrm>
            <a:off x="5257800" y="1295400"/>
            <a:ext cx="3124200" cy="1524000"/>
          </a:xfrm>
          <a:prstGeom prst="rect">
            <a:avLst/>
          </a:prstGeom>
        </p:spPr>
        <p:txBody>
          <a:bodyPr anchor="ctr">
            <a:noAutofit/>
          </a:bodyPr>
          <a:lstStyle/>
          <a:p>
            <a:pPr marL="342900" indent="-342900">
              <a:lnSpc>
                <a:spcPct val="80000"/>
              </a:lnSpc>
              <a:spcAft>
                <a:spcPts val="600"/>
              </a:spcAft>
            </a:pPr>
            <a:r>
              <a:rPr lang="en-US" dirty="0" smtClean="0">
                <a:solidFill>
                  <a:srgbClr val="C00000"/>
                </a:solidFill>
                <a:latin typeface="Calibri" pitchFamily="34" charset="0"/>
              </a:rPr>
              <a:t>Point defects</a:t>
            </a:r>
            <a:r>
              <a:rPr lang="en-US" dirty="0" smtClean="0">
                <a:solidFill>
                  <a:srgbClr val="0033CC"/>
                </a:solidFill>
                <a:latin typeface="Calibri" pitchFamily="34" charset="0"/>
              </a:rPr>
              <a:t>. </a:t>
            </a:r>
          </a:p>
          <a:p>
            <a:pPr marL="342900" indent="-342900">
              <a:lnSpc>
                <a:spcPct val="80000"/>
              </a:lnSpc>
              <a:spcAft>
                <a:spcPts val="600"/>
              </a:spcAft>
              <a:buFont typeface="+mj-lt"/>
              <a:buAutoNum type="alphaLcParenR"/>
            </a:pPr>
            <a:r>
              <a:rPr lang="en-US" dirty="0" smtClean="0">
                <a:solidFill>
                  <a:srgbClr val="0033CC"/>
                </a:solidFill>
                <a:latin typeface="Calibri" pitchFamily="34" charset="0"/>
              </a:rPr>
              <a:t>Substitutional. </a:t>
            </a:r>
          </a:p>
          <a:p>
            <a:pPr marL="342900" indent="-342900">
              <a:lnSpc>
                <a:spcPct val="80000"/>
              </a:lnSpc>
              <a:spcAft>
                <a:spcPts val="600"/>
              </a:spcAft>
              <a:buFont typeface="+mj-lt"/>
              <a:buAutoNum type="alphaLcParenR"/>
            </a:pPr>
            <a:r>
              <a:rPr lang="en-US" dirty="0" smtClean="0">
                <a:solidFill>
                  <a:srgbClr val="0033CC"/>
                </a:solidFill>
                <a:latin typeface="Calibri" pitchFamily="34" charset="0"/>
              </a:rPr>
              <a:t>Interstitial. </a:t>
            </a:r>
          </a:p>
          <a:p>
            <a:pPr marL="342900" indent="-342900">
              <a:lnSpc>
                <a:spcPct val="80000"/>
              </a:lnSpc>
              <a:spcAft>
                <a:spcPts val="600"/>
              </a:spcAft>
              <a:buFont typeface="+mj-lt"/>
              <a:buAutoNum type="alphaLcParenR"/>
            </a:pPr>
            <a:r>
              <a:rPr lang="en-US" dirty="0" smtClean="0">
                <a:solidFill>
                  <a:srgbClr val="0033CC"/>
                </a:solidFill>
                <a:latin typeface="Calibri" pitchFamily="34" charset="0"/>
              </a:rPr>
              <a:t>Vacancy (Schottky defect). </a:t>
            </a:r>
          </a:p>
          <a:p>
            <a:pPr marL="342900" indent="-342900">
              <a:lnSpc>
                <a:spcPct val="80000"/>
              </a:lnSpc>
              <a:spcAft>
                <a:spcPts val="600"/>
              </a:spcAft>
              <a:buFont typeface="+mj-lt"/>
              <a:buAutoNum type="alphaLcParenR"/>
            </a:pPr>
            <a:r>
              <a:rPr lang="en-US" dirty="0" err="1" smtClean="0">
                <a:solidFill>
                  <a:srgbClr val="0033CC"/>
                </a:solidFill>
                <a:latin typeface="Calibri" pitchFamily="34" charset="0"/>
              </a:rPr>
              <a:t>Frenkel</a:t>
            </a:r>
            <a:r>
              <a:rPr lang="en-US" dirty="0" smtClean="0">
                <a:solidFill>
                  <a:srgbClr val="0033CC"/>
                </a:solidFill>
                <a:latin typeface="Calibri" pitchFamily="34" charset="0"/>
              </a:rPr>
              <a:t>-type defect (interstitial - vacancy pair).</a:t>
            </a:r>
            <a:endParaRPr lang="en-US" dirty="0">
              <a:solidFill>
                <a:srgbClr val="0033CC"/>
              </a:solidFill>
              <a:latin typeface="Calibri" pitchFamily="34" charset="0"/>
            </a:endParaRPr>
          </a:p>
        </p:txBody>
      </p:sp>
      <p:sp>
        <p:nvSpPr>
          <p:cNvPr id="12" name="Rectangle 11"/>
          <p:cNvSpPr/>
          <p:nvPr/>
        </p:nvSpPr>
        <p:spPr>
          <a:xfrm>
            <a:off x="5410200" y="4724400"/>
            <a:ext cx="3352800" cy="923330"/>
          </a:xfrm>
          <a:prstGeom prst="rect">
            <a:avLst/>
          </a:prstGeom>
        </p:spPr>
        <p:txBody>
          <a:bodyPr wrap="square">
            <a:spAutoFit/>
          </a:bodyPr>
          <a:lstStyle/>
          <a:p>
            <a:pPr>
              <a:spcAft>
                <a:spcPts val="600"/>
              </a:spcAft>
            </a:pPr>
            <a:r>
              <a:rPr lang="en-US" dirty="0" smtClean="0">
                <a:solidFill>
                  <a:srgbClr val="0033CC"/>
                </a:solidFill>
              </a:rPr>
              <a:t>Point defects dictate most dopant diffusion mechanisms, and thus determine the impurity profile.</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8600" y="762000"/>
            <a:ext cx="3757613" cy="2224452"/>
          </a:xfrm>
          <a:prstGeom prst="rect">
            <a:avLst/>
          </a:prstGeom>
          <a:noFill/>
          <a:ln w="9525">
            <a:noFill/>
            <a:miter lim="800000"/>
            <a:headEnd/>
            <a:tailEnd/>
          </a:ln>
        </p:spPr>
      </p:pic>
      <p:sp>
        <p:nvSpPr>
          <p:cNvPr id="6" name="Rectangle 5"/>
          <p:cNvSpPr/>
          <p:nvPr/>
        </p:nvSpPr>
        <p:spPr>
          <a:xfrm>
            <a:off x="4191000" y="762000"/>
            <a:ext cx="4876800" cy="2262158"/>
          </a:xfrm>
          <a:prstGeom prst="rect">
            <a:avLst/>
          </a:prstGeom>
        </p:spPr>
        <p:txBody>
          <a:bodyPr wrap="square">
            <a:spAutoFit/>
          </a:bodyPr>
          <a:lstStyle/>
          <a:p>
            <a:pPr>
              <a:spcAft>
                <a:spcPts val="600"/>
              </a:spcAft>
            </a:pPr>
            <a:r>
              <a:rPr lang="en-US" dirty="0" smtClean="0">
                <a:solidFill>
                  <a:srgbClr val="0033CC"/>
                </a:solidFill>
              </a:rPr>
              <a:t>The number of neutral vacancies is thermodynamically determined by,</a:t>
            </a:r>
          </a:p>
          <a:p>
            <a:pPr>
              <a:spcAft>
                <a:spcPts val="600"/>
              </a:spcAft>
            </a:pPr>
            <a:endParaRPr lang="en-US" dirty="0" smtClean="0">
              <a:solidFill>
                <a:srgbClr val="0033CC"/>
              </a:solidFill>
            </a:endParaRPr>
          </a:p>
          <a:p>
            <a:pPr>
              <a:spcAft>
                <a:spcPts val="600"/>
              </a:spcAft>
            </a:pPr>
            <a:endParaRPr lang="en-US" dirty="0" smtClean="0">
              <a:solidFill>
                <a:srgbClr val="0033CC"/>
              </a:solidFill>
            </a:endParaRPr>
          </a:p>
          <a:p>
            <a:pPr>
              <a:spcAft>
                <a:spcPts val="600"/>
              </a:spcAft>
            </a:pPr>
            <a:r>
              <a:rPr lang="en-US" dirty="0" smtClean="0">
                <a:solidFill>
                  <a:srgbClr val="0033CC"/>
                </a:solidFill>
              </a:rPr>
              <a:t>where N</a:t>
            </a:r>
            <a:r>
              <a:rPr lang="en-US" baseline="-25000" dirty="0" smtClean="0">
                <a:solidFill>
                  <a:srgbClr val="0033CC"/>
                </a:solidFill>
              </a:rPr>
              <a:t>o</a:t>
            </a:r>
            <a:r>
              <a:rPr lang="en-US" dirty="0" smtClean="0">
                <a:solidFill>
                  <a:srgbClr val="0033CC"/>
                </a:solidFill>
              </a:rPr>
              <a:t> is the density of atoms/cm</a:t>
            </a:r>
            <a:r>
              <a:rPr lang="en-US" baseline="30000" dirty="0" smtClean="0">
                <a:solidFill>
                  <a:srgbClr val="0033CC"/>
                </a:solidFill>
              </a:rPr>
              <a:t>3</a:t>
            </a:r>
            <a:r>
              <a:rPr lang="en-US" dirty="0" smtClean="0">
                <a:solidFill>
                  <a:srgbClr val="0033CC"/>
                </a:solidFill>
              </a:rPr>
              <a:t> and E</a:t>
            </a:r>
            <a:r>
              <a:rPr lang="en-US" baseline="-25000" dirty="0" smtClean="0">
                <a:solidFill>
                  <a:srgbClr val="0033CC"/>
                </a:solidFill>
              </a:rPr>
              <a:t>a</a:t>
            </a:r>
            <a:r>
              <a:rPr lang="en-US" dirty="0" smtClean="0">
                <a:solidFill>
                  <a:srgbClr val="0033CC"/>
                </a:solidFill>
              </a:rPr>
              <a:t> is the activation energy for the formation of the vacancy (in silicon, N</a:t>
            </a:r>
            <a:r>
              <a:rPr lang="en-US" baseline="-25000" dirty="0" smtClean="0">
                <a:solidFill>
                  <a:srgbClr val="0033CC"/>
                </a:solidFill>
              </a:rPr>
              <a:t>o</a:t>
            </a:r>
            <a:r>
              <a:rPr lang="en-US" dirty="0" smtClean="0">
                <a:solidFill>
                  <a:srgbClr val="0033CC"/>
                </a:solidFill>
              </a:rPr>
              <a:t>=5.02</a:t>
            </a:r>
            <a:r>
              <a:rPr lang="en-US" dirty="0" smtClean="0">
                <a:solidFill>
                  <a:srgbClr val="0033CC"/>
                </a:solidFill>
                <a:sym typeface="Symbol"/>
              </a:rPr>
              <a:t>10</a:t>
            </a:r>
            <a:r>
              <a:rPr lang="en-US" baseline="30000" dirty="0" smtClean="0">
                <a:solidFill>
                  <a:srgbClr val="0033CC"/>
                </a:solidFill>
              </a:rPr>
              <a:t>22</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 and E</a:t>
            </a:r>
            <a:r>
              <a:rPr lang="en-US" baseline="-25000" dirty="0" smtClean="0">
                <a:solidFill>
                  <a:srgbClr val="0033CC"/>
                </a:solidFill>
              </a:rPr>
              <a:t>a</a:t>
            </a:r>
            <a:r>
              <a:rPr lang="en-US" dirty="0" smtClean="0">
                <a:solidFill>
                  <a:srgbClr val="0033CC"/>
                </a:solidFill>
              </a:rPr>
              <a:t>=2.6 </a:t>
            </a:r>
            <a:r>
              <a:rPr lang="en-US" dirty="0" err="1" smtClean="0">
                <a:solidFill>
                  <a:srgbClr val="0033CC"/>
                </a:solidFill>
              </a:rPr>
              <a:t>eV</a:t>
            </a:r>
            <a:r>
              <a:rPr lang="en-US" dirty="0" smtClean="0">
                <a:solidFill>
                  <a:srgbClr val="0033CC"/>
                </a:solidFill>
              </a:rPr>
              <a:t>)</a:t>
            </a:r>
          </a:p>
        </p:txBody>
      </p:sp>
      <p:pic>
        <p:nvPicPr>
          <p:cNvPr id="31746" name="Picture 2"/>
          <p:cNvPicPr>
            <a:picLocks noChangeAspect="1" noChangeArrowheads="1"/>
          </p:cNvPicPr>
          <p:nvPr/>
        </p:nvPicPr>
        <p:blipFill>
          <a:blip r:embed="rId3" cstate="print"/>
          <a:srcRect/>
          <a:stretch>
            <a:fillRect/>
          </a:stretch>
        </p:blipFill>
        <p:spPr bwMode="auto">
          <a:xfrm>
            <a:off x="5486400" y="1476375"/>
            <a:ext cx="1885950" cy="581025"/>
          </a:xfrm>
          <a:prstGeom prst="rect">
            <a:avLst/>
          </a:prstGeom>
          <a:noFill/>
          <a:ln w="9525">
            <a:noFill/>
            <a:miter lim="800000"/>
            <a:headEnd/>
            <a:tailEnd/>
          </a:ln>
        </p:spPr>
      </p:pic>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676400" y="76200"/>
            <a:ext cx="6359754" cy="523220"/>
          </a:xfrm>
          <a:prstGeom prst="rect">
            <a:avLst/>
          </a:prstGeom>
          <a:noFill/>
        </p:spPr>
        <p:txBody>
          <a:bodyPr wrap="none" rtlCol="0">
            <a:spAutoFit/>
          </a:bodyPr>
          <a:lstStyle/>
          <a:p>
            <a:r>
              <a:rPr lang="en-US" sz="2800" dirty="0" smtClean="0">
                <a:solidFill>
                  <a:srgbClr val="0033CC"/>
                </a:solidFill>
              </a:rPr>
              <a:t>Point defects: vacancies and substitutional</a:t>
            </a:r>
            <a:endParaRPr lang="en-US" sz="2800" dirty="0">
              <a:solidFill>
                <a:srgbClr val="0033CC"/>
              </a:solidFill>
            </a:endParaRPr>
          </a:p>
        </p:txBody>
      </p:sp>
      <p:sp>
        <p:nvSpPr>
          <p:cNvPr id="11" name="Rectangle 10"/>
          <p:cNvSpPr/>
          <p:nvPr/>
        </p:nvSpPr>
        <p:spPr>
          <a:xfrm>
            <a:off x="4648200" y="3863132"/>
            <a:ext cx="3962400" cy="2385268"/>
          </a:xfrm>
          <a:prstGeom prst="rect">
            <a:avLst/>
          </a:prstGeom>
        </p:spPr>
        <p:txBody>
          <a:bodyPr wrap="square">
            <a:spAutoFit/>
          </a:bodyPr>
          <a:lstStyle/>
          <a:p>
            <a:pPr>
              <a:spcAft>
                <a:spcPts val="600"/>
              </a:spcAft>
            </a:pPr>
            <a:r>
              <a:rPr lang="en-US" dirty="0" smtClean="0">
                <a:solidFill>
                  <a:srgbClr val="0033CC"/>
                </a:solidFill>
              </a:rPr>
              <a:t>Substitutional can be foreign unwanted impurities, or intentionally introduced impurities. </a:t>
            </a:r>
          </a:p>
          <a:p>
            <a:pPr>
              <a:spcAft>
                <a:spcPts val="600"/>
              </a:spcAft>
            </a:pPr>
            <a:r>
              <a:rPr lang="en-US" dirty="0" smtClean="0">
                <a:solidFill>
                  <a:srgbClr val="0033CC"/>
                </a:solidFill>
              </a:rPr>
              <a:t>You may want a dopant impurity to be on a substitutional site, but you may not want a heavy metal atom or other unwanted impurity to be on a substitutional site (harder to remove).</a:t>
            </a:r>
            <a:endParaRPr lang="en-US" dirty="0">
              <a:solidFill>
                <a:srgbClr val="0033CC"/>
              </a:solidFill>
            </a:endParaRPr>
          </a:p>
        </p:txBody>
      </p:sp>
      <p:pic>
        <p:nvPicPr>
          <p:cNvPr id="12" name="Picture 2"/>
          <p:cNvPicPr>
            <a:picLocks noChangeAspect="1" noChangeArrowheads="1"/>
          </p:cNvPicPr>
          <p:nvPr/>
        </p:nvPicPr>
        <p:blipFill>
          <a:blip r:embed="rId4" cstate="print"/>
          <a:srcRect/>
          <a:stretch>
            <a:fillRect/>
          </a:stretch>
        </p:blipFill>
        <p:spPr bwMode="auto">
          <a:xfrm>
            <a:off x="533400" y="3657600"/>
            <a:ext cx="3766792" cy="267752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762000"/>
            <a:ext cx="4724400" cy="2623795"/>
          </a:xfrm>
          <a:prstGeom prst="rect">
            <a:avLst/>
          </a:prstGeom>
        </p:spPr>
        <p:txBody>
          <a:bodyPr wrap="square">
            <a:spAutoFit/>
          </a:bodyPr>
          <a:lstStyle/>
          <a:p>
            <a:pPr>
              <a:spcAft>
                <a:spcPts val="300"/>
              </a:spcAft>
            </a:pPr>
            <a:r>
              <a:rPr lang="en-US" dirty="0" smtClean="0">
                <a:solidFill>
                  <a:srgbClr val="0033CC"/>
                </a:solidFill>
              </a:rPr>
              <a:t>Interstitials can be foreign unwanted impurities, intentionally introduced impurities, or “misplaced” host atoms (an intrinsic defect, the self-interstitial). </a:t>
            </a:r>
          </a:p>
          <a:p>
            <a:pPr>
              <a:spcAft>
                <a:spcPts val="300"/>
              </a:spcAft>
            </a:pPr>
            <a:r>
              <a:rPr lang="en-US" dirty="0" smtClean="0">
                <a:solidFill>
                  <a:srgbClr val="0033CC"/>
                </a:solidFill>
              </a:rPr>
              <a:t>Dopant atoms diffuse through the semiconductor faster as interstitials, but we need to place them in substitutional sites to make use of them (i.e. they act as dopants only when in substitutional sites).</a:t>
            </a:r>
            <a:endParaRPr lang="en-US" dirty="0">
              <a:solidFill>
                <a:srgbClr val="0033CC"/>
              </a:solidFill>
            </a:endParaRPr>
          </a:p>
        </p:txBody>
      </p:sp>
      <p:pic>
        <p:nvPicPr>
          <p:cNvPr id="5" name="Picture 2"/>
          <p:cNvPicPr>
            <a:picLocks noChangeAspect="1" noChangeArrowheads="1"/>
          </p:cNvPicPr>
          <p:nvPr/>
        </p:nvPicPr>
        <p:blipFill>
          <a:blip r:embed="rId2" cstate="print"/>
          <a:srcRect/>
          <a:stretch>
            <a:fillRect/>
          </a:stretch>
        </p:blipFill>
        <p:spPr bwMode="auto">
          <a:xfrm>
            <a:off x="609600" y="685800"/>
            <a:ext cx="2895600" cy="2483415"/>
          </a:xfrm>
          <a:prstGeom prst="rect">
            <a:avLst/>
          </a:prstGeom>
          <a:noFill/>
          <a:ln w="9525">
            <a:noFill/>
            <a:miter lim="800000"/>
            <a:headEnd/>
            <a:tailEnd/>
          </a:ln>
        </p:spPr>
      </p:pic>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898763" y="76200"/>
            <a:ext cx="3730637" cy="523220"/>
          </a:xfrm>
          <a:prstGeom prst="rect">
            <a:avLst/>
          </a:prstGeom>
          <a:noFill/>
        </p:spPr>
        <p:txBody>
          <a:bodyPr wrap="none" rtlCol="0">
            <a:spAutoFit/>
          </a:bodyPr>
          <a:lstStyle/>
          <a:p>
            <a:r>
              <a:rPr lang="en-US" sz="2800" dirty="0" smtClean="0">
                <a:solidFill>
                  <a:srgbClr val="0033CC"/>
                </a:solidFill>
              </a:rPr>
              <a:t>Point defects: interstitial</a:t>
            </a:r>
            <a:endParaRPr lang="en-US" sz="2800" dirty="0">
              <a:solidFill>
                <a:srgbClr val="0033CC"/>
              </a:solidFill>
            </a:endParaRPr>
          </a:p>
        </p:txBody>
      </p:sp>
      <p:pic>
        <p:nvPicPr>
          <p:cNvPr id="59395" name="Picture 3"/>
          <p:cNvPicPr>
            <a:picLocks noChangeAspect="1" noChangeArrowheads="1"/>
          </p:cNvPicPr>
          <p:nvPr/>
        </p:nvPicPr>
        <p:blipFill>
          <a:blip r:embed="rId3" cstate="print"/>
          <a:srcRect/>
          <a:stretch>
            <a:fillRect/>
          </a:stretch>
        </p:blipFill>
        <p:spPr bwMode="auto">
          <a:xfrm>
            <a:off x="4648200" y="3429000"/>
            <a:ext cx="4105275" cy="2950446"/>
          </a:xfrm>
          <a:prstGeom prst="rect">
            <a:avLst/>
          </a:prstGeom>
          <a:noFill/>
          <a:ln w="9525">
            <a:noFill/>
            <a:miter lim="800000"/>
            <a:headEnd/>
            <a:tailEnd/>
          </a:ln>
        </p:spPr>
      </p:pic>
      <p:sp>
        <p:nvSpPr>
          <p:cNvPr id="12" name="TextBox 11"/>
          <p:cNvSpPr txBox="1"/>
          <p:nvPr/>
        </p:nvSpPr>
        <p:spPr>
          <a:xfrm>
            <a:off x="685800" y="5105400"/>
            <a:ext cx="3352800" cy="646331"/>
          </a:xfrm>
          <a:prstGeom prst="rect">
            <a:avLst/>
          </a:prstGeom>
          <a:noFill/>
        </p:spPr>
        <p:txBody>
          <a:bodyPr wrap="square" rtlCol="0">
            <a:spAutoFit/>
          </a:bodyPr>
          <a:lstStyle/>
          <a:p>
            <a:r>
              <a:rPr lang="en-US" dirty="0" smtClean="0">
                <a:solidFill>
                  <a:srgbClr val="0033CC"/>
                </a:solidFill>
              </a:rPr>
              <a:t>Energies involved for the atomic diffusion of interstitial impurities</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1556</Words>
  <Application>Microsoft Office PowerPoint</Application>
  <PresentationFormat>On-screen Show (4:3)</PresentationFormat>
  <Paragraphs>148</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20</cp:revision>
  <dcterms:created xsi:type="dcterms:W3CDTF">2006-08-16T00:00:00Z</dcterms:created>
  <dcterms:modified xsi:type="dcterms:W3CDTF">2010-08-21T23:47:09Z</dcterms:modified>
</cp:coreProperties>
</file>