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0" r:id="rId2"/>
    <p:sldId id="372" r:id="rId3"/>
    <p:sldId id="373" r:id="rId4"/>
    <p:sldId id="374" r:id="rId5"/>
    <p:sldId id="371" r:id="rId6"/>
    <p:sldId id="375" r:id="rId7"/>
    <p:sldId id="376" r:id="rId8"/>
    <p:sldId id="356" r:id="rId9"/>
    <p:sldId id="377" r:id="rId10"/>
    <p:sldId id="365" r:id="rId11"/>
    <p:sldId id="351" r:id="rId12"/>
    <p:sldId id="337" r:id="rId13"/>
    <p:sldId id="338" r:id="rId14"/>
    <p:sldId id="339" r:id="rId15"/>
    <p:sldId id="323" r:id="rId16"/>
    <p:sldId id="320" r:id="rId17"/>
    <p:sldId id="379" r:id="rId18"/>
    <p:sldId id="352" r:id="rId19"/>
    <p:sldId id="274" r:id="rId20"/>
    <p:sldId id="278" r:id="rId21"/>
    <p:sldId id="279" r:id="rId22"/>
    <p:sldId id="280" r:id="rId23"/>
    <p:sldId id="332" r:id="rId24"/>
    <p:sldId id="340" r:id="rId25"/>
    <p:sldId id="367" r:id="rId26"/>
    <p:sldId id="344" r:id="rId27"/>
    <p:sldId id="347" r:id="rId28"/>
    <p:sldId id="348" r:id="rId29"/>
    <p:sldId id="341" r:id="rId30"/>
    <p:sldId id="34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C433DA-EE22-4870-9AAD-9C6AA36AEE23}" type="datetimeFigureOut">
              <a:rPr lang="en-US" smtClean="0"/>
              <a:pPr/>
              <a:t>8/21/2010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8B0E20-9CC5-438B-9CE6-C83A50910A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7499F27-9094-46D1-A768-6A62946E6EF2}" type="slidenum">
              <a:rPr lang="en-US"/>
              <a:pPr/>
              <a:t>12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F7AEE58-CE24-4C29-8415-51496D11FC67}" type="slidenum">
              <a:rPr lang="en-US"/>
              <a:pPr/>
              <a:t>27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208BEA-3D13-4E14-9567-468D172924D6}" type="slidenum">
              <a:rPr lang="en-US"/>
              <a:pPr/>
              <a:t>28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D0C9B-EA89-4039-AF52-B4D63D6720B8}"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54ACA-65AC-4D87-9885-2B711347A175}"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28FD8-999A-4C84-9426-4E598E608CBF}"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34BB0-EF4D-4318-B7EE-3F92FCE688C5}"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13824-0E13-49AF-9B01-6622525D887E}"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5E450-F274-4471-B42F-8FD09C4118B3}"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82958-A5D4-4FC4-92B0-4AF7B11601B0}"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44E2D-08A9-430E-BA02-EEF9F930DF74}"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7EDD3-E998-4392-9F19-E3F5F518D34D}"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3FB95-5DE0-488D-B0E4-503185A59BE0}"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146F-C24C-4E62-93E2-BF7E7B0AE1E9}"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86AF6-24E2-43D6-82D2-2FEAB817C434}"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6.doc"/><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Microsoft_Office_Word_97_-_2003_Document7.doc"/></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Microsoft_Office_Word_97_-_2003_Document2.doc"/><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Microsoft_Office_Word_97_-_2003_Document4.doc"/><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2133600"/>
            <a:ext cx="5562600" cy="2139047"/>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Silicon crystal structure and defects.</a:t>
            </a:r>
          </a:p>
          <a:p>
            <a:pPr marL="342900" indent="-342900">
              <a:spcAft>
                <a:spcPts val="600"/>
              </a:spcAft>
              <a:buAutoNum type="arabicPeriod"/>
            </a:pPr>
            <a:r>
              <a:rPr lang="en-US" dirty="0" err="1" smtClean="0">
                <a:solidFill>
                  <a:srgbClr val="0033CC"/>
                </a:solidFill>
              </a:rPr>
              <a:t>Czochralski</a:t>
            </a:r>
            <a:r>
              <a:rPr lang="en-US" dirty="0" smtClean="0">
                <a:solidFill>
                  <a:srgbClr val="0033CC"/>
                </a:solidFill>
              </a:rPr>
              <a:t> single crystal growth.</a:t>
            </a:r>
          </a:p>
          <a:p>
            <a:pPr marL="342900" indent="-342900">
              <a:spcAft>
                <a:spcPts val="600"/>
              </a:spcAft>
              <a:buAutoNum type="arabicPeriod"/>
            </a:pPr>
            <a:r>
              <a:rPr lang="en-US" dirty="0" smtClean="0">
                <a:solidFill>
                  <a:srgbClr val="C00000"/>
                </a:solidFill>
              </a:rPr>
              <a:t>Growth rate and dopant incorporation for CZ method.</a:t>
            </a:r>
          </a:p>
          <a:p>
            <a:pPr marL="342900" indent="-342900">
              <a:spcAft>
                <a:spcPts val="600"/>
              </a:spcAft>
              <a:buAutoNum type="arabicPeriod"/>
            </a:pPr>
            <a:r>
              <a:rPr lang="en-US" dirty="0" smtClean="0">
                <a:solidFill>
                  <a:srgbClr val="0033CC"/>
                </a:solidFill>
              </a:rPr>
              <a:t>Float zone single crystal growth and doping.</a:t>
            </a:r>
          </a:p>
          <a:p>
            <a:pPr marL="342900" indent="-342900">
              <a:spcAft>
                <a:spcPts val="600"/>
              </a:spcAft>
              <a:buAutoNum type="arabicPeriod"/>
            </a:pPr>
            <a:r>
              <a:rPr lang="en-US" dirty="0" smtClean="0">
                <a:solidFill>
                  <a:srgbClr val="0033CC"/>
                </a:solidFill>
              </a:rPr>
              <a:t>Wafer fabrication.</a:t>
            </a:r>
          </a:p>
          <a:p>
            <a:pPr marL="342900" indent="-342900">
              <a:spcAft>
                <a:spcPts val="600"/>
              </a:spcAft>
              <a:buAutoNum type="arabicPeriod"/>
            </a:pPr>
            <a:r>
              <a:rPr lang="en-US" dirty="0" smtClean="0">
                <a:solidFill>
                  <a:srgbClr val="0033CC"/>
                </a:solidFill>
              </a:rPr>
              <a:t>Measurement methods.</a:t>
            </a:r>
          </a:p>
        </p:txBody>
      </p:sp>
      <p:sp>
        <p:nvSpPr>
          <p:cNvPr id="4" name="TextBox 3"/>
          <p:cNvSpPr txBox="1"/>
          <p:nvPr/>
        </p:nvSpPr>
        <p:spPr>
          <a:xfrm>
            <a:off x="914400" y="533400"/>
            <a:ext cx="7620000" cy="954107"/>
          </a:xfrm>
          <a:prstGeom prst="rect">
            <a:avLst/>
          </a:prstGeom>
          <a:noFill/>
        </p:spPr>
        <p:txBody>
          <a:bodyPr wrap="square" rtlCol="0">
            <a:spAutoFit/>
          </a:bodyPr>
          <a:lstStyle/>
          <a:p>
            <a:r>
              <a:rPr lang="en-US" sz="2800" dirty="0" smtClean="0">
                <a:solidFill>
                  <a:srgbClr val="0033CC"/>
                </a:solidFill>
              </a:rPr>
              <a:t>Chapter 3 Crystal growth, wafer fabrication and basic properties of silicon wafers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8"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36493"/>
            <a:ext cx="7239000" cy="954107"/>
          </a:xfrm>
          <a:prstGeom prst="rect">
            <a:avLst/>
          </a:prstGeom>
        </p:spPr>
        <p:txBody>
          <a:bodyPr wrap="square">
            <a:spAutoFit/>
          </a:bodyPr>
          <a:lstStyle/>
          <a:p>
            <a:r>
              <a:rPr lang="en-US" sz="2800" dirty="0" smtClean="0">
                <a:solidFill>
                  <a:srgbClr val="0033CC"/>
                </a:solidFill>
              </a:rPr>
              <a:t>Doping concentration versus position along the grown CZ crystal for common dopants in silicon</a:t>
            </a:r>
            <a:endParaRPr lang="en-US" sz="2800" dirty="0">
              <a:solidFill>
                <a:srgbClr val="0033CC"/>
              </a:solidFill>
            </a:endParaRPr>
          </a:p>
        </p:txBody>
      </p:sp>
      <p:graphicFrame>
        <p:nvGraphicFramePr>
          <p:cNvPr id="7" name="Object 4"/>
          <p:cNvGraphicFramePr>
            <a:graphicFrameLocks noChangeAspect="1"/>
          </p:cNvGraphicFramePr>
          <p:nvPr/>
        </p:nvGraphicFramePr>
        <p:xfrm>
          <a:off x="228600" y="1439837"/>
          <a:ext cx="4424362" cy="3713783"/>
        </p:xfrm>
        <a:graphic>
          <a:graphicData uri="http://schemas.openxmlformats.org/presentationml/2006/ole">
            <p:oleObj spid="_x0000_s70658" name="Document" r:id="rId3" imgW="4291584" imgH="3602736" progId="Word.Document.8">
              <p:embed/>
            </p:oleObj>
          </a:graphicData>
        </a:graphic>
      </p:graphicFrame>
      <p:sp>
        <p:nvSpPr>
          <p:cNvPr id="8" name="Rectangle 5"/>
          <p:cNvSpPr>
            <a:spLocks noChangeArrowheads="1"/>
          </p:cNvSpPr>
          <p:nvPr/>
        </p:nvSpPr>
        <p:spPr bwMode="auto">
          <a:xfrm>
            <a:off x="152400" y="5172670"/>
            <a:ext cx="4419600" cy="1200329"/>
          </a:xfrm>
          <a:prstGeom prst="rect">
            <a:avLst/>
          </a:prstGeom>
          <a:noFill/>
          <a:ln w="9525">
            <a:noFill/>
            <a:miter lim="800000"/>
            <a:headEnd/>
            <a:tailEnd/>
          </a:ln>
        </p:spPr>
        <p:txBody>
          <a:bodyPr wrap="square">
            <a:spAutoFit/>
          </a:bodyPr>
          <a:lstStyle/>
          <a:p>
            <a:r>
              <a:rPr lang="en-US" dirty="0" smtClean="0">
                <a:solidFill>
                  <a:srgbClr val="0033CC"/>
                </a:solidFill>
              </a:rPr>
              <a:t>Note </a:t>
            </a:r>
            <a:r>
              <a:rPr lang="en-US" dirty="0">
                <a:solidFill>
                  <a:srgbClr val="0033CC"/>
                </a:solidFill>
              </a:rPr>
              <a:t>the relatively flat profile produced by boron with a </a:t>
            </a:r>
            <a:r>
              <a:rPr lang="en-US" dirty="0" err="1" smtClean="0">
                <a:solidFill>
                  <a:srgbClr val="0033CC"/>
                </a:solidFill>
              </a:rPr>
              <a:t>k</a:t>
            </a:r>
            <a:r>
              <a:rPr lang="en-US" baseline="-25000" dirty="0" err="1" smtClean="0">
                <a:solidFill>
                  <a:srgbClr val="0033CC"/>
                </a:solidFill>
              </a:rPr>
              <a:t>o</a:t>
            </a:r>
            <a:r>
              <a:rPr lang="en-US" dirty="0" smtClean="0">
                <a:solidFill>
                  <a:srgbClr val="0033CC"/>
                </a:solidFill>
              </a:rPr>
              <a:t> </a:t>
            </a:r>
            <a:r>
              <a:rPr lang="en-US" dirty="0">
                <a:solidFill>
                  <a:srgbClr val="0033CC"/>
                </a:solidFill>
              </a:rPr>
              <a:t>close to 1. </a:t>
            </a:r>
          </a:p>
          <a:p>
            <a:r>
              <a:rPr lang="en-US" dirty="0" smtClean="0">
                <a:solidFill>
                  <a:srgbClr val="0033CC"/>
                </a:solidFill>
              </a:rPr>
              <a:t>Dopants </a:t>
            </a:r>
            <a:r>
              <a:rPr lang="en-US" dirty="0">
                <a:solidFill>
                  <a:srgbClr val="0033CC"/>
                </a:solidFill>
              </a:rPr>
              <a:t>with </a:t>
            </a:r>
            <a:r>
              <a:rPr lang="en-US" dirty="0" err="1" smtClean="0">
                <a:solidFill>
                  <a:srgbClr val="0033CC"/>
                </a:solidFill>
              </a:rPr>
              <a:t>k</a:t>
            </a:r>
            <a:r>
              <a:rPr lang="en-US" baseline="-25000" dirty="0" err="1" smtClean="0">
                <a:solidFill>
                  <a:srgbClr val="0033CC"/>
                </a:solidFill>
              </a:rPr>
              <a:t>o</a:t>
            </a:r>
            <a:r>
              <a:rPr lang="en-US" baseline="-25000" dirty="0" smtClean="0">
                <a:solidFill>
                  <a:srgbClr val="0033CC"/>
                </a:solidFill>
              </a:rPr>
              <a:t> </a:t>
            </a:r>
            <a:r>
              <a:rPr lang="en-US" dirty="0">
                <a:solidFill>
                  <a:srgbClr val="0033CC"/>
                </a:solidFill>
              </a:rPr>
              <a:t>&lt;&lt; 1 produce much more </a:t>
            </a:r>
            <a:r>
              <a:rPr lang="en-US" dirty="0" smtClean="0">
                <a:solidFill>
                  <a:srgbClr val="0033CC"/>
                </a:solidFill>
              </a:rPr>
              <a:t>doping variation along </a:t>
            </a:r>
            <a:r>
              <a:rPr lang="en-US" dirty="0">
                <a:solidFill>
                  <a:srgbClr val="0033CC"/>
                </a:solidFill>
              </a:rPr>
              <a:t>the crystal</a:t>
            </a:r>
            <a:r>
              <a:rPr lang="en-US" dirty="0" smtClean="0">
                <a:solidFill>
                  <a:srgbClr val="0033CC"/>
                </a:solidFill>
              </a:rPr>
              <a:t>.</a:t>
            </a:r>
            <a:endParaRPr lang="en-US" dirty="0">
              <a:solidFill>
                <a:srgbClr val="0033CC"/>
              </a:solidFill>
            </a:endParaRPr>
          </a:p>
        </p:txBody>
      </p:sp>
      <p:cxnSp>
        <p:nvCxnSpPr>
          <p:cNvPr id="9" name="Straight Connector 8"/>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 name="Picture 2"/>
          <p:cNvPicPr>
            <a:picLocks noChangeAspect="1" noChangeArrowheads="1"/>
          </p:cNvPicPr>
          <p:nvPr/>
        </p:nvPicPr>
        <p:blipFill>
          <a:blip r:embed="rId4" cstate="print">
            <a:lum contrast="20000"/>
          </a:blip>
          <a:srcRect/>
          <a:stretch>
            <a:fillRect/>
          </a:stretch>
        </p:blipFill>
        <p:spPr bwMode="auto">
          <a:xfrm>
            <a:off x="5257800" y="1143000"/>
            <a:ext cx="3429000" cy="4492314"/>
          </a:xfrm>
          <a:prstGeom prst="rect">
            <a:avLst/>
          </a:prstGeom>
          <a:noFill/>
          <a:ln w="9525">
            <a:noFill/>
            <a:miter lim="800000"/>
            <a:headEnd/>
            <a:tailEnd/>
          </a:ln>
        </p:spPr>
      </p:pic>
      <p:sp>
        <p:nvSpPr>
          <p:cNvPr id="11" name="Rectangle 10"/>
          <p:cNvSpPr/>
          <p:nvPr/>
        </p:nvSpPr>
        <p:spPr>
          <a:xfrm>
            <a:off x="5334000" y="5638800"/>
            <a:ext cx="3581400" cy="923330"/>
          </a:xfrm>
          <a:prstGeom prst="rect">
            <a:avLst/>
          </a:prstGeom>
        </p:spPr>
        <p:txBody>
          <a:bodyPr wrap="square">
            <a:spAutoFit/>
          </a:bodyPr>
          <a:lstStyle/>
          <a:p>
            <a:r>
              <a:rPr lang="en-US" dirty="0" smtClean="0">
                <a:solidFill>
                  <a:srgbClr val="0033CC"/>
                </a:solidFill>
              </a:rPr>
              <a:t>Doping concentration in a solid as a function of the fraction solidified.</a:t>
            </a:r>
          </a:p>
          <a:p>
            <a:r>
              <a:rPr lang="en-US" dirty="0" smtClean="0">
                <a:solidFill>
                  <a:srgbClr val="0033CC"/>
                </a:solidFill>
              </a:rPr>
              <a:t>(but no dopant has </a:t>
            </a:r>
            <a:r>
              <a:rPr lang="en-US" dirty="0" err="1" smtClean="0">
                <a:solidFill>
                  <a:srgbClr val="0033CC"/>
                </a:solidFill>
              </a:rPr>
              <a:t>k</a:t>
            </a:r>
            <a:r>
              <a:rPr lang="en-US" baseline="-25000" dirty="0" err="1" smtClean="0">
                <a:solidFill>
                  <a:srgbClr val="0033CC"/>
                </a:solidFill>
              </a:rPr>
              <a:t>o</a:t>
            </a:r>
            <a:r>
              <a:rPr lang="en-US" dirty="0" smtClean="0">
                <a:solidFill>
                  <a:srgbClr val="0033CC"/>
                </a:solidFill>
              </a:rPr>
              <a:t>&gt;1)</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2133600"/>
            <a:ext cx="5562600" cy="2139047"/>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Silicon crystal structure and defects.</a:t>
            </a:r>
          </a:p>
          <a:p>
            <a:pPr marL="342900" indent="-342900">
              <a:spcAft>
                <a:spcPts val="600"/>
              </a:spcAft>
              <a:buAutoNum type="arabicPeriod"/>
            </a:pPr>
            <a:r>
              <a:rPr lang="en-US" dirty="0" err="1" smtClean="0">
                <a:solidFill>
                  <a:srgbClr val="0033CC"/>
                </a:solidFill>
              </a:rPr>
              <a:t>Czochralski</a:t>
            </a:r>
            <a:r>
              <a:rPr lang="en-US" dirty="0" smtClean="0">
                <a:solidFill>
                  <a:srgbClr val="0033CC"/>
                </a:solidFill>
              </a:rPr>
              <a:t> single crystal growth.</a:t>
            </a:r>
          </a:p>
          <a:p>
            <a:pPr marL="342900" indent="-342900">
              <a:spcAft>
                <a:spcPts val="600"/>
              </a:spcAft>
              <a:buAutoNum type="arabicPeriod"/>
            </a:pPr>
            <a:r>
              <a:rPr lang="en-US" dirty="0" smtClean="0">
                <a:solidFill>
                  <a:srgbClr val="0033CC"/>
                </a:solidFill>
              </a:rPr>
              <a:t>Growth rate and dopant incorporation for CZ method.</a:t>
            </a:r>
          </a:p>
          <a:p>
            <a:pPr marL="342900" indent="-342900">
              <a:spcAft>
                <a:spcPts val="600"/>
              </a:spcAft>
              <a:buAutoNum type="arabicPeriod"/>
            </a:pPr>
            <a:r>
              <a:rPr lang="en-US" dirty="0" smtClean="0">
                <a:solidFill>
                  <a:srgbClr val="C00000"/>
                </a:solidFill>
              </a:rPr>
              <a:t>Float zone single crystal growth and doping.</a:t>
            </a:r>
          </a:p>
          <a:p>
            <a:pPr marL="342900" indent="-342900">
              <a:spcAft>
                <a:spcPts val="600"/>
              </a:spcAft>
              <a:buAutoNum type="arabicPeriod"/>
            </a:pPr>
            <a:r>
              <a:rPr lang="en-US" dirty="0" smtClean="0">
                <a:solidFill>
                  <a:srgbClr val="0033CC"/>
                </a:solidFill>
              </a:rPr>
              <a:t>Wafer fabrication.</a:t>
            </a:r>
          </a:p>
          <a:p>
            <a:pPr marL="342900" indent="-342900">
              <a:spcAft>
                <a:spcPts val="600"/>
              </a:spcAft>
              <a:buAutoNum type="arabicPeriod"/>
            </a:pPr>
            <a:r>
              <a:rPr lang="en-US" dirty="0" smtClean="0">
                <a:solidFill>
                  <a:srgbClr val="0033CC"/>
                </a:solidFill>
              </a:rPr>
              <a:t>Measurement methods.</a:t>
            </a:r>
          </a:p>
        </p:txBody>
      </p:sp>
      <p:sp>
        <p:nvSpPr>
          <p:cNvPr id="4" name="TextBox 3"/>
          <p:cNvSpPr txBox="1"/>
          <p:nvPr/>
        </p:nvSpPr>
        <p:spPr>
          <a:xfrm>
            <a:off x="914400" y="533400"/>
            <a:ext cx="7620000" cy="954107"/>
          </a:xfrm>
          <a:prstGeom prst="rect">
            <a:avLst/>
          </a:prstGeom>
          <a:noFill/>
        </p:spPr>
        <p:txBody>
          <a:bodyPr wrap="square" rtlCol="0">
            <a:spAutoFit/>
          </a:bodyPr>
          <a:lstStyle/>
          <a:p>
            <a:r>
              <a:rPr lang="en-US" sz="2800" dirty="0" smtClean="0">
                <a:solidFill>
                  <a:srgbClr val="0033CC"/>
                </a:solidFill>
              </a:rPr>
              <a:t>Chapter 3 Crystal growth, wafer fabrication and basic properties of silicon wafers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533400" y="1295400"/>
            <a:ext cx="8001000" cy="3877985"/>
          </a:xfrm>
          <a:prstGeom prst="rect">
            <a:avLst/>
          </a:prstGeom>
          <a:noFill/>
          <a:ln w="25400">
            <a:noFill/>
            <a:miter lim="800000"/>
            <a:headEnd/>
            <a:tailEnd/>
          </a:ln>
        </p:spPr>
        <p:txBody>
          <a:bodyPr wrap="square">
            <a:spAutoFit/>
          </a:bodyPr>
          <a:lstStyle/>
          <a:p>
            <a:pPr marL="171450" indent="-171450">
              <a:spcAft>
                <a:spcPts val="600"/>
              </a:spcAft>
              <a:buFont typeface="Arial" pitchFamily="34" charset="0"/>
              <a:buChar char="•"/>
            </a:pPr>
            <a:r>
              <a:rPr lang="en-US" dirty="0" smtClean="0">
                <a:solidFill>
                  <a:srgbClr val="0033CC"/>
                </a:solidFill>
              </a:rPr>
              <a:t>For CZ-grown Si, impurities (O and C) can be introduced from the melt contacting the SiO</a:t>
            </a:r>
            <a:r>
              <a:rPr lang="en-US" baseline="-25000" dirty="0" smtClean="0">
                <a:solidFill>
                  <a:srgbClr val="0033CC"/>
                </a:solidFill>
              </a:rPr>
              <a:t>2</a:t>
            </a:r>
            <a:r>
              <a:rPr lang="en-US" dirty="0" smtClean="0">
                <a:solidFill>
                  <a:srgbClr val="0033CC"/>
                </a:solidFill>
              </a:rPr>
              <a:t> crucible and from graphite </a:t>
            </a:r>
            <a:r>
              <a:rPr lang="en-US" dirty="0" err="1" smtClean="0">
                <a:solidFill>
                  <a:srgbClr val="0033CC"/>
                </a:solidFill>
              </a:rPr>
              <a:t>susceptor</a:t>
            </a:r>
            <a:r>
              <a:rPr lang="en-US" dirty="0" smtClean="0">
                <a:solidFill>
                  <a:srgbClr val="0033CC"/>
                </a:solidFill>
              </a:rPr>
              <a:t>/supporter. </a:t>
            </a:r>
          </a:p>
          <a:p>
            <a:pPr marL="171450" indent="-171450">
              <a:spcAft>
                <a:spcPts val="600"/>
              </a:spcAft>
              <a:buFont typeface="Arial" pitchFamily="34" charset="0"/>
              <a:buChar char="•"/>
            </a:pPr>
            <a:r>
              <a:rPr lang="en-US" dirty="0" smtClean="0">
                <a:solidFill>
                  <a:srgbClr val="0033CC"/>
                </a:solidFill>
              </a:rPr>
              <a:t>This limits the resistivity to </a:t>
            </a:r>
            <a:r>
              <a:rPr lang="en-US" dirty="0" smtClean="0">
                <a:solidFill>
                  <a:srgbClr val="0033CC"/>
                </a:solidFill>
                <a:sym typeface="Symbol"/>
              </a:rPr>
              <a:t></a:t>
            </a:r>
            <a:r>
              <a:rPr lang="en-US" dirty="0" smtClean="0">
                <a:solidFill>
                  <a:srgbClr val="0033CC"/>
                </a:solidFill>
              </a:rPr>
              <a:t>20Ωcm, while intrinsic Si is 230kΩcm.</a:t>
            </a:r>
          </a:p>
          <a:p>
            <a:pPr marL="171450" indent="-171450">
              <a:spcAft>
                <a:spcPts val="600"/>
              </a:spcAft>
              <a:buFont typeface="Arial" pitchFamily="34" charset="0"/>
              <a:buChar char="•"/>
            </a:pPr>
            <a:r>
              <a:rPr lang="en-US" dirty="0" smtClean="0">
                <a:solidFill>
                  <a:srgbClr val="0033CC"/>
                </a:solidFill>
              </a:rPr>
              <a:t>These crystals are more expensive and have very low oxygen and carbon and thus, are not suitable for the majority of silicon IC technology.</a:t>
            </a:r>
          </a:p>
          <a:p>
            <a:pPr marL="171450" indent="-171450">
              <a:spcAft>
                <a:spcPts val="600"/>
              </a:spcAft>
              <a:buFont typeface="Arial" pitchFamily="34" charset="0"/>
              <a:buChar char="•"/>
            </a:pPr>
            <a:r>
              <a:rPr lang="en-US" dirty="0" smtClean="0">
                <a:solidFill>
                  <a:srgbClr val="0033CC"/>
                </a:solidFill>
              </a:rPr>
              <a:t>Carrier concentrations down to 10</a:t>
            </a:r>
            <a:r>
              <a:rPr lang="en-US" baseline="30000" dirty="0" smtClean="0">
                <a:solidFill>
                  <a:srgbClr val="0033CC"/>
                </a:solidFill>
              </a:rPr>
              <a:t>11</a:t>
            </a:r>
            <a:r>
              <a:rPr lang="en-US" dirty="0" smtClean="0">
                <a:solidFill>
                  <a:srgbClr val="0033CC"/>
                </a:solidFill>
              </a:rPr>
              <a:t> atoms/cm</a:t>
            </a:r>
            <a:r>
              <a:rPr lang="en-US" baseline="30000" dirty="0" smtClean="0">
                <a:solidFill>
                  <a:srgbClr val="0033CC"/>
                </a:solidFill>
              </a:rPr>
              <a:t>3</a:t>
            </a:r>
            <a:r>
              <a:rPr lang="en-US" dirty="0" smtClean="0">
                <a:solidFill>
                  <a:srgbClr val="0033CC"/>
                </a:solidFill>
              </a:rPr>
              <a:t> have been achieved.</a:t>
            </a:r>
          </a:p>
          <a:p>
            <a:pPr marL="171450" indent="-171450">
              <a:spcAft>
                <a:spcPts val="600"/>
              </a:spcAft>
              <a:buFont typeface="Arial" pitchFamily="34" charset="0"/>
              <a:buChar char="•"/>
            </a:pPr>
            <a:r>
              <a:rPr lang="en-US" dirty="0" smtClean="0">
                <a:solidFill>
                  <a:srgbClr val="0033CC"/>
                </a:solidFill>
              </a:rPr>
              <a:t>It is far less common, and is reserved for situations where oxygen and carbon impurities cannot be tolerated.</a:t>
            </a:r>
          </a:p>
          <a:p>
            <a:pPr marL="171450" indent="-171450">
              <a:spcAft>
                <a:spcPts val="600"/>
              </a:spcAft>
              <a:buFont typeface="Arial" pitchFamily="34" charset="0"/>
              <a:buChar char="•"/>
            </a:pPr>
            <a:r>
              <a:rPr lang="en-US" dirty="0" smtClean="0">
                <a:solidFill>
                  <a:srgbClr val="0033CC"/>
                </a:solidFill>
              </a:rPr>
              <a:t>Float-zone does not allow as large Si wafers as CZ does (200mm and 300mm) and radial distribution of dopant in FZ wafer is not as uniform as in CZ wafer.</a:t>
            </a:r>
          </a:p>
          <a:p>
            <a:pPr marL="171450" indent="-171450">
              <a:spcAft>
                <a:spcPts val="600"/>
              </a:spcAft>
              <a:buFont typeface="Arial" pitchFamily="34" charset="0"/>
              <a:buChar char="•"/>
            </a:pPr>
            <a:r>
              <a:rPr lang="en-US" dirty="0" smtClean="0">
                <a:solidFill>
                  <a:srgbClr val="0033CC"/>
                </a:solidFill>
              </a:rPr>
              <a:t>It is good for solar cells, power electronic devices (</a:t>
            </a:r>
            <a:r>
              <a:rPr lang="en-US" dirty="0" err="1" smtClean="0">
                <a:solidFill>
                  <a:srgbClr val="0033CC"/>
                </a:solidFill>
              </a:rPr>
              <a:t>thyristors</a:t>
            </a:r>
            <a:r>
              <a:rPr lang="en-US" dirty="0" smtClean="0">
                <a:solidFill>
                  <a:srgbClr val="0033CC"/>
                </a:solidFill>
              </a:rPr>
              <a:t> and rectifiers) that use the entire volume of the wafer not just a thin surface layer, etc.</a:t>
            </a:r>
          </a:p>
        </p:txBody>
      </p:sp>
      <p:cxnSp>
        <p:nvCxnSpPr>
          <p:cNvPr id="14" name="Straight Connector 1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Rectangle 14"/>
          <p:cNvSpPr/>
          <p:nvPr/>
        </p:nvSpPr>
        <p:spPr>
          <a:xfrm>
            <a:off x="2133600" y="76200"/>
            <a:ext cx="5364802" cy="523220"/>
          </a:xfrm>
          <a:prstGeom prst="rect">
            <a:avLst/>
          </a:prstGeom>
        </p:spPr>
        <p:txBody>
          <a:bodyPr wrap="none">
            <a:spAutoFit/>
          </a:bodyPr>
          <a:lstStyle/>
          <a:p>
            <a:r>
              <a:rPr lang="en-US" sz="2800" dirty="0" smtClean="0">
                <a:solidFill>
                  <a:srgbClr val="0033CC"/>
                </a:solidFill>
              </a:rPr>
              <a:t>Float-zone crystal growth: overview</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20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20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2209800" y="76200"/>
            <a:ext cx="5049972" cy="523220"/>
          </a:xfrm>
          <a:prstGeom prst="rect">
            <a:avLst/>
          </a:prstGeom>
        </p:spPr>
        <p:txBody>
          <a:bodyPr wrap="none">
            <a:spAutoFit/>
          </a:bodyPr>
          <a:lstStyle/>
          <a:p>
            <a:r>
              <a:rPr lang="en-US" sz="2800" dirty="0" smtClean="0">
                <a:solidFill>
                  <a:srgbClr val="0033CC"/>
                </a:solidFill>
              </a:rPr>
              <a:t>Float-zone crystal growth process</a:t>
            </a:r>
            <a:endParaRPr lang="en-US" sz="2800" dirty="0">
              <a:solidFill>
                <a:srgbClr val="0033CC"/>
              </a:solidFill>
            </a:endParaRPr>
          </a:p>
        </p:txBody>
      </p:sp>
      <p:sp>
        <p:nvSpPr>
          <p:cNvPr id="4" name="Rectangle 3"/>
          <p:cNvSpPr/>
          <p:nvPr/>
        </p:nvSpPr>
        <p:spPr>
          <a:xfrm>
            <a:off x="228600" y="685800"/>
            <a:ext cx="8839200" cy="2862322"/>
          </a:xfrm>
          <a:prstGeom prst="rect">
            <a:avLst/>
          </a:prstGeom>
        </p:spPr>
        <p:txBody>
          <a:bodyPr wrap="square">
            <a:spAutoFit/>
          </a:bodyPr>
          <a:lstStyle/>
          <a:p>
            <a:pPr marL="171450" indent="-171450">
              <a:buFont typeface="Arial" pitchFamily="34" charset="0"/>
              <a:buChar char="•"/>
            </a:pPr>
            <a:r>
              <a:rPr lang="en-US" dirty="0" smtClean="0">
                <a:solidFill>
                  <a:srgbClr val="0033CC"/>
                </a:solidFill>
              </a:rPr>
              <a:t>Polycrystalline silicon is converted into single-crystal by zone heating (zone melting).</a:t>
            </a:r>
          </a:p>
          <a:p>
            <a:pPr marL="171450" indent="-171450">
              <a:buFont typeface="Arial" pitchFamily="34" charset="0"/>
              <a:buChar char="•"/>
            </a:pPr>
            <a:r>
              <a:rPr lang="en-US" dirty="0" smtClean="0">
                <a:solidFill>
                  <a:srgbClr val="0033CC"/>
                </a:solidFill>
              </a:rPr>
              <a:t>The entire poly-Si rod from the EGS process is extracted as a whole.</a:t>
            </a:r>
          </a:p>
          <a:p>
            <a:pPr marL="171450" indent="-171450">
              <a:buFont typeface="Arial" pitchFamily="34" charset="0"/>
              <a:buChar char="•"/>
            </a:pPr>
            <a:r>
              <a:rPr lang="en-US" dirty="0" smtClean="0">
                <a:solidFill>
                  <a:srgbClr val="0033CC"/>
                </a:solidFill>
              </a:rPr>
              <a:t>The rod is clamped at each end, with one end in contact with a single crystal seed.</a:t>
            </a:r>
          </a:p>
          <a:p>
            <a:pPr marL="171450" indent="-171450">
              <a:buFont typeface="Arial" pitchFamily="34" charset="0"/>
              <a:buChar char="•"/>
            </a:pPr>
            <a:r>
              <a:rPr lang="en-US" dirty="0" smtClean="0">
                <a:solidFill>
                  <a:srgbClr val="0033CC"/>
                </a:solidFill>
              </a:rPr>
              <a:t>An RF heating coil induces eddy currents (power I</a:t>
            </a:r>
            <a:r>
              <a:rPr lang="en-US" baseline="30000" dirty="0" smtClean="0">
                <a:solidFill>
                  <a:srgbClr val="0033CC"/>
                </a:solidFill>
              </a:rPr>
              <a:t>2</a:t>
            </a:r>
            <a:r>
              <a:rPr lang="en-US" dirty="0" smtClean="0">
                <a:solidFill>
                  <a:srgbClr val="0033CC"/>
                </a:solidFill>
              </a:rPr>
              <a:t>R) in the silicon, heating it beyond its melting point in the vicinity of the coil.</a:t>
            </a:r>
          </a:p>
          <a:p>
            <a:pPr marL="171450" indent="-171450">
              <a:buFont typeface="Arial" pitchFamily="34" charset="0"/>
              <a:buChar char="•"/>
            </a:pPr>
            <a:r>
              <a:rPr lang="en-US" dirty="0" smtClean="0">
                <a:solidFill>
                  <a:srgbClr val="0033CC"/>
                </a:solidFill>
              </a:rPr>
              <a:t>The "floating" melt zone is about 2cm wide/high.</a:t>
            </a:r>
          </a:p>
          <a:p>
            <a:pPr marL="171450" indent="-171450">
              <a:buFont typeface="Arial" pitchFamily="34" charset="0"/>
              <a:buChar char="•"/>
            </a:pPr>
            <a:r>
              <a:rPr lang="en-US" dirty="0" smtClean="0">
                <a:solidFill>
                  <a:srgbClr val="0033CC"/>
                </a:solidFill>
              </a:rPr>
              <a:t>The seed crystal touches the melt zone and is pulled away, along with a solidifying Si boule following the seed. The crystalline direction follows that of the seed single crystal.</a:t>
            </a:r>
          </a:p>
          <a:p>
            <a:pPr marL="171450" indent="-171450">
              <a:buFont typeface="Arial" pitchFamily="34" charset="0"/>
              <a:buChar char="•"/>
            </a:pPr>
            <a:r>
              <a:rPr lang="en-US" dirty="0" smtClean="0">
                <a:solidFill>
                  <a:srgbClr val="0033CC"/>
                </a:solidFill>
              </a:rPr>
              <a:t>Limited to about a 4" wafer, as the melt zone will collapse - it is only held together by surface tension (and RF field levitation).</a:t>
            </a:r>
          </a:p>
        </p:txBody>
      </p:sp>
      <p:grpSp>
        <p:nvGrpSpPr>
          <p:cNvPr id="5" name="Group 4"/>
          <p:cNvGrpSpPr>
            <a:grpSpLocks noChangeAspect="1"/>
          </p:cNvGrpSpPr>
          <p:nvPr/>
        </p:nvGrpSpPr>
        <p:grpSpPr>
          <a:xfrm>
            <a:off x="2074703" y="3581400"/>
            <a:ext cx="3564097" cy="3138012"/>
            <a:chOff x="1130300" y="2851150"/>
            <a:chExt cx="3240088" cy="2852738"/>
          </a:xfrm>
        </p:grpSpPr>
        <p:sp>
          <p:nvSpPr>
            <p:cNvPr id="6" name="AutoShape 15"/>
            <p:cNvSpPr>
              <a:spLocks noChangeArrowheads="1"/>
            </p:cNvSpPr>
            <p:nvPr/>
          </p:nvSpPr>
          <p:spPr bwMode="auto">
            <a:xfrm>
              <a:off x="1379538" y="4824413"/>
              <a:ext cx="1619250" cy="820737"/>
            </a:xfrm>
            <a:prstGeom prst="can">
              <a:avLst>
                <a:gd name="adj" fmla="val 38269"/>
              </a:avLst>
            </a:prstGeom>
            <a:noFill/>
            <a:ln w="25400">
              <a:solidFill>
                <a:schemeClr val="tx1"/>
              </a:solidFill>
              <a:prstDash val="dash"/>
              <a:round/>
              <a:headEnd/>
              <a:tailEnd/>
            </a:ln>
          </p:spPr>
          <p:txBody>
            <a:bodyPr wrap="none" anchor="ctr"/>
            <a:lstStyle/>
            <a:p>
              <a:endParaRPr lang="en-US"/>
            </a:p>
          </p:txBody>
        </p:sp>
        <p:sp>
          <p:nvSpPr>
            <p:cNvPr id="7" name="AutoShape 14"/>
            <p:cNvSpPr>
              <a:spLocks noChangeArrowheads="1"/>
            </p:cNvSpPr>
            <p:nvPr/>
          </p:nvSpPr>
          <p:spPr bwMode="auto">
            <a:xfrm>
              <a:off x="1130300" y="4764088"/>
              <a:ext cx="2117725" cy="939800"/>
            </a:xfrm>
            <a:prstGeom prst="can">
              <a:avLst>
                <a:gd name="adj" fmla="val 50000"/>
              </a:avLst>
            </a:prstGeom>
            <a:noFill/>
            <a:ln w="25400">
              <a:solidFill>
                <a:schemeClr val="tx1"/>
              </a:solidFill>
              <a:round/>
              <a:headEnd/>
              <a:tailEnd/>
            </a:ln>
          </p:spPr>
          <p:txBody>
            <a:bodyPr wrap="none" anchor="ctr"/>
            <a:lstStyle/>
            <a:p>
              <a:endParaRPr lang="en-US"/>
            </a:p>
          </p:txBody>
        </p:sp>
        <p:sp>
          <p:nvSpPr>
            <p:cNvPr id="8" name="AutoShape 12"/>
            <p:cNvSpPr>
              <a:spLocks noChangeArrowheads="1"/>
            </p:cNvSpPr>
            <p:nvPr/>
          </p:nvSpPr>
          <p:spPr bwMode="auto">
            <a:xfrm>
              <a:off x="1565275" y="4259263"/>
              <a:ext cx="1184275" cy="763587"/>
            </a:xfrm>
            <a:prstGeom prst="can">
              <a:avLst>
                <a:gd name="adj" fmla="val 50000"/>
              </a:avLst>
            </a:prstGeom>
            <a:solidFill>
              <a:srgbClr val="808080"/>
            </a:solidFill>
            <a:ln w="9525">
              <a:solidFill>
                <a:schemeClr val="tx1"/>
              </a:solidFill>
              <a:round/>
              <a:headEnd/>
              <a:tailEnd/>
            </a:ln>
          </p:spPr>
          <p:txBody>
            <a:bodyPr wrap="none" anchor="ctr"/>
            <a:lstStyle/>
            <a:p>
              <a:endParaRPr lang="en-US"/>
            </a:p>
          </p:txBody>
        </p:sp>
        <p:sp>
          <p:nvSpPr>
            <p:cNvPr id="9" name="AutoShape 10"/>
            <p:cNvSpPr>
              <a:spLocks noChangeArrowheads="1"/>
            </p:cNvSpPr>
            <p:nvPr/>
          </p:nvSpPr>
          <p:spPr bwMode="auto">
            <a:xfrm>
              <a:off x="1565275" y="2851150"/>
              <a:ext cx="1184275" cy="1760538"/>
            </a:xfrm>
            <a:prstGeom prst="can">
              <a:avLst>
                <a:gd name="adj" fmla="val 37165"/>
              </a:avLst>
            </a:prstGeom>
            <a:solidFill>
              <a:srgbClr val="C0C0C0"/>
            </a:solidFill>
            <a:ln w="9525">
              <a:solidFill>
                <a:schemeClr val="tx1"/>
              </a:solidFill>
              <a:round/>
              <a:headEnd/>
              <a:tailEnd/>
            </a:ln>
          </p:spPr>
          <p:txBody>
            <a:bodyPr wrap="none" anchor="ctr"/>
            <a:lstStyle/>
            <a:p>
              <a:endParaRPr lang="en-US"/>
            </a:p>
          </p:txBody>
        </p:sp>
        <p:sp>
          <p:nvSpPr>
            <p:cNvPr id="10" name="AutoShape 16"/>
            <p:cNvSpPr>
              <a:spLocks noChangeArrowheads="1"/>
            </p:cNvSpPr>
            <p:nvPr/>
          </p:nvSpPr>
          <p:spPr bwMode="auto">
            <a:xfrm>
              <a:off x="3276600" y="3429000"/>
              <a:ext cx="560388" cy="820738"/>
            </a:xfrm>
            <a:prstGeom prst="downArrow">
              <a:avLst>
                <a:gd name="adj1" fmla="val 50000"/>
                <a:gd name="adj2" fmla="val 36615"/>
              </a:avLst>
            </a:prstGeom>
            <a:solidFill>
              <a:schemeClr val="accent1"/>
            </a:solidFill>
            <a:ln w="9525">
              <a:solidFill>
                <a:schemeClr val="tx1"/>
              </a:solidFill>
              <a:miter lim="800000"/>
              <a:headEnd/>
              <a:tailEnd/>
            </a:ln>
          </p:spPr>
          <p:txBody>
            <a:bodyPr wrap="none" anchor="ctr"/>
            <a:lstStyle/>
            <a:p>
              <a:endParaRPr lang="en-US"/>
            </a:p>
          </p:txBody>
        </p:sp>
        <p:sp>
          <p:nvSpPr>
            <p:cNvPr id="11" name="Text Box 17"/>
            <p:cNvSpPr txBox="1">
              <a:spLocks noChangeArrowheads="1"/>
            </p:cNvSpPr>
            <p:nvPr/>
          </p:nvSpPr>
          <p:spPr bwMode="auto">
            <a:xfrm>
              <a:off x="2936875" y="2944813"/>
              <a:ext cx="808038" cy="581025"/>
            </a:xfrm>
            <a:prstGeom prst="rect">
              <a:avLst/>
            </a:prstGeom>
            <a:noFill/>
            <a:ln w="9525">
              <a:noFill/>
              <a:miter lim="800000"/>
              <a:headEnd/>
              <a:tailEnd/>
            </a:ln>
          </p:spPr>
          <p:txBody>
            <a:bodyPr>
              <a:spAutoFit/>
            </a:bodyPr>
            <a:lstStyle/>
            <a:p>
              <a:pPr>
                <a:spcBef>
                  <a:spcPct val="50000"/>
                </a:spcBef>
              </a:pPr>
              <a:r>
                <a:rPr lang="en-US" sz="1600" i="1"/>
                <a:t>Poly-Si</a:t>
              </a:r>
            </a:p>
          </p:txBody>
        </p:sp>
        <p:sp>
          <p:nvSpPr>
            <p:cNvPr id="12" name="Text Box 18"/>
            <p:cNvSpPr txBox="1">
              <a:spLocks noChangeArrowheads="1"/>
            </p:cNvSpPr>
            <p:nvPr/>
          </p:nvSpPr>
          <p:spPr bwMode="auto">
            <a:xfrm>
              <a:off x="3122613" y="4470400"/>
              <a:ext cx="809625" cy="336550"/>
            </a:xfrm>
            <a:prstGeom prst="rect">
              <a:avLst/>
            </a:prstGeom>
            <a:noFill/>
            <a:ln w="9525">
              <a:noFill/>
              <a:miter lim="800000"/>
              <a:headEnd/>
              <a:tailEnd/>
            </a:ln>
          </p:spPr>
          <p:txBody>
            <a:bodyPr>
              <a:spAutoFit/>
            </a:bodyPr>
            <a:lstStyle/>
            <a:p>
              <a:pPr>
                <a:spcBef>
                  <a:spcPct val="50000"/>
                </a:spcBef>
              </a:pPr>
              <a:r>
                <a:rPr lang="en-US" sz="1600" i="1"/>
                <a:t>c-Si</a:t>
              </a:r>
            </a:p>
          </p:txBody>
        </p:sp>
        <p:sp>
          <p:nvSpPr>
            <p:cNvPr id="13" name="Text Box 19"/>
            <p:cNvSpPr txBox="1">
              <a:spLocks noChangeArrowheads="1"/>
            </p:cNvSpPr>
            <p:nvPr/>
          </p:nvSpPr>
          <p:spPr bwMode="auto">
            <a:xfrm>
              <a:off x="3560763" y="5057775"/>
              <a:ext cx="809625" cy="581025"/>
            </a:xfrm>
            <a:prstGeom prst="rect">
              <a:avLst/>
            </a:prstGeom>
            <a:noFill/>
            <a:ln w="9525">
              <a:noFill/>
              <a:miter lim="800000"/>
              <a:headEnd/>
              <a:tailEnd/>
            </a:ln>
          </p:spPr>
          <p:txBody>
            <a:bodyPr>
              <a:spAutoFit/>
            </a:bodyPr>
            <a:lstStyle/>
            <a:p>
              <a:pPr>
                <a:spcBef>
                  <a:spcPct val="50000"/>
                </a:spcBef>
              </a:pPr>
              <a:r>
                <a:rPr lang="en-US" sz="1600" i="1"/>
                <a:t>RF coil</a:t>
              </a:r>
            </a:p>
          </p:txBody>
        </p:sp>
      </p:grpSp>
      <p:pic>
        <p:nvPicPr>
          <p:cNvPr id="14" name="Picture 22" descr="float_zone"/>
          <p:cNvPicPr>
            <a:picLocks noChangeAspect="1" noChangeArrowheads="1"/>
          </p:cNvPicPr>
          <p:nvPr/>
        </p:nvPicPr>
        <p:blipFill>
          <a:blip r:embed="rId2" cstate="print"/>
          <a:srcRect/>
          <a:stretch>
            <a:fillRect/>
          </a:stretch>
        </p:blipFill>
        <p:spPr bwMode="auto">
          <a:xfrm>
            <a:off x="6019800" y="3505200"/>
            <a:ext cx="2057400" cy="3191661"/>
          </a:xfrm>
          <a:prstGeom prst="rect">
            <a:avLst/>
          </a:prstGeom>
          <a:noFill/>
          <a:ln w="9525">
            <a:noFill/>
            <a:miter lim="800000"/>
            <a:headEnd/>
            <a:tailEnd/>
          </a:ln>
        </p:spPr>
      </p:pic>
      <p:sp>
        <p:nvSpPr>
          <p:cNvPr id="15" name="TextBox 14"/>
          <p:cNvSpPr txBox="1"/>
          <p:nvPr/>
        </p:nvSpPr>
        <p:spPr>
          <a:xfrm>
            <a:off x="152400" y="4267200"/>
            <a:ext cx="2057400" cy="1200329"/>
          </a:xfrm>
          <a:prstGeom prst="rect">
            <a:avLst/>
          </a:prstGeom>
          <a:noFill/>
        </p:spPr>
        <p:txBody>
          <a:bodyPr wrap="square" rtlCol="0">
            <a:spAutoFit/>
          </a:bodyPr>
          <a:lstStyle/>
          <a:p>
            <a:r>
              <a:rPr lang="en-US" dirty="0" smtClean="0">
                <a:solidFill>
                  <a:srgbClr val="0033CC"/>
                </a:solidFill>
              </a:rPr>
              <a:t>Melt is not held in a container, it is “float”, thus the name “float zone”.</a:t>
            </a:r>
            <a:endParaRPr lang="en-US" dirty="0">
              <a:solidFill>
                <a:srgbClr val="0033CC"/>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181600" y="956672"/>
            <a:ext cx="3821528" cy="5444128"/>
          </a:xfrm>
          <a:prstGeom prst="rect">
            <a:avLst/>
          </a:prstGeom>
          <a:noFill/>
          <a:ln w="9525">
            <a:noFill/>
            <a:miter lim="800000"/>
            <a:headEnd/>
            <a:tailEnd/>
          </a:ln>
        </p:spPr>
      </p:pic>
      <p:cxnSp>
        <p:nvCxnSpPr>
          <p:cNvPr id="2" name="Straight Connector 1"/>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2542500" y="76200"/>
            <a:ext cx="3772443" cy="523220"/>
          </a:xfrm>
          <a:prstGeom prst="rect">
            <a:avLst/>
          </a:prstGeom>
        </p:spPr>
        <p:txBody>
          <a:bodyPr wrap="none">
            <a:spAutoFit/>
          </a:bodyPr>
          <a:lstStyle/>
          <a:p>
            <a:r>
              <a:rPr lang="en-US" sz="2800" dirty="0" smtClean="0">
                <a:solidFill>
                  <a:srgbClr val="0033CC"/>
                </a:solidFill>
              </a:rPr>
              <a:t>Float-zone: </a:t>
            </a:r>
            <a:r>
              <a:rPr lang="en-US" sz="2800" dirty="0" smtClean="0">
                <a:solidFill>
                  <a:srgbClr val="C00000"/>
                </a:solidFill>
              </a:rPr>
              <a:t>zone refining</a:t>
            </a:r>
            <a:endParaRPr lang="en-US" sz="2800" dirty="0">
              <a:solidFill>
                <a:srgbClr val="C00000"/>
              </a:solidFill>
            </a:endParaRPr>
          </a:p>
        </p:txBody>
      </p:sp>
      <p:sp>
        <p:nvSpPr>
          <p:cNvPr id="4" name="Rectangle 3"/>
          <p:cNvSpPr/>
          <p:nvPr/>
        </p:nvSpPr>
        <p:spPr>
          <a:xfrm>
            <a:off x="228600" y="1066800"/>
            <a:ext cx="5257800" cy="5186035"/>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Dopants/impurities prefer to stay in the liquid than in the solid.</a:t>
            </a:r>
          </a:p>
          <a:p>
            <a:pPr marL="171450" indent="-171450">
              <a:spcAft>
                <a:spcPts val="600"/>
              </a:spcAft>
              <a:buFont typeface="Arial" pitchFamily="34" charset="0"/>
              <a:buChar char="•"/>
            </a:pPr>
            <a:r>
              <a:rPr lang="en-US" dirty="0" smtClean="0">
                <a:solidFill>
                  <a:srgbClr val="0033CC"/>
                </a:solidFill>
              </a:rPr>
              <a:t>Thus, the impurities generally stay in the melt zone, and don't solidify in the </a:t>
            </a:r>
            <a:r>
              <a:rPr lang="en-US" dirty="0" err="1" smtClean="0">
                <a:solidFill>
                  <a:srgbClr val="0033CC"/>
                </a:solidFill>
              </a:rPr>
              <a:t>boule</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That is, segregation (and evaporation) of impurities in the melt zone help purify the Si further.</a:t>
            </a:r>
          </a:p>
          <a:p>
            <a:pPr marL="171450" indent="-171450">
              <a:spcAft>
                <a:spcPts val="600"/>
              </a:spcAft>
              <a:buFont typeface="Arial" pitchFamily="34" charset="0"/>
              <a:buChar char="•"/>
            </a:pPr>
            <a:r>
              <a:rPr lang="en-US" dirty="0" smtClean="0">
                <a:solidFill>
                  <a:srgbClr val="0033CC"/>
                </a:solidFill>
              </a:rPr>
              <a:t>One can "purify" FZ wafers further by successively passing the coil along the boule. The impurities then segregate towards the end of the </a:t>
            </a:r>
            <a:r>
              <a:rPr lang="en-US" dirty="0" err="1" smtClean="0">
                <a:solidFill>
                  <a:srgbClr val="0033CC"/>
                </a:solidFill>
              </a:rPr>
              <a:t>boule</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Of course, if neglecting impurity evaporation, the total amount of impurity is the same. Yet the impurity at the lower part is much lower than, and at the upper part approaches to, the original impurity concentration.</a:t>
            </a:r>
          </a:p>
          <a:p>
            <a:pPr marL="171450" indent="-171450">
              <a:spcAft>
                <a:spcPts val="600"/>
              </a:spcAft>
              <a:buFont typeface="Arial" pitchFamily="34" charset="0"/>
              <a:buChar char="•"/>
            </a:pPr>
            <a:r>
              <a:rPr lang="en-US" dirty="0" smtClean="0">
                <a:solidFill>
                  <a:srgbClr val="0033CC"/>
                </a:solidFill>
              </a:rPr>
              <a:t>Thermal instability in the melt zone can cause micro-variations in composition and doping. Difficult in making a uniform dopant concentration.</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3924" y="76200"/>
            <a:ext cx="3170676" cy="523220"/>
          </a:xfrm>
          <a:prstGeom prst="rect">
            <a:avLst/>
          </a:prstGeom>
        </p:spPr>
        <p:txBody>
          <a:bodyPr wrap="none">
            <a:spAutoFit/>
          </a:bodyPr>
          <a:lstStyle/>
          <a:p>
            <a:r>
              <a:rPr lang="en-US" sz="2800" dirty="0" smtClean="0">
                <a:solidFill>
                  <a:srgbClr val="0033CC"/>
                </a:solidFill>
              </a:rPr>
              <a:t>Doping in FZ growth</a:t>
            </a:r>
            <a:endParaRPr lang="en-US" sz="2800" dirty="0">
              <a:solidFill>
                <a:srgbClr val="0033CC"/>
              </a:solidFill>
            </a:endParaRPr>
          </a:p>
        </p:txBody>
      </p:sp>
      <p:sp>
        <p:nvSpPr>
          <p:cNvPr id="5" name="Rectangle 4"/>
          <p:cNvSpPr/>
          <p:nvPr/>
        </p:nvSpPr>
        <p:spPr>
          <a:xfrm>
            <a:off x="685800" y="990600"/>
            <a:ext cx="7924800" cy="5170646"/>
          </a:xfrm>
          <a:prstGeom prst="rect">
            <a:avLst/>
          </a:prstGeom>
        </p:spPr>
        <p:txBody>
          <a:bodyPr wrap="square">
            <a:spAutoFit/>
          </a:bodyPr>
          <a:lstStyle/>
          <a:p>
            <a:pPr>
              <a:spcAft>
                <a:spcPts val="600"/>
              </a:spcAft>
            </a:pPr>
            <a:r>
              <a:rPr lang="en-US" dirty="0" smtClean="0">
                <a:solidFill>
                  <a:srgbClr val="0033CC"/>
                </a:solidFill>
              </a:rPr>
              <a:t>(Doping can of course be achieved if the starting material poly-crystalline Si rod is doped. But due to zone-refining, the doping is not uniform along the </a:t>
            </a:r>
            <a:r>
              <a:rPr lang="en-US" dirty="0" err="1" smtClean="0">
                <a:solidFill>
                  <a:srgbClr val="0033CC"/>
                </a:solidFill>
              </a:rPr>
              <a:t>boule</a:t>
            </a:r>
            <a:r>
              <a:rPr lang="en-US" dirty="0" smtClean="0">
                <a:solidFill>
                  <a:srgbClr val="0033CC"/>
                </a:solidFill>
              </a:rPr>
              <a:t>) </a:t>
            </a:r>
          </a:p>
          <a:p>
            <a:pPr>
              <a:spcAft>
                <a:spcPts val="600"/>
              </a:spcAft>
            </a:pPr>
            <a:endParaRPr lang="en-US" dirty="0" smtClean="0">
              <a:solidFill>
                <a:srgbClr val="0033CC"/>
              </a:solidFill>
            </a:endParaRPr>
          </a:p>
          <a:p>
            <a:pPr>
              <a:spcAft>
                <a:spcPts val="600"/>
              </a:spcAft>
            </a:pPr>
            <a:r>
              <a:rPr lang="en-US" dirty="0" smtClean="0">
                <a:solidFill>
                  <a:srgbClr val="C00000"/>
                </a:solidFill>
              </a:rPr>
              <a:t>Gas doping:</a:t>
            </a:r>
          </a:p>
          <a:p>
            <a:pPr>
              <a:spcAft>
                <a:spcPts val="600"/>
              </a:spcAft>
            </a:pPr>
            <a:r>
              <a:rPr lang="en-US" dirty="0" smtClean="0">
                <a:solidFill>
                  <a:srgbClr val="0033CC"/>
                </a:solidFill>
              </a:rPr>
              <a:t>Dopants are introduced in gaseous form during FZ growth.</a:t>
            </a:r>
          </a:p>
          <a:p>
            <a:pPr>
              <a:spcAft>
                <a:spcPts val="600"/>
              </a:spcAft>
            </a:pPr>
            <a:r>
              <a:rPr lang="fr-FR" dirty="0" smtClean="0">
                <a:solidFill>
                  <a:srgbClr val="0033CC"/>
                </a:solidFill>
              </a:rPr>
              <a:t>n-doping: PH</a:t>
            </a:r>
            <a:r>
              <a:rPr lang="fr-FR" baseline="-25000" dirty="0" smtClean="0">
                <a:solidFill>
                  <a:srgbClr val="0033CC"/>
                </a:solidFill>
              </a:rPr>
              <a:t>3</a:t>
            </a:r>
            <a:r>
              <a:rPr lang="fr-FR" dirty="0" smtClean="0">
                <a:solidFill>
                  <a:srgbClr val="0033CC"/>
                </a:solidFill>
              </a:rPr>
              <a:t> (Phosphine), AsCl</a:t>
            </a:r>
            <a:r>
              <a:rPr lang="fr-FR" baseline="-25000" dirty="0" smtClean="0">
                <a:solidFill>
                  <a:srgbClr val="0033CC"/>
                </a:solidFill>
              </a:rPr>
              <a:t>3</a:t>
            </a:r>
          </a:p>
          <a:p>
            <a:pPr>
              <a:spcAft>
                <a:spcPts val="600"/>
              </a:spcAft>
            </a:pPr>
            <a:r>
              <a:rPr lang="en-US" dirty="0" smtClean="0">
                <a:solidFill>
                  <a:srgbClr val="0033CC"/>
                </a:solidFill>
              </a:rPr>
              <a:t>p-doping: B</a:t>
            </a:r>
            <a:r>
              <a:rPr lang="en-US" baseline="-25000" dirty="0" smtClean="0">
                <a:solidFill>
                  <a:srgbClr val="0033CC"/>
                </a:solidFill>
              </a:rPr>
              <a:t>2</a:t>
            </a:r>
            <a:r>
              <a:rPr lang="en-US" dirty="0" smtClean="0">
                <a:solidFill>
                  <a:srgbClr val="0033CC"/>
                </a:solidFill>
              </a:rPr>
              <a:t>H</a:t>
            </a:r>
            <a:r>
              <a:rPr lang="en-US" baseline="-25000" dirty="0" smtClean="0">
                <a:solidFill>
                  <a:srgbClr val="0033CC"/>
                </a:solidFill>
              </a:rPr>
              <a:t>6</a:t>
            </a:r>
            <a:r>
              <a:rPr lang="en-US" dirty="0" smtClean="0">
                <a:solidFill>
                  <a:srgbClr val="0033CC"/>
                </a:solidFill>
              </a:rPr>
              <a:t> (</a:t>
            </a:r>
            <a:r>
              <a:rPr lang="en-US" dirty="0" err="1" smtClean="0">
                <a:solidFill>
                  <a:srgbClr val="0033CC"/>
                </a:solidFill>
              </a:rPr>
              <a:t>Diborane</a:t>
            </a:r>
            <a:r>
              <a:rPr lang="en-US" dirty="0" smtClean="0">
                <a:solidFill>
                  <a:srgbClr val="0033CC"/>
                </a:solidFill>
              </a:rPr>
              <a:t>), BCl</a:t>
            </a:r>
            <a:r>
              <a:rPr lang="en-US" baseline="-25000" dirty="0" smtClean="0">
                <a:solidFill>
                  <a:srgbClr val="0033CC"/>
                </a:solidFill>
              </a:rPr>
              <a:t>3</a:t>
            </a:r>
          </a:p>
          <a:p>
            <a:pPr>
              <a:spcAft>
                <a:spcPts val="600"/>
              </a:spcAft>
            </a:pPr>
            <a:r>
              <a:rPr lang="en-US" dirty="0" smtClean="0">
                <a:solidFill>
                  <a:srgbClr val="0033CC"/>
                </a:solidFill>
              </a:rPr>
              <a:t>Good uniformity along the length of the boule.</a:t>
            </a:r>
          </a:p>
          <a:p>
            <a:pPr>
              <a:spcAft>
                <a:spcPts val="600"/>
              </a:spcAft>
            </a:pPr>
            <a:endParaRPr lang="en-US" dirty="0" smtClean="0">
              <a:solidFill>
                <a:srgbClr val="0033CC"/>
              </a:solidFill>
            </a:endParaRPr>
          </a:p>
          <a:p>
            <a:pPr>
              <a:spcAft>
                <a:spcPts val="600"/>
              </a:spcAft>
            </a:pPr>
            <a:r>
              <a:rPr lang="en-US" dirty="0" smtClean="0">
                <a:solidFill>
                  <a:srgbClr val="C00000"/>
                </a:solidFill>
              </a:rPr>
              <a:t>Pill doping:</a:t>
            </a:r>
          </a:p>
          <a:p>
            <a:pPr>
              <a:spcAft>
                <a:spcPts val="600"/>
              </a:spcAft>
            </a:pPr>
            <a:r>
              <a:rPr lang="en-US" dirty="0" smtClean="0">
                <a:solidFill>
                  <a:srgbClr val="0033CC"/>
                </a:solidFill>
              </a:rPr>
              <a:t>Drill a small hole in the top of the EGS rod, and insert the dopant.</a:t>
            </a:r>
          </a:p>
          <a:p>
            <a:pPr marL="228600" indent="-228600">
              <a:spcAft>
                <a:spcPts val="600"/>
              </a:spcAft>
            </a:pPr>
            <a:r>
              <a:rPr lang="en-US" dirty="0" smtClean="0">
                <a:solidFill>
                  <a:srgbClr val="0033CC"/>
                </a:solidFill>
              </a:rPr>
              <a:t>If the dopant has a small segregation coefficient, most of it will be carried with the melt as it passes the length of the boule.</a:t>
            </a:r>
          </a:p>
          <a:p>
            <a:pPr>
              <a:spcAft>
                <a:spcPts val="600"/>
              </a:spcAft>
            </a:pPr>
            <a:r>
              <a:rPr lang="en-US" dirty="0" smtClean="0">
                <a:solidFill>
                  <a:srgbClr val="0033CC"/>
                </a:solidFill>
              </a:rPr>
              <a:t>Resulting in only a small non-uniformity.</a:t>
            </a:r>
          </a:p>
          <a:p>
            <a:pPr>
              <a:spcAft>
                <a:spcPts val="600"/>
              </a:spcAft>
            </a:pPr>
            <a:r>
              <a:rPr lang="en-US" dirty="0" err="1" smtClean="0">
                <a:solidFill>
                  <a:srgbClr val="0033CC"/>
                </a:solidFill>
              </a:rPr>
              <a:t>Ga</a:t>
            </a:r>
            <a:r>
              <a:rPr lang="en-US" dirty="0" smtClean="0">
                <a:solidFill>
                  <a:srgbClr val="0033CC"/>
                </a:solidFill>
              </a:rPr>
              <a:t> and In doping work well this way.</a:t>
            </a:r>
            <a:endParaRPr lang="en-US"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67273" y="162580"/>
            <a:ext cx="2100127" cy="523220"/>
          </a:xfrm>
          <a:prstGeom prst="rect">
            <a:avLst/>
          </a:prstGeom>
          <a:noFill/>
        </p:spPr>
        <p:txBody>
          <a:bodyPr wrap="none" rtlCol="0">
            <a:spAutoFit/>
          </a:bodyPr>
          <a:lstStyle/>
          <a:p>
            <a:r>
              <a:rPr lang="en-US" sz="2800" dirty="0" smtClean="0">
                <a:solidFill>
                  <a:srgbClr val="0033CC"/>
                </a:solidFill>
              </a:rPr>
              <a:t>Zone refining</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8" name="Object 7"/>
          <p:cNvGraphicFramePr>
            <a:graphicFrameLocks noChangeAspect="1"/>
          </p:cNvGraphicFramePr>
          <p:nvPr/>
        </p:nvGraphicFramePr>
        <p:xfrm>
          <a:off x="5791200" y="914399"/>
          <a:ext cx="2971800" cy="2463618"/>
        </p:xfrm>
        <a:graphic>
          <a:graphicData uri="http://schemas.openxmlformats.org/presentationml/2006/ole">
            <p:oleObj spid="_x0000_s108547" name="Document" r:id="rId3" imgW="2615184" imgH="2167128" progId="Word.Document.8">
              <p:embed/>
            </p:oleObj>
          </a:graphicData>
        </a:graphic>
      </p:graphicFrame>
      <p:graphicFrame>
        <p:nvGraphicFramePr>
          <p:cNvPr id="108548" name="Object 4"/>
          <p:cNvGraphicFramePr>
            <a:graphicFrameLocks noChangeAspect="1"/>
          </p:cNvGraphicFramePr>
          <p:nvPr/>
        </p:nvGraphicFramePr>
        <p:xfrm>
          <a:off x="5334000" y="3541608"/>
          <a:ext cx="3642574" cy="2873585"/>
        </p:xfrm>
        <a:graphic>
          <a:graphicData uri="http://schemas.openxmlformats.org/presentationml/2006/ole">
            <p:oleObj spid="_x0000_s108548" name="Document" r:id="rId4" imgW="3480816" imgH="2746248" progId="Word.Document.8">
              <p:embed/>
            </p:oleObj>
          </a:graphicData>
        </a:graphic>
      </p:graphicFrame>
      <p:sp>
        <p:nvSpPr>
          <p:cNvPr id="11" name="TextBox 10"/>
          <p:cNvSpPr txBox="1"/>
          <p:nvPr/>
        </p:nvSpPr>
        <p:spPr>
          <a:xfrm>
            <a:off x="228600" y="762000"/>
            <a:ext cx="5486400" cy="2108269"/>
          </a:xfrm>
          <a:prstGeom prst="rect">
            <a:avLst/>
          </a:prstGeom>
          <a:noFill/>
        </p:spPr>
        <p:txBody>
          <a:bodyPr wrap="square" rtlCol="0">
            <a:spAutoFit/>
          </a:bodyPr>
          <a:lstStyle/>
          <a:p>
            <a:pPr>
              <a:spcAft>
                <a:spcPts val="600"/>
              </a:spcAft>
            </a:pPr>
            <a:r>
              <a:rPr lang="en-US" dirty="0" smtClean="0">
                <a:solidFill>
                  <a:srgbClr val="0033CC"/>
                </a:solidFill>
              </a:rPr>
              <a:t>Zone length is L. The rod has initial uniform impurity concentration of C</a:t>
            </a:r>
            <a:r>
              <a:rPr lang="en-US" baseline="-25000" dirty="0" smtClean="0">
                <a:solidFill>
                  <a:srgbClr val="0033CC"/>
                </a:solidFill>
              </a:rPr>
              <a:t>0</a:t>
            </a:r>
            <a:r>
              <a:rPr lang="en-US" dirty="0" smtClean="0">
                <a:solidFill>
                  <a:srgbClr val="0033CC"/>
                </a:solidFill>
              </a:rPr>
              <a:t>.</a:t>
            </a:r>
          </a:p>
          <a:p>
            <a:pPr>
              <a:spcAft>
                <a:spcPts val="600"/>
              </a:spcAft>
            </a:pPr>
            <a:r>
              <a:rPr lang="en-US" dirty="0" smtClean="0">
                <a:solidFill>
                  <a:srgbClr val="0033CC"/>
                </a:solidFill>
              </a:rPr>
              <a:t>If the molten zone moves upwards by </a:t>
            </a:r>
            <a:r>
              <a:rPr lang="en-US" dirty="0" err="1" smtClean="0">
                <a:solidFill>
                  <a:srgbClr val="0033CC"/>
                </a:solidFill>
              </a:rPr>
              <a:t>dx</a:t>
            </a:r>
            <a:r>
              <a:rPr lang="en-US" dirty="0" smtClean="0">
                <a:solidFill>
                  <a:srgbClr val="0033CC"/>
                </a:solidFill>
              </a:rPr>
              <a:t>, the number of impurities in the liquid (=I) will change since some will be dissolved into the melting liquid at the top (=C</a:t>
            </a:r>
            <a:r>
              <a:rPr lang="en-US" baseline="-25000" dirty="0" smtClean="0">
                <a:solidFill>
                  <a:srgbClr val="0033CC"/>
                </a:solidFill>
              </a:rPr>
              <a:t>0</a:t>
            </a:r>
            <a:r>
              <a:rPr lang="en-US" dirty="0" smtClean="0">
                <a:solidFill>
                  <a:srgbClr val="0033CC"/>
                </a:solidFill>
              </a:rPr>
              <a:t>dx) and some will be lost to the freezing solid on the bottom (=</a:t>
            </a:r>
            <a:r>
              <a:rPr lang="en-US" dirty="0" err="1" smtClean="0">
                <a:solidFill>
                  <a:srgbClr val="0033CC"/>
                </a:solidFill>
              </a:rPr>
              <a:t>C</a:t>
            </a:r>
            <a:r>
              <a:rPr lang="en-US" baseline="-25000" dirty="0" err="1" smtClean="0">
                <a:solidFill>
                  <a:srgbClr val="0033CC"/>
                </a:solidFill>
              </a:rPr>
              <a:t>S</a:t>
            </a:r>
            <a:r>
              <a:rPr lang="en-US" dirty="0" err="1" smtClean="0">
                <a:solidFill>
                  <a:srgbClr val="0033CC"/>
                </a:solidFill>
              </a:rPr>
              <a:t>dx</a:t>
            </a:r>
            <a:r>
              <a:rPr lang="en-US" dirty="0" smtClean="0">
                <a:solidFill>
                  <a:srgbClr val="0033CC"/>
                </a:solidFill>
              </a:rPr>
              <a:t>=k</a:t>
            </a:r>
            <a:r>
              <a:rPr lang="en-US" baseline="-25000" dirty="0" smtClean="0">
                <a:solidFill>
                  <a:srgbClr val="0033CC"/>
                </a:solidFill>
              </a:rPr>
              <a:t>0</a:t>
            </a:r>
            <a:r>
              <a:rPr lang="en-US" dirty="0" smtClean="0">
                <a:solidFill>
                  <a:srgbClr val="0033CC"/>
                </a:solidFill>
              </a:rPr>
              <a:t>C</a:t>
            </a:r>
            <a:r>
              <a:rPr lang="en-US" baseline="-25000" dirty="0" smtClean="0">
                <a:solidFill>
                  <a:srgbClr val="0033CC"/>
                </a:solidFill>
              </a:rPr>
              <a:t>L</a:t>
            </a:r>
            <a:r>
              <a:rPr lang="en-US" dirty="0" smtClean="0">
                <a:solidFill>
                  <a:srgbClr val="0033CC"/>
                </a:solidFill>
              </a:rPr>
              <a:t>dx). Thus: (assume cross-sectional area =1)</a:t>
            </a:r>
          </a:p>
        </p:txBody>
      </p:sp>
      <p:graphicFrame>
        <p:nvGraphicFramePr>
          <p:cNvPr id="14" name="Object 13"/>
          <p:cNvGraphicFramePr>
            <a:graphicFrameLocks noChangeAspect="1"/>
          </p:cNvGraphicFramePr>
          <p:nvPr/>
        </p:nvGraphicFramePr>
        <p:xfrm>
          <a:off x="609600" y="2971800"/>
          <a:ext cx="4038600" cy="3813175"/>
        </p:xfrm>
        <a:graphic>
          <a:graphicData uri="http://schemas.openxmlformats.org/presentationml/2006/ole">
            <p:oleObj spid="_x0000_s108549" name="Equation" r:id="rId5" imgW="1968480" imgH="2209680" progId="Equation.3">
              <p:embed/>
            </p:oleObj>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1422148" y="152400"/>
            <a:ext cx="6578852" cy="523220"/>
          </a:xfrm>
          <a:prstGeom prst="rect">
            <a:avLst/>
          </a:prstGeom>
          <a:noFill/>
          <a:ln w="9525">
            <a:noFill/>
            <a:miter lim="800000"/>
            <a:headEnd/>
            <a:tailEnd/>
          </a:ln>
        </p:spPr>
        <p:txBody>
          <a:bodyPr wrap="none">
            <a:spAutoFit/>
          </a:bodyPr>
          <a:lstStyle/>
          <a:p>
            <a:r>
              <a:rPr lang="en-US" sz="2800" dirty="0" smtClean="0">
                <a:solidFill>
                  <a:srgbClr val="0033CC"/>
                </a:solidFill>
              </a:rPr>
              <a:t> Floating zone crystal growth – zone refining</a:t>
            </a:r>
            <a:endParaRPr lang="en-US" sz="2800"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9570" name="Picture 2"/>
          <p:cNvPicPr>
            <a:picLocks noChangeAspect="1" noChangeArrowheads="1"/>
          </p:cNvPicPr>
          <p:nvPr/>
        </p:nvPicPr>
        <p:blipFill>
          <a:blip r:embed="rId2" cstate="print"/>
          <a:srcRect/>
          <a:stretch>
            <a:fillRect/>
          </a:stretch>
        </p:blipFill>
        <p:spPr bwMode="auto">
          <a:xfrm>
            <a:off x="228600" y="1134070"/>
            <a:ext cx="4208585" cy="3839411"/>
          </a:xfrm>
          <a:prstGeom prst="rect">
            <a:avLst/>
          </a:prstGeom>
          <a:noFill/>
          <a:ln w="9525">
            <a:noFill/>
            <a:miter lim="800000"/>
            <a:headEnd/>
            <a:tailEnd/>
          </a:ln>
        </p:spPr>
      </p:pic>
      <p:pic>
        <p:nvPicPr>
          <p:cNvPr id="109571" name="Picture 3"/>
          <p:cNvPicPr>
            <a:picLocks noChangeAspect="1" noChangeArrowheads="1"/>
          </p:cNvPicPr>
          <p:nvPr/>
        </p:nvPicPr>
        <p:blipFill>
          <a:blip r:embed="rId3" cstate="print"/>
          <a:srcRect/>
          <a:stretch>
            <a:fillRect/>
          </a:stretch>
        </p:blipFill>
        <p:spPr bwMode="auto">
          <a:xfrm>
            <a:off x="4725997" y="1074724"/>
            <a:ext cx="4113203" cy="3931260"/>
          </a:xfrm>
          <a:prstGeom prst="rect">
            <a:avLst/>
          </a:prstGeom>
          <a:noFill/>
          <a:ln w="9525">
            <a:noFill/>
            <a:miter lim="800000"/>
            <a:headEnd/>
            <a:tailEnd/>
          </a:ln>
        </p:spPr>
      </p:pic>
      <p:sp>
        <p:nvSpPr>
          <p:cNvPr id="13" name="TextBox 12"/>
          <p:cNvSpPr txBox="1"/>
          <p:nvPr/>
        </p:nvSpPr>
        <p:spPr>
          <a:xfrm>
            <a:off x="457200" y="5096470"/>
            <a:ext cx="4114800" cy="1200329"/>
          </a:xfrm>
          <a:prstGeom prst="rect">
            <a:avLst/>
          </a:prstGeom>
          <a:noFill/>
        </p:spPr>
        <p:txBody>
          <a:bodyPr wrap="square" rtlCol="0">
            <a:spAutoFit/>
          </a:bodyPr>
          <a:lstStyle/>
          <a:p>
            <a:r>
              <a:rPr lang="en-US" dirty="0" smtClean="0">
                <a:solidFill>
                  <a:srgbClr val="0033CC"/>
                </a:solidFill>
              </a:rPr>
              <a:t>Impurity during float-zone growth or zone refining. One pass of the molten zone through the solid.</a:t>
            </a:r>
          </a:p>
          <a:p>
            <a:r>
              <a:rPr lang="en-US" dirty="0" smtClean="0">
                <a:solidFill>
                  <a:srgbClr val="0033CC"/>
                </a:solidFill>
              </a:rPr>
              <a:t>L is the length of the molten zone (</a:t>
            </a:r>
            <a:r>
              <a:rPr lang="en-US" dirty="0" smtClean="0">
                <a:solidFill>
                  <a:srgbClr val="0033CC"/>
                </a:solidFill>
                <a:sym typeface="Symbol"/>
              </a:rPr>
              <a:t>2cm</a:t>
            </a:r>
            <a:r>
              <a:rPr lang="en-US" dirty="0" smtClean="0">
                <a:solidFill>
                  <a:srgbClr val="0033CC"/>
                </a:solidFill>
              </a:rPr>
              <a:t>)</a:t>
            </a:r>
            <a:endParaRPr lang="en-US" dirty="0">
              <a:solidFill>
                <a:srgbClr val="0033CC"/>
              </a:solidFill>
            </a:endParaRPr>
          </a:p>
        </p:txBody>
      </p:sp>
      <p:sp>
        <p:nvSpPr>
          <p:cNvPr id="14" name="TextBox 13"/>
          <p:cNvSpPr txBox="1"/>
          <p:nvPr/>
        </p:nvSpPr>
        <p:spPr>
          <a:xfrm>
            <a:off x="5638800" y="5029200"/>
            <a:ext cx="2895599" cy="923330"/>
          </a:xfrm>
          <a:prstGeom prst="rect">
            <a:avLst/>
          </a:prstGeom>
          <a:noFill/>
        </p:spPr>
        <p:txBody>
          <a:bodyPr wrap="square" rtlCol="0">
            <a:spAutoFit/>
          </a:bodyPr>
          <a:lstStyle/>
          <a:p>
            <a:r>
              <a:rPr lang="en-US" dirty="0" smtClean="0">
                <a:solidFill>
                  <a:srgbClr val="0033CC"/>
                </a:solidFill>
              </a:rPr>
              <a:t>Zone refining with multiple passes, k</a:t>
            </a:r>
            <a:r>
              <a:rPr lang="en-US" baseline="-25000" dirty="0" smtClean="0">
                <a:solidFill>
                  <a:srgbClr val="0033CC"/>
                </a:solidFill>
              </a:rPr>
              <a:t>0</a:t>
            </a:r>
            <a:r>
              <a:rPr lang="en-US" dirty="0" smtClean="0">
                <a:solidFill>
                  <a:srgbClr val="0033CC"/>
                </a:solidFill>
              </a:rPr>
              <a:t>=0.1. L is the length of the molten zone.</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wipe(down)">
                                      <p:cBhvr>
                                        <p:cTn id="7" dur="500"/>
                                        <p:tgtEl>
                                          <p:spTgt spid="10957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2133600"/>
            <a:ext cx="5562600" cy="2139047"/>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Silicon crystal structure and defects.</a:t>
            </a:r>
          </a:p>
          <a:p>
            <a:pPr marL="342900" indent="-342900">
              <a:spcAft>
                <a:spcPts val="600"/>
              </a:spcAft>
              <a:buAutoNum type="arabicPeriod"/>
            </a:pPr>
            <a:r>
              <a:rPr lang="en-US" dirty="0" err="1" smtClean="0">
                <a:solidFill>
                  <a:srgbClr val="0033CC"/>
                </a:solidFill>
              </a:rPr>
              <a:t>Czochralski</a:t>
            </a:r>
            <a:r>
              <a:rPr lang="en-US" dirty="0" smtClean="0">
                <a:solidFill>
                  <a:srgbClr val="0033CC"/>
                </a:solidFill>
              </a:rPr>
              <a:t> single crystal growth.</a:t>
            </a:r>
          </a:p>
          <a:p>
            <a:pPr marL="342900" indent="-342900">
              <a:spcAft>
                <a:spcPts val="600"/>
              </a:spcAft>
              <a:buAutoNum type="arabicPeriod"/>
            </a:pPr>
            <a:r>
              <a:rPr lang="en-US" dirty="0" smtClean="0">
                <a:solidFill>
                  <a:srgbClr val="0033CC"/>
                </a:solidFill>
              </a:rPr>
              <a:t>Growth rate and dopant incorporation for CZ method.</a:t>
            </a:r>
          </a:p>
          <a:p>
            <a:pPr marL="342900" indent="-342900">
              <a:spcAft>
                <a:spcPts val="600"/>
              </a:spcAft>
              <a:buAutoNum type="arabicPeriod"/>
            </a:pPr>
            <a:r>
              <a:rPr lang="en-US" dirty="0" smtClean="0">
                <a:solidFill>
                  <a:srgbClr val="0033CC"/>
                </a:solidFill>
              </a:rPr>
              <a:t>Float zone single crystal growth and doping.</a:t>
            </a:r>
          </a:p>
          <a:p>
            <a:pPr marL="342900" indent="-342900">
              <a:spcAft>
                <a:spcPts val="600"/>
              </a:spcAft>
              <a:buAutoNum type="arabicPeriod"/>
            </a:pPr>
            <a:r>
              <a:rPr lang="en-US" dirty="0" smtClean="0">
                <a:solidFill>
                  <a:srgbClr val="C00000"/>
                </a:solidFill>
              </a:rPr>
              <a:t>Wafer fabrication.</a:t>
            </a:r>
          </a:p>
          <a:p>
            <a:pPr marL="342900" indent="-342900">
              <a:spcAft>
                <a:spcPts val="600"/>
              </a:spcAft>
              <a:buAutoNum type="arabicPeriod"/>
            </a:pPr>
            <a:r>
              <a:rPr lang="en-US" dirty="0" smtClean="0">
                <a:solidFill>
                  <a:srgbClr val="0033CC"/>
                </a:solidFill>
              </a:rPr>
              <a:t>Measurement methods.</a:t>
            </a:r>
          </a:p>
        </p:txBody>
      </p:sp>
      <p:sp>
        <p:nvSpPr>
          <p:cNvPr id="4" name="TextBox 3"/>
          <p:cNvSpPr txBox="1"/>
          <p:nvPr/>
        </p:nvSpPr>
        <p:spPr>
          <a:xfrm>
            <a:off x="914400" y="533400"/>
            <a:ext cx="7620000" cy="954107"/>
          </a:xfrm>
          <a:prstGeom prst="rect">
            <a:avLst/>
          </a:prstGeom>
          <a:noFill/>
        </p:spPr>
        <p:txBody>
          <a:bodyPr wrap="square" rtlCol="0">
            <a:spAutoFit/>
          </a:bodyPr>
          <a:lstStyle/>
          <a:p>
            <a:r>
              <a:rPr lang="en-US" sz="2800" dirty="0" smtClean="0">
                <a:solidFill>
                  <a:srgbClr val="0033CC"/>
                </a:solidFill>
              </a:rPr>
              <a:t>Chapter 3 Crystal growth, wafer fabrication and basic properties of silicon wafers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52400" y="990600"/>
            <a:ext cx="8886825" cy="4987233"/>
          </a:xfrm>
          <a:prstGeom prst="rect">
            <a:avLst/>
          </a:prstGeom>
          <a:noFill/>
          <a:ln w="9525">
            <a:noFill/>
            <a:miter lim="800000"/>
            <a:headEnd/>
            <a:tailEnd/>
          </a:ln>
        </p:spPr>
      </p:pic>
      <p:sp>
        <p:nvSpPr>
          <p:cNvPr id="5" name="Rectangle 4"/>
          <p:cNvSpPr/>
          <p:nvPr/>
        </p:nvSpPr>
        <p:spPr>
          <a:xfrm>
            <a:off x="2819400" y="76200"/>
            <a:ext cx="4223464" cy="523220"/>
          </a:xfrm>
          <a:prstGeom prst="rect">
            <a:avLst/>
          </a:prstGeom>
        </p:spPr>
        <p:txBody>
          <a:bodyPr wrap="none">
            <a:spAutoFit/>
          </a:bodyPr>
          <a:lstStyle/>
          <a:p>
            <a:r>
              <a:rPr lang="en-US" sz="2800" dirty="0" smtClean="0">
                <a:solidFill>
                  <a:srgbClr val="0033CC"/>
                </a:solidFill>
              </a:rPr>
              <a:t>Steps for wafer preparation</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5"/>
          <p:cNvGraphicFramePr>
            <a:graphicFrameLocks noChangeAspect="1"/>
          </p:cNvGraphicFramePr>
          <p:nvPr/>
        </p:nvGraphicFramePr>
        <p:xfrm>
          <a:off x="5427663" y="1357313"/>
          <a:ext cx="3716337" cy="2479675"/>
        </p:xfrm>
        <a:graphic>
          <a:graphicData uri="http://schemas.openxmlformats.org/presentationml/2006/ole">
            <p:oleObj spid="_x0000_s61442" name="Document" r:id="rId3" imgW="5181600" imgH="3459480" progId="Word.Document.8">
              <p:embed/>
            </p:oleObj>
          </a:graphicData>
        </a:graphic>
      </p:graphicFrame>
      <p:sp>
        <p:nvSpPr>
          <p:cNvPr id="8198" name="Text Box 7"/>
          <p:cNvSpPr txBox="1">
            <a:spLocks noChangeArrowheads="1"/>
          </p:cNvSpPr>
          <p:nvPr/>
        </p:nvSpPr>
        <p:spPr bwMode="auto">
          <a:xfrm>
            <a:off x="228600" y="3962400"/>
            <a:ext cx="184150" cy="915988"/>
          </a:xfrm>
          <a:prstGeom prst="rect">
            <a:avLst/>
          </a:prstGeom>
          <a:noFill/>
          <a:ln w="9525">
            <a:noFill/>
            <a:miter lim="800000"/>
            <a:headEnd/>
            <a:tailEnd/>
          </a:ln>
        </p:spPr>
        <p:txBody>
          <a:bodyPr wrap="none">
            <a:spAutoFit/>
          </a:bodyPr>
          <a:lstStyle/>
          <a:p>
            <a:endParaRPr lang="en-US">
              <a:solidFill>
                <a:srgbClr val="0033CC"/>
              </a:solidFill>
            </a:endParaRPr>
          </a:p>
          <a:p>
            <a:endParaRPr lang="en-US">
              <a:solidFill>
                <a:srgbClr val="0033CC"/>
              </a:solidFill>
            </a:endParaRPr>
          </a:p>
          <a:p>
            <a:endParaRPr lang="en-US">
              <a:solidFill>
                <a:srgbClr val="0033CC"/>
              </a:solidFill>
            </a:endParaRPr>
          </a:p>
        </p:txBody>
      </p:sp>
      <p:graphicFrame>
        <p:nvGraphicFramePr>
          <p:cNvPr id="8195" name="Object 9"/>
          <p:cNvGraphicFramePr>
            <a:graphicFrameLocks noChangeAspect="1"/>
          </p:cNvGraphicFramePr>
          <p:nvPr/>
        </p:nvGraphicFramePr>
        <p:xfrm>
          <a:off x="1214438" y="4572000"/>
          <a:ext cx="3276600" cy="658812"/>
        </p:xfrm>
        <a:graphic>
          <a:graphicData uri="http://schemas.openxmlformats.org/presentationml/2006/ole">
            <p:oleObj spid="_x0000_s61443" name="Equation" r:id="rId4" imgW="2971800" imgH="596900" progId="Equation.3">
              <p:embed/>
            </p:oleObj>
          </a:graphicData>
        </a:graphic>
      </p:graphicFrame>
      <p:sp>
        <p:nvSpPr>
          <p:cNvPr id="8199" name="Text Box 10"/>
          <p:cNvSpPr txBox="1">
            <a:spLocks noChangeArrowheads="1"/>
          </p:cNvSpPr>
          <p:nvPr/>
        </p:nvSpPr>
        <p:spPr bwMode="auto">
          <a:xfrm>
            <a:off x="4632325" y="4175125"/>
            <a:ext cx="184731" cy="369332"/>
          </a:xfrm>
          <a:prstGeom prst="rect">
            <a:avLst/>
          </a:prstGeom>
          <a:noFill/>
          <a:ln w="9525">
            <a:noFill/>
            <a:miter lim="800000"/>
            <a:headEnd/>
            <a:tailEnd/>
          </a:ln>
        </p:spPr>
        <p:txBody>
          <a:bodyPr wrap="none">
            <a:spAutoFit/>
          </a:bodyPr>
          <a:lstStyle/>
          <a:p>
            <a:endParaRPr lang="en-US">
              <a:solidFill>
                <a:srgbClr val="0033CC"/>
              </a:solidFill>
            </a:endParaRPr>
          </a:p>
        </p:txBody>
      </p:sp>
      <p:graphicFrame>
        <p:nvGraphicFramePr>
          <p:cNvPr id="8196" name="Object 11"/>
          <p:cNvGraphicFramePr>
            <a:graphicFrameLocks noChangeAspect="1"/>
          </p:cNvGraphicFramePr>
          <p:nvPr/>
        </p:nvGraphicFramePr>
        <p:xfrm>
          <a:off x="5029201" y="3908425"/>
          <a:ext cx="3886200" cy="2568575"/>
        </p:xfrm>
        <a:graphic>
          <a:graphicData uri="http://schemas.openxmlformats.org/presentationml/2006/ole">
            <p:oleObj spid="_x0000_s61444" name="Equation" r:id="rId5" imgW="4089400" imgH="2844800" progId="Equation.3">
              <p:embed/>
            </p:oleObj>
          </a:graphicData>
        </a:graphic>
      </p:graphicFrame>
      <p:sp>
        <p:nvSpPr>
          <p:cNvPr id="8200" name="Text Box 13"/>
          <p:cNvSpPr txBox="1">
            <a:spLocks noChangeArrowheads="1"/>
          </p:cNvSpPr>
          <p:nvPr/>
        </p:nvSpPr>
        <p:spPr bwMode="auto">
          <a:xfrm>
            <a:off x="376238" y="4724400"/>
            <a:ext cx="445956" cy="369332"/>
          </a:xfrm>
          <a:prstGeom prst="rect">
            <a:avLst/>
          </a:prstGeom>
          <a:noFill/>
          <a:ln w="9525">
            <a:noFill/>
            <a:miter lim="800000"/>
            <a:headEnd/>
            <a:tailEnd/>
          </a:ln>
        </p:spPr>
        <p:txBody>
          <a:bodyPr wrap="none">
            <a:spAutoFit/>
          </a:bodyPr>
          <a:lstStyle/>
          <a:p>
            <a:r>
              <a:rPr lang="en-US">
                <a:solidFill>
                  <a:srgbClr val="0033CC"/>
                </a:solidFill>
              </a:rPr>
              <a:t>(1)</a:t>
            </a:r>
          </a:p>
        </p:txBody>
      </p:sp>
      <p:sp>
        <p:nvSpPr>
          <p:cNvPr id="8201" name="Text Box 10"/>
          <p:cNvSpPr txBox="1">
            <a:spLocks noChangeArrowheads="1"/>
          </p:cNvSpPr>
          <p:nvPr/>
        </p:nvSpPr>
        <p:spPr bwMode="auto">
          <a:xfrm>
            <a:off x="1428750" y="152400"/>
            <a:ext cx="6289094" cy="523220"/>
          </a:xfrm>
          <a:prstGeom prst="rect">
            <a:avLst/>
          </a:prstGeom>
          <a:noFill/>
          <a:ln w="9525">
            <a:noFill/>
            <a:miter lim="800000"/>
            <a:headEnd/>
            <a:tailEnd/>
          </a:ln>
        </p:spPr>
        <p:txBody>
          <a:bodyPr wrap="none">
            <a:spAutoFit/>
          </a:bodyPr>
          <a:lstStyle/>
          <a:p>
            <a:r>
              <a:rPr lang="en-US" sz="2800" dirty="0" smtClean="0">
                <a:solidFill>
                  <a:srgbClr val="0033CC"/>
                </a:solidFill>
              </a:rPr>
              <a:t> </a:t>
            </a:r>
            <a:r>
              <a:rPr lang="en-US" sz="2800" dirty="0" err="1" smtClean="0">
                <a:solidFill>
                  <a:srgbClr val="0033CC"/>
                </a:solidFill>
              </a:rPr>
              <a:t>Czochralski</a:t>
            </a:r>
            <a:r>
              <a:rPr lang="en-US" sz="2800" dirty="0" smtClean="0">
                <a:solidFill>
                  <a:srgbClr val="0033CC"/>
                </a:solidFill>
              </a:rPr>
              <a:t> process - crystal growth rate </a:t>
            </a:r>
            <a:endParaRPr lang="en-US" sz="2800" dirty="0">
              <a:solidFill>
                <a:srgbClr val="0033CC"/>
              </a:solidFill>
            </a:endParaRPr>
          </a:p>
        </p:txBody>
      </p:sp>
      <p:sp>
        <p:nvSpPr>
          <p:cNvPr id="8202" name="Text Box 6"/>
          <p:cNvSpPr txBox="1">
            <a:spLocks noChangeArrowheads="1"/>
          </p:cNvSpPr>
          <p:nvPr/>
        </p:nvSpPr>
        <p:spPr bwMode="auto">
          <a:xfrm>
            <a:off x="214313" y="3929063"/>
            <a:ext cx="4510087" cy="369332"/>
          </a:xfrm>
          <a:prstGeom prst="rect">
            <a:avLst/>
          </a:prstGeom>
          <a:noFill/>
          <a:ln w="9525">
            <a:noFill/>
            <a:miter lim="800000"/>
            <a:headEnd/>
            <a:tailEnd/>
          </a:ln>
        </p:spPr>
        <p:txBody>
          <a:bodyPr wrap="square">
            <a:spAutoFit/>
          </a:bodyPr>
          <a:lstStyle/>
          <a:p>
            <a:r>
              <a:rPr lang="en-US" dirty="0" smtClean="0">
                <a:solidFill>
                  <a:srgbClr val="C00000"/>
                </a:solidFill>
              </a:rPr>
              <a:t>Freezing </a:t>
            </a:r>
            <a:r>
              <a:rPr lang="en-US" dirty="0">
                <a:solidFill>
                  <a:srgbClr val="C00000"/>
                </a:solidFill>
              </a:rPr>
              <a:t>occurs between </a:t>
            </a:r>
            <a:r>
              <a:rPr lang="en-US" dirty="0" smtClean="0">
                <a:solidFill>
                  <a:srgbClr val="C00000"/>
                </a:solidFill>
              </a:rPr>
              <a:t>isotherms </a:t>
            </a:r>
            <a:r>
              <a:rPr lang="en-US" dirty="0">
                <a:solidFill>
                  <a:srgbClr val="C00000"/>
                </a:solidFill>
              </a:rPr>
              <a:t>X</a:t>
            </a:r>
            <a:r>
              <a:rPr lang="en-US" baseline="-25000" dirty="0">
                <a:solidFill>
                  <a:srgbClr val="C00000"/>
                </a:solidFill>
              </a:rPr>
              <a:t>1</a:t>
            </a:r>
            <a:r>
              <a:rPr lang="en-US" dirty="0">
                <a:solidFill>
                  <a:srgbClr val="C00000"/>
                </a:solidFill>
              </a:rPr>
              <a:t> and X</a:t>
            </a:r>
            <a:r>
              <a:rPr lang="en-US" baseline="-25000" dirty="0">
                <a:solidFill>
                  <a:srgbClr val="C00000"/>
                </a:solidFill>
              </a:rPr>
              <a:t>2</a:t>
            </a:r>
            <a:r>
              <a:rPr lang="en-US" dirty="0">
                <a:solidFill>
                  <a:srgbClr val="C00000"/>
                </a:solidFill>
              </a:rPr>
              <a:t>.</a:t>
            </a:r>
          </a:p>
        </p:txBody>
      </p:sp>
      <p:sp>
        <p:nvSpPr>
          <p:cNvPr id="18" name="Text Box 6"/>
          <p:cNvSpPr txBox="1">
            <a:spLocks noChangeArrowheads="1"/>
          </p:cNvSpPr>
          <p:nvPr/>
        </p:nvSpPr>
        <p:spPr bwMode="auto">
          <a:xfrm>
            <a:off x="214313" y="1736725"/>
            <a:ext cx="2500312" cy="147732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rgbClr val="0033CC"/>
                </a:solidFill>
              </a:rPr>
              <a:t>   latent heat of fusion (i.e</a:t>
            </a:r>
            <a:r>
              <a:rPr lang="en-US" dirty="0" smtClean="0">
                <a:solidFill>
                  <a:srgbClr val="0033CC"/>
                </a:solidFill>
              </a:rPr>
              <a:t>. </a:t>
            </a:r>
            <a:r>
              <a:rPr lang="en-US" dirty="0" err="1" smtClean="0">
                <a:solidFill>
                  <a:srgbClr val="0033CC"/>
                </a:solidFill>
              </a:rPr>
              <a:t>crystalization</a:t>
            </a:r>
            <a:r>
              <a:rPr lang="en-US" dirty="0">
                <a:solidFill>
                  <a:srgbClr val="0033CC"/>
                </a:solidFill>
              </a:rPr>
              <a:t>) </a:t>
            </a:r>
            <a:r>
              <a:rPr lang="en-US" dirty="0" smtClean="0">
                <a:solidFill>
                  <a:srgbClr val="0033CC"/>
                </a:solidFill>
              </a:rPr>
              <a:t>     </a:t>
            </a:r>
            <a:r>
              <a:rPr lang="en-US" dirty="0">
                <a:solidFill>
                  <a:srgbClr val="0033CC"/>
                </a:solidFill>
              </a:rPr>
              <a:t>+                             heat conducted from melt to crystal </a:t>
            </a:r>
          </a:p>
          <a:p>
            <a:pPr algn="ctr">
              <a:defRPr/>
            </a:pPr>
            <a:r>
              <a:rPr lang="en-US" dirty="0">
                <a:solidFill>
                  <a:srgbClr val="0033CC"/>
                </a:solidFill>
              </a:rPr>
              <a:t>(A)</a:t>
            </a:r>
          </a:p>
        </p:txBody>
      </p:sp>
      <p:sp>
        <p:nvSpPr>
          <p:cNvPr id="19" name="Text Box 6"/>
          <p:cNvSpPr txBox="1">
            <a:spLocks noChangeArrowheads="1"/>
          </p:cNvSpPr>
          <p:nvPr/>
        </p:nvSpPr>
        <p:spPr bwMode="auto">
          <a:xfrm>
            <a:off x="4572000" y="1714500"/>
            <a:ext cx="1214438" cy="12001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rgbClr val="0033CC"/>
                </a:solidFill>
              </a:rPr>
              <a:t>heat radiated away</a:t>
            </a:r>
          </a:p>
          <a:p>
            <a:pPr algn="ctr">
              <a:defRPr/>
            </a:pPr>
            <a:r>
              <a:rPr lang="en-US" dirty="0">
                <a:solidFill>
                  <a:srgbClr val="0033CC"/>
                </a:solidFill>
              </a:rPr>
              <a:t>(C).</a:t>
            </a:r>
          </a:p>
        </p:txBody>
      </p:sp>
      <p:sp>
        <p:nvSpPr>
          <p:cNvPr id="20" name="Text Box 6"/>
          <p:cNvSpPr txBox="1">
            <a:spLocks noChangeArrowheads="1"/>
          </p:cNvSpPr>
          <p:nvPr/>
        </p:nvSpPr>
        <p:spPr bwMode="auto">
          <a:xfrm>
            <a:off x="3000375" y="1714500"/>
            <a:ext cx="1357313" cy="14779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rgbClr val="0033CC"/>
                </a:solidFill>
              </a:rPr>
              <a:t>heat conducted through the crystal</a:t>
            </a:r>
          </a:p>
          <a:p>
            <a:pPr algn="ctr">
              <a:defRPr/>
            </a:pPr>
            <a:r>
              <a:rPr lang="en-US" dirty="0">
                <a:solidFill>
                  <a:srgbClr val="0033CC"/>
                </a:solidFill>
              </a:rPr>
              <a:t>(B)</a:t>
            </a:r>
          </a:p>
        </p:txBody>
      </p:sp>
      <p:sp>
        <p:nvSpPr>
          <p:cNvPr id="21" name="Text Box 6"/>
          <p:cNvSpPr txBox="1">
            <a:spLocks noChangeArrowheads="1"/>
          </p:cNvSpPr>
          <p:nvPr/>
        </p:nvSpPr>
        <p:spPr bwMode="auto">
          <a:xfrm>
            <a:off x="2286000" y="2143125"/>
            <a:ext cx="1143000" cy="36988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solidFill>
                  <a:srgbClr val="0033CC"/>
                </a:solidFill>
                <a:cs typeface="Arial" pitchFamily="34" charset="0"/>
              </a:rPr>
              <a:t>=</a:t>
            </a:r>
          </a:p>
        </p:txBody>
      </p:sp>
      <p:sp>
        <p:nvSpPr>
          <p:cNvPr id="22" name="Text Box 6"/>
          <p:cNvSpPr txBox="1">
            <a:spLocks noChangeArrowheads="1"/>
          </p:cNvSpPr>
          <p:nvPr/>
        </p:nvSpPr>
        <p:spPr bwMode="auto">
          <a:xfrm>
            <a:off x="3857625" y="2143125"/>
            <a:ext cx="1214438" cy="36988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solidFill>
                  <a:srgbClr val="0033CC"/>
                </a:solidFill>
              </a:rPr>
              <a:t>=  </a:t>
            </a:r>
          </a:p>
        </p:txBody>
      </p:sp>
      <p:sp>
        <p:nvSpPr>
          <p:cNvPr id="23" name="Left Brace 22"/>
          <p:cNvSpPr/>
          <p:nvPr/>
        </p:nvSpPr>
        <p:spPr>
          <a:xfrm rot="16200000">
            <a:off x="2000250" y="4357687"/>
            <a:ext cx="285750" cy="200025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en-CA">
              <a:solidFill>
                <a:srgbClr val="0033CC"/>
              </a:solidFill>
              <a:cs typeface="Arial" pitchFamily="34" charset="0"/>
            </a:endParaRPr>
          </a:p>
        </p:txBody>
      </p:sp>
      <p:sp>
        <p:nvSpPr>
          <p:cNvPr id="24" name="Left Brace 23"/>
          <p:cNvSpPr/>
          <p:nvPr/>
        </p:nvSpPr>
        <p:spPr>
          <a:xfrm rot="16200000">
            <a:off x="3929063" y="4714874"/>
            <a:ext cx="285750" cy="128587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en-CA">
              <a:solidFill>
                <a:srgbClr val="0033CC"/>
              </a:solidFill>
              <a:cs typeface="Arial" pitchFamily="34" charset="0"/>
            </a:endParaRPr>
          </a:p>
        </p:txBody>
      </p:sp>
      <p:sp>
        <p:nvSpPr>
          <p:cNvPr id="8211" name="TextBox 24"/>
          <p:cNvSpPr txBox="1">
            <a:spLocks noChangeArrowheads="1"/>
          </p:cNvSpPr>
          <p:nvPr/>
        </p:nvSpPr>
        <p:spPr bwMode="auto">
          <a:xfrm>
            <a:off x="1928813" y="5429250"/>
            <a:ext cx="468398" cy="369332"/>
          </a:xfrm>
          <a:prstGeom prst="rect">
            <a:avLst/>
          </a:prstGeom>
          <a:noFill/>
          <a:ln w="9525">
            <a:noFill/>
            <a:miter lim="800000"/>
            <a:headEnd/>
            <a:tailEnd/>
          </a:ln>
        </p:spPr>
        <p:txBody>
          <a:bodyPr wrap="none">
            <a:spAutoFit/>
          </a:bodyPr>
          <a:lstStyle/>
          <a:p>
            <a:r>
              <a:rPr lang="en-CA">
                <a:solidFill>
                  <a:srgbClr val="0033CC"/>
                </a:solidFill>
              </a:rPr>
              <a:t>(A)</a:t>
            </a:r>
          </a:p>
        </p:txBody>
      </p:sp>
      <p:sp>
        <p:nvSpPr>
          <p:cNvPr id="8212" name="TextBox 25"/>
          <p:cNvSpPr txBox="1">
            <a:spLocks noChangeArrowheads="1"/>
          </p:cNvSpPr>
          <p:nvPr/>
        </p:nvSpPr>
        <p:spPr bwMode="auto">
          <a:xfrm>
            <a:off x="3876675" y="5429250"/>
            <a:ext cx="458780" cy="369332"/>
          </a:xfrm>
          <a:prstGeom prst="rect">
            <a:avLst/>
          </a:prstGeom>
          <a:noFill/>
          <a:ln w="9525">
            <a:noFill/>
            <a:miter lim="800000"/>
            <a:headEnd/>
            <a:tailEnd/>
          </a:ln>
        </p:spPr>
        <p:txBody>
          <a:bodyPr wrap="none">
            <a:spAutoFit/>
          </a:bodyPr>
          <a:lstStyle/>
          <a:p>
            <a:r>
              <a:rPr lang="en-CA">
                <a:solidFill>
                  <a:srgbClr val="0033CC"/>
                </a:solidFill>
              </a:rPr>
              <a:t>(B)</a:t>
            </a:r>
          </a:p>
        </p:txBody>
      </p:sp>
      <p:cxnSp>
        <p:nvCxnSpPr>
          <p:cNvPr id="25" name="Straight Connector 2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6" name="Rectangle 25"/>
          <p:cNvSpPr/>
          <p:nvPr/>
        </p:nvSpPr>
        <p:spPr>
          <a:xfrm>
            <a:off x="533400" y="914400"/>
            <a:ext cx="6781800" cy="369332"/>
          </a:xfrm>
          <a:prstGeom prst="rect">
            <a:avLst/>
          </a:prstGeom>
        </p:spPr>
        <p:txBody>
          <a:bodyPr wrap="square">
            <a:spAutoFit/>
          </a:bodyPr>
          <a:lstStyle/>
          <a:p>
            <a:r>
              <a:rPr lang="en-US" dirty="0" smtClean="0">
                <a:solidFill>
                  <a:srgbClr val="C00000"/>
                </a:solidFill>
              </a:rPr>
              <a:t>We wish to find a relationship between pull rate and crystal diameter.</a:t>
            </a:r>
            <a:endParaRPr lang="en-US" dirty="0">
              <a:solidFill>
                <a:srgbClr val="C00000"/>
              </a:solidFill>
            </a:endParaRPr>
          </a:p>
        </p:txBody>
      </p:sp>
      <p:sp>
        <p:nvSpPr>
          <p:cNvPr id="27" name="Rectangle 26"/>
          <p:cNvSpPr/>
          <p:nvPr/>
        </p:nvSpPr>
        <p:spPr>
          <a:xfrm>
            <a:off x="228600" y="1295400"/>
            <a:ext cx="1476173" cy="369332"/>
          </a:xfrm>
          <a:prstGeom prst="rect">
            <a:avLst/>
          </a:prstGeom>
        </p:spPr>
        <p:txBody>
          <a:bodyPr wrap="none">
            <a:spAutoFit/>
          </a:bodyPr>
          <a:lstStyle/>
          <a:p>
            <a:r>
              <a:rPr lang="en-US" dirty="0" smtClean="0">
                <a:solidFill>
                  <a:srgbClr val="C00000"/>
                </a:solidFill>
              </a:rPr>
              <a:t>Heat balance:</a:t>
            </a:r>
            <a:endParaRPr lang="en-US" dirty="0">
              <a:solidFill>
                <a:srgbClr val="C00000"/>
              </a:solidFill>
            </a:endParaRPr>
          </a:p>
        </p:txBody>
      </p:sp>
      <p:sp>
        <p:nvSpPr>
          <p:cNvPr id="28" name="Rectangle 27"/>
          <p:cNvSpPr/>
          <p:nvPr/>
        </p:nvSpPr>
        <p:spPr>
          <a:xfrm>
            <a:off x="914400" y="6019800"/>
            <a:ext cx="2709075" cy="369332"/>
          </a:xfrm>
          <a:prstGeom prst="rect">
            <a:avLst/>
          </a:prstGeom>
        </p:spPr>
        <p:txBody>
          <a:bodyPr wrap="none">
            <a:spAutoFit/>
          </a:bodyPr>
          <a:lstStyle/>
          <a:p>
            <a:r>
              <a:rPr lang="en-US" dirty="0" smtClean="0">
                <a:solidFill>
                  <a:srgbClr val="0033CC"/>
                </a:solidFill>
              </a:rPr>
              <a:t>A</a:t>
            </a:r>
            <a:r>
              <a:rPr lang="en-US" baseline="-25000" dirty="0" smtClean="0">
                <a:solidFill>
                  <a:srgbClr val="0033CC"/>
                </a:solidFill>
              </a:rPr>
              <a:t>1,2</a:t>
            </a:r>
            <a:r>
              <a:rPr lang="en-US" dirty="0" smtClean="0">
                <a:solidFill>
                  <a:srgbClr val="0033CC"/>
                </a:solidFill>
              </a:rPr>
              <a:t> = Cross-sectional area</a:t>
            </a:r>
            <a:endParaRPr lang="en-US" dirty="0">
              <a:solidFill>
                <a:srgbClr val="0033CC"/>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909638" y="790575"/>
            <a:ext cx="7324725" cy="5762625"/>
          </a:xfrm>
          <a:prstGeom prst="rect">
            <a:avLst/>
          </a:prstGeom>
          <a:noFill/>
          <a:ln w="9525">
            <a:noFill/>
            <a:miter lim="800000"/>
            <a:headEnd/>
            <a:tailEnd/>
          </a:ln>
        </p:spPr>
      </p:pic>
      <p:sp>
        <p:nvSpPr>
          <p:cNvPr id="5" name="Rectangle 4"/>
          <p:cNvSpPr/>
          <p:nvPr/>
        </p:nvSpPr>
        <p:spPr>
          <a:xfrm>
            <a:off x="3501765" y="86380"/>
            <a:ext cx="2213235" cy="523220"/>
          </a:xfrm>
          <a:prstGeom prst="rect">
            <a:avLst/>
          </a:prstGeom>
        </p:spPr>
        <p:txBody>
          <a:bodyPr wrap="none">
            <a:spAutoFit/>
          </a:bodyPr>
          <a:lstStyle/>
          <a:p>
            <a:r>
              <a:rPr lang="en-US" sz="2800" dirty="0" smtClean="0">
                <a:solidFill>
                  <a:srgbClr val="0033CC"/>
                </a:solidFill>
              </a:rPr>
              <a:t>Ingot grinding</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1235961" y="838201"/>
            <a:ext cx="3421764" cy="2819400"/>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5257800" y="762000"/>
            <a:ext cx="3235703" cy="2931428"/>
          </a:xfrm>
          <a:prstGeom prst="rect">
            <a:avLst/>
          </a:prstGeom>
          <a:noFill/>
          <a:ln w="9525">
            <a:noFill/>
            <a:miter lim="800000"/>
            <a:headEnd/>
            <a:tailEnd/>
          </a:ln>
        </p:spPr>
      </p:pic>
      <p:sp>
        <p:nvSpPr>
          <p:cNvPr id="7" name="Rectangle 6"/>
          <p:cNvSpPr/>
          <p:nvPr/>
        </p:nvSpPr>
        <p:spPr>
          <a:xfrm>
            <a:off x="990600" y="3657600"/>
            <a:ext cx="7467600" cy="369332"/>
          </a:xfrm>
          <a:prstGeom prst="rect">
            <a:avLst/>
          </a:prstGeom>
        </p:spPr>
        <p:txBody>
          <a:bodyPr wrap="square">
            <a:spAutoFit/>
          </a:bodyPr>
          <a:lstStyle/>
          <a:p>
            <a:r>
              <a:rPr lang="en-US" dirty="0" smtClean="0">
                <a:solidFill>
                  <a:srgbClr val="0033CC"/>
                </a:solidFill>
              </a:rPr>
              <a:t>Traditional method of slicing                                          Wire saw for large wafers</a:t>
            </a:r>
            <a:endParaRPr lang="en-US" dirty="0">
              <a:solidFill>
                <a:srgbClr val="0033CC"/>
              </a:solidFill>
            </a:endParaRPr>
          </a:p>
        </p:txBody>
      </p:sp>
      <p:sp>
        <p:nvSpPr>
          <p:cNvPr id="8" name="TextBox 7"/>
          <p:cNvSpPr txBox="1"/>
          <p:nvPr/>
        </p:nvSpPr>
        <p:spPr>
          <a:xfrm>
            <a:off x="3657600" y="152400"/>
            <a:ext cx="2041521" cy="523220"/>
          </a:xfrm>
          <a:prstGeom prst="rect">
            <a:avLst/>
          </a:prstGeom>
          <a:noFill/>
        </p:spPr>
        <p:txBody>
          <a:bodyPr wrap="none" rtlCol="0">
            <a:spAutoFit/>
          </a:bodyPr>
          <a:lstStyle/>
          <a:p>
            <a:r>
              <a:rPr lang="en-US" sz="2800" dirty="0" smtClean="0">
                <a:solidFill>
                  <a:srgbClr val="0033CC"/>
                </a:solidFill>
              </a:rPr>
              <a:t>Wafer slicing</a:t>
            </a:r>
            <a:endParaRPr lang="en-US" sz="2800" dirty="0">
              <a:solidFill>
                <a:srgbClr val="0033CC"/>
              </a:solidFill>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 name="Picture 5"/>
          <p:cNvPicPr>
            <a:picLocks noChangeAspect="1" noChangeArrowheads="1"/>
          </p:cNvPicPr>
          <p:nvPr/>
        </p:nvPicPr>
        <p:blipFill>
          <a:blip r:embed="rId4" cstate="print"/>
          <a:srcRect/>
          <a:stretch>
            <a:fillRect/>
          </a:stretch>
        </p:blipFill>
        <p:spPr bwMode="auto">
          <a:xfrm>
            <a:off x="445957" y="4191000"/>
            <a:ext cx="3035509" cy="2468880"/>
          </a:xfrm>
          <a:prstGeom prst="rect">
            <a:avLst/>
          </a:prstGeom>
          <a:noFill/>
          <a:ln w="9525">
            <a:noFill/>
            <a:miter lim="800000"/>
            <a:headEnd/>
            <a:tailEnd/>
          </a:ln>
        </p:spPr>
      </p:pic>
      <p:sp>
        <p:nvSpPr>
          <p:cNvPr id="11" name="TextBox 10"/>
          <p:cNvSpPr txBox="1"/>
          <p:nvPr/>
        </p:nvSpPr>
        <p:spPr>
          <a:xfrm>
            <a:off x="3657600" y="4191000"/>
            <a:ext cx="4953000" cy="2308324"/>
          </a:xfrm>
          <a:prstGeom prst="rect">
            <a:avLst/>
          </a:prstGeom>
          <a:noFill/>
        </p:spPr>
        <p:txBody>
          <a:bodyPr wrap="square" rtlCol="0">
            <a:spAutoFit/>
          </a:bodyPr>
          <a:lstStyle/>
          <a:p>
            <a:r>
              <a:rPr lang="en-US" dirty="0" smtClean="0">
                <a:solidFill>
                  <a:srgbClr val="0033CC"/>
                </a:solidFill>
              </a:rPr>
              <a:t>The saw blade itself is about 400</a:t>
            </a:r>
            <a:r>
              <a:rPr lang="en-US" dirty="0" smtClean="0">
                <a:solidFill>
                  <a:srgbClr val="0033CC"/>
                </a:solidFill>
                <a:sym typeface="Symbol"/>
              </a:rPr>
              <a:t>m thick, together with the loss at the seed and tail end of the crystal, </a:t>
            </a:r>
            <a:r>
              <a:rPr lang="en-US" dirty="0" smtClean="0">
                <a:solidFill>
                  <a:srgbClr val="C00000"/>
                </a:solidFill>
                <a:sym typeface="Symbol"/>
              </a:rPr>
              <a:t>only 50% of the </a:t>
            </a:r>
            <a:r>
              <a:rPr lang="en-US" dirty="0" err="1" smtClean="0">
                <a:solidFill>
                  <a:srgbClr val="C00000"/>
                </a:solidFill>
                <a:sym typeface="Symbol"/>
              </a:rPr>
              <a:t>boule</a:t>
            </a:r>
            <a:r>
              <a:rPr lang="en-US" dirty="0" smtClean="0">
                <a:solidFill>
                  <a:srgbClr val="C00000"/>
                </a:solidFill>
                <a:sym typeface="Symbol"/>
              </a:rPr>
              <a:t> ends up in wafer form.</a:t>
            </a:r>
          </a:p>
          <a:p>
            <a:endParaRPr lang="en-US" dirty="0" smtClean="0">
              <a:solidFill>
                <a:srgbClr val="0033CC"/>
              </a:solidFill>
              <a:sym typeface="Symbol"/>
            </a:endParaRPr>
          </a:p>
          <a:p>
            <a:r>
              <a:rPr lang="en-US" dirty="0" smtClean="0">
                <a:solidFill>
                  <a:srgbClr val="0033CC"/>
                </a:solidFill>
                <a:sym typeface="Symbol"/>
              </a:rPr>
              <a:t>After slicing, mechanical lapping and wet chemical etching is performed before final chemical mechanical polishing. The wet etching is typically:</a:t>
            </a:r>
          </a:p>
          <a:p>
            <a:r>
              <a:rPr lang="en-US" dirty="0" smtClean="0">
                <a:solidFill>
                  <a:srgbClr val="0033CC"/>
                </a:solidFill>
                <a:sym typeface="Symbol"/>
              </a:rPr>
              <a:t>3Si + 4HNO</a:t>
            </a:r>
            <a:r>
              <a:rPr lang="en-US" baseline="-25000" dirty="0" smtClean="0">
                <a:solidFill>
                  <a:srgbClr val="0033CC"/>
                </a:solidFill>
                <a:sym typeface="Symbol"/>
              </a:rPr>
              <a:t>3</a:t>
            </a:r>
            <a:r>
              <a:rPr lang="en-US" dirty="0" smtClean="0">
                <a:solidFill>
                  <a:srgbClr val="0033CC"/>
                </a:solidFill>
                <a:sym typeface="Symbol"/>
              </a:rPr>
              <a:t> + 18HF  3H</a:t>
            </a:r>
            <a:r>
              <a:rPr lang="en-US" baseline="-25000" dirty="0" smtClean="0">
                <a:solidFill>
                  <a:srgbClr val="0033CC"/>
                </a:solidFill>
                <a:sym typeface="Symbol"/>
              </a:rPr>
              <a:t>2</a:t>
            </a:r>
            <a:r>
              <a:rPr lang="en-US" dirty="0" smtClean="0">
                <a:solidFill>
                  <a:srgbClr val="0033CC"/>
                </a:solidFill>
                <a:sym typeface="Symbol"/>
              </a:rPr>
              <a:t>SiF</a:t>
            </a:r>
            <a:r>
              <a:rPr lang="en-US" baseline="-25000" dirty="0" smtClean="0">
                <a:solidFill>
                  <a:srgbClr val="0033CC"/>
                </a:solidFill>
                <a:sym typeface="Symbol"/>
              </a:rPr>
              <a:t>6</a:t>
            </a:r>
            <a:r>
              <a:rPr lang="en-US" dirty="0" smtClean="0">
                <a:solidFill>
                  <a:srgbClr val="0033CC"/>
                </a:solidFill>
                <a:sym typeface="Symbol"/>
              </a:rPr>
              <a:t> + 4NO + 8H</a:t>
            </a:r>
            <a:r>
              <a:rPr lang="en-US" baseline="-25000" dirty="0" smtClean="0">
                <a:solidFill>
                  <a:srgbClr val="0033CC"/>
                </a:solidFill>
                <a:sym typeface="Symbol"/>
              </a:rPr>
              <a:t>2</a:t>
            </a:r>
            <a:r>
              <a:rPr lang="en-US" dirty="0" smtClean="0">
                <a:solidFill>
                  <a:srgbClr val="0033CC"/>
                </a:solidFill>
                <a:sym typeface="Symbol"/>
              </a:rPr>
              <a:t>O</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457200" y="838200"/>
            <a:ext cx="7400925" cy="5742367"/>
          </a:xfrm>
          <a:prstGeom prst="rect">
            <a:avLst/>
          </a:prstGeom>
          <a:noFill/>
          <a:ln w="9525">
            <a:noFill/>
            <a:miter lim="800000"/>
            <a:headEnd/>
            <a:tailEnd/>
          </a:ln>
        </p:spPr>
      </p:pic>
      <p:sp>
        <p:nvSpPr>
          <p:cNvPr id="5" name="TextBox 4"/>
          <p:cNvSpPr txBox="1"/>
          <p:nvPr/>
        </p:nvSpPr>
        <p:spPr>
          <a:xfrm>
            <a:off x="3410702" y="162580"/>
            <a:ext cx="2456698" cy="523220"/>
          </a:xfrm>
          <a:prstGeom prst="rect">
            <a:avLst/>
          </a:prstGeom>
          <a:noFill/>
        </p:spPr>
        <p:txBody>
          <a:bodyPr wrap="none" rtlCol="0">
            <a:spAutoFit/>
          </a:bodyPr>
          <a:lstStyle/>
          <a:p>
            <a:r>
              <a:rPr lang="en-US" sz="2800" dirty="0" smtClean="0">
                <a:solidFill>
                  <a:srgbClr val="0033CC"/>
                </a:solidFill>
              </a:rPr>
              <a:t>Wafer polishing</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914400" y="838200"/>
            <a:ext cx="3375219" cy="400110"/>
          </a:xfrm>
          <a:prstGeom prst="rect">
            <a:avLst/>
          </a:prstGeom>
          <a:noFill/>
        </p:spPr>
        <p:txBody>
          <a:bodyPr wrap="none" rtlCol="0">
            <a:spAutoFit/>
          </a:bodyPr>
          <a:lstStyle/>
          <a:p>
            <a:r>
              <a:rPr lang="en-US" sz="2000" dirty="0" smtClean="0">
                <a:solidFill>
                  <a:srgbClr val="C00000"/>
                </a:solidFill>
              </a:rPr>
              <a:t>Chemical mechanical polishing</a:t>
            </a:r>
            <a:endParaRPr lang="en-US" sz="2000" dirty="0">
              <a:solidFill>
                <a:srgbClr val="C00000"/>
              </a:solidFill>
            </a:endParaRPr>
          </a:p>
        </p:txBody>
      </p:sp>
      <p:sp>
        <p:nvSpPr>
          <p:cNvPr id="6" name="TextBox 5"/>
          <p:cNvSpPr txBox="1"/>
          <p:nvPr/>
        </p:nvSpPr>
        <p:spPr>
          <a:xfrm>
            <a:off x="6781800" y="3886200"/>
            <a:ext cx="2362200" cy="2585323"/>
          </a:xfrm>
          <a:prstGeom prst="rect">
            <a:avLst/>
          </a:prstGeom>
          <a:noFill/>
        </p:spPr>
        <p:txBody>
          <a:bodyPr wrap="square" rtlCol="0">
            <a:spAutoFit/>
          </a:bodyPr>
          <a:lstStyle/>
          <a:p>
            <a:r>
              <a:rPr lang="en-US" dirty="0" smtClean="0">
                <a:solidFill>
                  <a:srgbClr val="0033CC"/>
                </a:solidFill>
              </a:rPr>
              <a:t>The rotation and pressure generates heat that drives a chemical reaction in which OH</a:t>
            </a:r>
            <a:r>
              <a:rPr lang="en-US" baseline="30000" dirty="0" smtClean="0">
                <a:solidFill>
                  <a:srgbClr val="0033CC"/>
                </a:solidFill>
              </a:rPr>
              <a:t>-</a:t>
            </a:r>
            <a:r>
              <a:rPr lang="en-US" dirty="0" smtClean="0">
                <a:solidFill>
                  <a:srgbClr val="0033CC"/>
                </a:solidFill>
              </a:rPr>
              <a:t> radicals from the </a:t>
            </a:r>
            <a:r>
              <a:rPr lang="en-US" dirty="0" err="1" smtClean="0">
                <a:solidFill>
                  <a:srgbClr val="0033CC"/>
                </a:solidFill>
              </a:rPr>
              <a:t>NaOH</a:t>
            </a:r>
            <a:r>
              <a:rPr lang="en-US" dirty="0" smtClean="0">
                <a:solidFill>
                  <a:srgbClr val="0033CC"/>
                </a:solidFill>
              </a:rPr>
              <a:t> oxidize the silicon. The SiO</a:t>
            </a:r>
            <a:r>
              <a:rPr lang="en-US" baseline="-25000" dirty="0" smtClean="0">
                <a:solidFill>
                  <a:srgbClr val="0033CC"/>
                </a:solidFill>
              </a:rPr>
              <a:t>2</a:t>
            </a:r>
            <a:r>
              <a:rPr lang="en-US" dirty="0" smtClean="0">
                <a:solidFill>
                  <a:srgbClr val="0033CC"/>
                </a:solidFill>
              </a:rPr>
              <a:t> particles abrade the oxide away.</a:t>
            </a:r>
            <a:endParaRPr lang="en-US" dirty="0">
              <a:solidFill>
                <a:srgbClr val="0033CC"/>
              </a:solidFill>
            </a:endParaRPr>
          </a:p>
        </p:txBody>
      </p:sp>
      <p:sp>
        <p:nvSpPr>
          <p:cNvPr id="9" name="TextBox 8"/>
          <p:cNvSpPr txBox="1"/>
          <p:nvPr/>
        </p:nvSpPr>
        <p:spPr>
          <a:xfrm>
            <a:off x="152401" y="3886200"/>
            <a:ext cx="1524000" cy="2031325"/>
          </a:xfrm>
          <a:prstGeom prst="rect">
            <a:avLst/>
          </a:prstGeom>
          <a:noFill/>
        </p:spPr>
        <p:txBody>
          <a:bodyPr wrap="square" rtlCol="0">
            <a:spAutoFit/>
          </a:bodyPr>
          <a:lstStyle/>
          <a:p>
            <a:r>
              <a:rPr lang="en-US" dirty="0" smtClean="0">
                <a:solidFill>
                  <a:srgbClr val="0033CC"/>
                </a:solidFill>
              </a:rPr>
              <a:t>Slurry consists of nano-particles (10nm SiO</a:t>
            </a:r>
            <a:r>
              <a:rPr lang="en-US" baseline="-25000" dirty="0" smtClean="0">
                <a:solidFill>
                  <a:srgbClr val="0033CC"/>
                </a:solidFill>
              </a:rPr>
              <a:t>2</a:t>
            </a:r>
            <a:r>
              <a:rPr lang="en-US" dirty="0" smtClean="0">
                <a:solidFill>
                  <a:srgbClr val="0033CC"/>
                </a:solidFill>
              </a:rPr>
              <a:t> or Al</a:t>
            </a:r>
            <a:r>
              <a:rPr lang="en-US" baseline="-25000" dirty="0" smtClean="0">
                <a:solidFill>
                  <a:srgbClr val="0033CC"/>
                </a:solidFill>
              </a:rPr>
              <a:t>2</a:t>
            </a:r>
            <a:r>
              <a:rPr lang="en-US" dirty="0" smtClean="0">
                <a:solidFill>
                  <a:srgbClr val="0033CC"/>
                </a:solidFill>
              </a:rPr>
              <a:t>O</a:t>
            </a:r>
            <a:r>
              <a:rPr lang="en-US" baseline="-25000" dirty="0" smtClean="0">
                <a:solidFill>
                  <a:srgbClr val="0033CC"/>
                </a:solidFill>
              </a:rPr>
              <a:t>3</a:t>
            </a:r>
            <a:r>
              <a:rPr lang="en-US" dirty="0" smtClean="0">
                <a:solidFill>
                  <a:srgbClr val="0033CC"/>
                </a:solidFill>
              </a:rPr>
              <a:t>) and chemicals (</a:t>
            </a:r>
            <a:r>
              <a:rPr lang="en-US" dirty="0" err="1" smtClean="0">
                <a:solidFill>
                  <a:srgbClr val="0033CC"/>
                </a:solidFill>
              </a:rPr>
              <a:t>NaOH</a:t>
            </a:r>
            <a:r>
              <a:rPr lang="en-US" dirty="0" smtClean="0">
                <a:solidFill>
                  <a:srgbClr val="0033CC"/>
                </a:solidFill>
              </a:rPr>
              <a:t>).</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0"/>
            <a:ext cx="7120219" cy="523220"/>
          </a:xfrm>
          <a:prstGeom prst="rect">
            <a:avLst/>
          </a:prstGeom>
          <a:noFill/>
        </p:spPr>
        <p:txBody>
          <a:bodyPr wrap="none" rtlCol="0">
            <a:spAutoFit/>
          </a:bodyPr>
          <a:lstStyle/>
          <a:p>
            <a:r>
              <a:rPr lang="en-US" sz="2800" dirty="0" smtClean="0">
                <a:solidFill>
                  <a:srgbClr val="0033CC"/>
                </a:solidFill>
              </a:rPr>
              <a:t>Common (not always) wafer surface orientation</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 name="Picture 5"/>
          <p:cNvPicPr>
            <a:picLocks noChangeAspect="1" noChangeArrowheads="1"/>
          </p:cNvPicPr>
          <p:nvPr/>
        </p:nvPicPr>
        <p:blipFill>
          <a:blip r:embed="rId2" cstate="print"/>
          <a:srcRect/>
          <a:stretch>
            <a:fillRect/>
          </a:stretch>
        </p:blipFill>
        <p:spPr bwMode="auto">
          <a:xfrm>
            <a:off x="152400" y="914400"/>
            <a:ext cx="5038764" cy="4114800"/>
          </a:xfrm>
          <a:prstGeom prst="rect">
            <a:avLst/>
          </a:prstGeom>
          <a:noFill/>
          <a:ln w="9525">
            <a:noFill/>
            <a:miter lim="800000"/>
            <a:headEnd/>
            <a:tailEnd/>
          </a:ln>
        </p:spPr>
      </p:pic>
      <p:pic>
        <p:nvPicPr>
          <p:cNvPr id="60418" name="Picture 2"/>
          <p:cNvPicPr>
            <a:picLocks noChangeAspect="1" noChangeArrowheads="1"/>
          </p:cNvPicPr>
          <p:nvPr/>
        </p:nvPicPr>
        <p:blipFill>
          <a:blip r:embed="rId3" cstate="print"/>
          <a:srcRect/>
          <a:stretch>
            <a:fillRect/>
          </a:stretch>
        </p:blipFill>
        <p:spPr bwMode="auto">
          <a:xfrm>
            <a:off x="5257800" y="3657600"/>
            <a:ext cx="3675999" cy="2028825"/>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6172200" y="914400"/>
            <a:ext cx="1933575" cy="1714500"/>
          </a:xfrm>
          <a:prstGeom prst="rect">
            <a:avLst/>
          </a:prstGeom>
          <a:noFill/>
          <a:ln w="9525">
            <a:noFill/>
            <a:miter lim="800000"/>
            <a:headEnd/>
            <a:tailEnd/>
          </a:ln>
        </p:spPr>
      </p:pic>
      <p:sp>
        <p:nvSpPr>
          <p:cNvPr id="11" name="TextBox 10"/>
          <p:cNvSpPr txBox="1"/>
          <p:nvPr/>
        </p:nvSpPr>
        <p:spPr>
          <a:xfrm>
            <a:off x="304800" y="5830669"/>
            <a:ext cx="8534400" cy="923330"/>
          </a:xfrm>
          <a:prstGeom prst="rect">
            <a:avLst/>
          </a:prstGeom>
          <a:noFill/>
        </p:spPr>
        <p:txBody>
          <a:bodyPr wrap="square" rtlCol="0">
            <a:spAutoFit/>
          </a:bodyPr>
          <a:lstStyle/>
          <a:p>
            <a:r>
              <a:rPr lang="en-US" dirty="0" smtClean="0">
                <a:solidFill>
                  <a:srgbClr val="0033CC"/>
                </a:solidFill>
              </a:rPr>
              <a:t>{100} wafer usually breaks along {110} plane (actually Si cleaves naturally along {111} plane, which meet the surface at an angle of 54.7</a:t>
            </a:r>
            <a:r>
              <a:rPr lang="en-US" baseline="30000" dirty="0" smtClean="0">
                <a:solidFill>
                  <a:srgbClr val="0033CC"/>
                </a:solidFill>
              </a:rPr>
              <a:t>o</a:t>
            </a:r>
            <a:r>
              <a:rPr lang="en-US" dirty="0" smtClean="0">
                <a:solidFill>
                  <a:srgbClr val="0033CC"/>
                </a:solidFill>
              </a:rPr>
              <a:t>, the angle between &lt;001&gt; and &lt;111&gt;).</a:t>
            </a:r>
          </a:p>
          <a:p>
            <a:r>
              <a:rPr lang="en-US" dirty="0" smtClean="0">
                <a:solidFill>
                  <a:srgbClr val="0033CC"/>
                </a:solidFill>
              </a:rPr>
              <a:t>Sometimes (not often) {100} wafers break along {100} plane. ({100} = (100)+(010)+(001))</a:t>
            </a:r>
            <a:endParaRPr lang="en-US" dirty="0">
              <a:solidFill>
                <a:srgbClr val="0033CC"/>
              </a:solidFill>
            </a:endParaRPr>
          </a:p>
        </p:txBody>
      </p:sp>
      <p:sp>
        <p:nvSpPr>
          <p:cNvPr id="12" name="TextBox 11"/>
          <p:cNvSpPr txBox="1"/>
          <p:nvPr/>
        </p:nvSpPr>
        <p:spPr>
          <a:xfrm>
            <a:off x="5943600" y="2590800"/>
            <a:ext cx="2667000" cy="646331"/>
          </a:xfrm>
          <a:prstGeom prst="rect">
            <a:avLst/>
          </a:prstGeom>
          <a:noFill/>
        </p:spPr>
        <p:txBody>
          <a:bodyPr wrap="square" rtlCol="0">
            <a:spAutoFit/>
          </a:bodyPr>
          <a:lstStyle/>
          <a:p>
            <a:r>
              <a:rPr lang="en-US" dirty="0" smtClean="0">
                <a:solidFill>
                  <a:srgbClr val="0033CC"/>
                </a:solidFill>
              </a:rPr>
              <a:t>Another flat configuration for {100} n-type wafer</a:t>
            </a:r>
            <a:endParaRPr lang="en-US" dirty="0">
              <a:solidFill>
                <a:srgbClr val="0033CC"/>
              </a:solidFill>
            </a:endParaRPr>
          </a:p>
        </p:txBody>
      </p:sp>
      <p:sp>
        <p:nvSpPr>
          <p:cNvPr id="9" name="TextBox 8"/>
          <p:cNvSpPr txBox="1"/>
          <p:nvPr/>
        </p:nvSpPr>
        <p:spPr>
          <a:xfrm>
            <a:off x="2286000" y="2438400"/>
            <a:ext cx="838199" cy="738664"/>
          </a:xfrm>
          <a:prstGeom prst="rect">
            <a:avLst/>
          </a:prstGeom>
          <a:noFill/>
        </p:spPr>
        <p:txBody>
          <a:bodyPr wrap="square" rtlCol="0">
            <a:spAutoFit/>
          </a:bodyPr>
          <a:lstStyle/>
          <a:p>
            <a:r>
              <a:rPr lang="en-US" sz="1400" dirty="0" smtClean="0"/>
              <a:t>Should be </a:t>
            </a:r>
            <a:r>
              <a:rPr lang="en-US" sz="1400" dirty="0" smtClean="0">
                <a:solidFill>
                  <a:srgbClr val="C00000"/>
                </a:solidFill>
              </a:rPr>
              <a:t>{</a:t>
            </a:r>
            <a:r>
              <a:rPr lang="en-US" sz="1400" dirty="0" smtClean="0"/>
              <a:t>110</a:t>
            </a:r>
            <a:r>
              <a:rPr lang="en-US" sz="1400" dirty="0" smtClean="0">
                <a:solidFill>
                  <a:srgbClr val="C00000"/>
                </a:solidFill>
              </a:rPr>
              <a:t>}</a:t>
            </a:r>
            <a:r>
              <a:rPr lang="en-US" sz="1400" dirty="0" smtClean="0"/>
              <a:t> plane</a:t>
            </a:r>
            <a:endParaRPr lang="en-US" sz="1400" dirty="0"/>
          </a:p>
        </p:txBody>
      </p:sp>
      <p:cxnSp>
        <p:nvCxnSpPr>
          <p:cNvPr id="13" name="Straight Arrow Connector 12"/>
          <p:cNvCxnSpPr/>
          <p:nvPr/>
        </p:nvCxnSpPr>
        <p:spPr>
          <a:xfrm rot="5400000" flipH="1" flipV="1">
            <a:off x="2400300" y="2247106"/>
            <a:ext cx="3810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wipe(down)">
                                      <p:cBhvr>
                                        <p:cTn id="7" dur="500"/>
                                        <p:tgtEl>
                                          <p:spTgt spid="604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0418"/>
                                        </p:tgtEl>
                                        <p:attrNameLst>
                                          <p:attrName>style.visibility</p:attrName>
                                        </p:attrNameLst>
                                      </p:cBhvr>
                                      <p:to>
                                        <p:strVal val="visible"/>
                                      </p:to>
                                    </p:set>
                                    <p:animEffect transition="in" filter="wipe(down)">
                                      <p:cBhvr>
                                        <p:cTn id="15" dur="500"/>
                                        <p:tgtEl>
                                          <p:spTgt spid="604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66800" y="1143000"/>
            <a:ext cx="6934200" cy="3867150"/>
          </a:xfrm>
          <a:prstGeom prst="rect">
            <a:avLst/>
          </a:prstGeom>
          <a:noFill/>
          <a:ln w="9525">
            <a:noFill/>
            <a:miter lim="800000"/>
            <a:headEnd/>
            <a:tailEnd/>
          </a:ln>
        </p:spPr>
      </p:pic>
      <p:sp>
        <p:nvSpPr>
          <p:cNvPr id="5" name="Rectangle 4"/>
          <p:cNvSpPr/>
          <p:nvPr/>
        </p:nvSpPr>
        <p:spPr>
          <a:xfrm>
            <a:off x="2057400" y="152400"/>
            <a:ext cx="5478295" cy="523220"/>
          </a:xfrm>
          <a:prstGeom prst="rect">
            <a:avLst/>
          </a:prstGeom>
        </p:spPr>
        <p:txBody>
          <a:bodyPr wrap="none">
            <a:spAutoFit/>
          </a:bodyPr>
          <a:lstStyle/>
          <a:p>
            <a:r>
              <a:rPr lang="en-US" sz="2800" dirty="0" smtClean="0">
                <a:solidFill>
                  <a:srgbClr val="0033CC"/>
                </a:solidFill>
              </a:rPr>
              <a:t>Advantage of larger diameter wafers</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895600" y="5562600"/>
            <a:ext cx="3832524" cy="369332"/>
          </a:xfrm>
          <a:prstGeom prst="rect">
            <a:avLst/>
          </a:prstGeom>
          <a:noFill/>
        </p:spPr>
        <p:txBody>
          <a:bodyPr wrap="none" rtlCol="0">
            <a:spAutoFit/>
          </a:bodyPr>
          <a:lstStyle/>
          <a:p>
            <a:r>
              <a:rPr lang="en-US" dirty="0" smtClean="0">
                <a:solidFill>
                  <a:srgbClr val="0033CC"/>
                </a:solidFill>
              </a:rPr>
              <a:t>More chips per wafer for larger wafer.</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2133600"/>
            <a:ext cx="5562600" cy="2139047"/>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Silicon crystal structure and defects.</a:t>
            </a:r>
          </a:p>
          <a:p>
            <a:pPr marL="342900" indent="-342900">
              <a:spcAft>
                <a:spcPts val="600"/>
              </a:spcAft>
              <a:buAutoNum type="arabicPeriod"/>
            </a:pPr>
            <a:r>
              <a:rPr lang="en-US" dirty="0" err="1" smtClean="0">
                <a:solidFill>
                  <a:srgbClr val="0033CC"/>
                </a:solidFill>
              </a:rPr>
              <a:t>Czochralski</a:t>
            </a:r>
            <a:r>
              <a:rPr lang="en-US" dirty="0" smtClean="0">
                <a:solidFill>
                  <a:srgbClr val="0033CC"/>
                </a:solidFill>
              </a:rPr>
              <a:t> single crystal growth.</a:t>
            </a:r>
          </a:p>
          <a:p>
            <a:pPr marL="342900" indent="-342900">
              <a:spcAft>
                <a:spcPts val="600"/>
              </a:spcAft>
              <a:buAutoNum type="arabicPeriod"/>
            </a:pPr>
            <a:r>
              <a:rPr lang="en-US" dirty="0" smtClean="0">
                <a:solidFill>
                  <a:srgbClr val="0033CC"/>
                </a:solidFill>
              </a:rPr>
              <a:t>Growth rate and dopant incorporation for CZ method.</a:t>
            </a:r>
          </a:p>
          <a:p>
            <a:pPr marL="342900" indent="-342900">
              <a:spcAft>
                <a:spcPts val="600"/>
              </a:spcAft>
              <a:buAutoNum type="arabicPeriod"/>
            </a:pPr>
            <a:r>
              <a:rPr lang="en-US" dirty="0" smtClean="0">
                <a:solidFill>
                  <a:srgbClr val="0033CC"/>
                </a:solidFill>
              </a:rPr>
              <a:t>Float zone single crystal growth and doping.</a:t>
            </a:r>
          </a:p>
          <a:p>
            <a:pPr marL="342900" indent="-342900">
              <a:spcAft>
                <a:spcPts val="600"/>
              </a:spcAft>
              <a:buAutoNum type="arabicPeriod"/>
            </a:pPr>
            <a:r>
              <a:rPr lang="en-US" dirty="0" smtClean="0">
                <a:solidFill>
                  <a:srgbClr val="0033CC"/>
                </a:solidFill>
              </a:rPr>
              <a:t>Wafer fabrication.</a:t>
            </a:r>
          </a:p>
          <a:p>
            <a:pPr marL="342900" indent="-342900">
              <a:spcAft>
                <a:spcPts val="600"/>
              </a:spcAft>
              <a:buAutoNum type="arabicPeriod"/>
            </a:pPr>
            <a:r>
              <a:rPr lang="en-US" dirty="0" smtClean="0">
                <a:solidFill>
                  <a:srgbClr val="C00000"/>
                </a:solidFill>
              </a:rPr>
              <a:t>Measurement methods.</a:t>
            </a:r>
          </a:p>
        </p:txBody>
      </p:sp>
      <p:sp>
        <p:nvSpPr>
          <p:cNvPr id="4" name="TextBox 3"/>
          <p:cNvSpPr txBox="1"/>
          <p:nvPr/>
        </p:nvSpPr>
        <p:spPr>
          <a:xfrm>
            <a:off x="914400" y="533400"/>
            <a:ext cx="7620000" cy="954107"/>
          </a:xfrm>
          <a:prstGeom prst="rect">
            <a:avLst/>
          </a:prstGeom>
          <a:noFill/>
        </p:spPr>
        <p:txBody>
          <a:bodyPr wrap="square" rtlCol="0">
            <a:spAutoFit/>
          </a:bodyPr>
          <a:lstStyle/>
          <a:p>
            <a:r>
              <a:rPr lang="en-US" sz="2800" dirty="0" smtClean="0">
                <a:solidFill>
                  <a:srgbClr val="0033CC"/>
                </a:solidFill>
              </a:rPr>
              <a:t>Chapter 3 Crystal growth, wafer fabrication and basic properties of silicon wafers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4718050" y="958840"/>
            <a:ext cx="3524250" cy="2619375"/>
          </a:xfrm>
          <a:prstGeom prst="rect">
            <a:avLst/>
          </a:prstGeom>
          <a:noFill/>
          <a:ln w="9525">
            <a:noFill/>
            <a:miter lim="800000"/>
            <a:headEnd/>
            <a:tailEnd/>
          </a:ln>
        </p:spPr>
      </p:pic>
      <p:sp>
        <p:nvSpPr>
          <p:cNvPr id="5" name="Rectangle 4"/>
          <p:cNvSpPr/>
          <p:nvPr/>
        </p:nvSpPr>
        <p:spPr>
          <a:xfrm>
            <a:off x="1905000" y="152400"/>
            <a:ext cx="5930663" cy="523220"/>
          </a:xfrm>
          <a:prstGeom prst="rect">
            <a:avLst/>
          </a:prstGeom>
        </p:spPr>
        <p:txBody>
          <a:bodyPr wrap="none">
            <a:spAutoFit/>
          </a:bodyPr>
          <a:lstStyle/>
          <a:p>
            <a:r>
              <a:rPr lang="en-US" sz="2800" dirty="0" smtClean="0">
                <a:solidFill>
                  <a:srgbClr val="0033CC"/>
                </a:solidFill>
              </a:rPr>
              <a:t>Hot probe measurement of carrier type</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 Box 36"/>
          <p:cNvSpPr txBox="1">
            <a:spLocks noChangeArrowheads="1"/>
          </p:cNvSpPr>
          <p:nvPr/>
        </p:nvSpPr>
        <p:spPr bwMode="auto">
          <a:xfrm>
            <a:off x="762000" y="3886200"/>
            <a:ext cx="7854950" cy="2769989"/>
          </a:xfrm>
          <a:prstGeom prst="rect">
            <a:avLst/>
          </a:prstGeom>
          <a:noFill/>
          <a:ln w="25400">
            <a:noFill/>
            <a:miter lim="800000"/>
            <a:headEnd/>
            <a:tailEnd/>
          </a:ln>
        </p:spPr>
        <p:txBody>
          <a:bodyPr wrap="square">
            <a:spAutoFit/>
          </a:bodyPr>
          <a:lstStyle/>
          <a:p>
            <a:pPr marL="171450" indent="-171450">
              <a:spcAft>
                <a:spcPts val="600"/>
              </a:spcAft>
              <a:buFont typeface="Arial" pitchFamily="34" charset="0"/>
              <a:buChar char="•"/>
            </a:pPr>
            <a:r>
              <a:rPr lang="en-US" dirty="0" smtClean="0">
                <a:solidFill>
                  <a:srgbClr val="0033CC"/>
                </a:solidFill>
              </a:rPr>
              <a:t>The </a:t>
            </a:r>
            <a:r>
              <a:rPr lang="en-US" dirty="0">
                <a:solidFill>
                  <a:srgbClr val="0033CC"/>
                </a:solidFill>
              </a:rPr>
              <a:t>hot probe technique is used to determine the type of dopant in a </a:t>
            </a:r>
            <a:r>
              <a:rPr lang="en-US" dirty="0" smtClean="0">
                <a:solidFill>
                  <a:srgbClr val="0033CC"/>
                </a:solidFill>
              </a:rPr>
              <a:t>wafer.</a:t>
            </a:r>
            <a:endParaRPr lang="en-US" dirty="0">
              <a:solidFill>
                <a:srgbClr val="0033CC"/>
              </a:solidFill>
            </a:endParaRPr>
          </a:p>
          <a:p>
            <a:pPr marL="171450" indent="-171450">
              <a:spcAft>
                <a:spcPts val="600"/>
              </a:spcAft>
              <a:buFont typeface="Arial" pitchFamily="34" charset="0"/>
              <a:buChar char="•"/>
            </a:pPr>
            <a:r>
              <a:rPr lang="en-US" dirty="0" smtClean="0">
                <a:solidFill>
                  <a:srgbClr val="0033CC"/>
                </a:solidFill>
              </a:rPr>
              <a:t>It </a:t>
            </a:r>
            <a:r>
              <a:rPr lang="en-US" dirty="0">
                <a:solidFill>
                  <a:srgbClr val="0033CC"/>
                </a:solidFill>
              </a:rPr>
              <a:t>relies on the generation of the </a:t>
            </a:r>
            <a:r>
              <a:rPr lang="en-US" dirty="0" err="1">
                <a:solidFill>
                  <a:srgbClr val="0033CC"/>
                </a:solidFill>
              </a:rPr>
              <a:t>Seebeck</a:t>
            </a:r>
            <a:r>
              <a:rPr lang="en-US" dirty="0">
                <a:solidFill>
                  <a:srgbClr val="0033CC"/>
                </a:solidFill>
              </a:rPr>
              <a:t> </a:t>
            </a:r>
            <a:r>
              <a:rPr lang="en-US" dirty="0" smtClean="0">
                <a:solidFill>
                  <a:srgbClr val="0033CC"/>
                </a:solidFill>
              </a:rPr>
              <a:t>voltage (open circuit), i.e</a:t>
            </a:r>
            <a:r>
              <a:rPr lang="en-US" dirty="0">
                <a:solidFill>
                  <a:srgbClr val="0033CC"/>
                </a:solidFill>
              </a:rPr>
              <a:t>. the diffusion of free </a:t>
            </a:r>
            <a:r>
              <a:rPr lang="en-US" dirty="0" smtClean="0">
                <a:solidFill>
                  <a:srgbClr val="0033CC"/>
                </a:solidFill>
              </a:rPr>
              <a:t>carriers (electrons or holes) </a:t>
            </a:r>
            <a:r>
              <a:rPr lang="en-US" dirty="0">
                <a:solidFill>
                  <a:srgbClr val="0033CC"/>
                </a:solidFill>
              </a:rPr>
              <a:t>as a result of a temperature </a:t>
            </a:r>
            <a:r>
              <a:rPr lang="en-US" dirty="0" smtClean="0">
                <a:solidFill>
                  <a:srgbClr val="0033CC"/>
                </a:solidFill>
              </a:rPr>
              <a:t>gradient.</a:t>
            </a:r>
          </a:p>
          <a:p>
            <a:pPr marL="171450" indent="-171450">
              <a:spcAft>
                <a:spcPts val="600"/>
              </a:spcAft>
              <a:buFont typeface="Arial" pitchFamily="34" charset="0"/>
              <a:buChar char="•"/>
            </a:pPr>
            <a:r>
              <a:rPr lang="en-US" dirty="0" smtClean="0">
                <a:solidFill>
                  <a:srgbClr val="0033CC"/>
                </a:solidFill>
              </a:rPr>
              <a:t>The sign of the voltage tells the carrier type.</a:t>
            </a:r>
          </a:p>
          <a:p>
            <a:pPr marL="171450" indent="-171450">
              <a:spcAft>
                <a:spcPts val="600"/>
              </a:spcAft>
              <a:buFont typeface="Arial" pitchFamily="34" charset="0"/>
              <a:buChar char="•"/>
            </a:pPr>
            <a:r>
              <a:rPr lang="en-US" dirty="0" smtClean="0">
                <a:solidFill>
                  <a:srgbClr val="0033CC"/>
                </a:solidFill>
              </a:rPr>
              <a:t>Alternatively, one can measure the current direction (short circuit).</a:t>
            </a:r>
          </a:p>
          <a:p>
            <a:pPr marL="171450" indent="-171450">
              <a:spcAft>
                <a:spcPts val="600"/>
              </a:spcAft>
              <a:buFont typeface="Arial" pitchFamily="34" charset="0"/>
              <a:buChar char="•"/>
            </a:pPr>
            <a:r>
              <a:rPr lang="en-US" dirty="0" smtClean="0">
                <a:solidFill>
                  <a:srgbClr val="0033CC"/>
                </a:solidFill>
              </a:rPr>
              <a:t>The current that flows due to the majority carrier is given by</a:t>
            </a:r>
            <a:endParaRPr lang="en-US" dirty="0">
              <a:solidFill>
                <a:srgbClr val="0033CC"/>
              </a:solidFill>
            </a:endParaRPr>
          </a:p>
          <a:p>
            <a:pPr marL="171450" indent="-171450">
              <a:spcAft>
                <a:spcPts val="600"/>
              </a:spcAft>
              <a:buFont typeface="Arial" pitchFamily="34" charset="0"/>
              <a:buChar char="•"/>
            </a:pPr>
            <a:endParaRPr lang="en-US" dirty="0" smtClean="0">
              <a:solidFill>
                <a:srgbClr val="0033CC"/>
              </a:solidFill>
            </a:endParaRPr>
          </a:p>
          <a:p>
            <a:pPr marL="171450" indent="-171450">
              <a:spcAft>
                <a:spcPts val="600"/>
              </a:spcAft>
            </a:pPr>
            <a:r>
              <a:rPr lang="en-US" dirty="0" err="1" smtClean="0">
                <a:solidFill>
                  <a:srgbClr val="0033CC"/>
                </a:solidFill>
              </a:rPr>
              <a:t>P</a:t>
            </a:r>
            <a:r>
              <a:rPr lang="en-US" baseline="-25000" dirty="0" err="1" smtClean="0">
                <a:solidFill>
                  <a:srgbClr val="0033CC"/>
                </a:solidFill>
              </a:rPr>
              <a:t>n</a:t>
            </a:r>
            <a:r>
              <a:rPr lang="en-US" dirty="0" smtClean="0">
                <a:solidFill>
                  <a:srgbClr val="0033CC"/>
                </a:solidFill>
              </a:rPr>
              <a:t> is thermoelectric power,  negative for electrons, positive for holes.</a:t>
            </a:r>
          </a:p>
        </p:txBody>
      </p:sp>
      <p:grpSp>
        <p:nvGrpSpPr>
          <p:cNvPr id="7" name="Group 6"/>
          <p:cNvGrpSpPr/>
          <p:nvPr/>
        </p:nvGrpSpPr>
        <p:grpSpPr>
          <a:xfrm>
            <a:off x="755650" y="1187440"/>
            <a:ext cx="3581400" cy="2303462"/>
            <a:chOff x="835025" y="1989138"/>
            <a:chExt cx="3581400" cy="2303462"/>
          </a:xfrm>
        </p:grpSpPr>
        <p:sp>
          <p:nvSpPr>
            <p:cNvPr id="8" name="Rectangle 5"/>
            <p:cNvSpPr>
              <a:spLocks noChangeArrowheads="1"/>
            </p:cNvSpPr>
            <p:nvPr/>
          </p:nvSpPr>
          <p:spPr bwMode="auto">
            <a:xfrm>
              <a:off x="1042988" y="3284538"/>
              <a:ext cx="3240087" cy="1008062"/>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 name="Rectangle 6"/>
            <p:cNvSpPr>
              <a:spLocks noChangeArrowheads="1"/>
            </p:cNvSpPr>
            <p:nvPr/>
          </p:nvSpPr>
          <p:spPr bwMode="auto">
            <a:xfrm>
              <a:off x="1690688" y="2492375"/>
              <a:ext cx="215900" cy="647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Line 7"/>
            <p:cNvSpPr>
              <a:spLocks noChangeShapeType="1"/>
            </p:cNvSpPr>
            <p:nvPr/>
          </p:nvSpPr>
          <p:spPr bwMode="auto">
            <a:xfrm>
              <a:off x="1792288" y="2997200"/>
              <a:ext cx="0" cy="287338"/>
            </a:xfrm>
            <a:prstGeom prst="line">
              <a:avLst/>
            </a:prstGeom>
            <a:noFill/>
            <a:ln w="25400">
              <a:solidFill>
                <a:schemeClr val="tx1"/>
              </a:solidFill>
              <a:round/>
              <a:headEnd/>
              <a:tailEnd type="triangle" w="lg" len="lg"/>
            </a:ln>
          </p:spPr>
          <p:txBody>
            <a:bodyPr/>
            <a:lstStyle/>
            <a:p>
              <a:endParaRPr lang="en-US"/>
            </a:p>
          </p:txBody>
        </p:sp>
        <p:sp>
          <p:nvSpPr>
            <p:cNvPr id="11" name="Rectangle 8"/>
            <p:cNvSpPr>
              <a:spLocks noChangeArrowheads="1"/>
            </p:cNvSpPr>
            <p:nvPr/>
          </p:nvSpPr>
          <p:spPr bwMode="auto">
            <a:xfrm>
              <a:off x="3275013" y="2492375"/>
              <a:ext cx="215900" cy="647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Line 9"/>
            <p:cNvSpPr>
              <a:spLocks noChangeShapeType="1"/>
            </p:cNvSpPr>
            <p:nvPr/>
          </p:nvSpPr>
          <p:spPr bwMode="auto">
            <a:xfrm>
              <a:off x="3376613" y="2997200"/>
              <a:ext cx="0" cy="287338"/>
            </a:xfrm>
            <a:prstGeom prst="line">
              <a:avLst/>
            </a:prstGeom>
            <a:noFill/>
            <a:ln w="25400">
              <a:solidFill>
                <a:schemeClr val="tx1"/>
              </a:solidFill>
              <a:round/>
              <a:headEnd/>
              <a:tailEnd type="triangle" w="lg" len="lg"/>
            </a:ln>
          </p:spPr>
          <p:txBody>
            <a:bodyPr/>
            <a:lstStyle/>
            <a:p>
              <a:endParaRPr lang="en-US"/>
            </a:p>
          </p:txBody>
        </p:sp>
        <p:sp>
          <p:nvSpPr>
            <p:cNvPr id="13" name="Line 10"/>
            <p:cNvSpPr>
              <a:spLocks noChangeShapeType="1"/>
            </p:cNvSpPr>
            <p:nvPr/>
          </p:nvSpPr>
          <p:spPr bwMode="auto">
            <a:xfrm flipV="1">
              <a:off x="1782763" y="2205038"/>
              <a:ext cx="0" cy="287337"/>
            </a:xfrm>
            <a:prstGeom prst="line">
              <a:avLst/>
            </a:prstGeom>
            <a:noFill/>
            <a:ln w="25400">
              <a:solidFill>
                <a:schemeClr val="tx1"/>
              </a:solidFill>
              <a:round/>
              <a:headEnd/>
              <a:tailEnd/>
            </a:ln>
          </p:spPr>
          <p:txBody>
            <a:bodyPr/>
            <a:lstStyle/>
            <a:p>
              <a:endParaRPr lang="en-US"/>
            </a:p>
          </p:txBody>
        </p:sp>
        <p:sp>
          <p:nvSpPr>
            <p:cNvPr id="14" name="Line 11"/>
            <p:cNvSpPr>
              <a:spLocks noChangeShapeType="1"/>
            </p:cNvSpPr>
            <p:nvPr/>
          </p:nvSpPr>
          <p:spPr bwMode="auto">
            <a:xfrm flipV="1">
              <a:off x="3376613" y="2205038"/>
              <a:ext cx="0" cy="287337"/>
            </a:xfrm>
            <a:prstGeom prst="line">
              <a:avLst/>
            </a:prstGeom>
            <a:noFill/>
            <a:ln w="25400">
              <a:solidFill>
                <a:schemeClr val="tx1"/>
              </a:solidFill>
              <a:round/>
              <a:headEnd/>
              <a:tailEnd/>
            </a:ln>
          </p:spPr>
          <p:txBody>
            <a:bodyPr/>
            <a:lstStyle/>
            <a:p>
              <a:endParaRPr lang="en-US"/>
            </a:p>
          </p:txBody>
        </p:sp>
        <p:sp>
          <p:nvSpPr>
            <p:cNvPr id="15" name="Line 12"/>
            <p:cNvSpPr>
              <a:spLocks noChangeShapeType="1"/>
            </p:cNvSpPr>
            <p:nvPr/>
          </p:nvSpPr>
          <p:spPr bwMode="auto">
            <a:xfrm>
              <a:off x="1763713" y="2205038"/>
              <a:ext cx="576262" cy="0"/>
            </a:xfrm>
            <a:prstGeom prst="line">
              <a:avLst/>
            </a:prstGeom>
            <a:noFill/>
            <a:ln w="25400">
              <a:solidFill>
                <a:schemeClr val="tx1"/>
              </a:solidFill>
              <a:round/>
              <a:headEnd/>
              <a:tailEnd/>
            </a:ln>
          </p:spPr>
          <p:txBody>
            <a:bodyPr/>
            <a:lstStyle/>
            <a:p>
              <a:endParaRPr lang="en-US"/>
            </a:p>
          </p:txBody>
        </p:sp>
        <p:sp>
          <p:nvSpPr>
            <p:cNvPr id="16" name="Line 13"/>
            <p:cNvSpPr>
              <a:spLocks noChangeShapeType="1"/>
            </p:cNvSpPr>
            <p:nvPr/>
          </p:nvSpPr>
          <p:spPr bwMode="auto">
            <a:xfrm>
              <a:off x="2824163" y="2205038"/>
              <a:ext cx="576262" cy="0"/>
            </a:xfrm>
            <a:prstGeom prst="line">
              <a:avLst/>
            </a:prstGeom>
            <a:noFill/>
            <a:ln w="25400">
              <a:solidFill>
                <a:schemeClr val="tx1"/>
              </a:solidFill>
              <a:round/>
              <a:headEnd/>
              <a:tailEnd/>
            </a:ln>
          </p:spPr>
          <p:txBody>
            <a:bodyPr/>
            <a:lstStyle/>
            <a:p>
              <a:endParaRPr lang="en-US"/>
            </a:p>
          </p:txBody>
        </p:sp>
        <p:grpSp>
          <p:nvGrpSpPr>
            <p:cNvPr id="17" name="Group 18"/>
            <p:cNvGrpSpPr>
              <a:grpSpLocks/>
            </p:cNvGrpSpPr>
            <p:nvPr/>
          </p:nvGrpSpPr>
          <p:grpSpPr bwMode="auto">
            <a:xfrm>
              <a:off x="2368550" y="1989138"/>
              <a:ext cx="469900" cy="433387"/>
              <a:chOff x="567" y="3475"/>
              <a:chExt cx="296" cy="273"/>
            </a:xfrm>
          </p:grpSpPr>
          <p:sp>
            <p:nvSpPr>
              <p:cNvPr id="37" name="Oval 14"/>
              <p:cNvSpPr>
                <a:spLocks noChangeArrowheads="1"/>
              </p:cNvSpPr>
              <p:nvPr/>
            </p:nvSpPr>
            <p:spPr bwMode="auto">
              <a:xfrm>
                <a:off x="567" y="3475"/>
                <a:ext cx="272" cy="273"/>
              </a:xfrm>
              <a:prstGeom prst="ellipse">
                <a:avLst/>
              </a:prstGeom>
              <a:solidFill>
                <a:schemeClr val="bg1"/>
              </a:solidFill>
              <a:ln w="25400">
                <a:solidFill>
                  <a:schemeClr val="tx1"/>
                </a:solidFill>
                <a:round/>
                <a:headEnd/>
                <a:tailEnd/>
              </a:ln>
            </p:spPr>
            <p:txBody>
              <a:bodyPr wrap="none" anchor="ctr"/>
              <a:lstStyle/>
              <a:p>
                <a:endParaRPr lang="en-US"/>
              </a:p>
            </p:txBody>
          </p:sp>
          <p:sp>
            <p:nvSpPr>
              <p:cNvPr id="38" name="Text Box 17"/>
              <p:cNvSpPr txBox="1">
                <a:spLocks noChangeArrowheads="1"/>
              </p:cNvSpPr>
              <p:nvPr/>
            </p:nvSpPr>
            <p:spPr bwMode="auto">
              <a:xfrm>
                <a:off x="591" y="3502"/>
                <a:ext cx="272" cy="173"/>
              </a:xfrm>
              <a:prstGeom prst="rect">
                <a:avLst/>
              </a:prstGeom>
              <a:noFill/>
              <a:ln w="9525">
                <a:noFill/>
                <a:miter lim="800000"/>
                <a:headEnd/>
                <a:tailEnd/>
              </a:ln>
            </p:spPr>
            <p:txBody>
              <a:bodyPr>
                <a:spAutoFit/>
              </a:bodyPr>
              <a:lstStyle/>
              <a:p>
                <a:pPr>
                  <a:spcBef>
                    <a:spcPct val="50000"/>
                  </a:spcBef>
                </a:pPr>
                <a:r>
                  <a:rPr lang="en-US" sz="1200" b="1" i="1"/>
                  <a:t>Vm</a:t>
                </a:r>
              </a:p>
            </p:txBody>
          </p:sp>
        </p:grpSp>
        <p:sp>
          <p:nvSpPr>
            <p:cNvPr id="18" name="Oval 19"/>
            <p:cNvSpPr>
              <a:spLocks noChangeArrowheads="1"/>
            </p:cNvSpPr>
            <p:nvPr/>
          </p:nvSpPr>
          <p:spPr bwMode="auto">
            <a:xfrm>
              <a:off x="3275013" y="3355975"/>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 name="Oval 20"/>
            <p:cNvSpPr>
              <a:spLocks noChangeArrowheads="1"/>
            </p:cNvSpPr>
            <p:nvPr/>
          </p:nvSpPr>
          <p:spPr bwMode="auto">
            <a:xfrm>
              <a:off x="3490913" y="3571875"/>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 name="Oval 21"/>
            <p:cNvSpPr>
              <a:spLocks noChangeArrowheads="1"/>
            </p:cNvSpPr>
            <p:nvPr/>
          </p:nvSpPr>
          <p:spPr bwMode="auto">
            <a:xfrm>
              <a:off x="3497263" y="3444875"/>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 name="Oval 22"/>
            <p:cNvSpPr>
              <a:spLocks noChangeArrowheads="1"/>
            </p:cNvSpPr>
            <p:nvPr/>
          </p:nvSpPr>
          <p:spPr bwMode="auto">
            <a:xfrm>
              <a:off x="3449638" y="3359150"/>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2" name="Oval 23"/>
            <p:cNvSpPr>
              <a:spLocks noChangeArrowheads="1"/>
            </p:cNvSpPr>
            <p:nvPr/>
          </p:nvSpPr>
          <p:spPr bwMode="auto">
            <a:xfrm>
              <a:off x="3341688" y="3479800"/>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 name="Oval 24"/>
            <p:cNvSpPr>
              <a:spLocks noChangeArrowheads="1"/>
            </p:cNvSpPr>
            <p:nvPr/>
          </p:nvSpPr>
          <p:spPr bwMode="auto">
            <a:xfrm>
              <a:off x="3203575" y="3429000"/>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 name="Oval 25"/>
            <p:cNvSpPr>
              <a:spLocks noChangeArrowheads="1"/>
            </p:cNvSpPr>
            <p:nvPr/>
          </p:nvSpPr>
          <p:spPr bwMode="auto">
            <a:xfrm>
              <a:off x="3275013" y="3573463"/>
              <a:ext cx="73025" cy="714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 name="AutoShape 26"/>
            <p:cNvSpPr>
              <a:spLocks noChangeArrowheads="1"/>
            </p:cNvSpPr>
            <p:nvPr/>
          </p:nvSpPr>
          <p:spPr bwMode="auto">
            <a:xfrm>
              <a:off x="2195513" y="3500438"/>
              <a:ext cx="936625" cy="288925"/>
            </a:xfrm>
            <a:prstGeom prst="leftArrow">
              <a:avLst>
                <a:gd name="adj1" fmla="val 50000"/>
                <a:gd name="adj2" fmla="val 81044"/>
              </a:avLst>
            </a:prstGeom>
            <a:solidFill>
              <a:schemeClr val="accent1"/>
            </a:solidFill>
            <a:ln w="9525">
              <a:solidFill>
                <a:schemeClr val="tx1"/>
              </a:solidFill>
              <a:miter lim="800000"/>
              <a:headEnd/>
              <a:tailEnd/>
            </a:ln>
          </p:spPr>
          <p:txBody>
            <a:bodyPr wrap="none" anchor="ctr"/>
            <a:lstStyle/>
            <a:p>
              <a:endParaRPr lang="en-US"/>
            </a:p>
          </p:txBody>
        </p:sp>
        <p:sp>
          <p:nvSpPr>
            <p:cNvPr id="26" name="Text Box 27"/>
            <p:cNvSpPr txBox="1">
              <a:spLocks noChangeArrowheads="1"/>
            </p:cNvSpPr>
            <p:nvPr/>
          </p:nvSpPr>
          <p:spPr bwMode="auto">
            <a:xfrm>
              <a:off x="3787775" y="2852738"/>
              <a:ext cx="628650" cy="366712"/>
            </a:xfrm>
            <a:prstGeom prst="rect">
              <a:avLst/>
            </a:prstGeom>
            <a:noFill/>
            <a:ln w="9525">
              <a:noFill/>
              <a:miter lim="800000"/>
              <a:headEnd/>
              <a:tailEnd/>
            </a:ln>
          </p:spPr>
          <p:txBody>
            <a:bodyPr wrap="square">
              <a:spAutoFit/>
            </a:bodyPr>
            <a:lstStyle/>
            <a:p>
              <a:pPr>
                <a:spcBef>
                  <a:spcPct val="50000"/>
                </a:spcBef>
              </a:pPr>
              <a:r>
                <a:rPr lang="en-US">
                  <a:solidFill>
                    <a:srgbClr val="0033CC"/>
                  </a:solidFill>
                </a:rPr>
                <a:t>Hot</a:t>
              </a:r>
            </a:p>
          </p:txBody>
        </p:sp>
        <p:sp>
          <p:nvSpPr>
            <p:cNvPr id="27" name="Text Box 28"/>
            <p:cNvSpPr txBox="1">
              <a:spLocks noChangeArrowheads="1"/>
            </p:cNvSpPr>
            <p:nvPr/>
          </p:nvSpPr>
          <p:spPr bwMode="auto">
            <a:xfrm>
              <a:off x="835025" y="2852738"/>
              <a:ext cx="628650" cy="366712"/>
            </a:xfrm>
            <a:prstGeom prst="rect">
              <a:avLst/>
            </a:prstGeom>
            <a:noFill/>
            <a:ln w="9525">
              <a:noFill/>
              <a:miter lim="800000"/>
              <a:headEnd/>
              <a:tailEnd/>
            </a:ln>
          </p:spPr>
          <p:txBody>
            <a:bodyPr wrap="square">
              <a:spAutoFit/>
            </a:bodyPr>
            <a:lstStyle/>
            <a:p>
              <a:pPr>
                <a:spcBef>
                  <a:spcPct val="50000"/>
                </a:spcBef>
              </a:pPr>
              <a:r>
                <a:rPr lang="en-US" dirty="0">
                  <a:solidFill>
                    <a:srgbClr val="0033CC"/>
                  </a:solidFill>
                </a:rPr>
                <a:t>Cold</a:t>
              </a:r>
            </a:p>
          </p:txBody>
        </p:sp>
        <p:sp>
          <p:nvSpPr>
            <p:cNvPr id="28" name="Oval 29"/>
            <p:cNvSpPr>
              <a:spLocks noChangeArrowheads="1"/>
            </p:cNvSpPr>
            <p:nvPr/>
          </p:nvSpPr>
          <p:spPr bwMode="auto">
            <a:xfrm>
              <a:off x="3490913" y="3571875"/>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 name="Oval 30"/>
            <p:cNvSpPr>
              <a:spLocks noChangeArrowheads="1"/>
            </p:cNvSpPr>
            <p:nvPr/>
          </p:nvSpPr>
          <p:spPr bwMode="auto">
            <a:xfrm>
              <a:off x="3275013" y="3716338"/>
              <a:ext cx="73025" cy="714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 name="Oval 31"/>
            <p:cNvSpPr>
              <a:spLocks noChangeArrowheads="1"/>
            </p:cNvSpPr>
            <p:nvPr/>
          </p:nvSpPr>
          <p:spPr bwMode="auto">
            <a:xfrm>
              <a:off x="3563938" y="3429000"/>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 name="Oval 32"/>
            <p:cNvSpPr>
              <a:spLocks noChangeArrowheads="1"/>
            </p:cNvSpPr>
            <p:nvPr/>
          </p:nvSpPr>
          <p:spPr bwMode="auto">
            <a:xfrm>
              <a:off x="3665538" y="3575050"/>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 name="Oval 33"/>
            <p:cNvSpPr>
              <a:spLocks noChangeArrowheads="1"/>
            </p:cNvSpPr>
            <p:nvPr/>
          </p:nvSpPr>
          <p:spPr bwMode="auto">
            <a:xfrm>
              <a:off x="3557588" y="3695700"/>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 name="Oval 34"/>
            <p:cNvSpPr>
              <a:spLocks noChangeArrowheads="1"/>
            </p:cNvSpPr>
            <p:nvPr/>
          </p:nvSpPr>
          <p:spPr bwMode="auto">
            <a:xfrm>
              <a:off x="3419475" y="3644900"/>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 name="Oval 35"/>
            <p:cNvSpPr>
              <a:spLocks noChangeArrowheads="1"/>
            </p:cNvSpPr>
            <p:nvPr/>
          </p:nvSpPr>
          <p:spPr bwMode="auto">
            <a:xfrm>
              <a:off x="3490913" y="3789363"/>
              <a:ext cx="73025" cy="714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5" name="Text Box 37"/>
            <p:cNvSpPr txBox="1">
              <a:spLocks noChangeArrowheads="1"/>
            </p:cNvSpPr>
            <p:nvPr/>
          </p:nvSpPr>
          <p:spPr bwMode="auto">
            <a:xfrm>
              <a:off x="2987675" y="3716338"/>
              <a:ext cx="504825" cy="244475"/>
            </a:xfrm>
            <a:prstGeom prst="rect">
              <a:avLst/>
            </a:prstGeom>
            <a:noFill/>
            <a:ln w="9525">
              <a:noFill/>
              <a:miter lim="800000"/>
              <a:headEnd/>
              <a:tailEnd/>
            </a:ln>
          </p:spPr>
          <p:txBody>
            <a:bodyPr>
              <a:spAutoFit/>
            </a:bodyPr>
            <a:lstStyle/>
            <a:p>
              <a:pPr>
                <a:spcBef>
                  <a:spcPct val="50000"/>
                </a:spcBef>
              </a:pPr>
              <a:r>
                <a:rPr lang="en-US" sz="1000" b="1" i="1"/>
                <a:t>e-</a:t>
              </a:r>
            </a:p>
          </p:txBody>
        </p:sp>
        <p:sp>
          <p:nvSpPr>
            <p:cNvPr id="36" name="Text Box 38"/>
            <p:cNvSpPr txBox="1">
              <a:spLocks noChangeArrowheads="1"/>
            </p:cNvSpPr>
            <p:nvPr/>
          </p:nvSpPr>
          <p:spPr bwMode="auto">
            <a:xfrm>
              <a:off x="1116013" y="3860800"/>
              <a:ext cx="1295400" cy="304800"/>
            </a:xfrm>
            <a:prstGeom prst="rect">
              <a:avLst/>
            </a:prstGeom>
            <a:noFill/>
            <a:ln w="9525">
              <a:noFill/>
              <a:miter lim="800000"/>
              <a:headEnd/>
              <a:tailEnd/>
            </a:ln>
          </p:spPr>
          <p:txBody>
            <a:bodyPr>
              <a:spAutoFit/>
            </a:bodyPr>
            <a:lstStyle/>
            <a:p>
              <a:pPr>
                <a:spcBef>
                  <a:spcPct val="50000"/>
                </a:spcBef>
              </a:pPr>
              <a:r>
                <a:rPr lang="en-US" sz="1400" b="1" i="1"/>
                <a:t>n-type wafer</a:t>
              </a:r>
            </a:p>
          </p:txBody>
        </p:sp>
      </p:grpSp>
      <p:graphicFrame>
        <p:nvGraphicFramePr>
          <p:cNvPr id="39" name="Object 38"/>
          <p:cNvGraphicFramePr>
            <a:graphicFrameLocks noChangeAspect="1"/>
          </p:cNvGraphicFramePr>
          <p:nvPr/>
        </p:nvGraphicFramePr>
        <p:xfrm>
          <a:off x="6644149" y="5486400"/>
          <a:ext cx="1814051" cy="685800"/>
        </p:xfrm>
        <a:graphic>
          <a:graphicData uri="http://schemas.openxmlformats.org/presentationml/2006/ole">
            <p:oleObj spid="_x0000_s125953" name="Equation" r:id="rId4" imgW="1041120" imgH="393480" progId="Equation.3">
              <p:embed/>
            </p:oleObj>
          </a:graphicData>
        </a:graphic>
      </p:graphicFrame>
      <p:sp>
        <p:nvSpPr>
          <p:cNvPr id="40" name="Slide Number Placeholder 39"/>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85800" y="152400"/>
            <a:ext cx="8001000" cy="523220"/>
          </a:xfrm>
          <a:prstGeom prst="rect">
            <a:avLst/>
          </a:prstGeom>
          <a:noFill/>
          <a:ln w="9525">
            <a:noFill/>
            <a:miter lim="800000"/>
            <a:headEnd/>
            <a:tailEnd/>
          </a:ln>
        </p:spPr>
        <p:txBody>
          <a:bodyPr wrap="square">
            <a:spAutoFit/>
          </a:bodyPr>
          <a:lstStyle/>
          <a:p>
            <a:pPr algn="ctr">
              <a:spcBef>
                <a:spcPct val="50000"/>
              </a:spcBef>
            </a:pPr>
            <a:r>
              <a:rPr lang="en-US" sz="2800" dirty="0" smtClean="0">
                <a:solidFill>
                  <a:srgbClr val="0033CC"/>
                </a:solidFill>
              </a:rPr>
              <a:t>Electrical measurement techniques – four point probe</a:t>
            </a:r>
            <a:endParaRPr lang="en-US" sz="2800" dirty="0">
              <a:solidFill>
                <a:srgbClr val="0033CC"/>
              </a:solidFill>
            </a:endParaRPr>
          </a:p>
        </p:txBody>
      </p:sp>
      <p:sp>
        <p:nvSpPr>
          <p:cNvPr id="16387" name="Text Box 29"/>
          <p:cNvSpPr txBox="1">
            <a:spLocks noChangeArrowheads="1"/>
          </p:cNvSpPr>
          <p:nvPr/>
        </p:nvSpPr>
        <p:spPr bwMode="auto">
          <a:xfrm>
            <a:off x="762000" y="5029200"/>
            <a:ext cx="7620000" cy="1077218"/>
          </a:xfrm>
          <a:prstGeom prst="rect">
            <a:avLst/>
          </a:prstGeom>
          <a:noFill/>
          <a:ln w="25400">
            <a:noFill/>
            <a:miter lim="800000"/>
            <a:headEnd/>
            <a:tailEnd/>
          </a:ln>
        </p:spPr>
        <p:txBody>
          <a:bodyPr wrap="square">
            <a:spAutoFit/>
          </a:bodyPr>
          <a:lstStyle/>
          <a:p>
            <a:pPr>
              <a:spcAft>
                <a:spcPts val="600"/>
              </a:spcAft>
            </a:pPr>
            <a:r>
              <a:rPr lang="en-US" dirty="0" smtClean="0">
                <a:solidFill>
                  <a:srgbClr val="0033CC"/>
                </a:solidFill>
              </a:rPr>
              <a:t>The four point probe </a:t>
            </a:r>
            <a:r>
              <a:rPr lang="en-US" dirty="0">
                <a:solidFill>
                  <a:srgbClr val="0033CC"/>
                </a:solidFill>
              </a:rPr>
              <a:t>method measures the </a:t>
            </a:r>
            <a:r>
              <a:rPr lang="en-US" dirty="0" smtClean="0">
                <a:solidFill>
                  <a:srgbClr val="0033CC"/>
                </a:solidFill>
              </a:rPr>
              <a:t>resistance/resistivity </a:t>
            </a:r>
            <a:r>
              <a:rPr lang="en-US" dirty="0">
                <a:solidFill>
                  <a:srgbClr val="0033CC"/>
                </a:solidFill>
              </a:rPr>
              <a:t>of a </a:t>
            </a:r>
            <a:r>
              <a:rPr lang="en-US" dirty="0" smtClean="0">
                <a:solidFill>
                  <a:srgbClr val="0033CC"/>
                </a:solidFill>
              </a:rPr>
              <a:t>wafer.</a:t>
            </a:r>
          </a:p>
          <a:p>
            <a:pPr>
              <a:spcAft>
                <a:spcPts val="600"/>
              </a:spcAft>
            </a:pPr>
            <a:r>
              <a:rPr lang="en-US" dirty="0" smtClean="0">
                <a:solidFill>
                  <a:srgbClr val="0033CC"/>
                </a:solidFill>
              </a:rPr>
              <a:t>Using </a:t>
            </a:r>
            <a:r>
              <a:rPr lang="en-US" dirty="0">
                <a:solidFill>
                  <a:srgbClr val="0033CC"/>
                </a:solidFill>
              </a:rPr>
              <a:t>values of carrier </a:t>
            </a:r>
            <a:r>
              <a:rPr lang="en-US" dirty="0" smtClean="0">
                <a:solidFill>
                  <a:srgbClr val="0033CC"/>
                </a:solidFill>
              </a:rPr>
              <a:t>mobility, one can </a:t>
            </a:r>
            <a:r>
              <a:rPr lang="en-US" dirty="0">
                <a:solidFill>
                  <a:srgbClr val="0033CC"/>
                </a:solidFill>
              </a:rPr>
              <a:t>calculates the carrier </a:t>
            </a:r>
            <a:r>
              <a:rPr lang="en-US" dirty="0" smtClean="0">
                <a:solidFill>
                  <a:srgbClr val="0033CC"/>
                </a:solidFill>
              </a:rPr>
              <a:t>concentration.</a:t>
            </a:r>
          </a:p>
          <a:p>
            <a:pPr>
              <a:spcAft>
                <a:spcPts val="600"/>
              </a:spcAft>
            </a:pPr>
            <a:r>
              <a:rPr lang="en-US" dirty="0" smtClean="0">
                <a:solidFill>
                  <a:srgbClr val="0033CC"/>
                </a:solidFill>
              </a:rPr>
              <a:t>Use four points (rather than two) to eliminate the effect of contact resistance.</a:t>
            </a:r>
            <a:endParaRPr lang="en-US" dirty="0">
              <a:solidFill>
                <a:srgbClr val="0033CC"/>
              </a:solidFill>
            </a:endParaRPr>
          </a:p>
        </p:txBody>
      </p:sp>
      <p:grpSp>
        <p:nvGrpSpPr>
          <p:cNvPr id="2" name="Group 33"/>
          <p:cNvGrpSpPr>
            <a:grpSpLocks/>
          </p:cNvGrpSpPr>
          <p:nvPr/>
        </p:nvGrpSpPr>
        <p:grpSpPr bwMode="auto">
          <a:xfrm>
            <a:off x="2590800" y="1143000"/>
            <a:ext cx="4105275" cy="2825750"/>
            <a:chOff x="249" y="1434"/>
            <a:chExt cx="2586" cy="1780"/>
          </a:xfrm>
        </p:grpSpPr>
        <p:grpSp>
          <p:nvGrpSpPr>
            <p:cNvPr id="3" name="Group 24"/>
            <p:cNvGrpSpPr>
              <a:grpSpLocks/>
            </p:cNvGrpSpPr>
            <p:nvPr/>
          </p:nvGrpSpPr>
          <p:grpSpPr bwMode="auto">
            <a:xfrm>
              <a:off x="567" y="1434"/>
              <a:ext cx="2268" cy="1315"/>
              <a:chOff x="703" y="709"/>
              <a:chExt cx="2268" cy="1315"/>
            </a:xfrm>
          </p:grpSpPr>
          <p:sp>
            <p:nvSpPr>
              <p:cNvPr id="16401" name="Oval 5"/>
              <p:cNvSpPr>
                <a:spLocks noChangeArrowheads="1"/>
              </p:cNvSpPr>
              <p:nvPr/>
            </p:nvSpPr>
            <p:spPr bwMode="auto">
              <a:xfrm rot="10800000">
                <a:off x="703" y="1525"/>
                <a:ext cx="2268" cy="499"/>
              </a:xfrm>
              <a:prstGeom prst="ellipse">
                <a:avLst/>
              </a:prstGeom>
              <a:solidFill>
                <a:srgbClr val="C0C0C0"/>
              </a:solidFill>
              <a:ln w="9525">
                <a:round/>
                <a:headEnd/>
                <a:tailEnd/>
              </a:ln>
              <a:scene3d>
                <a:camera prst="legacyObliqueTopRight">
                  <a:rot lat="16800000" lon="0" rev="0"/>
                </a:camera>
                <a:lightRig rig="legacyFlat3" dir="b"/>
              </a:scene3d>
              <a:sp3d extrusionH="430200" prstMaterial="legacyMatte">
                <a:bevelT w="13500" h="13500" prst="angle"/>
                <a:bevelB w="13500" h="13500" prst="angle"/>
                <a:extrusionClr>
                  <a:srgbClr val="C0C0C0"/>
                </a:extrusionClr>
              </a:sp3d>
            </p:spPr>
            <p:txBody>
              <a:bodyPr wrap="none" anchor="ctr">
                <a:flatTx/>
              </a:bodyPr>
              <a:lstStyle/>
              <a:p>
                <a:endParaRPr lang="en-US"/>
              </a:p>
            </p:txBody>
          </p:sp>
          <p:sp>
            <p:nvSpPr>
              <p:cNvPr id="16402" name="Rectangle 6"/>
              <p:cNvSpPr>
                <a:spLocks noChangeArrowheads="1"/>
              </p:cNvSpPr>
              <p:nvPr/>
            </p:nvSpPr>
            <p:spPr bwMode="auto">
              <a:xfrm>
                <a:off x="1202" y="1298"/>
                <a:ext cx="136"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403" name="Line 7"/>
              <p:cNvSpPr>
                <a:spLocks noChangeShapeType="1"/>
              </p:cNvSpPr>
              <p:nvPr/>
            </p:nvSpPr>
            <p:spPr bwMode="auto">
              <a:xfrm>
                <a:off x="1266" y="1616"/>
                <a:ext cx="0" cy="181"/>
              </a:xfrm>
              <a:prstGeom prst="line">
                <a:avLst/>
              </a:prstGeom>
              <a:noFill/>
              <a:ln w="25400">
                <a:solidFill>
                  <a:schemeClr val="tx1"/>
                </a:solidFill>
                <a:round/>
                <a:headEnd/>
                <a:tailEnd type="triangle" w="lg" len="lg"/>
              </a:ln>
            </p:spPr>
            <p:txBody>
              <a:bodyPr/>
              <a:lstStyle/>
              <a:p>
                <a:endParaRPr lang="en-US"/>
              </a:p>
            </p:txBody>
          </p:sp>
          <p:sp>
            <p:nvSpPr>
              <p:cNvPr id="16404" name="Rectangle 8"/>
              <p:cNvSpPr>
                <a:spLocks noChangeArrowheads="1"/>
              </p:cNvSpPr>
              <p:nvPr/>
            </p:nvSpPr>
            <p:spPr bwMode="auto">
              <a:xfrm>
                <a:off x="1519" y="1298"/>
                <a:ext cx="136"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405" name="Line 9"/>
              <p:cNvSpPr>
                <a:spLocks noChangeShapeType="1"/>
              </p:cNvSpPr>
              <p:nvPr/>
            </p:nvSpPr>
            <p:spPr bwMode="auto">
              <a:xfrm>
                <a:off x="1583" y="1616"/>
                <a:ext cx="0" cy="181"/>
              </a:xfrm>
              <a:prstGeom prst="line">
                <a:avLst/>
              </a:prstGeom>
              <a:noFill/>
              <a:ln w="25400">
                <a:solidFill>
                  <a:schemeClr val="tx1"/>
                </a:solidFill>
                <a:round/>
                <a:headEnd/>
                <a:tailEnd type="triangle" w="lg" len="lg"/>
              </a:ln>
            </p:spPr>
            <p:txBody>
              <a:bodyPr/>
              <a:lstStyle/>
              <a:p>
                <a:endParaRPr lang="en-US"/>
              </a:p>
            </p:txBody>
          </p:sp>
          <p:sp>
            <p:nvSpPr>
              <p:cNvPr id="16406" name="Rectangle 10"/>
              <p:cNvSpPr>
                <a:spLocks noChangeArrowheads="1"/>
              </p:cNvSpPr>
              <p:nvPr/>
            </p:nvSpPr>
            <p:spPr bwMode="auto">
              <a:xfrm>
                <a:off x="1837" y="1298"/>
                <a:ext cx="136"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407" name="Line 11"/>
              <p:cNvSpPr>
                <a:spLocks noChangeShapeType="1"/>
              </p:cNvSpPr>
              <p:nvPr/>
            </p:nvSpPr>
            <p:spPr bwMode="auto">
              <a:xfrm>
                <a:off x="1901" y="1616"/>
                <a:ext cx="0" cy="181"/>
              </a:xfrm>
              <a:prstGeom prst="line">
                <a:avLst/>
              </a:prstGeom>
              <a:noFill/>
              <a:ln w="25400">
                <a:solidFill>
                  <a:schemeClr val="tx1"/>
                </a:solidFill>
                <a:round/>
                <a:headEnd/>
                <a:tailEnd type="triangle" w="lg" len="lg"/>
              </a:ln>
            </p:spPr>
            <p:txBody>
              <a:bodyPr/>
              <a:lstStyle/>
              <a:p>
                <a:endParaRPr lang="en-US"/>
              </a:p>
            </p:txBody>
          </p:sp>
          <p:sp>
            <p:nvSpPr>
              <p:cNvPr id="16408" name="Rectangle 12"/>
              <p:cNvSpPr>
                <a:spLocks noChangeArrowheads="1"/>
              </p:cNvSpPr>
              <p:nvPr/>
            </p:nvSpPr>
            <p:spPr bwMode="auto">
              <a:xfrm>
                <a:off x="2154" y="1298"/>
                <a:ext cx="136"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409" name="Line 13"/>
              <p:cNvSpPr>
                <a:spLocks noChangeShapeType="1"/>
              </p:cNvSpPr>
              <p:nvPr/>
            </p:nvSpPr>
            <p:spPr bwMode="auto">
              <a:xfrm>
                <a:off x="2218" y="1616"/>
                <a:ext cx="0" cy="181"/>
              </a:xfrm>
              <a:prstGeom prst="line">
                <a:avLst/>
              </a:prstGeom>
              <a:noFill/>
              <a:ln w="25400">
                <a:solidFill>
                  <a:schemeClr val="tx1"/>
                </a:solidFill>
                <a:round/>
                <a:headEnd/>
                <a:tailEnd type="triangle" w="lg" len="lg"/>
              </a:ln>
            </p:spPr>
            <p:txBody>
              <a:bodyPr/>
              <a:lstStyle/>
              <a:p>
                <a:endParaRPr lang="en-US"/>
              </a:p>
            </p:txBody>
          </p:sp>
          <p:sp>
            <p:nvSpPr>
              <p:cNvPr id="16410" name="Line 14"/>
              <p:cNvSpPr>
                <a:spLocks noChangeShapeType="1"/>
              </p:cNvSpPr>
              <p:nvPr/>
            </p:nvSpPr>
            <p:spPr bwMode="auto">
              <a:xfrm flipV="1">
                <a:off x="1583" y="1117"/>
                <a:ext cx="0" cy="227"/>
              </a:xfrm>
              <a:prstGeom prst="line">
                <a:avLst/>
              </a:prstGeom>
              <a:noFill/>
              <a:ln w="25400">
                <a:solidFill>
                  <a:schemeClr val="tx1"/>
                </a:solidFill>
                <a:round/>
                <a:headEnd/>
                <a:tailEnd/>
              </a:ln>
            </p:spPr>
            <p:txBody>
              <a:bodyPr/>
              <a:lstStyle/>
              <a:p>
                <a:endParaRPr lang="en-US"/>
              </a:p>
            </p:txBody>
          </p:sp>
          <p:sp>
            <p:nvSpPr>
              <p:cNvPr id="16411" name="Line 15"/>
              <p:cNvSpPr>
                <a:spLocks noChangeShapeType="1"/>
              </p:cNvSpPr>
              <p:nvPr/>
            </p:nvSpPr>
            <p:spPr bwMode="auto">
              <a:xfrm flipV="1">
                <a:off x="1909" y="1117"/>
                <a:ext cx="0" cy="227"/>
              </a:xfrm>
              <a:prstGeom prst="line">
                <a:avLst/>
              </a:prstGeom>
              <a:noFill/>
              <a:ln w="25400">
                <a:solidFill>
                  <a:schemeClr val="tx1"/>
                </a:solidFill>
                <a:round/>
                <a:headEnd/>
                <a:tailEnd/>
              </a:ln>
            </p:spPr>
            <p:txBody>
              <a:bodyPr/>
              <a:lstStyle/>
              <a:p>
                <a:endParaRPr lang="en-US"/>
              </a:p>
            </p:txBody>
          </p:sp>
          <p:sp>
            <p:nvSpPr>
              <p:cNvPr id="16412" name="Line 16"/>
              <p:cNvSpPr>
                <a:spLocks noChangeShapeType="1"/>
              </p:cNvSpPr>
              <p:nvPr/>
            </p:nvSpPr>
            <p:spPr bwMode="auto">
              <a:xfrm flipV="1">
                <a:off x="1265" y="799"/>
                <a:ext cx="0" cy="545"/>
              </a:xfrm>
              <a:prstGeom prst="line">
                <a:avLst/>
              </a:prstGeom>
              <a:noFill/>
              <a:ln w="25400">
                <a:solidFill>
                  <a:schemeClr val="tx1"/>
                </a:solidFill>
                <a:round/>
                <a:headEnd/>
                <a:tailEnd/>
              </a:ln>
            </p:spPr>
            <p:txBody>
              <a:bodyPr/>
              <a:lstStyle/>
              <a:p>
                <a:endParaRPr lang="en-US"/>
              </a:p>
            </p:txBody>
          </p:sp>
          <p:sp>
            <p:nvSpPr>
              <p:cNvPr id="16413" name="Line 17"/>
              <p:cNvSpPr>
                <a:spLocks noChangeShapeType="1"/>
              </p:cNvSpPr>
              <p:nvPr/>
            </p:nvSpPr>
            <p:spPr bwMode="auto">
              <a:xfrm flipV="1">
                <a:off x="2227" y="803"/>
                <a:ext cx="0" cy="545"/>
              </a:xfrm>
              <a:prstGeom prst="line">
                <a:avLst/>
              </a:prstGeom>
              <a:noFill/>
              <a:ln w="25400">
                <a:solidFill>
                  <a:schemeClr val="tx1"/>
                </a:solidFill>
                <a:round/>
                <a:headEnd/>
                <a:tailEnd/>
              </a:ln>
            </p:spPr>
            <p:txBody>
              <a:bodyPr/>
              <a:lstStyle/>
              <a:p>
                <a:endParaRPr lang="en-US"/>
              </a:p>
            </p:txBody>
          </p:sp>
          <p:sp>
            <p:nvSpPr>
              <p:cNvPr id="16414" name="Line 18"/>
              <p:cNvSpPr>
                <a:spLocks noChangeShapeType="1"/>
              </p:cNvSpPr>
              <p:nvPr/>
            </p:nvSpPr>
            <p:spPr bwMode="auto">
              <a:xfrm>
                <a:off x="1259" y="799"/>
                <a:ext cx="318" cy="0"/>
              </a:xfrm>
              <a:prstGeom prst="line">
                <a:avLst/>
              </a:prstGeom>
              <a:noFill/>
              <a:ln w="25400">
                <a:solidFill>
                  <a:schemeClr val="tx1"/>
                </a:solidFill>
                <a:round/>
                <a:headEnd/>
                <a:tailEnd/>
              </a:ln>
            </p:spPr>
            <p:txBody>
              <a:bodyPr/>
              <a:lstStyle/>
              <a:p>
                <a:endParaRPr lang="en-US"/>
              </a:p>
            </p:txBody>
          </p:sp>
          <p:sp>
            <p:nvSpPr>
              <p:cNvPr id="16415" name="Line 19"/>
              <p:cNvSpPr>
                <a:spLocks noChangeShapeType="1"/>
              </p:cNvSpPr>
              <p:nvPr/>
            </p:nvSpPr>
            <p:spPr bwMode="auto">
              <a:xfrm>
                <a:off x="1906" y="799"/>
                <a:ext cx="318" cy="0"/>
              </a:xfrm>
              <a:prstGeom prst="line">
                <a:avLst/>
              </a:prstGeom>
              <a:noFill/>
              <a:ln w="25400">
                <a:solidFill>
                  <a:schemeClr val="tx1"/>
                </a:solidFill>
                <a:round/>
                <a:headEnd/>
                <a:tailEnd/>
              </a:ln>
            </p:spPr>
            <p:txBody>
              <a:bodyPr/>
              <a:lstStyle/>
              <a:p>
                <a:endParaRPr lang="en-US"/>
              </a:p>
            </p:txBody>
          </p:sp>
          <p:sp>
            <p:nvSpPr>
              <p:cNvPr id="16416" name="Line 20"/>
              <p:cNvSpPr>
                <a:spLocks noChangeShapeType="1"/>
              </p:cNvSpPr>
              <p:nvPr/>
            </p:nvSpPr>
            <p:spPr bwMode="auto">
              <a:xfrm>
                <a:off x="1583" y="1117"/>
                <a:ext cx="45" cy="0"/>
              </a:xfrm>
              <a:prstGeom prst="line">
                <a:avLst/>
              </a:prstGeom>
              <a:noFill/>
              <a:ln w="25400">
                <a:solidFill>
                  <a:schemeClr val="tx1"/>
                </a:solidFill>
                <a:round/>
                <a:headEnd/>
                <a:tailEnd/>
              </a:ln>
            </p:spPr>
            <p:txBody>
              <a:bodyPr/>
              <a:lstStyle/>
              <a:p>
                <a:endParaRPr lang="en-US"/>
              </a:p>
            </p:txBody>
          </p:sp>
          <p:sp>
            <p:nvSpPr>
              <p:cNvPr id="16417" name="Line 21"/>
              <p:cNvSpPr>
                <a:spLocks noChangeShapeType="1"/>
              </p:cNvSpPr>
              <p:nvPr/>
            </p:nvSpPr>
            <p:spPr bwMode="auto">
              <a:xfrm>
                <a:off x="1863" y="1121"/>
                <a:ext cx="45" cy="0"/>
              </a:xfrm>
              <a:prstGeom prst="line">
                <a:avLst/>
              </a:prstGeom>
              <a:noFill/>
              <a:ln w="25400">
                <a:solidFill>
                  <a:schemeClr val="tx1"/>
                </a:solidFill>
                <a:round/>
                <a:headEnd/>
                <a:tailEnd/>
              </a:ln>
            </p:spPr>
            <p:txBody>
              <a:bodyPr/>
              <a:lstStyle/>
              <a:p>
                <a:endParaRPr lang="en-US"/>
              </a:p>
            </p:txBody>
          </p:sp>
          <p:sp>
            <p:nvSpPr>
              <p:cNvPr id="16418" name="Text Box 22"/>
              <p:cNvSpPr txBox="1">
                <a:spLocks noChangeArrowheads="1"/>
              </p:cNvSpPr>
              <p:nvPr/>
            </p:nvSpPr>
            <p:spPr bwMode="auto">
              <a:xfrm>
                <a:off x="1628" y="1005"/>
                <a:ext cx="227" cy="231"/>
              </a:xfrm>
              <a:prstGeom prst="rect">
                <a:avLst/>
              </a:prstGeom>
              <a:noFill/>
              <a:ln w="9525">
                <a:noFill/>
                <a:miter lim="800000"/>
                <a:headEnd/>
                <a:tailEnd/>
              </a:ln>
            </p:spPr>
            <p:txBody>
              <a:bodyPr>
                <a:spAutoFit/>
              </a:bodyPr>
              <a:lstStyle/>
              <a:p>
                <a:pPr>
                  <a:spcBef>
                    <a:spcPct val="50000"/>
                  </a:spcBef>
                </a:pPr>
                <a:r>
                  <a:rPr lang="en-US" b="1" i="1"/>
                  <a:t>V</a:t>
                </a:r>
              </a:p>
            </p:txBody>
          </p:sp>
          <p:sp>
            <p:nvSpPr>
              <p:cNvPr id="16419" name="Text Box 23"/>
              <p:cNvSpPr txBox="1">
                <a:spLocks noChangeArrowheads="1"/>
              </p:cNvSpPr>
              <p:nvPr/>
            </p:nvSpPr>
            <p:spPr bwMode="auto">
              <a:xfrm>
                <a:off x="1610" y="709"/>
                <a:ext cx="227" cy="231"/>
              </a:xfrm>
              <a:prstGeom prst="rect">
                <a:avLst/>
              </a:prstGeom>
              <a:noFill/>
              <a:ln w="9525">
                <a:noFill/>
                <a:miter lim="800000"/>
                <a:headEnd/>
                <a:tailEnd/>
              </a:ln>
            </p:spPr>
            <p:txBody>
              <a:bodyPr>
                <a:spAutoFit/>
              </a:bodyPr>
              <a:lstStyle/>
              <a:p>
                <a:pPr>
                  <a:spcBef>
                    <a:spcPct val="50000"/>
                  </a:spcBef>
                </a:pPr>
                <a:r>
                  <a:rPr lang="en-US" b="1" i="1"/>
                  <a:t>I</a:t>
                </a:r>
              </a:p>
            </p:txBody>
          </p:sp>
        </p:grpSp>
        <p:sp>
          <p:nvSpPr>
            <p:cNvPr id="16395" name="Line 25"/>
            <p:cNvSpPr>
              <a:spLocks noChangeShapeType="1"/>
            </p:cNvSpPr>
            <p:nvPr/>
          </p:nvSpPr>
          <p:spPr bwMode="auto">
            <a:xfrm>
              <a:off x="1429" y="2568"/>
              <a:ext cx="317" cy="0"/>
            </a:xfrm>
            <a:prstGeom prst="line">
              <a:avLst/>
            </a:prstGeom>
            <a:noFill/>
            <a:ln w="9525">
              <a:solidFill>
                <a:schemeClr val="tx1"/>
              </a:solidFill>
              <a:round/>
              <a:headEnd type="triangle" w="med" len="med"/>
              <a:tailEnd type="triangle" w="med" len="med"/>
            </a:ln>
          </p:spPr>
          <p:txBody>
            <a:bodyPr/>
            <a:lstStyle/>
            <a:p>
              <a:endParaRPr lang="en-US"/>
            </a:p>
          </p:txBody>
        </p:sp>
        <p:sp>
          <p:nvSpPr>
            <p:cNvPr id="16396" name="Text Box 26"/>
            <p:cNvSpPr txBox="1">
              <a:spLocks noChangeArrowheads="1"/>
            </p:cNvSpPr>
            <p:nvPr/>
          </p:nvSpPr>
          <p:spPr bwMode="auto">
            <a:xfrm>
              <a:off x="1474" y="2614"/>
              <a:ext cx="227" cy="192"/>
            </a:xfrm>
            <a:prstGeom prst="rect">
              <a:avLst/>
            </a:prstGeom>
            <a:noFill/>
            <a:ln w="9525">
              <a:noFill/>
              <a:miter lim="800000"/>
              <a:headEnd/>
              <a:tailEnd/>
            </a:ln>
          </p:spPr>
          <p:txBody>
            <a:bodyPr>
              <a:spAutoFit/>
            </a:bodyPr>
            <a:lstStyle/>
            <a:p>
              <a:pPr>
                <a:spcBef>
                  <a:spcPct val="50000"/>
                </a:spcBef>
              </a:pPr>
              <a:r>
                <a:rPr lang="en-US" sz="1400" b="1" i="1"/>
                <a:t>S</a:t>
              </a:r>
            </a:p>
          </p:txBody>
        </p:sp>
        <p:sp>
          <p:nvSpPr>
            <p:cNvPr id="16397" name="Text Box 27"/>
            <p:cNvSpPr txBox="1">
              <a:spLocks noChangeArrowheads="1"/>
            </p:cNvSpPr>
            <p:nvPr/>
          </p:nvSpPr>
          <p:spPr bwMode="auto">
            <a:xfrm>
              <a:off x="249" y="2568"/>
              <a:ext cx="227" cy="192"/>
            </a:xfrm>
            <a:prstGeom prst="rect">
              <a:avLst/>
            </a:prstGeom>
            <a:noFill/>
            <a:ln w="9525">
              <a:noFill/>
              <a:miter lim="800000"/>
              <a:headEnd/>
              <a:tailEnd/>
            </a:ln>
          </p:spPr>
          <p:txBody>
            <a:bodyPr>
              <a:spAutoFit/>
            </a:bodyPr>
            <a:lstStyle/>
            <a:p>
              <a:pPr>
                <a:spcBef>
                  <a:spcPct val="50000"/>
                </a:spcBef>
              </a:pPr>
              <a:r>
                <a:rPr lang="en-US" sz="1400" b="1" i="1"/>
                <a:t>t</a:t>
              </a:r>
            </a:p>
          </p:txBody>
        </p:sp>
        <p:sp>
          <p:nvSpPr>
            <p:cNvPr id="16398" name="Line 28"/>
            <p:cNvSpPr>
              <a:spLocks noChangeShapeType="1"/>
            </p:cNvSpPr>
            <p:nvPr/>
          </p:nvSpPr>
          <p:spPr bwMode="auto">
            <a:xfrm>
              <a:off x="476" y="2478"/>
              <a:ext cx="0" cy="317"/>
            </a:xfrm>
            <a:prstGeom prst="line">
              <a:avLst/>
            </a:prstGeom>
            <a:noFill/>
            <a:ln w="9525">
              <a:solidFill>
                <a:schemeClr val="tx1"/>
              </a:solidFill>
              <a:round/>
              <a:headEnd type="triangle" w="med" len="med"/>
              <a:tailEnd type="triangle" w="med" len="med"/>
            </a:ln>
          </p:spPr>
          <p:txBody>
            <a:bodyPr/>
            <a:lstStyle/>
            <a:p>
              <a:endParaRPr lang="en-US"/>
            </a:p>
          </p:txBody>
        </p:sp>
        <p:sp>
          <p:nvSpPr>
            <p:cNvPr id="16399" name="Line 31"/>
            <p:cNvSpPr>
              <a:spLocks noChangeShapeType="1"/>
            </p:cNvSpPr>
            <p:nvPr/>
          </p:nvSpPr>
          <p:spPr bwMode="auto">
            <a:xfrm>
              <a:off x="567" y="2976"/>
              <a:ext cx="2268" cy="0"/>
            </a:xfrm>
            <a:prstGeom prst="line">
              <a:avLst/>
            </a:prstGeom>
            <a:noFill/>
            <a:ln w="9525">
              <a:solidFill>
                <a:schemeClr val="tx1"/>
              </a:solidFill>
              <a:round/>
              <a:headEnd type="triangle" w="med" len="med"/>
              <a:tailEnd type="triangle" w="med" len="med"/>
            </a:ln>
          </p:spPr>
          <p:txBody>
            <a:bodyPr/>
            <a:lstStyle/>
            <a:p>
              <a:endParaRPr lang="en-US"/>
            </a:p>
          </p:txBody>
        </p:sp>
        <p:sp>
          <p:nvSpPr>
            <p:cNvPr id="16400" name="Text Box 32"/>
            <p:cNvSpPr txBox="1">
              <a:spLocks noChangeArrowheads="1"/>
            </p:cNvSpPr>
            <p:nvPr/>
          </p:nvSpPr>
          <p:spPr bwMode="auto">
            <a:xfrm>
              <a:off x="1519" y="3022"/>
              <a:ext cx="227" cy="192"/>
            </a:xfrm>
            <a:prstGeom prst="rect">
              <a:avLst/>
            </a:prstGeom>
            <a:noFill/>
            <a:ln w="9525">
              <a:noFill/>
              <a:miter lim="800000"/>
              <a:headEnd/>
              <a:tailEnd/>
            </a:ln>
          </p:spPr>
          <p:txBody>
            <a:bodyPr>
              <a:spAutoFit/>
            </a:bodyPr>
            <a:lstStyle/>
            <a:p>
              <a:pPr>
                <a:spcBef>
                  <a:spcPct val="50000"/>
                </a:spcBef>
              </a:pPr>
              <a:r>
                <a:rPr lang="en-US" sz="1400" b="1" i="1"/>
                <a:t>d</a:t>
              </a:r>
            </a:p>
          </p:txBody>
        </p:sp>
      </p:grpSp>
      <p:cxnSp>
        <p:nvCxnSpPr>
          <p:cNvPr id="36" name="Straight Connector 3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2743200" y="4267200"/>
            <a:ext cx="4181016" cy="369332"/>
          </a:xfrm>
          <a:prstGeom prst="rect">
            <a:avLst/>
          </a:prstGeom>
          <a:noFill/>
        </p:spPr>
        <p:txBody>
          <a:bodyPr wrap="none" rtlCol="0">
            <a:spAutoFit/>
          </a:bodyPr>
          <a:lstStyle/>
          <a:p>
            <a:r>
              <a:rPr lang="en-US" dirty="0" smtClean="0">
                <a:solidFill>
                  <a:srgbClr val="0033CC"/>
                </a:solidFill>
                <a:sym typeface="Symbol"/>
              </a:rPr>
              <a:t>=(</a:t>
            </a:r>
            <a:r>
              <a:rPr lang="en-US" dirty="0" err="1" smtClean="0">
                <a:solidFill>
                  <a:srgbClr val="0033CC"/>
                </a:solidFill>
                <a:sym typeface="Symbol"/>
              </a:rPr>
              <a:t>en</a:t>
            </a:r>
            <a:r>
              <a:rPr lang="en-US" dirty="0" smtClean="0">
                <a:solidFill>
                  <a:srgbClr val="0033CC"/>
                </a:solidFill>
                <a:sym typeface="Symbol"/>
              </a:rPr>
              <a:t>)</a:t>
            </a:r>
            <a:r>
              <a:rPr lang="en-US" baseline="30000" dirty="0" smtClean="0">
                <a:solidFill>
                  <a:srgbClr val="0033CC"/>
                </a:solidFill>
                <a:sym typeface="Symbol"/>
              </a:rPr>
              <a:t>-1</a:t>
            </a:r>
            <a:r>
              <a:rPr lang="en-US" dirty="0" smtClean="0">
                <a:solidFill>
                  <a:srgbClr val="0033CC"/>
                </a:solidFill>
                <a:sym typeface="Symbol"/>
              </a:rPr>
              <a:t>,  is mobility, n is carrier density.</a:t>
            </a:r>
            <a:endParaRPr lang="en-US" dirty="0">
              <a:solidFill>
                <a:srgbClr val="0033CC"/>
              </a:solidFill>
            </a:endParaRPr>
          </a:p>
        </p:txBody>
      </p:sp>
      <p:sp>
        <p:nvSpPr>
          <p:cNvPr id="33" name="Slide Number Placeholder 32"/>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4" name="Text Box 28"/>
          <p:cNvSpPr txBox="1">
            <a:spLocks noChangeArrowheads="1"/>
          </p:cNvSpPr>
          <p:nvPr/>
        </p:nvSpPr>
        <p:spPr bwMode="auto">
          <a:xfrm>
            <a:off x="533400" y="3349585"/>
            <a:ext cx="8229600" cy="1908215"/>
          </a:xfrm>
          <a:prstGeom prst="rect">
            <a:avLst/>
          </a:prstGeom>
          <a:noFill/>
          <a:ln w="25400">
            <a:noFill/>
            <a:miter lim="800000"/>
            <a:headEnd/>
            <a:tailEnd/>
          </a:ln>
        </p:spPr>
        <p:txBody>
          <a:bodyPr wrap="square">
            <a:spAutoFit/>
          </a:bodyPr>
          <a:lstStyle/>
          <a:p>
            <a:pPr>
              <a:spcAft>
                <a:spcPts val="600"/>
              </a:spcAft>
            </a:pPr>
            <a:r>
              <a:rPr lang="en-US" dirty="0" smtClean="0">
                <a:solidFill>
                  <a:srgbClr val="0033CC"/>
                </a:solidFill>
              </a:rPr>
              <a:t>Silicon </a:t>
            </a:r>
            <a:r>
              <a:rPr lang="en-US" dirty="0">
                <a:solidFill>
                  <a:srgbClr val="0033CC"/>
                </a:solidFill>
              </a:rPr>
              <a:t>is placed inside a magnetic field and </a:t>
            </a:r>
            <a:r>
              <a:rPr lang="en-US" dirty="0" smtClean="0">
                <a:solidFill>
                  <a:srgbClr val="0033CC"/>
                </a:solidFill>
              </a:rPr>
              <a:t>the </a:t>
            </a:r>
            <a:r>
              <a:rPr lang="en-US" dirty="0">
                <a:solidFill>
                  <a:srgbClr val="0033CC"/>
                </a:solidFill>
              </a:rPr>
              <a:t>resultant motion of charge will experience a force perpendicular to the electric </a:t>
            </a:r>
            <a:r>
              <a:rPr lang="en-US" dirty="0" smtClean="0">
                <a:solidFill>
                  <a:srgbClr val="0033CC"/>
                </a:solidFill>
              </a:rPr>
              <a:t>field. F=</a:t>
            </a:r>
            <a:r>
              <a:rPr lang="en-US" dirty="0" err="1" smtClean="0">
                <a:solidFill>
                  <a:srgbClr val="0033CC"/>
                </a:solidFill>
              </a:rPr>
              <a:t>qv</a:t>
            </a:r>
            <a:r>
              <a:rPr lang="en-US" dirty="0" err="1" smtClean="0">
                <a:solidFill>
                  <a:srgbClr val="0033CC"/>
                </a:solidFill>
                <a:sym typeface="Symbol"/>
              </a:rPr>
              <a:t>B</a:t>
            </a:r>
            <a:endParaRPr lang="en-US" dirty="0">
              <a:solidFill>
                <a:srgbClr val="0033CC"/>
              </a:solidFill>
            </a:endParaRPr>
          </a:p>
          <a:p>
            <a:pPr>
              <a:spcAft>
                <a:spcPts val="600"/>
              </a:spcAft>
            </a:pPr>
            <a:r>
              <a:rPr lang="en-US" dirty="0" smtClean="0">
                <a:solidFill>
                  <a:srgbClr val="0033CC"/>
                </a:solidFill>
              </a:rPr>
              <a:t>In </a:t>
            </a:r>
            <a:r>
              <a:rPr lang="en-US" dirty="0">
                <a:solidFill>
                  <a:srgbClr val="0033CC"/>
                </a:solidFill>
              </a:rPr>
              <a:t>equilibrium this results in a transverse potential difference known as the Hall </a:t>
            </a:r>
            <a:r>
              <a:rPr lang="en-US" dirty="0" smtClean="0">
                <a:solidFill>
                  <a:srgbClr val="0033CC"/>
                </a:solidFill>
              </a:rPr>
              <a:t>voltage V</a:t>
            </a:r>
            <a:r>
              <a:rPr lang="en-US" baseline="-25000" dirty="0" smtClean="0">
                <a:solidFill>
                  <a:srgbClr val="0033CC"/>
                </a:solidFill>
              </a:rPr>
              <a:t>H</a:t>
            </a:r>
            <a:r>
              <a:rPr lang="en-US" dirty="0" smtClean="0">
                <a:solidFill>
                  <a:srgbClr val="0033CC"/>
                </a:solidFill>
              </a:rPr>
              <a:t>. (such that F=</a:t>
            </a:r>
            <a:r>
              <a:rPr lang="en-US" dirty="0" err="1" smtClean="0">
                <a:solidFill>
                  <a:srgbClr val="0033CC"/>
                </a:solidFill>
              </a:rPr>
              <a:t>qE</a:t>
            </a:r>
            <a:r>
              <a:rPr lang="en-US" dirty="0" smtClean="0">
                <a:solidFill>
                  <a:srgbClr val="0033CC"/>
                </a:solidFill>
              </a:rPr>
              <a:t>=</a:t>
            </a:r>
            <a:r>
              <a:rPr lang="en-US" dirty="0" err="1" smtClean="0">
                <a:solidFill>
                  <a:srgbClr val="0033CC"/>
                </a:solidFill>
              </a:rPr>
              <a:t>qV</a:t>
            </a:r>
            <a:r>
              <a:rPr lang="en-US" baseline="-25000" dirty="0" err="1" smtClean="0">
                <a:solidFill>
                  <a:srgbClr val="0033CC"/>
                </a:solidFill>
              </a:rPr>
              <a:t>H</a:t>
            </a:r>
            <a:r>
              <a:rPr lang="en-US" dirty="0" smtClean="0">
                <a:solidFill>
                  <a:srgbClr val="0033CC"/>
                </a:solidFill>
              </a:rPr>
              <a:t>/w=</a:t>
            </a:r>
            <a:r>
              <a:rPr lang="en-US" dirty="0" err="1" smtClean="0">
                <a:solidFill>
                  <a:srgbClr val="0033CC"/>
                </a:solidFill>
              </a:rPr>
              <a:t>qvB</a:t>
            </a:r>
            <a:r>
              <a:rPr lang="en-US" dirty="0" smtClean="0">
                <a:solidFill>
                  <a:srgbClr val="0033CC"/>
                </a:solidFill>
              </a:rPr>
              <a:t>, i.e. forces are balanced, so V</a:t>
            </a:r>
            <a:r>
              <a:rPr lang="en-US" baseline="-25000" dirty="0" smtClean="0">
                <a:solidFill>
                  <a:srgbClr val="0033CC"/>
                </a:solidFill>
              </a:rPr>
              <a:t>H</a:t>
            </a:r>
            <a:r>
              <a:rPr lang="en-US" dirty="0" smtClean="0">
                <a:solidFill>
                  <a:srgbClr val="0033CC"/>
                </a:solidFill>
              </a:rPr>
              <a:t>=</a:t>
            </a:r>
            <a:r>
              <a:rPr lang="en-US" dirty="0" err="1" smtClean="0">
                <a:solidFill>
                  <a:srgbClr val="0033CC"/>
                </a:solidFill>
              </a:rPr>
              <a:t>vBw</a:t>
            </a:r>
            <a:r>
              <a:rPr lang="en-US" dirty="0" smtClean="0">
                <a:solidFill>
                  <a:srgbClr val="0033CC"/>
                </a:solidFill>
              </a:rPr>
              <a:t>)</a:t>
            </a:r>
            <a:endParaRPr lang="en-US" dirty="0">
              <a:solidFill>
                <a:srgbClr val="0033CC"/>
              </a:solidFill>
            </a:endParaRPr>
          </a:p>
          <a:p>
            <a:pPr>
              <a:spcAft>
                <a:spcPts val="600"/>
              </a:spcAft>
            </a:pPr>
            <a:r>
              <a:rPr lang="en-US" dirty="0" smtClean="0">
                <a:solidFill>
                  <a:srgbClr val="0033CC"/>
                </a:solidFill>
              </a:rPr>
              <a:t>The </a:t>
            </a:r>
            <a:r>
              <a:rPr lang="en-US" dirty="0">
                <a:solidFill>
                  <a:srgbClr val="0033CC"/>
                </a:solidFill>
              </a:rPr>
              <a:t>magnitude and sign of the Hall voltage leads directly to the carrier </a:t>
            </a:r>
            <a:r>
              <a:rPr lang="en-US" dirty="0" smtClean="0">
                <a:solidFill>
                  <a:srgbClr val="0033CC"/>
                </a:solidFill>
              </a:rPr>
              <a:t>concentration</a:t>
            </a:r>
            <a:r>
              <a:rPr lang="en-US" dirty="0">
                <a:solidFill>
                  <a:srgbClr val="0033CC"/>
                </a:solidFill>
              </a:rPr>
              <a:t>, type, and mobility (if the resistivity is known).</a:t>
            </a:r>
            <a:endParaRPr lang="en-US" dirty="0">
              <a:solidFill>
                <a:srgbClr val="0033CC"/>
              </a:solidFill>
              <a:sym typeface="Symbol" pitchFamily="18" charset="2"/>
            </a:endParaRPr>
          </a:p>
        </p:txBody>
      </p:sp>
      <p:sp>
        <p:nvSpPr>
          <p:cNvPr id="17435" name="Text Box 30"/>
          <p:cNvSpPr txBox="1">
            <a:spLocks noChangeArrowheads="1"/>
          </p:cNvSpPr>
          <p:nvPr/>
        </p:nvSpPr>
        <p:spPr bwMode="auto">
          <a:xfrm>
            <a:off x="762000" y="5275183"/>
            <a:ext cx="7848600" cy="1354217"/>
          </a:xfrm>
          <a:prstGeom prst="rect">
            <a:avLst/>
          </a:prstGeom>
          <a:noFill/>
          <a:ln w="25400">
            <a:noFill/>
            <a:miter lim="800000"/>
            <a:headEnd/>
            <a:tailEnd/>
          </a:ln>
        </p:spPr>
        <p:txBody>
          <a:bodyPr wrap="square">
            <a:spAutoFit/>
          </a:bodyPr>
          <a:lstStyle/>
          <a:p>
            <a:pPr>
              <a:spcAft>
                <a:spcPts val="600"/>
              </a:spcAft>
            </a:pPr>
            <a:r>
              <a:rPr lang="en-US" dirty="0" smtClean="0">
                <a:solidFill>
                  <a:srgbClr val="0033CC"/>
                </a:solidFill>
                <a:sym typeface="Symbol" pitchFamily="18" charset="2"/>
              </a:rPr>
              <a:t>Current density j=I/</a:t>
            </a:r>
            <a:r>
              <a:rPr lang="en-US" dirty="0" err="1" smtClean="0">
                <a:solidFill>
                  <a:srgbClr val="0033CC"/>
                </a:solidFill>
                <a:sym typeface="Symbol" pitchFamily="18" charset="2"/>
              </a:rPr>
              <a:t>tw</a:t>
            </a:r>
            <a:r>
              <a:rPr lang="en-US" dirty="0" smtClean="0">
                <a:solidFill>
                  <a:srgbClr val="0033CC"/>
                </a:solidFill>
                <a:sym typeface="Symbol" pitchFamily="18" charset="2"/>
              </a:rPr>
              <a:t>=E/</a:t>
            </a:r>
            <a:r>
              <a:rPr lang="en-US" dirty="0" smtClean="0">
                <a:solidFill>
                  <a:srgbClr val="0033CC"/>
                </a:solidFill>
                <a:sym typeface="Symbol"/>
              </a:rPr>
              <a:t>=</a:t>
            </a:r>
            <a:r>
              <a:rPr lang="en-US" dirty="0" err="1" smtClean="0">
                <a:solidFill>
                  <a:srgbClr val="0033CC"/>
                </a:solidFill>
                <a:sym typeface="Symbol"/>
              </a:rPr>
              <a:t>qnv</a:t>
            </a:r>
            <a:r>
              <a:rPr lang="en-US" dirty="0" smtClean="0">
                <a:solidFill>
                  <a:srgbClr val="0033CC"/>
                </a:solidFill>
                <a:sym typeface="Symbol"/>
              </a:rPr>
              <a:t>, V</a:t>
            </a:r>
            <a:r>
              <a:rPr lang="en-US" baseline="-25000" dirty="0" smtClean="0">
                <a:solidFill>
                  <a:srgbClr val="0033CC"/>
                </a:solidFill>
                <a:sym typeface="Symbol"/>
              </a:rPr>
              <a:t>H</a:t>
            </a:r>
            <a:r>
              <a:rPr lang="en-US" dirty="0" smtClean="0">
                <a:solidFill>
                  <a:srgbClr val="0033CC"/>
                </a:solidFill>
                <a:sym typeface="Symbol"/>
              </a:rPr>
              <a:t>=</a:t>
            </a:r>
            <a:r>
              <a:rPr lang="en-US" dirty="0" err="1" smtClean="0">
                <a:solidFill>
                  <a:srgbClr val="0033CC"/>
                </a:solidFill>
                <a:sym typeface="Symbol"/>
              </a:rPr>
              <a:t>vBw</a:t>
            </a:r>
            <a:r>
              <a:rPr lang="en-US" dirty="0" smtClean="0">
                <a:solidFill>
                  <a:srgbClr val="0033CC"/>
                </a:solidFill>
                <a:sym typeface="Symbol"/>
              </a:rPr>
              <a:t>=(I/</a:t>
            </a:r>
            <a:r>
              <a:rPr lang="en-US" dirty="0" err="1" smtClean="0">
                <a:solidFill>
                  <a:srgbClr val="0033CC"/>
                </a:solidFill>
                <a:sym typeface="Symbol"/>
              </a:rPr>
              <a:t>twqn</a:t>
            </a:r>
            <a:r>
              <a:rPr lang="en-US" dirty="0" smtClean="0">
                <a:solidFill>
                  <a:srgbClr val="0033CC"/>
                </a:solidFill>
                <a:sym typeface="Symbol"/>
              </a:rPr>
              <a:t>)</a:t>
            </a:r>
            <a:r>
              <a:rPr lang="en-US" dirty="0" err="1" smtClean="0">
                <a:solidFill>
                  <a:srgbClr val="0033CC"/>
                </a:solidFill>
                <a:sym typeface="Symbol"/>
              </a:rPr>
              <a:t>Bw</a:t>
            </a:r>
            <a:r>
              <a:rPr lang="en-US" dirty="0" smtClean="0">
                <a:solidFill>
                  <a:srgbClr val="0033CC"/>
                </a:solidFill>
                <a:sym typeface="Symbol"/>
              </a:rPr>
              <a:t>=IB/</a:t>
            </a:r>
            <a:r>
              <a:rPr lang="en-US" dirty="0" err="1" smtClean="0">
                <a:solidFill>
                  <a:srgbClr val="0033CC"/>
                </a:solidFill>
                <a:sym typeface="Symbol"/>
              </a:rPr>
              <a:t>tqn</a:t>
            </a:r>
            <a:r>
              <a:rPr lang="en-US" dirty="0" smtClean="0">
                <a:solidFill>
                  <a:srgbClr val="0033CC"/>
                </a:solidFill>
                <a:sym typeface="Symbol"/>
              </a:rPr>
              <a:t>.</a:t>
            </a:r>
            <a:endParaRPr lang="en-US" dirty="0" smtClean="0">
              <a:solidFill>
                <a:srgbClr val="0033CC"/>
              </a:solidFill>
              <a:sym typeface="Symbol" pitchFamily="18" charset="2"/>
            </a:endParaRPr>
          </a:p>
          <a:p>
            <a:pPr>
              <a:spcAft>
                <a:spcPts val="600"/>
              </a:spcAft>
            </a:pPr>
            <a:r>
              <a:rPr lang="en-US" dirty="0" smtClean="0">
                <a:solidFill>
                  <a:srgbClr val="0033CC"/>
                </a:solidFill>
                <a:sym typeface="Symbol" pitchFamily="18" charset="2"/>
              </a:rPr>
              <a:t>Hall coefficient </a:t>
            </a:r>
            <a:r>
              <a:rPr lang="en-US" dirty="0" smtClean="0">
                <a:solidFill>
                  <a:srgbClr val="C00000"/>
                </a:solidFill>
              </a:rPr>
              <a:t>R</a:t>
            </a:r>
            <a:r>
              <a:rPr lang="en-US" baseline="-25000" dirty="0" smtClean="0">
                <a:solidFill>
                  <a:srgbClr val="C00000"/>
                </a:solidFill>
              </a:rPr>
              <a:t>H</a:t>
            </a:r>
            <a:r>
              <a:rPr lang="en-US" dirty="0" smtClean="0">
                <a:solidFill>
                  <a:srgbClr val="C00000"/>
                </a:solidFill>
              </a:rPr>
              <a:t> </a:t>
            </a:r>
            <a:r>
              <a:rPr lang="en-US" dirty="0" smtClean="0">
                <a:solidFill>
                  <a:srgbClr val="C00000"/>
                </a:solidFill>
                <a:sym typeface="Symbol"/>
              </a:rPr>
              <a:t></a:t>
            </a:r>
            <a:r>
              <a:rPr lang="en-US" dirty="0" smtClean="0">
                <a:solidFill>
                  <a:srgbClr val="C00000"/>
                </a:solidFill>
              </a:rPr>
              <a:t> </a:t>
            </a:r>
            <a:r>
              <a:rPr lang="en-US" dirty="0" err="1" smtClean="0">
                <a:solidFill>
                  <a:srgbClr val="C00000"/>
                </a:solidFill>
              </a:rPr>
              <a:t>V</a:t>
            </a:r>
            <a:r>
              <a:rPr lang="en-US" baseline="-25000" dirty="0" err="1" smtClean="0">
                <a:solidFill>
                  <a:srgbClr val="C00000"/>
                </a:solidFill>
              </a:rPr>
              <a:t>H</a:t>
            </a:r>
            <a:r>
              <a:rPr lang="en-US" dirty="0" err="1" smtClean="0">
                <a:solidFill>
                  <a:srgbClr val="C00000"/>
                </a:solidFill>
                <a:sym typeface="Symbol" pitchFamily="18" charset="2"/>
              </a:rPr>
              <a:t>t</a:t>
            </a:r>
            <a:r>
              <a:rPr lang="en-US" dirty="0" smtClean="0">
                <a:solidFill>
                  <a:srgbClr val="C00000"/>
                </a:solidFill>
                <a:sym typeface="Symbol" pitchFamily="18" charset="2"/>
              </a:rPr>
              <a:t>/</a:t>
            </a:r>
            <a:r>
              <a:rPr lang="en-US" dirty="0" smtClean="0">
                <a:solidFill>
                  <a:srgbClr val="C00000"/>
                </a:solidFill>
                <a:cs typeface="Arial" charset="0"/>
                <a:sym typeface="Symbol" pitchFamily="18" charset="2"/>
              </a:rPr>
              <a:t>BI=1/</a:t>
            </a:r>
            <a:r>
              <a:rPr lang="en-US" dirty="0" err="1" smtClean="0">
                <a:solidFill>
                  <a:srgbClr val="C00000"/>
                </a:solidFill>
                <a:cs typeface="Arial" charset="0"/>
                <a:sym typeface="Symbol" pitchFamily="18" charset="2"/>
              </a:rPr>
              <a:t>qn</a:t>
            </a:r>
            <a:r>
              <a:rPr lang="en-US" dirty="0" smtClean="0">
                <a:solidFill>
                  <a:srgbClr val="C00000"/>
                </a:solidFill>
                <a:cs typeface="Arial" charset="0"/>
                <a:sym typeface="Symbol" pitchFamily="18" charset="2"/>
              </a:rPr>
              <a:t>=</a:t>
            </a:r>
            <a:r>
              <a:rPr lang="en-US" dirty="0" smtClean="0">
                <a:solidFill>
                  <a:srgbClr val="C00000"/>
                </a:solidFill>
                <a:sym typeface="Symbol" pitchFamily="18" charset="2"/>
              </a:rPr>
              <a:t></a:t>
            </a:r>
            <a:r>
              <a:rPr lang="el-GR" dirty="0" smtClean="0">
                <a:solidFill>
                  <a:srgbClr val="C00000"/>
                </a:solidFill>
                <a:cs typeface="Arial" charset="0"/>
                <a:sym typeface="Symbol" pitchFamily="18" charset="2"/>
              </a:rPr>
              <a:t>μ</a:t>
            </a:r>
            <a:r>
              <a:rPr lang="en-US" baseline="-25000" dirty="0" smtClean="0">
                <a:solidFill>
                  <a:srgbClr val="C00000"/>
                </a:solidFill>
                <a:cs typeface="Arial" charset="0"/>
                <a:sym typeface="Symbol" pitchFamily="18" charset="2"/>
              </a:rPr>
              <a:t>H</a:t>
            </a:r>
            <a:r>
              <a:rPr lang="en-US" dirty="0" smtClean="0">
                <a:solidFill>
                  <a:srgbClr val="0033CC"/>
                </a:solidFill>
                <a:cs typeface="Arial" charset="0"/>
                <a:sym typeface="Symbol" pitchFamily="18" charset="2"/>
              </a:rPr>
              <a:t>, </a:t>
            </a:r>
            <a:r>
              <a:rPr lang="el-GR" dirty="0" smtClean="0">
                <a:solidFill>
                  <a:srgbClr val="0033CC"/>
                </a:solidFill>
                <a:cs typeface="Arial" charset="0"/>
                <a:sym typeface="Symbol" pitchFamily="18" charset="2"/>
              </a:rPr>
              <a:t>μ</a:t>
            </a:r>
            <a:r>
              <a:rPr lang="en-US" baseline="-25000" dirty="0" smtClean="0">
                <a:solidFill>
                  <a:srgbClr val="0033CC"/>
                </a:solidFill>
                <a:cs typeface="Arial" charset="0"/>
                <a:sym typeface="Symbol" pitchFamily="18" charset="2"/>
              </a:rPr>
              <a:t>H</a:t>
            </a:r>
            <a:r>
              <a:rPr lang="en-US" dirty="0" smtClean="0">
                <a:solidFill>
                  <a:srgbClr val="0033CC"/>
                </a:solidFill>
                <a:cs typeface="Arial" charset="0"/>
                <a:sym typeface="Symbol" pitchFamily="18" charset="2"/>
              </a:rPr>
              <a:t> is Hall mobility (we know that </a:t>
            </a:r>
            <a:r>
              <a:rPr lang="en-US" dirty="0" smtClean="0">
                <a:solidFill>
                  <a:srgbClr val="0033CC"/>
                </a:solidFill>
                <a:cs typeface="Arial" charset="0"/>
                <a:sym typeface="Symbol"/>
              </a:rPr>
              <a:t>=1/</a:t>
            </a:r>
            <a:r>
              <a:rPr lang="en-US" dirty="0" err="1" smtClean="0">
                <a:solidFill>
                  <a:srgbClr val="0033CC"/>
                </a:solidFill>
                <a:cs typeface="Arial" charset="0"/>
                <a:sym typeface="Symbol"/>
              </a:rPr>
              <a:t>qn</a:t>
            </a:r>
            <a:r>
              <a:rPr lang="en-US" dirty="0" smtClean="0">
                <a:solidFill>
                  <a:srgbClr val="0033CC"/>
                </a:solidFill>
                <a:cs typeface="Arial" charset="0"/>
                <a:sym typeface="Symbol"/>
              </a:rPr>
              <a:t></a:t>
            </a:r>
            <a:r>
              <a:rPr lang="en-US" dirty="0" smtClean="0">
                <a:solidFill>
                  <a:srgbClr val="0033CC"/>
                </a:solidFill>
                <a:cs typeface="Arial" charset="0"/>
                <a:sym typeface="Symbol" pitchFamily="18" charset="2"/>
              </a:rPr>
              <a:t>).</a:t>
            </a:r>
          </a:p>
          <a:p>
            <a:pPr>
              <a:spcAft>
                <a:spcPts val="600"/>
              </a:spcAft>
            </a:pPr>
            <a:r>
              <a:rPr lang="en-US" dirty="0" smtClean="0">
                <a:solidFill>
                  <a:srgbClr val="0033CC"/>
                </a:solidFill>
                <a:cs typeface="Arial" charset="0"/>
                <a:sym typeface="Symbol" pitchFamily="18" charset="2"/>
              </a:rPr>
              <a:t>(</a:t>
            </a:r>
            <a:r>
              <a:rPr lang="el-GR" dirty="0" smtClean="0">
                <a:solidFill>
                  <a:srgbClr val="0033CC"/>
                </a:solidFill>
                <a:cs typeface="Arial" charset="0"/>
                <a:sym typeface="Symbol" pitchFamily="18" charset="2"/>
              </a:rPr>
              <a:t>μ</a:t>
            </a:r>
            <a:r>
              <a:rPr lang="en-US" baseline="-25000" dirty="0" smtClean="0">
                <a:solidFill>
                  <a:srgbClr val="0033CC"/>
                </a:solidFill>
                <a:cs typeface="Arial" charset="0"/>
                <a:sym typeface="Symbol" pitchFamily="18" charset="2"/>
              </a:rPr>
              <a:t>H</a:t>
            </a:r>
            <a:r>
              <a:rPr lang="en-US" dirty="0" smtClean="0">
                <a:solidFill>
                  <a:srgbClr val="0033CC"/>
                </a:solidFill>
                <a:cs typeface="Arial" charset="0"/>
                <a:sym typeface="Symbol" pitchFamily="18" charset="2"/>
              </a:rPr>
              <a:t> is slightly lower than conductivity mobility, due to more scattering when magnetic field is present. </a:t>
            </a:r>
            <a:r>
              <a:rPr lang="en-US" dirty="0" smtClean="0">
                <a:solidFill>
                  <a:srgbClr val="0033CC"/>
                </a:solidFill>
                <a:cs typeface="Arial" charset="0"/>
                <a:sym typeface="Symbol"/>
              </a:rPr>
              <a:t> can be measured from four-point probe</a:t>
            </a:r>
            <a:r>
              <a:rPr lang="en-US" dirty="0" smtClean="0">
                <a:solidFill>
                  <a:srgbClr val="0033CC"/>
                </a:solidFill>
                <a:cs typeface="Arial" charset="0"/>
                <a:sym typeface="Symbol" pitchFamily="18" charset="2"/>
              </a:rPr>
              <a:t>)</a:t>
            </a:r>
            <a:endParaRPr lang="en-US" dirty="0">
              <a:solidFill>
                <a:srgbClr val="0033CC"/>
              </a:solidFill>
              <a:cs typeface="Arial" charset="0"/>
              <a:sym typeface="Symbol" pitchFamily="18" charset="2"/>
            </a:endParaRPr>
          </a:p>
        </p:txBody>
      </p:sp>
      <p:sp>
        <p:nvSpPr>
          <p:cNvPr id="33" name="Rectangle 32"/>
          <p:cNvSpPr/>
          <p:nvPr/>
        </p:nvSpPr>
        <p:spPr>
          <a:xfrm>
            <a:off x="1447800" y="76200"/>
            <a:ext cx="6732612" cy="523220"/>
          </a:xfrm>
          <a:prstGeom prst="rect">
            <a:avLst/>
          </a:prstGeom>
        </p:spPr>
        <p:txBody>
          <a:bodyPr wrap="none">
            <a:spAutoFit/>
          </a:bodyPr>
          <a:lstStyle/>
          <a:p>
            <a:r>
              <a:rPr lang="en-US" sz="2800" dirty="0" smtClean="0">
                <a:solidFill>
                  <a:srgbClr val="0033CC"/>
                </a:solidFill>
              </a:rPr>
              <a:t>Hall measurement of carrier type &amp; mobility</a:t>
            </a:r>
            <a:endParaRPr lang="en-US" sz="2800" dirty="0">
              <a:solidFill>
                <a:srgbClr val="0033CC"/>
              </a:solidFill>
            </a:endParaRPr>
          </a:p>
        </p:txBody>
      </p:sp>
      <p:cxnSp>
        <p:nvCxnSpPr>
          <p:cNvPr id="34" name="Straight Connector 3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8849" name="Picture 1"/>
          <p:cNvPicPr>
            <a:picLocks noChangeAspect="1" noChangeArrowheads="1"/>
          </p:cNvPicPr>
          <p:nvPr/>
        </p:nvPicPr>
        <p:blipFill>
          <a:blip r:embed="rId3" cstate="print"/>
          <a:srcRect/>
          <a:stretch>
            <a:fillRect/>
          </a:stretch>
        </p:blipFill>
        <p:spPr bwMode="auto">
          <a:xfrm>
            <a:off x="76201" y="762000"/>
            <a:ext cx="6248400" cy="2509969"/>
          </a:xfrm>
          <a:prstGeom prst="rect">
            <a:avLst/>
          </a:prstGeom>
          <a:noFill/>
          <a:ln w="9525">
            <a:noFill/>
            <a:miter lim="800000"/>
            <a:headEnd/>
            <a:tailEnd/>
          </a:ln>
        </p:spPr>
      </p:pic>
      <p:sp>
        <p:nvSpPr>
          <p:cNvPr id="7" name="TextBox 6"/>
          <p:cNvSpPr txBox="1"/>
          <p:nvPr/>
        </p:nvSpPr>
        <p:spPr>
          <a:xfrm>
            <a:off x="6324600" y="990600"/>
            <a:ext cx="2743200" cy="1754326"/>
          </a:xfrm>
          <a:prstGeom prst="rect">
            <a:avLst/>
          </a:prstGeom>
          <a:noFill/>
        </p:spPr>
        <p:txBody>
          <a:bodyPr wrap="square" rtlCol="0">
            <a:spAutoFit/>
          </a:bodyPr>
          <a:lstStyle/>
          <a:p>
            <a:r>
              <a:rPr lang="en-US" dirty="0" smtClean="0">
                <a:solidFill>
                  <a:srgbClr val="7030A0"/>
                </a:solidFill>
              </a:rPr>
              <a:t>Thickness of the slab is t (along B direction), width is w (along V</a:t>
            </a:r>
            <a:r>
              <a:rPr lang="en-US" baseline="-25000" dirty="0" smtClean="0">
                <a:solidFill>
                  <a:srgbClr val="7030A0"/>
                </a:solidFill>
              </a:rPr>
              <a:t>H</a:t>
            </a:r>
            <a:r>
              <a:rPr lang="en-US" dirty="0" smtClean="0">
                <a:solidFill>
                  <a:srgbClr val="7030A0"/>
                </a:solidFill>
              </a:rPr>
              <a:t> direction). V</a:t>
            </a:r>
            <a:r>
              <a:rPr lang="en-US" baseline="-25000" dirty="0" smtClean="0">
                <a:solidFill>
                  <a:srgbClr val="7030A0"/>
                </a:solidFill>
              </a:rPr>
              <a:t>H</a:t>
            </a:r>
            <a:r>
              <a:rPr lang="en-US" dirty="0" smtClean="0">
                <a:solidFill>
                  <a:srgbClr val="7030A0"/>
                </a:solidFill>
              </a:rPr>
              <a:t> is measured, and used to calculate R</a:t>
            </a:r>
            <a:r>
              <a:rPr lang="en-US" baseline="-25000" dirty="0" smtClean="0">
                <a:solidFill>
                  <a:srgbClr val="7030A0"/>
                </a:solidFill>
              </a:rPr>
              <a:t>H</a:t>
            </a:r>
            <a:r>
              <a:rPr lang="en-US" dirty="0" smtClean="0">
                <a:solidFill>
                  <a:srgbClr val="7030A0"/>
                </a:solidFill>
              </a:rPr>
              <a:t>. Then carrier concentration p, n=</a:t>
            </a:r>
            <a:r>
              <a:rPr lang="en-US" dirty="0" smtClean="0">
                <a:solidFill>
                  <a:srgbClr val="7030A0"/>
                </a:solidFill>
                <a:sym typeface="Symbol"/>
              </a:rPr>
              <a:t>1/</a:t>
            </a:r>
            <a:r>
              <a:rPr lang="en-US" dirty="0" err="1" smtClean="0">
                <a:solidFill>
                  <a:srgbClr val="7030A0"/>
                </a:solidFill>
                <a:sym typeface="Symbol"/>
              </a:rPr>
              <a:t>qR</a:t>
            </a:r>
            <a:r>
              <a:rPr lang="en-US" baseline="-25000" dirty="0" err="1" smtClean="0">
                <a:solidFill>
                  <a:srgbClr val="7030A0"/>
                </a:solidFill>
                <a:sym typeface="Symbol"/>
              </a:rPr>
              <a:t>H</a:t>
            </a:r>
            <a:r>
              <a:rPr lang="en-US" dirty="0" smtClean="0">
                <a:solidFill>
                  <a:srgbClr val="7030A0"/>
                </a:solidFill>
                <a:sym typeface="Symbol"/>
              </a:rPr>
              <a:t>.</a:t>
            </a:r>
            <a:endParaRPr lang="en-US" dirty="0" smtClean="0">
              <a:solidFill>
                <a:srgbClr val="7030A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cxnSp>
        <p:nvCxnSpPr>
          <p:cNvPr id="10" name="Straight Arrow Connector 9"/>
          <p:cNvCxnSpPr>
            <a:cxnSpLocks noChangeAspect="1"/>
          </p:cNvCxnSpPr>
          <p:nvPr/>
        </p:nvCxnSpPr>
        <p:spPr>
          <a:xfrm rot="10800000">
            <a:off x="4709160" y="3139440"/>
            <a:ext cx="548640" cy="137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1600" y="3048000"/>
            <a:ext cx="3067699" cy="369332"/>
          </a:xfrm>
          <a:prstGeom prst="rect">
            <a:avLst/>
          </a:prstGeom>
          <a:noFill/>
        </p:spPr>
        <p:txBody>
          <a:bodyPr wrap="none" rtlCol="0">
            <a:spAutoFit/>
          </a:bodyPr>
          <a:lstStyle/>
          <a:p>
            <a:r>
              <a:rPr lang="en-US" dirty="0" smtClean="0">
                <a:solidFill>
                  <a:srgbClr val="C00000"/>
                </a:solidFill>
              </a:rPr>
              <a:t>Hall voltage (V</a:t>
            </a:r>
            <a:r>
              <a:rPr lang="en-US" baseline="-25000" dirty="0" smtClean="0">
                <a:solidFill>
                  <a:srgbClr val="C00000"/>
                </a:solidFill>
              </a:rPr>
              <a:t>H</a:t>
            </a:r>
            <a:r>
              <a:rPr lang="en-US" dirty="0" smtClean="0">
                <a:solidFill>
                  <a:srgbClr val="C00000"/>
                </a:solidFill>
              </a:rPr>
              <a:t>) measurement</a:t>
            </a:r>
            <a:endParaRPr lang="en-US"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648200" y="1219200"/>
            <a:ext cx="4375399" cy="4741170"/>
          </a:xfrm>
          <a:prstGeom prst="rect">
            <a:avLst/>
          </a:prstGeom>
          <a:noFill/>
          <a:ln w="9525">
            <a:noFill/>
            <a:miter lim="800000"/>
            <a:headEnd/>
            <a:tailEnd/>
          </a:ln>
        </p:spPr>
      </p:pic>
      <p:sp>
        <p:nvSpPr>
          <p:cNvPr id="5" name="Rectangle 4"/>
          <p:cNvSpPr/>
          <p:nvPr/>
        </p:nvSpPr>
        <p:spPr>
          <a:xfrm>
            <a:off x="152400" y="1581358"/>
            <a:ext cx="5181600" cy="3600986"/>
          </a:xfrm>
          <a:prstGeom prst="rect">
            <a:avLst/>
          </a:prstGeom>
        </p:spPr>
        <p:txBody>
          <a:bodyPr wrap="square">
            <a:spAutoFit/>
          </a:bodyPr>
          <a:lstStyle/>
          <a:p>
            <a:pPr>
              <a:spcAft>
                <a:spcPts val="600"/>
              </a:spcAft>
            </a:pPr>
            <a:r>
              <a:rPr lang="en-US" dirty="0" err="1" smtClean="0">
                <a:solidFill>
                  <a:srgbClr val="C00000"/>
                </a:solidFill>
              </a:rPr>
              <a:t>GaAs</a:t>
            </a:r>
            <a:r>
              <a:rPr lang="en-US" dirty="0" smtClean="0">
                <a:solidFill>
                  <a:srgbClr val="C00000"/>
                </a:solidFill>
              </a:rPr>
              <a:t> Liquid Encapsulated CZ (LEC):</a:t>
            </a:r>
          </a:p>
          <a:p>
            <a:pPr marL="171450" indent="-171450">
              <a:spcAft>
                <a:spcPts val="600"/>
              </a:spcAft>
              <a:buFont typeface="Arial" pitchFamily="34" charset="0"/>
              <a:buChar char="•"/>
            </a:pPr>
            <a:r>
              <a:rPr lang="en-US" dirty="0" err="1" smtClean="0">
                <a:solidFill>
                  <a:srgbClr val="0033CC"/>
                </a:solidFill>
              </a:rPr>
              <a:t>GaAs</a:t>
            </a:r>
            <a:r>
              <a:rPr lang="en-US" dirty="0" smtClean="0">
                <a:solidFill>
                  <a:srgbClr val="0033CC"/>
                </a:solidFill>
              </a:rPr>
              <a:t> single crystal is more difficult to grow than Si.</a:t>
            </a:r>
          </a:p>
          <a:p>
            <a:pPr marL="171450" indent="-171450">
              <a:spcAft>
                <a:spcPts val="600"/>
              </a:spcAft>
              <a:buFont typeface="Arial" pitchFamily="34" charset="0"/>
              <a:buChar char="•"/>
            </a:pPr>
            <a:r>
              <a:rPr lang="en-US" dirty="0" smtClean="0">
                <a:solidFill>
                  <a:srgbClr val="0033CC"/>
                </a:solidFill>
              </a:rPr>
              <a:t>At 1238</a:t>
            </a:r>
            <a:r>
              <a:rPr lang="en-US" baseline="30000" dirty="0" smtClean="0">
                <a:solidFill>
                  <a:srgbClr val="0033CC"/>
                </a:solidFill>
              </a:rPr>
              <a:t>o</a:t>
            </a:r>
            <a:r>
              <a:rPr lang="en-US" dirty="0" smtClean="0">
                <a:solidFill>
                  <a:srgbClr val="0033CC"/>
                </a:solidFill>
              </a:rPr>
              <a:t>C, the vapor pressure of As is </a:t>
            </a:r>
            <a:r>
              <a:rPr lang="en-US" dirty="0" smtClean="0">
                <a:solidFill>
                  <a:srgbClr val="0033CC"/>
                </a:solidFill>
                <a:sym typeface="Symbol"/>
              </a:rPr>
              <a:t></a:t>
            </a:r>
            <a:r>
              <a:rPr lang="en-US" dirty="0" smtClean="0">
                <a:solidFill>
                  <a:srgbClr val="0033CC"/>
                </a:solidFill>
              </a:rPr>
              <a:t>10 atmospheres, while </a:t>
            </a:r>
            <a:r>
              <a:rPr lang="en-US" dirty="0" err="1" smtClean="0">
                <a:solidFill>
                  <a:srgbClr val="0033CC"/>
                </a:solidFill>
              </a:rPr>
              <a:t>Ga</a:t>
            </a:r>
            <a:r>
              <a:rPr lang="en-US" dirty="0" smtClean="0">
                <a:solidFill>
                  <a:srgbClr val="0033CC"/>
                </a:solidFill>
              </a:rPr>
              <a:t> is only </a:t>
            </a:r>
            <a:r>
              <a:rPr lang="en-US" dirty="0" smtClean="0">
                <a:solidFill>
                  <a:srgbClr val="0033CC"/>
                </a:solidFill>
                <a:sym typeface="Symbol"/>
              </a:rPr>
              <a:t></a:t>
            </a:r>
            <a:r>
              <a:rPr lang="en-US" dirty="0" smtClean="0">
                <a:solidFill>
                  <a:srgbClr val="0033CC"/>
                </a:solidFill>
              </a:rPr>
              <a:t>0.001 atmospheres.</a:t>
            </a:r>
          </a:p>
          <a:p>
            <a:pPr marL="171450" indent="-171450">
              <a:spcAft>
                <a:spcPts val="600"/>
              </a:spcAft>
              <a:buFont typeface="Arial" pitchFamily="34" charset="0"/>
              <a:buChar char="•"/>
            </a:pPr>
            <a:r>
              <a:rPr lang="en-US" dirty="0" smtClean="0">
                <a:solidFill>
                  <a:srgbClr val="0033CC"/>
                </a:solidFill>
              </a:rPr>
              <a:t>So As is rapidly lost to evaporation, resulting in </a:t>
            </a:r>
            <a:r>
              <a:rPr lang="en-US" dirty="0" err="1" smtClean="0">
                <a:solidFill>
                  <a:srgbClr val="0033CC"/>
                </a:solidFill>
              </a:rPr>
              <a:t>Ga</a:t>
            </a:r>
            <a:r>
              <a:rPr lang="en-US" dirty="0" smtClean="0">
                <a:solidFill>
                  <a:srgbClr val="0033CC"/>
                </a:solidFill>
              </a:rPr>
              <a:t>-rich melt (non-</a:t>
            </a:r>
            <a:r>
              <a:rPr lang="en-US" dirty="0" err="1" smtClean="0">
                <a:solidFill>
                  <a:srgbClr val="0033CC"/>
                </a:solidFill>
              </a:rPr>
              <a:t>stoichiometric</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A cap is used to encapsulate the melt and stop evaporation.</a:t>
            </a:r>
          </a:p>
          <a:p>
            <a:pPr marL="171450" indent="-171450">
              <a:spcAft>
                <a:spcPts val="600"/>
              </a:spcAft>
              <a:buFont typeface="Arial" pitchFamily="34" charset="0"/>
              <a:buChar char="•"/>
            </a:pPr>
            <a:r>
              <a:rPr lang="en-US" dirty="0" smtClean="0">
                <a:solidFill>
                  <a:srgbClr val="0033CC"/>
                </a:solidFill>
              </a:rPr>
              <a:t>This cap is typically B</a:t>
            </a:r>
            <a:r>
              <a:rPr lang="en-US" baseline="-25000" dirty="0" smtClean="0">
                <a:solidFill>
                  <a:srgbClr val="0033CC"/>
                </a:solidFill>
              </a:rPr>
              <a:t>2</a:t>
            </a:r>
            <a:r>
              <a:rPr lang="en-US" dirty="0" smtClean="0">
                <a:solidFill>
                  <a:srgbClr val="0033CC"/>
                </a:solidFill>
              </a:rPr>
              <a:t>O</a:t>
            </a:r>
            <a:r>
              <a:rPr lang="en-US" baseline="-25000" dirty="0" smtClean="0">
                <a:solidFill>
                  <a:srgbClr val="0033CC"/>
                </a:solidFill>
              </a:rPr>
              <a:t>3</a:t>
            </a:r>
            <a:r>
              <a:rPr lang="en-US" dirty="0" smtClean="0">
                <a:solidFill>
                  <a:srgbClr val="0033CC"/>
                </a:solidFill>
              </a:rPr>
              <a:t> that melts at </a:t>
            </a:r>
            <a:r>
              <a:rPr lang="en-US" dirty="0" smtClean="0">
                <a:solidFill>
                  <a:srgbClr val="0033CC"/>
                </a:solidFill>
                <a:sym typeface="Symbol"/>
              </a:rPr>
              <a:t></a:t>
            </a:r>
            <a:r>
              <a:rPr lang="en-US" dirty="0" smtClean="0">
                <a:solidFill>
                  <a:srgbClr val="0033CC"/>
                </a:solidFill>
              </a:rPr>
              <a:t>400</a:t>
            </a:r>
            <a:r>
              <a:rPr lang="en-US" baseline="30000" dirty="0" smtClean="0">
                <a:solidFill>
                  <a:srgbClr val="0033CC"/>
                </a:solidFill>
              </a:rPr>
              <a:t>o</a:t>
            </a:r>
            <a:r>
              <a:rPr lang="en-US" dirty="0" smtClean="0">
                <a:solidFill>
                  <a:srgbClr val="0033CC"/>
                </a:solidFill>
              </a:rPr>
              <a:t>C.</a:t>
            </a:r>
          </a:p>
          <a:p>
            <a:pPr marL="171450" indent="-171450">
              <a:spcAft>
                <a:spcPts val="600"/>
              </a:spcAft>
              <a:buFont typeface="Arial" pitchFamily="34" charset="0"/>
              <a:buChar char="•"/>
            </a:pPr>
            <a:r>
              <a:rPr lang="en-US" dirty="0" smtClean="0">
                <a:solidFill>
                  <a:srgbClr val="0033CC"/>
                </a:solidFill>
              </a:rPr>
              <a:t>This allows the seed crystal to be lowered through the liquid cap and pulled out of the cap.</a:t>
            </a:r>
            <a:endParaRPr lang="en-US" dirty="0">
              <a:solidFill>
                <a:srgbClr val="0033CC"/>
              </a:solidFill>
            </a:endParaRPr>
          </a:p>
        </p:txBody>
      </p:sp>
      <p:sp>
        <p:nvSpPr>
          <p:cNvPr id="6" name="Rectangle 5"/>
          <p:cNvSpPr/>
          <p:nvPr/>
        </p:nvSpPr>
        <p:spPr>
          <a:xfrm>
            <a:off x="3048000" y="304800"/>
            <a:ext cx="3656322" cy="523220"/>
          </a:xfrm>
          <a:prstGeom prst="rect">
            <a:avLst/>
          </a:prstGeom>
        </p:spPr>
        <p:txBody>
          <a:bodyPr wrap="none">
            <a:spAutoFit/>
          </a:bodyPr>
          <a:lstStyle/>
          <a:p>
            <a:r>
              <a:rPr lang="en-US" sz="2800" dirty="0" smtClean="0">
                <a:solidFill>
                  <a:srgbClr val="0033CC"/>
                </a:solidFill>
              </a:rPr>
              <a:t>Crystal CZ growth: </a:t>
            </a:r>
            <a:r>
              <a:rPr lang="en-US" sz="2800" dirty="0" err="1" smtClean="0">
                <a:solidFill>
                  <a:srgbClr val="C00000"/>
                </a:solidFill>
              </a:rPr>
              <a:t>GaAs</a:t>
            </a:r>
            <a:endParaRPr lang="en-US" sz="2800" dirty="0">
              <a:solidFill>
                <a:srgbClr val="C00000"/>
              </a:solidFill>
            </a:endParaRPr>
          </a:p>
        </p:txBody>
      </p:sp>
      <p:cxnSp>
        <p:nvCxnSpPr>
          <p:cNvPr id="7" name="Straight Connector 6"/>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28600" y="3962400"/>
            <a:ext cx="184150" cy="915988"/>
          </a:xfrm>
          <a:prstGeom prst="rect">
            <a:avLst/>
          </a:prstGeom>
          <a:noFill/>
          <a:ln w="9525">
            <a:noFill/>
            <a:miter lim="800000"/>
            <a:headEnd/>
            <a:tailEnd/>
          </a:ln>
        </p:spPr>
        <p:txBody>
          <a:bodyPr wrap="none">
            <a:spAutoFit/>
          </a:bodyPr>
          <a:lstStyle/>
          <a:p>
            <a:endParaRPr lang="en-US">
              <a:solidFill>
                <a:srgbClr val="0033CC"/>
              </a:solidFill>
            </a:endParaRPr>
          </a:p>
          <a:p>
            <a:endParaRPr lang="en-US">
              <a:solidFill>
                <a:srgbClr val="0033CC"/>
              </a:solidFill>
            </a:endParaRPr>
          </a:p>
          <a:p>
            <a:endParaRPr lang="en-US">
              <a:solidFill>
                <a:srgbClr val="0033CC"/>
              </a:solidFill>
            </a:endParaRPr>
          </a:p>
        </p:txBody>
      </p:sp>
      <p:sp>
        <p:nvSpPr>
          <p:cNvPr id="9225" name="Text Box 4"/>
          <p:cNvSpPr txBox="1">
            <a:spLocks noChangeArrowheads="1"/>
          </p:cNvSpPr>
          <p:nvPr/>
        </p:nvSpPr>
        <p:spPr bwMode="auto">
          <a:xfrm>
            <a:off x="457200" y="1066800"/>
            <a:ext cx="4655826" cy="1077218"/>
          </a:xfrm>
          <a:prstGeom prst="rect">
            <a:avLst/>
          </a:prstGeom>
          <a:noFill/>
          <a:ln w="9525">
            <a:noFill/>
            <a:miter lim="800000"/>
            <a:headEnd/>
            <a:tailEnd/>
          </a:ln>
        </p:spPr>
        <p:txBody>
          <a:bodyPr wrap="none">
            <a:spAutoFit/>
          </a:bodyPr>
          <a:lstStyle/>
          <a:p>
            <a:pPr>
              <a:spcAft>
                <a:spcPts val="600"/>
              </a:spcAft>
            </a:pPr>
            <a:r>
              <a:rPr lang="en-US" dirty="0" smtClean="0">
                <a:solidFill>
                  <a:srgbClr val="0033CC"/>
                </a:solidFill>
              </a:rPr>
              <a:t>The </a:t>
            </a:r>
            <a:r>
              <a:rPr lang="en-US" dirty="0">
                <a:solidFill>
                  <a:srgbClr val="0033CC"/>
                </a:solidFill>
              </a:rPr>
              <a:t>rate of growth of the crystal </a:t>
            </a:r>
            <a:r>
              <a:rPr lang="en-US" dirty="0" smtClean="0">
                <a:solidFill>
                  <a:srgbClr val="0033CC"/>
                </a:solidFill>
              </a:rPr>
              <a:t>is</a:t>
            </a:r>
          </a:p>
          <a:p>
            <a:pPr>
              <a:spcAft>
                <a:spcPts val="600"/>
              </a:spcAft>
            </a:pPr>
            <a:r>
              <a:rPr lang="en-US" dirty="0" smtClean="0">
                <a:solidFill>
                  <a:srgbClr val="0033CC"/>
                </a:solidFill>
              </a:rPr>
              <a:t>where </a:t>
            </a:r>
            <a:r>
              <a:rPr lang="en-US" dirty="0" err="1" smtClean="0">
                <a:solidFill>
                  <a:srgbClr val="0033CC"/>
                </a:solidFill>
              </a:rPr>
              <a:t>v</a:t>
            </a:r>
            <a:r>
              <a:rPr lang="en-US" baseline="-25000" dirty="0" err="1" smtClean="0">
                <a:solidFill>
                  <a:srgbClr val="0033CC"/>
                </a:solidFill>
              </a:rPr>
              <a:t>P</a:t>
            </a:r>
            <a:r>
              <a:rPr lang="en-US" dirty="0" smtClean="0">
                <a:solidFill>
                  <a:srgbClr val="0033CC"/>
                </a:solidFill>
              </a:rPr>
              <a:t> is the pull rate and N is the density.</a:t>
            </a:r>
          </a:p>
          <a:p>
            <a:pPr>
              <a:spcAft>
                <a:spcPts val="600"/>
              </a:spcAft>
            </a:pPr>
            <a:r>
              <a:rPr lang="en-US" dirty="0" smtClean="0">
                <a:solidFill>
                  <a:srgbClr val="0033CC"/>
                </a:solidFill>
              </a:rPr>
              <a:t>Neglecting the middle term in Eqn. (1) we have:</a:t>
            </a:r>
            <a:endParaRPr lang="en-US" dirty="0">
              <a:solidFill>
                <a:srgbClr val="0033CC"/>
              </a:solidFill>
            </a:endParaRPr>
          </a:p>
        </p:txBody>
      </p:sp>
      <p:graphicFrame>
        <p:nvGraphicFramePr>
          <p:cNvPr id="9218" name="Object 5"/>
          <p:cNvGraphicFramePr>
            <a:graphicFrameLocks noChangeAspect="1"/>
          </p:cNvGraphicFramePr>
          <p:nvPr/>
        </p:nvGraphicFramePr>
        <p:xfrm>
          <a:off x="4724400" y="914400"/>
          <a:ext cx="1257300" cy="546100"/>
        </p:xfrm>
        <a:graphic>
          <a:graphicData uri="http://schemas.openxmlformats.org/presentationml/2006/ole">
            <p:oleObj spid="_x0000_s62466" name="Equation" r:id="rId3" imgW="1257300" imgH="546100" progId="Equation.3">
              <p:embed/>
            </p:oleObj>
          </a:graphicData>
        </a:graphic>
      </p:graphicFrame>
      <p:sp>
        <p:nvSpPr>
          <p:cNvPr id="9226" name="Text Box 6"/>
          <p:cNvSpPr txBox="1">
            <a:spLocks noChangeArrowheads="1"/>
          </p:cNvSpPr>
          <p:nvPr/>
        </p:nvSpPr>
        <p:spPr bwMode="auto">
          <a:xfrm>
            <a:off x="7939250" y="914400"/>
            <a:ext cx="442750" cy="369332"/>
          </a:xfrm>
          <a:prstGeom prst="rect">
            <a:avLst/>
          </a:prstGeom>
          <a:noFill/>
          <a:ln w="9525">
            <a:noFill/>
            <a:miter lim="800000"/>
            <a:headEnd/>
            <a:tailEnd/>
          </a:ln>
        </p:spPr>
        <p:txBody>
          <a:bodyPr wrap="none">
            <a:spAutoFit/>
          </a:bodyPr>
          <a:lstStyle/>
          <a:p>
            <a:r>
              <a:rPr lang="en-US" dirty="0">
                <a:solidFill>
                  <a:srgbClr val="0033CC"/>
                </a:solidFill>
              </a:rPr>
              <a:t>(2)</a:t>
            </a:r>
          </a:p>
        </p:txBody>
      </p:sp>
      <p:graphicFrame>
        <p:nvGraphicFramePr>
          <p:cNvPr id="9219" name="Object 9"/>
          <p:cNvGraphicFramePr>
            <a:graphicFrameLocks noChangeAspect="1"/>
          </p:cNvGraphicFramePr>
          <p:nvPr/>
        </p:nvGraphicFramePr>
        <p:xfrm>
          <a:off x="5257800" y="1600200"/>
          <a:ext cx="1689100" cy="596900"/>
        </p:xfrm>
        <a:graphic>
          <a:graphicData uri="http://schemas.openxmlformats.org/presentationml/2006/ole">
            <p:oleObj spid="_x0000_s62467" name="Equation" r:id="rId4" imgW="1689100" imgH="596900" progId="Equation.3">
              <p:embed/>
            </p:oleObj>
          </a:graphicData>
        </a:graphic>
      </p:graphicFrame>
      <p:sp>
        <p:nvSpPr>
          <p:cNvPr id="9229" name="Text Box 10"/>
          <p:cNvSpPr txBox="1">
            <a:spLocks noChangeArrowheads="1"/>
          </p:cNvSpPr>
          <p:nvPr/>
        </p:nvSpPr>
        <p:spPr bwMode="auto">
          <a:xfrm>
            <a:off x="8001000" y="1688068"/>
            <a:ext cx="442750" cy="369332"/>
          </a:xfrm>
          <a:prstGeom prst="rect">
            <a:avLst/>
          </a:prstGeom>
          <a:noFill/>
          <a:ln w="9525">
            <a:noFill/>
            <a:miter lim="800000"/>
            <a:headEnd/>
            <a:tailEnd/>
          </a:ln>
        </p:spPr>
        <p:txBody>
          <a:bodyPr wrap="none">
            <a:spAutoFit/>
          </a:bodyPr>
          <a:lstStyle/>
          <a:p>
            <a:r>
              <a:rPr lang="en-US" dirty="0">
                <a:solidFill>
                  <a:srgbClr val="0033CC"/>
                </a:solidFill>
              </a:rPr>
              <a:t>(3)</a:t>
            </a:r>
          </a:p>
        </p:txBody>
      </p:sp>
      <p:sp>
        <p:nvSpPr>
          <p:cNvPr id="9230" name="Text Box 11"/>
          <p:cNvSpPr txBox="1">
            <a:spLocks noChangeArrowheads="1"/>
          </p:cNvSpPr>
          <p:nvPr/>
        </p:nvSpPr>
        <p:spPr bwMode="auto">
          <a:xfrm>
            <a:off x="457200" y="2590800"/>
            <a:ext cx="7335291" cy="369332"/>
          </a:xfrm>
          <a:prstGeom prst="rect">
            <a:avLst/>
          </a:prstGeom>
          <a:noFill/>
          <a:ln w="9525">
            <a:noFill/>
            <a:miter lim="800000"/>
            <a:headEnd/>
            <a:tailEnd/>
          </a:ln>
        </p:spPr>
        <p:txBody>
          <a:bodyPr wrap="square">
            <a:spAutoFit/>
          </a:bodyPr>
          <a:lstStyle/>
          <a:p>
            <a:r>
              <a:rPr lang="en-US" dirty="0">
                <a:solidFill>
                  <a:srgbClr val="0033CC"/>
                </a:solidFill>
              </a:rPr>
              <a:t> </a:t>
            </a:r>
            <a:r>
              <a:rPr lang="en-US" dirty="0" smtClean="0">
                <a:solidFill>
                  <a:srgbClr val="0033CC"/>
                </a:solidFill>
              </a:rPr>
              <a:t>In </a:t>
            </a:r>
            <a:r>
              <a:rPr lang="en-US" dirty="0">
                <a:solidFill>
                  <a:srgbClr val="0033CC"/>
                </a:solidFill>
              </a:rPr>
              <a:t>order to replace </a:t>
            </a:r>
            <a:r>
              <a:rPr lang="en-US" dirty="0" err="1">
                <a:solidFill>
                  <a:srgbClr val="0033CC"/>
                </a:solidFill>
              </a:rPr>
              <a:t>dT</a:t>
            </a:r>
            <a:r>
              <a:rPr lang="en-US" dirty="0">
                <a:solidFill>
                  <a:srgbClr val="0033CC"/>
                </a:solidFill>
              </a:rPr>
              <a:t>/dx</a:t>
            </a:r>
            <a:r>
              <a:rPr lang="en-US" baseline="-25000" dirty="0">
                <a:solidFill>
                  <a:srgbClr val="0033CC"/>
                </a:solidFill>
              </a:rPr>
              <a:t>2</a:t>
            </a:r>
            <a:r>
              <a:rPr lang="en-US" dirty="0">
                <a:solidFill>
                  <a:srgbClr val="0033CC"/>
                </a:solidFill>
              </a:rPr>
              <a:t>, we need to consider the heat transfer processes.</a:t>
            </a:r>
          </a:p>
        </p:txBody>
      </p:sp>
      <p:graphicFrame>
        <p:nvGraphicFramePr>
          <p:cNvPr id="9220" name="Object 12"/>
          <p:cNvGraphicFramePr>
            <a:graphicFrameLocks noChangeAspect="1"/>
          </p:cNvGraphicFramePr>
          <p:nvPr/>
        </p:nvGraphicFramePr>
        <p:xfrm>
          <a:off x="228600" y="3276600"/>
          <a:ext cx="4242775" cy="2835275"/>
        </p:xfrm>
        <a:graphic>
          <a:graphicData uri="http://schemas.openxmlformats.org/presentationml/2006/ole">
            <p:oleObj spid="_x0000_s62468" name="Document" r:id="rId5" imgW="4596384" imgH="3072384" progId="Word.Document.8">
              <p:embed/>
            </p:oleObj>
          </a:graphicData>
        </a:graphic>
      </p:graphicFrame>
      <p:sp>
        <p:nvSpPr>
          <p:cNvPr id="9231" name="Text Box 13"/>
          <p:cNvSpPr txBox="1">
            <a:spLocks noChangeArrowheads="1"/>
          </p:cNvSpPr>
          <p:nvPr/>
        </p:nvSpPr>
        <p:spPr bwMode="auto">
          <a:xfrm>
            <a:off x="4724400" y="3035300"/>
            <a:ext cx="3849515" cy="1754326"/>
          </a:xfrm>
          <a:prstGeom prst="rect">
            <a:avLst/>
          </a:prstGeom>
          <a:noFill/>
          <a:ln w="9525">
            <a:noFill/>
            <a:miter lim="800000"/>
            <a:headEnd/>
            <a:tailEnd/>
          </a:ln>
        </p:spPr>
        <p:txBody>
          <a:bodyPr wrap="none">
            <a:spAutoFit/>
          </a:bodyPr>
          <a:lstStyle/>
          <a:p>
            <a:r>
              <a:rPr lang="en-US" dirty="0" smtClean="0">
                <a:solidFill>
                  <a:srgbClr val="0033CC"/>
                </a:solidFill>
              </a:rPr>
              <a:t>Heat </a:t>
            </a:r>
            <a:r>
              <a:rPr lang="en-US" dirty="0">
                <a:solidFill>
                  <a:srgbClr val="0033CC"/>
                </a:solidFill>
              </a:rPr>
              <a:t>radiation from the crystal (C) </a:t>
            </a:r>
          </a:p>
          <a:p>
            <a:r>
              <a:rPr lang="en-US" dirty="0">
                <a:solidFill>
                  <a:srgbClr val="0033CC"/>
                </a:solidFill>
              </a:rPr>
              <a:t> </a:t>
            </a:r>
            <a:r>
              <a:rPr lang="en-US" dirty="0" smtClean="0">
                <a:solidFill>
                  <a:srgbClr val="0033CC"/>
                </a:solidFill>
              </a:rPr>
              <a:t>is </a:t>
            </a:r>
            <a:r>
              <a:rPr lang="en-US" dirty="0">
                <a:solidFill>
                  <a:srgbClr val="0033CC"/>
                </a:solidFill>
              </a:rPr>
              <a:t>given by the Stefan-Boltzmann </a:t>
            </a:r>
            <a:r>
              <a:rPr lang="en-US" dirty="0" smtClean="0">
                <a:solidFill>
                  <a:srgbClr val="0033CC"/>
                </a:solidFill>
              </a:rPr>
              <a:t>law*:</a:t>
            </a:r>
          </a:p>
          <a:p>
            <a:endParaRPr lang="en-US" dirty="0" smtClean="0">
              <a:solidFill>
                <a:srgbClr val="0033CC"/>
              </a:solidFill>
            </a:endParaRPr>
          </a:p>
          <a:p>
            <a:endParaRPr lang="en-US" dirty="0" smtClean="0">
              <a:solidFill>
                <a:srgbClr val="0033CC"/>
              </a:solidFill>
            </a:endParaRPr>
          </a:p>
          <a:p>
            <a:r>
              <a:rPr lang="en-US" dirty="0" smtClean="0">
                <a:solidFill>
                  <a:srgbClr val="0033CC"/>
                </a:solidFill>
              </a:rPr>
              <a:t>Heat conduction up the crystal is </a:t>
            </a:r>
          </a:p>
          <a:p>
            <a:r>
              <a:rPr lang="en-US" dirty="0" smtClean="0">
                <a:solidFill>
                  <a:srgbClr val="0033CC"/>
                </a:solidFill>
              </a:rPr>
              <a:t> given by</a:t>
            </a:r>
          </a:p>
        </p:txBody>
      </p:sp>
      <p:graphicFrame>
        <p:nvGraphicFramePr>
          <p:cNvPr id="9221" name="Object 14"/>
          <p:cNvGraphicFramePr>
            <a:graphicFrameLocks noChangeAspect="1"/>
          </p:cNvGraphicFramePr>
          <p:nvPr/>
        </p:nvGraphicFramePr>
        <p:xfrm>
          <a:off x="5257800" y="3740150"/>
          <a:ext cx="2299935" cy="374650"/>
        </p:xfrm>
        <a:graphic>
          <a:graphicData uri="http://schemas.openxmlformats.org/presentationml/2006/ole">
            <p:oleObj spid="_x0000_s62469" name="Equation" r:id="rId6" imgW="1231560" imgH="228600" progId="Equation.3">
              <p:embed/>
            </p:oleObj>
          </a:graphicData>
        </a:graphic>
      </p:graphicFrame>
      <p:sp>
        <p:nvSpPr>
          <p:cNvPr id="9232" name="Text Box 15"/>
          <p:cNvSpPr txBox="1">
            <a:spLocks noChangeArrowheads="1"/>
          </p:cNvSpPr>
          <p:nvPr/>
        </p:nvSpPr>
        <p:spPr bwMode="auto">
          <a:xfrm>
            <a:off x="8077200" y="3721100"/>
            <a:ext cx="442750" cy="369332"/>
          </a:xfrm>
          <a:prstGeom prst="rect">
            <a:avLst/>
          </a:prstGeom>
          <a:noFill/>
          <a:ln w="9525">
            <a:noFill/>
            <a:miter lim="800000"/>
            <a:headEnd/>
            <a:tailEnd/>
          </a:ln>
        </p:spPr>
        <p:txBody>
          <a:bodyPr wrap="none">
            <a:spAutoFit/>
          </a:bodyPr>
          <a:lstStyle/>
          <a:p>
            <a:r>
              <a:rPr lang="en-US" dirty="0">
                <a:solidFill>
                  <a:srgbClr val="0033CC"/>
                </a:solidFill>
              </a:rPr>
              <a:t>(4)</a:t>
            </a:r>
          </a:p>
        </p:txBody>
      </p:sp>
      <p:graphicFrame>
        <p:nvGraphicFramePr>
          <p:cNvPr id="9222" name="Object 17"/>
          <p:cNvGraphicFramePr>
            <a:graphicFrameLocks noChangeAspect="1"/>
          </p:cNvGraphicFramePr>
          <p:nvPr/>
        </p:nvGraphicFramePr>
        <p:xfrm>
          <a:off x="5943600" y="4635500"/>
          <a:ext cx="1549400" cy="546100"/>
        </p:xfrm>
        <a:graphic>
          <a:graphicData uri="http://schemas.openxmlformats.org/presentationml/2006/ole">
            <p:oleObj spid="_x0000_s62470" name="Equation" r:id="rId7" imgW="1549400" imgH="546100" progId="Equation.3">
              <p:embed/>
            </p:oleObj>
          </a:graphicData>
        </a:graphic>
      </p:graphicFrame>
      <p:sp>
        <p:nvSpPr>
          <p:cNvPr id="9234" name="Text Box 18"/>
          <p:cNvSpPr txBox="1">
            <a:spLocks noChangeArrowheads="1"/>
          </p:cNvSpPr>
          <p:nvPr/>
        </p:nvSpPr>
        <p:spPr bwMode="auto">
          <a:xfrm>
            <a:off x="8077200" y="4659868"/>
            <a:ext cx="442750" cy="369332"/>
          </a:xfrm>
          <a:prstGeom prst="rect">
            <a:avLst/>
          </a:prstGeom>
          <a:noFill/>
          <a:ln w="9525">
            <a:noFill/>
            <a:miter lim="800000"/>
            <a:headEnd/>
            <a:tailEnd/>
          </a:ln>
        </p:spPr>
        <p:txBody>
          <a:bodyPr wrap="none">
            <a:spAutoFit/>
          </a:bodyPr>
          <a:lstStyle/>
          <a:p>
            <a:r>
              <a:rPr lang="en-US" dirty="0">
                <a:solidFill>
                  <a:srgbClr val="0033CC"/>
                </a:solidFill>
              </a:rPr>
              <a:t>(5)</a:t>
            </a:r>
          </a:p>
        </p:txBody>
      </p:sp>
      <p:sp>
        <p:nvSpPr>
          <p:cNvPr id="19" name="Text Box 10"/>
          <p:cNvSpPr txBox="1">
            <a:spLocks noChangeArrowheads="1"/>
          </p:cNvSpPr>
          <p:nvPr/>
        </p:nvSpPr>
        <p:spPr bwMode="auto">
          <a:xfrm>
            <a:off x="1428750" y="152400"/>
            <a:ext cx="6289094" cy="523220"/>
          </a:xfrm>
          <a:prstGeom prst="rect">
            <a:avLst/>
          </a:prstGeom>
          <a:noFill/>
          <a:ln w="9525">
            <a:noFill/>
            <a:miter lim="800000"/>
            <a:headEnd/>
            <a:tailEnd/>
          </a:ln>
        </p:spPr>
        <p:txBody>
          <a:bodyPr wrap="none">
            <a:spAutoFit/>
          </a:bodyPr>
          <a:lstStyle/>
          <a:p>
            <a:r>
              <a:rPr lang="en-US" sz="2800" dirty="0" smtClean="0">
                <a:solidFill>
                  <a:srgbClr val="0033CC"/>
                </a:solidFill>
              </a:rPr>
              <a:t> </a:t>
            </a:r>
            <a:r>
              <a:rPr lang="en-US" sz="2800" dirty="0" err="1" smtClean="0">
                <a:solidFill>
                  <a:srgbClr val="0033CC"/>
                </a:solidFill>
              </a:rPr>
              <a:t>Czochralski</a:t>
            </a:r>
            <a:r>
              <a:rPr lang="en-US" sz="2800" dirty="0" smtClean="0">
                <a:solidFill>
                  <a:srgbClr val="0033CC"/>
                </a:solidFill>
              </a:rPr>
              <a:t> process - crystal growth rate </a:t>
            </a:r>
            <a:endParaRPr lang="en-US" sz="2800" dirty="0">
              <a:solidFill>
                <a:srgbClr val="0033CC"/>
              </a:solidFill>
            </a:endParaRPr>
          </a:p>
        </p:txBody>
      </p:sp>
      <p:cxnSp>
        <p:nvCxnSpPr>
          <p:cNvPr id="20" name="Straight Connector 19"/>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1" name="Rectangle 20"/>
          <p:cNvSpPr/>
          <p:nvPr/>
        </p:nvSpPr>
        <p:spPr>
          <a:xfrm>
            <a:off x="4800600" y="5257800"/>
            <a:ext cx="3733800" cy="1477328"/>
          </a:xfrm>
          <a:prstGeom prst="rect">
            <a:avLst/>
          </a:prstGeom>
        </p:spPr>
        <p:txBody>
          <a:bodyPr wrap="square">
            <a:spAutoFit/>
          </a:bodyPr>
          <a:lstStyle/>
          <a:p>
            <a:r>
              <a:rPr lang="el-GR" dirty="0" smtClean="0">
                <a:solidFill>
                  <a:srgbClr val="0033CC"/>
                </a:solidFill>
              </a:rPr>
              <a:t>2π</a:t>
            </a:r>
            <a:r>
              <a:rPr lang="en-US" dirty="0" err="1" smtClean="0">
                <a:solidFill>
                  <a:srgbClr val="0033CC"/>
                </a:solidFill>
              </a:rPr>
              <a:t>rdx</a:t>
            </a:r>
            <a:r>
              <a:rPr lang="en-US" dirty="0" smtClean="0">
                <a:solidFill>
                  <a:srgbClr val="0033CC"/>
                </a:solidFill>
              </a:rPr>
              <a:t> = radiation surface.</a:t>
            </a:r>
          </a:p>
          <a:p>
            <a:r>
              <a:rPr lang="el-GR" dirty="0" smtClean="0">
                <a:solidFill>
                  <a:srgbClr val="0033CC"/>
                </a:solidFill>
              </a:rPr>
              <a:t>σ</a:t>
            </a:r>
            <a:r>
              <a:rPr lang="en-US" dirty="0" smtClean="0">
                <a:solidFill>
                  <a:srgbClr val="0033CC"/>
                </a:solidFill>
              </a:rPr>
              <a:t> </a:t>
            </a:r>
            <a:r>
              <a:rPr lang="el-GR" dirty="0" smtClean="0">
                <a:solidFill>
                  <a:srgbClr val="0033CC"/>
                </a:solidFill>
              </a:rPr>
              <a:t>=</a:t>
            </a:r>
            <a:r>
              <a:rPr lang="en-US" dirty="0" smtClean="0">
                <a:solidFill>
                  <a:srgbClr val="0033CC"/>
                </a:solidFill>
              </a:rPr>
              <a:t> </a:t>
            </a:r>
            <a:r>
              <a:rPr lang="en-US" dirty="0" err="1" smtClean="0">
                <a:solidFill>
                  <a:srgbClr val="0033CC"/>
                </a:solidFill>
              </a:rPr>
              <a:t>Boltzman</a:t>
            </a:r>
            <a:r>
              <a:rPr lang="en-US" dirty="0" smtClean="0">
                <a:solidFill>
                  <a:srgbClr val="0033CC"/>
                </a:solidFill>
              </a:rPr>
              <a:t> constant (NOT </a:t>
            </a:r>
            <a:r>
              <a:rPr lang="en-US" dirty="0" err="1" smtClean="0">
                <a:solidFill>
                  <a:srgbClr val="0033CC"/>
                </a:solidFill>
              </a:rPr>
              <a:t>k</a:t>
            </a:r>
            <a:r>
              <a:rPr lang="en-US" baseline="-25000" dirty="0" err="1" smtClean="0">
                <a:solidFill>
                  <a:srgbClr val="0033CC"/>
                </a:solidFill>
              </a:rPr>
              <a:t>B</a:t>
            </a:r>
            <a:r>
              <a:rPr lang="en-US" dirty="0" smtClean="0">
                <a:solidFill>
                  <a:srgbClr val="0033CC"/>
                </a:solidFill>
              </a:rPr>
              <a:t>)</a:t>
            </a:r>
          </a:p>
          <a:p>
            <a:r>
              <a:rPr lang="en-US" dirty="0" err="1" smtClean="0">
                <a:solidFill>
                  <a:srgbClr val="0033CC"/>
                </a:solidFill>
              </a:rPr>
              <a:t>k</a:t>
            </a:r>
            <a:r>
              <a:rPr lang="en-US" baseline="-25000" dirty="0" err="1" smtClean="0">
                <a:solidFill>
                  <a:srgbClr val="0033CC"/>
                </a:solidFill>
              </a:rPr>
              <a:t>S</a:t>
            </a:r>
            <a:r>
              <a:rPr lang="en-US" dirty="0" smtClean="0">
                <a:solidFill>
                  <a:srgbClr val="0033CC"/>
                </a:solidFill>
              </a:rPr>
              <a:t> = thermal conductivity of the solid.</a:t>
            </a:r>
          </a:p>
          <a:p>
            <a:r>
              <a:rPr lang="en-US" dirty="0" smtClean="0">
                <a:solidFill>
                  <a:srgbClr val="0033CC"/>
                </a:solidFill>
                <a:sym typeface="Symbol"/>
              </a:rPr>
              <a:t>=1 for perfect blackbody.</a:t>
            </a:r>
          </a:p>
          <a:p>
            <a:r>
              <a:rPr lang="en-US" dirty="0" smtClean="0">
                <a:solidFill>
                  <a:srgbClr val="0033CC"/>
                </a:solidFill>
                <a:sym typeface="Symbol"/>
              </a:rPr>
              <a:t>&lt;1 for “grey-body”.</a:t>
            </a:r>
            <a:endParaRPr lang="en-US" dirty="0">
              <a:solidFill>
                <a:srgbClr val="0033CC"/>
              </a:solidFill>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pPr/>
              <a:t>3</a:t>
            </a:fld>
            <a:endParaRPr lang="en-US"/>
          </a:p>
        </p:txBody>
      </p:sp>
      <p:sp>
        <p:nvSpPr>
          <p:cNvPr id="22" name="Rectangle 21"/>
          <p:cNvSpPr/>
          <p:nvPr/>
        </p:nvSpPr>
        <p:spPr>
          <a:xfrm>
            <a:off x="0" y="6248400"/>
            <a:ext cx="4800600" cy="523220"/>
          </a:xfrm>
          <a:prstGeom prst="rect">
            <a:avLst/>
          </a:prstGeom>
        </p:spPr>
        <p:txBody>
          <a:bodyPr wrap="square">
            <a:spAutoFit/>
          </a:bodyPr>
          <a:lstStyle/>
          <a:p>
            <a:r>
              <a:rPr lang="en-US" sz="1400" dirty="0" smtClean="0"/>
              <a:t>*Stephen-Boltzmann law: http://en.wikipedia.org/wiki/Stefan%E2%80%93Boltzmann_law</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304800"/>
            <a:ext cx="5117491" cy="523220"/>
          </a:xfrm>
          <a:prstGeom prst="rect">
            <a:avLst/>
          </a:prstGeom>
        </p:spPr>
        <p:txBody>
          <a:bodyPr wrap="none">
            <a:spAutoFit/>
          </a:bodyPr>
          <a:lstStyle/>
          <a:p>
            <a:r>
              <a:rPr lang="en-US" sz="2800" dirty="0" smtClean="0">
                <a:solidFill>
                  <a:srgbClr val="0033CC"/>
                </a:solidFill>
              </a:rPr>
              <a:t>Horizontal Bridgman </a:t>
            </a:r>
            <a:r>
              <a:rPr lang="en-US" sz="2800" dirty="0" err="1" smtClean="0">
                <a:solidFill>
                  <a:srgbClr val="0033CC"/>
                </a:solidFill>
              </a:rPr>
              <a:t>GaAs</a:t>
            </a:r>
            <a:r>
              <a:rPr lang="en-US" sz="2800" dirty="0" smtClean="0">
                <a:solidFill>
                  <a:srgbClr val="0033CC"/>
                </a:solidFill>
              </a:rPr>
              <a:t> growth</a:t>
            </a:r>
            <a:endParaRPr lang="en-US" sz="2800" dirty="0">
              <a:solidFill>
                <a:srgbClr val="0033CC"/>
              </a:solidFill>
            </a:endParaRPr>
          </a:p>
        </p:txBody>
      </p:sp>
      <p:sp>
        <p:nvSpPr>
          <p:cNvPr id="6" name="Rectangle 5"/>
          <p:cNvSpPr/>
          <p:nvPr/>
        </p:nvSpPr>
        <p:spPr>
          <a:xfrm>
            <a:off x="152400" y="990600"/>
            <a:ext cx="8534400" cy="1431161"/>
          </a:xfrm>
          <a:prstGeom prst="rect">
            <a:avLst/>
          </a:prstGeom>
        </p:spPr>
        <p:txBody>
          <a:bodyPr wrap="square">
            <a:spAutoFit/>
          </a:bodyPr>
          <a:lstStyle/>
          <a:p>
            <a:pPr>
              <a:spcAft>
                <a:spcPts val="600"/>
              </a:spcAft>
            </a:pPr>
            <a:r>
              <a:rPr lang="en-US" dirty="0" smtClean="0">
                <a:solidFill>
                  <a:srgbClr val="0033CC"/>
                </a:solidFill>
              </a:rPr>
              <a:t>Historically, high defect density with LEC </a:t>
            </a:r>
            <a:r>
              <a:rPr lang="en-US" dirty="0" err="1" smtClean="0">
                <a:solidFill>
                  <a:srgbClr val="0033CC"/>
                </a:solidFill>
              </a:rPr>
              <a:t>GaAs</a:t>
            </a:r>
            <a:r>
              <a:rPr lang="en-US" dirty="0" smtClean="0">
                <a:solidFill>
                  <a:srgbClr val="0033CC"/>
                </a:solidFill>
              </a:rPr>
              <a:t> limits its use from electronic applications.</a:t>
            </a:r>
          </a:p>
          <a:p>
            <a:pPr>
              <a:spcAft>
                <a:spcPts val="600"/>
              </a:spcAft>
            </a:pPr>
            <a:r>
              <a:rPr lang="en-US" dirty="0" smtClean="0">
                <a:solidFill>
                  <a:srgbClr val="0033CC"/>
                </a:solidFill>
              </a:rPr>
              <a:t>Most </a:t>
            </a:r>
            <a:r>
              <a:rPr lang="en-US" dirty="0" err="1" smtClean="0">
                <a:solidFill>
                  <a:srgbClr val="0033CC"/>
                </a:solidFill>
              </a:rPr>
              <a:t>GaAs</a:t>
            </a:r>
            <a:r>
              <a:rPr lang="en-US" dirty="0" smtClean="0">
                <a:solidFill>
                  <a:srgbClr val="0033CC"/>
                </a:solidFill>
              </a:rPr>
              <a:t> for optoelectronics is produced by Bridgman method. </a:t>
            </a:r>
          </a:p>
          <a:p>
            <a:pPr>
              <a:spcAft>
                <a:spcPts val="600"/>
              </a:spcAft>
            </a:pPr>
            <a:r>
              <a:rPr lang="en-US" dirty="0" smtClean="0">
                <a:solidFill>
                  <a:srgbClr val="0033CC"/>
                </a:solidFill>
              </a:rPr>
              <a:t>The </a:t>
            </a:r>
            <a:r>
              <a:rPr lang="en-US" dirty="0" err="1" smtClean="0">
                <a:solidFill>
                  <a:srgbClr val="0033CC"/>
                </a:solidFill>
              </a:rPr>
              <a:t>GaAs</a:t>
            </a:r>
            <a:r>
              <a:rPr lang="en-US" dirty="0" smtClean="0">
                <a:solidFill>
                  <a:srgbClr val="0033CC"/>
                </a:solidFill>
              </a:rPr>
              <a:t> charge is held in a sealed ampoule with excess arsenic. </a:t>
            </a:r>
          </a:p>
          <a:p>
            <a:pPr>
              <a:spcAft>
                <a:spcPts val="600"/>
              </a:spcAft>
            </a:pPr>
            <a:r>
              <a:rPr lang="en-US" dirty="0" smtClean="0">
                <a:solidFill>
                  <a:srgbClr val="0033CC"/>
                </a:solidFill>
              </a:rPr>
              <a:t>Thus, higher As pressure can be reached that limits As evaporation. </a:t>
            </a:r>
          </a:p>
        </p:txBody>
      </p:sp>
      <p:pic>
        <p:nvPicPr>
          <p:cNvPr id="41986" name="Picture 2"/>
          <p:cNvPicPr>
            <a:picLocks noChangeAspect="1" noChangeArrowheads="1"/>
          </p:cNvPicPr>
          <p:nvPr/>
        </p:nvPicPr>
        <p:blipFill>
          <a:blip r:embed="rId2" cstate="print"/>
          <a:srcRect/>
          <a:stretch>
            <a:fillRect/>
          </a:stretch>
        </p:blipFill>
        <p:spPr bwMode="auto">
          <a:xfrm>
            <a:off x="762000" y="2438400"/>
            <a:ext cx="7539895" cy="4027753"/>
          </a:xfrm>
          <a:prstGeom prst="rect">
            <a:avLst/>
          </a:prstGeom>
          <a:noFill/>
          <a:ln w="9525">
            <a:noFill/>
            <a:miter lim="800000"/>
            <a:headEnd/>
            <a:tailEnd/>
          </a:ln>
        </p:spPr>
      </p:pic>
      <p:cxnSp>
        <p:nvCxnSpPr>
          <p:cNvPr id="7" name="Straight Connector 6"/>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228600" y="4343400"/>
            <a:ext cx="184150" cy="915988"/>
          </a:xfrm>
          <a:prstGeom prst="rect">
            <a:avLst/>
          </a:prstGeom>
          <a:noFill/>
          <a:ln w="9525">
            <a:noFill/>
            <a:miter lim="800000"/>
            <a:headEnd/>
            <a:tailEnd/>
          </a:ln>
        </p:spPr>
        <p:txBody>
          <a:bodyPr wrap="none">
            <a:spAutoFit/>
          </a:bodyPr>
          <a:lstStyle/>
          <a:p>
            <a:endParaRPr lang="en-US">
              <a:solidFill>
                <a:srgbClr val="0033CC"/>
              </a:solidFill>
            </a:endParaRPr>
          </a:p>
          <a:p>
            <a:endParaRPr lang="en-US">
              <a:solidFill>
                <a:srgbClr val="0033CC"/>
              </a:solidFill>
            </a:endParaRPr>
          </a:p>
          <a:p>
            <a:endParaRPr lang="en-US">
              <a:solidFill>
                <a:srgbClr val="0033CC"/>
              </a:solidFill>
            </a:endParaRPr>
          </a:p>
        </p:txBody>
      </p:sp>
      <p:sp>
        <p:nvSpPr>
          <p:cNvPr id="10248" name="Text Box 10"/>
          <p:cNvSpPr txBox="1">
            <a:spLocks noChangeArrowheads="1"/>
          </p:cNvSpPr>
          <p:nvPr/>
        </p:nvSpPr>
        <p:spPr bwMode="auto">
          <a:xfrm>
            <a:off x="4632325" y="4556125"/>
            <a:ext cx="184731" cy="369332"/>
          </a:xfrm>
          <a:prstGeom prst="rect">
            <a:avLst/>
          </a:prstGeom>
          <a:noFill/>
          <a:ln w="9525">
            <a:noFill/>
            <a:miter lim="800000"/>
            <a:headEnd/>
            <a:tailEnd/>
          </a:ln>
        </p:spPr>
        <p:txBody>
          <a:bodyPr wrap="none">
            <a:spAutoFit/>
          </a:bodyPr>
          <a:lstStyle/>
          <a:p>
            <a:endParaRPr lang="en-US">
              <a:solidFill>
                <a:srgbClr val="0033CC"/>
              </a:solidFill>
            </a:endParaRPr>
          </a:p>
        </p:txBody>
      </p:sp>
      <p:sp>
        <p:nvSpPr>
          <p:cNvPr id="10249" name="Text Box 4"/>
          <p:cNvSpPr txBox="1">
            <a:spLocks noChangeArrowheads="1"/>
          </p:cNvSpPr>
          <p:nvPr/>
        </p:nvSpPr>
        <p:spPr bwMode="auto">
          <a:xfrm>
            <a:off x="152400" y="990600"/>
            <a:ext cx="2960106" cy="369332"/>
          </a:xfrm>
          <a:prstGeom prst="rect">
            <a:avLst/>
          </a:prstGeom>
          <a:noFill/>
          <a:ln w="9525">
            <a:noFill/>
            <a:miter lim="800000"/>
            <a:headEnd/>
            <a:tailEnd/>
          </a:ln>
        </p:spPr>
        <p:txBody>
          <a:bodyPr wrap="none">
            <a:spAutoFit/>
          </a:bodyPr>
          <a:lstStyle/>
          <a:p>
            <a:r>
              <a:rPr lang="en-US" dirty="0">
                <a:solidFill>
                  <a:srgbClr val="0033CC"/>
                </a:solidFill>
              </a:rPr>
              <a:t>•  Differentiating (5), we have</a:t>
            </a:r>
          </a:p>
        </p:txBody>
      </p:sp>
      <p:graphicFrame>
        <p:nvGraphicFramePr>
          <p:cNvPr id="10242" name="Object 5"/>
          <p:cNvGraphicFramePr>
            <a:graphicFrameLocks noChangeAspect="1"/>
          </p:cNvGraphicFramePr>
          <p:nvPr/>
        </p:nvGraphicFramePr>
        <p:xfrm>
          <a:off x="3581400" y="914400"/>
          <a:ext cx="4762500" cy="609600"/>
        </p:xfrm>
        <a:graphic>
          <a:graphicData uri="http://schemas.openxmlformats.org/presentationml/2006/ole">
            <p:oleObj spid="_x0000_s63490" name="Equation" r:id="rId3" imgW="4762500" imgH="609600" progId="Equation.3">
              <p:embed/>
            </p:oleObj>
          </a:graphicData>
        </a:graphic>
      </p:graphicFrame>
      <p:sp>
        <p:nvSpPr>
          <p:cNvPr id="10250" name="Text Box 6"/>
          <p:cNvSpPr txBox="1">
            <a:spLocks noChangeArrowheads="1"/>
          </p:cNvSpPr>
          <p:nvPr/>
        </p:nvSpPr>
        <p:spPr bwMode="auto">
          <a:xfrm>
            <a:off x="8534400" y="1066800"/>
            <a:ext cx="442750" cy="369332"/>
          </a:xfrm>
          <a:prstGeom prst="rect">
            <a:avLst/>
          </a:prstGeom>
          <a:noFill/>
          <a:ln w="9525">
            <a:noFill/>
            <a:miter lim="800000"/>
            <a:headEnd/>
            <a:tailEnd/>
          </a:ln>
        </p:spPr>
        <p:txBody>
          <a:bodyPr wrap="none">
            <a:spAutoFit/>
          </a:bodyPr>
          <a:lstStyle/>
          <a:p>
            <a:r>
              <a:rPr lang="en-US">
                <a:solidFill>
                  <a:srgbClr val="0033CC"/>
                </a:solidFill>
              </a:rPr>
              <a:t>(6)</a:t>
            </a:r>
          </a:p>
        </p:txBody>
      </p:sp>
      <p:sp>
        <p:nvSpPr>
          <p:cNvPr id="10251" name="Text Box 7"/>
          <p:cNvSpPr txBox="1">
            <a:spLocks noChangeArrowheads="1"/>
          </p:cNvSpPr>
          <p:nvPr/>
        </p:nvSpPr>
        <p:spPr bwMode="auto">
          <a:xfrm>
            <a:off x="152400" y="1981200"/>
            <a:ext cx="3462615" cy="369332"/>
          </a:xfrm>
          <a:prstGeom prst="rect">
            <a:avLst/>
          </a:prstGeom>
          <a:noFill/>
          <a:ln w="9525">
            <a:noFill/>
            <a:miter lim="800000"/>
            <a:headEnd/>
            <a:tailEnd/>
          </a:ln>
        </p:spPr>
        <p:txBody>
          <a:bodyPr wrap="none">
            <a:spAutoFit/>
          </a:bodyPr>
          <a:lstStyle/>
          <a:p>
            <a:r>
              <a:rPr lang="en-US">
                <a:solidFill>
                  <a:srgbClr val="0033CC"/>
                </a:solidFill>
              </a:rPr>
              <a:t>•  Substituting (6) into (4), we have</a:t>
            </a:r>
          </a:p>
        </p:txBody>
      </p:sp>
      <p:graphicFrame>
        <p:nvGraphicFramePr>
          <p:cNvPr id="10243" name="Object 8"/>
          <p:cNvGraphicFramePr>
            <a:graphicFrameLocks noChangeAspect="1"/>
          </p:cNvGraphicFramePr>
          <p:nvPr/>
        </p:nvGraphicFramePr>
        <p:xfrm>
          <a:off x="4800600" y="1828800"/>
          <a:ext cx="1663700" cy="635000"/>
        </p:xfrm>
        <a:graphic>
          <a:graphicData uri="http://schemas.openxmlformats.org/presentationml/2006/ole">
            <p:oleObj spid="_x0000_s63491" name="Equation" r:id="rId4" imgW="1663700" imgH="635000" progId="Equation.3">
              <p:embed/>
            </p:oleObj>
          </a:graphicData>
        </a:graphic>
      </p:graphicFrame>
      <p:sp>
        <p:nvSpPr>
          <p:cNvPr id="10252" name="Text Box 9"/>
          <p:cNvSpPr txBox="1">
            <a:spLocks noChangeArrowheads="1"/>
          </p:cNvSpPr>
          <p:nvPr/>
        </p:nvSpPr>
        <p:spPr bwMode="auto">
          <a:xfrm>
            <a:off x="8534400" y="1905000"/>
            <a:ext cx="442750" cy="369332"/>
          </a:xfrm>
          <a:prstGeom prst="rect">
            <a:avLst/>
          </a:prstGeom>
          <a:noFill/>
          <a:ln w="9525">
            <a:noFill/>
            <a:miter lim="800000"/>
            <a:headEnd/>
            <a:tailEnd/>
          </a:ln>
        </p:spPr>
        <p:txBody>
          <a:bodyPr wrap="none">
            <a:spAutoFit/>
          </a:bodyPr>
          <a:lstStyle/>
          <a:p>
            <a:r>
              <a:rPr lang="en-US">
                <a:solidFill>
                  <a:srgbClr val="0033CC"/>
                </a:solidFill>
              </a:rPr>
              <a:t>(7)</a:t>
            </a:r>
          </a:p>
        </p:txBody>
      </p:sp>
      <p:sp>
        <p:nvSpPr>
          <p:cNvPr id="10253" name="Text Box 10"/>
          <p:cNvSpPr txBox="1">
            <a:spLocks noChangeArrowheads="1"/>
          </p:cNvSpPr>
          <p:nvPr/>
        </p:nvSpPr>
        <p:spPr bwMode="auto">
          <a:xfrm>
            <a:off x="152400" y="2743200"/>
            <a:ext cx="4262962" cy="646331"/>
          </a:xfrm>
          <a:prstGeom prst="rect">
            <a:avLst/>
          </a:prstGeom>
          <a:noFill/>
          <a:ln w="9525">
            <a:noFill/>
            <a:miter lim="800000"/>
            <a:headEnd/>
            <a:tailEnd/>
          </a:ln>
        </p:spPr>
        <p:txBody>
          <a:bodyPr wrap="none">
            <a:spAutoFit/>
          </a:bodyPr>
          <a:lstStyle/>
          <a:p>
            <a:r>
              <a:rPr lang="en-US">
                <a:solidFill>
                  <a:srgbClr val="0033CC"/>
                </a:solidFill>
              </a:rPr>
              <a:t>•  k</a:t>
            </a:r>
            <a:r>
              <a:rPr lang="en-US" baseline="-25000">
                <a:solidFill>
                  <a:srgbClr val="0033CC"/>
                </a:solidFill>
              </a:rPr>
              <a:t>S</a:t>
            </a:r>
            <a:r>
              <a:rPr lang="en-US">
                <a:solidFill>
                  <a:srgbClr val="0033CC"/>
                </a:solidFill>
              </a:rPr>
              <a:t> varies roughly as 1/T, so if k</a:t>
            </a:r>
            <a:r>
              <a:rPr lang="en-US" baseline="-25000">
                <a:solidFill>
                  <a:srgbClr val="0033CC"/>
                </a:solidFill>
              </a:rPr>
              <a:t>M</a:t>
            </a:r>
            <a:r>
              <a:rPr lang="en-US">
                <a:solidFill>
                  <a:srgbClr val="0033CC"/>
                </a:solidFill>
              </a:rPr>
              <a:t> is the </a:t>
            </a:r>
          </a:p>
          <a:p>
            <a:r>
              <a:rPr lang="en-US">
                <a:solidFill>
                  <a:srgbClr val="0033CC"/>
                </a:solidFill>
              </a:rPr>
              <a:t>   thermal conductivity at the melting point,</a:t>
            </a:r>
          </a:p>
        </p:txBody>
      </p:sp>
      <p:graphicFrame>
        <p:nvGraphicFramePr>
          <p:cNvPr id="10244" name="Object 11"/>
          <p:cNvGraphicFramePr>
            <a:graphicFrameLocks noChangeAspect="1"/>
          </p:cNvGraphicFramePr>
          <p:nvPr/>
        </p:nvGraphicFramePr>
        <p:xfrm>
          <a:off x="5715000" y="2743200"/>
          <a:ext cx="1244600" cy="546100"/>
        </p:xfrm>
        <a:graphic>
          <a:graphicData uri="http://schemas.openxmlformats.org/presentationml/2006/ole">
            <p:oleObj spid="_x0000_s63492" name="Equation" r:id="rId5" imgW="1244600" imgH="546100" progId="Equation.3">
              <p:embed/>
            </p:oleObj>
          </a:graphicData>
        </a:graphic>
      </p:graphicFrame>
      <p:sp>
        <p:nvSpPr>
          <p:cNvPr id="10254" name="Text Box 12"/>
          <p:cNvSpPr txBox="1">
            <a:spLocks noChangeArrowheads="1"/>
          </p:cNvSpPr>
          <p:nvPr/>
        </p:nvSpPr>
        <p:spPr bwMode="auto">
          <a:xfrm>
            <a:off x="8534400" y="2819400"/>
            <a:ext cx="442750" cy="369332"/>
          </a:xfrm>
          <a:prstGeom prst="rect">
            <a:avLst/>
          </a:prstGeom>
          <a:noFill/>
          <a:ln w="9525">
            <a:noFill/>
            <a:miter lim="800000"/>
            <a:headEnd/>
            <a:tailEnd/>
          </a:ln>
        </p:spPr>
        <p:txBody>
          <a:bodyPr wrap="none">
            <a:spAutoFit/>
          </a:bodyPr>
          <a:lstStyle/>
          <a:p>
            <a:r>
              <a:rPr lang="en-US">
                <a:solidFill>
                  <a:srgbClr val="0033CC"/>
                </a:solidFill>
              </a:rPr>
              <a:t>(8)</a:t>
            </a:r>
          </a:p>
        </p:txBody>
      </p:sp>
      <p:graphicFrame>
        <p:nvGraphicFramePr>
          <p:cNvPr id="10245" name="Object 13"/>
          <p:cNvGraphicFramePr>
            <a:graphicFrameLocks noChangeAspect="1"/>
          </p:cNvGraphicFramePr>
          <p:nvPr/>
        </p:nvGraphicFramePr>
        <p:xfrm>
          <a:off x="3352800" y="3505200"/>
          <a:ext cx="2235200" cy="635000"/>
        </p:xfrm>
        <a:graphic>
          <a:graphicData uri="http://schemas.openxmlformats.org/presentationml/2006/ole">
            <p:oleObj spid="_x0000_s63493" name="Equation" r:id="rId6" imgW="2235200" imgH="635000" progId="Equation.3">
              <p:embed/>
            </p:oleObj>
          </a:graphicData>
        </a:graphic>
      </p:graphicFrame>
      <p:sp>
        <p:nvSpPr>
          <p:cNvPr id="10255" name="Text Box 15"/>
          <p:cNvSpPr txBox="1">
            <a:spLocks noChangeArrowheads="1"/>
          </p:cNvSpPr>
          <p:nvPr/>
        </p:nvSpPr>
        <p:spPr bwMode="auto">
          <a:xfrm>
            <a:off x="8534400" y="3657600"/>
            <a:ext cx="442750" cy="369332"/>
          </a:xfrm>
          <a:prstGeom prst="rect">
            <a:avLst/>
          </a:prstGeom>
          <a:noFill/>
          <a:ln w="9525">
            <a:noFill/>
            <a:miter lim="800000"/>
            <a:headEnd/>
            <a:tailEnd/>
          </a:ln>
        </p:spPr>
        <p:txBody>
          <a:bodyPr wrap="none">
            <a:spAutoFit/>
          </a:bodyPr>
          <a:lstStyle/>
          <a:p>
            <a:r>
              <a:rPr lang="en-US">
                <a:solidFill>
                  <a:srgbClr val="0033CC"/>
                </a:solidFill>
              </a:rPr>
              <a:t>(9)</a:t>
            </a:r>
          </a:p>
        </p:txBody>
      </p:sp>
      <p:sp>
        <p:nvSpPr>
          <p:cNvPr id="10256" name="Text Box 17"/>
          <p:cNvSpPr txBox="1">
            <a:spLocks noChangeArrowheads="1"/>
          </p:cNvSpPr>
          <p:nvPr/>
        </p:nvSpPr>
        <p:spPr bwMode="auto">
          <a:xfrm>
            <a:off x="152400" y="4343400"/>
            <a:ext cx="7372018" cy="646331"/>
          </a:xfrm>
          <a:prstGeom prst="rect">
            <a:avLst/>
          </a:prstGeom>
          <a:noFill/>
          <a:ln w="9525">
            <a:noFill/>
            <a:miter lim="800000"/>
            <a:headEnd/>
            <a:tailEnd/>
          </a:ln>
        </p:spPr>
        <p:txBody>
          <a:bodyPr wrap="none">
            <a:spAutoFit/>
          </a:bodyPr>
          <a:lstStyle/>
          <a:p>
            <a:r>
              <a:rPr lang="en-US" dirty="0">
                <a:solidFill>
                  <a:srgbClr val="0033CC"/>
                </a:solidFill>
              </a:rPr>
              <a:t>• Solving this differential equation, evaluating it at x = 0 and substituting the </a:t>
            </a:r>
          </a:p>
          <a:p>
            <a:r>
              <a:rPr lang="en-US" dirty="0">
                <a:solidFill>
                  <a:srgbClr val="0033CC"/>
                </a:solidFill>
              </a:rPr>
              <a:t>   result into (3), we obtain (see text):</a:t>
            </a:r>
          </a:p>
        </p:txBody>
      </p:sp>
      <p:graphicFrame>
        <p:nvGraphicFramePr>
          <p:cNvPr id="10246" name="Object 18"/>
          <p:cNvGraphicFramePr>
            <a:graphicFrameLocks noChangeAspect="1"/>
          </p:cNvGraphicFramePr>
          <p:nvPr/>
        </p:nvGraphicFramePr>
        <p:xfrm>
          <a:off x="3276600" y="5029200"/>
          <a:ext cx="2501900" cy="635000"/>
        </p:xfrm>
        <a:graphic>
          <a:graphicData uri="http://schemas.openxmlformats.org/presentationml/2006/ole">
            <p:oleObj spid="_x0000_s63494" name="Equation" r:id="rId7" imgW="2501900" imgH="635000" progId="Equation.3">
              <p:embed/>
            </p:oleObj>
          </a:graphicData>
        </a:graphic>
      </p:graphicFrame>
      <p:sp>
        <p:nvSpPr>
          <p:cNvPr id="10257" name="Text Box 19"/>
          <p:cNvSpPr txBox="1">
            <a:spLocks noChangeArrowheads="1"/>
          </p:cNvSpPr>
          <p:nvPr/>
        </p:nvSpPr>
        <p:spPr bwMode="auto">
          <a:xfrm>
            <a:off x="8458200" y="5105400"/>
            <a:ext cx="559769" cy="369332"/>
          </a:xfrm>
          <a:prstGeom prst="rect">
            <a:avLst/>
          </a:prstGeom>
          <a:noFill/>
          <a:ln w="9525">
            <a:noFill/>
            <a:miter lim="800000"/>
            <a:headEnd/>
            <a:tailEnd/>
          </a:ln>
        </p:spPr>
        <p:txBody>
          <a:bodyPr wrap="none">
            <a:spAutoFit/>
          </a:bodyPr>
          <a:lstStyle/>
          <a:p>
            <a:r>
              <a:rPr lang="en-US" dirty="0">
                <a:solidFill>
                  <a:srgbClr val="0033CC"/>
                </a:solidFill>
              </a:rPr>
              <a:t>(10)</a:t>
            </a:r>
          </a:p>
        </p:txBody>
      </p:sp>
      <p:sp>
        <p:nvSpPr>
          <p:cNvPr id="18" name="Text Box 10"/>
          <p:cNvSpPr txBox="1">
            <a:spLocks noChangeArrowheads="1"/>
          </p:cNvSpPr>
          <p:nvPr/>
        </p:nvSpPr>
        <p:spPr bwMode="auto">
          <a:xfrm>
            <a:off x="1428750" y="152400"/>
            <a:ext cx="6289094" cy="523220"/>
          </a:xfrm>
          <a:prstGeom prst="rect">
            <a:avLst/>
          </a:prstGeom>
          <a:noFill/>
          <a:ln w="9525">
            <a:noFill/>
            <a:miter lim="800000"/>
            <a:headEnd/>
            <a:tailEnd/>
          </a:ln>
        </p:spPr>
        <p:txBody>
          <a:bodyPr wrap="none">
            <a:spAutoFit/>
          </a:bodyPr>
          <a:lstStyle/>
          <a:p>
            <a:r>
              <a:rPr lang="en-US" sz="2800" dirty="0" smtClean="0">
                <a:solidFill>
                  <a:srgbClr val="0033CC"/>
                </a:solidFill>
              </a:rPr>
              <a:t> </a:t>
            </a:r>
            <a:r>
              <a:rPr lang="en-US" sz="2800" dirty="0" err="1" smtClean="0">
                <a:solidFill>
                  <a:srgbClr val="0033CC"/>
                </a:solidFill>
              </a:rPr>
              <a:t>Czochralski</a:t>
            </a:r>
            <a:r>
              <a:rPr lang="en-US" sz="2800" dirty="0" smtClean="0">
                <a:solidFill>
                  <a:srgbClr val="0033CC"/>
                </a:solidFill>
              </a:rPr>
              <a:t> process - crystal growth rate </a:t>
            </a:r>
            <a:endParaRPr lang="en-US" sz="2800" dirty="0">
              <a:solidFill>
                <a:srgbClr val="0033CC"/>
              </a:solidFill>
            </a:endParaRPr>
          </a:p>
        </p:txBody>
      </p:sp>
      <p:cxnSp>
        <p:nvCxnSpPr>
          <p:cNvPr id="19" name="Straight Connector 1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0" name="Rectangle 19"/>
          <p:cNvSpPr/>
          <p:nvPr/>
        </p:nvSpPr>
        <p:spPr>
          <a:xfrm>
            <a:off x="533400" y="6019800"/>
            <a:ext cx="8229600" cy="369332"/>
          </a:xfrm>
          <a:prstGeom prst="rect">
            <a:avLst/>
          </a:prstGeom>
        </p:spPr>
        <p:txBody>
          <a:bodyPr wrap="square">
            <a:spAutoFit/>
          </a:bodyPr>
          <a:lstStyle/>
          <a:p>
            <a:r>
              <a:rPr lang="en-US" dirty="0" err="1" smtClean="0">
                <a:solidFill>
                  <a:srgbClr val="0033CC"/>
                </a:solidFill>
              </a:rPr>
              <a:t>V</a:t>
            </a:r>
            <a:r>
              <a:rPr lang="en-US" baseline="-25000" dirty="0" err="1" smtClean="0">
                <a:solidFill>
                  <a:srgbClr val="0033CC"/>
                </a:solidFill>
              </a:rPr>
              <a:t>pmax</a:t>
            </a:r>
            <a:r>
              <a:rPr lang="en-US" dirty="0" smtClean="0">
                <a:solidFill>
                  <a:srgbClr val="0033CC"/>
                </a:solidFill>
              </a:rPr>
              <a:t> = maximum pull rate, inversely proportional to the square root of crystal radius.</a:t>
            </a:r>
            <a:endParaRPr lang="en-US" dirty="0">
              <a:solidFill>
                <a:srgbClr val="0033CC"/>
              </a:solidFill>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51578" y="990600"/>
            <a:ext cx="8840022" cy="443199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2133600" y="5181600"/>
            <a:ext cx="4648200" cy="681332"/>
          </a:xfrm>
          <a:prstGeom prst="rect">
            <a:avLst/>
          </a:prstGeom>
          <a:noFill/>
          <a:ln w="9525">
            <a:noFill/>
            <a:miter lim="800000"/>
            <a:headEnd/>
            <a:tailEnd/>
          </a:ln>
        </p:spPr>
      </p:pic>
      <p:sp>
        <p:nvSpPr>
          <p:cNvPr id="5" name="Text Box 10"/>
          <p:cNvSpPr txBox="1">
            <a:spLocks noChangeArrowheads="1"/>
          </p:cNvSpPr>
          <p:nvPr/>
        </p:nvSpPr>
        <p:spPr bwMode="auto">
          <a:xfrm>
            <a:off x="2340841" y="152400"/>
            <a:ext cx="4440959" cy="523220"/>
          </a:xfrm>
          <a:prstGeom prst="rect">
            <a:avLst/>
          </a:prstGeom>
          <a:noFill/>
          <a:ln w="9525">
            <a:noFill/>
            <a:miter lim="800000"/>
            <a:headEnd/>
            <a:tailEnd/>
          </a:ln>
        </p:spPr>
        <p:txBody>
          <a:bodyPr wrap="square">
            <a:spAutoFit/>
          </a:bodyPr>
          <a:lstStyle/>
          <a:p>
            <a:r>
              <a:rPr lang="en-US" sz="2800" dirty="0" smtClean="0">
                <a:solidFill>
                  <a:srgbClr val="0033CC"/>
                </a:solidFill>
              </a:rPr>
              <a:t>Crystal growth rate: example </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685800" y="5791200"/>
            <a:ext cx="8001000" cy="923330"/>
          </a:xfrm>
          <a:prstGeom prst="rect">
            <a:avLst/>
          </a:prstGeom>
          <a:noFill/>
        </p:spPr>
        <p:txBody>
          <a:bodyPr wrap="square" rtlCol="0">
            <a:spAutoFit/>
          </a:bodyPr>
          <a:lstStyle/>
          <a:p>
            <a:r>
              <a:rPr lang="en-US" dirty="0" smtClean="0">
                <a:solidFill>
                  <a:srgbClr val="0033CC"/>
                </a:solidFill>
                <a:sym typeface="Symbol"/>
              </a:rPr>
              <a:t></a:t>
            </a:r>
            <a:r>
              <a:rPr lang="en-US" dirty="0" smtClean="0">
                <a:solidFill>
                  <a:srgbClr val="0033CC"/>
                </a:solidFill>
              </a:rPr>
              <a:t>4 hours to pull one meter long </a:t>
            </a:r>
            <a:r>
              <a:rPr lang="en-US" dirty="0" err="1" smtClean="0">
                <a:solidFill>
                  <a:srgbClr val="0033CC"/>
                </a:solidFill>
              </a:rPr>
              <a:t>boule</a:t>
            </a:r>
            <a:r>
              <a:rPr lang="en-US" dirty="0" smtClean="0">
                <a:solidFill>
                  <a:srgbClr val="0033CC"/>
                </a:solidFill>
              </a:rPr>
              <a:t>. </a:t>
            </a:r>
          </a:p>
          <a:p>
            <a:r>
              <a:rPr lang="en-US" dirty="0" smtClean="0">
                <a:solidFill>
                  <a:srgbClr val="0033CC"/>
                </a:solidFill>
              </a:rPr>
              <a:t>However, this equation is not so accurate, and in practice feedback is used to adjust the pulling rate in order to maintain constant diameter.</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
        <p:nvSpPr>
          <p:cNvPr id="9" name="TextBox 8"/>
          <p:cNvSpPr txBox="1"/>
          <p:nvPr/>
        </p:nvSpPr>
        <p:spPr>
          <a:xfrm>
            <a:off x="5791200" y="2286000"/>
            <a:ext cx="2673232" cy="646331"/>
          </a:xfrm>
          <a:prstGeom prst="rect">
            <a:avLst/>
          </a:prstGeom>
          <a:noFill/>
        </p:spPr>
        <p:txBody>
          <a:bodyPr wrap="none" rtlCol="0">
            <a:spAutoFit/>
          </a:bodyPr>
          <a:lstStyle/>
          <a:p>
            <a:r>
              <a:rPr lang="en-US" dirty="0" smtClean="0"/>
              <a:t>For perfect blackbody: </a:t>
            </a:r>
            <a:r>
              <a:rPr lang="en-US" dirty="0" smtClean="0">
                <a:sym typeface="Symbol"/>
              </a:rPr>
              <a:t>=1</a:t>
            </a:r>
            <a:endParaRPr lang="en-US" dirty="0" smtClean="0"/>
          </a:p>
          <a:p>
            <a:r>
              <a:rPr lang="en-US" dirty="0" smtClean="0"/>
              <a:t>For “grey” body: </a:t>
            </a:r>
            <a:r>
              <a:rPr lang="en-US" dirty="0" smtClean="0">
                <a:sym typeface="Symbol"/>
              </a:rPr>
              <a:t>&lt;1</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1524000" y="152400"/>
            <a:ext cx="6632137" cy="523220"/>
          </a:xfrm>
          <a:prstGeom prst="rect">
            <a:avLst/>
          </a:prstGeom>
          <a:noFill/>
          <a:ln w="9525">
            <a:noFill/>
            <a:miter lim="800000"/>
            <a:headEnd/>
            <a:tailEnd/>
          </a:ln>
        </p:spPr>
        <p:txBody>
          <a:bodyPr wrap="none">
            <a:spAutoFit/>
          </a:bodyPr>
          <a:lstStyle/>
          <a:p>
            <a:r>
              <a:rPr lang="en-US" sz="2800" dirty="0" smtClean="0">
                <a:solidFill>
                  <a:srgbClr val="0033CC"/>
                </a:solidFill>
              </a:rPr>
              <a:t>Dopant incorporation during crystal growth</a:t>
            </a:r>
            <a:endParaRPr lang="en-US" sz="2800" dirty="0">
              <a:solidFill>
                <a:srgbClr val="0033CC"/>
              </a:solidFill>
            </a:endParaRPr>
          </a:p>
        </p:txBody>
      </p:sp>
      <p:sp>
        <p:nvSpPr>
          <p:cNvPr id="11268" name="Text Box 6"/>
          <p:cNvSpPr txBox="1">
            <a:spLocks noChangeArrowheads="1"/>
          </p:cNvSpPr>
          <p:nvPr/>
        </p:nvSpPr>
        <p:spPr bwMode="auto">
          <a:xfrm>
            <a:off x="152400" y="914400"/>
            <a:ext cx="8686800" cy="1985159"/>
          </a:xfrm>
          <a:prstGeom prst="rect">
            <a:avLst/>
          </a:prstGeom>
          <a:noFill/>
          <a:ln w="9525">
            <a:noFill/>
            <a:miter lim="800000"/>
            <a:headEnd/>
            <a:tailEnd/>
          </a:ln>
        </p:spPr>
        <p:txBody>
          <a:bodyPr wrap="square">
            <a:spAutoFit/>
          </a:bodyPr>
          <a:lstStyle/>
          <a:p>
            <a:pPr marL="171450" indent="-171450">
              <a:spcAft>
                <a:spcPts val="600"/>
              </a:spcAft>
              <a:buFont typeface="Arial" pitchFamily="34" charset="0"/>
              <a:buChar char="•"/>
            </a:pPr>
            <a:r>
              <a:rPr lang="en-US" dirty="0" smtClean="0">
                <a:solidFill>
                  <a:srgbClr val="0033CC"/>
                </a:solidFill>
              </a:rPr>
              <a:t>Dopants </a:t>
            </a:r>
            <a:r>
              <a:rPr lang="en-US" dirty="0">
                <a:solidFill>
                  <a:srgbClr val="0033CC"/>
                </a:solidFill>
              </a:rPr>
              <a:t>are added to the melt to provide a controlled N or P doping </a:t>
            </a:r>
            <a:r>
              <a:rPr lang="en-US" dirty="0" smtClean="0">
                <a:solidFill>
                  <a:srgbClr val="0033CC"/>
                </a:solidFill>
              </a:rPr>
              <a:t>level in </a:t>
            </a:r>
            <a:r>
              <a:rPr lang="en-US" dirty="0">
                <a:solidFill>
                  <a:srgbClr val="0033CC"/>
                </a:solidFill>
              </a:rPr>
              <a:t>the wafers.</a:t>
            </a:r>
          </a:p>
          <a:p>
            <a:pPr marL="171450" indent="-171450">
              <a:spcAft>
                <a:spcPts val="600"/>
              </a:spcAft>
              <a:buFont typeface="Arial" pitchFamily="34" charset="0"/>
              <a:buChar char="•"/>
            </a:pPr>
            <a:r>
              <a:rPr lang="en-US" dirty="0" smtClean="0">
                <a:solidFill>
                  <a:srgbClr val="0033CC"/>
                </a:solidFill>
              </a:rPr>
              <a:t>However</a:t>
            </a:r>
            <a:r>
              <a:rPr lang="en-US" dirty="0">
                <a:solidFill>
                  <a:srgbClr val="0033CC"/>
                </a:solidFill>
              </a:rPr>
              <a:t>, the dopant incorporation process is complicated by dopant </a:t>
            </a:r>
            <a:r>
              <a:rPr lang="en-US" dirty="0" smtClean="0">
                <a:solidFill>
                  <a:srgbClr val="0033CC"/>
                </a:solidFill>
              </a:rPr>
              <a:t> segregation.</a:t>
            </a:r>
          </a:p>
          <a:p>
            <a:pPr marL="171450" indent="-171450">
              <a:spcAft>
                <a:spcPts val="600"/>
              </a:spcAft>
              <a:buFont typeface="Arial" pitchFamily="34" charset="0"/>
              <a:buChar char="•"/>
            </a:pPr>
            <a:r>
              <a:rPr lang="en-US" dirty="0" smtClean="0">
                <a:solidFill>
                  <a:srgbClr val="0033CC"/>
                </a:solidFill>
              </a:rPr>
              <a:t>Generally, impurities “prefer to stay in the liquid” as opposed to being incorporated into the solid. </a:t>
            </a:r>
          </a:p>
          <a:p>
            <a:pPr marL="171450" indent="-171450">
              <a:spcAft>
                <a:spcPts val="600"/>
              </a:spcAft>
              <a:buFont typeface="Arial" pitchFamily="34" charset="0"/>
              <a:buChar char="•"/>
            </a:pPr>
            <a:r>
              <a:rPr lang="en-US" dirty="0" smtClean="0">
                <a:solidFill>
                  <a:srgbClr val="0033CC"/>
                </a:solidFill>
              </a:rPr>
              <a:t>This process is known as segregation. The degree of segregation is characterized by the segregation coefficient, </a:t>
            </a:r>
            <a:r>
              <a:rPr lang="en-US" dirty="0" err="1" smtClean="0">
                <a:solidFill>
                  <a:srgbClr val="0033CC"/>
                </a:solidFill>
              </a:rPr>
              <a:t>k</a:t>
            </a:r>
            <a:r>
              <a:rPr lang="en-US" baseline="-25000" dirty="0" err="1" smtClean="0">
                <a:solidFill>
                  <a:srgbClr val="0033CC"/>
                </a:solidFill>
              </a:rPr>
              <a:t>o</a:t>
            </a:r>
            <a:r>
              <a:rPr lang="en-US" dirty="0" smtClean="0">
                <a:solidFill>
                  <a:srgbClr val="0033CC"/>
                </a:solidFill>
              </a:rPr>
              <a:t>, for the impurity.</a:t>
            </a:r>
          </a:p>
        </p:txBody>
      </p:sp>
      <p:grpSp>
        <p:nvGrpSpPr>
          <p:cNvPr id="14" name="Group 13"/>
          <p:cNvGrpSpPr/>
          <p:nvPr/>
        </p:nvGrpSpPr>
        <p:grpSpPr>
          <a:xfrm>
            <a:off x="4165600" y="3352800"/>
            <a:ext cx="3911600" cy="2478087"/>
            <a:chOff x="4919662" y="2500313"/>
            <a:chExt cx="3911600" cy="2478087"/>
          </a:xfrm>
        </p:grpSpPr>
        <p:sp>
          <p:nvSpPr>
            <p:cNvPr id="11269" name="TextBox 8"/>
            <p:cNvSpPr txBox="1">
              <a:spLocks noChangeArrowheads="1"/>
            </p:cNvSpPr>
            <p:nvPr/>
          </p:nvSpPr>
          <p:spPr bwMode="auto">
            <a:xfrm>
              <a:off x="7277100" y="3786188"/>
              <a:ext cx="436562" cy="369887"/>
            </a:xfrm>
            <a:prstGeom prst="rect">
              <a:avLst/>
            </a:prstGeom>
            <a:noFill/>
            <a:ln w="9525">
              <a:noFill/>
              <a:miter lim="800000"/>
              <a:headEnd/>
              <a:tailEnd/>
            </a:ln>
          </p:spPr>
          <p:txBody>
            <a:bodyPr wrap="none">
              <a:spAutoFit/>
            </a:bodyPr>
            <a:lstStyle/>
            <a:p>
              <a:r>
                <a:rPr lang="en-CA" b="1">
                  <a:solidFill>
                    <a:srgbClr val="FF0000"/>
                  </a:solidFill>
                  <a:latin typeface="Times New Roman" pitchFamily="18" charset="0"/>
                  <a:cs typeface="Times New Roman" pitchFamily="18" charset="0"/>
                </a:rPr>
                <a:t>C</a:t>
              </a:r>
              <a:r>
                <a:rPr lang="en-CA" b="1" baseline="-25000">
                  <a:solidFill>
                    <a:srgbClr val="FF0000"/>
                  </a:solidFill>
                  <a:latin typeface="Times New Roman" pitchFamily="18" charset="0"/>
                  <a:cs typeface="Times New Roman" pitchFamily="18" charset="0"/>
                </a:rPr>
                <a:t>S</a:t>
              </a:r>
              <a:endParaRPr lang="en-CA" b="1">
                <a:solidFill>
                  <a:srgbClr val="FF0000"/>
                </a:solidFill>
                <a:latin typeface="Times New Roman" pitchFamily="18" charset="0"/>
                <a:cs typeface="Times New Roman" pitchFamily="18" charset="0"/>
              </a:endParaRPr>
            </a:p>
          </p:txBody>
        </p:sp>
        <p:sp>
          <p:nvSpPr>
            <p:cNvPr id="11270" name="TextBox 9"/>
            <p:cNvSpPr txBox="1">
              <a:spLocks noChangeArrowheads="1"/>
            </p:cNvSpPr>
            <p:nvPr/>
          </p:nvSpPr>
          <p:spPr bwMode="auto">
            <a:xfrm>
              <a:off x="6634162" y="4214813"/>
              <a:ext cx="571500" cy="369887"/>
            </a:xfrm>
            <a:prstGeom prst="rect">
              <a:avLst/>
            </a:prstGeom>
            <a:noFill/>
            <a:ln w="9525">
              <a:noFill/>
              <a:miter lim="800000"/>
              <a:headEnd/>
              <a:tailEnd/>
            </a:ln>
          </p:spPr>
          <p:txBody>
            <a:bodyPr>
              <a:spAutoFit/>
            </a:bodyPr>
            <a:lstStyle/>
            <a:p>
              <a:r>
                <a:rPr lang="en-CA" b="1">
                  <a:solidFill>
                    <a:srgbClr val="FF0000"/>
                  </a:solidFill>
                  <a:latin typeface="Times New Roman" pitchFamily="18" charset="0"/>
                  <a:cs typeface="Times New Roman" pitchFamily="18" charset="0"/>
                </a:rPr>
                <a:t>C</a:t>
              </a:r>
              <a:r>
                <a:rPr lang="en-CA" b="1" baseline="-25000">
                  <a:solidFill>
                    <a:srgbClr val="FF0000"/>
                  </a:solidFill>
                  <a:latin typeface="Times New Roman" pitchFamily="18" charset="0"/>
                  <a:cs typeface="Times New Roman" pitchFamily="18" charset="0"/>
                </a:rPr>
                <a:t>L</a:t>
              </a:r>
              <a:endParaRPr lang="en-CA" b="1">
                <a:solidFill>
                  <a:srgbClr val="FF0000"/>
                </a:solidFill>
                <a:latin typeface="Times New Roman" pitchFamily="18" charset="0"/>
                <a:cs typeface="Times New Roman" pitchFamily="18" charset="0"/>
              </a:endParaRPr>
            </a:p>
          </p:txBody>
        </p:sp>
        <p:graphicFrame>
          <p:nvGraphicFramePr>
            <p:cNvPr id="11266" name="Object 8"/>
            <p:cNvGraphicFramePr>
              <a:graphicFrameLocks noChangeAspect="1"/>
            </p:cNvGraphicFramePr>
            <p:nvPr/>
          </p:nvGraphicFramePr>
          <p:xfrm>
            <a:off x="4919662" y="2500313"/>
            <a:ext cx="3911600" cy="2478087"/>
          </p:xfrm>
          <a:graphic>
            <a:graphicData uri="http://schemas.openxmlformats.org/presentationml/2006/ole">
              <p:oleObj spid="_x0000_s64514" name="Document" r:id="rId3" imgW="3910584" imgH="2478024" progId="Word.Document.8">
                <p:embed/>
              </p:oleObj>
            </a:graphicData>
          </a:graphic>
        </p:graphicFrame>
        <p:sp>
          <p:nvSpPr>
            <p:cNvPr id="17" name="Rectangle 16"/>
            <p:cNvSpPr/>
            <p:nvPr/>
          </p:nvSpPr>
          <p:spPr>
            <a:xfrm>
              <a:off x="5348287" y="4357688"/>
              <a:ext cx="85725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pitchFamily="34" charset="0"/>
              </a:endParaRPr>
            </a:p>
          </p:txBody>
        </p:sp>
        <p:sp>
          <p:nvSpPr>
            <p:cNvPr id="18" name="Rectangle 17"/>
            <p:cNvSpPr/>
            <p:nvPr/>
          </p:nvSpPr>
          <p:spPr>
            <a:xfrm>
              <a:off x="7419975" y="4357688"/>
              <a:ext cx="85725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pitchFamily="34" charset="0"/>
              </a:endParaRPr>
            </a:p>
          </p:txBody>
        </p:sp>
        <p:sp>
          <p:nvSpPr>
            <p:cNvPr id="19" name="Rectangle 18"/>
            <p:cNvSpPr/>
            <p:nvPr/>
          </p:nvSpPr>
          <p:spPr>
            <a:xfrm>
              <a:off x="6634162" y="3714750"/>
              <a:ext cx="561975"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cs typeface="Arial" pitchFamily="34" charset="0"/>
              </a:endParaRPr>
            </a:p>
          </p:txBody>
        </p:sp>
      </p:grpSp>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64515" name="Object 7"/>
          <p:cNvGraphicFramePr>
            <a:graphicFrameLocks noChangeAspect="1"/>
          </p:cNvGraphicFramePr>
          <p:nvPr/>
        </p:nvGraphicFramePr>
        <p:xfrm>
          <a:off x="4495800" y="2667000"/>
          <a:ext cx="876300" cy="596900"/>
        </p:xfrm>
        <a:graphic>
          <a:graphicData uri="http://schemas.openxmlformats.org/presentationml/2006/ole">
            <p:oleObj spid="_x0000_s64515" name="Equation" r:id="rId4" imgW="876300" imgH="596900" progId="Equation.3">
              <p:embed/>
            </p:oleObj>
          </a:graphicData>
        </a:graphic>
      </p:graphicFrame>
      <p:sp>
        <p:nvSpPr>
          <p:cNvPr id="32" name="Rectangle 31"/>
          <p:cNvSpPr/>
          <p:nvPr/>
        </p:nvSpPr>
        <p:spPr>
          <a:xfrm>
            <a:off x="304800" y="4114800"/>
            <a:ext cx="3733800" cy="923330"/>
          </a:xfrm>
          <a:prstGeom prst="rect">
            <a:avLst/>
          </a:prstGeom>
        </p:spPr>
        <p:txBody>
          <a:bodyPr wrap="square">
            <a:spAutoFit/>
          </a:bodyPr>
          <a:lstStyle/>
          <a:p>
            <a:r>
              <a:rPr lang="en-US" dirty="0" smtClean="0">
                <a:solidFill>
                  <a:srgbClr val="0033CC"/>
                </a:solidFill>
              </a:rPr>
              <a:t>C</a:t>
            </a:r>
            <a:r>
              <a:rPr lang="en-US" baseline="-25000" dirty="0" smtClean="0">
                <a:solidFill>
                  <a:srgbClr val="0033CC"/>
                </a:solidFill>
              </a:rPr>
              <a:t>S</a:t>
            </a:r>
            <a:r>
              <a:rPr lang="en-US" dirty="0" smtClean="0">
                <a:solidFill>
                  <a:srgbClr val="0033CC"/>
                </a:solidFill>
              </a:rPr>
              <a:t> and C</a:t>
            </a:r>
            <a:r>
              <a:rPr lang="en-US" baseline="-25000" dirty="0" smtClean="0">
                <a:solidFill>
                  <a:srgbClr val="0033CC"/>
                </a:solidFill>
              </a:rPr>
              <a:t>L</a:t>
            </a:r>
            <a:r>
              <a:rPr lang="en-US" dirty="0" smtClean="0">
                <a:solidFill>
                  <a:srgbClr val="0033CC"/>
                </a:solidFill>
              </a:rPr>
              <a:t> are the impurity concentration just on the either side of the solid/liquid interface.</a:t>
            </a:r>
            <a:endParaRPr lang="en-US" dirty="0">
              <a:solidFill>
                <a:srgbClr val="0033CC"/>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7"/>
          <p:cNvGraphicFramePr>
            <a:graphicFrameLocks noChangeAspect="1"/>
          </p:cNvGraphicFramePr>
          <p:nvPr/>
        </p:nvGraphicFramePr>
        <p:xfrm>
          <a:off x="1285875" y="2062163"/>
          <a:ext cx="876300" cy="596900"/>
        </p:xfrm>
        <a:graphic>
          <a:graphicData uri="http://schemas.openxmlformats.org/presentationml/2006/ole">
            <p:oleObj spid="_x0000_s65538" name="Equation" r:id="rId3" imgW="876300" imgH="596900" progId="Equation.3">
              <p:embed/>
            </p:oleObj>
          </a:graphicData>
        </a:graphic>
      </p:graphicFrame>
      <p:sp>
        <p:nvSpPr>
          <p:cNvPr id="12293" name="Text Box 11"/>
          <p:cNvSpPr txBox="1">
            <a:spLocks noChangeArrowheads="1"/>
          </p:cNvSpPr>
          <p:nvPr/>
        </p:nvSpPr>
        <p:spPr bwMode="auto">
          <a:xfrm>
            <a:off x="990600" y="5181600"/>
            <a:ext cx="7306359" cy="1077218"/>
          </a:xfrm>
          <a:prstGeom prst="rect">
            <a:avLst/>
          </a:prstGeom>
          <a:noFill/>
          <a:ln w="9525">
            <a:noFill/>
            <a:miter lim="800000"/>
            <a:headEnd/>
            <a:tailEnd/>
          </a:ln>
        </p:spPr>
        <p:txBody>
          <a:bodyPr wrap="none">
            <a:spAutoFit/>
          </a:bodyPr>
          <a:lstStyle/>
          <a:p>
            <a:pPr>
              <a:spcAft>
                <a:spcPts val="600"/>
              </a:spcAft>
            </a:pPr>
            <a:r>
              <a:rPr lang="en-US" dirty="0" smtClean="0">
                <a:solidFill>
                  <a:srgbClr val="0033CC"/>
                </a:solidFill>
              </a:rPr>
              <a:t>Most </a:t>
            </a:r>
            <a:r>
              <a:rPr lang="en-US" dirty="0">
                <a:solidFill>
                  <a:srgbClr val="0033CC"/>
                </a:solidFill>
              </a:rPr>
              <a:t>k</a:t>
            </a:r>
            <a:r>
              <a:rPr lang="en-US" baseline="-25000" dirty="0">
                <a:solidFill>
                  <a:srgbClr val="0033CC"/>
                </a:solidFill>
              </a:rPr>
              <a:t>0</a:t>
            </a:r>
            <a:r>
              <a:rPr lang="en-US" dirty="0">
                <a:solidFill>
                  <a:srgbClr val="0033CC"/>
                </a:solidFill>
              </a:rPr>
              <a:t> values are &lt;1 which means the impurity prefers to stay in the liquid.</a:t>
            </a:r>
          </a:p>
          <a:p>
            <a:pPr>
              <a:spcAft>
                <a:spcPts val="600"/>
              </a:spcAft>
            </a:pPr>
            <a:r>
              <a:rPr lang="en-US" dirty="0" smtClean="0">
                <a:solidFill>
                  <a:srgbClr val="0033CC"/>
                </a:solidFill>
              </a:rPr>
              <a:t>Thus </a:t>
            </a:r>
            <a:r>
              <a:rPr lang="en-US" dirty="0">
                <a:solidFill>
                  <a:srgbClr val="0033CC"/>
                </a:solidFill>
              </a:rPr>
              <a:t>as the crystal is pulled, </a:t>
            </a:r>
            <a:r>
              <a:rPr lang="en-US" dirty="0" smtClean="0">
                <a:solidFill>
                  <a:srgbClr val="0033CC"/>
                </a:solidFill>
              </a:rPr>
              <a:t>dopant concentration will </a:t>
            </a:r>
            <a:r>
              <a:rPr lang="en-US" dirty="0">
                <a:solidFill>
                  <a:srgbClr val="0033CC"/>
                </a:solidFill>
              </a:rPr>
              <a:t>increase</a:t>
            </a:r>
            <a:r>
              <a:rPr lang="en-US" dirty="0" smtClean="0">
                <a:solidFill>
                  <a:srgbClr val="0033CC"/>
                </a:solidFill>
              </a:rPr>
              <a:t>.</a:t>
            </a:r>
          </a:p>
          <a:p>
            <a:pPr>
              <a:spcAft>
                <a:spcPts val="600"/>
              </a:spcAft>
            </a:pPr>
            <a:r>
              <a:rPr lang="en-US" dirty="0" smtClean="0">
                <a:solidFill>
                  <a:srgbClr val="0033CC"/>
                </a:solidFill>
              </a:rPr>
              <a:t>In other words, the distribution of dopant along the ingot will be graded.</a:t>
            </a:r>
            <a:endParaRPr lang="en-US" dirty="0">
              <a:solidFill>
                <a:srgbClr val="0033CC"/>
              </a:solidFill>
            </a:endParaRPr>
          </a:p>
        </p:txBody>
      </p:sp>
      <p:sp>
        <p:nvSpPr>
          <p:cNvPr id="6" name="Text Box 5"/>
          <p:cNvSpPr txBox="1">
            <a:spLocks noChangeArrowheads="1"/>
          </p:cNvSpPr>
          <p:nvPr/>
        </p:nvSpPr>
        <p:spPr bwMode="auto">
          <a:xfrm>
            <a:off x="1917296" y="162580"/>
            <a:ext cx="5931304" cy="523220"/>
          </a:xfrm>
          <a:prstGeom prst="rect">
            <a:avLst/>
          </a:prstGeom>
          <a:noFill/>
          <a:ln w="9525">
            <a:noFill/>
            <a:miter lim="800000"/>
            <a:headEnd/>
            <a:tailEnd/>
          </a:ln>
        </p:spPr>
        <p:txBody>
          <a:bodyPr wrap="none">
            <a:spAutoFit/>
          </a:bodyPr>
          <a:lstStyle/>
          <a:p>
            <a:r>
              <a:rPr lang="en-US" sz="2800" dirty="0" smtClean="0">
                <a:solidFill>
                  <a:srgbClr val="0033CC"/>
                </a:solidFill>
              </a:rPr>
              <a:t>Dopant behavior during crystal growth</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5540" name="Picture 4"/>
          <p:cNvPicPr>
            <a:picLocks noChangeAspect="1" noChangeArrowheads="1"/>
          </p:cNvPicPr>
          <p:nvPr/>
        </p:nvPicPr>
        <p:blipFill>
          <a:blip r:embed="rId4" cstate="print"/>
          <a:srcRect/>
          <a:stretch>
            <a:fillRect/>
          </a:stretch>
        </p:blipFill>
        <p:spPr bwMode="auto">
          <a:xfrm>
            <a:off x="3352800" y="1143000"/>
            <a:ext cx="5131182" cy="36480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4115" y="152400"/>
            <a:ext cx="4926285" cy="523220"/>
          </a:xfrm>
          <a:prstGeom prst="rect">
            <a:avLst/>
          </a:prstGeom>
        </p:spPr>
        <p:txBody>
          <a:bodyPr wrap="none">
            <a:spAutoFit/>
          </a:bodyPr>
          <a:lstStyle/>
          <a:p>
            <a:r>
              <a:rPr lang="en-US" sz="2800" dirty="0" smtClean="0">
                <a:solidFill>
                  <a:srgbClr val="0033CC"/>
                </a:solidFill>
              </a:rPr>
              <a:t>Distribution coefficient: example</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grpSp>
        <p:nvGrpSpPr>
          <p:cNvPr id="8" name="Group 7"/>
          <p:cNvGrpSpPr/>
          <p:nvPr/>
        </p:nvGrpSpPr>
        <p:grpSpPr>
          <a:xfrm>
            <a:off x="152400" y="838200"/>
            <a:ext cx="8870164" cy="5791200"/>
            <a:chOff x="152400" y="838200"/>
            <a:chExt cx="8870164" cy="5791200"/>
          </a:xfrm>
        </p:grpSpPr>
        <p:pic>
          <p:nvPicPr>
            <p:cNvPr id="29698" name="Picture 2"/>
            <p:cNvPicPr>
              <a:picLocks noChangeAspect="1" noChangeArrowheads="1"/>
            </p:cNvPicPr>
            <p:nvPr/>
          </p:nvPicPr>
          <p:blipFill>
            <a:blip r:embed="rId2" cstate="print"/>
            <a:srcRect/>
            <a:stretch>
              <a:fillRect/>
            </a:stretch>
          </p:blipFill>
          <p:spPr bwMode="auto">
            <a:xfrm>
              <a:off x="152400" y="838200"/>
              <a:ext cx="8870164" cy="5791200"/>
            </a:xfrm>
            <a:prstGeom prst="rect">
              <a:avLst/>
            </a:prstGeom>
            <a:noFill/>
            <a:ln w="9525">
              <a:noFill/>
              <a:miter lim="800000"/>
              <a:headEnd/>
              <a:tailEnd/>
            </a:ln>
          </p:spPr>
        </p:pic>
        <p:sp>
          <p:nvSpPr>
            <p:cNvPr id="7" name="TextBox 6"/>
            <p:cNvSpPr txBox="1"/>
            <p:nvPr/>
          </p:nvSpPr>
          <p:spPr>
            <a:xfrm>
              <a:off x="5867400" y="5791200"/>
              <a:ext cx="1721946" cy="369332"/>
            </a:xfrm>
            <a:prstGeom prst="rect">
              <a:avLst/>
            </a:prstGeom>
            <a:noFill/>
          </p:spPr>
          <p:txBody>
            <a:bodyPr wrap="none" rtlCol="0">
              <a:spAutoFit/>
            </a:bodyPr>
            <a:lstStyle/>
            <a:p>
              <a:r>
                <a:rPr lang="en-US" dirty="0" smtClean="0"/>
                <a:t>=1.019×10</a:t>
              </a:r>
              <a:r>
                <a:rPr lang="en-US" baseline="30000" dirty="0" smtClean="0"/>
                <a:t>-4</a:t>
              </a:r>
              <a:r>
                <a:rPr lang="en-US" dirty="0" smtClean="0"/>
                <a:t>mol</a:t>
              </a:r>
              <a:endParaRPr 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8"/>
          <p:cNvGraphicFramePr>
            <a:graphicFrameLocks noChangeAspect="1"/>
          </p:cNvGraphicFramePr>
          <p:nvPr/>
        </p:nvGraphicFramePr>
        <p:xfrm>
          <a:off x="304800" y="762000"/>
          <a:ext cx="3911600" cy="2478088"/>
        </p:xfrm>
        <a:graphic>
          <a:graphicData uri="http://schemas.openxmlformats.org/presentationml/2006/ole">
            <p:oleObj spid="_x0000_s66562" name="Document" r:id="rId3" imgW="3910584" imgH="2478024" progId="Word.Document.8">
              <p:embed/>
            </p:oleObj>
          </a:graphicData>
        </a:graphic>
      </p:graphicFrame>
      <p:sp>
        <p:nvSpPr>
          <p:cNvPr id="13317" name="Text Box 5"/>
          <p:cNvSpPr txBox="1">
            <a:spLocks noChangeArrowheads="1"/>
          </p:cNvSpPr>
          <p:nvPr/>
        </p:nvSpPr>
        <p:spPr bwMode="auto">
          <a:xfrm>
            <a:off x="1447800" y="162580"/>
            <a:ext cx="6495881" cy="523220"/>
          </a:xfrm>
          <a:prstGeom prst="rect">
            <a:avLst/>
          </a:prstGeom>
          <a:noFill/>
          <a:ln w="9525">
            <a:noFill/>
            <a:miter lim="800000"/>
            <a:headEnd/>
            <a:tailEnd/>
          </a:ln>
        </p:spPr>
        <p:txBody>
          <a:bodyPr wrap="none">
            <a:spAutoFit/>
          </a:bodyPr>
          <a:lstStyle/>
          <a:p>
            <a:r>
              <a:rPr lang="en-US" sz="2800" dirty="0" smtClean="0">
                <a:solidFill>
                  <a:srgbClr val="0033CC"/>
                </a:solidFill>
              </a:rPr>
              <a:t>Dopant incorporation during crystal growth</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4343400" y="990600"/>
            <a:ext cx="4495800" cy="1754326"/>
          </a:xfrm>
          <a:prstGeom prst="rect">
            <a:avLst/>
          </a:prstGeom>
        </p:spPr>
        <p:txBody>
          <a:bodyPr wrap="square">
            <a:spAutoFit/>
          </a:bodyPr>
          <a:lstStyle/>
          <a:p>
            <a:r>
              <a:rPr lang="en-US" dirty="0" smtClean="0">
                <a:solidFill>
                  <a:srgbClr val="0033CC"/>
                </a:solidFill>
              </a:rPr>
              <a:t>V</a:t>
            </a:r>
            <a:r>
              <a:rPr lang="en-US" baseline="-25000" dirty="0" smtClean="0">
                <a:solidFill>
                  <a:srgbClr val="0033CC"/>
                </a:solidFill>
              </a:rPr>
              <a:t>O</a:t>
            </a:r>
            <a:r>
              <a:rPr lang="en-US" dirty="0" smtClean="0">
                <a:solidFill>
                  <a:srgbClr val="0033CC"/>
                </a:solidFill>
              </a:rPr>
              <a:t> = initial volume</a:t>
            </a:r>
          </a:p>
          <a:p>
            <a:r>
              <a:rPr lang="en-US" dirty="0" smtClean="0">
                <a:solidFill>
                  <a:srgbClr val="0033CC"/>
                </a:solidFill>
              </a:rPr>
              <a:t>I</a:t>
            </a:r>
            <a:r>
              <a:rPr lang="en-US" baseline="-25000" dirty="0" smtClean="0">
                <a:solidFill>
                  <a:srgbClr val="0033CC"/>
                </a:solidFill>
              </a:rPr>
              <a:t>O</a:t>
            </a:r>
            <a:r>
              <a:rPr lang="en-US" dirty="0" smtClean="0">
                <a:solidFill>
                  <a:srgbClr val="0033CC"/>
                </a:solidFill>
              </a:rPr>
              <a:t> = number of impurities</a:t>
            </a:r>
          </a:p>
          <a:p>
            <a:r>
              <a:rPr lang="en-US" dirty="0" smtClean="0">
                <a:solidFill>
                  <a:srgbClr val="0033CC"/>
                </a:solidFill>
              </a:rPr>
              <a:t>C</a:t>
            </a:r>
            <a:r>
              <a:rPr lang="en-US" baseline="-25000" dirty="0" smtClean="0">
                <a:solidFill>
                  <a:srgbClr val="0033CC"/>
                </a:solidFill>
              </a:rPr>
              <a:t>L</a:t>
            </a:r>
            <a:r>
              <a:rPr lang="en-US" dirty="0" smtClean="0">
                <a:solidFill>
                  <a:srgbClr val="0033CC"/>
                </a:solidFill>
              </a:rPr>
              <a:t> = impurity concentration in the melt</a:t>
            </a:r>
          </a:p>
          <a:p>
            <a:r>
              <a:rPr lang="en-US" dirty="0" smtClean="0">
                <a:solidFill>
                  <a:srgbClr val="0033CC"/>
                </a:solidFill>
              </a:rPr>
              <a:t>C</a:t>
            </a:r>
            <a:r>
              <a:rPr lang="en-US" baseline="-25000" dirty="0" smtClean="0">
                <a:solidFill>
                  <a:srgbClr val="0033CC"/>
                </a:solidFill>
              </a:rPr>
              <a:t>0</a:t>
            </a:r>
            <a:r>
              <a:rPr lang="en-US" dirty="0" smtClean="0">
                <a:solidFill>
                  <a:srgbClr val="0033CC"/>
                </a:solidFill>
              </a:rPr>
              <a:t> = initial impurity concentration in the melt C</a:t>
            </a:r>
            <a:r>
              <a:rPr lang="en-US" baseline="-25000" dirty="0" smtClean="0">
                <a:solidFill>
                  <a:srgbClr val="0033CC"/>
                </a:solidFill>
              </a:rPr>
              <a:t>0</a:t>
            </a:r>
            <a:r>
              <a:rPr lang="en-US" dirty="0" smtClean="0">
                <a:solidFill>
                  <a:srgbClr val="0033CC"/>
                </a:solidFill>
              </a:rPr>
              <a:t> = I</a:t>
            </a:r>
            <a:r>
              <a:rPr lang="en-US" baseline="-25000" dirty="0" smtClean="0">
                <a:solidFill>
                  <a:srgbClr val="0033CC"/>
                </a:solidFill>
              </a:rPr>
              <a:t>0</a:t>
            </a:r>
            <a:r>
              <a:rPr lang="en-US" dirty="0" smtClean="0">
                <a:solidFill>
                  <a:srgbClr val="0033CC"/>
                </a:solidFill>
              </a:rPr>
              <a:t>/V</a:t>
            </a:r>
            <a:r>
              <a:rPr lang="en-US" baseline="-25000" dirty="0" smtClean="0">
                <a:solidFill>
                  <a:srgbClr val="0033CC"/>
                </a:solidFill>
              </a:rPr>
              <a:t>0</a:t>
            </a:r>
            <a:endParaRPr lang="en-US" dirty="0" smtClean="0">
              <a:solidFill>
                <a:srgbClr val="0033CC"/>
              </a:solidFill>
            </a:endParaRPr>
          </a:p>
          <a:p>
            <a:r>
              <a:rPr lang="en-US" dirty="0" smtClean="0">
                <a:solidFill>
                  <a:srgbClr val="0033CC"/>
                </a:solidFill>
              </a:rPr>
              <a:t>By definition: C</a:t>
            </a:r>
            <a:r>
              <a:rPr lang="en-US" baseline="-25000" dirty="0" smtClean="0">
                <a:solidFill>
                  <a:srgbClr val="0033CC"/>
                </a:solidFill>
              </a:rPr>
              <a:t>S</a:t>
            </a:r>
            <a:r>
              <a:rPr lang="en-US" dirty="0" smtClean="0">
                <a:solidFill>
                  <a:srgbClr val="0033CC"/>
                </a:solidFill>
              </a:rPr>
              <a:t>/C</a:t>
            </a:r>
            <a:r>
              <a:rPr lang="en-US" baseline="-25000" dirty="0" smtClean="0">
                <a:solidFill>
                  <a:srgbClr val="0033CC"/>
                </a:solidFill>
              </a:rPr>
              <a:t>L</a:t>
            </a:r>
            <a:r>
              <a:rPr lang="en-US" dirty="0" smtClean="0">
                <a:solidFill>
                  <a:srgbClr val="0033CC"/>
                </a:solidFill>
              </a:rPr>
              <a:t>=k</a:t>
            </a:r>
            <a:r>
              <a:rPr lang="en-US" baseline="-25000" dirty="0" smtClean="0">
                <a:solidFill>
                  <a:srgbClr val="0033CC"/>
                </a:solidFill>
              </a:rPr>
              <a:t>0</a:t>
            </a:r>
            <a:r>
              <a:rPr lang="en-US" dirty="0" smtClean="0">
                <a:solidFill>
                  <a:srgbClr val="0033CC"/>
                </a:solidFill>
              </a:rPr>
              <a:t> </a:t>
            </a:r>
            <a:endParaRPr lang="en-US" dirty="0">
              <a:solidFill>
                <a:srgbClr val="0033CC"/>
              </a:solidFill>
            </a:endParaRPr>
          </a:p>
        </p:txBody>
      </p:sp>
      <p:sp>
        <p:nvSpPr>
          <p:cNvPr id="9" name="TextBox 8"/>
          <p:cNvSpPr txBox="1"/>
          <p:nvPr/>
        </p:nvSpPr>
        <p:spPr>
          <a:xfrm>
            <a:off x="609600" y="3352800"/>
            <a:ext cx="7696199" cy="646331"/>
          </a:xfrm>
          <a:prstGeom prst="rect">
            <a:avLst/>
          </a:prstGeom>
          <a:noFill/>
        </p:spPr>
        <p:txBody>
          <a:bodyPr wrap="square" rtlCol="0">
            <a:spAutoFit/>
          </a:bodyPr>
          <a:lstStyle/>
          <a:p>
            <a:r>
              <a:rPr lang="en-US" dirty="0" smtClean="0">
                <a:solidFill>
                  <a:srgbClr val="0033CC"/>
                </a:solidFill>
              </a:rPr>
              <a:t>If during growth, an additional volume </a:t>
            </a:r>
            <a:r>
              <a:rPr lang="en-US" dirty="0" err="1" smtClean="0">
                <a:solidFill>
                  <a:srgbClr val="0033CC"/>
                </a:solidFill>
              </a:rPr>
              <a:t>dV</a:t>
            </a:r>
            <a:r>
              <a:rPr lang="en-US" dirty="0" smtClean="0">
                <a:solidFill>
                  <a:srgbClr val="0033CC"/>
                </a:solidFill>
              </a:rPr>
              <a:t> freezes, the impurities incorporated into </a:t>
            </a:r>
            <a:r>
              <a:rPr lang="en-US" dirty="0" err="1" smtClean="0">
                <a:solidFill>
                  <a:srgbClr val="0033CC"/>
                </a:solidFill>
              </a:rPr>
              <a:t>dV</a:t>
            </a:r>
            <a:r>
              <a:rPr lang="en-US" dirty="0" smtClean="0">
                <a:solidFill>
                  <a:srgbClr val="0033CC"/>
                </a:solidFill>
              </a:rPr>
              <a:t> are given by:</a:t>
            </a:r>
            <a:endParaRPr lang="en-US" dirty="0">
              <a:solidFill>
                <a:srgbClr val="0033CC"/>
              </a:solidFill>
            </a:endParaRPr>
          </a:p>
        </p:txBody>
      </p:sp>
      <p:pic>
        <p:nvPicPr>
          <p:cNvPr id="10" name="Picture 2"/>
          <p:cNvPicPr>
            <a:picLocks noChangeAspect="1" noChangeArrowheads="1"/>
          </p:cNvPicPr>
          <p:nvPr/>
        </p:nvPicPr>
        <p:blipFill>
          <a:blip r:embed="rId4" cstate="print"/>
          <a:srcRect/>
          <a:stretch>
            <a:fillRect/>
          </a:stretch>
        </p:blipFill>
        <p:spPr bwMode="auto">
          <a:xfrm>
            <a:off x="3429000" y="3657600"/>
            <a:ext cx="2819400" cy="572830"/>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228600" y="4114800"/>
            <a:ext cx="2495550" cy="723900"/>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228600" y="4953000"/>
            <a:ext cx="2057400" cy="733425"/>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4038600" y="5638800"/>
            <a:ext cx="990600" cy="581025"/>
          </a:xfrm>
          <a:prstGeom prst="rect">
            <a:avLst/>
          </a:prstGeom>
          <a:noFill/>
          <a:ln w="9525">
            <a:noFill/>
            <a:miter lim="800000"/>
            <a:headEnd/>
            <a:tailEnd/>
          </a:ln>
        </p:spPr>
      </p:pic>
      <p:sp>
        <p:nvSpPr>
          <p:cNvPr id="16" name="TextBox 15"/>
          <p:cNvSpPr txBox="1"/>
          <p:nvPr/>
        </p:nvSpPr>
        <p:spPr>
          <a:xfrm>
            <a:off x="457200" y="5715000"/>
            <a:ext cx="3530197" cy="369332"/>
          </a:xfrm>
          <a:prstGeom prst="rect">
            <a:avLst/>
          </a:prstGeom>
          <a:noFill/>
        </p:spPr>
        <p:txBody>
          <a:bodyPr wrap="none" rtlCol="0">
            <a:spAutoFit/>
          </a:bodyPr>
          <a:lstStyle/>
          <a:p>
            <a:r>
              <a:rPr lang="en-US" dirty="0" smtClean="0">
                <a:solidFill>
                  <a:srgbClr val="0033CC"/>
                </a:solidFill>
              </a:rPr>
              <a:t>The impurity level in the crystal (C</a:t>
            </a:r>
            <a:r>
              <a:rPr lang="en-US" baseline="-25000" dirty="0" smtClean="0">
                <a:solidFill>
                  <a:srgbClr val="0033CC"/>
                </a:solidFill>
              </a:rPr>
              <a:t>s</a:t>
            </a:r>
            <a:r>
              <a:rPr lang="en-US" dirty="0" smtClean="0">
                <a:solidFill>
                  <a:srgbClr val="0033CC"/>
                </a:solidFill>
              </a:rPr>
              <a:t>)</a:t>
            </a:r>
            <a:endParaRPr lang="en-US" dirty="0">
              <a:solidFill>
                <a:srgbClr val="0033CC"/>
              </a:solidFill>
            </a:endParaRPr>
          </a:p>
        </p:txBody>
      </p:sp>
      <p:graphicFrame>
        <p:nvGraphicFramePr>
          <p:cNvPr id="66564" name="Object 18"/>
          <p:cNvGraphicFramePr>
            <a:graphicFrameLocks noChangeAspect="1"/>
          </p:cNvGraphicFramePr>
          <p:nvPr/>
        </p:nvGraphicFramePr>
        <p:xfrm>
          <a:off x="1219200" y="6172200"/>
          <a:ext cx="2336800" cy="406400"/>
        </p:xfrm>
        <a:graphic>
          <a:graphicData uri="http://schemas.openxmlformats.org/presentationml/2006/ole">
            <p:oleObj spid="_x0000_s66564" name="Equation" r:id="rId8" imgW="2336800" imgH="406400" progId="Equation.3">
              <p:embed/>
            </p:oleObj>
          </a:graphicData>
        </a:graphic>
      </p:graphicFrame>
      <p:sp>
        <p:nvSpPr>
          <p:cNvPr id="18" name="Rectangle 17"/>
          <p:cNvSpPr/>
          <p:nvPr/>
        </p:nvSpPr>
        <p:spPr>
          <a:xfrm>
            <a:off x="5410200" y="5867400"/>
            <a:ext cx="3276600" cy="646331"/>
          </a:xfrm>
          <a:prstGeom prst="rect">
            <a:avLst/>
          </a:prstGeom>
        </p:spPr>
        <p:txBody>
          <a:bodyPr wrap="square">
            <a:spAutoFit/>
          </a:bodyPr>
          <a:lstStyle/>
          <a:p>
            <a:r>
              <a:rPr lang="en-US" dirty="0" smtClean="0">
                <a:solidFill>
                  <a:srgbClr val="0033CC"/>
                </a:solidFill>
              </a:rPr>
              <a:t>f = V</a:t>
            </a:r>
            <a:r>
              <a:rPr lang="en-US" baseline="-25000" dirty="0" smtClean="0">
                <a:solidFill>
                  <a:srgbClr val="0033CC"/>
                </a:solidFill>
              </a:rPr>
              <a:t>s</a:t>
            </a:r>
            <a:r>
              <a:rPr lang="en-US" dirty="0" smtClean="0">
                <a:solidFill>
                  <a:srgbClr val="0033CC"/>
                </a:solidFill>
              </a:rPr>
              <a:t>/V</a:t>
            </a:r>
            <a:r>
              <a:rPr lang="en-US" baseline="-25000" dirty="0" smtClean="0">
                <a:solidFill>
                  <a:srgbClr val="0033CC"/>
                </a:solidFill>
              </a:rPr>
              <a:t>o</a:t>
            </a:r>
            <a:r>
              <a:rPr lang="en-US" dirty="0" smtClean="0">
                <a:solidFill>
                  <a:srgbClr val="0033CC"/>
                </a:solidFill>
              </a:rPr>
              <a:t>, the ratio of solid silicon to the initial liquid volume.</a:t>
            </a:r>
            <a:endParaRPr lang="en-US" dirty="0">
              <a:solidFill>
                <a:srgbClr val="0033CC"/>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17" name="Object 16"/>
          <p:cNvGraphicFramePr>
            <a:graphicFrameLocks noChangeAspect="1"/>
          </p:cNvGraphicFramePr>
          <p:nvPr/>
        </p:nvGraphicFramePr>
        <p:xfrm>
          <a:off x="2819400" y="4267200"/>
          <a:ext cx="6254750" cy="1227137"/>
        </p:xfrm>
        <a:graphic>
          <a:graphicData uri="http://schemas.openxmlformats.org/presentationml/2006/ole">
            <p:oleObj spid="_x0000_s66565" name="Equation" r:id="rId9" imgW="3301920" imgH="64764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TotalTime>
  <Words>2460</Words>
  <Application>Microsoft Office PowerPoint</Application>
  <PresentationFormat>On-screen Show (4:3)</PresentationFormat>
  <Paragraphs>262</Paragraphs>
  <Slides>30</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34</cp:revision>
  <dcterms:created xsi:type="dcterms:W3CDTF">2006-08-16T00:00:00Z</dcterms:created>
  <dcterms:modified xsi:type="dcterms:W3CDTF">2010-08-21T23:47:25Z</dcterms:modified>
</cp:coreProperties>
</file>