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0" r:id="rId2"/>
    <p:sldId id="358" r:id="rId3"/>
    <p:sldId id="311" r:id="rId4"/>
    <p:sldId id="352" r:id="rId5"/>
    <p:sldId id="360" r:id="rId6"/>
    <p:sldId id="313" r:id="rId7"/>
    <p:sldId id="317" r:id="rId8"/>
    <p:sldId id="371" r:id="rId9"/>
    <p:sldId id="262" r:id="rId10"/>
    <p:sldId id="263" r:id="rId11"/>
    <p:sldId id="265" r:id="rId12"/>
    <p:sldId id="329" r:id="rId13"/>
    <p:sldId id="372" r:id="rId14"/>
    <p:sldId id="353" r:id="rId15"/>
    <p:sldId id="338" r:id="rId16"/>
    <p:sldId id="283" r:id="rId17"/>
    <p:sldId id="357" r:id="rId18"/>
    <p:sldId id="361" r:id="rId19"/>
    <p:sldId id="324" r:id="rId20"/>
    <p:sldId id="286" r:id="rId21"/>
    <p:sldId id="373" r:id="rId22"/>
    <p:sldId id="364" r:id="rId23"/>
    <p:sldId id="339" r:id="rId24"/>
    <p:sldId id="302" r:id="rId25"/>
    <p:sldId id="365" r:id="rId26"/>
    <p:sldId id="356" r:id="rId27"/>
    <p:sldId id="305" r:id="rId28"/>
    <p:sldId id="341" r:id="rId29"/>
    <p:sldId id="374" r:id="rId30"/>
    <p:sldId id="366" r:id="rId31"/>
    <p:sldId id="34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482" autoAdjust="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EA443A-1C28-480D-92FC-293F9065FBA3}" type="datetimeFigureOut">
              <a:rPr lang="en-US" smtClean="0"/>
              <a:pPr/>
              <a:t>1/16/2011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CF5126-70D0-4F90-9E2F-F20AC0791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BBF94-544C-4D14-B9B9-BE71B23BB293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31FF4-54C7-4446-A629-4E5E7BBD0942}" type="slidenum">
              <a:rPr lang="en-US"/>
              <a:pPr/>
              <a:t>15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8644B-9AF3-4915-AA70-05A94BBDD8F6}" type="slidenum">
              <a:rPr lang="en-US"/>
              <a:pPr/>
              <a:t>23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7176F-899A-437A-BA8B-1FC946F453E5}" type="slidenum">
              <a:rPr lang="en-US"/>
              <a:pPr/>
              <a:t>28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1E95-402B-4F1A-919A-F3645FC6509F}" type="datetime1">
              <a:rPr lang="en-US" smtClean="0"/>
              <a:pPr/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42C8-9C95-45A3-9D4A-23B33FF5244F}" type="datetime1">
              <a:rPr lang="en-US" smtClean="0"/>
              <a:pPr/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F388-27A5-4939-A067-9C859BB9A524}" type="datetime1">
              <a:rPr lang="en-US" smtClean="0"/>
              <a:pPr/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CDD48-BF41-4BAA-9046-E06C672F54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7FDC-4329-4236-AFC4-955E698EFFC3}" type="datetime1">
              <a:rPr lang="en-US" smtClean="0"/>
              <a:pPr/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C5B6-E3A0-48E1-B440-13599E4F3E25}" type="datetime1">
              <a:rPr lang="en-US" smtClean="0"/>
              <a:pPr/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9BBC-B9F2-41AB-9071-E9D6D48F27B1}" type="datetime1">
              <a:rPr lang="en-US" smtClean="0"/>
              <a:pPr/>
              <a:t>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E1C3-2D78-424D-8C59-511B3E0441F4}" type="datetime1">
              <a:rPr lang="en-US" smtClean="0"/>
              <a:pPr/>
              <a:t>1/16/2011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A009-1139-49E5-B405-A4C8E513D6A1}" type="datetime1">
              <a:rPr lang="en-US" smtClean="0"/>
              <a:pPr/>
              <a:t>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7330-24DA-4B41-BA42-CFC0E791DE7A}" type="datetime1">
              <a:rPr lang="en-US" smtClean="0"/>
              <a:pPr/>
              <a:t>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C259-295D-490F-A4E2-54F65283D8C0}" type="datetime1">
              <a:rPr lang="en-US" smtClean="0"/>
              <a:pPr/>
              <a:t>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BF43-D2F0-4554-AEBA-6C5CBC0000C4}" type="datetime1">
              <a:rPr lang="en-US" smtClean="0"/>
              <a:pPr/>
              <a:t>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B2CDE-4C2B-4F5B-A3D9-8B465797DD3A}" type="datetime1">
              <a:rPr lang="en-US" smtClean="0"/>
              <a:pPr/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Office_Word_97_-_2003_Document3.doc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Word_97_-_2003_Document4.doc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oleObject" Target="../embeddings/Microsoft_Office_Word_97_-_2003_Document5.doc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48380"/>
            <a:ext cx="7685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Chapter 4 Clean room, wafer cleaning and gettering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2590800"/>
            <a:ext cx="2971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Introduction.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Clean room.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Wafer cleaning.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Gettering.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Measurement methods.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3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 343: Microfabrication and thin film technology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28601" y="838200"/>
            <a:ext cx="33527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CN" dirty="0">
                <a:solidFill>
                  <a:srgbClr val="C00000"/>
                </a:solidFill>
              </a:rPr>
              <a:t>Factory environment is cleaned by</a:t>
            </a:r>
            <a:r>
              <a:rPr kumimoji="0" lang="en-US" altLang="zh-CN" dirty="0" smtClean="0">
                <a:solidFill>
                  <a:srgbClr val="C00000"/>
                </a:solidFill>
              </a:rPr>
              <a:t>:</a:t>
            </a:r>
            <a:endParaRPr kumimoji="0" lang="en-US" altLang="zh-CN" dirty="0">
              <a:solidFill>
                <a:srgbClr val="C00000"/>
              </a:solidFill>
            </a:endParaRPr>
          </a:p>
          <a:p>
            <a:pPr marL="400050" lvl="1" indent="-171450">
              <a:buClr>
                <a:schemeClr val="hlink"/>
              </a:buClr>
              <a:buFont typeface="Arial" pitchFamily="34" charset="0"/>
              <a:buChar char="•"/>
            </a:pPr>
            <a:r>
              <a:rPr kumimoji="0" lang="en-US" altLang="zh-CN" b="0" dirty="0">
                <a:solidFill>
                  <a:srgbClr val="0033CC"/>
                </a:solidFill>
              </a:rPr>
              <a:t>HEPA filters and recirculation for the air.</a:t>
            </a:r>
          </a:p>
          <a:p>
            <a:pPr marL="400050" lvl="1" indent="-171450">
              <a:buClr>
                <a:schemeClr val="hlink"/>
              </a:buClr>
              <a:buFont typeface="Arial" pitchFamily="34" charset="0"/>
              <a:buChar char="•"/>
            </a:pPr>
            <a:r>
              <a:rPr kumimoji="0" lang="en-US" altLang="zh-CN" b="0" dirty="0">
                <a:solidFill>
                  <a:srgbClr val="0033CC"/>
                </a:solidFill>
              </a:rPr>
              <a:t>“Bunny suits” for workers.</a:t>
            </a:r>
          </a:p>
          <a:p>
            <a:pPr marL="400050" lvl="1" indent="-171450">
              <a:buClr>
                <a:schemeClr val="hlink"/>
              </a:buClr>
              <a:buFont typeface="Arial" pitchFamily="34" charset="0"/>
              <a:buChar char="•"/>
            </a:pPr>
            <a:r>
              <a:rPr kumimoji="0" lang="en-US" altLang="zh-CN" b="0" dirty="0">
                <a:solidFill>
                  <a:srgbClr val="0033CC"/>
                </a:solidFill>
              </a:rPr>
              <a:t>Filtration of chemicals and gases.</a:t>
            </a:r>
          </a:p>
          <a:p>
            <a:pPr marL="400050" lvl="1" indent="-171450">
              <a:buClr>
                <a:schemeClr val="hlink"/>
              </a:buClr>
              <a:buFont typeface="Arial" pitchFamily="34" charset="0"/>
              <a:buChar char="•"/>
            </a:pPr>
            <a:r>
              <a:rPr kumimoji="0" lang="en-US" altLang="zh-CN" b="0" dirty="0">
                <a:solidFill>
                  <a:srgbClr val="0033CC"/>
                </a:solidFill>
              </a:rPr>
              <a:t>Manufacturing protocols.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152400"/>
            <a:ext cx="186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Clean room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57600" y="838200"/>
            <a:ext cx="5410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HEPA: High Efficiency Particulate Air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HEPA filters composed of thin porous sheets of ultrafine glass fibers (&lt;1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 diameter</a:t>
            </a:r>
            <a:r>
              <a:rPr lang="en-US" dirty="0" smtClean="0">
                <a:solidFill>
                  <a:srgbClr val="0033CC"/>
                </a:solidFill>
              </a:rPr>
              <a:t>).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It is 99.97% efficient at removing particles from air.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Room air forced through the filter at 50cm/sec.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Large particles trapped, small ones stick to the fibers due to electrostatic forces.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exit air is typically better than class 1.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4009052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381000" y="3200400"/>
          <a:ext cx="3962400" cy="3088905"/>
        </p:xfrm>
        <a:graphic>
          <a:graphicData uri="http://schemas.openxmlformats.org/presentationml/2006/ole">
            <p:oleObj spid="_x0000_s6147" name="Document" r:id="rId4" imgW="3364992" imgH="2624328" progId="Word.Document.8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4CDD48-BF41-4BAA-9046-E06C672F5466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59924" y="152400"/>
            <a:ext cx="3264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Class of a clean room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9" descr="Ch4_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96619"/>
            <a:ext cx="4929510" cy="305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8600" y="786586"/>
            <a:ext cx="84582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Air </a:t>
            </a:r>
            <a:r>
              <a:rPr lang="en-US" dirty="0">
                <a:solidFill>
                  <a:srgbClr val="0033CC"/>
                </a:solidFill>
              </a:rPr>
              <a:t>quality is measured by </a:t>
            </a:r>
            <a:r>
              <a:rPr lang="en-US" dirty="0" smtClean="0">
                <a:solidFill>
                  <a:srgbClr val="0033CC"/>
                </a:solidFill>
              </a:rPr>
              <a:t>the “</a:t>
            </a:r>
            <a:r>
              <a:rPr lang="en-US" dirty="0">
                <a:solidFill>
                  <a:srgbClr val="0033CC"/>
                </a:solidFill>
              </a:rPr>
              <a:t>class” of the facility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 pitchFamily="1" charset="2"/>
              </a:rPr>
              <a:t>Class 1-100,000 </a:t>
            </a:r>
            <a:r>
              <a:rPr lang="en-US" dirty="0" smtClean="0">
                <a:solidFill>
                  <a:srgbClr val="0033CC"/>
                </a:solidFill>
              </a:rPr>
              <a:t>mean number of particles, greater than 0.5</a:t>
            </a:r>
            <a:r>
              <a:rPr lang="en-US" dirty="0" smtClean="0">
                <a:solidFill>
                  <a:srgbClr val="0033CC"/>
                </a:solidFill>
                <a:sym typeface="Symbol" pitchFamily="1" charset="2"/>
              </a:rPr>
              <a:t>m, in a cubit foot of air.</a:t>
            </a: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 pitchFamily="1" charset="2"/>
              </a:rPr>
              <a:t>A typical office building is about class 100,000.</a:t>
            </a: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particle size that is of most concern is 10nm – 10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m. Particles &lt;10nm tend to coagulate into large ones; those &gt;10m are heavy and precipitate quickly.</a:t>
            </a:r>
            <a:endParaRPr lang="en-US" dirty="0" smtClean="0">
              <a:solidFill>
                <a:srgbClr val="0033CC"/>
              </a:solidFill>
            </a:endParaRP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Particles </a:t>
            </a:r>
            <a:r>
              <a:rPr lang="en-US" dirty="0" smtClean="0">
                <a:solidFill>
                  <a:srgbClr val="0033CC"/>
                </a:solidFill>
                <a:sym typeface="Wingdings" pitchFamily="1" charset="2"/>
              </a:rPr>
              <a:t>deposit on surfaces by Brownian motion (most important for those &lt;0.5</a:t>
            </a:r>
            <a:r>
              <a:rPr lang="en-US" dirty="0" smtClean="0">
                <a:solidFill>
                  <a:srgbClr val="0033CC"/>
                </a:solidFill>
                <a:sym typeface="Symbol" pitchFamily="1" charset="2"/>
              </a:rPr>
              <a:t>m</a:t>
            </a:r>
            <a:r>
              <a:rPr lang="en-US" dirty="0" smtClean="0">
                <a:solidFill>
                  <a:srgbClr val="0033CC"/>
                </a:solidFill>
                <a:sym typeface="Wingdings" pitchFamily="1" charset="2"/>
              </a:rPr>
              <a:t>) and gravitational sedimentation (for larger ones).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105400" y="3276598"/>
          <a:ext cx="3886200" cy="267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688"/>
                <a:gridCol w="621792"/>
                <a:gridCol w="699516"/>
                <a:gridCol w="932688"/>
                <a:gridCol w="699516"/>
              </a:tblGrid>
              <a:tr h="381726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</a:tr>
              <a:tr h="38172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726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726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726"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81726"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381726">
                <a:tc>
                  <a:txBody>
                    <a:bodyPr/>
                    <a:lstStyle/>
                    <a:p>
                      <a:r>
                        <a:rPr lang="en-US" dirty="0" smtClean="0"/>
                        <a:t>100000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850205" y="2907268"/>
            <a:ext cx="230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Particle diameter (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m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6172200"/>
            <a:ext cx="136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by definition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7696597" y="6095603"/>
            <a:ext cx="3048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0" y="76200"/>
            <a:ext cx="4879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Particle contamination and yield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85800"/>
            <a:ext cx="77724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Generally, particles on the order of the technology minimum features size or larger will cause defect.</a:t>
            </a:r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75 y</a:t>
            </a:r>
            <a:r>
              <a:rPr lang="en-US" dirty="0" smtClean="0">
                <a:solidFill>
                  <a:srgbClr val="0033CC"/>
                </a:solidFill>
              </a:rPr>
              <a:t>ield loss in modern VLSI fabrication facilities is due to particle contamination.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Yield models depend on information about the description of particles.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Particles on the order of 0.1-0.3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 are the most troublesome: larger particles precipitate easily; smaller one coagulate into larger particles.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914650"/>
            <a:ext cx="58102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48380"/>
            <a:ext cx="7685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Chapter 4 Clean room, wafer cleaning and gettering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2590800"/>
            <a:ext cx="2971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Clean room.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Wafer cleaning.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Gettering.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Measurement methods.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119336"/>
            <a:ext cx="4754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 343 Microfabrication and thin film technology</a:t>
            </a:r>
          </a:p>
          <a:p>
            <a:r>
              <a:rPr lang="en-US" sz="1400" dirty="0" smtClean="0"/>
              <a:t>Instructor: Bo Cui, ECE, University of Waterloo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8534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Cleaning involves removing particles, organics and metals from wafer surfaces.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Particles are largely removed by ultrasonic agitation during cleaning.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Organics (photoresist) are removed in 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plasma or in H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SO</a:t>
            </a:r>
            <a:r>
              <a:rPr lang="en-US" baseline="-25000" dirty="0" smtClean="0">
                <a:solidFill>
                  <a:srgbClr val="0033CC"/>
                </a:solidFill>
              </a:rPr>
              <a:t>4</a:t>
            </a:r>
            <a:r>
              <a:rPr lang="en-US" dirty="0" smtClean="0">
                <a:solidFill>
                  <a:srgbClr val="0033CC"/>
                </a:solidFill>
              </a:rPr>
              <a:t>/H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(</a:t>
            </a:r>
            <a:r>
              <a:rPr lang="en-US" altLang="zh-CN" dirty="0" smtClean="0">
                <a:solidFill>
                  <a:srgbClr val="0033CC"/>
                </a:solidFill>
              </a:rPr>
              <a:t>Piranha</a:t>
            </a:r>
            <a:r>
              <a:rPr lang="en-US" dirty="0" smtClean="0">
                <a:solidFill>
                  <a:srgbClr val="0033CC"/>
                </a:solidFill>
              </a:rPr>
              <a:t>) solutions.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“RCA clean” is used to remove metals and any remaining organics.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228600"/>
            <a:ext cx="3563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Modern wafer cleaning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6009" y="2590800"/>
            <a:ext cx="5336503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4648200"/>
            <a:ext cx="266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Typical person emit 5-10 million particle per minute.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Most modern IC plants use robots for wafer handling.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212068"/>
            <a:ext cx="205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 cassette of wafers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2660033" y="3396734"/>
            <a:ext cx="3359767" cy="11869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52400" y="1524000"/>
            <a:ext cx="274320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RCA </a:t>
            </a:r>
            <a:r>
              <a:rPr lang="en-US" dirty="0">
                <a:solidFill>
                  <a:srgbClr val="0033CC"/>
                </a:solidFill>
              </a:rPr>
              <a:t>clean is “standard process” </a:t>
            </a:r>
            <a:r>
              <a:rPr lang="en-US" dirty="0" smtClean="0">
                <a:solidFill>
                  <a:srgbClr val="0033CC"/>
                </a:solidFill>
              </a:rPr>
              <a:t>used </a:t>
            </a:r>
            <a:r>
              <a:rPr lang="en-US" dirty="0">
                <a:solidFill>
                  <a:srgbClr val="0033CC"/>
                </a:solidFill>
              </a:rPr>
              <a:t>to remove organics, heavy </a:t>
            </a:r>
            <a:r>
              <a:rPr lang="en-US" dirty="0" smtClean="0">
                <a:solidFill>
                  <a:srgbClr val="0033CC"/>
                </a:solidFill>
              </a:rPr>
              <a:t>metals </a:t>
            </a:r>
            <a:r>
              <a:rPr lang="en-US" dirty="0">
                <a:solidFill>
                  <a:srgbClr val="0033CC"/>
                </a:solidFill>
              </a:rPr>
              <a:t>and alkali ions.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Ultrasonic </a:t>
            </a:r>
            <a:r>
              <a:rPr lang="en-US" dirty="0">
                <a:solidFill>
                  <a:srgbClr val="0033CC"/>
                </a:solidFill>
              </a:rPr>
              <a:t>agitation is used to </a:t>
            </a:r>
            <a:r>
              <a:rPr lang="en-US" dirty="0" smtClean="0">
                <a:solidFill>
                  <a:srgbClr val="0033CC"/>
                </a:solidFill>
              </a:rPr>
              <a:t>dislodge </a:t>
            </a:r>
            <a:r>
              <a:rPr lang="en-US" dirty="0">
                <a:solidFill>
                  <a:srgbClr val="0033CC"/>
                </a:solidFill>
              </a:rPr>
              <a:t>particles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SC: Standard Cleaning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RCA: Radio Corporation of America, now makes TV, stereos…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265093"/>
            <a:ext cx="3047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Standard RCA cleaning procedure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>
            <a:off x="0" y="1371600"/>
            <a:ext cx="3276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304800" y="6172200"/>
            <a:ext cx="266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DI water: de-ionized water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3253740" y="304800"/>
            <a:ext cx="5521428" cy="6395086"/>
            <a:chOff x="3253740" y="304800"/>
            <a:chExt cx="5521428" cy="6395086"/>
          </a:xfrm>
        </p:grpSpPr>
        <p:graphicFrame>
          <p:nvGraphicFramePr>
            <p:cNvPr id="4099" name="Object 1025"/>
            <p:cNvGraphicFramePr>
              <a:graphicFrameLocks noChangeAspect="1"/>
            </p:cNvGraphicFramePr>
            <p:nvPr/>
          </p:nvGraphicFramePr>
          <p:xfrm>
            <a:off x="3253740" y="304800"/>
            <a:ext cx="5339716" cy="6395086"/>
          </p:xfrm>
          <a:graphic>
            <a:graphicData uri="http://schemas.openxmlformats.org/presentationml/2006/ole">
              <p:oleObj spid="_x0000_s77827" name="Document" r:id="rId4" imgW="5334000" imgH="6388608" progId="Word.Document.8">
                <p:embed/>
              </p:oleObj>
            </a:graphicData>
          </a:graphic>
        </p:graphicFrame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6819900" y="1767840"/>
              <a:ext cx="19431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and </a:t>
              </a:r>
              <a:r>
                <a:rPr lang="en-US" sz="1400" dirty="0"/>
                <a:t>all </a:t>
              </a:r>
              <a:r>
                <a:rPr lang="en-US" sz="1400" dirty="0" smtClean="0"/>
                <a:t>contaminants on top of it, but induces H passivated surface (bad)</a:t>
              </a:r>
              <a:endParaRPr lang="en-US" sz="1400" dirty="0"/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6793230" y="3591580"/>
              <a:ext cx="189357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Less NH</a:t>
              </a:r>
              <a:r>
                <a:rPr lang="en-US" sz="1400" baseline="-25000" dirty="0" smtClean="0"/>
                <a:t>4</a:t>
              </a:r>
              <a:r>
                <a:rPr lang="en-US" sz="1400" dirty="0" smtClean="0"/>
                <a:t>OH will </a:t>
              </a:r>
              <a:r>
                <a:rPr lang="en-US" sz="1400" dirty="0"/>
                <a:t>reduce surface roughness</a:t>
              </a:r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6883948" y="5559623"/>
              <a:ext cx="17280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not </a:t>
              </a:r>
              <a:r>
                <a:rPr lang="en-US" sz="1400" b="1" dirty="0"/>
                <a:t>removed by </a:t>
              </a:r>
              <a:r>
                <a:rPr lang="en-US" sz="1400" b="1" dirty="0" smtClean="0"/>
                <a:t>SC-1</a:t>
              </a:r>
              <a:endParaRPr lang="en-US" sz="1400" b="1" dirty="0"/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6400800" y="6324600"/>
              <a:ext cx="23743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HF dip added to remove oxide</a:t>
              </a:r>
            </a:p>
          </p:txBody>
        </p:sp>
        <p:pic>
          <p:nvPicPr>
            <p:cNvPr id="778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5312" y="432457"/>
              <a:ext cx="93333" cy="206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52160" y="3218688"/>
              <a:ext cx="93333" cy="206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50267" y="5212080"/>
              <a:ext cx="93333" cy="206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153400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C00000"/>
                </a:solidFill>
              </a:rPr>
              <a:t>SC-1: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endParaRPr lang="zh-CN" altLang="en-US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0033CC"/>
                </a:solidFill>
              </a:rPr>
              <a:t>NH</a:t>
            </a:r>
            <a:r>
              <a:rPr lang="en-US" altLang="zh-CN" baseline="-25000" dirty="0">
                <a:solidFill>
                  <a:srgbClr val="0033CC"/>
                </a:solidFill>
              </a:rPr>
              <a:t>4</a:t>
            </a:r>
            <a:r>
              <a:rPr lang="en-US" altLang="zh-CN" dirty="0">
                <a:solidFill>
                  <a:srgbClr val="0033CC"/>
                </a:solidFill>
              </a:rPr>
              <a:t>OH(28%):H</a:t>
            </a:r>
            <a:r>
              <a:rPr lang="en-US" altLang="zh-CN" baseline="-25000" dirty="0">
                <a:solidFill>
                  <a:srgbClr val="0033CC"/>
                </a:solidFill>
              </a:rPr>
              <a:t>2</a:t>
            </a:r>
            <a:r>
              <a:rPr lang="en-US" altLang="zh-CN" dirty="0">
                <a:solidFill>
                  <a:srgbClr val="0033CC"/>
                </a:solidFill>
              </a:rPr>
              <a:t>O</a:t>
            </a:r>
            <a:r>
              <a:rPr lang="en-US" altLang="zh-CN" baseline="-25000" dirty="0">
                <a:solidFill>
                  <a:srgbClr val="0033CC"/>
                </a:solidFill>
              </a:rPr>
              <a:t>2</a:t>
            </a:r>
            <a:r>
              <a:rPr lang="en-US" altLang="zh-CN" dirty="0">
                <a:solidFill>
                  <a:srgbClr val="0033CC"/>
                </a:solidFill>
              </a:rPr>
              <a:t>(30</a:t>
            </a:r>
            <a:r>
              <a:rPr lang="en-US" altLang="zh-CN" dirty="0" smtClean="0">
                <a:solidFill>
                  <a:srgbClr val="0033CC"/>
                </a:solidFill>
              </a:rPr>
              <a:t>%):H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CN" dirty="0" smtClean="0">
                <a:solidFill>
                  <a:srgbClr val="0033CC"/>
                </a:solidFill>
              </a:rPr>
              <a:t>O=1:1:5</a:t>
            </a:r>
            <a:r>
              <a:rPr lang="zh-CN" altLang="en-US" dirty="0" smtClean="0">
                <a:solidFill>
                  <a:srgbClr val="0033CC"/>
                </a:solidFill>
              </a:rPr>
              <a:t> </a:t>
            </a:r>
            <a:r>
              <a:rPr lang="en-US" altLang="zh-CN" dirty="0" smtClean="0">
                <a:solidFill>
                  <a:srgbClr val="0033CC"/>
                </a:solidFill>
              </a:rPr>
              <a:t>- </a:t>
            </a:r>
            <a:r>
              <a:rPr lang="en-US" altLang="zh-CN" b="0" dirty="0" smtClean="0">
                <a:solidFill>
                  <a:srgbClr val="0033CC"/>
                </a:solidFill>
              </a:rPr>
              <a:t>1:2:7</a:t>
            </a:r>
            <a:r>
              <a:rPr lang="en-US" altLang="zh-CN" dirty="0" smtClean="0">
                <a:solidFill>
                  <a:srgbClr val="0033CC"/>
                </a:solidFill>
              </a:rPr>
              <a:t>; 70-80</a:t>
            </a:r>
            <a:r>
              <a:rPr lang="en-US" altLang="zh-CN" dirty="0">
                <a:solidFill>
                  <a:srgbClr val="0033CC"/>
                </a:solidFill>
                <a:sym typeface="Symbol" pitchFamily="18" charset="2"/>
              </a:rPr>
              <a:t></a:t>
            </a:r>
            <a:r>
              <a:rPr lang="en-US" altLang="zh-CN" dirty="0">
                <a:solidFill>
                  <a:srgbClr val="0033CC"/>
                </a:solidFill>
              </a:rPr>
              <a:t>C, </a:t>
            </a:r>
            <a:r>
              <a:rPr lang="en-US" altLang="zh-CN" dirty="0" smtClean="0">
                <a:solidFill>
                  <a:srgbClr val="0033CC"/>
                </a:solidFill>
              </a:rPr>
              <a:t>10min, high </a:t>
            </a:r>
            <a:r>
              <a:rPr lang="en-US" altLang="zh-CN" dirty="0" err="1" smtClean="0">
                <a:solidFill>
                  <a:srgbClr val="0033CC"/>
                </a:solidFill>
              </a:rPr>
              <a:t>pH.</a:t>
            </a:r>
            <a:endParaRPr lang="zh-CN" altLang="en-US" dirty="0">
              <a:solidFill>
                <a:srgbClr val="0033CC"/>
              </a:solidFill>
            </a:endParaRPr>
          </a:p>
          <a:p>
            <a:pPr marL="285750" indent="-168275">
              <a:spcAft>
                <a:spcPts val="6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rgbClr val="0033CC"/>
                </a:solidFill>
              </a:rPr>
              <a:t>Oxidize organic contamination (form CO</a:t>
            </a:r>
            <a:r>
              <a:rPr lang="en-US" altLang="zh-CN" b="0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CN" b="0" dirty="0" smtClean="0">
                <a:solidFill>
                  <a:srgbClr val="0033CC"/>
                </a:solidFill>
              </a:rPr>
              <a:t>, H</a:t>
            </a:r>
            <a:r>
              <a:rPr lang="en-US" altLang="zh-CN" b="0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CN" b="0" dirty="0" smtClean="0">
                <a:solidFill>
                  <a:srgbClr val="0033CC"/>
                </a:solidFill>
              </a:rPr>
              <a:t>O…)</a:t>
            </a:r>
            <a:endParaRPr lang="zh-CN" altLang="en-US" b="0" dirty="0">
              <a:solidFill>
                <a:srgbClr val="0033CC"/>
              </a:solidFill>
            </a:endParaRPr>
          </a:p>
          <a:p>
            <a:pPr marL="285750" indent="-168275">
              <a:spcAft>
                <a:spcPts val="6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rgbClr val="0033CC"/>
                </a:solidFill>
              </a:rPr>
              <a:t>Form complex </a:t>
            </a:r>
            <a:r>
              <a:rPr lang="en-US" altLang="zh-CN" dirty="0" smtClean="0">
                <a:solidFill>
                  <a:srgbClr val="0033CC"/>
                </a:solidFill>
              </a:rPr>
              <a:t>such as Cu(NH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3</a:t>
            </a:r>
            <a:r>
              <a:rPr lang="en-US" altLang="zh-CN" dirty="0" smtClean="0">
                <a:solidFill>
                  <a:srgbClr val="0033CC"/>
                </a:solidFill>
              </a:rPr>
              <a:t>)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4</a:t>
            </a:r>
            <a:r>
              <a:rPr lang="en-US" altLang="zh-CN" baseline="30000" dirty="0" smtClean="0">
                <a:solidFill>
                  <a:srgbClr val="0033CC"/>
                </a:solidFill>
              </a:rPr>
              <a:t>+2</a:t>
            </a:r>
            <a:r>
              <a:rPr lang="en-US" altLang="zh-CN" dirty="0" smtClean="0">
                <a:solidFill>
                  <a:srgbClr val="0033CC"/>
                </a:solidFill>
              </a:rPr>
              <a:t> </a:t>
            </a:r>
            <a:r>
              <a:rPr lang="en-US" altLang="zh-CN" b="0" dirty="0" smtClean="0">
                <a:solidFill>
                  <a:srgbClr val="0033CC"/>
                </a:solidFill>
              </a:rPr>
              <a:t>with metals (IB, IIB, Au, Ag, Cu, Ni, Zn, </a:t>
            </a:r>
            <a:r>
              <a:rPr lang="en-US" altLang="zh-CN" b="0" dirty="0" err="1" smtClean="0">
                <a:solidFill>
                  <a:srgbClr val="0033CC"/>
                </a:solidFill>
              </a:rPr>
              <a:t>Cd</a:t>
            </a:r>
            <a:r>
              <a:rPr lang="en-US" altLang="zh-CN" b="0" dirty="0" smtClean="0">
                <a:solidFill>
                  <a:srgbClr val="0033CC"/>
                </a:solidFill>
              </a:rPr>
              <a:t>, Co, Cr).</a:t>
            </a:r>
            <a:endParaRPr lang="zh-CN" altLang="en-US" b="0" dirty="0">
              <a:solidFill>
                <a:srgbClr val="0033CC"/>
              </a:solidFill>
            </a:endParaRPr>
          </a:p>
          <a:p>
            <a:pPr marL="285750" indent="-168275">
              <a:spcAft>
                <a:spcPts val="6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rgbClr val="0033CC"/>
                </a:solidFill>
              </a:rPr>
              <a:t>Slowly dissolve native oxide and grow back new oxide, which removes particles on oxide.</a:t>
            </a:r>
            <a:endParaRPr lang="zh-CN" altLang="en-US" b="0" dirty="0" smtClean="0">
              <a:solidFill>
                <a:srgbClr val="0033CC"/>
              </a:solidFill>
            </a:endParaRPr>
          </a:p>
          <a:p>
            <a:pPr marL="285750" indent="-168275">
              <a:spcAft>
                <a:spcPts val="6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rgbClr val="0033CC"/>
                </a:solidFill>
              </a:rPr>
              <a:t>But NH</a:t>
            </a:r>
            <a:r>
              <a:rPr lang="en-US" altLang="zh-CN" b="0" baseline="-25000" dirty="0" smtClean="0">
                <a:solidFill>
                  <a:srgbClr val="0033CC"/>
                </a:solidFill>
              </a:rPr>
              <a:t>4</a:t>
            </a:r>
            <a:r>
              <a:rPr lang="en-US" altLang="zh-CN" b="0" dirty="0" smtClean="0">
                <a:solidFill>
                  <a:srgbClr val="0033CC"/>
                </a:solidFill>
              </a:rPr>
              <a:t>OH</a:t>
            </a:r>
            <a:r>
              <a:rPr lang="zh-CN" altLang="en-US" b="0" dirty="0" smtClean="0">
                <a:solidFill>
                  <a:srgbClr val="0033CC"/>
                </a:solidFill>
              </a:rPr>
              <a:t> </a:t>
            </a:r>
            <a:r>
              <a:rPr lang="en-US" altLang="zh-CN" dirty="0" smtClean="0">
                <a:solidFill>
                  <a:srgbClr val="0033CC"/>
                </a:solidFill>
              </a:rPr>
              <a:t>etches Si and make the surface rough, thus less NH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4</a:t>
            </a:r>
            <a:r>
              <a:rPr lang="en-US" altLang="zh-CN" dirty="0" smtClean="0">
                <a:solidFill>
                  <a:srgbClr val="0033CC"/>
                </a:solidFill>
              </a:rPr>
              <a:t>OH is used today.</a:t>
            </a:r>
            <a:endParaRPr lang="zh-CN" altLang="en-US" b="0" dirty="0">
              <a:solidFill>
                <a:srgbClr val="0033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31505" y="228600"/>
            <a:ext cx="344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Standard cleaning (SC)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762000" y="3733800"/>
            <a:ext cx="7924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C00000"/>
                </a:solidFill>
              </a:rPr>
              <a:t>SC-2</a:t>
            </a:r>
            <a:r>
              <a:rPr lang="en-US" altLang="zh-CN" dirty="0" smtClean="0">
                <a:solidFill>
                  <a:srgbClr val="C00000"/>
                </a:solidFill>
              </a:rPr>
              <a:t>:  </a:t>
            </a:r>
            <a:endParaRPr lang="en-US" altLang="zh-CN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CN" dirty="0" err="1">
                <a:solidFill>
                  <a:srgbClr val="0033CC"/>
                </a:solidFill>
              </a:rPr>
              <a:t>HCl</a:t>
            </a:r>
            <a:r>
              <a:rPr lang="en-US" altLang="zh-CN" dirty="0">
                <a:solidFill>
                  <a:srgbClr val="0033CC"/>
                </a:solidFill>
              </a:rPr>
              <a:t>(73%):H</a:t>
            </a:r>
            <a:r>
              <a:rPr lang="en-US" altLang="zh-CN" baseline="-25000" dirty="0">
                <a:solidFill>
                  <a:srgbClr val="0033CC"/>
                </a:solidFill>
              </a:rPr>
              <a:t>2</a:t>
            </a:r>
            <a:r>
              <a:rPr lang="en-US" altLang="zh-CN" dirty="0">
                <a:solidFill>
                  <a:srgbClr val="0033CC"/>
                </a:solidFill>
              </a:rPr>
              <a:t>O</a:t>
            </a:r>
            <a:r>
              <a:rPr lang="en-US" altLang="zh-CN" baseline="-25000" dirty="0">
                <a:solidFill>
                  <a:srgbClr val="0033CC"/>
                </a:solidFill>
              </a:rPr>
              <a:t>2</a:t>
            </a:r>
            <a:r>
              <a:rPr lang="en-US" altLang="zh-CN" dirty="0">
                <a:solidFill>
                  <a:srgbClr val="0033CC"/>
                </a:solidFill>
              </a:rPr>
              <a:t>(30</a:t>
            </a:r>
            <a:r>
              <a:rPr lang="en-US" altLang="zh-CN" dirty="0" smtClean="0">
                <a:solidFill>
                  <a:srgbClr val="0033CC"/>
                </a:solidFill>
              </a:rPr>
              <a:t>%):H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CN" dirty="0" smtClean="0">
                <a:solidFill>
                  <a:srgbClr val="0033CC"/>
                </a:solidFill>
              </a:rPr>
              <a:t>O=1:1:6 - 1:2:8; 70 - 80</a:t>
            </a:r>
            <a:r>
              <a:rPr lang="en-US" altLang="zh-CN" dirty="0">
                <a:solidFill>
                  <a:srgbClr val="0033CC"/>
                </a:solidFill>
                <a:sym typeface="Symbol" pitchFamily="18" charset="2"/>
              </a:rPr>
              <a:t></a:t>
            </a:r>
            <a:r>
              <a:rPr lang="en-US" altLang="zh-CN" dirty="0" smtClean="0">
                <a:solidFill>
                  <a:srgbClr val="0033CC"/>
                </a:solidFill>
              </a:rPr>
              <a:t>C; 10min, low </a:t>
            </a:r>
            <a:r>
              <a:rPr lang="en-US" altLang="zh-CN" dirty="0" err="1" smtClean="0">
                <a:solidFill>
                  <a:srgbClr val="0033CC"/>
                </a:solidFill>
              </a:rPr>
              <a:t>pH.</a:t>
            </a:r>
            <a:endParaRPr lang="zh-CN" altLang="en-US" dirty="0">
              <a:solidFill>
                <a:srgbClr val="0033CC"/>
              </a:solidFill>
            </a:endParaRPr>
          </a:p>
          <a:p>
            <a:pPr marL="174625" indent="-174625">
              <a:spcAft>
                <a:spcPts val="6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33CC"/>
                </a:solidFill>
              </a:rPr>
              <a:t>Remove alkali ions and </a:t>
            </a:r>
            <a:r>
              <a:rPr lang="en-US" altLang="zh-CN" dirty="0" err="1" smtClean="0">
                <a:solidFill>
                  <a:srgbClr val="0033CC"/>
                </a:solidFill>
              </a:rPr>
              <a:t>cations</a:t>
            </a:r>
            <a:r>
              <a:rPr lang="en-US" altLang="zh-CN" dirty="0" smtClean="0">
                <a:solidFill>
                  <a:srgbClr val="0033CC"/>
                </a:solidFill>
              </a:rPr>
              <a:t> like Al</a:t>
            </a:r>
            <a:r>
              <a:rPr lang="en-US" altLang="zh-CN" baseline="30000" dirty="0" smtClean="0">
                <a:solidFill>
                  <a:srgbClr val="0033CC"/>
                </a:solidFill>
              </a:rPr>
              <a:t>+3</a:t>
            </a:r>
            <a:r>
              <a:rPr lang="en-US" altLang="zh-CN" dirty="0" smtClean="0">
                <a:solidFill>
                  <a:srgbClr val="0033CC"/>
                </a:solidFill>
              </a:rPr>
              <a:t>, Fe</a:t>
            </a:r>
            <a:r>
              <a:rPr lang="en-US" altLang="zh-CN" baseline="30000" dirty="0" smtClean="0">
                <a:solidFill>
                  <a:srgbClr val="0033CC"/>
                </a:solidFill>
              </a:rPr>
              <a:t>+3</a:t>
            </a:r>
            <a:r>
              <a:rPr lang="zh-CN" altLang="en-US" dirty="0" smtClean="0">
                <a:solidFill>
                  <a:srgbClr val="0033CC"/>
                </a:solidFill>
              </a:rPr>
              <a:t> </a:t>
            </a:r>
            <a:r>
              <a:rPr lang="en-US" altLang="zh-CN" dirty="0" smtClean="0">
                <a:solidFill>
                  <a:srgbClr val="0033CC"/>
                </a:solidFill>
              </a:rPr>
              <a:t>and Mg</a:t>
            </a:r>
            <a:r>
              <a:rPr lang="en-US" altLang="zh-CN" baseline="30000" dirty="0" smtClean="0">
                <a:solidFill>
                  <a:srgbClr val="0033CC"/>
                </a:solidFill>
              </a:rPr>
              <a:t>+2</a:t>
            </a:r>
            <a:r>
              <a:rPr lang="zh-CN" altLang="en-US" dirty="0" smtClean="0">
                <a:solidFill>
                  <a:srgbClr val="0033CC"/>
                </a:solidFill>
              </a:rPr>
              <a:t> </a:t>
            </a:r>
            <a:r>
              <a:rPr lang="en-US" altLang="zh-CN" dirty="0" smtClean="0">
                <a:solidFill>
                  <a:srgbClr val="0033CC"/>
                </a:solidFill>
              </a:rPr>
              <a:t>that form NH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4</a:t>
            </a:r>
            <a:r>
              <a:rPr lang="en-US" altLang="zh-CN" dirty="0" smtClean="0">
                <a:solidFill>
                  <a:srgbClr val="0033CC"/>
                </a:solidFill>
              </a:rPr>
              <a:t>OH insoluble hydroxides in basic solutions like SC-1.</a:t>
            </a:r>
          </a:p>
          <a:p>
            <a:pPr marL="174625" indent="-174625">
              <a:spcAft>
                <a:spcPts val="6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33CC"/>
                </a:solidFill>
              </a:rPr>
              <a:t>These metals precipitate onto wafer surface in the SC-1 solution, while they form soluble complexes in SC-2 solution.</a:t>
            </a:r>
          </a:p>
          <a:p>
            <a:pPr marL="174625" indent="-174625">
              <a:spcAft>
                <a:spcPts val="6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33CC"/>
                </a:solidFill>
              </a:rPr>
              <a:t>SC-2 also complete the removal of metallic contaminates such as Au that may not have been completely removed by SC-1 step.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4357688" y="2092741"/>
          <a:ext cx="3111500" cy="330200"/>
        </p:xfrm>
        <a:graphic>
          <a:graphicData uri="http://schemas.openxmlformats.org/presentationml/2006/ole">
            <p:oleObj spid="_x0000_s92162" name="Equation" r:id="rId3" imgW="3111500" imgH="330200" progId="">
              <p:embed/>
            </p:oleObj>
          </a:graphicData>
        </a:graphic>
      </p:graphicFrame>
      <p:graphicFrame>
        <p:nvGraphicFramePr>
          <p:cNvPr id="4099" name="Object 8"/>
          <p:cNvGraphicFramePr>
            <a:graphicFrameLocks noChangeAspect="1"/>
          </p:cNvGraphicFramePr>
          <p:nvPr/>
        </p:nvGraphicFramePr>
        <p:xfrm>
          <a:off x="4967288" y="2626141"/>
          <a:ext cx="1574800" cy="266700"/>
        </p:xfrm>
        <a:graphic>
          <a:graphicData uri="http://schemas.openxmlformats.org/presentationml/2006/ole">
            <p:oleObj spid="_x0000_s92163" name="Equation" r:id="rId4" imgW="1574800" imgH="266700" progId="">
              <p:embed/>
            </p:oleObj>
          </a:graphicData>
        </a:graphic>
      </p:graphicFrame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8091488" y="2092741"/>
            <a:ext cx="445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(1)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8091488" y="2626141"/>
            <a:ext cx="445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(2)</a:t>
            </a: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724441"/>
            <a:ext cx="143986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2777790" y="142875"/>
            <a:ext cx="417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Principles of metal cleaning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214313" y="1281529"/>
            <a:ext cx="8715375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If </a:t>
            </a:r>
            <a:r>
              <a:rPr lang="en-US" dirty="0">
                <a:solidFill>
                  <a:srgbClr val="0033CC"/>
                </a:solidFill>
              </a:rPr>
              <a:t>we have a water solution with a Si wafer and metal atoms and ions, two reactions take place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The two reactions will proceed in opposite directions, one providing electrons, which will then be consumed by the other (forming an oxidation/reduction couple). In this couple, the stronger reaction will dominate.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Generally,  (2) is driven to the left and (1) to the right so that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is formed and M plates out on the wafer.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Good cleaning solutions drive (2) to the right since M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is soluble and will be desorbed from the wafer surface.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943624" y="1828800"/>
            <a:ext cx="7590776" cy="4320540"/>
            <a:chOff x="457200" y="1524000"/>
            <a:chExt cx="8434195" cy="480060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524000"/>
              <a:ext cx="8434195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4195761" y="2571750"/>
              <a:ext cx="1587" cy="36004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4139856" y="2878667"/>
              <a:ext cx="512961" cy="2963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r>
                <a:rPr lang="en-US" altLang="zh-CN" dirty="0" smtClean="0">
                  <a:solidFill>
                    <a:srgbClr val="CC0000"/>
                  </a:solidFill>
                </a:rPr>
                <a:t>Reaction  goes  to the  left</a:t>
              </a:r>
              <a:endParaRPr lang="zh-CN" altLang="en-US" dirty="0">
                <a:solidFill>
                  <a:srgbClr val="CC00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81000" y="752326"/>
            <a:ext cx="83058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The strongest oxidants are at the bottom (H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and O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). These reactions go to the left, grabbing electrons and forcing (2) in previous slide to the right.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Fundamentally the RCA clean works by using H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as a strong oxidant.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777790" y="142875"/>
            <a:ext cx="417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Principles of metal cleaning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371600" y="4419600"/>
            <a:ext cx="670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H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O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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H</a:t>
            </a:r>
            <a:r>
              <a:rPr lang="en-US" baseline="30000" dirty="0">
                <a:solidFill>
                  <a:srgbClr val="0033CC"/>
                </a:solidFill>
              </a:rPr>
              <a:t>+</a:t>
            </a:r>
            <a:r>
              <a:rPr lang="en-US" dirty="0">
                <a:solidFill>
                  <a:srgbClr val="0033CC"/>
                </a:solidFill>
              </a:rPr>
              <a:t>+OH</a:t>
            </a:r>
            <a:r>
              <a:rPr lang="en-US" baseline="30000" dirty="0">
                <a:solidFill>
                  <a:srgbClr val="0033CC"/>
                </a:solidFill>
              </a:rPr>
              <a:t>-     	 </a:t>
            </a:r>
            <a:r>
              <a:rPr lang="en-US" dirty="0">
                <a:solidFill>
                  <a:srgbClr val="0033CC"/>
                </a:solidFill>
              </a:rPr>
              <a:t>[H</a:t>
            </a:r>
            <a:r>
              <a:rPr lang="en-US" baseline="30000" dirty="0">
                <a:solidFill>
                  <a:srgbClr val="0033CC"/>
                </a:solidFill>
              </a:rPr>
              <a:t>+</a:t>
            </a:r>
            <a:r>
              <a:rPr lang="en-US" dirty="0">
                <a:solidFill>
                  <a:srgbClr val="0033CC"/>
                </a:solidFill>
              </a:rPr>
              <a:t>]=[OH</a:t>
            </a:r>
            <a:r>
              <a:rPr lang="en-US" baseline="30000" dirty="0">
                <a:solidFill>
                  <a:srgbClr val="0033CC"/>
                </a:solidFill>
              </a:rPr>
              <a:t>-</a:t>
            </a:r>
            <a:r>
              <a:rPr lang="en-US" dirty="0" smtClean="0">
                <a:solidFill>
                  <a:srgbClr val="0033CC"/>
                </a:solidFill>
              </a:rPr>
              <a:t>] = 6x10</a:t>
            </a:r>
            <a:r>
              <a:rPr lang="en-US" baseline="30000" dirty="0" smtClean="0">
                <a:solidFill>
                  <a:srgbClr val="0033CC"/>
                </a:solidFill>
              </a:rPr>
              <a:t>-13</a:t>
            </a:r>
            <a:r>
              <a:rPr lang="en-US" dirty="0" smtClean="0">
                <a:solidFill>
                  <a:srgbClr val="0033CC"/>
                </a:solidFill>
              </a:rPr>
              <a:t>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  <a:endParaRPr lang="en-US" dirty="0">
              <a:solidFill>
                <a:srgbClr val="0033CC"/>
              </a:solidFill>
            </a:endParaRPr>
          </a:p>
          <a:p>
            <a:r>
              <a:rPr lang="en-US" dirty="0">
                <a:solidFill>
                  <a:srgbClr val="0033CC"/>
                </a:solidFill>
              </a:rPr>
              <a:t>Diffusivity of:	H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  ≈ 9.3x10</a:t>
            </a:r>
            <a:r>
              <a:rPr lang="en-US" baseline="30000" dirty="0" smtClean="0">
                <a:solidFill>
                  <a:srgbClr val="0033CC"/>
                </a:solidFill>
              </a:rPr>
              <a:t>-5</a:t>
            </a:r>
            <a:r>
              <a:rPr lang="en-US" dirty="0" smtClean="0">
                <a:solidFill>
                  <a:srgbClr val="0033CC"/>
                </a:solidFill>
              </a:rPr>
              <a:t>cm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s</a:t>
            </a:r>
            <a:r>
              <a:rPr lang="en-US" baseline="30000" dirty="0" smtClean="0">
                <a:solidFill>
                  <a:srgbClr val="0033CC"/>
                </a:solidFill>
              </a:rPr>
              <a:t>-1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µ</a:t>
            </a:r>
            <a:r>
              <a:rPr lang="en-US" baseline="-25000" dirty="0">
                <a:solidFill>
                  <a:srgbClr val="0033CC"/>
                </a:solidFill>
              </a:rPr>
              <a:t>H+</a:t>
            </a:r>
            <a:r>
              <a:rPr lang="en-US" dirty="0">
                <a:solidFill>
                  <a:srgbClr val="0033CC"/>
                </a:solidFill>
              </a:rPr>
              <a:t>=</a:t>
            </a:r>
            <a:r>
              <a:rPr lang="en-US" dirty="0" err="1">
                <a:solidFill>
                  <a:srgbClr val="0033CC"/>
                </a:solidFill>
              </a:rPr>
              <a:t>qD</a:t>
            </a:r>
            <a:r>
              <a:rPr lang="en-US" dirty="0">
                <a:solidFill>
                  <a:srgbClr val="0033CC"/>
                </a:solidFill>
              </a:rPr>
              <a:t>/</a:t>
            </a:r>
            <a:r>
              <a:rPr lang="en-US" dirty="0" err="1">
                <a:solidFill>
                  <a:srgbClr val="0033CC"/>
                </a:solidFill>
              </a:rPr>
              <a:t>kT</a:t>
            </a:r>
            <a:r>
              <a:rPr lang="en-US" dirty="0">
                <a:solidFill>
                  <a:srgbClr val="0033CC"/>
                </a:solidFill>
              </a:rPr>
              <a:t>=3.59cm</a:t>
            </a:r>
            <a:r>
              <a:rPr lang="en-US" baseline="30000" dirty="0">
                <a:solidFill>
                  <a:srgbClr val="0033CC"/>
                </a:solidFill>
              </a:rPr>
              <a:t>2</a:t>
            </a:r>
            <a:r>
              <a:rPr lang="en-US" dirty="0">
                <a:solidFill>
                  <a:srgbClr val="0033CC"/>
                </a:solidFill>
              </a:rPr>
              <a:t>V</a:t>
            </a:r>
            <a:r>
              <a:rPr lang="en-US" baseline="30000" dirty="0">
                <a:solidFill>
                  <a:srgbClr val="0033CC"/>
                </a:solidFill>
              </a:rPr>
              <a:t>-1</a:t>
            </a:r>
            <a:r>
              <a:rPr lang="en-US" dirty="0">
                <a:solidFill>
                  <a:srgbClr val="0033CC"/>
                </a:solidFill>
              </a:rPr>
              <a:t>s</a:t>
            </a:r>
            <a:r>
              <a:rPr lang="en-US" baseline="30000" dirty="0">
                <a:solidFill>
                  <a:srgbClr val="0033CC"/>
                </a:solidFill>
              </a:rPr>
              <a:t>-1</a:t>
            </a:r>
          </a:p>
          <a:p>
            <a:r>
              <a:rPr lang="en-US" dirty="0">
                <a:solidFill>
                  <a:srgbClr val="0033CC"/>
                </a:solidFill>
              </a:rPr>
              <a:t>                  of :	</a:t>
            </a:r>
            <a:r>
              <a:rPr lang="en-US" dirty="0" smtClean="0">
                <a:solidFill>
                  <a:srgbClr val="0033CC"/>
                </a:solidFill>
              </a:rPr>
              <a:t>OH</a:t>
            </a:r>
            <a:r>
              <a:rPr lang="en-US" baseline="30000" dirty="0" smtClean="0">
                <a:solidFill>
                  <a:srgbClr val="0033CC"/>
                </a:solidFill>
              </a:rPr>
              <a:t>-</a:t>
            </a:r>
            <a:r>
              <a:rPr lang="en-US" dirty="0" smtClean="0">
                <a:solidFill>
                  <a:srgbClr val="0033CC"/>
                </a:solidFill>
              </a:rPr>
              <a:t> ≈ 5.3x10</a:t>
            </a:r>
            <a:r>
              <a:rPr lang="en-US" baseline="30000" dirty="0" smtClean="0">
                <a:solidFill>
                  <a:srgbClr val="0033CC"/>
                </a:solidFill>
              </a:rPr>
              <a:t>-5</a:t>
            </a:r>
            <a:r>
              <a:rPr lang="en-US" dirty="0" smtClean="0">
                <a:solidFill>
                  <a:srgbClr val="0033CC"/>
                </a:solidFill>
              </a:rPr>
              <a:t>cm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s</a:t>
            </a:r>
            <a:r>
              <a:rPr lang="en-US" baseline="30000" dirty="0" smtClean="0">
                <a:solidFill>
                  <a:srgbClr val="0033CC"/>
                </a:solidFill>
              </a:rPr>
              <a:t>-1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µ</a:t>
            </a:r>
            <a:r>
              <a:rPr lang="en-US" baseline="-25000" dirty="0">
                <a:solidFill>
                  <a:srgbClr val="0033CC"/>
                </a:solidFill>
              </a:rPr>
              <a:t>OH-</a:t>
            </a:r>
            <a:r>
              <a:rPr lang="en-US" dirty="0">
                <a:solidFill>
                  <a:srgbClr val="0033CC"/>
                </a:solidFill>
              </a:rPr>
              <a:t>=</a:t>
            </a:r>
            <a:r>
              <a:rPr lang="en-US" dirty="0" err="1">
                <a:solidFill>
                  <a:srgbClr val="0033CC"/>
                </a:solidFill>
              </a:rPr>
              <a:t>qD</a:t>
            </a:r>
            <a:r>
              <a:rPr lang="en-US" dirty="0">
                <a:solidFill>
                  <a:srgbClr val="0033CC"/>
                </a:solidFill>
              </a:rPr>
              <a:t>/</a:t>
            </a:r>
            <a:r>
              <a:rPr lang="en-US" dirty="0" err="1">
                <a:solidFill>
                  <a:srgbClr val="0033CC"/>
                </a:solidFill>
              </a:rPr>
              <a:t>kT</a:t>
            </a:r>
            <a:r>
              <a:rPr lang="en-US" dirty="0">
                <a:solidFill>
                  <a:srgbClr val="0033CC"/>
                </a:solidFill>
              </a:rPr>
              <a:t>=2.04cm</a:t>
            </a:r>
            <a:r>
              <a:rPr lang="en-US" baseline="30000" dirty="0">
                <a:solidFill>
                  <a:srgbClr val="0033CC"/>
                </a:solidFill>
              </a:rPr>
              <a:t>2</a:t>
            </a:r>
            <a:r>
              <a:rPr lang="en-US" dirty="0">
                <a:solidFill>
                  <a:srgbClr val="0033CC"/>
                </a:solidFill>
              </a:rPr>
              <a:t>V</a:t>
            </a:r>
            <a:r>
              <a:rPr lang="en-US" baseline="30000" dirty="0">
                <a:solidFill>
                  <a:srgbClr val="0033CC"/>
                </a:solidFill>
              </a:rPr>
              <a:t>-1</a:t>
            </a:r>
            <a:r>
              <a:rPr lang="en-US" dirty="0">
                <a:solidFill>
                  <a:srgbClr val="0033CC"/>
                </a:solidFill>
              </a:rPr>
              <a:t>s</a:t>
            </a:r>
            <a:r>
              <a:rPr lang="en-US" baseline="30000" dirty="0">
                <a:solidFill>
                  <a:srgbClr val="0033CC"/>
                </a:solidFill>
              </a:rPr>
              <a:t>-1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537325" y="62944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b="1">
              <a:latin typeface="Times" pitchFamily="1" charset="0"/>
            </a:endParaRPr>
          </a:p>
        </p:txBody>
      </p:sp>
      <p:graphicFrame>
        <p:nvGraphicFramePr>
          <p:cNvPr id="5" name="Object 1024"/>
          <p:cNvGraphicFramePr>
            <a:graphicFrameLocks noChangeAspect="1"/>
          </p:cNvGraphicFramePr>
          <p:nvPr/>
        </p:nvGraphicFramePr>
        <p:xfrm>
          <a:off x="2600325" y="5497513"/>
          <a:ext cx="4500563" cy="752475"/>
        </p:xfrm>
        <a:graphic>
          <a:graphicData uri="http://schemas.openxmlformats.org/presentationml/2006/ole">
            <p:oleObj spid="_x0000_s76802" name="Equation" r:id="rId3" imgW="2730240" imgH="457200" progId="">
              <p:embed/>
            </p:oleObj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33600" y="152400"/>
            <a:ext cx="4899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Ultrasonic cleaning and DI water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914400"/>
            <a:ext cx="86868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RCA cleaning with ultrasonic agitation is more effective in removing particles.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Ultrasonic cleaning: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Highly effective for removing surface contaminants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Mechanical agitation of cleaning fluid by high-frequency vibrations (between 20 and 45 kHz) to cause </a:t>
            </a:r>
            <a:r>
              <a:rPr lang="en-US" dirty="0" err="1" smtClean="0">
                <a:solidFill>
                  <a:srgbClr val="0033CC"/>
                </a:solidFill>
              </a:rPr>
              <a:t>cavitation</a:t>
            </a:r>
            <a:r>
              <a:rPr lang="en-US" dirty="0" smtClean="0">
                <a:solidFill>
                  <a:srgbClr val="0033CC"/>
                </a:solidFill>
              </a:rPr>
              <a:t> - formation of low pressure vapor bubbles that scrub the surface.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Higher frequencies (&gt;45kHz) form smaller bubbles, thus less effective.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However, </a:t>
            </a:r>
            <a:r>
              <a:rPr lang="en-US" dirty="0" err="1" smtClean="0">
                <a:solidFill>
                  <a:srgbClr val="C00000"/>
                </a:solidFill>
              </a:rPr>
              <a:t>megasonic</a:t>
            </a:r>
            <a:r>
              <a:rPr lang="en-US" dirty="0" smtClean="0">
                <a:solidFill>
                  <a:srgbClr val="0033CC"/>
                </a:solidFill>
              </a:rPr>
              <a:t> (1MHz) cleaning is also found effective in particle removal.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657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DI (de-ionized) water is used for wafer cleaning.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One monitors DI water by measuring its resistivity, which should be &gt;18M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cm.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6474023"/>
            <a:ext cx="7301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Einstein relation: µ=</a:t>
            </a:r>
            <a:r>
              <a:rPr lang="en-US" sz="1400" dirty="0" err="1" smtClean="0"/>
              <a:t>qD</a:t>
            </a:r>
            <a:r>
              <a:rPr lang="en-US" sz="1400" dirty="0" smtClean="0"/>
              <a:t>/</a:t>
            </a:r>
            <a:r>
              <a:rPr lang="en-US" sz="1400" dirty="0" err="1" smtClean="0"/>
              <a:t>kT</a:t>
            </a:r>
            <a:r>
              <a:rPr lang="en-US" sz="1400" dirty="0" smtClean="0"/>
              <a:t>, http://en.wikipedia.org/wiki/Einstein_relation_%28kinetic_theory%29</a:t>
            </a:r>
            <a:endParaRPr lang="en-US" sz="1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6629400" cy="440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0" y="1143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33600" y="1524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Effect of defect and contamination on semiconductor industry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5829925"/>
            <a:ext cx="8229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33CC"/>
                </a:solidFill>
              </a:rPr>
              <a:t>Importance of unwanted impurities increases with shrinking geometries of devices. </a:t>
            </a:r>
          </a:p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33CC"/>
                </a:solidFill>
              </a:rPr>
              <a:t>75% of the yield loss is due to defects caused by particles (1/2 of the min feature size).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1295400"/>
            <a:ext cx="2133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LLS: localized light scatters (use laser to detect and count particles)</a:t>
            </a:r>
          </a:p>
          <a:p>
            <a:endParaRPr lang="en-US" sz="1600" dirty="0" smtClean="0">
              <a:solidFill>
                <a:srgbClr val="7030A0"/>
              </a:solidFill>
            </a:endParaRPr>
          </a:p>
          <a:p>
            <a:r>
              <a:rPr lang="en-US" sz="1600" dirty="0" smtClean="0">
                <a:solidFill>
                  <a:srgbClr val="7030A0"/>
                </a:solidFill>
              </a:rPr>
              <a:t>GOI: gate oxide integrity, by electrical measurement</a:t>
            </a:r>
          </a:p>
          <a:p>
            <a:endParaRPr lang="en-US" sz="1600" dirty="0" smtClean="0">
              <a:solidFill>
                <a:srgbClr val="7030A0"/>
              </a:solidFill>
            </a:endParaRPr>
          </a:p>
          <a:p>
            <a:r>
              <a:rPr lang="en-US" sz="1600" dirty="0" smtClean="0">
                <a:solidFill>
                  <a:srgbClr val="7030A0"/>
                </a:solidFill>
              </a:rPr>
              <a:t>Requirement different for DRAM and logic chip, due to greater gate insulator area on DRAM chip.</a:t>
            </a:r>
          </a:p>
          <a:p>
            <a:endParaRPr lang="en-US" sz="1600" dirty="0" smtClean="0">
              <a:solidFill>
                <a:srgbClr val="7030A0"/>
              </a:solidFill>
            </a:endParaRPr>
          </a:p>
          <a:p>
            <a:r>
              <a:rPr lang="en-US" sz="1600" smtClean="0">
                <a:solidFill>
                  <a:srgbClr val="7030A0"/>
                </a:solidFill>
              </a:rPr>
              <a:t>10</a:t>
            </a:r>
            <a:r>
              <a:rPr lang="en-US" sz="1600" baseline="30000" smtClean="0">
                <a:solidFill>
                  <a:srgbClr val="7030A0"/>
                </a:solidFill>
              </a:rPr>
              <a:t>9</a:t>
            </a:r>
            <a:r>
              <a:rPr lang="en-US" sz="1600" smtClean="0">
                <a:solidFill>
                  <a:srgbClr val="7030A0"/>
                </a:solidFill>
              </a:rPr>
              <a:t>/cm</a:t>
            </a:r>
            <a:r>
              <a:rPr lang="en-US" sz="1600" baseline="30000" smtClean="0">
                <a:solidFill>
                  <a:srgbClr val="7030A0"/>
                </a:solidFill>
              </a:rPr>
              <a:t>2</a:t>
            </a:r>
            <a:r>
              <a:rPr lang="en-US" sz="1600" smtClean="0">
                <a:solidFill>
                  <a:srgbClr val="7030A0"/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sym typeface="Symbol"/>
              </a:rPr>
              <a:t> 0.0001% monolayer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1866" y="152400"/>
            <a:ext cx="3701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Other cleaning methods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490998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10200" y="1905000"/>
            <a:ext cx="35814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hlink"/>
              </a:buClr>
            </a:pPr>
            <a:r>
              <a:rPr lang="en-US" altLang="zh-CN" dirty="0" smtClean="0">
                <a:solidFill>
                  <a:srgbClr val="C00000"/>
                </a:solidFill>
              </a:rPr>
              <a:t>Dry (vapor phase) cleaning:</a:t>
            </a:r>
          </a:p>
          <a:p>
            <a:pPr>
              <a:spcAft>
                <a:spcPts val="600"/>
              </a:spcAft>
              <a:buClr>
                <a:schemeClr val="hlink"/>
              </a:buClr>
            </a:pPr>
            <a:r>
              <a:rPr lang="en-US" altLang="zh-CN" dirty="0" smtClean="0">
                <a:solidFill>
                  <a:srgbClr val="0033CC"/>
                </a:solidFill>
              </a:rPr>
              <a:t>Energy may come from plasma, ion beam, short-wavelength (UV) radiation or heating.</a:t>
            </a:r>
          </a:p>
          <a:p>
            <a:pPr marL="171450" indent="-171450">
              <a:spcAft>
                <a:spcPts val="6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33CC"/>
                </a:solidFill>
              </a:rPr>
              <a:t>HF/H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CN" dirty="0" smtClean="0">
                <a:solidFill>
                  <a:srgbClr val="0033CC"/>
                </a:solidFill>
              </a:rPr>
              <a:t>O</a:t>
            </a:r>
            <a:r>
              <a:rPr lang="zh-CN" altLang="en-US" dirty="0" smtClean="0">
                <a:solidFill>
                  <a:srgbClr val="0033CC"/>
                </a:solidFill>
              </a:rPr>
              <a:t> </a:t>
            </a:r>
            <a:r>
              <a:rPr lang="en-US" altLang="zh-CN" dirty="0" smtClean="0">
                <a:solidFill>
                  <a:srgbClr val="0033CC"/>
                </a:solidFill>
              </a:rPr>
              <a:t>vapor cleaning</a:t>
            </a:r>
            <a:endParaRPr lang="zh-CN" altLang="en-US" dirty="0" smtClean="0">
              <a:solidFill>
                <a:srgbClr val="0033CC"/>
              </a:solidFill>
            </a:endParaRPr>
          </a:p>
          <a:p>
            <a:pPr marL="171450" indent="-171450">
              <a:spcAft>
                <a:spcPts val="6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33CC"/>
                </a:solidFill>
              </a:rPr>
              <a:t>UV-ozone cleaning (UVOC)</a:t>
            </a:r>
            <a:endParaRPr lang="zh-CN" altLang="en-US" dirty="0" smtClean="0">
              <a:solidFill>
                <a:srgbClr val="0033CC"/>
              </a:solidFill>
            </a:endParaRPr>
          </a:p>
          <a:p>
            <a:pPr marL="171450" indent="-171450">
              <a:spcAft>
                <a:spcPts val="6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33CC"/>
                </a:solidFill>
              </a:rPr>
              <a:t>H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CN" dirty="0" smtClean="0">
                <a:solidFill>
                  <a:srgbClr val="0033CC"/>
                </a:solidFill>
              </a:rPr>
              <a:t>/</a:t>
            </a:r>
            <a:r>
              <a:rPr lang="en-US" altLang="zh-CN" dirty="0" err="1" smtClean="0">
                <a:solidFill>
                  <a:srgbClr val="0033CC"/>
                </a:solidFill>
              </a:rPr>
              <a:t>Ar</a:t>
            </a:r>
            <a:r>
              <a:rPr lang="en-US" altLang="zh-CN" dirty="0" smtClean="0">
                <a:solidFill>
                  <a:srgbClr val="0033CC"/>
                </a:solidFill>
              </a:rPr>
              <a:t> plasma cleaning</a:t>
            </a:r>
          </a:p>
          <a:p>
            <a:pPr marL="171450" indent="-171450">
              <a:spcAft>
                <a:spcPts val="6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33CC"/>
                </a:solidFill>
              </a:rPr>
              <a:t>Thermal cleaning</a:t>
            </a:r>
            <a:endParaRPr lang="zh-CN" altLang="en-US" dirty="0" smtClean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838200"/>
            <a:ext cx="501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Ohmi</a:t>
            </a:r>
            <a:r>
              <a:rPr lang="en-US" dirty="0" smtClean="0">
                <a:solidFill>
                  <a:srgbClr val="C00000"/>
                </a:solidFill>
              </a:rPr>
              <a:t> cleaning: </a:t>
            </a:r>
            <a:r>
              <a:rPr lang="en-US" dirty="0" smtClean="0">
                <a:solidFill>
                  <a:srgbClr val="0033CC"/>
                </a:solidFill>
              </a:rPr>
              <a:t>room temperature, fewer chemicals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48380"/>
            <a:ext cx="7685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Chapter 4 Clean room, wafer cleaning and gettering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2590800"/>
            <a:ext cx="2971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Clean room.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Wafer cleaning.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Gettering.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Measurement methods.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119336"/>
            <a:ext cx="4754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 343 Microfabrication and thin film technology</a:t>
            </a:r>
          </a:p>
          <a:p>
            <a:r>
              <a:rPr lang="en-US" sz="1400" dirty="0" smtClean="0"/>
              <a:t>Instructor: Bo Cui, ECE, University of Waterloo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38600" y="152400"/>
            <a:ext cx="156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Gettering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838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the alkali ions, gettering generally uses dielectric layers on the topside; PSG for trapping, or Si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N</a:t>
            </a:r>
            <a:r>
              <a:rPr lang="en-US" baseline="-25000" dirty="0" smtClean="0">
                <a:solidFill>
                  <a:srgbClr val="0033CC"/>
                </a:solidFill>
              </a:rPr>
              <a:t>4</a:t>
            </a:r>
            <a:r>
              <a:rPr lang="en-US" dirty="0" smtClean="0">
                <a:solidFill>
                  <a:srgbClr val="0033CC"/>
                </a:solidFill>
              </a:rPr>
              <a:t> layer for blocking them from getting into the device region.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482658"/>
            <a:ext cx="8153400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C00000"/>
                </a:solidFill>
              </a:rPr>
              <a:t>PSG: </a:t>
            </a:r>
            <a:r>
              <a:rPr lang="en-US" dirty="0" err="1" smtClean="0">
                <a:solidFill>
                  <a:srgbClr val="0033CC"/>
                </a:solidFill>
              </a:rPr>
              <a:t>phosphosilicate</a:t>
            </a:r>
            <a:r>
              <a:rPr lang="en-US" dirty="0" smtClean="0">
                <a:solidFill>
                  <a:srgbClr val="0033CC"/>
                </a:solidFill>
              </a:rPr>
              <a:t> glass, is a P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O</a:t>
            </a:r>
            <a:r>
              <a:rPr lang="en-US" baseline="-25000" dirty="0" smtClean="0">
                <a:solidFill>
                  <a:srgbClr val="0033CC"/>
                </a:solidFill>
              </a:rPr>
              <a:t>5</a:t>
            </a:r>
            <a:r>
              <a:rPr lang="en-US" dirty="0" smtClean="0">
                <a:solidFill>
                  <a:srgbClr val="0033CC"/>
                </a:solidFill>
              </a:rPr>
              <a:t>/SiO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glass that is normally deposited by CVD, usually contains 5% by weight phosphorus.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PSG traps alkali ions (Na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, K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) and form stable compounds.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At higher than room temperature, alkali ions can diffuse into PSG from device region and trapped there.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Problems with PSG: it affects electric fields since dipoles exist in PSG, and it absorb water, leading to Al corrosion.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451044"/>
            <a:ext cx="88392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metal ions, gettering generally uses traps on the wafer backside or in the wafer bulk. </a:t>
            </a:r>
            <a:r>
              <a:rPr lang="en-US" dirty="0" smtClean="0">
                <a:solidFill>
                  <a:srgbClr val="C00000"/>
                </a:solidFill>
              </a:rPr>
              <a:t>Here gettering works because the metals (Au…) do not “fit” in the silicon lattice easily because of their very different atomic size, thus they prefer to stay at defect sites. 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Therefore, the idea of gettering is to create such defect sites outside of active device region.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Backside = </a:t>
            </a:r>
            <a:r>
              <a:rPr lang="en-US" i="1" dirty="0" smtClean="0">
                <a:solidFill>
                  <a:srgbClr val="0033CC"/>
                </a:solidFill>
              </a:rPr>
              <a:t>external</a:t>
            </a:r>
            <a:r>
              <a:rPr lang="en-US" dirty="0" smtClean="0">
                <a:solidFill>
                  <a:srgbClr val="0033CC"/>
                </a:solidFill>
              </a:rPr>
              <a:t> gettering: roughing/damaging the backside of the wafer, or depositing a poly-silicon layer, to provide a low energy “sink” for impurities.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Bulk = </a:t>
            </a:r>
            <a:r>
              <a:rPr lang="en-US" i="1" dirty="0" smtClean="0">
                <a:solidFill>
                  <a:srgbClr val="0033CC"/>
                </a:solidFill>
              </a:rPr>
              <a:t>intrinsic</a:t>
            </a:r>
            <a:r>
              <a:rPr lang="en-US" dirty="0" smtClean="0">
                <a:solidFill>
                  <a:srgbClr val="0033CC"/>
                </a:solidFill>
              </a:rPr>
              <a:t> (or internal) gettering: using internal defects to trap impurities, thus moving them away from the active region of the wafer.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4813" y="914400"/>
            <a:ext cx="8434387" cy="5649912"/>
            <a:chOff x="534988" y="1058863"/>
            <a:chExt cx="8434387" cy="5649912"/>
          </a:xfrm>
        </p:grpSpPr>
        <p:graphicFrame>
          <p:nvGraphicFramePr>
            <p:cNvPr id="5122" name="Object 1024"/>
            <p:cNvGraphicFramePr>
              <a:graphicFrameLocks noChangeAspect="1"/>
            </p:cNvGraphicFramePr>
            <p:nvPr/>
          </p:nvGraphicFramePr>
          <p:xfrm>
            <a:off x="534988" y="1058863"/>
            <a:ext cx="8434387" cy="5649912"/>
          </p:xfrm>
          <a:graphic>
            <a:graphicData uri="http://schemas.openxmlformats.org/presentationml/2006/ole">
              <p:oleObj spid="_x0000_s78850" name="Document" r:id="rId4" imgW="5715420" imgH="3851052" progId="Word.Document.8">
                <p:embed/>
              </p:oleObj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057400" y="5105400"/>
              <a:ext cx="3733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Deep level impurities in silicon:</a:t>
              </a:r>
            </a:p>
            <a:p>
              <a:r>
                <a:rPr lang="en-US" dirty="0" smtClean="0">
                  <a:solidFill>
                    <a:srgbClr val="0033CC"/>
                  </a:solidFill>
                </a:rPr>
                <a:t>large diffusivity, easily trapped by mechanical defects or chemical traps.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0" y="152400"/>
            <a:ext cx="156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Gettering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58" y="6172200"/>
            <a:ext cx="821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Figure 4-6 Periodic table indicating the elements that are of most concern in gettering.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7984" y="2895600"/>
            <a:ext cx="3941064" cy="14478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92541" y="152400"/>
            <a:ext cx="51988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Fast diffusion of various impurities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95400" y="5867400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Heavy </a:t>
            </a:r>
            <a:r>
              <a:rPr lang="en-US" dirty="0">
                <a:solidFill>
                  <a:srgbClr val="0033CC"/>
                </a:solidFill>
              </a:rPr>
              <a:t>metal gettering relies </a:t>
            </a:r>
            <a:r>
              <a:rPr lang="en-US" dirty="0" smtClean="0">
                <a:solidFill>
                  <a:srgbClr val="0033CC"/>
                </a:solidFill>
              </a:rPr>
              <a:t>on metal’s very high diffusivity (when in interstitial sites) in silicon, and its preference to segregate </a:t>
            </a:r>
            <a:r>
              <a:rPr lang="en-US" dirty="0">
                <a:solidFill>
                  <a:srgbClr val="0033CC"/>
                </a:solidFill>
              </a:rPr>
              <a:t>to “trap” sites.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772226"/>
            <a:ext cx="6857999" cy="4942774"/>
            <a:chOff x="1371601" y="685800"/>
            <a:chExt cx="6857999" cy="4942774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7841" y="685800"/>
              <a:ext cx="6491759" cy="494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564488" y="2867773"/>
              <a:ext cx="1952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Diffusivity (cm</a:t>
              </a:r>
              <a:r>
                <a:rPr lang="en-US" sz="16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/sec)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4600" y="2362200"/>
            <a:ext cx="26670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</a:rPr>
              <a:t>Those metal diffuses fast because they do so as </a:t>
            </a:r>
            <a:r>
              <a:rPr lang="en-US" sz="1600" i="1" dirty="0" smtClean="0">
                <a:solidFill>
                  <a:srgbClr val="0033CC"/>
                </a:solidFill>
              </a:rPr>
              <a:t>interstitials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</a:rPr>
              <a:t>Whereas dopants are </a:t>
            </a:r>
            <a:r>
              <a:rPr lang="en-US" sz="1600" i="1" dirty="0" smtClean="0">
                <a:solidFill>
                  <a:srgbClr val="0033CC"/>
                </a:solidFill>
              </a:rPr>
              <a:t>substitutional </a:t>
            </a:r>
            <a:r>
              <a:rPr lang="en-US" sz="1600" dirty="0" smtClean="0">
                <a:solidFill>
                  <a:srgbClr val="0033CC"/>
                </a:solidFill>
              </a:rPr>
              <a:t>and diffuse by interacting with point defects.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4800600"/>
            <a:ext cx="1690976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I: interstitial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S: substitutional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7000" y="8382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They can diffuse from front-side to backside of the wafer (&gt;0.5mm distance)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8385551">
            <a:off x="6055133" y="112682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49868" y="790575"/>
            <a:ext cx="6465332" cy="5838825"/>
            <a:chOff x="1143000" y="685800"/>
            <a:chExt cx="6465332" cy="583882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685800"/>
              <a:ext cx="4733925" cy="583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143000" y="685800"/>
              <a:ext cx="1676400" cy="572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smtClean="0"/>
                <a:t>PSG layer</a:t>
              </a:r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Devices in near surface region</a:t>
              </a:r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Denuded zone or epitaxy layer</a:t>
              </a:r>
            </a:p>
            <a:p>
              <a:pPr>
                <a:spcAft>
                  <a:spcPts val="600"/>
                </a:spcAft>
              </a:pPr>
              <a:endParaRPr lang="en-US" dirty="0" smtClean="0"/>
            </a:p>
            <a:p>
              <a:pPr>
                <a:spcAft>
                  <a:spcPts val="600"/>
                </a:spcAft>
              </a:pPr>
              <a:endParaRPr lang="en-US" dirty="0" smtClean="0"/>
            </a:p>
            <a:p>
              <a:pPr>
                <a:spcAft>
                  <a:spcPts val="600"/>
                </a:spcAft>
              </a:pPr>
              <a:endParaRPr lang="en-US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Intrinsic gettering region</a:t>
              </a:r>
            </a:p>
            <a:p>
              <a:pPr>
                <a:spcAft>
                  <a:spcPts val="600"/>
                </a:spcAft>
              </a:pPr>
              <a:endParaRPr lang="en-US" dirty="0" smtClean="0"/>
            </a:p>
            <a:p>
              <a:pPr>
                <a:spcAft>
                  <a:spcPts val="600"/>
                </a:spcAft>
              </a:pPr>
              <a:endParaRPr lang="en-US" dirty="0" smtClean="0"/>
            </a:p>
            <a:p>
              <a:pPr>
                <a:spcAft>
                  <a:spcPts val="600"/>
                </a:spcAft>
              </a:pPr>
              <a:endParaRPr lang="en-US" dirty="0" smtClean="0"/>
            </a:p>
            <a:p>
              <a:pPr>
                <a:spcAft>
                  <a:spcPts val="600"/>
                </a:spcAft>
              </a:pPr>
              <a:endParaRPr lang="en-US" dirty="0" smtClean="0"/>
            </a:p>
            <a:p>
              <a:pPr>
                <a:spcAft>
                  <a:spcPts val="600"/>
                </a:spcAft>
              </a:pPr>
              <a:endParaRPr lang="en-US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Backside gettering region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5646031" y="2507369"/>
              <a:ext cx="3555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500+</a:t>
              </a:r>
              <a:r>
                <a:rPr lang="en-US" dirty="0" smtClean="0">
                  <a:sym typeface="Symbol"/>
                </a:rPr>
                <a:t>m         </a:t>
              </a:r>
              <a:r>
                <a:rPr lang="en-US" dirty="0" smtClean="0"/>
                <a:t>                       10-20</a:t>
              </a:r>
              <a:r>
                <a:rPr lang="en-US" dirty="0" smtClean="0">
                  <a:sym typeface="Symbol"/>
                </a:rPr>
                <a:t>m</a:t>
              </a:r>
              <a:endParaRPr lang="en-US" dirty="0"/>
            </a:p>
          </p:txBody>
        </p:sp>
      </p:grpSp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05678" y="152400"/>
            <a:ext cx="3318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Gettering mechanism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28600" y="951905"/>
            <a:ext cx="86868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C00000"/>
                </a:solidFill>
              </a:rPr>
              <a:t>Gettering </a:t>
            </a:r>
            <a:r>
              <a:rPr lang="en-US" dirty="0">
                <a:solidFill>
                  <a:srgbClr val="C00000"/>
                </a:solidFill>
              </a:rPr>
              <a:t>consists </a:t>
            </a:r>
            <a:r>
              <a:rPr lang="en-US" dirty="0" smtClean="0">
                <a:solidFill>
                  <a:srgbClr val="C00000"/>
                </a:solidFill>
              </a:rPr>
              <a:t>of:</a:t>
            </a:r>
            <a:endParaRPr lang="en-US" dirty="0">
              <a:solidFill>
                <a:srgbClr val="C00000"/>
              </a:solidFill>
            </a:endParaRPr>
          </a:p>
          <a:p>
            <a:pPr marL="571500" lvl="2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Making </a:t>
            </a:r>
            <a:r>
              <a:rPr lang="en-US" dirty="0">
                <a:solidFill>
                  <a:srgbClr val="0033CC"/>
                </a:solidFill>
              </a:rPr>
              <a:t>metal atoms mobile.</a:t>
            </a:r>
          </a:p>
          <a:p>
            <a:pPr marL="571500" lvl="2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Migration </a:t>
            </a:r>
            <a:r>
              <a:rPr lang="en-US" dirty="0">
                <a:solidFill>
                  <a:srgbClr val="0033CC"/>
                </a:solidFill>
              </a:rPr>
              <a:t>of these atoms to </a:t>
            </a:r>
            <a:r>
              <a:rPr lang="en-US" dirty="0" smtClean="0">
                <a:solidFill>
                  <a:srgbClr val="0033CC"/>
                </a:solidFill>
              </a:rPr>
              <a:t>trapping sites.</a:t>
            </a:r>
          </a:p>
          <a:p>
            <a:pPr marL="571500" lvl="2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Trapping </a:t>
            </a:r>
            <a:r>
              <a:rPr lang="en-US" dirty="0">
                <a:solidFill>
                  <a:srgbClr val="0033CC"/>
                </a:solidFill>
              </a:rPr>
              <a:t>of atoms.</a:t>
            </a:r>
          </a:p>
          <a:p>
            <a:pPr marL="230188" indent="-230188"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Step </a:t>
            </a:r>
            <a:r>
              <a:rPr lang="en-US" dirty="0">
                <a:solidFill>
                  <a:srgbClr val="0033CC"/>
                </a:solidFill>
              </a:rPr>
              <a:t>1 generally happens by </a:t>
            </a:r>
            <a:r>
              <a:rPr lang="en-US" dirty="0" smtClean="0">
                <a:solidFill>
                  <a:srgbClr val="0033CC"/>
                </a:solidFill>
              </a:rPr>
              <a:t>kicking out </a:t>
            </a:r>
            <a:r>
              <a:rPr lang="en-US" dirty="0">
                <a:solidFill>
                  <a:srgbClr val="0033CC"/>
                </a:solidFill>
              </a:rPr>
              <a:t>the </a:t>
            </a:r>
            <a:r>
              <a:rPr lang="en-US" dirty="0" smtClean="0">
                <a:solidFill>
                  <a:srgbClr val="0033CC"/>
                </a:solidFill>
              </a:rPr>
              <a:t>substitutional (s) </a:t>
            </a:r>
            <a:r>
              <a:rPr lang="en-US" dirty="0">
                <a:solidFill>
                  <a:srgbClr val="0033CC"/>
                </a:solidFill>
              </a:rPr>
              <a:t>atom into an </a:t>
            </a:r>
            <a:r>
              <a:rPr lang="en-US" dirty="0" smtClean="0">
                <a:solidFill>
                  <a:srgbClr val="0033CC"/>
                </a:solidFill>
              </a:rPr>
              <a:t>interstitial (</a:t>
            </a:r>
            <a:r>
              <a:rPr lang="en-US" dirty="0" err="1" smtClean="0">
                <a:solidFill>
                  <a:srgbClr val="0033CC"/>
                </a:solidFill>
              </a:rPr>
              <a:t>i</a:t>
            </a:r>
            <a:r>
              <a:rPr lang="en-US" dirty="0" smtClean="0">
                <a:solidFill>
                  <a:srgbClr val="0033CC"/>
                </a:solidFill>
              </a:rPr>
              <a:t>) </a:t>
            </a:r>
            <a:r>
              <a:rPr lang="en-US" dirty="0">
                <a:solidFill>
                  <a:srgbClr val="0033CC"/>
                </a:solidFill>
              </a:rPr>
              <a:t>site. One possible reaction is</a:t>
            </a:r>
            <a:r>
              <a:rPr lang="en-US" dirty="0" smtClean="0">
                <a:solidFill>
                  <a:srgbClr val="0033CC"/>
                </a:solidFill>
              </a:rPr>
              <a:t>: (I = interstitial Si)</a:t>
            </a:r>
            <a:endParaRPr lang="en-US" dirty="0">
              <a:solidFill>
                <a:srgbClr val="0033CC"/>
              </a:solidFill>
            </a:endParaRPr>
          </a:p>
          <a:p>
            <a:pPr marL="230188" indent="-230188"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Step </a:t>
            </a:r>
            <a:r>
              <a:rPr lang="en-US" dirty="0">
                <a:solidFill>
                  <a:srgbClr val="0033CC"/>
                </a:solidFill>
              </a:rPr>
              <a:t>2 usually happens easily once </a:t>
            </a:r>
            <a:r>
              <a:rPr lang="en-US" dirty="0" smtClean="0">
                <a:solidFill>
                  <a:srgbClr val="0033CC"/>
                </a:solidFill>
              </a:rPr>
              <a:t>the metal </a:t>
            </a:r>
            <a:r>
              <a:rPr lang="en-US" dirty="0">
                <a:solidFill>
                  <a:srgbClr val="0033CC"/>
                </a:solidFill>
              </a:rPr>
              <a:t>is interstitial since most metals </a:t>
            </a:r>
            <a:r>
              <a:rPr lang="en-US" dirty="0" smtClean="0">
                <a:solidFill>
                  <a:srgbClr val="0033CC"/>
                </a:solidFill>
              </a:rPr>
              <a:t>diffuse </a:t>
            </a:r>
            <a:r>
              <a:rPr lang="en-US" dirty="0">
                <a:solidFill>
                  <a:srgbClr val="0033CC"/>
                </a:solidFill>
              </a:rPr>
              <a:t>rapidly in this form.</a:t>
            </a:r>
          </a:p>
          <a:p>
            <a:pPr marL="230188" indent="-230188"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Step </a:t>
            </a:r>
            <a:r>
              <a:rPr lang="en-US" dirty="0">
                <a:solidFill>
                  <a:srgbClr val="0033CC"/>
                </a:solidFill>
              </a:rPr>
              <a:t>3 happens because heavy metals </a:t>
            </a:r>
            <a:r>
              <a:rPr lang="en-US" dirty="0" smtClean="0">
                <a:solidFill>
                  <a:srgbClr val="0033CC"/>
                </a:solidFill>
              </a:rPr>
              <a:t>segregate </a:t>
            </a:r>
            <a:r>
              <a:rPr lang="en-US" dirty="0">
                <a:solidFill>
                  <a:srgbClr val="0033CC"/>
                </a:solidFill>
              </a:rPr>
              <a:t>preferentially to damaged </a:t>
            </a:r>
            <a:r>
              <a:rPr lang="en-US" dirty="0" smtClean="0">
                <a:solidFill>
                  <a:srgbClr val="0033CC"/>
                </a:solidFill>
              </a:rPr>
              <a:t>regions (dislocation or stacking fault) or to N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regions, or pair with effective getters like P (</a:t>
            </a:r>
            <a:r>
              <a:rPr lang="en-US" dirty="0" err="1" smtClean="0">
                <a:solidFill>
                  <a:srgbClr val="0033CC"/>
                </a:solidFill>
              </a:rPr>
              <a:t>AuP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</a:p>
          <a:p>
            <a:pPr marL="230188" indent="-230188">
              <a:spcAft>
                <a:spcPts val="300"/>
              </a:spcAft>
            </a:pPr>
            <a:endParaRPr lang="en-US" dirty="0" smtClean="0">
              <a:solidFill>
                <a:srgbClr val="0033CC"/>
              </a:solidFill>
            </a:endParaRPr>
          </a:p>
          <a:p>
            <a:pPr marL="230188" indent="-230188"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Step 1 can be facilitated by introducing large amount of Si interstitials, by such as high density phosphorus diffusion, ion implantation damage or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precipitation.</a:t>
            </a:r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5118100" y="2514600"/>
          <a:ext cx="1511300" cy="279400"/>
        </p:xfrm>
        <a:graphic>
          <a:graphicData uri="http://schemas.openxmlformats.org/presentationml/2006/ole">
            <p:oleObj spid="_x0000_s91139" name="Equation" r:id="rId3" imgW="1511300" imgH="279400" progId="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05678" y="152400"/>
            <a:ext cx="3318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Gettering mechanism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1419" y="152400"/>
            <a:ext cx="2748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0033CC"/>
                </a:solidFill>
              </a:rPr>
              <a:t>Intrinsic</a:t>
            </a:r>
            <a:r>
              <a:rPr lang="en-US" sz="2800" dirty="0" smtClean="0">
                <a:solidFill>
                  <a:srgbClr val="0033CC"/>
                </a:solidFill>
              </a:rPr>
              <a:t> gettering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6" name="Object 1026"/>
          <p:cNvGraphicFramePr>
            <a:graphicFrameLocks noChangeAspect="1"/>
          </p:cNvGraphicFramePr>
          <p:nvPr/>
        </p:nvGraphicFramePr>
        <p:xfrm>
          <a:off x="5410200" y="2822575"/>
          <a:ext cx="3200400" cy="682625"/>
        </p:xfrm>
        <a:graphic>
          <a:graphicData uri="http://schemas.openxmlformats.org/presentationml/2006/ole">
            <p:oleObj spid="_x0000_s4101" name="Equation" r:id="rId3" imgW="1955520" imgH="431640" progId="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638800" y="2438400"/>
            <a:ext cx="29722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Oxygen diffusivity: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D</a:t>
            </a:r>
            <a:r>
              <a:rPr lang="en-US" baseline="-25000" dirty="0" smtClean="0">
                <a:solidFill>
                  <a:srgbClr val="0033CC"/>
                </a:solidFill>
              </a:rPr>
              <a:t>0 </a:t>
            </a:r>
            <a:r>
              <a:rPr lang="en-US" dirty="0" smtClean="0">
                <a:solidFill>
                  <a:srgbClr val="0033CC"/>
                </a:solidFill>
              </a:rPr>
              <a:t>&gt;&gt; </a:t>
            </a:r>
            <a:r>
              <a:rPr lang="en-US" dirty="0" err="1" smtClean="0">
                <a:solidFill>
                  <a:srgbClr val="0033CC"/>
                </a:solidFill>
              </a:rPr>
              <a:t>D</a:t>
            </a:r>
            <a:r>
              <a:rPr lang="en-US" baseline="-25000" dirty="0" err="1" smtClean="0">
                <a:solidFill>
                  <a:srgbClr val="0033CC"/>
                </a:solidFill>
              </a:rPr>
              <a:t>dopants</a:t>
            </a:r>
            <a:r>
              <a:rPr lang="en-US" dirty="0" smtClean="0">
                <a:solidFill>
                  <a:srgbClr val="0033CC"/>
                </a:solidFill>
              </a:rPr>
              <a:t> but D</a:t>
            </a:r>
            <a:r>
              <a:rPr lang="en-US" baseline="-25000" dirty="0" smtClean="0">
                <a:solidFill>
                  <a:srgbClr val="0033CC"/>
                </a:solidFill>
              </a:rPr>
              <a:t>0</a:t>
            </a:r>
            <a:r>
              <a:rPr lang="en-US" dirty="0" smtClean="0">
                <a:solidFill>
                  <a:srgbClr val="0033CC"/>
                </a:solidFill>
              </a:rPr>
              <a:t>&lt;&lt; </a:t>
            </a:r>
            <a:r>
              <a:rPr lang="en-US" dirty="0" err="1" smtClean="0">
                <a:solidFill>
                  <a:srgbClr val="0033CC"/>
                </a:solidFill>
              </a:rPr>
              <a:t>D</a:t>
            </a:r>
            <a:r>
              <a:rPr lang="en-US" baseline="-25000" dirty="0" err="1" smtClean="0">
                <a:solidFill>
                  <a:srgbClr val="0033CC"/>
                </a:solidFill>
              </a:rPr>
              <a:t>metals</a:t>
            </a:r>
            <a:endParaRPr lang="en-US" b="1" dirty="0" smtClean="0">
              <a:solidFill>
                <a:srgbClr val="0033CC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6200" y="914400"/>
            <a:ext cx="5458049" cy="3310354"/>
            <a:chOff x="1310789" y="914400"/>
            <a:chExt cx="5458049" cy="3310354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3601" y="994247"/>
              <a:ext cx="4306140" cy="2891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600200" y="1371600"/>
              <a:ext cx="601447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/>
                <a:t>1100</a:t>
              </a:r>
            </a:p>
            <a:p>
              <a:pPr algn="r"/>
              <a:endParaRPr lang="en-US" sz="1600" dirty="0" smtClean="0"/>
            </a:p>
            <a:p>
              <a:pPr algn="r"/>
              <a:endParaRPr lang="en-US" sz="1600" dirty="0" smtClean="0"/>
            </a:p>
            <a:p>
              <a:pPr algn="r"/>
              <a:r>
                <a:rPr lang="en-US" sz="1600" dirty="0" smtClean="0"/>
                <a:t>900</a:t>
              </a:r>
            </a:p>
            <a:p>
              <a:pPr algn="r"/>
              <a:endParaRPr lang="en-US" sz="1600" dirty="0" smtClean="0"/>
            </a:p>
            <a:p>
              <a:pPr algn="r"/>
              <a:endParaRPr lang="en-US" sz="1600" dirty="0" smtClean="0"/>
            </a:p>
            <a:p>
              <a:pPr algn="r"/>
              <a:r>
                <a:rPr lang="en-US" sz="1600" dirty="0" smtClean="0"/>
                <a:t>700</a:t>
              </a:r>
            </a:p>
            <a:p>
              <a:pPr algn="r"/>
              <a:endParaRPr lang="en-US" sz="1600" dirty="0" smtClean="0"/>
            </a:p>
            <a:p>
              <a:pPr algn="r"/>
              <a:endParaRPr lang="en-US" sz="1600" dirty="0" smtClean="0"/>
            </a:p>
            <a:p>
              <a:pPr algn="r"/>
              <a:r>
                <a:rPr lang="en-US" sz="1600" dirty="0" smtClean="0"/>
                <a:t>500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77589" y="1066800"/>
              <a:ext cx="1687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Out-diffusion of O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44389" y="3014246"/>
              <a:ext cx="1734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Nucleation of SiO</a:t>
              </a:r>
              <a:r>
                <a:rPr lang="en-US" sz="1600" baseline="-25000" dirty="0" smtClean="0">
                  <a:solidFill>
                    <a:srgbClr val="C00000"/>
                  </a:solidFill>
                </a:rPr>
                <a:t>2</a:t>
              </a:r>
              <a:endParaRPr lang="en-US" sz="16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09709" y="1371600"/>
              <a:ext cx="15540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Precipitation</a:t>
              </a:r>
            </a:p>
            <a:p>
              <a:pPr algn="ctr"/>
              <a:r>
                <a:rPr lang="en-US" sz="1600" dirty="0" smtClean="0"/>
                <a:t>(growth of SiO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209800" y="989806"/>
              <a:ext cx="152400" cy="1588"/>
            </a:xfrm>
            <a:prstGeom prst="straightConnector1">
              <a:avLst/>
            </a:prstGeom>
            <a:ln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 flipH="1" flipV="1">
              <a:off x="6400800" y="3849624"/>
              <a:ext cx="182880" cy="1588"/>
            </a:xfrm>
            <a:prstGeom prst="straightConnector1">
              <a:avLst/>
            </a:prstGeom>
            <a:ln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590800" y="1981200"/>
              <a:ext cx="12954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Times" pitchFamily="1" charset="0"/>
                </a:rPr>
                <a:t>denuded zone = oxygen free; thickness several tens of µm</a:t>
              </a: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4876800" y="2514600"/>
              <a:ext cx="1295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>
                  <a:latin typeface="Times" pitchFamily="1" charset="0"/>
                </a:rPr>
                <a:t>50-100nm </a:t>
              </a:r>
              <a:r>
                <a:rPr lang="en-US" sz="1200" dirty="0">
                  <a:latin typeface="Times" pitchFamily="1" charset="0"/>
                </a:rPr>
                <a:t>in size</a:t>
              </a: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5029200" y="2209800"/>
              <a:ext cx="958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" pitchFamily="1" charset="0"/>
                </a:rPr>
                <a:t>Slow ramp</a:t>
              </a:r>
              <a:endParaRPr lang="en-US" sz="1800" dirty="0">
                <a:latin typeface="Times" pitchFamily="1" charset="0"/>
              </a:endParaRP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3368189" y="3276600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" pitchFamily="1" charset="0"/>
                </a:rPr>
                <a:t>1-3 nm min size of nuclei, concentrations ≈ 10</a:t>
              </a:r>
              <a:r>
                <a:rPr lang="en-US" sz="1200" baseline="30000" dirty="0">
                  <a:latin typeface="Times" pitchFamily="1" charset="0"/>
                </a:rPr>
                <a:t>11</a:t>
              </a:r>
              <a:r>
                <a:rPr lang="en-US" sz="1200" dirty="0">
                  <a:latin typeface="Times" pitchFamily="1" charset="0"/>
                </a:rPr>
                <a:t>cm</a:t>
              </a:r>
              <a:r>
                <a:rPr lang="en-US" sz="1200" baseline="30000" dirty="0">
                  <a:latin typeface="Times" pitchFamily="1" charset="0"/>
                </a:rPr>
                <a:t>-3</a:t>
              </a:r>
              <a:r>
                <a:rPr lang="en-US" sz="1200" dirty="0">
                  <a:latin typeface="Times" pitchFamily="1" charset="0"/>
                </a:rPr>
                <a:t>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739222" y="2442679"/>
              <a:ext cx="14816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Temperature </a:t>
              </a:r>
              <a:r>
                <a:rPr lang="en-US" sz="1600" baseline="30000" dirty="0" err="1" smtClean="0"/>
                <a:t>o</a:t>
              </a:r>
              <a:r>
                <a:rPr lang="en-US" sz="1600" dirty="0" err="1" smtClean="0"/>
                <a:t>C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72200" y="3886200"/>
              <a:ext cx="596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Time</a:t>
              </a:r>
              <a:endParaRPr lang="en-US" sz="1600" dirty="0"/>
            </a:p>
          </p:txBody>
        </p:sp>
      </p:grp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52400" y="4191000"/>
            <a:ext cx="8839200" cy="25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In intrinsic gettering, the metal atoms segregate to dislocations (formed because of volume mismatch of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and host Si lattice) around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precipitates.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15 </a:t>
            </a:r>
            <a:r>
              <a:rPr lang="en-US" dirty="0">
                <a:solidFill>
                  <a:srgbClr val="0033CC"/>
                </a:solidFill>
              </a:rPr>
              <a:t>to 20 </a:t>
            </a:r>
            <a:r>
              <a:rPr lang="en-US" dirty="0" err="1">
                <a:solidFill>
                  <a:srgbClr val="0033CC"/>
                </a:solidFill>
              </a:rPr>
              <a:t>ppm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oxygen </a:t>
            </a:r>
            <a:r>
              <a:rPr lang="en-US" dirty="0">
                <a:solidFill>
                  <a:srgbClr val="0033CC"/>
                </a:solidFill>
              </a:rPr>
              <a:t>wafers are </a:t>
            </a:r>
            <a:r>
              <a:rPr lang="en-US" dirty="0" smtClean="0">
                <a:solidFill>
                  <a:srgbClr val="0033CC"/>
                </a:solidFill>
              </a:rPr>
              <a:t>required:</a:t>
            </a:r>
          </a:p>
          <a:p>
            <a:pPr marL="461963"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&lt;10 </a:t>
            </a:r>
            <a:r>
              <a:rPr lang="en-US" dirty="0" err="1">
                <a:solidFill>
                  <a:srgbClr val="0033CC"/>
                </a:solidFill>
              </a:rPr>
              <a:t>ppm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- </a:t>
            </a:r>
            <a:r>
              <a:rPr lang="en-US" dirty="0">
                <a:solidFill>
                  <a:srgbClr val="0033CC"/>
                </a:solidFill>
              </a:rPr>
              <a:t>precipitate density is too sparse to be an effective </a:t>
            </a:r>
            <a:r>
              <a:rPr lang="en-US" dirty="0" err="1">
                <a:solidFill>
                  <a:srgbClr val="0033CC"/>
                </a:solidFill>
              </a:rPr>
              <a:t>getterer</a:t>
            </a:r>
            <a:r>
              <a:rPr lang="en-US" dirty="0">
                <a:solidFill>
                  <a:srgbClr val="0033CC"/>
                </a:solidFill>
              </a:rPr>
              <a:t>. </a:t>
            </a:r>
          </a:p>
          <a:p>
            <a:pPr marL="461963"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&gt;20 </a:t>
            </a:r>
            <a:r>
              <a:rPr lang="en-US" dirty="0" err="1" smtClean="0">
                <a:solidFill>
                  <a:srgbClr val="0033CC"/>
                </a:solidFill>
              </a:rPr>
              <a:t>ppm</a:t>
            </a:r>
            <a:r>
              <a:rPr lang="en-US" dirty="0" smtClean="0">
                <a:solidFill>
                  <a:srgbClr val="0033CC"/>
                </a:solidFill>
              </a:rPr>
              <a:t> - </a:t>
            </a:r>
            <a:r>
              <a:rPr lang="en-US" dirty="0">
                <a:solidFill>
                  <a:srgbClr val="0033CC"/>
                </a:solidFill>
              </a:rPr>
              <a:t>wafers tend to warp during the high temperature </a:t>
            </a:r>
            <a:r>
              <a:rPr lang="en-US" dirty="0" smtClean="0">
                <a:solidFill>
                  <a:srgbClr val="0033CC"/>
                </a:solidFill>
              </a:rPr>
              <a:t>process.</a:t>
            </a:r>
          </a:p>
          <a:p>
            <a:pPr marL="461963" indent="-461963"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Note</a:t>
            </a:r>
            <a:r>
              <a:rPr lang="en-US" dirty="0">
                <a:solidFill>
                  <a:srgbClr val="0033CC"/>
                </a:solidFill>
              </a:rPr>
              <a:t>: devices that use the entire wafer as the active region (solar cells, </a:t>
            </a:r>
            <a:r>
              <a:rPr lang="en-US" dirty="0" err="1">
                <a:solidFill>
                  <a:srgbClr val="0033CC"/>
                </a:solidFill>
              </a:rPr>
              <a:t>thyristors</a:t>
            </a:r>
            <a:r>
              <a:rPr lang="en-US" dirty="0">
                <a:solidFill>
                  <a:srgbClr val="0033CC"/>
                </a:solidFill>
              </a:rPr>
              <a:t>, power diodes, etc...) can not use this technique, but can use extrinsic </a:t>
            </a:r>
            <a:r>
              <a:rPr lang="en-US" dirty="0" smtClean="0">
                <a:solidFill>
                  <a:srgbClr val="0033CC"/>
                </a:solidFill>
              </a:rPr>
              <a:t>gettering.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Today</a:t>
            </a:r>
            <a:r>
              <a:rPr lang="en-US" dirty="0">
                <a:solidFill>
                  <a:srgbClr val="0033CC"/>
                </a:solidFill>
              </a:rPr>
              <a:t>, most wafer manufactures perform this </a:t>
            </a:r>
            <a:r>
              <a:rPr lang="en-US" dirty="0" smtClean="0">
                <a:solidFill>
                  <a:srgbClr val="0033CC"/>
                </a:solidFill>
              </a:rPr>
              <a:t>intrinsic gettering task that is better controlled.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029200" y="914400"/>
            <a:ext cx="39624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800" dirty="0">
                <a:solidFill>
                  <a:srgbClr val="0033CC"/>
                </a:solidFill>
                <a:latin typeface="+mn-lt"/>
              </a:rPr>
              <a:t>Precipitates (size) grow @ high T</a:t>
            </a:r>
          </a:p>
          <a:p>
            <a:pPr>
              <a:spcAft>
                <a:spcPts val="300"/>
              </a:spcAft>
            </a:pPr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Density </a:t>
            </a:r>
            <a:r>
              <a:rPr lang="en-US" sz="1800" dirty="0">
                <a:solidFill>
                  <a:srgbClr val="0033CC"/>
                </a:solidFill>
                <a:latin typeface="+mn-lt"/>
              </a:rPr>
              <a:t>of nucleation sites grow @ low </a:t>
            </a:r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T</a:t>
            </a:r>
          </a:p>
          <a:p>
            <a:pPr>
              <a:spcAft>
                <a:spcPts val="300"/>
              </a:spcAft>
            </a:pPr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Therefore, low T to increase density, and high T to grow its size.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1025"/>
          <p:cNvGraphicFramePr>
            <a:graphicFrameLocks noChangeAspect="1"/>
          </p:cNvGraphicFramePr>
          <p:nvPr/>
        </p:nvGraphicFramePr>
        <p:xfrm>
          <a:off x="228600" y="762000"/>
          <a:ext cx="4038600" cy="2817103"/>
        </p:xfrm>
        <a:graphic>
          <a:graphicData uri="http://schemas.openxmlformats.org/presentationml/2006/ole">
            <p:oleObj spid="_x0000_s80899" name="Document" r:id="rId4" imgW="4535424" imgH="3163824" progId="Word.Document.8">
              <p:embed/>
            </p:oleObj>
          </a:graphicData>
        </a:graphic>
      </p:graphicFrame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2057400" y="162580"/>
            <a:ext cx="5386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Intrinsic </a:t>
            </a:r>
            <a:r>
              <a:rPr lang="en-US" sz="2800" dirty="0" smtClean="0">
                <a:solidFill>
                  <a:srgbClr val="0033CC"/>
                </a:solidFill>
              </a:rPr>
              <a:t>Gettering: SiO</a:t>
            </a:r>
            <a:r>
              <a:rPr lang="en-US" sz="2800" baseline="-25000" dirty="0" smtClean="0">
                <a:solidFill>
                  <a:srgbClr val="0033CC"/>
                </a:solidFill>
              </a:rPr>
              <a:t>2</a:t>
            </a:r>
            <a:r>
              <a:rPr lang="en-US" sz="2800" dirty="0" smtClean="0">
                <a:solidFill>
                  <a:srgbClr val="0033CC"/>
                </a:solidFill>
              </a:rPr>
              <a:t> precipitates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387006" y="762001"/>
            <a:ext cx="4756994" cy="5715000"/>
            <a:chOff x="4387006" y="762001"/>
            <a:chExt cx="4756994" cy="5715000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87006" y="762001"/>
              <a:ext cx="375605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7924800" y="4992624"/>
              <a:ext cx="1219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       no SiO</a:t>
              </a:r>
              <a:r>
                <a:rPr lang="en-US" sz="1600" baseline="-25000" dirty="0" smtClean="0">
                  <a:solidFill>
                    <a:srgbClr val="0033CC"/>
                  </a:solidFill>
                </a:rPr>
                <a:t>2</a:t>
              </a:r>
            </a:p>
            <a:p>
              <a:endParaRPr lang="en-US" sz="1600" dirty="0" smtClean="0">
                <a:solidFill>
                  <a:srgbClr val="0033CC"/>
                </a:solidFill>
              </a:endParaRPr>
            </a:p>
            <a:p>
              <a:r>
                <a:rPr lang="en-US" sz="1600" dirty="0" smtClean="0">
                  <a:solidFill>
                    <a:srgbClr val="0033CC"/>
                  </a:solidFill>
                </a:rPr>
                <a:t>SiO</a:t>
              </a:r>
              <a:r>
                <a:rPr lang="en-US" sz="1600" baseline="-25000" dirty="0" smtClean="0">
                  <a:solidFill>
                    <a:srgbClr val="0033CC"/>
                  </a:solidFill>
                </a:rPr>
                <a:t>2</a:t>
              </a:r>
              <a:r>
                <a:rPr lang="en-US" sz="1600" dirty="0" smtClean="0">
                  <a:solidFill>
                    <a:srgbClr val="0033CC"/>
                  </a:solidFill>
                </a:rPr>
                <a:t> precipitates (50-100nm)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200" y="3733800"/>
            <a:ext cx="3429000" cy="2743200"/>
            <a:chOff x="457200" y="3733800"/>
            <a:chExt cx="3429000" cy="2743200"/>
          </a:xfrm>
        </p:grpSpPr>
        <p:pic>
          <p:nvPicPr>
            <p:cNvPr id="717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3400" y="3733800"/>
              <a:ext cx="3276600" cy="2376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Rectangle 6"/>
            <p:cNvSpPr>
              <a:spLocks noChangeArrowheads="1"/>
            </p:cNvSpPr>
            <p:nvPr/>
          </p:nvSpPr>
          <p:spPr bwMode="auto">
            <a:xfrm>
              <a:off x="457200" y="6138446"/>
              <a:ext cx="3429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33CC"/>
                  </a:solidFill>
                </a:rPr>
                <a:t>SiO</a:t>
              </a:r>
              <a:r>
                <a:rPr lang="en-US" sz="1600" baseline="-25000" dirty="0">
                  <a:solidFill>
                    <a:srgbClr val="0033CC"/>
                  </a:solidFill>
                </a:rPr>
                <a:t>2</a:t>
              </a:r>
              <a:r>
                <a:rPr lang="en-US" sz="1600" dirty="0">
                  <a:solidFill>
                    <a:srgbClr val="0033CC"/>
                  </a:solidFill>
                </a:rPr>
                <a:t> precipitates (white dots) in </a:t>
              </a:r>
              <a:r>
                <a:rPr lang="en-US" sz="1600" dirty="0" smtClean="0">
                  <a:solidFill>
                    <a:srgbClr val="0033CC"/>
                  </a:solidFill>
                </a:rPr>
                <a:t>bulk Si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01364" y="3810000"/>
              <a:ext cx="2099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</a:rPr>
                <a:t>No SiO</a:t>
              </a:r>
              <a:r>
                <a:rPr lang="en-US" sz="1600" baseline="-25000" dirty="0" smtClean="0">
                  <a:solidFill>
                    <a:srgbClr val="FFFF00"/>
                  </a:solidFill>
                </a:rPr>
                <a:t>2</a:t>
              </a:r>
              <a:r>
                <a:rPr lang="en-US" sz="1600" dirty="0" smtClean="0">
                  <a:solidFill>
                    <a:srgbClr val="FFFF00"/>
                  </a:solidFill>
                </a:rPr>
                <a:t> on top surface</a:t>
              </a:r>
            </a:p>
            <a:p>
              <a:pPr algn="ctr"/>
              <a:r>
                <a:rPr lang="en-US" sz="1600" dirty="0" smtClean="0">
                  <a:solidFill>
                    <a:srgbClr val="FFFF00"/>
                  </a:solidFill>
                </a:rPr>
                <a:t>(denuded zone)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rot="10800000">
            <a:off x="7924800" y="5138928"/>
            <a:ext cx="3810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24400" y="6400800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4-13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48380"/>
            <a:ext cx="7685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Chapter 4 Clean room, wafer cleaning and gettering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2590800"/>
            <a:ext cx="2971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Clean room.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Wafer cleaning.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Gettering.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Measurement methods.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119336"/>
            <a:ext cx="4754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 343 Microfabrication and thin film technology</a:t>
            </a:r>
          </a:p>
          <a:p>
            <a:r>
              <a:rPr lang="en-US" sz="1400" dirty="0" smtClean="0"/>
              <a:t>Instructor: Bo Cui, ECE, University of Waterloo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52401" y="1810764"/>
          <a:ext cx="8763000" cy="2989836"/>
        </p:xfrm>
        <a:graphic>
          <a:graphicData uri="http://schemas.openxmlformats.org/presentationml/2006/ole">
            <p:oleObj spid="_x0000_s94210" name="Document" r:id="rId3" imgW="4965192" imgH="1694688" progId="Word.Document.8">
              <p:embed/>
            </p:oleObj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28800" y="838200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Contaminants </a:t>
            </a:r>
            <a:r>
              <a:rPr lang="en-US" sz="1800" dirty="0">
                <a:solidFill>
                  <a:srgbClr val="0033CC"/>
                </a:solidFill>
              </a:rPr>
              <a:t>may consist of </a:t>
            </a:r>
            <a:r>
              <a:rPr lang="en-US" sz="1800" dirty="0" smtClean="0">
                <a:solidFill>
                  <a:srgbClr val="0033CC"/>
                </a:solidFill>
              </a:rPr>
              <a:t>particles</a:t>
            </a:r>
            <a:r>
              <a:rPr lang="en-US" sz="1800" dirty="0">
                <a:solidFill>
                  <a:srgbClr val="0033CC"/>
                </a:solidFill>
              </a:rPr>
              <a:t>, </a:t>
            </a:r>
            <a:r>
              <a:rPr lang="en-US" sz="1800">
                <a:solidFill>
                  <a:srgbClr val="0033CC"/>
                </a:solidFill>
              </a:rPr>
              <a:t>organic </a:t>
            </a:r>
            <a:r>
              <a:rPr lang="en-US" sz="1800" smtClean="0">
                <a:solidFill>
                  <a:srgbClr val="0033CC"/>
                </a:solidFill>
              </a:rPr>
              <a:t>films, </a:t>
            </a:r>
            <a:r>
              <a:rPr lang="en-US" sz="1800" dirty="0" err="1" smtClean="0">
                <a:solidFill>
                  <a:srgbClr val="0033CC"/>
                </a:solidFill>
              </a:rPr>
              <a:t>photoresist</a:t>
            </a:r>
            <a:r>
              <a:rPr lang="en-US" sz="1800" dirty="0" smtClean="0">
                <a:solidFill>
                  <a:srgbClr val="0033CC"/>
                </a:solidFill>
              </a:rPr>
              <a:t>, </a:t>
            </a:r>
            <a:r>
              <a:rPr lang="en-US" sz="1800" dirty="0" smtClean="0">
                <a:solidFill>
                  <a:srgbClr val="0033CC"/>
                </a:solidFill>
              </a:rPr>
              <a:t>heavy </a:t>
            </a:r>
            <a:r>
              <a:rPr lang="en-US" sz="1800" dirty="0">
                <a:solidFill>
                  <a:srgbClr val="0033CC"/>
                </a:solidFill>
              </a:rPr>
              <a:t>metals or alkali ions.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057400" y="5105400"/>
            <a:ext cx="5181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Modern </a:t>
            </a:r>
            <a:r>
              <a:rPr lang="en-US" sz="1800" dirty="0">
                <a:solidFill>
                  <a:srgbClr val="0033CC"/>
                </a:solidFill>
              </a:rPr>
              <a:t>IC factories employ a three tiered approach to controlling unwanted </a:t>
            </a:r>
            <a:r>
              <a:rPr lang="en-US" sz="1800" dirty="0" smtClean="0">
                <a:solidFill>
                  <a:srgbClr val="0033CC"/>
                </a:solidFill>
              </a:rPr>
              <a:t>impurities</a:t>
            </a:r>
            <a:r>
              <a:rPr lang="en-US" sz="1800" dirty="0">
                <a:solidFill>
                  <a:srgbClr val="0033CC"/>
                </a:solidFill>
              </a:rPr>
              <a:t>: </a:t>
            </a:r>
            <a:endParaRPr lang="en-US" sz="1800" dirty="0" smtClean="0">
              <a:solidFill>
                <a:srgbClr val="0033CC"/>
              </a:solidFill>
            </a:endParaRPr>
          </a:p>
          <a:p>
            <a:pPr marL="457200" indent="-285750">
              <a:buAutoNum type="arabicPeriod"/>
            </a:pPr>
            <a:r>
              <a:rPr lang="en-US" sz="1800" dirty="0" smtClean="0">
                <a:solidFill>
                  <a:srgbClr val="0033CC"/>
                </a:solidFill>
              </a:rPr>
              <a:t>clean factories</a:t>
            </a:r>
          </a:p>
          <a:p>
            <a:pPr marL="457200" indent="-285750">
              <a:buAutoNum type="arabicPeriod"/>
            </a:pPr>
            <a:r>
              <a:rPr lang="en-US" sz="1800" dirty="0" smtClean="0">
                <a:solidFill>
                  <a:srgbClr val="0033CC"/>
                </a:solidFill>
              </a:rPr>
              <a:t>wafer cleaning</a:t>
            </a:r>
          </a:p>
          <a:p>
            <a:pPr marL="457200" indent="-285750">
              <a:buAutoNum type="arabicPeriod"/>
            </a:pPr>
            <a:r>
              <a:rPr lang="en-US" sz="1800" dirty="0" smtClean="0">
                <a:solidFill>
                  <a:srgbClr val="0033CC"/>
                </a:solidFill>
              </a:rPr>
              <a:t>gettering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5065" y="162580"/>
            <a:ext cx="3321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Type of contaminants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14400" y="609600"/>
            <a:ext cx="7772400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Un-patterned </a:t>
            </a:r>
            <a:r>
              <a:rPr lang="en-US" dirty="0">
                <a:solidFill>
                  <a:srgbClr val="0033CC"/>
                </a:solidFill>
              </a:rPr>
              <a:t>wafers (blank)</a:t>
            </a:r>
          </a:p>
          <a:p>
            <a:pPr lvl="1">
              <a:spcAft>
                <a:spcPts val="300"/>
              </a:spcAft>
              <a:buFontTx/>
              <a:buChar char="•"/>
            </a:pPr>
            <a:r>
              <a:rPr lang="en-US" dirty="0">
                <a:solidFill>
                  <a:srgbClr val="0033CC"/>
                </a:solidFill>
              </a:rPr>
              <a:t> Count particles in microscope</a:t>
            </a:r>
          </a:p>
          <a:p>
            <a:pPr lvl="1">
              <a:spcAft>
                <a:spcPts val="300"/>
              </a:spcAft>
              <a:buFontTx/>
              <a:buChar char="•"/>
            </a:pPr>
            <a:r>
              <a:rPr lang="en-US" dirty="0">
                <a:solidFill>
                  <a:srgbClr val="0033CC"/>
                </a:solidFill>
              </a:rPr>
              <a:t> Laser scanning systems </a:t>
            </a:r>
            <a:r>
              <a:rPr lang="en-US" dirty="0" smtClean="0">
                <a:solidFill>
                  <a:srgbClr val="0033CC"/>
                </a:solidFill>
              </a:rPr>
              <a:t>that give maps </a:t>
            </a:r>
            <a:r>
              <a:rPr lang="en-US" dirty="0">
                <a:solidFill>
                  <a:srgbClr val="0033CC"/>
                </a:solidFill>
              </a:rPr>
              <a:t>of particles down to ≈ 0.2 µm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Patterned </a:t>
            </a:r>
            <a:r>
              <a:rPr lang="en-US" dirty="0">
                <a:solidFill>
                  <a:srgbClr val="0033CC"/>
                </a:solidFill>
              </a:rPr>
              <a:t>wafers</a:t>
            </a:r>
          </a:p>
          <a:p>
            <a:pPr marL="628650" lvl="1" indent="-171450">
              <a:spcAft>
                <a:spcPts val="300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Optical </a:t>
            </a:r>
            <a:r>
              <a:rPr lang="en-US" dirty="0">
                <a:solidFill>
                  <a:srgbClr val="0033CC"/>
                </a:solidFill>
              </a:rPr>
              <a:t>system compares a die with a “known good reference” die (adjacent die, chip design - its appearance) </a:t>
            </a:r>
          </a:p>
          <a:p>
            <a:pPr marL="628650" lvl="1" indent="-171450">
              <a:spcAft>
                <a:spcPts val="300"/>
              </a:spcAft>
              <a:buFontTx/>
              <a:buChar char="•"/>
            </a:pPr>
            <a:r>
              <a:rPr lang="en-US" dirty="0">
                <a:solidFill>
                  <a:srgbClr val="0033CC"/>
                </a:solidFill>
              </a:rPr>
              <a:t> Image processing identifies </a:t>
            </a:r>
            <a:r>
              <a:rPr lang="en-US" dirty="0" smtClean="0">
                <a:solidFill>
                  <a:srgbClr val="0033CC"/>
                </a:solidFill>
              </a:rPr>
              <a:t>defects</a:t>
            </a:r>
            <a:endParaRPr lang="en-US" dirty="0">
              <a:solidFill>
                <a:srgbClr val="0033CC"/>
              </a:solidFill>
            </a:endParaRPr>
          </a:p>
          <a:p>
            <a:pPr marL="628650" lvl="1" indent="-171450">
              <a:spcAft>
                <a:spcPts val="300"/>
              </a:spcAft>
              <a:buFontTx/>
              <a:buChar char="•"/>
            </a:pPr>
            <a:r>
              <a:rPr lang="en-US" dirty="0">
                <a:solidFill>
                  <a:srgbClr val="0033CC"/>
                </a:solidFill>
              </a:rPr>
              <a:t> Test structure (not in high volume manufacturing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r>
              <a:rPr lang="en-US" dirty="0">
                <a:solidFill>
                  <a:srgbClr val="0033CC"/>
                </a:solidFill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0"/>
            <a:ext cx="4946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Particle contamination detection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749" y="3124200"/>
            <a:ext cx="440485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62600" y="5334000"/>
            <a:ext cx="2209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Test structures design to detect defects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52600" y="86380"/>
            <a:ext cx="617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33CC"/>
                </a:solidFill>
              </a:rPr>
              <a:t>Monitoring the wafer cleaning efficiency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371600" y="6858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</a:rPr>
              <a:t>Concentrations of impurities determined by surface </a:t>
            </a:r>
            <a:r>
              <a:rPr lang="en-US" dirty="0" smtClean="0">
                <a:solidFill>
                  <a:srgbClr val="C00000"/>
                </a:solidFill>
              </a:rPr>
              <a:t>analysis.</a:t>
            </a:r>
          </a:p>
          <a:p>
            <a:pPr algn="ctr"/>
            <a:r>
              <a:rPr lang="en-US" dirty="0" smtClean="0">
                <a:solidFill>
                  <a:srgbClr val="0033CC"/>
                </a:solidFill>
              </a:rPr>
              <a:t>Excite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0033CC"/>
                </a:solidFill>
              </a:rPr>
              <a:t>Identify (unique atomic signature)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0033CC"/>
                </a:solidFill>
              </a:rPr>
              <a:t> Count concentrations </a:t>
            </a:r>
            <a:endParaRPr lang="en-US" sz="2400" dirty="0" smtClean="0">
              <a:solidFill>
                <a:srgbClr val="0033CC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8600" y="4847272"/>
            <a:ext cx="868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Primary </a:t>
            </a:r>
            <a:r>
              <a:rPr lang="en-US" dirty="0" smtClean="0">
                <a:solidFill>
                  <a:srgbClr val="0033CC"/>
                </a:solidFill>
              </a:rPr>
              <a:t>beam     electron 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  good </a:t>
            </a:r>
            <a:r>
              <a:rPr lang="en-US" dirty="0">
                <a:solidFill>
                  <a:srgbClr val="0033CC"/>
                </a:solidFill>
              </a:rPr>
              <a:t>lateral </a:t>
            </a:r>
            <a:r>
              <a:rPr lang="en-US" dirty="0" smtClean="0">
                <a:solidFill>
                  <a:srgbClr val="0033CC"/>
                </a:solidFill>
              </a:rPr>
              <a:t>resolution (e can be focused, but not x-ray)</a:t>
            </a:r>
            <a:endParaRPr lang="en-US" dirty="0">
              <a:solidFill>
                <a:srgbClr val="0033CC"/>
              </a:solidFill>
            </a:endParaRPr>
          </a:p>
          <a:p>
            <a:r>
              <a:rPr lang="en-US" dirty="0">
                <a:solidFill>
                  <a:srgbClr val="0033CC"/>
                </a:solidFill>
              </a:rPr>
              <a:t>Detected </a:t>
            </a:r>
            <a:r>
              <a:rPr lang="en-US" dirty="0" smtClean="0">
                <a:solidFill>
                  <a:srgbClr val="0033CC"/>
                </a:solidFill>
              </a:rPr>
              <a:t>beam   electron 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  good </a:t>
            </a:r>
            <a:r>
              <a:rPr lang="en-US" dirty="0">
                <a:solidFill>
                  <a:srgbClr val="0033CC"/>
                </a:solidFill>
              </a:rPr>
              <a:t>depth resolution and surface sensitivity</a:t>
            </a:r>
          </a:p>
          <a:p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             X-ray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  poor </a:t>
            </a:r>
            <a:r>
              <a:rPr lang="en-US" dirty="0">
                <a:solidFill>
                  <a:srgbClr val="0033CC"/>
                </a:solidFill>
              </a:rPr>
              <a:t>depth resolution and poor surface sensitivity</a:t>
            </a:r>
          </a:p>
          <a:p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             ions  </a:t>
            </a:r>
            <a:r>
              <a:rPr lang="en-US" dirty="0">
                <a:solidFill>
                  <a:srgbClr val="0033CC"/>
                </a:solidFill>
              </a:rPr>
              <a:t>(SIMS)	</a:t>
            </a:r>
            <a:r>
              <a:rPr lang="en-US" dirty="0" smtClean="0">
                <a:solidFill>
                  <a:srgbClr val="0033CC"/>
                </a:solidFill>
              </a:rPr>
              <a:t>  excellent </a:t>
            </a:r>
            <a:endParaRPr lang="en-US" dirty="0">
              <a:solidFill>
                <a:srgbClr val="0033CC"/>
              </a:solidFill>
            </a:endParaRPr>
          </a:p>
          <a:p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             ions  </a:t>
            </a:r>
            <a:r>
              <a:rPr lang="en-US" dirty="0">
                <a:solidFill>
                  <a:srgbClr val="0033CC"/>
                </a:solidFill>
              </a:rPr>
              <a:t>(</a:t>
            </a:r>
            <a:r>
              <a:rPr lang="en-US" dirty="0" smtClean="0">
                <a:solidFill>
                  <a:srgbClr val="0033CC"/>
                </a:solidFill>
              </a:rPr>
              <a:t>RBS)     good </a:t>
            </a:r>
            <a:r>
              <a:rPr lang="en-US" dirty="0">
                <a:solidFill>
                  <a:srgbClr val="0033CC"/>
                </a:solidFill>
              </a:rPr>
              <a:t>depth resolution, reasonable sensitivity (0.1 atomic%)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19200" y="1295400"/>
            <a:ext cx="6781800" cy="3656013"/>
            <a:chOff x="1219200" y="1295400"/>
            <a:chExt cx="6781800" cy="3656013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1600200"/>
              <a:ext cx="6019800" cy="335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2286000" y="1295400"/>
              <a:ext cx="151612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works with SEM</a:t>
              </a:r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5715000" y="1371600"/>
              <a:ext cx="124104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He</a:t>
              </a:r>
              <a:r>
                <a:rPr lang="en-US" sz="1600" baseline="30000" dirty="0"/>
                <a:t>+</a:t>
              </a:r>
              <a:r>
                <a:rPr lang="en-US" sz="1600" dirty="0"/>
                <a:t> 1-3 </a:t>
              </a:r>
              <a:r>
                <a:rPr lang="en-US" sz="1600" dirty="0" err="1"/>
                <a:t>MeV</a:t>
              </a:r>
              <a:endParaRPr lang="en-US" sz="1600" dirty="0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6705600" y="2089150"/>
              <a:ext cx="12954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O</a:t>
              </a:r>
              <a:r>
                <a:rPr lang="en-US" sz="1600" baseline="30000" dirty="0"/>
                <a:t>+</a:t>
              </a:r>
              <a:r>
                <a:rPr lang="en-US" sz="1600" dirty="0"/>
                <a:t> or Cs</a:t>
              </a:r>
              <a:r>
                <a:rPr lang="en-US" sz="1600" baseline="30000" dirty="0"/>
                <a:t>+</a:t>
              </a:r>
              <a:r>
                <a:rPr lang="en-US" sz="1600" dirty="0"/>
                <a:t>  sputtering and mass analyses</a:t>
              </a:r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H="1" flipV="1">
              <a:off x="6248400" y="1600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V="1">
              <a:off x="3048000" y="1600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2651125" y="2713038"/>
              <a:ext cx="6746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" pitchFamily="1" charset="0"/>
                </a:rPr>
                <a:t>emitted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62200" y="152400"/>
            <a:ext cx="508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Effects on MOSFET: two examples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83820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MOSFET threshold voltage is given by: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If </a:t>
            </a:r>
            <a:r>
              <a:rPr lang="en-US" dirty="0" err="1" smtClean="0">
                <a:solidFill>
                  <a:srgbClr val="0033CC"/>
                </a:solidFill>
              </a:rPr>
              <a:t>t</a:t>
            </a:r>
            <a:r>
              <a:rPr lang="en-US" baseline="-25000" dirty="0" err="1" smtClean="0">
                <a:solidFill>
                  <a:srgbClr val="0033CC"/>
                </a:solidFill>
              </a:rPr>
              <a:t>ox</a:t>
            </a:r>
            <a:r>
              <a:rPr lang="en-US" dirty="0" smtClean="0">
                <a:solidFill>
                  <a:srgbClr val="0033CC"/>
                </a:solidFill>
              </a:rPr>
              <a:t>=10nm, then a 0.1V </a:t>
            </a:r>
            <a:r>
              <a:rPr lang="en-US" dirty="0" err="1" smtClean="0">
                <a:solidFill>
                  <a:srgbClr val="0033CC"/>
                </a:solidFill>
              </a:rPr>
              <a:t>V</a:t>
            </a:r>
            <a:r>
              <a:rPr lang="en-US" baseline="-25000" dirty="0" err="1" smtClean="0">
                <a:solidFill>
                  <a:srgbClr val="0033CC"/>
                </a:solidFill>
              </a:rPr>
              <a:t>th</a:t>
            </a:r>
            <a:r>
              <a:rPr lang="en-US" dirty="0" smtClean="0">
                <a:solidFill>
                  <a:srgbClr val="0033CC"/>
                </a:solidFill>
              </a:rPr>
              <a:t> shift can be caused by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Na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or K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of </a:t>
            </a:r>
            <a:r>
              <a:rPr lang="en-US" dirty="0" smtClean="0">
                <a:solidFill>
                  <a:srgbClr val="0033CC"/>
                </a:solidFill>
              </a:rPr>
              <a:t>Q</a:t>
            </a:r>
            <a:r>
              <a:rPr lang="en-US" baseline="-25000" dirty="0" smtClean="0">
                <a:solidFill>
                  <a:srgbClr val="0033CC"/>
                </a:solidFill>
              </a:rPr>
              <a:t>M</a:t>
            </a:r>
            <a:r>
              <a:rPr lang="en-US" dirty="0" smtClean="0">
                <a:solidFill>
                  <a:srgbClr val="0033CC"/>
                </a:solidFill>
              </a:rPr>
              <a:t>=2.15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ions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(&lt;0.1% monolayer or 10ppm in the  oxide).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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=8.8510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-12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F/m, 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ox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=3.9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07805"/>
            <a:ext cx="4511985" cy="67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65703"/>
            <a:ext cx="4130157" cy="212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3124200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MOS DRAM, refresh time of several </a:t>
            </a:r>
            <a:r>
              <a:rPr lang="en-US" dirty="0" err="1" smtClean="0">
                <a:solidFill>
                  <a:srgbClr val="0033CC"/>
                </a:solidFill>
              </a:rPr>
              <a:t>msec</a:t>
            </a:r>
            <a:r>
              <a:rPr lang="en-US" dirty="0" smtClean="0">
                <a:solidFill>
                  <a:srgbClr val="0033CC"/>
                </a:solidFill>
              </a:rPr>
              <a:t> requires a generation lifetime of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This requires trap density N</a:t>
            </a:r>
            <a:r>
              <a:rPr lang="en-US" baseline="-25000" dirty="0" smtClean="0">
                <a:solidFill>
                  <a:srgbClr val="0033CC"/>
                </a:solidFill>
              </a:rPr>
              <a:t>t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10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, or 0.02ppb (10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/(510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)=0.02ppb).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( is trap capture cross-section, 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v</a:t>
            </a:r>
            <a:r>
              <a:rPr lang="en-US" baseline="-25000" dirty="0" err="1" smtClean="0">
                <a:solidFill>
                  <a:srgbClr val="0033CC"/>
                </a:solidFill>
                <a:sym typeface="Symbol"/>
              </a:rPr>
              <a:t>th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is minority carrier thermal velocity; </a:t>
            </a:r>
            <a:r>
              <a:rPr lang="en-US" dirty="0" smtClean="0">
                <a:solidFill>
                  <a:srgbClr val="0033CC"/>
                </a:solidFill>
              </a:rPr>
              <a:t>V</a:t>
            </a:r>
            <a:r>
              <a:rPr lang="en-US" baseline="-25000" dirty="0" smtClean="0">
                <a:solidFill>
                  <a:srgbClr val="0033CC"/>
                </a:solidFill>
              </a:rPr>
              <a:t>th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10</a:t>
            </a:r>
            <a:r>
              <a:rPr lang="en-US" baseline="30000" dirty="0" smtClean="0">
                <a:solidFill>
                  <a:srgbClr val="0033CC"/>
                </a:solidFill>
              </a:rPr>
              <a:t>7</a:t>
            </a:r>
            <a:r>
              <a:rPr lang="en-US" dirty="0" smtClean="0">
                <a:solidFill>
                  <a:srgbClr val="0033CC"/>
                </a:solidFill>
              </a:rPr>
              <a:t>cm/sec, </a:t>
            </a:r>
            <a:r>
              <a:rPr lang="en-US" dirty="0" smtClean="0">
                <a:solidFill>
                  <a:srgbClr val="0033CC"/>
                </a:solidFill>
                <a:sym typeface="Symbol" pitchFamily="1" charset="2"/>
              </a:rPr>
              <a:t>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10</a:t>
            </a:r>
            <a:r>
              <a:rPr lang="en-US" baseline="30000" dirty="0" smtClean="0">
                <a:solidFill>
                  <a:srgbClr val="0033CC"/>
                </a:solidFill>
              </a:rPr>
              <a:t>-15</a:t>
            </a:r>
            <a:r>
              <a:rPr lang="en-US" dirty="0" smtClean="0">
                <a:solidFill>
                  <a:srgbClr val="0033CC"/>
                </a:solidFill>
              </a:rPr>
              <a:t>cm</a:t>
            </a:r>
            <a:r>
              <a:rPr lang="en-US" baseline="30000" dirty="0" smtClean="0">
                <a:solidFill>
                  <a:srgbClr val="0033CC"/>
                </a:solidFill>
              </a:rPr>
              <a:t>-2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0"/>
            <a:ext cx="25849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105400" y="5410200"/>
            <a:ext cx="388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</a:rPr>
              <a:t>Deep-level traps (</a:t>
            </a:r>
            <a:r>
              <a:rPr lang="en-US" dirty="0">
                <a:solidFill>
                  <a:srgbClr val="C00000"/>
                </a:solidFill>
              </a:rPr>
              <a:t>Cu, Fe, Au etc</a:t>
            </a:r>
            <a:r>
              <a:rPr lang="en-US" dirty="0" smtClean="0">
                <a:solidFill>
                  <a:srgbClr val="0033CC"/>
                </a:solidFill>
              </a:rPr>
              <a:t>.) pile </a:t>
            </a:r>
            <a:r>
              <a:rPr lang="en-US" dirty="0">
                <a:solidFill>
                  <a:srgbClr val="0033CC"/>
                </a:solidFill>
              </a:rPr>
              <a:t>up at the surface where the devices are </a:t>
            </a:r>
            <a:r>
              <a:rPr lang="en-US" dirty="0" smtClean="0">
                <a:solidFill>
                  <a:srgbClr val="0033CC"/>
                </a:solidFill>
              </a:rPr>
              <a:t>located. This causes leak current. Need refresh/recharge the MOS capacitor.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5867400"/>
            <a:ext cx="4294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DRAM: Dynamic Random Access  Memory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54186"/>
            <a:ext cx="6934200" cy="552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0400" y="4762500"/>
            <a:ext cx="38862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Residual </a:t>
            </a:r>
            <a:r>
              <a:rPr lang="en-US" dirty="0" smtClean="0">
                <a:solidFill>
                  <a:srgbClr val="0033CC"/>
                </a:solidFill>
              </a:rPr>
              <a:t>contaminants affect </a:t>
            </a:r>
            <a:r>
              <a:rPr lang="en-US" dirty="0">
                <a:solidFill>
                  <a:srgbClr val="0033CC"/>
                </a:solidFill>
              </a:rPr>
              <a:t>kinetics of </a:t>
            </a:r>
            <a:r>
              <a:rPr lang="en-US" dirty="0" smtClean="0">
                <a:solidFill>
                  <a:srgbClr val="0033CC"/>
                </a:solidFill>
              </a:rPr>
              <a:t>processes, here oxidation. 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152400"/>
            <a:ext cx="603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Effects of cleaning on thermal oxidation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16032"/>
            <a:ext cx="2047875" cy="221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971800" y="86380"/>
            <a:ext cx="334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Particle contaminants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630232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67200" y="782632"/>
            <a:ext cx="4678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Particle sources: air, people, equipment and chemicals.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 typical person emits 5-10 million particles per minute.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54432"/>
            <a:ext cx="175660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316032"/>
            <a:ext cx="1541713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754432"/>
            <a:ext cx="2319338" cy="249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Group 35"/>
          <p:cNvGraphicFramePr>
            <a:graphicFrameLocks noGrp="1"/>
          </p:cNvGraphicFramePr>
          <p:nvPr/>
        </p:nvGraphicFramePr>
        <p:xfrm>
          <a:off x="4876800" y="2819400"/>
          <a:ext cx="3968751" cy="3036889"/>
        </p:xfrm>
        <a:graphic>
          <a:graphicData uri="http://schemas.openxmlformats.org/drawingml/2006/table">
            <a:tbl>
              <a:tblPr/>
              <a:tblGrid>
                <a:gridCol w="1322917"/>
                <a:gridCol w="1322917"/>
                <a:gridCol w="1322917"/>
              </a:tblGrid>
              <a:tr h="400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&gt;0.2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  <a:sym typeface="Symbol"/>
                        </a:rPr>
                        <a:t>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&gt;0.5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  <a:sym typeface="Symbol"/>
                        </a:rPr>
                        <a:t>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NH</a:t>
                      </a:r>
                      <a:r>
                        <a:rPr kumimoji="1" lang="en-US" altLang="zh-CN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4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OH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130-240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15-30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H</a:t>
                      </a:r>
                      <a:r>
                        <a:rPr kumimoji="1" lang="en-US" altLang="zh-CN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O</a:t>
                      </a:r>
                      <a:r>
                        <a:rPr kumimoji="1" lang="en-US" altLang="zh-CN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5-20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HF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0-1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HCl</a:t>
                      </a:r>
                      <a:endParaRPr kumimoji="1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H</a:t>
                      </a:r>
                      <a:r>
                        <a:rPr kumimoji="1" lang="en-US" altLang="zh-CN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SO</a:t>
                      </a:r>
                      <a:r>
                        <a:rPr kumimoji="1" lang="en-US" altLang="zh-CN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180-1150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10-80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334000" y="1981200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Particle density (number/ml) for ULSI grade chemicals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60198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ULSI: ultra-large-scale integration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4" name="Cloud"/>
          <p:cNvSpPr>
            <a:spLocks noChangeAspect="1" noEditPoints="1" noChangeArrowheads="1"/>
          </p:cNvSpPr>
          <p:nvPr/>
        </p:nvSpPr>
        <p:spPr bwMode="auto">
          <a:xfrm>
            <a:off x="6781800" y="1143000"/>
            <a:ext cx="2174661" cy="1457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Fe, Cu, Ni, Cr, W, Ti…</a:t>
            </a:r>
          </a:p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Na, K, Li…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228600"/>
            <a:ext cx="3237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Metal contamination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990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indent="-800100"/>
            <a:r>
              <a:rPr lang="en-US" dirty="0" smtClean="0">
                <a:solidFill>
                  <a:srgbClr val="0033CC"/>
                </a:solidFill>
              </a:rPr>
              <a:t>Sources: chemicals, ion implantation, reactive ion etching, resist removal,  oxidation.</a:t>
            </a:r>
          </a:p>
          <a:p>
            <a:pPr marL="800100" indent="-800100"/>
            <a:r>
              <a:rPr lang="en-US" dirty="0" smtClean="0">
                <a:solidFill>
                  <a:srgbClr val="0033CC"/>
                </a:solidFill>
              </a:rPr>
              <a:t>Effects: defects at interface degrade device; leads to leak current of p-n junction, reduces minority carrier life time.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990600" y="2362200"/>
            <a:ext cx="6629400" cy="4303713"/>
            <a:chOff x="569" y="1536"/>
            <a:chExt cx="4176" cy="2711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673" y="1536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673" y="364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Rectangle 8" descr="粉色砂纸"/>
            <p:cNvSpPr>
              <a:spLocks noChangeArrowheads="1"/>
            </p:cNvSpPr>
            <p:nvPr/>
          </p:nvSpPr>
          <p:spPr bwMode="auto">
            <a:xfrm>
              <a:off x="1673" y="1920"/>
              <a:ext cx="2784" cy="14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 descr="粉色砂纸"/>
            <p:cNvSpPr>
              <a:spLocks noChangeArrowheads="1"/>
            </p:cNvSpPr>
            <p:nvPr/>
          </p:nvSpPr>
          <p:spPr bwMode="auto">
            <a:xfrm>
              <a:off x="3545" y="3360"/>
              <a:ext cx="192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673" y="1728"/>
              <a:ext cx="1632" cy="1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881" y="336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673" y="2256"/>
              <a:ext cx="1536" cy="1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673" y="2784"/>
              <a:ext cx="1296" cy="1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673" y="3312"/>
              <a:ext cx="598" cy="1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5" descr="粉色砂纸"/>
            <p:cNvSpPr>
              <a:spLocks noChangeArrowheads="1"/>
            </p:cNvSpPr>
            <p:nvPr/>
          </p:nvSpPr>
          <p:spPr bwMode="auto">
            <a:xfrm>
              <a:off x="1673" y="2425"/>
              <a:ext cx="2352" cy="14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6" descr="粉色砂纸"/>
            <p:cNvSpPr>
              <a:spLocks noChangeArrowheads="1"/>
            </p:cNvSpPr>
            <p:nvPr/>
          </p:nvSpPr>
          <p:spPr bwMode="auto">
            <a:xfrm>
              <a:off x="1673" y="2954"/>
              <a:ext cx="1920" cy="14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673" y="1536"/>
              <a:ext cx="1920" cy="1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673" y="2090"/>
              <a:ext cx="1655" cy="1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1673" y="2614"/>
              <a:ext cx="1104" cy="1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673" y="3120"/>
              <a:ext cx="598" cy="1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1" descr="粉色砂纸"/>
            <p:cNvSpPr>
              <a:spLocks noChangeArrowheads="1"/>
            </p:cNvSpPr>
            <p:nvPr/>
          </p:nvSpPr>
          <p:spPr bwMode="auto">
            <a:xfrm>
              <a:off x="1673" y="3504"/>
              <a:ext cx="672" cy="14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217" y="3360"/>
              <a:ext cx="192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569" y="2160"/>
              <a:ext cx="10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0" dirty="0" smtClean="0">
                  <a:solidFill>
                    <a:srgbClr val="0033CC"/>
                  </a:solidFill>
                </a:rPr>
                <a:t>Dry etching</a:t>
              </a:r>
              <a:endParaRPr lang="zh-CN" altLang="en-US" b="0" dirty="0">
                <a:solidFill>
                  <a:srgbClr val="0033CC"/>
                </a:solidFill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569" y="1584"/>
              <a:ext cx="10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0" dirty="0" smtClean="0">
                  <a:solidFill>
                    <a:srgbClr val="0033CC"/>
                  </a:solidFill>
                </a:rPr>
                <a:t>Ion implantation</a:t>
              </a:r>
              <a:endParaRPr lang="zh-CN" altLang="en-US" b="0" dirty="0">
                <a:solidFill>
                  <a:srgbClr val="0033CC"/>
                </a:solidFill>
              </a:endParaRP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569" y="2688"/>
              <a:ext cx="10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0" dirty="0" smtClean="0">
                  <a:solidFill>
                    <a:srgbClr val="0033CC"/>
                  </a:solidFill>
                </a:rPr>
                <a:t>Photoresist removal</a:t>
              </a:r>
              <a:endParaRPr lang="zh-CN" altLang="en-US" b="0" dirty="0">
                <a:solidFill>
                  <a:srgbClr val="0033CC"/>
                </a:solidFill>
              </a:endParaRP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569" y="3264"/>
              <a:ext cx="10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0" dirty="0" smtClean="0">
                  <a:solidFill>
                    <a:srgbClr val="0033CC"/>
                  </a:solidFill>
                </a:rPr>
                <a:t>Wet oxidation</a:t>
              </a:r>
              <a:endParaRPr lang="zh-CN" altLang="en-US" b="0" dirty="0">
                <a:solidFill>
                  <a:srgbClr val="0033CC"/>
                </a:solidFill>
              </a:endParaRPr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1673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393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3113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3834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4554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1529" y="374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0"/>
                <a:t>9</a:t>
              </a: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2249" y="374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0"/>
                <a:t>10</a:t>
              </a:r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2969" y="374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0"/>
                <a:t>11</a:t>
              </a: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3689" y="374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0"/>
                <a:t>12</a:t>
              </a:r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4409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0"/>
                <a:t>13</a:t>
              </a:r>
            </a:p>
          </p:txBody>
        </p:sp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2153" y="3959"/>
              <a:ext cx="2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0"/>
                <a:t>Log (concentration/cm</a:t>
              </a:r>
              <a:r>
                <a:rPr lang="en-US" altLang="zh-CN" b="0" baseline="30000"/>
                <a:t>2</a:t>
              </a:r>
              <a:r>
                <a:rPr lang="en-US" altLang="zh-CN" b="0"/>
                <a:t>)</a:t>
              </a:r>
            </a:p>
          </p:txBody>
        </p: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3497" y="3120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0"/>
                <a:t>Fe   Ni   Cu</a:t>
              </a:r>
            </a:p>
          </p:txBody>
        </p: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48380"/>
            <a:ext cx="7685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Chapter 4 Clean room, wafer cleaning and gettering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2590800"/>
            <a:ext cx="2971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Clean room.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Wafer cleaning.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Gettering.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Measurement methods.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119336"/>
            <a:ext cx="4754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 343 Microfabrication and thin film technology</a:t>
            </a:r>
          </a:p>
          <a:p>
            <a:r>
              <a:rPr lang="en-US" sz="1400" dirty="0" smtClean="0"/>
              <a:t>Instructor: Bo Cui, ECE, University of Waterloo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B7C9EF-6ABD-432F-9485-B814B46E7841}" type="slidenum">
              <a:rPr lang="en-US" altLang="zh-CN"/>
              <a:pPr/>
              <a:t>9</a:t>
            </a:fld>
            <a:endParaRPr lang="en-US" altLang="zh-CN"/>
          </a:p>
        </p:txBody>
      </p:sp>
      <p:pic>
        <p:nvPicPr>
          <p:cNvPr id="1052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924175"/>
            <a:ext cx="3529012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676" name="Picture 4"/>
          <p:cNvPicPr>
            <a:picLocks noChangeAspect="1" noChangeArrowheads="1"/>
          </p:cNvPicPr>
          <p:nvPr/>
        </p:nvPicPr>
        <p:blipFill>
          <a:blip r:embed="rId3" cstate="print"/>
          <a:srcRect l="27942" t="1247" r="23137" b="35945"/>
          <a:stretch>
            <a:fillRect/>
          </a:stretch>
        </p:blipFill>
        <p:spPr bwMode="auto">
          <a:xfrm>
            <a:off x="6624336" y="2514600"/>
            <a:ext cx="2449813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wrldcl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743200"/>
            <a:ext cx="3048000" cy="31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1066800"/>
            <a:ext cx="5181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Modern </a:t>
            </a:r>
            <a:r>
              <a:rPr lang="en-US" sz="1800" dirty="0">
                <a:solidFill>
                  <a:srgbClr val="0033CC"/>
                </a:solidFill>
              </a:rPr>
              <a:t>IC factories employ a three tiered approach to controlling unwanted </a:t>
            </a:r>
            <a:r>
              <a:rPr lang="en-US" sz="1800" dirty="0" smtClean="0">
                <a:solidFill>
                  <a:srgbClr val="0033CC"/>
                </a:solidFill>
              </a:rPr>
              <a:t>impurities</a:t>
            </a:r>
            <a:r>
              <a:rPr lang="en-US" sz="1800" dirty="0">
                <a:solidFill>
                  <a:srgbClr val="0033CC"/>
                </a:solidFill>
              </a:rPr>
              <a:t>: </a:t>
            </a:r>
            <a:endParaRPr lang="en-US" sz="1800" dirty="0" smtClean="0">
              <a:solidFill>
                <a:srgbClr val="0033CC"/>
              </a:solidFill>
            </a:endParaRPr>
          </a:p>
          <a:p>
            <a:pPr marL="457200" indent="-285750">
              <a:buAutoNum type="arabicPeriod"/>
            </a:pPr>
            <a:r>
              <a:rPr lang="en-US" sz="1800" dirty="0" smtClean="0">
                <a:solidFill>
                  <a:srgbClr val="C00000"/>
                </a:solidFill>
              </a:rPr>
              <a:t>clean factories</a:t>
            </a:r>
          </a:p>
          <a:p>
            <a:pPr marL="457200" indent="-285750">
              <a:buAutoNum type="arabicPeriod"/>
            </a:pPr>
            <a:r>
              <a:rPr lang="en-US" sz="1800" dirty="0" smtClean="0">
                <a:solidFill>
                  <a:srgbClr val="0033CC"/>
                </a:solidFill>
              </a:rPr>
              <a:t>wafer cleaning</a:t>
            </a:r>
          </a:p>
          <a:p>
            <a:pPr marL="457200" indent="-285750">
              <a:buAutoNum type="arabicPeriod"/>
            </a:pPr>
            <a:r>
              <a:rPr lang="en-US" sz="1800" dirty="0" smtClean="0">
                <a:solidFill>
                  <a:srgbClr val="0033CC"/>
                </a:solidFill>
              </a:rPr>
              <a:t>gettering</a:t>
            </a:r>
            <a:endParaRPr lang="en-US" sz="1800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228600"/>
            <a:ext cx="8387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Clean factory is the first approach against contamination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019800"/>
            <a:ext cx="845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Clean factory			</a:t>
            </a:r>
            <a:r>
              <a:rPr lang="en-US" dirty="0" smtClean="0">
                <a:solidFill>
                  <a:srgbClr val="0033CC"/>
                </a:solidFill>
              </a:rPr>
              <a:t>Wafer cleaning			Gettering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2626</Words>
  <Application>Microsoft Office PowerPoint</Application>
  <PresentationFormat>On-screen Show (4:3)</PresentationFormat>
  <Paragraphs>385</Paragraphs>
  <Slides>31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Document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21</cp:revision>
  <dcterms:created xsi:type="dcterms:W3CDTF">2006-08-16T00:00:00Z</dcterms:created>
  <dcterms:modified xsi:type="dcterms:W3CDTF">2011-01-16T16:06:49Z</dcterms:modified>
</cp:coreProperties>
</file>