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1" r:id="rId2"/>
    <p:sldId id="287" r:id="rId3"/>
    <p:sldId id="304" r:id="rId4"/>
    <p:sldId id="257" r:id="rId5"/>
    <p:sldId id="372" r:id="rId6"/>
    <p:sldId id="288" r:id="rId7"/>
    <p:sldId id="355" r:id="rId8"/>
    <p:sldId id="312" r:id="rId9"/>
    <p:sldId id="359" r:id="rId10"/>
    <p:sldId id="366" r:id="rId11"/>
    <p:sldId id="362" r:id="rId12"/>
    <p:sldId id="365" r:id="rId13"/>
    <p:sldId id="374" r:id="rId14"/>
    <p:sldId id="375" r:id="rId15"/>
    <p:sldId id="368" r:id="rId16"/>
    <p:sldId id="367" r:id="rId17"/>
    <p:sldId id="373" r:id="rId18"/>
    <p:sldId id="262" r:id="rId19"/>
    <p:sldId id="370" r:id="rId20"/>
    <p:sldId id="319" r:id="rId21"/>
    <p:sldId id="325" r:id="rId22"/>
    <p:sldId id="35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31" autoAdjust="0"/>
    <p:restoredTop sz="94454" autoAdjust="0"/>
  </p:normalViewPr>
  <p:slideViewPr>
    <p:cSldViewPr>
      <p:cViewPr varScale="1">
        <p:scale>
          <a:sx n="74" d="100"/>
          <a:sy n="7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FFB8E-5F4A-4C96-BC8B-FCA8008CE4C1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CD429-0B22-4F34-8213-D81E4331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to fluorescent lamp, but that is LOW pressure.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CD429-0B22-4F34-8213-D81E43313A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A1311-89BC-4845-8957-B56A1256C276}" type="slidenum">
              <a:rPr lang="en-US"/>
              <a:pPr/>
              <a:t>20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DA2E-F0DA-450C-9B28-E82C6C9A7EA9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A071-D2D2-4F1B-81A9-761F16AC8F63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20E4-F808-4307-AC8A-10AC6E2CAFE7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2FEE-2BCD-4BC3-ACC3-AC87A38C3C3F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943B-C653-4EF7-80BA-A2F7FD08753F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EEEB-2008-4680-A6BF-53548826D106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F272-33F1-4CAB-AD68-44CA5F1F0A48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DC11-43F9-47C0-9C2E-17807575C597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6246-D16A-45E8-BCD6-8FB3EC22AE6C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5094-9EA4-446B-8C18-79273DC3060C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276-79BE-4B70-9DA2-DA4E11233DEC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A1FA8-2EF6-4B24-9999-129DA78C24DC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1752600"/>
            <a:ext cx="61722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Introduction and application.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Light source and photomask, alignment.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Photolithography systems.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Resolution, depth of focus, modulation transfer function.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lithography issues: none-flat wafer, standing wave...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Resist sensitivity, contrast and gray-scale photolithography.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Step-by-step process of photolithography.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762000"/>
            <a:ext cx="3411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5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7244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this chapter covers more topics and details than the textbook. But resolution enhancement techniques (phase-shift mask, off-axis illumination…) and advanced lithographies (electron beam lithography…) will not be covered – they will be covered in NE 353 </a:t>
            </a:r>
            <a:r>
              <a:rPr lang="en-US" sz="1600" dirty="0" err="1" smtClean="0"/>
              <a:t>Nanoprobing</a:t>
            </a:r>
            <a:r>
              <a:rPr lang="en-US" sz="1600" dirty="0" smtClean="0"/>
              <a:t> and lithography.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Box 3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 343: Microfabrication and thin film technology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787401" y="2816226"/>
            <a:ext cx="7945437" cy="2289174"/>
            <a:chOff x="606425" y="2971800"/>
            <a:chExt cx="7945437" cy="2289174"/>
          </a:xfrm>
        </p:grpSpPr>
        <p:grpSp>
          <p:nvGrpSpPr>
            <p:cNvPr id="3" name="Group 177"/>
            <p:cNvGrpSpPr>
              <a:grpSpLocks/>
            </p:cNvGrpSpPr>
            <p:nvPr/>
          </p:nvGrpSpPr>
          <p:grpSpPr bwMode="auto">
            <a:xfrm>
              <a:off x="3149600" y="3230562"/>
              <a:ext cx="2139950" cy="2030412"/>
              <a:chOff x="1972" y="2537"/>
              <a:chExt cx="1348" cy="1279"/>
            </a:xfrm>
          </p:grpSpPr>
          <p:sp>
            <p:nvSpPr>
              <p:cNvPr id="42141" name="Freeform 157"/>
              <p:cNvSpPr>
                <a:spLocks/>
              </p:cNvSpPr>
              <p:nvPr/>
            </p:nvSpPr>
            <p:spPr bwMode="auto">
              <a:xfrm>
                <a:off x="2291" y="2793"/>
                <a:ext cx="174" cy="8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36" y="84"/>
                  </a:cxn>
                  <a:cxn ang="0">
                    <a:pos x="144" y="84"/>
                  </a:cxn>
                  <a:cxn ang="0">
                    <a:pos x="174" y="48"/>
                  </a:cxn>
                  <a:cxn ang="0">
                    <a:pos x="102" y="0"/>
                  </a:cxn>
                </a:cxnLst>
                <a:rect l="0" t="0" r="r" b="b"/>
                <a:pathLst>
                  <a:path w="174" h="84">
                    <a:moveTo>
                      <a:pt x="102" y="0"/>
                    </a:moveTo>
                    <a:lnTo>
                      <a:pt x="36" y="30"/>
                    </a:lnTo>
                    <a:lnTo>
                      <a:pt x="0" y="48"/>
                    </a:lnTo>
                    <a:lnTo>
                      <a:pt x="36" y="84"/>
                    </a:lnTo>
                    <a:lnTo>
                      <a:pt x="144" y="84"/>
                    </a:lnTo>
                    <a:lnTo>
                      <a:pt x="174" y="48"/>
                    </a:lnTo>
                    <a:lnTo>
                      <a:pt x="1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l="100000" b="10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64578" name="Freeform 133"/>
              <p:cNvSpPr>
                <a:spLocks noChangeAspect="1"/>
              </p:cNvSpPr>
              <p:nvPr/>
            </p:nvSpPr>
            <p:spPr bwMode="auto">
              <a:xfrm>
                <a:off x="2010" y="2949"/>
                <a:ext cx="1265" cy="22"/>
              </a:xfrm>
              <a:custGeom>
                <a:avLst/>
                <a:gdLst>
                  <a:gd name="T0" fmla="*/ 0 w 993"/>
                  <a:gd name="T1" fmla="*/ 18 h 18"/>
                  <a:gd name="T2" fmla="*/ 993 w 993"/>
                  <a:gd name="T3" fmla="*/ 18 h 18"/>
                  <a:gd name="T4" fmla="*/ 984 w 993"/>
                  <a:gd name="T5" fmla="*/ 0 h 18"/>
                  <a:gd name="T6" fmla="*/ 12 w 993"/>
                  <a:gd name="T7" fmla="*/ 0 h 18"/>
                  <a:gd name="T8" fmla="*/ 0 w 993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3"/>
                  <a:gd name="T16" fmla="*/ 0 h 18"/>
                  <a:gd name="T17" fmla="*/ 993 w 99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3" h="18">
                    <a:moveTo>
                      <a:pt x="0" y="18"/>
                    </a:moveTo>
                    <a:lnTo>
                      <a:pt x="993" y="18"/>
                    </a:lnTo>
                    <a:lnTo>
                      <a:pt x="984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64579" name="Freeform 134"/>
              <p:cNvSpPr>
                <a:spLocks noChangeAspect="1"/>
              </p:cNvSpPr>
              <p:nvPr/>
            </p:nvSpPr>
            <p:spPr bwMode="auto">
              <a:xfrm>
                <a:off x="2019" y="2894"/>
                <a:ext cx="1243" cy="56"/>
              </a:xfrm>
              <a:custGeom>
                <a:avLst/>
                <a:gdLst>
                  <a:gd name="T0" fmla="*/ 24 w 1038"/>
                  <a:gd name="T1" fmla="*/ 0 h 42"/>
                  <a:gd name="T2" fmla="*/ 1023 w 1038"/>
                  <a:gd name="T3" fmla="*/ 0 h 42"/>
                  <a:gd name="T4" fmla="*/ 1038 w 1038"/>
                  <a:gd name="T5" fmla="*/ 42 h 42"/>
                  <a:gd name="T6" fmla="*/ 0 w 1038"/>
                  <a:gd name="T7" fmla="*/ 42 h 42"/>
                  <a:gd name="T8" fmla="*/ 24 w 103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8"/>
                  <a:gd name="T16" fmla="*/ 0 h 42"/>
                  <a:gd name="T17" fmla="*/ 1038 w 103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8" h="42">
                    <a:moveTo>
                      <a:pt x="24" y="0"/>
                    </a:moveTo>
                    <a:lnTo>
                      <a:pt x="1023" y="0"/>
                    </a:lnTo>
                    <a:lnTo>
                      <a:pt x="1038" y="42"/>
                    </a:lnTo>
                    <a:lnTo>
                      <a:pt x="0" y="4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DDDDD">
                  <a:alpha val="50195"/>
                </a:srgbClr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64580" name="Freeform 136"/>
              <p:cNvSpPr>
                <a:spLocks noChangeAspect="1"/>
              </p:cNvSpPr>
              <p:nvPr/>
            </p:nvSpPr>
            <p:spPr bwMode="auto">
              <a:xfrm>
                <a:off x="1976" y="3139"/>
                <a:ext cx="465" cy="58"/>
              </a:xfrm>
              <a:custGeom>
                <a:avLst/>
                <a:gdLst>
                  <a:gd name="T0" fmla="*/ 0 w 387"/>
                  <a:gd name="T1" fmla="*/ 0 h 48"/>
                  <a:gd name="T2" fmla="*/ 387 w 387"/>
                  <a:gd name="T3" fmla="*/ 0 h 48"/>
                  <a:gd name="T4" fmla="*/ 387 w 387"/>
                  <a:gd name="T5" fmla="*/ 48 h 48"/>
                  <a:gd name="T6" fmla="*/ 0 w 387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7"/>
                  <a:gd name="T13" fmla="*/ 0 h 48"/>
                  <a:gd name="T14" fmla="*/ 387 w 387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7" h="48">
                    <a:moveTo>
                      <a:pt x="0" y="0"/>
                    </a:moveTo>
                    <a:lnTo>
                      <a:pt x="387" y="0"/>
                    </a:lnTo>
                    <a:lnTo>
                      <a:pt x="387" y="48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777777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64581" name="Freeform 137"/>
              <p:cNvSpPr>
                <a:spLocks noChangeAspect="1"/>
              </p:cNvSpPr>
              <p:nvPr/>
            </p:nvSpPr>
            <p:spPr bwMode="auto">
              <a:xfrm flipH="1">
                <a:off x="2844" y="3140"/>
                <a:ext cx="464" cy="58"/>
              </a:xfrm>
              <a:custGeom>
                <a:avLst/>
                <a:gdLst>
                  <a:gd name="T0" fmla="*/ 0 w 387"/>
                  <a:gd name="T1" fmla="*/ 0 h 48"/>
                  <a:gd name="T2" fmla="*/ 387 w 387"/>
                  <a:gd name="T3" fmla="*/ 0 h 48"/>
                  <a:gd name="T4" fmla="*/ 387 w 387"/>
                  <a:gd name="T5" fmla="*/ 48 h 48"/>
                  <a:gd name="T6" fmla="*/ 0 w 387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7"/>
                  <a:gd name="T13" fmla="*/ 0 h 48"/>
                  <a:gd name="T14" fmla="*/ 387 w 387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7" h="48">
                    <a:moveTo>
                      <a:pt x="0" y="0"/>
                    </a:moveTo>
                    <a:lnTo>
                      <a:pt x="387" y="0"/>
                    </a:lnTo>
                    <a:lnTo>
                      <a:pt x="387" y="48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777777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42123" name="Freeform 139"/>
              <p:cNvSpPr>
                <a:spLocks noChangeAspect="1"/>
              </p:cNvSpPr>
              <p:nvPr/>
            </p:nvSpPr>
            <p:spPr bwMode="auto">
              <a:xfrm>
                <a:off x="1977" y="3197"/>
                <a:ext cx="1335" cy="6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2" y="0"/>
                  </a:cxn>
                  <a:cxn ang="0">
                    <a:pos x="1108" y="40"/>
                  </a:cxn>
                  <a:cxn ang="0">
                    <a:pos x="1092" y="120"/>
                  </a:cxn>
                  <a:cxn ang="0">
                    <a:pos x="1060" y="208"/>
                  </a:cxn>
                  <a:cxn ang="0">
                    <a:pos x="1018" y="276"/>
                  </a:cxn>
                  <a:cxn ang="0">
                    <a:pos x="980" y="326"/>
                  </a:cxn>
                  <a:cxn ang="0">
                    <a:pos x="904" y="400"/>
                  </a:cxn>
                  <a:cxn ang="0">
                    <a:pos x="800" y="458"/>
                  </a:cxn>
                  <a:cxn ang="0">
                    <a:pos x="696" y="498"/>
                  </a:cxn>
                  <a:cxn ang="0">
                    <a:pos x="550" y="516"/>
                  </a:cxn>
                  <a:cxn ang="0">
                    <a:pos x="438" y="502"/>
                  </a:cxn>
                  <a:cxn ang="0">
                    <a:pos x="296" y="452"/>
                  </a:cxn>
                  <a:cxn ang="0">
                    <a:pos x="170" y="370"/>
                  </a:cxn>
                  <a:cxn ang="0">
                    <a:pos x="94" y="282"/>
                  </a:cxn>
                  <a:cxn ang="0">
                    <a:pos x="40" y="186"/>
                  </a:cxn>
                  <a:cxn ang="0">
                    <a:pos x="12" y="98"/>
                  </a:cxn>
                  <a:cxn ang="0">
                    <a:pos x="0" y="0"/>
                  </a:cxn>
                </a:cxnLst>
                <a:rect l="0" t="0" r="r" b="b"/>
                <a:pathLst>
                  <a:path w="1112" h="516">
                    <a:moveTo>
                      <a:pt x="0" y="0"/>
                    </a:moveTo>
                    <a:lnTo>
                      <a:pt x="1112" y="0"/>
                    </a:lnTo>
                    <a:lnTo>
                      <a:pt x="1108" y="40"/>
                    </a:lnTo>
                    <a:lnTo>
                      <a:pt x="1092" y="120"/>
                    </a:lnTo>
                    <a:lnTo>
                      <a:pt x="1060" y="208"/>
                    </a:lnTo>
                    <a:lnTo>
                      <a:pt x="1018" y="276"/>
                    </a:lnTo>
                    <a:lnTo>
                      <a:pt x="980" y="326"/>
                    </a:lnTo>
                    <a:lnTo>
                      <a:pt x="904" y="400"/>
                    </a:lnTo>
                    <a:lnTo>
                      <a:pt x="800" y="458"/>
                    </a:lnTo>
                    <a:lnTo>
                      <a:pt x="696" y="498"/>
                    </a:lnTo>
                    <a:lnTo>
                      <a:pt x="550" y="516"/>
                    </a:lnTo>
                    <a:lnTo>
                      <a:pt x="438" y="502"/>
                    </a:lnTo>
                    <a:lnTo>
                      <a:pt x="296" y="452"/>
                    </a:lnTo>
                    <a:lnTo>
                      <a:pt x="170" y="370"/>
                    </a:lnTo>
                    <a:lnTo>
                      <a:pt x="94" y="282"/>
                    </a:lnTo>
                    <a:lnTo>
                      <a:pt x="40" y="186"/>
                    </a:lnTo>
                    <a:lnTo>
                      <a:pt x="12" y="9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635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64583" name="Freeform 141"/>
              <p:cNvSpPr>
                <a:spLocks noChangeAspect="1"/>
              </p:cNvSpPr>
              <p:nvPr/>
            </p:nvSpPr>
            <p:spPr bwMode="auto">
              <a:xfrm>
                <a:off x="2048" y="2876"/>
                <a:ext cx="1192" cy="22"/>
              </a:xfrm>
              <a:custGeom>
                <a:avLst/>
                <a:gdLst>
                  <a:gd name="T0" fmla="*/ 0 w 993"/>
                  <a:gd name="T1" fmla="*/ 18 h 18"/>
                  <a:gd name="T2" fmla="*/ 993 w 993"/>
                  <a:gd name="T3" fmla="*/ 18 h 18"/>
                  <a:gd name="T4" fmla="*/ 984 w 993"/>
                  <a:gd name="T5" fmla="*/ 0 h 18"/>
                  <a:gd name="T6" fmla="*/ 12 w 993"/>
                  <a:gd name="T7" fmla="*/ 0 h 18"/>
                  <a:gd name="T8" fmla="*/ 0 w 993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3"/>
                  <a:gd name="T16" fmla="*/ 0 h 18"/>
                  <a:gd name="T17" fmla="*/ 993 w 99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3" h="18">
                    <a:moveTo>
                      <a:pt x="0" y="18"/>
                    </a:moveTo>
                    <a:lnTo>
                      <a:pt x="993" y="18"/>
                    </a:lnTo>
                    <a:lnTo>
                      <a:pt x="984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64584" name="Line 142"/>
              <p:cNvSpPr>
                <a:spLocks noChangeAspect="1" noChangeShapeType="1"/>
              </p:cNvSpPr>
              <p:nvPr/>
            </p:nvSpPr>
            <p:spPr bwMode="auto">
              <a:xfrm>
                <a:off x="2552" y="3111"/>
                <a:ext cx="18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64585" name="Line 143"/>
              <p:cNvSpPr>
                <a:spLocks noChangeAspect="1" noChangeShapeType="1"/>
              </p:cNvSpPr>
              <p:nvPr/>
            </p:nvSpPr>
            <p:spPr bwMode="auto">
              <a:xfrm>
                <a:off x="2552" y="3171"/>
                <a:ext cx="18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64586" name="Line 153"/>
              <p:cNvSpPr>
                <a:spLocks noChangeShapeType="1"/>
              </p:cNvSpPr>
              <p:nvPr/>
            </p:nvSpPr>
            <p:spPr bwMode="auto">
              <a:xfrm flipV="1">
                <a:off x="2647" y="3171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64587" name="Line 154"/>
              <p:cNvSpPr>
                <a:spLocks noChangeShapeType="1"/>
              </p:cNvSpPr>
              <p:nvPr/>
            </p:nvSpPr>
            <p:spPr bwMode="auto">
              <a:xfrm>
                <a:off x="2653" y="296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64588" name="Line 173"/>
              <p:cNvSpPr>
                <a:spLocks noChangeShapeType="1"/>
              </p:cNvSpPr>
              <p:nvPr/>
            </p:nvSpPr>
            <p:spPr bwMode="auto">
              <a:xfrm>
                <a:off x="1972" y="3194"/>
                <a:ext cx="1348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64589" name="Oval 131"/>
              <p:cNvSpPr>
                <a:spLocks noChangeAspect="1" noChangeArrowheads="1"/>
              </p:cNvSpPr>
              <p:nvPr/>
            </p:nvSpPr>
            <p:spPr bwMode="auto">
              <a:xfrm>
                <a:off x="1976" y="2537"/>
                <a:ext cx="1336" cy="12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4" name="Group 187"/>
            <p:cNvGrpSpPr>
              <a:grpSpLocks/>
            </p:cNvGrpSpPr>
            <p:nvPr/>
          </p:nvGrpSpPr>
          <p:grpSpPr bwMode="auto">
            <a:xfrm>
              <a:off x="606425" y="2971800"/>
              <a:ext cx="7945437" cy="2017713"/>
              <a:chOff x="370" y="2374"/>
              <a:chExt cx="5005" cy="1271"/>
            </a:xfrm>
          </p:grpSpPr>
          <p:sp>
            <p:nvSpPr>
              <p:cNvPr id="64571" name="Text Box 159"/>
              <p:cNvSpPr txBox="1">
                <a:spLocks noChangeArrowheads="1"/>
              </p:cNvSpPr>
              <p:nvPr/>
            </p:nvSpPr>
            <p:spPr bwMode="auto">
              <a:xfrm>
                <a:off x="3474" y="2374"/>
                <a:ext cx="1901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 dirty="0">
                    <a:solidFill>
                      <a:srgbClr val="C00000"/>
                    </a:solidFill>
                  </a:rPr>
                  <a:t>The particle on the pellicle surface is outside of optical focal range.</a:t>
                </a:r>
              </a:p>
            </p:txBody>
          </p:sp>
          <p:sp>
            <p:nvSpPr>
              <p:cNvPr id="64572" name="Text Box 146"/>
              <p:cNvSpPr txBox="1">
                <a:spLocks noChangeArrowheads="1"/>
              </p:cNvSpPr>
              <p:nvPr/>
            </p:nvSpPr>
            <p:spPr bwMode="auto">
              <a:xfrm>
                <a:off x="370" y="2776"/>
                <a:ext cx="143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33CC"/>
                    </a:solidFill>
                  </a:rPr>
                  <a:t>Antireflective coatings</a:t>
                </a:r>
              </a:p>
            </p:txBody>
          </p:sp>
          <p:sp>
            <p:nvSpPr>
              <p:cNvPr id="64573" name="Text Box 148"/>
              <p:cNvSpPr txBox="1">
                <a:spLocks noChangeArrowheads="1"/>
              </p:cNvSpPr>
              <p:nvPr/>
            </p:nvSpPr>
            <p:spPr bwMode="auto">
              <a:xfrm>
                <a:off x="3361" y="2806"/>
                <a:ext cx="7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Pellicle film</a:t>
                </a:r>
              </a:p>
            </p:txBody>
          </p:sp>
          <p:sp>
            <p:nvSpPr>
              <p:cNvPr id="64574" name="Text Box 151"/>
              <p:cNvSpPr txBox="1">
                <a:spLocks noChangeArrowheads="1"/>
              </p:cNvSpPr>
              <p:nvPr/>
            </p:nvSpPr>
            <p:spPr bwMode="auto">
              <a:xfrm>
                <a:off x="3367" y="3040"/>
                <a:ext cx="10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Chrome pattern</a:t>
                </a:r>
              </a:p>
            </p:txBody>
          </p:sp>
          <p:sp>
            <p:nvSpPr>
              <p:cNvPr id="64575" name="Text Box 156"/>
              <p:cNvSpPr txBox="1">
                <a:spLocks noChangeArrowheads="1"/>
              </p:cNvSpPr>
              <p:nvPr/>
            </p:nvSpPr>
            <p:spPr bwMode="auto">
              <a:xfrm>
                <a:off x="464" y="3066"/>
                <a:ext cx="98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>
                    <a:solidFill>
                      <a:srgbClr val="0033CC"/>
                    </a:solidFill>
                  </a:rPr>
                  <a:t>Depth of focus</a:t>
                </a:r>
              </a:p>
            </p:txBody>
          </p:sp>
          <p:sp>
            <p:nvSpPr>
              <p:cNvPr id="64576" name="Text Box 152"/>
              <p:cNvSpPr txBox="1">
                <a:spLocks noChangeArrowheads="1"/>
              </p:cNvSpPr>
              <p:nvPr/>
            </p:nvSpPr>
            <p:spPr bwMode="auto">
              <a:xfrm>
                <a:off x="2166" y="3412"/>
                <a:ext cx="95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</a:rPr>
                  <a:t>Mask material</a:t>
                </a:r>
              </a:p>
            </p:txBody>
          </p:sp>
        </p:grpSp>
        <p:grpSp>
          <p:nvGrpSpPr>
            <p:cNvPr id="5" name="Group 178"/>
            <p:cNvGrpSpPr>
              <a:grpSpLocks/>
            </p:cNvGrpSpPr>
            <p:nvPr/>
          </p:nvGrpSpPr>
          <p:grpSpPr bwMode="auto">
            <a:xfrm>
              <a:off x="2241550" y="3176587"/>
              <a:ext cx="3414712" cy="1127125"/>
              <a:chOff x="1400" y="2503"/>
              <a:chExt cx="2151" cy="710"/>
            </a:xfrm>
          </p:grpSpPr>
          <p:sp>
            <p:nvSpPr>
              <p:cNvPr id="42139" name="Freeform 155"/>
              <p:cNvSpPr>
                <a:spLocks/>
              </p:cNvSpPr>
              <p:nvPr/>
            </p:nvSpPr>
            <p:spPr bwMode="auto">
              <a:xfrm>
                <a:off x="1400" y="3082"/>
                <a:ext cx="1164" cy="131"/>
              </a:xfrm>
              <a:custGeom>
                <a:avLst/>
                <a:gdLst/>
                <a:ahLst/>
                <a:cxnLst>
                  <a:cxn ang="0">
                    <a:pos x="1164" y="47"/>
                  </a:cxn>
                  <a:cxn ang="0">
                    <a:pos x="216" y="11"/>
                  </a:cxn>
                  <a:cxn ang="0">
                    <a:pos x="376" y="114"/>
                  </a:cxn>
                  <a:cxn ang="0">
                    <a:pos x="0" y="114"/>
                  </a:cxn>
                </a:cxnLst>
                <a:rect l="0" t="0" r="r" b="b"/>
                <a:pathLst>
                  <a:path w="1164" h="131">
                    <a:moveTo>
                      <a:pt x="1164" y="47"/>
                    </a:moveTo>
                    <a:cubicBezTo>
                      <a:pt x="1006" y="42"/>
                      <a:pt x="347" y="0"/>
                      <a:pt x="216" y="11"/>
                    </a:cubicBezTo>
                    <a:cubicBezTo>
                      <a:pt x="85" y="22"/>
                      <a:pt x="412" y="97"/>
                      <a:pt x="376" y="114"/>
                    </a:cubicBezTo>
                    <a:cubicBezTo>
                      <a:pt x="340" y="131"/>
                      <a:pt x="78" y="114"/>
                      <a:pt x="0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42142" name="Freeform 158"/>
              <p:cNvSpPr>
                <a:spLocks/>
              </p:cNvSpPr>
              <p:nvPr/>
            </p:nvSpPr>
            <p:spPr bwMode="auto">
              <a:xfrm flipH="1" flipV="1">
                <a:off x="2405" y="2503"/>
                <a:ext cx="1146" cy="324"/>
              </a:xfrm>
              <a:custGeom>
                <a:avLst/>
                <a:gdLst/>
                <a:ahLst/>
                <a:cxnLst>
                  <a:cxn ang="0">
                    <a:pos x="1146" y="0"/>
                  </a:cxn>
                  <a:cxn ang="0">
                    <a:pos x="252" y="156"/>
                  </a:cxn>
                  <a:cxn ang="0">
                    <a:pos x="444" y="204"/>
                  </a:cxn>
                  <a:cxn ang="0">
                    <a:pos x="0" y="324"/>
                  </a:cxn>
                </a:cxnLst>
                <a:rect l="0" t="0" r="r" b="b"/>
                <a:pathLst>
                  <a:path w="1146" h="324">
                    <a:moveTo>
                      <a:pt x="1146" y="0"/>
                    </a:moveTo>
                    <a:cubicBezTo>
                      <a:pt x="757" y="61"/>
                      <a:pt x="369" y="122"/>
                      <a:pt x="252" y="156"/>
                    </a:cubicBezTo>
                    <a:cubicBezTo>
                      <a:pt x="135" y="190"/>
                      <a:pt x="486" y="176"/>
                      <a:pt x="444" y="204"/>
                    </a:cubicBezTo>
                    <a:cubicBezTo>
                      <a:pt x="402" y="232"/>
                      <a:pt x="201" y="278"/>
                      <a:pt x="0" y="3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64568" name="Line 149"/>
              <p:cNvSpPr>
                <a:spLocks noChangeShapeType="1"/>
              </p:cNvSpPr>
              <p:nvPr/>
            </p:nvSpPr>
            <p:spPr bwMode="auto">
              <a:xfrm>
                <a:off x="3167" y="2923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42134" name="Line 150"/>
              <p:cNvSpPr>
                <a:spLocks noChangeShapeType="1"/>
              </p:cNvSpPr>
              <p:nvPr/>
            </p:nvSpPr>
            <p:spPr bwMode="auto">
              <a:xfrm>
                <a:off x="3215" y="3169"/>
                <a:ext cx="1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64570" name="Freeform 147"/>
              <p:cNvSpPr>
                <a:spLocks/>
              </p:cNvSpPr>
              <p:nvPr/>
            </p:nvSpPr>
            <p:spPr bwMode="auto">
              <a:xfrm>
                <a:off x="1757" y="2881"/>
                <a:ext cx="318" cy="78"/>
              </a:xfrm>
              <a:custGeom>
                <a:avLst/>
                <a:gdLst>
                  <a:gd name="T0" fmla="*/ 318 w 318"/>
                  <a:gd name="T1" fmla="*/ 0 h 78"/>
                  <a:gd name="T2" fmla="*/ 0 w 318"/>
                  <a:gd name="T3" fmla="*/ 18 h 78"/>
                  <a:gd name="T4" fmla="*/ 300 w 318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78"/>
                  <a:gd name="T11" fmla="*/ 318 w 318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78">
                    <a:moveTo>
                      <a:pt x="318" y="0"/>
                    </a:moveTo>
                    <a:lnTo>
                      <a:pt x="0" y="18"/>
                    </a:lnTo>
                    <a:lnTo>
                      <a:pt x="300" y="7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6" name="Group 184"/>
          <p:cNvGrpSpPr>
            <a:grpSpLocks noChangeAspect="1"/>
          </p:cNvGrpSpPr>
          <p:nvPr/>
        </p:nvGrpSpPr>
        <p:grpSpPr bwMode="auto">
          <a:xfrm>
            <a:off x="1086327" y="604838"/>
            <a:ext cx="7219473" cy="2164556"/>
            <a:chOff x="325" y="645"/>
            <a:chExt cx="5053" cy="1515"/>
          </a:xfrm>
        </p:grpSpPr>
        <p:grpSp>
          <p:nvGrpSpPr>
            <p:cNvPr id="7" name="Group 169"/>
            <p:cNvGrpSpPr>
              <a:grpSpLocks/>
            </p:cNvGrpSpPr>
            <p:nvPr/>
          </p:nvGrpSpPr>
          <p:grpSpPr bwMode="auto">
            <a:xfrm>
              <a:off x="2564" y="645"/>
              <a:ext cx="2814" cy="1202"/>
              <a:chOff x="2564" y="645"/>
              <a:chExt cx="2814" cy="1202"/>
            </a:xfrm>
          </p:grpSpPr>
          <p:sp>
            <p:nvSpPr>
              <p:cNvPr id="64562" name="Text Box 112"/>
              <p:cNvSpPr txBox="1">
                <a:spLocks noChangeArrowheads="1"/>
              </p:cNvSpPr>
              <p:nvPr/>
            </p:nvSpPr>
            <p:spPr bwMode="auto">
              <a:xfrm>
                <a:off x="4586" y="1614"/>
                <a:ext cx="5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Reticle</a:t>
                </a:r>
              </a:p>
            </p:txBody>
          </p:sp>
          <p:sp>
            <p:nvSpPr>
              <p:cNvPr id="64563" name="Text Box 104"/>
              <p:cNvSpPr txBox="1">
                <a:spLocks noChangeArrowheads="1"/>
              </p:cNvSpPr>
              <p:nvPr/>
            </p:nvSpPr>
            <p:spPr bwMode="auto">
              <a:xfrm>
                <a:off x="2564" y="645"/>
                <a:ext cx="7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Pellicle film</a:t>
                </a:r>
              </a:p>
            </p:txBody>
          </p:sp>
          <p:sp>
            <p:nvSpPr>
              <p:cNvPr id="64564" name="Text Box 110"/>
              <p:cNvSpPr txBox="1">
                <a:spLocks noChangeArrowheads="1"/>
              </p:cNvSpPr>
              <p:nvPr/>
            </p:nvSpPr>
            <p:spPr bwMode="auto">
              <a:xfrm>
                <a:off x="4436" y="1287"/>
                <a:ext cx="4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Frame</a:t>
                </a:r>
              </a:p>
            </p:txBody>
          </p:sp>
          <p:sp>
            <p:nvSpPr>
              <p:cNvPr id="64565" name="Text Box 111"/>
              <p:cNvSpPr txBox="1">
                <a:spLocks noChangeArrowheads="1"/>
              </p:cNvSpPr>
              <p:nvPr/>
            </p:nvSpPr>
            <p:spPr bwMode="auto">
              <a:xfrm>
                <a:off x="4322" y="999"/>
                <a:ext cx="10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Chrome pattern</a:t>
                </a:r>
              </a:p>
            </p:txBody>
          </p:sp>
        </p:grpSp>
        <p:grpSp>
          <p:nvGrpSpPr>
            <p:cNvPr id="8" name="Group 182"/>
            <p:cNvGrpSpPr>
              <a:grpSpLocks/>
            </p:cNvGrpSpPr>
            <p:nvPr/>
          </p:nvGrpSpPr>
          <p:grpSpPr bwMode="auto">
            <a:xfrm>
              <a:off x="325" y="852"/>
              <a:ext cx="4227" cy="1308"/>
              <a:chOff x="325" y="852"/>
              <a:chExt cx="4227" cy="1308"/>
            </a:xfrm>
          </p:grpSpPr>
          <p:grpSp>
            <p:nvGrpSpPr>
              <p:cNvPr id="9" name="Group 83"/>
              <p:cNvGrpSpPr>
                <a:grpSpLocks/>
              </p:cNvGrpSpPr>
              <p:nvPr/>
            </p:nvGrpSpPr>
            <p:grpSpPr bwMode="auto">
              <a:xfrm>
                <a:off x="325" y="1033"/>
                <a:ext cx="4227" cy="1127"/>
                <a:chOff x="781" y="1572"/>
                <a:chExt cx="4227" cy="1127"/>
              </a:xfrm>
            </p:grpSpPr>
            <p:sp>
              <p:nvSpPr>
                <p:cNvPr id="64555" name="Freeform 82"/>
                <p:cNvSpPr>
                  <a:spLocks noChangeAspect="1"/>
                </p:cNvSpPr>
                <p:nvPr/>
              </p:nvSpPr>
              <p:spPr bwMode="auto">
                <a:xfrm>
                  <a:off x="781" y="1752"/>
                  <a:ext cx="4227" cy="941"/>
                </a:xfrm>
                <a:custGeom>
                  <a:avLst/>
                  <a:gdLst>
                    <a:gd name="T0" fmla="*/ 0 w 960"/>
                    <a:gd name="T1" fmla="*/ 240 h 240"/>
                    <a:gd name="T2" fmla="*/ 96 w 960"/>
                    <a:gd name="T3" fmla="*/ 0 h 240"/>
                    <a:gd name="T4" fmla="*/ 864 w 960"/>
                    <a:gd name="T5" fmla="*/ 0 h 240"/>
                    <a:gd name="T6" fmla="*/ 960 w 960"/>
                    <a:gd name="T7" fmla="*/ 240 h 240"/>
                    <a:gd name="T8" fmla="*/ 0 w 960"/>
                    <a:gd name="T9" fmla="*/ 240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240"/>
                    <a:gd name="T17" fmla="*/ 960 w 960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240">
                      <a:moveTo>
                        <a:pt x="0" y="240"/>
                      </a:moveTo>
                      <a:lnTo>
                        <a:pt x="96" y="0"/>
                      </a:lnTo>
                      <a:lnTo>
                        <a:pt x="864" y="0"/>
                      </a:lnTo>
                      <a:lnTo>
                        <a:pt x="960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 w="31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grpSp>
              <p:nvGrpSpPr>
                <p:cNvPr id="10" name="Group 81"/>
                <p:cNvGrpSpPr>
                  <a:grpSpLocks/>
                </p:cNvGrpSpPr>
                <p:nvPr/>
              </p:nvGrpSpPr>
              <p:grpSpPr bwMode="auto">
                <a:xfrm>
                  <a:off x="781" y="1572"/>
                  <a:ext cx="4227" cy="1127"/>
                  <a:chOff x="781" y="1572"/>
                  <a:chExt cx="4227" cy="1127"/>
                </a:xfrm>
              </p:grpSpPr>
              <p:sp>
                <p:nvSpPr>
                  <p:cNvPr id="64558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781" y="1572"/>
                    <a:ext cx="425" cy="1127"/>
                  </a:xfrm>
                  <a:custGeom>
                    <a:avLst/>
                    <a:gdLst>
                      <a:gd name="T0" fmla="*/ 0 w 96"/>
                      <a:gd name="T1" fmla="*/ 240 h 288"/>
                      <a:gd name="T2" fmla="*/ 96 w 96"/>
                      <a:gd name="T3" fmla="*/ 0 h 288"/>
                      <a:gd name="T4" fmla="*/ 96 w 96"/>
                      <a:gd name="T5" fmla="*/ 48 h 288"/>
                      <a:gd name="T6" fmla="*/ 0 w 96"/>
                      <a:gd name="T7" fmla="*/ 288 h 288"/>
                      <a:gd name="T8" fmla="*/ 0 w 96"/>
                      <a:gd name="T9" fmla="*/ 24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288"/>
                      <a:gd name="T17" fmla="*/ 96 w 96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288">
                        <a:moveTo>
                          <a:pt x="0" y="240"/>
                        </a:moveTo>
                        <a:lnTo>
                          <a:pt x="96" y="0"/>
                        </a:lnTo>
                        <a:lnTo>
                          <a:pt x="96" y="48"/>
                        </a:lnTo>
                        <a:lnTo>
                          <a:pt x="0" y="288"/>
                        </a:lnTo>
                        <a:lnTo>
                          <a:pt x="0" y="24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8F8F8"/>
                      </a:gs>
                      <a:gs pos="100000">
                        <a:srgbClr val="737373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64559" name="Freeform 32"/>
                  <p:cNvSpPr>
                    <a:spLocks noChangeAspect="1"/>
                  </p:cNvSpPr>
                  <p:nvPr/>
                </p:nvSpPr>
                <p:spPr bwMode="auto">
                  <a:xfrm flipH="1">
                    <a:off x="4583" y="1572"/>
                    <a:ext cx="425" cy="1127"/>
                  </a:xfrm>
                  <a:custGeom>
                    <a:avLst/>
                    <a:gdLst>
                      <a:gd name="T0" fmla="*/ 0 w 96"/>
                      <a:gd name="T1" fmla="*/ 240 h 288"/>
                      <a:gd name="T2" fmla="*/ 96 w 96"/>
                      <a:gd name="T3" fmla="*/ 0 h 288"/>
                      <a:gd name="T4" fmla="*/ 96 w 96"/>
                      <a:gd name="T5" fmla="*/ 48 h 288"/>
                      <a:gd name="T6" fmla="*/ 0 w 96"/>
                      <a:gd name="T7" fmla="*/ 288 h 288"/>
                      <a:gd name="T8" fmla="*/ 0 w 96"/>
                      <a:gd name="T9" fmla="*/ 24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288"/>
                      <a:gd name="T17" fmla="*/ 96 w 96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288">
                        <a:moveTo>
                          <a:pt x="0" y="240"/>
                        </a:moveTo>
                        <a:lnTo>
                          <a:pt x="96" y="0"/>
                        </a:lnTo>
                        <a:lnTo>
                          <a:pt x="96" y="48"/>
                        </a:lnTo>
                        <a:lnTo>
                          <a:pt x="0" y="288"/>
                        </a:lnTo>
                        <a:lnTo>
                          <a:pt x="0" y="24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37373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42017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513"/>
                    <a:ext cx="4227" cy="18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DDDDDD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64561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1578"/>
                    <a:ext cx="3378" cy="17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EAEAEA"/>
                      </a:gs>
                      <a:gs pos="100000">
                        <a:srgbClr val="B3B3B3"/>
                      </a:gs>
                    </a:gsLst>
                    <a:lin ang="5400000" scaled="1"/>
                  </a:gra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33CC"/>
                      </a:solidFill>
                    </a:endParaRPr>
                  </a:p>
                </p:txBody>
              </p:sp>
            </p:grpSp>
            <p:sp>
              <p:nvSpPr>
                <p:cNvPr id="64557" name="Freeform 34"/>
                <p:cNvSpPr>
                  <a:spLocks noChangeAspect="1"/>
                </p:cNvSpPr>
                <p:nvPr/>
              </p:nvSpPr>
              <p:spPr bwMode="auto">
                <a:xfrm>
                  <a:off x="781" y="1578"/>
                  <a:ext cx="4227" cy="935"/>
                </a:xfrm>
                <a:custGeom>
                  <a:avLst/>
                  <a:gdLst>
                    <a:gd name="T0" fmla="*/ 0 w 960"/>
                    <a:gd name="T1" fmla="*/ 240 h 240"/>
                    <a:gd name="T2" fmla="*/ 96 w 960"/>
                    <a:gd name="T3" fmla="*/ 0 h 240"/>
                    <a:gd name="T4" fmla="*/ 864 w 960"/>
                    <a:gd name="T5" fmla="*/ 0 h 240"/>
                    <a:gd name="T6" fmla="*/ 960 w 960"/>
                    <a:gd name="T7" fmla="*/ 240 h 240"/>
                    <a:gd name="T8" fmla="*/ 0 w 960"/>
                    <a:gd name="T9" fmla="*/ 240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240"/>
                    <a:gd name="T17" fmla="*/ 960 w 960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240">
                      <a:moveTo>
                        <a:pt x="0" y="240"/>
                      </a:moveTo>
                      <a:lnTo>
                        <a:pt x="96" y="0"/>
                      </a:lnTo>
                      <a:lnTo>
                        <a:pt x="864" y="0"/>
                      </a:lnTo>
                      <a:lnTo>
                        <a:pt x="960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</p:grpSp>
          <p:grpSp>
            <p:nvGrpSpPr>
              <p:cNvPr id="11" name="Group 181"/>
              <p:cNvGrpSpPr>
                <a:grpSpLocks/>
              </p:cNvGrpSpPr>
              <p:nvPr/>
            </p:nvGrpSpPr>
            <p:grpSpPr bwMode="auto">
              <a:xfrm>
                <a:off x="810" y="852"/>
                <a:ext cx="3255" cy="956"/>
                <a:chOff x="810" y="852"/>
                <a:chExt cx="3255" cy="956"/>
              </a:xfrm>
            </p:grpSpPr>
            <p:grpSp>
              <p:nvGrpSpPr>
                <p:cNvPr id="12" name="Group 57"/>
                <p:cNvGrpSpPr>
                  <a:grpSpLocks/>
                </p:cNvGrpSpPr>
                <p:nvPr/>
              </p:nvGrpSpPr>
              <p:grpSpPr bwMode="auto">
                <a:xfrm>
                  <a:off x="1007" y="1074"/>
                  <a:ext cx="2835" cy="580"/>
                  <a:chOff x="1463" y="1703"/>
                  <a:chExt cx="2835" cy="580"/>
                </a:xfrm>
              </p:grpSpPr>
              <p:sp>
                <p:nvSpPr>
                  <p:cNvPr id="6454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1463" y="1703"/>
                    <a:ext cx="2835" cy="580"/>
                  </a:xfrm>
                  <a:custGeom>
                    <a:avLst/>
                    <a:gdLst>
                      <a:gd name="T0" fmla="*/ 0 w 2028"/>
                      <a:gd name="T1" fmla="*/ 468 h 468"/>
                      <a:gd name="T2" fmla="*/ 123 w 2028"/>
                      <a:gd name="T3" fmla="*/ 0 h 468"/>
                      <a:gd name="T4" fmla="*/ 1902 w 2028"/>
                      <a:gd name="T5" fmla="*/ 0 h 468"/>
                      <a:gd name="T6" fmla="*/ 2028 w 2028"/>
                      <a:gd name="T7" fmla="*/ 468 h 468"/>
                      <a:gd name="T8" fmla="*/ 0 w 2028"/>
                      <a:gd name="T9" fmla="*/ 468 h 4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8"/>
                      <a:gd name="T16" fmla="*/ 0 h 468"/>
                      <a:gd name="T17" fmla="*/ 2028 w 2028"/>
                      <a:gd name="T18" fmla="*/ 468 h 4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8" h="468">
                        <a:moveTo>
                          <a:pt x="0" y="468"/>
                        </a:moveTo>
                        <a:lnTo>
                          <a:pt x="123" y="0"/>
                        </a:lnTo>
                        <a:lnTo>
                          <a:pt x="1902" y="0"/>
                        </a:lnTo>
                        <a:lnTo>
                          <a:pt x="2028" y="468"/>
                        </a:lnTo>
                        <a:lnTo>
                          <a:pt x="0" y="468"/>
                        </a:lnTo>
                        <a:close/>
                      </a:path>
                    </a:pathLst>
                  </a:custGeom>
                  <a:solidFill>
                    <a:srgbClr val="F8F8F8">
                      <a:alpha val="50195"/>
                    </a:srgbClr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33CC"/>
                      </a:solidFill>
                    </a:endParaRPr>
                  </a:p>
                </p:txBody>
              </p:sp>
              <p:grpSp>
                <p:nvGrpSpPr>
                  <p:cNvPr id="13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572" y="1740"/>
                    <a:ext cx="2604" cy="500"/>
                    <a:chOff x="1572" y="1740"/>
                    <a:chExt cx="2604" cy="500"/>
                  </a:xfrm>
                </p:grpSpPr>
                <p:sp>
                  <p:nvSpPr>
                    <p:cNvPr id="6454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640" y="1740"/>
                      <a:ext cx="760" cy="204"/>
                    </a:xfrm>
                    <a:custGeom>
                      <a:avLst/>
                      <a:gdLst>
                        <a:gd name="T0" fmla="*/ 56 w 760"/>
                        <a:gd name="T1" fmla="*/ 0 h 204"/>
                        <a:gd name="T2" fmla="*/ 0 w 760"/>
                        <a:gd name="T3" fmla="*/ 204 h 204"/>
                        <a:gd name="T4" fmla="*/ 740 w 760"/>
                        <a:gd name="T5" fmla="*/ 204 h 204"/>
                        <a:gd name="T6" fmla="*/ 760 w 760"/>
                        <a:gd name="T7" fmla="*/ 0 h 204"/>
                        <a:gd name="T8" fmla="*/ 56 w 760"/>
                        <a:gd name="T9" fmla="*/ 0 h 2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60"/>
                        <a:gd name="T16" fmla="*/ 0 h 204"/>
                        <a:gd name="T17" fmla="*/ 760 w 760"/>
                        <a:gd name="T18" fmla="*/ 204 h 2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60" h="204">
                          <a:moveTo>
                            <a:pt x="56" y="0"/>
                          </a:moveTo>
                          <a:lnTo>
                            <a:pt x="0" y="204"/>
                          </a:lnTo>
                          <a:lnTo>
                            <a:pt x="740" y="204"/>
                          </a:lnTo>
                          <a:lnTo>
                            <a:pt x="760" y="0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64550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572" y="1984"/>
                      <a:ext cx="800" cy="252"/>
                    </a:xfrm>
                    <a:custGeom>
                      <a:avLst/>
                      <a:gdLst>
                        <a:gd name="T0" fmla="*/ 56 w 760"/>
                        <a:gd name="T1" fmla="*/ 0 h 204"/>
                        <a:gd name="T2" fmla="*/ 0 w 760"/>
                        <a:gd name="T3" fmla="*/ 204 h 204"/>
                        <a:gd name="T4" fmla="*/ 740 w 760"/>
                        <a:gd name="T5" fmla="*/ 204 h 204"/>
                        <a:gd name="T6" fmla="*/ 760 w 760"/>
                        <a:gd name="T7" fmla="*/ 0 h 204"/>
                        <a:gd name="T8" fmla="*/ 56 w 760"/>
                        <a:gd name="T9" fmla="*/ 0 h 2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60"/>
                        <a:gd name="T16" fmla="*/ 0 h 204"/>
                        <a:gd name="T17" fmla="*/ 760 w 760"/>
                        <a:gd name="T18" fmla="*/ 204 h 2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60" h="204">
                          <a:moveTo>
                            <a:pt x="56" y="0"/>
                          </a:moveTo>
                          <a:lnTo>
                            <a:pt x="0" y="204"/>
                          </a:lnTo>
                          <a:lnTo>
                            <a:pt x="740" y="204"/>
                          </a:lnTo>
                          <a:lnTo>
                            <a:pt x="760" y="0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64551" name="Freeform 51"/>
                    <p:cNvSpPr>
                      <a:spLocks/>
                    </p:cNvSpPr>
                    <p:nvPr/>
                  </p:nvSpPr>
                  <p:spPr bwMode="auto">
                    <a:xfrm flipH="1">
                      <a:off x="3352" y="1740"/>
                      <a:ext cx="760" cy="204"/>
                    </a:xfrm>
                    <a:custGeom>
                      <a:avLst/>
                      <a:gdLst>
                        <a:gd name="T0" fmla="*/ 56 w 760"/>
                        <a:gd name="T1" fmla="*/ 0 h 204"/>
                        <a:gd name="T2" fmla="*/ 0 w 760"/>
                        <a:gd name="T3" fmla="*/ 204 h 204"/>
                        <a:gd name="T4" fmla="*/ 740 w 760"/>
                        <a:gd name="T5" fmla="*/ 204 h 204"/>
                        <a:gd name="T6" fmla="*/ 760 w 760"/>
                        <a:gd name="T7" fmla="*/ 0 h 204"/>
                        <a:gd name="T8" fmla="*/ 56 w 760"/>
                        <a:gd name="T9" fmla="*/ 0 h 2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60"/>
                        <a:gd name="T16" fmla="*/ 0 h 204"/>
                        <a:gd name="T17" fmla="*/ 760 w 760"/>
                        <a:gd name="T18" fmla="*/ 204 h 2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60" h="204">
                          <a:moveTo>
                            <a:pt x="56" y="0"/>
                          </a:moveTo>
                          <a:lnTo>
                            <a:pt x="0" y="204"/>
                          </a:lnTo>
                          <a:lnTo>
                            <a:pt x="740" y="204"/>
                          </a:lnTo>
                          <a:lnTo>
                            <a:pt x="760" y="0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64552" name="Freeform 52"/>
                    <p:cNvSpPr>
                      <a:spLocks/>
                    </p:cNvSpPr>
                    <p:nvPr/>
                  </p:nvSpPr>
                  <p:spPr bwMode="auto">
                    <a:xfrm flipH="1">
                      <a:off x="3376" y="1988"/>
                      <a:ext cx="800" cy="252"/>
                    </a:xfrm>
                    <a:custGeom>
                      <a:avLst/>
                      <a:gdLst>
                        <a:gd name="T0" fmla="*/ 56 w 760"/>
                        <a:gd name="T1" fmla="*/ 0 h 204"/>
                        <a:gd name="T2" fmla="*/ 0 w 760"/>
                        <a:gd name="T3" fmla="*/ 204 h 204"/>
                        <a:gd name="T4" fmla="*/ 740 w 760"/>
                        <a:gd name="T5" fmla="*/ 204 h 204"/>
                        <a:gd name="T6" fmla="*/ 760 w 760"/>
                        <a:gd name="T7" fmla="*/ 0 h 204"/>
                        <a:gd name="T8" fmla="*/ 56 w 760"/>
                        <a:gd name="T9" fmla="*/ 0 h 2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60"/>
                        <a:gd name="T16" fmla="*/ 0 h 204"/>
                        <a:gd name="T17" fmla="*/ 760 w 760"/>
                        <a:gd name="T18" fmla="*/ 204 h 2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60" h="204">
                          <a:moveTo>
                            <a:pt x="56" y="0"/>
                          </a:moveTo>
                          <a:lnTo>
                            <a:pt x="0" y="204"/>
                          </a:lnTo>
                          <a:lnTo>
                            <a:pt x="740" y="204"/>
                          </a:lnTo>
                          <a:lnTo>
                            <a:pt x="760" y="0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64553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2488" y="1740"/>
                      <a:ext cx="776" cy="204"/>
                    </a:xfrm>
                    <a:custGeom>
                      <a:avLst/>
                      <a:gdLst>
                        <a:gd name="T0" fmla="*/ 16 w 776"/>
                        <a:gd name="T1" fmla="*/ 0 h 204"/>
                        <a:gd name="T2" fmla="*/ 0 w 776"/>
                        <a:gd name="T3" fmla="*/ 204 h 204"/>
                        <a:gd name="T4" fmla="*/ 776 w 776"/>
                        <a:gd name="T5" fmla="*/ 204 h 204"/>
                        <a:gd name="T6" fmla="*/ 760 w 776"/>
                        <a:gd name="T7" fmla="*/ 0 h 204"/>
                        <a:gd name="T8" fmla="*/ 16 w 776"/>
                        <a:gd name="T9" fmla="*/ 0 h 2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76"/>
                        <a:gd name="T16" fmla="*/ 0 h 204"/>
                        <a:gd name="T17" fmla="*/ 776 w 776"/>
                        <a:gd name="T18" fmla="*/ 204 h 2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76" h="204">
                          <a:moveTo>
                            <a:pt x="16" y="0"/>
                          </a:moveTo>
                          <a:lnTo>
                            <a:pt x="0" y="204"/>
                          </a:lnTo>
                          <a:lnTo>
                            <a:pt x="776" y="204"/>
                          </a:lnTo>
                          <a:lnTo>
                            <a:pt x="760" y="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6455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2468" y="1988"/>
                      <a:ext cx="808" cy="252"/>
                    </a:xfrm>
                    <a:custGeom>
                      <a:avLst/>
                      <a:gdLst>
                        <a:gd name="T0" fmla="*/ 24 w 808"/>
                        <a:gd name="T1" fmla="*/ 0 h 252"/>
                        <a:gd name="T2" fmla="*/ 0 w 808"/>
                        <a:gd name="T3" fmla="*/ 252 h 252"/>
                        <a:gd name="T4" fmla="*/ 808 w 808"/>
                        <a:gd name="T5" fmla="*/ 252 h 252"/>
                        <a:gd name="T6" fmla="*/ 796 w 808"/>
                        <a:gd name="T7" fmla="*/ 0 h 252"/>
                        <a:gd name="T8" fmla="*/ 24 w 808"/>
                        <a:gd name="T9" fmla="*/ 0 h 2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08"/>
                        <a:gd name="T16" fmla="*/ 0 h 252"/>
                        <a:gd name="T17" fmla="*/ 808 w 808"/>
                        <a:gd name="T18" fmla="*/ 252 h 2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08" h="252">
                          <a:moveTo>
                            <a:pt x="24" y="0"/>
                          </a:moveTo>
                          <a:lnTo>
                            <a:pt x="0" y="252"/>
                          </a:lnTo>
                          <a:lnTo>
                            <a:pt x="808" y="252"/>
                          </a:lnTo>
                          <a:lnTo>
                            <a:pt x="796" y="0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4531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070" y="1005"/>
                  <a:ext cx="2731" cy="54"/>
                </a:xfrm>
                <a:prstGeom prst="rect">
                  <a:avLst/>
                </a:prstGeom>
                <a:solidFill>
                  <a:srgbClr val="EAEAEA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4532" name="Freeform 63"/>
                <p:cNvSpPr>
                  <a:spLocks noChangeAspect="1"/>
                </p:cNvSpPr>
                <p:nvPr/>
              </p:nvSpPr>
              <p:spPr bwMode="auto">
                <a:xfrm>
                  <a:off x="811" y="1006"/>
                  <a:ext cx="261" cy="802"/>
                </a:xfrm>
                <a:custGeom>
                  <a:avLst/>
                  <a:gdLst>
                    <a:gd name="T0" fmla="*/ 1 w 261"/>
                    <a:gd name="T1" fmla="*/ 725 h 802"/>
                    <a:gd name="T2" fmla="*/ 260 w 261"/>
                    <a:gd name="T3" fmla="*/ 0 h 802"/>
                    <a:gd name="T4" fmla="*/ 261 w 261"/>
                    <a:gd name="T5" fmla="*/ 61 h 802"/>
                    <a:gd name="T6" fmla="*/ 0 w 261"/>
                    <a:gd name="T7" fmla="*/ 802 h 802"/>
                    <a:gd name="T8" fmla="*/ 1 w 261"/>
                    <a:gd name="T9" fmla="*/ 725 h 8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802"/>
                    <a:gd name="T17" fmla="*/ 261 w 261"/>
                    <a:gd name="T18" fmla="*/ 802 h 8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802">
                      <a:moveTo>
                        <a:pt x="1" y="725"/>
                      </a:moveTo>
                      <a:lnTo>
                        <a:pt x="260" y="0"/>
                      </a:lnTo>
                      <a:lnTo>
                        <a:pt x="261" y="61"/>
                      </a:lnTo>
                      <a:lnTo>
                        <a:pt x="0" y="802"/>
                      </a:lnTo>
                      <a:lnTo>
                        <a:pt x="1" y="72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8F8F8"/>
                    </a:gs>
                    <a:gs pos="100000">
                      <a:srgbClr val="737373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4533" name="Freeform 64"/>
                <p:cNvSpPr>
                  <a:spLocks noChangeAspect="1"/>
                </p:cNvSpPr>
                <p:nvPr/>
              </p:nvSpPr>
              <p:spPr bwMode="auto">
                <a:xfrm>
                  <a:off x="3800" y="1005"/>
                  <a:ext cx="265" cy="803"/>
                </a:xfrm>
                <a:custGeom>
                  <a:avLst/>
                  <a:gdLst>
                    <a:gd name="T0" fmla="*/ 264 w 265"/>
                    <a:gd name="T1" fmla="*/ 726 h 803"/>
                    <a:gd name="T2" fmla="*/ 0 w 265"/>
                    <a:gd name="T3" fmla="*/ 0 h 803"/>
                    <a:gd name="T4" fmla="*/ 0 w 265"/>
                    <a:gd name="T5" fmla="*/ 56 h 803"/>
                    <a:gd name="T6" fmla="*/ 265 w 265"/>
                    <a:gd name="T7" fmla="*/ 803 h 803"/>
                    <a:gd name="T8" fmla="*/ 264 w 265"/>
                    <a:gd name="T9" fmla="*/ 726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5"/>
                    <a:gd name="T16" fmla="*/ 0 h 803"/>
                    <a:gd name="T17" fmla="*/ 265 w 265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5" h="803">
                      <a:moveTo>
                        <a:pt x="264" y="726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265" y="803"/>
                      </a:lnTo>
                      <a:lnTo>
                        <a:pt x="264" y="7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37373"/>
                    </a:gs>
                    <a:gs pos="100000">
                      <a:srgbClr val="F8F8F8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42050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811" y="1729"/>
                  <a:ext cx="3253" cy="79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50000">
                      <a:srgbClr val="DDDDDD"/>
                    </a:gs>
                    <a:gs pos="100000">
                      <a:schemeClr val="bg2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4535" name="Freeform 100"/>
                <p:cNvSpPr>
                  <a:spLocks/>
                </p:cNvSpPr>
                <p:nvPr/>
              </p:nvSpPr>
              <p:spPr bwMode="auto">
                <a:xfrm>
                  <a:off x="810" y="1008"/>
                  <a:ext cx="3042" cy="720"/>
                </a:xfrm>
                <a:custGeom>
                  <a:avLst/>
                  <a:gdLst>
                    <a:gd name="T0" fmla="*/ 1818 w 3042"/>
                    <a:gd name="T1" fmla="*/ 720 h 720"/>
                    <a:gd name="T2" fmla="*/ 0 w 3042"/>
                    <a:gd name="T3" fmla="*/ 720 h 720"/>
                    <a:gd name="T4" fmla="*/ 264 w 3042"/>
                    <a:gd name="T5" fmla="*/ 0 h 720"/>
                    <a:gd name="T6" fmla="*/ 2994 w 3042"/>
                    <a:gd name="T7" fmla="*/ 0 h 720"/>
                    <a:gd name="T8" fmla="*/ 3042 w 3042"/>
                    <a:gd name="T9" fmla="*/ 150 h 720"/>
                    <a:gd name="T10" fmla="*/ 1818 w 3042"/>
                    <a:gd name="T11" fmla="*/ 720 h 7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42"/>
                    <a:gd name="T19" fmla="*/ 0 h 720"/>
                    <a:gd name="T20" fmla="*/ 3042 w 3042"/>
                    <a:gd name="T21" fmla="*/ 720 h 7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42" h="720">
                      <a:moveTo>
                        <a:pt x="1818" y="720"/>
                      </a:moveTo>
                      <a:lnTo>
                        <a:pt x="0" y="720"/>
                      </a:lnTo>
                      <a:lnTo>
                        <a:pt x="264" y="0"/>
                      </a:lnTo>
                      <a:lnTo>
                        <a:pt x="2994" y="0"/>
                      </a:lnTo>
                      <a:lnTo>
                        <a:pt x="3042" y="150"/>
                      </a:lnTo>
                      <a:lnTo>
                        <a:pt x="1818" y="720"/>
                      </a:lnTo>
                      <a:close/>
                    </a:path>
                  </a:pathLst>
                </a:custGeom>
                <a:solidFill>
                  <a:srgbClr val="DDDDDD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grpSp>
              <p:nvGrpSpPr>
                <p:cNvPr id="14" name="Group 121"/>
                <p:cNvGrpSpPr>
                  <a:grpSpLocks/>
                </p:cNvGrpSpPr>
                <p:nvPr/>
              </p:nvGrpSpPr>
              <p:grpSpPr bwMode="auto">
                <a:xfrm>
                  <a:off x="1177" y="1146"/>
                  <a:ext cx="609" cy="354"/>
                  <a:chOff x="1609" y="1146"/>
                  <a:chExt cx="609" cy="354"/>
                </a:xfrm>
              </p:grpSpPr>
              <p:sp>
                <p:nvSpPr>
                  <p:cNvPr id="64543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91" y="1218"/>
                    <a:ext cx="472" cy="282"/>
                  </a:xfrm>
                  <a:prstGeom prst="line">
                    <a:avLst/>
                  </a:prstGeom>
                  <a:noFill/>
                  <a:ln w="6350">
                    <a:solidFill>
                      <a:srgbClr val="F8F8F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64544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27" y="1146"/>
                    <a:ext cx="491" cy="281"/>
                  </a:xfrm>
                  <a:prstGeom prst="line">
                    <a:avLst/>
                  </a:prstGeom>
                  <a:noFill/>
                  <a:ln w="6350">
                    <a:solidFill>
                      <a:srgbClr val="F8F8F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64545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4" y="1218"/>
                    <a:ext cx="346" cy="209"/>
                  </a:xfrm>
                  <a:prstGeom prst="line">
                    <a:avLst/>
                  </a:prstGeom>
                  <a:noFill/>
                  <a:ln w="6350">
                    <a:solidFill>
                      <a:srgbClr val="F8F8F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64546" name="Line 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09" y="1255"/>
                    <a:ext cx="254" cy="136"/>
                  </a:xfrm>
                  <a:prstGeom prst="line">
                    <a:avLst/>
                  </a:prstGeom>
                  <a:noFill/>
                  <a:ln w="6350">
                    <a:solidFill>
                      <a:srgbClr val="F8F8F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33CC"/>
                      </a:solidFill>
                    </a:endParaRPr>
                  </a:p>
                </p:txBody>
              </p:sp>
            </p:grpSp>
            <p:grpSp>
              <p:nvGrpSpPr>
                <p:cNvPr id="15" name="Group 129"/>
                <p:cNvGrpSpPr>
                  <a:grpSpLocks/>
                </p:cNvGrpSpPr>
                <p:nvPr/>
              </p:nvGrpSpPr>
              <p:grpSpPr bwMode="auto">
                <a:xfrm>
                  <a:off x="2634" y="852"/>
                  <a:ext cx="1224" cy="876"/>
                  <a:chOff x="3066" y="852"/>
                  <a:chExt cx="1224" cy="876"/>
                </a:xfrm>
              </p:grpSpPr>
              <p:sp>
                <p:nvSpPr>
                  <p:cNvPr id="64538" name="Freeform 109"/>
                  <p:cNvSpPr>
                    <a:spLocks/>
                  </p:cNvSpPr>
                  <p:nvPr/>
                </p:nvSpPr>
                <p:spPr bwMode="auto">
                  <a:xfrm>
                    <a:off x="3066" y="852"/>
                    <a:ext cx="1224" cy="876"/>
                  </a:xfrm>
                  <a:custGeom>
                    <a:avLst/>
                    <a:gdLst>
                      <a:gd name="T0" fmla="*/ 0 w 1224"/>
                      <a:gd name="T1" fmla="*/ 876 h 876"/>
                      <a:gd name="T2" fmla="*/ 102 w 1224"/>
                      <a:gd name="T3" fmla="*/ 744 h 876"/>
                      <a:gd name="T4" fmla="*/ 156 w 1224"/>
                      <a:gd name="T5" fmla="*/ 624 h 876"/>
                      <a:gd name="T6" fmla="*/ 204 w 1224"/>
                      <a:gd name="T7" fmla="*/ 462 h 876"/>
                      <a:gd name="T8" fmla="*/ 216 w 1224"/>
                      <a:gd name="T9" fmla="*/ 306 h 876"/>
                      <a:gd name="T10" fmla="*/ 222 w 1224"/>
                      <a:gd name="T11" fmla="*/ 198 h 876"/>
                      <a:gd name="T12" fmla="*/ 210 w 1224"/>
                      <a:gd name="T13" fmla="*/ 108 h 876"/>
                      <a:gd name="T14" fmla="*/ 180 w 1224"/>
                      <a:gd name="T15" fmla="*/ 42 h 876"/>
                      <a:gd name="T16" fmla="*/ 108 w 1224"/>
                      <a:gd name="T17" fmla="*/ 6 h 876"/>
                      <a:gd name="T18" fmla="*/ 210 w 1224"/>
                      <a:gd name="T19" fmla="*/ 0 h 876"/>
                      <a:gd name="T20" fmla="*/ 360 w 1224"/>
                      <a:gd name="T21" fmla="*/ 0 h 876"/>
                      <a:gd name="T22" fmla="*/ 540 w 1224"/>
                      <a:gd name="T23" fmla="*/ 18 h 876"/>
                      <a:gd name="T24" fmla="*/ 762 w 1224"/>
                      <a:gd name="T25" fmla="*/ 72 h 876"/>
                      <a:gd name="T26" fmla="*/ 1224 w 1224"/>
                      <a:gd name="T27" fmla="*/ 306 h 87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24"/>
                      <a:gd name="T43" fmla="*/ 0 h 876"/>
                      <a:gd name="T44" fmla="*/ 1224 w 1224"/>
                      <a:gd name="T45" fmla="*/ 876 h 87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24" h="876">
                        <a:moveTo>
                          <a:pt x="0" y="876"/>
                        </a:moveTo>
                        <a:lnTo>
                          <a:pt x="102" y="744"/>
                        </a:lnTo>
                        <a:lnTo>
                          <a:pt x="156" y="624"/>
                        </a:lnTo>
                        <a:lnTo>
                          <a:pt x="204" y="462"/>
                        </a:lnTo>
                        <a:lnTo>
                          <a:pt x="216" y="306"/>
                        </a:lnTo>
                        <a:lnTo>
                          <a:pt x="222" y="198"/>
                        </a:lnTo>
                        <a:lnTo>
                          <a:pt x="210" y="108"/>
                        </a:lnTo>
                        <a:lnTo>
                          <a:pt x="180" y="42"/>
                        </a:lnTo>
                        <a:lnTo>
                          <a:pt x="108" y="6"/>
                        </a:lnTo>
                        <a:lnTo>
                          <a:pt x="210" y="0"/>
                        </a:lnTo>
                        <a:lnTo>
                          <a:pt x="360" y="0"/>
                        </a:lnTo>
                        <a:lnTo>
                          <a:pt x="540" y="18"/>
                        </a:lnTo>
                        <a:lnTo>
                          <a:pt x="762" y="72"/>
                        </a:lnTo>
                        <a:lnTo>
                          <a:pt x="1224" y="306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33CC"/>
                      </a:solidFill>
                    </a:endParaRPr>
                  </a:p>
                </p:txBody>
              </p:sp>
              <p:grpSp>
                <p:nvGrpSpPr>
                  <p:cNvPr id="1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3527" y="1073"/>
                    <a:ext cx="382" cy="373"/>
                    <a:chOff x="3527" y="1073"/>
                    <a:chExt cx="382" cy="373"/>
                  </a:xfrm>
                </p:grpSpPr>
                <p:sp>
                  <p:nvSpPr>
                    <p:cNvPr id="64540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27" y="1118"/>
                      <a:ext cx="382" cy="32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8F8F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64541" name="Line 1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63" y="1073"/>
                      <a:ext cx="246" cy="26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8F8F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sp>
                  <p:nvSpPr>
                    <p:cNvPr id="64542" name="Line 1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63" y="1082"/>
                      <a:ext cx="109" cy="10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8F8F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17" name="Group 183"/>
            <p:cNvGrpSpPr>
              <a:grpSpLocks/>
            </p:cNvGrpSpPr>
            <p:nvPr/>
          </p:nvGrpSpPr>
          <p:grpSpPr bwMode="auto">
            <a:xfrm>
              <a:off x="1680" y="1110"/>
              <a:ext cx="2940" cy="978"/>
              <a:chOff x="1680" y="1110"/>
              <a:chExt cx="2940" cy="978"/>
            </a:xfrm>
          </p:grpSpPr>
          <p:sp>
            <p:nvSpPr>
              <p:cNvPr id="64523" name="Oval 144"/>
              <p:cNvSpPr>
                <a:spLocks noChangeArrowheads="1"/>
              </p:cNvSpPr>
              <p:nvPr/>
            </p:nvSpPr>
            <p:spPr bwMode="auto">
              <a:xfrm>
                <a:off x="1680" y="1500"/>
                <a:ext cx="588" cy="588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grpSp>
            <p:nvGrpSpPr>
              <p:cNvPr id="18" name="Group 170"/>
              <p:cNvGrpSpPr>
                <a:grpSpLocks/>
              </p:cNvGrpSpPr>
              <p:nvPr/>
            </p:nvGrpSpPr>
            <p:grpSpPr bwMode="auto">
              <a:xfrm>
                <a:off x="3504" y="1110"/>
                <a:ext cx="1116" cy="720"/>
                <a:chOff x="3504" y="1110"/>
                <a:chExt cx="1116" cy="720"/>
              </a:xfrm>
            </p:grpSpPr>
            <p:sp>
              <p:nvSpPr>
                <p:cNvPr id="42097" name="Freeform 113"/>
                <p:cNvSpPr>
                  <a:spLocks/>
                </p:cNvSpPr>
                <p:nvPr/>
              </p:nvSpPr>
              <p:spPr bwMode="auto">
                <a:xfrm>
                  <a:off x="3504" y="1110"/>
                  <a:ext cx="846" cy="324"/>
                </a:xfrm>
                <a:custGeom>
                  <a:avLst/>
                  <a:gdLst/>
                  <a:ahLst/>
                  <a:cxnLst>
                    <a:cxn ang="0">
                      <a:pos x="0" y="324"/>
                    </a:cxn>
                    <a:cxn ang="0">
                      <a:pos x="768" y="0"/>
                    </a:cxn>
                    <a:cxn ang="0">
                      <a:pos x="846" y="0"/>
                    </a:cxn>
                  </a:cxnLst>
                  <a:rect l="0" t="0" r="r" b="b"/>
                  <a:pathLst>
                    <a:path w="846" h="324">
                      <a:moveTo>
                        <a:pt x="0" y="324"/>
                      </a:moveTo>
                      <a:lnTo>
                        <a:pt x="768" y="0"/>
                      </a:lnTo>
                      <a:lnTo>
                        <a:pt x="84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8398" dir="6993903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4526" name="Freeform 115"/>
                <p:cNvSpPr>
                  <a:spLocks/>
                </p:cNvSpPr>
                <p:nvPr/>
              </p:nvSpPr>
              <p:spPr bwMode="auto">
                <a:xfrm>
                  <a:off x="4002" y="1386"/>
                  <a:ext cx="468" cy="198"/>
                </a:xfrm>
                <a:custGeom>
                  <a:avLst/>
                  <a:gdLst>
                    <a:gd name="T0" fmla="*/ 0 w 468"/>
                    <a:gd name="T1" fmla="*/ 198 h 198"/>
                    <a:gd name="T2" fmla="*/ 402 w 468"/>
                    <a:gd name="T3" fmla="*/ 0 h 198"/>
                    <a:gd name="T4" fmla="*/ 468 w 468"/>
                    <a:gd name="T5" fmla="*/ 0 h 198"/>
                    <a:gd name="T6" fmla="*/ 0 60000 65536"/>
                    <a:gd name="T7" fmla="*/ 0 60000 65536"/>
                    <a:gd name="T8" fmla="*/ 0 60000 65536"/>
                    <a:gd name="T9" fmla="*/ 0 w 468"/>
                    <a:gd name="T10" fmla="*/ 0 h 198"/>
                    <a:gd name="T11" fmla="*/ 468 w 468"/>
                    <a:gd name="T12" fmla="*/ 198 h 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8" h="198">
                      <a:moveTo>
                        <a:pt x="0" y="198"/>
                      </a:moveTo>
                      <a:lnTo>
                        <a:pt x="402" y="0"/>
                      </a:lnTo>
                      <a:lnTo>
                        <a:pt x="468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4527" name="Freeform 116"/>
                <p:cNvSpPr>
                  <a:spLocks/>
                </p:cNvSpPr>
                <p:nvPr/>
              </p:nvSpPr>
              <p:spPr bwMode="auto">
                <a:xfrm>
                  <a:off x="4302" y="1722"/>
                  <a:ext cx="318" cy="108"/>
                </a:xfrm>
                <a:custGeom>
                  <a:avLst/>
                  <a:gdLst>
                    <a:gd name="T0" fmla="*/ 0 w 318"/>
                    <a:gd name="T1" fmla="*/ 108 h 108"/>
                    <a:gd name="T2" fmla="*/ 204 w 318"/>
                    <a:gd name="T3" fmla="*/ 0 h 108"/>
                    <a:gd name="T4" fmla="*/ 318 w 318"/>
                    <a:gd name="T5" fmla="*/ 0 h 108"/>
                    <a:gd name="T6" fmla="*/ 0 60000 65536"/>
                    <a:gd name="T7" fmla="*/ 0 60000 65536"/>
                    <a:gd name="T8" fmla="*/ 0 60000 65536"/>
                    <a:gd name="T9" fmla="*/ 0 w 318"/>
                    <a:gd name="T10" fmla="*/ 0 h 108"/>
                    <a:gd name="T11" fmla="*/ 318 w 318"/>
                    <a:gd name="T12" fmla="*/ 108 h 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" h="108">
                      <a:moveTo>
                        <a:pt x="0" y="108"/>
                      </a:moveTo>
                      <a:lnTo>
                        <a:pt x="204" y="0"/>
                      </a:lnTo>
                      <a:lnTo>
                        <a:pt x="318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</p:grpSp>
        </p:grpSp>
      </p:grpSp>
      <p:cxnSp>
        <p:nvCxnSpPr>
          <p:cNvPr id="78" name="Straight Connector 77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209800" y="0"/>
            <a:ext cx="5659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Pellicle on a </a:t>
            </a:r>
            <a:r>
              <a:rPr lang="en-US" sz="2800" dirty="0" err="1" smtClean="0">
                <a:solidFill>
                  <a:srgbClr val="C00000"/>
                </a:solidFill>
              </a:rPr>
              <a:t>reticle</a:t>
            </a:r>
            <a:r>
              <a:rPr lang="en-US" sz="2800" dirty="0" smtClean="0">
                <a:solidFill>
                  <a:srgbClr val="0033CC"/>
                </a:solidFill>
              </a:rPr>
              <a:t> (IC word for mask)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52400" y="49530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Pellicle: (used only for IC manufacturing where yield is important)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 thin coating of transparent material similar to Mylar is stretched over a cylindrical frame on either side of the mask.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frame stands off the membrane at a distance of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</a:t>
            </a:r>
            <a:r>
              <a:rPr lang="en-US" b="1" dirty="0" smtClean="0">
                <a:solidFill>
                  <a:srgbClr val="FF0000"/>
                </a:solidFill>
              </a:rPr>
              <a:t>1 cm </a:t>
            </a:r>
            <a:r>
              <a:rPr lang="en-US" dirty="0" smtClean="0">
                <a:solidFill>
                  <a:srgbClr val="0033CC"/>
                </a:solidFill>
              </a:rPr>
              <a:t>from the surface of the mask.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Purpose of pellicle is to ensure that particle that fall in the mask are kept outside of the focal plane of the optical system.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71600" y="0"/>
            <a:ext cx="672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Photomask (Cr pattern on quartz) fabrication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1916668"/>
            <a:ext cx="7265987" cy="4788932"/>
            <a:chOff x="1143000" y="1828800"/>
            <a:chExt cx="7265987" cy="4788932"/>
          </a:xfrm>
        </p:grpSpPr>
        <p:pic>
          <p:nvPicPr>
            <p:cNvPr id="16588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1828800"/>
              <a:ext cx="7265987" cy="4155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676400" y="5943600"/>
              <a:ext cx="2278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99"/>
                  </a:solidFill>
                </a:rPr>
                <a:t>(Cr is </a:t>
              </a:r>
              <a:r>
                <a:rPr lang="en-US" sz="2000" dirty="0" smtClean="0">
                  <a:solidFill>
                    <a:srgbClr val="000099"/>
                  </a:solidFill>
                  <a:sym typeface="Symbol"/>
                </a:rPr>
                <a:t></a:t>
              </a:r>
              <a:r>
                <a:rPr lang="en-US" sz="2000" dirty="0" smtClean="0">
                  <a:solidFill>
                    <a:srgbClr val="000099"/>
                  </a:solidFill>
                </a:rPr>
                <a:t>100nm thick)</a:t>
              </a:r>
              <a:endParaRPr lang="en-US" sz="2000" dirty="0">
                <a:solidFill>
                  <a:srgbClr val="000099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7800" y="6248400"/>
              <a:ext cx="1955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Remove the resist.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6019006" y="6172200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143000" y="685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4363" indent="-1884363"/>
            <a:r>
              <a:rPr lang="en-US" dirty="0" smtClean="0">
                <a:solidFill>
                  <a:srgbClr val="C00000"/>
                </a:solidFill>
              </a:rPr>
              <a:t>Laser beam writing: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Similar to photolithography, but use a </a:t>
            </a:r>
            <a:r>
              <a:rPr lang="en-US" i="1" dirty="0" smtClean="0">
                <a:solidFill>
                  <a:srgbClr val="0033CC"/>
                </a:solidFill>
              </a:rPr>
              <a:t>focused</a:t>
            </a:r>
            <a:r>
              <a:rPr lang="en-US" dirty="0" smtClean="0">
                <a:solidFill>
                  <a:srgbClr val="0033CC"/>
                </a:solidFill>
              </a:rPr>
              <a:t> laser beam.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It is a direct-write technique - no mask is needed.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Resolution down to a few 100nm, cheaper than electron-beam writing.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76200"/>
            <a:ext cx="7829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Photomask fabrication by electron beam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33400" y="715961"/>
            <a:ext cx="8237062" cy="5989639"/>
            <a:chOff x="914400" y="1066800"/>
            <a:chExt cx="7488238" cy="5445126"/>
          </a:xfrm>
        </p:grpSpPr>
        <p:pic>
          <p:nvPicPr>
            <p:cNvPr id="2048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066800"/>
              <a:ext cx="7488238" cy="544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5" name="Text Box 7"/>
            <p:cNvSpPr txBox="1">
              <a:spLocks noChangeArrowheads="1"/>
            </p:cNvSpPr>
            <p:nvPr/>
          </p:nvSpPr>
          <p:spPr bwMode="auto">
            <a:xfrm>
              <a:off x="6675438" y="6157913"/>
              <a:ext cx="1265238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700" b="1" dirty="0">
                  <a:solidFill>
                    <a:srgbClr val="FF0000"/>
                  </a:solidFill>
                </a:rPr>
                <a:t>12. Finished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03405" y="184046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9"/>
                  </a:solidFill>
                </a:rPr>
                <a:t>quartz</a:t>
              </a:r>
              <a:endParaRPr lang="en-US" dirty="0">
                <a:solidFill>
                  <a:srgbClr val="000099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115342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76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Mask fabrication by photo-reduction (demagnification)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95600" y="68580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Minimum feature size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</a:t>
            </a:r>
            <a:r>
              <a:rPr lang="en-US" sz="2000" dirty="0" smtClean="0">
                <a:solidFill>
                  <a:srgbClr val="C00000"/>
                </a:solidFill>
              </a:rPr>
              <a:t>1-5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</a:t>
            </a:r>
            <a:r>
              <a:rPr lang="en-US" sz="2000" dirty="0" smtClean="0">
                <a:solidFill>
                  <a:srgbClr val="C00000"/>
                </a:solidFill>
              </a:rPr>
              <a:t>m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096000"/>
            <a:ext cx="759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This is similar to photography, where image is reduced onto the negative film.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762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Mask fabrication by photo-reduction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285390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762000"/>
            <a:ext cx="275353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038600"/>
            <a:ext cx="4143375" cy="259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43434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 beginning “artwork” is huge (close to 1 meter) that can be made easily by  printing, the final photomask is only order 1 inch with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m feature size on it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95600" y="0"/>
            <a:ext cx="3807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0033CC"/>
                </a:solidFill>
                <a:cs typeface="Tahoma" pitchFamily="34" charset="0"/>
              </a:rPr>
              <a:t>Mask to wafer alignment</a:t>
            </a:r>
            <a:endParaRPr lang="en-US" sz="2800" dirty="0">
              <a:solidFill>
                <a:srgbClr val="0033CC"/>
              </a:solidFill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48417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4267200" y="609600"/>
            <a:ext cx="4800600" cy="3246061"/>
            <a:chOff x="4343400" y="1030069"/>
            <a:chExt cx="4800600" cy="3246061"/>
          </a:xfrm>
        </p:grpSpPr>
        <p:pic>
          <p:nvPicPr>
            <p:cNvPr id="2160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1676400"/>
              <a:ext cx="331470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791200" y="1030069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Alignment mark on wafer created from prior processing step.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3352800"/>
              <a:ext cx="3276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Alignment mark on mask, open window in Cr through which mark on wafer can be seen.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7592568" y="1648968"/>
              <a:ext cx="228600" cy="131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0"/>
            </p:cNvCxnSpPr>
            <p:nvPr/>
          </p:nvCxnSpPr>
          <p:spPr>
            <a:xfrm rot="5400000" flipH="1" flipV="1">
              <a:off x="7219950" y="2931414"/>
              <a:ext cx="707136" cy="1356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6200" y="533400"/>
            <a:ext cx="464820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3 </a:t>
            </a:r>
            <a:r>
              <a:rPr lang="en-US" dirty="0">
                <a:solidFill>
                  <a:srgbClr val="0033CC"/>
                </a:solidFill>
                <a:cs typeface="Arial" pitchFamily="34" charset="0"/>
              </a:rPr>
              <a:t>degrees of freedom between mask and wafer: </a:t>
            </a: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x, y, </a:t>
            </a:r>
            <a:r>
              <a:rPr lang="en-US" dirty="0" smtClean="0">
                <a:solidFill>
                  <a:srgbClr val="0033CC"/>
                </a:solidFill>
                <a:cs typeface="Arial" pitchFamily="34" charset="0"/>
                <a:sym typeface="Symbol"/>
              </a:rPr>
              <a:t> (angle)</a:t>
            </a:r>
            <a:endParaRPr lang="en-US" dirty="0">
              <a:solidFill>
                <a:srgbClr val="0033CC"/>
              </a:solidFill>
              <a:cs typeface="Arial" pitchFamily="34" charset="0"/>
            </a:endParaRP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Use </a:t>
            </a:r>
            <a:r>
              <a:rPr lang="en-US" dirty="0">
                <a:solidFill>
                  <a:srgbClr val="0033CC"/>
                </a:solidFill>
                <a:cs typeface="Arial" pitchFamily="34" charset="0"/>
              </a:rPr>
              <a:t>alignment marks on mask and wafer to register patterns prior to exposure.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Modern steppers </a:t>
            </a:r>
            <a:r>
              <a:rPr lang="en-US" dirty="0">
                <a:solidFill>
                  <a:srgbClr val="0033CC"/>
                </a:solidFill>
                <a:cs typeface="Arial" pitchFamily="34" charset="0"/>
              </a:rPr>
              <a:t>use automatic pattern recognition and alignment </a:t>
            </a: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systems, which takes 1-5 sec </a:t>
            </a:r>
            <a:r>
              <a:rPr lang="en-US" dirty="0">
                <a:solidFill>
                  <a:srgbClr val="0033CC"/>
                </a:solidFill>
                <a:cs typeface="Arial" pitchFamily="34" charset="0"/>
              </a:rPr>
              <a:t>to align and </a:t>
            </a: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expose.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Normally requires at least two alignment mark sets on opposite sides of wafer or stepped region, and use a split-field microscope to make alignment easier.</a:t>
            </a:r>
            <a:endParaRPr lang="en-US" dirty="0">
              <a:solidFill>
                <a:srgbClr val="0033CC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181600" y="4038600"/>
            <a:ext cx="3849900" cy="2743200"/>
            <a:chOff x="5181600" y="4038600"/>
            <a:chExt cx="3849900" cy="27432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2734" y="4038600"/>
              <a:ext cx="3631123" cy="271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181600" y="6412468"/>
              <a:ext cx="38499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Use </a:t>
              </a:r>
              <a:r>
                <a:rPr lang="en-US" dirty="0" err="1" smtClean="0">
                  <a:solidFill>
                    <a:srgbClr val="C00000"/>
                  </a:solidFill>
                </a:rPr>
                <a:t>vernier</a:t>
              </a:r>
              <a:r>
                <a:rPr lang="en-US" dirty="0" smtClean="0">
                  <a:solidFill>
                    <a:srgbClr val="C00000"/>
                  </a:solidFill>
                </a:rPr>
                <a:t> for more precise alignment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87708" y="76200"/>
            <a:ext cx="603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Alignment problems: thermal expansion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685800"/>
            <a:ext cx="5715000" cy="2856131"/>
            <a:chOff x="1828800" y="838200"/>
            <a:chExt cx="5715000" cy="2856131"/>
          </a:xfrm>
        </p:grpSpPr>
        <p:sp>
          <p:nvSpPr>
            <p:cNvPr id="5" name="Rectangle 4"/>
            <p:cNvSpPr/>
            <p:nvPr/>
          </p:nvSpPr>
          <p:spPr>
            <a:xfrm>
              <a:off x="1828800" y="3048000"/>
              <a:ext cx="5715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33CC"/>
                  </a:solidFill>
                </a:rPr>
                <a:t>ΔT</a:t>
              </a:r>
              <a:r>
                <a:rPr lang="en-US" baseline="-25000" dirty="0" err="1" smtClean="0">
                  <a:solidFill>
                    <a:srgbClr val="0033CC"/>
                  </a:solidFill>
                </a:rPr>
                <a:t>m</a:t>
              </a:r>
              <a:r>
                <a:rPr lang="en-US" dirty="0" smtClean="0">
                  <a:solidFill>
                    <a:srgbClr val="0033CC"/>
                  </a:solidFill>
                </a:rPr>
                <a:t>,  </a:t>
              </a:r>
              <a:r>
                <a:rPr lang="en-US" dirty="0" err="1" smtClean="0">
                  <a:solidFill>
                    <a:srgbClr val="0033CC"/>
                  </a:solidFill>
                </a:rPr>
                <a:t>ΔT</a:t>
              </a:r>
              <a:r>
                <a:rPr lang="en-US" baseline="-25000" dirty="0" err="1" smtClean="0">
                  <a:solidFill>
                    <a:srgbClr val="0033CC"/>
                  </a:solidFill>
                </a:rPr>
                <a:t>si</a:t>
              </a:r>
              <a:r>
                <a:rPr lang="en-US" dirty="0" smtClean="0">
                  <a:solidFill>
                    <a:srgbClr val="0033CC"/>
                  </a:solidFill>
                </a:rPr>
                <a:t> = change of mask and wafer temperature.</a:t>
              </a:r>
            </a:p>
            <a:p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</a:t>
              </a:r>
              <a:r>
                <a:rPr lang="en-US" baseline="-25000" dirty="0" smtClean="0">
                  <a:solidFill>
                    <a:srgbClr val="0033CC"/>
                  </a:solidFill>
                  <a:sym typeface="Symbol"/>
                </a:rPr>
                <a:t>m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, </a:t>
              </a:r>
              <a:r>
                <a:rPr lang="en-US" baseline="-25000" dirty="0" err="1" smtClean="0">
                  <a:solidFill>
                    <a:srgbClr val="0033CC"/>
                  </a:solidFill>
                  <a:sym typeface="Symbol"/>
                </a:rPr>
                <a:t>si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 = </a:t>
              </a:r>
              <a:r>
                <a:rPr lang="en-US" dirty="0" smtClean="0">
                  <a:solidFill>
                    <a:srgbClr val="0033CC"/>
                  </a:solidFill>
                </a:rPr>
                <a:t>coefficient of thermal expansion of mask &amp; silicon.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pic>
          <p:nvPicPr>
            <p:cNvPr id="2170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838200"/>
              <a:ext cx="424815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72872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6172200" y="1292893"/>
            <a:ext cx="1151732" cy="1073940"/>
          </a:xfrm>
          <a:prstGeom prst="plus">
            <a:avLst>
              <a:gd name="adj" fmla="val 3903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6019800" y="2536402"/>
            <a:ext cx="152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ko-KR" sz="1800" b="0" dirty="0">
                <a:solidFill>
                  <a:schemeClr val="hlink"/>
                </a:solidFill>
                <a:ea typeface="Gulim" pitchFamily="34" charset="-127"/>
              </a:rPr>
              <a:t>Alignment </a:t>
            </a:r>
            <a:r>
              <a:rPr kumimoji="0" lang="en-US" altLang="ko-KR" sz="1800" b="0" dirty="0" smtClean="0">
                <a:solidFill>
                  <a:schemeClr val="hlink"/>
                </a:solidFill>
                <a:ea typeface="Gulim" pitchFamily="34" charset="-127"/>
              </a:rPr>
              <a:t>mark on mask</a:t>
            </a:r>
            <a:endParaRPr kumimoji="0" lang="en-US" altLang="ko-KR" sz="1800" b="0" dirty="0">
              <a:solidFill>
                <a:schemeClr val="hlink"/>
              </a:solidFill>
              <a:ea typeface="Gulim" pitchFamily="34" charset="-127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6172200" y="1292893"/>
            <a:ext cx="363705" cy="33913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6960227" y="1292893"/>
            <a:ext cx="363705" cy="33913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6960227" y="2027694"/>
            <a:ext cx="363705" cy="33913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6172200" y="2027694"/>
            <a:ext cx="363705" cy="33913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7202697" y="1447800"/>
            <a:ext cx="4243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7398251" y="1110827"/>
            <a:ext cx="17457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ko-KR" sz="1800" b="0" dirty="0" smtClean="0">
                <a:solidFill>
                  <a:schemeClr val="hlink"/>
                </a:solidFill>
                <a:ea typeface="Gulim" pitchFamily="34" charset="-127"/>
              </a:rPr>
              <a:t>Pattern on wafer for alignment</a:t>
            </a:r>
            <a:endParaRPr kumimoji="0" lang="en-US" altLang="ko-KR" sz="1800" b="0" dirty="0">
              <a:solidFill>
                <a:schemeClr val="hlink"/>
              </a:solidFill>
              <a:ea typeface="Gulim" pitchFamily="34" charset="-127"/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>
            <a:off x="6778374" y="2286001"/>
            <a:ext cx="3426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8600" y="4114800"/>
            <a:ext cx="4800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99"/>
                </a:solidFill>
              </a:rPr>
              <a:t>For example, for thermal expansion of 2ppm/</a:t>
            </a:r>
            <a:r>
              <a:rPr lang="en-US" baseline="30000" dirty="0" err="1" smtClean="0">
                <a:solidFill>
                  <a:srgbClr val="000099"/>
                </a:solidFill>
              </a:rPr>
              <a:t>o</a:t>
            </a:r>
            <a:r>
              <a:rPr lang="en-US" dirty="0" err="1" smtClean="0">
                <a:solidFill>
                  <a:srgbClr val="000099"/>
                </a:solidFill>
              </a:rPr>
              <a:t>C</a:t>
            </a:r>
            <a:r>
              <a:rPr lang="en-US" dirty="0" smtClean="0">
                <a:solidFill>
                  <a:srgbClr val="000099"/>
                </a:solidFill>
              </a:rPr>
              <a:t> (silicon 2.6, fused silica/quartz 0.5 </a:t>
            </a:r>
            <a:r>
              <a:rPr lang="en-US" dirty="0" err="1" smtClean="0">
                <a:solidFill>
                  <a:srgbClr val="000099"/>
                </a:solidFill>
              </a:rPr>
              <a:t>ppm</a:t>
            </a:r>
            <a:r>
              <a:rPr lang="en-US" dirty="0" smtClean="0">
                <a:solidFill>
                  <a:srgbClr val="000099"/>
                </a:solidFill>
              </a:rPr>
              <a:t>/</a:t>
            </a:r>
            <a:r>
              <a:rPr lang="en-US" baseline="30000" dirty="0" err="1" smtClean="0">
                <a:solidFill>
                  <a:srgbClr val="000099"/>
                </a:solidFill>
              </a:rPr>
              <a:t>o</a:t>
            </a:r>
            <a:r>
              <a:rPr lang="en-US" dirty="0" err="1" smtClean="0">
                <a:solidFill>
                  <a:srgbClr val="000099"/>
                </a:solidFill>
              </a:rPr>
              <a:t>C</a:t>
            </a:r>
            <a:r>
              <a:rPr lang="en-US" dirty="0" smtClean="0">
                <a:solidFill>
                  <a:srgbClr val="000099"/>
                </a:solidFill>
              </a:rPr>
              <a:t>), assume temperature change of 1</a:t>
            </a:r>
            <a:r>
              <a:rPr lang="en-US" baseline="30000" dirty="0" smtClean="0">
                <a:solidFill>
                  <a:srgbClr val="000099"/>
                </a:solidFill>
              </a:rPr>
              <a:t>o</a:t>
            </a:r>
            <a:r>
              <a:rPr lang="en-US" dirty="0" smtClean="0">
                <a:solidFill>
                  <a:srgbClr val="000099"/>
                </a:solidFill>
              </a:rPr>
              <a:t>C, then the distance between two features separated by 50mm will change by 2ppm or </a:t>
            </a:r>
            <a:r>
              <a:rPr lang="en-US" dirty="0" smtClean="0">
                <a:solidFill>
                  <a:srgbClr val="C00000"/>
                </a:solidFill>
              </a:rPr>
              <a:t>100nm</a:t>
            </a:r>
            <a:r>
              <a:rPr lang="en-US" dirty="0" smtClean="0">
                <a:solidFill>
                  <a:srgbClr val="000099"/>
                </a:solidFill>
              </a:rPr>
              <a:t>, which is too large for IC production but OK for most R&amp;D.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2133600"/>
            <a:ext cx="61722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 and application.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Light source and photomask, alignment.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Photolithography systems.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Resolution, depth of focus, modulation transfer function.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lithography issues: none-flat wafer, standing wave...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Resist sensitivity, contrast and gray-scale photolithography.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Step-by-step process of photolithography.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762000"/>
            <a:ext cx="3411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5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2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0"/>
            <a:ext cx="8579212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25064" y="0"/>
            <a:ext cx="591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Three basic methods of wafer exposure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029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High resolution. But mask wear, defect generation.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4953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Less mask wear /contamination, less resolution (depend on gap).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867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Fast, simple and inexpensive, choice for R&amp;D.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50292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No mask wear/contamination, mask de-magnified 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 (resist features 4  smaller than mask).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Very expensive, mainly used for IC industry.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06" y="4495800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1" y="8638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Contact/proximity exposure system (called mask aligner)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771072"/>
            <a:ext cx="411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4 objectives of optical exposure system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Collect as much of radiation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Uniform radiation over field of exposure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Collimate and shape radiation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Select exposure wavelength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85800"/>
            <a:ext cx="4608746" cy="607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1" y="1143000"/>
            <a:ext cx="4038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Hard to maintain contact or constant gap when wafer/mask is not even/flat.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Resolution (half-period for grating pattern) is given by: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g is gap (=0 for contact), t is resist thickness, and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 is wavelength.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66800" y="2514600"/>
          <a:ext cx="1919037" cy="838200"/>
        </p:xfrm>
        <a:graphic>
          <a:graphicData uri="http://schemas.openxmlformats.org/presentationml/2006/ole">
            <p:oleObj spid="_x0000_s218114" name="Equation" r:id="rId4" imgW="1104840" imgH="48240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81400"/>
            <a:ext cx="4762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8674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Lithography stone and mirror-image print of a map of Munich.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38600" y="0"/>
            <a:ext cx="1222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History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640239"/>
            <a:ext cx="8610600" cy="2255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Historically, lithography is a type of printing technology that is based on the chemical repellence of oil and water. </a:t>
            </a:r>
          </a:p>
          <a:p>
            <a:pPr marL="169863" indent="-169863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Photo-litho-</a:t>
            </a:r>
            <a:r>
              <a:rPr lang="en-US" dirty="0" err="1" smtClean="0">
                <a:solidFill>
                  <a:srgbClr val="0033CC"/>
                </a:solidFill>
              </a:rPr>
              <a:t>graphy</a:t>
            </a:r>
            <a:r>
              <a:rPr lang="en-US" dirty="0" smtClean="0">
                <a:solidFill>
                  <a:srgbClr val="0033CC"/>
                </a:solidFill>
              </a:rPr>
              <a:t>: </a:t>
            </a:r>
            <a:r>
              <a:rPr lang="en-US" i="1" dirty="0" err="1" smtClean="0">
                <a:solidFill>
                  <a:srgbClr val="0033CC"/>
                </a:solidFill>
              </a:rPr>
              <a:t>latin</a:t>
            </a:r>
            <a:r>
              <a:rPr lang="en-US" dirty="0" smtClean="0">
                <a:solidFill>
                  <a:srgbClr val="0033CC"/>
                </a:solidFill>
              </a:rPr>
              <a:t>: light-stone-writing.</a:t>
            </a:r>
          </a:p>
          <a:p>
            <a:pPr marL="169863" indent="-169863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1826, Joseph </a:t>
            </a:r>
            <a:r>
              <a:rPr lang="en-US" dirty="0" err="1" smtClean="0">
                <a:solidFill>
                  <a:srgbClr val="0033CC"/>
                </a:solidFill>
              </a:rPr>
              <a:t>Nicephore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Niepce</a:t>
            </a:r>
            <a:r>
              <a:rPr lang="en-US" dirty="0" smtClean="0">
                <a:solidFill>
                  <a:srgbClr val="0033CC"/>
                </a:solidFill>
              </a:rPr>
              <a:t> in </a:t>
            </a:r>
            <a:r>
              <a:rPr lang="en-US" dirty="0" err="1" smtClean="0">
                <a:solidFill>
                  <a:srgbClr val="0033CC"/>
                </a:solidFill>
              </a:rPr>
              <a:t>Chalon</a:t>
            </a:r>
            <a:r>
              <a:rPr lang="en-US" dirty="0" smtClean="0">
                <a:solidFill>
                  <a:srgbClr val="0033CC"/>
                </a:solidFill>
              </a:rPr>
              <a:t> France takes the first photograph using bitumen of Judea on a pewter plate, developed using oil of lavender and mineral spirits.</a:t>
            </a:r>
          </a:p>
          <a:p>
            <a:pPr marL="169863" indent="-169863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1935 Louis Minsk of Eastman Kodak developed the first negative photoresist.</a:t>
            </a:r>
          </a:p>
          <a:p>
            <a:pPr marL="169863" indent="-169863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1940 Otto </a:t>
            </a:r>
            <a:r>
              <a:rPr lang="en-US" dirty="0" err="1" smtClean="0">
                <a:solidFill>
                  <a:srgbClr val="0033CC"/>
                </a:solidFill>
              </a:rPr>
              <a:t>Suess</a:t>
            </a:r>
            <a:r>
              <a:rPr lang="en-US" dirty="0" smtClean="0">
                <a:solidFill>
                  <a:srgbClr val="0033CC"/>
                </a:solidFill>
              </a:rPr>
              <a:t> developed the first positive photoresist.</a:t>
            </a:r>
          </a:p>
          <a:p>
            <a:pPr marL="169863" indent="-169863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1954, Louis </a:t>
            </a:r>
            <a:r>
              <a:rPr lang="en-US" dirty="0" err="1" smtClean="0">
                <a:solidFill>
                  <a:srgbClr val="0033CC"/>
                </a:solidFill>
              </a:rPr>
              <a:t>Plambeck</a:t>
            </a:r>
            <a:r>
              <a:rPr lang="en-US" dirty="0" smtClean="0">
                <a:solidFill>
                  <a:srgbClr val="0033CC"/>
                </a:solidFill>
              </a:rPr>
              <a:t>, Jr., of Du Pont, develops the </a:t>
            </a:r>
            <a:r>
              <a:rPr lang="en-US" dirty="0" err="1" smtClean="0">
                <a:solidFill>
                  <a:srgbClr val="0033CC"/>
                </a:solidFill>
              </a:rPr>
              <a:t>Dycryl</a:t>
            </a:r>
            <a:r>
              <a:rPr lang="en-US" dirty="0" smtClean="0">
                <a:solidFill>
                  <a:srgbClr val="0033CC"/>
                </a:solidFill>
              </a:rPr>
              <a:t> polymeric letterpress plate.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943600" y="2857500"/>
            <a:ext cx="3000375" cy="4000500"/>
            <a:chOff x="4648200" y="838200"/>
            <a:chExt cx="4286250" cy="5715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838200"/>
              <a:ext cx="428625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410200" y="5519057"/>
              <a:ext cx="3505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Lithography press for printing maps in Munich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7"/>
          <p:cNvGrpSpPr>
            <a:grpSpLocks/>
          </p:cNvGrpSpPr>
          <p:nvPr/>
        </p:nvGrpSpPr>
        <p:grpSpPr bwMode="auto">
          <a:xfrm>
            <a:off x="423863" y="685800"/>
            <a:ext cx="8405812" cy="5943600"/>
            <a:chOff x="627" y="674"/>
            <a:chExt cx="4713" cy="3156"/>
          </a:xfrm>
        </p:grpSpPr>
        <p:grpSp>
          <p:nvGrpSpPr>
            <p:cNvPr id="3" name="Group 198"/>
            <p:cNvGrpSpPr>
              <a:grpSpLocks/>
            </p:cNvGrpSpPr>
            <p:nvPr/>
          </p:nvGrpSpPr>
          <p:grpSpPr bwMode="auto">
            <a:xfrm>
              <a:off x="1117" y="877"/>
              <a:ext cx="3975" cy="2953"/>
              <a:chOff x="1117" y="877"/>
              <a:chExt cx="3975" cy="2953"/>
            </a:xfrm>
          </p:grpSpPr>
          <p:sp>
            <p:nvSpPr>
              <p:cNvPr id="2207" name="Freeform 159"/>
              <p:cNvSpPr>
                <a:spLocks/>
              </p:cNvSpPr>
              <p:nvPr/>
            </p:nvSpPr>
            <p:spPr bwMode="auto">
              <a:xfrm>
                <a:off x="1117" y="1248"/>
                <a:ext cx="1176" cy="320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1176" y="320"/>
                  </a:cxn>
                  <a:cxn ang="0">
                    <a:pos x="1104" y="0"/>
                  </a:cxn>
                  <a:cxn ang="0">
                    <a:pos x="60" y="6"/>
                  </a:cxn>
                  <a:cxn ang="0">
                    <a:pos x="0" y="320"/>
                  </a:cxn>
                </a:cxnLst>
                <a:rect l="0" t="0" r="r" b="b"/>
                <a:pathLst>
                  <a:path w="1176" h="320">
                    <a:moveTo>
                      <a:pt x="0" y="320"/>
                    </a:moveTo>
                    <a:lnTo>
                      <a:pt x="1176" y="320"/>
                    </a:lnTo>
                    <a:lnTo>
                      <a:pt x="1104" y="0"/>
                    </a:lnTo>
                    <a:lnTo>
                      <a:pt x="60" y="6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chemeClr val="bg2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>
                <a:outerShdw dist="68392" dir="409191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" name="Group 193"/>
              <p:cNvGrpSpPr>
                <a:grpSpLocks/>
              </p:cNvGrpSpPr>
              <p:nvPr/>
            </p:nvGrpSpPr>
            <p:grpSpPr bwMode="auto">
              <a:xfrm>
                <a:off x="2183" y="877"/>
                <a:ext cx="2909" cy="2953"/>
                <a:chOff x="2182" y="877"/>
                <a:chExt cx="2910" cy="2953"/>
              </a:xfrm>
            </p:grpSpPr>
            <p:grpSp>
              <p:nvGrpSpPr>
                <p:cNvPr id="5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2203" y="3194"/>
                  <a:ext cx="1816" cy="636"/>
                  <a:chOff x="2562" y="3530"/>
                  <a:chExt cx="1163" cy="407"/>
                </a:xfrm>
              </p:grpSpPr>
              <p:grpSp>
                <p:nvGrpSpPr>
                  <p:cNvPr id="6" name="Group 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62" y="3530"/>
                    <a:ext cx="1163" cy="407"/>
                    <a:chOff x="2544" y="3552"/>
                    <a:chExt cx="960" cy="336"/>
                  </a:xfrm>
                </p:grpSpPr>
                <p:sp>
                  <p:nvSpPr>
                    <p:cNvPr id="25680" name="Rectangle 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44" y="3792"/>
                      <a:ext cx="960" cy="9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DDDDDD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81" name="Freeform 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44" y="3552"/>
                      <a:ext cx="960" cy="240"/>
                    </a:xfrm>
                    <a:custGeom>
                      <a:avLst/>
                      <a:gdLst>
                        <a:gd name="T0" fmla="*/ 0 w 960"/>
                        <a:gd name="T1" fmla="*/ 240 h 240"/>
                        <a:gd name="T2" fmla="*/ 96 w 960"/>
                        <a:gd name="T3" fmla="*/ 0 h 240"/>
                        <a:gd name="T4" fmla="*/ 864 w 960"/>
                        <a:gd name="T5" fmla="*/ 0 h 240"/>
                        <a:gd name="T6" fmla="*/ 960 w 960"/>
                        <a:gd name="T7" fmla="*/ 240 h 240"/>
                        <a:gd name="T8" fmla="*/ 0 w 960"/>
                        <a:gd name="T9" fmla="*/ 240 h 2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0"/>
                        <a:gd name="T16" fmla="*/ 0 h 240"/>
                        <a:gd name="T17" fmla="*/ 960 w 960"/>
                        <a:gd name="T18" fmla="*/ 240 h 2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0" h="240">
                          <a:moveTo>
                            <a:pt x="0" y="240"/>
                          </a:moveTo>
                          <a:lnTo>
                            <a:pt x="96" y="0"/>
                          </a:lnTo>
                          <a:lnTo>
                            <a:pt x="864" y="0"/>
                          </a:lnTo>
                          <a:lnTo>
                            <a:pt x="960" y="240"/>
                          </a:lnTo>
                          <a:lnTo>
                            <a:pt x="0" y="24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EAEAEA"/>
                        </a:gs>
                        <a:gs pos="100000">
                          <a:srgbClr val="C0C0C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6" name="Oval 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36" y="3600"/>
                      <a:ext cx="576" cy="14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36078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36078"/>
                            <a:invGamma/>
                          </a:schemeClr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5683" name="Oval 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36" y="3588"/>
                      <a:ext cx="576" cy="144"/>
                    </a:xfrm>
                    <a:prstGeom prst="ellipse">
                      <a:avLst/>
                    </a:prstGeom>
                    <a:solidFill>
                      <a:srgbClr val="EAEAEA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" name="Group 1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62" y="3601"/>
                    <a:ext cx="227" cy="105"/>
                    <a:chOff x="2862" y="3601"/>
                    <a:chExt cx="227" cy="105"/>
                  </a:xfrm>
                </p:grpSpPr>
                <p:grpSp>
                  <p:nvGrpSpPr>
                    <p:cNvPr id="8" name="Group 10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92" y="3601"/>
                      <a:ext cx="106" cy="35"/>
                      <a:chOff x="2818" y="3582"/>
                      <a:chExt cx="64" cy="26"/>
                    </a:xfrm>
                  </p:grpSpPr>
                  <p:sp>
                    <p:nvSpPr>
                      <p:cNvPr id="25677" name="Freeform 10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826" y="3587"/>
                        <a:ext cx="24" cy="16"/>
                      </a:xfrm>
                      <a:custGeom>
                        <a:avLst/>
                        <a:gdLst>
                          <a:gd name="T0" fmla="*/ 6 w 24"/>
                          <a:gd name="T1" fmla="*/ 0 h 16"/>
                          <a:gd name="T2" fmla="*/ 0 w 24"/>
                          <a:gd name="T3" fmla="*/ 16 h 16"/>
                          <a:gd name="T4" fmla="*/ 17 w 24"/>
                          <a:gd name="T5" fmla="*/ 16 h 16"/>
                          <a:gd name="T6" fmla="*/ 24 w 24"/>
                          <a:gd name="T7" fmla="*/ 0 h 16"/>
                          <a:gd name="T8" fmla="*/ 6 w 24"/>
                          <a:gd name="T9" fmla="*/ 0 h 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16"/>
                          <a:gd name="T17" fmla="*/ 24 w 24"/>
                          <a:gd name="T18" fmla="*/ 16 h 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16">
                            <a:moveTo>
                              <a:pt x="6" y="0"/>
                            </a:moveTo>
                            <a:lnTo>
                              <a:pt x="0" y="16"/>
                            </a:lnTo>
                            <a:lnTo>
                              <a:pt x="17" y="16"/>
                            </a:lnTo>
                            <a:lnTo>
                              <a:pt x="24" y="0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chemeClr val="folHlink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78" name="Freeform 105"/>
                      <p:cNvSpPr>
                        <a:spLocks noChangeAspect="1"/>
                      </p:cNvSpPr>
                      <p:nvPr/>
                    </p:nvSpPr>
                    <p:spPr bwMode="auto">
                      <a:xfrm flipH="1" flipV="1">
                        <a:off x="2850" y="3587"/>
                        <a:ext cx="24" cy="16"/>
                      </a:xfrm>
                      <a:custGeom>
                        <a:avLst/>
                        <a:gdLst>
                          <a:gd name="T0" fmla="*/ 6 w 24"/>
                          <a:gd name="T1" fmla="*/ 0 h 16"/>
                          <a:gd name="T2" fmla="*/ 0 w 24"/>
                          <a:gd name="T3" fmla="*/ 16 h 16"/>
                          <a:gd name="T4" fmla="*/ 17 w 24"/>
                          <a:gd name="T5" fmla="*/ 16 h 16"/>
                          <a:gd name="T6" fmla="*/ 24 w 24"/>
                          <a:gd name="T7" fmla="*/ 0 h 16"/>
                          <a:gd name="T8" fmla="*/ 6 w 24"/>
                          <a:gd name="T9" fmla="*/ 0 h 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16"/>
                          <a:gd name="T17" fmla="*/ 24 w 24"/>
                          <a:gd name="T18" fmla="*/ 16 h 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16">
                            <a:moveTo>
                              <a:pt x="6" y="0"/>
                            </a:moveTo>
                            <a:lnTo>
                              <a:pt x="0" y="16"/>
                            </a:lnTo>
                            <a:lnTo>
                              <a:pt x="17" y="16"/>
                            </a:lnTo>
                            <a:lnTo>
                              <a:pt x="24" y="0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chemeClr val="folHlink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79" name="Freeform 10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818" y="3582"/>
                        <a:ext cx="64" cy="26"/>
                      </a:xfrm>
                      <a:custGeom>
                        <a:avLst/>
                        <a:gdLst>
                          <a:gd name="T0" fmla="*/ 9 w 64"/>
                          <a:gd name="T1" fmla="*/ 0 h 26"/>
                          <a:gd name="T2" fmla="*/ 64 w 64"/>
                          <a:gd name="T3" fmla="*/ 0 h 26"/>
                          <a:gd name="T4" fmla="*/ 56 w 64"/>
                          <a:gd name="T5" fmla="*/ 26 h 26"/>
                          <a:gd name="T6" fmla="*/ 0 w 64"/>
                          <a:gd name="T7" fmla="*/ 26 h 26"/>
                          <a:gd name="T8" fmla="*/ 9 w 64"/>
                          <a:gd name="T9" fmla="*/ 0 h 2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26"/>
                          <a:gd name="T17" fmla="*/ 64 w 64"/>
                          <a:gd name="T18" fmla="*/ 26 h 2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26">
                            <a:moveTo>
                              <a:pt x="9" y="0"/>
                            </a:moveTo>
                            <a:lnTo>
                              <a:pt x="64" y="0"/>
                            </a:lnTo>
                            <a:lnTo>
                              <a:pt x="56" y="26"/>
                            </a:lnTo>
                            <a:lnTo>
                              <a:pt x="0" y="26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" name="Group 1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62" y="3671"/>
                      <a:ext cx="108" cy="35"/>
                      <a:chOff x="2862" y="3671"/>
                      <a:chExt cx="108" cy="35"/>
                    </a:xfrm>
                  </p:grpSpPr>
                  <p:sp>
                    <p:nvSpPr>
                      <p:cNvPr id="25674" name="Freeform 10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875" y="3678"/>
                        <a:ext cx="39" cy="21"/>
                      </a:xfrm>
                      <a:custGeom>
                        <a:avLst/>
                        <a:gdLst>
                          <a:gd name="T0" fmla="*/ 6 w 24"/>
                          <a:gd name="T1" fmla="*/ 0 h 16"/>
                          <a:gd name="T2" fmla="*/ 0 w 24"/>
                          <a:gd name="T3" fmla="*/ 16 h 16"/>
                          <a:gd name="T4" fmla="*/ 17 w 24"/>
                          <a:gd name="T5" fmla="*/ 16 h 16"/>
                          <a:gd name="T6" fmla="*/ 24 w 24"/>
                          <a:gd name="T7" fmla="*/ 0 h 16"/>
                          <a:gd name="T8" fmla="*/ 6 w 24"/>
                          <a:gd name="T9" fmla="*/ 0 h 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16"/>
                          <a:gd name="T17" fmla="*/ 24 w 24"/>
                          <a:gd name="T18" fmla="*/ 16 h 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16">
                            <a:moveTo>
                              <a:pt x="6" y="0"/>
                            </a:moveTo>
                            <a:lnTo>
                              <a:pt x="0" y="16"/>
                            </a:lnTo>
                            <a:lnTo>
                              <a:pt x="17" y="16"/>
                            </a:lnTo>
                            <a:lnTo>
                              <a:pt x="24" y="0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chemeClr val="folHlink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75" name="Freeform 110"/>
                      <p:cNvSpPr>
                        <a:spLocks noChangeAspect="1"/>
                      </p:cNvSpPr>
                      <p:nvPr/>
                    </p:nvSpPr>
                    <p:spPr bwMode="auto">
                      <a:xfrm flipH="1" flipV="1">
                        <a:off x="2914" y="3678"/>
                        <a:ext cx="39" cy="21"/>
                      </a:xfrm>
                      <a:custGeom>
                        <a:avLst/>
                        <a:gdLst>
                          <a:gd name="T0" fmla="*/ 6 w 24"/>
                          <a:gd name="T1" fmla="*/ 0 h 16"/>
                          <a:gd name="T2" fmla="*/ 0 w 24"/>
                          <a:gd name="T3" fmla="*/ 16 h 16"/>
                          <a:gd name="T4" fmla="*/ 17 w 24"/>
                          <a:gd name="T5" fmla="*/ 16 h 16"/>
                          <a:gd name="T6" fmla="*/ 24 w 24"/>
                          <a:gd name="T7" fmla="*/ 0 h 16"/>
                          <a:gd name="T8" fmla="*/ 6 w 24"/>
                          <a:gd name="T9" fmla="*/ 0 h 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16"/>
                          <a:gd name="T17" fmla="*/ 24 w 24"/>
                          <a:gd name="T18" fmla="*/ 16 h 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16">
                            <a:moveTo>
                              <a:pt x="6" y="0"/>
                            </a:moveTo>
                            <a:lnTo>
                              <a:pt x="0" y="16"/>
                            </a:lnTo>
                            <a:lnTo>
                              <a:pt x="17" y="16"/>
                            </a:lnTo>
                            <a:lnTo>
                              <a:pt x="24" y="0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chemeClr val="folHlink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76" name="Freeform 1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862" y="3671"/>
                        <a:ext cx="108" cy="35"/>
                      </a:xfrm>
                      <a:custGeom>
                        <a:avLst/>
                        <a:gdLst>
                          <a:gd name="T0" fmla="*/ 15 w 108"/>
                          <a:gd name="T1" fmla="*/ 0 h 35"/>
                          <a:gd name="T2" fmla="*/ 108 w 108"/>
                          <a:gd name="T3" fmla="*/ 0 h 35"/>
                          <a:gd name="T4" fmla="*/ 91 w 108"/>
                          <a:gd name="T5" fmla="*/ 35 h 35"/>
                          <a:gd name="T6" fmla="*/ 0 w 108"/>
                          <a:gd name="T7" fmla="*/ 35 h 35"/>
                          <a:gd name="T8" fmla="*/ 15 w 108"/>
                          <a:gd name="T9" fmla="*/ 0 h 3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8"/>
                          <a:gd name="T16" fmla="*/ 0 h 35"/>
                          <a:gd name="T17" fmla="*/ 108 w 108"/>
                          <a:gd name="T18" fmla="*/ 35 h 3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8" h="35">
                            <a:moveTo>
                              <a:pt x="15" y="0"/>
                            </a:moveTo>
                            <a:lnTo>
                              <a:pt x="108" y="0"/>
                            </a:lnTo>
                            <a:lnTo>
                              <a:pt x="91" y="35"/>
                            </a:lnTo>
                            <a:lnTo>
                              <a:pt x="0" y="35"/>
                            </a:lnTo>
                            <a:lnTo>
                              <a:pt x="15" y="0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" name="Group 1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77" y="3636"/>
                      <a:ext cx="106" cy="35"/>
                      <a:chOff x="2818" y="3582"/>
                      <a:chExt cx="64" cy="26"/>
                    </a:xfrm>
                  </p:grpSpPr>
                  <p:sp>
                    <p:nvSpPr>
                      <p:cNvPr id="25671" name="Freeform 12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826" y="3587"/>
                        <a:ext cx="24" cy="16"/>
                      </a:xfrm>
                      <a:custGeom>
                        <a:avLst/>
                        <a:gdLst>
                          <a:gd name="T0" fmla="*/ 6 w 24"/>
                          <a:gd name="T1" fmla="*/ 0 h 16"/>
                          <a:gd name="T2" fmla="*/ 0 w 24"/>
                          <a:gd name="T3" fmla="*/ 16 h 16"/>
                          <a:gd name="T4" fmla="*/ 17 w 24"/>
                          <a:gd name="T5" fmla="*/ 16 h 16"/>
                          <a:gd name="T6" fmla="*/ 24 w 24"/>
                          <a:gd name="T7" fmla="*/ 0 h 16"/>
                          <a:gd name="T8" fmla="*/ 6 w 24"/>
                          <a:gd name="T9" fmla="*/ 0 h 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16"/>
                          <a:gd name="T17" fmla="*/ 24 w 24"/>
                          <a:gd name="T18" fmla="*/ 16 h 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16">
                            <a:moveTo>
                              <a:pt x="6" y="0"/>
                            </a:moveTo>
                            <a:lnTo>
                              <a:pt x="0" y="16"/>
                            </a:lnTo>
                            <a:lnTo>
                              <a:pt x="17" y="16"/>
                            </a:lnTo>
                            <a:lnTo>
                              <a:pt x="24" y="0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chemeClr val="folHlink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72" name="Freeform 122"/>
                      <p:cNvSpPr>
                        <a:spLocks noChangeAspect="1"/>
                      </p:cNvSpPr>
                      <p:nvPr/>
                    </p:nvSpPr>
                    <p:spPr bwMode="auto">
                      <a:xfrm flipH="1" flipV="1">
                        <a:off x="2850" y="3587"/>
                        <a:ext cx="24" cy="16"/>
                      </a:xfrm>
                      <a:custGeom>
                        <a:avLst/>
                        <a:gdLst>
                          <a:gd name="T0" fmla="*/ 6 w 24"/>
                          <a:gd name="T1" fmla="*/ 0 h 16"/>
                          <a:gd name="T2" fmla="*/ 0 w 24"/>
                          <a:gd name="T3" fmla="*/ 16 h 16"/>
                          <a:gd name="T4" fmla="*/ 17 w 24"/>
                          <a:gd name="T5" fmla="*/ 16 h 16"/>
                          <a:gd name="T6" fmla="*/ 24 w 24"/>
                          <a:gd name="T7" fmla="*/ 0 h 16"/>
                          <a:gd name="T8" fmla="*/ 6 w 24"/>
                          <a:gd name="T9" fmla="*/ 0 h 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16"/>
                          <a:gd name="T17" fmla="*/ 24 w 24"/>
                          <a:gd name="T18" fmla="*/ 16 h 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16">
                            <a:moveTo>
                              <a:pt x="6" y="0"/>
                            </a:moveTo>
                            <a:lnTo>
                              <a:pt x="0" y="16"/>
                            </a:lnTo>
                            <a:lnTo>
                              <a:pt x="17" y="16"/>
                            </a:lnTo>
                            <a:lnTo>
                              <a:pt x="24" y="0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chemeClr val="folHlink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73" name="Freeform 1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818" y="3582"/>
                        <a:ext cx="64" cy="26"/>
                      </a:xfrm>
                      <a:custGeom>
                        <a:avLst/>
                        <a:gdLst>
                          <a:gd name="T0" fmla="*/ 9 w 64"/>
                          <a:gd name="T1" fmla="*/ 0 h 26"/>
                          <a:gd name="T2" fmla="*/ 64 w 64"/>
                          <a:gd name="T3" fmla="*/ 0 h 26"/>
                          <a:gd name="T4" fmla="*/ 56 w 64"/>
                          <a:gd name="T5" fmla="*/ 26 h 26"/>
                          <a:gd name="T6" fmla="*/ 0 w 64"/>
                          <a:gd name="T7" fmla="*/ 26 h 26"/>
                          <a:gd name="T8" fmla="*/ 9 w 64"/>
                          <a:gd name="T9" fmla="*/ 0 h 2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26"/>
                          <a:gd name="T17" fmla="*/ 64 w 64"/>
                          <a:gd name="T18" fmla="*/ 26 h 2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26">
                            <a:moveTo>
                              <a:pt x="9" y="0"/>
                            </a:moveTo>
                            <a:lnTo>
                              <a:pt x="64" y="0"/>
                            </a:lnTo>
                            <a:lnTo>
                              <a:pt x="56" y="26"/>
                            </a:lnTo>
                            <a:lnTo>
                              <a:pt x="0" y="26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983" y="3601"/>
                      <a:ext cx="106" cy="35"/>
                      <a:chOff x="2818" y="3582"/>
                      <a:chExt cx="64" cy="26"/>
                    </a:xfrm>
                  </p:grpSpPr>
                  <p:sp>
                    <p:nvSpPr>
                      <p:cNvPr id="25668" name="Freeform 12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826" y="3587"/>
                        <a:ext cx="24" cy="16"/>
                      </a:xfrm>
                      <a:custGeom>
                        <a:avLst/>
                        <a:gdLst>
                          <a:gd name="T0" fmla="*/ 6 w 24"/>
                          <a:gd name="T1" fmla="*/ 0 h 16"/>
                          <a:gd name="T2" fmla="*/ 0 w 24"/>
                          <a:gd name="T3" fmla="*/ 16 h 16"/>
                          <a:gd name="T4" fmla="*/ 17 w 24"/>
                          <a:gd name="T5" fmla="*/ 16 h 16"/>
                          <a:gd name="T6" fmla="*/ 24 w 24"/>
                          <a:gd name="T7" fmla="*/ 0 h 16"/>
                          <a:gd name="T8" fmla="*/ 6 w 24"/>
                          <a:gd name="T9" fmla="*/ 0 h 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16"/>
                          <a:gd name="T17" fmla="*/ 24 w 24"/>
                          <a:gd name="T18" fmla="*/ 16 h 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16">
                            <a:moveTo>
                              <a:pt x="6" y="0"/>
                            </a:moveTo>
                            <a:lnTo>
                              <a:pt x="0" y="16"/>
                            </a:lnTo>
                            <a:lnTo>
                              <a:pt x="17" y="16"/>
                            </a:lnTo>
                            <a:lnTo>
                              <a:pt x="24" y="0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chemeClr val="folHlink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69" name="Freeform 130"/>
                      <p:cNvSpPr>
                        <a:spLocks noChangeAspect="1"/>
                      </p:cNvSpPr>
                      <p:nvPr/>
                    </p:nvSpPr>
                    <p:spPr bwMode="auto">
                      <a:xfrm flipH="1" flipV="1">
                        <a:off x="2850" y="3587"/>
                        <a:ext cx="24" cy="16"/>
                      </a:xfrm>
                      <a:custGeom>
                        <a:avLst/>
                        <a:gdLst>
                          <a:gd name="T0" fmla="*/ 6 w 24"/>
                          <a:gd name="T1" fmla="*/ 0 h 16"/>
                          <a:gd name="T2" fmla="*/ 0 w 24"/>
                          <a:gd name="T3" fmla="*/ 16 h 16"/>
                          <a:gd name="T4" fmla="*/ 17 w 24"/>
                          <a:gd name="T5" fmla="*/ 16 h 16"/>
                          <a:gd name="T6" fmla="*/ 24 w 24"/>
                          <a:gd name="T7" fmla="*/ 0 h 16"/>
                          <a:gd name="T8" fmla="*/ 6 w 24"/>
                          <a:gd name="T9" fmla="*/ 0 h 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16"/>
                          <a:gd name="T17" fmla="*/ 24 w 24"/>
                          <a:gd name="T18" fmla="*/ 16 h 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16">
                            <a:moveTo>
                              <a:pt x="6" y="0"/>
                            </a:moveTo>
                            <a:lnTo>
                              <a:pt x="0" y="16"/>
                            </a:lnTo>
                            <a:lnTo>
                              <a:pt x="17" y="16"/>
                            </a:lnTo>
                            <a:lnTo>
                              <a:pt x="24" y="0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chemeClr val="folHlink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70" name="Freeform 1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818" y="3582"/>
                        <a:ext cx="64" cy="26"/>
                      </a:xfrm>
                      <a:custGeom>
                        <a:avLst/>
                        <a:gdLst>
                          <a:gd name="T0" fmla="*/ 9 w 64"/>
                          <a:gd name="T1" fmla="*/ 0 h 26"/>
                          <a:gd name="T2" fmla="*/ 64 w 64"/>
                          <a:gd name="T3" fmla="*/ 0 h 26"/>
                          <a:gd name="T4" fmla="*/ 56 w 64"/>
                          <a:gd name="T5" fmla="*/ 26 h 26"/>
                          <a:gd name="T6" fmla="*/ 0 w 64"/>
                          <a:gd name="T7" fmla="*/ 26 h 26"/>
                          <a:gd name="T8" fmla="*/ 9 w 64"/>
                          <a:gd name="T9" fmla="*/ 0 h 2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26"/>
                          <a:gd name="T17" fmla="*/ 64 w 64"/>
                          <a:gd name="T18" fmla="*/ 26 h 2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26">
                            <a:moveTo>
                              <a:pt x="9" y="0"/>
                            </a:moveTo>
                            <a:lnTo>
                              <a:pt x="64" y="0"/>
                            </a:lnTo>
                            <a:lnTo>
                              <a:pt x="56" y="26"/>
                            </a:lnTo>
                            <a:lnTo>
                              <a:pt x="0" y="26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5622" name="Freeform 167"/>
                <p:cNvSpPr>
                  <a:spLocks/>
                </p:cNvSpPr>
                <p:nvPr/>
              </p:nvSpPr>
              <p:spPr bwMode="auto">
                <a:xfrm>
                  <a:off x="2939" y="1616"/>
                  <a:ext cx="1145" cy="1720"/>
                </a:xfrm>
                <a:custGeom>
                  <a:avLst/>
                  <a:gdLst>
                    <a:gd name="T0" fmla="*/ 1145 w 1145"/>
                    <a:gd name="T1" fmla="*/ 0 h 1720"/>
                    <a:gd name="T2" fmla="*/ 413 w 1145"/>
                    <a:gd name="T3" fmla="*/ 0 h 1720"/>
                    <a:gd name="T4" fmla="*/ 0 w 1145"/>
                    <a:gd name="T5" fmla="*/ 1720 h 1720"/>
                    <a:gd name="T6" fmla="*/ 0 60000 65536"/>
                    <a:gd name="T7" fmla="*/ 0 60000 65536"/>
                    <a:gd name="T8" fmla="*/ 0 60000 65536"/>
                    <a:gd name="T9" fmla="*/ 0 w 1145"/>
                    <a:gd name="T10" fmla="*/ 0 h 1720"/>
                    <a:gd name="T11" fmla="*/ 1145 w 1145"/>
                    <a:gd name="T12" fmla="*/ 1720 h 1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45" h="1720">
                      <a:moveTo>
                        <a:pt x="1145" y="0"/>
                      </a:moveTo>
                      <a:lnTo>
                        <a:pt x="413" y="0"/>
                      </a:lnTo>
                      <a:lnTo>
                        <a:pt x="0" y="1720"/>
                      </a:ln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187"/>
                <p:cNvGrpSpPr>
                  <a:grpSpLocks/>
                </p:cNvGrpSpPr>
                <p:nvPr/>
              </p:nvGrpSpPr>
              <p:grpSpPr bwMode="auto">
                <a:xfrm>
                  <a:off x="2788" y="3026"/>
                  <a:ext cx="304" cy="386"/>
                  <a:chOff x="2788" y="3026"/>
                  <a:chExt cx="304" cy="386"/>
                </a:xfrm>
              </p:grpSpPr>
              <p:sp>
                <p:nvSpPr>
                  <p:cNvPr id="25659" name="Freeform 184"/>
                  <p:cNvSpPr>
                    <a:spLocks/>
                  </p:cNvSpPr>
                  <p:nvPr/>
                </p:nvSpPr>
                <p:spPr bwMode="auto">
                  <a:xfrm>
                    <a:off x="2844" y="3360"/>
                    <a:ext cx="164" cy="52"/>
                  </a:xfrm>
                  <a:custGeom>
                    <a:avLst/>
                    <a:gdLst>
                      <a:gd name="T0" fmla="*/ 0 w 164"/>
                      <a:gd name="T1" fmla="*/ 52 h 52"/>
                      <a:gd name="T2" fmla="*/ 18 w 164"/>
                      <a:gd name="T3" fmla="*/ 0 h 52"/>
                      <a:gd name="T4" fmla="*/ 164 w 164"/>
                      <a:gd name="T5" fmla="*/ 0 h 52"/>
                      <a:gd name="T6" fmla="*/ 0 60000 65536"/>
                      <a:gd name="T7" fmla="*/ 0 60000 65536"/>
                      <a:gd name="T8" fmla="*/ 0 60000 65536"/>
                      <a:gd name="T9" fmla="*/ 0 w 164"/>
                      <a:gd name="T10" fmla="*/ 0 h 52"/>
                      <a:gd name="T11" fmla="*/ 164 w 164"/>
                      <a:gd name="T12" fmla="*/ 52 h 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4" h="52">
                        <a:moveTo>
                          <a:pt x="0" y="52"/>
                        </a:moveTo>
                        <a:lnTo>
                          <a:pt x="18" y="0"/>
                        </a:lnTo>
                        <a:lnTo>
                          <a:pt x="164" y="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60" name="Line 1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8" y="3028"/>
                    <a:ext cx="78" cy="33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61" name="Line 1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02" y="3026"/>
                    <a:ext cx="90" cy="334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24" name="Freeform 188"/>
                <p:cNvSpPr>
                  <a:spLocks noChangeAspect="1"/>
                </p:cNvSpPr>
                <p:nvPr/>
              </p:nvSpPr>
              <p:spPr bwMode="auto">
                <a:xfrm>
                  <a:off x="2705" y="3011"/>
                  <a:ext cx="429" cy="401"/>
                </a:xfrm>
                <a:custGeom>
                  <a:avLst/>
                  <a:gdLst>
                    <a:gd name="T0" fmla="*/ 139 w 429"/>
                    <a:gd name="T1" fmla="*/ 401 h 401"/>
                    <a:gd name="T2" fmla="*/ 0 w 429"/>
                    <a:gd name="T3" fmla="*/ 0 h 401"/>
                    <a:gd name="T4" fmla="*/ 40 w 429"/>
                    <a:gd name="T5" fmla="*/ 12 h 401"/>
                    <a:gd name="T6" fmla="*/ 87 w 429"/>
                    <a:gd name="T7" fmla="*/ 19 h 401"/>
                    <a:gd name="T8" fmla="*/ 166 w 429"/>
                    <a:gd name="T9" fmla="*/ 27 h 401"/>
                    <a:gd name="T10" fmla="*/ 280 w 429"/>
                    <a:gd name="T11" fmla="*/ 27 h 401"/>
                    <a:gd name="T12" fmla="*/ 361 w 429"/>
                    <a:gd name="T13" fmla="*/ 19 h 401"/>
                    <a:gd name="T14" fmla="*/ 429 w 429"/>
                    <a:gd name="T15" fmla="*/ 6 h 401"/>
                    <a:gd name="T16" fmla="*/ 283 w 429"/>
                    <a:gd name="T17" fmla="*/ 401 h 401"/>
                    <a:gd name="T18" fmla="*/ 139 w 429"/>
                    <a:gd name="T19" fmla="*/ 401 h 4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9"/>
                    <a:gd name="T31" fmla="*/ 0 h 401"/>
                    <a:gd name="T32" fmla="*/ 429 w 429"/>
                    <a:gd name="T33" fmla="*/ 401 h 4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9" h="401">
                      <a:moveTo>
                        <a:pt x="139" y="401"/>
                      </a:moveTo>
                      <a:lnTo>
                        <a:pt x="0" y="0"/>
                      </a:lnTo>
                      <a:lnTo>
                        <a:pt x="40" y="12"/>
                      </a:lnTo>
                      <a:lnTo>
                        <a:pt x="87" y="19"/>
                      </a:lnTo>
                      <a:lnTo>
                        <a:pt x="166" y="27"/>
                      </a:lnTo>
                      <a:lnTo>
                        <a:pt x="280" y="27"/>
                      </a:lnTo>
                      <a:lnTo>
                        <a:pt x="361" y="19"/>
                      </a:lnTo>
                      <a:lnTo>
                        <a:pt x="429" y="6"/>
                      </a:lnTo>
                      <a:lnTo>
                        <a:pt x="283" y="401"/>
                      </a:lnTo>
                      <a:lnTo>
                        <a:pt x="139" y="401"/>
                      </a:lnTo>
                      <a:close/>
                    </a:path>
                  </a:pathLst>
                </a:custGeom>
                <a:solidFill>
                  <a:srgbClr val="EAEAEA">
                    <a:alpha val="50195"/>
                  </a:srgbClr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2620" y="2361"/>
                  <a:ext cx="626" cy="676"/>
                  <a:chOff x="2688" y="2928"/>
                  <a:chExt cx="384" cy="432"/>
                </a:xfrm>
              </p:grpSpPr>
              <p:sp>
                <p:nvSpPr>
                  <p:cNvPr id="2057" name="AutoShape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88" y="2928"/>
                    <a:ext cx="384" cy="432"/>
                  </a:xfrm>
                  <a:prstGeom prst="can">
                    <a:avLst>
                      <a:gd name="adj" fmla="val 28125"/>
                    </a:avLst>
                  </a:pr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EAEAEA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58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88" y="2928"/>
                    <a:ext cx="384" cy="10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5607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4" name="Group 168"/>
                <p:cNvGrpSpPr>
                  <a:grpSpLocks/>
                </p:cNvGrpSpPr>
                <p:nvPr/>
              </p:nvGrpSpPr>
              <p:grpSpPr bwMode="auto">
                <a:xfrm>
                  <a:off x="4060" y="1472"/>
                  <a:ext cx="1032" cy="304"/>
                  <a:chOff x="3736" y="1304"/>
                  <a:chExt cx="1032" cy="304"/>
                </a:xfrm>
              </p:grpSpPr>
              <p:sp>
                <p:nvSpPr>
                  <p:cNvPr id="25655" name="AutoShape 16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36" y="1304"/>
                    <a:ext cx="1032" cy="304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56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3761" y="1421"/>
                    <a:ext cx="23" cy="47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91"/>
                <p:cNvGrpSpPr>
                  <a:grpSpLocks/>
                </p:cNvGrpSpPr>
                <p:nvPr/>
              </p:nvGrpSpPr>
              <p:grpSpPr bwMode="auto">
                <a:xfrm>
                  <a:off x="2432" y="1832"/>
                  <a:ext cx="990" cy="656"/>
                  <a:chOff x="2432" y="1832"/>
                  <a:chExt cx="990" cy="656"/>
                </a:xfrm>
              </p:grpSpPr>
              <p:grpSp>
                <p:nvGrpSpPr>
                  <p:cNvPr id="16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2592" y="1832"/>
                    <a:ext cx="664" cy="656"/>
                    <a:chOff x="2592" y="1832"/>
                    <a:chExt cx="664" cy="656"/>
                  </a:xfrm>
                </p:grpSpPr>
                <p:sp>
                  <p:nvSpPr>
                    <p:cNvPr id="25652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2676" y="2384"/>
                      <a:ext cx="488" cy="104"/>
                    </a:xfrm>
                    <a:custGeom>
                      <a:avLst/>
                      <a:gdLst>
                        <a:gd name="T0" fmla="*/ 0 w 488"/>
                        <a:gd name="T1" fmla="*/ 104 h 104"/>
                        <a:gd name="T2" fmla="*/ 32 w 488"/>
                        <a:gd name="T3" fmla="*/ 0 h 104"/>
                        <a:gd name="T4" fmla="*/ 468 w 488"/>
                        <a:gd name="T5" fmla="*/ 0 h 104"/>
                        <a:gd name="T6" fmla="*/ 488 w 488"/>
                        <a:gd name="T7" fmla="*/ 104 h 10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8"/>
                        <a:gd name="T13" fmla="*/ 0 h 104"/>
                        <a:gd name="T14" fmla="*/ 488 w 488"/>
                        <a:gd name="T15" fmla="*/ 104 h 10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8" h="104">
                          <a:moveTo>
                            <a:pt x="0" y="104"/>
                          </a:moveTo>
                          <a:lnTo>
                            <a:pt x="32" y="0"/>
                          </a:lnTo>
                          <a:lnTo>
                            <a:pt x="468" y="0"/>
                          </a:lnTo>
                          <a:lnTo>
                            <a:pt x="488" y="104"/>
                          </a:ln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53" name="Line 18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592" y="1836"/>
                      <a:ext cx="112" cy="548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54" name="Line 1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40" y="1832"/>
                      <a:ext cx="116" cy="552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650" name="Freeform 189"/>
                  <p:cNvSpPr>
                    <a:spLocks noChangeAspect="1"/>
                  </p:cNvSpPr>
                  <p:nvPr/>
                </p:nvSpPr>
                <p:spPr bwMode="auto">
                  <a:xfrm>
                    <a:off x="2432" y="1833"/>
                    <a:ext cx="990" cy="655"/>
                  </a:xfrm>
                  <a:custGeom>
                    <a:avLst/>
                    <a:gdLst>
                      <a:gd name="T0" fmla="*/ 244 w 990"/>
                      <a:gd name="T1" fmla="*/ 655 h 655"/>
                      <a:gd name="T2" fmla="*/ 0 w 990"/>
                      <a:gd name="T3" fmla="*/ 0 h 655"/>
                      <a:gd name="T4" fmla="*/ 990 w 990"/>
                      <a:gd name="T5" fmla="*/ 0 h 655"/>
                      <a:gd name="T6" fmla="*/ 740 w 990"/>
                      <a:gd name="T7" fmla="*/ 655 h 655"/>
                      <a:gd name="T8" fmla="*/ 244 w 990"/>
                      <a:gd name="T9" fmla="*/ 655 h 6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655"/>
                      <a:gd name="T17" fmla="*/ 990 w 990"/>
                      <a:gd name="T18" fmla="*/ 655 h 6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655">
                        <a:moveTo>
                          <a:pt x="244" y="655"/>
                        </a:moveTo>
                        <a:lnTo>
                          <a:pt x="0" y="0"/>
                        </a:lnTo>
                        <a:lnTo>
                          <a:pt x="990" y="0"/>
                        </a:lnTo>
                        <a:lnTo>
                          <a:pt x="740" y="655"/>
                        </a:lnTo>
                        <a:lnTo>
                          <a:pt x="244" y="655"/>
                        </a:lnTo>
                        <a:close/>
                      </a:path>
                    </a:pathLst>
                  </a:custGeom>
                  <a:solidFill>
                    <a:srgbClr val="EAEAEA">
                      <a:alpha val="50195"/>
                    </a:srgbClr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51" name="AutoShap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8" y="1966"/>
                    <a:ext cx="250" cy="344"/>
                  </a:xfrm>
                  <a:prstGeom prst="downArrow">
                    <a:avLst>
                      <a:gd name="adj1" fmla="val 50000"/>
                      <a:gd name="adj2" fmla="val 344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90"/>
                <p:cNvGrpSpPr>
                  <a:grpSpLocks/>
                </p:cNvGrpSpPr>
                <p:nvPr/>
              </p:nvGrpSpPr>
              <p:grpSpPr bwMode="auto">
                <a:xfrm>
                  <a:off x="2182" y="877"/>
                  <a:ext cx="1502" cy="960"/>
                  <a:chOff x="2182" y="877"/>
                  <a:chExt cx="1502" cy="960"/>
                </a:xfrm>
              </p:grpSpPr>
              <p:grpSp>
                <p:nvGrpSpPr>
                  <p:cNvPr id="18" name="Group 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7" y="1535"/>
                    <a:ext cx="1007" cy="302"/>
                    <a:chOff x="2400" y="2160"/>
                    <a:chExt cx="960" cy="288"/>
                  </a:xfrm>
                </p:grpSpPr>
                <p:sp>
                  <p:nvSpPr>
                    <p:cNvPr id="25642" name="Freeform 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8" y="2226"/>
                      <a:ext cx="328" cy="161"/>
                    </a:xfrm>
                    <a:custGeom>
                      <a:avLst/>
                      <a:gdLst>
                        <a:gd name="T0" fmla="*/ 0 w 412"/>
                        <a:gd name="T1" fmla="*/ 202 h 202"/>
                        <a:gd name="T2" fmla="*/ 70 w 412"/>
                        <a:gd name="T3" fmla="*/ 0 h 202"/>
                        <a:gd name="T4" fmla="*/ 412 w 412"/>
                        <a:gd name="T5" fmla="*/ 0 h 202"/>
                        <a:gd name="T6" fmla="*/ 412 w 412"/>
                        <a:gd name="T7" fmla="*/ 202 h 202"/>
                        <a:gd name="T8" fmla="*/ 0 w 412"/>
                        <a:gd name="T9" fmla="*/ 202 h 2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2"/>
                        <a:gd name="T16" fmla="*/ 0 h 202"/>
                        <a:gd name="T17" fmla="*/ 412 w 412"/>
                        <a:gd name="T18" fmla="*/ 202 h 2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2" h="202">
                          <a:moveTo>
                            <a:pt x="0" y="202"/>
                          </a:moveTo>
                          <a:lnTo>
                            <a:pt x="70" y="0"/>
                          </a:lnTo>
                          <a:lnTo>
                            <a:pt x="412" y="0"/>
                          </a:lnTo>
                          <a:lnTo>
                            <a:pt x="412" y="202"/>
                          </a:lnTo>
                          <a:lnTo>
                            <a:pt x="0" y="202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777777"/>
                        </a:gs>
                        <a:gs pos="100000">
                          <a:srgbClr val="C0C0C0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43" name="Freeform 23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2955" y="2224"/>
                      <a:ext cx="328" cy="161"/>
                    </a:xfrm>
                    <a:custGeom>
                      <a:avLst/>
                      <a:gdLst>
                        <a:gd name="T0" fmla="*/ 0 w 412"/>
                        <a:gd name="T1" fmla="*/ 202 h 202"/>
                        <a:gd name="T2" fmla="*/ 70 w 412"/>
                        <a:gd name="T3" fmla="*/ 0 h 202"/>
                        <a:gd name="T4" fmla="*/ 412 w 412"/>
                        <a:gd name="T5" fmla="*/ 0 h 202"/>
                        <a:gd name="T6" fmla="*/ 412 w 412"/>
                        <a:gd name="T7" fmla="*/ 202 h 202"/>
                        <a:gd name="T8" fmla="*/ 0 w 412"/>
                        <a:gd name="T9" fmla="*/ 202 h 2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2"/>
                        <a:gd name="T16" fmla="*/ 0 h 202"/>
                        <a:gd name="T17" fmla="*/ 412 w 412"/>
                        <a:gd name="T18" fmla="*/ 202 h 2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2" h="202">
                          <a:moveTo>
                            <a:pt x="0" y="202"/>
                          </a:moveTo>
                          <a:lnTo>
                            <a:pt x="70" y="0"/>
                          </a:lnTo>
                          <a:lnTo>
                            <a:pt x="412" y="0"/>
                          </a:lnTo>
                          <a:lnTo>
                            <a:pt x="412" y="202"/>
                          </a:lnTo>
                          <a:lnTo>
                            <a:pt x="0" y="202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777777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44" name="Rectangle 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96" y="2160"/>
                      <a:ext cx="768" cy="48"/>
                    </a:xfrm>
                    <a:prstGeom prst="rect">
                      <a:avLst/>
                    </a:prstGeom>
                    <a:solidFill>
                      <a:srgbClr val="EAEAEA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45" name="Freeform 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00" y="2160"/>
                      <a:ext cx="96" cy="288"/>
                    </a:xfrm>
                    <a:custGeom>
                      <a:avLst/>
                      <a:gdLst>
                        <a:gd name="T0" fmla="*/ 0 w 96"/>
                        <a:gd name="T1" fmla="*/ 240 h 288"/>
                        <a:gd name="T2" fmla="*/ 96 w 96"/>
                        <a:gd name="T3" fmla="*/ 0 h 288"/>
                        <a:gd name="T4" fmla="*/ 96 w 96"/>
                        <a:gd name="T5" fmla="*/ 48 h 288"/>
                        <a:gd name="T6" fmla="*/ 0 w 96"/>
                        <a:gd name="T7" fmla="*/ 288 h 288"/>
                        <a:gd name="T8" fmla="*/ 0 w 96"/>
                        <a:gd name="T9" fmla="*/ 240 h 2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288"/>
                        <a:gd name="T17" fmla="*/ 96 w 96"/>
                        <a:gd name="T18" fmla="*/ 288 h 2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288">
                          <a:moveTo>
                            <a:pt x="0" y="240"/>
                          </a:moveTo>
                          <a:lnTo>
                            <a:pt x="96" y="0"/>
                          </a:lnTo>
                          <a:lnTo>
                            <a:pt x="96" y="48"/>
                          </a:lnTo>
                          <a:lnTo>
                            <a:pt x="0" y="288"/>
                          </a:lnTo>
                          <a:lnTo>
                            <a:pt x="0" y="24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8F8F8"/>
                        </a:gs>
                        <a:gs pos="100000">
                          <a:srgbClr val="737373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46" name="Freeform 16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3264" y="2160"/>
                      <a:ext cx="96" cy="288"/>
                    </a:xfrm>
                    <a:custGeom>
                      <a:avLst/>
                      <a:gdLst>
                        <a:gd name="T0" fmla="*/ 0 w 96"/>
                        <a:gd name="T1" fmla="*/ 240 h 288"/>
                        <a:gd name="T2" fmla="*/ 96 w 96"/>
                        <a:gd name="T3" fmla="*/ 0 h 288"/>
                        <a:gd name="T4" fmla="*/ 96 w 96"/>
                        <a:gd name="T5" fmla="*/ 48 h 288"/>
                        <a:gd name="T6" fmla="*/ 0 w 96"/>
                        <a:gd name="T7" fmla="*/ 288 h 288"/>
                        <a:gd name="T8" fmla="*/ 0 w 96"/>
                        <a:gd name="T9" fmla="*/ 240 h 2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288"/>
                        <a:gd name="T17" fmla="*/ 96 w 96"/>
                        <a:gd name="T18" fmla="*/ 288 h 2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288">
                          <a:moveTo>
                            <a:pt x="0" y="240"/>
                          </a:moveTo>
                          <a:lnTo>
                            <a:pt x="96" y="0"/>
                          </a:lnTo>
                          <a:lnTo>
                            <a:pt x="96" y="48"/>
                          </a:lnTo>
                          <a:lnTo>
                            <a:pt x="0" y="288"/>
                          </a:lnTo>
                          <a:lnTo>
                            <a:pt x="0" y="24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737373"/>
                        </a:gs>
                        <a:gs pos="100000">
                          <a:srgbClr val="F8F8F8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0" name="Rectangle 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00" y="2400"/>
                      <a:ext cx="960" cy="4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DDDDDD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5648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00" y="2160"/>
                      <a:ext cx="960" cy="240"/>
                    </a:xfrm>
                    <a:custGeom>
                      <a:avLst/>
                      <a:gdLst>
                        <a:gd name="T0" fmla="*/ 0 w 960"/>
                        <a:gd name="T1" fmla="*/ 240 h 240"/>
                        <a:gd name="T2" fmla="*/ 96 w 960"/>
                        <a:gd name="T3" fmla="*/ 0 h 240"/>
                        <a:gd name="T4" fmla="*/ 864 w 960"/>
                        <a:gd name="T5" fmla="*/ 0 h 240"/>
                        <a:gd name="T6" fmla="*/ 960 w 960"/>
                        <a:gd name="T7" fmla="*/ 240 h 240"/>
                        <a:gd name="T8" fmla="*/ 0 w 960"/>
                        <a:gd name="T9" fmla="*/ 240 h 2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0"/>
                        <a:gd name="T16" fmla="*/ 0 h 240"/>
                        <a:gd name="T17" fmla="*/ 960 w 960"/>
                        <a:gd name="T18" fmla="*/ 240 h 2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0" h="240">
                          <a:moveTo>
                            <a:pt x="0" y="240"/>
                          </a:moveTo>
                          <a:lnTo>
                            <a:pt x="96" y="0"/>
                          </a:lnTo>
                          <a:lnTo>
                            <a:pt x="864" y="0"/>
                          </a:lnTo>
                          <a:lnTo>
                            <a:pt x="960" y="240"/>
                          </a:lnTo>
                          <a:lnTo>
                            <a:pt x="0" y="240"/>
                          </a:lnTo>
                          <a:close/>
                        </a:path>
                      </a:pathLst>
                    </a:custGeom>
                    <a:solidFill>
                      <a:srgbClr val="F8F8F8">
                        <a:alpha val="50195"/>
                      </a:srgbClr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428" y="1088"/>
                    <a:ext cx="1024" cy="448"/>
                    <a:chOff x="2428" y="1088"/>
                    <a:chExt cx="1024" cy="448"/>
                  </a:xfrm>
                </p:grpSpPr>
                <p:sp>
                  <p:nvSpPr>
                    <p:cNvPr id="25640" name="Line 17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28" y="1088"/>
                      <a:ext cx="100" cy="4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41" name="Line 1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28" y="1088"/>
                      <a:ext cx="124" cy="4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" name="Group 1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82" y="877"/>
                    <a:ext cx="1502" cy="228"/>
                    <a:chOff x="2304" y="950"/>
                    <a:chExt cx="1152" cy="175"/>
                  </a:xfrm>
                </p:grpSpPr>
                <p:sp>
                  <p:nvSpPr>
                    <p:cNvPr id="25635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70" y="950"/>
                      <a:ext cx="1019" cy="89"/>
                    </a:xfrm>
                    <a:custGeom>
                      <a:avLst/>
                      <a:gdLst>
                        <a:gd name="T0" fmla="*/ 0 w 2089"/>
                        <a:gd name="T1" fmla="*/ 152 h 153"/>
                        <a:gd name="T2" fmla="*/ 16 w 2089"/>
                        <a:gd name="T3" fmla="*/ 108 h 153"/>
                        <a:gd name="T4" fmla="*/ 36 w 2089"/>
                        <a:gd name="T5" fmla="*/ 88 h 153"/>
                        <a:gd name="T6" fmla="*/ 80 w 2089"/>
                        <a:gd name="T7" fmla="*/ 68 h 153"/>
                        <a:gd name="T8" fmla="*/ 132 w 2089"/>
                        <a:gd name="T9" fmla="*/ 48 h 153"/>
                        <a:gd name="T10" fmla="*/ 176 w 2089"/>
                        <a:gd name="T11" fmla="*/ 32 h 153"/>
                        <a:gd name="T12" fmla="*/ 228 w 2089"/>
                        <a:gd name="T13" fmla="*/ 20 h 153"/>
                        <a:gd name="T14" fmla="*/ 272 w 2089"/>
                        <a:gd name="T15" fmla="*/ 12 h 153"/>
                        <a:gd name="T16" fmla="*/ 328 w 2089"/>
                        <a:gd name="T17" fmla="*/ 4 h 153"/>
                        <a:gd name="T18" fmla="*/ 392 w 2089"/>
                        <a:gd name="T19" fmla="*/ 0 h 153"/>
                        <a:gd name="T20" fmla="*/ 1684 w 2089"/>
                        <a:gd name="T21" fmla="*/ 0 h 153"/>
                        <a:gd name="T22" fmla="*/ 1744 w 2089"/>
                        <a:gd name="T23" fmla="*/ 8 h 153"/>
                        <a:gd name="T24" fmla="*/ 1780 w 2089"/>
                        <a:gd name="T25" fmla="*/ 12 h 153"/>
                        <a:gd name="T26" fmla="*/ 1808 w 2089"/>
                        <a:gd name="T27" fmla="*/ 16 h 153"/>
                        <a:gd name="T28" fmla="*/ 1840 w 2089"/>
                        <a:gd name="T29" fmla="*/ 20 h 153"/>
                        <a:gd name="T30" fmla="*/ 1856 w 2089"/>
                        <a:gd name="T31" fmla="*/ 20 h 153"/>
                        <a:gd name="T32" fmla="*/ 1892 w 2089"/>
                        <a:gd name="T33" fmla="*/ 28 h 153"/>
                        <a:gd name="T34" fmla="*/ 1940 w 2089"/>
                        <a:gd name="T35" fmla="*/ 40 h 153"/>
                        <a:gd name="T36" fmla="*/ 1988 w 2089"/>
                        <a:gd name="T37" fmla="*/ 60 h 153"/>
                        <a:gd name="T38" fmla="*/ 2044 w 2089"/>
                        <a:gd name="T39" fmla="*/ 88 h 153"/>
                        <a:gd name="T40" fmla="*/ 2072 w 2089"/>
                        <a:gd name="T41" fmla="*/ 112 h 153"/>
                        <a:gd name="T42" fmla="*/ 2088 w 2089"/>
                        <a:gd name="T43" fmla="*/ 152 h 15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2089"/>
                        <a:gd name="T67" fmla="*/ 0 h 153"/>
                        <a:gd name="T68" fmla="*/ 2089 w 2089"/>
                        <a:gd name="T69" fmla="*/ 153 h 15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2089" h="153">
                          <a:moveTo>
                            <a:pt x="0" y="152"/>
                          </a:moveTo>
                          <a:lnTo>
                            <a:pt x="16" y="108"/>
                          </a:lnTo>
                          <a:lnTo>
                            <a:pt x="36" y="88"/>
                          </a:lnTo>
                          <a:lnTo>
                            <a:pt x="80" y="68"/>
                          </a:lnTo>
                          <a:lnTo>
                            <a:pt x="132" y="48"/>
                          </a:lnTo>
                          <a:lnTo>
                            <a:pt x="176" y="32"/>
                          </a:lnTo>
                          <a:lnTo>
                            <a:pt x="228" y="20"/>
                          </a:lnTo>
                          <a:lnTo>
                            <a:pt x="272" y="12"/>
                          </a:lnTo>
                          <a:lnTo>
                            <a:pt x="328" y="4"/>
                          </a:lnTo>
                          <a:lnTo>
                            <a:pt x="392" y="0"/>
                          </a:lnTo>
                          <a:lnTo>
                            <a:pt x="1684" y="0"/>
                          </a:lnTo>
                          <a:lnTo>
                            <a:pt x="1744" y="8"/>
                          </a:lnTo>
                          <a:lnTo>
                            <a:pt x="1780" y="12"/>
                          </a:lnTo>
                          <a:lnTo>
                            <a:pt x="1808" y="16"/>
                          </a:lnTo>
                          <a:lnTo>
                            <a:pt x="1840" y="20"/>
                          </a:lnTo>
                          <a:lnTo>
                            <a:pt x="1856" y="20"/>
                          </a:lnTo>
                          <a:lnTo>
                            <a:pt x="1892" y="28"/>
                          </a:lnTo>
                          <a:lnTo>
                            <a:pt x="1940" y="40"/>
                          </a:lnTo>
                          <a:lnTo>
                            <a:pt x="1988" y="60"/>
                          </a:lnTo>
                          <a:lnTo>
                            <a:pt x="2044" y="88"/>
                          </a:lnTo>
                          <a:lnTo>
                            <a:pt x="2072" y="112"/>
                          </a:lnTo>
                          <a:lnTo>
                            <a:pt x="2088" y="152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DDDDDD"/>
                        </a:gs>
                        <a:gs pos="50000">
                          <a:srgbClr val="FCFCFC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  <a:ln w="635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36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8" y="1036"/>
                      <a:ext cx="1019" cy="89"/>
                    </a:xfrm>
                    <a:custGeom>
                      <a:avLst/>
                      <a:gdLst>
                        <a:gd name="T0" fmla="*/ 0 w 2089"/>
                        <a:gd name="T1" fmla="*/ 0 h 153"/>
                        <a:gd name="T2" fmla="*/ 16 w 2089"/>
                        <a:gd name="T3" fmla="*/ 44 h 153"/>
                        <a:gd name="T4" fmla="*/ 36 w 2089"/>
                        <a:gd name="T5" fmla="*/ 64 h 153"/>
                        <a:gd name="T6" fmla="*/ 80 w 2089"/>
                        <a:gd name="T7" fmla="*/ 84 h 153"/>
                        <a:gd name="T8" fmla="*/ 132 w 2089"/>
                        <a:gd name="T9" fmla="*/ 104 h 153"/>
                        <a:gd name="T10" fmla="*/ 176 w 2089"/>
                        <a:gd name="T11" fmla="*/ 120 h 153"/>
                        <a:gd name="T12" fmla="*/ 228 w 2089"/>
                        <a:gd name="T13" fmla="*/ 132 h 153"/>
                        <a:gd name="T14" fmla="*/ 272 w 2089"/>
                        <a:gd name="T15" fmla="*/ 140 h 153"/>
                        <a:gd name="T16" fmla="*/ 328 w 2089"/>
                        <a:gd name="T17" fmla="*/ 148 h 153"/>
                        <a:gd name="T18" fmla="*/ 392 w 2089"/>
                        <a:gd name="T19" fmla="*/ 152 h 153"/>
                        <a:gd name="T20" fmla="*/ 1684 w 2089"/>
                        <a:gd name="T21" fmla="*/ 152 h 153"/>
                        <a:gd name="T22" fmla="*/ 1744 w 2089"/>
                        <a:gd name="T23" fmla="*/ 144 h 153"/>
                        <a:gd name="T24" fmla="*/ 1780 w 2089"/>
                        <a:gd name="T25" fmla="*/ 140 h 153"/>
                        <a:gd name="T26" fmla="*/ 1808 w 2089"/>
                        <a:gd name="T27" fmla="*/ 136 h 153"/>
                        <a:gd name="T28" fmla="*/ 1840 w 2089"/>
                        <a:gd name="T29" fmla="*/ 132 h 153"/>
                        <a:gd name="T30" fmla="*/ 1856 w 2089"/>
                        <a:gd name="T31" fmla="*/ 132 h 153"/>
                        <a:gd name="T32" fmla="*/ 1892 w 2089"/>
                        <a:gd name="T33" fmla="*/ 124 h 153"/>
                        <a:gd name="T34" fmla="*/ 1940 w 2089"/>
                        <a:gd name="T35" fmla="*/ 112 h 153"/>
                        <a:gd name="T36" fmla="*/ 1988 w 2089"/>
                        <a:gd name="T37" fmla="*/ 92 h 153"/>
                        <a:gd name="T38" fmla="*/ 2044 w 2089"/>
                        <a:gd name="T39" fmla="*/ 64 h 153"/>
                        <a:gd name="T40" fmla="*/ 2072 w 2089"/>
                        <a:gd name="T41" fmla="*/ 40 h 153"/>
                        <a:gd name="T42" fmla="*/ 2088 w 2089"/>
                        <a:gd name="T43" fmla="*/ 0 h 15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2089"/>
                        <a:gd name="T67" fmla="*/ 0 h 153"/>
                        <a:gd name="T68" fmla="*/ 2089 w 2089"/>
                        <a:gd name="T69" fmla="*/ 153 h 15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2089" h="153">
                          <a:moveTo>
                            <a:pt x="0" y="0"/>
                          </a:moveTo>
                          <a:lnTo>
                            <a:pt x="16" y="44"/>
                          </a:lnTo>
                          <a:lnTo>
                            <a:pt x="36" y="64"/>
                          </a:lnTo>
                          <a:lnTo>
                            <a:pt x="80" y="84"/>
                          </a:lnTo>
                          <a:lnTo>
                            <a:pt x="132" y="104"/>
                          </a:lnTo>
                          <a:lnTo>
                            <a:pt x="176" y="120"/>
                          </a:lnTo>
                          <a:lnTo>
                            <a:pt x="228" y="132"/>
                          </a:lnTo>
                          <a:lnTo>
                            <a:pt x="272" y="140"/>
                          </a:lnTo>
                          <a:lnTo>
                            <a:pt x="328" y="148"/>
                          </a:lnTo>
                          <a:lnTo>
                            <a:pt x="392" y="152"/>
                          </a:lnTo>
                          <a:lnTo>
                            <a:pt x="1684" y="152"/>
                          </a:lnTo>
                          <a:lnTo>
                            <a:pt x="1744" y="144"/>
                          </a:lnTo>
                          <a:lnTo>
                            <a:pt x="1780" y="140"/>
                          </a:lnTo>
                          <a:lnTo>
                            <a:pt x="1808" y="136"/>
                          </a:lnTo>
                          <a:lnTo>
                            <a:pt x="1840" y="132"/>
                          </a:lnTo>
                          <a:lnTo>
                            <a:pt x="1856" y="132"/>
                          </a:lnTo>
                          <a:lnTo>
                            <a:pt x="1892" y="124"/>
                          </a:lnTo>
                          <a:lnTo>
                            <a:pt x="1940" y="112"/>
                          </a:lnTo>
                          <a:lnTo>
                            <a:pt x="1988" y="92"/>
                          </a:lnTo>
                          <a:lnTo>
                            <a:pt x="2044" y="64"/>
                          </a:lnTo>
                          <a:lnTo>
                            <a:pt x="2072" y="40"/>
                          </a:lnTo>
                          <a:lnTo>
                            <a:pt x="2088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DDDDDD"/>
                        </a:gs>
                        <a:gs pos="50000">
                          <a:srgbClr val="FCFCFC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  <a:ln w="635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37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04" y="1024"/>
                      <a:ext cx="210" cy="20"/>
                    </a:xfrm>
                    <a:prstGeom prst="roundRect">
                      <a:avLst>
                        <a:gd name="adj" fmla="val 12495"/>
                      </a:avLst>
                    </a:prstGeom>
                    <a:gradFill rotWithShape="0">
                      <a:gsLst>
                        <a:gs pos="0">
                          <a:srgbClr val="A3A3A3"/>
                        </a:gs>
                        <a:gs pos="100000">
                          <a:srgbClr val="EAEAEA"/>
                        </a:gs>
                      </a:gsLst>
                      <a:lin ang="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38" name="AutoShape 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46" y="1024"/>
                      <a:ext cx="210" cy="20"/>
                    </a:xfrm>
                    <a:prstGeom prst="roundRect">
                      <a:avLst>
                        <a:gd name="adj" fmla="val 12495"/>
                      </a:avLst>
                    </a:prstGeom>
                    <a:gradFill rotWithShape="0">
                      <a:gsLst>
                        <a:gs pos="0">
                          <a:srgbClr val="EAEAEA"/>
                        </a:gs>
                        <a:gs pos="100000">
                          <a:srgbClr val="A3A3A3"/>
                        </a:gs>
                      </a:gsLst>
                      <a:lin ang="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39" name="Rectangl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30" y="1018"/>
                      <a:ext cx="703" cy="3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DDDDDD"/>
                        </a:gs>
                        <a:gs pos="50000">
                          <a:srgbClr val="EEEEEE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632" name="Rectangle 183"/>
                  <p:cNvSpPr>
                    <a:spLocks noChangeArrowheads="1"/>
                  </p:cNvSpPr>
                  <p:nvPr/>
                </p:nvSpPr>
                <p:spPr bwMode="auto">
                  <a:xfrm rot="18781039" flipH="1">
                    <a:off x="3304" y="1593"/>
                    <a:ext cx="92" cy="1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2307" y="1035"/>
                    <a:ext cx="1252" cy="751"/>
                  </a:xfrm>
                  <a:custGeom>
                    <a:avLst/>
                    <a:gdLst>
                      <a:gd name="T0" fmla="*/ 93 w 960"/>
                      <a:gd name="T1" fmla="*/ 576 h 576"/>
                      <a:gd name="T2" fmla="*/ 0 w 960"/>
                      <a:gd name="T3" fmla="*/ 0 h 576"/>
                      <a:gd name="T4" fmla="*/ 960 w 960"/>
                      <a:gd name="T5" fmla="*/ 0 h 576"/>
                      <a:gd name="T6" fmla="*/ 867 w 960"/>
                      <a:gd name="T7" fmla="*/ 576 h 576"/>
                      <a:gd name="T8" fmla="*/ 93 w 960"/>
                      <a:gd name="T9" fmla="*/ 576 h 5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0"/>
                      <a:gd name="T16" fmla="*/ 0 h 576"/>
                      <a:gd name="T17" fmla="*/ 960 w 960"/>
                      <a:gd name="T18" fmla="*/ 576 h 5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0" h="576">
                        <a:moveTo>
                          <a:pt x="93" y="576"/>
                        </a:moveTo>
                        <a:lnTo>
                          <a:pt x="0" y="0"/>
                        </a:lnTo>
                        <a:lnTo>
                          <a:pt x="960" y="0"/>
                        </a:lnTo>
                        <a:lnTo>
                          <a:pt x="867" y="576"/>
                        </a:lnTo>
                        <a:lnTo>
                          <a:pt x="93" y="576"/>
                        </a:lnTo>
                        <a:close/>
                      </a:path>
                    </a:pathLst>
                  </a:custGeom>
                  <a:solidFill>
                    <a:srgbClr val="EAEAEA">
                      <a:alpha val="50195"/>
                    </a:srgbClr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4" name="AutoShap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8" y="1172"/>
                    <a:ext cx="250" cy="344"/>
                  </a:xfrm>
                  <a:prstGeom prst="downArrow">
                    <a:avLst>
                      <a:gd name="adj1" fmla="val 50000"/>
                      <a:gd name="adj2" fmla="val 344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1" name="Group 200"/>
            <p:cNvGrpSpPr>
              <a:grpSpLocks/>
            </p:cNvGrpSpPr>
            <p:nvPr/>
          </p:nvGrpSpPr>
          <p:grpSpPr bwMode="auto">
            <a:xfrm>
              <a:off x="1405" y="1648"/>
              <a:ext cx="2087" cy="1739"/>
              <a:chOff x="1405" y="1648"/>
              <a:chExt cx="2087" cy="1739"/>
            </a:xfrm>
          </p:grpSpPr>
          <p:sp>
            <p:nvSpPr>
              <p:cNvPr id="25616" name="Freeform 148"/>
              <p:cNvSpPr>
                <a:spLocks/>
              </p:cNvSpPr>
              <p:nvPr/>
            </p:nvSpPr>
            <p:spPr bwMode="auto">
              <a:xfrm>
                <a:off x="2330" y="2965"/>
                <a:ext cx="409" cy="422"/>
              </a:xfrm>
              <a:custGeom>
                <a:avLst/>
                <a:gdLst>
                  <a:gd name="T0" fmla="*/ 0 w 528"/>
                  <a:gd name="T1" fmla="*/ 0 h 222"/>
                  <a:gd name="T2" fmla="*/ 144 w 528"/>
                  <a:gd name="T3" fmla="*/ 0 h 222"/>
                  <a:gd name="T4" fmla="*/ 528 w 528"/>
                  <a:gd name="T5" fmla="*/ 222 h 22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222"/>
                  <a:gd name="T11" fmla="*/ 528 w 528"/>
                  <a:gd name="T12" fmla="*/ 222 h 2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222">
                    <a:moveTo>
                      <a:pt x="0" y="0"/>
                    </a:moveTo>
                    <a:lnTo>
                      <a:pt x="144" y="0"/>
                    </a:lnTo>
                    <a:lnTo>
                      <a:pt x="528" y="222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7" name="Line 160"/>
              <p:cNvSpPr>
                <a:spLocks noChangeShapeType="1"/>
              </p:cNvSpPr>
              <p:nvPr/>
            </p:nvSpPr>
            <p:spPr bwMode="auto">
              <a:xfrm flipH="1">
                <a:off x="1405" y="1648"/>
                <a:ext cx="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7" name="Line 169"/>
              <p:cNvSpPr>
                <a:spLocks noChangeShapeType="1"/>
              </p:cNvSpPr>
              <p:nvPr/>
            </p:nvSpPr>
            <p:spPr bwMode="auto">
              <a:xfrm flipH="1" flipV="1">
                <a:off x="3180" y="1815"/>
                <a:ext cx="312" cy="17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2700" dir="54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2" name="Group 206"/>
            <p:cNvGrpSpPr>
              <a:grpSpLocks/>
            </p:cNvGrpSpPr>
            <p:nvPr/>
          </p:nvGrpSpPr>
          <p:grpSpPr bwMode="auto">
            <a:xfrm>
              <a:off x="627" y="674"/>
              <a:ext cx="4713" cy="3051"/>
              <a:chOff x="627" y="674"/>
              <a:chExt cx="4713" cy="3051"/>
            </a:xfrm>
          </p:grpSpPr>
          <p:sp>
            <p:nvSpPr>
              <p:cNvPr id="25608" name="Text Box 147"/>
              <p:cNvSpPr txBox="1">
                <a:spLocks noChangeArrowheads="1"/>
              </p:cNvSpPr>
              <p:nvPr/>
            </p:nvSpPr>
            <p:spPr bwMode="auto">
              <a:xfrm>
                <a:off x="627" y="2883"/>
                <a:ext cx="1834" cy="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>
                    <a:solidFill>
                      <a:srgbClr val="0033CC"/>
                    </a:solidFill>
                  </a:rPr>
                  <a:t>Single field exposure, includes: focus, align, expose, step, and repeat process</a:t>
                </a:r>
              </a:p>
            </p:txBody>
          </p:sp>
          <p:sp>
            <p:nvSpPr>
              <p:cNvPr id="25609" name="Rectangle 39"/>
              <p:cNvSpPr>
                <a:spLocks noChangeArrowheads="1"/>
              </p:cNvSpPr>
              <p:nvPr/>
            </p:nvSpPr>
            <p:spPr bwMode="auto">
              <a:xfrm>
                <a:off x="2466" y="674"/>
                <a:ext cx="912" cy="1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>
                    <a:solidFill>
                      <a:srgbClr val="0033CC"/>
                    </a:solidFill>
                  </a:rPr>
                  <a:t>UV light source</a:t>
                </a:r>
              </a:p>
            </p:txBody>
          </p:sp>
          <p:sp>
            <p:nvSpPr>
              <p:cNvPr id="25610" name="Text Box 140"/>
              <p:cNvSpPr txBox="1">
                <a:spLocks noChangeArrowheads="1"/>
              </p:cNvSpPr>
              <p:nvPr/>
            </p:nvSpPr>
            <p:spPr bwMode="auto">
              <a:xfrm>
                <a:off x="3491" y="1915"/>
                <a:ext cx="1669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Reticle (may contain one or more die in the reticle field)</a:t>
                </a:r>
              </a:p>
            </p:txBody>
          </p:sp>
          <p:sp>
            <p:nvSpPr>
              <p:cNvPr id="25611" name="Text Box 143"/>
              <p:cNvSpPr txBox="1">
                <a:spLocks noChangeArrowheads="1"/>
              </p:cNvSpPr>
              <p:nvPr/>
            </p:nvSpPr>
            <p:spPr bwMode="auto">
              <a:xfrm>
                <a:off x="1466" y="1023"/>
                <a:ext cx="500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0033CC"/>
                    </a:solidFill>
                  </a:rPr>
                  <a:t>Shutter</a:t>
                </a:r>
              </a:p>
            </p:txBody>
          </p:sp>
          <p:sp>
            <p:nvSpPr>
              <p:cNvPr id="25612" name="Text Box 144"/>
              <p:cNvSpPr txBox="1">
                <a:spLocks noChangeArrowheads="1"/>
              </p:cNvSpPr>
              <p:nvPr/>
            </p:nvSpPr>
            <p:spPr bwMode="auto">
              <a:xfrm>
                <a:off x="4067" y="3235"/>
                <a:ext cx="1273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Wafer stage controls position of wafer in </a:t>
                </a:r>
              </a:p>
              <a:p>
                <a:r>
                  <a:rPr lang="en-US" dirty="0">
                    <a:solidFill>
                      <a:srgbClr val="0033CC"/>
                    </a:solidFill>
                  </a:rPr>
                  <a:t>X, Y, Z, </a:t>
                </a:r>
                <a:r>
                  <a:rPr lang="en-US" dirty="0" smtClean="0">
                    <a:solidFill>
                      <a:srgbClr val="0033CC"/>
                    </a:solidFill>
                    <a:sym typeface="Symbol"/>
                  </a:rPr>
                  <a:t></a:t>
                </a:r>
                <a:endParaRPr lang="en-US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25613" name="Text Box 161"/>
              <p:cNvSpPr txBox="1">
                <a:spLocks noChangeArrowheads="1"/>
              </p:cNvSpPr>
              <p:nvPr/>
            </p:nvSpPr>
            <p:spPr bwMode="auto">
              <a:xfrm>
                <a:off x="3367" y="2453"/>
                <a:ext cx="1841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Projection lens (reduces the size of reticle field for presentation to the wafer surface)</a:t>
                </a:r>
              </a:p>
            </p:txBody>
          </p:sp>
          <p:sp>
            <p:nvSpPr>
              <p:cNvPr id="25614" name="Text Box 162"/>
              <p:cNvSpPr txBox="1">
                <a:spLocks noChangeArrowheads="1"/>
              </p:cNvSpPr>
              <p:nvPr/>
            </p:nvSpPr>
            <p:spPr bwMode="auto">
              <a:xfrm>
                <a:off x="654" y="1736"/>
                <a:ext cx="1673" cy="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>
                    <a:solidFill>
                      <a:srgbClr val="0033CC"/>
                    </a:solidFill>
                  </a:rPr>
                  <a:t>Shutter is closed during focus and alignment and removed during wafer exposure</a:t>
                </a:r>
              </a:p>
            </p:txBody>
          </p:sp>
          <p:sp>
            <p:nvSpPr>
              <p:cNvPr id="25615" name="Text Box 170"/>
              <p:cNvSpPr txBox="1">
                <a:spLocks noChangeArrowheads="1"/>
              </p:cNvSpPr>
              <p:nvPr/>
            </p:nvSpPr>
            <p:spPr bwMode="auto">
              <a:xfrm>
                <a:off x="4067" y="1255"/>
                <a:ext cx="94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Alignment laser</a:t>
                </a:r>
              </a:p>
            </p:txBody>
          </p:sp>
        </p:grpSp>
      </p:grpSp>
      <p:cxnSp>
        <p:nvCxnSpPr>
          <p:cNvPr id="84" name="Straight Connector 8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124639" y="0"/>
            <a:ext cx="5005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Stepper (step and repeat system)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52400" y="5334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Die-by-die exposure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Feature size (typically) 4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 reduction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35994"/>
            <a:ext cx="3372052" cy="44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 noChangeAspect="1"/>
          </p:cNvGrpSpPr>
          <p:nvPr/>
        </p:nvGrpSpPr>
        <p:grpSpPr bwMode="auto">
          <a:xfrm>
            <a:off x="76200" y="938948"/>
            <a:ext cx="6682740" cy="4852252"/>
            <a:chOff x="350" y="297"/>
            <a:chExt cx="5262" cy="3474"/>
          </a:xfrm>
        </p:grpSpPr>
        <p:pic>
          <p:nvPicPr>
            <p:cNvPr id="604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2" y="540"/>
              <a:ext cx="4192" cy="31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12" y="606"/>
              <a:ext cx="3145" cy="3054"/>
              <a:chOff x="1512" y="834"/>
              <a:chExt cx="3145" cy="3054"/>
            </a:xfrm>
          </p:grpSpPr>
          <p:sp>
            <p:nvSpPr>
              <p:cNvPr id="142343" name="Freeform 7"/>
              <p:cNvSpPr>
                <a:spLocks/>
              </p:cNvSpPr>
              <p:nvPr/>
            </p:nvSpPr>
            <p:spPr bwMode="auto">
              <a:xfrm>
                <a:off x="2775" y="2775"/>
                <a:ext cx="1532" cy="6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4" y="636"/>
                  </a:cxn>
                  <a:cxn ang="0">
                    <a:pos x="1368" y="636"/>
                  </a:cxn>
                </a:cxnLst>
                <a:rect l="0" t="0" r="r" b="b"/>
                <a:pathLst>
                  <a:path w="1368" h="636">
                    <a:moveTo>
                      <a:pt x="0" y="0"/>
                    </a:moveTo>
                    <a:lnTo>
                      <a:pt x="1224" y="636"/>
                    </a:lnTo>
                    <a:lnTo>
                      <a:pt x="1368" y="63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33CC"/>
                  </a:solidFill>
                </a:endParaRPr>
              </a:p>
            </p:txBody>
          </p:sp>
          <p:sp>
            <p:nvSpPr>
              <p:cNvPr id="142344" name="Freeform 8"/>
              <p:cNvSpPr>
                <a:spLocks/>
              </p:cNvSpPr>
              <p:nvPr/>
            </p:nvSpPr>
            <p:spPr bwMode="auto">
              <a:xfrm>
                <a:off x="2853" y="1816"/>
                <a:ext cx="1804" cy="9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4" y="636"/>
                  </a:cxn>
                  <a:cxn ang="0">
                    <a:pos x="1368" y="636"/>
                  </a:cxn>
                </a:cxnLst>
                <a:rect l="0" t="0" r="r" b="b"/>
                <a:pathLst>
                  <a:path w="1368" h="636">
                    <a:moveTo>
                      <a:pt x="0" y="0"/>
                    </a:moveTo>
                    <a:lnTo>
                      <a:pt x="1224" y="636"/>
                    </a:lnTo>
                    <a:lnTo>
                      <a:pt x="1368" y="63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3187806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33CC"/>
                  </a:solidFill>
                </a:endParaRPr>
              </a:p>
            </p:txBody>
          </p:sp>
          <p:sp>
            <p:nvSpPr>
              <p:cNvPr id="142345" name="Freeform 9"/>
              <p:cNvSpPr>
                <a:spLocks/>
              </p:cNvSpPr>
              <p:nvPr/>
            </p:nvSpPr>
            <p:spPr bwMode="auto">
              <a:xfrm>
                <a:off x="1512" y="2454"/>
                <a:ext cx="1134" cy="1194"/>
              </a:xfrm>
              <a:custGeom>
                <a:avLst/>
                <a:gdLst/>
                <a:ahLst/>
                <a:cxnLst>
                  <a:cxn ang="0">
                    <a:pos x="1134" y="0"/>
                  </a:cxn>
                  <a:cxn ang="0">
                    <a:pos x="96" y="1194"/>
                  </a:cxn>
                  <a:cxn ang="0">
                    <a:pos x="0" y="1194"/>
                  </a:cxn>
                </a:cxnLst>
                <a:rect l="0" t="0" r="r" b="b"/>
                <a:pathLst>
                  <a:path w="1134" h="1194">
                    <a:moveTo>
                      <a:pt x="1134" y="0"/>
                    </a:moveTo>
                    <a:lnTo>
                      <a:pt x="96" y="1194"/>
                    </a:lnTo>
                    <a:lnTo>
                      <a:pt x="0" y="119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33CC"/>
                  </a:solidFill>
                </a:endParaRPr>
              </a:p>
            </p:txBody>
          </p:sp>
          <p:sp>
            <p:nvSpPr>
              <p:cNvPr id="142346" name="Freeform 10"/>
              <p:cNvSpPr>
                <a:spLocks/>
              </p:cNvSpPr>
              <p:nvPr/>
            </p:nvSpPr>
            <p:spPr bwMode="auto">
              <a:xfrm>
                <a:off x="1626" y="2466"/>
                <a:ext cx="1242" cy="1422"/>
              </a:xfrm>
              <a:custGeom>
                <a:avLst/>
                <a:gdLst/>
                <a:ahLst/>
                <a:cxnLst>
                  <a:cxn ang="0">
                    <a:pos x="1134" y="0"/>
                  </a:cxn>
                  <a:cxn ang="0">
                    <a:pos x="96" y="1194"/>
                  </a:cxn>
                  <a:cxn ang="0">
                    <a:pos x="0" y="1194"/>
                  </a:cxn>
                </a:cxnLst>
                <a:rect l="0" t="0" r="r" b="b"/>
                <a:pathLst>
                  <a:path w="1134" h="1194">
                    <a:moveTo>
                      <a:pt x="1134" y="0"/>
                    </a:moveTo>
                    <a:lnTo>
                      <a:pt x="96" y="1194"/>
                    </a:lnTo>
                    <a:lnTo>
                      <a:pt x="0" y="119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33CC"/>
                  </a:solidFill>
                </a:endParaRPr>
              </a:p>
            </p:txBody>
          </p:sp>
          <p:sp>
            <p:nvSpPr>
              <p:cNvPr id="142347" name="Freeform 11"/>
              <p:cNvSpPr>
                <a:spLocks/>
              </p:cNvSpPr>
              <p:nvPr/>
            </p:nvSpPr>
            <p:spPr bwMode="auto">
              <a:xfrm>
                <a:off x="3750" y="1620"/>
                <a:ext cx="738" cy="295"/>
              </a:xfrm>
              <a:custGeom>
                <a:avLst/>
                <a:gdLst/>
                <a:ahLst/>
                <a:cxnLst>
                  <a:cxn ang="0">
                    <a:pos x="0" y="294"/>
                  </a:cxn>
                  <a:cxn ang="0">
                    <a:pos x="618" y="0"/>
                  </a:cxn>
                  <a:cxn ang="0">
                    <a:pos x="738" y="0"/>
                  </a:cxn>
                </a:cxnLst>
                <a:rect l="0" t="0" r="r" b="b"/>
                <a:pathLst>
                  <a:path w="738" h="294">
                    <a:moveTo>
                      <a:pt x="0" y="294"/>
                    </a:moveTo>
                    <a:lnTo>
                      <a:pt x="618" y="0"/>
                    </a:lnTo>
                    <a:lnTo>
                      <a:pt x="7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33CC"/>
                  </a:solidFill>
                </a:endParaRPr>
              </a:p>
            </p:txBody>
          </p:sp>
          <p:sp>
            <p:nvSpPr>
              <p:cNvPr id="142348" name="Freeform 12"/>
              <p:cNvSpPr>
                <a:spLocks/>
              </p:cNvSpPr>
              <p:nvPr/>
            </p:nvSpPr>
            <p:spPr bwMode="auto">
              <a:xfrm>
                <a:off x="4140" y="834"/>
                <a:ext cx="456" cy="564"/>
              </a:xfrm>
              <a:custGeom>
                <a:avLst/>
                <a:gdLst/>
                <a:ahLst/>
                <a:cxnLst>
                  <a:cxn ang="0">
                    <a:pos x="0" y="294"/>
                  </a:cxn>
                  <a:cxn ang="0">
                    <a:pos x="618" y="0"/>
                  </a:cxn>
                  <a:cxn ang="0">
                    <a:pos x="738" y="0"/>
                  </a:cxn>
                </a:cxnLst>
                <a:rect l="0" t="0" r="r" b="b"/>
                <a:pathLst>
                  <a:path w="738" h="294">
                    <a:moveTo>
                      <a:pt x="0" y="294"/>
                    </a:moveTo>
                    <a:lnTo>
                      <a:pt x="618" y="0"/>
                    </a:lnTo>
                    <a:lnTo>
                      <a:pt x="7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50" y="297"/>
              <a:ext cx="5262" cy="3474"/>
              <a:chOff x="350" y="525"/>
              <a:chExt cx="5262" cy="3474"/>
            </a:xfrm>
          </p:grpSpPr>
          <p:sp>
            <p:nvSpPr>
              <p:cNvPr id="60423" name="Rectangle 14"/>
              <p:cNvSpPr>
                <a:spLocks noChangeArrowheads="1"/>
              </p:cNvSpPr>
              <p:nvPr/>
            </p:nvSpPr>
            <p:spPr bwMode="auto">
              <a:xfrm>
                <a:off x="2390" y="817"/>
                <a:ext cx="1348" cy="21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 dirty="0" smtClean="0">
                    <a:solidFill>
                      <a:srgbClr val="0033CC"/>
                    </a:solidFill>
                  </a:rPr>
                  <a:t>Illuminator optics</a:t>
                </a:r>
                <a:endParaRPr lang="en-US" sz="16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60424" name="Rectangle 15"/>
              <p:cNvSpPr>
                <a:spLocks noChangeArrowheads="1"/>
              </p:cNvSpPr>
              <p:nvPr/>
            </p:nvSpPr>
            <p:spPr bwMode="auto">
              <a:xfrm>
                <a:off x="4449" y="1533"/>
                <a:ext cx="709" cy="3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>
                    <a:solidFill>
                      <a:srgbClr val="0033CC"/>
                    </a:solidFill>
                  </a:rPr>
                  <a:t>Beam line</a:t>
                </a:r>
              </a:p>
            </p:txBody>
          </p:sp>
          <p:sp>
            <p:nvSpPr>
              <p:cNvPr id="60425" name="Rectangle 16"/>
              <p:cNvSpPr>
                <a:spLocks noChangeArrowheads="1"/>
              </p:cNvSpPr>
              <p:nvPr/>
            </p:nvSpPr>
            <p:spPr bwMode="auto">
              <a:xfrm>
                <a:off x="4130" y="525"/>
                <a:ext cx="1120" cy="3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 dirty="0">
                    <a:solidFill>
                      <a:srgbClr val="0033CC"/>
                    </a:solidFill>
                  </a:rPr>
                  <a:t>Excimer laser (193 nm </a:t>
                </a:r>
                <a:r>
                  <a:rPr lang="en-US" sz="1600" dirty="0" err="1">
                    <a:solidFill>
                      <a:srgbClr val="0033CC"/>
                    </a:solidFill>
                  </a:rPr>
                  <a:t>ArF</a:t>
                </a:r>
                <a:r>
                  <a:rPr lang="en-US" sz="1600" dirty="0">
                    <a:solidFill>
                      <a:srgbClr val="0033CC"/>
                    </a:solidFill>
                  </a:rPr>
                  <a:t> )</a:t>
                </a:r>
              </a:p>
            </p:txBody>
          </p:sp>
          <p:sp>
            <p:nvSpPr>
              <p:cNvPr id="60427" name="Rectangle 18"/>
              <p:cNvSpPr>
                <a:spLocks noChangeArrowheads="1"/>
              </p:cNvSpPr>
              <p:nvPr/>
            </p:nvSpPr>
            <p:spPr bwMode="auto">
              <a:xfrm>
                <a:off x="350" y="3785"/>
                <a:ext cx="1377" cy="21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 dirty="0">
                    <a:solidFill>
                      <a:srgbClr val="0033CC"/>
                    </a:solidFill>
                  </a:rPr>
                  <a:t>4:1 Reduction </a:t>
                </a:r>
                <a:r>
                  <a:rPr lang="en-US" sz="1600" dirty="0" smtClean="0">
                    <a:solidFill>
                      <a:srgbClr val="0033CC"/>
                    </a:solidFill>
                  </a:rPr>
                  <a:t>lens </a:t>
                </a:r>
                <a:endParaRPr lang="en-US" sz="16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60428" name="Rectangle 19"/>
              <p:cNvSpPr>
                <a:spLocks noChangeArrowheads="1"/>
              </p:cNvSpPr>
              <p:nvPr/>
            </p:nvSpPr>
            <p:spPr bwMode="auto">
              <a:xfrm>
                <a:off x="4464" y="2151"/>
                <a:ext cx="1148" cy="51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>
                    <a:solidFill>
                      <a:srgbClr val="0033CC"/>
                    </a:solidFill>
                  </a:rPr>
                  <a:t>Wafer transport system</a:t>
                </a:r>
              </a:p>
            </p:txBody>
          </p:sp>
          <p:sp>
            <p:nvSpPr>
              <p:cNvPr id="60429" name="Rectangle 20"/>
              <p:cNvSpPr>
                <a:spLocks noChangeArrowheads="1"/>
              </p:cNvSpPr>
              <p:nvPr/>
            </p:nvSpPr>
            <p:spPr bwMode="auto">
              <a:xfrm>
                <a:off x="4626" y="2698"/>
                <a:ext cx="855" cy="3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>
                    <a:solidFill>
                      <a:srgbClr val="0033CC"/>
                    </a:solidFill>
                  </a:rPr>
                  <a:t>Reticle stage</a:t>
                </a:r>
              </a:p>
            </p:txBody>
          </p:sp>
          <p:sp>
            <p:nvSpPr>
              <p:cNvPr id="60430" name="Rectangle 21"/>
              <p:cNvSpPr>
                <a:spLocks noChangeArrowheads="1"/>
              </p:cNvSpPr>
              <p:nvPr/>
            </p:nvSpPr>
            <p:spPr bwMode="auto">
              <a:xfrm>
                <a:off x="350" y="3432"/>
                <a:ext cx="1170" cy="3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 dirty="0">
                    <a:solidFill>
                      <a:srgbClr val="0033CC"/>
                    </a:solidFill>
                  </a:rPr>
                  <a:t>Auto-alignment system</a:t>
                </a:r>
              </a:p>
            </p:txBody>
          </p:sp>
          <p:sp>
            <p:nvSpPr>
              <p:cNvPr id="60431" name="Rectangle 22"/>
              <p:cNvSpPr>
                <a:spLocks noChangeArrowheads="1"/>
              </p:cNvSpPr>
              <p:nvPr/>
            </p:nvSpPr>
            <p:spPr bwMode="auto">
              <a:xfrm>
                <a:off x="4301" y="3326"/>
                <a:ext cx="855" cy="3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>
                    <a:solidFill>
                      <a:srgbClr val="0033CC"/>
                    </a:solidFill>
                  </a:rPr>
                  <a:t>Wafer stage</a:t>
                </a:r>
              </a:p>
            </p:txBody>
          </p:sp>
          <p:sp>
            <p:nvSpPr>
              <p:cNvPr id="60432" name="Rectangle 23"/>
              <p:cNvSpPr>
                <a:spLocks noChangeArrowheads="1"/>
              </p:cNvSpPr>
              <p:nvPr/>
            </p:nvSpPr>
            <p:spPr bwMode="auto">
              <a:xfrm>
                <a:off x="470" y="1383"/>
                <a:ext cx="1064" cy="51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 dirty="0" err="1">
                    <a:solidFill>
                      <a:srgbClr val="0033CC"/>
                    </a:solidFill>
                  </a:rPr>
                  <a:t>Reticle</a:t>
                </a:r>
                <a:r>
                  <a:rPr lang="en-US" sz="1600" dirty="0">
                    <a:solidFill>
                      <a:srgbClr val="0033CC"/>
                    </a:solidFill>
                  </a:rPr>
                  <a:t> library 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1600" dirty="0">
                    <a:solidFill>
                      <a:srgbClr val="0033CC"/>
                    </a:solidFill>
                  </a:rPr>
                  <a:t>(SMIF pod interface)</a:t>
                </a:r>
              </a:p>
            </p:txBody>
          </p:sp>
        </p:grpSp>
      </p:grpSp>
      <p:cxnSp>
        <p:nvCxnSpPr>
          <p:cNvPr id="23" name="Straight Connector 22"/>
          <p:cNvCxnSpPr/>
          <p:nvPr/>
        </p:nvCxnSpPr>
        <p:spPr>
          <a:xfrm flipV="1">
            <a:off x="0" y="5994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90600" y="762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Step and scan (stepper) exposure system: 193nm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53000" y="5943600"/>
            <a:ext cx="4003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Optical train for an excimer laser stepper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1" y="675620"/>
            <a:ext cx="380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193nm stepper systems are used today for IC manufacturing.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5791200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Excimer  laser: light is in pulses of 20ns duration at a repetition rate of a few kHz.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About 50 pulses are used for each exposure.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75310"/>
            <a:ext cx="7376287" cy="536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90600" y="762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Step and scan (stepper) exposure system: 157nm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934670"/>
            <a:ext cx="8305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However</a:t>
            </a:r>
            <a:r>
              <a:rPr lang="en-US" dirty="0" smtClean="0">
                <a:solidFill>
                  <a:srgbClr val="0033CC"/>
                </a:solidFill>
              </a:rPr>
              <a:t>, 157nm was not used for production and will never be used, because it needs expensive vacuum (air absorb 157nm), and lens materials (CaF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) have much higher thermal expansion coefficient than quartz (quartz absorb 157nm, thus unsuitable).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762000"/>
            <a:ext cx="5562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Lithography is a printing process that uses chemical processes to create an image.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instance, the positive part of an image would be a hydrophobic chemical, while the negative image would be water. 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Thus, when the plate is introduced to a compatible ink and water mixture, the ink will adhere to the positive image and the water will clean the negative image.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94896" y="76200"/>
            <a:ext cx="5701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Lithography for art: the print principle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509034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345" y="1165497"/>
            <a:ext cx="3350255" cy="477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1200" y="0"/>
            <a:ext cx="578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Photolithography for IC manufacturing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82718"/>
            <a:ext cx="6477000" cy="289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3" y="609600"/>
            <a:ext cx="4831107" cy="330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705600" y="4876800"/>
            <a:ext cx="213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Patterning process consists of:</a:t>
            </a:r>
          </a:p>
          <a:p>
            <a:pPr marL="169863"/>
            <a:r>
              <a:rPr lang="en-US" dirty="0" smtClean="0">
                <a:solidFill>
                  <a:srgbClr val="0033CC"/>
                </a:solidFill>
              </a:rPr>
              <a:t>Mask design</a:t>
            </a:r>
          </a:p>
          <a:p>
            <a:pPr marL="169863"/>
            <a:r>
              <a:rPr lang="en-US" dirty="0" smtClean="0">
                <a:solidFill>
                  <a:srgbClr val="0033CC"/>
                </a:solidFill>
              </a:rPr>
              <a:t>Mask fabrication</a:t>
            </a:r>
          </a:p>
          <a:p>
            <a:pPr marL="169863"/>
            <a:r>
              <a:rPr lang="en-US" dirty="0" smtClean="0">
                <a:solidFill>
                  <a:srgbClr val="0033CC"/>
                </a:solidFill>
              </a:rPr>
              <a:t>Wafer exposure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39901"/>
            <a:ext cx="4038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IC manufacturing, lithography is the single most important technology.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35% of wafer manufacturing costs comes from lithography.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SIA roadmap is driven by the desire to continue scaling device feature sizes.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0.7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 linear dimension shrink every 3 yr.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Placement/alignment accuracy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1/3 of feature size.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6488668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3429000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2133600"/>
            <a:ext cx="61722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 and application.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Light source and photomask, alignment.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Photolithography systems.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Resolution, depth of focus, modulation transfer function.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lithography issues: none-flat wafer, standing wave...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Resist sensitivity, contrast and gray-scale photolithography.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Step-by-step process of photolithography.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762000"/>
            <a:ext cx="3411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5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Light source: mercury arc  lamp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0" y="57150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Filters can be used to limit exposure wavelengths.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Intensity uniformity has to be better than several % over the collection area.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Needs spectral exposure meter for routine calibration due to aging.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28" y="2508825"/>
            <a:ext cx="3583172" cy="240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4916269"/>
            <a:ext cx="3177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High pressure Hg-vapor lamps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Order $1000, lasts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C00000"/>
                </a:solidFill>
              </a:rPr>
              <a:t>1000 hours.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3289" y="1905000"/>
            <a:ext cx="516831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" y="609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Traditionally Hg vapor lamps have been used which generate many spectral lines from a high intensity plasma inside a glass lamp.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Electrons are excited to higher energy levels by collisions in the plasma, and photons are emitted when the energy is released. (electron effective temperature 40000K in a plasma!! 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1894582"/>
            <a:ext cx="289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g line   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</a:t>
            </a:r>
            <a:r>
              <a:rPr lang="en-US" sz="1600" dirty="0" smtClean="0">
                <a:solidFill>
                  <a:srgbClr val="C00000"/>
                </a:solidFill>
              </a:rPr>
              <a:t>=436 nm</a:t>
            </a:r>
          </a:p>
          <a:p>
            <a:r>
              <a:rPr lang="en-US" sz="1600" dirty="0" err="1" smtClean="0">
                <a:solidFill>
                  <a:srgbClr val="C00000"/>
                </a:solidFill>
              </a:rPr>
              <a:t>i</a:t>
            </a:r>
            <a:r>
              <a:rPr lang="en-US" sz="1600" dirty="0" smtClean="0">
                <a:solidFill>
                  <a:srgbClr val="C00000"/>
                </a:solidFill>
              </a:rPr>
              <a:t> line    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</a:t>
            </a:r>
            <a:r>
              <a:rPr lang="en-US" sz="1600" dirty="0" smtClean="0">
                <a:solidFill>
                  <a:srgbClr val="C00000"/>
                </a:solidFill>
              </a:rPr>
              <a:t>=365 nm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(used for 0.5μm and 0.35μm lithography generation)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Light source: excimer laser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09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Decreasing feature size (to &lt;0.35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</a:t>
            </a:r>
            <a:r>
              <a:rPr lang="en-US" dirty="0" smtClean="0">
                <a:solidFill>
                  <a:srgbClr val="0033CC"/>
                </a:solidFill>
              </a:rPr>
              <a:t>) requires shorter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Brightest sources in deep UV are excimer lasers.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33400"/>
            <a:ext cx="4114800" cy="40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1637705"/>
            <a:ext cx="4800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400"/>
              </a:spcAft>
            </a:pPr>
            <a:r>
              <a:rPr lang="en-US" dirty="0" smtClean="0">
                <a:solidFill>
                  <a:srgbClr val="C00000"/>
                </a:solidFill>
              </a:rPr>
              <a:t>Excimer laser: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excimer lasers, two elements, e.g. a noble gas and a halogen (from a halogen containing compound), which can react and “bind” together only in the excited state but not in their ground states, are present. 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Providing energy will therefore drive the reaction, creating the excimer.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When the excitation energy is removed, the excimer dissociates and releases the energy at the characteristic wavelength.  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 pulsed excitation is used to repeat the process. </a:t>
            </a:r>
          </a:p>
        </p:txBody>
      </p:sp>
      <p:graphicFrame>
        <p:nvGraphicFramePr>
          <p:cNvPr id="116737" name="Object 15"/>
          <p:cNvGraphicFramePr>
            <a:graphicFrameLocks noChangeAspect="1"/>
          </p:cNvGraphicFramePr>
          <p:nvPr/>
        </p:nvGraphicFramePr>
        <p:xfrm>
          <a:off x="228600" y="5740400"/>
          <a:ext cx="4394200" cy="355600"/>
        </p:xfrm>
        <a:graphic>
          <a:graphicData uri="http://schemas.openxmlformats.org/presentationml/2006/ole">
            <p:oleObj spid="_x0000_s116737" name="Equation" r:id="rId4" imgW="4394200" imgH="3556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76200" y="613546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KrF</a:t>
            </a:r>
            <a:r>
              <a:rPr lang="en-US" dirty="0" smtClean="0">
                <a:solidFill>
                  <a:srgbClr val="0033CC"/>
                </a:solidFill>
              </a:rPr>
              <a:t> 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 = 248 nm (used for 0.25μm lithography generation)</a:t>
            </a:r>
          </a:p>
          <a:p>
            <a:r>
              <a:rPr lang="en-US" dirty="0" err="1" smtClean="0">
                <a:solidFill>
                  <a:srgbClr val="0033CC"/>
                </a:solidFill>
              </a:rPr>
              <a:t>ArF</a:t>
            </a:r>
            <a:r>
              <a:rPr lang="en-US" dirty="0" smtClean="0">
                <a:solidFill>
                  <a:srgbClr val="0033CC"/>
                </a:solidFill>
              </a:rPr>
              <a:t> 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 = 193 nm (currently used for 45nm node/generation production)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4784229"/>
            <a:ext cx="3276600" cy="169277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Eximer</a:t>
            </a:r>
            <a:r>
              <a:rPr lang="en-US" dirty="0" smtClean="0">
                <a:solidFill>
                  <a:srgbClr val="C00000"/>
                </a:solidFill>
              </a:rPr>
              <a:t> = Excited </a:t>
            </a:r>
            <a:r>
              <a:rPr lang="en-US" dirty="0" err="1" smtClean="0">
                <a:solidFill>
                  <a:srgbClr val="C00000"/>
                </a:solidFill>
              </a:rPr>
              <a:t>dimer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Xe* + Cl</a:t>
            </a:r>
            <a:r>
              <a:rPr lang="pt-BR" baseline="-25000" dirty="0" smtClean="0">
                <a:solidFill>
                  <a:srgbClr val="C00000"/>
                </a:solidFill>
              </a:rPr>
              <a:t>2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smtClean="0">
                <a:solidFill>
                  <a:srgbClr val="C00000"/>
                </a:solidFill>
                <a:sym typeface="Symbol"/>
              </a:rPr>
              <a:t></a:t>
            </a:r>
            <a:r>
              <a:rPr lang="pt-BR" dirty="0" smtClean="0">
                <a:solidFill>
                  <a:srgbClr val="C00000"/>
                </a:solidFill>
              </a:rPr>
              <a:t> XeCl* + Cl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XeCl</a:t>
            </a:r>
            <a:r>
              <a:rPr lang="en-US" dirty="0" smtClean="0">
                <a:solidFill>
                  <a:srgbClr val="C00000"/>
                </a:solidFill>
              </a:rPr>
              <a:t>*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XeCl</a:t>
            </a:r>
            <a:r>
              <a:rPr lang="en-US" dirty="0" smtClean="0">
                <a:solidFill>
                  <a:srgbClr val="C00000"/>
                </a:solidFill>
              </a:rPr>
              <a:t> + DUV 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DUV = deep UV, 308nm for </a:t>
            </a:r>
            <a:r>
              <a:rPr lang="en-US" sz="1600" dirty="0" err="1" smtClean="0">
                <a:solidFill>
                  <a:srgbClr val="0033CC"/>
                </a:solidFill>
              </a:rPr>
              <a:t>XeCl</a:t>
            </a:r>
            <a:r>
              <a:rPr lang="en-US" sz="1600" dirty="0" smtClean="0">
                <a:solidFill>
                  <a:srgbClr val="0033CC"/>
                </a:solidFill>
              </a:rPr>
              <a:t> laser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XeCl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 </a:t>
            </a:r>
            <a:r>
              <a:rPr lang="en-US" dirty="0" err="1" smtClean="0">
                <a:solidFill>
                  <a:srgbClr val="C00000"/>
                </a:solidFill>
              </a:rPr>
              <a:t>Xe</a:t>
            </a:r>
            <a:r>
              <a:rPr lang="en-US" dirty="0" smtClean="0">
                <a:solidFill>
                  <a:srgbClr val="C00000"/>
                </a:solidFill>
              </a:rPr>
              <a:t> + </a:t>
            </a:r>
            <a:r>
              <a:rPr lang="en-US" dirty="0" err="1" smtClean="0">
                <a:solidFill>
                  <a:srgbClr val="C00000"/>
                </a:solidFill>
              </a:rPr>
              <a:t>Cl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0033CC"/>
                </a:solidFill>
              </a:rPr>
              <a:t>Here “*” means excited state 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7150" y="1600200"/>
            <a:ext cx="9072563" cy="3100388"/>
          </a:xfrm>
          <a:custGeom>
            <a:avLst/>
            <a:gdLst>
              <a:gd name="connsiteX0" fmla="*/ 0 w 9072563"/>
              <a:gd name="connsiteY0" fmla="*/ 0 h 3100388"/>
              <a:gd name="connsiteX1" fmla="*/ 4729163 w 9072563"/>
              <a:gd name="connsiteY1" fmla="*/ 0 h 3100388"/>
              <a:gd name="connsiteX2" fmla="*/ 4714875 w 9072563"/>
              <a:gd name="connsiteY2" fmla="*/ 3100388 h 3100388"/>
              <a:gd name="connsiteX3" fmla="*/ 9072563 w 9072563"/>
              <a:gd name="connsiteY3" fmla="*/ 3100388 h 310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2563" h="3100388">
                <a:moveTo>
                  <a:pt x="0" y="0"/>
                </a:moveTo>
                <a:lnTo>
                  <a:pt x="4729163" y="0"/>
                </a:lnTo>
                <a:cubicBezTo>
                  <a:pt x="4724400" y="1033463"/>
                  <a:pt x="4719638" y="2066925"/>
                  <a:pt x="4714875" y="3100388"/>
                </a:cubicBezTo>
                <a:lnTo>
                  <a:pt x="9072563" y="310038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7890641" cy="250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27336" y="86380"/>
            <a:ext cx="3625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Light sources: summary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7828071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72200" y="3352800"/>
            <a:ext cx="222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CD: critical dimension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324600"/>
            <a:ext cx="839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the numbers in the two tables are different, so they must be for different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57600" y="0"/>
            <a:ext cx="1817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Photomask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76156"/>
            <a:ext cx="4953000" cy="60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TW" dirty="0" smtClean="0">
                <a:solidFill>
                  <a:srgbClr val="C00000"/>
                </a:solidFill>
              </a:rPr>
              <a:t>Types: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Photographic emulsion on soda lime glass (cheap).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Fe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3</a:t>
            </a:r>
            <a:r>
              <a:rPr lang="en-US" altLang="zh-TW" dirty="0" smtClean="0">
                <a:solidFill>
                  <a:srgbClr val="0033CC"/>
                </a:solidFill>
              </a:rPr>
              <a:t> on soda lime glass (no longer in use?).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C00000"/>
                </a:solidFill>
              </a:rPr>
              <a:t>Cr on soda lime glass and on quartz glass </a:t>
            </a:r>
            <a:r>
              <a:rPr lang="en-US" altLang="zh-TW" dirty="0" smtClean="0">
                <a:solidFill>
                  <a:srgbClr val="0033CC"/>
                </a:solidFill>
              </a:rPr>
              <a:t>(most popular).</a:t>
            </a:r>
          </a:p>
          <a:p>
            <a:pPr marL="176213" lvl="1" indent="-4763">
              <a:spcAft>
                <a:spcPts val="300"/>
              </a:spcAft>
            </a:pPr>
            <a:r>
              <a:rPr lang="en-US" altLang="zh-TW" sz="1600" dirty="0" smtClean="0">
                <a:solidFill>
                  <a:srgbClr val="0033CC"/>
                </a:solidFill>
              </a:rPr>
              <a:t>(Quartz has low thermal expansion coefficient and low absorption of light, but more expensive; needed for deep UV lithography).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Transparency by laser printer, more and more popular for MEMS (resolution down to few </a:t>
            </a:r>
            <a:r>
              <a:rPr lang="en-US" altLang="zh-TW" dirty="0" smtClean="0">
                <a:solidFill>
                  <a:srgbClr val="0033CC"/>
                </a:solidFill>
                <a:sym typeface="Symbol"/>
              </a:rPr>
              <a:t>m with a 20000 dpi printer, very cheap</a:t>
            </a:r>
            <a:r>
              <a:rPr lang="en-US" altLang="zh-TW" dirty="0" smtClean="0">
                <a:solidFill>
                  <a:srgbClr val="0033CC"/>
                </a:solidFill>
              </a:rPr>
              <a:t>).</a:t>
            </a:r>
          </a:p>
          <a:p>
            <a:pPr>
              <a:spcAft>
                <a:spcPts val="300"/>
              </a:spcAft>
            </a:pPr>
            <a:endParaRPr lang="en-US" altLang="zh-TW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altLang="zh-TW" dirty="0" smtClean="0">
                <a:solidFill>
                  <a:srgbClr val="C00000"/>
                </a:solidFill>
              </a:rPr>
              <a:t>Polarity: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Light-field, mostly clear, drawn feature is opaque.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Dark-field, mostly opaque, drawn feature is clear.</a:t>
            </a:r>
          </a:p>
          <a:p>
            <a:pPr>
              <a:spcAft>
                <a:spcPts val="300"/>
              </a:spcAft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Three potential mask improvements: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Pellicle, antireflective coatings, phase-shift masks.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(we want 100% transmission, no reflection)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181600" y="1093159"/>
            <a:ext cx="3839314" cy="4762574"/>
            <a:chOff x="5715000" y="2971800"/>
            <a:chExt cx="3231745" cy="4008901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0" y="2971800"/>
              <a:ext cx="3231745" cy="355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228131" y="6669815"/>
              <a:ext cx="1861372" cy="31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7030A0"/>
                  </a:solidFill>
                </a:rPr>
                <a:t>Light-field </a:t>
              </a:r>
              <a:r>
                <a:rPr lang="en-US" dirty="0" smtClean="0">
                  <a:solidFill>
                    <a:srgbClr val="7030A0"/>
                  </a:solidFill>
                </a:rPr>
                <a:t>photomask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1909</Words>
  <Application>Microsoft Office PowerPoint</Application>
  <PresentationFormat>On-screen Show (4:3)</PresentationFormat>
  <Paragraphs>224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27</cp:revision>
  <dcterms:created xsi:type="dcterms:W3CDTF">2006-08-16T00:00:00Z</dcterms:created>
  <dcterms:modified xsi:type="dcterms:W3CDTF">2010-08-21T23:47:57Z</dcterms:modified>
</cp:coreProperties>
</file>