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68" r:id="rId3"/>
    <p:sldId id="313" r:id="rId4"/>
    <p:sldId id="267" r:id="rId5"/>
    <p:sldId id="269" r:id="rId6"/>
    <p:sldId id="270" r:id="rId7"/>
    <p:sldId id="314" r:id="rId8"/>
    <p:sldId id="271" r:id="rId9"/>
    <p:sldId id="273" r:id="rId10"/>
    <p:sldId id="274" r:id="rId11"/>
    <p:sldId id="315" r:id="rId12"/>
    <p:sldId id="280" r:id="rId13"/>
    <p:sldId id="286" r:id="rId14"/>
    <p:sldId id="281" r:id="rId15"/>
    <p:sldId id="284" r:id="rId16"/>
    <p:sldId id="288" r:id="rId17"/>
    <p:sldId id="316" r:id="rId18"/>
    <p:sldId id="317" r:id="rId19"/>
    <p:sldId id="318" r:id="rId20"/>
    <p:sldId id="321" r:id="rId21"/>
    <p:sldId id="304" r:id="rId22"/>
    <p:sldId id="320" r:id="rId23"/>
    <p:sldId id="305" r:id="rId24"/>
    <p:sldId id="309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12" autoAdjust="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ACC4-1BC0-4D46-9DC7-CA0426D12E05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134E5-645F-47D0-B65C-C3F90710B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BD2A-42A9-4A30-BF6D-DF944D40EA00}" type="slidenum">
              <a:rPr lang="en-US"/>
              <a:pPr/>
              <a:t>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46C21-3716-46BE-8DED-58473ADEAD1F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7E1-6100-4348-88B6-671629822FC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AFF-A460-45AE-9EEE-88936D09B9B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412B-01D8-4421-90FA-350BCE2F987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2E72-092C-49BD-BC12-F4A4F0BB8FD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3C97-634B-4873-98BC-0F04C680B4C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8538-E877-4FD5-A3D6-E71B7EB34BD1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978-B858-4B05-B9D9-CBE4177D209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5579-737E-4D7C-9137-374D2648101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03B-41BF-4C6C-AC60-9094923D77C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5A61-3191-45A2-BD85-70933857707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BAA5-A283-47C3-9DB2-C2C84C6C8B5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03A7-C305-45D0-AF9B-99772EB423F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133600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Light source and photomask, 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Photolithography systems.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Resolution, depth of focus, modulation transfer function.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lithography issues: none-flat wafer, standing wave...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sensitivity, contrast and gray-scale photolithography.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Step-by-step process of photolithography.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34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5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4981114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D:\jblee\LSU Classes, QE\EE7240\Fall 2000\Slides\Chapter 5\re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3810000"/>
            <a:ext cx="45354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7663" y="6053138"/>
            <a:ext cx="1966912" cy="39687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he-IL" sz="2000">
                <a:solidFill>
                  <a:srgbClr val="0620F9"/>
                </a:solidFill>
                <a:latin typeface="Times New Roman" pitchFamily="18" charset="0"/>
              </a:rPr>
              <a:t>Resolved images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66975" y="6053138"/>
            <a:ext cx="2220912" cy="39687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he-IL" sz="2000">
                <a:solidFill>
                  <a:srgbClr val="0620F9"/>
                </a:solidFill>
                <a:latin typeface="Times New Roman" pitchFamily="18" charset="0"/>
              </a:rPr>
              <a:t>Unresolved images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1676400" cy="25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327660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Lord Rayleigh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0"/>
            <a:ext cx="457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criteria for resolution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038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Rayleigh suggested that a reasonable criterion for resolution is that the central maximum of each point source lie at the first minimum of the Airy pattern.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52578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Strictly speaking, this and next slides make sense only for infinitely far (&gt;&gt;f) objects, like eye. Fortunately, 4x reduction means far object, and near (near focal plane) image.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581400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7400" y="0"/>
            <a:ext cx="485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criteria for resolution R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51202" name="Object 9"/>
          <p:cNvGraphicFramePr>
            <a:graphicFrameLocks noChangeAspect="1"/>
          </p:cNvGraphicFramePr>
          <p:nvPr/>
        </p:nvGraphicFramePr>
        <p:xfrm>
          <a:off x="1143000" y="685800"/>
          <a:ext cx="6723063" cy="814388"/>
        </p:xfrm>
        <a:graphic>
          <a:graphicData uri="http://schemas.openxmlformats.org/presentationml/2006/ole">
            <p:oleObj spid="_x0000_s51202" name="Equation" r:id="rId3" imgW="3352680" imgH="406080" progId="Equation.3">
              <p:embed/>
            </p:oleObj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2895600" y="2205037"/>
            <a:ext cx="6178550" cy="4424363"/>
            <a:chOff x="646113" y="1981200"/>
            <a:chExt cx="6178550" cy="4424363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46113" y="3565525"/>
              <a:ext cx="3421063" cy="1384300"/>
              <a:chOff x="127" y="1855"/>
              <a:chExt cx="2155" cy="872"/>
            </a:xfrm>
          </p:grpSpPr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204" y="2038"/>
                <a:ext cx="73" cy="4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rot="-118140">
                <a:off x="362" y="2160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1850" y="1855"/>
                <a:ext cx="432" cy="872"/>
                <a:chOff x="2784" y="1584"/>
                <a:chExt cx="432" cy="872"/>
              </a:xfrm>
            </p:grpSpPr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>
                  <a:off x="3216" y="1780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2784" y="2256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972" y="2099"/>
                <a:ext cx="172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172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rot="118140" flipV="1">
                <a:off x="380" y="2160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27" y="2003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0"/>
                  <a:t>S</a:t>
                </a:r>
                <a:r>
                  <a:rPr lang="en-US" altLang="en-US" b="0" baseline="-25000"/>
                  <a:t>1</a:t>
                </a:r>
                <a:endParaRPr lang="en-US" altLang="zh-CN" b="0"/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27" y="2261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0"/>
                  <a:t>S</a:t>
                </a:r>
                <a:r>
                  <a:rPr lang="en-US" altLang="zh-CN" b="0" baseline="-25000"/>
                  <a:t>2</a:t>
                </a:r>
                <a:endParaRPr lang="en-US" altLang="zh-CN" b="0"/>
              </a:p>
            </p:txBody>
          </p: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4462463" y="3565525"/>
              <a:ext cx="2286000" cy="1285875"/>
              <a:chOff x="3321" y="2124"/>
              <a:chExt cx="1440" cy="810"/>
            </a:xfrm>
          </p:grpSpPr>
          <p:sp>
            <p:nvSpPr>
              <p:cNvPr id="9" name="Line 46"/>
              <p:cNvSpPr>
                <a:spLocks noChangeShapeType="1"/>
              </p:cNvSpPr>
              <p:nvPr/>
            </p:nvSpPr>
            <p:spPr bwMode="auto">
              <a:xfrm>
                <a:off x="3321" y="292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47"/>
              <p:cNvSpPr>
                <a:spLocks/>
              </p:cNvSpPr>
              <p:nvPr/>
            </p:nvSpPr>
            <p:spPr bwMode="auto">
              <a:xfrm>
                <a:off x="3861" y="2125"/>
                <a:ext cx="627" cy="802"/>
              </a:xfrm>
              <a:custGeom>
                <a:avLst/>
                <a:gdLst>
                  <a:gd name="T0" fmla="*/ 0 w 627"/>
                  <a:gd name="T1" fmla="*/ 789 h 802"/>
                  <a:gd name="T2" fmla="*/ 187 w 627"/>
                  <a:gd name="T3" fmla="*/ 549 h 802"/>
                  <a:gd name="T4" fmla="*/ 320 w 627"/>
                  <a:gd name="T5" fmla="*/ 2 h 802"/>
                  <a:gd name="T6" fmla="*/ 467 w 627"/>
                  <a:gd name="T7" fmla="*/ 549 h 802"/>
                  <a:gd name="T8" fmla="*/ 627 w 627"/>
                  <a:gd name="T9" fmla="*/ 80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7"/>
                  <a:gd name="T16" fmla="*/ 0 h 802"/>
                  <a:gd name="T17" fmla="*/ 627 w 627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7" h="802">
                    <a:moveTo>
                      <a:pt x="0" y="789"/>
                    </a:moveTo>
                    <a:cubicBezTo>
                      <a:pt x="19" y="797"/>
                      <a:pt x="134" y="680"/>
                      <a:pt x="187" y="549"/>
                    </a:cubicBezTo>
                    <a:cubicBezTo>
                      <a:pt x="240" y="418"/>
                      <a:pt x="273" y="2"/>
                      <a:pt x="320" y="2"/>
                    </a:cubicBezTo>
                    <a:cubicBezTo>
                      <a:pt x="358" y="0"/>
                      <a:pt x="453" y="469"/>
                      <a:pt x="467" y="549"/>
                    </a:cubicBezTo>
                    <a:cubicBezTo>
                      <a:pt x="481" y="629"/>
                      <a:pt x="623" y="799"/>
                      <a:pt x="627" y="802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48"/>
              <p:cNvSpPr>
                <a:spLocks/>
              </p:cNvSpPr>
              <p:nvPr/>
            </p:nvSpPr>
            <p:spPr bwMode="auto">
              <a:xfrm>
                <a:off x="3537" y="2124"/>
                <a:ext cx="672" cy="810"/>
              </a:xfrm>
              <a:custGeom>
                <a:avLst/>
                <a:gdLst>
                  <a:gd name="T0" fmla="*/ 0 w 672"/>
                  <a:gd name="T1" fmla="*/ 798 h 810"/>
                  <a:gd name="T2" fmla="*/ 211 w 672"/>
                  <a:gd name="T3" fmla="*/ 549 h 810"/>
                  <a:gd name="T4" fmla="*/ 344 w 672"/>
                  <a:gd name="T5" fmla="*/ 2 h 810"/>
                  <a:gd name="T6" fmla="*/ 491 w 672"/>
                  <a:gd name="T7" fmla="*/ 549 h 810"/>
                  <a:gd name="T8" fmla="*/ 672 w 672"/>
                  <a:gd name="T9" fmla="*/ 810 h 8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10"/>
                  <a:gd name="T17" fmla="*/ 672 w 672"/>
                  <a:gd name="T18" fmla="*/ 810 h 8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10">
                    <a:moveTo>
                      <a:pt x="0" y="798"/>
                    </a:moveTo>
                    <a:cubicBezTo>
                      <a:pt x="19" y="806"/>
                      <a:pt x="154" y="682"/>
                      <a:pt x="211" y="549"/>
                    </a:cubicBezTo>
                    <a:cubicBezTo>
                      <a:pt x="268" y="416"/>
                      <a:pt x="297" y="2"/>
                      <a:pt x="344" y="2"/>
                    </a:cubicBezTo>
                    <a:cubicBezTo>
                      <a:pt x="382" y="0"/>
                      <a:pt x="477" y="469"/>
                      <a:pt x="491" y="549"/>
                    </a:cubicBezTo>
                    <a:cubicBezTo>
                      <a:pt x="505" y="629"/>
                      <a:pt x="668" y="807"/>
                      <a:pt x="672" y="810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646113" y="2052638"/>
              <a:ext cx="3387725" cy="1384300"/>
              <a:chOff x="144" y="1017"/>
              <a:chExt cx="2134" cy="872"/>
            </a:xfrm>
          </p:grpSpPr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1200" y="1200"/>
                <a:ext cx="73" cy="4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 rot="21476764" flipV="1">
                <a:off x="377" y="1331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35"/>
              <p:cNvGrpSpPr>
                <a:grpSpLocks/>
              </p:cNvGrpSpPr>
              <p:nvPr/>
            </p:nvGrpSpPr>
            <p:grpSpPr bwMode="auto">
              <a:xfrm>
                <a:off x="1846" y="1017"/>
                <a:ext cx="432" cy="872"/>
                <a:chOff x="2784" y="1584"/>
                <a:chExt cx="432" cy="872"/>
              </a:xfrm>
            </p:grpSpPr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auto">
                <a:xfrm>
                  <a:off x="3216" y="1780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auto">
                <a:xfrm>
                  <a:off x="2784" y="2256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Oval 40"/>
              <p:cNvSpPr>
                <a:spLocks noChangeArrowheads="1"/>
              </p:cNvSpPr>
              <p:nvPr/>
            </p:nvSpPr>
            <p:spPr bwMode="auto">
              <a:xfrm>
                <a:off x="1968" y="1196"/>
                <a:ext cx="150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41"/>
              <p:cNvSpPr>
                <a:spLocks noChangeArrowheads="1"/>
              </p:cNvSpPr>
              <p:nvPr/>
            </p:nvSpPr>
            <p:spPr bwMode="auto">
              <a:xfrm>
                <a:off x="1977" y="1457"/>
                <a:ext cx="150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rot="123236">
                <a:off x="384" y="1318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144" y="1104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0"/>
                  <a:t>S</a:t>
                </a:r>
                <a:r>
                  <a:rPr lang="en-US" altLang="en-US" b="0" baseline="-25000"/>
                  <a:t>1</a:t>
                </a:r>
                <a:endParaRPr lang="en-US" altLang="zh-CN" b="0"/>
              </a:p>
            </p:txBody>
          </p:sp>
          <p:sp>
            <p:nvSpPr>
              <p:cNvPr id="37" name="Text Box 44"/>
              <p:cNvSpPr txBox="1">
                <a:spLocks noChangeArrowheads="1"/>
              </p:cNvSpPr>
              <p:nvPr/>
            </p:nvSpPr>
            <p:spPr bwMode="auto">
              <a:xfrm>
                <a:off x="144" y="1462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0"/>
                  <a:t>S</a:t>
                </a:r>
                <a:r>
                  <a:rPr lang="en-US" altLang="zh-CN" b="0" baseline="-25000"/>
                  <a:t>2</a:t>
                </a:r>
                <a:endParaRPr lang="en-US" altLang="zh-CN" b="0"/>
              </a:p>
            </p:txBody>
          </p:sp>
        </p:grpSp>
        <p:grpSp>
          <p:nvGrpSpPr>
            <p:cNvPr id="26" name="Group 50"/>
            <p:cNvGrpSpPr>
              <a:grpSpLocks/>
            </p:cNvGrpSpPr>
            <p:nvPr/>
          </p:nvGrpSpPr>
          <p:grpSpPr bwMode="auto">
            <a:xfrm>
              <a:off x="4419600" y="2033588"/>
              <a:ext cx="2286000" cy="1285875"/>
              <a:chOff x="3264" y="1119"/>
              <a:chExt cx="1440" cy="810"/>
            </a:xfrm>
          </p:grpSpPr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3264" y="1923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auto">
              <a:xfrm>
                <a:off x="3933" y="1120"/>
                <a:ext cx="627" cy="802"/>
              </a:xfrm>
              <a:custGeom>
                <a:avLst/>
                <a:gdLst>
                  <a:gd name="T0" fmla="*/ 0 w 627"/>
                  <a:gd name="T1" fmla="*/ 789 h 802"/>
                  <a:gd name="T2" fmla="*/ 187 w 627"/>
                  <a:gd name="T3" fmla="*/ 549 h 802"/>
                  <a:gd name="T4" fmla="*/ 320 w 627"/>
                  <a:gd name="T5" fmla="*/ 2 h 802"/>
                  <a:gd name="T6" fmla="*/ 467 w 627"/>
                  <a:gd name="T7" fmla="*/ 549 h 802"/>
                  <a:gd name="T8" fmla="*/ 627 w 627"/>
                  <a:gd name="T9" fmla="*/ 80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7"/>
                  <a:gd name="T16" fmla="*/ 0 h 802"/>
                  <a:gd name="T17" fmla="*/ 627 w 627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7" h="802">
                    <a:moveTo>
                      <a:pt x="0" y="789"/>
                    </a:moveTo>
                    <a:cubicBezTo>
                      <a:pt x="19" y="797"/>
                      <a:pt x="134" y="680"/>
                      <a:pt x="187" y="549"/>
                    </a:cubicBezTo>
                    <a:cubicBezTo>
                      <a:pt x="240" y="418"/>
                      <a:pt x="273" y="2"/>
                      <a:pt x="320" y="2"/>
                    </a:cubicBezTo>
                    <a:cubicBezTo>
                      <a:pt x="358" y="0"/>
                      <a:pt x="453" y="469"/>
                      <a:pt x="467" y="549"/>
                    </a:cubicBezTo>
                    <a:cubicBezTo>
                      <a:pt x="481" y="629"/>
                      <a:pt x="623" y="799"/>
                      <a:pt x="627" y="802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3480" y="1119"/>
                <a:ext cx="672" cy="810"/>
              </a:xfrm>
              <a:custGeom>
                <a:avLst/>
                <a:gdLst>
                  <a:gd name="T0" fmla="*/ 0 w 672"/>
                  <a:gd name="T1" fmla="*/ 798 h 810"/>
                  <a:gd name="T2" fmla="*/ 211 w 672"/>
                  <a:gd name="T3" fmla="*/ 549 h 810"/>
                  <a:gd name="T4" fmla="*/ 344 w 672"/>
                  <a:gd name="T5" fmla="*/ 2 h 810"/>
                  <a:gd name="T6" fmla="*/ 491 w 672"/>
                  <a:gd name="T7" fmla="*/ 549 h 810"/>
                  <a:gd name="T8" fmla="*/ 672 w 672"/>
                  <a:gd name="T9" fmla="*/ 810 h 8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10"/>
                  <a:gd name="T17" fmla="*/ 672 w 672"/>
                  <a:gd name="T18" fmla="*/ 810 h 8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10">
                    <a:moveTo>
                      <a:pt x="0" y="798"/>
                    </a:moveTo>
                    <a:cubicBezTo>
                      <a:pt x="19" y="806"/>
                      <a:pt x="154" y="682"/>
                      <a:pt x="211" y="549"/>
                    </a:cubicBezTo>
                    <a:cubicBezTo>
                      <a:pt x="268" y="416"/>
                      <a:pt x="297" y="2"/>
                      <a:pt x="344" y="2"/>
                    </a:cubicBezTo>
                    <a:cubicBezTo>
                      <a:pt x="382" y="0"/>
                      <a:pt x="477" y="469"/>
                      <a:pt x="491" y="549"/>
                    </a:cubicBezTo>
                    <a:cubicBezTo>
                      <a:pt x="505" y="629"/>
                      <a:pt x="668" y="807"/>
                      <a:pt x="672" y="810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19"/>
            <p:cNvGrpSpPr>
              <a:grpSpLocks/>
            </p:cNvGrpSpPr>
            <p:nvPr/>
          </p:nvGrpSpPr>
          <p:grpSpPr bwMode="auto">
            <a:xfrm>
              <a:off x="658813" y="4954588"/>
              <a:ext cx="3408363" cy="1384300"/>
              <a:chOff x="144" y="2823"/>
              <a:chExt cx="2147" cy="872"/>
            </a:xfrm>
          </p:grpSpPr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>
                <a:off x="1213" y="3006"/>
                <a:ext cx="73" cy="4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1"/>
              <p:cNvSpPr>
                <a:spLocks noChangeShapeType="1"/>
              </p:cNvSpPr>
              <p:nvPr/>
            </p:nvSpPr>
            <p:spPr bwMode="auto">
              <a:xfrm rot="-202831">
                <a:off x="371" y="3128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" name="Group 22"/>
              <p:cNvGrpSpPr>
                <a:grpSpLocks/>
              </p:cNvGrpSpPr>
              <p:nvPr/>
            </p:nvGrpSpPr>
            <p:grpSpPr bwMode="auto">
              <a:xfrm>
                <a:off x="1859" y="2823"/>
                <a:ext cx="432" cy="872"/>
                <a:chOff x="2784" y="1584"/>
                <a:chExt cx="432" cy="872"/>
              </a:xfrm>
            </p:grpSpPr>
            <p:sp>
              <p:nvSpPr>
                <p:cNvPr id="56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24"/>
                <p:cNvSpPr>
                  <a:spLocks noChangeShapeType="1"/>
                </p:cNvSpPr>
                <p:nvPr/>
              </p:nvSpPr>
              <p:spPr bwMode="auto">
                <a:xfrm>
                  <a:off x="3216" y="1780"/>
                  <a:ext cx="0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25"/>
                <p:cNvSpPr>
                  <a:spLocks noChangeShapeType="1"/>
                </p:cNvSpPr>
                <p:nvPr/>
              </p:nvSpPr>
              <p:spPr bwMode="auto">
                <a:xfrm>
                  <a:off x="2784" y="1584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256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1981" y="3093"/>
                <a:ext cx="172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1990" y="3211"/>
                <a:ext cx="172" cy="21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 rot="202831" flipV="1">
                <a:off x="363" y="3133"/>
                <a:ext cx="16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30"/>
              <p:cNvSpPr txBox="1">
                <a:spLocks noChangeArrowheads="1"/>
              </p:cNvSpPr>
              <p:nvPr/>
            </p:nvSpPr>
            <p:spPr bwMode="auto">
              <a:xfrm>
                <a:off x="145" y="2963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0"/>
                  <a:t>S</a:t>
                </a:r>
                <a:r>
                  <a:rPr lang="en-US" altLang="en-US" b="0" baseline="-25000"/>
                  <a:t>1</a:t>
                </a:r>
                <a:endParaRPr lang="en-US" altLang="zh-CN" b="0"/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144" y="3216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0"/>
                  <a:t>S</a:t>
                </a:r>
                <a:r>
                  <a:rPr lang="en-US" altLang="zh-CN" b="0" baseline="-25000"/>
                  <a:t>2</a:t>
                </a:r>
                <a:endParaRPr lang="en-US" altLang="zh-CN" b="0"/>
              </a:p>
            </p:txBody>
          </p:sp>
        </p:grpSp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4538663" y="5119688"/>
              <a:ext cx="2286000" cy="1285875"/>
              <a:chOff x="3360" y="3168"/>
              <a:chExt cx="1440" cy="810"/>
            </a:xfrm>
          </p:grpSpPr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3360" y="3972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57"/>
              <p:cNvSpPr>
                <a:spLocks/>
              </p:cNvSpPr>
              <p:nvPr/>
            </p:nvSpPr>
            <p:spPr bwMode="auto">
              <a:xfrm>
                <a:off x="3818" y="3169"/>
                <a:ext cx="627" cy="802"/>
              </a:xfrm>
              <a:custGeom>
                <a:avLst/>
                <a:gdLst>
                  <a:gd name="T0" fmla="*/ 0 w 627"/>
                  <a:gd name="T1" fmla="*/ 789 h 802"/>
                  <a:gd name="T2" fmla="*/ 187 w 627"/>
                  <a:gd name="T3" fmla="*/ 549 h 802"/>
                  <a:gd name="T4" fmla="*/ 320 w 627"/>
                  <a:gd name="T5" fmla="*/ 2 h 802"/>
                  <a:gd name="T6" fmla="*/ 467 w 627"/>
                  <a:gd name="T7" fmla="*/ 549 h 802"/>
                  <a:gd name="T8" fmla="*/ 627 w 627"/>
                  <a:gd name="T9" fmla="*/ 80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7"/>
                  <a:gd name="T16" fmla="*/ 0 h 802"/>
                  <a:gd name="T17" fmla="*/ 627 w 627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7" h="802">
                    <a:moveTo>
                      <a:pt x="0" y="789"/>
                    </a:moveTo>
                    <a:cubicBezTo>
                      <a:pt x="19" y="797"/>
                      <a:pt x="134" y="680"/>
                      <a:pt x="187" y="549"/>
                    </a:cubicBezTo>
                    <a:cubicBezTo>
                      <a:pt x="240" y="418"/>
                      <a:pt x="273" y="2"/>
                      <a:pt x="320" y="2"/>
                    </a:cubicBezTo>
                    <a:cubicBezTo>
                      <a:pt x="358" y="0"/>
                      <a:pt x="453" y="469"/>
                      <a:pt x="467" y="549"/>
                    </a:cubicBezTo>
                    <a:cubicBezTo>
                      <a:pt x="481" y="629"/>
                      <a:pt x="623" y="799"/>
                      <a:pt x="627" y="802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58"/>
              <p:cNvSpPr>
                <a:spLocks/>
              </p:cNvSpPr>
              <p:nvPr/>
            </p:nvSpPr>
            <p:spPr bwMode="auto">
              <a:xfrm>
                <a:off x="3602" y="3168"/>
                <a:ext cx="672" cy="810"/>
              </a:xfrm>
              <a:custGeom>
                <a:avLst/>
                <a:gdLst>
                  <a:gd name="T0" fmla="*/ 0 w 672"/>
                  <a:gd name="T1" fmla="*/ 798 h 810"/>
                  <a:gd name="T2" fmla="*/ 211 w 672"/>
                  <a:gd name="T3" fmla="*/ 549 h 810"/>
                  <a:gd name="T4" fmla="*/ 344 w 672"/>
                  <a:gd name="T5" fmla="*/ 2 h 810"/>
                  <a:gd name="T6" fmla="*/ 491 w 672"/>
                  <a:gd name="T7" fmla="*/ 549 h 810"/>
                  <a:gd name="T8" fmla="*/ 672 w 672"/>
                  <a:gd name="T9" fmla="*/ 810 h 8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10"/>
                  <a:gd name="T17" fmla="*/ 672 w 672"/>
                  <a:gd name="T18" fmla="*/ 810 h 8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10">
                    <a:moveTo>
                      <a:pt x="0" y="798"/>
                    </a:moveTo>
                    <a:cubicBezTo>
                      <a:pt x="19" y="806"/>
                      <a:pt x="154" y="682"/>
                      <a:pt x="211" y="549"/>
                    </a:cubicBezTo>
                    <a:cubicBezTo>
                      <a:pt x="268" y="416"/>
                      <a:pt x="297" y="2"/>
                      <a:pt x="344" y="2"/>
                    </a:cubicBezTo>
                    <a:cubicBezTo>
                      <a:pt x="382" y="0"/>
                      <a:pt x="477" y="469"/>
                      <a:pt x="491" y="549"/>
                    </a:cubicBezTo>
                    <a:cubicBezTo>
                      <a:pt x="505" y="629"/>
                      <a:pt x="668" y="807"/>
                      <a:pt x="672" y="810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821238" y="1981200"/>
              <a:ext cx="1671637" cy="1355725"/>
            </a:xfrm>
            <a:custGeom>
              <a:avLst/>
              <a:gdLst>
                <a:gd name="T0" fmla="*/ 0 w 1053"/>
                <a:gd name="T1" fmla="*/ 845 h 854"/>
                <a:gd name="T2" fmla="*/ 200 w 1053"/>
                <a:gd name="T3" fmla="*/ 521 h 854"/>
                <a:gd name="T4" fmla="*/ 307 w 1053"/>
                <a:gd name="T5" fmla="*/ 68 h 854"/>
                <a:gd name="T6" fmla="*/ 533 w 1053"/>
                <a:gd name="T7" fmla="*/ 508 h 854"/>
                <a:gd name="T8" fmla="*/ 747 w 1053"/>
                <a:gd name="T9" fmla="*/ 68 h 854"/>
                <a:gd name="T10" fmla="*/ 907 w 1053"/>
                <a:gd name="T11" fmla="*/ 574 h 854"/>
                <a:gd name="T12" fmla="*/ 1053 w 1053"/>
                <a:gd name="T13" fmla="*/ 854 h 8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3"/>
                <a:gd name="T22" fmla="*/ 0 h 854"/>
                <a:gd name="T23" fmla="*/ 1053 w 1053"/>
                <a:gd name="T24" fmla="*/ 854 h 8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3" h="854">
                  <a:moveTo>
                    <a:pt x="0" y="845"/>
                  </a:moveTo>
                  <a:cubicBezTo>
                    <a:pt x="33" y="790"/>
                    <a:pt x="149" y="650"/>
                    <a:pt x="200" y="521"/>
                  </a:cubicBezTo>
                  <a:cubicBezTo>
                    <a:pt x="251" y="392"/>
                    <a:pt x="252" y="70"/>
                    <a:pt x="307" y="68"/>
                  </a:cubicBezTo>
                  <a:cubicBezTo>
                    <a:pt x="332" y="0"/>
                    <a:pt x="460" y="508"/>
                    <a:pt x="533" y="508"/>
                  </a:cubicBezTo>
                  <a:cubicBezTo>
                    <a:pt x="606" y="508"/>
                    <a:pt x="685" y="57"/>
                    <a:pt x="747" y="68"/>
                  </a:cubicBezTo>
                  <a:cubicBezTo>
                    <a:pt x="809" y="79"/>
                    <a:pt x="856" y="443"/>
                    <a:pt x="907" y="574"/>
                  </a:cubicBezTo>
                  <a:cubicBezTo>
                    <a:pt x="921" y="654"/>
                    <a:pt x="1049" y="851"/>
                    <a:pt x="1053" y="854"/>
                  </a:cubicBezTo>
                </a:path>
              </a:pathLst>
            </a:custGeom>
            <a:noFill/>
            <a:ln w="41275">
              <a:solidFill>
                <a:schemeClr val="accent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4829175" y="3470275"/>
              <a:ext cx="1504950" cy="1360488"/>
            </a:xfrm>
            <a:custGeom>
              <a:avLst/>
              <a:gdLst>
                <a:gd name="T0" fmla="*/ 0 w 948"/>
                <a:gd name="T1" fmla="*/ 851 h 857"/>
                <a:gd name="T2" fmla="*/ 156 w 948"/>
                <a:gd name="T3" fmla="*/ 701 h 857"/>
                <a:gd name="T4" fmla="*/ 222 w 948"/>
                <a:gd name="T5" fmla="*/ 557 h 857"/>
                <a:gd name="T6" fmla="*/ 336 w 948"/>
                <a:gd name="T7" fmla="*/ 71 h 857"/>
                <a:gd name="T8" fmla="*/ 498 w 948"/>
                <a:gd name="T9" fmla="*/ 215 h 857"/>
                <a:gd name="T10" fmla="*/ 648 w 948"/>
                <a:gd name="T11" fmla="*/ 71 h 857"/>
                <a:gd name="T12" fmla="*/ 792 w 948"/>
                <a:gd name="T13" fmla="*/ 641 h 857"/>
                <a:gd name="T14" fmla="*/ 948 w 948"/>
                <a:gd name="T15" fmla="*/ 857 h 8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8"/>
                <a:gd name="T25" fmla="*/ 0 h 857"/>
                <a:gd name="T26" fmla="*/ 948 w 948"/>
                <a:gd name="T27" fmla="*/ 857 h 8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8" h="857">
                  <a:moveTo>
                    <a:pt x="0" y="851"/>
                  </a:moveTo>
                  <a:cubicBezTo>
                    <a:pt x="22" y="824"/>
                    <a:pt x="119" y="750"/>
                    <a:pt x="156" y="701"/>
                  </a:cubicBezTo>
                  <a:cubicBezTo>
                    <a:pt x="193" y="652"/>
                    <a:pt x="192" y="662"/>
                    <a:pt x="222" y="557"/>
                  </a:cubicBezTo>
                  <a:cubicBezTo>
                    <a:pt x="252" y="452"/>
                    <a:pt x="290" y="128"/>
                    <a:pt x="336" y="71"/>
                  </a:cubicBezTo>
                  <a:cubicBezTo>
                    <a:pt x="361" y="3"/>
                    <a:pt x="446" y="215"/>
                    <a:pt x="498" y="215"/>
                  </a:cubicBezTo>
                  <a:cubicBezTo>
                    <a:pt x="550" y="215"/>
                    <a:pt x="599" y="0"/>
                    <a:pt x="648" y="71"/>
                  </a:cubicBezTo>
                  <a:cubicBezTo>
                    <a:pt x="697" y="142"/>
                    <a:pt x="742" y="510"/>
                    <a:pt x="792" y="641"/>
                  </a:cubicBezTo>
                  <a:cubicBezTo>
                    <a:pt x="806" y="721"/>
                    <a:pt x="944" y="854"/>
                    <a:pt x="948" y="857"/>
                  </a:cubicBezTo>
                </a:path>
              </a:pathLst>
            </a:custGeom>
            <a:noFill/>
            <a:ln w="41275">
              <a:solidFill>
                <a:schemeClr val="accent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2400" y="2698046"/>
            <a:ext cx="2667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To increase resolution, one can: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Increase NA by using large lens and/or immersion in a liquid (n&gt;1).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Decrease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factor (many tricks to do so).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Decrease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(not easy, industry still insists on 193nm)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4800" y="1487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K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factor has no well-defined physical meaning.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It is an experimental parameter, depends on the lithography system and resist properties.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05" y="762000"/>
            <a:ext cx="8871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11248" y="0"/>
            <a:ext cx="550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Effect of imaging/printing conditions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76" y="6172200"/>
            <a:ext cx="8008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Annular means an “off-axis illumination” method,  which is one trick to decrease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EUV: extreme UV, here wavelength 13.5nm. Immersion means exposure in water.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3352800"/>
            <a:ext cx="51203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33CC"/>
                </a:solidFill>
              </a:rPr>
              <a:t>A small aperture was used to ensure the foreground </a:t>
            </a:r>
          </a:p>
          <a:p>
            <a:r>
              <a:rPr lang="en-US" b="0" dirty="0">
                <a:solidFill>
                  <a:srgbClr val="0033CC"/>
                </a:solidFill>
              </a:rPr>
              <a:t>stones were as sharp as the ones in the distance</a:t>
            </a:r>
            <a:r>
              <a:rPr lang="en-US" b="0" dirty="0" smtClean="0">
                <a:solidFill>
                  <a:srgbClr val="0033CC"/>
                </a:solidFill>
              </a:rPr>
              <a:t>.</a:t>
            </a:r>
            <a:endParaRPr lang="en-US" b="0" dirty="0">
              <a:solidFill>
                <a:srgbClr val="0033CC"/>
              </a:solidFill>
            </a:endParaRPr>
          </a:p>
        </p:txBody>
      </p:sp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003425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209800" y="5715000"/>
            <a:ext cx="2514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33CC"/>
                </a:solidFill>
              </a:rPr>
              <a:t> What </a:t>
            </a:r>
            <a:r>
              <a:rPr lang="en-US" b="0" dirty="0" smtClean="0">
                <a:solidFill>
                  <a:srgbClr val="0033CC"/>
                </a:solidFill>
              </a:rPr>
              <a:t>one </a:t>
            </a:r>
            <a:r>
              <a:rPr lang="en-US" b="0" dirty="0">
                <a:solidFill>
                  <a:srgbClr val="0033CC"/>
                </a:solidFill>
              </a:rPr>
              <a:t>need here is </a:t>
            </a:r>
            <a:r>
              <a:rPr lang="en-US" b="0" dirty="0" smtClean="0">
                <a:solidFill>
                  <a:srgbClr val="0033CC"/>
                </a:solidFill>
              </a:rPr>
              <a:t>a </a:t>
            </a:r>
            <a:r>
              <a:rPr lang="en-US" b="0" dirty="0">
                <a:solidFill>
                  <a:srgbClr val="0033CC"/>
                </a:solidFill>
              </a:rPr>
              <a:t>telephoto lens at its widest aperture.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0"/>
            <a:ext cx="323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Depth of focus (DOF)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838200"/>
            <a:ext cx="3429000" cy="2536825"/>
          </a:xfrm>
          <a:noFill/>
        </p:spPr>
      </p:pic>
      <p:sp>
        <p:nvSpPr>
          <p:cNvPr id="17" name="TextBox 16"/>
          <p:cNvSpPr txBox="1"/>
          <p:nvPr/>
        </p:nvSpPr>
        <p:spPr>
          <a:xfrm>
            <a:off x="228600" y="762000"/>
            <a:ext cx="21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DOF for photography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191000"/>
            <a:ext cx="217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Small DOF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(background blurred)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1288" y="914400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Large DOF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43400" y="1447800"/>
            <a:ext cx="4648200" cy="4876800"/>
            <a:chOff x="4343400" y="1447800"/>
            <a:chExt cx="4648200" cy="4876800"/>
          </a:xfrm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648200" y="2667000"/>
              <a:ext cx="3962400" cy="304800"/>
            </a:xfrm>
            <a:custGeom>
              <a:avLst/>
              <a:gdLst>
                <a:gd name="T0" fmla="*/ 0 w 2592"/>
                <a:gd name="T1" fmla="*/ 192 h 384"/>
                <a:gd name="T2" fmla="*/ 1296 w 2592"/>
                <a:gd name="T3" fmla="*/ 0 h 384"/>
                <a:gd name="T4" fmla="*/ 2592 w 2592"/>
                <a:gd name="T5" fmla="*/ 192 h 384"/>
                <a:gd name="T6" fmla="*/ 1296 w 2592"/>
                <a:gd name="T7" fmla="*/ 384 h 384"/>
                <a:gd name="T8" fmla="*/ 0 w 2592"/>
                <a:gd name="T9" fmla="*/ 19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2"/>
                <a:gd name="T16" fmla="*/ 0 h 384"/>
                <a:gd name="T17" fmla="*/ 2592 w 259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2" h="384">
                  <a:moveTo>
                    <a:pt x="0" y="192"/>
                  </a:moveTo>
                  <a:cubicBezTo>
                    <a:pt x="0" y="128"/>
                    <a:pt x="864" y="0"/>
                    <a:pt x="1296" y="0"/>
                  </a:cubicBezTo>
                  <a:cubicBezTo>
                    <a:pt x="1728" y="0"/>
                    <a:pt x="2592" y="128"/>
                    <a:pt x="2592" y="192"/>
                  </a:cubicBezTo>
                  <a:cubicBezTo>
                    <a:pt x="2592" y="256"/>
                    <a:pt x="1728" y="384"/>
                    <a:pt x="1296" y="384"/>
                  </a:cubicBezTo>
                  <a:cubicBezTo>
                    <a:pt x="864" y="384"/>
                    <a:pt x="0" y="256"/>
                    <a:pt x="0" y="19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5715000" y="15240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7543800" y="15240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620256" y="1447800"/>
              <a:ext cx="0" cy="487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715000" y="2819400"/>
              <a:ext cx="868363" cy="3384550"/>
            </a:xfrm>
            <a:custGeom>
              <a:avLst/>
              <a:gdLst>
                <a:gd name="T0" fmla="*/ 0 w 547"/>
                <a:gd name="T1" fmla="*/ 0 h 2132"/>
                <a:gd name="T2" fmla="*/ 546 w 547"/>
                <a:gd name="T3" fmla="*/ 1025 h 2132"/>
                <a:gd name="T4" fmla="*/ 8 w 547"/>
                <a:gd name="T5" fmla="*/ 2132 h 2132"/>
                <a:gd name="T6" fmla="*/ 0 60000 65536"/>
                <a:gd name="T7" fmla="*/ 0 60000 65536"/>
                <a:gd name="T8" fmla="*/ 0 60000 65536"/>
                <a:gd name="T9" fmla="*/ 0 w 547"/>
                <a:gd name="T10" fmla="*/ 0 h 2132"/>
                <a:gd name="T11" fmla="*/ 547 w 547"/>
                <a:gd name="T12" fmla="*/ 2132 h 2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7" h="2132">
                  <a:moveTo>
                    <a:pt x="0" y="0"/>
                  </a:moveTo>
                  <a:cubicBezTo>
                    <a:pt x="91" y="171"/>
                    <a:pt x="545" y="670"/>
                    <a:pt x="546" y="1025"/>
                  </a:cubicBezTo>
                  <a:cubicBezTo>
                    <a:pt x="547" y="1380"/>
                    <a:pt x="120" y="1902"/>
                    <a:pt x="8" y="2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flipH="1">
              <a:off x="6659563" y="2819400"/>
              <a:ext cx="884237" cy="3384550"/>
            </a:xfrm>
            <a:custGeom>
              <a:avLst/>
              <a:gdLst>
                <a:gd name="T0" fmla="*/ 0 w 547"/>
                <a:gd name="T1" fmla="*/ 0 h 2132"/>
                <a:gd name="T2" fmla="*/ 546 w 547"/>
                <a:gd name="T3" fmla="*/ 1025 h 2132"/>
                <a:gd name="T4" fmla="*/ 8 w 547"/>
                <a:gd name="T5" fmla="*/ 2132 h 2132"/>
                <a:gd name="T6" fmla="*/ 0 60000 65536"/>
                <a:gd name="T7" fmla="*/ 0 60000 65536"/>
                <a:gd name="T8" fmla="*/ 0 60000 65536"/>
                <a:gd name="T9" fmla="*/ 0 w 547"/>
                <a:gd name="T10" fmla="*/ 0 h 2132"/>
                <a:gd name="T11" fmla="*/ 547 w 547"/>
                <a:gd name="T12" fmla="*/ 2132 h 2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7" h="2132">
                  <a:moveTo>
                    <a:pt x="0" y="0"/>
                  </a:moveTo>
                  <a:cubicBezTo>
                    <a:pt x="91" y="171"/>
                    <a:pt x="545" y="670"/>
                    <a:pt x="546" y="1025"/>
                  </a:cubicBezTo>
                  <a:cubicBezTo>
                    <a:pt x="547" y="1380"/>
                    <a:pt x="120" y="1902"/>
                    <a:pt x="8" y="21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6705600" y="4419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3"/>
            <p:cNvSpPr>
              <a:spLocks/>
            </p:cNvSpPr>
            <p:nvPr/>
          </p:nvSpPr>
          <p:spPr bwMode="auto">
            <a:xfrm>
              <a:off x="6096000" y="4114800"/>
              <a:ext cx="228600" cy="609600"/>
            </a:xfrm>
            <a:prstGeom prst="lef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6400800" y="4724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6400800" y="4114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4343400" y="2819400"/>
              <a:ext cx="464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4267200"/>
              <a:ext cx="1214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Focal point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6720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DOF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257800" y="762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0033CC"/>
                </a:solidFill>
              </a:rPr>
              <a:t>DOF is the range in which the image is in focus and clearly resolved.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667000" y="1447800"/>
          <a:ext cx="3346450" cy="538163"/>
        </p:xfrm>
        <a:graphic>
          <a:graphicData uri="http://schemas.openxmlformats.org/presentationml/2006/ole">
            <p:oleObj spid="_x0000_s9218" name="公式" r:id="rId3" imgW="1104840" imgH="177480" progId="Equation.3">
              <p:embed/>
            </p:oleObj>
          </a:graphicData>
        </a:graphic>
      </p:graphicFrame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2438400" y="1981200"/>
          <a:ext cx="5365750" cy="619125"/>
        </p:xfrm>
        <a:graphic>
          <a:graphicData uri="http://schemas.openxmlformats.org/presentationml/2006/ole">
            <p:oleObj spid="_x0000_s9219" name="Equation" r:id="rId4" imgW="1981080" imgH="228600" progId="Equation.3">
              <p:embed/>
            </p:oleObj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4953000" y="2743200"/>
          <a:ext cx="3371850" cy="915988"/>
        </p:xfrm>
        <a:graphic>
          <a:graphicData uri="http://schemas.openxmlformats.org/presentationml/2006/ole">
            <p:oleObj spid="_x0000_s9220" name="公式" r:id="rId5" imgW="1307880" imgH="355320" progId="Equation.3">
              <p:embed/>
            </p:oleObj>
          </a:graphicData>
        </a:graphic>
      </p:graphicFrame>
      <p:graphicFrame>
        <p:nvGraphicFramePr>
          <p:cNvPr id="9221" name="Object 20"/>
          <p:cNvGraphicFramePr>
            <a:graphicFrameLocks noChangeAspect="1"/>
          </p:cNvGraphicFramePr>
          <p:nvPr/>
        </p:nvGraphicFramePr>
        <p:xfrm>
          <a:off x="4648200" y="3657600"/>
          <a:ext cx="4032250" cy="1077913"/>
        </p:xfrm>
        <a:graphic>
          <a:graphicData uri="http://schemas.openxmlformats.org/presentationml/2006/ole">
            <p:oleObj spid="_x0000_s9221" name="Equation" r:id="rId6" imgW="1422360" imgH="38088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152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criteria for depth of focus (DOF)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75" indent="-1603375"/>
            <a:r>
              <a:rPr lang="en-US" dirty="0" smtClean="0">
                <a:solidFill>
                  <a:srgbClr val="C00000"/>
                </a:solidFill>
              </a:rPr>
              <a:t>Rayleigh criteria: </a:t>
            </a:r>
            <a:r>
              <a:rPr lang="en-US" dirty="0" smtClean="0">
                <a:solidFill>
                  <a:srgbClr val="0033CC"/>
                </a:solidFill>
              </a:rPr>
              <a:t>the length of two optical paths, one on-axis, one from lens edge or limiting aperture, not differ by more than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/4.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052935"/>
            <a:ext cx="154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For small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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2514600"/>
            <a:ext cx="3625479" cy="3076575"/>
            <a:chOff x="381000" y="2743200"/>
            <a:chExt cx="3625479" cy="3076575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2743200"/>
              <a:ext cx="3625479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29848" y="419100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7684" y="4800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4038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066800" y="4299466"/>
              <a:ext cx="2138500" cy="57733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57600" y="41148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V="1">
              <a:off x="3172968" y="4345817"/>
              <a:ext cx="120134" cy="2743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52400" y="5486400"/>
            <a:ext cx="5293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On axis, optical path increased by OC-OB=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.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From edge, increased by AC-AB=DC=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cos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 point B (focal point), two branches have equal path.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4050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1" y="49530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Again, like the case of resolution, we used k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factor as an experimental parameter. It has no well-defined physical meaning.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029200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71600" y="4114800"/>
            <a:ext cx="6550025" cy="1801812"/>
            <a:chOff x="1285875" y="3074988"/>
            <a:chExt cx="6550025" cy="1801812"/>
          </a:xfrm>
        </p:grpSpPr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1285875" y="3962400"/>
              <a:ext cx="6550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298575" y="3074988"/>
              <a:ext cx="219075" cy="180181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422400" y="3074988"/>
              <a:ext cx="2019300" cy="170656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Dot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flipV="1">
              <a:off x="1420813" y="3155950"/>
              <a:ext cx="1992312" cy="172085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Dot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4602163" y="3538538"/>
              <a:ext cx="177800" cy="846137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 flipV="1">
              <a:off x="4686300" y="3579813"/>
              <a:ext cx="2360613" cy="79216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Dot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4711700" y="3565525"/>
              <a:ext cx="2333625" cy="7381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Dot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 flipV="1">
              <a:off x="2327275" y="4106863"/>
              <a:ext cx="304800" cy="3175"/>
            </a:xfrm>
            <a:prstGeom prst="line">
              <a:avLst/>
            </a:prstGeom>
            <a:noFill/>
            <a:ln w="9525">
              <a:solidFill>
                <a:srgbClr val="FF090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>
              <a:off x="5626100" y="4073525"/>
              <a:ext cx="630238" cy="0"/>
            </a:xfrm>
            <a:prstGeom prst="line">
              <a:avLst/>
            </a:prstGeom>
            <a:noFill/>
            <a:ln w="9525">
              <a:solidFill>
                <a:srgbClr val="FF090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95400" y="238780"/>
            <a:ext cx="699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Depth of focus for projection photolithography</a:t>
            </a:r>
          </a:p>
        </p:txBody>
      </p:sp>
      <p:graphicFrame>
        <p:nvGraphicFramePr>
          <p:cNvPr id="11267" name="Object 20"/>
          <p:cNvGraphicFramePr>
            <a:graphicFrameLocks noChangeAspect="1"/>
          </p:cNvGraphicFramePr>
          <p:nvPr/>
        </p:nvGraphicFramePr>
        <p:xfrm>
          <a:off x="2954117" y="914400"/>
          <a:ext cx="3135533" cy="838200"/>
        </p:xfrm>
        <a:graphic>
          <a:graphicData uri="http://schemas.openxmlformats.org/presentationml/2006/ole">
            <p:oleObj spid="_x0000_s11267" name="Equation" r:id="rId4" imgW="1422360" imgH="3808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800" y="1752600"/>
            <a:ext cx="8610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It can be seen that larger NA gives smaller depth of focus!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This is also true for camera. </a:t>
            </a:r>
            <a:r>
              <a:rPr lang="en-IE" dirty="0" smtClean="0">
                <a:solidFill>
                  <a:srgbClr val="0033CC"/>
                </a:solidFill>
                <a:cs typeface="Arial" charset="0"/>
              </a:rPr>
              <a:t>A cheap camera takes photos that are always in focus no matter where the subject is, this is because it has small lenses.</a:t>
            </a:r>
            <a:endParaRPr lang="en-IE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This of course works against resolution where larger NA improves this property.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In order to improve resolution without impacting DOF too much,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n-IE" dirty="0" smtClean="0">
                <a:solidFill>
                  <a:srgbClr val="0033CC"/>
                </a:solidFill>
              </a:rPr>
              <a:t> has been reduced and “optical tricks” have been employed.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5943600"/>
            <a:ext cx="317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Large lens (large NA), small DOF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943600"/>
            <a:ext cx="317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Small lens (small NA), large DOF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69912" y="152400"/>
            <a:ext cx="597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Optimal focal plane in photolithography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838200"/>
            <a:ext cx="75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Light should be focused on the middle point of the resist layer.</a:t>
            </a:r>
          </a:p>
          <a:p>
            <a:pPr marL="168275" indent="-168275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IC, DOF is &lt;&lt; 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m, hard to focus if wafer is not super flat.</a:t>
            </a:r>
          </a:p>
          <a:p>
            <a:pPr marL="168275" indent="-168275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People talks more of resolution, but actually DOF can often be a bigger problem than resolution.</a:t>
            </a:r>
          </a:p>
          <a:p>
            <a:pPr marL="168275" indent="-168275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For example, </a:t>
            </a:r>
            <a:r>
              <a:rPr lang="en-US" dirty="0" smtClean="0">
                <a:solidFill>
                  <a:srgbClr val="0033CC"/>
                </a:solidFill>
              </a:rPr>
              <a:t>a 248nm (</a:t>
            </a:r>
            <a:r>
              <a:rPr lang="en-US" dirty="0" err="1" smtClean="0">
                <a:solidFill>
                  <a:srgbClr val="0033CC"/>
                </a:solidFill>
              </a:rPr>
              <a:t>KrF</a:t>
            </a:r>
            <a:r>
              <a:rPr lang="en-US" dirty="0" smtClean="0">
                <a:solidFill>
                  <a:srgbClr val="0033CC"/>
                </a:solidFill>
              </a:rPr>
              <a:t>) exposure system with a NA = 0.6 would have a resolution of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0033CC"/>
                </a:solidFill>
              </a:rPr>
              <a:t>0.3μm (k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= 0.75) and a DOF of only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0033CC"/>
                </a:solidFill>
              </a:rPr>
              <a:t> ±0.35μm (k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= 0.5).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752600" y="3008313"/>
            <a:ext cx="5443549" cy="3240087"/>
            <a:chOff x="1752600" y="2474913"/>
            <a:chExt cx="5443549" cy="3240087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124075" y="4633913"/>
              <a:ext cx="4319588" cy="36036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124075" y="4994275"/>
              <a:ext cx="4319588" cy="720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211638" y="2833688"/>
              <a:ext cx="73025" cy="288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195513" y="3625850"/>
              <a:ext cx="4032250" cy="215900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gamma/>
                    <a:tint val="44314"/>
                    <a:invGamma/>
                  </a:srgbClr>
                </a:gs>
                <a:gs pos="50000">
                  <a:srgbClr val="CCFFFF">
                    <a:alpha val="64999"/>
                  </a:srgbClr>
                </a:gs>
                <a:gs pos="100000">
                  <a:srgbClr val="CCFFFF">
                    <a:gamma/>
                    <a:tint val="4431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843213" y="2546350"/>
              <a:ext cx="649287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2843213" y="3698875"/>
              <a:ext cx="2160587" cy="1655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4932363" y="2474913"/>
              <a:ext cx="719137" cy="1223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3563938" y="3698875"/>
              <a:ext cx="2087562" cy="1655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76600" y="4808538"/>
              <a:ext cx="1943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348038" y="4562475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3348038" y="5067300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16"/>
            <p:cNvSpPr>
              <a:spLocks/>
            </p:cNvSpPr>
            <p:nvPr/>
          </p:nvSpPr>
          <p:spPr bwMode="auto">
            <a:xfrm>
              <a:off x="5364163" y="4562475"/>
              <a:ext cx="71437" cy="504825"/>
            </a:xfrm>
            <a:prstGeom prst="rightBrace">
              <a:avLst>
                <a:gd name="adj1" fmla="val 5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2600" y="4038600"/>
              <a:ext cx="124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Focal plane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4038600"/>
              <a:ext cx="1557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Depth of focus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486400" y="4343400"/>
              <a:ext cx="4572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819400" y="4343400"/>
              <a:ext cx="4572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Modulation transfer function is another useful concept.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It is a measure of image contrast on resist.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0"/>
            <a:ext cx="53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Modulation transfer function (MTF)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52227" name="Object 18"/>
          <p:cNvGraphicFramePr>
            <a:graphicFrameLocks noChangeAspect="1"/>
          </p:cNvGraphicFramePr>
          <p:nvPr/>
        </p:nvGraphicFramePr>
        <p:xfrm>
          <a:off x="5943600" y="658812"/>
          <a:ext cx="3059112" cy="1042988"/>
        </p:xfrm>
        <a:graphic>
          <a:graphicData uri="http://schemas.openxmlformats.org/presentationml/2006/ole">
            <p:oleObj spid="_x0000_s52227" name="公式" r:id="rId3" imgW="1079280" imgH="368280" progId="Equation.3">
              <p:embed/>
            </p:oleObj>
          </a:graphicData>
        </a:graphic>
      </p:graphicFrame>
      <p:pic>
        <p:nvPicPr>
          <p:cNvPr id="10" name="Picture 12" descr="D:\ACAD\333\Images\litho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4114800" cy="47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752600"/>
            <a:ext cx="50380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32460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30000" y="0"/>
            <a:ext cx="4104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MTF and spatial coherence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7086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Usually MTF &gt; 0.5 is preferred.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It depends 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, light source size (coherency), and optical system.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It certainly also depends on feature size (or period for a grating pattern).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430486" cy="42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752600"/>
            <a:ext cx="323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Spatial coherence of light source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209800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Point source is coherent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19800"/>
            <a:ext cx="102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Partially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coherent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286000"/>
            <a:ext cx="5562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Coherent light will have a phase to space relationship.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Incoherent light or light with only partial coherence will have wave-fronts that are only partially correlated.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Spatial coherence S is an indication of the angular range of light waves incident on mask, or degree to which light from source are in phase.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Small S is not always good (see next slide).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267200" y="4953000"/>
          <a:ext cx="3452813" cy="876300"/>
        </p:xfrm>
        <a:graphic>
          <a:graphicData uri="http://schemas.openxmlformats.org/presentationml/2006/ole">
            <p:oleObj spid="_x0000_s53251" name="Equation" r:id="rId4" imgW="1650960" imgH="419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5000" y="6488668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Plane wave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p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30000" y="0"/>
            <a:ext cx="4104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MTF and spatial coherence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638800" cy="442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4114800"/>
            <a:ext cx="3276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a source with perfect spatial coherence S=0, MTF drops abruptly at Rayleigh criterion W=half pitch=R=k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/NA.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Large S is good for smaller features, but bad for larger ones.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Trade-off is made, and industry chooses S=0.5-0.7 as optimal.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434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MTF vs. diffraction grating period on mask.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 = line width = space width of the grating.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X-axis of the plot: spatial frequency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</a:t>
            </a:r>
            <a:r>
              <a:rPr lang="en-US" dirty="0" smtClean="0">
                <a:solidFill>
                  <a:srgbClr val="0033CC"/>
                </a:solidFill>
              </a:rPr>
              <a:t>=1/(2W), normalized to Rayleigh criterion cutoff frequency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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=1/R=NA/(0.61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).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03926" y="685800"/>
            <a:ext cx="2516188" cy="3492738"/>
            <a:chOff x="4004" y="709"/>
            <a:chExt cx="1585" cy="206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004" y="709"/>
              <a:ext cx="1585" cy="1720"/>
              <a:chOff x="4286" y="845"/>
              <a:chExt cx="1225" cy="1451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4286" y="845"/>
                <a:ext cx="136" cy="145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422" y="845"/>
                <a:ext cx="136" cy="14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4558" y="845"/>
                <a:ext cx="136" cy="145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4694" y="845"/>
                <a:ext cx="136" cy="14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4830" y="845"/>
                <a:ext cx="136" cy="145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4966" y="845"/>
                <a:ext cx="136" cy="14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5102" y="845"/>
                <a:ext cx="136" cy="145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39" y="845"/>
                <a:ext cx="136" cy="14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5375" y="845"/>
                <a:ext cx="136" cy="145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559" y="2554"/>
              <a:ext cx="31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2W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543" y="2537"/>
              <a:ext cx="3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sm"/>
              <a:tailEnd type="triangle" w="lg" len="sm"/>
            </a:ln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24400" y="68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Grating photomask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410200"/>
            <a:ext cx="482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 features                                 Smaller features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6488668"/>
            <a:ext cx="22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(similar to Figure 5.13)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4503"/>
            <a:ext cx="9144000" cy="590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57210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48883"/>
            <a:ext cx="6826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diffraction through an aperture on mask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133600"/>
            <a:ext cx="6172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and application.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Light source and photomask, 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Photolithography systems.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Resolution, depth of focus, modulation transfer function.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Other lithography issues: none-flat wafer, standing wave...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Photoresist.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 sensitivity, contrast and gray-scale photolithography.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Step-by-step process of photolithography.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341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5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19336"/>
            <a:ext cx="4754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 Microfabrication and thin film technology</a:t>
            </a:r>
          </a:p>
          <a:p>
            <a:r>
              <a:rPr lang="en-US" sz="1400" dirty="0" smtClean="0"/>
              <a:t>Instructor: Bo Cui, ECE, University of Waterloo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724931" cy="330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6400" y="0"/>
            <a:ext cx="606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Exposure on patterned none-flat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143000"/>
            <a:ext cx="784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This leads to random reflection/proximity scattering, and over or under-exposure.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4142614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44438" y="1981200"/>
            <a:ext cx="204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Proximity scattering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943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Both problems would disappear if there is no reflection from substrate.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6400" y="0"/>
            <a:ext cx="606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Exposure on patterned none-flat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5225681" cy="36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8077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To reduce the problem, one can: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absorption dyes in photoresist, thus little light reaches substrate for reflection.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anti-reflection coating (ARC) below resist.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multi-layer resist process (see figure below)</a:t>
            </a:r>
          </a:p>
          <a:p>
            <a:pPr lvl="1" indent="-285750">
              <a:spcAft>
                <a:spcPts val="300"/>
              </a:spcAft>
              <a:buFont typeface="+mj-lt"/>
              <a:buAutoNum type="arabicParenR"/>
            </a:pPr>
            <a:r>
              <a:rPr lang="en-US" dirty="0" smtClean="0">
                <a:solidFill>
                  <a:srgbClr val="0033CC"/>
                </a:solidFill>
              </a:rPr>
              <a:t>thin planar layer for high-resolution imaging (imaging layer).</a:t>
            </a:r>
          </a:p>
          <a:p>
            <a:pPr lvl="1" indent="-285750">
              <a:spcAft>
                <a:spcPts val="300"/>
              </a:spcAft>
              <a:buFont typeface="+mj-lt"/>
              <a:buAutoNum type="arabicParenR"/>
            </a:pPr>
            <a:r>
              <a:rPr lang="en-US" dirty="0" smtClean="0">
                <a:solidFill>
                  <a:srgbClr val="0033CC"/>
                </a:solidFill>
              </a:rPr>
              <a:t>thin develop-stop layer, used for pattern transfer to 3 (etch stop).</a:t>
            </a:r>
          </a:p>
          <a:p>
            <a:pPr lvl="1" indent="-285750">
              <a:spcAft>
                <a:spcPts val="300"/>
              </a:spcAft>
              <a:buFont typeface="+mj-lt"/>
              <a:buAutoNum type="arabicParenR"/>
            </a:pPr>
            <a:r>
              <a:rPr lang="en-US" dirty="0" smtClean="0">
                <a:solidFill>
                  <a:srgbClr val="0033CC"/>
                </a:solidFill>
              </a:rPr>
              <a:t>thick layer of hardened resist (planarization layer).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0"/>
            <a:ext cx="561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Surface reflection and standing wave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1356"/>
            <a:ext cx="8458200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Resist is partially reflective, so some light reaches resist bottom and is reflected.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Constructive and destructive interference between incident and reflected light results in a periodic intensity distribution across the resist thickness.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With change in exposure (light intensity) comes change in resist dissolution rate, leading to zigzag resist profile after development.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of anti-reflecting coating (ARC) eliminates such standing wave patterns.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Post exposure bake also helps by smoothing out the zigzag due to resist thermal reflow.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(Also due to reflection, a metal layer on the surface will require a shorter exposure than exposure over less reflective film.)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7018338" cy="33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632460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5.24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2400" y="3431540"/>
            <a:ext cx="6789420" cy="3197860"/>
            <a:chOff x="381000" y="2057400"/>
            <a:chExt cx="8486775" cy="3997325"/>
          </a:xfrm>
        </p:grpSpPr>
        <p:sp>
          <p:nvSpPr>
            <p:cNvPr id="92164" name="Freeform 1027"/>
            <p:cNvSpPr>
              <a:spLocks/>
            </p:cNvSpPr>
            <p:nvPr/>
          </p:nvSpPr>
          <p:spPr bwMode="auto">
            <a:xfrm>
              <a:off x="7515225" y="4052888"/>
              <a:ext cx="1352550" cy="2001837"/>
            </a:xfrm>
            <a:custGeom>
              <a:avLst/>
              <a:gdLst>
                <a:gd name="T0" fmla="*/ 0 w 852"/>
                <a:gd name="T1" fmla="*/ 1261 h 1261"/>
                <a:gd name="T2" fmla="*/ 26 w 852"/>
                <a:gd name="T3" fmla="*/ 890 h 1261"/>
                <a:gd name="T4" fmla="*/ 852 w 852"/>
                <a:gd name="T5" fmla="*/ 0 h 1261"/>
                <a:gd name="T6" fmla="*/ 827 w 852"/>
                <a:gd name="T7" fmla="*/ 346 h 1261"/>
                <a:gd name="T8" fmla="*/ 0 w 852"/>
                <a:gd name="T9" fmla="*/ 1261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2"/>
                <a:gd name="T16" fmla="*/ 0 h 1261"/>
                <a:gd name="T17" fmla="*/ 852 w 852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1261">
                  <a:moveTo>
                    <a:pt x="0" y="1261"/>
                  </a:moveTo>
                  <a:lnTo>
                    <a:pt x="26" y="890"/>
                  </a:lnTo>
                  <a:lnTo>
                    <a:pt x="852" y="0"/>
                  </a:lnTo>
                  <a:lnTo>
                    <a:pt x="827" y="346"/>
                  </a:lnTo>
                  <a:lnTo>
                    <a:pt x="0" y="1261"/>
                  </a:lnTo>
                  <a:close/>
                </a:path>
              </a:pathLst>
            </a:custGeom>
            <a:solidFill>
              <a:srgbClr val="D3D3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65" name="Freeform 1028"/>
            <p:cNvSpPr>
              <a:spLocks/>
            </p:cNvSpPr>
            <p:nvPr/>
          </p:nvSpPr>
          <p:spPr bwMode="auto">
            <a:xfrm>
              <a:off x="381000" y="2913063"/>
              <a:ext cx="8486775" cy="2552700"/>
            </a:xfrm>
            <a:custGeom>
              <a:avLst/>
              <a:gdLst>
                <a:gd name="T0" fmla="*/ 4520 w 5346"/>
                <a:gd name="T1" fmla="*/ 1608 h 1608"/>
                <a:gd name="T2" fmla="*/ 0 w 5346"/>
                <a:gd name="T3" fmla="*/ 767 h 1608"/>
                <a:gd name="T4" fmla="*/ 1084 w 5346"/>
                <a:gd name="T5" fmla="*/ 0 h 1608"/>
                <a:gd name="T6" fmla="*/ 5346 w 5346"/>
                <a:gd name="T7" fmla="*/ 718 h 1608"/>
                <a:gd name="T8" fmla="*/ 4520 w 5346"/>
                <a:gd name="T9" fmla="*/ 1608 h 1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6"/>
                <a:gd name="T16" fmla="*/ 0 h 1608"/>
                <a:gd name="T17" fmla="*/ 5346 w 5346"/>
                <a:gd name="T18" fmla="*/ 1608 h 1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6" h="1608">
                  <a:moveTo>
                    <a:pt x="4520" y="1608"/>
                  </a:moveTo>
                  <a:lnTo>
                    <a:pt x="0" y="767"/>
                  </a:lnTo>
                  <a:lnTo>
                    <a:pt x="1084" y="0"/>
                  </a:lnTo>
                  <a:lnTo>
                    <a:pt x="5346" y="718"/>
                  </a:lnTo>
                  <a:lnTo>
                    <a:pt x="4520" y="1608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66" name="Freeform 1029"/>
            <p:cNvSpPr>
              <a:spLocks/>
            </p:cNvSpPr>
            <p:nvPr/>
          </p:nvSpPr>
          <p:spPr bwMode="auto">
            <a:xfrm>
              <a:off x="381000" y="4130675"/>
              <a:ext cx="7175500" cy="1924050"/>
            </a:xfrm>
            <a:custGeom>
              <a:avLst/>
              <a:gdLst>
                <a:gd name="T0" fmla="*/ 0 w 4520"/>
                <a:gd name="T1" fmla="*/ 0 h 1212"/>
                <a:gd name="T2" fmla="*/ 25 w 4520"/>
                <a:gd name="T3" fmla="*/ 371 h 1212"/>
                <a:gd name="T4" fmla="*/ 4494 w 4520"/>
                <a:gd name="T5" fmla="*/ 1212 h 1212"/>
                <a:gd name="T6" fmla="*/ 4520 w 4520"/>
                <a:gd name="T7" fmla="*/ 841 h 1212"/>
                <a:gd name="T8" fmla="*/ 0 w 4520"/>
                <a:gd name="T9" fmla="*/ 0 h 1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0"/>
                <a:gd name="T16" fmla="*/ 0 h 1212"/>
                <a:gd name="T17" fmla="*/ 4520 w 4520"/>
                <a:gd name="T18" fmla="*/ 1212 h 1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0" h="1212">
                  <a:moveTo>
                    <a:pt x="0" y="0"/>
                  </a:moveTo>
                  <a:lnTo>
                    <a:pt x="25" y="371"/>
                  </a:lnTo>
                  <a:lnTo>
                    <a:pt x="4494" y="1212"/>
                  </a:lnTo>
                  <a:lnTo>
                    <a:pt x="4520" y="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pic>
          <p:nvPicPr>
            <p:cNvPr id="92167" name="Picture 10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7525" y="2057400"/>
              <a:ext cx="4038600" cy="28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8" name="Text Box 1031"/>
            <p:cNvSpPr txBox="1">
              <a:spLocks noChangeArrowheads="1"/>
            </p:cNvSpPr>
            <p:nvPr/>
          </p:nvSpPr>
          <p:spPr bwMode="auto">
            <a:xfrm>
              <a:off x="2286000" y="3638490"/>
              <a:ext cx="1809749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33CC"/>
                  </a:solidFill>
                  <a:ea typeface="新細明體" pitchFamily="18" charset="-120"/>
                </a:rPr>
                <a:t>Photoresist</a:t>
              </a:r>
            </a:p>
          </p:txBody>
        </p:sp>
        <p:sp>
          <p:nvSpPr>
            <p:cNvPr id="92169" name="Line 1032"/>
            <p:cNvSpPr>
              <a:spLocks noChangeShapeType="1"/>
            </p:cNvSpPr>
            <p:nvPr/>
          </p:nvSpPr>
          <p:spPr bwMode="auto">
            <a:xfrm>
              <a:off x="5597525" y="27971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70" name="Line 1033"/>
            <p:cNvSpPr>
              <a:spLocks noChangeShapeType="1"/>
            </p:cNvSpPr>
            <p:nvPr/>
          </p:nvSpPr>
          <p:spPr bwMode="auto">
            <a:xfrm>
              <a:off x="5597525" y="29876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71" name="Line 1034"/>
            <p:cNvSpPr>
              <a:spLocks noChangeShapeType="1"/>
            </p:cNvSpPr>
            <p:nvPr/>
          </p:nvSpPr>
          <p:spPr bwMode="auto">
            <a:xfrm>
              <a:off x="5826125" y="22637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72" name="Line 1035"/>
            <p:cNvSpPr>
              <a:spLocks noChangeShapeType="1"/>
            </p:cNvSpPr>
            <p:nvPr/>
          </p:nvSpPr>
          <p:spPr bwMode="auto">
            <a:xfrm flipV="1">
              <a:off x="5826125" y="298767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73" name="Text Box 1036"/>
            <p:cNvSpPr txBox="1">
              <a:spLocks noChangeArrowheads="1"/>
            </p:cNvSpPr>
            <p:nvPr/>
          </p:nvSpPr>
          <p:spPr bwMode="auto">
            <a:xfrm>
              <a:off x="6019800" y="2667000"/>
              <a:ext cx="1123950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 smtClean="0">
                  <a:solidFill>
                    <a:srgbClr val="0033CC"/>
                  </a:solidFill>
                  <a:ea typeface="新細明體" pitchFamily="18" charset="-120"/>
                  <a:sym typeface="Symbol"/>
                </a:rPr>
                <a:t></a:t>
              </a:r>
              <a:r>
                <a:rPr lang="en-US" altLang="zh-TW" sz="2000" dirty="0" smtClean="0">
                  <a:solidFill>
                    <a:srgbClr val="0033CC"/>
                  </a:solidFill>
                  <a:ea typeface="新細明體" pitchFamily="18" charset="-120"/>
                </a:rPr>
                <a:t>/2n</a:t>
              </a:r>
              <a:r>
                <a:rPr lang="en-US" altLang="zh-TW" sz="2000" baseline="-25000" dirty="0" smtClean="0">
                  <a:solidFill>
                    <a:srgbClr val="0033CC"/>
                  </a:solidFill>
                  <a:ea typeface="新細明體" pitchFamily="18" charset="-120"/>
                </a:rPr>
                <a:t>PR</a:t>
              </a:r>
              <a:endParaRPr lang="en-US" altLang="zh-TW" sz="2000" dirty="0">
                <a:solidFill>
                  <a:srgbClr val="0033CC"/>
                </a:solidFill>
                <a:ea typeface="新細明體" pitchFamily="18" charset="-120"/>
              </a:endParaRPr>
            </a:p>
          </p:txBody>
        </p:sp>
        <p:sp>
          <p:nvSpPr>
            <p:cNvPr id="92174" name="Text Box 1037"/>
            <p:cNvSpPr txBox="1">
              <a:spLocks noChangeArrowheads="1"/>
            </p:cNvSpPr>
            <p:nvPr/>
          </p:nvSpPr>
          <p:spPr bwMode="auto">
            <a:xfrm>
              <a:off x="5445125" y="4054475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33CC"/>
                  </a:solidFill>
                  <a:ea typeface="新細明體" pitchFamily="18" charset="-120"/>
                </a:rPr>
                <a:t>Substrate</a:t>
              </a:r>
            </a:p>
          </p:txBody>
        </p:sp>
        <p:sp>
          <p:nvSpPr>
            <p:cNvPr id="92175" name="Line 1038"/>
            <p:cNvSpPr>
              <a:spLocks noChangeShapeType="1"/>
            </p:cNvSpPr>
            <p:nvPr/>
          </p:nvSpPr>
          <p:spPr bwMode="auto">
            <a:xfrm flipV="1">
              <a:off x="1752600" y="4114800"/>
              <a:ext cx="2209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92176" name="Text Box 1039"/>
            <p:cNvSpPr txBox="1">
              <a:spLocks noChangeArrowheads="1"/>
            </p:cNvSpPr>
            <p:nvPr/>
          </p:nvSpPr>
          <p:spPr bwMode="auto">
            <a:xfrm>
              <a:off x="568325" y="4983163"/>
              <a:ext cx="2895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33CC"/>
                  </a:solidFill>
                  <a:ea typeface="新細明體" pitchFamily="18" charset="-120"/>
                </a:rPr>
                <a:t>Overexposure</a:t>
              </a:r>
            </a:p>
          </p:txBody>
        </p:sp>
        <p:sp>
          <p:nvSpPr>
            <p:cNvPr id="92177" name="Text Box 1040"/>
            <p:cNvSpPr txBox="1">
              <a:spLocks noChangeArrowheads="1"/>
            </p:cNvSpPr>
            <p:nvPr/>
          </p:nvSpPr>
          <p:spPr bwMode="auto">
            <a:xfrm>
              <a:off x="2590800" y="5592763"/>
              <a:ext cx="3200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33CC"/>
                  </a:solidFill>
                  <a:ea typeface="新細明體" pitchFamily="18" charset="-120"/>
                </a:rPr>
                <a:t>Underexposure</a:t>
              </a:r>
            </a:p>
          </p:txBody>
        </p:sp>
        <p:sp>
          <p:nvSpPr>
            <p:cNvPr id="92178" name="Line 1041"/>
            <p:cNvSpPr>
              <a:spLocks noChangeShapeType="1"/>
            </p:cNvSpPr>
            <p:nvPr/>
          </p:nvSpPr>
          <p:spPr bwMode="auto">
            <a:xfrm flipV="1">
              <a:off x="3886200" y="4206875"/>
              <a:ext cx="263525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>
                <a:solidFill>
                  <a:srgbClr val="0033CC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1240" y="0"/>
            <a:ext cx="543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  <a:ea typeface="新細明體" pitchFamily="18" charset="-120"/>
              </a:rPr>
              <a:t>Standing wave effect on photoresist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5791200"/>
            <a:ext cx="19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 this a positive or negative resist?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482" y="609600"/>
            <a:ext cx="40293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476082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57800" y="4343400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baseline="-25000" dirty="0" err="1" smtClean="0">
                <a:solidFill>
                  <a:srgbClr val="7030A0"/>
                </a:solidFill>
              </a:rPr>
              <a:t>PR</a:t>
            </a:r>
            <a:r>
              <a:rPr lang="en-US" dirty="0" smtClean="0">
                <a:solidFill>
                  <a:srgbClr val="7030A0"/>
                </a:solidFill>
              </a:rPr>
              <a:t> is refractive index of photoresist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14400" y="2181225"/>
            <a:ext cx="7473792" cy="4391085"/>
            <a:chOff x="914400" y="2181225"/>
            <a:chExt cx="7473792" cy="4391085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181225"/>
              <a:ext cx="7473792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4926330" y="3312795"/>
              <a:ext cx="617935" cy="71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025390" y="3312795"/>
              <a:ext cx="617935" cy="71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6172200"/>
              <a:ext cx="1749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(m</a:t>
              </a:r>
              <a:r>
                <a:rPr lang="en-US" sz="2000" dirty="0" smtClean="0">
                  <a:sym typeface="Symbol"/>
                </a:rPr>
                <a:t>0, 2, 4, 6…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685800"/>
            <a:ext cx="358745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0"/>
            <a:ext cx="672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Position of minimum and maximum intensity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685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Maximum when optical path difference between incident and reflected beams is m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105399" y="1371600"/>
          <a:ext cx="2353235" cy="609600"/>
        </p:xfrm>
        <a:graphic>
          <a:graphicData uri="http://schemas.openxmlformats.org/presentationml/2006/ole">
            <p:oleObj spid="_x0000_s64515" name="Equation" r:id="rId5" imgW="95220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" y="3962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There may be a 180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 phase shift when light is reflected at the resist/substrate interface, thus it is minimum (rather than maximum) when x=d.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019300" y="3238500"/>
            <a:ext cx="9906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233587">
            <a:off x="1951886" y="1564092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resist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85792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25064" y="0"/>
            <a:ext cx="591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Three basic methods of wafer exposure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High resolution. But mask wear, defect generation.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Less mask wear /contamination, less resolution (depend on gap).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260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Fast, simple and inexpensive, choice for R&amp;D.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5029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 mask wear/contamination, mask de-magnified 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 (resist features 4  smaller than mask).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Very expensive, mainly used for IC industry.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2667000" y="4648200"/>
            <a:ext cx="381000" cy="2819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371600" y="763587"/>
          <a:ext cx="1790700" cy="836613"/>
        </p:xfrm>
        <a:graphic>
          <a:graphicData uri="http://schemas.openxmlformats.org/presentationml/2006/ole">
            <p:oleObj spid="_x0000_s4098" name="Equation" r:id="rId3" imgW="761760" imgH="355320" progId="Equation.3">
              <p:embed/>
            </p:oleObj>
          </a:graphicData>
        </a:graphic>
      </p:graphicFrame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04800" y="3276600"/>
            <a:ext cx="2380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For g=10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en-US" altLang="zh-CN" dirty="0" smtClean="0">
                <a:solidFill>
                  <a:srgbClr val="C00000"/>
                </a:solidFill>
              </a:rPr>
              <a:t>m,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altLang="zh-CN" dirty="0" smtClean="0">
                <a:solidFill>
                  <a:srgbClr val="C00000"/>
                </a:solidFill>
                <a:sym typeface="Symbol" pitchFamily="18" charset="2"/>
              </a:rPr>
              <a:t>=</a:t>
            </a:r>
            <a:r>
              <a:rPr lang="en-US" altLang="zh-CN" dirty="0" smtClean="0">
                <a:solidFill>
                  <a:srgbClr val="C00000"/>
                </a:solidFill>
              </a:rPr>
              <a:t>365nm</a:t>
            </a:r>
            <a:endParaRPr lang="zh-CN" altLang="en-US" dirty="0">
              <a:solidFill>
                <a:srgbClr val="C00000"/>
              </a:solidFill>
            </a:endParaRPr>
          </a:p>
          <a:p>
            <a:r>
              <a:rPr lang="en-US" altLang="zh-CN" dirty="0" err="1" smtClean="0">
                <a:solidFill>
                  <a:srgbClr val="C00000"/>
                </a:solidFill>
              </a:rPr>
              <a:t>W</a:t>
            </a:r>
            <a:r>
              <a:rPr lang="en-US" altLang="zh-CN" baseline="-25000" dirty="0" err="1" smtClean="0">
                <a:solidFill>
                  <a:srgbClr val="C00000"/>
                </a:solidFill>
              </a:rPr>
              <a:t>min</a:t>
            </a:r>
            <a:r>
              <a:rPr lang="en-US" altLang="zh-CN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 </a:t>
            </a:r>
            <a:r>
              <a:rPr lang="en-US" altLang="zh-CN" dirty="0" smtClean="0">
                <a:solidFill>
                  <a:srgbClr val="C00000"/>
                </a:solidFill>
                <a:sym typeface="Symbol" pitchFamily="18" charset="2"/>
              </a:rPr>
              <a:t>2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en-US" altLang="zh-CN" dirty="0" smtClean="0">
                <a:solidFill>
                  <a:srgbClr val="C00000"/>
                </a:solidFill>
                <a:sym typeface="Symbol" pitchFamily="18" charset="2"/>
              </a:rPr>
              <a:t>m</a:t>
            </a:r>
            <a:endParaRPr lang="en-US" altLang="zh-CN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8992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Near field/Fresnel diffraction for contact/proximity exposure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2672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Interference effects and diffraction result in “ringing” and spreading outside the aperture.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Edges of image rise gradually (not abrupt) from zero.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Intensity of image oscillates about the expected intensity.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Oscillations decay as one approaches the center of the image.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oscillations are due to constructive and destructive interference of </a:t>
            </a:r>
            <a:r>
              <a:rPr lang="en-US" dirty="0" err="1" smtClean="0">
                <a:solidFill>
                  <a:srgbClr val="0033CC"/>
                </a:solidFill>
              </a:rPr>
              <a:t>Huygen’s</a:t>
            </a:r>
            <a:r>
              <a:rPr lang="en-US" dirty="0" smtClean="0">
                <a:solidFill>
                  <a:srgbClr val="0033CC"/>
                </a:solidFill>
              </a:rPr>
              <a:t> wavelets from the aperture in the mask.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aperture width is small, the oscillations are large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aperture width is large, the oscillations rapidly die out, and one approaches simple ray tracing when aperture &gt;&gt;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2743200"/>
            <a:ext cx="207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(t is resist thickness)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914400"/>
            <a:ext cx="12779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Near field: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(g is gap)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8580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14800" y="3219450"/>
          <a:ext cx="762000" cy="419100"/>
        </p:xfrm>
        <a:graphic>
          <a:graphicData uri="http://schemas.openxmlformats.org/presentationml/2006/ole">
            <p:oleObj spid="_x0000_s4100" name="Equation" r:id="rId4" imgW="761760" imgH="419040" progId="Equation.3">
              <p:embed/>
            </p:oleObj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00" y="762000"/>
            <a:ext cx="58801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52400" y="1828800"/>
          <a:ext cx="3154667" cy="886045"/>
        </p:xfrm>
        <a:graphic>
          <a:graphicData uri="http://schemas.openxmlformats.org/presentationml/2006/ole">
            <p:oleObj spid="_x0000_s4099" name="Equation" r:id="rId6" imgW="1714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05200"/>
            <a:ext cx="3314242" cy="31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4343400"/>
            <a:ext cx="3733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Far field: W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&lt;&lt;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(g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+r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</a:rPr>
              <a:t>1/2</a:t>
            </a:r>
            <a:r>
              <a:rPr lang="en-US" dirty="0" smtClean="0">
                <a:solidFill>
                  <a:srgbClr val="0033CC"/>
                </a:solidFill>
              </a:rPr>
              <a:t>, r is position on the wafer.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Sharp maximum intensity at x=0, and intensity goes through 0 at integer multiples of one-half number.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8190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Far field/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for projection exposure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5715000" cy="35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213360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Far field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4953000" y="2057400"/>
            <a:ext cx="990600" cy="3378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10200" y="1371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152400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Near field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03860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5.15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04800" y="762000"/>
            <a:ext cx="8585200" cy="5051425"/>
            <a:chOff x="338" y="732"/>
            <a:chExt cx="5058" cy="2672"/>
          </a:xfrm>
        </p:grpSpPr>
        <p:sp>
          <p:nvSpPr>
            <p:cNvPr id="45071" name="Rectangle 18"/>
            <p:cNvSpPr>
              <a:spLocks noChangeArrowheads="1"/>
            </p:cNvSpPr>
            <p:nvPr/>
          </p:nvSpPr>
          <p:spPr bwMode="auto">
            <a:xfrm>
              <a:off x="774" y="1067"/>
              <a:ext cx="4215" cy="121"/>
            </a:xfrm>
            <a:prstGeom prst="rect">
              <a:avLst/>
            </a:prstGeom>
            <a:gradFill rotWithShape="0">
              <a:gsLst>
                <a:gs pos="0">
                  <a:srgbClr val="E5E5E5"/>
                </a:gs>
                <a:gs pos="50000">
                  <a:srgbClr val="FFFFFF"/>
                </a:gs>
                <a:gs pos="100000">
                  <a:srgbClr val="E5E5E5"/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19"/>
            <p:cNvSpPr>
              <a:spLocks noChangeArrowheads="1"/>
            </p:cNvSpPr>
            <p:nvPr/>
          </p:nvSpPr>
          <p:spPr bwMode="auto">
            <a:xfrm>
              <a:off x="770" y="1195"/>
              <a:ext cx="1860" cy="88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20"/>
            <p:cNvSpPr>
              <a:spLocks noChangeArrowheads="1"/>
            </p:cNvSpPr>
            <p:nvPr/>
          </p:nvSpPr>
          <p:spPr bwMode="auto">
            <a:xfrm>
              <a:off x="3133" y="1195"/>
              <a:ext cx="1860" cy="88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Rectangle 21"/>
            <p:cNvSpPr>
              <a:spLocks noChangeArrowheads="1"/>
            </p:cNvSpPr>
            <p:nvPr/>
          </p:nvSpPr>
          <p:spPr bwMode="auto">
            <a:xfrm>
              <a:off x="1153" y="807"/>
              <a:ext cx="3555" cy="257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697" y="2386"/>
              <a:ext cx="4380" cy="4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76" name="AutoShape 29"/>
            <p:cNvSpPr>
              <a:spLocks noChangeArrowheads="1"/>
            </p:cNvSpPr>
            <p:nvPr/>
          </p:nvSpPr>
          <p:spPr bwMode="auto">
            <a:xfrm rot="16200000" flipH="1">
              <a:off x="1654" y="1699"/>
              <a:ext cx="2455" cy="955"/>
            </a:xfrm>
            <a:prstGeom prst="rightArrow">
              <a:avLst>
                <a:gd name="adj1" fmla="val 50000"/>
                <a:gd name="adj2" fmla="val 12857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Rectangle 36"/>
            <p:cNvSpPr>
              <a:spLocks noChangeArrowheads="1"/>
            </p:cNvSpPr>
            <p:nvPr/>
          </p:nvSpPr>
          <p:spPr bwMode="auto">
            <a:xfrm>
              <a:off x="2754" y="982"/>
              <a:ext cx="27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UV</a:t>
              </a:r>
              <a:endParaRPr lang="en-US">
                <a:latin typeface="Symbol" pitchFamily="18" charset="2"/>
              </a:endParaRPr>
            </a:p>
          </p:txBody>
        </p:sp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512" y="1162"/>
              <a:ext cx="4707" cy="2089"/>
              <a:chOff x="512" y="1162"/>
              <a:chExt cx="4707" cy="2089"/>
            </a:xfrm>
          </p:grpSpPr>
          <p:grpSp>
            <p:nvGrpSpPr>
              <p:cNvPr id="4" name="Group 72"/>
              <p:cNvGrpSpPr>
                <a:grpSpLocks/>
              </p:cNvGrpSpPr>
              <p:nvPr/>
            </p:nvGrpSpPr>
            <p:grpSpPr bwMode="auto">
              <a:xfrm>
                <a:off x="512" y="1260"/>
                <a:ext cx="4707" cy="1991"/>
                <a:chOff x="512" y="1260"/>
                <a:chExt cx="4707" cy="1991"/>
              </a:xfrm>
            </p:grpSpPr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512" y="1260"/>
                  <a:ext cx="2318" cy="1981"/>
                  <a:chOff x="269" y="1620"/>
                  <a:chExt cx="2543" cy="2413"/>
                </a:xfrm>
              </p:grpSpPr>
              <p:sp>
                <p:nvSpPr>
                  <p:cNvPr id="45129" name="Freeform 24"/>
                  <p:cNvSpPr>
                    <a:spLocks/>
                  </p:cNvSpPr>
                  <p:nvPr/>
                </p:nvSpPr>
                <p:spPr bwMode="auto">
                  <a:xfrm>
                    <a:off x="1788" y="1680"/>
                    <a:ext cx="937" cy="2353"/>
                  </a:xfrm>
                  <a:custGeom>
                    <a:avLst/>
                    <a:gdLst>
                      <a:gd name="T0" fmla="*/ 871 w 937"/>
                      <a:gd name="T1" fmla="*/ 0 h 2353"/>
                      <a:gd name="T2" fmla="*/ 0 w 937"/>
                      <a:gd name="T3" fmla="*/ 1603 h 2353"/>
                      <a:gd name="T4" fmla="*/ 936 w 937"/>
                      <a:gd name="T5" fmla="*/ 2352 h 2353"/>
                      <a:gd name="T6" fmla="*/ 0 60000 65536"/>
                      <a:gd name="T7" fmla="*/ 0 60000 65536"/>
                      <a:gd name="T8" fmla="*/ 0 60000 65536"/>
                      <a:gd name="T9" fmla="*/ 0 w 937"/>
                      <a:gd name="T10" fmla="*/ 0 h 2353"/>
                      <a:gd name="T11" fmla="*/ 937 w 937"/>
                      <a:gd name="T12" fmla="*/ 2353 h 23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37" h="2353">
                        <a:moveTo>
                          <a:pt x="871" y="0"/>
                        </a:moveTo>
                        <a:lnTo>
                          <a:pt x="0" y="1603"/>
                        </a:lnTo>
                        <a:lnTo>
                          <a:pt x="936" y="2352"/>
                        </a:lnTo>
                      </a:path>
                    </a:pathLst>
                  </a:custGeom>
                  <a:noFill/>
                  <a:ln w="127000" cap="rnd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30" name="Freeform 25"/>
                  <p:cNvSpPr>
                    <a:spLocks/>
                  </p:cNvSpPr>
                  <p:nvPr/>
                </p:nvSpPr>
                <p:spPr bwMode="auto">
                  <a:xfrm>
                    <a:off x="972" y="1620"/>
                    <a:ext cx="1729" cy="2365"/>
                  </a:xfrm>
                  <a:custGeom>
                    <a:avLst/>
                    <a:gdLst>
                      <a:gd name="T0" fmla="*/ 1728 w 1729"/>
                      <a:gd name="T1" fmla="*/ 0 h 2365"/>
                      <a:gd name="T2" fmla="*/ 0 w 1729"/>
                      <a:gd name="T3" fmla="*/ 1620 h 2365"/>
                      <a:gd name="T4" fmla="*/ 1248 w 1729"/>
                      <a:gd name="T5" fmla="*/ 2364 h 2365"/>
                      <a:gd name="T6" fmla="*/ 0 60000 65536"/>
                      <a:gd name="T7" fmla="*/ 0 60000 65536"/>
                      <a:gd name="T8" fmla="*/ 0 60000 65536"/>
                      <a:gd name="T9" fmla="*/ 0 w 1729"/>
                      <a:gd name="T10" fmla="*/ 0 h 2365"/>
                      <a:gd name="T11" fmla="*/ 1729 w 1729"/>
                      <a:gd name="T12" fmla="*/ 2365 h 23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29" h="2365">
                        <a:moveTo>
                          <a:pt x="1728" y="0"/>
                        </a:moveTo>
                        <a:lnTo>
                          <a:pt x="0" y="1620"/>
                        </a:lnTo>
                        <a:lnTo>
                          <a:pt x="1248" y="2364"/>
                        </a:lnTo>
                      </a:path>
                    </a:pathLst>
                  </a:custGeom>
                  <a:noFill/>
                  <a:ln w="76200" cap="rnd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31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" y="1641"/>
                    <a:ext cx="2487" cy="1483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32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" y="1649"/>
                    <a:ext cx="2455" cy="87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33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1" y="1649"/>
                    <a:ext cx="2011" cy="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30"/>
                <p:cNvGrpSpPr>
                  <a:grpSpLocks/>
                </p:cNvGrpSpPr>
                <p:nvPr/>
              </p:nvGrpSpPr>
              <p:grpSpPr bwMode="auto">
                <a:xfrm>
                  <a:off x="2984" y="1270"/>
                  <a:ext cx="2235" cy="1981"/>
                  <a:chOff x="2981" y="1632"/>
                  <a:chExt cx="2451" cy="2413"/>
                </a:xfrm>
              </p:grpSpPr>
              <p:sp>
                <p:nvSpPr>
                  <p:cNvPr id="45124" name="Freeform 31"/>
                  <p:cNvSpPr>
                    <a:spLocks/>
                  </p:cNvSpPr>
                  <p:nvPr/>
                </p:nvSpPr>
                <p:spPr bwMode="auto">
                  <a:xfrm>
                    <a:off x="3036" y="1692"/>
                    <a:ext cx="937" cy="2353"/>
                  </a:xfrm>
                  <a:custGeom>
                    <a:avLst/>
                    <a:gdLst>
                      <a:gd name="T0" fmla="*/ 65 w 937"/>
                      <a:gd name="T1" fmla="*/ 0 h 2353"/>
                      <a:gd name="T2" fmla="*/ 936 w 937"/>
                      <a:gd name="T3" fmla="*/ 1604 h 2353"/>
                      <a:gd name="T4" fmla="*/ 0 w 937"/>
                      <a:gd name="T5" fmla="*/ 2352 h 2353"/>
                      <a:gd name="T6" fmla="*/ 0 60000 65536"/>
                      <a:gd name="T7" fmla="*/ 0 60000 65536"/>
                      <a:gd name="T8" fmla="*/ 0 60000 65536"/>
                      <a:gd name="T9" fmla="*/ 0 w 937"/>
                      <a:gd name="T10" fmla="*/ 0 h 2353"/>
                      <a:gd name="T11" fmla="*/ 937 w 937"/>
                      <a:gd name="T12" fmla="*/ 2353 h 23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37" h="2353">
                        <a:moveTo>
                          <a:pt x="65" y="0"/>
                        </a:moveTo>
                        <a:lnTo>
                          <a:pt x="936" y="1604"/>
                        </a:lnTo>
                        <a:lnTo>
                          <a:pt x="0" y="2352"/>
                        </a:lnTo>
                      </a:path>
                    </a:pathLst>
                  </a:custGeom>
                  <a:noFill/>
                  <a:ln w="127000" cap="rnd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5" name="Freeform 32"/>
                  <p:cNvSpPr>
                    <a:spLocks/>
                  </p:cNvSpPr>
                  <p:nvPr/>
                </p:nvSpPr>
                <p:spPr bwMode="auto">
                  <a:xfrm>
                    <a:off x="3060" y="1632"/>
                    <a:ext cx="1729" cy="2365"/>
                  </a:xfrm>
                  <a:custGeom>
                    <a:avLst/>
                    <a:gdLst>
                      <a:gd name="T0" fmla="*/ 0 w 1729"/>
                      <a:gd name="T1" fmla="*/ 0 h 2365"/>
                      <a:gd name="T2" fmla="*/ 1728 w 1729"/>
                      <a:gd name="T3" fmla="*/ 1620 h 2365"/>
                      <a:gd name="T4" fmla="*/ 480 w 1729"/>
                      <a:gd name="T5" fmla="*/ 2364 h 2365"/>
                      <a:gd name="T6" fmla="*/ 0 60000 65536"/>
                      <a:gd name="T7" fmla="*/ 0 60000 65536"/>
                      <a:gd name="T8" fmla="*/ 0 60000 65536"/>
                      <a:gd name="T9" fmla="*/ 0 w 1729"/>
                      <a:gd name="T10" fmla="*/ 0 h 2365"/>
                      <a:gd name="T11" fmla="*/ 1729 w 1729"/>
                      <a:gd name="T12" fmla="*/ 2365 h 236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29" h="2365">
                        <a:moveTo>
                          <a:pt x="0" y="0"/>
                        </a:moveTo>
                        <a:lnTo>
                          <a:pt x="1728" y="1620"/>
                        </a:lnTo>
                        <a:lnTo>
                          <a:pt x="480" y="2364"/>
                        </a:lnTo>
                      </a:path>
                    </a:pathLst>
                  </a:custGeom>
                  <a:noFill/>
                  <a:ln w="76200" cap="rnd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1653"/>
                    <a:ext cx="2359" cy="1483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2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041" y="1661"/>
                    <a:ext cx="2391" cy="87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2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981" y="1661"/>
                    <a:ext cx="1947" cy="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2404" y="1162"/>
                <a:ext cx="952" cy="469"/>
                <a:chOff x="2404" y="1162"/>
                <a:chExt cx="952" cy="469"/>
              </a:xfrm>
            </p:grpSpPr>
            <p:grpSp>
              <p:nvGrpSpPr>
                <p:cNvPr id="8" name="Group 49"/>
                <p:cNvGrpSpPr>
                  <a:grpSpLocks/>
                </p:cNvGrpSpPr>
                <p:nvPr/>
              </p:nvGrpSpPr>
              <p:grpSpPr bwMode="auto">
                <a:xfrm>
                  <a:off x="2404" y="1172"/>
                  <a:ext cx="424" cy="459"/>
                  <a:chOff x="2344" y="1512"/>
                  <a:chExt cx="465" cy="559"/>
                </a:xfrm>
              </p:grpSpPr>
              <p:sp>
                <p:nvSpPr>
                  <p:cNvPr id="45120" name="Freeform 50"/>
                  <p:cNvSpPr>
                    <a:spLocks/>
                  </p:cNvSpPr>
                  <p:nvPr/>
                </p:nvSpPr>
                <p:spPr bwMode="auto">
                  <a:xfrm>
                    <a:off x="2430" y="1536"/>
                    <a:ext cx="379" cy="535"/>
                  </a:xfrm>
                  <a:custGeom>
                    <a:avLst/>
                    <a:gdLst>
                      <a:gd name="T0" fmla="*/ 174 w 379"/>
                      <a:gd name="T1" fmla="*/ 126 h 535"/>
                      <a:gd name="T2" fmla="*/ 30 w 379"/>
                      <a:gd name="T3" fmla="*/ 174 h 535"/>
                      <a:gd name="T4" fmla="*/ 132 w 379"/>
                      <a:gd name="T5" fmla="*/ 162 h 535"/>
                      <a:gd name="T6" fmla="*/ 18 w 379"/>
                      <a:gd name="T7" fmla="*/ 210 h 535"/>
                      <a:gd name="T8" fmla="*/ 144 w 379"/>
                      <a:gd name="T9" fmla="*/ 186 h 535"/>
                      <a:gd name="T10" fmla="*/ 6 w 379"/>
                      <a:gd name="T11" fmla="*/ 330 h 535"/>
                      <a:gd name="T12" fmla="*/ 156 w 379"/>
                      <a:gd name="T13" fmla="*/ 210 h 535"/>
                      <a:gd name="T14" fmla="*/ 0 w 379"/>
                      <a:gd name="T15" fmla="*/ 534 h 535"/>
                      <a:gd name="T16" fmla="*/ 192 w 379"/>
                      <a:gd name="T17" fmla="*/ 228 h 535"/>
                      <a:gd name="T18" fmla="*/ 192 w 379"/>
                      <a:gd name="T19" fmla="*/ 390 h 535"/>
                      <a:gd name="T20" fmla="*/ 222 w 379"/>
                      <a:gd name="T21" fmla="*/ 216 h 535"/>
                      <a:gd name="T22" fmla="*/ 270 w 379"/>
                      <a:gd name="T23" fmla="*/ 294 h 535"/>
                      <a:gd name="T24" fmla="*/ 240 w 379"/>
                      <a:gd name="T25" fmla="*/ 180 h 535"/>
                      <a:gd name="T26" fmla="*/ 306 w 379"/>
                      <a:gd name="T27" fmla="*/ 234 h 535"/>
                      <a:gd name="T28" fmla="*/ 342 w 379"/>
                      <a:gd name="T29" fmla="*/ 276 h 535"/>
                      <a:gd name="T30" fmla="*/ 252 w 379"/>
                      <a:gd name="T31" fmla="*/ 162 h 535"/>
                      <a:gd name="T32" fmla="*/ 378 w 379"/>
                      <a:gd name="T33" fmla="*/ 114 h 535"/>
                      <a:gd name="T34" fmla="*/ 234 w 379"/>
                      <a:gd name="T35" fmla="*/ 138 h 535"/>
                      <a:gd name="T36" fmla="*/ 306 w 379"/>
                      <a:gd name="T37" fmla="*/ 78 h 535"/>
                      <a:gd name="T38" fmla="*/ 234 w 379"/>
                      <a:gd name="T39" fmla="*/ 114 h 535"/>
                      <a:gd name="T40" fmla="*/ 234 w 379"/>
                      <a:gd name="T41" fmla="*/ 0 h 535"/>
                      <a:gd name="T42" fmla="*/ 174 w 379"/>
                      <a:gd name="T43" fmla="*/ 126 h 5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79"/>
                      <a:gd name="T67" fmla="*/ 0 h 535"/>
                      <a:gd name="T68" fmla="*/ 379 w 379"/>
                      <a:gd name="T69" fmla="*/ 535 h 5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79" h="535">
                        <a:moveTo>
                          <a:pt x="174" y="126"/>
                        </a:moveTo>
                        <a:lnTo>
                          <a:pt x="30" y="174"/>
                        </a:lnTo>
                        <a:lnTo>
                          <a:pt x="132" y="162"/>
                        </a:lnTo>
                        <a:lnTo>
                          <a:pt x="18" y="210"/>
                        </a:lnTo>
                        <a:lnTo>
                          <a:pt x="144" y="186"/>
                        </a:lnTo>
                        <a:lnTo>
                          <a:pt x="6" y="330"/>
                        </a:lnTo>
                        <a:lnTo>
                          <a:pt x="156" y="210"/>
                        </a:lnTo>
                        <a:lnTo>
                          <a:pt x="0" y="534"/>
                        </a:lnTo>
                        <a:lnTo>
                          <a:pt x="192" y="228"/>
                        </a:lnTo>
                        <a:lnTo>
                          <a:pt x="192" y="390"/>
                        </a:lnTo>
                        <a:lnTo>
                          <a:pt x="222" y="216"/>
                        </a:lnTo>
                        <a:lnTo>
                          <a:pt x="270" y="294"/>
                        </a:lnTo>
                        <a:lnTo>
                          <a:pt x="240" y="180"/>
                        </a:lnTo>
                        <a:lnTo>
                          <a:pt x="306" y="234"/>
                        </a:lnTo>
                        <a:lnTo>
                          <a:pt x="342" y="276"/>
                        </a:lnTo>
                        <a:lnTo>
                          <a:pt x="252" y="162"/>
                        </a:lnTo>
                        <a:lnTo>
                          <a:pt x="378" y="114"/>
                        </a:lnTo>
                        <a:lnTo>
                          <a:pt x="234" y="138"/>
                        </a:lnTo>
                        <a:lnTo>
                          <a:pt x="306" y="78"/>
                        </a:lnTo>
                        <a:lnTo>
                          <a:pt x="234" y="114"/>
                        </a:lnTo>
                        <a:lnTo>
                          <a:pt x="234" y="0"/>
                        </a:lnTo>
                        <a:lnTo>
                          <a:pt x="174" y="12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317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1" name="Freeform 51"/>
                  <p:cNvSpPr>
                    <a:spLocks/>
                  </p:cNvSpPr>
                  <p:nvPr/>
                </p:nvSpPr>
                <p:spPr bwMode="auto">
                  <a:xfrm>
                    <a:off x="2344" y="1512"/>
                    <a:ext cx="305" cy="193"/>
                  </a:xfrm>
                  <a:custGeom>
                    <a:avLst/>
                    <a:gdLst>
                      <a:gd name="T0" fmla="*/ 268 w 305"/>
                      <a:gd name="T1" fmla="*/ 158 h 193"/>
                      <a:gd name="T2" fmla="*/ 80 w 305"/>
                      <a:gd name="T3" fmla="*/ 183 h 193"/>
                      <a:gd name="T4" fmla="*/ 0 w 305"/>
                      <a:gd name="T5" fmla="*/ 192 h 193"/>
                      <a:gd name="T6" fmla="*/ 184 w 305"/>
                      <a:gd name="T7" fmla="*/ 154 h 193"/>
                      <a:gd name="T8" fmla="*/ 116 w 305"/>
                      <a:gd name="T9" fmla="*/ 112 h 193"/>
                      <a:gd name="T10" fmla="*/ 200 w 305"/>
                      <a:gd name="T11" fmla="*/ 146 h 193"/>
                      <a:gd name="T12" fmla="*/ 92 w 305"/>
                      <a:gd name="T13" fmla="*/ 37 h 193"/>
                      <a:gd name="T14" fmla="*/ 200 w 305"/>
                      <a:gd name="T15" fmla="*/ 121 h 193"/>
                      <a:gd name="T16" fmla="*/ 200 w 305"/>
                      <a:gd name="T17" fmla="*/ 0 h 193"/>
                      <a:gd name="T18" fmla="*/ 224 w 305"/>
                      <a:gd name="T19" fmla="*/ 121 h 193"/>
                      <a:gd name="T20" fmla="*/ 252 w 305"/>
                      <a:gd name="T21" fmla="*/ 58 h 193"/>
                      <a:gd name="T22" fmla="*/ 252 w 305"/>
                      <a:gd name="T23" fmla="*/ 125 h 193"/>
                      <a:gd name="T24" fmla="*/ 304 w 305"/>
                      <a:gd name="T25" fmla="*/ 16 h 193"/>
                      <a:gd name="T26" fmla="*/ 268 w 305"/>
                      <a:gd name="T27" fmla="*/ 158 h 19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5"/>
                      <a:gd name="T43" fmla="*/ 0 h 193"/>
                      <a:gd name="T44" fmla="*/ 305 w 305"/>
                      <a:gd name="T45" fmla="*/ 193 h 19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5" h="193">
                        <a:moveTo>
                          <a:pt x="268" y="158"/>
                        </a:moveTo>
                        <a:lnTo>
                          <a:pt x="80" y="183"/>
                        </a:lnTo>
                        <a:lnTo>
                          <a:pt x="0" y="192"/>
                        </a:lnTo>
                        <a:lnTo>
                          <a:pt x="184" y="154"/>
                        </a:lnTo>
                        <a:lnTo>
                          <a:pt x="116" y="112"/>
                        </a:lnTo>
                        <a:lnTo>
                          <a:pt x="200" y="146"/>
                        </a:lnTo>
                        <a:lnTo>
                          <a:pt x="92" y="37"/>
                        </a:lnTo>
                        <a:lnTo>
                          <a:pt x="200" y="121"/>
                        </a:lnTo>
                        <a:lnTo>
                          <a:pt x="200" y="0"/>
                        </a:lnTo>
                        <a:lnTo>
                          <a:pt x="224" y="121"/>
                        </a:lnTo>
                        <a:lnTo>
                          <a:pt x="252" y="58"/>
                        </a:lnTo>
                        <a:lnTo>
                          <a:pt x="252" y="125"/>
                        </a:lnTo>
                        <a:lnTo>
                          <a:pt x="304" y="16"/>
                        </a:lnTo>
                        <a:lnTo>
                          <a:pt x="268" y="15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317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52"/>
                <p:cNvGrpSpPr>
                  <a:grpSpLocks/>
                </p:cNvGrpSpPr>
                <p:nvPr/>
              </p:nvGrpSpPr>
              <p:grpSpPr bwMode="auto">
                <a:xfrm>
                  <a:off x="2942" y="1162"/>
                  <a:ext cx="414" cy="469"/>
                  <a:chOff x="2934" y="1500"/>
                  <a:chExt cx="455" cy="571"/>
                </a:xfrm>
              </p:grpSpPr>
              <p:sp>
                <p:nvSpPr>
                  <p:cNvPr id="45118" name="Freeform 53"/>
                  <p:cNvSpPr>
                    <a:spLocks/>
                  </p:cNvSpPr>
                  <p:nvPr/>
                </p:nvSpPr>
                <p:spPr bwMode="auto">
                  <a:xfrm>
                    <a:off x="2934" y="1536"/>
                    <a:ext cx="379" cy="535"/>
                  </a:xfrm>
                  <a:custGeom>
                    <a:avLst/>
                    <a:gdLst>
                      <a:gd name="T0" fmla="*/ 204 w 379"/>
                      <a:gd name="T1" fmla="*/ 126 h 535"/>
                      <a:gd name="T2" fmla="*/ 348 w 379"/>
                      <a:gd name="T3" fmla="*/ 174 h 535"/>
                      <a:gd name="T4" fmla="*/ 246 w 379"/>
                      <a:gd name="T5" fmla="*/ 162 h 535"/>
                      <a:gd name="T6" fmla="*/ 360 w 379"/>
                      <a:gd name="T7" fmla="*/ 210 h 535"/>
                      <a:gd name="T8" fmla="*/ 234 w 379"/>
                      <a:gd name="T9" fmla="*/ 186 h 535"/>
                      <a:gd name="T10" fmla="*/ 372 w 379"/>
                      <a:gd name="T11" fmla="*/ 330 h 535"/>
                      <a:gd name="T12" fmla="*/ 222 w 379"/>
                      <a:gd name="T13" fmla="*/ 210 h 535"/>
                      <a:gd name="T14" fmla="*/ 378 w 379"/>
                      <a:gd name="T15" fmla="*/ 534 h 535"/>
                      <a:gd name="T16" fmla="*/ 186 w 379"/>
                      <a:gd name="T17" fmla="*/ 228 h 535"/>
                      <a:gd name="T18" fmla="*/ 186 w 379"/>
                      <a:gd name="T19" fmla="*/ 390 h 535"/>
                      <a:gd name="T20" fmla="*/ 156 w 379"/>
                      <a:gd name="T21" fmla="*/ 216 h 535"/>
                      <a:gd name="T22" fmla="*/ 108 w 379"/>
                      <a:gd name="T23" fmla="*/ 294 h 535"/>
                      <a:gd name="T24" fmla="*/ 138 w 379"/>
                      <a:gd name="T25" fmla="*/ 180 h 535"/>
                      <a:gd name="T26" fmla="*/ 72 w 379"/>
                      <a:gd name="T27" fmla="*/ 234 h 535"/>
                      <a:gd name="T28" fmla="*/ 36 w 379"/>
                      <a:gd name="T29" fmla="*/ 276 h 535"/>
                      <a:gd name="T30" fmla="*/ 126 w 379"/>
                      <a:gd name="T31" fmla="*/ 162 h 535"/>
                      <a:gd name="T32" fmla="*/ 0 w 379"/>
                      <a:gd name="T33" fmla="*/ 114 h 535"/>
                      <a:gd name="T34" fmla="*/ 144 w 379"/>
                      <a:gd name="T35" fmla="*/ 138 h 535"/>
                      <a:gd name="T36" fmla="*/ 72 w 379"/>
                      <a:gd name="T37" fmla="*/ 78 h 535"/>
                      <a:gd name="T38" fmla="*/ 144 w 379"/>
                      <a:gd name="T39" fmla="*/ 114 h 535"/>
                      <a:gd name="T40" fmla="*/ 144 w 379"/>
                      <a:gd name="T41" fmla="*/ 0 h 535"/>
                      <a:gd name="T42" fmla="*/ 204 w 379"/>
                      <a:gd name="T43" fmla="*/ 126 h 5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379"/>
                      <a:gd name="T67" fmla="*/ 0 h 535"/>
                      <a:gd name="T68" fmla="*/ 379 w 379"/>
                      <a:gd name="T69" fmla="*/ 535 h 5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379" h="535">
                        <a:moveTo>
                          <a:pt x="204" y="126"/>
                        </a:moveTo>
                        <a:lnTo>
                          <a:pt x="348" y="174"/>
                        </a:lnTo>
                        <a:lnTo>
                          <a:pt x="246" y="162"/>
                        </a:lnTo>
                        <a:lnTo>
                          <a:pt x="360" y="210"/>
                        </a:lnTo>
                        <a:lnTo>
                          <a:pt x="234" y="186"/>
                        </a:lnTo>
                        <a:lnTo>
                          <a:pt x="372" y="330"/>
                        </a:lnTo>
                        <a:lnTo>
                          <a:pt x="222" y="210"/>
                        </a:lnTo>
                        <a:lnTo>
                          <a:pt x="378" y="534"/>
                        </a:lnTo>
                        <a:lnTo>
                          <a:pt x="186" y="228"/>
                        </a:lnTo>
                        <a:lnTo>
                          <a:pt x="186" y="390"/>
                        </a:lnTo>
                        <a:lnTo>
                          <a:pt x="156" y="216"/>
                        </a:lnTo>
                        <a:lnTo>
                          <a:pt x="108" y="294"/>
                        </a:lnTo>
                        <a:lnTo>
                          <a:pt x="138" y="180"/>
                        </a:lnTo>
                        <a:lnTo>
                          <a:pt x="72" y="234"/>
                        </a:lnTo>
                        <a:lnTo>
                          <a:pt x="36" y="276"/>
                        </a:lnTo>
                        <a:lnTo>
                          <a:pt x="126" y="162"/>
                        </a:lnTo>
                        <a:lnTo>
                          <a:pt x="0" y="114"/>
                        </a:lnTo>
                        <a:lnTo>
                          <a:pt x="144" y="138"/>
                        </a:lnTo>
                        <a:lnTo>
                          <a:pt x="72" y="78"/>
                        </a:lnTo>
                        <a:lnTo>
                          <a:pt x="144" y="114"/>
                        </a:lnTo>
                        <a:lnTo>
                          <a:pt x="144" y="0"/>
                        </a:lnTo>
                        <a:lnTo>
                          <a:pt x="204" y="12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317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19" name="Freeform 54"/>
                  <p:cNvSpPr>
                    <a:spLocks/>
                  </p:cNvSpPr>
                  <p:nvPr/>
                </p:nvSpPr>
                <p:spPr bwMode="auto">
                  <a:xfrm>
                    <a:off x="3084" y="1500"/>
                    <a:ext cx="305" cy="193"/>
                  </a:xfrm>
                  <a:custGeom>
                    <a:avLst/>
                    <a:gdLst>
                      <a:gd name="T0" fmla="*/ 36 w 305"/>
                      <a:gd name="T1" fmla="*/ 159 h 193"/>
                      <a:gd name="T2" fmla="*/ 224 w 305"/>
                      <a:gd name="T3" fmla="*/ 184 h 193"/>
                      <a:gd name="T4" fmla="*/ 304 w 305"/>
                      <a:gd name="T5" fmla="*/ 192 h 193"/>
                      <a:gd name="T6" fmla="*/ 120 w 305"/>
                      <a:gd name="T7" fmla="*/ 154 h 193"/>
                      <a:gd name="T8" fmla="*/ 188 w 305"/>
                      <a:gd name="T9" fmla="*/ 113 h 193"/>
                      <a:gd name="T10" fmla="*/ 104 w 305"/>
                      <a:gd name="T11" fmla="*/ 146 h 193"/>
                      <a:gd name="T12" fmla="*/ 212 w 305"/>
                      <a:gd name="T13" fmla="*/ 38 h 193"/>
                      <a:gd name="T14" fmla="*/ 104 w 305"/>
                      <a:gd name="T15" fmla="*/ 121 h 193"/>
                      <a:gd name="T16" fmla="*/ 104 w 305"/>
                      <a:gd name="T17" fmla="*/ 0 h 193"/>
                      <a:gd name="T18" fmla="*/ 80 w 305"/>
                      <a:gd name="T19" fmla="*/ 121 h 193"/>
                      <a:gd name="T20" fmla="*/ 52 w 305"/>
                      <a:gd name="T21" fmla="*/ 58 h 193"/>
                      <a:gd name="T22" fmla="*/ 52 w 305"/>
                      <a:gd name="T23" fmla="*/ 125 h 193"/>
                      <a:gd name="T24" fmla="*/ 0 w 305"/>
                      <a:gd name="T25" fmla="*/ 17 h 193"/>
                      <a:gd name="T26" fmla="*/ 36 w 305"/>
                      <a:gd name="T27" fmla="*/ 159 h 19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05"/>
                      <a:gd name="T43" fmla="*/ 0 h 193"/>
                      <a:gd name="T44" fmla="*/ 305 w 305"/>
                      <a:gd name="T45" fmla="*/ 193 h 19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05" h="193">
                        <a:moveTo>
                          <a:pt x="36" y="159"/>
                        </a:moveTo>
                        <a:lnTo>
                          <a:pt x="224" y="184"/>
                        </a:lnTo>
                        <a:lnTo>
                          <a:pt x="304" y="192"/>
                        </a:lnTo>
                        <a:lnTo>
                          <a:pt x="120" y="154"/>
                        </a:lnTo>
                        <a:lnTo>
                          <a:pt x="188" y="113"/>
                        </a:lnTo>
                        <a:lnTo>
                          <a:pt x="104" y="146"/>
                        </a:lnTo>
                        <a:lnTo>
                          <a:pt x="212" y="38"/>
                        </a:lnTo>
                        <a:lnTo>
                          <a:pt x="104" y="121"/>
                        </a:lnTo>
                        <a:lnTo>
                          <a:pt x="104" y="0"/>
                        </a:lnTo>
                        <a:lnTo>
                          <a:pt x="80" y="121"/>
                        </a:lnTo>
                        <a:lnTo>
                          <a:pt x="52" y="58"/>
                        </a:lnTo>
                        <a:lnTo>
                          <a:pt x="52" y="125"/>
                        </a:lnTo>
                        <a:lnTo>
                          <a:pt x="0" y="17"/>
                        </a:lnTo>
                        <a:lnTo>
                          <a:pt x="36" y="15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317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1240" y="815"/>
              <a:ext cx="3348" cy="2340"/>
              <a:chOff x="1240" y="815"/>
              <a:chExt cx="3348" cy="2340"/>
            </a:xfrm>
          </p:grpSpPr>
          <p:sp>
            <p:nvSpPr>
              <p:cNvPr id="45101" name="Line 37"/>
              <p:cNvSpPr>
                <a:spLocks noChangeShapeType="1"/>
              </p:cNvSpPr>
              <p:nvPr/>
            </p:nvSpPr>
            <p:spPr bwMode="auto">
              <a:xfrm>
                <a:off x="2870" y="1396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5"/>
              <p:cNvGrpSpPr>
                <a:grpSpLocks/>
              </p:cNvGrpSpPr>
              <p:nvPr/>
            </p:nvGrpSpPr>
            <p:grpSpPr bwMode="auto">
              <a:xfrm>
                <a:off x="1240" y="815"/>
                <a:ext cx="3348" cy="406"/>
                <a:chOff x="1240" y="815"/>
                <a:chExt cx="3348" cy="262"/>
              </a:xfrm>
            </p:grpSpPr>
            <p:sp>
              <p:nvSpPr>
                <p:cNvPr id="45104" name="Line 58"/>
                <p:cNvSpPr>
                  <a:spLocks noChangeShapeType="1"/>
                </p:cNvSpPr>
                <p:nvPr/>
              </p:nvSpPr>
              <p:spPr bwMode="auto">
                <a:xfrm>
                  <a:off x="2685" y="82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5" name="Line 59"/>
                <p:cNvSpPr>
                  <a:spLocks noChangeShapeType="1"/>
                </p:cNvSpPr>
                <p:nvPr/>
              </p:nvSpPr>
              <p:spPr bwMode="auto">
                <a:xfrm>
                  <a:off x="3056" y="82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6" name="Line 60"/>
                <p:cNvSpPr>
                  <a:spLocks noChangeShapeType="1"/>
                </p:cNvSpPr>
                <p:nvPr/>
              </p:nvSpPr>
              <p:spPr bwMode="auto">
                <a:xfrm>
                  <a:off x="3450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7" name="Line 61"/>
                <p:cNvSpPr>
                  <a:spLocks noChangeShapeType="1"/>
                </p:cNvSpPr>
                <p:nvPr/>
              </p:nvSpPr>
              <p:spPr bwMode="auto">
                <a:xfrm>
                  <a:off x="3822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8" name="Line 62"/>
                <p:cNvSpPr>
                  <a:spLocks noChangeShapeType="1"/>
                </p:cNvSpPr>
                <p:nvPr/>
              </p:nvSpPr>
              <p:spPr bwMode="auto">
                <a:xfrm>
                  <a:off x="1962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9" name="Line 63"/>
                <p:cNvSpPr>
                  <a:spLocks noChangeShapeType="1"/>
                </p:cNvSpPr>
                <p:nvPr/>
              </p:nvSpPr>
              <p:spPr bwMode="auto">
                <a:xfrm>
                  <a:off x="2334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0" name="Line 64"/>
                <p:cNvSpPr>
                  <a:spLocks noChangeShapeType="1"/>
                </p:cNvSpPr>
                <p:nvPr/>
              </p:nvSpPr>
              <p:spPr bwMode="auto">
                <a:xfrm>
                  <a:off x="1240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1" name="Line 65"/>
                <p:cNvSpPr>
                  <a:spLocks noChangeShapeType="1"/>
                </p:cNvSpPr>
                <p:nvPr/>
              </p:nvSpPr>
              <p:spPr bwMode="auto">
                <a:xfrm>
                  <a:off x="1612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2" name="Line 66"/>
                <p:cNvSpPr>
                  <a:spLocks noChangeShapeType="1"/>
                </p:cNvSpPr>
                <p:nvPr/>
              </p:nvSpPr>
              <p:spPr bwMode="auto">
                <a:xfrm>
                  <a:off x="4216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3" name="Line 67"/>
                <p:cNvSpPr>
                  <a:spLocks noChangeShapeType="1"/>
                </p:cNvSpPr>
                <p:nvPr/>
              </p:nvSpPr>
              <p:spPr bwMode="auto">
                <a:xfrm>
                  <a:off x="4588" y="815"/>
                  <a:ext cx="0" cy="2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103" name="Line 68"/>
              <p:cNvSpPr>
                <a:spLocks noChangeShapeType="1"/>
              </p:cNvSpPr>
              <p:nvPr/>
            </p:nvSpPr>
            <p:spPr bwMode="auto">
              <a:xfrm>
                <a:off x="2870" y="2637"/>
                <a:ext cx="0" cy="5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814" y="847"/>
              <a:ext cx="472" cy="2177"/>
              <a:chOff x="814" y="847"/>
              <a:chExt cx="472" cy="2177"/>
            </a:xfrm>
          </p:grpSpPr>
          <p:sp>
            <p:nvSpPr>
              <p:cNvPr id="45098" name="Freeform 39"/>
              <p:cNvSpPr>
                <a:spLocks/>
              </p:cNvSpPr>
              <p:nvPr/>
            </p:nvSpPr>
            <p:spPr bwMode="auto">
              <a:xfrm>
                <a:off x="857" y="2738"/>
                <a:ext cx="351" cy="286"/>
              </a:xfrm>
              <a:custGeom>
                <a:avLst/>
                <a:gdLst>
                  <a:gd name="T0" fmla="*/ 0 w 385"/>
                  <a:gd name="T1" fmla="*/ 348 h 349"/>
                  <a:gd name="T2" fmla="*/ 198 w 385"/>
                  <a:gd name="T3" fmla="*/ 348 h 349"/>
                  <a:gd name="T4" fmla="*/ 384 w 385"/>
                  <a:gd name="T5" fmla="*/ 0 h 349"/>
                  <a:gd name="T6" fmla="*/ 0 60000 65536"/>
                  <a:gd name="T7" fmla="*/ 0 60000 65536"/>
                  <a:gd name="T8" fmla="*/ 0 60000 65536"/>
                  <a:gd name="T9" fmla="*/ 0 w 385"/>
                  <a:gd name="T10" fmla="*/ 0 h 349"/>
                  <a:gd name="T11" fmla="*/ 385 w 385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5" h="349">
                    <a:moveTo>
                      <a:pt x="0" y="348"/>
                    </a:moveTo>
                    <a:lnTo>
                      <a:pt x="198" y="348"/>
                    </a:lnTo>
                    <a:lnTo>
                      <a:pt x="384" y="0"/>
                    </a:lnTo>
                  </a:path>
                </a:pathLst>
              </a:custGeom>
              <a:noFill/>
              <a:ln w="635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57"/>
              <p:cNvSpPr>
                <a:spLocks/>
              </p:cNvSpPr>
              <p:nvPr/>
            </p:nvSpPr>
            <p:spPr bwMode="auto">
              <a:xfrm>
                <a:off x="814" y="847"/>
                <a:ext cx="351" cy="286"/>
              </a:xfrm>
              <a:custGeom>
                <a:avLst/>
                <a:gdLst>
                  <a:gd name="T0" fmla="*/ 0 w 385"/>
                  <a:gd name="T1" fmla="*/ 0 h 349"/>
                  <a:gd name="T2" fmla="*/ 198 w 385"/>
                  <a:gd name="T3" fmla="*/ 0 h 349"/>
                  <a:gd name="T4" fmla="*/ 384 w 385"/>
                  <a:gd name="T5" fmla="*/ 348 h 349"/>
                  <a:gd name="T6" fmla="*/ 0 60000 65536"/>
                  <a:gd name="T7" fmla="*/ 0 60000 65536"/>
                  <a:gd name="T8" fmla="*/ 0 60000 65536"/>
                  <a:gd name="T9" fmla="*/ 0 w 385"/>
                  <a:gd name="T10" fmla="*/ 0 h 349"/>
                  <a:gd name="T11" fmla="*/ 385 w 385"/>
                  <a:gd name="T12" fmla="*/ 349 h 3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5" h="349">
                    <a:moveTo>
                      <a:pt x="0" y="0"/>
                    </a:moveTo>
                    <a:lnTo>
                      <a:pt x="198" y="0"/>
                    </a:lnTo>
                    <a:lnTo>
                      <a:pt x="384" y="348"/>
                    </a:lnTo>
                  </a:path>
                </a:pathLst>
              </a:custGeom>
              <a:noFill/>
              <a:ln w="635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Freeform 70"/>
              <p:cNvSpPr>
                <a:spLocks/>
              </p:cNvSpPr>
              <p:nvPr/>
            </p:nvSpPr>
            <p:spPr bwMode="auto">
              <a:xfrm>
                <a:off x="881" y="1256"/>
                <a:ext cx="405" cy="216"/>
              </a:xfrm>
              <a:custGeom>
                <a:avLst/>
                <a:gdLst>
                  <a:gd name="T0" fmla="*/ 0 w 445"/>
                  <a:gd name="T1" fmla="*/ 276 h 277"/>
                  <a:gd name="T2" fmla="*/ 229 w 445"/>
                  <a:gd name="T3" fmla="*/ 276 h 277"/>
                  <a:gd name="T4" fmla="*/ 444 w 445"/>
                  <a:gd name="T5" fmla="*/ 0 h 277"/>
                  <a:gd name="T6" fmla="*/ 0 60000 65536"/>
                  <a:gd name="T7" fmla="*/ 0 60000 65536"/>
                  <a:gd name="T8" fmla="*/ 0 60000 65536"/>
                  <a:gd name="T9" fmla="*/ 0 w 445"/>
                  <a:gd name="T10" fmla="*/ 0 h 277"/>
                  <a:gd name="T11" fmla="*/ 445 w 445"/>
                  <a:gd name="T12" fmla="*/ 277 h 2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5" h="277">
                    <a:moveTo>
                      <a:pt x="0" y="276"/>
                    </a:moveTo>
                    <a:lnTo>
                      <a:pt x="229" y="276"/>
                    </a:lnTo>
                    <a:lnTo>
                      <a:pt x="444" y="0"/>
                    </a:lnTo>
                  </a:path>
                </a:pathLst>
              </a:custGeom>
              <a:noFill/>
              <a:ln w="635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338" y="732"/>
              <a:ext cx="5058" cy="2338"/>
              <a:chOff x="338" y="732"/>
              <a:chExt cx="5058" cy="2338"/>
            </a:xfrm>
          </p:grpSpPr>
          <p:grpSp>
            <p:nvGrpSpPr>
              <p:cNvPr id="14" name="Group 77"/>
              <p:cNvGrpSpPr>
                <a:grpSpLocks/>
              </p:cNvGrpSpPr>
              <p:nvPr/>
            </p:nvGrpSpPr>
            <p:grpSpPr bwMode="auto">
              <a:xfrm>
                <a:off x="860" y="1636"/>
                <a:ext cx="4009" cy="853"/>
                <a:chOff x="860" y="1636"/>
                <a:chExt cx="4009" cy="853"/>
              </a:xfrm>
            </p:grpSpPr>
            <p:sp>
              <p:nvSpPr>
                <p:cNvPr id="45089" name="Rectangle 40"/>
                <p:cNvSpPr>
                  <a:spLocks noChangeArrowheads="1"/>
                </p:cNvSpPr>
                <p:nvPr/>
              </p:nvSpPr>
              <p:spPr bwMode="auto">
                <a:xfrm>
                  <a:off x="2793" y="2313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/>
                  <a:r>
                    <a:rPr lang="en-US" b="1"/>
                    <a:t>0</a:t>
                  </a:r>
                </a:p>
              </p:txBody>
            </p:sp>
            <p:sp>
              <p:nvSpPr>
                <p:cNvPr id="45090" name="Rectangle 41"/>
                <p:cNvSpPr>
                  <a:spLocks noChangeArrowheads="1"/>
                </p:cNvSpPr>
                <p:nvPr/>
              </p:nvSpPr>
              <p:spPr bwMode="auto">
                <a:xfrm>
                  <a:off x="1888" y="2095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/>
                    <a:t>1</a:t>
                  </a:r>
                </a:p>
              </p:txBody>
            </p:sp>
            <p:sp>
              <p:nvSpPr>
                <p:cNvPr id="45091" name="Rectangle 42"/>
                <p:cNvSpPr>
                  <a:spLocks noChangeArrowheads="1"/>
                </p:cNvSpPr>
                <p:nvPr/>
              </p:nvSpPr>
              <p:spPr bwMode="auto">
                <a:xfrm>
                  <a:off x="1448" y="1967"/>
                  <a:ext cx="16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/>
                    <a:t>2</a:t>
                  </a:r>
                </a:p>
              </p:txBody>
            </p:sp>
            <p:sp>
              <p:nvSpPr>
                <p:cNvPr id="45092" name="Rectangle 43"/>
                <p:cNvSpPr>
                  <a:spLocks noChangeArrowheads="1"/>
                </p:cNvSpPr>
                <p:nvPr/>
              </p:nvSpPr>
              <p:spPr bwMode="auto">
                <a:xfrm>
                  <a:off x="1166" y="1857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/>
                    <a:t>3</a:t>
                  </a:r>
                </a:p>
              </p:txBody>
            </p:sp>
            <p:sp>
              <p:nvSpPr>
                <p:cNvPr id="45093" name="Rectangle 44"/>
                <p:cNvSpPr>
                  <a:spLocks noChangeArrowheads="1"/>
                </p:cNvSpPr>
                <p:nvPr/>
              </p:nvSpPr>
              <p:spPr bwMode="auto">
                <a:xfrm>
                  <a:off x="860" y="1636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/>
                    <a:t>4</a:t>
                  </a:r>
                </a:p>
              </p:txBody>
            </p:sp>
            <p:sp>
              <p:nvSpPr>
                <p:cNvPr id="45094" name="Rectangle 45"/>
                <p:cNvSpPr>
                  <a:spLocks noChangeArrowheads="1"/>
                </p:cNvSpPr>
                <p:nvPr/>
              </p:nvSpPr>
              <p:spPr bwMode="auto">
                <a:xfrm>
                  <a:off x="3723" y="2107"/>
                  <a:ext cx="166" cy="1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/>
                    <a:t>1</a:t>
                  </a:r>
                </a:p>
              </p:txBody>
            </p:sp>
            <p:sp>
              <p:nvSpPr>
                <p:cNvPr id="45095" name="Rectangle 46"/>
                <p:cNvSpPr>
                  <a:spLocks noChangeArrowheads="1"/>
                </p:cNvSpPr>
                <p:nvPr/>
              </p:nvSpPr>
              <p:spPr bwMode="auto">
                <a:xfrm>
                  <a:off x="4121" y="1979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/>
                    <a:t>2</a:t>
                  </a:r>
                </a:p>
              </p:txBody>
            </p:sp>
            <p:sp>
              <p:nvSpPr>
                <p:cNvPr id="45096" name="Rectangle 47"/>
                <p:cNvSpPr>
                  <a:spLocks noChangeArrowheads="1"/>
                </p:cNvSpPr>
                <p:nvPr/>
              </p:nvSpPr>
              <p:spPr bwMode="auto">
                <a:xfrm>
                  <a:off x="4446" y="1880"/>
                  <a:ext cx="167" cy="1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/>
                    <a:t>3</a:t>
                  </a:r>
                </a:p>
              </p:txBody>
            </p:sp>
            <p:sp>
              <p:nvSpPr>
                <p:cNvPr id="45097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3" y="1649"/>
                  <a:ext cx="166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/>
                    <a:t>4</a:t>
                  </a:r>
                </a:p>
              </p:txBody>
            </p:sp>
          </p:grpSp>
          <p:grpSp>
            <p:nvGrpSpPr>
              <p:cNvPr id="15" name="Group 76"/>
              <p:cNvGrpSpPr>
                <a:grpSpLocks/>
              </p:cNvGrpSpPr>
              <p:nvPr/>
            </p:nvGrpSpPr>
            <p:grpSpPr bwMode="auto">
              <a:xfrm>
                <a:off x="338" y="732"/>
                <a:ext cx="5058" cy="2338"/>
                <a:chOff x="338" y="732"/>
                <a:chExt cx="5058" cy="2338"/>
              </a:xfrm>
            </p:grpSpPr>
            <p:sp>
              <p:nvSpPr>
                <p:cNvPr id="45084" name="Rectangle 38"/>
                <p:cNvSpPr>
                  <a:spLocks noChangeArrowheads="1"/>
                </p:cNvSpPr>
                <p:nvPr/>
              </p:nvSpPr>
              <p:spPr bwMode="auto">
                <a:xfrm>
                  <a:off x="515" y="2894"/>
                  <a:ext cx="352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>
                      <a:solidFill>
                        <a:schemeClr val="tx2"/>
                      </a:solidFill>
                    </a:rPr>
                    <a:t>Lens</a:t>
                  </a:r>
                </a:p>
              </p:txBody>
            </p:sp>
            <p:sp>
              <p:nvSpPr>
                <p:cNvPr id="45085" name="Rectangle 55"/>
                <p:cNvSpPr>
                  <a:spLocks noChangeArrowheads="1"/>
                </p:cNvSpPr>
                <p:nvPr/>
              </p:nvSpPr>
              <p:spPr bwMode="auto">
                <a:xfrm>
                  <a:off x="345" y="732"/>
                  <a:ext cx="47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>
                      <a:solidFill>
                        <a:schemeClr val="tx2"/>
                      </a:solidFill>
                    </a:rPr>
                    <a:t>Quartz</a:t>
                  </a:r>
                </a:p>
              </p:txBody>
            </p:sp>
            <p:sp>
              <p:nvSpPr>
                <p:cNvPr id="45086" name="Rectangle 56"/>
                <p:cNvSpPr>
                  <a:spLocks noChangeArrowheads="1"/>
                </p:cNvSpPr>
                <p:nvPr/>
              </p:nvSpPr>
              <p:spPr bwMode="auto">
                <a:xfrm>
                  <a:off x="338" y="1362"/>
                  <a:ext cx="525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b="1">
                      <a:solidFill>
                        <a:schemeClr val="tx2"/>
                      </a:solidFill>
                    </a:rPr>
                    <a:t>Chrome</a:t>
                  </a:r>
                </a:p>
              </p:txBody>
            </p:sp>
            <p:sp>
              <p:nvSpPr>
                <p:cNvPr id="45087" name="Rectangle 69"/>
                <p:cNvSpPr>
                  <a:spLocks noChangeArrowheads="1"/>
                </p:cNvSpPr>
                <p:nvPr/>
              </p:nvSpPr>
              <p:spPr bwMode="auto">
                <a:xfrm>
                  <a:off x="3992" y="1302"/>
                  <a:ext cx="1130" cy="1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>
                      <a:solidFill>
                        <a:schemeClr val="tx2"/>
                      </a:solidFill>
                    </a:rPr>
                    <a:t>Diffraction patterns</a:t>
                  </a:r>
                </a:p>
              </p:txBody>
            </p:sp>
            <p:sp>
              <p:nvSpPr>
                <p:cNvPr id="45088" name="Rectangle 71"/>
                <p:cNvSpPr>
                  <a:spLocks noChangeArrowheads="1"/>
                </p:cNvSpPr>
                <p:nvPr/>
              </p:nvSpPr>
              <p:spPr bwMode="auto">
                <a:xfrm>
                  <a:off x="5003" y="1057"/>
                  <a:ext cx="39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>
                      <a:solidFill>
                        <a:schemeClr val="tx2"/>
                      </a:solidFill>
                    </a:rPr>
                    <a:t>Mask</a:t>
                  </a:r>
                </a:p>
              </p:txBody>
            </p:sp>
          </p:grpSp>
        </p:grpSp>
      </p:grpSp>
      <p:cxnSp>
        <p:nvCxnSpPr>
          <p:cNvPr id="78" name="Straight Connector 7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567606" y="76200"/>
            <a:ext cx="451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Lens capturing diffracted light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5867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Large lens captures more diffracted light, and those higher order diffracted light carries high frequency (detail of fine features on mask) information.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67606" y="76200"/>
            <a:ext cx="433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Numerical aperture of a lens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685800"/>
            <a:ext cx="8218487" cy="4295775"/>
            <a:chOff x="381000" y="685800"/>
            <a:chExt cx="8218487" cy="429577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685800"/>
              <a:ext cx="8218487" cy="429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rc 6"/>
            <p:cNvSpPr>
              <a:spLocks noChangeAspect="1"/>
            </p:cNvSpPr>
            <p:nvPr/>
          </p:nvSpPr>
          <p:spPr>
            <a:xfrm rot="15209827">
              <a:off x="7713436" y="2618915"/>
              <a:ext cx="502920" cy="411480"/>
            </a:xfrm>
            <a:prstGeom prst="arc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243840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sym typeface="Symbol"/>
                </a:rPr>
                <a:t>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52578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Numerical aperture (NA) of an optical system is a measure of the ability of the lens to collect light.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NA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 </a:t>
            </a:r>
            <a:r>
              <a:rPr lang="en-US" dirty="0" err="1" smtClean="0">
                <a:solidFill>
                  <a:srgbClr val="0033CC"/>
                </a:solidFill>
              </a:rPr>
              <a:t>nsin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,  n is refractive index for the medium at the resist surface (air, oil, water).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For air, refractive index n=1, NA = </a:t>
            </a:r>
            <a:r>
              <a:rPr lang="en-US" dirty="0" smtClean="0">
                <a:solidFill>
                  <a:srgbClr val="0033CC"/>
                </a:solidFill>
              </a:rPr>
              <a:t>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  (d/2)/f  d for small .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1"/>
          <p:cNvGrpSpPr>
            <a:grpSpLocks/>
          </p:cNvGrpSpPr>
          <p:nvPr/>
        </p:nvGrpSpPr>
        <p:grpSpPr bwMode="auto">
          <a:xfrm>
            <a:off x="609600" y="747713"/>
            <a:ext cx="8074599" cy="5950535"/>
            <a:chOff x="483" y="591"/>
            <a:chExt cx="4813" cy="3265"/>
          </a:xfrm>
        </p:grpSpPr>
        <p:grpSp>
          <p:nvGrpSpPr>
            <p:cNvPr id="3" name="Group 242"/>
            <p:cNvGrpSpPr>
              <a:grpSpLocks noChangeAspect="1"/>
            </p:cNvGrpSpPr>
            <p:nvPr/>
          </p:nvGrpSpPr>
          <p:grpSpPr bwMode="auto">
            <a:xfrm>
              <a:off x="516" y="624"/>
              <a:ext cx="3616" cy="3016"/>
              <a:chOff x="84" y="348"/>
              <a:chExt cx="4019" cy="3352"/>
            </a:xfrm>
          </p:grpSpPr>
          <p:grpSp>
            <p:nvGrpSpPr>
              <p:cNvPr id="4" name="Group 243"/>
              <p:cNvGrpSpPr>
                <a:grpSpLocks noChangeAspect="1"/>
              </p:cNvGrpSpPr>
              <p:nvPr/>
            </p:nvGrpSpPr>
            <p:grpSpPr bwMode="auto">
              <a:xfrm>
                <a:off x="84" y="348"/>
                <a:ext cx="1560" cy="3216"/>
                <a:chOff x="84" y="348"/>
                <a:chExt cx="1560" cy="3216"/>
              </a:xfrm>
            </p:grpSpPr>
            <p:sp>
              <p:nvSpPr>
                <p:cNvPr id="46219" name="Freeform 244"/>
                <p:cNvSpPr>
                  <a:spLocks noChangeAspect="1"/>
                </p:cNvSpPr>
                <p:nvPr/>
              </p:nvSpPr>
              <p:spPr bwMode="auto">
                <a:xfrm>
                  <a:off x="84" y="348"/>
                  <a:ext cx="1560" cy="3216"/>
                </a:xfrm>
                <a:custGeom>
                  <a:avLst/>
                  <a:gdLst>
                    <a:gd name="T0" fmla="*/ 0 w 1560"/>
                    <a:gd name="T1" fmla="*/ 840 h 3240"/>
                    <a:gd name="T2" fmla="*/ 0 w 1560"/>
                    <a:gd name="T3" fmla="*/ 0 h 3240"/>
                    <a:gd name="T4" fmla="*/ 1560 w 1560"/>
                    <a:gd name="T5" fmla="*/ 420 h 3240"/>
                    <a:gd name="T6" fmla="*/ 1548 w 1560"/>
                    <a:gd name="T7" fmla="*/ 3240 h 3240"/>
                    <a:gd name="T8" fmla="*/ 0 w 1560"/>
                    <a:gd name="T9" fmla="*/ 2688 h 3240"/>
                    <a:gd name="T10" fmla="*/ 0 w 1560"/>
                    <a:gd name="T11" fmla="*/ 840 h 32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0"/>
                    <a:gd name="T19" fmla="*/ 0 h 3240"/>
                    <a:gd name="T20" fmla="*/ 1560 w 1560"/>
                    <a:gd name="T21" fmla="*/ 3240 h 32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0" h="3240">
                      <a:moveTo>
                        <a:pt x="0" y="840"/>
                      </a:moveTo>
                      <a:lnTo>
                        <a:pt x="0" y="0"/>
                      </a:lnTo>
                      <a:lnTo>
                        <a:pt x="1560" y="420"/>
                      </a:lnTo>
                      <a:lnTo>
                        <a:pt x="1548" y="3240"/>
                      </a:lnTo>
                      <a:lnTo>
                        <a:pt x="0" y="2688"/>
                      </a:lnTo>
                      <a:lnTo>
                        <a:pt x="0" y="84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AEAEA"/>
                    </a:gs>
                    <a:gs pos="100000">
                      <a:srgbClr val="9B9B9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220" name="Freeform 245"/>
                <p:cNvSpPr>
                  <a:spLocks noChangeAspect="1"/>
                </p:cNvSpPr>
                <p:nvPr/>
              </p:nvSpPr>
              <p:spPr bwMode="auto">
                <a:xfrm>
                  <a:off x="84" y="504"/>
                  <a:ext cx="1188" cy="2700"/>
                </a:xfrm>
                <a:custGeom>
                  <a:avLst/>
                  <a:gdLst>
                    <a:gd name="T0" fmla="*/ 0 w 1188"/>
                    <a:gd name="T1" fmla="*/ 612 h 2748"/>
                    <a:gd name="T2" fmla="*/ 600 w 1188"/>
                    <a:gd name="T3" fmla="*/ 780 h 2748"/>
                    <a:gd name="T4" fmla="*/ 540 w 1188"/>
                    <a:gd name="T5" fmla="*/ 0 h 2748"/>
                    <a:gd name="T6" fmla="*/ 1188 w 1188"/>
                    <a:gd name="T7" fmla="*/ 1500 h 2748"/>
                    <a:gd name="T8" fmla="*/ 504 w 1188"/>
                    <a:gd name="T9" fmla="*/ 2748 h 2748"/>
                    <a:gd name="T10" fmla="*/ 600 w 1188"/>
                    <a:gd name="T11" fmla="*/ 1944 h 2748"/>
                    <a:gd name="T12" fmla="*/ 0 w 1188"/>
                    <a:gd name="T13" fmla="*/ 1788 h 2748"/>
                    <a:gd name="T14" fmla="*/ 0 w 1188"/>
                    <a:gd name="T15" fmla="*/ 612 h 27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88"/>
                    <a:gd name="T25" fmla="*/ 0 h 2748"/>
                    <a:gd name="T26" fmla="*/ 1188 w 1188"/>
                    <a:gd name="T27" fmla="*/ 2748 h 27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88" h="2748">
                      <a:moveTo>
                        <a:pt x="0" y="612"/>
                      </a:moveTo>
                      <a:lnTo>
                        <a:pt x="600" y="780"/>
                      </a:lnTo>
                      <a:lnTo>
                        <a:pt x="540" y="0"/>
                      </a:lnTo>
                      <a:lnTo>
                        <a:pt x="1188" y="1500"/>
                      </a:lnTo>
                      <a:lnTo>
                        <a:pt x="504" y="2748"/>
                      </a:lnTo>
                      <a:lnTo>
                        <a:pt x="600" y="1944"/>
                      </a:lnTo>
                      <a:lnTo>
                        <a:pt x="0" y="1788"/>
                      </a:lnTo>
                      <a:lnTo>
                        <a:pt x="0" y="6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  <p:grpSp>
            <p:nvGrpSpPr>
              <p:cNvPr id="5" name="Group 246"/>
              <p:cNvGrpSpPr>
                <a:grpSpLocks noChangeAspect="1"/>
              </p:cNvGrpSpPr>
              <p:nvPr/>
            </p:nvGrpSpPr>
            <p:grpSpPr bwMode="auto">
              <a:xfrm>
                <a:off x="1323" y="600"/>
                <a:ext cx="2780" cy="3100"/>
                <a:chOff x="1323" y="600"/>
                <a:chExt cx="2780" cy="3100"/>
              </a:xfrm>
            </p:grpSpPr>
            <p:grpSp>
              <p:nvGrpSpPr>
                <p:cNvPr id="6" name="Group 247"/>
                <p:cNvGrpSpPr>
                  <a:grpSpLocks noChangeAspect="1"/>
                </p:cNvGrpSpPr>
                <p:nvPr/>
              </p:nvGrpSpPr>
              <p:grpSpPr bwMode="auto">
                <a:xfrm>
                  <a:off x="1323" y="2400"/>
                  <a:ext cx="2780" cy="1300"/>
                  <a:chOff x="1323" y="2400"/>
                  <a:chExt cx="2780" cy="1300"/>
                </a:xfrm>
              </p:grpSpPr>
              <p:grpSp>
                <p:nvGrpSpPr>
                  <p:cNvPr id="7" name="Group 2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23" y="2400"/>
                    <a:ext cx="716" cy="1300"/>
                    <a:chOff x="936" y="600"/>
                    <a:chExt cx="716" cy="1300"/>
                  </a:xfrm>
                </p:grpSpPr>
                <p:grpSp>
                  <p:nvGrpSpPr>
                    <p:cNvPr id="8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36" y="600"/>
                      <a:ext cx="716" cy="1300"/>
                      <a:chOff x="936" y="600"/>
                      <a:chExt cx="716" cy="1300"/>
                    </a:xfrm>
                  </p:grpSpPr>
                  <p:sp>
                    <p:nvSpPr>
                      <p:cNvPr id="46214" name="Freeform 2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16" y="628"/>
                        <a:ext cx="636" cy="1272"/>
                      </a:xfrm>
                      <a:custGeom>
                        <a:avLst/>
                        <a:gdLst>
                          <a:gd name="T0" fmla="*/ 0 w 636"/>
                          <a:gd name="T1" fmla="*/ 336 h 1272"/>
                          <a:gd name="T2" fmla="*/ 636 w 636"/>
                          <a:gd name="T3" fmla="*/ 0 h 1272"/>
                          <a:gd name="T4" fmla="*/ 636 w 636"/>
                          <a:gd name="T5" fmla="*/ 900 h 1272"/>
                          <a:gd name="T6" fmla="*/ 0 w 636"/>
                          <a:gd name="T7" fmla="*/ 1272 h 1272"/>
                          <a:gd name="T8" fmla="*/ 0 w 636"/>
                          <a:gd name="T9" fmla="*/ 336 h 127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6"/>
                          <a:gd name="T16" fmla="*/ 0 h 1272"/>
                          <a:gd name="T17" fmla="*/ 636 w 636"/>
                          <a:gd name="T18" fmla="*/ 1272 h 127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6" h="1272">
                            <a:moveTo>
                              <a:pt x="0" y="336"/>
                            </a:moveTo>
                            <a:lnTo>
                              <a:pt x="636" y="0"/>
                            </a:lnTo>
                            <a:lnTo>
                              <a:pt x="636" y="900"/>
                            </a:lnTo>
                            <a:lnTo>
                              <a:pt x="0" y="1272"/>
                            </a:lnTo>
                            <a:lnTo>
                              <a:pt x="0" y="336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grpSp>
                    <p:nvGrpSpPr>
                      <p:cNvPr id="9" name="Group 25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936" y="600"/>
                        <a:ext cx="716" cy="1300"/>
                        <a:chOff x="936" y="600"/>
                        <a:chExt cx="716" cy="1300"/>
                      </a:xfrm>
                    </p:grpSpPr>
                    <p:sp>
                      <p:nvSpPr>
                        <p:cNvPr id="46217" name="Freeform 2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936" y="600"/>
                          <a:ext cx="716" cy="1300"/>
                        </a:xfrm>
                        <a:custGeom>
                          <a:avLst/>
                          <a:gdLst>
                            <a:gd name="T0" fmla="*/ 80 w 716"/>
                            <a:gd name="T1" fmla="*/ 1300 h 1300"/>
                            <a:gd name="T2" fmla="*/ 0 w 716"/>
                            <a:gd name="T3" fmla="*/ 1276 h 1300"/>
                            <a:gd name="T4" fmla="*/ 0 w 716"/>
                            <a:gd name="T5" fmla="*/ 336 h 1300"/>
                            <a:gd name="T6" fmla="*/ 636 w 716"/>
                            <a:gd name="T7" fmla="*/ 0 h 1300"/>
                            <a:gd name="T8" fmla="*/ 716 w 716"/>
                            <a:gd name="T9" fmla="*/ 28 h 1300"/>
                            <a:gd name="T10" fmla="*/ 80 w 716"/>
                            <a:gd name="T11" fmla="*/ 364 h 1300"/>
                            <a:gd name="T12" fmla="*/ 80 w 716"/>
                            <a:gd name="T13" fmla="*/ 1300 h 1300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716"/>
                            <a:gd name="T22" fmla="*/ 0 h 1300"/>
                            <a:gd name="T23" fmla="*/ 716 w 716"/>
                            <a:gd name="T24" fmla="*/ 1300 h 1300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716" h="1300">
                              <a:moveTo>
                                <a:pt x="80" y="1300"/>
                              </a:moveTo>
                              <a:lnTo>
                                <a:pt x="0" y="1276"/>
                              </a:lnTo>
                              <a:lnTo>
                                <a:pt x="0" y="336"/>
                              </a:lnTo>
                              <a:lnTo>
                                <a:pt x="636" y="0"/>
                              </a:lnTo>
                              <a:lnTo>
                                <a:pt x="716" y="28"/>
                              </a:lnTo>
                              <a:lnTo>
                                <a:pt x="80" y="364"/>
                              </a:lnTo>
                              <a:lnTo>
                                <a:pt x="80" y="13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DDDDD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218" name="Line 2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36" y="940"/>
                          <a:ext cx="80" cy="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926" name="Oval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43839">
                        <a:off x="1356" y="1168"/>
                        <a:ext cx="57" cy="1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chemeClr val="accent1">
                              <a:gamma/>
                              <a:shade val="46275"/>
                              <a:invGamma/>
                            </a:schemeClr>
                          </a:gs>
                          <a:gs pos="5000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0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78" y="1065"/>
                      <a:ext cx="132" cy="279"/>
                      <a:chOff x="1278" y="1065"/>
                      <a:chExt cx="132" cy="279"/>
                    </a:xfrm>
                  </p:grpSpPr>
                  <p:sp>
                    <p:nvSpPr>
                      <p:cNvPr id="28928" name="Freeform 2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65" y="1260"/>
                        <a:ext cx="42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0"/>
                          </a:cxn>
                          <a:cxn ang="0">
                            <a:pos x="42" y="8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2" h="84">
                            <a:moveTo>
                              <a:pt x="18" y="0"/>
                            </a:moveTo>
                            <a:lnTo>
                              <a:pt x="42" y="8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sp>
                    <p:nvSpPr>
                      <p:cNvPr id="28929" name="Freeform 2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78" y="1208"/>
                        <a:ext cx="84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4" y="39"/>
                          </a:cxn>
                          <a:cxn ang="0">
                            <a:pos x="0" y="126"/>
                          </a:cxn>
                          <a:cxn ang="0">
                            <a:pos x="84" y="0"/>
                          </a:cxn>
                        </a:cxnLst>
                        <a:rect l="0" t="0" r="r" b="b"/>
                        <a:pathLst>
                          <a:path w="84" h="126">
                            <a:moveTo>
                              <a:pt x="84" y="39"/>
                            </a:moveTo>
                            <a:lnTo>
                              <a:pt x="0" y="126"/>
                            </a:lnTo>
                            <a:lnTo>
                              <a:pt x="84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sp>
                    <p:nvSpPr>
                      <p:cNvPr id="28930" name="Freeform 25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4" y="1064"/>
                        <a:ext cx="36" cy="1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7"/>
                          </a:cxn>
                          <a:cxn ang="0">
                            <a:pos x="36" y="0"/>
                          </a:cxn>
                          <a:cxn ang="0">
                            <a:pos x="24" y="117"/>
                          </a:cxn>
                        </a:cxnLst>
                        <a:rect l="0" t="0" r="r" b="b"/>
                        <a:pathLst>
                          <a:path w="36" h="117">
                            <a:moveTo>
                              <a:pt x="0" y="117"/>
                            </a:moveTo>
                            <a:lnTo>
                              <a:pt x="36" y="0"/>
                            </a:lnTo>
                            <a:lnTo>
                              <a:pt x="24" y="117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sp>
                    <p:nvSpPr>
                      <p:cNvPr id="28931" name="Freeform 2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81" y="1160"/>
                        <a:ext cx="97" cy="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4" y="36"/>
                          </a:cxn>
                          <a:cxn ang="0">
                            <a:pos x="0" y="0"/>
                          </a:cxn>
                          <a:cxn ang="0">
                            <a:pos x="96" y="57"/>
                          </a:cxn>
                        </a:cxnLst>
                        <a:rect l="0" t="0" r="r" b="b"/>
                        <a:pathLst>
                          <a:path w="96" h="57">
                            <a:moveTo>
                              <a:pt x="84" y="36"/>
                            </a:moveTo>
                            <a:lnTo>
                              <a:pt x="0" y="0"/>
                            </a:lnTo>
                            <a:lnTo>
                              <a:pt x="96" y="57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1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57" y="2669"/>
                    <a:ext cx="2346" cy="923"/>
                    <a:chOff x="1757" y="2669"/>
                    <a:chExt cx="2346" cy="923"/>
                  </a:xfrm>
                </p:grpSpPr>
                <p:grpSp>
                  <p:nvGrpSpPr>
                    <p:cNvPr id="12" name="Group 261"/>
                    <p:cNvGrpSpPr>
                      <a:grpSpLocks noChangeAspect="1"/>
                    </p:cNvGrpSpPr>
                    <p:nvPr/>
                  </p:nvGrpSpPr>
                  <p:grpSpPr bwMode="auto">
                    <a:xfrm rot="316879">
                      <a:off x="1764" y="2711"/>
                      <a:ext cx="1359" cy="717"/>
                      <a:chOff x="1509" y="2664"/>
                      <a:chExt cx="1359" cy="717"/>
                    </a:xfrm>
                  </p:grpSpPr>
                  <p:sp>
                    <p:nvSpPr>
                      <p:cNvPr id="28934" name="Freeform 26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33" y="2697"/>
                        <a:ext cx="1089" cy="6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210"/>
                          </a:cxn>
                          <a:cxn ang="0">
                            <a:pos x="1050" y="0"/>
                          </a:cxn>
                          <a:cxn ang="0">
                            <a:pos x="975" y="129"/>
                          </a:cxn>
                          <a:cxn ang="0">
                            <a:pos x="954" y="294"/>
                          </a:cxn>
                          <a:cxn ang="0">
                            <a:pos x="963" y="393"/>
                          </a:cxn>
                          <a:cxn ang="0">
                            <a:pos x="1002" y="483"/>
                          </a:cxn>
                          <a:cxn ang="0">
                            <a:pos x="0" y="258"/>
                          </a:cxn>
                        </a:cxnLst>
                        <a:rect l="0" t="0" r="r" b="b"/>
                        <a:pathLst>
                          <a:path w="1050" h="483">
                            <a:moveTo>
                              <a:pt x="30" y="210"/>
                            </a:moveTo>
                            <a:lnTo>
                              <a:pt x="1050" y="0"/>
                            </a:lnTo>
                            <a:lnTo>
                              <a:pt x="975" y="129"/>
                            </a:lnTo>
                            <a:lnTo>
                              <a:pt x="954" y="294"/>
                            </a:lnTo>
                            <a:lnTo>
                              <a:pt x="963" y="393"/>
                            </a:lnTo>
                            <a:lnTo>
                              <a:pt x="1002" y="483"/>
                            </a:lnTo>
                            <a:lnTo>
                              <a:pt x="0" y="258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folHlink"/>
                          </a:gs>
                          <a:gs pos="50000">
                            <a:srgbClr val="EAEAEA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 w="6350" cmpd="sng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grpSp>
                    <p:nvGrpSpPr>
                      <p:cNvPr id="13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09" y="2664"/>
                        <a:ext cx="1359" cy="680"/>
                        <a:chOff x="1509" y="2664"/>
                        <a:chExt cx="1359" cy="680"/>
                      </a:xfrm>
                    </p:grpSpPr>
                    <p:sp>
                      <p:nvSpPr>
                        <p:cNvPr id="46206" name="Freeform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21" y="2664"/>
                          <a:ext cx="1347" cy="375"/>
                        </a:xfrm>
                        <a:custGeom>
                          <a:avLst/>
                          <a:gdLst>
                            <a:gd name="T0" fmla="*/ 3 w 1347"/>
                            <a:gd name="T1" fmla="*/ 351 h 375"/>
                            <a:gd name="T2" fmla="*/ 1347 w 1347"/>
                            <a:gd name="T3" fmla="*/ 0 h 375"/>
                            <a:gd name="T4" fmla="*/ 0 w 1347"/>
                            <a:gd name="T5" fmla="*/ 375 h 375"/>
                            <a:gd name="T6" fmla="*/ 0 60000 65536"/>
                            <a:gd name="T7" fmla="*/ 0 60000 65536"/>
                            <a:gd name="T8" fmla="*/ 0 60000 65536"/>
                            <a:gd name="T9" fmla="*/ 0 w 1347"/>
                            <a:gd name="T10" fmla="*/ 0 h 375"/>
                            <a:gd name="T11" fmla="*/ 1347 w 1347"/>
                            <a:gd name="T12" fmla="*/ 375 h 37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347" h="375">
                              <a:moveTo>
                                <a:pt x="3" y="351"/>
                              </a:moveTo>
                              <a:lnTo>
                                <a:pt x="1347" y="0"/>
                              </a:lnTo>
                              <a:lnTo>
                                <a:pt x="0" y="375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DDDDDD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207" name="Freeform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09" y="2696"/>
                          <a:ext cx="923" cy="648"/>
                        </a:xfrm>
                        <a:custGeom>
                          <a:avLst/>
                          <a:gdLst>
                            <a:gd name="T0" fmla="*/ 27 w 923"/>
                            <a:gd name="T1" fmla="*/ 288 h 648"/>
                            <a:gd name="T2" fmla="*/ 543 w 923"/>
                            <a:gd name="T3" fmla="*/ 0 h 648"/>
                            <a:gd name="T4" fmla="*/ 114 w 923"/>
                            <a:gd name="T5" fmla="*/ 267 h 648"/>
                            <a:gd name="T6" fmla="*/ 923 w 923"/>
                            <a:gd name="T7" fmla="*/ 24 h 648"/>
                            <a:gd name="T8" fmla="*/ 45 w 923"/>
                            <a:gd name="T9" fmla="*/ 300 h 648"/>
                            <a:gd name="T10" fmla="*/ 660 w 923"/>
                            <a:gd name="T11" fmla="*/ 318 h 648"/>
                            <a:gd name="T12" fmla="*/ 48 w 923"/>
                            <a:gd name="T13" fmla="*/ 330 h 648"/>
                            <a:gd name="T14" fmla="*/ 891 w 923"/>
                            <a:gd name="T15" fmla="*/ 648 h 648"/>
                            <a:gd name="T16" fmla="*/ 36 w 923"/>
                            <a:gd name="T17" fmla="*/ 357 h 648"/>
                            <a:gd name="T18" fmla="*/ 516 w 923"/>
                            <a:gd name="T19" fmla="*/ 636 h 648"/>
                            <a:gd name="T20" fmla="*/ 3 w 923"/>
                            <a:gd name="T21" fmla="*/ 351 h 648"/>
                            <a:gd name="T22" fmla="*/ 0 w 923"/>
                            <a:gd name="T23" fmla="*/ 318 h 648"/>
                            <a:gd name="T24" fmla="*/ 27 w 923"/>
                            <a:gd name="T25" fmla="*/ 288 h 648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923"/>
                            <a:gd name="T40" fmla="*/ 0 h 648"/>
                            <a:gd name="T41" fmla="*/ 923 w 923"/>
                            <a:gd name="T42" fmla="*/ 648 h 648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923" h="648">
                              <a:moveTo>
                                <a:pt x="27" y="288"/>
                              </a:moveTo>
                              <a:lnTo>
                                <a:pt x="543" y="0"/>
                              </a:lnTo>
                              <a:lnTo>
                                <a:pt x="114" y="267"/>
                              </a:lnTo>
                              <a:lnTo>
                                <a:pt x="923" y="24"/>
                              </a:lnTo>
                              <a:lnTo>
                                <a:pt x="45" y="300"/>
                              </a:lnTo>
                              <a:lnTo>
                                <a:pt x="660" y="318"/>
                              </a:lnTo>
                              <a:lnTo>
                                <a:pt x="48" y="330"/>
                              </a:lnTo>
                              <a:lnTo>
                                <a:pt x="891" y="648"/>
                              </a:lnTo>
                              <a:lnTo>
                                <a:pt x="36" y="357"/>
                              </a:lnTo>
                              <a:lnTo>
                                <a:pt x="516" y="636"/>
                              </a:lnTo>
                              <a:lnTo>
                                <a:pt x="3" y="351"/>
                              </a:lnTo>
                              <a:lnTo>
                                <a:pt x="0" y="318"/>
                              </a:lnTo>
                              <a:lnTo>
                                <a:pt x="27" y="288"/>
                              </a:lnTo>
                              <a:close/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rgbClr val="A4A4A4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" name="Group 266"/>
                    <p:cNvGrpSpPr>
                      <a:grpSpLocks noChangeAspect="1"/>
                    </p:cNvGrpSpPr>
                    <p:nvPr/>
                  </p:nvGrpSpPr>
                  <p:grpSpPr bwMode="auto">
                    <a:xfrm rot="316879">
                      <a:off x="1757" y="2669"/>
                      <a:ext cx="2294" cy="923"/>
                      <a:chOff x="1515" y="2579"/>
                      <a:chExt cx="2294" cy="923"/>
                    </a:xfrm>
                  </p:grpSpPr>
                  <p:grpSp>
                    <p:nvGrpSpPr>
                      <p:cNvPr id="15" name="Group 2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15" y="2752"/>
                        <a:ext cx="1371" cy="641"/>
                        <a:chOff x="1515" y="2752"/>
                        <a:chExt cx="1371" cy="641"/>
                      </a:xfrm>
                    </p:grpSpPr>
                    <p:sp>
                      <p:nvSpPr>
                        <p:cNvPr id="46202" name="Freeform 2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21" y="2752"/>
                          <a:ext cx="911" cy="640"/>
                        </a:xfrm>
                        <a:custGeom>
                          <a:avLst/>
                          <a:gdLst>
                            <a:gd name="T0" fmla="*/ 21 w 911"/>
                            <a:gd name="T1" fmla="*/ 248 h 640"/>
                            <a:gd name="T2" fmla="*/ 911 w 911"/>
                            <a:gd name="T3" fmla="*/ 0 h 640"/>
                            <a:gd name="T4" fmla="*/ 0 w 911"/>
                            <a:gd name="T5" fmla="*/ 281 h 640"/>
                            <a:gd name="T6" fmla="*/ 895 w 911"/>
                            <a:gd name="T7" fmla="*/ 640 h 640"/>
                            <a:gd name="T8" fmla="*/ 3 w 911"/>
                            <a:gd name="T9" fmla="*/ 314 h 64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911"/>
                            <a:gd name="T16" fmla="*/ 0 h 640"/>
                            <a:gd name="T17" fmla="*/ 911 w 911"/>
                            <a:gd name="T18" fmla="*/ 640 h 64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911" h="640">
                              <a:moveTo>
                                <a:pt x="21" y="248"/>
                              </a:moveTo>
                              <a:lnTo>
                                <a:pt x="911" y="0"/>
                              </a:lnTo>
                              <a:lnTo>
                                <a:pt x="0" y="281"/>
                              </a:lnTo>
                              <a:lnTo>
                                <a:pt x="895" y="640"/>
                              </a:lnTo>
                              <a:lnTo>
                                <a:pt x="3" y="314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203" name="Freeform 2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15" y="3000"/>
                          <a:ext cx="1371" cy="393"/>
                        </a:xfrm>
                        <a:custGeom>
                          <a:avLst/>
                          <a:gdLst>
                            <a:gd name="T0" fmla="*/ 0 w 1371"/>
                            <a:gd name="T1" fmla="*/ 33 h 393"/>
                            <a:gd name="T2" fmla="*/ 1371 w 1371"/>
                            <a:gd name="T3" fmla="*/ 393 h 393"/>
                            <a:gd name="T4" fmla="*/ 42 w 1371"/>
                            <a:gd name="T5" fmla="*/ 0 h 393"/>
                            <a:gd name="T6" fmla="*/ 0 60000 65536"/>
                            <a:gd name="T7" fmla="*/ 0 60000 65536"/>
                            <a:gd name="T8" fmla="*/ 0 60000 65536"/>
                            <a:gd name="T9" fmla="*/ 0 w 1371"/>
                            <a:gd name="T10" fmla="*/ 0 h 393"/>
                            <a:gd name="T11" fmla="*/ 1371 w 1371"/>
                            <a:gd name="T12" fmla="*/ 393 h 393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371" h="393">
                              <a:moveTo>
                                <a:pt x="0" y="33"/>
                              </a:moveTo>
                              <a:lnTo>
                                <a:pt x="1371" y="393"/>
                              </a:lnTo>
                              <a:lnTo>
                                <a:pt x="4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368" y="2579"/>
                        <a:ext cx="1441" cy="923"/>
                        <a:chOff x="2368" y="2579"/>
                        <a:chExt cx="1441" cy="923"/>
                      </a:xfrm>
                    </p:grpSpPr>
                    <p:grpSp>
                      <p:nvGrpSpPr>
                        <p:cNvPr id="17" name="Group 2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368" y="2579"/>
                          <a:ext cx="618" cy="923"/>
                          <a:chOff x="2368" y="2579"/>
                          <a:chExt cx="618" cy="923"/>
                        </a:xfrm>
                      </p:grpSpPr>
                      <p:sp>
                        <p:nvSpPr>
                          <p:cNvPr id="28944" name="Oval 27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366" y="2578"/>
                            <a:ext cx="489" cy="91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  <a:gs pos="5000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45" name="Oval 27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432" y="2580"/>
                            <a:ext cx="489" cy="915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  <a:gs pos="5000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</a:gsLst>
                            <a:lin ang="5400000" scaled="1"/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46" name="Oval 27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496" y="2590"/>
                            <a:ext cx="489" cy="91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bg1">
                                  <a:gamma/>
                                  <a:shade val="76078"/>
                                  <a:invGamma/>
                                </a:schemeClr>
                              </a:gs>
                              <a:gs pos="50000">
                                <a:schemeClr val="bg1"/>
                              </a:gs>
                              <a:gs pos="100000">
                                <a:schemeClr val="bg1">
                                  <a:gamma/>
                                  <a:shade val="76078"/>
                                  <a:invGamma/>
                                </a:schemeClr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200" name="Freeform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657" y="2580"/>
                            <a:ext cx="117" cy="12"/>
                          </a:xfrm>
                          <a:custGeom>
                            <a:avLst/>
                            <a:gdLst>
                              <a:gd name="T0" fmla="*/ 0 w 117"/>
                              <a:gd name="T1" fmla="*/ 0 h 12"/>
                              <a:gd name="T2" fmla="*/ 117 w 117"/>
                              <a:gd name="T3" fmla="*/ 12 h 12"/>
                              <a:gd name="T4" fmla="*/ 0 60000 65536"/>
                              <a:gd name="T5" fmla="*/ 0 60000 65536"/>
                              <a:gd name="T6" fmla="*/ 0 w 117"/>
                              <a:gd name="T7" fmla="*/ 0 h 12"/>
                              <a:gd name="T8" fmla="*/ 117 w 117"/>
                              <a:gd name="T9" fmla="*/ 12 h 12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117" h="12">
                                <a:moveTo>
                                  <a:pt x="0" y="0"/>
                                </a:moveTo>
                                <a:lnTo>
                                  <a:pt x="117" y="12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201" name="Freeform 2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65" y="3488"/>
                            <a:ext cx="125" cy="12"/>
                          </a:xfrm>
                          <a:custGeom>
                            <a:avLst/>
                            <a:gdLst>
                              <a:gd name="T0" fmla="*/ 0 w 125"/>
                              <a:gd name="T1" fmla="*/ 0 h 12"/>
                              <a:gd name="T2" fmla="*/ 125 w 125"/>
                              <a:gd name="T3" fmla="*/ 12 h 12"/>
                              <a:gd name="T4" fmla="*/ 0 60000 65536"/>
                              <a:gd name="T5" fmla="*/ 0 60000 65536"/>
                              <a:gd name="T6" fmla="*/ 0 w 125"/>
                              <a:gd name="T7" fmla="*/ 0 h 12"/>
                              <a:gd name="T8" fmla="*/ 125 w 125"/>
                              <a:gd name="T9" fmla="*/ 12 h 12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125" h="12">
                                <a:moveTo>
                                  <a:pt x="0" y="0"/>
                                </a:moveTo>
                                <a:lnTo>
                                  <a:pt x="125" y="12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" name="Group 2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550" y="2642"/>
                          <a:ext cx="1259" cy="814"/>
                          <a:chOff x="2550" y="2642"/>
                          <a:chExt cx="1259" cy="814"/>
                        </a:xfrm>
                      </p:grpSpPr>
                      <p:grpSp>
                        <p:nvGrpSpPr>
                          <p:cNvPr id="19" name="Group 27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550" y="2642"/>
                            <a:ext cx="1239" cy="814"/>
                            <a:chOff x="2550" y="2642"/>
                            <a:chExt cx="1239" cy="814"/>
                          </a:xfrm>
                        </p:grpSpPr>
                        <p:sp>
                          <p:nvSpPr>
                            <p:cNvPr id="46193" name="Freeform 27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516" y="2790"/>
                              <a:ext cx="273" cy="436"/>
                            </a:xfrm>
                            <a:custGeom>
                              <a:avLst/>
                              <a:gdLst>
                                <a:gd name="T0" fmla="*/ 261 w 273"/>
                                <a:gd name="T1" fmla="*/ 0 h 261"/>
                                <a:gd name="T2" fmla="*/ 0 w 273"/>
                                <a:gd name="T3" fmla="*/ 147 h 261"/>
                                <a:gd name="T4" fmla="*/ 273 w 273"/>
                                <a:gd name="T5" fmla="*/ 261 h 26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73"/>
                                <a:gd name="T10" fmla="*/ 0 h 261"/>
                                <a:gd name="T11" fmla="*/ 273 w 273"/>
                                <a:gd name="T12" fmla="*/ 261 h 26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73" h="261">
                                  <a:moveTo>
                                    <a:pt x="261" y="0"/>
                                  </a:moveTo>
                                  <a:lnTo>
                                    <a:pt x="0" y="147"/>
                                  </a:lnTo>
                                  <a:lnTo>
                                    <a:pt x="273" y="261"/>
                                  </a:lnTo>
                                </a:path>
                              </a:pathLst>
                            </a:custGeom>
                            <a:gradFill rotWithShape="0">
                              <a:gsLst>
                                <a:gs pos="0">
                                  <a:srgbClr val="C0C0C0"/>
                                </a:gs>
                                <a:gs pos="50000">
                                  <a:srgbClr val="EAEAEA"/>
                                </a:gs>
                                <a:gs pos="100000">
                                  <a:srgbClr val="C0C0C0"/>
                                </a:gs>
                              </a:gsLst>
                              <a:lin ang="5400000" scaled="1"/>
                            </a:gradFill>
                            <a:ln w="3175">
                              <a:solidFill>
                                <a:srgbClr val="C0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srgbClr val="0033CC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0" name="Group 2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550" y="2642"/>
                              <a:ext cx="975" cy="814"/>
                              <a:chOff x="2550" y="2642"/>
                              <a:chExt cx="975" cy="814"/>
                            </a:xfrm>
                          </p:grpSpPr>
                          <p:sp>
                            <p:nvSpPr>
                              <p:cNvPr id="28953" name="Oval 281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354074">
                                <a:off x="2548" y="2639"/>
                                <a:ext cx="370" cy="814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chemeClr val="folHlink"/>
                                  </a:gs>
                                  <a:gs pos="50000">
                                    <a:srgbClr val="EAEAEA"/>
                                  </a:gs>
                                  <a:gs pos="100000">
                                    <a:schemeClr val="folHlink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en-US">
                                  <a:solidFill>
                                    <a:srgbClr val="0033C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954" name="Freeform 28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2586" y="2662"/>
                                <a:ext cx="936" cy="77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933" y="372"/>
                                  </a:cxn>
                                  <a:cxn ang="0">
                                    <a:pos x="159" y="777"/>
                                  </a:cxn>
                                  <a:cxn ang="0">
                                    <a:pos x="84" y="743"/>
                                  </a:cxn>
                                  <a:cxn ang="0">
                                    <a:pos x="45" y="699"/>
                                  </a:cxn>
                                  <a:cxn ang="0">
                                    <a:pos x="21" y="621"/>
                                  </a:cxn>
                                  <a:cxn ang="0">
                                    <a:pos x="0" y="528"/>
                                  </a:cxn>
                                  <a:cxn ang="0">
                                    <a:pos x="0" y="426"/>
                                  </a:cxn>
                                  <a:cxn ang="0">
                                    <a:pos x="21" y="273"/>
                                  </a:cxn>
                                  <a:cxn ang="0">
                                    <a:pos x="72" y="146"/>
                                  </a:cxn>
                                  <a:cxn ang="0">
                                    <a:pos x="138" y="36"/>
                                  </a:cxn>
                                  <a:cxn ang="0">
                                    <a:pos x="228" y="0"/>
                                  </a:cxn>
                                  <a:cxn ang="0">
                                    <a:pos x="936" y="372"/>
                                  </a:cxn>
                                </a:cxnLst>
                                <a:rect l="0" t="0" r="r" b="b"/>
                                <a:pathLst>
                                  <a:path w="936" h="777">
                                    <a:moveTo>
                                      <a:pt x="933" y="372"/>
                                    </a:moveTo>
                                    <a:lnTo>
                                      <a:pt x="159" y="777"/>
                                    </a:lnTo>
                                    <a:lnTo>
                                      <a:pt x="84" y="743"/>
                                    </a:lnTo>
                                    <a:lnTo>
                                      <a:pt x="45" y="699"/>
                                    </a:lnTo>
                                    <a:lnTo>
                                      <a:pt x="21" y="621"/>
                                    </a:lnTo>
                                    <a:lnTo>
                                      <a:pt x="0" y="528"/>
                                    </a:lnTo>
                                    <a:lnTo>
                                      <a:pt x="0" y="426"/>
                                    </a:lnTo>
                                    <a:lnTo>
                                      <a:pt x="21" y="273"/>
                                    </a:lnTo>
                                    <a:lnTo>
                                      <a:pt x="72" y="146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228" y="0"/>
                                    </a:lnTo>
                                    <a:lnTo>
                                      <a:pt x="936" y="372"/>
                                    </a:lnTo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chemeClr val="folHlink"/>
                                  </a:gs>
                                  <a:gs pos="50000">
                                    <a:srgbClr val="EAEAEA"/>
                                  </a:gs>
                                  <a:gs pos="100000">
                                    <a:schemeClr val="folHlink"/>
                                  </a:gs>
                                </a:gsLst>
                                <a:lin ang="5400000" scaled="1"/>
                              </a:gradFill>
                              <a:ln w="3175" cmpd="sng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US">
                                  <a:solidFill>
                                    <a:srgbClr val="0033CC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6192" name="Oval 28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759" y="2792"/>
                            <a:ext cx="50" cy="427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46186" name="Line 28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316879">
                      <a:off x="1765" y="3116"/>
                      <a:ext cx="2338" cy="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0C0C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1" name="Group 285"/>
                <p:cNvGrpSpPr>
                  <a:grpSpLocks noChangeAspect="1"/>
                </p:cNvGrpSpPr>
                <p:nvPr/>
              </p:nvGrpSpPr>
              <p:grpSpPr bwMode="auto">
                <a:xfrm>
                  <a:off x="1323" y="1500"/>
                  <a:ext cx="2752" cy="1300"/>
                  <a:chOff x="1323" y="1500"/>
                  <a:chExt cx="2752" cy="1300"/>
                </a:xfrm>
              </p:grpSpPr>
              <p:grpSp>
                <p:nvGrpSpPr>
                  <p:cNvPr id="22" name="Group 2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23" y="1500"/>
                    <a:ext cx="716" cy="1300"/>
                    <a:chOff x="936" y="600"/>
                    <a:chExt cx="716" cy="1300"/>
                  </a:xfrm>
                </p:grpSpPr>
                <p:sp>
                  <p:nvSpPr>
                    <p:cNvPr id="46177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16" y="628"/>
                      <a:ext cx="636" cy="1272"/>
                    </a:xfrm>
                    <a:custGeom>
                      <a:avLst/>
                      <a:gdLst>
                        <a:gd name="T0" fmla="*/ 0 w 636"/>
                        <a:gd name="T1" fmla="*/ 336 h 1272"/>
                        <a:gd name="T2" fmla="*/ 636 w 636"/>
                        <a:gd name="T3" fmla="*/ 0 h 1272"/>
                        <a:gd name="T4" fmla="*/ 636 w 636"/>
                        <a:gd name="T5" fmla="*/ 900 h 1272"/>
                        <a:gd name="T6" fmla="*/ 0 w 636"/>
                        <a:gd name="T7" fmla="*/ 1272 h 1272"/>
                        <a:gd name="T8" fmla="*/ 0 w 636"/>
                        <a:gd name="T9" fmla="*/ 336 h 12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6"/>
                        <a:gd name="T16" fmla="*/ 0 h 1272"/>
                        <a:gd name="T17" fmla="*/ 636 w 636"/>
                        <a:gd name="T18" fmla="*/ 1272 h 12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6" h="1272">
                          <a:moveTo>
                            <a:pt x="0" y="336"/>
                          </a:moveTo>
                          <a:lnTo>
                            <a:pt x="636" y="0"/>
                          </a:lnTo>
                          <a:lnTo>
                            <a:pt x="636" y="900"/>
                          </a:lnTo>
                          <a:lnTo>
                            <a:pt x="0" y="1272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grpSp>
                  <p:nvGrpSpPr>
                    <p:cNvPr id="23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36" y="600"/>
                      <a:ext cx="716" cy="1300"/>
                      <a:chOff x="936" y="600"/>
                      <a:chExt cx="716" cy="1300"/>
                    </a:xfrm>
                  </p:grpSpPr>
                  <p:sp>
                    <p:nvSpPr>
                      <p:cNvPr id="46180" name="Freeform 2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36" y="600"/>
                        <a:ext cx="716" cy="1300"/>
                      </a:xfrm>
                      <a:custGeom>
                        <a:avLst/>
                        <a:gdLst>
                          <a:gd name="T0" fmla="*/ 80 w 716"/>
                          <a:gd name="T1" fmla="*/ 1300 h 1300"/>
                          <a:gd name="T2" fmla="*/ 0 w 716"/>
                          <a:gd name="T3" fmla="*/ 1276 h 1300"/>
                          <a:gd name="T4" fmla="*/ 0 w 716"/>
                          <a:gd name="T5" fmla="*/ 336 h 1300"/>
                          <a:gd name="T6" fmla="*/ 636 w 716"/>
                          <a:gd name="T7" fmla="*/ 0 h 1300"/>
                          <a:gd name="T8" fmla="*/ 716 w 716"/>
                          <a:gd name="T9" fmla="*/ 28 h 1300"/>
                          <a:gd name="T10" fmla="*/ 80 w 716"/>
                          <a:gd name="T11" fmla="*/ 364 h 1300"/>
                          <a:gd name="T12" fmla="*/ 80 w 716"/>
                          <a:gd name="T13" fmla="*/ 1300 h 130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16"/>
                          <a:gd name="T22" fmla="*/ 0 h 1300"/>
                          <a:gd name="T23" fmla="*/ 716 w 716"/>
                          <a:gd name="T24" fmla="*/ 1300 h 130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16" h="1300">
                            <a:moveTo>
                              <a:pt x="80" y="1300"/>
                            </a:moveTo>
                            <a:lnTo>
                              <a:pt x="0" y="1276"/>
                            </a:lnTo>
                            <a:lnTo>
                              <a:pt x="0" y="336"/>
                            </a:lnTo>
                            <a:lnTo>
                              <a:pt x="636" y="0"/>
                            </a:lnTo>
                            <a:lnTo>
                              <a:pt x="716" y="28"/>
                            </a:lnTo>
                            <a:lnTo>
                              <a:pt x="80" y="364"/>
                            </a:lnTo>
                            <a:lnTo>
                              <a:pt x="80" y="130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sp>
                    <p:nvSpPr>
                      <p:cNvPr id="46181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36" y="940"/>
                        <a:ext cx="80" cy="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963" name="Oval 29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943839">
                      <a:off x="1356" y="1167"/>
                      <a:ext cx="57" cy="10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292"/>
                  <p:cNvGrpSpPr>
                    <a:grpSpLocks noChangeAspect="1"/>
                  </p:cNvGrpSpPr>
                  <p:nvPr/>
                </p:nvGrpSpPr>
                <p:grpSpPr bwMode="auto">
                  <a:xfrm rot="415987">
                    <a:off x="1653" y="1899"/>
                    <a:ext cx="2422" cy="777"/>
                    <a:chOff x="1665" y="1758"/>
                    <a:chExt cx="2422" cy="777"/>
                  </a:xfrm>
                </p:grpSpPr>
                <p:grpSp>
                  <p:nvGrpSpPr>
                    <p:cNvPr id="25" name="Group 2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65" y="1758"/>
                      <a:ext cx="2379" cy="777"/>
                      <a:chOff x="1422" y="1758"/>
                      <a:chExt cx="2379" cy="777"/>
                    </a:xfrm>
                  </p:grpSpPr>
                  <p:grpSp>
                    <p:nvGrpSpPr>
                      <p:cNvPr id="26" name="Group 2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33" y="1776"/>
                        <a:ext cx="2268" cy="659"/>
                        <a:chOff x="1533" y="1776"/>
                        <a:chExt cx="2268" cy="659"/>
                      </a:xfrm>
                    </p:grpSpPr>
                    <p:sp>
                      <p:nvSpPr>
                        <p:cNvPr id="28967" name="Freeform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31" y="1820"/>
                          <a:ext cx="1042" cy="5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" y="210"/>
                            </a:cxn>
                            <a:cxn ang="0">
                              <a:pos x="1050" y="0"/>
                            </a:cxn>
                            <a:cxn ang="0">
                              <a:pos x="975" y="129"/>
                            </a:cxn>
                            <a:cxn ang="0">
                              <a:pos x="954" y="294"/>
                            </a:cxn>
                            <a:cxn ang="0">
                              <a:pos x="963" y="393"/>
                            </a:cxn>
                            <a:cxn ang="0">
                              <a:pos x="1002" y="483"/>
                            </a:cxn>
                            <a:cxn ang="0">
                              <a:pos x="0" y="258"/>
                            </a:cxn>
                          </a:cxnLst>
                          <a:rect l="0" t="0" r="r" b="b"/>
                          <a:pathLst>
                            <a:path w="1050" h="483">
                              <a:moveTo>
                                <a:pt x="30" y="210"/>
                              </a:moveTo>
                              <a:lnTo>
                                <a:pt x="1050" y="0"/>
                              </a:lnTo>
                              <a:lnTo>
                                <a:pt x="975" y="129"/>
                              </a:lnTo>
                              <a:lnTo>
                                <a:pt x="954" y="294"/>
                              </a:lnTo>
                              <a:lnTo>
                                <a:pt x="963" y="393"/>
                              </a:lnTo>
                              <a:lnTo>
                                <a:pt x="1002" y="483"/>
                              </a:lnTo>
                              <a:lnTo>
                                <a:pt x="0" y="258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chemeClr val="folHlink"/>
                            </a:gs>
                            <a:gs pos="50000">
                              <a:srgbClr val="EAEAEA"/>
                            </a:gs>
                            <a:gs pos="100000">
                              <a:schemeClr val="folHlink"/>
                            </a:gs>
                          </a:gsLst>
                          <a:lin ang="5400000" scaled="1"/>
                        </a:gradFill>
                        <a:ln w="6350" cmpd="sng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7" name="Group 2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36" y="1776"/>
                          <a:ext cx="426" cy="659"/>
                          <a:chOff x="2436" y="1776"/>
                          <a:chExt cx="426" cy="659"/>
                        </a:xfrm>
                      </p:grpSpPr>
                      <p:sp>
                        <p:nvSpPr>
                          <p:cNvPr id="28969" name="Oval 29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433" y="1774"/>
                            <a:ext cx="353" cy="653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  <a:gs pos="5000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73" name="Freeform 29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65" y="2427"/>
                            <a:ext cx="87" cy="8"/>
                          </a:xfrm>
                          <a:custGeom>
                            <a:avLst/>
                            <a:gdLst>
                              <a:gd name="T0" fmla="*/ 0 w 87"/>
                              <a:gd name="T1" fmla="*/ 0 h 8"/>
                              <a:gd name="T2" fmla="*/ 87 w 87"/>
                              <a:gd name="T3" fmla="*/ 8 h 8"/>
                              <a:gd name="T4" fmla="*/ 0 60000 65536"/>
                              <a:gd name="T5" fmla="*/ 0 60000 65536"/>
                              <a:gd name="T6" fmla="*/ 0 w 87"/>
                              <a:gd name="T7" fmla="*/ 0 h 8"/>
                              <a:gd name="T8" fmla="*/ 87 w 87"/>
                              <a:gd name="T9" fmla="*/ 8 h 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87" h="8">
                                <a:moveTo>
                                  <a:pt x="0" y="0"/>
                                </a:moveTo>
                                <a:lnTo>
                                  <a:pt x="87" y="8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71" name="Oval 29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472" y="1774"/>
                            <a:ext cx="353" cy="653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  <a:gs pos="5000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46275"/>
                                  <a:invGamma/>
                                </a:schemeClr>
                              </a:gs>
                            </a:gsLst>
                            <a:lin ang="5400000" scaled="1"/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72" name="Oval 30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339348">
                            <a:off x="2506" y="1779"/>
                            <a:ext cx="353" cy="653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chemeClr val="bg1">
                                  <a:gamma/>
                                  <a:shade val="76078"/>
                                  <a:invGamma/>
                                </a:schemeClr>
                              </a:gs>
                              <a:gs pos="50000">
                                <a:schemeClr val="bg1"/>
                              </a:gs>
                              <a:gs pos="100000">
                                <a:schemeClr val="bg1">
                                  <a:gamma/>
                                  <a:shade val="76078"/>
                                  <a:invGamma/>
                                </a:schemeClr>
                              </a:gs>
                            </a:gsLst>
                            <a:lin ang="27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76" name="Freeform 3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624" y="1778"/>
                            <a:ext cx="93" cy="4"/>
                          </a:xfrm>
                          <a:custGeom>
                            <a:avLst/>
                            <a:gdLst>
                              <a:gd name="T0" fmla="*/ 0 w 93"/>
                              <a:gd name="T1" fmla="*/ 0 h 4"/>
                              <a:gd name="T2" fmla="*/ 93 w 93"/>
                              <a:gd name="T3" fmla="*/ 4 h 4"/>
                              <a:gd name="T4" fmla="*/ 0 60000 65536"/>
                              <a:gd name="T5" fmla="*/ 0 60000 65536"/>
                              <a:gd name="T6" fmla="*/ 0 w 93"/>
                              <a:gd name="T7" fmla="*/ 0 h 4"/>
                              <a:gd name="T8" fmla="*/ 93 w 93"/>
                              <a:gd name="T9" fmla="*/ 4 h 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93" h="4">
                                <a:moveTo>
                                  <a:pt x="0" y="0"/>
                                </a:moveTo>
                                <a:lnTo>
                                  <a:pt x="93" y="4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8" name="Group 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542" y="1858"/>
                          <a:ext cx="1259" cy="518"/>
                          <a:chOff x="2550" y="2642"/>
                          <a:chExt cx="1259" cy="814"/>
                        </a:xfrm>
                      </p:grpSpPr>
                      <p:grpSp>
                        <p:nvGrpSpPr>
                          <p:cNvPr id="29" name="Group 3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550" y="2642"/>
                            <a:ext cx="1239" cy="814"/>
                            <a:chOff x="2550" y="2642"/>
                            <a:chExt cx="1239" cy="814"/>
                          </a:xfrm>
                        </p:grpSpPr>
                        <p:sp>
                          <p:nvSpPr>
                            <p:cNvPr id="46168" name="Freeform 30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516" y="2790"/>
                              <a:ext cx="273" cy="436"/>
                            </a:xfrm>
                            <a:custGeom>
                              <a:avLst/>
                              <a:gdLst>
                                <a:gd name="T0" fmla="*/ 261 w 273"/>
                                <a:gd name="T1" fmla="*/ 0 h 261"/>
                                <a:gd name="T2" fmla="*/ 0 w 273"/>
                                <a:gd name="T3" fmla="*/ 147 h 261"/>
                                <a:gd name="T4" fmla="*/ 273 w 273"/>
                                <a:gd name="T5" fmla="*/ 261 h 26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73"/>
                                <a:gd name="T10" fmla="*/ 0 h 261"/>
                                <a:gd name="T11" fmla="*/ 273 w 273"/>
                                <a:gd name="T12" fmla="*/ 261 h 26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73" h="261">
                                  <a:moveTo>
                                    <a:pt x="261" y="0"/>
                                  </a:moveTo>
                                  <a:lnTo>
                                    <a:pt x="0" y="147"/>
                                  </a:lnTo>
                                  <a:lnTo>
                                    <a:pt x="273" y="261"/>
                                  </a:lnTo>
                                </a:path>
                              </a:pathLst>
                            </a:custGeom>
                            <a:gradFill rotWithShape="0">
                              <a:gsLst>
                                <a:gs pos="0">
                                  <a:srgbClr val="C0C0C0"/>
                                </a:gs>
                                <a:gs pos="50000">
                                  <a:srgbClr val="EAEAEA"/>
                                </a:gs>
                                <a:gs pos="100000">
                                  <a:srgbClr val="C0C0C0"/>
                                </a:gs>
                              </a:gsLst>
                              <a:lin ang="5400000" scaled="1"/>
                            </a:gradFill>
                            <a:ln w="3175">
                              <a:solidFill>
                                <a:srgbClr val="C0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srgbClr val="0033CC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30" name="Group 30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550" y="2642"/>
                              <a:ext cx="975" cy="814"/>
                              <a:chOff x="2550" y="2642"/>
                              <a:chExt cx="975" cy="814"/>
                            </a:xfrm>
                          </p:grpSpPr>
                          <p:sp>
                            <p:nvSpPr>
                              <p:cNvPr id="28978" name="Oval 30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354074">
                                <a:off x="2547" y="2637"/>
                                <a:ext cx="370" cy="812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chemeClr val="folHlink"/>
                                  </a:gs>
                                  <a:gs pos="50000">
                                    <a:srgbClr val="EAEAEA"/>
                                  </a:gs>
                                  <a:gs pos="100000">
                                    <a:schemeClr val="folHlink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en-US">
                                  <a:solidFill>
                                    <a:srgbClr val="0033CC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979" name="Freeform 30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2585" y="2659"/>
                                <a:ext cx="936" cy="77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933" y="372"/>
                                  </a:cxn>
                                  <a:cxn ang="0">
                                    <a:pos x="159" y="777"/>
                                  </a:cxn>
                                  <a:cxn ang="0">
                                    <a:pos x="84" y="743"/>
                                  </a:cxn>
                                  <a:cxn ang="0">
                                    <a:pos x="45" y="699"/>
                                  </a:cxn>
                                  <a:cxn ang="0">
                                    <a:pos x="21" y="621"/>
                                  </a:cxn>
                                  <a:cxn ang="0">
                                    <a:pos x="0" y="528"/>
                                  </a:cxn>
                                  <a:cxn ang="0">
                                    <a:pos x="0" y="426"/>
                                  </a:cxn>
                                  <a:cxn ang="0">
                                    <a:pos x="21" y="273"/>
                                  </a:cxn>
                                  <a:cxn ang="0">
                                    <a:pos x="72" y="146"/>
                                  </a:cxn>
                                  <a:cxn ang="0">
                                    <a:pos x="138" y="36"/>
                                  </a:cxn>
                                  <a:cxn ang="0">
                                    <a:pos x="228" y="0"/>
                                  </a:cxn>
                                  <a:cxn ang="0">
                                    <a:pos x="936" y="372"/>
                                  </a:cxn>
                                </a:cxnLst>
                                <a:rect l="0" t="0" r="r" b="b"/>
                                <a:pathLst>
                                  <a:path w="936" h="777">
                                    <a:moveTo>
                                      <a:pt x="933" y="372"/>
                                    </a:moveTo>
                                    <a:lnTo>
                                      <a:pt x="159" y="777"/>
                                    </a:lnTo>
                                    <a:lnTo>
                                      <a:pt x="84" y="743"/>
                                    </a:lnTo>
                                    <a:lnTo>
                                      <a:pt x="45" y="699"/>
                                    </a:lnTo>
                                    <a:lnTo>
                                      <a:pt x="21" y="621"/>
                                    </a:lnTo>
                                    <a:lnTo>
                                      <a:pt x="0" y="528"/>
                                    </a:lnTo>
                                    <a:lnTo>
                                      <a:pt x="0" y="426"/>
                                    </a:lnTo>
                                    <a:lnTo>
                                      <a:pt x="21" y="273"/>
                                    </a:lnTo>
                                    <a:lnTo>
                                      <a:pt x="72" y="146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228" y="0"/>
                                    </a:lnTo>
                                    <a:lnTo>
                                      <a:pt x="936" y="372"/>
                                    </a:lnTo>
                                  </a:path>
                                </a:pathLst>
                              </a:custGeom>
                              <a:gradFill rotWithShape="0">
                                <a:gsLst>
                                  <a:gs pos="0">
                                    <a:schemeClr val="folHlink"/>
                                  </a:gs>
                                  <a:gs pos="50000">
                                    <a:srgbClr val="EAEAEA"/>
                                  </a:gs>
                                  <a:gs pos="100000">
                                    <a:schemeClr val="folHlink"/>
                                  </a:gs>
                                </a:gsLst>
                                <a:lin ang="5400000" scaled="1"/>
                              </a:gradFill>
                              <a:ln w="3175" cmpd="sng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en-US">
                                  <a:solidFill>
                                    <a:srgbClr val="0033CC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6167" name="Oval 30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759" y="2792"/>
                            <a:ext cx="50" cy="427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1" name="Group 30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22" y="1758"/>
                        <a:ext cx="1162" cy="777"/>
                        <a:chOff x="1422" y="1758"/>
                        <a:chExt cx="1162" cy="777"/>
                      </a:xfrm>
                    </p:grpSpPr>
                    <p:sp>
                      <p:nvSpPr>
                        <p:cNvPr id="46151" name="Freeform 31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36" y="2124"/>
                          <a:ext cx="546" cy="336"/>
                        </a:xfrm>
                        <a:custGeom>
                          <a:avLst/>
                          <a:gdLst>
                            <a:gd name="T0" fmla="*/ 42 w 546"/>
                            <a:gd name="T1" fmla="*/ 0 h 336"/>
                            <a:gd name="T2" fmla="*/ 546 w 546"/>
                            <a:gd name="T3" fmla="*/ 336 h 336"/>
                            <a:gd name="T4" fmla="*/ 0 w 546"/>
                            <a:gd name="T5" fmla="*/ 30 h 336"/>
                            <a:gd name="T6" fmla="*/ 0 60000 65536"/>
                            <a:gd name="T7" fmla="*/ 0 60000 65536"/>
                            <a:gd name="T8" fmla="*/ 0 60000 65536"/>
                            <a:gd name="T9" fmla="*/ 0 w 546"/>
                            <a:gd name="T10" fmla="*/ 0 h 336"/>
                            <a:gd name="T11" fmla="*/ 546 w 546"/>
                            <a:gd name="T12" fmla="*/ 336 h 3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46" h="336">
                              <a:moveTo>
                                <a:pt x="42" y="0"/>
                              </a:moveTo>
                              <a:lnTo>
                                <a:pt x="546" y="336"/>
                              </a:lnTo>
                              <a:lnTo>
                                <a:pt x="0" y="3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chemeClr val="folHlink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2" name="Freeform 3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36" y="2136"/>
                          <a:ext cx="60" cy="324"/>
                        </a:xfrm>
                        <a:custGeom>
                          <a:avLst/>
                          <a:gdLst>
                            <a:gd name="T0" fmla="*/ 0 w 60"/>
                            <a:gd name="T1" fmla="*/ 0 h 324"/>
                            <a:gd name="T2" fmla="*/ 60 w 60"/>
                            <a:gd name="T3" fmla="*/ 324 h 324"/>
                            <a:gd name="T4" fmla="*/ 42 w 60"/>
                            <a:gd name="T5" fmla="*/ 0 h 324"/>
                            <a:gd name="T6" fmla="*/ 0 60000 65536"/>
                            <a:gd name="T7" fmla="*/ 0 60000 65536"/>
                            <a:gd name="T8" fmla="*/ 0 60000 65536"/>
                            <a:gd name="T9" fmla="*/ 0 w 60"/>
                            <a:gd name="T10" fmla="*/ 0 h 324"/>
                            <a:gd name="T11" fmla="*/ 60 w 60"/>
                            <a:gd name="T12" fmla="*/ 324 h 32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0" h="324">
                              <a:moveTo>
                                <a:pt x="0" y="0"/>
                              </a:moveTo>
                              <a:lnTo>
                                <a:pt x="60" y="324"/>
                              </a:lnTo>
                              <a:lnTo>
                                <a:pt x="4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8F8F8"/>
                            </a:gs>
                            <a:gs pos="100000">
                              <a:schemeClr val="folHlink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28" name="Group 31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422" y="1965"/>
                          <a:ext cx="132" cy="279"/>
                          <a:chOff x="1278" y="1065"/>
                          <a:chExt cx="132" cy="279"/>
                        </a:xfrm>
                      </p:grpSpPr>
                      <p:sp>
                        <p:nvSpPr>
                          <p:cNvPr id="28985" name="Freeform 31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362" y="1258"/>
                            <a:ext cx="42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42" y="84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2" h="84">
                                <a:moveTo>
                                  <a:pt x="18" y="0"/>
                                </a:moveTo>
                                <a:lnTo>
                                  <a:pt x="42" y="84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86" name="Freeform 3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276" y="1208"/>
                            <a:ext cx="84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4" y="39"/>
                              </a:cxn>
                              <a:cxn ang="0">
                                <a:pos x="0" y="126"/>
                              </a:cxn>
                              <a:cxn ang="0">
                                <a:pos x="84" y="0"/>
                              </a:cxn>
                            </a:cxnLst>
                            <a:rect l="0" t="0" r="r" b="b"/>
                            <a:pathLst>
                              <a:path w="84" h="126">
                                <a:moveTo>
                                  <a:pt x="84" y="39"/>
                                </a:moveTo>
                                <a:lnTo>
                                  <a:pt x="0" y="126"/>
                                </a:lnTo>
                                <a:lnTo>
                                  <a:pt x="84" y="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87" name="Freeform 3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372" y="1064"/>
                            <a:ext cx="36" cy="1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7"/>
                              </a:cxn>
                              <a:cxn ang="0">
                                <a:pos x="36" y="0"/>
                              </a:cxn>
                              <a:cxn ang="0">
                                <a:pos x="24" y="117"/>
                              </a:cxn>
                            </a:cxnLst>
                            <a:rect l="0" t="0" r="r" b="b"/>
                            <a:pathLst>
                              <a:path w="36" h="117">
                                <a:moveTo>
                                  <a:pt x="0" y="117"/>
                                </a:moveTo>
                                <a:lnTo>
                                  <a:pt x="36" y="0"/>
                                </a:lnTo>
                                <a:lnTo>
                                  <a:pt x="24" y="117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88" name="Freeform 3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279" y="1160"/>
                            <a:ext cx="96" cy="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4" y="36"/>
                              </a:cxn>
                              <a:cxn ang="0">
                                <a:pos x="0" y="0"/>
                              </a:cxn>
                              <a:cxn ang="0">
                                <a:pos x="96" y="57"/>
                              </a:cxn>
                            </a:cxnLst>
                            <a:rect l="0" t="0" r="r" b="b"/>
                            <a:pathLst>
                              <a:path w="96" h="57">
                                <a:moveTo>
                                  <a:pt x="84" y="36"/>
                                </a:moveTo>
                                <a:lnTo>
                                  <a:pt x="0" y="0"/>
                                </a:lnTo>
                                <a:lnTo>
                                  <a:pt x="96" y="57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46154" name="Freeform 3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21" y="1880"/>
                          <a:ext cx="967" cy="259"/>
                        </a:xfrm>
                        <a:custGeom>
                          <a:avLst/>
                          <a:gdLst>
                            <a:gd name="T0" fmla="*/ 3 w 967"/>
                            <a:gd name="T1" fmla="*/ 235 h 259"/>
                            <a:gd name="T2" fmla="*/ 967 w 967"/>
                            <a:gd name="T3" fmla="*/ 0 h 259"/>
                            <a:gd name="T4" fmla="*/ 0 w 967"/>
                            <a:gd name="T5" fmla="*/ 259 h 259"/>
                            <a:gd name="T6" fmla="*/ 0 60000 65536"/>
                            <a:gd name="T7" fmla="*/ 0 60000 65536"/>
                            <a:gd name="T8" fmla="*/ 0 60000 65536"/>
                            <a:gd name="T9" fmla="*/ 0 w 967"/>
                            <a:gd name="T10" fmla="*/ 0 h 259"/>
                            <a:gd name="T11" fmla="*/ 967 w 967"/>
                            <a:gd name="T12" fmla="*/ 259 h 25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967" h="259">
                              <a:moveTo>
                                <a:pt x="3" y="235"/>
                              </a:moveTo>
                              <a:lnTo>
                                <a:pt x="967" y="0"/>
                              </a:lnTo>
                              <a:lnTo>
                                <a:pt x="0" y="259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DDDDDD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5" name="Freeform 3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15" y="2100"/>
                          <a:ext cx="973" cy="292"/>
                        </a:xfrm>
                        <a:custGeom>
                          <a:avLst/>
                          <a:gdLst>
                            <a:gd name="T0" fmla="*/ 0 w 973"/>
                            <a:gd name="T1" fmla="*/ 33 h 292"/>
                            <a:gd name="T2" fmla="*/ 973 w 973"/>
                            <a:gd name="T3" fmla="*/ 292 h 292"/>
                            <a:gd name="T4" fmla="*/ 42 w 973"/>
                            <a:gd name="T5" fmla="*/ 0 h 292"/>
                            <a:gd name="T6" fmla="*/ 0 60000 65536"/>
                            <a:gd name="T7" fmla="*/ 0 60000 65536"/>
                            <a:gd name="T8" fmla="*/ 0 60000 65536"/>
                            <a:gd name="T9" fmla="*/ 0 w 973"/>
                            <a:gd name="T10" fmla="*/ 0 h 292"/>
                            <a:gd name="T11" fmla="*/ 973 w 973"/>
                            <a:gd name="T12" fmla="*/ 292 h 29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973" h="292">
                              <a:moveTo>
                                <a:pt x="0" y="33"/>
                              </a:moveTo>
                              <a:lnTo>
                                <a:pt x="973" y="292"/>
                              </a:lnTo>
                              <a:lnTo>
                                <a:pt x="4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lin ang="0" scaled="1"/>
                        </a:gradFill>
                        <a:ln w="317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29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19" y="1758"/>
                          <a:ext cx="1065" cy="777"/>
                          <a:chOff x="1519" y="1758"/>
                          <a:chExt cx="1065" cy="777"/>
                        </a:xfrm>
                      </p:grpSpPr>
                      <p:sp>
                        <p:nvSpPr>
                          <p:cNvPr id="46157" name="Freeform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60" y="1800"/>
                            <a:ext cx="1024" cy="576"/>
                          </a:xfrm>
                          <a:custGeom>
                            <a:avLst/>
                            <a:gdLst>
                              <a:gd name="T0" fmla="*/ 24 w 1024"/>
                              <a:gd name="T1" fmla="*/ 272 h 576"/>
                              <a:gd name="T2" fmla="*/ 1024 w 1024"/>
                              <a:gd name="T3" fmla="*/ 0 h 576"/>
                              <a:gd name="T4" fmla="*/ 24 w 1024"/>
                              <a:gd name="T5" fmla="*/ 320 h 576"/>
                              <a:gd name="T6" fmla="*/ 944 w 1024"/>
                              <a:gd name="T7" fmla="*/ 576 h 576"/>
                              <a:gd name="T8" fmla="*/ 0 w 1024"/>
                              <a:gd name="T9" fmla="*/ 360 h 57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24"/>
                              <a:gd name="T16" fmla="*/ 0 h 576"/>
                              <a:gd name="T17" fmla="*/ 1024 w 1024"/>
                              <a:gd name="T18" fmla="*/ 576 h 57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24" h="576">
                                <a:moveTo>
                                  <a:pt x="24" y="272"/>
                                </a:moveTo>
                                <a:lnTo>
                                  <a:pt x="1024" y="0"/>
                                </a:lnTo>
                                <a:lnTo>
                                  <a:pt x="24" y="320"/>
                                </a:lnTo>
                                <a:lnTo>
                                  <a:pt x="944" y="576"/>
                                </a:lnTo>
                                <a:lnTo>
                                  <a:pt x="0" y="36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DDDDDD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58" name="Freeform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19" y="1758"/>
                            <a:ext cx="1062" cy="777"/>
                          </a:xfrm>
                          <a:custGeom>
                            <a:avLst/>
                            <a:gdLst>
                              <a:gd name="T0" fmla="*/ 27 w 1062"/>
                              <a:gd name="T1" fmla="*/ 324 h 777"/>
                              <a:gd name="T2" fmla="*/ 543 w 1062"/>
                              <a:gd name="T3" fmla="*/ 36 h 777"/>
                              <a:gd name="T4" fmla="*/ 114 w 1062"/>
                              <a:gd name="T5" fmla="*/ 303 h 777"/>
                              <a:gd name="T6" fmla="*/ 1062 w 1062"/>
                              <a:gd name="T7" fmla="*/ 0 h 777"/>
                              <a:gd name="T8" fmla="*/ 45 w 1062"/>
                              <a:gd name="T9" fmla="*/ 336 h 777"/>
                              <a:gd name="T10" fmla="*/ 660 w 1062"/>
                              <a:gd name="T11" fmla="*/ 354 h 777"/>
                              <a:gd name="T12" fmla="*/ 48 w 1062"/>
                              <a:gd name="T13" fmla="*/ 366 h 777"/>
                              <a:gd name="T14" fmla="*/ 1056 w 1062"/>
                              <a:gd name="T15" fmla="*/ 777 h 777"/>
                              <a:gd name="T16" fmla="*/ 36 w 1062"/>
                              <a:gd name="T17" fmla="*/ 393 h 777"/>
                              <a:gd name="T18" fmla="*/ 516 w 1062"/>
                              <a:gd name="T19" fmla="*/ 672 h 777"/>
                              <a:gd name="T20" fmla="*/ 3 w 1062"/>
                              <a:gd name="T21" fmla="*/ 387 h 777"/>
                              <a:gd name="T22" fmla="*/ 0 w 1062"/>
                              <a:gd name="T23" fmla="*/ 354 h 777"/>
                              <a:gd name="T24" fmla="*/ 27 w 1062"/>
                              <a:gd name="T25" fmla="*/ 324 h 777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062"/>
                              <a:gd name="T40" fmla="*/ 0 h 777"/>
                              <a:gd name="T41" fmla="*/ 1062 w 1062"/>
                              <a:gd name="T42" fmla="*/ 777 h 777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062" h="777">
                                <a:moveTo>
                                  <a:pt x="27" y="324"/>
                                </a:moveTo>
                                <a:lnTo>
                                  <a:pt x="543" y="36"/>
                                </a:lnTo>
                                <a:lnTo>
                                  <a:pt x="114" y="303"/>
                                </a:lnTo>
                                <a:lnTo>
                                  <a:pt x="1062" y="0"/>
                                </a:lnTo>
                                <a:lnTo>
                                  <a:pt x="45" y="336"/>
                                </a:lnTo>
                                <a:lnTo>
                                  <a:pt x="660" y="354"/>
                                </a:lnTo>
                                <a:lnTo>
                                  <a:pt x="48" y="366"/>
                                </a:lnTo>
                                <a:lnTo>
                                  <a:pt x="1056" y="777"/>
                                </a:lnTo>
                                <a:lnTo>
                                  <a:pt x="36" y="393"/>
                                </a:lnTo>
                                <a:lnTo>
                                  <a:pt x="516" y="672"/>
                                </a:lnTo>
                                <a:lnTo>
                                  <a:pt x="3" y="387"/>
                                </a:lnTo>
                                <a:lnTo>
                                  <a:pt x="0" y="354"/>
                                </a:lnTo>
                                <a:lnTo>
                                  <a:pt x="27" y="324"/>
                                </a:lnTo>
                                <a:close/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F8F8F8"/>
                              </a:gs>
                              <a:gs pos="100000">
                                <a:srgbClr val="A4A4A4"/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46148" name="Line 3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61" y="2112"/>
                      <a:ext cx="2326" cy="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0C0C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0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1323" y="600"/>
                  <a:ext cx="2749" cy="1300"/>
                  <a:chOff x="1323" y="600"/>
                  <a:chExt cx="2749" cy="1300"/>
                </a:xfrm>
              </p:grpSpPr>
              <p:grpSp>
                <p:nvGrpSpPr>
                  <p:cNvPr id="131" name="Group 3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23" y="600"/>
                    <a:ext cx="716" cy="1300"/>
                    <a:chOff x="936" y="600"/>
                    <a:chExt cx="716" cy="1300"/>
                  </a:xfrm>
                </p:grpSpPr>
                <p:sp>
                  <p:nvSpPr>
                    <p:cNvPr id="46140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16" y="628"/>
                      <a:ext cx="636" cy="1272"/>
                    </a:xfrm>
                    <a:custGeom>
                      <a:avLst/>
                      <a:gdLst>
                        <a:gd name="T0" fmla="*/ 0 w 636"/>
                        <a:gd name="T1" fmla="*/ 336 h 1272"/>
                        <a:gd name="T2" fmla="*/ 636 w 636"/>
                        <a:gd name="T3" fmla="*/ 0 h 1272"/>
                        <a:gd name="T4" fmla="*/ 636 w 636"/>
                        <a:gd name="T5" fmla="*/ 900 h 1272"/>
                        <a:gd name="T6" fmla="*/ 0 w 636"/>
                        <a:gd name="T7" fmla="*/ 1272 h 1272"/>
                        <a:gd name="T8" fmla="*/ 0 w 636"/>
                        <a:gd name="T9" fmla="*/ 336 h 12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6"/>
                        <a:gd name="T16" fmla="*/ 0 h 1272"/>
                        <a:gd name="T17" fmla="*/ 636 w 636"/>
                        <a:gd name="T18" fmla="*/ 1272 h 12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6" h="1272">
                          <a:moveTo>
                            <a:pt x="0" y="336"/>
                          </a:moveTo>
                          <a:lnTo>
                            <a:pt x="636" y="0"/>
                          </a:lnTo>
                          <a:lnTo>
                            <a:pt x="636" y="900"/>
                          </a:lnTo>
                          <a:lnTo>
                            <a:pt x="0" y="1272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  <p:grpSp>
                  <p:nvGrpSpPr>
                    <p:cNvPr id="132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36" y="600"/>
                      <a:ext cx="716" cy="1300"/>
                      <a:chOff x="936" y="600"/>
                      <a:chExt cx="716" cy="1300"/>
                    </a:xfrm>
                  </p:grpSpPr>
                  <p:sp>
                    <p:nvSpPr>
                      <p:cNvPr id="46143" name="Freeform 3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36" y="600"/>
                        <a:ext cx="716" cy="1300"/>
                      </a:xfrm>
                      <a:custGeom>
                        <a:avLst/>
                        <a:gdLst>
                          <a:gd name="T0" fmla="*/ 80 w 716"/>
                          <a:gd name="T1" fmla="*/ 1300 h 1300"/>
                          <a:gd name="T2" fmla="*/ 0 w 716"/>
                          <a:gd name="T3" fmla="*/ 1276 h 1300"/>
                          <a:gd name="T4" fmla="*/ 0 w 716"/>
                          <a:gd name="T5" fmla="*/ 336 h 1300"/>
                          <a:gd name="T6" fmla="*/ 636 w 716"/>
                          <a:gd name="T7" fmla="*/ 0 h 1300"/>
                          <a:gd name="T8" fmla="*/ 716 w 716"/>
                          <a:gd name="T9" fmla="*/ 28 h 1300"/>
                          <a:gd name="T10" fmla="*/ 80 w 716"/>
                          <a:gd name="T11" fmla="*/ 364 h 1300"/>
                          <a:gd name="T12" fmla="*/ 80 w 716"/>
                          <a:gd name="T13" fmla="*/ 1300 h 130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16"/>
                          <a:gd name="T22" fmla="*/ 0 h 1300"/>
                          <a:gd name="T23" fmla="*/ 716 w 716"/>
                          <a:gd name="T24" fmla="*/ 1300 h 130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16" h="1300">
                            <a:moveTo>
                              <a:pt x="80" y="1300"/>
                            </a:moveTo>
                            <a:lnTo>
                              <a:pt x="0" y="1276"/>
                            </a:lnTo>
                            <a:lnTo>
                              <a:pt x="0" y="336"/>
                            </a:lnTo>
                            <a:lnTo>
                              <a:pt x="636" y="0"/>
                            </a:lnTo>
                            <a:lnTo>
                              <a:pt x="716" y="28"/>
                            </a:lnTo>
                            <a:lnTo>
                              <a:pt x="80" y="364"/>
                            </a:lnTo>
                            <a:lnTo>
                              <a:pt x="80" y="130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sp>
                    <p:nvSpPr>
                      <p:cNvPr id="46144" name="Line 3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36" y="940"/>
                        <a:ext cx="80" cy="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001" name="Oval 3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943839">
                      <a:off x="1356" y="1168"/>
                      <a:ext cx="57" cy="10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  <p:grpSp>
                <p:nvGrpSpPr>
                  <p:cNvPr id="133" name="Group 330"/>
                  <p:cNvGrpSpPr>
                    <a:grpSpLocks noChangeAspect="1"/>
                  </p:cNvGrpSpPr>
                  <p:nvPr/>
                </p:nvGrpSpPr>
                <p:grpSpPr bwMode="auto">
                  <a:xfrm rot="424849">
                    <a:off x="1633" y="990"/>
                    <a:ext cx="2439" cy="780"/>
                    <a:chOff x="1648" y="852"/>
                    <a:chExt cx="2439" cy="780"/>
                  </a:xfrm>
                </p:grpSpPr>
                <p:grpSp>
                  <p:nvGrpSpPr>
                    <p:cNvPr id="134" name="Group 3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60" y="939"/>
                      <a:ext cx="2235" cy="551"/>
                      <a:chOff x="1517" y="939"/>
                      <a:chExt cx="2235" cy="551"/>
                    </a:xfrm>
                  </p:grpSpPr>
                  <p:sp>
                    <p:nvSpPr>
                      <p:cNvPr id="29004" name="Freeform 3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15" y="949"/>
                        <a:ext cx="1138" cy="5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210"/>
                          </a:cxn>
                          <a:cxn ang="0">
                            <a:pos x="1050" y="0"/>
                          </a:cxn>
                          <a:cxn ang="0">
                            <a:pos x="975" y="129"/>
                          </a:cxn>
                          <a:cxn ang="0">
                            <a:pos x="954" y="294"/>
                          </a:cxn>
                          <a:cxn ang="0">
                            <a:pos x="963" y="393"/>
                          </a:cxn>
                          <a:cxn ang="0">
                            <a:pos x="1002" y="483"/>
                          </a:cxn>
                          <a:cxn ang="0">
                            <a:pos x="0" y="258"/>
                          </a:cxn>
                        </a:cxnLst>
                        <a:rect l="0" t="0" r="r" b="b"/>
                        <a:pathLst>
                          <a:path w="1050" h="483">
                            <a:moveTo>
                              <a:pt x="30" y="210"/>
                            </a:moveTo>
                            <a:lnTo>
                              <a:pt x="1050" y="0"/>
                            </a:lnTo>
                            <a:lnTo>
                              <a:pt x="975" y="129"/>
                            </a:lnTo>
                            <a:lnTo>
                              <a:pt x="954" y="294"/>
                            </a:lnTo>
                            <a:lnTo>
                              <a:pt x="963" y="393"/>
                            </a:lnTo>
                            <a:lnTo>
                              <a:pt x="1002" y="483"/>
                            </a:lnTo>
                            <a:lnTo>
                              <a:pt x="0" y="258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chemeClr val="folHlink"/>
                          </a:gs>
                          <a:gs pos="50000">
                            <a:srgbClr val="EAEAEA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 w="6350" cmpd="sng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  <p:grpSp>
                    <p:nvGrpSpPr>
                      <p:cNvPr id="135" name="Group 3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66" y="939"/>
                        <a:ext cx="335" cy="551"/>
                        <a:chOff x="2466" y="939"/>
                        <a:chExt cx="335" cy="551"/>
                      </a:xfrm>
                    </p:grpSpPr>
                    <p:sp>
                      <p:nvSpPr>
                        <p:cNvPr id="29006" name="Oval 3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39348">
                          <a:off x="2465" y="937"/>
                          <a:ext cx="293" cy="546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chemeClr val="accent1">
                                <a:gamma/>
                                <a:shade val="46275"/>
                                <a:invGamma/>
                              </a:schemeClr>
                            </a:gs>
                            <a:gs pos="50000">
                              <a:schemeClr val="accent1"/>
                            </a:gs>
                            <a:gs pos="100000">
                              <a:schemeClr val="accent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5400000" scaled="1"/>
                        </a:gradFill>
                        <a:ln w="63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07" name="Oval 3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339348">
                          <a:off x="2506" y="942"/>
                          <a:ext cx="293" cy="546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chemeClr val="bg1">
                                <a:gamma/>
                                <a:shade val="55686"/>
                                <a:invGamma/>
                              </a:schemeClr>
                            </a:gs>
                            <a:gs pos="5000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55686"/>
                                <a:invGamma/>
                              </a:schemeClr>
                            </a:gs>
                          </a:gsLst>
                          <a:lin ang="2700000" scaled="1"/>
                        </a:gradFill>
                        <a:ln w="63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3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547" y="980"/>
                        <a:ext cx="1205" cy="472"/>
                        <a:chOff x="2547" y="980"/>
                        <a:chExt cx="1205" cy="472"/>
                      </a:xfrm>
                    </p:grpSpPr>
                    <p:grpSp>
                      <p:nvGrpSpPr>
                        <p:cNvPr id="137" name="Group 3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547" y="980"/>
                          <a:ext cx="1185" cy="472"/>
                          <a:chOff x="2547" y="980"/>
                          <a:chExt cx="1185" cy="472"/>
                        </a:xfrm>
                      </p:grpSpPr>
                      <p:sp>
                        <p:nvSpPr>
                          <p:cNvPr id="46136" name="Freeform 3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459" y="1062"/>
                            <a:ext cx="273" cy="261"/>
                          </a:xfrm>
                          <a:custGeom>
                            <a:avLst/>
                            <a:gdLst>
                              <a:gd name="T0" fmla="*/ 261 w 273"/>
                              <a:gd name="T1" fmla="*/ 0 h 261"/>
                              <a:gd name="T2" fmla="*/ 0 w 273"/>
                              <a:gd name="T3" fmla="*/ 147 h 261"/>
                              <a:gd name="T4" fmla="*/ 273 w 273"/>
                              <a:gd name="T5" fmla="*/ 261 h 26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73"/>
                              <a:gd name="T10" fmla="*/ 0 h 261"/>
                              <a:gd name="T11" fmla="*/ 273 w 273"/>
                              <a:gd name="T12" fmla="*/ 261 h 26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73" h="261">
                                <a:moveTo>
                                  <a:pt x="261" y="0"/>
                                </a:moveTo>
                                <a:lnTo>
                                  <a:pt x="0" y="147"/>
                                </a:lnTo>
                                <a:lnTo>
                                  <a:pt x="273" y="261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5000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lin ang="5400000" scaled="1"/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37" name="Freeform 3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47" y="980"/>
                            <a:ext cx="906" cy="472"/>
                          </a:xfrm>
                          <a:custGeom>
                            <a:avLst/>
                            <a:gdLst>
                              <a:gd name="T0" fmla="*/ 903 w 906"/>
                              <a:gd name="T1" fmla="*/ 229 h 472"/>
                              <a:gd name="T2" fmla="*/ 97 w 906"/>
                              <a:gd name="T3" fmla="*/ 472 h 472"/>
                              <a:gd name="T4" fmla="*/ 54 w 906"/>
                              <a:gd name="T5" fmla="*/ 451 h 472"/>
                              <a:gd name="T6" fmla="*/ 30 w 906"/>
                              <a:gd name="T7" fmla="*/ 421 h 472"/>
                              <a:gd name="T8" fmla="*/ 9 w 906"/>
                              <a:gd name="T9" fmla="*/ 364 h 472"/>
                              <a:gd name="T10" fmla="*/ 1 w 906"/>
                              <a:gd name="T11" fmla="*/ 312 h 472"/>
                              <a:gd name="T12" fmla="*/ 0 w 906"/>
                              <a:gd name="T13" fmla="*/ 262 h 472"/>
                              <a:gd name="T14" fmla="*/ 12 w 906"/>
                              <a:gd name="T15" fmla="*/ 172 h 472"/>
                              <a:gd name="T16" fmla="*/ 42 w 906"/>
                              <a:gd name="T17" fmla="*/ 94 h 472"/>
                              <a:gd name="T18" fmla="*/ 73 w 906"/>
                              <a:gd name="T19" fmla="*/ 40 h 472"/>
                              <a:gd name="T20" fmla="*/ 121 w 906"/>
                              <a:gd name="T21" fmla="*/ 0 h 472"/>
                              <a:gd name="T22" fmla="*/ 906 w 906"/>
                              <a:gd name="T23" fmla="*/ 229 h 472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906"/>
                              <a:gd name="T37" fmla="*/ 0 h 472"/>
                              <a:gd name="T38" fmla="*/ 906 w 906"/>
                              <a:gd name="T39" fmla="*/ 472 h 472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906" h="472">
                                <a:moveTo>
                                  <a:pt x="903" y="229"/>
                                </a:moveTo>
                                <a:lnTo>
                                  <a:pt x="97" y="472"/>
                                </a:lnTo>
                                <a:lnTo>
                                  <a:pt x="54" y="451"/>
                                </a:lnTo>
                                <a:lnTo>
                                  <a:pt x="30" y="421"/>
                                </a:lnTo>
                                <a:lnTo>
                                  <a:pt x="9" y="364"/>
                                </a:lnTo>
                                <a:lnTo>
                                  <a:pt x="1" y="312"/>
                                </a:lnTo>
                                <a:lnTo>
                                  <a:pt x="0" y="262"/>
                                </a:lnTo>
                                <a:lnTo>
                                  <a:pt x="12" y="172"/>
                                </a:lnTo>
                                <a:lnTo>
                                  <a:pt x="42" y="94"/>
                                </a:lnTo>
                                <a:lnTo>
                                  <a:pt x="73" y="40"/>
                                </a:lnTo>
                                <a:lnTo>
                                  <a:pt x="121" y="0"/>
                                </a:lnTo>
                                <a:lnTo>
                                  <a:pt x="906" y="229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5000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lin ang="5400000" scaled="1"/>
                          </a:gradFill>
                          <a:ln w="3175">
                            <a:solidFill>
                              <a:srgbClr val="C0C0C0">
                                <a:alpha val="5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46135" name="Oval 3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702" y="1064"/>
                          <a:ext cx="50" cy="255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100000">
                              <a:srgbClr val="C0C0C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3175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solidFill>
                              <a:srgbClr val="0033CC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8" name="Group 3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48" y="852"/>
                      <a:ext cx="2439" cy="780"/>
                      <a:chOff x="1648" y="852"/>
                      <a:chExt cx="2439" cy="780"/>
                    </a:xfrm>
                  </p:grpSpPr>
                  <p:grpSp>
                    <p:nvGrpSpPr>
                      <p:cNvPr id="139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48" y="852"/>
                        <a:ext cx="1497" cy="780"/>
                        <a:chOff x="1405" y="852"/>
                        <a:chExt cx="1497" cy="780"/>
                      </a:xfrm>
                    </p:grpSpPr>
                    <p:grpSp>
                      <p:nvGrpSpPr>
                        <p:cNvPr id="140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405" y="1049"/>
                          <a:ext cx="165" cy="303"/>
                          <a:chOff x="1405" y="1049"/>
                          <a:chExt cx="165" cy="303"/>
                        </a:xfrm>
                      </p:grpSpPr>
                      <p:sp>
                        <p:nvSpPr>
                          <p:cNvPr id="29016" name="Freeform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27" y="1267"/>
                            <a:ext cx="42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42" y="84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2" h="84">
                                <a:moveTo>
                                  <a:pt x="18" y="0"/>
                                </a:moveTo>
                                <a:lnTo>
                                  <a:pt x="42" y="84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017" name="Freeform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967073">
                            <a:off x="1404" y="1196"/>
                            <a:ext cx="84" cy="1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4" y="39"/>
                              </a:cxn>
                              <a:cxn ang="0">
                                <a:pos x="0" y="126"/>
                              </a:cxn>
                              <a:cxn ang="0">
                                <a:pos x="84" y="0"/>
                              </a:cxn>
                            </a:cxnLst>
                            <a:rect l="0" t="0" r="r" b="b"/>
                            <a:pathLst>
                              <a:path w="84" h="126">
                                <a:moveTo>
                                  <a:pt x="84" y="39"/>
                                </a:moveTo>
                                <a:lnTo>
                                  <a:pt x="0" y="126"/>
                                </a:lnTo>
                                <a:lnTo>
                                  <a:pt x="84" y="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018" name="Freeform 3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28" y="1048"/>
                            <a:ext cx="36" cy="1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7"/>
                              </a:cxn>
                              <a:cxn ang="0">
                                <a:pos x="36" y="0"/>
                              </a:cxn>
                              <a:cxn ang="0">
                                <a:pos x="24" y="117"/>
                              </a:cxn>
                            </a:cxnLst>
                            <a:rect l="0" t="0" r="r" b="b"/>
                            <a:pathLst>
                              <a:path w="36" h="117">
                                <a:moveTo>
                                  <a:pt x="0" y="117"/>
                                </a:moveTo>
                                <a:lnTo>
                                  <a:pt x="36" y="0"/>
                                </a:lnTo>
                                <a:lnTo>
                                  <a:pt x="24" y="117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019" name="Freeform 3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423" y="1140"/>
                            <a:ext cx="96" cy="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4" y="36"/>
                              </a:cxn>
                              <a:cxn ang="0">
                                <a:pos x="0" y="0"/>
                              </a:cxn>
                              <a:cxn ang="0">
                                <a:pos x="96" y="57"/>
                              </a:cxn>
                            </a:cxnLst>
                            <a:rect l="0" t="0" r="r" b="b"/>
                            <a:pathLst>
                              <a:path w="96" h="57">
                                <a:moveTo>
                                  <a:pt x="84" y="36"/>
                                </a:moveTo>
                                <a:lnTo>
                                  <a:pt x="0" y="0"/>
                                </a:lnTo>
                                <a:lnTo>
                                  <a:pt x="96" y="57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1">
                                  <a:gamma/>
                                  <a:shade val="66275"/>
                                  <a:invGamma/>
                                </a:schemeClr>
                              </a:gs>
                            </a:gsLst>
                            <a:path path="rect">
                              <a:fillToRect l="50000" t="50000" r="50000" b="50000"/>
                            </a:path>
                          </a:gradFill>
                          <a:ln w="9525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2" name="Group 34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12" y="852"/>
                          <a:ext cx="1390" cy="780"/>
                          <a:chOff x="1512" y="852"/>
                          <a:chExt cx="1390" cy="780"/>
                        </a:xfrm>
                      </p:grpSpPr>
                      <p:sp>
                        <p:nvSpPr>
                          <p:cNvPr id="46124" name="Freeform 34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37" y="852"/>
                            <a:ext cx="1347" cy="375"/>
                          </a:xfrm>
                          <a:custGeom>
                            <a:avLst/>
                            <a:gdLst>
                              <a:gd name="T0" fmla="*/ 3 w 1347"/>
                              <a:gd name="T1" fmla="*/ 351 h 375"/>
                              <a:gd name="T2" fmla="*/ 1347 w 1347"/>
                              <a:gd name="T3" fmla="*/ 0 h 375"/>
                              <a:gd name="T4" fmla="*/ 0 w 1347"/>
                              <a:gd name="T5" fmla="*/ 375 h 37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47"/>
                              <a:gd name="T10" fmla="*/ 0 h 375"/>
                              <a:gd name="T11" fmla="*/ 1347 w 1347"/>
                              <a:gd name="T12" fmla="*/ 375 h 37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47" h="375">
                                <a:moveTo>
                                  <a:pt x="3" y="351"/>
                                </a:moveTo>
                                <a:lnTo>
                                  <a:pt x="1347" y="0"/>
                                </a:lnTo>
                                <a:lnTo>
                                  <a:pt x="0" y="375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DDDDDD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25" name="Freeform 35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31" y="1188"/>
                            <a:ext cx="1371" cy="393"/>
                          </a:xfrm>
                          <a:custGeom>
                            <a:avLst/>
                            <a:gdLst>
                              <a:gd name="T0" fmla="*/ 0 w 1371"/>
                              <a:gd name="T1" fmla="*/ 33 h 393"/>
                              <a:gd name="T2" fmla="*/ 1371 w 1371"/>
                              <a:gd name="T3" fmla="*/ 393 h 393"/>
                              <a:gd name="T4" fmla="*/ 42 w 1371"/>
                              <a:gd name="T5" fmla="*/ 0 h 39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71"/>
                              <a:gd name="T10" fmla="*/ 0 h 393"/>
                              <a:gd name="T11" fmla="*/ 1371 w 1371"/>
                              <a:gd name="T12" fmla="*/ 393 h 39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71" h="393">
                                <a:moveTo>
                                  <a:pt x="0" y="33"/>
                                </a:moveTo>
                                <a:lnTo>
                                  <a:pt x="1371" y="393"/>
                                </a:lnTo>
                                <a:lnTo>
                                  <a:pt x="42" y="0"/>
                                </a:lnTo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EAEAEA"/>
                              </a:gs>
                              <a:gs pos="100000">
                                <a:srgbClr val="C0C0C0"/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126" name="Freeform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512" y="855"/>
                            <a:ext cx="1062" cy="777"/>
                          </a:xfrm>
                          <a:custGeom>
                            <a:avLst/>
                            <a:gdLst>
                              <a:gd name="T0" fmla="*/ 27 w 1062"/>
                              <a:gd name="T1" fmla="*/ 324 h 777"/>
                              <a:gd name="T2" fmla="*/ 543 w 1062"/>
                              <a:gd name="T3" fmla="*/ 36 h 777"/>
                              <a:gd name="T4" fmla="*/ 114 w 1062"/>
                              <a:gd name="T5" fmla="*/ 303 h 777"/>
                              <a:gd name="T6" fmla="*/ 1062 w 1062"/>
                              <a:gd name="T7" fmla="*/ 0 h 777"/>
                              <a:gd name="T8" fmla="*/ 45 w 1062"/>
                              <a:gd name="T9" fmla="*/ 336 h 777"/>
                              <a:gd name="T10" fmla="*/ 660 w 1062"/>
                              <a:gd name="T11" fmla="*/ 354 h 777"/>
                              <a:gd name="T12" fmla="*/ 48 w 1062"/>
                              <a:gd name="T13" fmla="*/ 366 h 777"/>
                              <a:gd name="T14" fmla="*/ 1056 w 1062"/>
                              <a:gd name="T15" fmla="*/ 777 h 777"/>
                              <a:gd name="T16" fmla="*/ 36 w 1062"/>
                              <a:gd name="T17" fmla="*/ 393 h 777"/>
                              <a:gd name="T18" fmla="*/ 516 w 1062"/>
                              <a:gd name="T19" fmla="*/ 672 h 777"/>
                              <a:gd name="T20" fmla="*/ 3 w 1062"/>
                              <a:gd name="T21" fmla="*/ 387 h 777"/>
                              <a:gd name="T22" fmla="*/ 0 w 1062"/>
                              <a:gd name="T23" fmla="*/ 354 h 777"/>
                              <a:gd name="T24" fmla="*/ 27 w 1062"/>
                              <a:gd name="T25" fmla="*/ 324 h 777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062"/>
                              <a:gd name="T40" fmla="*/ 0 h 777"/>
                              <a:gd name="T41" fmla="*/ 1062 w 1062"/>
                              <a:gd name="T42" fmla="*/ 777 h 777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062" h="777">
                                <a:moveTo>
                                  <a:pt x="27" y="324"/>
                                </a:moveTo>
                                <a:lnTo>
                                  <a:pt x="543" y="36"/>
                                </a:lnTo>
                                <a:lnTo>
                                  <a:pt x="114" y="303"/>
                                </a:lnTo>
                                <a:lnTo>
                                  <a:pt x="1062" y="0"/>
                                </a:lnTo>
                                <a:lnTo>
                                  <a:pt x="45" y="336"/>
                                </a:lnTo>
                                <a:lnTo>
                                  <a:pt x="660" y="354"/>
                                </a:lnTo>
                                <a:lnTo>
                                  <a:pt x="48" y="366"/>
                                </a:lnTo>
                                <a:lnTo>
                                  <a:pt x="1056" y="777"/>
                                </a:lnTo>
                                <a:lnTo>
                                  <a:pt x="36" y="393"/>
                                </a:lnTo>
                                <a:lnTo>
                                  <a:pt x="516" y="672"/>
                                </a:lnTo>
                                <a:lnTo>
                                  <a:pt x="3" y="387"/>
                                </a:lnTo>
                                <a:lnTo>
                                  <a:pt x="0" y="354"/>
                                </a:lnTo>
                                <a:lnTo>
                                  <a:pt x="27" y="324"/>
                                </a:lnTo>
                                <a:close/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F8F8F8"/>
                              </a:gs>
                              <a:gs pos="100000">
                                <a:srgbClr val="A4A4A4"/>
                              </a:gs>
                            </a:gsLst>
                            <a:lin ang="0" scaled="1"/>
                          </a:gradFill>
                          <a:ln w="3175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solidFill>
                                <a:srgbClr val="0033CC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6121" name="Line 3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61" y="1212"/>
                        <a:ext cx="2326" cy="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C0C0C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43" name="Group 363"/>
            <p:cNvGrpSpPr>
              <a:grpSpLocks/>
            </p:cNvGrpSpPr>
            <p:nvPr/>
          </p:nvGrpSpPr>
          <p:grpSpPr bwMode="auto">
            <a:xfrm>
              <a:off x="483" y="591"/>
              <a:ext cx="4813" cy="3265"/>
              <a:chOff x="663" y="591"/>
              <a:chExt cx="4813" cy="3265"/>
            </a:xfrm>
          </p:grpSpPr>
          <p:sp>
            <p:nvSpPr>
              <p:cNvPr id="46106" name="Text Box 353"/>
              <p:cNvSpPr txBox="1">
                <a:spLocks noChangeArrowheads="1"/>
              </p:cNvSpPr>
              <p:nvPr/>
            </p:nvSpPr>
            <p:spPr bwMode="auto">
              <a:xfrm rot="828983">
                <a:off x="663" y="1788"/>
                <a:ext cx="899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Exposure light</a:t>
                </a:r>
              </a:p>
            </p:txBody>
          </p:sp>
          <p:sp>
            <p:nvSpPr>
              <p:cNvPr id="46107" name="Text Box 354"/>
              <p:cNvSpPr txBox="1">
                <a:spLocks noChangeArrowheads="1"/>
              </p:cNvSpPr>
              <p:nvPr/>
            </p:nvSpPr>
            <p:spPr bwMode="auto">
              <a:xfrm>
                <a:off x="3025" y="951"/>
                <a:ext cx="563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0033CC"/>
                    </a:solidFill>
                  </a:rPr>
                  <a:t>Lens NA</a:t>
                </a:r>
              </a:p>
            </p:txBody>
          </p:sp>
          <p:sp>
            <p:nvSpPr>
              <p:cNvPr id="46108" name="Text Box 355"/>
              <p:cNvSpPr txBox="1">
                <a:spLocks noChangeArrowheads="1"/>
              </p:cNvSpPr>
              <p:nvPr/>
            </p:nvSpPr>
            <p:spPr bwMode="auto">
              <a:xfrm>
                <a:off x="1718" y="591"/>
                <a:ext cx="90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Pinhole masks</a:t>
                </a:r>
              </a:p>
            </p:txBody>
          </p:sp>
          <p:sp>
            <p:nvSpPr>
              <p:cNvPr id="46109" name="Text Box 356"/>
              <p:cNvSpPr txBox="1">
                <a:spLocks noChangeArrowheads="1"/>
              </p:cNvSpPr>
              <p:nvPr/>
            </p:nvSpPr>
            <p:spPr bwMode="auto">
              <a:xfrm>
                <a:off x="4453" y="963"/>
                <a:ext cx="1023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33CC"/>
                    </a:solidFill>
                  </a:rPr>
                  <a:t>Image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results</a:t>
                </a:r>
              </a:p>
              <a:p>
                <a:pPr algn="ctr"/>
                <a:r>
                  <a:rPr lang="en-US" sz="1400" dirty="0" smtClean="0">
                    <a:solidFill>
                      <a:srgbClr val="0033CC"/>
                    </a:solidFill>
                  </a:rPr>
                  <a:t>(not in same scale)</a:t>
                </a:r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46110" name="Text Box 360"/>
              <p:cNvSpPr txBox="1">
                <a:spLocks noChangeArrowheads="1"/>
              </p:cNvSpPr>
              <p:nvPr/>
            </p:nvSpPr>
            <p:spPr bwMode="auto">
              <a:xfrm>
                <a:off x="2522" y="3675"/>
                <a:ext cx="1154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>
                    <a:solidFill>
                      <a:srgbClr val="0033CC"/>
                    </a:solidFill>
                  </a:rPr>
                  <a:t>Diffracted light</a:t>
                </a:r>
              </a:p>
            </p:txBody>
          </p:sp>
        </p:grpSp>
        <p:sp>
          <p:nvSpPr>
            <p:cNvPr id="29034" name="Freeform 362"/>
            <p:cNvSpPr>
              <a:spLocks/>
            </p:cNvSpPr>
            <p:nvPr/>
          </p:nvSpPr>
          <p:spPr bwMode="auto">
            <a:xfrm>
              <a:off x="2028" y="3096"/>
              <a:ext cx="336" cy="6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660"/>
                </a:cxn>
                <a:cxn ang="0">
                  <a:pos x="336" y="660"/>
                </a:cxn>
              </a:cxnLst>
              <a:rect l="0" t="0" r="r" b="b"/>
              <a:pathLst>
                <a:path w="336" h="660">
                  <a:moveTo>
                    <a:pt x="0" y="0"/>
                  </a:moveTo>
                  <a:lnTo>
                    <a:pt x="216" y="660"/>
                  </a:lnTo>
                  <a:lnTo>
                    <a:pt x="336" y="6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8398" dir="6993903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CC"/>
                </a:solidFill>
              </a:endParaRPr>
            </a:p>
          </p:txBody>
        </p:sp>
        <p:grpSp>
          <p:nvGrpSpPr>
            <p:cNvPr id="144" name="Group 368"/>
            <p:cNvGrpSpPr>
              <a:grpSpLocks/>
            </p:cNvGrpSpPr>
            <p:nvPr/>
          </p:nvGrpSpPr>
          <p:grpSpPr bwMode="auto">
            <a:xfrm>
              <a:off x="4838" y="1443"/>
              <a:ext cx="415" cy="1907"/>
              <a:chOff x="5018" y="1443"/>
              <a:chExt cx="415" cy="1907"/>
            </a:xfrm>
          </p:grpSpPr>
          <p:sp>
            <p:nvSpPr>
              <p:cNvPr id="46103" name="Text Box 365"/>
              <p:cNvSpPr txBox="1">
                <a:spLocks noChangeArrowheads="1"/>
              </p:cNvSpPr>
              <p:nvPr/>
            </p:nvSpPr>
            <p:spPr bwMode="auto">
              <a:xfrm>
                <a:off x="5018" y="3147"/>
                <a:ext cx="415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Good</a:t>
                </a:r>
              </a:p>
            </p:txBody>
          </p:sp>
          <p:sp>
            <p:nvSpPr>
              <p:cNvPr id="46104" name="Text Box 366"/>
              <p:cNvSpPr txBox="1">
                <a:spLocks noChangeArrowheads="1"/>
              </p:cNvSpPr>
              <p:nvPr/>
            </p:nvSpPr>
            <p:spPr bwMode="auto">
              <a:xfrm>
                <a:off x="5018" y="1443"/>
                <a:ext cx="323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Bad</a:t>
                </a:r>
              </a:p>
            </p:txBody>
          </p:sp>
          <p:sp>
            <p:nvSpPr>
              <p:cNvPr id="46105" name="Text Box 367"/>
              <p:cNvSpPr txBox="1">
                <a:spLocks noChangeArrowheads="1"/>
              </p:cNvSpPr>
              <p:nvPr/>
            </p:nvSpPr>
            <p:spPr bwMode="auto">
              <a:xfrm>
                <a:off x="5018" y="2331"/>
                <a:ext cx="371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Poor</a:t>
                </a:r>
              </a:p>
            </p:txBody>
          </p:sp>
        </p:grpSp>
        <p:grpSp>
          <p:nvGrpSpPr>
            <p:cNvPr id="145" name="Group 380"/>
            <p:cNvGrpSpPr>
              <a:grpSpLocks/>
            </p:cNvGrpSpPr>
            <p:nvPr/>
          </p:nvGrpSpPr>
          <p:grpSpPr bwMode="auto">
            <a:xfrm>
              <a:off x="4398" y="1350"/>
              <a:ext cx="390" cy="2088"/>
              <a:chOff x="4398" y="1350"/>
              <a:chExt cx="390" cy="2088"/>
            </a:xfrm>
          </p:grpSpPr>
          <p:grpSp>
            <p:nvGrpSpPr>
              <p:cNvPr id="146" name="Group 379"/>
              <p:cNvGrpSpPr>
                <a:grpSpLocks/>
              </p:cNvGrpSpPr>
              <p:nvPr/>
            </p:nvGrpSpPr>
            <p:grpSpPr bwMode="auto">
              <a:xfrm>
                <a:off x="4398" y="3048"/>
                <a:ext cx="390" cy="390"/>
                <a:chOff x="4398" y="3048"/>
                <a:chExt cx="390" cy="390"/>
              </a:xfrm>
            </p:grpSpPr>
            <p:sp>
              <p:nvSpPr>
                <p:cNvPr id="46101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98" y="3048"/>
                  <a:ext cx="390" cy="390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102" name="Oval 230"/>
                <p:cNvSpPr>
                  <a:spLocks noChangeArrowheads="1"/>
                </p:cNvSpPr>
                <p:nvPr/>
              </p:nvSpPr>
              <p:spPr bwMode="auto">
                <a:xfrm>
                  <a:off x="4510" y="3159"/>
                  <a:ext cx="168" cy="168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  <p:grpSp>
            <p:nvGrpSpPr>
              <p:cNvPr id="147" name="Group 377"/>
              <p:cNvGrpSpPr>
                <a:grpSpLocks/>
              </p:cNvGrpSpPr>
              <p:nvPr/>
            </p:nvGrpSpPr>
            <p:grpSpPr bwMode="auto">
              <a:xfrm>
                <a:off x="4398" y="1350"/>
                <a:ext cx="390" cy="390"/>
                <a:chOff x="4398" y="1350"/>
                <a:chExt cx="390" cy="390"/>
              </a:xfrm>
            </p:grpSpPr>
            <p:sp>
              <p:nvSpPr>
                <p:cNvPr id="46096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98" y="1350"/>
                  <a:ext cx="390" cy="390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7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31" y="1368"/>
                  <a:ext cx="322" cy="35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8" name="Oval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4455" y="1394"/>
                  <a:ext cx="276" cy="304"/>
                </a:xfrm>
                <a:prstGeom prst="ellipse">
                  <a:avLst/>
                </a:prstGeom>
                <a:solidFill>
                  <a:srgbClr val="DDDDDD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9" name="Oval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4482" y="1425"/>
                  <a:ext cx="219" cy="241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100" name="Oval 233"/>
                <p:cNvSpPr>
                  <a:spLocks noChangeArrowheads="1"/>
                </p:cNvSpPr>
                <p:nvPr/>
              </p:nvSpPr>
              <p:spPr bwMode="auto">
                <a:xfrm>
                  <a:off x="4509" y="1452"/>
                  <a:ext cx="168" cy="185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  <p:grpSp>
            <p:nvGrpSpPr>
              <p:cNvPr id="148" name="Group 378"/>
              <p:cNvGrpSpPr>
                <a:grpSpLocks/>
              </p:cNvGrpSpPr>
              <p:nvPr/>
            </p:nvGrpSpPr>
            <p:grpSpPr bwMode="auto">
              <a:xfrm>
                <a:off x="4398" y="2238"/>
                <a:ext cx="390" cy="390"/>
                <a:chOff x="4398" y="2238"/>
                <a:chExt cx="390" cy="390"/>
              </a:xfrm>
            </p:grpSpPr>
            <p:sp>
              <p:nvSpPr>
                <p:cNvPr id="4609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398" y="2238"/>
                  <a:ext cx="390" cy="390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3" name="Oval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4457" y="2298"/>
                  <a:ext cx="271" cy="271"/>
                </a:xfrm>
                <a:prstGeom prst="ellipse">
                  <a:avLst/>
                </a:prstGeom>
                <a:solidFill>
                  <a:srgbClr val="DDDDDD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4" name="Oval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7" y="2328"/>
                  <a:ext cx="213" cy="213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46095" name="Oval 239"/>
                <p:cNvSpPr>
                  <a:spLocks noChangeArrowheads="1"/>
                </p:cNvSpPr>
                <p:nvPr/>
              </p:nvSpPr>
              <p:spPr bwMode="auto">
                <a:xfrm>
                  <a:off x="4510" y="2349"/>
                  <a:ext cx="168" cy="168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33CC"/>
                    </a:solidFill>
                  </a:endParaRPr>
                </a:p>
              </p:txBody>
            </p:sp>
          </p:grpSp>
        </p:grpSp>
      </p:grpSp>
      <p:cxnSp>
        <p:nvCxnSpPr>
          <p:cNvPr id="141" name="Straight Connector 140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598413" y="8638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Effect of numerical aperture on imaging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84613" y="6183868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 lens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rot="10800000">
            <a:off x="5027413" y="6096000"/>
            <a:ext cx="5334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427387" y="161186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Small lens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5" name="Straight Arrow Connector 154"/>
          <p:cNvCxnSpPr>
            <a:stCxn id="154" idx="1"/>
          </p:cNvCxnSpPr>
          <p:nvPr/>
        </p:nvCxnSpPr>
        <p:spPr>
          <a:xfrm rot="10800000" flipV="1">
            <a:off x="4989945" y="1796533"/>
            <a:ext cx="437443" cy="22824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0" y="5232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0"/>
            <a:ext cx="733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diffraction through a small circular aperture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1787" y="3429000"/>
            <a:ext cx="6246813" cy="3124200"/>
            <a:chOff x="1219200" y="3528536"/>
            <a:chExt cx="6246813" cy="31242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3909536"/>
              <a:ext cx="6246813" cy="227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295400" y="3680936"/>
              <a:ext cx="2947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Light intensity on image plate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6283404"/>
              <a:ext cx="50276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A point image is formed only if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</a:t>
              </a:r>
              <a:r>
                <a:rPr lang="en-US" dirty="0" smtClean="0">
                  <a:solidFill>
                    <a:srgbClr val="0033CC"/>
                  </a:solidFill>
                </a:rPr>
                <a:t>0, f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</a:t>
              </a:r>
              <a:r>
                <a:rPr lang="en-US" dirty="0" smtClean="0">
                  <a:solidFill>
                    <a:srgbClr val="0033CC"/>
                  </a:solidFill>
                </a:rPr>
                <a:t>0 or d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</a:t>
              </a:r>
              <a:r>
                <a:rPr lang="en-US" dirty="0" smtClean="0">
                  <a:solidFill>
                    <a:srgbClr val="0033CC"/>
                  </a:solidFill>
                </a:rPr>
                <a:t>.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3528536"/>
              <a:ext cx="1147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“Airy disk”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"/>
            <a:ext cx="5257800" cy="27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3400" y="6488668"/>
            <a:ext cx="377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http://en.wikipedia.org/wiki/Airy_disk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960203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Figure 5.7 Image intensity of a circular aperture in the image plane.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387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Figure 5.6 Qualitative example of a small aperture being imaged.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1796</Words>
  <Application>Microsoft Office PowerPoint</Application>
  <PresentationFormat>On-screen Show (4:3)</PresentationFormat>
  <Paragraphs>240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公式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19</cp:revision>
  <dcterms:created xsi:type="dcterms:W3CDTF">2006-08-16T00:00:00Z</dcterms:created>
  <dcterms:modified xsi:type="dcterms:W3CDTF">2010-08-21T23:48:13Z</dcterms:modified>
</cp:coreProperties>
</file>